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92"/>
  </p:notesMasterIdLst>
  <p:handoutMasterIdLst>
    <p:handoutMasterId r:id="rId93"/>
  </p:handoutMasterIdLst>
  <p:sldIdLst>
    <p:sldId id="375" r:id="rId2"/>
    <p:sldId id="257" r:id="rId3"/>
    <p:sldId id="430" r:id="rId4"/>
    <p:sldId id="429" r:id="rId5"/>
    <p:sldId id="297" r:id="rId6"/>
    <p:sldId id="298" r:id="rId7"/>
    <p:sldId id="353" r:id="rId8"/>
    <p:sldId id="354" r:id="rId9"/>
    <p:sldId id="376" r:id="rId10"/>
    <p:sldId id="296" r:id="rId11"/>
    <p:sldId id="355" r:id="rId12"/>
    <p:sldId id="368" r:id="rId13"/>
    <p:sldId id="304" r:id="rId14"/>
    <p:sldId id="261" r:id="rId15"/>
    <p:sldId id="305" r:id="rId16"/>
    <p:sldId id="306" r:id="rId17"/>
    <p:sldId id="377" r:id="rId18"/>
    <p:sldId id="364" r:id="rId19"/>
    <p:sldId id="263" r:id="rId20"/>
    <p:sldId id="378" r:id="rId21"/>
    <p:sldId id="359" r:id="rId22"/>
    <p:sldId id="360" r:id="rId23"/>
    <p:sldId id="379" r:id="rId24"/>
    <p:sldId id="392" r:id="rId25"/>
    <p:sldId id="393" r:id="rId26"/>
    <p:sldId id="272" r:id="rId27"/>
    <p:sldId id="274" r:id="rId28"/>
    <p:sldId id="282" r:id="rId29"/>
    <p:sldId id="280" r:id="rId30"/>
    <p:sldId id="281" r:id="rId31"/>
    <p:sldId id="283" r:id="rId32"/>
    <p:sldId id="284" r:id="rId33"/>
    <p:sldId id="400" r:id="rId34"/>
    <p:sldId id="332" r:id="rId35"/>
    <p:sldId id="335" r:id="rId36"/>
    <p:sldId id="334" r:id="rId37"/>
    <p:sldId id="426" r:id="rId38"/>
    <p:sldId id="337" r:id="rId39"/>
    <p:sldId id="338" r:id="rId40"/>
    <p:sldId id="339" r:id="rId41"/>
    <p:sldId id="336" r:id="rId42"/>
    <p:sldId id="427" r:id="rId43"/>
    <p:sldId id="340" r:id="rId44"/>
    <p:sldId id="341" r:id="rId45"/>
    <p:sldId id="382" r:id="rId46"/>
    <p:sldId id="383" r:id="rId47"/>
    <p:sldId id="343" r:id="rId48"/>
    <p:sldId id="384" r:id="rId49"/>
    <p:sldId id="344" r:id="rId50"/>
    <p:sldId id="346" r:id="rId51"/>
    <p:sldId id="345" r:id="rId52"/>
    <p:sldId id="386" r:id="rId53"/>
    <p:sldId id="385" r:id="rId54"/>
    <p:sldId id="347" r:id="rId55"/>
    <p:sldId id="348" r:id="rId56"/>
    <p:sldId id="349" r:id="rId57"/>
    <p:sldId id="350" r:id="rId58"/>
    <p:sldId id="387" r:id="rId59"/>
    <p:sldId id="388" r:id="rId60"/>
    <p:sldId id="389" r:id="rId61"/>
    <p:sldId id="390" r:id="rId62"/>
    <p:sldId id="301" r:id="rId63"/>
    <p:sldId id="431" r:id="rId64"/>
    <p:sldId id="303" r:id="rId65"/>
    <p:sldId id="308" r:id="rId66"/>
    <p:sldId id="309" r:id="rId67"/>
    <p:sldId id="310" r:id="rId68"/>
    <p:sldId id="312" r:id="rId69"/>
    <p:sldId id="313" r:id="rId70"/>
    <p:sldId id="314" r:id="rId71"/>
    <p:sldId id="315" r:id="rId72"/>
    <p:sldId id="316" r:id="rId73"/>
    <p:sldId id="317" r:id="rId74"/>
    <p:sldId id="320" r:id="rId75"/>
    <p:sldId id="321" r:id="rId76"/>
    <p:sldId id="322" r:id="rId77"/>
    <p:sldId id="428" r:id="rId78"/>
    <p:sldId id="323" r:id="rId79"/>
    <p:sldId id="324" r:id="rId80"/>
    <p:sldId id="325" r:id="rId81"/>
    <p:sldId id="326" r:id="rId82"/>
    <p:sldId id="327" r:id="rId83"/>
    <p:sldId id="328" r:id="rId84"/>
    <p:sldId id="420" r:id="rId85"/>
    <p:sldId id="421" r:id="rId86"/>
    <p:sldId id="422" r:id="rId87"/>
    <p:sldId id="423" r:id="rId88"/>
    <p:sldId id="424" r:id="rId89"/>
    <p:sldId id="425" r:id="rId90"/>
    <p:sldId id="432" r:id="rId91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A50021"/>
    </p:penClr>
  </p:showPr>
  <p:clrMru>
    <a:srgbClr val="33CCFF"/>
    <a:srgbClr val="99FF66"/>
    <a:srgbClr val="FF9933"/>
    <a:srgbClr val="FF3300"/>
    <a:srgbClr val="4D4D4D"/>
    <a:srgbClr val="CCFFCC"/>
    <a:srgbClr val="DDDDDD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8" autoAdjust="0"/>
    <p:restoredTop sz="90018" autoAdjust="0"/>
  </p:normalViewPr>
  <p:slideViewPr>
    <p:cSldViewPr snapToObjects="1">
      <p:cViewPr varScale="1">
        <p:scale>
          <a:sx n="88" d="100"/>
          <a:sy n="88" d="100"/>
        </p:scale>
        <p:origin x="-96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6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0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0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A90E2E4-3A39-438B-8339-7EC837EC6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1A11B67-9DBD-4A06-93AC-2B9868CFC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1A0461-7784-44C4-835B-10156ACC7E5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254777-A6AF-4A0C-813C-AEA08AD84C8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840EBE-9F5B-4F46-A754-4CAE1387195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277198-60B6-4C49-98F0-C12C6ED6425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3906A4-728C-4F79-A3D3-DBDCD6AFC15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ED97BD-2912-401A-AD78-88F9142F803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29B162-9D37-4E5A-8107-3E7CB3FA9E2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482683-DE23-4AB7-B42E-694D288F7A8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19232C-3AC1-4C3E-9E9B-77E0BF109BE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DC1595-6747-4025-A1FB-5D00B75E030C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BA7471-EF4A-4679-9359-685D11777E3C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3B5843-27DE-4224-90A7-0AC10B2A703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F28B6-511F-4F27-84A6-35EEC2AF7021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8DABAE-1FF8-4554-84CC-0495174928F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46A770-3F61-44EC-8FD4-81A5215D2474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90E1B0-0F3B-4C83-BD47-5769D136EF78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DBFD65-940F-439B-B596-7C0554FE073D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server unicast to client 2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BB264D-CD74-42E5-AA42-AC2566BBEC70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server unicast to client 2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CEE932-9917-49F2-A31F-12A60D0F588F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528735-D137-4B24-904E-1D789C43C227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2B6069-313A-4B3E-870A-105FCFA6E22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32EFF1-9609-4A19-8CB0-4327294C5AD9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6209FF-E8CC-4238-AB2C-955CC76EE74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C961C5-F196-4E3C-939D-3E41F494C495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BF5572-CE33-4048-98F3-79BD0CBC9DD0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B3884B-2C4F-4EC5-8AF0-06F523297A23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E72FD4-6D6C-40E7-98D7-3D59DBE6B796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E15B20-6A22-4C4C-A105-4980134796D5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9202F8-7846-4867-9DC7-A762176A5179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33B062-A93D-4AF1-AB6B-6181AA2C7FE7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3402D7-9B6C-49C9-BC3F-E75DB0327C6C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DED869-9AE4-41B4-B25C-E6B3735E09AF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5D1126-48AC-4F38-A8A4-DB3DD0EF13C6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964C2E-719C-4F4E-B4A0-DC3023A1BBE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C5B350-1AB2-4D71-9661-61DACCEBA385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1BDAC9-BFCF-492F-BAB8-20888E97C9AF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F251B-9BF7-44F3-B582-95F0B271950F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FF0AAD-F839-48D1-A3E5-79D0D55E337B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F54FA6-CB9F-4828-9E1D-497FCB030406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D41A6D-4929-4261-B583-C5B3865234A2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BB17E0-7114-45CE-95D5-5C1FDE95ABDD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5E6FDE-9B26-40BB-8933-72BAB9924F62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D90FCC-634B-4D7E-90AE-68B9F0444189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6F7F92-4DBA-4C8A-BEE2-848337869F98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F4CEC7-7774-4D12-826A-BF8A42ABBED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4C3587-933F-4719-AEF4-1D6358983A94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499709-EEEE-4BEA-BB3E-303F3B903A06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60897C-3973-4357-BCB4-0A967F642D4A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67F105-E110-4022-8F9A-494AF55E9DB9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0B4749-7E7A-453B-8781-9C99290EBD65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7F6EBC-6BA1-44ED-9FD7-D4B7CF430B01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BA434-151F-4E05-A28E-3266A8EFC67A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A56E5-1440-499F-848C-E88C7C00F50B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65668-7547-47F2-BA4D-9FCF32558ACE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C0E75A-E7B5-415C-995C-A528C2CE670B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ED8A13-5478-41FA-855E-63ECBF5E473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CF975F-A25E-460D-9BBF-2A4F870BAFD8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98653-39A5-4B8C-9FA2-7F026BEF3C4A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71410D-8C35-4F62-8D7B-B35CC9CA7784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54B22D-2A91-4126-BA6D-DEBE71171B75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DAD38F-C154-43AF-BF3D-F7ABF4A78932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61EF3E-EBD9-49EC-AADB-34B312816EDD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1A85A2-A483-4751-B4AC-64422129DADB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F706D-6F27-47AB-A0BC-27C11A735F65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5EAD3D-FAEA-4B4D-9CB3-2F3037D4935E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BE0963-9FD3-457A-B22F-2EA38ABA3912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4A3B26-E138-48EF-B802-ECA49CEC8BA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645020-DE80-4F17-9592-D524D6363C64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214070-DFF0-4E31-927C-44B7B9DCCB71}" type="slidenum">
              <a:rPr lang="en-US" smtClean="0"/>
              <a:pPr/>
              <a:t>76</a:t>
            </a:fld>
            <a:endParaRPr lang="en-US" smtClean="0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2F70DF-5E4F-416B-9F25-1FA0293EA591}" type="slidenum">
              <a:rPr lang="en-US" smtClean="0"/>
              <a:pPr/>
              <a:t>78</a:t>
            </a:fld>
            <a:endParaRPr lang="en-US" smtClean="0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24D6D8-2944-4544-9988-9DB8E0E7B369}" type="slidenum">
              <a:rPr lang="en-US" smtClean="0"/>
              <a:pPr/>
              <a:t>79</a:t>
            </a:fld>
            <a:endParaRPr lang="en-US" smtClean="0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C08FBE-B074-4B77-B7CD-AC6A37CBEF22}" type="slidenum">
              <a:rPr lang="en-US" smtClean="0"/>
              <a:pPr/>
              <a:t>80</a:t>
            </a:fld>
            <a:endParaRPr lang="en-US" smtClean="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2C079F-E0AE-44D2-8775-2DE4B48C3AF2}" type="slidenum">
              <a:rPr lang="en-US" smtClean="0"/>
              <a:pPr/>
              <a:t>81</a:t>
            </a:fld>
            <a:endParaRPr lang="en-US" smtClean="0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A3868C-EE00-4DD5-A8AD-094D3DDE2364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9B39F8-8E61-4B0A-9B5A-88536914521A}" type="slidenum">
              <a:rPr lang="en-US" smtClean="0"/>
              <a:pPr/>
              <a:t>83</a:t>
            </a:fld>
            <a:endParaRPr lang="en-US" smtClean="0"/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3FFB57-A68F-498B-B6F1-F0818FD60785}" type="slidenum">
              <a:rPr lang="en-US" smtClean="0"/>
              <a:pPr/>
              <a:t>84</a:t>
            </a:fld>
            <a:endParaRPr lang="en-US" smtClean="0"/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FBEC12-E225-4108-B8F3-E5524800DA42}" type="slidenum">
              <a:rPr lang="en-US" smtClean="0"/>
              <a:pPr/>
              <a:t>85</a:t>
            </a:fld>
            <a:endParaRPr lang="en-US" smtClean="0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AF22FD-3811-4AFC-80E0-369166B078D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56C73D-65A3-4AC5-BE7F-872CCCE4BBDB}" type="slidenum">
              <a:rPr lang="en-US" smtClean="0"/>
              <a:pPr/>
              <a:t>86</a:t>
            </a:fld>
            <a:endParaRPr lang="en-US" smtClean="0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D7967F-59A4-4144-BB3A-25D9E694B85F}" type="slidenum">
              <a:rPr lang="en-US" smtClean="0"/>
              <a:pPr/>
              <a:t>87</a:t>
            </a:fld>
            <a:endParaRPr lang="en-US" smtClean="0"/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85BB91-CD8C-4D9B-AA75-3D7636A6CEB1}" type="slidenum">
              <a:rPr lang="en-US" smtClean="0"/>
              <a:pPr/>
              <a:t>88</a:t>
            </a:fld>
            <a:endParaRPr lang="en-US" smtClean="0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835D7A-D853-4586-AF01-E32E47805095}" type="slidenum">
              <a:rPr lang="en-US" smtClean="0"/>
              <a:pPr/>
              <a:t>89</a:t>
            </a:fld>
            <a:endParaRPr lang="en-US" smtClean="0"/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1F4FC7-EF67-4E92-BE0F-4D9BF8E9361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733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800" dirty="0" smtClean="0">
                <a:solidFill>
                  <a:schemeClr val="accent1"/>
                </a:solidFill>
                <a:latin typeface="Tahoma" pitchFamily="34" charset="0"/>
                <a:ea typeface="宋体" pitchFamily="2" charset="-122"/>
              </a:rPr>
              <a:t>NUS.SOC.CS5248-2012</a:t>
            </a:r>
            <a:endParaRPr lang="en-US" sz="800" dirty="0">
              <a:solidFill>
                <a:schemeClr val="accent1"/>
              </a:solidFill>
              <a:latin typeface="Tahoma" pitchFamily="34" charset="0"/>
              <a:ea typeface="宋体" pitchFamily="2" charset="-122"/>
            </a:endParaRPr>
          </a:p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4003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03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3125787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5BF43-6542-481C-AF97-7F8B1808C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949C8-33FD-425A-9A28-7C23771C7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98B56-FA34-42FE-B1D2-605A2D900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910B8-D4AB-47D4-9541-C2796F05E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B648F-2D98-4536-9F56-12685EB9C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44FF0-A1CA-4B6E-A3CE-55ED6895B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7C740-4B92-4E40-A153-6ED51A228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53A5-F338-417D-916B-E826DF7AC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11CBF-7EF5-4561-B048-0A45046A2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F680F-495C-4383-A7E2-6117A14BF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59FBB-3E8B-4644-90B3-8406C7D2D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BD833-838F-4241-B4BF-41E6AB856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78EA8-38C0-4D50-9108-B26C23C57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82E60-E5D8-4ED0-A2BC-80128C46F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9363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4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5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6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12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9368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9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70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71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37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352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 dirty="0" smtClean="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9937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9937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1ACB5F83-789F-4A54-BEFA-0FDEEF32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99377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4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983BDC-85D0-4BEA-B75B-0DD22F7885B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Proxy Caching for Streaming Media</a:t>
            </a:r>
            <a:endParaRPr lang="en-US" sz="210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710B15-8437-49FC-BC5A-99552499BA2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 Access Pattern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by </a:t>
            </a:r>
            <a:r>
              <a:rPr lang="en-US" sz="2800" b="1" smtClean="0"/>
              <a:t>S. Acharya</a:t>
            </a:r>
            <a:r>
              <a:rPr lang="en-US" sz="2800" smtClean="0"/>
              <a:t> and </a:t>
            </a:r>
            <a:r>
              <a:rPr lang="en-US" sz="2800" b="1" smtClean="0"/>
              <a:t>B. Smith in 1999</a:t>
            </a:r>
          </a:p>
          <a:p>
            <a:pPr eaLnBrk="1" hangingPunct="1"/>
            <a:endParaRPr lang="en-US" sz="2800" b="1" smtClean="0"/>
          </a:p>
          <a:p>
            <a:pPr lvl="1" eaLnBrk="1" hangingPunct="1"/>
            <a:r>
              <a:rPr lang="en-US" sz="2600" smtClean="0"/>
              <a:t>Study at Lulea University, Sweden</a:t>
            </a:r>
          </a:p>
          <a:p>
            <a:pPr lvl="1" eaLnBrk="1" hangingPunct="1"/>
            <a:r>
              <a:rPr lang="en-US" sz="2600" b="1" smtClean="0"/>
              <a:t>55%</a:t>
            </a:r>
            <a:r>
              <a:rPr lang="en-US" sz="2600" smtClean="0"/>
              <a:t> complete, </a:t>
            </a:r>
            <a:r>
              <a:rPr lang="en-US" sz="2600" b="1" smtClean="0"/>
              <a:t>45%</a:t>
            </a:r>
            <a:r>
              <a:rPr lang="en-US" sz="2600" smtClean="0"/>
              <a:t> stop very early</a:t>
            </a:r>
          </a:p>
          <a:p>
            <a:pPr lvl="1" eaLnBrk="1" hangingPunct="1"/>
            <a:r>
              <a:rPr lang="en-US" sz="2600" smtClean="0"/>
              <a:t>High temporal locality</a:t>
            </a:r>
          </a:p>
          <a:p>
            <a:pPr lvl="1" eaLnBrk="1" hangingPunct="1"/>
            <a:endParaRPr lang="en-US" sz="2600" smtClean="0"/>
          </a:p>
          <a:p>
            <a:pPr lvl="1" eaLnBrk="1" hangingPunct="1"/>
            <a:endParaRPr lang="en-US" sz="26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05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42E81B-F9A9-4F78-920F-6AD4CF6F639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Prefix Access Distribution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idx="1"/>
          </p:nvPr>
        </p:nvGraphicFramePr>
        <p:xfrm>
          <a:off x="657225" y="1717675"/>
          <a:ext cx="7424738" cy="4953000"/>
        </p:xfrm>
        <a:graphic>
          <a:graphicData uri="http://schemas.openxmlformats.org/presentationml/2006/ole">
            <p:oleObj spid="_x0000_s2050" name="Chart" r:id="rId4" imgW="6096000" imgH="4067251" progId="MSGraph.Chart.8">
              <p:embed followColorScheme="full"/>
            </p:oleObj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F27724-A1C1-42A0-9814-3402AE5936A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 Popularity</a:t>
            </a:r>
          </a:p>
        </p:txBody>
      </p:sp>
      <p:pic>
        <p:nvPicPr>
          <p:cNvPr id="16390" name="Picture 14" descr="latex-image-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3781425"/>
            <a:ext cx="1549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Assume Zipf “Law”</a:t>
            </a:r>
          </a:p>
          <a:p>
            <a:pPr eaLnBrk="1" hangingPunct="1"/>
            <a:r>
              <a:rPr lang="en-US" smtClean="0"/>
              <a:t>Probability of access to i-th most popular video is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99B656-728F-48BF-AD90-86BEC62F8F5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Benefits of Caching</a:t>
            </a:r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9071AD-E019-4E3B-AD54-197D414FE9D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Reduce Access Latency</a:t>
            </a:r>
          </a:p>
        </p:txBody>
      </p:sp>
      <p:sp>
        <p:nvSpPr>
          <p:cNvPr id="18438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solidFill>
                  <a:schemeClr val="bg1"/>
                </a:solidFill>
                <a:latin typeface="Verdana" pitchFamily="34" charset="0"/>
                <a:sym typeface="Wingdings" pitchFamily="2" charset="2"/>
              </a:rPr>
              <a:t>:)</a:t>
            </a:r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latin typeface="Verdana" pitchFamily="34" charset="0"/>
            </a:endParaRPr>
          </a:p>
        </p:txBody>
      </p:sp>
      <p:cxnSp>
        <p:nvCxnSpPr>
          <p:cNvPr id="18441" name="AutoShape 9"/>
          <p:cNvCxnSpPr>
            <a:cxnSpLocks noChangeShapeType="1"/>
            <a:stCxn id="18439" idx="6"/>
            <a:endCxn id="18440" idx="4"/>
          </p:cNvCxnSpPr>
          <p:nvPr/>
        </p:nvCxnSpPr>
        <p:spPr bwMode="auto">
          <a:xfrm flipV="1">
            <a:off x="3819525" y="4430713"/>
            <a:ext cx="303213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2" name="AutoShape 10"/>
          <p:cNvCxnSpPr>
            <a:cxnSpLocks noChangeShapeType="1"/>
            <a:stCxn id="18446" idx="2"/>
            <a:endCxn id="18445" idx="4"/>
          </p:cNvCxnSpPr>
          <p:nvPr/>
        </p:nvCxnSpPr>
        <p:spPr bwMode="auto">
          <a:xfrm rot="10800000">
            <a:off x="4932363" y="2360613"/>
            <a:ext cx="841375" cy="29591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3" name="AutoShape 11"/>
          <p:cNvCxnSpPr>
            <a:cxnSpLocks noChangeShapeType="1"/>
            <a:stCxn id="18445" idx="6"/>
            <a:endCxn id="18446" idx="7"/>
          </p:cNvCxnSpPr>
          <p:nvPr/>
        </p:nvCxnSpPr>
        <p:spPr bwMode="auto">
          <a:xfrm>
            <a:off x="5259388" y="2033588"/>
            <a:ext cx="1065212" cy="30495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4" name="AutoShape 12"/>
          <p:cNvCxnSpPr>
            <a:cxnSpLocks noChangeShapeType="1"/>
            <a:stCxn id="18440" idx="2"/>
            <a:endCxn id="18439" idx="0"/>
          </p:cNvCxnSpPr>
          <p:nvPr/>
        </p:nvCxnSpPr>
        <p:spPr bwMode="auto">
          <a:xfrm rot="10800000" flipV="1">
            <a:off x="3492500" y="4103688"/>
            <a:ext cx="301625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Oval 14"/>
          <p:cNvSpPr>
            <a:spLocks noChangeArrowheads="1"/>
          </p:cNvSpPr>
          <p:nvPr/>
        </p:nvSpPr>
        <p:spPr bwMode="auto">
          <a:xfrm>
            <a:off x="578643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solidFill>
                  <a:schemeClr val="bg1"/>
                </a:solidFill>
                <a:latin typeface="Verdana" pitchFamily="34" charset="0"/>
                <a:sym typeface="Wingdings" pitchFamily="2" charset="2"/>
              </a:rPr>
              <a:t>:(</a:t>
            </a:r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5F4471-4779-4AC3-8038-B2CC9AC6F2E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Reduce Server Load</a:t>
            </a:r>
          </a:p>
        </p:txBody>
      </p:sp>
      <p:sp>
        <p:nvSpPr>
          <p:cNvPr id="19462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63" name="Oval 4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9464" name="Oval 5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latin typeface="Verdana" pitchFamily="34" charset="0"/>
            </a:endParaRPr>
          </a:p>
        </p:txBody>
      </p:sp>
      <p:sp>
        <p:nvSpPr>
          <p:cNvPr id="19465" name="Oval 10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Oval 11"/>
          <p:cNvSpPr>
            <a:spLocks noChangeArrowheads="1"/>
          </p:cNvSpPr>
          <p:nvPr/>
        </p:nvSpPr>
        <p:spPr bwMode="auto">
          <a:xfrm>
            <a:off x="6686550" y="45974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9467" name="Oval 12"/>
          <p:cNvSpPr>
            <a:spLocks noChangeArrowheads="1"/>
          </p:cNvSpPr>
          <p:nvPr/>
        </p:nvSpPr>
        <p:spPr bwMode="auto">
          <a:xfrm>
            <a:off x="7497763" y="3787775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9468" name="Oval 13"/>
          <p:cNvSpPr>
            <a:spLocks noChangeArrowheads="1"/>
          </p:cNvSpPr>
          <p:nvPr/>
        </p:nvSpPr>
        <p:spPr bwMode="auto">
          <a:xfrm>
            <a:off x="5561013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cxnSp>
        <p:nvCxnSpPr>
          <p:cNvPr id="19469" name="AutoShape 16"/>
          <p:cNvCxnSpPr>
            <a:cxnSpLocks noChangeShapeType="1"/>
            <a:stCxn id="19465" idx="6"/>
            <a:endCxn id="19467" idx="1"/>
          </p:cNvCxnSpPr>
          <p:nvPr/>
        </p:nvCxnSpPr>
        <p:spPr bwMode="auto">
          <a:xfrm>
            <a:off x="5259388" y="2033588"/>
            <a:ext cx="2330450" cy="18335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470" name="AutoShape 17"/>
          <p:cNvCxnSpPr>
            <a:cxnSpLocks noChangeShapeType="1"/>
            <a:stCxn id="19465" idx="5"/>
            <a:endCxn id="19466" idx="1"/>
          </p:cNvCxnSpPr>
          <p:nvPr/>
        </p:nvCxnSpPr>
        <p:spPr bwMode="auto">
          <a:xfrm>
            <a:off x="5154613" y="2268538"/>
            <a:ext cx="1624012" cy="24082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471" name="AutoShape 18"/>
          <p:cNvCxnSpPr>
            <a:cxnSpLocks noChangeShapeType="1"/>
            <a:stCxn id="19465" idx="4"/>
            <a:endCxn id="19468" idx="0"/>
          </p:cNvCxnSpPr>
          <p:nvPr/>
        </p:nvCxnSpPr>
        <p:spPr bwMode="auto">
          <a:xfrm>
            <a:off x="4932363" y="2360613"/>
            <a:ext cx="944562" cy="26304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472" name="Freeform 20"/>
          <p:cNvSpPr>
            <a:spLocks/>
          </p:cNvSpPr>
          <p:nvPr/>
        </p:nvSpPr>
        <p:spPr bwMode="auto">
          <a:xfrm>
            <a:off x="4616450" y="2033588"/>
            <a:ext cx="153988" cy="284162"/>
          </a:xfrm>
          <a:custGeom>
            <a:avLst/>
            <a:gdLst>
              <a:gd name="T0" fmla="*/ 2147483647 w 515"/>
              <a:gd name="T1" fmla="*/ 238631986 h 953"/>
              <a:gd name="T2" fmla="*/ 133659764 w 515"/>
              <a:gd name="T3" fmla="*/ 2147483647 h 953"/>
              <a:gd name="T4" fmla="*/ 2147483647 w 515"/>
              <a:gd name="T5" fmla="*/ 2147483647 h 953"/>
              <a:gd name="T6" fmla="*/ 2147483647 w 515"/>
              <a:gd name="T7" fmla="*/ 2147483647 h 953"/>
              <a:gd name="T8" fmla="*/ 2147483647 w 515"/>
              <a:gd name="T9" fmla="*/ 238631986 h 9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5"/>
              <a:gd name="T16" fmla="*/ 0 h 953"/>
              <a:gd name="T17" fmla="*/ 515 w 515"/>
              <a:gd name="T18" fmla="*/ 953 h 9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5" h="953">
                <a:moveTo>
                  <a:pt x="203" y="9"/>
                </a:moveTo>
                <a:cubicBezTo>
                  <a:pt x="118" y="0"/>
                  <a:pt x="0" y="562"/>
                  <a:pt x="5" y="718"/>
                </a:cubicBezTo>
                <a:cubicBezTo>
                  <a:pt x="10" y="874"/>
                  <a:pt x="147" y="935"/>
                  <a:pt x="232" y="944"/>
                </a:cubicBezTo>
                <a:cubicBezTo>
                  <a:pt x="317" y="953"/>
                  <a:pt x="515" y="930"/>
                  <a:pt x="515" y="774"/>
                </a:cubicBezTo>
                <a:cubicBezTo>
                  <a:pt x="515" y="618"/>
                  <a:pt x="288" y="18"/>
                  <a:pt x="203" y="9"/>
                </a:cubicBez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19473" name="AutoShape 21"/>
          <p:cNvCxnSpPr>
            <a:cxnSpLocks noChangeShapeType="1"/>
            <a:stCxn id="19464" idx="3"/>
            <a:endCxn id="19463" idx="0"/>
          </p:cNvCxnSpPr>
          <p:nvPr/>
        </p:nvCxnSpPr>
        <p:spPr bwMode="auto">
          <a:xfrm flipH="1">
            <a:off x="3492500" y="4338638"/>
            <a:ext cx="406400" cy="6524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8C63C4-F958-4F48-8266-FDB7CF66761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Reduce Start-up Latency</a:t>
            </a:r>
          </a:p>
        </p:txBody>
      </p:sp>
      <p:sp>
        <p:nvSpPr>
          <p:cNvPr id="20486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87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0488" name="Oval 6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latin typeface="Verdana" pitchFamily="34" charset="0"/>
            </a:endParaRPr>
          </a:p>
        </p:txBody>
      </p:sp>
      <p:sp>
        <p:nvSpPr>
          <p:cNvPr id="20489" name="Oval 7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490" name="AutoShape 15"/>
          <p:cNvCxnSpPr>
            <a:cxnSpLocks noChangeShapeType="1"/>
            <a:stCxn id="20488" idx="3"/>
            <a:endCxn id="20487" idx="0"/>
          </p:cNvCxnSpPr>
          <p:nvPr/>
        </p:nvCxnSpPr>
        <p:spPr bwMode="auto">
          <a:xfrm flipH="1">
            <a:off x="3492500" y="4338638"/>
            <a:ext cx="406400" cy="6524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1" name="Rectangle 17"/>
          <p:cNvSpPr>
            <a:spLocks noChangeArrowheads="1"/>
          </p:cNvSpPr>
          <p:nvPr/>
        </p:nvSpPr>
        <p:spPr bwMode="auto">
          <a:xfrm>
            <a:off x="4167188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0492" name="Rectangle 18"/>
          <p:cNvSpPr>
            <a:spLocks noChangeArrowheads="1"/>
          </p:cNvSpPr>
          <p:nvPr/>
        </p:nvSpPr>
        <p:spPr bwMode="auto">
          <a:xfrm>
            <a:off x="4346575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cxnSp>
        <p:nvCxnSpPr>
          <p:cNvPr id="20493" name="AutoShape 20"/>
          <p:cNvCxnSpPr>
            <a:cxnSpLocks noChangeShapeType="1"/>
            <a:stCxn id="20489" idx="4"/>
            <a:endCxn id="20487" idx="6"/>
          </p:cNvCxnSpPr>
          <p:nvPr/>
        </p:nvCxnSpPr>
        <p:spPr bwMode="auto">
          <a:xfrm rot="5400000">
            <a:off x="2896394" y="3283744"/>
            <a:ext cx="2959100" cy="11128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A2B333-7A90-4E7F-A62F-7C3372E36B9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Hide Network Congestion</a:t>
            </a:r>
          </a:p>
        </p:txBody>
      </p:sp>
      <p:sp>
        <p:nvSpPr>
          <p:cNvPr id="21510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11" name="Oval 4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1512" name="Oval 5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latin typeface="Verdana" pitchFamily="34" charset="0"/>
            </a:endParaRPr>
          </a:p>
        </p:txBody>
      </p:sp>
      <p:sp>
        <p:nvSpPr>
          <p:cNvPr id="21513" name="Oval 6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514" name="AutoShape 7"/>
          <p:cNvCxnSpPr>
            <a:cxnSpLocks noChangeShapeType="1"/>
            <a:stCxn id="21512" idx="3"/>
            <a:endCxn id="21511" idx="0"/>
          </p:cNvCxnSpPr>
          <p:nvPr/>
        </p:nvCxnSpPr>
        <p:spPr bwMode="auto">
          <a:xfrm flipH="1">
            <a:off x="3492500" y="4338638"/>
            <a:ext cx="406400" cy="6524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15" name="AutoShape 8"/>
          <p:cNvCxnSpPr>
            <a:cxnSpLocks noChangeShapeType="1"/>
            <a:stCxn id="21513" idx="4"/>
            <a:endCxn id="21512" idx="7"/>
          </p:cNvCxnSpPr>
          <p:nvPr/>
        </p:nvCxnSpPr>
        <p:spPr bwMode="auto">
          <a:xfrm flipH="1">
            <a:off x="4344988" y="2360613"/>
            <a:ext cx="587375" cy="1506537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1516" name="Rectangle 9"/>
          <p:cNvSpPr>
            <a:spLocks noChangeArrowheads="1"/>
          </p:cNvSpPr>
          <p:nvPr/>
        </p:nvSpPr>
        <p:spPr bwMode="auto">
          <a:xfrm>
            <a:off x="4167188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1517" name="Rectangle 10"/>
          <p:cNvSpPr>
            <a:spLocks noChangeArrowheads="1"/>
          </p:cNvSpPr>
          <p:nvPr/>
        </p:nvSpPr>
        <p:spPr bwMode="auto">
          <a:xfrm>
            <a:off x="4346575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1518" name="Rectangle 11"/>
          <p:cNvSpPr>
            <a:spLocks noChangeArrowheads="1"/>
          </p:cNvSpPr>
          <p:nvPr/>
        </p:nvSpPr>
        <p:spPr bwMode="auto">
          <a:xfrm>
            <a:off x="4524375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A0CA45-F9B9-40E1-AB2E-2CF453528681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Issues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What to cache?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Who to fetch from?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When cache is full, what to kick out?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How to measure popularity?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Can cache adapt to popularity?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5849E7-425D-4662-AC9D-D3BFBE5AE137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 smtClean="0"/>
              <a:t>What to Cache?</a:t>
            </a:r>
            <a:endParaRPr lang="en-US" smtClean="0"/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DCA202-2C81-4FDD-848D-C5756B9A0BA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Are Here</a:t>
            </a:r>
          </a:p>
        </p:txBody>
      </p:sp>
      <p:grpSp>
        <p:nvGrpSpPr>
          <p:cNvPr id="8198" name="Group 5"/>
          <p:cNvGrpSpPr>
            <a:grpSpLocks/>
          </p:cNvGrpSpPr>
          <p:nvPr/>
        </p:nvGrpSpPr>
        <p:grpSpPr bwMode="auto">
          <a:xfrm>
            <a:off x="1403350" y="2043113"/>
            <a:ext cx="6481763" cy="4014787"/>
            <a:chOff x="658" y="1183"/>
            <a:chExt cx="4581" cy="2837"/>
          </a:xfrm>
        </p:grpSpPr>
        <p:sp>
          <p:nvSpPr>
            <p:cNvPr id="8199" name="Cloud"/>
            <p:cNvSpPr>
              <a:spLocks noChangeAspect="1" noEditPoints="1" noChangeArrowheads="1"/>
            </p:cNvSpPr>
            <p:nvPr/>
          </p:nvSpPr>
          <p:spPr bwMode="auto">
            <a:xfrm>
              <a:off x="2019" y="2862"/>
              <a:ext cx="2001" cy="1158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2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9 w 21600"/>
                <a:gd name="T13" fmla="*/ 3264 h 21600"/>
                <a:gd name="T14" fmla="*/ 17088 w 21600"/>
                <a:gd name="T15" fmla="*/ 173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Network</a:t>
              </a:r>
            </a:p>
          </p:txBody>
        </p:sp>
        <p:sp>
          <p:nvSpPr>
            <p:cNvPr id="8200" name="Rectangle 7"/>
            <p:cNvSpPr>
              <a:spLocks noChangeArrowheads="1"/>
            </p:cNvSpPr>
            <p:nvPr/>
          </p:nvSpPr>
          <p:spPr bwMode="auto">
            <a:xfrm>
              <a:off x="658" y="1183"/>
              <a:ext cx="1043" cy="68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Encoder</a:t>
              </a:r>
            </a:p>
          </p:txBody>
        </p:sp>
        <p:sp>
          <p:nvSpPr>
            <p:cNvPr id="8201" name="Oval 8"/>
            <p:cNvSpPr>
              <a:spLocks noChangeArrowheads="1"/>
            </p:cNvSpPr>
            <p:nvPr/>
          </p:nvSpPr>
          <p:spPr bwMode="auto">
            <a:xfrm>
              <a:off x="931" y="2136"/>
              <a:ext cx="1179" cy="8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Sender</a:t>
              </a:r>
            </a:p>
          </p:txBody>
        </p:sp>
        <p:sp>
          <p:nvSpPr>
            <p:cNvPr id="8202" name="Oval 9"/>
            <p:cNvSpPr>
              <a:spLocks noChangeArrowheads="1"/>
            </p:cNvSpPr>
            <p:nvPr/>
          </p:nvSpPr>
          <p:spPr bwMode="auto">
            <a:xfrm>
              <a:off x="2382" y="1728"/>
              <a:ext cx="1179" cy="81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solidFill>
                    <a:schemeClr val="bg1"/>
                  </a:solidFill>
                  <a:latin typeface="Lucida Grande" pitchFamily="1" charset="0"/>
                </a:rPr>
                <a:t>Middlebox</a:t>
              </a:r>
            </a:p>
          </p:txBody>
        </p:sp>
        <p:sp>
          <p:nvSpPr>
            <p:cNvPr id="8203" name="Oval 10"/>
            <p:cNvSpPr>
              <a:spLocks noChangeArrowheads="1"/>
            </p:cNvSpPr>
            <p:nvPr/>
          </p:nvSpPr>
          <p:spPr bwMode="auto">
            <a:xfrm>
              <a:off x="3879" y="2135"/>
              <a:ext cx="1179" cy="81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Receiver</a:t>
              </a:r>
            </a:p>
          </p:txBody>
        </p:sp>
        <p:cxnSp>
          <p:nvCxnSpPr>
            <p:cNvPr id="8204" name="AutoShape 11"/>
            <p:cNvCxnSpPr>
              <a:cxnSpLocks noChangeShapeType="1"/>
              <a:stCxn id="8200" idx="2"/>
              <a:endCxn id="8201" idx="0"/>
            </p:cNvCxnSpPr>
            <p:nvPr/>
          </p:nvCxnSpPr>
          <p:spPr bwMode="auto">
            <a:xfrm rot="16200000" flipH="1">
              <a:off x="1215" y="1829"/>
              <a:ext cx="272" cy="341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05" name="AutoShape 12"/>
            <p:cNvCxnSpPr>
              <a:cxnSpLocks noChangeShapeType="1"/>
              <a:stCxn id="8201" idx="4"/>
              <a:endCxn id="8199" idx="0"/>
            </p:cNvCxnSpPr>
            <p:nvPr/>
          </p:nvCxnSpPr>
          <p:spPr bwMode="auto">
            <a:xfrm rot="16200000" flipH="1">
              <a:off x="1529" y="2945"/>
              <a:ext cx="488" cy="504"/>
            </a:xfrm>
            <a:prstGeom prst="curvedConnector2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cxnSp>
          <p:nvCxnSpPr>
            <p:cNvPr id="8206" name="AutoShape 13"/>
            <p:cNvCxnSpPr>
              <a:cxnSpLocks noChangeShapeType="1"/>
              <a:endCxn id="8202" idx="3"/>
            </p:cNvCxnSpPr>
            <p:nvPr/>
          </p:nvCxnSpPr>
          <p:spPr bwMode="auto">
            <a:xfrm rot="-5400000">
              <a:off x="2274" y="2705"/>
              <a:ext cx="562" cy="1"/>
            </a:xfrm>
            <a:prstGeom prst="curvedConnector3">
              <a:avLst>
                <a:gd name="adj1" fmla="val 39324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cxnSp>
          <p:nvCxnSpPr>
            <p:cNvPr id="8207" name="AutoShape 14"/>
            <p:cNvCxnSpPr>
              <a:cxnSpLocks noChangeShapeType="1"/>
              <a:stCxn id="8202" idx="5"/>
            </p:cNvCxnSpPr>
            <p:nvPr/>
          </p:nvCxnSpPr>
          <p:spPr bwMode="auto">
            <a:xfrm rot="5400000">
              <a:off x="3127" y="2686"/>
              <a:ext cx="522" cy="0"/>
            </a:xfrm>
            <a:prstGeom prst="straightConnector1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cxnSp>
          <p:nvCxnSpPr>
            <p:cNvPr id="8208" name="AutoShape 15"/>
            <p:cNvCxnSpPr>
              <a:cxnSpLocks noChangeShapeType="1"/>
              <a:stCxn id="8199" idx="2"/>
              <a:endCxn id="8203" idx="4"/>
            </p:cNvCxnSpPr>
            <p:nvPr/>
          </p:nvCxnSpPr>
          <p:spPr bwMode="auto">
            <a:xfrm flipV="1">
              <a:off x="4018" y="2952"/>
              <a:ext cx="451" cy="489"/>
            </a:xfrm>
            <a:prstGeom prst="curvedConnector2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sp>
          <p:nvSpPr>
            <p:cNvPr id="8209" name="Rectangle 16"/>
            <p:cNvSpPr>
              <a:spLocks noChangeArrowheads="1"/>
            </p:cNvSpPr>
            <p:nvPr/>
          </p:nvSpPr>
          <p:spPr bwMode="auto">
            <a:xfrm>
              <a:off x="4196" y="1183"/>
              <a:ext cx="1043" cy="68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Decoder</a:t>
              </a:r>
            </a:p>
          </p:txBody>
        </p:sp>
        <p:cxnSp>
          <p:nvCxnSpPr>
            <p:cNvPr id="8210" name="AutoShape 17"/>
            <p:cNvCxnSpPr>
              <a:cxnSpLocks noChangeShapeType="1"/>
              <a:stCxn id="8203" idx="0"/>
              <a:endCxn id="8209" idx="2"/>
            </p:cNvCxnSpPr>
            <p:nvPr/>
          </p:nvCxnSpPr>
          <p:spPr bwMode="auto">
            <a:xfrm rot="-5400000">
              <a:off x="4458" y="1875"/>
              <a:ext cx="271" cy="249"/>
            </a:xfrm>
            <a:prstGeom prst="curvedConnector3">
              <a:avLst>
                <a:gd name="adj1" fmla="val 4981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3BA7DB-FA38-4D9A-8412-5BDC8298112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Segmentation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“all or none” is bad</a:t>
            </a:r>
          </a:p>
          <a:p>
            <a:pPr eaLnBrk="1" hangingPunct="1"/>
            <a:r>
              <a:rPr lang="en-US" smtClean="0"/>
              <a:t>Divide media file into segments S and consider each segment individually</a:t>
            </a:r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15573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18272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Rectangle 7"/>
          <p:cNvSpPr>
            <a:spLocks noChangeArrowheads="1"/>
          </p:cNvSpPr>
          <p:nvPr/>
        </p:nvSpPr>
        <p:spPr bwMode="auto">
          <a:xfrm>
            <a:off x="20970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Rectangle 8"/>
          <p:cNvSpPr>
            <a:spLocks noChangeArrowheads="1"/>
          </p:cNvSpPr>
          <p:nvPr/>
        </p:nvSpPr>
        <p:spPr bwMode="auto">
          <a:xfrm>
            <a:off x="23669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Rectangle 9"/>
          <p:cNvSpPr>
            <a:spLocks noChangeArrowheads="1"/>
          </p:cNvSpPr>
          <p:nvPr/>
        </p:nvSpPr>
        <p:spPr bwMode="auto">
          <a:xfrm>
            <a:off x="26368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Rectangle 10"/>
          <p:cNvSpPr>
            <a:spLocks noChangeArrowheads="1"/>
          </p:cNvSpPr>
          <p:nvPr/>
        </p:nvSpPr>
        <p:spPr bwMode="auto">
          <a:xfrm>
            <a:off x="29067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11"/>
          <p:cNvSpPr>
            <a:spLocks noChangeArrowheads="1"/>
          </p:cNvSpPr>
          <p:nvPr/>
        </p:nvSpPr>
        <p:spPr bwMode="auto">
          <a:xfrm>
            <a:off x="31765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Rectangle 12"/>
          <p:cNvSpPr>
            <a:spLocks noChangeArrowheads="1"/>
          </p:cNvSpPr>
          <p:nvPr/>
        </p:nvSpPr>
        <p:spPr bwMode="auto">
          <a:xfrm>
            <a:off x="34464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Rectangle 13"/>
          <p:cNvSpPr>
            <a:spLocks noChangeArrowheads="1"/>
          </p:cNvSpPr>
          <p:nvPr/>
        </p:nvSpPr>
        <p:spPr bwMode="auto">
          <a:xfrm>
            <a:off x="37163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Rectangle 14"/>
          <p:cNvSpPr>
            <a:spLocks noChangeArrowheads="1"/>
          </p:cNvSpPr>
          <p:nvPr/>
        </p:nvSpPr>
        <p:spPr bwMode="auto">
          <a:xfrm>
            <a:off x="39862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Rectangle 15"/>
          <p:cNvSpPr>
            <a:spLocks noChangeArrowheads="1"/>
          </p:cNvSpPr>
          <p:nvPr/>
        </p:nvSpPr>
        <p:spPr bwMode="auto">
          <a:xfrm>
            <a:off x="42560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Rectangle 16"/>
          <p:cNvSpPr>
            <a:spLocks noChangeArrowheads="1"/>
          </p:cNvSpPr>
          <p:nvPr/>
        </p:nvSpPr>
        <p:spPr bwMode="auto">
          <a:xfrm>
            <a:off x="45259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Rectangle 17"/>
          <p:cNvSpPr>
            <a:spLocks noChangeArrowheads="1"/>
          </p:cNvSpPr>
          <p:nvPr/>
        </p:nvSpPr>
        <p:spPr bwMode="auto">
          <a:xfrm>
            <a:off x="47958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Rectangle 18"/>
          <p:cNvSpPr>
            <a:spLocks noChangeArrowheads="1"/>
          </p:cNvSpPr>
          <p:nvPr/>
        </p:nvSpPr>
        <p:spPr bwMode="auto">
          <a:xfrm>
            <a:off x="50657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Rectangle 19"/>
          <p:cNvSpPr>
            <a:spLocks noChangeArrowheads="1"/>
          </p:cNvSpPr>
          <p:nvPr/>
        </p:nvSpPr>
        <p:spPr bwMode="auto">
          <a:xfrm>
            <a:off x="53355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Rectangle 20"/>
          <p:cNvSpPr>
            <a:spLocks noChangeArrowheads="1"/>
          </p:cNvSpPr>
          <p:nvPr/>
        </p:nvSpPr>
        <p:spPr bwMode="auto">
          <a:xfrm>
            <a:off x="56054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Rectangle 21"/>
          <p:cNvSpPr>
            <a:spLocks noChangeArrowheads="1"/>
          </p:cNvSpPr>
          <p:nvPr/>
        </p:nvSpPr>
        <p:spPr bwMode="auto">
          <a:xfrm>
            <a:off x="58753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Rectangle 22"/>
          <p:cNvSpPr>
            <a:spLocks noChangeArrowheads="1"/>
          </p:cNvSpPr>
          <p:nvPr/>
        </p:nvSpPr>
        <p:spPr bwMode="auto">
          <a:xfrm>
            <a:off x="61452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Rectangle 23"/>
          <p:cNvSpPr>
            <a:spLocks noChangeArrowheads="1"/>
          </p:cNvSpPr>
          <p:nvPr/>
        </p:nvSpPr>
        <p:spPr bwMode="auto">
          <a:xfrm>
            <a:off x="64150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2" name="Rectangle 24"/>
          <p:cNvSpPr>
            <a:spLocks noChangeArrowheads="1"/>
          </p:cNvSpPr>
          <p:nvPr/>
        </p:nvSpPr>
        <p:spPr bwMode="auto">
          <a:xfrm>
            <a:off x="66849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Rectangle 25"/>
          <p:cNvSpPr>
            <a:spLocks noChangeArrowheads="1"/>
          </p:cNvSpPr>
          <p:nvPr/>
        </p:nvSpPr>
        <p:spPr bwMode="auto">
          <a:xfrm>
            <a:off x="69548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Rectangle 26"/>
          <p:cNvSpPr>
            <a:spLocks noChangeArrowheads="1"/>
          </p:cNvSpPr>
          <p:nvPr/>
        </p:nvSpPr>
        <p:spPr bwMode="auto">
          <a:xfrm>
            <a:off x="72247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Rectangle 27"/>
          <p:cNvSpPr>
            <a:spLocks noChangeArrowheads="1"/>
          </p:cNvSpPr>
          <p:nvPr/>
        </p:nvSpPr>
        <p:spPr bwMode="auto">
          <a:xfrm>
            <a:off x="74945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Rectangle 28"/>
          <p:cNvSpPr>
            <a:spLocks noChangeArrowheads="1"/>
          </p:cNvSpPr>
          <p:nvPr/>
        </p:nvSpPr>
        <p:spPr bwMode="auto">
          <a:xfrm>
            <a:off x="77644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Rectangle 29"/>
          <p:cNvSpPr>
            <a:spLocks noChangeArrowheads="1"/>
          </p:cNvSpPr>
          <p:nvPr/>
        </p:nvSpPr>
        <p:spPr bwMode="auto">
          <a:xfrm>
            <a:off x="1557338" y="4254500"/>
            <a:ext cx="1889125" cy="1079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Rectangle 30"/>
          <p:cNvSpPr>
            <a:spLocks noChangeArrowheads="1"/>
          </p:cNvSpPr>
          <p:nvPr/>
        </p:nvSpPr>
        <p:spPr bwMode="auto">
          <a:xfrm>
            <a:off x="3446463" y="4254500"/>
            <a:ext cx="1889125" cy="1079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Rectangle 31"/>
          <p:cNvSpPr>
            <a:spLocks noChangeArrowheads="1"/>
          </p:cNvSpPr>
          <p:nvPr/>
        </p:nvSpPr>
        <p:spPr bwMode="auto">
          <a:xfrm>
            <a:off x="5335588" y="4254500"/>
            <a:ext cx="1889125" cy="1079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Rectangle 32"/>
          <p:cNvSpPr>
            <a:spLocks noChangeArrowheads="1"/>
          </p:cNvSpPr>
          <p:nvPr/>
        </p:nvSpPr>
        <p:spPr bwMode="auto">
          <a:xfrm>
            <a:off x="7224713" y="4254500"/>
            <a:ext cx="809625" cy="1079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10D009-A77C-4AC6-B5BB-ACE846478C9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Effects of Segment Size 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Large S : Low utilization</a:t>
            </a:r>
          </a:p>
          <a:p>
            <a:pPr eaLnBrk="1" hangingPunct="1"/>
            <a:r>
              <a:rPr lang="en-US" smtClean="0"/>
              <a:t>Small S : Lots of gaps</a:t>
            </a:r>
            <a:br>
              <a:rPr lang="en-US" smtClean="0"/>
            </a:br>
            <a:r>
              <a:rPr lang="en-US" smtClean="0"/>
              <a:t>(fragmentation)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595A37-CD7B-43A5-A4E8-7D2B5BBEEB76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Prefix Caching Policy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 Chunk = </a:t>
            </a:r>
            <a:r>
              <a:rPr lang="en-US" i="1" smtClean="0"/>
              <a:t>k </a:t>
            </a:r>
            <a:r>
              <a:rPr lang="en-US" smtClean="0"/>
              <a:t>segments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15573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5"/>
          <p:cNvSpPr>
            <a:spLocks noChangeArrowheads="1"/>
          </p:cNvSpPr>
          <p:nvPr/>
        </p:nvSpPr>
        <p:spPr bwMode="auto">
          <a:xfrm>
            <a:off x="18272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6"/>
          <p:cNvSpPr>
            <a:spLocks noChangeArrowheads="1"/>
          </p:cNvSpPr>
          <p:nvPr/>
        </p:nvSpPr>
        <p:spPr bwMode="auto">
          <a:xfrm>
            <a:off x="20970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7"/>
          <p:cNvSpPr>
            <a:spLocks noChangeArrowheads="1"/>
          </p:cNvSpPr>
          <p:nvPr/>
        </p:nvSpPr>
        <p:spPr bwMode="auto">
          <a:xfrm>
            <a:off x="23669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8"/>
          <p:cNvSpPr>
            <a:spLocks noChangeArrowheads="1"/>
          </p:cNvSpPr>
          <p:nvPr/>
        </p:nvSpPr>
        <p:spPr bwMode="auto">
          <a:xfrm>
            <a:off x="26368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Rectangle 9"/>
          <p:cNvSpPr>
            <a:spLocks noChangeArrowheads="1"/>
          </p:cNvSpPr>
          <p:nvPr/>
        </p:nvSpPr>
        <p:spPr bwMode="auto">
          <a:xfrm>
            <a:off x="29067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Rectangle 10"/>
          <p:cNvSpPr>
            <a:spLocks noChangeArrowheads="1"/>
          </p:cNvSpPr>
          <p:nvPr/>
        </p:nvSpPr>
        <p:spPr bwMode="auto">
          <a:xfrm>
            <a:off x="31765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1"/>
          <p:cNvSpPr>
            <a:spLocks noChangeArrowheads="1"/>
          </p:cNvSpPr>
          <p:nvPr/>
        </p:nvSpPr>
        <p:spPr bwMode="auto">
          <a:xfrm>
            <a:off x="34464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Rectangle 12"/>
          <p:cNvSpPr>
            <a:spLocks noChangeArrowheads="1"/>
          </p:cNvSpPr>
          <p:nvPr/>
        </p:nvSpPr>
        <p:spPr bwMode="auto">
          <a:xfrm>
            <a:off x="37163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Rectangle 13"/>
          <p:cNvSpPr>
            <a:spLocks noChangeArrowheads="1"/>
          </p:cNvSpPr>
          <p:nvPr/>
        </p:nvSpPr>
        <p:spPr bwMode="auto">
          <a:xfrm>
            <a:off x="39862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Rectangle 14"/>
          <p:cNvSpPr>
            <a:spLocks noChangeArrowheads="1"/>
          </p:cNvSpPr>
          <p:nvPr/>
        </p:nvSpPr>
        <p:spPr bwMode="auto">
          <a:xfrm>
            <a:off x="42560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Rectangle 15"/>
          <p:cNvSpPr>
            <a:spLocks noChangeArrowheads="1"/>
          </p:cNvSpPr>
          <p:nvPr/>
        </p:nvSpPr>
        <p:spPr bwMode="auto">
          <a:xfrm>
            <a:off x="45259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Rectangle 16"/>
          <p:cNvSpPr>
            <a:spLocks noChangeArrowheads="1"/>
          </p:cNvSpPr>
          <p:nvPr/>
        </p:nvSpPr>
        <p:spPr bwMode="auto">
          <a:xfrm>
            <a:off x="47958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Rectangle 17"/>
          <p:cNvSpPr>
            <a:spLocks noChangeArrowheads="1"/>
          </p:cNvSpPr>
          <p:nvPr/>
        </p:nvSpPr>
        <p:spPr bwMode="auto">
          <a:xfrm>
            <a:off x="50657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5" name="Rectangle 18"/>
          <p:cNvSpPr>
            <a:spLocks noChangeArrowheads="1"/>
          </p:cNvSpPr>
          <p:nvPr/>
        </p:nvSpPr>
        <p:spPr bwMode="auto">
          <a:xfrm>
            <a:off x="53355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6" name="Rectangle 19"/>
          <p:cNvSpPr>
            <a:spLocks noChangeArrowheads="1"/>
          </p:cNvSpPr>
          <p:nvPr/>
        </p:nvSpPr>
        <p:spPr bwMode="auto">
          <a:xfrm>
            <a:off x="56054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7" name="Rectangle 20"/>
          <p:cNvSpPr>
            <a:spLocks noChangeArrowheads="1"/>
          </p:cNvSpPr>
          <p:nvPr/>
        </p:nvSpPr>
        <p:spPr bwMode="auto">
          <a:xfrm>
            <a:off x="58753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8" name="Rectangle 21"/>
          <p:cNvSpPr>
            <a:spLocks noChangeArrowheads="1"/>
          </p:cNvSpPr>
          <p:nvPr/>
        </p:nvSpPr>
        <p:spPr bwMode="auto">
          <a:xfrm>
            <a:off x="61452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9" name="Rectangle 22"/>
          <p:cNvSpPr>
            <a:spLocks noChangeArrowheads="1"/>
          </p:cNvSpPr>
          <p:nvPr/>
        </p:nvSpPr>
        <p:spPr bwMode="auto">
          <a:xfrm>
            <a:off x="64150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0" name="Rectangle 23"/>
          <p:cNvSpPr>
            <a:spLocks noChangeArrowheads="1"/>
          </p:cNvSpPr>
          <p:nvPr/>
        </p:nvSpPr>
        <p:spPr bwMode="auto">
          <a:xfrm>
            <a:off x="66849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1" name="Rectangle 24"/>
          <p:cNvSpPr>
            <a:spLocks noChangeArrowheads="1"/>
          </p:cNvSpPr>
          <p:nvPr/>
        </p:nvSpPr>
        <p:spPr bwMode="auto">
          <a:xfrm>
            <a:off x="69548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Rectangle 25"/>
          <p:cNvSpPr>
            <a:spLocks noChangeArrowheads="1"/>
          </p:cNvSpPr>
          <p:nvPr/>
        </p:nvSpPr>
        <p:spPr bwMode="auto">
          <a:xfrm>
            <a:off x="72247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3" name="Rectangle 26"/>
          <p:cNvSpPr>
            <a:spLocks noChangeArrowheads="1"/>
          </p:cNvSpPr>
          <p:nvPr/>
        </p:nvSpPr>
        <p:spPr bwMode="auto">
          <a:xfrm>
            <a:off x="74945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4" name="Rectangle 27"/>
          <p:cNvSpPr>
            <a:spLocks noChangeArrowheads="1"/>
          </p:cNvSpPr>
          <p:nvPr/>
        </p:nvSpPr>
        <p:spPr bwMode="auto">
          <a:xfrm>
            <a:off x="77644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5" name="Rectangle 28"/>
          <p:cNvSpPr>
            <a:spLocks noChangeArrowheads="1"/>
          </p:cNvSpPr>
          <p:nvPr/>
        </p:nvSpPr>
        <p:spPr bwMode="auto">
          <a:xfrm>
            <a:off x="1557338" y="34734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6" name="Rectangle 29"/>
          <p:cNvSpPr>
            <a:spLocks noChangeArrowheads="1"/>
          </p:cNvSpPr>
          <p:nvPr/>
        </p:nvSpPr>
        <p:spPr bwMode="auto">
          <a:xfrm>
            <a:off x="3446463" y="34734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7" name="Rectangle 30"/>
          <p:cNvSpPr>
            <a:spLocks noChangeArrowheads="1"/>
          </p:cNvSpPr>
          <p:nvPr/>
        </p:nvSpPr>
        <p:spPr bwMode="auto">
          <a:xfrm>
            <a:off x="5335588" y="34734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8" name="Rectangle 31"/>
          <p:cNvSpPr>
            <a:spLocks noChangeArrowheads="1"/>
          </p:cNvSpPr>
          <p:nvPr/>
        </p:nvSpPr>
        <p:spPr bwMode="auto">
          <a:xfrm>
            <a:off x="7224713" y="3473450"/>
            <a:ext cx="8096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9B81C7-D142-447C-8453-0332F5002935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Caching Policy</a:t>
            </a:r>
          </a:p>
        </p:txBody>
      </p:sp>
      <p:sp>
        <p:nvSpPr>
          <p:cNvPr id="27654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914400" y="3473450"/>
            <a:ext cx="7772400" cy="2657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Basic unit of caching: segment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Cache prefix in chunk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Replace suffix in chunk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Never replace segments in currently accessed chunk</a:t>
            </a:r>
          </a:p>
        </p:txBody>
      </p:sp>
      <p:sp>
        <p:nvSpPr>
          <p:cNvPr id="27655" name="Rectangle 4"/>
          <p:cNvSpPr>
            <a:spLocks noChangeArrowheads="1"/>
          </p:cNvSpPr>
          <p:nvPr/>
        </p:nvSpPr>
        <p:spPr bwMode="auto">
          <a:xfrm>
            <a:off x="1241425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5"/>
          <p:cNvSpPr>
            <a:spLocks noChangeArrowheads="1"/>
          </p:cNvSpPr>
          <p:nvPr/>
        </p:nvSpPr>
        <p:spPr bwMode="auto">
          <a:xfrm>
            <a:off x="1511300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6"/>
          <p:cNvSpPr>
            <a:spLocks noChangeArrowheads="1"/>
          </p:cNvSpPr>
          <p:nvPr/>
        </p:nvSpPr>
        <p:spPr bwMode="auto">
          <a:xfrm>
            <a:off x="1781175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Rectangle 7"/>
          <p:cNvSpPr>
            <a:spLocks noChangeArrowheads="1"/>
          </p:cNvSpPr>
          <p:nvPr/>
        </p:nvSpPr>
        <p:spPr bwMode="auto">
          <a:xfrm>
            <a:off x="2051050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Rectangle 8"/>
          <p:cNvSpPr>
            <a:spLocks noChangeArrowheads="1"/>
          </p:cNvSpPr>
          <p:nvPr/>
        </p:nvSpPr>
        <p:spPr bwMode="auto">
          <a:xfrm>
            <a:off x="2320925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9"/>
          <p:cNvSpPr>
            <a:spLocks noChangeArrowheads="1"/>
          </p:cNvSpPr>
          <p:nvPr/>
        </p:nvSpPr>
        <p:spPr bwMode="auto">
          <a:xfrm>
            <a:off x="2590800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Rectangle 10"/>
          <p:cNvSpPr>
            <a:spLocks noChangeArrowheads="1"/>
          </p:cNvSpPr>
          <p:nvPr/>
        </p:nvSpPr>
        <p:spPr bwMode="auto">
          <a:xfrm>
            <a:off x="2860675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Rectangle 11"/>
          <p:cNvSpPr>
            <a:spLocks noChangeArrowheads="1"/>
          </p:cNvSpPr>
          <p:nvPr/>
        </p:nvSpPr>
        <p:spPr bwMode="auto">
          <a:xfrm>
            <a:off x="3311525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Rectangle 12"/>
          <p:cNvSpPr>
            <a:spLocks noChangeArrowheads="1"/>
          </p:cNvSpPr>
          <p:nvPr/>
        </p:nvSpPr>
        <p:spPr bwMode="auto">
          <a:xfrm>
            <a:off x="3581400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Rectangle 13"/>
          <p:cNvSpPr>
            <a:spLocks noChangeArrowheads="1"/>
          </p:cNvSpPr>
          <p:nvPr/>
        </p:nvSpPr>
        <p:spPr bwMode="auto">
          <a:xfrm>
            <a:off x="3851275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Rectangle 14"/>
          <p:cNvSpPr>
            <a:spLocks noChangeArrowheads="1"/>
          </p:cNvSpPr>
          <p:nvPr/>
        </p:nvSpPr>
        <p:spPr bwMode="auto">
          <a:xfrm>
            <a:off x="4121150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Rectangle 15"/>
          <p:cNvSpPr>
            <a:spLocks noChangeArrowheads="1"/>
          </p:cNvSpPr>
          <p:nvPr/>
        </p:nvSpPr>
        <p:spPr bwMode="auto">
          <a:xfrm>
            <a:off x="4391025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Rectangle 16"/>
          <p:cNvSpPr>
            <a:spLocks noChangeArrowheads="1"/>
          </p:cNvSpPr>
          <p:nvPr/>
        </p:nvSpPr>
        <p:spPr bwMode="auto">
          <a:xfrm>
            <a:off x="4660900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Rectangle 17"/>
          <p:cNvSpPr>
            <a:spLocks noChangeArrowheads="1"/>
          </p:cNvSpPr>
          <p:nvPr/>
        </p:nvSpPr>
        <p:spPr bwMode="auto">
          <a:xfrm>
            <a:off x="4930775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Rectangle 18"/>
          <p:cNvSpPr>
            <a:spLocks noChangeArrowheads="1"/>
          </p:cNvSpPr>
          <p:nvPr/>
        </p:nvSpPr>
        <p:spPr bwMode="auto">
          <a:xfrm>
            <a:off x="5383213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Rectangle 19"/>
          <p:cNvSpPr>
            <a:spLocks noChangeArrowheads="1"/>
          </p:cNvSpPr>
          <p:nvPr/>
        </p:nvSpPr>
        <p:spPr bwMode="auto">
          <a:xfrm>
            <a:off x="5653088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1" name="Rectangle 20"/>
          <p:cNvSpPr>
            <a:spLocks noChangeArrowheads="1"/>
          </p:cNvSpPr>
          <p:nvPr/>
        </p:nvSpPr>
        <p:spPr bwMode="auto">
          <a:xfrm>
            <a:off x="5922963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2" name="Rectangle 21"/>
          <p:cNvSpPr>
            <a:spLocks noChangeArrowheads="1"/>
          </p:cNvSpPr>
          <p:nvPr/>
        </p:nvSpPr>
        <p:spPr bwMode="auto">
          <a:xfrm>
            <a:off x="6192838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3" name="Rectangle 22"/>
          <p:cNvSpPr>
            <a:spLocks noChangeArrowheads="1"/>
          </p:cNvSpPr>
          <p:nvPr/>
        </p:nvSpPr>
        <p:spPr bwMode="auto">
          <a:xfrm>
            <a:off x="6462713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4" name="Rectangle 23"/>
          <p:cNvSpPr>
            <a:spLocks noChangeArrowheads="1"/>
          </p:cNvSpPr>
          <p:nvPr/>
        </p:nvSpPr>
        <p:spPr bwMode="auto">
          <a:xfrm>
            <a:off x="6732588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5" name="Rectangle 24"/>
          <p:cNvSpPr>
            <a:spLocks noChangeArrowheads="1"/>
          </p:cNvSpPr>
          <p:nvPr/>
        </p:nvSpPr>
        <p:spPr bwMode="auto">
          <a:xfrm>
            <a:off x="7002463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6" name="Rectangle 25"/>
          <p:cNvSpPr>
            <a:spLocks noChangeArrowheads="1"/>
          </p:cNvSpPr>
          <p:nvPr/>
        </p:nvSpPr>
        <p:spPr bwMode="auto">
          <a:xfrm>
            <a:off x="7453313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7" name="Rectangle 26"/>
          <p:cNvSpPr>
            <a:spLocks noChangeArrowheads="1"/>
          </p:cNvSpPr>
          <p:nvPr/>
        </p:nvSpPr>
        <p:spPr bwMode="auto">
          <a:xfrm>
            <a:off x="7723188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Rectangle 27"/>
          <p:cNvSpPr>
            <a:spLocks noChangeArrowheads="1"/>
          </p:cNvSpPr>
          <p:nvPr/>
        </p:nvSpPr>
        <p:spPr bwMode="auto">
          <a:xfrm>
            <a:off x="7993063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9" name="Rectangle 28"/>
          <p:cNvSpPr>
            <a:spLocks noChangeArrowheads="1"/>
          </p:cNvSpPr>
          <p:nvPr/>
        </p:nvSpPr>
        <p:spPr bwMode="auto">
          <a:xfrm>
            <a:off x="1241425" y="18097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0" name="Rectangle 29"/>
          <p:cNvSpPr>
            <a:spLocks noChangeArrowheads="1"/>
          </p:cNvSpPr>
          <p:nvPr/>
        </p:nvSpPr>
        <p:spPr bwMode="auto">
          <a:xfrm>
            <a:off x="3311525" y="18097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1" name="Rectangle 30"/>
          <p:cNvSpPr>
            <a:spLocks noChangeArrowheads="1"/>
          </p:cNvSpPr>
          <p:nvPr/>
        </p:nvSpPr>
        <p:spPr bwMode="auto">
          <a:xfrm>
            <a:off x="5383213" y="18097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2" name="Rectangle 31"/>
          <p:cNvSpPr>
            <a:spLocks noChangeArrowheads="1"/>
          </p:cNvSpPr>
          <p:nvPr/>
        </p:nvSpPr>
        <p:spPr bwMode="auto">
          <a:xfrm>
            <a:off x="7453313" y="1809750"/>
            <a:ext cx="8096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D82D8D-A73C-461D-B19B-4AD6CBA7E5AA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Where To Fetch From?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F22EC5-C220-48AA-A7F3-7E0E3C2B9761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Cooperative Caching</a:t>
            </a:r>
          </a:p>
        </p:txBody>
      </p:sp>
      <p:sp>
        <p:nvSpPr>
          <p:cNvPr id="29702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9703" name="Oval 4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Oval 5"/>
          <p:cNvSpPr>
            <a:spLocks noChangeArrowheads="1"/>
          </p:cNvSpPr>
          <p:nvPr/>
        </p:nvSpPr>
        <p:spPr bwMode="auto">
          <a:xfrm>
            <a:off x="3806825" y="351948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29705" name="AutoShape 6"/>
          <p:cNvCxnSpPr>
            <a:cxnSpLocks noChangeShapeType="1"/>
            <a:stCxn id="29704" idx="2"/>
            <a:endCxn id="29703" idx="0"/>
          </p:cNvCxnSpPr>
          <p:nvPr/>
        </p:nvCxnSpPr>
        <p:spPr bwMode="auto">
          <a:xfrm rot="10800000" flipV="1">
            <a:off x="3492500" y="3835400"/>
            <a:ext cx="3016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9706" name="Oval 7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Oval 8"/>
          <p:cNvSpPr>
            <a:spLocks noChangeArrowheads="1"/>
          </p:cNvSpPr>
          <p:nvPr/>
        </p:nvSpPr>
        <p:spPr bwMode="auto">
          <a:xfrm>
            <a:off x="5246688" y="3519488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cxnSp>
        <p:nvCxnSpPr>
          <p:cNvPr id="29708" name="AutoShape 9"/>
          <p:cNvCxnSpPr>
            <a:cxnSpLocks noChangeShapeType="1"/>
            <a:stCxn id="29706" idx="4"/>
            <a:endCxn id="29704" idx="0"/>
          </p:cNvCxnSpPr>
          <p:nvPr/>
        </p:nvCxnSpPr>
        <p:spPr bwMode="auto">
          <a:xfrm rot="5400000">
            <a:off x="3954463" y="2528888"/>
            <a:ext cx="1146175" cy="809625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709" name="AutoShape 10"/>
          <p:cNvCxnSpPr>
            <a:cxnSpLocks noChangeShapeType="1"/>
            <a:stCxn id="29707" idx="2"/>
            <a:endCxn id="29704" idx="6"/>
          </p:cNvCxnSpPr>
          <p:nvPr/>
        </p:nvCxnSpPr>
        <p:spPr bwMode="auto">
          <a:xfrm rot="10800000">
            <a:off x="4449763" y="3835400"/>
            <a:ext cx="7842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0531D8-28D1-4AF9-A1B5-5FE851860C76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30725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Fetch from Server</a:t>
            </a:r>
          </a:p>
        </p:txBody>
      </p:sp>
      <p:sp>
        <p:nvSpPr>
          <p:cNvPr id="30727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30731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sp>
        <p:nvSpPr>
          <p:cNvPr id="30734" name="Text Box 11"/>
          <p:cNvSpPr txBox="1">
            <a:spLocks noChangeArrowheads="1"/>
          </p:cNvSpPr>
          <p:nvPr/>
        </p:nvSpPr>
        <p:spPr bwMode="auto">
          <a:xfrm>
            <a:off x="1585913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1</a:t>
            </a:r>
          </a:p>
        </p:txBody>
      </p:sp>
      <p:cxnSp>
        <p:nvCxnSpPr>
          <p:cNvPr id="244748" name="AutoShape 12"/>
          <p:cNvCxnSpPr>
            <a:cxnSpLocks noChangeShapeType="1"/>
            <a:stCxn id="30728" idx="0"/>
            <a:endCxn id="30731" idx="2"/>
          </p:cNvCxnSpPr>
          <p:nvPr/>
        </p:nvCxnSpPr>
        <p:spPr bwMode="auto">
          <a:xfrm rot="-5400000">
            <a:off x="3199607" y="4396581"/>
            <a:ext cx="887412" cy="3016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4749" name="AutoShape 13"/>
          <p:cNvCxnSpPr>
            <a:cxnSpLocks noChangeShapeType="1"/>
            <a:stCxn id="30731" idx="6"/>
            <a:endCxn id="30727" idx="4"/>
          </p:cNvCxnSpPr>
          <p:nvPr/>
        </p:nvCxnSpPr>
        <p:spPr bwMode="auto">
          <a:xfrm flipV="1">
            <a:off x="4449763" y="2360613"/>
            <a:ext cx="392112" cy="17430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44750" name="AutoShape 14"/>
          <p:cNvCxnSpPr>
            <a:cxnSpLocks noChangeShapeType="1"/>
            <a:stCxn id="30727" idx="2"/>
            <a:endCxn id="30731" idx="0"/>
          </p:cNvCxnSpPr>
          <p:nvPr/>
        </p:nvCxnSpPr>
        <p:spPr bwMode="auto">
          <a:xfrm rot="10800000" flipV="1">
            <a:off x="4122738" y="2033588"/>
            <a:ext cx="390525" cy="1741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44751" name="AutoShape 15"/>
          <p:cNvCxnSpPr>
            <a:cxnSpLocks noChangeShapeType="1"/>
            <a:stCxn id="30731" idx="4"/>
            <a:endCxn id="30728" idx="6"/>
          </p:cNvCxnSpPr>
          <p:nvPr/>
        </p:nvCxnSpPr>
        <p:spPr bwMode="auto">
          <a:xfrm rot="5400000">
            <a:off x="3526632" y="4723606"/>
            <a:ext cx="889000" cy="30321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44752" name="Line 16"/>
          <p:cNvSpPr>
            <a:spLocks noChangeShapeType="1"/>
          </p:cNvSpPr>
          <p:nvPr/>
        </p:nvSpPr>
        <p:spPr bwMode="auto">
          <a:xfrm>
            <a:off x="4437063" y="4103688"/>
            <a:ext cx="40481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53" name="Line 17"/>
          <p:cNvSpPr>
            <a:spLocks noChangeShapeType="1"/>
          </p:cNvSpPr>
          <p:nvPr/>
        </p:nvSpPr>
        <p:spPr bwMode="auto">
          <a:xfrm flipV="1">
            <a:off x="4297363" y="3563938"/>
            <a:ext cx="228600" cy="3254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54" name="Line 18"/>
          <p:cNvSpPr>
            <a:spLocks noChangeShapeType="1"/>
          </p:cNvSpPr>
          <p:nvPr/>
        </p:nvSpPr>
        <p:spPr bwMode="auto">
          <a:xfrm flipH="1" flipV="1">
            <a:off x="3708400" y="3663950"/>
            <a:ext cx="220663" cy="22066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55" name="Line 19"/>
          <p:cNvSpPr>
            <a:spLocks noChangeShapeType="1"/>
          </p:cNvSpPr>
          <p:nvPr/>
        </p:nvSpPr>
        <p:spPr bwMode="auto">
          <a:xfrm>
            <a:off x="4297363" y="4318000"/>
            <a:ext cx="215900" cy="2254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56" name="Line 20"/>
          <p:cNvSpPr>
            <a:spLocks noChangeShapeType="1"/>
          </p:cNvSpPr>
          <p:nvPr/>
        </p:nvSpPr>
        <p:spPr bwMode="auto">
          <a:xfrm flipH="1">
            <a:off x="3708400" y="4318000"/>
            <a:ext cx="220663" cy="2254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244757" name="AutoShape 21"/>
          <p:cNvCxnSpPr>
            <a:cxnSpLocks noChangeShapeType="1"/>
            <a:stCxn id="30729" idx="0"/>
            <a:endCxn id="30730" idx="6"/>
          </p:cNvCxnSpPr>
          <p:nvPr/>
        </p:nvCxnSpPr>
        <p:spPr bwMode="auto">
          <a:xfrm rot="5400000" flipH="1">
            <a:off x="5484813" y="3787775"/>
            <a:ext cx="1517650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4758" name="AutoShape 22"/>
          <p:cNvCxnSpPr>
            <a:cxnSpLocks noChangeShapeType="1"/>
            <a:stCxn id="30730" idx="2"/>
            <a:endCxn id="30727" idx="4"/>
          </p:cNvCxnSpPr>
          <p:nvPr/>
        </p:nvCxnSpPr>
        <p:spPr bwMode="auto">
          <a:xfrm rot="10800000">
            <a:off x="4841875" y="2360613"/>
            <a:ext cx="301625" cy="11128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44759" name="AutoShape 23"/>
          <p:cNvCxnSpPr>
            <a:cxnSpLocks noChangeShapeType="1"/>
            <a:stCxn id="30727" idx="6"/>
            <a:endCxn id="30730" idx="0"/>
          </p:cNvCxnSpPr>
          <p:nvPr/>
        </p:nvCxnSpPr>
        <p:spPr bwMode="auto">
          <a:xfrm>
            <a:off x="5168900" y="2033588"/>
            <a:ext cx="303213" cy="11112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44760" name="AutoShape 24"/>
          <p:cNvCxnSpPr>
            <a:cxnSpLocks noChangeShapeType="1"/>
            <a:stCxn id="30730" idx="4"/>
            <a:endCxn id="30729" idx="2"/>
          </p:cNvCxnSpPr>
          <p:nvPr/>
        </p:nvCxnSpPr>
        <p:spPr bwMode="auto">
          <a:xfrm rot="16200000" flipH="1">
            <a:off x="5156200" y="4116388"/>
            <a:ext cx="1519238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52" grpId="0" animBg="1"/>
      <p:bldP spid="244753" grpId="0" animBg="1"/>
      <p:bldP spid="244754" grpId="0" animBg="1"/>
      <p:bldP spid="244755" grpId="0" animBg="1"/>
      <p:bldP spid="24475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3A3E84-3E51-4042-B8FA-98844D07E0A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31749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Fetch from Fellow Proxy</a:t>
            </a:r>
          </a:p>
        </p:txBody>
      </p:sp>
      <p:sp>
        <p:nvSpPr>
          <p:cNvPr id="31751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31755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31756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31757" name="Text Box 10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sp>
        <p:nvSpPr>
          <p:cNvPr id="31758" name="Text Box 11"/>
          <p:cNvSpPr txBox="1">
            <a:spLocks noChangeArrowheads="1"/>
          </p:cNvSpPr>
          <p:nvPr/>
        </p:nvSpPr>
        <p:spPr bwMode="auto">
          <a:xfrm>
            <a:off x="1585913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1</a:t>
            </a:r>
          </a:p>
        </p:txBody>
      </p:sp>
      <p:cxnSp>
        <p:nvCxnSpPr>
          <p:cNvPr id="31759" name="AutoShape 12"/>
          <p:cNvCxnSpPr>
            <a:cxnSpLocks noChangeShapeType="1"/>
            <a:stCxn id="31751" idx="2"/>
            <a:endCxn id="31755" idx="0"/>
          </p:cNvCxnSpPr>
          <p:nvPr/>
        </p:nvCxnSpPr>
        <p:spPr bwMode="auto">
          <a:xfrm rot="10800000" flipV="1">
            <a:off x="4122738" y="2033588"/>
            <a:ext cx="390525" cy="1741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760" name="AutoShape 13"/>
          <p:cNvCxnSpPr>
            <a:cxnSpLocks noChangeShapeType="1"/>
            <a:stCxn id="31755" idx="4"/>
            <a:endCxn id="31752" idx="6"/>
          </p:cNvCxnSpPr>
          <p:nvPr/>
        </p:nvCxnSpPr>
        <p:spPr bwMode="auto">
          <a:xfrm rot="5400000">
            <a:off x="3526632" y="4723606"/>
            <a:ext cx="889000" cy="30321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1761" name="Line 14"/>
          <p:cNvSpPr>
            <a:spLocks noChangeShapeType="1"/>
          </p:cNvSpPr>
          <p:nvPr/>
        </p:nvSpPr>
        <p:spPr bwMode="auto">
          <a:xfrm>
            <a:off x="4437063" y="4103688"/>
            <a:ext cx="40481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2" name="Line 15"/>
          <p:cNvSpPr>
            <a:spLocks noChangeShapeType="1"/>
          </p:cNvSpPr>
          <p:nvPr/>
        </p:nvSpPr>
        <p:spPr bwMode="auto">
          <a:xfrm flipV="1">
            <a:off x="4297363" y="3563938"/>
            <a:ext cx="228600" cy="3254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3" name="Line 16"/>
          <p:cNvSpPr>
            <a:spLocks noChangeShapeType="1"/>
          </p:cNvSpPr>
          <p:nvPr/>
        </p:nvSpPr>
        <p:spPr bwMode="auto">
          <a:xfrm flipH="1" flipV="1">
            <a:off x="3708400" y="3663950"/>
            <a:ext cx="220663" cy="22066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4" name="Line 17"/>
          <p:cNvSpPr>
            <a:spLocks noChangeShapeType="1"/>
          </p:cNvSpPr>
          <p:nvPr/>
        </p:nvSpPr>
        <p:spPr bwMode="auto">
          <a:xfrm>
            <a:off x="4297363" y="4318000"/>
            <a:ext cx="215900" cy="2254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5" name="Line 18"/>
          <p:cNvSpPr>
            <a:spLocks noChangeShapeType="1"/>
          </p:cNvSpPr>
          <p:nvPr/>
        </p:nvSpPr>
        <p:spPr bwMode="auto">
          <a:xfrm flipH="1">
            <a:off x="3708400" y="4318000"/>
            <a:ext cx="220663" cy="2254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31766" name="AutoShape 19"/>
          <p:cNvCxnSpPr>
            <a:cxnSpLocks noChangeShapeType="1"/>
            <a:stCxn id="31755" idx="6"/>
            <a:endCxn id="31754" idx="3"/>
          </p:cNvCxnSpPr>
          <p:nvPr/>
        </p:nvCxnSpPr>
        <p:spPr bwMode="auto">
          <a:xfrm flipV="1">
            <a:off x="4449763" y="3708400"/>
            <a:ext cx="798512" cy="39528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767" name="AutoShape 20"/>
          <p:cNvCxnSpPr>
            <a:cxnSpLocks noChangeShapeType="1"/>
            <a:stCxn id="31754" idx="4"/>
            <a:endCxn id="31753" idx="2"/>
          </p:cNvCxnSpPr>
          <p:nvPr/>
        </p:nvCxnSpPr>
        <p:spPr bwMode="auto">
          <a:xfrm rot="16200000" flipH="1">
            <a:off x="5156200" y="4116388"/>
            <a:ext cx="1519238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CA5F8D-798F-4C60-96CC-CAB7354A8C91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Issues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advertise?</a:t>
            </a:r>
          </a:p>
          <a:p>
            <a:pPr eaLnBrk="1" hangingPunct="1"/>
            <a:r>
              <a:rPr lang="en-US" smtClean="0"/>
              <a:t>How to choose “helper”?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58E3C6-90FF-4AFA-95BF-496108135EF6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Advertise?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Balance between</a:t>
            </a:r>
          </a:p>
          <a:p>
            <a:pPr lvl="1" eaLnBrk="1" hangingPunct="1"/>
            <a:r>
              <a:rPr lang="en-US" smtClean="0"/>
              <a:t>network load</a:t>
            </a:r>
          </a:p>
          <a:p>
            <a:pPr lvl="1" eaLnBrk="1" hangingPunct="1"/>
            <a:r>
              <a:rPr lang="en-US" smtClean="0"/>
              <a:t>freshness of information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8BB481-C558-41BA-A56B-7B8BEF0DA4C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Caches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Browser cache</a:t>
            </a:r>
          </a:p>
          <a:p>
            <a:pPr lvl="1" eaLnBrk="1" hangingPunct="1"/>
            <a:r>
              <a:rPr lang="en-US" smtClean="0"/>
              <a:t>For one user</a:t>
            </a:r>
          </a:p>
          <a:p>
            <a:pPr eaLnBrk="1" hangingPunct="1"/>
            <a:r>
              <a:rPr lang="en-US" smtClean="0"/>
              <a:t>Proxy cache</a:t>
            </a:r>
          </a:p>
          <a:p>
            <a:pPr lvl="1" eaLnBrk="1" hangingPunct="1"/>
            <a:r>
              <a:rPr lang="en-US" smtClean="0"/>
              <a:t>Shared cache between clients and server</a:t>
            </a:r>
          </a:p>
          <a:p>
            <a:pPr eaLnBrk="1" hangingPunct="1"/>
            <a:r>
              <a:rPr lang="en-US" smtClean="0"/>
              <a:t>Gateway cache</a:t>
            </a:r>
          </a:p>
          <a:p>
            <a:pPr lvl="1" eaLnBrk="1" hangingPunct="1"/>
            <a:r>
              <a:rPr lang="en-US" smtClean="0"/>
              <a:t>Content Delivery Networks (CDN)</a:t>
            </a:r>
          </a:p>
          <a:p>
            <a:pPr lvl="1" eaLnBrk="1" hangingPunct="1"/>
            <a:r>
              <a:rPr lang="en-US" smtClean="0"/>
              <a:t>“Scale” server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E5D946-66A4-4152-9645-1DA563AA1925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Scalable Advertisement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Expanding Ring Advertisement</a:t>
            </a:r>
          </a:p>
          <a:p>
            <a:pPr eaLnBrk="1" hangingPunct="1"/>
            <a:endParaRPr lang="en-US" smtClean="0"/>
          </a:p>
        </p:txBody>
      </p:sp>
      <p:sp>
        <p:nvSpPr>
          <p:cNvPr id="258052" name="Oval 4"/>
          <p:cNvSpPr>
            <a:spLocks noChangeArrowheads="1"/>
          </p:cNvSpPr>
          <p:nvPr/>
        </p:nvSpPr>
        <p:spPr bwMode="auto">
          <a:xfrm>
            <a:off x="3556000" y="2855913"/>
            <a:ext cx="3060700" cy="3060700"/>
          </a:xfrm>
          <a:prstGeom prst="ellipse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8053" name="Oval 5"/>
          <p:cNvSpPr>
            <a:spLocks noChangeArrowheads="1"/>
          </p:cNvSpPr>
          <p:nvPr/>
        </p:nvSpPr>
        <p:spPr bwMode="auto">
          <a:xfrm>
            <a:off x="3851275" y="3159125"/>
            <a:ext cx="2476500" cy="2501900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8054" name="Oval 6"/>
          <p:cNvSpPr>
            <a:spLocks noChangeArrowheads="1"/>
          </p:cNvSpPr>
          <p:nvPr/>
        </p:nvSpPr>
        <p:spPr bwMode="auto">
          <a:xfrm>
            <a:off x="4211638" y="3519488"/>
            <a:ext cx="1755775" cy="1755775"/>
          </a:xfrm>
          <a:prstGeom prst="ellipse">
            <a:avLst/>
          </a:prstGeom>
          <a:solidFill>
            <a:srgbClr val="FFFF99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8055" name="Oval 7"/>
          <p:cNvSpPr>
            <a:spLocks noChangeArrowheads="1"/>
          </p:cNvSpPr>
          <p:nvPr/>
        </p:nvSpPr>
        <p:spPr bwMode="auto">
          <a:xfrm>
            <a:off x="4594225" y="3873500"/>
            <a:ext cx="1036638" cy="10366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Text Box 8"/>
          <p:cNvSpPr txBox="1">
            <a:spLocks noChangeArrowheads="1"/>
          </p:cNvSpPr>
          <p:nvPr/>
        </p:nvSpPr>
        <p:spPr bwMode="auto">
          <a:xfrm>
            <a:off x="1219200" y="3221038"/>
            <a:ext cx="1279525" cy="1311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16	1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32	2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64	4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128	8</a:t>
            </a:r>
          </a:p>
        </p:txBody>
      </p:sp>
      <p:sp>
        <p:nvSpPr>
          <p:cNvPr id="34828" name="Rectangle 9"/>
          <p:cNvSpPr>
            <a:spLocks noChangeArrowheads="1"/>
          </p:cNvSpPr>
          <p:nvPr/>
        </p:nvSpPr>
        <p:spPr bwMode="auto">
          <a:xfrm>
            <a:off x="5075238" y="4302125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Rectangle 10"/>
          <p:cNvSpPr>
            <a:spLocks noChangeArrowheads="1"/>
          </p:cNvSpPr>
          <p:nvPr/>
        </p:nvSpPr>
        <p:spPr bwMode="auto">
          <a:xfrm>
            <a:off x="5630863" y="4481513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Rectangle 11"/>
          <p:cNvSpPr>
            <a:spLocks noChangeArrowheads="1"/>
          </p:cNvSpPr>
          <p:nvPr/>
        </p:nvSpPr>
        <p:spPr bwMode="auto">
          <a:xfrm>
            <a:off x="5741988" y="5138738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1" name="Rectangle 12"/>
          <p:cNvSpPr>
            <a:spLocks noChangeArrowheads="1"/>
          </p:cNvSpPr>
          <p:nvPr/>
        </p:nvSpPr>
        <p:spPr bwMode="auto">
          <a:xfrm>
            <a:off x="5830888" y="3736975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2" name="Rectangle 13"/>
          <p:cNvSpPr>
            <a:spLocks noChangeArrowheads="1"/>
          </p:cNvSpPr>
          <p:nvPr/>
        </p:nvSpPr>
        <p:spPr bwMode="auto">
          <a:xfrm>
            <a:off x="4211638" y="3668713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3" name="Rectangle 14"/>
          <p:cNvSpPr>
            <a:spLocks noChangeArrowheads="1"/>
          </p:cNvSpPr>
          <p:nvPr/>
        </p:nvSpPr>
        <p:spPr bwMode="auto">
          <a:xfrm>
            <a:off x="3783013" y="4413250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4" name="Text Box 17"/>
          <p:cNvSpPr txBox="1">
            <a:spLocks noChangeArrowheads="1"/>
          </p:cNvSpPr>
          <p:nvPr/>
        </p:nvSpPr>
        <p:spPr bwMode="auto">
          <a:xfrm>
            <a:off x="1219200" y="2854325"/>
            <a:ext cx="19081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TTL	PERIOD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2" grpId="0" animBg="1"/>
      <p:bldP spid="258053" grpId="0" animBg="1"/>
      <p:bldP spid="258054" grpId="0" animBg="1"/>
      <p:bldP spid="25805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8A0BD4-5F8A-47D9-AC39-F500D17FE2DB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Choose Helper?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Consideration for Static Cache</a:t>
            </a:r>
          </a:p>
          <a:p>
            <a:pPr lvl="1" eaLnBrk="1" hangingPunct="1"/>
            <a:r>
              <a:rPr lang="en-US" smtClean="0"/>
              <a:t>network distance (1,2,3,4)</a:t>
            </a:r>
          </a:p>
          <a:p>
            <a:pPr lvl="1" eaLnBrk="1" hangingPunct="1"/>
            <a:r>
              <a:rPr lang="en-US" smtClean="0"/>
              <a:t>number of streams being served</a:t>
            </a:r>
          </a:p>
          <a:p>
            <a:pPr lvl="1" eaLnBrk="1" hangingPunct="1"/>
            <a:r>
              <a:rPr lang="en-US" smtClean="0"/>
              <a:t>avoid frequent switches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Build a cost function, integrating the metrics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AFE4DC-A6ED-4DAB-A2C5-1F3CD13739EC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Function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for retrieving a segment from node X to node Y=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pic>
        <p:nvPicPr>
          <p:cNvPr id="36871" name="Picture 12" descr="latex-image-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0650" y="3429000"/>
            <a:ext cx="382270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F22046-F103-4D67-B1E3-89339974102C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Algorithm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Consider the next gap in local caches</a:t>
            </a:r>
          </a:p>
          <a:p>
            <a:pPr eaLnBrk="1" hangingPunct="1"/>
            <a:r>
              <a:rPr lang="en-US" smtClean="0"/>
              <a:t>Find the next helper with minimum cost, which can fill in at least k segments in gaps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6564C0-ABC0-476D-ACB4-3627DE4974DC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Distributed Caching </a:t>
            </a:r>
          </a:p>
        </p:txBody>
      </p:sp>
      <p:sp>
        <p:nvSpPr>
          <p:cNvPr id="3891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Y. Chae et al.</a:t>
            </a:r>
          </a:p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JSAC 2002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2DD2B-42C6-463F-8CB9-13F9390D4616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Cooperative vs. Distributed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Cooperative caching caches independently</a:t>
            </a:r>
          </a:p>
          <a:p>
            <a:pPr eaLnBrk="1" hangingPunct="1"/>
            <a:r>
              <a:rPr lang="en-US" smtClean="0"/>
              <a:t>Distributed caching caches as a team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7DDE15-E3D5-4DE6-9874-7BC590B73A31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4096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Cold Start</a:t>
            </a:r>
          </a:p>
        </p:txBody>
      </p:sp>
      <p:sp>
        <p:nvSpPr>
          <p:cNvPr id="40966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0967" name="Oval 6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Oval 7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Oval 8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Oval 9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40971" name="Oval 10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40972" name="Text Box 11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cxnSp>
        <p:nvCxnSpPr>
          <p:cNvPr id="334860" name="AutoShape 12"/>
          <p:cNvCxnSpPr>
            <a:cxnSpLocks noChangeShapeType="1"/>
            <a:stCxn id="40968" idx="0"/>
            <a:endCxn id="40971" idx="2"/>
          </p:cNvCxnSpPr>
          <p:nvPr/>
        </p:nvCxnSpPr>
        <p:spPr bwMode="auto">
          <a:xfrm rot="-5400000">
            <a:off x="3199607" y="4396581"/>
            <a:ext cx="887412" cy="3016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62" name="AutoShape 14"/>
          <p:cNvCxnSpPr>
            <a:cxnSpLocks noChangeShapeType="1"/>
            <a:stCxn id="40967" idx="2"/>
            <a:endCxn id="40971" idx="0"/>
          </p:cNvCxnSpPr>
          <p:nvPr/>
        </p:nvCxnSpPr>
        <p:spPr bwMode="auto">
          <a:xfrm rot="10800000" flipV="1">
            <a:off x="4122738" y="2033588"/>
            <a:ext cx="390525" cy="1741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3" name="AutoShape 25"/>
          <p:cNvCxnSpPr>
            <a:cxnSpLocks noChangeShapeType="1"/>
            <a:stCxn id="40971" idx="5"/>
            <a:endCxn id="40968" idx="6"/>
          </p:cNvCxnSpPr>
          <p:nvPr/>
        </p:nvCxnSpPr>
        <p:spPr bwMode="auto">
          <a:xfrm rot="5400000">
            <a:off x="3591719" y="4566444"/>
            <a:ext cx="981075" cy="52546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4" name="AutoShape 26"/>
          <p:cNvCxnSpPr>
            <a:cxnSpLocks noChangeShapeType="1"/>
            <a:stCxn id="40971" idx="6"/>
            <a:endCxn id="40970" idx="3"/>
          </p:cNvCxnSpPr>
          <p:nvPr/>
        </p:nvCxnSpPr>
        <p:spPr bwMode="auto">
          <a:xfrm flipV="1">
            <a:off x="4449763" y="3708400"/>
            <a:ext cx="798512" cy="395288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334875" name="Text Box 27"/>
          <p:cNvSpPr txBox="1">
            <a:spLocks noChangeArrowheads="1"/>
          </p:cNvSpPr>
          <p:nvPr/>
        </p:nvSpPr>
        <p:spPr bwMode="auto">
          <a:xfrm>
            <a:off x="4784725" y="3941763"/>
            <a:ext cx="14716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new clip!</a:t>
            </a:r>
          </a:p>
        </p:txBody>
      </p:sp>
      <p:cxnSp>
        <p:nvCxnSpPr>
          <p:cNvPr id="334876" name="AutoShape 28"/>
          <p:cNvCxnSpPr>
            <a:cxnSpLocks noChangeShapeType="1"/>
            <a:stCxn id="40967" idx="6"/>
            <a:endCxn id="40970" idx="0"/>
          </p:cNvCxnSpPr>
          <p:nvPr/>
        </p:nvCxnSpPr>
        <p:spPr bwMode="auto">
          <a:xfrm>
            <a:off x="5168900" y="2033588"/>
            <a:ext cx="303213" cy="11112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7" name="AutoShape 29"/>
          <p:cNvCxnSpPr>
            <a:cxnSpLocks noChangeShapeType="1"/>
            <a:stCxn id="40970" idx="4"/>
            <a:endCxn id="40968" idx="6"/>
          </p:cNvCxnSpPr>
          <p:nvPr/>
        </p:nvCxnSpPr>
        <p:spPr bwMode="auto">
          <a:xfrm rot="5400000">
            <a:off x="3886200" y="3733800"/>
            <a:ext cx="1519238" cy="165258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8" name="AutoShape 30"/>
          <p:cNvCxnSpPr>
            <a:cxnSpLocks noChangeShapeType="1"/>
            <a:stCxn id="40971" idx="0"/>
            <a:endCxn id="40967" idx="2"/>
          </p:cNvCxnSpPr>
          <p:nvPr/>
        </p:nvCxnSpPr>
        <p:spPr bwMode="auto">
          <a:xfrm rot="-5400000">
            <a:off x="3447257" y="2709069"/>
            <a:ext cx="1741487" cy="3905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9" name="AutoShape 31"/>
          <p:cNvCxnSpPr>
            <a:cxnSpLocks noChangeShapeType="1"/>
            <a:stCxn id="40970" idx="0"/>
            <a:endCxn id="40967" idx="6"/>
          </p:cNvCxnSpPr>
          <p:nvPr/>
        </p:nvCxnSpPr>
        <p:spPr bwMode="auto">
          <a:xfrm rot="5400000" flipH="1">
            <a:off x="4764882" y="2437606"/>
            <a:ext cx="1111250" cy="30321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3446463" y="2495550"/>
            <a:ext cx="719137" cy="144463"/>
            <a:chOff x="499" y="1372"/>
            <a:chExt cx="850" cy="419"/>
          </a:xfrm>
        </p:grpSpPr>
        <p:sp>
          <p:nvSpPr>
            <p:cNvPr id="40989" name="Rectangle 32"/>
            <p:cNvSpPr>
              <a:spLocks noChangeArrowheads="1"/>
            </p:cNvSpPr>
            <p:nvPr/>
          </p:nvSpPr>
          <p:spPr bwMode="auto">
            <a:xfrm>
              <a:off x="49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0" name="Rectangle 33"/>
            <p:cNvSpPr>
              <a:spLocks noChangeArrowheads="1"/>
            </p:cNvSpPr>
            <p:nvPr/>
          </p:nvSpPr>
          <p:spPr bwMode="auto">
            <a:xfrm>
              <a:off x="66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1" name="Rectangle 34"/>
            <p:cNvSpPr>
              <a:spLocks noChangeArrowheads="1"/>
            </p:cNvSpPr>
            <p:nvPr/>
          </p:nvSpPr>
          <p:spPr bwMode="auto">
            <a:xfrm>
              <a:off x="83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2" name="Rectangle 35"/>
            <p:cNvSpPr>
              <a:spLocks noChangeArrowheads="1"/>
            </p:cNvSpPr>
            <p:nvPr/>
          </p:nvSpPr>
          <p:spPr bwMode="auto">
            <a:xfrm>
              <a:off x="100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3" name="Rectangle 36"/>
            <p:cNvSpPr>
              <a:spLocks noChangeArrowheads="1"/>
            </p:cNvSpPr>
            <p:nvPr/>
          </p:nvSpPr>
          <p:spPr bwMode="auto">
            <a:xfrm>
              <a:off x="117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5583238" y="2728913"/>
            <a:ext cx="719137" cy="144462"/>
            <a:chOff x="499" y="1989"/>
            <a:chExt cx="850" cy="419"/>
          </a:xfrm>
        </p:grpSpPr>
        <p:sp>
          <p:nvSpPr>
            <p:cNvPr id="40984" name="Rectangle 37"/>
            <p:cNvSpPr>
              <a:spLocks noChangeArrowheads="1"/>
            </p:cNvSpPr>
            <p:nvPr/>
          </p:nvSpPr>
          <p:spPr bwMode="auto">
            <a:xfrm>
              <a:off x="49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5" name="Rectangle 38"/>
            <p:cNvSpPr>
              <a:spLocks noChangeArrowheads="1"/>
            </p:cNvSpPr>
            <p:nvPr/>
          </p:nvSpPr>
          <p:spPr bwMode="auto">
            <a:xfrm>
              <a:off x="66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6" name="Rectangle 39"/>
            <p:cNvSpPr>
              <a:spLocks noChangeArrowheads="1"/>
            </p:cNvSpPr>
            <p:nvPr/>
          </p:nvSpPr>
          <p:spPr bwMode="auto">
            <a:xfrm>
              <a:off x="83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7" name="Rectangle 40"/>
            <p:cNvSpPr>
              <a:spLocks noChangeArrowheads="1"/>
            </p:cNvSpPr>
            <p:nvPr/>
          </p:nvSpPr>
          <p:spPr bwMode="auto">
            <a:xfrm>
              <a:off x="100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8" name="Rectangle 41"/>
            <p:cNvSpPr>
              <a:spLocks noChangeArrowheads="1"/>
            </p:cNvSpPr>
            <p:nvPr/>
          </p:nvSpPr>
          <p:spPr bwMode="auto">
            <a:xfrm>
              <a:off x="117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75" grpId="0"/>
      <p:bldP spid="334875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CD1A81-641B-4CE9-9403-39F18C8DAB99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Segment Map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 segment map</a:t>
            </a:r>
          </a:p>
          <a:p>
            <a:pPr lvl="1" eaLnBrk="1" hangingPunct="1"/>
            <a:r>
              <a:rPr lang="en-US" smtClean="0"/>
              <a:t>Which segment should I cache?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Global segment map</a:t>
            </a:r>
          </a:p>
          <a:p>
            <a:pPr lvl="1" eaLnBrk="1" hangingPunct="1"/>
            <a:r>
              <a:rPr lang="en-US" smtClean="0"/>
              <a:t>Who is supposed to cache what?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F2EF6-5482-41EF-8CBF-EB71DB29CE1D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Hit</a:t>
            </a:r>
          </a:p>
        </p:txBody>
      </p:sp>
      <p:sp>
        <p:nvSpPr>
          <p:cNvPr id="43014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3015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43019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43020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grpSp>
        <p:nvGrpSpPr>
          <p:cNvPr id="43021" name="Group 19"/>
          <p:cNvGrpSpPr>
            <a:grpSpLocks/>
          </p:cNvGrpSpPr>
          <p:nvPr/>
        </p:nvGrpSpPr>
        <p:grpSpPr bwMode="auto">
          <a:xfrm>
            <a:off x="3230563" y="3630613"/>
            <a:ext cx="719137" cy="144462"/>
            <a:chOff x="499" y="1372"/>
            <a:chExt cx="850" cy="419"/>
          </a:xfrm>
        </p:grpSpPr>
        <p:sp>
          <p:nvSpPr>
            <p:cNvPr id="43030" name="Rectangle 20"/>
            <p:cNvSpPr>
              <a:spLocks noChangeArrowheads="1"/>
            </p:cNvSpPr>
            <p:nvPr/>
          </p:nvSpPr>
          <p:spPr bwMode="auto">
            <a:xfrm>
              <a:off x="49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1" name="Rectangle 21"/>
            <p:cNvSpPr>
              <a:spLocks noChangeArrowheads="1"/>
            </p:cNvSpPr>
            <p:nvPr/>
          </p:nvSpPr>
          <p:spPr bwMode="auto">
            <a:xfrm>
              <a:off x="66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2" name="Rectangle 22"/>
            <p:cNvSpPr>
              <a:spLocks noChangeArrowheads="1"/>
            </p:cNvSpPr>
            <p:nvPr/>
          </p:nvSpPr>
          <p:spPr bwMode="auto">
            <a:xfrm>
              <a:off x="83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3" name="Rectangle 23"/>
            <p:cNvSpPr>
              <a:spLocks noChangeArrowheads="1"/>
            </p:cNvSpPr>
            <p:nvPr/>
          </p:nvSpPr>
          <p:spPr bwMode="auto">
            <a:xfrm>
              <a:off x="100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4" name="Rectangle 24"/>
            <p:cNvSpPr>
              <a:spLocks noChangeArrowheads="1"/>
            </p:cNvSpPr>
            <p:nvPr/>
          </p:nvSpPr>
          <p:spPr bwMode="auto">
            <a:xfrm>
              <a:off x="117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3022" name="Group 25"/>
          <p:cNvGrpSpPr>
            <a:grpSpLocks/>
          </p:cNvGrpSpPr>
          <p:nvPr/>
        </p:nvGrpSpPr>
        <p:grpSpPr bwMode="auto">
          <a:xfrm>
            <a:off x="5797550" y="3157538"/>
            <a:ext cx="719138" cy="144462"/>
            <a:chOff x="499" y="1989"/>
            <a:chExt cx="850" cy="419"/>
          </a:xfrm>
        </p:grpSpPr>
        <p:sp>
          <p:nvSpPr>
            <p:cNvPr id="43025" name="Rectangle 26"/>
            <p:cNvSpPr>
              <a:spLocks noChangeArrowheads="1"/>
            </p:cNvSpPr>
            <p:nvPr/>
          </p:nvSpPr>
          <p:spPr bwMode="auto">
            <a:xfrm>
              <a:off x="49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6" name="Rectangle 27"/>
            <p:cNvSpPr>
              <a:spLocks noChangeArrowheads="1"/>
            </p:cNvSpPr>
            <p:nvPr/>
          </p:nvSpPr>
          <p:spPr bwMode="auto">
            <a:xfrm>
              <a:off x="66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7" name="Rectangle 28"/>
            <p:cNvSpPr>
              <a:spLocks noChangeArrowheads="1"/>
            </p:cNvSpPr>
            <p:nvPr/>
          </p:nvSpPr>
          <p:spPr bwMode="auto">
            <a:xfrm>
              <a:off x="83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8" name="Rectangle 29"/>
            <p:cNvSpPr>
              <a:spLocks noChangeArrowheads="1"/>
            </p:cNvSpPr>
            <p:nvPr/>
          </p:nvSpPr>
          <p:spPr bwMode="auto">
            <a:xfrm>
              <a:off x="100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9" name="Rectangle 30"/>
            <p:cNvSpPr>
              <a:spLocks noChangeArrowheads="1"/>
            </p:cNvSpPr>
            <p:nvPr/>
          </p:nvSpPr>
          <p:spPr bwMode="auto">
            <a:xfrm>
              <a:off x="117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38975" name="AutoShape 31"/>
          <p:cNvCxnSpPr>
            <a:cxnSpLocks noChangeShapeType="1"/>
            <a:stCxn id="43017" idx="2"/>
            <a:endCxn id="43019" idx="4"/>
          </p:cNvCxnSpPr>
          <p:nvPr/>
        </p:nvCxnSpPr>
        <p:spPr bwMode="auto">
          <a:xfrm rot="10800000">
            <a:off x="4122738" y="4430713"/>
            <a:ext cx="2236787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8976" name="AutoShape 32"/>
          <p:cNvCxnSpPr>
            <a:cxnSpLocks noChangeShapeType="1"/>
            <a:stCxn id="43019" idx="6"/>
            <a:endCxn id="43017" idx="1"/>
          </p:cNvCxnSpPr>
          <p:nvPr/>
        </p:nvCxnSpPr>
        <p:spPr bwMode="auto">
          <a:xfrm>
            <a:off x="4449763" y="4103688"/>
            <a:ext cx="2014537" cy="979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FE1BBF-863C-420F-924C-C9BEB765B1F6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Miss</a:t>
            </a:r>
          </a:p>
        </p:txBody>
      </p:sp>
      <p:sp>
        <p:nvSpPr>
          <p:cNvPr id="44038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4039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44043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44044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grpSp>
        <p:nvGrpSpPr>
          <p:cNvPr id="44045" name="Group 10"/>
          <p:cNvGrpSpPr>
            <a:grpSpLocks/>
          </p:cNvGrpSpPr>
          <p:nvPr/>
        </p:nvGrpSpPr>
        <p:grpSpPr bwMode="auto">
          <a:xfrm>
            <a:off x="3230563" y="3630613"/>
            <a:ext cx="719137" cy="144462"/>
            <a:chOff x="499" y="1372"/>
            <a:chExt cx="850" cy="419"/>
          </a:xfrm>
        </p:grpSpPr>
        <p:sp>
          <p:nvSpPr>
            <p:cNvPr id="44055" name="Rectangle 11"/>
            <p:cNvSpPr>
              <a:spLocks noChangeArrowheads="1"/>
            </p:cNvSpPr>
            <p:nvPr/>
          </p:nvSpPr>
          <p:spPr bwMode="auto">
            <a:xfrm>
              <a:off x="49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6" name="Rectangle 12"/>
            <p:cNvSpPr>
              <a:spLocks noChangeArrowheads="1"/>
            </p:cNvSpPr>
            <p:nvPr/>
          </p:nvSpPr>
          <p:spPr bwMode="auto">
            <a:xfrm>
              <a:off x="669" y="1372"/>
              <a:ext cx="170" cy="419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7" name="Rectangle 13"/>
            <p:cNvSpPr>
              <a:spLocks noChangeArrowheads="1"/>
            </p:cNvSpPr>
            <p:nvPr/>
          </p:nvSpPr>
          <p:spPr bwMode="auto">
            <a:xfrm>
              <a:off x="83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8" name="Rectangle 14"/>
            <p:cNvSpPr>
              <a:spLocks noChangeArrowheads="1"/>
            </p:cNvSpPr>
            <p:nvPr/>
          </p:nvSpPr>
          <p:spPr bwMode="auto">
            <a:xfrm>
              <a:off x="100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9" name="Rectangle 15"/>
            <p:cNvSpPr>
              <a:spLocks noChangeArrowheads="1"/>
            </p:cNvSpPr>
            <p:nvPr/>
          </p:nvSpPr>
          <p:spPr bwMode="auto">
            <a:xfrm>
              <a:off x="117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4046" name="Group 16"/>
          <p:cNvGrpSpPr>
            <a:grpSpLocks/>
          </p:cNvGrpSpPr>
          <p:nvPr/>
        </p:nvGrpSpPr>
        <p:grpSpPr bwMode="auto">
          <a:xfrm>
            <a:off x="5797550" y="3157538"/>
            <a:ext cx="719138" cy="144462"/>
            <a:chOff x="499" y="1989"/>
            <a:chExt cx="850" cy="419"/>
          </a:xfrm>
        </p:grpSpPr>
        <p:sp>
          <p:nvSpPr>
            <p:cNvPr id="44050" name="Rectangle 17"/>
            <p:cNvSpPr>
              <a:spLocks noChangeArrowheads="1"/>
            </p:cNvSpPr>
            <p:nvPr/>
          </p:nvSpPr>
          <p:spPr bwMode="auto">
            <a:xfrm>
              <a:off x="49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1" name="Rectangle 18"/>
            <p:cNvSpPr>
              <a:spLocks noChangeArrowheads="1"/>
            </p:cNvSpPr>
            <p:nvPr/>
          </p:nvSpPr>
          <p:spPr bwMode="auto">
            <a:xfrm>
              <a:off x="66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2" name="Rectangle 19"/>
            <p:cNvSpPr>
              <a:spLocks noChangeArrowheads="1"/>
            </p:cNvSpPr>
            <p:nvPr/>
          </p:nvSpPr>
          <p:spPr bwMode="auto">
            <a:xfrm>
              <a:off x="83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3" name="Rectangle 20"/>
            <p:cNvSpPr>
              <a:spLocks noChangeArrowheads="1"/>
            </p:cNvSpPr>
            <p:nvPr/>
          </p:nvSpPr>
          <p:spPr bwMode="auto">
            <a:xfrm>
              <a:off x="100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4" name="Rectangle 21"/>
            <p:cNvSpPr>
              <a:spLocks noChangeArrowheads="1"/>
            </p:cNvSpPr>
            <p:nvPr/>
          </p:nvSpPr>
          <p:spPr bwMode="auto">
            <a:xfrm>
              <a:off x="117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39990" name="AutoShape 22"/>
          <p:cNvCxnSpPr>
            <a:cxnSpLocks noChangeShapeType="1"/>
            <a:stCxn id="44041" idx="2"/>
            <a:endCxn id="44043" idx="4"/>
          </p:cNvCxnSpPr>
          <p:nvPr/>
        </p:nvCxnSpPr>
        <p:spPr bwMode="auto">
          <a:xfrm rot="10800000">
            <a:off x="4122738" y="4430713"/>
            <a:ext cx="2236787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9991" name="AutoShape 23"/>
          <p:cNvCxnSpPr>
            <a:cxnSpLocks noChangeShapeType="1"/>
            <a:stCxn id="44039" idx="2"/>
            <a:endCxn id="44043" idx="0"/>
          </p:cNvCxnSpPr>
          <p:nvPr/>
        </p:nvCxnSpPr>
        <p:spPr bwMode="auto">
          <a:xfrm rot="10800000" flipV="1">
            <a:off x="4122738" y="2033588"/>
            <a:ext cx="390525" cy="1741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9992" name="AutoShape 24"/>
          <p:cNvCxnSpPr>
            <a:cxnSpLocks noChangeShapeType="1"/>
            <a:stCxn id="44043" idx="6"/>
            <a:endCxn id="44041" idx="1"/>
          </p:cNvCxnSpPr>
          <p:nvPr/>
        </p:nvCxnSpPr>
        <p:spPr bwMode="auto">
          <a:xfrm>
            <a:off x="4449763" y="4103688"/>
            <a:ext cx="2014537" cy="979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DA3167-FBF6-4736-AE93-451B847BF10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Gateway Caches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Deployed (or hired) by web site owners</a:t>
            </a:r>
          </a:p>
          <a:p>
            <a:pPr eaLnBrk="1" hangingPunct="1"/>
            <a:r>
              <a:rPr lang="en-US" sz="3000" smtClean="0"/>
              <a:t>Makes sites more scalable and reliable</a:t>
            </a:r>
          </a:p>
          <a:p>
            <a:pPr eaLnBrk="1" hangingPunct="1"/>
            <a:r>
              <a:rPr lang="en-US" sz="3000" smtClean="0"/>
              <a:t>Content is pushed out to caching nodes around the world</a:t>
            </a:r>
          </a:p>
          <a:p>
            <a:pPr eaLnBrk="1" hangingPunct="1"/>
            <a:r>
              <a:rPr lang="en-US" sz="3000" smtClean="0"/>
              <a:t>Use DNS redirection to find closest cache</a:t>
            </a:r>
          </a:p>
          <a:p>
            <a:pPr eaLnBrk="1" hangingPunct="1"/>
            <a:r>
              <a:rPr lang="en-US" sz="3000" smtClean="0"/>
              <a:t>Commercial CDNs:</a:t>
            </a:r>
          </a:p>
          <a:p>
            <a:pPr lvl="1" eaLnBrk="1" hangingPunct="1"/>
            <a:r>
              <a:rPr lang="en-US" sz="2800" smtClean="0"/>
              <a:t>Akamai, Amazon CloudFront, …</a:t>
            </a:r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5AF29F-2929-40E4-AE17-1FA6EE482BF3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Distributed Caching</a:t>
            </a:r>
          </a:p>
        </p:txBody>
      </p:sp>
      <p:sp>
        <p:nvSpPr>
          <p:cNvPr id="45062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5063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45067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45068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grpSp>
        <p:nvGrpSpPr>
          <p:cNvPr id="45069" name="Group 10"/>
          <p:cNvGrpSpPr>
            <a:grpSpLocks/>
          </p:cNvGrpSpPr>
          <p:nvPr/>
        </p:nvGrpSpPr>
        <p:grpSpPr bwMode="auto">
          <a:xfrm>
            <a:off x="3230563" y="3630613"/>
            <a:ext cx="719137" cy="144462"/>
            <a:chOff x="499" y="1372"/>
            <a:chExt cx="850" cy="419"/>
          </a:xfrm>
        </p:grpSpPr>
        <p:sp>
          <p:nvSpPr>
            <p:cNvPr id="45078" name="Rectangle 11"/>
            <p:cNvSpPr>
              <a:spLocks noChangeArrowheads="1"/>
            </p:cNvSpPr>
            <p:nvPr/>
          </p:nvSpPr>
          <p:spPr bwMode="auto">
            <a:xfrm>
              <a:off x="49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9" name="Rectangle 12"/>
            <p:cNvSpPr>
              <a:spLocks noChangeArrowheads="1"/>
            </p:cNvSpPr>
            <p:nvPr/>
          </p:nvSpPr>
          <p:spPr bwMode="auto">
            <a:xfrm>
              <a:off x="66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0" name="Rectangle 13"/>
            <p:cNvSpPr>
              <a:spLocks noChangeArrowheads="1"/>
            </p:cNvSpPr>
            <p:nvPr/>
          </p:nvSpPr>
          <p:spPr bwMode="auto">
            <a:xfrm>
              <a:off x="83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1" name="Rectangle 14"/>
            <p:cNvSpPr>
              <a:spLocks noChangeArrowheads="1"/>
            </p:cNvSpPr>
            <p:nvPr/>
          </p:nvSpPr>
          <p:spPr bwMode="auto">
            <a:xfrm>
              <a:off x="100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2" name="Rectangle 15"/>
            <p:cNvSpPr>
              <a:spLocks noChangeArrowheads="1"/>
            </p:cNvSpPr>
            <p:nvPr/>
          </p:nvSpPr>
          <p:spPr bwMode="auto">
            <a:xfrm>
              <a:off x="117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5070" name="Group 16"/>
          <p:cNvGrpSpPr>
            <a:grpSpLocks/>
          </p:cNvGrpSpPr>
          <p:nvPr/>
        </p:nvGrpSpPr>
        <p:grpSpPr bwMode="auto">
          <a:xfrm>
            <a:off x="5797550" y="3157538"/>
            <a:ext cx="719138" cy="144462"/>
            <a:chOff x="499" y="1989"/>
            <a:chExt cx="850" cy="419"/>
          </a:xfrm>
        </p:grpSpPr>
        <p:sp>
          <p:nvSpPr>
            <p:cNvPr id="45073" name="Rectangle 17"/>
            <p:cNvSpPr>
              <a:spLocks noChangeArrowheads="1"/>
            </p:cNvSpPr>
            <p:nvPr/>
          </p:nvSpPr>
          <p:spPr bwMode="auto">
            <a:xfrm>
              <a:off x="49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4" name="Rectangle 18"/>
            <p:cNvSpPr>
              <a:spLocks noChangeArrowheads="1"/>
            </p:cNvSpPr>
            <p:nvPr/>
          </p:nvSpPr>
          <p:spPr bwMode="auto">
            <a:xfrm>
              <a:off x="66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5" name="Rectangle 19"/>
            <p:cNvSpPr>
              <a:spLocks noChangeArrowheads="1"/>
            </p:cNvSpPr>
            <p:nvPr/>
          </p:nvSpPr>
          <p:spPr bwMode="auto">
            <a:xfrm>
              <a:off x="83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6" name="Rectangle 20"/>
            <p:cNvSpPr>
              <a:spLocks noChangeArrowheads="1"/>
            </p:cNvSpPr>
            <p:nvPr/>
          </p:nvSpPr>
          <p:spPr bwMode="auto">
            <a:xfrm>
              <a:off x="100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7" name="Rectangle 21"/>
            <p:cNvSpPr>
              <a:spLocks noChangeArrowheads="1"/>
            </p:cNvSpPr>
            <p:nvPr/>
          </p:nvSpPr>
          <p:spPr bwMode="auto">
            <a:xfrm>
              <a:off x="117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41017" name="AutoShape 25"/>
          <p:cNvCxnSpPr>
            <a:cxnSpLocks noChangeShapeType="1"/>
            <a:stCxn id="45065" idx="2"/>
            <a:endCxn id="45066" idx="4"/>
          </p:cNvCxnSpPr>
          <p:nvPr/>
        </p:nvCxnSpPr>
        <p:spPr bwMode="auto">
          <a:xfrm rot="10800000">
            <a:off x="5472113" y="3800475"/>
            <a:ext cx="887412" cy="15192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41018" name="AutoShape 26"/>
          <p:cNvCxnSpPr>
            <a:cxnSpLocks noChangeShapeType="1"/>
            <a:stCxn id="45065" idx="2"/>
            <a:endCxn id="45067" idx="4"/>
          </p:cNvCxnSpPr>
          <p:nvPr/>
        </p:nvCxnSpPr>
        <p:spPr bwMode="auto">
          <a:xfrm rot="10800000">
            <a:off x="4122738" y="4430713"/>
            <a:ext cx="2236787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210C76-7755-4DF6-8CDA-FF835B60A841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should cache what?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Which segment to kick out?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How to adapt segment distribution?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392A92-7488-4229-BBD4-BE0B16A64A29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Should Cache What?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RCache scheme</a:t>
            </a:r>
          </a:p>
          <a:p>
            <a:pPr lvl="1" eaLnBrk="1" hangingPunct="1"/>
            <a:r>
              <a:rPr lang="en-US" smtClean="0"/>
              <a:t>Segment video into equal size segments</a:t>
            </a:r>
          </a:p>
          <a:p>
            <a:pPr lvl="1" eaLnBrk="1" hangingPunct="1"/>
            <a:r>
              <a:rPr lang="en-US" smtClean="0"/>
              <a:t>A proxy will cache each segment with some probability</a:t>
            </a:r>
          </a:p>
          <a:p>
            <a:pPr eaLnBrk="1" hangingPunct="1"/>
            <a:endParaRPr lang="en-US" smtClean="0"/>
          </a:p>
        </p:txBody>
      </p:sp>
      <p:sp>
        <p:nvSpPr>
          <p:cNvPr id="47111" name="Rectangle 4"/>
          <p:cNvSpPr>
            <a:spLocks noChangeArrowheads="1"/>
          </p:cNvSpPr>
          <p:nvPr/>
        </p:nvSpPr>
        <p:spPr bwMode="auto">
          <a:xfrm>
            <a:off x="5103813" y="1719263"/>
            <a:ext cx="1841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52857B-9FFE-4BCA-AB48-005996EAC8F7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RCache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N</a:t>
            </a:r>
            <a:r>
              <a:rPr lang="en-US" b="1" baseline="-25000" smtClean="0"/>
              <a:t>p</a:t>
            </a:r>
            <a:r>
              <a:rPr lang="en-US" smtClean="0"/>
              <a:t> proxies</a:t>
            </a:r>
          </a:p>
          <a:p>
            <a:pPr eaLnBrk="1" hangingPunct="1"/>
            <a:r>
              <a:rPr lang="en-US" smtClean="0"/>
              <a:t>video of length </a:t>
            </a:r>
            <a:r>
              <a:rPr lang="en-US" b="1" smtClean="0"/>
              <a:t>L</a:t>
            </a:r>
            <a:r>
              <a:rPr lang="en-US" b="1" baseline="-25000" smtClean="0"/>
              <a:t>v</a:t>
            </a:r>
          </a:p>
          <a:p>
            <a:pPr eaLnBrk="1" hangingPunct="1"/>
            <a:r>
              <a:rPr lang="en-US" smtClean="0"/>
              <a:t>divide into </a:t>
            </a:r>
            <a:r>
              <a:rPr lang="en-US" b="1" smtClean="0"/>
              <a:t>N</a:t>
            </a:r>
            <a:r>
              <a:rPr lang="en-US" b="1" baseline="-25000" smtClean="0"/>
              <a:t>s</a:t>
            </a:r>
            <a:r>
              <a:rPr lang="en-US" smtClean="0"/>
              <a:t> equal segments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Each proxy caches each segment with a/N</a:t>
            </a:r>
            <a:r>
              <a:rPr lang="en-US" baseline="-25000" smtClean="0"/>
              <a:t>p </a:t>
            </a:r>
            <a:r>
              <a:rPr lang="en-US" smtClean="0"/>
              <a:t>probability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4BBCC8-671B-4D29-9249-CEE0C07E5319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</a:t>
            </a:r>
          </a:p>
        </p:txBody>
      </p:sp>
      <p:sp>
        <p:nvSpPr>
          <p:cNvPr id="308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eaLnBrk="1" hangingPunct="1"/>
            <a:r>
              <a:rPr lang="en-US" smtClean="0"/>
              <a:t>Probability that whole video is cached is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	</a:t>
            </a:r>
          </a:p>
        </p:txBody>
      </p:sp>
      <p:sp>
        <p:nvSpPr>
          <p:cNvPr id="3081" name="AutoShape 8"/>
          <p:cNvSpPr>
            <a:spLocks noChangeArrowheads="1"/>
          </p:cNvSpPr>
          <p:nvPr/>
        </p:nvSpPr>
        <p:spPr bwMode="auto">
          <a:xfrm>
            <a:off x="2743200" y="5181600"/>
            <a:ext cx="4051300" cy="1214438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>
                <a:solidFill>
                  <a:srgbClr val="4D4D4D"/>
                </a:solidFill>
              </a:rPr>
              <a:t>N</a:t>
            </a:r>
            <a:r>
              <a:rPr lang="en-US" b="1" baseline="-25000">
                <a:solidFill>
                  <a:srgbClr val="4D4D4D"/>
                </a:solidFill>
              </a:rPr>
              <a:t>s:</a:t>
            </a:r>
            <a:r>
              <a:rPr lang="en-US" b="1">
                <a:solidFill>
                  <a:srgbClr val="4D4D4D"/>
                </a:solidFill>
              </a:rPr>
              <a:t>:    num of segments</a:t>
            </a:r>
            <a:endParaRPr lang="en-US" b="1" baseline="-25000">
              <a:solidFill>
                <a:srgbClr val="4D4D4D"/>
              </a:solidFill>
            </a:endParaRPr>
          </a:p>
          <a:p>
            <a:r>
              <a:rPr lang="en-US" b="1">
                <a:solidFill>
                  <a:srgbClr val="4D4D4D"/>
                </a:solidFill>
              </a:rPr>
              <a:t>N</a:t>
            </a:r>
            <a:r>
              <a:rPr lang="en-US" b="1" baseline="-25000">
                <a:solidFill>
                  <a:srgbClr val="4D4D4D"/>
                </a:solidFill>
              </a:rPr>
              <a:t>p:       </a:t>
            </a:r>
            <a:r>
              <a:rPr lang="en-US" b="1">
                <a:solidFill>
                  <a:srgbClr val="4D4D4D"/>
                </a:solidFill>
              </a:rPr>
              <a:t>num of proxies</a:t>
            </a:r>
            <a:endParaRPr lang="en-US" b="1" baseline="-25000">
              <a:solidFill>
                <a:srgbClr val="4D4D4D"/>
              </a:solidFill>
            </a:endParaRPr>
          </a:p>
          <a:p>
            <a:r>
              <a:rPr lang="en-US" b="1">
                <a:solidFill>
                  <a:srgbClr val="4D4D4D"/>
                </a:solidFill>
              </a:rPr>
              <a:t>a/N</a:t>
            </a:r>
            <a:r>
              <a:rPr lang="en-US" b="1" baseline="-25000">
                <a:solidFill>
                  <a:srgbClr val="4D4D4D"/>
                </a:solidFill>
              </a:rPr>
              <a:t>p:  </a:t>
            </a:r>
            <a:r>
              <a:rPr lang="en-US" b="1">
                <a:solidFill>
                  <a:srgbClr val="4D4D4D"/>
                </a:solidFill>
              </a:rPr>
              <a:t>prob of caching 1 segment</a:t>
            </a:r>
            <a:endParaRPr lang="en-US" b="1" baseline="-25000">
              <a:solidFill>
                <a:srgbClr val="4D4D4D"/>
              </a:solidFill>
            </a:endParaRPr>
          </a:p>
        </p:txBody>
      </p:sp>
      <p:graphicFrame>
        <p:nvGraphicFramePr>
          <p:cNvPr id="3074" name="Object 46"/>
          <p:cNvGraphicFramePr>
            <a:graphicFrameLocks noChangeAspect="1"/>
          </p:cNvGraphicFramePr>
          <p:nvPr>
            <p:ph sz="half" idx="2"/>
          </p:nvPr>
        </p:nvGraphicFramePr>
        <p:xfrm>
          <a:off x="1371600" y="3937000"/>
          <a:ext cx="7315200" cy="1320800"/>
        </p:xfrm>
        <a:graphic>
          <a:graphicData uri="http://schemas.openxmlformats.org/presentationml/2006/ole">
            <p:oleObj spid="_x0000_s3074" name="Equation" r:id="rId4" imgW="2463480" imgH="444240" progId="Equation.3">
              <p:embed/>
            </p:oleObj>
          </a:graphicData>
        </a:graphic>
      </p:graphicFrame>
      <p:graphicFrame>
        <p:nvGraphicFramePr>
          <p:cNvPr id="3075" name="Object 50"/>
          <p:cNvGraphicFramePr>
            <a:graphicFrameLocks noChangeAspect="1"/>
          </p:cNvGraphicFramePr>
          <p:nvPr/>
        </p:nvGraphicFramePr>
        <p:xfrm>
          <a:off x="1371600" y="2819400"/>
          <a:ext cx="6477000" cy="1319213"/>
        </p:xfrm>
        <a:graphic>
          <a:graphicData uri="http://schemas.openxmlformats.org/presentationml/2006/ole">
            <p:oleObj spid="_x0000_s3075" name="Equation" r:id="rId5" imgW="2184120" imgH="444240" progId="Equation.3">
              <p:embed/>
            </p:oleObj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924362-01C3-407C-BC6A-78BC23E7F3E5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RCache’s Segmentation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 is divided into segments of equal length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Can we do better?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8FBE65-9A10-4B82-83E9-02F8115520C1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Bimodal Distribution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>
            <p:ph idx="1"/>
          </p:nvPr>
        </p:nvGraphicFramePr>
        <p:xfrm>
          <a:off x="657225" y="1717675"/>
          <a:ext cx="7424738" cy="4953000"/>
        </p:xfrm>
        <a:graphic>
          <a:graphicData uri="http://schemas.openxmlformats.org/presentationml/2006/ole">
            <p:oleObj spid="_x0000_s4098" name="Chart" r:id="rId4" imgW="6096000" imgH="4067251" progId="MSGraph.Chart.8">
              <p:embed followColorScheme="full"/>
            </p:oleObj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46C2FD-B7D9-473F-A22E-10764DC6FE5E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Silo</a:t>
            </a:r>
          </a:p>
        </p:txBody>
      </p:sp>
      <p:sp>
        <p:nvSpPr>
          <p:cNvPr id="50182" name="Rectangle 4"/>
          <p:cNvSpPr>
            <a:spLocks noChangeArrowheads="1"/>
          </p:cNvSpPr>
          <p:nvPr/>
        </p:nvSpPr>
        <p:spPr bwMode="auto">
          <a:xfrm>
            <a:off x="2816225" y="2349500"/>
            <a:ext cx="63023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5"/>
          <p:cNvSpPr>
            <a:spLocks noChangeArrowheads="1"/>
          </p:cNvSpPr>
          <p:nvPr/>
        </p:nvSpPr>
        <p:spPr bwMode="auto">
          <a:xfrm>
            <a:off x="2501900" y="2665413"/>
            <a:ext cx="125888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Rectangle 6"/>
          <p:cNvSpPr>
            <a:spLocks noChangeArrowheads="1"/>
          </p:cNvSpPr>
          <p:nvPr/>
        </p:nvSpPr>
        <p:spPr bwMode="auto">
          <a:xfrm>
            <a:off x="1871663" y="2981325"/>
            <a:ext cx="2519362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Rectangle 7"/>
          <p:cNvSpPr>
            <a:spLocks noChangeArrowheads="1"/>
          </p:cNvSpPr>
          <p:nvPr/>
        </p:nvSpPr>
        <p:spPr bwMode="auto">
          <a:xfrm>
            <a:off x="1285875" y="3297238"/>
            <a:ext cx="369093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Rectangle 8"/>
          <p:cNvSpPr>
            <a:spLocks noChangeArrowheads="1"/>
          </p:cNvSpPr>
          <p:nvPr/>
        </p:nvSpPr>
        <p:spPr bwMode="auto">
          <a:xfrm>
            <a:off x="2501900" y="3613150"/>
            <a:ext cx="125888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Rectangle 9"/>
          <p:cNvSpPr>
            <a:spLocks noChangeArrowheads="1"/>
          </p:cNvSpPr>
          <p:nvPr/>
        </p:nvSpPr>
        <p:spPr bwMode="auto">
          <a:xfrm>
            <a:off x="2501900" y="3929063"/>
            <a:ext cx="125888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Rectangle 10"/>
          <p:cNvSpPr>
            <a:spLocks noChangeArrowheads="1"/>
          </p:cNvSpPr>
          <p:nvPr/>
        </p:nvSpPr>
        <p:spPr bwMode="auto">
          <a:xfrm>
            <a:off x="2501900" y="4244975"/>
            <a:ext cx="125888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Rectangle 11"/>
          <p:cNvSpPr>
            <a:spLocks noChangeArrowheads="1"/>
          </p:cNvSpPr>
          <p:nvPr/>
        </p:nvSpPr>
        <p:spPr bwMode="auto">
          <a:xfrm>
            <a:off x="5451475" y="2343150"/>
            <a:ext cx="989013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2"/>
          <p:cNvSpPr>
            <a:spLocks noChangeArrowheads="1"/>
          </p:cNvSpPr>
          <p:nvPr/>
        </p:nvSpPr>
        <p:spPr bwMode="auto">
          <a:xfrm>
            <a:off x="5564188" y="2665413"/>
            <a:ext cx="763587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13"/>
          <p:cNvSpPr>
            <a:spLocks noChangeArrowheads="1"/>
          </p:cNvSpPr>
          <p:nvPr/>
        </p:nvSpPr>
        <p:spPr bwMode="auto">
          <a:xfrm>
            <a:off x="5651500" y="2981325"/>
            <a:ext cx="58737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4"/>
          <p:cNvSpPr>
            <a:spLocks noChangeArrowheads="1"/>
          </p:cNvSpPr>
          <p:nvPr/>
        </p:nvSpPr>
        <p:spPr bwMode="auto">
          <a:xfrm>
            <a:off x="5730875" y="3297238"/>
            <a:ext cx="428625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15"/>
          <p:cNvSpPr>
            <a:spLocks noChangeArrowheads="1"/>
          </p:cNvSpPr>
          <p:nvPr/>
        </p:nvSpPr>
        <p:spPr bwMode="auto">
          <a:xfrm>
            <a:off x="5781675" y="3613150"/>
            <a:ext cx="32702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Rectangle 16"/>
          <p:cNvSpPr>
            <a:spLocks noChangeArrowheads="1"/>
          </p:cNvSpPr>
          <p:nvPr/>
        </p:nvSpPr>
        <p:spPr bwMode="auto">
          <a:xfrm>
            <a:off x="5781675" y="3929063"/>
            <a:ext cx="327025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Rectangle 17"/>
          <p:cNvSpPr>
            <a:spLocks noChangeArrowheads="1"/>
          </p:cNvSpPr>
          <p:nvPr/>
        </p:nvSpPr>
        <p:spPr bwMode="auto">
          <a:xfrm>
            <a:off x="5781675" y="4244975"/>
            <a:ext cx="32702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Text Box 18"/>
          <p:cNvSpPr txBox="1">
            <a:spLocks noChangeArrowheads="1"/>
          </p:cNvSpPr>
          <p:nvPr/>
        </p:nvSpPr>
        <p:spPr bwMode="auto">
          <a:xfrm>
            <a:off x="2049463" y="4840288"/>
            <a:ext cx="205898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segment size</a:t>
            </a:r>
          </a:p>
        </p:txBody>
      </p:sp>
      <p:sp>
        <p:nvSpPr>
          <p:cNvPr id="50197" name="Text Box 19"/>
          <p:cNvSpPr txBox="1">
            <a:spLocks noChangeArrowheads="1"/>
          </p:cNvSpPr>
          <p:nvPr/>
        </p:nvSpPr>
        <p:spPr bwMode="auto">
          <a:xfrm>
            <a:off x="5157788" y="4824413"/>
            <a:ext cx="1728787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probability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of storage</a:t>
            </a:r>
          </a:p>
        </p:txBody>
      </p:sp>
      <p:pic>
        <p:nvPicPr>
          <p:cNvPr id="50198" name="Picture 27" descr="latex-image-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550" y="2343150"/>
            <a:ext cx="1397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99" name="Picture 28" descr="latex-image-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4050" y="2665413"/>
            <a:ext cx="33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0" name="Picture 29" descr="latex-image-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" y="2981325"/>
            <a:ext cx="4699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1" name="Picture 31" descr="latex-image-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86575" y="2667000"/>
            <a:ext cx="48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2" name="Picture 32" descr="latex-image-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86575" y="2971800"/>
            <a:ext cx="6223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3" name="Picture 33" descr="latex-image-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86575" y="2368550"/>
            <a:ext cx="1397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12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EE5C33-9550-4617-94F5-0B4122C19BBA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Further Improvement</a:t>
            </a:r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2816225" y="2349500"/>
            <a:ext cx="63023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5"/>
          <p:cNvSpPr>
            <a:spLocks noChangeArrowheads="1"/>
          </p:cNvSpPr>
          <p:nvPr/>
        </p:nvSpPr>
        <p:spPr bwMode="auto">
          <a:xfrm>
            <a:off x="2501900" y="2665413"/>
            <a:ext cx="125888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6"/>
          <p:cNvSpPr>
            <a:spLocks noChangeArrowheads="1"/>
          </p:cNvSpPr>
          <p:nvPr/>
        </p:nvSpPr>
        <p:spPr bwMode="auto">
          <a:xfrm>
            <a:off x="1871663" y="2981325"/>
            <a:ext cx="2519362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Rectangle 7"/>
          <p:cNvSpPr>
            <a:spLocks noChangeArrowheads="1"/>
          </p:cNvSpPr>
          <p:nvPr/>
        </p:nvSpPr>
        <p:spPr bwMode="auto">
          <a:xfrm>
            <a:off x="1285875" y="3297238"/>
            <a:ext cx="369093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2501900" y="3613150"/>
            <a:ext cx="125888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Rectangle 9"/>
          <p:cNvSpPr>
            <a:spLocks noChangeArrowheads="1"/>
          </p:cNvSpPr>
          <p:nvPr/>
        </p:nvSpPr>
        <p:spPr bwMode="auto">
          <a:xfrm>
            <a:off x="2501900" y="3929063"/>
            <a:ext cx="125888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Rectangle 10"/>
          <p:cNvSpPr>
            <a:spLocks noChangeArrowheads="1"/>
          </p:cNvSpPr>
          <p:nvPr/>
        </p:nvSpPr>
        <p:spPr bwMode="auto">
          <a:xfrm>
            <a:off x="2501900" y="4244975"/>
            <a:ext cx="125888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Rectangle 11"/>
          <p:cNvSpPr>
            <a:spLocks noChangeArrowheads="1"/>
          </p:cNvSpPr>
          <p:nvPr/>
        </p:nvSpPr>
        <p:spPr bwMode="auto">
          <a:xfrm>
            <a:off x="5451475" y="2343150"/>
            <a:ext cx="989013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Rectangle 12"/>
          <p:cNvSpPr>
            <a:spLocks noChangeArrowheads="1"/>
          </p:cNvSpPr>
          <p:nvPr/>
        </p:nvSpPr>
        <p:spPr bwMode="auto">
          <a:xfrm>
            <a:off x="5564188" y="2665413"/>
            <a:ext cx="763587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Rectangle 13"/>
          <p:cNvSpPr>
            <a:spLocks noChangeArrowheads="1"/>
          </p:cNvSpPr>
          <p:nvPr/>
        </p:nvSpPr>
        <p:spPr bwMode="auto">
          <a:xfrm>
            <a:off x="5651500" y="2981325"/>
            <a:ext cx="58737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Rectangle 14"/>
          <p:cNvSpPr>
            <a:spLocks noChangeArrowheads="1"/>
          </p:cNvSpPr>
          <p:nvPr/>
        </p:nvSpPr>
        <p:spPr bwMode="auto">
          <a:xfrm>
            <a:off x="5730875" y="3297238"/>
            <a:ext cx="428625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Rectangle 15"/>
          <p:cNvSpPr>
            <a:spLocks noChangeArrowheads="1"/>
          </p:cNvSpPr>
          <p:nvPr/>
        </p:nvSpPr>
        <p:spPr bwMode="auto">
          <a:xfrm>
            <a:off x="5781675" y="3613150"/>
            <a:ext cx="32702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Rectangle 16"/>
          <p:cNvSpPr>
            <a:spLocks noChangeArrowheads="1"/>
          </p:cNvSpPr>
          <p:nvPr/>
        </p:nvSpPr>
        <p:spPr bwMode="auto">
          <a:xfrm>
            <a:off x="5781675" y="3929063"/>
            <a:ext cx="327025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Rectangle 17"/>
          <p:cNvSpPr>
            <a:spLocks noChangeArrowheads="1"/>
          </p:cNvSpPr>
          <p:nvPr/>
        </p:nvSpPr>
        <p:spPr bwMode="auto">
          <a:xfrm>
            <a:off x="5781675" y="4244975"/>
            <a:ext cx="32702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Text Box 18"/>
          <p:cNvSpPr txBox="1">
            <a:spLocks noChangeArrowheads="1"/>
          </p:cNvSpPr>
          <p:nvPr/>
        </p:nvSpPr>
        <p:spPr bwMode="auto">
          <a:xfrm>
            <a:off x="2049463" y="4840288"/>
            <a:ext cx="205898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segment size</a:t>
            </a:r>
          </a:p>
        </p:txBody>
      </p:sp>
      <p:sp>
        <p:nvSpPr>
          <p:cNvPr id="51221" name="Text Box 19"/>
          <p:cNvSpPr txBox="1">
            <a:spLocks noChangeArrowheads="1"/>
          </p:cNvSpPr>
          <p:nvPr/>
        </p:nvSpPr>
        <p:spPr bwMode="auto">
          <a:xfrm>
            <a:off x="5157788" y="4824413"/>
            <a:ext cx="1728787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probability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of storage</a:t>
            </a:r>
          </a:p>
        </p:txBody>
      </p:sp>
      <p:pic>
        <p:nvPicPr>
          <p:cNvPr id="51222" name="Picture 24" descr="latex-image-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550" y="2343150"/>
            <a:ext cx="1397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3" name="Picture 25" descr="latex-image-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4050" y="2665413"/>
            <a:ext cx="33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4" name="Picture 26" descr="latex-image-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" y="2981325"/>
            <a:ext cx="4699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5" name="Picture 30" descr="latex-image-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07175" y="2343150"/>
            <a:ext cx="55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6" name="Picture 32" descr="latex-image-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07175" y="2676525"/>
            <a:ext cx="97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7" name="Picture 33" descr="latex-image-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07175" y="2981325"/>
            <a:ext cx="1117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32200B-0B42-4ECF-AD60-BDDC97255D04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should cache what?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b="1" smtClean="0"/>
              <a:t>Which segment to kick out?</a:t>
            </a:r>
          </a:p>
          <a:p>
            <a:pPr eaLnBrk="1" hangingPunct="1"/>
            <a:endParaRPr lang="en-US" b="1" smtClean="0"/>
          </a:p>
          <a:p>
            <a:pPr eaLnBrk="1" hangingPunct="1"/>
            <a:r>
              <a:rPr lang="en-US" smtClean="0"/>
              <a:t>How to redistribute data?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EAF17F-1A24-485F-9431-D7F8E307030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Proxies for Web</a:t>
            </a:r>
          </a:p>
        </p:txBody>
      </p:sp>
      <p:sp>
        <p:nvSpPr>
          <p:cNvPr id="11270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Oval 9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11273" name="AutoShape 10"/>
          <p:cNvCxnSpPr>
            <a:cxnSpLocks noChangeShapeType="1"/>
            <a:stCxn id="11271" idx="6"/>
            <a:endCxn id="11272" idx="4"/>
          </p:cNvCxnSpPr>
          <p:nvPr/>
        </p:nvCxnSpPr>
        <p:spPr bwMode="auto">
          <a:xfrm flipV="1">
            <a:off x="3819525" y="4430713"/>
            <a:ext cx="303213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74" name="AutoShape 11"/>
          <p:cNvCxnSpPr>
            <a:cxnSpLocks noChangeShapeType="1"/>
            <a:stCxn id="11272" idx="0"/>
            <a:endCxn id="11277" idx="2"/>
          </p:cNvCxnSpPr>
          <p:nvPr/>
        </p:nvCxnSpPr>
        <p:spPr bwMode="auto">
          <a:xfrm rot="-5400000">
            <a:off x="3492500" y="2663826"/>
            <a:ext cx="1741487" cy="4810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75" name="AutoShape 12"/>
          <p:cNvCxnSpPr>
            <a:cxnSpLocks noChangeShapeType="1"/>
            <a:stCxn id="11277" idx="4"/>
            <a:endCxn id="11272" idx="6"/>
          </p:cNvCxnSpPr>
          <p:nvPr/>
        </p:nvCxnSpPr>
        <p:spPr bwMode="auto">
          <a:xfrm rot="5400000">
            <a:off x="3819525" y="2990851"/>
            <a:ext cx="1743075" cy="4826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76" name="AutoShape 13"/>
          <p:cNvCxnSpPr>
            <a:cxnSpLocks noChangeShapeType="1"/>
            <a:stCxn id="11272" idx="2"/>
            <a:endCxn id="11271" idx="0"/>
          </p:cNvCxnSpPr>
          <p:nvPr/>
        </p:nvCxnSpPr>
        <p:spPr bwMode="auto">
          <a:xfrm rot="10800000" flipV="1">
            <a:off x="3492500" y="4103688"/>
            <a:ext cx="301625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77" name="Oval 14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DFEF3F-F5BB-4AFE-923E-04B46CAB56DB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Segment “Popularity”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each video </a:t>
            </a:r>
            <a:r>
              <a:rPr lang="en-US" i="1" smtClean="0"/>
              <a:t>i</a:t>
            </a:r>
          </a:p>
          <a:p>
            <a:pPr eaLnBrk="1" hangingPunct="1"/>
            <a:r>
              <a:rPr lang="en-US" smtClean="0"/>
              <a:t>For each segment </a:t>
            </a:r>
            <a:r>
              <a:rPr lang="en-US" i="1" smtClean="0"/>
              <a:t>j</a:t>
            </a:r>
          </a:p>
          <a:p>
            <a:pPr eaLnBrk="1" hangingPunct="1"/>
            <a:endParaRPr lang="en-US" i="1" smtClean="0"/>
          </a:p>
          <a:p>
            <a:pPr eaLnBrk="1" hangingPunct="1"/>
            <a:endParaRPr lang="en-US" i="1" smtClean="0"/>
          </a:p>
          <a:p>
            <a:pPr eaLnBrk="1" hangingPunct="1">
              <a:buFont typeface="Wingdings" pitchFamily="2" charset="2"/>
              <a:buNone/>
            </a:pPr>
            <a:r>
              <a:rPr lang="en-US" i="1" smtClean="0"/>
              <a:t>F(i,j) = </a:t>
            </a:r>
            <a:r>
              <a:rPr lang="en-US" sz="2400" i="1" smtClean="0"/>
              <a:t>Prob(i is accessed)*Prob(j is accessed)</a:t>
            </a:r>
            <a:endParaRPr lang="en-US" i="1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6F5100-0C29-4A2A-A6BA-09DDD16B6A3B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Rainbow Algorithm</a:t>
            </a:r>
          </a:p>
        </p:txBody>
      </p:sp>
      <p:sp>
        <p:nvSpPr>
          <p:cNvPr id="54278" name="Rectangle 4"/>
          <p:cNvSpPr>
            <a:spLocks noChangeArrowheads="1"/>
          </p:cNvSpPr>
          <p:nvPr/>
        </p:nvSpPr>
        <p:spPr bwMode="auto">
          <a:xfrm>
            <a:off x="18272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5"/>
          <p:cNvSpPr>
            <a:spLocks noChangeArrowheads="1"/>
          </p:cNvSpPr>
          <p:nvPr/>
        </p:nvSpPr>
        <p:spPr bwMode="auto">
          <a:xfrm>
            <a:off x="23669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0" name="Rectangle 6"/>
          <p:cNvSpPr>
            <a:spLocks noChangeArrowheads="1"/>
          </p:cNvSpPr>
          <p:nvPr/>
        </p:nvSpPr>
        <p:spPr bwMode="auto">
          <a:xfrm>
            <a:off x="18272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Rectangle 7"/>
          <p:cNvSpPr>
            <a:spLocks noChangeArrowheads="1"/>
          </p:cNvSpPr>
          <p:nvPr/>
        </p:nvSpPr>
        <p:spPr bwMode="auto">
          <a:xfrm>
            <a:off x="23669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Rectangle 8"/>
          <p:cNvSpPr>
            <a:spLocks noChangeArrowheads="1"/>
          </p:cNvSpPr>
          <p:nvPr/>
        </p:nvSpPr>
        <p:spPr bwMode="auto">
          <a:xfrm>
            <a:off x="29067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Rectangle 9"/>
          <p:cNvSpPr>
            <a:spLocks noChangeArrowheads="1"/>
          </p:cNvSpPr>
          <p:nvPr/>
        </p:nvSpPr>
        <p:spPr bwMode="auto">
          <a:xfrm>
            <a:off x="34464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Rectangle 10"/>
          <p:cNvSpPr>
            <a:spLocks noChangeArrowheads="1"/>
          </p:cNvSpPr>
          <p:nvPr/>
        </p:nvSpPr>
        <p:spPr bwMode="auto">
          <a:xfrm>
            <a:off x="29067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Rectangle 11"/>
          <p:cNvSpPr>
            <a:spLocks noChangeArrowheads="1"/>
          </p:cNvSpPr>
          <p:nvPr/>
        </p:nvSpPr>
        <p:spPr bwMode="auto">
          <a:xfrm>
            <a:off x="34464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Rectangle 12"/>
          <p:cNvSpPr>
            <a:spLocks noChangeArrowheads="1"/>
          </p:cNvSpPr>
          <p:nvPr/>
        </p:nvSpPr>
        <p:spPr bwMode="auto">
          <a:xfrm>
            <a:off x="39862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Rectangle 13"/>
          <p:cNvSpPr>
            <a:spLocks noChangeArrowheads="1"/>
          </p:cNvSpPr>
          <p:nvPr/>
        </p:nvSpPr>
        <p:spPr bwMode="auto">
          <a:xfrm>
            <a:off x="45259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Rectangle 14"/>
          <p:cNvSpPr>
            <a:spLocks noChangeArrowheads="1"/>
          </p:cNvSpPr>
          <p:nvPr/>
        </p:nvSpPr>
        <p:spPr bwMode="auto">
          <a:xfrm>
            <a:off x="39862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Rectangle 15"/>
          <p:cNvSpPr>
            <a:spLocks noChangeArrowheads="1"/>
          </p:cNvSpPr>
          <p:nvPr/>
        </p:nvSpPr>
        <p:spPr bwMode="auto">
          <a:xfrm>
            <a:off x="45259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Rectangle 16"/>
          <p:cNvSpPr>
            <a:spLocks noChangeArrowheads="1"/>
          </p:cNvSpPr>
          <p:nvPr/>
        </p:nvSpPr>
        <p:spPr bwMode="auto">
          <a:xfrm>
            <a:off x="18272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1" name="Rectangle 17"/>
          <p:cNvSpPr>
            <a:spLocks noChangeArrowheads="1"/>
          </p:cNvSpPr>
          <p:nvPr/>
        </p:nvSpPr>
        <p:spPr bwMode="auto">
          <a:xfrm>
            <a:off x="23669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2" name="Rectangle 18"/>
          <p:cNvSpPr>
            <a:spLocks noChangeArrowheads="1"/>
          </p:cNvSpPr>
          <p:nvPr/>
        </p:nvSpPr>
        <p:spPr bwMode="auto">
          <a:xfrm>
            <a:off x="18272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3" name="Rectangle 19"/>
          <p:cNvSpPr>
            <a:spLocks noChangeArrowheads="1"/>
          </p:cNvSpPr>
          <p:nvPr/>
        </p:nvSpPr>
        <p:spPr bwMode="auto">
          <a:xfrm>
            <a:off x="23669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4" name="Rectangle 20"/>
          <p:cNvSpPr>
            <a:spLocks noChangeArrowheads="1"/>
          </p:cNvSpPr>
          <p:nvPr/>
        </p:nvSpPr>
        <p:spPr bwMode="auto">
          <a:xfrm>
            <a:off x="29067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5" name="Rectangle 21"/>
          <p:cNvSpPr>
            <a:spLocks noChangeArrowheads="1"/>
          </p:cNvSpPr>
          <p:nvPr/>
        </p:nvSpPr>
        <p:spPr bwMode="auto">
          <a:xfrm>
            <a:off x="34464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6" name="Rectangle 22"/>
          <p:cNvSpPr>
            <a:spLocks noChangeArrowheads="1"/>
          </p:cNvSpPr>
          <p:nvPr/>
        </p:nvSpPr>
        <p:spPr bwMode="auto">
          <a:xfrm>
            <a:off x="29067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7" name="Rectangle 23"/>
          <p:cNvSpPr>
            <a:spLocks noChangeArrowheads="1"/>
          </p:cNvSpPr>
          <p:nvPr/>
        </p:nvSpPr>
        <p:spPr bwMode="auto">
          <a:xfrm>
            <a:off x="34464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8" name="Rectangle 24"/>
          <p:cNvSpPr>
            <a:spLocks noChangeArrowheads="1"/>
          </p:cNvSpPr>
          <p:nvPr/>
        </p:nvSpPr>
        <p:spPr bwMode="auto">
          <a:xfrm>
            <a:off x="39862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9" name="Rectangle 25"/>
          <p:cNvSpPr>
            <a:spLocks noChangeArrowheads="1"/>
          </p:cNvSpPr>
          <p:nvPr/>
        </p:nvSpPr>
        <p:spPr bwMode="auto">
          <a:xfrm>
            <a:off x="45259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0" name="Rectangle 26"/>
          <p:cNvSpPr>
            <a:spLocks noChangeArrowheads="1"/>
          </p:cNvSpPr>
          <p:nvPr/>
        </p:nvSpPr>
        <p:spPr bwMode="auto">
          <a:xfrm>
            <a:off x="39862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1" name="Rectangle 27"/>
          <p:cNvSpPr>
            <a:spLocks noChangeArrowheads="1"/>
          </p:cNvSpPr>
          <p:nvPr/>
        </p:nvSpPr>
        <p:spPr bwMode="auto">
          <a:xfrm>
            <a:off x="45259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2" name="Rectangle 28"/>
          <p:cNvSpPr>
            <a:spLocks noChangeArrowheads="1"/>
          </p:cNvSpPr>
          <p:nvPr/>
        </p:nvSpPr>
        <p:spPr bwMode="auto">
          <a:xfrm>
            <a:off x="50657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3" name="Rectangle 29"/>
          <p:cNvSpPr>
            <a:spLocks noChangeArrowheads="1"/>
          </p:cNvSpPr>
          <p:nvPr/>
        </p:nvSpPr>
        <p:spPr bwMode="auto">
          <a:xfrm>
            <a:off x="56054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4" name="Rectangle 30"/>
          <p:cNvSpPr>
            <a:spLocks noChangeArrowheads="1"/>
          </p:cNvSpPr>
          <p:nvPr/>
        </p:nvSpPr>
        <p:spPr bwMode="auto">
          <a:xfrm>
            <a:off x="50657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5" name="Rectangle 31"/>
          <p:cNvSpPr>
            <a:spLocks noChangeArrowheads="1"/>
          </p:cNvSpPr>
          <p:nvPr/>
        </p:nvSpPr>
        <p:spPr bwMode="auto">
          <a:xfrm>
            <a:off x="56054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6" name="Rectangle 32"/>
          <p:cNvSpPr>
            <a:spLocks noChangeArrowheads="1"/>
          </p:cNvSpPr>
          <p:nvPr/>
        </p:nvSpPr>
        <p:spPr bwMode="auto">
          <a:xfrm>
            <a:off x="50657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7" name="Rectangle 33"/>
          <p:cNvSpPr>
            <a:spLocks noChangeArrowheads="1"/>
          </p:cNvSpPr>
          <p:nvPr/>
        </p:nvSpPr>
        <p:spPr bwMode="auto">
          <a:xfrm>
            <a:off x="56054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8" name="Rectangle 34"/>
          <p:cNvSpPr>
            <a:spLocks noChangeArrowheads="1"/>
          </p:cNvSpPr>
          <p:nvPr/>
        </p:nvSpPr>
        <p:spPr bwMode="auto">
          <a:xfrm>
            <a:off x="50657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9" name="Rectangle 35"/>
          <p:cNvSpPr>
            <a:spLocks noChangeArrowheads="1"/>
          </p:cNvSpPr>
          <p:nvPr/>
        </p:nvSpPr>
        <p:spPr bwMode="auto">
          <a:xfrm>
            <a:off x="56054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0" name="Rectangle 36"/>
          <p:cNvSpPr>
            <a:spLocks noChangeArrowheads="1"/>
          </p:cNvSpPr>
          <p:nvPr/>
        </p:nvSpPr>
        <p:spPr bwMode="auto">
          <a:xfrm>
            <a:off x="61452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1" name="Rectangle 37"/>
          <p:cNvSpPr>
            <a:spLocks noChangeArrowheads="1"/>
          </p:cNvSpPr>
          <p:nvPr/>
        </p:nvSpPr>
        <p:spPr bwMode="auto">
          <a:xfrm>
            <a:off x="66849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2" name="Rectangle 38"/>
          <p:cNvSpPr>
            <a:spLocks noChangeArrowheads="1"/>
          </p:cNvSpPr>
          <p:nvPr/>
        </p:nvSpPr>
        <p:spPr bwMode="auto">
          <a:xfrm>
            <a:off x="61452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3" name="Rectangle 39"/>
          <p:cNvSpPr>
            <a:spLocks noChangeArrowheads="1"/>
          </p:cNvSpPr>
          <p:nvPr/>
        </p:nvSpPr>
        <p:spPr bwMode="auto">
          <a:xfrm>
            <a:off x="66849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4" name="Rectangle 40"/>
          <p:cNvSpPr>
            <a:spLocks noChangeArrowheads="1"/>
          </p:cNvSpPr>
          <p:nvPr/>
        </p:nvSpPr>
        <p:spPr bwMode="auto">
          <a:xfrm>
            <a:off x="61452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5" name="Rectangle 41"/>
          <p:cNvSpPr>
            <a:spLocks noChangeArrowheads="1"/>
          </p:cNvSpPr>
          <p:nvPr/>
        </p:nvSpPr>
        <p:spPr bwMode="auto">
          <a:xfrm>
            <a:off x="66849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6" name="Rectangle 42"/>
          <p:cNvSpPr>
            <a:spLocks noChangeArrowheads="1"/>
          </p:cNvSpPr>
          <p:nvPr/>
        </p:nvSpPr>
        <p:spPr bwMode="auto">
          <a:xfrm>
            <a:off x="61452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7" name="Rectangle 43"/>
          <p:cNvSpPr>
            <a:spLocks noChangeArrowheads="1"/>
          </p:cNvSpPr>
          <p:nvPr/>
        </p:nvSpPr>
        <p:spPr bwMode="auto">
          <a:xfrm>
            <a:off x="66849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8" name="Rectangle 44"/>
          <p:cNvSpPr>
            <a:spLocks noChangeArrowheads="1"/>
          </p:cNvSpPr>
          <p:nvPr/>
        </p:nvSpPr>
        <p:spPr bwMode="auto">
          <a:xfrm>
            <a:off x="18272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9" name="Rectangle 45"/>
          <p:cNvSpPr>
            <a:spLocks noChangeArrowheads="1"/>
          </p:cNvSpPr>
          <p:nvPr/>
        </p:nvSpPr>
        <p:spPr bwMode="auto">
          <a:xfrm>
            <a:off x="23669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0" name="Rectangle 46"/>
          <p:cNvSpPr>
            <a:spLocks noChangeArrowheads="1"/>
          </p:cNvSpPr>
          <p:nvPr/>
        </p:nvSpPr>
        <p:spPr bwMode="auto">
          <a:xfrm>
            <a:off x="29067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1" name="Rectangle 47"/>
          <p:cNvSpPr>
            <a:spLocks noChangeArrowheads="1"/>
          </p:cNvSpPr>
          <p:nvPr/>
        </p:nvSpPr>
        <p:spPr bwMode="auto">
          <a:xfrm>
            <a:off x="34464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2" name="Rectangle 48"/>
          <p:cNvSpPr>
            <a:spLocks noChangeArrowheads="1"/>
          </p:cNvSpPr>
          <p:nvPr/>
        </p:nvSpPr>
        <p:spPr bwMode="auto">
          <a:xfrm>
            <a:off x="39862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3" name="Rectangle 49"/>
          <p:cNvSpPr>
            <a:spLocks noChangeArrowheads="1"/>
          </p:cNvSpPr>
          <p:nvPr/>
        </p:nvSpPr>
        <p:spPr bwMode="auto">
          <a:xfrm>
            <a:off x="45259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4" name="Rectangle 50"/>
          <p:cNvSpPr>
            <a:spLocks noChangeArrowheads="1"/>
          </p:cNvSpPr>
          <p:nvPr/>
        </p:nvSpPr>
        <p:spPr bwMode="auto">
          <a:xfrm>
            <a:off x="50657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5" name="Rectangle 51"/>
          <p:cNvSpPr>
            <a:spLocks noChangeArrowheads="1"/>
          </p:cNvSpPr>
          <p:nvPr/>
        </p:nvSpPr>
        <p:spPr bwMode="auto">
          <a:xfrm>
            <a:off x="56054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6" name="Rectangle 52"/>
          <p:cNvSpPr>
            <a:spLocks noChangeArrowheads="1"/>
          </p:cNvSpPr>
          <p:nvPr/>
        </p:nvSpPr>
        <p:spPr bwMode="auto">
          <a:xfrm>
            <a:off x="61452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7" name="Rectangle 53"/>
          <p:cNvSpPr>
            <a:spLocks noChangeArrowheads="1"/>
          </p:cNvSpPr>
          <p:nvPr/>
        </p:nvSpPr>
        <p:spPr bwMode="auto">
          <a:xfrm>
            <a:off x="66849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8" name="Line 54"/>
          <p:cNvSpPr>
            <a:spLocks noChangeShapeType="1"/>
          </p:cNvSpPr>
          <p:nvPr/>
        </p:nvSpPr>
        <p:spPr bwMode="auto">
          <a:xfrm>
            <a:off x="1827213" y="1943100"/>
            <a:ext cx="3238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329" name="Line 55"/>
          <p:cNvSpPr>
            <a:spLocks noChangeShapeType="1"/>
          </p:cNvSpPr>
          <p:nvPr/>
        </p:nvSpPr>
        <p:spPr bwMode="auto">
          <a:xfrm>
            <a:off x="1524000" y="2484438"/>
            <a:ext cx="0" cy="2519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330" name="Text Box 56"/>
          <p:cNvSpPr txBox="1">
            <a:spLocks noChangeArrowheads="1"/>
          </p:cNvSpPr>
          <p:nvPr/>
        </p:nvSpPr>
        <p:spPr bwMode="auto">
          <a:xfrm>
            <a:off x="5200650" y="1644650"/>
            <a:ext cx="192087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less popular</a:t>
            </a:r>
          </a:p>
        </p:txBody>
      </p:sp>
      <p:sp>
        <p:nvSpPr>
          <p:cNvPr id="54331" name="Line 57"/>
          <p:cNvSpPr>
            <a:spLocks noChangeShapeType="1"/>
          </p:cNvSpPr>
          <p:nvPr/>
        </p:nvSpPr>
        <p:spPr bwMode="auto">
          <a:xfrm flipH="1">
            <a:off x="6327775" y="4464050"/>
            <a:ext cx="630238" cy="765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332" name="Line 58"/>
          <p:cNvSpPr>
            <a:spLocks noChangeShapeType="1"/>
          </p:cNvSpPr>
          <p:nvPr/>
        </p:nvSpPr>
        <p:spPr bwMode="auto">
          <a:xfrm flipH="1">
            <a:off x="5832475" y="3743325"/>
            <a:ext cx="1125538" cy="1125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333" name="Rectangle 59"/>
          <p:cNvSpPr>
            <a:spLocks noChangeArrowheads="1"/>
          </p:cNvSpPr>
          <p:nvPr/>
        </p:nvSpPr>
        <p:spPr bwMode="auto">
          <a:xfrm>
            <a:off x="1827213" y="2259013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34" name="Rectangle 60"/>
          <p:cNvSpPr>
            <a:spLocks noChangeArrowheads="1"/>
          </p:cNvSpPr>
          <p:nvPr/>
        </p:nvSpPr>
        <p:spPr bwMode="auto">
          <a:xfrm>
            <a:off x="1830388" y="2889250"/>
            <a:ext cx="5397500" cy="6302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35" name="Rectangle 61"/>
          <p:cNvSpPr>
            <a:spLocks noChangeArrowheads="1"/>
          </p:cNvSpPr>
          <p:nvPr/>
        </p:nvSpPr>
        <p:spPr bwMode="auto">
          <a:xfrm>
            <a:off x="1827213" y="3519488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36" name="Rectangle 62"/>
          <p:cNvSpPr>
            <a:spLocks noChangeArrowheads="1"/>
          </p:cNvSpPr>
          <p:nvPr/>
        </p:nvSpPr>
        <p:spPr bwMode="auto">
          <a:xfrm>
            <a:off x="1827213" y="4148138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latin typeface="Verdana" pitchFamily="34" charset="0"/>
            </a:endParaRPr>
          </a:p>
        </p:txBody>
      </p:sp>
      <p:sp>
        <p:nvSpPr>
          <p:cNvPr id="54337" name="Rectangle 63"/>
          <p:cNvSpPr>
            <a:spLocks noChangeArrowheads="1"/>
          </p:cNvSpPr>
          <p:nvPr/>
        </p:nvSpPr>
        <p:spPr bwMode="auto">
          <a:xfrm>
            <a:off x="1827213" y="4778375"/>
            <a:ext cx="5397500" cy="6302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latin typeface="Verdana" pitchFamily="34" charset="0"/>
            </a:endParaRPr>
          </a:p>
        </p:txBody>
      </p:sp>
      <p:sp>
        <p:nvSpPr>
          <p:cNvPr id="54338" name="Text Box 67"/>
          <p:cNvSpPr txBox="1">
            <a:spLocks noChangeArrowheads="1"/>
          </p:cNvSpPr>
          <p:nvPr/>
        </p:nvSpPr>
        <p:spPr bwMode="auto">
          <a:xfrm rot="10800000">
            <a:off x="922338" y="2260600"/>
            <a:ext cx="458787" cy="2692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b="1">
                <a:latin typeface="Verdana" pitchFamily="34" charset="0"/>
              </a:rPr>
              <a:t>Segment Number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A57704-6499-4E92-A673-3998968BAD82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Rainbow Algorithm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bg2"/>
                </a:solidFill>
              </a:rPr>
              <a:t>Problem</a:t>
            </a:r>
            <a:r>
              <a:rPr lang="en-US" b="1" smtClean="0"/>
              <a:t>: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>
                <a:solidFill>
                  <a:schemeClr val="tx1"/>
                </a:solidFill>
              </a:rPr>
              <a:t>Many large video – too many segments</a:t>
            </a:r>
          </a:p>
          <a:p>
            <a:pPr lvl="1" eaLnBrk="1" hangingPunct="1"/>
            <a:r>
              <a:rPr lang="en-US" smtClean="0">
                <a:solidFill>
                  <a:schemeClr val="tx1"/>
                </a:solidFill>
              </a:rPr>
              <a:t>computationally expensive to sort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>
                <a:solidFill>
                  <a:schemeClr val="bg2"/>
                </a:solidFill>
              </a:rPr>
              <a:t>Solution</a:t>
            </a:r>
            <a:r>
              <a:rPr lang="en-US" b="1" smtClean="0"/>
              <a:t>: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>
                <a:solidFill>
                  <a:schemeClr val="tx1"/>
                </a:solidFill>
              </a:rPr>
              <a:t>Just approximate by quantizing popularity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63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C8BCE1-6046-470D-ACF7-2CE1FBF64BFC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Rainbow Algorithm</a:t>
            </a:r>
          </a:p>
        </p:txBody>
      </p:sp>
      <p:sp>
        <p:nvSpPr>
          <p:cNvPr id="56326" name="Rectangle 3"/>
          <p:cNvSpPr>
            <a:spLocks noChangeArrowheads="1"/>
          </p:cNvSpPr>
          <p:nvPr/>
        </p:nvSpPr>
        <p:spPr bwMode="auto">
          <a:xfrm>
            <a:off x="1827213" y="2259013"/>
            <a:ext cx="539750" cy="630237"/>
          </a:xfrm>
          <a:prstGeom prst="rect">
            <a:avLst/>
          </a:prstGeom>
          <a:solidFill>
            <a:srgbClr val="FF33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4"/>
          <p:cNvSpPr>
            <a:spLocks noChangeArrowheads="1"/>
          </p:cNvSpPr>
          <p:nvPr/>
        </p:nvSpPr>
        <p:spPr bwMode="auto">
          <a:xfrm>
            <a:off x="2366963" y="2259013"/>
            <a:ext cx="539750" cy="630237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Rectangle 5"/>
          <p:cNvSpPr>
            <a:spLocks noChangeArrowheads="1"/>
          </p:cNvSpPr>
          <p:nvPr/>
        </p:nvSpPr>
        <p:spPr bwMode="auto">
          <a:xfrm>
            <a:off x="1827213" y="2889250"/>
            <a:ext cx="539750" cy="630238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Rectangle 6"/>
          <p:cNvSpPr>
            <a:spLocks noChangeArrowheads="1"/>
          </p:cNvSpPr>
          <p:nvPr/>
        </p:nvSpPr>
        <p:spPr bwMode="auto">
          <a:xfrm>
            <a:off x="2366963" y="2889250"/>
            <a:ext cx="539750" cy="630238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Rectangle 7"/>
          <p:cNvSpPr>
            <a:spLocks noChangeArrowheads="1"/>
          </p:cNvSpPr>
          <p:nvPr/>
        </p:nvSpPr>
        <p:spPr bwMode="auto">
          <a:xfrm>
            <a:off x="2906713" y="2259013"/>
            <a:ext cx="539750" cy="630237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Rectangle 8"/>
          <p:cNvSpPr>
            <a:spLocks noChangeArrowheads="1"/>
          </p:cNvSpPr>
          <p:nvPr/>
        </p:nvSpPr>
        <p:spPr bwMode="auto">
          <a:xfrm>
            <a:off x="3446463" y="2259013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Rectangle 9"/>
          <p:cNvSpPr>
            <a:spLocks noChangeArrowheads="1"/>
          </p:cNvSpPr>
          <p:nvPr/>
        </p:nvSpPr>
        <p:spPr bwMode="auto">
          <a:xfrm>
            <a:off x="2906713" y="2889250"/>
            <a:ext cx="539750" cy="63023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Rectangle 10"/>
          <p:cNvSpPr>
            <a:spLocks noChangeArrowheads="1"/>
          </p:cNvSpPr>
          <p:nvPr/>
        </p:nvSpPr>
        <p:spPr bwMode="auto">
          <a:xfrm>
            <a:off x="3446463" y="2889250"/>
            <a:ext cx="539750" cy="63023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Rectangle 11"/>
          <p:cNvSpPr>
            <a:spLocks noChangeArrowheads="1"/>
          </p:cNvSpPr>
          <p:nvPr/>
        </p:nvSpPr>
        <p:spPr bwMode="auto">
          <a:xfrm>
            <a:off x="3986213" y="2259013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Rectangle 12"/>
          <p:cNvSpPr>
            <a:spLocks noChangeArrowheads="1"/>
          </p:cNvSpPr>
          <p:nvPr/>
        </p:nvSpPr>
        <p:spPr bwMode="auto">
          <a:xfrm>
            <a:off x="4525963" y="2259013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Rectangle 13"/>
          <p:cNvSpPr>
            <a:spLocks noChangeArrowheads="1"/>
          </p:cNvSpPr>
          <p:nvPr/>
        </p:nvSpPr>
        <p:spPr bwMode="auto">
          <a:xfrm>
            <a:off x="3986213" y="2889250"/>
            <a:ext cx="539750" cy="630238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Rectangle 14"/>
          <p:cNvSpPr>
            <a:spLocks noChangeArrowheads="1"/>
          </p:cNvSpPr>
          <p:nvPr/>
        </p:nvSpPr>
        <p:spPr bwMode="auto">
          <a:xfrm>
            <a:off x="4525963" y="2889250"/>
            <a:ext cx="539750" cy="630238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Rectangle 15"/>
          <p:cNvSpPr>
            <a:spLocks noChangeArrowheads="1"/>
          </p:cNvSpPr>
          <p:nvPr/>
        </p:nvSpPr>
        <p:spPr bwMode="auto">
          <a:xfrm>
            <a:off x="1827213" y="3519488"/>
            <a:ext cx="539750" cy="630237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Rectangle 16"/>
          <p:cNvSpPr>
            <a:spLocks noChangeArrowheads="1"/>
          </p:cNvSpPr>
          <p:nvPr/>
        </p:nvSpPr>
        <p:spPr bwMode="auto">
          <a:xfrm>
            <a:off x="2366963" y="3519488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Rectangle 17"/>
          <p:cNvSpPr>
            <a:spLocks noChangeArrowheads="1"/>
          </p:cNvSpPr>
          <p:nvPr/>
        </p:nvSpPr>
        <p:spPr bwMode="auto">
          <a:xfrm>
            <a:off x="1827213" y="4149725"/>
            <a:ext cx="539750" cy="63023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1" name="Rectangle 18"/>
          <p:cNvSpPr>
            <a:spLocks noChangeArrowheads="1"/>
          </p:cNvSpPr>
          <p:nvPr/>
        </p:nvSpPr>
        <p:spPr bwMode="auto">
          <a:xfrm>
            <a:off x="2366963" y="4149725"/>
            <a:ext cx="539750" cy="63023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2" name="Rectangle 19"/>
          <p:cNvSpPr>
            <a:spLocks noChangeArrowheads="1"/>
          </p:cNvSpPr>
          <p:nvPr/>
        </p:nvSpPr>
        <p:spPr bwMode="auto">
          <a:xfrm>
            <a:off x="2906713" y="3519488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3" name="Rectangle 20"/>
          <p:cNvSpPr>
            <a:spLocks noChangeArrowheads="1"/>
          </p:cNvSpPr>
          <p:nvPr/>
        </p:nvSpPr>
        <p:spPr bwMode="auto">
          <a:xfrm>
            <a:off x="3446463" y="3519488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4" name="Rectangle 21"/>
          <p:cNvSpPr>
            <a:spLocks noChangeArrowheads="1"/>
          </p:cNvSpPr>
          <p:nvPr/>
        </p:nvSpPr>
        <p:spPr bwMode="auto">
          <a:xfrm>
            <a:off x="2906713" y="4149725"/>
            <a:ext cx="539750" cy="630238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5" name="Rectangle 22"/>
          <p:cNvSpPr>
            <a:spLocks noChangeArrowheads="1"/>
          </p:cNvSpPr>
          <p:nvPr/>
        </p:nvSpPr>
        <p:spPr bwMode="auto">
          <a:xfrm>
            <a:off x="3446463" y="4149725"/>
            <a:ext cx="539750" cy="630238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6" name="Rectangle 23"/>
          <p:cNvSpPr>
            <a:spLocks noChangeArrowheads="1"/>
          </p:cNvSpPr>
          <p:nvPr/>
        </p:nvSpPr>
        <p:spPr bwMode="auto">
          <a:xfrm>
            <a:off x="3986213" y="3519488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7" name="Rectangle 24"/>
          <p:cNvSpPr>
            <a:spLocks noChangeArrowheads="1"/>
          </p:cNvSpPr>
          <p:nvPr/>
        </p:nvSpPr>
        <p:spPr bwMode="auto">
          <a:xfrm>
            <a:off x="4525963" y="3519488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8" name="Rectangle 25"/>
          <p:cNvSpPr>
            <a:spLocks noChangeArrowheads="1"/>
          </p:cNvSpPr>
          <p:nvPr/>
        </p:nvSpPr>
        <p:spPr bwMode="auto">
          <a:xfrm>
            <a:off x="3986213" y="4149725"/>
            <a:ext cx="539750" cy="630238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9" name="Rectangle 26"/>
          <p:cNvSpPr>
            <a:spLocks noChangeArrowheads="1"/>
          </p:cNvSpPr>
          <p:nvPr/>
        </p:nvSpPr>
        <p:spPr bwMode="auto">
          <a:xfrm>
            <a:off x="4525963" y="4149725"/>
            <a:ext cx="539750" cy="630238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0" name="Rectangle 27"/>
          <p:cNvSpPr>
            <a:spLocks noChangeArrowheads="1"/>
          </p:cNvSpPr>
          <p:nvPr/>
        </p:nvSpPr>
        <p:spPr bwMode="auto">
          <a:xfrm>
            <a:off x="5065713" y="2259013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1" name="Rectangle 28"/>
          <p:cNvSpPr>
            <a:spLocks noChangeArrowheads="1"/>
          </p:cNvSpPr>
          <p:nvPr/>
        </p:nvSpPr>
        <p:spPr bwMode="auto">
          <a:xfrm>
            <a:off x="5605463" y="2259013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2" name="Rectangle 29"/>
          <p:cNvSpPr>
            <a:spLocks noChangeArrowheads="1"/>
          </p:cNvSpPr>
          <p:nvPr/>
        </p:nvSpPr>
        <p:spPr bwMode="auto">
          <a:xfrm>
            <a:off x="5065713" y="2889250"/>
            <a:ext cx="539750" cy="630238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3" name="Rectangle 30"/>
          <p:cNvSpPr>
            <a:spLocks noChangeArrowheads="1"/>
          </p:cNvSpPr>
          <p:nvPr/>
        </p:nvSpPr>
        <p:spPr bwMode="auto">
          <a:xfrm>
            <a:off x="5605463" y="2889250"/>
            <a:ext cx="539750" cy="630238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4" name="Rectangle 31"/>
          <p:cNvSpPr>
            <a:spLocks noChangeArrowheads="1"/>
          </p:cNvSpPr>
          <p:nvPr/>
        </p:nvSpPr>
        <p:spPr bwMode="auto">
          <a:xfrm>
            <a:off x="5065713" y="3519488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5" name="Rectangle 32"/>
          <p:cNvSpPr>
            <a:spLocks noChangeArrowheads="1"/>
          </p:cNvSpPr>
          <p:nvPr/>
        </p:nvSpPr>
        <p:spPr bwMode="auto">
          <a:xfrm>
            <a:off x="5605463" y="3519488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6" name="Rectangle 33"/>
          <p:cNvSpPr>
            <a:spLocks noChangeArrowheads="1"/>
          </p:cNvSpPr>
          <p:nvPr/>
        </p:nvSpPr>
        <p:spPr bwMode="auto">
          <a:xfrm>
            <a:off x="5065713" y="4149725"/>
            <a:ext cx="539750" cy="630238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7" name="Rectangle 34"/>
          <p:cNvSpPr>
            <a:spLocks noChangeArrowheads="1"/>
          </p:cNvSpPr>
          <p:nvPr/>
        </p:nvSpPr>
        <p:spPr bwMode="auto">
          <a:xfrm>
            <a:off x="5605463" y="4149725"/>
            <a:ext cx="539750" cy="630238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8" name="Rectangle 35"/>
          <p:cNvSpPr>
            <a:spLocks noChangeArrowheads="1"/>
          </p:cNvSpPr>
          <p:nvPr/>
        </p:nvSpPr>
        <p:spPr bwMode="auto">
          <a:xfrm>
            <a:off x="6145213" y="2259013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9" name="Rectangle 36"/>
          <p:cNvSpPr>
            <a:spLocks noChangeArrowheads="1"/>
          </p:cNvSpPr>
          <p:nvPr/>
        </p:nvSpPr>
        <p:spPr bwMode="auto">
          <a:xfrm>
            <a:off x="6684963" y="2259013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0" name="Rectangle 37"/>
          <p:cNvSpPr>
            <a:spLocks noChangeArrowheads="1"/>
          </p:cNvSpPr>
          <p:nvPr/>
        </p:nvSpPr>
        <p:spPr bwMode="auto">
          <a:xfrm>
            <a:off x="6145213" y="2889250"/>
            <a:ext cx="539750" cy="630238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1" name="Rectangle 38"/>
          <p:cNvSpPr>
            <a:spLocks noChangeArrowheads="1"/>
          </p:cNvSpPr>
          <p:nvPr/>
        </p:nvSpPr>
        <p:spPr bwMode="auto">
          <a:xfrm>
            <a:off x="6684963" y="2889250"/>
            <a:ext cx="539750" cy="630238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2" name="Rectangle 39"/>
          <p:cNvSpPr>
            <a:spLocks noChangeArrowheads="1"/>
          </p:cNvSpPr>
          <p:nvPr/>
        </p:nvSpPr>
        <p:spPr bwMode="auto">
          <a:xfrm>
            <a:off x="6145213" y="3519488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3" name="Rectangle 40"/>
          <p:cNvSpPr>
            <a:spLocks noChangeArrowheads="1"/>
          </p:cNvSpPr>
          <p:nvPr/>
        </p:nvSpPr>
        <p:spPr bwMode="auto">
          <a:xfrm>
            <a:off x="6684963" y="3519488"/>
            <a:ext cx="539750" cy="630237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4" name="Rectangle 41"/>
          <p:cNvSpPr>
            <a:spLocks noChangeArrowheads="1"/>
          </p:cNvSpPr>
          <p:nvPr/>
        </p:nvSpPr>
        <p:spPr bwMode="auto">
          <a:xfrm>
            <a:off x="6145213" y="4149725"/>
            <a:ext cx="539750" cy="630238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5" name="Rectangle 42"/>
          <p:cNvSpPr>
            <a:spLocks noChangeArrowheads="1"/>
          </p:cNvSpPr>
          <p:nvPr/>
        </p:nvSpPr>
        <p:spPr bwMode="auto">
          <a:xfrm>
            <a:off x="6684963" y="4149725"/>
            <a:ext cx="539750" cy="630238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6" name="Rectangle 43"/>
          <p:cNvSpPr>
            <a:spLocks noChangeArrowheads="1"/>
          </p:cNvSpPr>
          <p:nvPr/>
        </p:nvSpPr>
        <p:spPr bwMode="auto">
          <a:xfrm>
            <a:off x="1827213" y="4779963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7" name="Rectangle 44"/>
          <p:cNvSpPr>
            <a:spLocks noChangeArrowheads="1"/>
          </p:cNvSpPr>
          <p:nvPr/>
        </p:nvSpPr>
        <p:spPr bwMode="auto">
          <a:xfrm>
            <a:off x="2366963" y="4779963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8" name="Rectangle 45"/>
          <p:cNvSpPr>
            <a:spLocks noChangeArrowheads="1"/>
          </p:cNvSpPr>
          <p:nvPr/>
        </p:nvSpPr>
        <p:spPr bwMode="auto">
          <a:xfrm>
            <a:off x="2906713" y="4779963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9" name="Rectangle 46"/>
          <p:cNvSpPr>
            <a:spLocks noChangeArrowheads="1"/>
          </p:cNvSpPr>
          <p:nvPr/>
        </p:nvSpPr>
        <p:spPr bwMode="auto">
          <a:xfrm>
            <a:off x="3446463" y="4779963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0" name="Rectangle 47"/>
          <p:cNvSpPr>
            <a:spLocks noChangeArrowheads="1"/>
          </p:cNvSpPr>
          <p:nvPr/>
        </p:nvSpPr>
        <p:spPr bwMode="auto">
          <a:xfrm>
            <a:off x="3986213" y="4779963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1" name="Rectangle 48"/>
          <p:cNvSpPr>
            <a:spLocks noChangeArrowheads="1"/>
          </p:cNvSpPr>
          <p:nvPr/>
        </p:nvSpPr>
        <p:spPr bwMode="auto">
          <a:xfrm>
            <a:off x="4525963" y="4779963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2" name="Rectangle 49"/>
          <p:cNvSpPr>
            <a:spLocks noChangeArrowheads="1"/>
          </p:cNvSpPr>
          <p:nvPr/>
        </p:nvSpPr>
        <p:spPr bwMode="auto">
          <a:xfrm>
            <a:off x="5065713" y="4779963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3" name="Rectangle 50"/>
          <p:cNvSpPr>
            <a:spLocks noChangeArrowheads="1"/>
          </p:cNvSpPr>
          <p:nvPr/>
        </p:nvSpPr>
        <p:spPr bwMode="auto">
          <a:xfrm>
            <a:off x="5605463" y="4779963"/>
            <a:ext cx="539750" cy="630237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4" name="Rectangle 51"/>
          <p:cNvSpPr>
            <a:spLocks noChangeArrowheads="1"/>
          </p:cNvSpPr>
          <p:nvPr/>
        </p:nvSpPr>
        <p:spPr bwMode="auto">
          <a:xfrm>
            <a:off x="6145213" y="4779963"/>
            <a:ext cx="539750" cy="630237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5" name="Rectangle 52"/>
          <p:cNvSpPr>
            <a:spLocks noChangeArrowheads="1"/>
          </p:cNvSpPr>
          <p:nvPr/>
        </p:nvSpPr>
        <p:spPr bwMode="auto">
          <a:xfrm>
            <a:off x="6684963" y="4779963"/>
            <a:ext cx="539750" cy="630237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6" name="Line 53"/>
          <p:cNvSpPr>
            <a:spLocks noChangeShapeType="1"/>
          </p:cNvSpPr>
          <p:nvPr/>
        </p:nvSpPr>
        <p:spPr bwMode="auto">
          <a:xfrm>
            <a:off x="1827213" y="1943100"/>
            <a:ext cx="3238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77" name="Line 54"/>
          <p:cNvSpPr>
            <a:spLocks noChangeShapeType="1"/>
          </p:cNvSpPr>
          <p:nvPr/>
        </p:nvSpPr>
        <p:spPr bwMode="auto">
          <a:xfrm>
            <a:off x="1524000" y="2484438"/>
            <a:ext cx="0" cy="2519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78" name="Text Box 55"/>
          <p:cNvSpPr txBox="1">
            <a:spLocks noChangeArrowheads="1"/>
          </p:cNvSpPr>
          <p:nvPr/>
        </p:nvSpPr>
        <p:spPr bwMode="auto">
          <a:xfrm>
            <a:off x="5200650" y="1644650"/>
            <a:ext cx="192087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less popular</a:t>
            </a:r>
          </a:p>
        </p:txBody>
      </p:sp>
      <p:sp>
        <p:nvSpPr>
          <p:cNvPr id="56379" name="Line 56"/>
          <p:cNvSpPr>
            <a:spLocks noChangeShapeType="1"/>
          </p:cNvSpPr>
          <p:nvPr/>
        </p:nvSpPr>
        <p:spPr bwMode="auto">
          <a:xfrm flipH="1">
            <a:off x="6327775" y="4464050"/>
            <a:ext cx="630238" cy="765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80" name="Line 57"/>
          <p:cNvSpPr>
            <a:spLocks noChangeShapeType="1"/>
          </p:cNvSpPr>
          <p:nvPr/>
        </p:nvSpPr>
        <p:spPr bwMode="auto">
          <a:xfrm flipH="1">
            <a:off x="5832475" y="3743325"/>
            <a:ext cx="1125538" cy="1125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81" name="Rectangle 58"/>
          <p:cNvSpPr>
            <a:spLocks noChangeArrowheads="1"/>
          </p:cNvSpPr>
          <p:nvPr/>
        </p:nvSpPr>
        <p:spPr bwMode="auto">
          <a:xfrm>
            <a:off x="1827213" y="2259013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82" name="Rectangle 59"/>
          <p:cNvSpPr>
            <a:spLocks noChangeArrowheads="1"/>
          </p:cNvSpPr>
          <p:nvPr/>
        </p:nvSpPr>
        <p:spPr bwMode="auto">
          <a:xfrm>
            <a:off x="1830388" y="2889250"/>
            <a:ext cx="5397500" cy="6302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83" name="Rectangle 60"/>
          <p:cNvSpPr>
            <a:spLocks noChangeArrowheads="1"/>
          </p:cNvSpPr>
          <p:nvPr/>
        </p:nvSpPr>
        <p:spPr bwMode="auto">
          <a:xfrm>
            <a:off x="1827213" y="3519488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84" name="Rectangle 61"/>
          <p:cNvSpPr>
            <a:spLocks noChangeArrowheads="1"/>
          </p:cNvSpPr>
          <p:nvPr/>
        </p:nvSpPr>
        <p:spPr bwMode="auto">
          <a:xfrm>
            <a:off x="1827213" y="4148138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latin typeface="Verdana" pitchFamily="34" charset="0"/>
            </a:endParaRPr>
          </a:p>
        </p:txBody>
      </p:sp>
      <p:sp>
        <p:nvSpPr>
          <p:cNvPr id="56385" name="Rectangle 62"/>
          <p:cNvSpPr>
            <a:spLocks noChangeArrowheads="1"/>
          </p:cNvSpPr>
          <p:nvPr/>
        </p:nvSpPr>
        <p:spPr bwMode="auto">
          <a:xfrm>
            <a:off x="1827213" y="4778375"/>
            <a:ext cx="5397500" cy="6302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latin typeface="Verdan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4DDCFA-E67F-40D3-A0AF-F2CD0D62A4FC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should cache what?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Which segment to kick out?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How to redistribute data?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1AA3AF-AEDC-40BF-A7CB-2F9FE0B94918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Redistribution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popularity changes, need to redistribute.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Redistribute “on-demand” (lazy)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93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852864-3F8E-4760-A597-53F757C90CE9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Token</a:t>
            </a:r>
          </a:p>
        </p:txBody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Each segment have two bits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/>
              <a:t>(T,C)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z="2800" b="1" smtClean="0"/>
              <a:t>T</a:t>
            </a:r>
            <a:r>
              <a:rPr lang="en-US" sz="2800" smtClean="0"/>
              <a:t>: I am suppose to have the segment</a:t>
            </a:r>
          </a:p>
          <a:p>
            <a:pPr eaLnBrk="1" hangingPunct="1"/>
            <a:r>
              <a:rPr lang="en-US" sz="2800" b="1" smtClean="0"/>
              <a:t>C</a:t>
            </a:r>
            <a:r>
              <a:rPr lang="en-US" sz="2800" smtClean="0"/>
              <a:t>: I have the segment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5023BB-C64E-4E72-A14E-899DB13DEA39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Redistribution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(T=1,C=1)</a:t>
            </a:r>
          </a:p>
          <a:p>
            <a:pPr eaLnBrk="1" hangingPunct="1"/>
            <a:r>
              <a:rPr lang="en-US" smtClean="0"/>
              <a:t>(T=0,C=0)</a:t>
            </a:r>
          </a:p>
          <a:p>
            <a:pPr eaLnBrk="1" hangingPunct="1"/>
            <a:r>
              <a:rPr lang="en-US" smtClean="0"/>
              <a:t>(T=1,C=0) </a:t>
            </a:r>
          </a:p>
          <a:p>
            <a:pPr eaLnBrk="1" hangingPunct="1"/>
            <a:r>
              <a:rPr lang="en-US" smtClean="0"/>
              <a:t>(T=0,C=1)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14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149FFB-F101-4E49-BAA9-126ED54B54EA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61446" name="Oval 4"/>
          <p:cNvSpPr>
            <a:spLocks noChangeArrowheads="1"/>
          </p:cNvSpPr>
          <p:nvPr/>
        </p:nvSpPr>
        <p:spPr bwMode="auto">
          <a:xfrm>
            <a:off x="295116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I</a:t>
            </a:r>
          </a:p>
        </p:txBody>
      </p:sp>
      <p:sp>
        <p:nvSpPr>
          <p:cNvPr id="61447" name="Oval 5"/>
          <p:cNvSpPr>
            <a:spLocks noChangeArrowheads="1"/>
          </p:cNvSpPr>
          <p:nvPr/>
        </p:nvSpPr>
        <p:spPr bwMode="auto">
          <a:xfrm>
            <a:off x="547211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J</a:t>
            </a:r>
          </a:p>
        </p:txBody>
      </p:sp>
      <p:sp>
        <p:nvSpPr>
          <p:cNvPr id="61448" name="Oval 6"/>
          <p:cNvSpPr>
            <a:spLocks noChangeArrowheads="1"/>
          </p:cNvSpPr>
          <p:nvPr/>
        </p:nvSpPr>
        <p:spPr bwMode="auto">
          <a:xfrm>
            <a:off x="21859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1449" name="Oval 7"/>
          <p:cNvSpPr>
            <a:spLocks noChangeArrowheads="1"/>
          </p:cNvSpPr>
          <p:nvPr/>
        </p:nvSpPr>
        <p:spPr bwMode="auto">
          <a:xfrm>
            <a:off x="4841875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C</a:t>
            </a:r>
          </a:p>
        </p:txBody>
      </p:sp>
      <p:sp>
        <p:nvSpPr>
          <p:cNvPr id="61450" name="Oval 8"/>
          <p:cNvSpPr>
            <a:spLocks noChangeArrowheads="1"/>
          </p:cNvSpPr>
          <p:nvPr/>
        </p:nvSpPr>
        <p:spPr bwMode="auto">
          <a:xfrm>
            <a:off x="3536950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61451" name="Oval 9"/>
          <p:cNvSpPr>
            <a:spLocks noChangeArrowheads="1"/>
          </p:cNvSpPr>
          <p:nvPr/>
        </p:nvSpPr>
        <p:spPr bwMode="auto">
          <a:xfrm>
            <a:off x="62372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D</a:t>
            </a:r>
          </a:p>
        </p:txBody>
      </p:sp>
      <p:sp>
        <p:nvSpPr>
          <p:cNvPr id="61452" name="Text Box 10"/>
          <p:cNvSpPr txBox="1">
            <a:spLocks noChangeArrowheads="1"/>
          </p:cNvSpPr>
          <p:nvPr/>
        </p:nvSpPr>
        <p:spPr bwMode="auto">
          <a:xfrm>
            <a:off x="822325" y="2393950"/>
            <a:ext cx="5349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old</a:t>
            </a:r>
          </a:p>
        </p:txBody>
      </p:sp>
      <p:sp>
        <p:nvSpPr>
          <p:cNvPr id="61453" name="Text Box 11"/>
          <p:cNvSpPr txBox="1">
            <a:spLocks noChangeArrowheads="1"/>
          </p:cNvSpPr>
          <p:nvPr/>
        </p:nvSpPr>
        <p:spPr bwMode="auto">
          <a:xfrm>
            <a:off x="822325" y="4137025"/>
            <a:ext cx="6302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</a:t>
            </a:r>
          </a:p>
        </p:txBody>
      </p:sp>
      <p:sp>
        <p:nvSpPr>
          <p:cNvPr id="61454" name="Text Box 12"/>
          <p:cNvSpPr txBox="1">
            <a:spLocks noChangeArrowheads="1"/>
          </p:cNvSpPr>
          <p:nvPr/>
        </p:nvSpPr>
        <p:spPr bwMode="auto">
          <a:xfrm>
            <a:off x="2724150" y="1809750"/>
            <a:ext cx="1144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T=0,C=1</a:t>
            </a:r>
          </a:p>
        </p:txBody>
      </p:sp>
      <p:sp>
        <p:nvSpPr>
          <p:cNvPr id="61455" name="Text Box 13"/>
          <p:cNvSpPr txBox="1">
            <a:spLocks noChangeArrowheads="1"/>
          </p:cNvSpPr>
          <p:nvPr/>
        </p:nvSpPr>
        <p:spPr bwMode="auto">
          <a:xfrm>
            <a:off x="5164138" y="1804988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T=0,C=1</a:t>
            </a:r>
          </a:p>
        </p:txBody>
      </p:sp>
      <p:sp>
        <p:nvSpPr>
          <p:cNvPr id="61456" name="Text Box 14"/>
          <p:cNvSpPr txBox="1">
            <a:spLocks noChangeArrowheads="1"/>
          </p:cNvSpPr>
          <p:nvPr/>
        </p:nvSpPr>
        <p:spPr bwMode="auto">
          <a:xfrm>
            <a:off x="18780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1457" name="Text Box 15"/>
          <p:cNvSpPr txBox="1">
            <a:spLocks noChangeArrowheads="1"/>
          </p:cNvSpPr>
          <p:nvPr/>
        </p:nvSpPr>
        <p:spPr bwMode="auto">
          <a:xfrm>
            <a:off x="3260725" y="4913313"/>
            <a:ext cx="11445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1458" name="Text Box 16"/>
          <p:cNvSpPr txBox="1">
            <a:spLocks noChangeArrowheads="1"/>
          </p:cNvSpPr>
          <p:nvPr/>
        </p:nvSpPr>
        <p:spPr bwMode="auto">
          <a:xfrm>
            <a:off x="462756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1459" name="Text Box 17"/>
          <p:cNvSpPr txBox="1">
            <a:spLocks noChangeArrowheads="1"/>
          </p:cNvSpPr>
          <p:nvPr/>
        </p:nvSpPr>
        <p:spPr bwMode="auto">
          <a:xfrm>
            <a:off x="59928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24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E64FE7-9572-4961-9E8C-95E8025A9E7B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62470" name="Oval 3"/>
          <p:cNvSpPr>
            <a:spLocks noChangeArrowheads="1"/>
          </p:cNvSpPr>
          <p:nvPr/>
        </p:nvSpPr>
        <p:spPr bwMode="auto">
          <a:xfrm>
            <a:off x="295116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I</a:t>
            </a:r>
          </a:p>
        </p:txBody>
      </p:sp>
      <p:sp>
        <p:nvSpPr>
          <p:cNvPr id="62471" name="Oval 4"/>
          <p:cNvSpPr>
            <a:spLocks noChangeArrowheads="1"/>
          </p:cNvSpPr>
          <p:nvPr/>
        </p:nvSpPr>
        <p:spPr bwMode="auto">
          <a:xfrm>
            <a:off x="547211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J</a:t>
            </a:r>
          </a:p>
        </p:txBody>
      </p:sp>
      <p:sp>
        <p:nvSpPr>
          <p:cNvPr id="62472" name="Oval 5"/>
          <p:cNvSpPr>
            <a:spLocks noChangeArrowheads="1"/>
          </p:cNvSpPr>
          <p:nvPr/>
        </p:nvSpPr>
        <p:spPr bwMode="auto">
          <a:xfrm>
            <a:off x="21859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2473" name="Oval 6"/>
          <p:cNvSpPr>
            <a:spLocks noChangeArrowheads="1"/>
          </p:cNvSpPr>
          <p:nvPr/>
        </p:nvSpPr>
        <p:spPr bwMode="auto">
          <a:xfrm>
            <a:off x="4841875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C</a:t>
            </a:r>
          </a:p>
        </p:txBody>
      </p:sp>
      <p:sp>
        <p:nvSpPr>
          <p:cNvPr id="62474" name="Oval 7"/>
          <p:cNvSpPr>
            <a:spLocks noChangeArrowheads="1"/>
          </p:cNvSpPr>
          <p:nvPr/>
        </p:nvSpPr>
        <p:spPr bwMode="auto">
          <a:xfrm>
            <a:off x="3536950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62475" name="Oval 8"/>
          <p:cNvSpPr>
            <a:spLocks noChangeArrowheads="1"/>
          </p:cNvSpPr>
          <p:nvPr/>
        </p:nvSpPr>
        <p:spPr bwMode="auto">
          <a:xfrm>
            <a:off x="62372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D</a:t>
            </a:r>
          </a:p>
        </p:txBody>
      </p:sp>
      <p:sp>
        <p:nvSpPr>
          <p:cNvPr id="62476" name="Text Box 9"/>
          <p:cNvSpPr txBox="1">
            <a:spLocks noChangeArrowheads="1"/>
          </p:cNvSpPr>
          <p:nvPr/>
        </p:nvSpPr>
        <p:spPr bwMode="auto">
          <a:xfrm>
            <a:off x="822325" y="2393950"/>
            <a:ext cx="5349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old</a:t>
            </a:r>
          </a:p>
        </p:txBody>
      </p:sp>
      <p:sp>
        <p:nvSpPr>
          <p:cNvPr id="62477" name="Text Box 10"/>
          <p:cNvSpPr txBox="1">
            <a:spLocks noChangeArrowheads="1"/>
          </p:cNvSpPr>
          <p:nvPr/>
        </p:nvSpPr>
        <p:spPr bwMode="auto">
          <a:xfrm>
            <a:off x="822325" y="4137025"/>
            <a:ext cx="6302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</a:t>
            </a:r>
          </a:p>
        </p:txBody>
      </p:sp>
      <p:sp>
        <p:nvSpPr>
          <p:cNvPr id="62478" name="Text Box 11"/>
          <p:cNvSpPr txBox="1">
            <a:spLocks noChangeArrowheads="1"/>
          </p:cNvSpPr>
          <p:nvPr/>
        </p:nvSpPr>
        <p:spPr bwMode="auto">
          <a:xfrm>
            <a:off x="2724150" y="1809750"/>
            <a:ext cx="1144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2479" name="Text Box 12"/>
          <p:cNvSpPr txBox="1">
            <a:spLocks noChangeArrowheads="1"/>
          </p:cNvSpPr>
          <p:nvPr/>
        </p:nvSpPr>
        <p:spPr bwMode="auto">
          <a:xfrm>
            <a:off x="5164138" y="1804988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T=0,C=1</a:t>
            </a:r>
          </a:p>
        </p:txBody>
      </p:sp>
      <p:sp>
        <p:nvSpPr>
          <p:cNvPr id="62480" name="Text Box 13"/>
          <p:cNvSpPr txBox="1">
            <a:spLocks noChangeArrowheads="1"/>
          </p:cNvSpPr>
          <p:nvPr/>
        </p:nvSpPr>
        <p:spPr bwMode="auto">
          <a:xfrm>
            <a:off x="18780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  <p:sp>
        <p:nvSpPr>
          <p:cNvPr id="62481" name="Text Box 14"/>
          <p:cNvSpPr txBox="1">
            <a:spLocks noChangeArrowheads="1"/>
          </p:cNvSpPr>
          <p:nvPr/>
        </p:nvSpPr>
        <p:spPr bwMode="auto">
          <a:xfrm>
            <a:off x="3260725" y="4913313"/>
            <a:ext cx="11445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2482" name="Text Box 15"/>
          <p:cNvSpPr txBox="1">
            <a:spLocks noChangeArrowheads="1"/>
          </p:cNvSpPr>
          <p:nvPr/>
        </p:nvSpPr>
        <p:spPr bwMode="auto">
          <a:xfrm>
            <a:off x="462756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2483" name="Text Box 16"/>
          <p:cNvSpPr txBox="1">
            <a:spLocks noChangeArrowheads="1"/>
          </p:cNvSpPr>
          <p:nvPr/>
        </p:nvSpPr>
        <p:spPr bwMode="auto">
          <a:xfrm>
            <a:off x="59928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21F14E-D813-40AA-8223-D1C2D8DDF43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Hierarchical Caching</a:t>
            </a:r>
          </a:p>
        </p:txBody>
      </p:sp>
      <p:sp>
        <p:nvSpPr>
          <p:cNvPr id="1031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032" name="Oval 4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Oval 6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1035" name="AutoShape 7"/>
          <p:cNvCxnSpPr>
            <a:cxnSpLocks noChangeShapeType="1"/>
            <a:stCxn id="1033" idx="6"/>
            <a:endCxn id="1034" idx="4"/>
          </p:cNvCxnSpPr>
          <p:nvPr/>
        </p:nvCxnSpPr>
        <p:spPr bwMode="auto">
          <a:xfrm flipV="1">
            <a:off x="3819525" y="4430713"/>
            <a:ext cx="303213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36" name="AutoShape 8"/>
          <p:cNvCxnSpPr>
            <a:cxnSpLocks noChangeShapeType="1"/>
            <a:stCxn id="1034" idx="0"/>
            <a:endCxn id="1039" idx="2"/>
          </p:cNvCxnSpPr>
          <p:nvPr/>
        </p:nvCxnSpPr>
        <p:spPr bwMode="auto">
          <a:xfrm rot="-5400000">
            <a:off x="4078288" y="3249613"/>
            <a:ext cx="569912" cy="4810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37" name="AutoShape 9"/>
          <p:cNvCxnSpPr>
            <a:cxnSpLocks noChangeShapeType="1"/>
            <a:stCxn id="1039" idx="4"/>
            <a:endCxn id="1034" idx="6"/>
          </p:cNvCxnSpPr>
          <p:nvPr/>
        </p:nvCxnSpPr>
        <p:spPr bwMode="auto">
          <a:xfrm rot="5400000">
            <a:off x="4405313" y="3576638"/>
            <a:ext cx="571500" cy="4826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38" name="AutoShape 10"/>
          <p:cNvCxnSpPr>
            <a:cxnSpLocks noChangeShapeType="1"/>
            <a:stCxn id="1034" idx="2"/>
            <a:endCxn id="1033" idx="0"/>
          </p:cNvCxnSpPr>
          <p:nvPr/>
        </p:nvCxnSpPr>
        <p:spPr bwMode="auto">
          <a:xfrm rot="10800000" flipV="1">
            <a:off x="3492500" y="4103688"/>
            <a:ext cx="301625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39" name="Oval 11"/>
          <p:cNvSpPr>
            <a:spLocks noChangeArrowheads="1"/>
          </p:cNvSpPr>
          <p:nvPr/>
        </p:nvSpPr>
        <p:spPr bwMode="auto">
          <a:xfrm>
            <a:off x="4616450" y="2889250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cxnSp>
        <p:nvCxnSpPr>
          <p:cNvPr id="1040" name="AutoShape 12"/>
          <p:cNvCxnSpPr>
            <a:cxnSpLocks noChangeShapeType="1"/>
            <a:stCxn id="1039" idx="0"/>
            <a:endCxn id="1032" idx="4"/>
          </p:cNvCxnSpPr>
          <p:nvPr/>
        </p:nvCxnSpPr>
        <p:spPr bwMode="auto">
          <a:xfrm rot="-5400000">
            <a:off x="4674394" y="2618582"/>
            <a:ext cx="515937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41" name="AutoShape 13"/>
          <p:cNvCxnSpPr>
            <a:cxnSpLocks noChangeShapeType="1"/>
            <a:stCxn id="1039" idx="6"/>
            <a:endCxn id="1032" idx="6"/>
          </p:cNvCxnSpPr>
          <p:nvPr/>
        </p:nvCxnSpPr>
        <p:spPr bwMode="auto">
          <a:xfrm flipV="1">
            <a:off x="5259388" y="2033588"/>
            <a:ext cx="1587" cy="1171575"/>
          </a:xfrm>
          <a:prstGeom prst="curved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34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FB9665-4C78-4F5E-8DB0-7ECA9EF7F551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63494" name="Oval 3"/>
          <p:cNvSpPr>
            <a:spLocks noChangeArrowheads="1"/>
          </p:cNvSpPr>
          <p:nvPr/>
        </p:nvSpPr>
        <p:spPr bwMode="auto">
          <a:xfrm>
            <a:off x="295116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I</a:t>
            </a:r>
          </a:p>
        </p:txBody>
      </p:sp>
      <p:sp>
        <p:nvSpPr>
          <p:cNvPr id="63495" name="Oval 4"/>
          <p:cNvSpPr>
            <a:spLocks noChangeArrowheads="1"/>
          </p:cNvSpPr>
          <p:nvPr/>
        </p:nvSpPr>
        <p:spPr bwMode="auto">
          <a:xfrm>
            <a:off x="547211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J</a:t>
            </a:r>
          </a:p>
        </p:txBody>
      </p:sp>
      <p:sp>
        <p:nvSpPr>
          <p:cNvPr id="63496" name="Oval 5"/>
          <p:cNvSpPr>
            <a:spLocks noChangeArrowheads="1"/>
          </p:cNvSpPr>
          <p:nvPr/>
        </p:nvSpPr>
        <p:spPr bwMode="auto">
          <a:xfrm>
            <a:off x="21859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3497" name="Oval 6"/>
          <p:cNvSpPr>
            <a:spLocks noChangeArrowheads="1"/>
          </p:cNvSpPr>
          <p:nvPr/>
        </p:nvSpPr>
        <p:spPr bwMode="auto">
          <a:xfrm>
            <a:off x="4841875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C</a:t>
            </a:r>
          </a:p>
        </p:txBody>
      </p:sp>
      <p:sp>
        <p:nvSpPr>
          <p:cNvPr id="63498" name="Oval 7"/>
          <p:cNvSpPr>
            <a:spLocks noChangeArrowheads="1"/>
          </p:cNvSpPr>
          <p:nvPr/>
        </p:nvSpPr>
        <p:spPr bwMode="auto">
          <a:xfrm>
            <a:off x="3536950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63499" name="Oval 8"/>
          <p:cNvSpPr>
            <a:spLocks noChangeArrowheads="1"/>
          </p:cNvSpPr>
          <p:nvPr/>
        </p:nvSpPr>
        <p:spPr bwMode="auto">
          <a:xfrm>
            <a:off x="62372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D</a:t>
            </a:r>
          </a:p>
        </p:txBody>
      </p:sp>
      <p:sp>
        <p:nvSpPr>
          <p:cNvPr id="63500" name="Text Box 9"/>
          <p:cNvSpPr txBox="1">
            <a:spLocks noChangeArrowheads="1"/>
          </p:cNvSpPr>
          <p:nvPr/>
        </p:nvSpPr>
        <p:spPr bwMode="auto">
          <a:xfrm>
            <a:off x="822325" y="2393950"/>
            <a:ext cx="5349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old</a:t>
            </a:r>
          </a:p>
        </p:txBody>
      </p:sp>
      <p:sp>
        <p:nvSpPr>
          <p:cNvPr id="63501" name="Text Box 10"/>
          <p:cNvSpPr txBox="1">
            <a:spLocks noChangeArrowheads="1"/>
          </p:cNvSpPr>
          <p:nvPr/>
        </p:nvSpPr>
        <p:spPr bwMode="auto">
          <a:xfrm>
            <a:off x="822325" y="4137025"/>
            <a:ext cx="6302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</a:t>
            </a:r>
          </a:p>
        </p:txBody>
      </p:sp>
      <p:sp>
        <p:nvSpPr>
          <p:cNvPr id="63502" name="Text Box 11"/>
          <p:cNvSpPr txBox="1">
            <a:spLocks noChangeArrowheads="1"/>
          </p:cNvSpPr>
          <p:nvPr/>
        </p:nvSpPr>
        <p:spPr bwMode="auto">
          <a:xfrm>
            <a:off x="2724150" y="1809750"/>
            <a:ext cx="1144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3503" name="Text Box 12"/>
          <p:cNvSpPr txBox="1">
            <a:spLocks noChangeArrowheads="1"/>
          </p:cNvSpPr>
          <p:nvPr/>
        </p:nvSpPr>
        <p:spPr bwMode="auto">
          <a:xfrm>
            <a:off x="5164138" y="1804988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3504" name="Text Box 13"/>
          <p:cNvSpPr txBox="1">
            <a:spLocks noChangeArrowheads="1"/>
          </p:cNvSpPr>
          <p:nvPr/>
        </p:nvSpPr>
        <p:spPr bwMode="auto">
          <a:xfrm>
            <a:off x="18780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  <p:sp>
        <p:nvSpPr>
          <p:cNvPr id="63505" name="Text Box 14"/>
          <p:cNvSpPr txBox="1">
            <a:spLocks noChangeArrowheads="1"/>
          </p:cNvSpPr>
          <p:nvPr/>
        </p:nvSpPr>
        <p:spPr bwMode="auto">
          <a:xfrm>
            <a:off x="3260725" y="4913313"/>
            <a:ext cx="11445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3506" name="Text Box 15"/>
          <p:cNvSpPr txBox="1">
            <a:spLocks noChangeArrowheads="1"/>
          </p:cNvSpPr>
          <p:nvPr/>
        </p:nvSpPr>
        <p:spPr bwMode="auto">
          <a:xfrm>
            <a:off x="462756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3507" name="Text Box 16"/>
          <p:cNvSpPr txBox="1">
            <a:spLocks noChangeArrowheads="1"/>
          </p:cNvSpPr>
          <p:nvPr/>
        </p:nvSpPr>
        <p:spPr bwMode="auto">
          <a:xfrm>
            <a:off x="59928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45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8B369B-DE66-453D-B82D-5B1149D352D8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64518" name="Oval 3"/>
          <p:cNvSpPr>
            <a:spLocks noChangeArrowheads="1"/>
          </p:cNvSpPr>
          <p:nvPr/>
        </p:nvSpPr>
        <p:spPr bwMode="auto">
          <a:xfrm>
            <a:off x="295116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I</a:t>
            </a:r>
          </a:p>
        </p:txBody>
      </p:sp>
      <p:sp>
        <p:nvSpPr>
          <p:cNvPr id="64519" name="Oval 4"/>
          <p:cNvSpPr>
            <a:spLocks noChangeArrowheads="1"/>
          </p:cNvSpPr>
          <p:nvPr/>
        </p:nvSpPr>
        <p:spPr bwMode="auto">
          <a:xfrm>
            <a:off x="547211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J</a:t>
            </a:r>
          </a:p>
        </p:txBody>
      </p:sp>
      <p:sp>
        <p:nvSpPr>
          <p:cNvPr id="64520" name="Oval 5"/>
          <p:cNvSpPr>
            <a:spLocks noChangeArrowheads="1"/>
          </p:cNvSpPr>
          <p:nvPr/>
        </p:nvSpPr>
        <p:spPr bwMode="auto">
          <a:xfrm>
            <a:off x="21859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4521" name="Oval 6"/>
          <p:cNvSpPr>
            <a:spLocks noChangeArrowheads="1"/>
          </p:cNvSpPr>
          <p:nvPr/>
        </p:nvSpPr>
        <p:spPr bwMode="auto">
          <a:xfrm>
            <a:off x="4841875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C</a:t>
            </a:r>
          </a:p>
        </p:txBody>
      </p:sp>
      <p:sp>
        <p:nvSpPr>
          <p:cNvPr id="64522" name="Oval 7"/>
          <p:cNvSpPr>
            <a:spLocks noChangeArrowheads="1"/>
          </p:cNvSpPr>
          <p:nvPr/>
        </p:nvSpPr>
        <p:spPr bwMode="auto">
          <a:xfrm>
            <a:off x="3536950" y="4059238"/>
            <a:ext cx="630238" cy="630237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64523" name="Oval 8"/>
          <p:cNvSpPr>
            <a:spLocks noChangeArrowheads="1"/>
          </p:cNvSpPr>
          <p:nvPr/>
        </p:nvSpPr>
        <p:spPr bwMode="auto">
          <a:xfrm>
            <a:off x="62372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D</a:t>
            </a:r>
          </a:p>
        </p:txBody>
      </p:sp>
      <p:sp>
        <p:nvSpPr>
          <p:cNvPr id="64524" name="Text Box 9"/>
          <p:cNvSpPr txBox="1">
            <a:spLocks noChangeArrowheads="1"/>
          </p:cNvSpPr>
          <p:nvPr/>
        </p:nvSpPr>
        <p:spPr bwMode="auto">
          <a:xfrm>
            <a:off x="822325" y="2393950"/>
            <a:ext cx="5349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old</a:t>
            </a:r>
          </a:p>
        </p:txBody>
      </p:sp>
      <p:sp>
        <p:nvSpPr>
          <p:cNvPr id="64525" name="Text Box 10"/>
          <p:cNvSpPr txBox="1">
            <a:spLocks noChangeArrowheads="1"/>
          </p:cNvSpPr>
          <p:nvPr/>
        </p:nvSpPr>
        <p:spPr bwMode="auto">
          <a:xfrm>
            <a:off x="822325" y="4137025"/>
            <a:ext cx="6302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</a:t>
            </a:r>
          </a:p>
        </p:txBody>
      </p:sp>
      <p:sp>
        <p:nvSpPr>
          <p:cNvPr id="64526" name="Text Box 11"/>
          <p:cNvSpPr txBox="1">
            <a:spLocks noChangeArrowheads="1"/>
          </p:cNvSpPr>
          <p:nvPr/>
        </p:nvSpPr>
        <p:spPr bwMode="auto">
          <a:xfrm>
            <a:off x="2724150" y="1809750"/>
            <a:ext cx="1144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4527" name="Text Box 12"/>
          <p:cNvSpPr txBox="1">
            <a:spLocks noChangeArrowheads="1"/>
          </p:cNvSpPr>
          <p:nvPr/>
        </p:nvSpPr>
        <p:spPr bwMode="auto">
          <a:xfrm>
            <a:off x="5164138" y="1804988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4528" name="Text Box 13"/>
          <p:cNvSpPr txBox="1">
            <a:spLocks noChangeArrowheads="1"/>
          </p:cNvSpPr>
          <p:nvPr/>
        </p:nvSpPr>
        <p:spPr bwMode="auto">
          <a:xfrm>
            <a:off x="18780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  <p:sp>
        <p:nvSpPr>
          <p:cNvPr id="64529" name="Text Box 14"/>
          <p:cNvSpPr txBox="1">
            <a:spLocks noChangeArrowheads="1"/>
          </p:cNvSpPr>
          <p:nvPr/>
        </p:nvSpPr>
        <p:spPr bwMode="auto">
          <a:xfrm>
            <a:off x="3260725" y="4913313"/>
            <a:ext cx="11445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4530" name="Text Box 15"/>
          <p:cNvSpPr txBox="1">
            <a:spLocks noChangeArrowheads="1"/>
          </p:cNvSpPr>
          <p:nvPr/>
        </p:nvSpPr>
        <p:spPr bwMode="auto">
          <a:xfrm>
            <a:off x="462756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4531" name="Text Box 16"/>
          <p:cNvSpPr txBox="1">
            <a:spLocks noChangeArrowheads="1"/>
          </p:cNvSpPr>
          <p:nvPr/>
        </p:nvSpPr>
        <p:spPr bwMode="auto">
          <a:xfrm>
            <a:off x="59928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E8A02F-D171-48CC-9410-6F2ED7707E93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6553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Quality Adaptive Caching</a:t>
            </a:r>
          </a:p>
        </p:txBody>
      </p:sp>
      <p:sp>
        <p:nvSpPr>
          <p:cNvPr id="65540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Reza Rajaie et al.</a:t>
            </a:r>
          </a:p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INFOCOM 2000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7AE92B-648B-470D-A19E-F9548224B992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Quality adaptive streaming</a:t>
            </a:r>
          </a:p>
          <a:p>
            <a:pPr lvl="1" eaLnBrk="1" hangingPunct="1"/>
            <a:r>
              <a:rPr lang="en-US" smtClean="0"/>
              <a:t>Use Scalable Video Coding (SVC)</a:t>
            </a:r>
          </a:p>
          <a:p>
            <a:pPr eaLnBrk="1" hangingPunct="1"/>
            <a:r>
              <a:rPr lang="en-US" smtClean="0"/>
              <a:t>How to integrate with proxy caching?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75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AD5C23-8C59-4778-90D2-9CA4A8C6A84B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Scenario (10am)</a:t>
            </a:r>
          </a:p>
        </p:txBody>
      </p:sp>
      <p:sp>
        <p:nvSpPr>
          <p:cNvPr id="67590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67591" name="Oval 5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Oval 6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Oval 7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Oval 9"/>
          <p:cNvSpPr>
            <a:spLocks noChangeArrowheads="1"/>
          </p:cNvSpPr>
          <p:nvPr/>
        </p:nvSpPr>
        <p:spPr bwMode="auto">
          <a:xfrm>
            <a:off x="4525963" y="3775075"/>
            <a:ext cx="630237" cy="630238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7595" name="Text Box 10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67596" name="Text Box 11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cxnSp>
        <p:nvCxnSpPr>
          <p:cNvPr id="67597" name="AutoShape 12"/>
          <p:cNvCxnSpPr>
            <a:cxnSpLocks noChangeShapeType="1"/>
            <a:stCxn id="67591" idx="4"/>
            <a:endCxn id="67594" idx="0"/>
          </p:cNvCxnSpPr>
          <p:nvPr/>
        </p:nvCxnSpPr>
        <p:spPr bwMode="auto">
          <a:xfrm rot="5400000">
            <a:off x="4140994" y="3061494"/>
            <a:ext cx="140176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67598" name="AutoShape 13"/>
          <p:cNvCxnSpPr>
            <a:cxnSpLocks noChangeShapeType="1"/>
            <a:stCxn id="67594" idx="4"/>
            <a:endCxn id="67592" idx="6"/>
          </p:cNvCxnSpPr>
          <p:nvPr/>
        </p:nvCxnSpPr>
        <p:spPr bwMode="auto">
          <a:xfrm rot="5400000">
            <a:off x="3879850" y="4357688"/>
            <a:ext cx="901700" cy="1022350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86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75C503-CE65-4E84-82B3-4EA219057E95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Scenario (1am)</a:t>
            </a:r>
          </a:p>
        </p:txBody>
      </p:sp>
      <p:sp>
        <p:nvSpPr>
          <p:cNvPr id="68614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68615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6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8" name="Oval 7"/>
          <p:cNvSpPr>
            <a:spLocks noChangeArrowheads="1"/>
          </p:cNvSpPr>
          <p:nvPr/>
        </p:nvSpPr>
        <p:spPr bwMode="auto">
          <a:xfrm>
            <a:off x="4525963" y="3775075"/>
            <a:ext cx="630237" cy="630238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8619" name="Text Box 8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68620" name="Text Box 9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cxnSp>
        <p:nvCxnSpPr>
          <p:cNvPr id="68621" name="AutoShape 10"/>
          <p:cNvCxnSpPr>
            <a:cxnSpLocks noChangeShapeType="1"/>
            <a:stCxn id="68615" idx="4"/>
            <a:endCxn id="68618" idx="0"/>
          </p:cNvCxnSpPr>
          <p:nvPr/>
        </p:nvCxnSpPr>
        <p:spPr bwMode="auto">
          <a:xfrm rot="5400000">
            <a:off x="4140994" y="3061494"/>
            <a:ext cx="1401762" cy="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68622" name="AutoShape 11"/>
          <p:cNvCxnSpPr>
            <a:cxnSpLocks noChangeShapeType="1"/>
            <a:stCxn id="68618" idx="4"/>
            <a:endCxn id="68617" idx="2"/>
          </p:cNvCxnSpPr>
          <p:nvPr/>
        </p:nvCxnSpPr>
        <p:spPr bwMode="auto">
          <a:xfrm rot="16200000" flipH="1">
            <a:off x="5149850" y="4110038"/>
            <a:ext cx="901700" cy="1517650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663D26-A0DA-49A9-93C9-64D40AF60BA3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Problem:</a:t>
            </a:r>
          </a:p>
          <a:p>
            <a:pPr marL="819150" lvl="1" eaLnBrk="1" hangingPunct="1"/>
            <a:r>
              <a:rPr lang="en-US" smtClean="0"/>
              <a:t>Caches interfere with congestion control algorithm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Solution:</a:t>
            </a:r>
          </a:p>
          <a:p>
            <a:pPr marL="819150" lvl="1" eaLnBrk="1" hangingPunct="1"/>
            <a:r>
              <a:rPr lang="en-US" smtClean="0"/>
              <a:t>Make cache aware of quality adaptation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32B7CF-BF71-4BB7-BAB4-93769F8AD927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Solutions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Making cache “quality-aware”</a:t>
            </a:r>
          </a:p>
          <a:p>
            <a:pPr lvl="1" eaLnBrk="1" hangingPunct="1"/>
            <a:r>
              <a:rPr lang="en-US" smtClean="0"/>
              <a:t>Prefetch</a:t>
            </a:r>
          </a:p>
          <a:p>
            <a:pPr lvl="1" eaLnBrk="1" hangingPunct="1"/>
            <a:r>
              <a:rPr lang="en-US" smtClean="0"/>
              <a:t>Replacement Algorithm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3981DA-47E2-4A1F-BCD6-764160DD3336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Miss</a:t>
            </a:r>
          </a:p>
        </p:txBody>
      </p:sp>
      <p:sp>
        <p:nvSpPr>
          <p:cNvPr id="71686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1687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8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9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0" name="Oval 7"/>
          <p:cNvSpPr>
            <a:spLocks noChangeArrowheads="1"/>
          </p:cNvSpPr>
          <p:nvPr/>
        </p:nvSpPr>
        <p:spPr bwMode="auto">
          <a:xfrm>
            <a:off x="4525963" y="3775075"/>
            <a:ext cx="630237" cy="630238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71691" name="Text Box 8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71692" name="Text Box 9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cxnSp>
        <p:nvCxnSpPr>
          <p:cNvPr id="71693" name="AutoShape 10"/>
          <p:cNvCxnSpPr>
            <a:cxnSpLocks noChangeShapeType="1"/>
            <a:stCxn id="71687" idx="4"/>
            <a:endCxn id="71690" idx="0"/>
          </p:cNvCxnSpPr>
          <p:nvPr/>
        </p:nvCxnSpPr>
        <p:spPr bwMode="auto">
          <a:xfrm rot="5400000">
            <a:off x="4140994" y="3061494"/>
            <a:ext cx="140176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71694" name="AutoShape 11"/>
          <p:cNvCxnSpPr>
            <a:cxnSpLocks noChangeShapeType="1"/>
            <a:stCxn id="71690" idx="4"/>
            <a:endCxn id="71688" idx="6"/>
          </p:cNvCxnSpPr>
          <p:nvPr/>
        </p:nvCxnSpPr>
        <p:spPr bwMode="auto">
          <a:xfrm rot="5400000">
            <a:off x="3879850" y="4357688"/>
            <a:ext cx="901700" cy="1022350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B82057-A78E-4D19-842B-14E28D700513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Hit</a:t>
            </a:r>
          </a:p>
        </p:txBody>
      </p:sp>
      <p:sp>
        <p:nvSpPr>
          <p:cNvPr id="72710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2711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2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3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4" name="Oval 7"/>
          <p:cNvSpPr>
            <a:spLocks noChangeArrowheads="1"/>
          </p:cNvSpPr>
          <p:nvPr/>
        </p:nvSpPr>
        <p:spPr bwMode="auto">
          <a:xfrm>
            <a:off x="4525963" y="3775075"/>
            <a:ext cx="630237" cy="630238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72715" name="Text Box 8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72716" name="Text Box 9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cxnSp>
        <p:nvCxnSpPr>
          <p:cNvPr id="72717" name="AutoShape 10"/>
          <p:cNvCxnSpPr>
            <a:cxnSpLocks noChangeShapeType="1"/>
            <a:stCxn id="72711" idx="4"/>
            <a:endCxn id="72714" idx="0"/>
          </p:cNvCxnSpPr>
          <p:nvPr/>
        </p:nvCxnSpPr>
        <p:spPr bwMode="auto">
          <a:xfrm rot="5400000">
            <a:off x="4140994" y="3061494"/>
            <a:ext cx="140176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718" name="AutoShape 11"/>
          <p:cNvCxnSpPr>
            <a:cxnSpLocks noChangeShapeType="1"/>
            <a:stCxn id="72714" idx="4"/>
            <a:endCxn id="72713" idx="2"/>
          </p:cNvCxnSpPr>
          <p:nvPr/>
        </p:nvCxnSpPr>
        <p:spPr bwMode="auto">
          <a:xfrm rot="16200000" flipH="1">
            <a:off x="5149850" y="4110038"/>
            <a:ext cx="901700" cy="1517650"/>
          </a:xfrm>
          <a:prstGeom prst="curvedConnector2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719" name="Text Box 12"/>
          <p:cNvSpPr txBox="1">
            <a:spLocks noChangeArrowheads="1"/>
          </p:cNvSpPr>
          <p:nvPr/>
        </p:nvSpPr>
        <p:spPr bwMode="auto">
          <a:xfrm>
            <a:off x="1797050" y="2274888"/>
            <a:ext cx="1379538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repair +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prefetch</a:t>
            </a:r>
          </a:p>
        </p:txBody>
      </p:sp>
      <p:sp>
        <p:nvSpPr>
          <p:cNvPr id="72720" name="Line 14"/>
          <p:cNvSpPr>
            <a:spLocks noChangeShapeType="1"/>
          </p:cNvSpPr>
          <p:nvPr/>
        </p:nvSpPr>
        <p:spPr bwMode="auto">
          <a:xfrm>
            <a:off x="3176588" y="2573338"/>
            <a:ext cx="1665287" cy="40322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5BA9BD-F3A7-4651-A1B5-6907AA7D46C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Cooperative Caching</a:t>
            </a:r>
          </a:p>
        </p:txBody>
      </p:sp>
      <p:sp>
        <p:nvSpPr>
          <p:cNvPr id="12294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295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Oval 6"/>
          <p:cNvSpPr>
            <a:spLocks noChangeArrowheads="1"/>
          </p:cNvSpPr>
          <p:nvPr/>
        </p:nvSpPr>
        <p:spPr bwMode="auto">
          <a:xfrm>
            <a:off x="3806825" y="351948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12297" name="AutoShape 10"/>
          <p:cNvCxnSpPr>
            <a:cxnSpLocks noChangeShapeType="1"/>
            <a:stCxn id="12296" idx="2"/>
            <a:endCxn id="12295" idx="0"/>
          </p:cNvCxnSpPr>
          <p:nvPr/>
        </p:nvCxnSpPr>
        <p:spPr bwMode="auto">
          <a:xfrm rot="10800000" flipV="1">
            <a:off x="3492500" y="3835400"/>
            <a:ext cx="3016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298" name="Oval 11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12"/>
          <p:cNvSpPr>
            <a:spLocks noChangeArrowheads="1"/>
          </p:cNvSpPr>
          <p:nvPr/>
        </p:nvSpPr>
        <p:spPr bwMode="auto">
          <a:xfrm>
            <a:off x="5246688" y="3519488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cxnSp>
        <p:nvCxnSpPr>
          <p:cNvPr id="12300" name="AutoShape 13"/>
          <p:cNvCxnSpPr>
            <a:cxnSpLocks noChangeShapeType="1"/>
            <a:stCxn id="12298" idx="4"/>
            <a:endCxn id="12296" idx="0"/>
          </p:cNvCxnSpPr>
          <p:nvPr/>
        </p:nvCxnSpPr>
        <p:spPr bwMode="auto">
          <a:xfrm rot="5400000">
            <a:off x="3954463" y="2528888"/>
            <a:ext cx="1146175" cy="809625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2301" name="AutoShape 14"/>
          <p:cNvCxnSpPr>
            <a:cxnSpLocks noChangeShapeType="1"/>
            <a:stCxn id="12299" idx="2"/>
            <a:endCxn id="12296" idx="6"/>
          </p:cNvCxnSpPr>
          <p:nvPr/>
        </p:nvCxnSpPr>
        <p:spPr bwMode="auto">
          <a:xfrm rot="10800000">
            <a:off x="4449763" y="3835400"/>
            <a:ext cx="7842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37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A00EB2-6E2C-4840-849B-325C9BB4D403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Peeking Inside the Cache</a:t>
            </a:r>
          </a:p>
        </p:txBody>
      </p:sp>
      <p:grpSp>
        <p:nvGrpSpPr>
          <p:cNvPr id="73734" name="Group 37"/>
          <p:cNvGrpSpPr>
            <a:grpSpLocks/>
          </p:cNvGrpSpPr>
          <p:nvPr/>
        </p:nvGrpSpPr>
        <p:grpSpPr bwMode="auto">
          <a:xfrm>
            <a:off x="1524000" y="2754313"/>
            <a:ext cx="6918325" cy="2744787"/>
            <a:chOff x="960" y="1735"/>
            <a:chExt cx="4358" cy="1729"/>
          </a:xfrm>
        </p:grpSpPr>
        <p:grpSp>
          <p:nvGrpSpPr>
            <p:cNvPr id="73735" name="Group 33"/>
            <p:cNvGrpSpPr>
              <a:grpSpLocks/>
            </p:cNvGrpSpPr>
            <p:nvPr/>
          </p:nvGrpSpPr>
          <p:grpSpPr bwMode="auto">
            <a:xfrm>
              <a:off x="960" y="1735"/>
              <a:ext cx="4216" cy="1729"/>
              <a:chOff x="960" y="1735"/>
              <a:chExt cx="4216" cy="1729"/>
            </a:xfrm>
          </p:grpSpPr>
          <p:sp>
            <p:nvSpPr>
              <p:cNvPr id="73761" name="Rectangle 26"/>
              <p:cNvSpPr>
                <a:spLocks noChangeArrowheads="1"/>
              </p:cNvSpPr>
              <p:nvPr/>
            </p:nvSpPr>
            <p:spPr bwMode="auto">
              <a:xfrm>
                <a:off x="960" y="2415"/>
                <a:ext cx="2685" cy="1049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2" name="Rectangle 27"/>
              <p:cNvSpPr>
                <a:spLocks noChangeArrowheads="1"/>
              </p:cNvSpPr>
              <p:nvPr/>
            </p:nvSpPr>
            <p:spPr bwMode="auto">
              <a:xfrm>
                <a:off x="3645" y="2783"/>
                <a:ext cx="1531" cy="681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3" name="Rectangle 28"/>
              <p:cNvSpPr>
                <a:spLocks noChangeArrowheads="1"/>
              </p:cNvSpPr>
              <p:nvPr/>
            </p:nvSpPr>
            <p:spPr bwMode="auto">
              <a:xfrm>
                <a:off x="960" y="1735"/>
                <a:ext cx="503" cy="680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4" name="Rectangle 29"/>
              <p:cNvSpPr>
                <a:spLocks noChangeArrowheads="1"/>
              </p:cNvSpPr>
              <p:nvPr/>
            </p:nvSpPr>
            <p:spPr bwMode="auto">
              <a:xfrm>
                <a:off x="1463" y="2075"/>
                <a:ext cx="425" cy="340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5" name="Rectangle 30"/>
              <p:cNvSpPr>
                <a:spLocks noChangeArrowheads="1"/>
              </p:cNvSpPr>
              <p:nvPr/>
            </p:nvSpPr>
            <p:spPr bwMode="auto">
              <a:xfrm>
                <a:off x="2823" y="2075"/>
                <a:ext cx="425" cy="340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6" name="Rectangle 31"/>
              <p:cNvSpPr>
                <a:spLocks noChangeArrowheads="1"/>
              </p:cNvSpPr>
              <p:nvPr/>
            </p:nvSpPr>
            <p:spPr bwMode="auto">
              <a:xfrm>
                <a:off x="4496" y="2415"/>
                <a:ext cx="425" cy="368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7" name="Rectangle 32"/>
              <p:cNvSpPr>
                <a:spLocks noChangeArrowheads="1"/>
              </p:cNvSpPr>
              <p:nvPr/>
            </p:nvSpPr>
            <p:spPr bwMode="auto">
              <a:xfrm>
                <a:off x="4893" y="1735"/>
                <a:ext cx="283" cy="1247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3736" name="Line 4"/>
            <p:cNvSpPr>
              <a:spLocks noChangeShapeType="1"/>
            </p:cNvSpPr>
            <p:nvPr/>
          </p:nvSpPr>
          <p:spPr bwMode="auto">
            <a:xfrm>
              <a:off x="960" y="3464"/>
              <a:ext cx="42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7" name="Line 5"/>
            <p:cNvSpPr>
              <a:spLocks noChangeShapeType="1"/>
            </p:cNvSpPr>
            <p:nvPr/>
          </p:nvSpPr>
          <p:spPr bwMode="auto">
            <a:xfrm>
              <a:off x="960" y="3124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8" name="Line 6"/>
            <p:cNvSpPr>
              <a:spLocks noChangeShapeType="1"/>
            </p:cNvSpPr>
            <p:nvPr/>
          </p:nvSpPr>
          <p:spPr bwMode="auto">
            <a:xfrm>
              <a:off x="960" y="2783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9" name="Line 7"/>
            <p:cNvSpPr>
              <a:spLocks noChangeShapeType="1"/>
            </p:cNvSpPr>
            <p:nvPr/>
          </p:nvSpPr>
          <p:spPr bwMode="auto">
            <a:xfrm>
              <a:off x="960" y="241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0" name="Line 8"/>
            <p:cNvSpPr>
              <a:spLocks noChangeShapeType="1"/>
            </p:cNvSpPr>
            <p:nvPr/>
          </p:nvSpPr>
          <p:spPr bwMode="auto">
            <a:xfrm>
              <a:off x="960" y="207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1" name="Line 9"/>
            <p:cNvSpPr>
              <a:spLocks noChangeShapeType="1"/>
            </p:cNvSpPr>
            <p:nvPr/>
          </p:nvSpPr>
          <p:spPr bwMode="auto">
            <a:xfrm>
              <a:off x="960" y="173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2" name="Line 10"/>
            <p:cNvSpPr>
              <a:spLocks noChangeShapeType="1"/>
            </p:cNvSpPr>
            <p:nvPr/>
          </p:nvSpPr>
          <p:spPr bwMode="auto">
            <a:xfrm>
              <a:off x="960" y="1735"/>
              <a:ext cx="50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3" name="Line 11"/>
            <p:cNvSpPr>
              <a:spLocks noChangeShapeType="1"/>
            </p:cNvSpPr>
            <p:nvPr/>
          </p:nvSpPr>
          <p:spPr bwMode="auto">
            <a:xfrm>
              <a:off x="1463" y="173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4" name="Line 12"/>
            <p:cNvSpPr>
              <a:spLocks noChangeShapeType="1"/>
            </p:cNvSpPr>
            <p:nvPr/>
          </p:nvSpPr>
          <p:spPr bwMode="auto">
            <a:xfrm>
              <a:off x="1463" y="2075"/>
              <a:ext cx="4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5" name="Line 13"/>
            <p:cNvSpPr>
              <a:spLocks noChangeShapeType="1"/>
            </p:cNvSpPr>
            <p:nvPr/>
          </p:nvSpPr>
          <p:spPr bwMode="auto">
            <a:xfrm>
              <a:off x="1888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6" name="Line 14"/>
            <p:cNvSpPr>
              <a:spLocks noChangeShapeType="1"/>
            </p:cNvSpPr>
            <p:nvPr/>
          </p:nvSpPr>
          <p:spPr bwMode="auto">
            <a:xfrm>
              <a:off x="1888" y="2415"/>
              <a:ext cx="48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7" name="Line 15"/>
            <p:cNvSpPr>
              <a:spLocks noChangeShapeType="1"/>
            </p:cNvSpPr>
            <p:nvPr/>
          </p:nvSpPr>
          <p:spPr bwMode="auto">
            <a:xfrm>
              <a:off x="2370" y="2415"/>
              <a:ext cx="45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8" name="Line 16"/>
            <p:cNvSpPr>
              <a:spLocks noChangeShapeType="1"/>
            </p:cNvSpPr>
            <p:nvPr/>
          </p:nvSpPr>
          <p:spPr bwMode="auto">
            <a:xfrm flipV="1">
              <a:off x="2823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9" name="Line 17"/>
            <p:cNvSpPr>
              <a:spLocks noChangeShapeType="1"/>
            </p:cNvSpPr>
            <p:nvPr/>
          </p:nvSpPr>
          <p:spPr bwMode="auto">
            <a:xfrm>
              <a:off x="2823" y="2075"/>
              <a:ext cx="4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0" name="Line 18"/>
            <p:cNvSpPr>
              <a:spLocks noChangeShapeType="1"/>
            </p:cNvSpPr>
            <p:nvPr/>
          </p:nvSpPr>
          <p:spPr bwMode="auto">
            <a:xfrm>
              <a:off x="3249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1" name="Line 19"/>
            <p:cNvSpPr>
              <a:spLocks noChangeShapeType="1"/>
            </p:cNvSpPr>
            <p:nvPr/>
          </p:nvSpPr>
          <p:spPr bwMode="auto">
            <a:xfrm>
              <a:off x="3249" y="2415"/>
              <a:ext cx="3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2" name="Line 20"/>
            <p:cNvSpPr>
              <a:spLocks noChangeShapeType="1"/>
            </p:cNvSpPr>
            <p:nvPr/>
          </p:nvSpPr>
          <p:spPr bwMode="auto">
            <a:xfrm>
              <a:off x="3645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3" name="Line 21"/>
            <p:cNvSpPr>
              <a:spLocks noChangeShapeType="1"/>
            </p:cNvSpPr>
            <p:nvPr/>
          </p:nvSpPr>
          <p:spPr bwMode="auto">
            <a:xfrm>
              <a:off x="3645" y="2783"/>
              <a:ext cx="85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4" name="Line 22"/>
            <p:cNvSpPr>
              <a:spLocks noChangeShapeType="1"/>
            </p:cNvSpPr>
            <p:nvPr/>
          </p:nvSpPr>
          <p:spPr bwMode="auto">
            <a:xfrm flipV="1">
              <a:off x="4496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5" name="Line 23"/>
            <p:cNvSpPr>
              <a:spLocks noChangeShapeType="1"/>
            </p:cNvSpPr>
            <p:nvPr/>
          </p:nvSpPr>
          <p:spPr bwMode="auto">
            <a:xfrm>
              <a:off x="4496" y="2415"/>
              <a:ext cx="3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6" name="Line 24"/>
            <p:cNvSpPr>
              <a:spLocks noChangeShapeType="1"/>
            </p:cNvSpPr>
            <p:nvPr/>
          </p:nvSpPr>
          <p:spPr bwMode="auto">
            <a:xfrm flipV="1">
              <a:off x="4893" y="1735"/>
              <a:ext cx="0" cy="6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7" name="Line 25"/>
            <p:cNvSpPr>
              <a:spLocks noChangeShapeType="1"/>
            </p:cNvSpPr>
            <p:nvPr/>
          </p:nvSpPr>
          <p:spPr bwMode="auto">
            <a:xfrm>
              <a:off x="4893" y="1735"/>
              <a:ext cx="28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8" name="Rectangle 34"/>
            <p:cNvSpPr>
              <a:spLocks noChangeArrowheads="1"/>
            </p:cNvSpPr>
            <p:nvPr/>
          </p:nvSpPr>
          <p:spPr bwMode="auto">
            <a:xfrm>
              <a:off x="1463" y="2783"/>
              <a:ext cx="425" cy="34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9" name="Rectangle 35"/>
            <p:cNvSpPr>
              <a:spLocks noChangeArrowheads="1"/>
            </p:cNvSpPr>
            <p:nvPr/>
          </p:nvSpPr>
          <p:spPr bwMode="auto">
            <a:xfrm>
              <a:off x="4893" y="2415"/>
              <a:ext cx="425" cy="34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60" name="Rectangle 36"/>
            <p:cNvSpPr>
              <a:spLocks noChangeArrowheads="1"/>
            </p:cNvSpPr>
            <p:nvPr/>
          </p:nvSpPr>
          <p:spPr bwMode="auto">
            <a:xfrm>
              <a:off x="960" y="2075"/>
              <a:ext cx="503" cy="34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47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61D06C-B554-41CE-84A0-0E541CF20861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Hit: Repair</a:t>
            </a:r>
          </a:p>
        </p:txBody>
      </p:sp>
      <p:grpSp>
        <p:nvGrpSpPr>
          <p:cNvPr id="74758" name="Group 104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74784" name="Rectangle 105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5" name="Rectangle 106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6" name="Rectangle 107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7" name="Rectangle 108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8" name="Rectangle 109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9" name="Rectangle 110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0" name="Rectangle 111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759" name="Line 112"/>
          <p:cNvSpPr>
            <a:spLocks noChangeShapeType="1"/>
          </p:cNvSpPr>
          <p:nvPr/>
        </p:nvSpPr>
        <p:spPr bwMode="auto">
          <a:xfrm>
            <a:off x="1524000" y="5499100"/>
            <a:ext cx="669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60" name="Line 113"/>
          <p:cNvSpPr>
            <a:spLocks noChangeShapeType="1"/>
          </p:cNvSpPr>
          <p:nvPr/>
        </p:nvSpPr>
        <p:spPr bwMode="auto">
          <a:xfrm>
            <a:off x="1524000" y="4959350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1" name="Line 114"/>
          <p:cNvSpPr>
            <a:spLocks noChangeShapeType="1"/>
          </p:cNvSpPr>
          <p:nvPr/>
        </p:nvSpPr>
        <p:spPr bwMode="auto">
          <a:xfrm>
            <a:off x="1524000" y="44180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2" name="Line 115"/>
          <p:cNvSpPr>
            <a:spLocks noChangeShapeType="1"/>
          </p:cNvSpPr>
          <p:nvPr/>
        </p:nvSpPr>
        <p:spPr bwMode="auto">
          <a:xfrm>
            <a:off x="1524000" y="38338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3" name="Line 116"/>
          <p:cNvSpPr>
            <a:spLocks noChangeShapeType="1"/>
          </p:cNvSpPr>
          <p:nvPr/>
        </p:nvSpPr>
        <p:spPr bwMode="auto">
          <a:xfrm>
            <a:off x="1524000" y="329406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4" name="Line 117"/>
          <p:cNvSpPr>
            <a:spLocks noChangeShapeType="1"/>
          </p:cNvSpPr>
          <p:nvPr/>
        </p:nvSpPr>
        <p:spPr bwMode="auto">
          <a:xfrm>
            <a:off x="1524000" y="27543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5" name="Line 118"/>
          <p:cNvSpPr>
            <a:spLocks noChangeShapeType="1"/>
          </p:cNvSpPr>
          <p:nvPr/>
        </p:nvSpPr>
        <p:spPr bwMode="auto">
          <a:xfrm>
            <a:off x="1524000" y="2754313"/>
            <a:ext cx="798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6" name="Line 119"/>
          <p:cNvSpPr>
            <a:spLocks noChangeShapeType="1"/>
          </p:cNvSpPr>
          <p:nvPr/>
        </p:nvSpPr>
        <p:spPr bwMode="auto">
          <a:xfrm>
            <a:off x="2322513" y="275431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7" name="Line 120"/>
          <p:cNvSpPr>
            <a:spLocks noChangeShapeType="1"/>
          </p:cNvSpPr>
          <p:nvPr/>
        </p:nvSpPr>
        <p:spPr bwMode="auto">
          <a:xfrm>
            <a:off x="2322513" y="3294063"/>
            <a:ext cx="674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8" name="Line 121"/>
          <p:cNvSpPr>
            <a:spLocks noChangeShapeType="1"/>
          </p:cNvSpPr>
          <p:nvPr/>
        </p:nvSpPr>
        <p:spPr bwMode="auto">
          <a:xfrm>
            <a:off x="2997200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9" name="Line 122"/>
          <p:cNvSpPr>
            <a:spLocks noChangeShapeType="1"/>
          </p:cNvSpPr>
          <p:nvPr/>
        </p:nvSpPr>
        <p:spPr bwMode="auto">
          <a:xfrm>
            <a:off x="2997200" y="3833813"/>
            <a:ext cx="7651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0" name="Line 123"/>
          <p:cNvSpPr>
            <a:spLocks noChangeShapeType="1"/>
          </p:cNvSpPr>
          <p:nvPr/>
        </p:nvSpPr>
        <p:spPr bwMode="auto">
          <a:xfrm>
            <a:off x="3762375" y="3833813"/>
            <a:ext cx="7191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1" name="Line 124"/>
          <p:cNvSpPr>
            <a:spLocks noChangeShapeType="1"/>
          </p:cNvSpPr>
          <p:nvPr/>
        </p:nvSpPr>
        <p:spPr bwMode="auto">
          <a:xfrm flipV="1">
            <a:off x="4481513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2" name="Line 125"/>
          <p:cNvSpPr>
            <a:spLocks noChangeShapeType="1"/>
          </p:cNvSpPr>
          <p:nvPr/>
        </p:nvSpPr>
        <p:spPr bwMode="auto">
          <a:xfrm>
            <a:off x="4481513" y="3294063"/>
            <a:ext cx="676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3" name="Line 126"/>
          <p:cNvSpPr>
            <a:spLocks noChangeShapeType="1"/>
          </p:cNvSpPr>
          <p:nvPr/>
        </p:nvSpPr>
        <p:spPr bwMode="auto">
          <a:xfrm>
            <a:off x="5157788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4" name="Line 127"/>
          <p:cNvSpPr>
            <a:spLocks noChangeShapeType="1"/>
          </p:cNvSpPr>
          <p:nvPr/>
        </p:nvSpPr>
        <p:spPr bwMode="auto">
          <a:xfrm>
            <a:off x="5157788" y="3833813"/>
            <a:ext cx="628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5" name="Line 128"/>
          <p:cNvSpPr>
            <a:spLocks noChangeShapeType="1"/>
          </p:cNvSpPr>
          <p:nvPr/>
        </p:nvSpPr>
        <p:spPr bwMode="auto">
          <a:xfrm>
            <a:off x="5786438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6" name="Line 129"/>
          <p:cNvSpPr>
            <a:spLocks noChangeShapeType="1"/>
          </p:cNvSpPr>
          <p:nvPr/>
        </p:nvSpPr>
        <p:spPr bwMode="auto">
          <a:xfrm>
            <a:off x="5786438" y="4418013"/>
            <a:ext cx="13509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7" name="Line 130"/>
          <p:cNvSpPr>
            <a:spLocks noChangeShapeType="1"/>
          </p:cNvSpPr>
          <p:nvPr/>
        </p:nvSpPr>
        <p:spPr bwMode="auto">
          <a:xfrm flipV="1">
            <a:off x="7137400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8" name="Line 131"/>
          <p:cNvSpPr>
            <a:spLocks noChangeShapeType="1"/>
          </p:cNvSpPr>
          <p:nvPr/>
        </p:nvSpPr>
        <p:spPr bwMode="auto">
          <a:xfrm>
            <a:off x="7137400" y="3833813"/>
            <a:ext cx="630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9" name="Line 132"/>
          <p:cNvSpPr>
            <a:spLocks noChangeShapeType="1"/>
          </p:cNvSpPr>
          <p:nvPr/>
        </p:nvSpPr>
        <p:spPr bwMode="auto">
          <a:xfrm flipV="1">
            <a:off x="7767638" y="2754313"/>
            <a:ext cx="0" cy="1079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80" name="Line 133"/>
          <p:cNvSpPr>
            <a:spLocks noChangeShapeType="1"/>
          </p:cNvSpPr>
          <p:nvPr/>
        </p:nvSpPr>
        <p:spPr bwMode="auto">
          <a:xfrm>
            <a:off x="7767638" y="2754313"/>
            <a:ext cx="449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81" name="Rectangle 134"/>
          <p:cNvSpPr>
            <a:spLocks noChangeArrowheads="1"/>
          </p:cNvSpPr>
          <p:nvPr/>
        </p:nvSpPr>
        <p:spPr bwMode="auto">
          <a:xfrm>
            <a:off x="2322513" y="44180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82" name="Rectangle 135"/>
          <p:cNvSpPr>
            <a:spLocks noChangeArrowheads="1"/>
          </p:cNvSpPr>
          <p:nvPr/>
        </p:nvSpPr>
        <p:spPr bwMode="auto">
          <a:xfrm>
            <a:off x="7767638" y="38338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83" name="Rectangle 136"/>
          <p:cNvSpPr>
            <a:spLocks noChangeArrowheads="1"/>
          </p:cNvSpPr>
          <p:nvPr/>
        </p:nvSpPr>
        <p:spPr bwMode="auto">
          <a:xfrm>
            <a:off x="1524000" y="3294063"/>
            <a:ext cx="798513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57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394D1-4DF8-47FF-AA7A-A2488BDD497C}" type="slidenum">
              <a:rPr lang="en-US" smtClean="0"/>
              <a:pPr/>
              <a:t>72</a:t>
            </a:fld>
            <a:endParaRPr lang="en-US" smtClean="0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5170488" y="3324225"/>
            <a:ext cx="1957387" cy="1084263"/>
            <a:chOff x="3257" y="2094"/>
            <a:chExt cx="1233" cy="683"/>
          </a:xfrm>
        </p:grpSpPr>
        <p:sp>
          <p:nvSpPr>
            <p:cNvPr id="75828" name="Rectangle 51"/>
            <p:cNvSpPr>
              <a:spLocks noChangeArrowheads="1"/>
            </p:cNvSpPr>
            <p:nvPr/>
          </p:nvSpPr>
          <p:spPr bwMode="auto">
            <a:xfrm>
              <a:off x="3257" y="2094"/>
              <a:ext cx="770" cy="314"/>
            </a:xfrm>
            <a:prstGeom prst="rect">
              <a:avLst/>
            </a:prstGeom>
            <a:solidFill>
              <a:srgbClr val="CCCCFF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9" name="Rectangle 52"/>
            <p:cNvSpPr>
              <a:spLocks noChangeArrowheads="1"/>
            </p:cNvSpPr>
            <p:nvPr/>
          </p:nvSpPr>
          <p:spPr bwMode="auto">
            <a:xfrm>
              <a:off x="3653" y="2437"/>
              <a:ext cx="837" cy="340"/>
            </a:xfrm>
            <a:prstGeom prst="rect">
              <a:avLst/>
            </a:prstGeom>
            <a:solidFill>
              <a:srgbClr val="CCCCFF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0" name="Rectangle 53"/>
            <p:cNvSpPr>
              <a:spLocks noChangeArrowheads="1"/>
            </p:cNvSpPr>
            <p:nvPr/>
          </p:nvSpPr>
          <p:spPr bwMode="auto">
            <a:xfrm>
              <a:off x="3653" y="2302"/>
              <a:ext cx="374" cy="135"/>
            </a:xfrm>
            <a:prstGeom prst="rect">
              <a:avLst/>
            </a:prstGeom>
            <a:solidFill>
              <a:srgbClr val="CCCCFF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9297" name="Rectangle 49"/>
          <p:cNvSpPr>
            <a:spLocks noChangeArrowheads="1"/>
          </p:cNvSpPr>
          <p:nvPr/>
        </p:nvSpPr>
        <p:spPr bwMode="auto">
          <a:xfrm>
            <a:off x="3005138" y="3321050"/>
            <a:ext cx="1476375" cy="501650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Hit: Prefetch</a:t>
            </a:r>
          </a:p>
        </p:txBody>
      </p:sp>
      <p:grpSp>
        <p:nvGrpSpPr>
          <p:cNvPr id="75784" name="Group 3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75821" name="Rectangle 4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2" name="Rectangle 5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3" name="Rectangle 6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4" name="Rectangle 7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5" name="Rectangle 8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6" name="Rectangle 9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7" name="Rectangle 10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5785" name="Line 11"/>
          <p:cNvSpPr>
            <a:spLocks noChangeShapeType="1"/>
          </p:cNvSpPr>
          <p:nvPr/>
        </p:nvSpPr>
        <p:spPr bwMode="auto">
          <a:xfrm>
            <a:off x="1524000" y="5499100"/>
            <a:ext cx="669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86" name="Line 12"/>
          <p:cNvSpPr>
            <a:spLocks noChangeShapeType="1"/>
          </p:cNvSpPr>
          <p:nvPr/>
        </p:nvSpPr>
        <p:spPr bwMode="auto">
          <a:xfrm>
            <a:off x="1524000" y="4959350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87" name="Line 13"/>
          <p:cNvSpPr>
            <a:spLocks noChangeShapeType="1"/>
          </p:cNvSpPr>
          <p:nvPr/>
        </p:nvSpPr>
        <p:spPr bwMode="auto">
          <a:xfrm>
            <a:off x="1524000" y="44180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88" name="Line 14"/>
          <p:cNvSpPr>
            <a:spLocks noChangeShapeType="1"/>
          </p:cNvSpPr>
          <p:nvPr/>
        </p:nvSpPr>
        <p:spPr bwMode="auto">
          <a:xfrm>
            <a:off x="1524000" y="38338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89" name="Line 15"/>
          <p:cNvSpPr>
            <a:spLocks noChangeShapeType="1"/>
          </p:cNvSpPr>
          <p:nvPr/>
        </p:nvSpPr>
        <p:spPr bwMode="auto">
          <a:xfrm>
            <a:off x="1524000" y="329406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0" name="Line 16"/>
          <p:cNvSpPr>
            <a:spLocks noChangeShapeType="1"/>
          </p:cNvSpPr>
          <p:nvPr/>
        </p:nvSpPr>
        <p:spPr bwMode="auto">
          <a:xfrm>
            <a:off x="1524000" y="27543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1" name="Line 17"/>
          <p:cNvSpPr>
            <a:spLocks noChangeShapeType="1"/>
          </p:cNvSpPr>
          <p:nvPr/>
        </p:nvSpPr>
        <p:spPr bwMode="auto">
          <a:xfrm>
            <a:off x="1524000" y="2754313"/>
            <a:ext cx="798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2" name="Line 18"/>
          <p:cNvSpPr>
            <a:spLocks noChangeShapeType="1"/>
          </p:cNvSpPr>
          <p:nvPr/>
        </p:nvSpPr>
        <p:spPr bwMode="auto">
          <a:xfrm>
            <a:off x="2322513" y="275431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3" name="Line 19"/>
          <p:cNvSpPr>
            <a:spLocks noChangeShapeType="1"/>
          </p:cNvSpPr>
          <p:nvPr/>
        </p:nvSpPr>
        <p:spPr bwMode="auto">
          <a:xfrm>
            <a:off x="2322513" y="3294063"/>
            <a:ext cx="674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4" name="Line 20"/>
          <p:cNvSpPr>
            <a:spLocks noChangeShapeType="1"/>
          </p:cNvSpPr>
          <p:nvPr/>
        </p:nvSpPr>
        <p:spPr bwMode="auto">
          <a:xfrm>
            <a:off x="2997200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5" name="Line 21"/>
          <p:cNvSpPr>
            <a:spLocks noChangeShapeType="1"/>
          </p:cNvSpPr>
          <p:nvPr/>
        </p:nvSpPr>
        <p:spPr bwMode="auto">
          <a:xfrm>
            <a:off x="2997200" y="3833813"/>
            <a:ext cx="7651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6" name="Line 22"/>
          <p:cNvSpPr>
            <a:spLocks noChangeShapeType="1"/>
          </p:cNvSpPr>
          <p:nvPr/>
        </p:nvSpPr>
        <p:spPr bwMode="auto">
          <a:xfrm>
            <a:off x="3762375" y="3833813"/>
            <a:ext cx="7191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7" name="Line 23"/>
          <p:cNvSpPr>
            <a:spLocks noChangeShapeType="1"/>
          </p:cNvSpPr>
          <p:nvPr/>
        </p:nvSpPr>
        <p:spPr bwMode="auto">
          <a:xfrm flipV="1">
            <a:off x="4481513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8" name="Line 24"/>
          <p:cNvSpPr>
            <a:spLocks noChangeShapeType="1"/>
          </p:cNvSpPr>
          <p:nvPr/>
        </p:nvSpPr>
        <p:spPr bwMode="auto">
          <a:xfrm>
            <a:off x="4481513" y="3294063"/>
            <a:ext cx="676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9" name="Line 25"/>
          <p:cNvSpPr>
            <a:spLocks noChangeShapeType="1"/>
          </p:cNvSpPr>
          <p:nvPr/>
        </p:nvSpPr>
        <p:spPr bwMode="auto">
          <a:xfrm>
            <a:off x="5157788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0" name="Line 26"/>
          <p:cNvSpPr>
            <a:spLocks noChangeShapeType="1"/>
          </p:cNvSpPr>
          <p:nvPr/>
        </p:nvSpPr>
        <p:spPr bwMode="auto">
          <a:xfrm>
            <a:off x="5157788" y="3833813"/>
            <a:ext cx="628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1" name="Line 27"/>
          <p:cNvSpPr>
            <a:spLocks noChangeShapeType="1"/>
          </p:cNvSpPr>
          <p:nvPr/>
        </p:nvSpPr>
        <p:spPr bwMode="auto">
          <a:xfrm>
            <a:off x="5786438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2" name="Line 28"/>
          <p:cNvSpPr>
            <a:spLocks noChangeShapeType="1"/>
          </p:cNvSpPr>
          <p:nvPr/>
        </p:nvSpPr>
        <p:spPr bwMode="auto">
          <a:xfrm>
            <a:off x="5786438" y="4418013"/>
            <a:ext cx="13509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3" name="Line 29"/>
          <p:cNvSpPr>
            <a:spLocks noChangeShapeType="1"/>
          </p:cNvSpPr>
          <p:nvPr/>
        </p:nvSpPr>
        <p:spPr bwMode="auto">
          <a:xfrm flipV="1">
            <a:off x="7137400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4" name="Line 30"/>
          <p:cNvSpPr>
            <a:spLocks noChangeShapeType="1"/>
          </p:cNvSpPr>
          <p:nvPr/>
        </p:nvSpPr>
        <p:spPr bwMode="auto">
          <a:xfrm>
            <a:off x="7137400" y="3833813"/>
            <a:ext cx="630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5" name="Line 31"/>
          <p:cNvSpPr>
            <a:spLocks noChangeShapeType="1"/>
          </p:cNvSpPr>
          <p:nvPr/>
        </p:nvSpPr>
        <p:spPr bwMode="auto">
          <a:xfrm flipV="1">
            <a:off x="7767638" y="2754313"/>
            <a:ext cx="0" cy="1079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6" name="Line 32"/>
          <p:cNvSpPr>
            <a:spLocks noChangeShapeType="1"/>
          </p:cNvSpPr>
          <p:nvPr/>
        </p:nvSpPr>
        <p:spPr bwMode="auto">
          <a:xfrm>
            <a:off x="7767638" y="2754313"/>
            <a:ext cx="449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7" name="Rectangle 33"/>
          <p:cNvSpPr>
            <a:spLocks noChangeArrowheads="1"/>
          </p:cNvSpPr>
          <p:nvPr/>
        </p:nvSpPr>
        <p:spPr bwMode="auto">
          <a:xfrm>
            <a:off x="2322513" y="44180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08" name="Rectangle 34"/>
          <p:cNvSpPr>
            <a:spLocks noChangeArrowheads="1"/>
          </p:cNvSpPr>
          <p:nvPr/>
        </p:nvSpPr>
        <p:spPr bwMode="auto">
          <a:xfrm>
            <a:off x="7767638" y="38338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09" name="Rectangle 35"/>
          <p:cNvSpPr>
            <a:spLocks noChangeArrowheads="1"/>
          </p:cNvSpPr>
          <p:nvPr/>
        </p:nvSpPr>
        <p:spPr bwMode="auto">
          <a:xfrm>
            <a:off x="1524000" y="3294063"/>
            <a:ext cx="798513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10" name="Line 37"/>
          <p:cNvSpPr>
            <a:spLocks noChangeShapeType="1"/>
          </p:cNvSpPr>
          <p:nvPr/>
        </p:nvSpPr>
        <p:spPr bwMode="auto">
          <a:xfrm>
            <a:off x="1524000" y="3294063"/>
            <a:ext cx="223837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1" name="Line 38"/>
          <p:cNvSpPr>
            <a:spLocks noChangeShapeType="1"/>
          </p:cNvSpPr>
          <p:nvPr/>
        </p:nvSpPr>
        <p:spPr bwMode="auto">
          <a:xfrm flipV="1">
            <a:off x="3762375" y="2754313"/>
            <a:ext cx="0" cy="5667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2" name="Line 39"/>
          <p:cNvSpPr>
            <a:spLocks noChangeShapeType="1"/>
          </p:cNvSpPr>
          <p:nvPr/>
        </p:nvSpPr>
        <p:spPr bwMode="auto">
          <a:xfrm>
            <a:off x="3762375" y="2754313"/>
            <a:ext cx="719138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3" name="Line 40"/>
          <p:cNvSpPr>
            <a:spLocks noChangeShapeType="1"/>
          </p:cNvSpPr>
          <p:nvPr/>
        </p:nvSpPr>
        <p:spPr bwMode="auto">
          <a:xfrm>
            <a:off x="4481513" y="2754313"/>
            <a:ext cx="0" cy="56515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4" name="Line 41"/>
          <p:cNvSpPr>
            <a:spLocks noChangeShapeType="1"/>
          </p:cNvSpPr>
          <p:nvPr/>
        </p:nvSpPr>
        <p:spPr bwMode="auto">
          <a:xfrm>
            <a:off x="4481513" y="3294063"/>
            <a:ext cx="1935162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5" name="Line 43"/>
          <p:cNvSpPr>
            <a:spLocks noChangeShapeType="1"/>
          </p:cNvSpPr>
          <p:nvPr/>
        </p:nvSpPr>
        <p:spPr bwMode="auto">
          <a:xfrm flipH="1">
            <a:off x="6416675" y="3294063"/>
            <a:ext cx="0" cy="5794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6" name="Line 44"/>
          <p:cNvSpPr>
            <a:spLocks noChangeShapeType="1"/>
          </p:cNvSpPr>
          <p:nvPr/>
        </p:nvSpPr>
        <p:spPr bwMode="auto">
          <a:xfrm>
            <a:off x="6416675" y="3844925"/>
            <a:ext cx="7207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7" name="Line 45"/>
          <p:cNvSpPr>
            <a:spLocks noChangeShapeType="1"/>
          </p:cNvSpPr>
          <p:nvPr/>
        </p:nvSpPr>
        <p:spPr bwMode="auto">
          <a:xfrm flipV="1">
            <a:off x="7137400" y="3833813"/>
            <a:ext cx="630238" cy="1111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8" name="Line 46"/>
          <p:cNvSpPr>
            <a:spLocks noChangeShapeType="1"/>
          </p:cNvSpPr>
          <p:nvPr/>
        </p:nvSpPr>
        <p:spPr bwMode="auto">
          <a:xfrm flipV="1">
            <a:off x="7767638" y="3294063"/>
            <a:ext cx="0" cy="55086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9" name="Line 47"/>
          <p:cNvSpPr>
            <a:spLocks noChangeShapeType="1"/>
          </p:cNvSpPr>
          <p:nvPr/>
        </p:nvSpPr>
        <p:spPr bwMode="auto">
          <a:xfrm>
            <a:off x="7767638" y="3294063"/>
            <a:ext cx="449262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8" name="Rectangle 50"/>
          <p:cNvSpPr>
            <a:spLocks noChangeArrowheads="1"/>
          </p:cNvSpPr>
          <p:nvPr/>
        </p:nvSpPr>
        <p:spPr bwMode="auto">
          <a:xfrm>
            <a:off x="3786188" y="2779713"/>
            <a:ext cx="679450" cy="56038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97" grpId="0" animBg="1"/>
      <p:bldP spid="309298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68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DF86E9-5DF4-4B32-8618-AE4C60EA0BFC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Prefetch Algorithm</a:t>
            </a:r>
          </a:p>
        </p:txBody>
      </p:sp>
      <p:grpSp>
        <p:nvGrpSpPr>
          <p:cNvPr id="76806" name="Group 8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76839" name="Rectangle 9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0" name="Rectangle 10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1" name="Rectangle 11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2" name="Rectangle 12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3" name="Rectangle 13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4" name="Rectangle 14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5" name="Rectangle 15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807" name="Line 16"/>
          <p:cNvSpPr>
            <a:spLocks noChangeShapeType="1"/>
          </p:cNvSpPr>
          <p:nvPr/>
        </p:nvSpPr>
        <p:spPr bwMode="auto">
          <a:xfrm>
            <a:off x="1524000" y="5499100"/>
            <a:ext cx="669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08" name="Line 17"/>
          <p:cNvSpPr>
            <a:spLocks noChangeShapeType="1"/>
          </p:cNvSpPr>
          <p:nvPr/>
        </p:nvSpPr>
        <p:spPr bwMode="auto">
          <a:xfrm>
            <a:off x="1524000" y="4959350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09" name="Line 18"/>
          <p:cNvSpPr>
            <a:spLocks noChangeShapeType="1"/>
          </p:cNvSpPr>
          <p:nvPr/>
        </p:nvSpPr>
        <p:spPr bwMode="auto">
          <a:xfrm>
            <a:off x="1524000" y="44180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0" name="Line 19"/>
          <p:cNvSpPr>
            <a:spLocks noChangeShapeType="1"/>
          </p:cNvSpPr>
          <p:nvPr/>
        </p:nvSpPr>
        <p:spPr bwMode="auto">
          <a:xfrm>
            <a:off x="1524000" y="38338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1" name="Line 20"/>
          <p:cNvSpPr>
            <a:spLocks noChangeShapeType="1"/>
          </p:cNvSpPr>
          <p:nvPr/>
        </p:nvSpPr>
        <p:spPr bwMode="auto">
          <a:xfrm>
            <a:off x="1524000" y="329406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2" name="Line 21"/>
          <p:cNvSpPr>
            <a:spLocks noChangeShapeType="1"/>
          </p:cNvSpPr>
          <p:nvPr/>
        </p:nvSpPr>
        <p:spPr bwMode="auto">
          <a:xfrm>
            <a:off x="1524000" y="27543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3" name="Line 22"/>
          <p:cNvSpPr>
            <a:spLocks noChangeShapeType="1"/>
          </p:cNvSpPr>
          <p:nvPr/>
        </p:nvSpPr>
        <p:spPr bwMode="auto">
          <a:xfrm>
            <a:off x="1524000" y="2754313"/>
            <a:ext cx="798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4" name="Line 23"/>
          <p:cNvSpPr>
            <a:spLocks noChangeShapeType="1"/>
          </p:cNvSpPr>
          <p:nvPr/>
        </p:nvSpPr>
        <p:spPr bwMode="auto">
          <a:xfrm>
            <a:off x="2322513" y="275431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5" name="Line 24"/>
          <p:cNvSpPr>
            <a:spLocks noChangeShapeType="1"/>
          </p:cNvSpPr>
          <p:nvPr/>
        </p:nvSpPr>
        <p:spPr bwMode="auto">
          <a:xfrm>
            <a:off x="2322513" y="3294063"/>
            <a:ext cx="674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6" name="Line 25"/>
          <p:cNvSpPr>
            <a:spLocks noChangeShapeType="1"/>
          </p:cNvSpPr>
          <p:nvPr/>
        </p:nvSpPr>
        <p:spPr bwMode="auto">
          <a:xfrm>
            <a:off x="2997200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7" name="Line 26"/>
          <p:cNvSpPr>
            <a:spLocks noChangeShapeType="1"/>
          </p:cNvSpPr>
          <p:nvPr/>
        </p:nvSpPr>
        <p:spPr bwMode="auto">
          <a:xfrm>
            <a:off x="2997200" y="3833813"/>
            <a:ext cx="7651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8" name="Line 27"/>
          <p:cNvSpPr>
            <a:spLocks noChangeShapeType="1"/>
          </p:cNvSpPr>
          <p:nvPr/>
        </p:nvSpPr>
        <p:spPr bwMode="auto">
          <a:xfrm>
            <a:off x="3762375" y="3833813"/>
            <a:ext cx="7191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9" name="Line 28"/>
          <p:cNvSpPr>
            <a:spLocks noChangeShapeType="1"/>
          </p:cNvSpPr>
          <p:nvPr/>
        </p:nvSpPr>
        <p:spPr bwMode="auto">
          <a:xfrm flipV="1">
            <a:off x="4481513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0" name="Line 29"/>
          <p:cNvSpPr>
            <a:spLocks noChangeShapeType="1"/>
          </p:cNvSpPr>
          <p:nvPr/>
        </p:nvSpPr>
        <p:spPr bwMode="auto">
          <a:xfrm>
            <a:off x="4481513" y="3294063"/>
            <a:ext cx="676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1" name="Line 30"/>
          <p:cNvSpPr>
            <a:spLocks noChangeShapeType="1"/>
          </p:cNvSpPr>
          <p:nvPr/>
        </p:nvSpPr>
        <p:spPr bwMode="auto">
          <a:xfrm>
            <a:off x="5157788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2" name="Line 31"/>
          <p:cNvSpPr>
            <a:spLocks noChangeShapeType="1"/>
          </p:cNvSpPr>
          <p:nvPr/>
        </p:nvSpPr>
        <p:spPr bwMode="auto">
          <a:xfrm>
            <a:off x="5157788" y="3833813"/>
            <a:ext cx="628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3" name="Line 32"/>
          <p:cNvSpPr>
            <a:spLocks noChangeShapeType="1"/>
          </p:cNvSpPr>
          <p:nvPr/>
        </p:nvSpPr>
        <p:spPr bwMode="auto">
          <a:xfrm>
            <a:off x="5786438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4" name="Line 33"/>
          <p:cNvSpPr>
            <a:spLocks noChangeShapeType="1"/>
          </p:cNvSpPr>
          <p:nvPr/>
        </p:nvSpPr>
        <p:spPr bwMode="auto">
          <a:xfrm>
            <a:off x="5786438" y="4418013"/>
            <a:ext cx="13509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5" name="Line 34"/>
          <p:cNvSpPr>
            <a:spLocks noChangeShapeType="1"/>
          </p:cNvSpPr>
          <p:nvPr/>
        </p:nvSpPr>
        <p:spPr bwMode="auto">
          <a:xfrm flipV="1">
            <a:off x="7137400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6" name="Line 35"/>
          <p:cNvSpPr>
            <a:spLocks noChangeShapeType="1"/>
          </p:cNvSpPr>
          <p:nvPr/>
        </p:nvSpPr>
        <p:spPr bwMode="auto">
          <a:xfrm>
            <a:off x="7137400" y="3833813"/>
            <a:ext cx="630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7" name="Line 36"/>
          <p:cNvSpPr>
            <a:spLocks noChangeShapeType="1"/>
          </p:cNvSpPr>
          <p:nvPr/>
        </p:nvSpPr>
        <p:spPr bwMode="auto">
          <a:xfrm flipV="1">
            <a:off x="7767638" y="2754313"/>
            <a:ext cx="0" cy="1079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8" name="Line 37"/>
          <p:cNvSpPr>
            <a:spLocks noChangeShapeType="1"/>
          </p:cNvSpPr>
          <p:nvPr/>
        </p:nvSpPr>
        <p:spPr bwMode="auto">
          <a:xfrm>
            <a:off x="7767638" y="2754313"/>
            <a:ext cx="449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9" name="Rectangle 38"/>
          <p:cNvSpPr>
            <a:spLocks noChangeArrowheads="1"/>
          </p:cNvSpPr>
          <p:nvPr/>
        </p:nvSpPr>
        <p:spPr bwMode="auto">
          <a:xfrm>
            <a:off x="2322513" y="44180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0" name="Rectangle 52"/>
          <p:cNvSpPr>
            <a:spLocks noChangeArrowheads="1"/>
          </p:cNvSpPr>
          <p:nvPr/>
        </p:nvSpPr>
        <p:spPr bwMode="auto">
          <a:xfrm>
            <a:off x="1524000" y="3294063"/>
            <a:ext cx="798513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1" name="Line 53"/>
          <p:cNvSpPr>
            <a:spLocks noChangeShapeType="1"/>
          </p:cNvSpPr>
          <p:nvPr/>
        </p:nvSpPr>
        <p:spPr bwMode="auto">
          <a:xfrm>
            <a:off x="1524000" y="3294063"/>
            <a:ext cx="14732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32" name="Line 54"/>
          <p:cNvSpPr>
            <a:spLocks noChangeShapeType="1"/>
          </p:cNvSpPr>
          <p:nvPr/>
        </p:nvSpPr>
        <p:spPr bwMode="auto">
          <a:xfrm>
            <a:off x="2997200" y="1717675"/>
            <a:ext cx="0" cy="4276725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33" name="Line 55"/>
          <p:cNvSpPr>
            <a:spLocks noChangeShapeType="1"/>
          </p:cNvSpPr>
          <p:nvPr/>
        </p:nvSpPr>
        <p:spPr bwMode="auto">
          <a:xfrm>
            <a:off x="4481513" y="1719263"/>
            <a:ext cx="0" cy="4276725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34" name="Line 56"/>
          <p:cNvSpPr>
            <a:spLocks noChangeShapeType="1"/>
          </p:cNvSpPr>
          <p:nvPr/>
        </p:nvSpPr>
        <p:spPr bwMode="auto">
          <a:xfrm>
            <a:off x="5786438" y="1719263"/>
            <a:ext cx="0" cy="4276725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35" name="Text Box 57"/>
          <p:cNvSpPr txBox="1">
            <a:spLocks noChangeArrowheads="1"/>
          </p:cNvSpPr>
          <p:nvPr/>
        </p:nvSpPr>
        <p:spPr bwMode="auto">
          <a:xfrm>
            <a:off x="4452938" y="5499100"/>
            <a:ext cx="1379537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prefetch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window</a:t>
            </a:r>
          </a:p>
        </p:txBody>
      </p:sp>
      <p:sp>
        <p:nvSpPr>
          <p:cNvPr id="76836" name="Text Box 58"/>
          <p:cNvSpPr txBox="1">
            <a:spLocks noChangeArrowheads="1"/>
          </p:cNvSpPr>
          <p:nvPr/>
        </p:nvSpPr>
        <p:spPr bwMode="auto">
          <a:xfrm>
            <a:off x="566738" y="1719263"/>
            <a:ext cx="1450975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playback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point</a:t>
            </a:r>
          </a:p>
        </p:txBody>
      </p:sp>
      <p:sp>
        <p:nvSpPr>
          <p:cNvPr id="76837" name="Line 59"/>
          <p:cNvSpPr>
            <a:spLocks noChangeShapeType="1"/>
          </p:cNvSpPr>
          <p:nvPr/>
        </p:nvSpPr>
        <p:spPr bwMode="auto">
          <a:xfrm>
            <a:off x="2017713" y="2124075"/>
            <a:ext cx="979487" cy="2968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38" name="Rectangle 60"/>
          <p:cNvSpPr>
            <a:spLocks noChangeArrowheads="1"/>
          </p:cNvSpPr>
          <p:nvPr/>
        </p:nvSpPr>
        <p:spPr bwMode="auto">
          <a:xfrm>
            <a:off x="5157788" y="4418013"/>
            <a:ext cx="628650" cy="541337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78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7CF2A6-5DB1-4453-A267-2E475355CB09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Proxy Request to Server</a:t>
            </a:r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requests (for different clients) are batched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566CF5-8820-45D4-A142-14369C3D062A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Server Response</a:t>
            </a:r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Missing segments are sent in decreasing priority</a:t>
            </a:r>
          </a:p>
        </p:txBody>
      </p:sp>
      <p:grpSp>
        <p:nvGrpSpPr>
          <p:cNvPr id="78855" name="Group 4"/>
          <p:cNvGrpSpPr>
            <a:grpSpLocks/>
          </p:cNvGrpSpPr>
          <p:nvPr/>
        </p:nvGrpSpPr>
        <p:grpSpPr bwMode="auto">
          <a:xfrm>
            <a:off x="2520950" y="3927475"/>
            <a:ext cx="4832350" cy="1981200"/>
            <a:chOff x="960" y="1735"/>
            <a:chExt cx="4216" cy="1729"/>
          </a:xfrm>
        </p:grpSpPr>
        <p:sp>
          <p:nvSpPr>
            <p:cNvPr id="78888" name="Rectangle 5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9" name="Rectangle 6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0" name="Rectangle 7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1" name="Rectangle 8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2" name="Rectangle 9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3" name="Rectangle 10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4" name="Rectangle 11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8856" name="Line 12"/>
          <p:cNvSpPr>
            <a:spLocks noChangeShapeType="1"/>
          </p:cNvSpPr>
          <p:nvPr/>
        </p:nvSpPr>
        <p:spPr bwMode="auto">
          <a:xfrm>
            <a:off x="2520950" y="5908675"/>
            <a:ext cx="483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857" name="Line 13"/>
          <p:cNvSpPr>
            <a:spLocks noChangeShapeType="1"/>
          </p:cNvSpPr>
          <p:nvPr/>
        </p:nvSpPr>
        <p:spPr bwMode="auto">
          <a:xfrm>
            <a:off x="2520950" y="5519738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58" name="Line 14"/>
          <p:cNvSpPr>
            <a:spLocks noChangeShapeType="1"/>
          </p:cNvSpPr>
          <p:nvPr/>
        </p:nvSpPr>
        <p:spPr bwMode="auto">
          <a:xfrm>
            <a:off x="2520950" y="5129213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59" name="Line 15"/>
          <p:cNvSpPr>
            <a:spLocks noChangeShapeType="1"/>
          </p:cNvSpPr>
          <p:nvPr/>
        </p:nvSpPr>
        <p:spPr bwMode="auto">
          <a:xfrm>
            <a:off x="2520950" y="4706938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0" name="Line 16"/>
          <p:cNvSpPr>
            <a:spLocks noChangeShapeType="1"/>
          </p:cNvSpPr>
          <p:nvPr/>
        </p:nvSpPr>
        <p:spPr bwMode="auto">
          <a:xfrm>
            <a:off x="2520950" y="4318000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1" name="Line 17"/>
          <p:cNvSpPr>
            <a:spLocks noChangeShapeType="1"/>
          </p:cNvSpPr>
          <p:nvPr/>
        </p:nvSpPr>
        <p:spPr bwMode="auto">
          <a:xfrm>
            <a:off x="2520950" y="3927475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2" name="Line 18"/>
          <p:cNvSpPr>
            <a:spLocks noChangeShapeType="1"/>
          </p:cNvSpPr>
          <p:nvPr/>
        </p:nvSpPr>
        <p:spPr bwMode="auto">
          <a:xfrm>
            <a:off x="2520950" y="3927475"/>
            <a:ext cx="576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3" name="Line 19"/>
          <p:cNvSpPr>
            <a:spLocks noChangeShapeType="1"/>
          </p:cNvSpPr>
          <p:nvPr/>
        </p:nvSpPr>
        <p:spPr bwMode="auto">
          <a:xfrm>
            <a:off x="3097213" y="3927475"/>
            <a:ext cx="0" cy="390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4" name="Line 20"/>
          <p:cNvSpPr>
            <a:spLocks noChangeShapeType="1"/>
          </p:cNvSpPr>
          <p:nvPr/>
        </p:nvSpPr>
        <p:spPr bwMode="auto">
          <a:xfrm>
            <a:off x="3097213" y="4318000"/>
            <a:ext cx="4873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5" name="Line 21"/>
          <p:cNvSpPr>
            <a:spLocks noChangeShapeType="1"/>
          </p:cNvSpPr>
          <p:nvPr/>
        </p:nvSpPr>
        <p:spPr bwMode="auto">
          <a:xfrm>
            <a:off x="3584575" y="4318000"/>
            <a:ext cx="0" cy="3889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6" name="Line 22"/>
          <p:cNvSpPr>
            <a:spLocks noChangeShapeType="1"/>
          </p:cNvSpPr>
          <p:nvPr/>
        </p:nvSpPr>
        <p:spPr bwMode="auto">
          <a:xfrm>
            <a:off x="3584575" y="4706938"/>
            <a:ext cx="5524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7" name="Line 23"/>
          <p:cNvSpPr>
            <a:spLocks noChangeShapeType="1"/>
          </p:cNvSpPr>
          <p:nvPr/>
        </p:nvSpPr>
        <p:spPr bwMode="auto">
          <a:xfrm>
            <a:off x="4137025" y="4706938"/>
            <a:ext cx="5191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8" name="Line 24"/>
          <p:cNvSpPr>
            <a:spLocks noChangeShapeType="1"/>
          </p:cNvSpPr>
          <p:nvPr/>
        </p:nvSpPr>
        <p:spPr bwMode="auto">
          <a:xfrm flipV="1">
            <a:off x="4656138" y="4318000"/>
            <a:ext cx="0" cy="3889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9" name="Line 25"/>
          <p:cNvSpPr>
            <a:spLocks noChangeShapeType="1"/>
          </p:cNvSpPr>
          <p:nvPr/>
        </p:nvSpPr>
        <p:spPr bwMode="auto">
          <a:xfrm>
            <a:off x="4656138" y="4318000"/>
            <a:ext cx="4889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0" name="Line 26"/>
          <p:cNvSpPr>
            <a:spLocks noChangeShapeType="1"/>
          </p:cNvSpPr>
          <p:nvPr/>
        </p:nvSpPr>
        <p:spPr bwMode="auto">
          <a:xfrm>
            <a:off x="5145088" y="4318000"/>
            <a:ext cx="0" cy="3889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1" name="Line 27"/>
          <p:cNvSpPr>
            <a:spLocks noChangeShapeType="1"/>
          </p:cNvSpPr>
          <p:nvPr/>
        </p:nvSpPr>
        <p:spPr bwMode="auto">
          <a:xfrm>
            <a:off x="5145088" y="4706938"/>
            <a:ext cx="454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2" name="Line 28"/>
          <p:cNvSpPr>
            <a:spLocks noChangeShapeType="1"/>
          </p:cNvSpPr>
          <p:nvPr/>
        </p:nvSpPr>
        <p:spPr bwMode="auto">
          <a:xfrm>
            <a:off x="5599113" y="4706938"/>
            <a:ext cx="0" cy="422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3" name="Line 29"/>
          <p:cNvSpPr>
            <a:spLocks noChangeShapeType="1"/>
          </p:cNvSpPr>
          <p:nvPr/>
        </p:nvSpPr>
        <p:spPr bwMode="auto">
          <a:xfrm>
            <a:off x="5599113" y="5129213"/>
            <a:ext cx="974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4" name="Line 30"/>
          <p:cNvSpPr>
            <a:spLocks noChangeShapeType="1"/>
          </p:cNvSpPr>
          <p:nvPr/>
        </p:nvSpPr>
        <p:spPr bwMode="auto">
          <a:xfrm flipV="1">
            <a:off x="6573838" y="4706938"/>
            <a:ext cx="0" cy="422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5" name="Line 31"/>
          <p:cNvSpPr>
            <a:spLocks noChangeShapeType="1"/>
          </p:cNvSpPr>
          <p:nvPr/>
        </p:nvSpPr>
        <p:spPr bwMode="auto">
          <a:xfrm>
            <a:off x="6573838" y="4706938"/>
            <a:ext cx="4556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6" name="Line 32"/>
          <p:cNvSpPr>
            <a:spLocks noChangeShapeType="1"/>
          </p:cNvSpPr>
          <p:nvPr/>
        </p:nvSpPr>
        <p:spPr bwMode="auto">
          <a:xfrm flipV="1">
            <a:off x="7029450" y="3927475"/>
            <a:ext cx="0" cy="7794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7" name="Line 33"/>
          <p:cNvSpPr>
            <a:spLocks noChangeShapeType="1"/>
          </p:cNvSpPr>
          <p:nvPr/>
        </p:nvSpPr>
        <p:spPr bwMode="auto">
          <a:xfrm>
            <a:off x="7029450" y="3927475"/>
            <a:ext cx="3238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8" name="Rectangle 34"/>
          <p:cNvSpPr>
            <a:spLocks noChangeArrowheads="1"/>
          </p:cNvSpPr>
          <p:nvPr/>
        </p:nvSpPr>
        <p:spPr bwMode="auto">
          <a:xfrm>
            <a:off x="3097213" y="5129213"/>
            <a:ext cx="325437" cy="390525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9" name="Rectangle 35"/>
          <p:cNvSpPr>
            <a:spLocks noChangeArrowheads="1"/>
          </p:cNvSpPr>
          <p:nvPr/>
        </p:nvSpPr>
        <p:spPr bwMode="auto">
          <a:xfrm>
            <a:off x="2520950" y="4318000"/>
            <a:ext cx="576263" cy="390525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0" name="Line 36"/>
          <p:cNvSpPr>
            <a:spLocks noChangeShapeType="1"/>
          </p:cNvSpPr>
          <p:nvPr/>
        </p:nvSpPr>
        <p:spPr bwMode="auto">
          <a:xfrm>
            <a:off x="2520950" y="4318000"/>
            <a:ext cx="10636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81" name="Line 37"/>
          <p:cNvSpPr>
            <a:spLocks noChangeShapeType="1"/>
          </p:cNvSpPr>
          <p:nvPr/>
        </p:nvSpPr>
        <p:spPr bwMode="auto">
          <a:xfrm>
            <a:off x="3584575" y="3473450"/>
            <a:ext cx="0" cy="27940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82" name="Line 38"/>
          <p:cNvSpPr>
            <a:spLocks noChangeShapeType="1"/>
          </p:cNvSpPr>
          <p:nvPr/>
        </p:nvSpPr>
        <p:spPr bwMode="auto">
          <a:xfrm>
            <a:off x="4656138" y="3473450"/>
            <a:ext cx="0" cy="27940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83" name="Line 39"/>
          <p:cNvSpPr>
            <a:spLocks noChangeShapeType="1"/>
          </p:cNvSpPr>
          <p:nvPr/>
        </p:nvSpPr>
        <p:spPr bwMode="auto">
          <a:xfrm>
            <a:off x="5599113" y="3473450"/>
            <a:ext cx="0" cy="27940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84" name="Rectangle 40"/>
          <p:cNvSpPr>
            <a:spLocks noChangeArrowheads="1"/>
          </p:cNvSpPr>
          <p:nvPr/>
        </p:nvSpPr>
        <p:spPr bwMode="auto">
          <a:xfrm>
            <a:off x="5145088" y="5129213"/>
            <a:ext cx="454025" cy="39052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1</a:t>
            </a:r>
          </a:p>
        </p:txBody>
      </p:sp>
      <p:sp>
        <p:nvSpPr>
          <p:cNvPr id="78885" name="Rectangle 41"/>
          <p:cNvSpPr>
            <a:spLocks noChangeArrowheads="1"/>
          </p:cNvSpPr>
          <p:nvPr/>
        </p:nvSpPr>
        <p:spPr bwMode="auto">
          <a:xfrm>
            <a:off x="5143500" y="4316413"/>
            <a:ext cx="455613" cy="390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2</a:t>
            </a:r>
          </a:p>
        </p:txBody>
      </p:sp>
      <p:sp>
        <p:nvSpPr>
          <p:cNvPr id="78886" name="Rectangle 42"/>
          <p:cNvSpPr>
            <a:spLocks noChangeArrowheads="1"/>
          </p:cNvSpPr>
          <p:nvPr/>
        </p:nvSpPr>
        <p:spPr bwMode="auto">
          <a:xfrm>
            <a:off x="4656138" y="3927475"/>
            <a:ext cx="487362" cy="3889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3</a:t>
            </a:r>
          </a:p>
        </p:txBody>
      </p:sp>
      <p:sp>
        <p:nvSpPr>
          <p:cNvPr id="78887" name="Rectangle 43"/>
          <p:cNvSpPr>
            <a:spLocks noChangeArrowheads="1"/>
          </p:cNvSpPr>
          <p:nvPr/>
        </p:nvSpPr>
        <p:spPr bwMode="auto">
          <a:xfrm>
            <a:off x="5143500" y="3927475"/>
            <a:ext cx="455613" cy="3889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8B9B0A-AF7B-44D8-835D-7B3E186DAC16}" type="slidenum">
              <a:rPr lang="en-US" smtClean="0"/>
              <a:pPr/>
              <a:t>76</a:t>
            </a:fld>
            <a:endParaRPr lang="en-US" smtClean="0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Server Response</a:t>
            </a:r>
          </a:p>
        </p:txBody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 as many segments as possible until next prefetch request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08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09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A2A557-47E2-4E72-95A4-C8F188F9C0AD}" type="slidenum">
              <a:rPr lang="en-US" smtClean="0"/>
              <a:pPr/>
              <a:t>77</a:t>
            </a:fld>
            <a:endParaRPr lang="en-US" smtClean="0"/>
          </a:p>
        </p:txBody>
      </p:sp>
      <p:sp>
        <p:nvSpPr>
          <p:cNvPr id="80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Trade-offs</a:t>
            </a:r>
          </a:p>
        </p:txBody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far in the future should we prefetch?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C6DC1A-AA62-49FF-A3A7-D57775ECA72D}" type="slidenum">
              <a:rPr lang="en-US" smtClean="0"/>
              <a:pPr/>
              <a:t>78</a:t>
            </a:fld>
            <a:endParaRPr lang="en-US" smtClean="0"/>
          </a:p>
        </p:txBody>
      </p:sp>
      <p:sp>
        <p:nvSpPr>
          <p:cNvPr id="819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Solutions</a:t>
            </a:r>
          </a:p>
        </p:txBody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Making cache “quality-aware”</a:t>
            </a:r>
          </a:p>
          <a:p>
            <a:pPr lvl="1" eaLnBrk="1" hangingPunct="1"/>
            <a:r>
              <a:rPr lang="en-US" smtClean="0"/>
              <a:t>Prefetch</a:t>
            </a:r>
          </a:p>
          <a:p>
            <a:pPr lvl="1" eaLnBrk="1" hangingPunct="1"/>
            <a:r>
              <a:rPr lang="en-US" b="1" smtClean="0"/>
              <a:t>Replacement Algorithm</a:t>
            </a:r>
          </a:p>
          <a:p>
            <a:pPr lvl="1" eaLnBrk="1" hangingPunct="1"/>
            <a:endParaRPr lang="en-US" b="1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29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29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CCD21B-4BF9-48CA-8190-3DBF2014FA19}" type="slidenum">
              <a:rPr lang="en-US" smtClean="0"/>
              <a:pPr/>
              <a:t>79</a:t>
            </a:fld>
            <a:endParaRPr lang="en-US" smtClean="0"/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Goal: converge to efficient state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a stream is </a:t>
            </a:r>
            <a:r>
              <a:rPr lang="en-US" b="1" smtClean="0"/>
              <a:t>popular</a:t>
            </a:r>
          </a:p>
          <a:p>
            <a:pPr lvl="1" eaLnBrk="1" hangingPunct="1"/>
            <a:r>
              <a:rPr lang="en-US" smtClean="0"/>
              <a:t>average quality is </a:t>
            </a:r>
            <a:r>
              <a:rPr lang="en-US" b="1" smtClean="0"/>
              <a:t>high</a:t>
            </a:r>
          </a:p>
          <a:p>
            <a:pPr lvl="1" eaLnBrk="1" hangingPunct="1"/>
            <a:r>
              <a:rPr lang="en-US" smtClean="0"/>
              <a:t>variation in quality is </a:t>
            </a:r>
            <a:r>
              <a:rPr lang="en-US" b="1" smtClean="0"/>
              <a:t>low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829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 of Replacement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A58D23-59C7-469E-8159-768731DD914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Distributed Caching</a:t>
            </a:r>
          </a:p>
        </p:txBody>
      </p:sp>
      <p:sp>
        <p:nvSpPr>
          <p:cNvPr id="13318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3319" name="Oval 4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Oval 5"/>
          <p:cNvSpPr>
            <a:spLocks noChangeArrowheads="1"/>
          </p:cNvSpPr>
          <p:nvPr/>
        </p:nvSpPr>
        <p:spPr bwMode="auto">
          <a:xfrm>
            <a:off x="3806825" y="351948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13321" name="AutoShape 6"/>
          <p:cNvCxnSpPr>
            <a:cxnSpLocks noChangeShapeType="1"/>
            <a:stCxn id="13320" idx="2"/>
            <a:endCxn id="13319" idx="0"/>
          </p:cNvCxnSpPr>
          <p:nvPr/>
        </p:nvCxnSpPr>
        <p:spPr bwMode="auto">
          <a:xfrm rot="10800000" flipV="1">
            <a:off x="3492500" y="3835400"/>
            <a:ext cx="3016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3322" name="Oval 7"/>
          <p:cNvSpPr>
            <a:spLocks noChangeArrowheads="1"/>
          </p:cNvSpPr>
          <p:nvPr/>
        </p:nvSpPr>
        <p:spPr bwMode="auto">
          <a:xfrm>
            <a:off x="457200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Oval 8"/>
          <p:cNvSpPr>
            <a:spLocks noChangeArrowheads="1"/>
          </p:cNvSpPr>
          <p:nvPr/>
        </p:nvSpPr>
        <p:spPr bwMode="auto">
          <a:xfrm>
            <a:off x="5246688" y="3519488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cxnSp>
        <p:nvCxnSpPr>
          <p:cNvPr id="13324" name="AutoShape 9"/>
          <p:cNvCxnSpPr>
            <a:cxnSpLocks noChangeShapeType="1"/>
            <a:stCxn id="13322" idx="2"/>
            <a:endCxn id="13320" idx="0"/>
          </p:cNvCxnSpPr>
          <p:nvPr/>
        </p:nvCxnSpPr>
        <p:spPr bwMode="auto">
          <a:xfrm rot="10800000" flipV="1">
            <a:off x="4122738" y="2033588"/>
            <a:ext cx="436562" cy="14732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325" name="AutoShape 10"/>
          <p:cNvCxnSpPr>
            <a:cxnSpLocks noChangeShapeType="1"/>
            <a:stCxn id="13323" idx="2"/>
            <a:endCxn id="13320" idx="6"/>
          </p:cNvCxnSpPr>
          <p:nvPr/>
        </p:nvCxnSpPr>
        <p:spPr bwMode="auto">
          <a:xfrm rot="10800000">
            <a:off x="4449763" y="3835400"/>
            <a:ext cx="7842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3326" name="AutoShape 11"/>
          <p:cNvCxnSpPr>
            <a:cxnSpLocks noChangeShapeType="1"/>
            <a:stCxn id="13322" idx="6"/>
            <a:endCxn id="13323" idx="0"/>
          </p:cNvCxnSpPr>
          <p:nvPr/>
        </p:nvCxnSpPr>
        <p:spPr bwMode="auto">
          <a:xfrm>
            <a:off x="5214938" y="2033588"/>
            <a:ext cx="347662" cy="14732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327" name="AutoShape 12"/>
          <p:cNvCxnSpPr>
            <a:cxnSpLocks noChangeShapeType="1"/>
            <a:stCxn id="13323" idx="4"/>
            <a:endCxn id="13319" idx="6"/>
          </p:cNvCxnSpPr>
          <p:nvPr/>
        </p:nvCxnSpPr>
        <p:spPr bwMode="auto">
          <a:xfrm rot="5400000">
            <a:off x="4112419" y="3869531"/>
            <a:ext cx="1157288" cy="17430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39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39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B6ABD0-F091-4CDE-9A58-FC6C403564C4}" type="slidenum">
              <a:rPr lang="en-US" smtClean="0"/>
              <a:pPr/>
              <a:t>80</a:t>
            </a:fld>
            <a:endParaRPr lang="en-US" smtClean="0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Algorithm</a:t>
            </a:r>
          </a:p>
        </p:txBody>
      </p:sp>
      <p:grpSp>
        <p:nvGrpSpPr>
          <p:cNvPr id="83974" name="Group 38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83975" name="Rectangle 36"/>
            <p:cNvSpPr>
              <a:spLocks noChangeArrowheads="1"/>
            </p:cNvSpPr>
            <p:nvPr/>
          </p:nvSpPr>
          <p:spPr bwMode="auto">
            <a:xfrm>
              <a:off x="4893" y="2415"/>
              <a:ext cx="283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6" name="Rectangle 37"/>
            <p:cNvSpPr>
              <a:spLocks noChangeArrowheads="1"/>
            </p:cNvSpPr>
            <p:nvPr/>
          </p:nvSpPr>
          <p:spPr bwMode="auto">
            <a:xfrm>
              <a:off x="960" y="2075"/>
              <a:ext cx="503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7" name="Rectangle 6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8" name="Rectangle 7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9" name="Rectangle 8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0" name="Rectangle 9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1" name="Rectangle 10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2" name="Rectangle 11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3" name="Rectangle 12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4" name="Rectangle 35"/>
            <p:cNvSpPr>
              <a:spLocks noChangeArrowheads="1"/>
            </p:cNvSpPr>
            <p:nvPr/>
          </p:nvSpPr>
          <p:spPr bwMode="auto">
            <a:xfrm>
              <a:off x="1463" y="2783"/>
              <a:ext cx="425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5" name="Line 13"/>
            <p:cNvSpPr>
              <a:spLocks noChangeShapeType="1"/>
            </p:cNvSpPr>
            <p:nvPr/>
          </p:nvSpPr>
          <p:spPr bwMode="auto">
            <a:xfrm>
              <a:off x="960" y="3464"/>
              <a:ext cx="42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86" name="Line 14"/>
            <p:cNvSpPr>
              <a:spLocks noChangeShapeType="1"/>
            </p:cNvSpPr>
            <p:nvPr/>
          </p:nvSpPr>
          <p:spPr bwMode="auto">
            <a:xfrm>
              <a:off x="960" y="3124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87" name="Line 15"/>
            <p:cNvSpPr>
              <a:spLocks noChangeShapeType="1"/>
            </p:cNvSpPr>
            <p:nvPr/>
          </p:nvSpPr>
          <p:spPr bwMode="auto">
            <a:xfrm>
              <a:off x="960" y="2783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88" name="Line 16"/>
            <p:cNvSpPr>
              <a:spLocks noChangeShapeType="1"/>
            </p:cNvSpPr>
            <p:nvPr/>
          </p:nvSpPr>
          <p:spPr bwMode="auto">
            <a:xfrm>
              <a:off x="960" y="241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89" name="Line 17"/>
            <p:cNvSpPr>
              <a:spLocks noChangeShapeType="1"/>
            </p:cNvSpPr>
            <p:nvPr/>
          </p:nvSpPr>
          <p:spPr bwMode="auto">
            <a:xfrm>
              <a:off x="960" y="207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0" name="Line 18"/>
            <p:cNvSpPr>
              <a:spLocks noChangeShapeType="1"/>
            </p:cNvSpPr>
            <p:nvPr/>
          </p:nvSpPr>
          <p:spPr bwMode="auto">
            <a:xfrm>
              <a:off x="960" y="173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1" name="Line 19"/>
            <p:cNvSpPr>
              <a:spLocks noChangeShapeType="1"/>
            </p:cNvSpPr>
            <p:nvPr/>
          </p:nvSpPr>
          <p:spPr bwMode="auto">
            <a:xfrm>
              <a:off x="960" y="1735"/>
              <a:ext cx="50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2" name="Line 20"/>
            <p:cNvSpPr>
              <a:spLocks noChangeShapeType="1"/>
            </p:cNvSpPr>
            <p:nvPr/>
          </p:nvSpPr>
          <p:spPr bwMode="auto">
            <a:xfrm>
              <a:off x="1463" y="173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3" name="Line 21"/>
            <p:cNvSpPr>
              <a:spLocks noChangeShapeType="1"/>
            </p:cNvSpPr>
            <p:nvPr/>
          </p:nvSpPr>
          <p:spPr bwMode="auto">
            <a:xfrm>
              <a:off x="1463" y="2075"/>
              <a:ext cx="4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4" name="Line 22"/>
            <p:cNvSpPr>
              <a:spLocks noChangeShapeType="1"/>
            </p:cNvSpPr>
            <p:nvPr/>
          </p:nvSpPr>
          <p:spPr bwMode="auto">
            <a:xfrm>
              <a:off x="1888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5" name="Line 23"/>
            <p:cNvSpPr>
              <a:spLocks noChangeShapeType="1"/>
            </p:cNvSpPr>
            <p:nvPr/>
          </p:nvSpPr>
          <p:spPr bwMode="auto">
            <a:xfrm>
              <a:off x="1888" y="2415"/>
              <a:ext cx="48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6" name="Line 24"/>
            <p:cNvSpPr>
              <a:spLocks noChangeShapeType="1"/>
            </p:cNvSpPr>
            <p:nvPr/>
          </p:nvSpPr>
          <p:spPr bwMode="auto">
            <a:xfrm>
              <a:off x="2370" y="2415"/>
              <a:ext cx="45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7" name="Line 25"/>
            <p:cNvSpPr>
              <a:spLocks noChangeShapeType="1"/>
            </p:cNvSpPr>
            <p:nvPr/>
          </p:nvSpPr>
          <p:spPr bwMode="auto">
            <a:xfrm flipV="1">
              <a:off x="2823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8" name="Line 26"/>
            <p:cNvSpPr>
              <a:spLocks noChangeShapeType="1"/>
            </p:cNvSpPr>
            <p:nvPr/>
          </p:nvSpPr>
          <p:spPr bwMode="auto">
            <a:xfrm>
              <a:off x="2823" y="2075"/>
              <a:ext cx="4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9" name="Line 27"/>
            <p:cNvSpPr>
              <a:spLocks noChangeShapeType="1"/>
            </p:cNvSpPr>
            <p:nvPr/>
          </p:nvSpPr>
          <p:spPr bwMode="auto">
            <a:xfrm>
              <a:off x="3249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0" name="Line 28"/>
            <p:cNvSpPr>
              <a:spLocks noChangeShapeType="1"/>
            </p:cNvSpPr>
            <p:nvPr/>
          </p:nvSpPr>
          <p:spPr bwMode="auto">
            <a:xfrm>
              <a:off x="3249" y="2415"/>
              <a:ext cx="3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1" name="Line 29"/>
            <p:cNvSpPr>
              <a:spLocks noChangeShapeType="1"/>
            </p:cNvSpPr>
            <p:nvPr/>
          </p:nvSpPr>
          <p:spPr bwMode="auto">
            <a:xfrm>
              <a:off x="3645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2" name="Line 30"/>
            <p:cNvSpPr>
              <a:spLocks noChangeShapeType="1"/>
            </p:cNvSpPr>
            <p:nvPr/>
          </p:nvSpPr>
          <p:spPr bwMode="auto">
            <a:xfrm>
              <a:off x="3645" y="2783"/>
              <a:ext cx="85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3" name="Line 31"/>
            <p:cNvSpPr>
              <a:spLocks noChangeShapeType="1"/>
            </p:cNvSpPr>
            <p:nvPr/>
          </p:nvSpPr>
          <p:spPr bwMode="auto">
            <a:xfrm flipV="1">
              <a:off x="4496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4" name="Line 32"/>
            <p:cNvSpPr>
              <a:spLocks noChangeShapeType="1"/>
            </p:cNvSpPr>
            <p:nvPr/>
          </p:nvSpPr>
          <p:spPr bwMode="auto">
            <a:xfrm>
              <a:off x="4496" y="2415"/>
              <a:ext cx="3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5" name="Line 33"/>
            <p:cNvSpPr>
              <a:spLocks noChangeShapeType="1"/>
            </p:cNvSpPr>
            <p:nvPr/>
          </p:nvSpPr>
          <p:spPr bwMode="auto">
            <a:xfrm flipV="1">
              <a:off x="4893" y="1735"/>
              <a:ext cx="0" cy="6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6" name="Line 34"/>
            <p:cNvSpPr>
              <a:spLocks noChangeShapeType="1"/>
            </p:cNvSpPr>
            <p:nvPr/>
          </p:nvSpPr>
          <p:spPr bwMode="auto">
            <a:xfrm>
              <a:off x="4893" y="1735"/>
              <a:ext cx="28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49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49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FCFB22-9790-49A6-9654-6B1A588E5C55}" type="slidenum">
              <a:rPr lang="en-US" smtClean="0"/>
              <a:pPr/>
              <a:t>81</a:t>
            </a:fld>
            <a:endParaRPr lang="en-US" smtClean="0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Thrashing and Locking</a:t>
            </a:r>
          </a:p>
        </p:txBody>
      </p:sp>
      <p:grpSp>
        <p:nvGrpSpPr>
          <p:cNvPr id="84998" name="Group 3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84999" name="Rectangle 4"/>
            <p:cNvSpPr>
              <a:spLocks noChangeArrowheads="1"/>
            </p:cNvSpPr>
            <p:nvPr/>
          </p:nvSpPr>
          <p:spPr bwMode="auto">
            <a:xfrm>
              <a:off x="4893" y="2415"/>
              <a:ext cx="283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0" name="Rectangle 5"/>
            <p:cNvSpPr>
              <a:spLocks noChangeArrowheads="1"/>
            </p:cNvSpPr>
            <p:nvPr/>
          </p:nvSpPr>
          <p:spPr bwMode="auto">
            <a:xfrm>
              <a:off x="960" y="2075"/>
              <a:ext cx="503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1" name="Rectangle 6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2" name="Rectangle 7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3" name="Rectangle 8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4" name="Rectangle 9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5" name="Rectangle 10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6" name="Rectangle 11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7" name="Rectangle 12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8" name="Rectangle 13"/>
            <p:cNvSpPr>
              <a:spLocks noChangeArrowheads="1"/>
            </p:cNvSpPr>
            <p:nvPr/>
          </p:nvSpPr>
          <p:spPr bwMode="auto">
            <a:xfrm>
              <a:off x="1463" y="2783"/>
              <a:ext cx="425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9" name="Line 14"/>
            <p:cNvSpPr>
              <a:spLocks noChangeShapeType="1"/>
            </p:cNvSpPr>
            <p:nvPr/>
          </p:nvSpPr>
          <p:spPr bwMode="auto">
            <a:xfrm>
              <a:off x="960" y="3464"/>
              <a:ext cx="42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0" name="Line 15"/>
            <p:cNvSpPr>
              <a:spLocks noChangeShapeType="1"/>
            </p:cNvSpPr>
            <p:nvPr/>
          </p:nvSpPr>
          <p:spPr bwMode="auto">
            <a:xfrm>
              <a:off x="960" y="3124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1" name="Line 16"/>
            <p:cNvSpPr>
              <a:spLocks noChangeShapeType="1"/>
            </p:cNvSpPr>
            <p:nvPr/>
          </p:nvSpPr>
          <p:spPr bwMode="auto">
            <a:xfrm>
              <a:off x="960" y="2783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2" name="Line 17"/>
            <p:cNvSpPr>
              <a:spLocks noChangeShapeType="1"/>
            </p:cNvSpPr>
            <p:nvPr/>
          </p:nvSpPr>
          <p:spPr bwMode="auto">
            <a:xfrm>
              <a:off x="960" y="241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3" name="Line 18"/>
            <p:cNvSpPr>
              <a:spLocks noChangeShapeType="1"/>
            </p:cNvSpPr>
            <p:nvPr/>
          </p:nvSpPr>
          <p:spPr bwMode="auto">
            <a:xfrm>
              <a:off x="960" y="207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4" name="Line 19"/>
            <p:cNvSpPr>
              <a:spLocks noChangeShapeType="1"/>
            </p:cNvSpPr>
            <p:nvPr/>
          </p:nvSpPr>
          <p:spPr bwMode="auto">
            <a:xfrm>
              <a:off x="960" y="173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5" name="Line 20"/>
            <p:cNvSpPr>
              <a:spLocks noChangeShapeType="1"/>
            </p:cNvSpPr>
            <p:nvPr/>
          </p:nvSpPr>
          <p:spPr bwMode="auto">
            <a:xfrm>
              <a:off x="960" y="1735"/>
              <a:ext cx="50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6" name="Line 21"/>
            <p:cNvSpPr>
              <a:spLocks noChangeShapeType="1"/>
            </p:cNvSpPr>
            <p:nvPr/>
          </p:nvSpPr>
          <p:spPr bwMode="auto">
            <a:xfrm>
              <a:off x="1463" y="173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7" name="Line 22"/>
            <p:cNvSpPr>
              <a:spLocks noChangeShapeType="1"/>
            </p:cNvSpPr>
            <p:nvPr/>
          </p:nvSpPr>
          <p:spPr bwMode="auto">
            <a:xfrm>
              <a:off x="1463" y="2075"/>
              <a:ext cx="4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8" name="Line 23"/>
            <p:cNvSpPr>
              <a:spLocks noChangeShapeType="1"/>
            </p:cNvSpPr>
            <p:nvPr/>
          </p:nvSpPr>
          <p:spPr bwMode="auto">
            <a:xfrm>
              <a:off x="1888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9" name="Line 24"/>
            <p:cNvSpPr>
              <a:spLocks noChangeShapeType="1"/>
            </p:cNvSpPr>
            <p:nvPr/>
          </p:nvSpPr>
          <p:spPr bwMode="auto">
            <a:xfrm>
              <a:off x="1888" y="2415"/>
              <a:ext cx="48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0" name="Line 25"/>
            <p:cNvSpPr>
              <a:spLocks noChangeShapeType="1"/>
            </p:cNvSpPr>
            <p:nvPr/>
          </p:nvSpPr>
          <p:spPr bwMode="auto">
            <a:xfrm>
              <a:off x="2370" y="2415"/>
              <a:ext cx="45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1" name="Line 26"/>
            <p:cNvSpPr>
              <a:spLocks noChangeShapeType="1"/>
            </p:cNvSpPr>
            <p:nvPr/>
          </p:nvSpPr>
          <p:spPr bwMode="auto">
            <a:xfrm flipV="1">
              <a:off x="2823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2" name="Line 27"/>
            <p:cNvSpPr>
              <a:spLocks noChangeShapeType="1"/>
            </p:cNvSpPr>
            <p:nvPr/>
          </p:nvSpPr>
          <p:spPr bwMode="auto">
            <a:xfrm>
              <a:off x="2823" y="2075"/>
              <a:ext cx="4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3" name="Line 28"/>
            <p:cNvSpPr>
              <a:spLocks noChangeShapeType="1"/>
            </p:cNvSpPr>
            <p:nvPr/>
          </p:nvSpPr>
          <p:spPr bwMode="auto">
            <a:xfrm>
              <a:off x="3249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4" name="Line 29"/>
            <p:cNvSpPr>
              <a:spLocks noChangeShapeType="1"/>
            </p:cNvSpPr>
            <p:nvPr/>
          </p:nvSpPr>
          <p:spPr bwMode="auto">
            <a:xfrm>
              <a:off x="3249" y="2415"/>
              <a:ext cx="3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5" name="Line 30"/>
            <p:cNvSpPr>
              <a:spLocks noChangeShapeType="1"/>
            </p:cNvSpPr>
            <p:nvPr/>
          </p:nvSpPr>
          <p:spPr bwMode="auto">
            <a:xfrm>
              <a:off x="3645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6" name="Line 31"/>
            <p:cNvSpPr>
              <a:spLocks noChangeShapeType="1"/>
            </p:cNvSpPr>
            <p:nvPr/>
          </p:nvSpPr>
          <p:spPr bwMode="auto">
            <a:xfrm>
              <a:off x="3645" y="2783"/>
              <a:ext cx="85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7" name="Line 32"/>
            <p:cNvSpPr>
              <a:spLocks noChangeShapeType="1"/>
            </p:cNvSpPr>
            <p:nvPr/>
          </p:nvSpPr>
          <p:spPr bwMode="auto">
            <a:xfrm flipV="1">
              <a:off x="4496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8" name="Line 33"/>
            <p:cNvSpPr>
              <a:spLocks noChangeShapeType="1"/>
            </p:cNvSpPr>
            <p:nvPr/>
          </p:nvSpPr>
          <p:spPr bwMode="auto">
            <a:xfrm>
              <a:off x="4496" y="2415"/>
              <a:ext cx="3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9" name="Line 34"/>
            <p:cNvSpPr>
              <a:spLocks noChangeShapeType="1"/>
            </p:cNvSpPr>
            <p:nvPr/>
          </p:nvSpPr>
          <p:spPr bwMode="auto">
            <a:xfrm flipV="1">
              <a:off x="4893" y="1735"/>
              <a:ext cx="0" cy="6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30" name="Line 35"/>
            <p:cNvSpPr>
              <a:spLocks noChangeShapeType="1"/>
            </p:cNvSpPr>
            <p:nvPr/>
          </p:nvSpPr>
          <p:spPr bwMode="auto">
            <a:xfrm>
              <a:off x="4893" y="1735"/>
              <a:ext cx="28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60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0F799E-F5F1-4D86-8D4D-B1D25A7A6E3E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Choosing Victim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whit (weighted hit) =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T</a:t>
            </a:r>
            <a:r>
              <a:rPr lang="en-US" baseline="-25000" smtClean="0"/>
              <a:t>play</a:t>
            </a:r>
            <a:r>
              <a:rPr lang="en-US" smtClean="0"/>
              <a:t>/T</a:t>
            </a:r>
            <a:r>
              <a:rPr lang="en-US" baseline="-25000" smtClean="0"/>
              <a:t>total</a:t>
            </a:r>
          </a:p>
          <a:p>
            <a:pPr eaLnBrk="1" hangingPunct="1">
              <a:buFont typeface="Wingdings" pitchFamily="2" charset="2"/>
              <a:buNone/>
            </a:pPr>
            <a:endParaRPr lang="en-US" baseline="-25000" smtClean="0"/>
          </a:p>
          <a:p>
            <a:pPr eaLnBrk="1" hangingPunct="1"/>
            <a:r>
              <a:rPr lang="en-US" smtClean="0"/>
              <a:t>Calculate whit for each layer in a stream over a </a:t>
            </a:r>
            <a:r>
              <a:rPr lang="en-US" i="1" smtClean="0"/>
              <a:t>popularity window</a:t>
            </a:r>
          </a:p>
          <a:p>
            <a:pPr eaLnBrk="1" hangingPunct="1">
              <a:buFont typeface="Wingdings" pitchFamily="2" charset="2"/>
              <a:buNone/>
            </a:pPr>
            <a:endParaRPr lang="en-US" baseline="-250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70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70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FE6F51-316C-4EF6-83AD-2230DE4E6B1C}" type="slidenum">
              <a:rPr lang="en-US" smtClean="0"/>
              <a:pPr/>
              <a:t>83</a:t>
            </a:fld>
            <a:endParaRPr lang="en-US" smtClean="0"/>
          </a:p>
        </p:txBody>
      </p:sp>
      <p:sp>
        <p:nvSpPr>
          <p:cNvPr id="870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graphicFrame>
        <p:nvGraphicFramePr>
          <p:cNvPr id="325680" name="Group 48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772400" cy="4530726"/>
        </p:xfrm>
        <a:graphic>
          <a:graphicData uri="http://schemas.openxmlformats.org/drawingml/2006/table">
            <a:tbl>
              <a:tblPr/>
              <a:tblGrid>
                <a:gridCol w="2430463"/>
                <a:gridCol w="1455737"/>
                <a:gridCol w="1943100"/>
                <a:gridCol w="1943100"/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WHIT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Lock?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Layer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5.9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Nemo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4.3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Nemo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Matrix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3.9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Matrix 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Gigli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80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80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7F691D-648F-4DB5-9323-2E9097D5FE85}" type="slidenum">
              <a:rPr lang="en-US" smtClean="0"/>
              <a:pPr/>
              <a:t>84</a:t>
            </a:fld>
            <a:endParaRPr lang="en-US" smtClean="0"/>
          </a:p>
        </p:txBody>
      </p:sp>
      <p:sp>
        <p:nvSpPr>
          <p:cNvPr id="880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Static Cache</a:t>
            </a:r>
          </a:p>
        </p:txBody>
      </p:sp>
      <p:sp>
        <p:nvSpPr>
          <p:cNvPr id="880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segments in proxy do not change over time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Can we exploit further properties of streaming media?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C3C497-5C19-44FC-A18E-9B1075D9F04A}" type="slidenum">
              <a:rPr lang="en-US" smtClean="0"/>
              <a:pPr/>
              <a:t>85</a:t>
            </a:fld>
            <a:endParaRPr lang="en-US" smtClean="0"/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Caching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01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01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7418CA-5415-4386-84E3-6A464566A7F4}" type="slidenum">
              <a:rPr lang="en-US" smtClean="0"/>
              <a:pPr/>
              <a:t>86</a:t>
            </a:fld>
            <a:endParaRPr lang="en-US" smtClean="0"/>
          </a:p>
        </p:txBody>
      </p:sp>
      <p:sp>
        <p:nvSpPr>
          <p:cNvPr id="901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Motivating Scenario</a:t>
            </a:r>
          </a:p>
        </p:txBody>
      </p:sp>
      <p:sp>
        <p:nvSpPr>
          <p:cNvPr id="901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 = 0, R1 requests for stream M</a:t>
            </a:r>
          </a:p>
          <a:p>
            <a:pPr eaLnBrk="1" hangingPunct="1"/>
            <a:r>
              <a:rPr lang="en-US" smtClean="0"/>
              <a:t>t = </a:t>
            </a:r>
            <a:r>
              <a:rPr lang="en-US" smtClean="0">
                <a:latin typeface="ヒラギノ角ゴ Pro W3" pitchFamily="1" charset="-128"/>
                <a:sym typeface="Symbol" pitchFamily="18" charset="2"/>
              </a:rPr>
              <a:t></a:t>
            </a:r>
            <a:r>
              <a:rPr lang="en-US" smtClean="0"/>
              <a:t>, R2 requests for stream M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Ideally, R1 and R2 should share a multicast of M</a:t>
            </a:r>
          </a:p>
        </p:txBody>
      </p:sp>
    </p:spTree>
  </p:cSld>
  <p:clrMapOvr>
    <a:masterClrMapping/>
  </p:clrMapOvr>
  <p:transition spd="slow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11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11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DF07CC-E70C-4D00-A0E2-78BE0828003D}" type="slidenum">
              <a:rPr lang="en-US" smtClean="0"/>
              <a:pPr/>
              <a:t>87</a:t>
            </a:fld>
            <a:endParaRPr lang="en-US" smtClean="0"/>
          </a:p>
        </p:txBody>
      </p:sp>
      <p:sp>
        <p:nvSpPr>
          <p:cNvPr id="911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1142" name="Rectangle 3"/>
          <p:cNvSpPr>
            <a:spLocks noChangeArrowheads="1"/>
          </p:cNvSpPr>
          <p:nvPr/>
        </p:nvSpPr>
        <p:spPr bwMode="auto">
          <a:xfrm>
            <a:off x="914400" y="2438400"/>
            <a:ext cx="6096000" cy="6858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08" name="Rectangle 4"/>
          <p:cNvSpPr>
            <a:spLocks noChangeArrowheads="1"/>
          </p:cNvSpPr>
          <p:nvPr/>
        </p:nvSpPr>
        <p:spPr bwMode="auto">
          <a:xfrm>
            <a:off x="2379663" y="4114800"/>
            <a:ext cx="5773737" cy="6858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4" name="Line 5"/>
          <p:cNvSpPr>
            <a:spLocks noChangeShapeType="1"/>
          </p:cNvSpPr>
          <p:nvPr/>
        </p:nvSpPr>
        <p:spPr bwMode="auto">
          <a:xfrm>
            <a:off x="895350" y="4084638"/>
            <a:ext cx="14843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1145" name="AutoShape 6"/>
          <p:cNvSpPr>
            <a:spLocks noChangeArrowheads="1"/>
          </p:cNvSpPr>
          <p:nvPr/>
        </p:nvSpPr>
        <p:spPr bwMode="auto">
          <a:xfrm>
            <a:off x="1524000" y="4267200"/>
            <a:ext cx="258763" cy="211138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0311" name="Rectangle 7"/>
          <p:cNvSpPr>
            <a:spLocks noChangeArrowheads="1"/>
          </p:cNvSpPr>
          <p:nvPr/>
        </p:nvSpPr>
        <p:spPr bwMode="auto">
          <a:xfrm>
            <a:off x="914400" y="2438400"/>
            <a:ext cx="1465263" cy="685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2" name="Line 8"/>
          <p:cNvSpPr>
            <a:spLocks noChangeShapeType="1"/>
          </p:cNvSpPr>
          <p:nvPr/>
        </p:nvSpPr>
        <p:spPr bwMode="auto">
          <a:xfrm>
            <a:off x="2379663" y="3124200"/>
            <a:ext cx="1506537" cy="101123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3" name="Line 9"/>
          <p:cNvSpPr>
            <a:spLocks noChangeShapeType="1"/>
          </p:cNvSpPr>
          <p:nvPr/>
        </p:nvSpPr>
        <p:spPr bwMode="auto">
          <a:xfrm>
            <a:off x="3886200" y="3124200"/>
            <a:ext cx="1524000" cy="101123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4" name="Line 10"/>
          <p:cNvSpPr>
            <a:spLocks noChangeShapeType="1"/>
          </p:cNvSpPr>
          <p:nvPr/>
        </p:nvSpPr>
        <p:spPr bwMode="auto">
          <a:xfrm flipV="1">
            <a:off x="3886200" y="24384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50" name="Line 11"/>
          <p:cNvSpPr>
            <a:spLocks noChangeShapeType="1"/>
          </p:cNvSpPr>
          <p:nvPr/>
        </p:nvSpPr>
        <p:spPr bwMode="auto">
          <a:xfrm flipV="1">
            <a:off x="5410200" y="41148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6" name="Line 12"/>
          <p:cNvSpPr>
            <a:spLocks noChangeShapeType="1"/>
          </p:cNvSpPr>
          <p:nvPr/>
        </p:nvSpPr>
        <p:spPr bwMode="auto">
          <a:xfrm flipV="1">
            <a:off x="3886200" y="4135438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7" name="Line 13"/>
          <p:cNvSpPr>
            <a:spLocks noChangeShapeType="1"/>
          </p:cNvSpPr>
          <p:nvPr/>
        </p:nvSpPr>
        <p:spPr bwMode="auto">
          <a:xfrm flipV="1">
            <a:off x="2895600" y="4821238"/>
            <a:ext cx="152400" cy="360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8" name="Line 14"/>
          <p:cNvSpPr>
            <a:spLocks noChangeShapeType="1"/>
          </p:cNvSpPr>
          <p:nvPr/>
        </p:nvSpPr>
        <p:spPr bwMode="auto">
          <a:xfrm flipH="1" flipV="1">
            <a:off x="4495800" y="4821238"/>
            <a:ext cx="76200" cy="360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9" name="Text Box 15"/>
          <p:cNvSpPr txBox="1">
            <a:spLocks noChangeArrowheads="1"/>
          </p:cNvSpPr>
          <p:nvPr/>
        </p:nvSpPr>
        <p:spPr bwMode="auto">
          <a:xfrm>
            <a:off x="1965325" y="5214938"/>
            <a:ext cx="1482725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needs to be</a:t>
            </a:r>
          </a:p>
          <a:p>
            <a:r>
              <a:rPr lang="en-US"/>
              <a:t>“patched”</a:t>
            </a:r>
          </a:p>
        </p:txBody>
      </p:sp>
      <p:sp>
        <p:nvSpPr>
          <p:cNvPr id="610320" name="Text Box 16"/>
          <p:cNvSpPr txBox="1">
            <a:spLocks noChangeArrowheads="1"/>
          </p:cNvSpPr>
          <p:nvPr/>
        </p:nvSpPr>
        <p:spPr bwMode="auto">
          <a:xfrm>
            <a:off x="4098925" y="5226050"/>
            <a:ext cx="1779588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share with</a:t>
            </a:r>
          </a:p>
          <a:p>
            <a:r>
              <a:rPr lang="en-US"/>
              <a:t>R1 from cache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8" grpId="0" animBg="1"/>
      <p:bldP spid="610311" grpId="0" animBg="1"/>
      <p:bldP spid="610312" grpId="0" animBg="1"/>
      <p:bldP spid="610313" grpId="0" animBg="1"/>
      <p:bldP spid="610314" grpId="0" animBg="1"/>
      <p:bldP spid="610316" grpId="0" animBg="1"/>
      <p:bldP spid="610317" grpId="0" animBg="1"/>
      <p:bldP spid="610318" grpId="0" animBg="1"/>
      <p:bldP spid="610319" grpId="0"/>
      <p:bldP spid="610320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21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1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62CEC4-3401-4276-B709-046574066DD6}" type="slidenum">
              <a:rPr lang="en-US" smtClean="0"/>
              <a:pPr/>
              <a:t>88</a:t>
            </a:fld>
            <a:endParaRPr lang="en-US" smtClean="0"/>
          </a:p>
        </p:txBody>
      </p:sp>
      <p:sp>
        <p:nvSpPr>
          <p:cNvPr id="921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Dynamic Cache</a:t>
            </a:r>
          </a:p>
        </p:txBody>
      </p:sp>
      <p:sp>
        <p:nvSpPr>
          <p:cNvPr id="921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R2 request stream M</a:t>
            </a:r>
          </a:p>
          <a:p>
            <a:pPr eaLnBrk="1" hangingPunct="1"/>
            <a:r>
              <a:rPr lang="en-US" smtClean="0"/>
              <a:t>Proxy allocate a ring buffer</a:t>
            </a:r>
          </a:p>
          <a:p>
            <a:pPr eaLnBrk="1" hangingPunct="1"/>
            <a:r>
              <a:rPr lang="en-US" smtClean="0"/>
              <a:t>Cache the most recent </a:t>
            </a:r>
            <a:r>
              <a:rPr lang="en-US" smtClean="0">
                <a:sym typeface="Symbol" pitchFamily="18" charset="2"/>
              </a:rPr>
              <a:t>-seconds of M sent to R1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R2 get prefix of M from other places, and rest from proxy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31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31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A8670-20D5-4806-BB09-0AD64C7576E4}" type="slidenum">
              <a:rPr lang="en-US" smtClean="0"/>
              <a:pPr/>
              <a:t>89</a:t>
            </a:fld>
            <a:endParaRPr lang="en-US" smtClean="0"/>
          </a:p>
        </p:txBody>
      </p:sp>
      <p:sp>
        <p:nvSpPr>
          <p:cNvPr id="931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Extending to N Receivers</a:t>
            </a:r>
          </a:p>
        </p:txBody>
      </p:sp>
      <p:sp>
        <p:nvSpPr>
          <p:cNvPr id="93190" name="Rectangle 3"/>
          <p:cNvSpPr>
            <a:spLocks noChangeArrowheads="1"/>
          </p:cNvSpPr>
          <p:nvPr/>
        </p:nvSpPr>
        <p:spPr bwMode="auto">
          <a:xfrm>
            <a:off x="914400" y="1600200"/>
            <a:ext cx="6096000" cy="6858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0" name="Rectangle 4"/>
          <p:cNvSpPr>
            <a:spLocks noChangeArrowheads="1"/>
          </p:cNvSpPr>
          <p:nvPr/>
        </p:nvSpPr>
        <p:spPr bwMode="auto">
          <a:xfrm>
            <a:off x="2379663" y="3276600"/>
            <a:ext cx="5773737" cy="6858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2" name="Line 5"/>
          <p:cNvSpPr>
            <a:spLocks noChangeShapeType="1"/>
          </p:cNvSpPr>
          <p:nvPr/>
        </p:nvSpPr>
        <p:spPr bwMode="auto">
          <a:xfrm>
            <a:off x="895350" y="3246438"/>
            <a:ext cx="14843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3193" name="AutoShape 6"/>
          <p:cNvSpPr>
            <a:spLocks noChangeArrowheads="1"/>
          </p:cNvSpPr>
          <p:nvPr/>
        </p:nvSpPr>
        <p:spPr bwMode="auto">
          <a:xfrm>
            <a:off x="1524000" y="3429000"/>
            <a:ext cx="258763" cy="211138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3383" name="Rectangle 7"/>
          <p:cNvSpPr>
            <a:spLocks noChangeArrowheads="1"/>
          </p:cNvSpPr>
          <p:nvPr/>
        </p:nvSpPr>
        <p:spPr bwMode="auto">
          <a:xfrm>
            <a:off x="914400" y="1600200"/>
            <a:ext cx="1465263" cy="685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4" name="Line 8"/>
          <p:cNvSpPr>
            <a:spLocks noChangeShapeType="1"/>
          </p:cNvSpPr>
          <p:nvPr/>
        </p:nvSpPr>
        <p:spPr bwMode="auto">
          <a:xfrm>
            <a:off x="2379663" y="2286000"/>
            <a:ext cx="1354137" cy="990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5" name="Line 9"/>
          <p:cNvSpPr>
            <a:spLocks noChangeShapeType="1"/>
          </p:cNvSpPr>
          <p:nvPr/>
        </p:nvSpPr>
        <p:spPr bwMode="auto">
          <a:xfrm>
            <a:off x="3886200" y="2286000"/>
            <a:ext cx="1354138" cy="990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6" name="Line 10"/>
          <p:cNvSpPr>
            <a:spLocks noChangeShapeType="1"/>
          </p:cNvSpPr>
          <p:nvPr/>
        </p:nvSpPr>
        <p:spPr bwMode="auto">
          <a:xfrm flipV="1">
            <a:off x="3886200" y="16002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8" name="Line 11"/>
          <p:cNvSpPr>
            <a:spLocks noChangeShapeType="1"/>
          </p:cNvSpPr>
          <p:nvPr/>
        </p:nvSpPr>
        <p:spPr bwMode="auto">
          <a:xfrm flipV="1">
            <a:off x="5240338" y="32766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8" name="Line 12"/>
          <p:cNvSpPr>
            <a:spLocks noChangeShapeType="1"/>
          </p:cNvSpPr>
          <p:nvPr/>
        </p:nvSpPr>
        <p:spPr bwMode="auto">
          <a:xfrm flipV="1">
            <a:off x="3733800" y="3297238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9" name="Rectangle 13"/>
          <p:cNvSpPr>
            <a:spLocks noChangeArrowheads="1"/>
          </p:cNvSpPr>
          <p:nvPr/>
        </p:nvSpPr>
        <p:spPr bwMode="auto">
          <a:xfrm>
            <a:off x="3048000" y="4724400"/>
            <a:ext cx="5773738" cy="4572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90" name="Rectangle 14"/>
          <p:cNvSpPr>
            <a:spLocks noChangeArrowheads="1"/>
          </p:cNvSpPr>
          <p:nvPr/>
        </p:nvSpPr>
        <p:spPr bwMode="auto">
          <a:xfrm>
            <a:off x="4122738" y="5562600"/>
            <a:ext cx="5773737" cy="4572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80" grpId="0" animBg="1"/>
      <p:bldP spid="613383" grpId="0" animBg="1"/>
      <p:bldP spid="613384" grpId="0" animBg="1"/>
      <p:bldP spid="613385" grpId="0" animBg="1"/>
      <p:bldP spid="613386" grpId="0" animBg="1"/>
      <p:bldP spid="613388" grpId="0" animBg="1"/>
      <p:bldP spid="613389" grpId="0" animBg="1"/>
      <p:bldP spid="61339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FC4B5B-316C-4C76-B761-AB94ABD2E95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Streaming Media vs. Webpage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42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42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F144DE-F9A7-4933-BCB2-273BA6E92880}" type="slidenum">
              <a:rPr lang="en-US" smtClean="0"/>
              <a:pPr/>
              <a:t>90</a:t>
            </a:fld>
            <a:endParaRPr lang="en-US" smtClean="0"/>
          </a:p>
        </p:txBody>
      </p:sp>
      <p:sp>
        <p:nvSpPr>
          <p:cNvPr id="942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Rules of Thumb</a:t>
            </a:r>
          </a:p>
        </p:txBody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 rules that should be considered in the design of caching architectures</a:t>
            </a:r>
          </a:p>
          <a:p>
            <a:pPr lvl="1" eaLnBrk="1" hangingPunct="1"/>
            <a:r>
              <a:rPr lang="en-US" smtClean="0"/>
              <a:t>Cache must be large enough to hold “working set”, otherwise </a:t>
            </a:r>
            <a:r>
              <a:rPr lang="en-US" b="1" u="sng" smtClean="0"/>
              <a:t>thrashing</a:t>
            </a:r>
            <a:r>
              <a:rPr lang="en-US" smtClean="0"/>
              <a:t> will happen</a:t>
            </a:r>
          </a:p>
          <a:p>
            <a:pPr lvl="1" eaLnBrk="1" hangingPunct="1"/>
            <a:r>
              <a:rPr lang="en-US" b="1" u="sng" smtClean="0"/>
              <a:t>Unified</a:t>
            </a:r>
            <a:r>
              <a:rPr lang="en-US" smtClean="0"/>
              <a:t> caches perform better than </a:t>
            </a:r>
            <a:r>
              <a:rPr lang="en-US" b="1" u="sng" smtClean="0"/>
              <a:t>partitioned</a:t>
            </a:r>
            <a:r>
              <a:rPr lang="en-US" smtClean="0"/>
              <a:t> caches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Layer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12262</TotalTime>
  <Words>2504</Words>
  <Application>Microsoft Office PowerPoint</Application>
  <PresentationFormat>On-screen Show (4:3)</PresentationFormat>
  <Paragraphs>833</Paragraphs>
  <Slides>90</Slides>
  <Notes>83</Notes>
  <HiddenSlides>5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90</vt:i4>
      </vt:variant>
    </vt:vector>
  </HeadingPairs>
  <TitlesOfParts>
    <vt:vector size="93" baseType="lpstr">
      <vt:lpstr>Layers</vt:lpstr>
      <vt:lpstr>Chart</vt:lpstr>
      <vt:lpstr>Equation</vt:lpstr>
      <vt:lpstr>Proxy Caching for Streaming Media</vt:lpstr>
      <vt:lpstr>You Are Here</vt:lpstr>
      <vt:lpstr>Types of Caches</vt:lpstr>
      <vt:lpstr>Gateway Caches</vt:lpstr>
      <vt:lpstr>Cache Proxies for Web</vt:lpstr>
      <vt:lpstr>Hierarchical Caching</vt:lpstr>
      <vt:lpstr>Cooperative Caching</vt:lpstr>
      <vt:lpstr>Distributed Caching</vt:lpstr>
      <vt:lpstr>Streaming Media vs. Webpage</vt:lpstr>
      <vt:lpstr>Video Access Pattern</vt:lpstr>
      <vt:lpstr>Prefix Access Distribution</vt:lpstr>
      <vt:lpstr>Video Popularity</vt:lpstr>
      <vt:lpstr>Benefits of Caching</vt:lpstr>
      <vt:lpstr>Reduce Access Latency</vt:lpstr>
      <vt:lpstr>Reduce Server Load</vt:lpstr>
      <vt:lpstr>Reduce Start-up Latency</vt:lpstr>
      <vt:lpstr>Hide Network Congestion</vt:lpstr>
      <vt:lpstr>Other Issues</vt:lpstr>
      <vt:lpstr>What to Cache?</vt:lpstr>
      <vt:lpstr>Segmentation</vt:lpstr>
      <vt:lpstr>Effects of Segment Size S</vt:lpstr>
      <vt:lpstr>Prefix Caching Policy</vt:lpstr>
      <vt:lpstr>Caching Policy</vt:lpstr>
      <vt:lpstr>Where To Fetch From?</vt:lpstr>
      <vt:lpstr>Cooperative Caching</vt:lpstr>
      <vt:lpstr>Fetch from Server</vt:lpstr>
      <vt:lpstr>Fetch from Fellow Proxy</vt:lpstr>
      <vt:lpstr>Issues</vt:lpstr>
      <vt:lpstr>How to Advertise?</vt:lpstr>
      <vt:lpstr>Scalable Advertisement</vt:lpstr>
      <vt:lpstr>How to Choose Helper?</vt:lpstr>
      <vt:lpstr>Cost Function</vt:lpstr>
      <vt:lpstr>Algorithm</vt:lpstr>
      <vt:lpstr>Distributed Caching </vt:lpstr>
      <vt:lpstr>Cooperative vs. Distributed</vt:lpstr>
      <vt:lpstr>Cold Start</vt:lpstr>
      <vt:lpstr>Segment Map</vt:lpstr>
      <vt:lpstr>Cache Hit</vt:lpstr>
      <vt:lpstr>Cache Miss</vt:lpstr>
      <vt:lpstr>Distributed Caching</vt:lpstr>
      <vt:lpstr>Problems</vt:lpstr>
      <vt:lpstr>Who Should Cache What?</vt:lpstr>
      <vt:lpstr>RCache</vt:lpstr>
      <vt:lpstr>Analysis</vt:lpstr>
      <vt:lpstr>RCache’s Segmentation</vt:lpstr>
      <vt:lpstr>Bimodal Distribution</vt:lpstr>
      <vt:lpstr>Silo</vt:lpstr>
      <vt:lpstr>Further Improvement</vt:lpstr>
      <vt:lpstr>Problems</vt:lpstr>
      <vt:lpstr>Segment “Popularity”</vt:lpstr>
      <vt:lpstr>Rainbow Algorithm</vt:lpstr>
      <vt:lpstr>Rainbow Algorithm</vt:lpstr>
      <vt:lpstr>Rainbow Algorithm</vt:lpstr>
      <vt:lpstr>Problems</vt:lpstr>
      <vt:lpstr>Data Redistribution</vt:lpstr>
      <vt:lpstr>Cache Token</vt:lpstr>
      <vt:lpstr>Data Redistribution</vt:lpstr>
      <vt:lpstr>Example</vt:lpstr>
      <vt:lpstr>Example</vt:lpstr>
      <vt:lpstr>Example</vt:lpstr>
      <vt:lpstr>Example</vt:lpstr>
      <vt:lpstr>Quality Adaptive Caching</vt:lpstr>
      <vt:lpstr>Objective</vt:lpstr>
      <vt:lpstr>Scenario (10am)</vt:lpstr>
      <vt:lpstr>Scenario (1am)</vt:lpstr>
      <vt:lpstr>Slide 66</vt:lpstr>
      <vt:lpstr>Solutions</vt:lpstr>
      <vt:lpstr>Cache Miss</vt:lpstr>
      <vt:lpstr>Cache Hit</vt:lpstr>
      <vt:lpstr>Peeking Inside the Cache</vt:lpstr>
      <vt:lpstr>Cache Hit: Repair</vt:lpstr>
      <vt:lpstr>Cache Hit: Prefetch</vt:lpstr>
      <vt:lpstr>Prefetch Algorithm</vt:lpstr>
      <vt:lpstr>Proxy Request to Server</vt:lpstr>
      <vt:lpstr>Server Response</vt:lpstr>
      <vt:lpstr>Server Response</vt:lpstr>
      <vt:lpstr>Trade-offs</vt:lpstr>
      <vt:lpstr>Solutions</vt:lpstr>
      <vt:lpstr>Goal of Replacement</vt:lpstr>
      <vt:lpstr>The Algorithm</vt:lpstr>
      <vt:lpstr>Thrashing and Locking</vt:lpstr>
      <vt:lpstr>Choosing Victim</vt:lpstr>
      <vt:lpstr>Example</vt:lpstr>
      <vt:lpstr>Static Cache</vt:lpstr>
      <vt:lpstr>Dynamic Caching</vt:lpstr>
      <vt:lpstr>Motivating Scenario</vt:lpstr>
      <vt:lpstr>Slide 87</vt:lpstr>
      <vt:lpstr>Using Dynamic Cache</vt:lpstr>
      <vt:lpstr>Extending to N Receivers</vt:lpstr>
      <vt:lpstr>Rules of Thumb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Recovery</dc:title>
  <dc:creator/>
  <cp:lastModifiedBy>Roger Zimmermann</cp:lastModifiedBy>
  <cp:revision>67</cp:revision>
  <cp:lastPrinted>2005-10-05T01:48:36Z</cp:lastPrinted>
  <dcterms:created xsi:type="dcterms:W3CDTF">2003-09-06T02:49:53Z</dcterms:created>
  <dcterms:modified xsi:type="dcterms:W3CDTF">2012-10-04T08:09:50Z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JWO120">
    <vt:i4>1082196057</vt:i4>
  </property>
</Properties>
</file>