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271" r:id="rId2"/>
    <p:sldId id="326" r:id="rId3"/>
    <p:sldId id="331" r:id="rId4"/>
    <p:sldId id="332" r:id="rId5"/>
    <p:sldId id="327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414" r:id="rId18"/>
    <p:sldId id="345" r:id="rId19"/>
    <p:sldId id="346" r:id="rId20"/>
    <p:sldId id="347" r:id="rId21"/>
    <p:sldId id="348" r:id="rId22"/>
    <p:sldId id="415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1" r:id="rId35"/>
    <p:sldId id="360" r:id="rId36"/>
    <p:sldId id="362" r:id="rId37"/>
    <p:sldId id="363" r:id="rId38"/>
    <p:sldId id="364" r:id="rId39"/>
    <p:sldId id="365" r:id="rId40"/>
    <p:sldId id="366" r:id="rId41"/>
    <p:sldId id="367" r:id="rId42"/>
    <p:sldId id="372" r:id="rId43"/>
    <p:sldId id="381" r:id="rId44"/>
    <p:sldId id="375" r:id="rId45"/>
    <p:sldId id="376" r:id="rId46"/>
    <p:sldId id="377" r:id="rId47"/>
    <p:sldId id="378" r:id="rId48"/>
    <p:sldId id="383" r:id="rId49"/>
    <p:sldId id="382" r:id="rId50"/>
    <p:sldId id="379" r:id="rId51"/>
    <p:sldId id="380" r:id="rId52"/>
    <p:sldId id="384" r:id="rId53"/>
    <p:sldId id="385" r:id="rId54"/>
    <p:sldId id="386" r:id="rId55"/>
  </p:sldIdLst>
  <p:sldSz cx="9144000" cy="6858000" type="screen4x3"/>
  <p:notesSz cx="9144000" cy="6858000"/>
  <p:custDataLst>
    <p:tags r:id="rId5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99"/>
    <a:srgbClr val="FFFFCC"/>
    <a:srgbClr val="EAEAEA"/>
    <a:srgbClr val="0033CC"/>
    <a:srgbClr val="6699FF"/>
    <a:srgbClr val="3333CC"/>
    <a:srgbClr val="000066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86" d="100"/>
          <a:sy n="86" d="100"/>
        </p:scale>
        <p:origin x="-7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FF6C3E-13F9-4187-BB8E-8C552289E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CD9032-8A44-4586-85FB-8616CBF41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81226-4AB1-41F0-9178-466CFDF90EB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594718-45D0-41A5-A447-85F28D402F3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source-based tree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FF0014-13DB-432F-9EF7-39E7DE50F98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source-based tree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7D8B2-D642-44BB-8CA5-584EC2CBCBA3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</a:rPr>
              <a:t>NUS.SOC.CS5248-2012</a:t>
            </a:r>
            <a:endParaRPr lang="en-US" sz="800" dirty="0">
              <a:solidFill>
                <a:schemeClr val="accent1"/>
              </a:solidFill>
              <a:latin typeface="Tahoma" pitchFamily="34" charset="0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latin typeface="Tahoma" pitchFamily="34" charset="0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920B-0F8E-4710-9F3C-8C6D286A2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177A6-E24F-4AEC-BC59-22E4E11AC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8754-C83A-4A5F-A7AD-0DA903683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DCF66-AD18-4AA6-BC46-CC49A7F12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8E44-3D7A-4A26-B9F4-C969FFF5D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B290C-3752-41BE-8C6E-2CD8BE251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FABD9-DA42-4BF6-9D69-907668D89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22649-5086-43D4-BAEB-31E9845DA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BC03-CE15-4118-AE8B-8177B5CC8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FD044-5292-48FD-8190-132BD9C03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9081-0DC5-4C66-A046-FBE26DE06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1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dirty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30E1A9B4-2CDE-43FD-B383-149610A3D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Multicast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A Case for End-System Multicast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Y. Chu, S. Rao, S. Seshan, H. Zhang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JSAC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Narada’s Idea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a mesh, then build a tree</a:t>
            </a:r>
          </a:p>
        </p:txBody>
      </p:sp>
      <p:sp>
        <p:nvSpPr>
          <p:cNvPr id="14342" name="Oval 4"/>
          <p:cNvSpPr>
            <a:spLocks noChangeArrowheads="1"/>
          </p:cNvSpPr>
          <p:nvPr/>
        </p:nvSpPr>
        <p:spPr bwMode="auto">
          <a:xfrm>
            <a:off x="6227763" y="245427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343" name="Oval 5"/>
          <p:cNvSpPr>
            <a:spLocks noChangeArrowheads="1"/>
          </p:cNvSpPr>
          <p:nvPr/>
        </p:nvSpPr>
        <p:spPr bwMode="auto">
          <a:xfrm>
            <a:off x="6227763" y="36449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344" name="Oval 6"/>
          <p:cNvSpPr>
            <a:spLocks noChangeArrowheads="1"/>
          </p:cNvSpPr>
          <p:nvPr/>
        </p:nvSpPr>
        <p:spPr bwMode="auto">
          <a:xfrm>
            <a:off x="5435600" y="47974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4345" name="Oval 7"/>
          <p:cNvSpPr>
            <a:spLocks noChangeArrowheads="1"/>
          </p:cNvSpPr>
          <p:nvPr/>
        </p:nvSpPr>
        <p:spPr bwMode="auto">
          <a:xfrm>
            <a:off x="7019925" y="47974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4346" name="AutoShape 8"/>
          <p:cNvCxnSpPr>
            <a:cxnSpLocks noChangeShapeType="1"/>
            <a:stCxn id="14342" idx="4"/>
            <a:endCxn id="14343" idx="0"/>
          </p:cNvCxnSpPr>
          <p:nvPr/>
        </p:nvCxnSpPr>
        <p:spPr bwMode="auto">
          <a:xfrm>
            <a:off x="6532563" y="3063875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4347" name="AutoShape 9"/>
          <p:cNvCxnSpPr>
            <a:cxnSpLocks noChangeShapeType="1"/>
            <a:stCxn id="14343" idx="5"/>
            <a:endCxn id="14345" idx="1"/>
          </p:cNvCxnSpPr>
          <p:nvPr/>
        </p:nvCxnSpPr>
        <p:spPr bwMode="auto">
          <a:xfrm>
            <a:off x="6748463" y="4165600"/>
            <a:ext cx="360362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4348" name="AutoShape 10"/>
          <p:cNvCxnSpPr>
            <a:cxnSpLocks noChangeShapeType="1"/>
            <a:stCxn id="14343" idx="3"/>
            <a:endCxn id="14344" idx="7"/>
          </p:cNvCxnSpPr>
          <p:nvPr/>
        </p:nvCxnSpPr>
        <p:spPr bwMode="auto">
          <a:xfrm flipH="1">
            <a:off x="5956300" y="4165600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4349" name="Oval 11"/>
          <p:cNvSpPr>
            <a:spLocks noChangeArrowheads="1"/>
          </p:cNvSpPr>
          <p:nvPr/>
        </p:nvSpPr>
        <p:spPr bwMode="auto">
          <a:xfrm>
            <a:off x="2627313" y="249237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350" name="Oval 12"/>
          <p:cNvSpPr>
            <a:spLocks noChangeArrowheads="1"/>
          </p:cNvSpPr>
          <p:nvPr/>
        </p:nvSpPr>
        <p:spPr bwMode="auto">
          <a:xfrm>
            <a:off x="2627313" y="3683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351" name="Oval 13"/>
          <p:cNvSpPr>
            <a:spLocks noChangeArrowheads="1"/>
          </p:cNvSpPr>
          <p:nvPr/>
        </p:nvSpPr>
        <p:spPr bwMode="auto">
          <a:xfrm>
            <a:off x="1835150" y="48355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4352" name="Oval 14"/>
          <p:cNvSpPr>
            <a:spLocks noChangeArrowheads="1"/>
          </p:cNvSpPr>
          <p:nvPr/>
        </p:nvSpPr>
        <p:spPr bwMode="auto">
          <a:xfrm>
            <a:off x="3419475" y="48355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4353" name="AutoShape 18"/>
          <p:cNvCxnSpPr>
            <a:cxnSpLocks noChangeShapeType="1"/>
            <a:stCxn id="14349" idx="4"/>
            <a:endCxn id="14350" idx="0"/>
          </p:cNvCxnSpPr>
          <p:nvPr/>
        </p:nvCxnSpPr>
        <p:spPr bwMode="auto">
          <a:xfrm>
            <a:off x="2932113" y="3101975"/>
            <a:ext cx="0" cy="581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4354" name="AutoShape 19"/>
          <p:cNvCxnSpPr>
            <a:cxnSpLocks noChangeShapeType="1"/>
            <a:stCxn id="14350" idx="5"/>
            <a:endCxn id="14352" idx="1"/>
          </p:cNvCxnSpPr>
          <p:nvPr/>
        </p:nvCxnSpPr>
        <p:spPr bwMode="auto">
          <a:xfrm>
            <a:off x="3148013" y="4203700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4355" name="AutoShape 20"/>
          <p:cNvCxnSpPr>
            <a:cxnSpLocks noChangeShapeType="1"/>
            <a:stCxn id="14349" idx="3"/>
            <a:endCxn id="14351" idx="0"/>
          </p:cNvCxnSpPr>
          <p:nvPr/>
        </p:nvCxnSpPr>
        <p:spPr bwMode="auto">
          <a:xfrm flipH="1">
            <a:off x="2139950" y="3013075"/>
            <a:ext cx="576263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4356" name="AutoShape 21"/>
          <p:cNvCxnSpPr>
            <a:cxnSpLocks noChangeShapeType="1"/>
            <a:stCxn id="14350" idx="3"/>
            <a:endCxn id="14351" idx="7"/>
          </p:cNvCxnSpPr>
          <p:nvPr/>
        </p:nvCxnSpPr>
        <p:spPr bwMode="auto">
          <a:xfrm flipH="1">
            <a:off x="2355850" y="4203700"/>
            <a:ext cx="360363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4357" name="AutoShape 23"/>
          <p:cNvCxnSpPr>
            <a:cxnSpLocks noChangeShapeType="1"/>
            <a:stCxn id="14351" idx="6"/>
            <a:endCxn id="14352" idx="2"/>
          </p:cNvCxnSpPr>
          <p:nvPr/>
        </p:nvCxnSpPr>
        <p:spPr bwMode="auto">
          <a:xfrm>
            <a:off x="2444750" y="5140325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Build Mesh?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Desirable Property of Mesh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 between any two nodes must be “good”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Cannot be too sparse or too dense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build Mesh?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join</a:t>
            </a:r>
          </a:p>
          <a:p>
            <a:pPr lvl="1" eaLnBrk="1" hangingPunct="1"/>
            <a:r>
              <a:rPr lang="en-US" smtClean="0"/>
              <a:t>Randomly choose some existing members as neighbor</a:t>
            </a:r>
          </a:p>
        </p:txBody>
      </p:sp>
      <p:sp>
        <p:nvSpPr>
          <p:cNvPr id="17414" name="Oval 4"/>
          <p:cNvSpPr>
            <a:spLocks noChangeArrowheads="1"/>
          </p:cNvSpPr>
          <p:nvPr/>
        </p:nvSpPr>
        <p:spPr bwMode="auto">
          <a:xfrm>
            <a:off x="4067175" y="34623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5" name="Oval 5"/>
          <p:cNvSpPr>
            <a:spLocks noChangeArrowheads="1"/>
          </p:cNvSpPr>
          <p:nvPr/>
        </p:nvSpPr>
        <p:spPr bwMode="auto">
          <a:xfrm>
            <a:off x="4067175" y="4652963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6" name="Oval 6"/>
          <p:cNvSpPr>
            <a:spLocks noChangeArrowheads="1"/>
          </p:cNvSpPr>
          <p:nvPr/>
        </p:nvSpPr>
        <p:spPr bwMode="auto">
          <a:xfrm>
            <a:off x="3275013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7417" name="Oval 7"/>
          <p:cNvSpPr>
            <a:spLocks noChangeArrowheads="1"/>
          </p:cNvSpPr>
          <p:nvPr/>
        </p:nvSpPr>
        <p:spPr bwMode="auto">
          <a:xfrm>
            <a:off x="4859338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7418" name="AutoShape 8"/>
          <p:cNvCxnSpPr>
            <a:cxnSpLocks noChangeShapeType="1"/>
            <a:stCxn id="17414" idx="4"/>
            <a:endCxn id="17415" idx="0"/>
          </p:cNvCxnSpPr>
          <p:nvPr/>
        </p:nvCxnSpPr>
        <p:spPr bwMode="auto">
          <a:xfrm>
            <a:off x="4371975" y="4071938"/>
            <a:ext cx="0" cy="581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7419" name="AutoShape 9"/>
          <p:cNvCxnSpPr>
            <a:cxnSpLocks noChangeShapeType="1"/>
            <a:stCxn id="17415" idx="5"/>
            <a:endCxn id="17417" idx="1"/>
          </p:cNvCxnSpPr>
          <p:nvPr/>
        </p:nvCxnSpPr>
        <p:spPr bwMode="auto">
          <a:xfrm>
            <a:off x="4587875" y="5173663"/>
            <a:ext cx="360363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7420" name="AutoShape 10"/>
          <p:cNvCxnSpPr>
            <a:cxnSpLocks noChangeShapeType="1"/>
            <a:stCxn id="17414" idx="3"/>
            <a:endCxn id="17416" idx="0"/>
          </p:cNvCxnSpPr>
          <p:nvPr/>
        </p:nvCxnSpPr>
        <p:spPr bwMode="auto">
          <a:xfrm flipH="1">
            <a:off x="3579813" y="3983038"/>
            <a:ext cx="576262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7421" name="AutoShape 11"/>
          <p:cNvCxnSpPr>
            <a:cxnSpLocks noChangeShapeType="1"/>
            <a:stCxn id="17415" idx="3"/>
            <a:endCxn id="17416" idx="7"/>
          </p:cNvCxnSpPr>
          <p:nvPr/>
        </p:nvCxnSpPr>
        <p:spPr bwMode="auto">
          <a:xfrm flipH="1">
            <a:off x="3795713" y="5173663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7422" name="AutoShape 12"/>
          <p:cNvCxnSpPr>
            <a:cxnSpLocks noChangeShapeType="1"/>
            <a:stCxn id="17416" idx="6"/>
            <a:endCxn id="17417" idx="2"/>
          </p:cNvCxnSpPr>
          <p:nvPr/>
        </p:nvCxnSpPr>
        <p:spPr bwMode="auto">
          <a:xfrm>
            <a:off x="3884613" y="6110288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maintain Mesh?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Everybody knows everybody</a:t>
            </a:r>
          </a:p>
          <a:p>
            <a:pPr eaLnBrk="1" hangingPunct="1"/>
            <a:r>
              <a:rPr lang="en-US" smtClean="0"/>
              <a:t>Each node maintains a table</a:t>
            </a:r>
          </a:p>
        </p:txBody>
      </p:sp>
      <p:graphicFrame>
        <p:nvGraphicFramePr>
          <p:cNvPr id="137525" name="Group 309"/>
          <p:cNvGraphicFramePr>
            <a:graphicFrameLocks noGrp="1"/>
          </p:cNvGraphicFramePr>
          <p:nvPr/>
        </p:nvGraphicFramePr>
        <p:xfrm>
          <a:off x="1116013" y="3429000"/>
          <a:ext cx="6913562" cy="2546351"/>
        </p:xfrm>
        <a:graphic>
          <a:graphicData uri="http://schemas.openxmlformats.org/drawingml/2006/table">
            <a:tbl>
              <a:tblPr/>
              <a:tblGrid>
                <a:gridCol w="1728787"/>
                <a:gridCol w="2592388"/>
                <a:gridCol w="2592387"/>
              </a:tblGrid>
              <a:tr h="5111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Address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Seq 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Update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10:00am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603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10:03am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341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10:02am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704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09:59am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update table?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Refresh message to neigbours</a:t>
            </a:r>
          </a:p>
          <a:p>
            <a:pPr lvl="1" eaLnBrk="1" hangingPunct="1"/>
            <a:r>
              <a:rPr lang="en-US" smtClean="0"/>
              <a:t>receive message 604 from node 2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138244" name="Group 4"/>
          <p:cNvGraphicFramePr>
            <a:graphicFrameLocks noGrp="1"/>
          </p:cNvGraphicFramePr>
          <p:nvPr/>
        </p:nvGraphicFramePr>
        <p:xfrm>
          <a:off x="1116013" y="3429000"/>
          <a:ext cx="6913562" cy="2546351"/>
        </p:xfrm>
        <a:graphic>
          <a:graphicData uri="http://schemas.openxmlformats.org/drawingml/2006/table">
            <a:tbl>
              <a:tblPr/>
              <a:tblGrid>
                <a:gridCol w="1728787"/>
                <a:gridCol w="2592388"/>
                <a:gridCol w="2592387"/>
              </a:tblGrid>
              <a:tr h="5111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Address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Seq 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Update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10:00am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Lucida Sans" pitchFamily="34" charset="0"/>
                        </a:rPr>
                        <a:t>604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Lucida Sans" pitchFamily="34" charset="0"/>
                        </a:rPr>
                        <a:t>10:16am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341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10:02am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704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09:59am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update table?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Exchange Table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226308" name="Group 4"/>
          <p:cNvGraphicFramePr>
            <a:graphicFrameLocks noGrp="1"/>
          </p:cNvGraphicFramePr>
          <p:nvPr/>
        </p:nvGraphicFramePr>
        <p:xfrm>
          <a:off x="1116013" y="3779838"/>
          <a:ext cx="6913562" cy="2546351"/>
        </p:xfrm>
        <a:graphic>
          <a:graphicData uri="http://schemas.openxmlformats.org/drawingml/2006/table">
            <a:tbl>
              <a:tblPr/>
              <a:tblGrid>
                <a:gridCol w="1728787"/>
                <a:gridCol w="2592388"/>
                <a:gridCol w="2592387"/>
              </a:tblGrid>
              <a:tr h="5111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Address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Seq 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Update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10:00am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604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10:16am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341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10:02am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704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09:59am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362" name="Group 58"/>
          <p:cNvGraphicFramePr>
            <a:graphicFrameLocks noGrp="1"/>
          </p:cNvGraphicFramePr>
          <p:nvPr/>
        </p:nvGraphicFramePr>
        <p:xfrm>
          <a:off x="5181600" y="1676400"/>
          <a:ext cx="3575050" cy="1524000"/>
        </p:xfrm>
        <a:graphic>
          <a:graphicData uri="http://schemas.openxmlformats.org/drawingml/2006/table">
            <a:tbl>
              <a:tblPr/>
              <a:tblGrid>
                <a:gridCol w="884238"/>
                <a:gridCol w="1319212"/>
                <a:gridCol w="1371600"/>
              </a:tblGrid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Address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Seq 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Last Update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10:07am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604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10:19am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343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10:10am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702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9:51am</a:t>
                      </a:r>
                    </a:p>
                  </a:txBody>
                  <a:tcPr anchor="b" horzOverflow="overflow">
                    <a:lnL>
                      <a:noFill/>
                    </a:lnL>
                    <a:lnR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635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maintain Mesh?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Neighbor failure</a:t>
            </a:r>
          </a:p>
          <a:p>
            <a:pPr lvl="1" eaLnBrk="1" hangingPunct="1"/>
            <a:r>
              <a:rPr lang="en-US" smtClean="0"/>
              <a:t>Probes if no refresh messages for a while</a:t>
            </a:r>
          </a:p>
        </p:txBody>
      </p:sp>
      <p:sp>
        <p:nvSpPr>
          <p:cNvPr id="21510" name="Oval 4"/>
          <p:cNvSpPr>
            <a:spLocks noChangeArrowheads="1"/>
          </p:cNvSpPr>
          <p:nvPr/>
        </p:nvSpPr>
        <p:spPr bwMode="auto">
          <a:xfrm>
            <a:off x="4067175" y="34623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4067175" y="4652963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777777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rgbClr val="777777"/>
                </a:solidFill>
                <a:latin typeface="Tahoma" pitchFamily="34" charset="0"/>
              </a:rPr>
              <a:t>A</a:t>
            </a:r>
            <a:endParaRPr lang="en-US" sz="2400">
              <a:solidFill>
                <a:srgbClr val="777777"/>
              </a:solidFill>
              <a:latin typeface="Times New Roman" pitchFamily="18" charset="0"/>
            </a:endParaRP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275013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4859338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21514" name="AutoShape 8"/>
          <p:cNvCxnSpPr>
            <a:cxnSpLocks noChangeShapeType="1"/>
            <a:stCxn id="21510" idx="4"/>
            <a:endCxn id="21511" idx="0"/>
          </p:cNvCxnSpPr>
          <p:nvPr/>
        </p:nvCxnSpPr>
        <p:spPr bwMode="auto">
          <a:xfrm>
            <a:off x="4371975" y="4071938"/>
            <a:ext cx="0" cy="581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21515" name="AutoShape 9"/>
          <p:cNvCxnSpPr>
            <a:cxnSpLocks noChangeShapeType="1"/>
            <a:stCxn id="21511" idx="5"/>
            <a:endCxn id="21513" idx="1"/>
          </p:cNvCxnSpPr>
          <p:nvPr/>
        </p:nvCxnSpPr>
        <p:spPr bwMode="auto">
          <a:xfrm>
            <a:off x="4587875" y="5173663"/>
            <a:ext cx="360363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21516" name="AutoShape 10"/>
          <p:cNvCxnSpPr>
            <a:cxnSpLocks noChangeShapeType="1"/>
            <a:stCxn id="21510" idx="3"/>
            <a:endCxn id="21512" idx="0"/>
          </p:cNvCxnSpPr>
          <p:nvPr/>
        </p:nvCxnSpPr>
        <p:spPr bwMode="auto">
          <a:xfrm flipH="1">
            <a:off x="3579813" y="3983038"/>
            <a:ext cx="576262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1517" name="AutoShape 11"/>
          <p:cNvCxnSpPr>
            <a:cxnSpLocks noChangeShapeType="1"/>
            <a:stCxn id="21511" idx="3"/>
            <a:endCxn id="21512" idx="7"/>
          </p:cNvCxnSpPr>
          <p:nvPr/>
        </p:nvCxnSpPr>
        <p:spPr bwMode="auto">
          <a:xfrm flipH="1">
            <a:off x="3795713" y="5173663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21518" name="AutoShape 12"/>
          <p:cNvCxnSpPr>
            <a:cxnSpLocks noChangeShapeType="1"/>
            <a:stCxn id="21512" idx="6"/>
            <a:endCxn id="21513" idx="2"/>
          </p:cNvCxnSpPr>
          <p:nvPr/>
        </p:nvCxnSpPr>
        <p:spPr bwMode="auto">
          <a:xfrm>
            <a:off x="3884613" y="6110288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maintain Mesh?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Mesh Partition</a:t>
            </a:r>
          </a:p>
          <a:p>
            <a:pPr lvl="1" eaLnBrk="1" hangingPunct="1"/>
            <a:r>
              <a:rPr lang="en-US" smtClean="0"/>
              <a:t>Probes if no updates for a while, add random edges if alive</a:t>
            </a:r>
          </a:p>
        </p:txBody>
      </p:sp>
      <p:sp>
        <p:nvSpPr>
          <p:cNvPr id="22534" name="Oval 4"/>
          <p:cNvSpPr>
            <a:spLocks noChangeArrowheads="1"/>
          </p:cNvSpPr>
          <p:nvPr/>
        </p:nvSpPr>
        <p:spPr bwMode="auto">
          <a:xfrm>
            <a:off x="4067175" y="34623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35" name="Oval 5"/>
          <p:cNvSpPr>
            <a:spLocks noChangeArrowheads="1"/>
          </p:cNvSpPr>
          <p:nvPr/>
        </p:nvSpPr>
        <p:spPr bwMode="auto">
          <a:xfrm>
            <a:off x="4067175" y="4652963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777777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rgbClr val="777777"/>
                </a:solidFill>
                <a:latin typeface="Tahoma" pitchFamily="34" charset="0"/>
              </a:rPr>
              <a:t>A</a:t>
            </a:r>
            <a:endParaRPr lang="en-US" sz="2400">
              <a:solidFill>
                <a:srgbClr val="777777"/>
              </a:solidFill>
              <a:latin typeface="Times New Roman" pitchFamily="18" charset="0"/>
            </a:endParaRPr>
          </a:p>
        </p:txBody>
      </p:sp>
      <p:sp>
        <p:nvSpPr>
          <p:cNvPr id="22536" name="Oval 6"/>
          <p:cNvSpPr>
            <a:spLocks noChangeArrowheads="1"/>
          </p:cNvSpPr>
          <p:nvPr/>
        </p:nvSpPr>
        <p:spPr bwMode="auto">
          <a:xfrm>
            <a:off x="3275013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22537" name="Oval 7"/>
          <p:cNvSpPr>
            <a:spLocks noChangeArrowheads="1"/>
          </p:cNvSpPr>
          <p:nvPr/>
        </p:nvSpPr>
        <p:spPr bwMode="auto">
          <a:xfrm>
            <a:off x="4859338" y="58054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22538" name="AutoShape 8"/>
          <p:cNvCxnSpPr>
            <a:cxnSpLocks noChangeShapeType="1"/>
            <a:stCxn id="22534" idx="4"/>
            <a:endCxn id="22535" idx="0"/>
          </p:cNvCxnSpPr>
          <p:nvPr/>
        </p:nvCxnSpPr>
        <p:spPr bwMode="auto">
          <a:xfrm>
            <a:off x="4371975" y="4071938"/>
            <a:ext cx="0" cy="581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22539" name="AutoShape 9"/>
          <p:cNvCxnSpPr>
            <a:cxnSpLocks noChangeShapeType="1"/>
            <a:stCxn id="22535" idx="5"/>
            <a:endCxn id="22537" idx="1"/>
          </p:cNvCxnSpPr>
          <p:nvPr/>
        </p:nvCxnSpPr>
        <p:spPr bwMode="auto">
          <a:xfrm>
            <a:off x="4587875" y="5173663"/>
            <a:ext cx="360363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22540" name="AutoShape 10"/>
          <p:cNvCxnSpPr>
            <a:cxnSpLocks noChangeShapeType="1"/>
            <a:stCxn id="22534" idx="3"/>
            <a:endCxn id="22536" idx="0"/>
          </p:cNvCxnSpPr>
          <p:nvPr/>
        </p:nvCxnSpPr>
        <p:spPr bwMode="auto">
          <a:xfrm flipH="1">
            <a:off x="3579813" y="3983038"/>
            <a:ext cx="576262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2541" name="AutoShape 11"/>
          <p:cNvCxnSpPr>
            <a:cxnSpLocks noChangeShapeType="1"/>
            <a:stCxn id="22535" idx="3"/>
            <a:endCxn id="22536" idx="7"/>
          </p:cNvCxnSpPr>
          <p:nvPr/>
        </p:nvCxnSpPr>
        <p:spPr bwMode="auto">
          <a:xfrm flipH="1">
            <a:off x="3795713" y="5173663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5125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151852 w 21600"/>
              <a:gd name="T1" fmla="*/ 62130249 h 21600"/>
              <a:gd name="T2" fmla="*/ 185666443 w 21600"/>
              <a:gd name="T3" fmla="*/ 124128220 h 21600"/>
              <a:gd name="T4" fmla="*/ 371023453 w 21600"/>
              <a:gd name="T5" fmla="*/ 62130249 h 21600"/>
              <a:gd name="T6" fmla="*/ 185666443 w 21600"/>
              <a:gd name="T7" fmla="*/ 7104685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pitchFamily="-79" charset="0"/>
              </a:rPr>
              <a:t>Network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pitchFamily="-79" charset="0"/>
              </a:rPr>
              <a:t>Encoder</a:t>
            </a:r>
          </a:p>
        </p:txBody>
      </p:sp>
      <p:sp>
        <p:nvSpPr>
          <p:cNvPr id="5127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pitchFamily="-79" charset="0"/>
              </a:rPr>
              <a:t>Sender</a:t>
            </a:r>
          </a:p>
        </p:txBody>
      </p:sp>
      <p:sp>
        <p:nvSpPr>
          <p:cNvPr id="5128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pitchFamily="-79" charset="0"/>
              </a:rPr>
              <a:t>Middlebox</a:t>
            </a:r>
          </a:p>
        </p:txBody>
      </p:sp>
      <p:sp>
        <p:nvSpPr>
          <p:cNvPr id="5129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pitchFamily="-79" charset="0"/>
              </a:rPr>
              <a:t>Receiver</a:t>
            </a:r>
          </a:p>
        </p:txBody>
      </p:sp>
      <p:cxnSp>
        <p:nvCxnSpPr>
          <p:cNvPr id="5130" name="AutoShape 9"/>
          <p:cNvCxnSpPr>
            <a:cxnSpLocks noChangeShapeType="1"/>
            <a:stCxn id="5126" idx="2"/>
            <a:endCxn id="5127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1" name="AutoShape 10"/>
          <p:cNvCxnSpPr>
            <a:cxnSpLocks noChangeShapeType="1"/>
            <a:stCxn id="5127" idx="4"/>
            <a:endCxn id="5125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5132" name="AutoShape 11"/>
          <p:cNvCxnSpPr>
            <a:cxnSpLocks noChangeShapeType="1"/>
            <a:endCxn id="5128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5133" name="AutoShape 12"/>
          <p:cNvCxnSpPr>
            <a:cxnSpLocks noChangeShapeType="1"/>
            <a:stCxn id="5128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5134" name="AutoShape 13"/>
          <p:cNvCxnSpPr>
            <a:cxnSpLocks noChangeShapeType="1"/>
            <a:stCxn id="5125" idx="2"/>
            <a:endCxn id="5129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pitchFamily="-79" charset="0"/>
              </a:rPr>
              <a:t>Decoder</a:t>
            </a:r>
          </a:p>
        </p:txBody>
      </p:sp>
      <p:cxnSp>
        <p:nvCxnSpPr>
          <p:cNvPr id="5136" name="AutoShape 15"/>
          <p:cNvCxnSpPr>
            <a:cxnSpLocks noChangeShapeType="1"/>
            <a:stCxn id="5129" idx="0"/>
            <a:endCxn id="5135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Optimize Mesh?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Mesh needs to periodically updated because:</a:t>
            </a:r>
          </a:p>
          <a:p>
            <a:pPr lvl="1" eaLnBrk="1" hangingPunct="1"/>
            <a:r>
              <a:rPr lang="en-US" smtClean="0"/>
              <a:t>nodes join and leave</a:t>
            </a:r>
          </a:p>
          <a:p>
            <a:pPr lvl="1" eaLnBrk="1" hangingPunct="1"/>
            <a:r>
              <a:rPr lang="en-US" smtClean="0"/>
              <a:t>network condition changes</a:t>
            </a:r>
          </a:p>
          <a:p>
            <a:pPr lvl="1" eaLnBrk="1" hangingPunct="1"/>
            <a:r>
              <a:rPr lang="en-US" smtClean="0"/>
              <a:t>partition repair add unneeded edges</a:t>
            </a:r>
          </a:p>
          <a:p>
            <a:pPr lvl="1" eaLnBrk="1" hangingPunct="1"/>
            <a:r>
              <a:rPr lang="en-US" smtClean="0"/>
              <a:t>initial constructions are random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a Link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i periodically probe randomly selected members j</a:t>
            </a:r>
          </a:p>
          <a:p>
            <a:pPr eaLnBrk="1" hangingPunct="1"/>
            <a:r>
              <a:rPr lang="en-US" smtClean="0"/>
              <a:t>Ask “what if I add (i,j)?”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a Link (i,j)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477838" algn="l"/>
              </a:tabLst>
            </a:pPr>
            <a:r>
              <a:rPr lang="en-US" sz="2800" b="1" smtClean="0"/>
              <a:t>for each</a:t>
            </a:r>
            <a:r>
              <a:rPr lang="en-US" sz="2800" smtClean="0"/>
              <a:t> node m</a:t>
            </a:r>
            <a:br>
              <a:rPr lang="en-US" sz="2800" smtClean="0"/>
            </a:br>
            <a:r>
              <a:rPr lang="en-US" sz="2800" smtClean="0"/>
              <a:t>	d</a:t>
            </a:r>
            <a:r>
              <a:rPr lang="en-US" sz="2800" baseline="-25000" smtClean="0"/>
              <a:t>curr</a:t>
            </a:r>
            <a:r>
              <a:rPr lang="en-US" sz="2800" smtClean="0"/>
              <a:t>(i,m) = current latency from i to m</a:t>
            </a:r>
            <a:br>
              <a:rPr lang="en-US" sz="2800" smtClean="0"/>
            </a:br>
            <a:r>
              <a:rPr lang="en-US" sz="2800" smtClean="0"/>
              <a:t>	d</a:t>
            </a:r>
            <a:r>
              <a:rPr lang="en-US" sz="2800" baseline="-25000" smtClean="0"/>
              <a:t>new</a:t>
            </a:r>
            <a:r>
              <a:rPr lang="en-US" sz="2800" smtClean="0"/>
              <a:t>(i,m) = new latency from i to m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Font typeface="Wingdings" pitchFamily="2" charset="2"/>
              <a:buNone/>
              <a:tabLst>
                <a:tab pos="477838" algn="l"/>
              </a:tabLst>
            </a:pPr>
            <a:r>
              <a:rPr lang="en-US" sz="2800" smtClean="0"/>
              <a:t>	</a:t>
            </a:r>
            <a:r>
              <a:rPr lang="en-US" sz="2800" b="1" smtClean="0"/>
              <a:t>if</a:t>
            </a:r>
            <a:r>
              <a:rPr lang="en-US" sz="2800" smtClean="0"/>
              <a:t> d</a:t>
            </a:r>
            <a:r>
              <a:rPr lang="en-US" sz="2800" baseline="-25000" smtClean="0"/>
              <a:t>new</a:t>
            </a:r>
            <a:r>
              <a:rPr lang="en-US" sz="2800" smtClean="0"/>
              <a:t>(i,m) &lt; d</a:t>
            </a:r>
            <a:r>
              <a:rPr lang="en-US" sz="2800" baseline="-25000" smtClean="0"/>
              <a:t>curr</a:t>
            </a:r>
            <a:r>
              <a:rPr lang="en-US" sz="2800" smtClean="0"/>
              <a:t>(i,m)</a:t>
            </a:r>
            <a:br>
              <a:rPr lang="en-US" sz="2800" smtClean="0"/>
            </a:br>
            <a:r>
              <a:rPr lang="en-US" sz="2800" smtClean="0"/>
              <a:t>		utility += 1 - d</a:t>
            </a:r>
            <a:r>
              <a:rPr lang="en-US" sz="2800" baseline="-25000" smtClean="0"/>
              <a:t>new</a:t>
            </a:r>
            <a:r>
              <a:rPr lang="en-US" sz="2800" smtClean="0"/>
              <a:t>(i,m)/d</a:t>
            </a:r>
            <a:r>
              <a:rPr lang="en-US" sz="2800" baseline="-25000" smtClean="0"/>
              <a:t>curr</a:t>
            </a:r>
            <a:r>
              <a:rPr lang="en-US" sz="2800" smtClean="0"/>
              <a:t>(i,m)</a:t>
            </a:r>
          </a:p>
          <a:p>
            <a:pPr eaLnBrk="1" hangingPunct="1">
              <a:buFont typeface="Wingdings" pitchFamily="2" charset="2"/>
              <a:buNone/>
              <a:tabLst>
                <a:tab pos="477838" algn="l"/>
              </a:tabLst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tabLst>
                <a:tab pos="477838" algn="l"/>
              </a:tabLst>
            </a:pPr>
            <a:r>
              <a:rPr lang="en-US" smtClean="0"/>
              <a:t>add (i,j) if utility is high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a Link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2916238" y="2387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2916238" y="35782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2124075" y="47307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3708400" y="47307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26633" name="AutoShape 9"/>
          <p:cNvCxnSpPr>
            <a:cxnSpLocks noChangeShapeType="1"/>
            <a:stCxn id="26629" idx="4"/>
            <a:endCxn id="26630" idx="0"/>
          </p:cNvCxnSpPr>
          <p:nvPr/>
        </p:nvCxnSpPr>
        <p:spPr bwMode="auto">
          <a:xfrm>
            <a:off x="3221038" y="2997200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4" name="AutoShape 10"/>
          <p:cNvCxnSpPr>
            <a:cxnSpLocks noChangeShapeType="1"/>
            <a:stCxn id="26630" idx="5"/>
            <a:endCxn id="26632" idx="1"/>
          </p:cNvCxnSpPr>
          <p:nvPr/>
        </p:nvCxnSpPr>
        <p:spPr bwMode="auto">
          <a:xfrm>
            <a:off x="3436938" y="4098925"/>
            <a:ext cx="360362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5" name="AutoShape 11"/>
          <p:cNvCxnSpPr>
            <a:cxnSpLocks noChangeShapeType="1"/>
            <a:stCxn id="26630" idx="3"/>
            <a:endCxn id="26631" idx="7"/>
          </p:cNvCxnSpPr>
          <p:nvPr/>
        </p:nvCxnSpPr>
        <p:spPr bwMode="auto">
          <a:xfrm flipH="1">
            <a:off x="2644775" y="4098925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6" name="AutoShape 12"/>
          <p:cNvCxnSpPr>
            <a:cxnSpLocks noChangeShapeType="1"/>
            <a:stCxn id="26629" idx="3"/>
            <a:endCxn id="26631" idx="0"/>
          </p:cNvCxnSpPr>
          <p:nvPr/>
        </p:nvCxnSpPr>
        <p:spPr bwMode="auto">
          <a:xfrm flipH="1">
            <a:off x="2428875" y="2908300"/>
            <a:ext cx="576263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6637" name="AutoShape 13"/>
          <p:cNvCxnSpPr>
            <a:cxnSpLocks noChangeShapeType="1"/>
            <a:stCxn id="26631" idx="6"/>
            <a:endCxn id="26632" idx="2"/>
          </p:cNvCxnSpPr>
          <p:nvPr/>
        </p:nvCxnSpPr>
        <p:spPr bwMode="auto">
          <a:xfrm>
            <a:off x="2733675" y="5035550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227763" y="23495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6227763" y="35401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5435600" y="46926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7019925" y="46926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26642" name="AutoShape 18"/>
          <p:cNvCxnSpPr>
            <a:cxnSpLocks noChangeShapeType="1"/>
            <a:stCxn id="26638" idx="4"/>
            <a:endCxn id="26639" idx="0"/>
          </p:cNvCxnSpPr>
          <p:nvPr/>
        </p:nvCxnSpPr>
        <p:spPr bwMode="auto">
          <a:xfrm>
            <a:off x="6532563" y="2959100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3" name="AutoShape 19"/>
          <p:cNvCxnSpPr>
            <a:cxnSpLocks noChangeShapeType="1"/>
            <a:stCxn id="26638" idx="5"/>
            <a:endCxn id="26641" idx="0"/>
          </p:cNvCxnSpPr>
          <p:nvPr/>
        </p:nvCxnSpPr>
        <p:spPr bwMode="auto">
          <a:xfrm>
            <a:off x="6748463" y="2870200"/>
            <a:ext cx="576262" cy="18224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4" name="AutoShape 20"/>
          <p:cNvCxnSpPr>
            <a:cxnSpLocks noChangeShapeType="1"/>
            <a:stCxn id="26639" idx="3"/>
            <a:endCxn id="26640" idx="7"/>
          </p:cNvCxnSpPr>
          <p:nvPr/>
        </p:nvCxnSpPr>
        <p:spPr bwMode="auto">
          <a:xfrm flipH="1">
            <a:off x="5956300" y="4060825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5" name="AutoShape 21"/>
          <p:cNvCxnSpPr>
            <a:cxnSpLocks noChangeShapeType="1"/>
            <a:stCxn id="26638" idx="3"/>
            <a:endCxn id="26640" idx="0"/>
          </p:cNvCxnSpPr>
          <p:nvPr/>
        </p:nvCxnSpPr>
        <p:spPr bwMode="auto">
          <a:xfrm flipH="1">
            <a:off x="5740400" y="2870200"/>
            <a:ext cx="576263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6646" name="AutoShape 22"/>
          <p:cNvCxnSpPr>
            <a:cxnSpLocks noChangeShapeType="1"/>
            <a:stCxn id="26640" idx="6"/>
            <a:endCxn id="26641" idx="2"/>
          </p:cNvCxnSpPr>
          <p:nvPr/>
        </p:nvCxnSpPr>
        <p:spPr bwMode="auto">
          <a:xfrm>
            <a:off x="6045200" y="4997450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6647" name="AutoShape 23"/>
          <p:cNvCxnSpPr>
            <a:cxnSpLocks noChangeShapeType="1"/>
            <a:stCxn id="26639" idx="5"/>
            <a:endCxn id="26641" idx="1"/>
          </p:cNvCxnSpPr>
          <p:nvPr/>
        </p:nvCxnSpPr>
        <p:spPr bwMode="auto">
          <a:xfrm>
            <a:off x="6748463" y="4060825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a Link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Harder to ask “what if I remove link (i,j)?”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compute cost(i,j) instead: number of nodes for which i uses j as next hop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cost(i,j)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6238" y="2387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2916238" y="35782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2124075" y="47307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3708400" y="473075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28681" name="AutoShape 7"/>
          <p:cNvCxnSpPr>
            <a:cxnSpLocks noChangeShapeType="1"/>
            <a:stCxn id="28677" idx="4"/>
            <a:endCxn id="28678" idx="0"/>
          </p:cNvCxnSpPr>
          <p:nvPr/>
        </p:nvCxnSpPr>
        <p:spPr bwMode="auto">
          <a:xfrm>
            <a:off x="3221038" y="2997200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2" name="AutoShape 8"/>
          <p:cNvCxnSpPr>
            <a:cxnSpLocks noChangeShapeType="1"/>
            <a:stCxn id="28678" idx="5"/>
            <a:endCxn id="28680" idx="1"/>
          </p:cNvCxnSpPr>
          <p:nvPr/>
        </p:nvCxnSpPr>
        <p:spPr bwMode="auto">
          <a:xfrm>
            <a:off x="3436938" y="4098925"/>
            <a:ext cx="360362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3" name="AutoShape 9"/>
          <p:cNvCxnSpPr>
            <a:cxnSpLocks noChangeShapeType="1"/>
            <a:stCxn id="28678" idx="3"/>
            <a:endCxn id="28679" idx="7"/>
          </p:cNvCxnSpPr>
          <p:nvPr/>
        </p:nvCxnSpPr>
        <p:spPr bwMode="auto">
          <a:xfrm flipH="1">
            <a:off x="2644775" y="4098925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4" name="AutoShape 10"/>
          <p:cNvCxnSpPr>
            <a:cxnSpLocks noChangeShapeType="1"/>
            <a:stCxn id="28677" idx="3"/>
            <a:endCxn id="28679" idx="0"/>
          </p:cNvCxnSpPr>
          <p:nvPr/>
        </p:nvCxnSpPr>
        <p:spPr bwMode="auto">
          <a:xfrm flipH="1">
            <a:off x="2428875" y="2908300"/>
            <a:ext cx="576263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28685" name="AutoShape 11"/>
          <p:cNvCxnSpPr>
            <a:cxnSpLocks noChangeShapeType="1"/>
            <a:stCxn id="28679" idx="6"/>
            <a:endCxn id="28680" idx="2"/>
          </p:cNvCxnSpPr>
          <p:nvPr/>
        </p:nvCxnSpPr>
        <p:spPr bwMode="auto">
          <a:xfrm>
            <a:off x="2733675" y="5035550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sp>
        <p:nvSpPr>
          <p:cNvPr id="28686" name="Text Box 22"/>
          <p:cNvSpPr txBox="1">
            <a:spLocks noChangeArrowheads="1"/>
          </p:cNvSpPr>
          <p:nvPr/>
        </p:nvSpPr>
        <p:spPr bwMode="auto">
          <a:xfrm>
            <a:off x="5108575" y="2276475"/>
            <a:ext cx="23542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cost(S,A) = 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cost(i,j)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2730500" y="24209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1" name="Oval 4"/>
          <p:cNvSpPr>
            <a:spLocks noChangeArrowheads="1"/>
          </p:cNvSpPr>
          <p:nvPr/>
        </p:nvSpPr>
        <p:spPr bwMode="auto">
          <a:xfrm>
            <a:off x="2730500" y="36274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2" name="Oval 5"/>
          <p:cNvSpPr>
            <a:spLocks noChangeArrowheads="1"/>
          </p:cNvSpPr>
          <p:nvPr/>
        </p:nvSpPr>
        <p:spPr bwMode="auto">
          <a:xfrm>
            <a:off x="1938338" y="47640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033" name="Oval 6"/>
          <p:cNvSpPr>
            <a:spLocks noChangeArrowheads="1"/>
          </p:cNvSpPr>
          <p:nvPr/>
        </p:nvSpPr>
        <p:spPr bwMode="auto">
          <a:xfrm>
            <a:off x="3522663" y="47640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034" name="AutoShape 7"/>
          <p:cNvCxnSpPr>
            <a:cxnSpLocks noChangeShapeType="1"/>
            <a:stCxn id="1030" idx="4"/>
            <a:endCxn id="1031" idx="0"/>
          </p:cNvCxnSpPr>
          <p:nvPr/>
        </p:nvCxnSpPr>
        <p:spPr bwMode="auto">
          <a:xfrm>
            <a:off x="3035300" y="3030538"/>
            <a:ext cx="0" cy="59690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035" name="AutoShape 8"/>
          <p:cNvCxnSpPr>
            <a:cxnSpLocks noChangeShapeType="1"/>
            <a:stCxn id="1031" idx="5"/>
            <a:endCxn id="1033" idx="1"/>
          </p:cNvCxnSpPr>
          <p:nvPr/>
        </p:nvCxnSpPr>
        <p:spPr bwMode="auto">
          <a:xfrm>
            <a:off x="3251200" y="4148138"/>
            <a:ext cx="360363" cy="7048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036" name="AutoShape 9"/>
          <p:cNvCxnSpPr>
            <a:cxnSpLocks noChangeShapeType="1"/>
            <a:stCxn id="1031" idx="3"/>
            <a:endCxn id="1032" idx="7"/>
          </p:cNvCxnSpPr>
          <p:nvPr/>
        </p:nvCxnSpPr>
        <p:spPr bwMode="auto">
          <a:xfrm flipH="1">
            <a:off x="2459038" y="4148138"/>
            <a:ext cx="360362" cy="7048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5788025" y="2276475"/>
            <a:ext cx="2354263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cost(S,A) = 3</a:t>
            </a:r>
          </a:p>
          <a:p>
            <a:r>
              <a:rPr lang="en-US"/>
              <a:t>cost(A,S) = 1</a:t>
            </a:r>
          </a:p>
        </p:txBody>
      </p:sp>
      <p:sp>
        <p:nvSpPr>
          <p:cNvPr id="1038" name="Oval 13"/>
          <p:cNvSpPr>
            <a:spLocks noChangeArrowheads="1"/>
          </p:cNvSpPr>
          <p:nvPr/>
        </p:nvSpPr>
        <p:spPr bwMode="auto">
          <a:xfrm>
            <a:off x="4387850" y="36290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D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9" name="Oval 14"/>
          <p:cNvSpPr>
            <a:spLocks noChangeArrowheads="1"/>
          </p:cNvSpPr>
          <p:nvPr/>
        </p:nvSpPr>
        <p:spPr bwMode="auto">
          <a:xfrm>
            <a:off x="1363663" y="24209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E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1040" name="AutoShape 16"/>
          <p:cNvCxnSpPr>
            <a:cxnSpLocks noChangeShapeType="1"/>
            <a:stCxn id="1031" idx="6"/>
            <a:endCxn id="1038" idx="2"/>
          </p:cNvCxnSpPr>
          <p:nvPr/>
        </p:nvCxnSpPr>
        <p:spPr bwMode="auto">
          <a:xfrm>
            <a:off x="3340100" y="3932238"/>
            <a:ext cx="1047750" cy="1587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041" name="AutoShape 18"/>
          <p:cNvCxnSpPr>
            <a:cxnSpLocks noChangeShapeType="1"/>
            <a:stCxn id="1039" idx="6"/>
            <a:endCxn id="1030" idx="2"/>
          </p:cNvCxnSpPr>
          <p:nvPr/>
        </p:nvCxnSpPr>
        <p:spPr bwMode="auto">
          <a:xfrm>
            <a:off x="1973263" y="2725738"/>
            <a:ext cx="757237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1042" name="AutoShape 21"/>
          <p:cNvCxnSpPr>
            <a:cxnSpLocks noChangeShapeType="1"/>
            <a:stCxn id="1038" idx="2"/>
            <a:endCxn id="1031" idx="6"/>
          </p:cNvCxnSpPr>
          <p:nvPr/>
        </p:nvCxnSpPr>
        <p:spPr bwMode="auto">
          <a:xfrm flipH="1" flipV="1">
            <a:off x="3340100" y="3932238"/>
            <a:ext cx="1047750" cy="1587"/>
          </a:xfrm>
          <a:prstGeom prst="straightConnector1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043" name="AutoShape 22"/>
          <p:cNvCxnSpPr>
            <a:cxnSpLocks noChangeShapeType="1"/>
            <a:stCxn id="1031" idx="7"/>
            <a:endCxn id="1030" idx="5"/>
          </p:cNvCxnSpPr>
          <p:nvPr/>
        </p:nvCxnSpPr>
        <p:spPr bwMode="auto">
          <a:xfrm rot="-5400000">
            <a:off x="2863850" y="3328988"/>
            <a:ext cx="774700" cy="0"/>
          </a:xfrm>
          <a:prstGeom prst="straightConnector1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044" name="AutoShape 23"/>
          <p:cNvCxnSpPr>
            <a:cxnSpLocks noChangeShapeType="1"/>
            <a:stCxn id="1030" idx="1"/>
            <a:endCxn id="1039" idx="7"/>
          </p:cNvCxnSpPr>
          <p:nvPr/>
        </p:nvCxnSpPr>
        <p:spPr bwMode="auto">
          <a:xfrm flipH="1">
            <a:off x="1884363" y="2509838"/>
            <a:ext cx="935037" cy="0"/>
          </a:xfrm>
          <a:prstGeom prst="straightConnector1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045" name="AutoShape 24"/>
          <p:cNvCxnSpPr>
            <a:cxnSpLocks noChangeShapeType="1"/>
            <a:stCxn id="1031" idx="7"/>
            <a:endCxn id="1038" idx="1"/>
          </p:cNvCxnSpPr>
          <p:nvPr/>
        </p:nvCxnSpPr>
        <p:spPr bwMode="auto">
          <a:xfrm>
            <a:off x="3251200" y="3716338"/>
            <a:ext cx="1225550" cy="15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046" name="AutoShape 25"/>
          <p:cNvCxnSpPr>
            <a:cxnSpLocks noChangeShapeType="1"/>
            <a:stCxn id="1030" idx="2"/>
            <a:endCxn id="1039" idx="6"/>
          </p:cNvCxnSpPr>
          <p:nvPr/>
        </p:nvCxnSpPr>
        <p:spPr bwMode="auto">
          <a:xfrm flipH="1">
            <a:off x="1973263" y="2725738"/>
            <a:ext cx="757237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047" name="AutoShape 26"/>
          <p:cNvCxnSpPr>
            <a:cxnSpLocks noChangeShapeType="1"/>
            <a:stCxn id="1031" idx="6"/>
            <a:endCxn id="1033" idx="0"/>
          </p:cNvCxnSpPr>
          <p:nvPr/>
        </p:nvCxnSpPr>
        <p:spPr bwMode="auto">
          <a:xfrm>
            <a:off x="3340100" y="3932238"/>
            <a:ext cx="487363" cy="831850"/>
          </a:xfrm>
          <a:prstGeom prst="straightConnector1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048" name="AutoShape 27"/>
          <p:cNvCxnSpPr>
            <a:cxnSpLocks noChangeShapeType="1"/>
            <a:stCxn id="1031" idx="2"/>
            <a:endCxn id="1032" idx="0"/>
          </p:cNvCxnSpPr>
          <p:nvPr/>
        </p:nvCxnSpPr>
        <p:spPr bwMode="auto">
          <a:xfrm flipH="1">
            <a:off x="2243138" y="3932238"/>
            <a:ext cx="487362" cy="831850"/>
          </a:xfrm>
          <a:prstGeom prst="straightConnector1">
            <a:avLst/>
          </a:prstGeom>
          <a:noFill/>
          <a:ln w="22225">
            <a:solidFill>
              <a:schemeClr val="bg2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a link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max(cost(i,j), cost(j,i)) &lt; Threshold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drop link (i,j)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777777"/>
                </a:solidFill>
              </a:rPr>
              <a:t>(Threshold should depend on group size)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Narada’s Idea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a mesh, then build a tree</a:t>
            </a:r>
          </a:p>
        </p:txBody>
      </p:sp>
      <p:sp>
        <p:nvSpPr>
          <p:cNvPr id="30726" name="Oval 4"/>
          <p:cNvSpPr>
            <a:spLocks noChangeArrowheads="1"/>
          </p:cNvSpPr>
          <p:nvPr/>
        </p:nvSpPr>
        <p:spPr bwMode="auto">
          <a:xfrm>
            <a:off x="6227763" y="245427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27" name="Oval 5"/>
          <p:cNvSpPr>
            <a:spLocks noChangeArrowheads="1"/>
          </p:cNvSpPr>
          <p:nvPr/>
        </p:nvSpPr>
        <p:spPr bwMode="auto">
          <a:xfrm>
            <a:off x="6227763" y="36449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28" name="Oval 6"/>
          <p:cNvSpPr>
            <a:spLocks noChangeArrowheads="1"/>
          </p:cNvSpPr>
          <p:nvPr/>
        </p:nvSpPr>
        <p:spPr bwMode="auto">
          <a:xfrm>
            <a:off x="5435600" y="47974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0729" name="Oval 7"/>
          <p:cNvSpPr>
            <a:spLocks noChangeArrowheads="1"/>
          </p:cNvSpPr>
          <p:nvPr/>
        </p:nvSpPr>
        <p:spPr bwMode="auto">
          <a:xfrm>
            <a:off x="7019925" y="47974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30730" name="AutoShape 8"/>
          <p:cNvCxnSpPr>
            <a:cxnSpLocks noChangeShapeType="1"/>
            <a:stCxn id="30726" idx="4"/>
            <a:endCxn id="30727" idx="0"/>
          </p:cNvCxnSpPr>
          <p:nvPr/>
        </p:nvCxnSpPr>
        <p:spPr bwMode="auto">
          <a:xfrm>
            <a:off x="6532563" y="3063875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0731" name="AutoShape 9"/>
          <p:cNvCxnSpPr>
            <a:cxnSpLocks noChangeShapeType="1"/>
            <a:stCxn id="30727" idx="5"/>
            <a:endCxn id="30729" idx="1"/>
          </p:cNvCxnSpPr>
          <p:nvPr/>
        </p:nvCxnSpPr>
        <p:spPr bwMode="auto">
          <a:xfrm>
            <a:off x="6748463" y="4165600"/>
            <a:ext cx="360362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0732" name="AutoShape 10"/>
          <p:cNvCxnSpPr>
            <a:cxnSpLocks noChangeShapeType="1"/>
            <a:stCxn id="30727" idx="3"/>
            <a:endCxn id="30728" idx="7"/>
          </p:cNvCxnSpPr>
          <p:nvPr/>
        </p:nvCxnSpPr>
        <p:spPr bwMode="auto">
          <a:xfrm flipH="1">
            <a:off x="5956300" y="4165600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2627313" y="249237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34" name="Oval 12"/>
          <p:cNvSpPr>
            <a:spLocks noChangeArrowheads="1"/>
          </p:cNvSpPr>
          <p:nvPr/>
        </p:nvSpPr>
        <p:spPr bwMode="auto">
          <a:xfrm>
            <a:off x="2627313" y="3683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735" name="Oval 13"/>
          <p:cNvSpPr>
            <a:spLocks noChangeArrowheads="1"/>
          </p:cNvSpPr>
          <p:nvPr/>
        </p:nvSpPr>
        <p:spPr bwMode="auto">
          <a:xfrm>
            <a:off x="1835150" y="48355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0736" name="Oval 14"/>
          <p:cNvSpPr>
            <a:spLocks noChangeArrowheads="1"/>
          </p:cNvSpPr>
          <p:nvPr/>
        </p:nvSpPr>
        <p:spPr bwMode="auto">
          <a:xfrm>
            <a:off x="3419475" y="4835525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30737" name="AutoShape 15"/>
          <p:cNvCxnSpPr>
            <a:cxnSpLocks noChangeShapeType="1"/>
            <a:stCxn id="30733" idx="4"/>
            <a:endCxn id="30734" idx="0"/>
          </p:cNvCxnSpPr>
          <p:nvPr/>
        </p:nvCxnSpPr>
        <p:spPr bwMode="auto">
          <a:xfrm>
            <a:off x="2932113" y="3101975"/>
            <a:ext cx="0" cy="581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30738" name="AutoShape 16"/>
          <p:cNvCxnSpPr>
            <a:cxnSpLocks noChangeShapeType="1"/>
            <a:stCxn id="30734" idx="5"/>
            <a:endCxn id="30736" idx="1"/>
          </p:cNvCxnSpPr>
          <p:nvPr/>
        </p:nvCxnSpPr>
        <p:spPr bwMode="auto">
          <a:xfrm>
            <a:off x="3148013" y="4203700"/>
            <a:ext cx="360362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30739" name="AutoShape 17"/>
          <p:cNvCxnSpPr>
            <a:cxnSpLocks noChangeShapeType="1"/>
            <a:stCxn id="30733" idx="3"/>
            <a:endCxn id="30735" idx="0"/>
          </p:cNvCxnSpPr>
          <p:nvPr/>
        </p:nvCxnSpPr>
        <p:spPr bwMode="auto">
          <a:xfrm flipH="1">
            <a:off x="2139950" y="3013075"/>
            <a:ext cx="576263" cy="182245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30740" name="AutoShape 18"/>
          <p:cNvCxnSpPr>
            <a:cxnSpLocks noChangeShapeType="1"/>
            <a:stCxn id="30734" idx="3"/>
            <a:endCxn id="30735" idx="7"/>
          </p:cNvCxnSpPr>
          <p:nvPr/>
        </p:nvCxnSpPr>
        <p:spPr bwMode="auto">
          <a:xfrm flipH="1">
            <a:off x="2355850" y="4203700"/>
            <a:ext cx="360363" cy="720725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  <p:cxnSp>
        <p:nvCxnSpPr>
          <p:cNvPr id="30741" name="AutoShape 19"/>
          <p:cNvCxnSpPr>
            <a:cxnSpLocks noChangeShapeType="1"/>
            <a:stCxn id="30735" idx="6"/>
            <a:endCxn id="30736" idx="2"/>
          </p:cNvCxnSpPr>
          <p:nvPr/>
        </p:nvCxnSpPr>
        <p:spPr bwMode="auto">
          <a:xfrm>
            <a:off x="2444750" y="5140325"/>
            <a:ext cx="974725" cy="0"/>
          </a:xfrm>
          <a:prstGeom prst="straightConnector1">
            <a:avLst/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build tree?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 DVMRP</a:t>
            </a:r>
          </a:p>
          <a:p>
            <a:pPr eaLnBrk="1" hangingPunct="1"/>
            <a:r>
              <a:rPr lang="en-US" smtClean="0"/>
              <a:t>Cost definition</a:t>
            </a:r>
          </a:p>
          <a:p>
            <a:pPr lvl="1" eaLnBrk="1" hangingPunct="1"/>
            <a:r>
              <a:rPr lang="en-US" smtClean="0"/>
              <a:t>Pick widest path</a:t>
            </a:r>
          </a:p>
          <a:p>
            <a:pPr lvl="1" eaLnBrk="1" hangingPunct="1"/>
            <a:r>
              <a:rPr lang="en-US" smtClean="0"/>
              <a:t>Break ties by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Multicast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>
                <a:latin typeface="Tahoma" pitchFamily="34" charset="0"/>
              </a:rPr>
              <a:t>A</a:t>
            </a:r>
          </a:p>
        </p:txBody>
      </p:sp>
      <p:sp>
        <p:nvSpPr>
          <p:cNvPr id="61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4"/>
          <p:cNvSpPr>
            <a:spLocks noChangeShapeType="1"/>
          </p:cNvSpPr>
          <p:nvPr/>
        </p:nvSpPr>
        <p:spPr bwMode="auto">
          <a:xfrm flipV="1">
            <a:off x="4932363" y="3429000"/>
            <a:ext cx="487362" cy="3190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Line 25"/>
          <p:cNvSpPr>
            <a:spLocks noChangeShapeType="1"/>
          </p:cNvSpPr>
          <p:nvPr/>
        </p:nvSpPr>
        <p:spPr bwMode="auto">
          <a:xfrm flipV="1">
            <a:off x="6659563" y="2276475"/>
            <a:ext cx="431800" cy="2889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Bandwidth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2775" name="Picture 32" descr="Snapshot 2005-10-26 14-10-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7625"/>
            <a:ext cx="87630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RTT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3799" name="Picture 16" descr="Snapshot 2005-10-26 14-13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Link Stress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4823" name="Picture 10" descr="Snapshot 2005-10-26 14-15-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22400"/>
            <a:ext cx="8763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SUM(Delay x Stress)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847" name="Picture 36" descr="Snapshot 2005-10-26 14-18-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41438"/>
            <a:ext cx="8382000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Narada does not scale</a:t>
            </a:r>
          </a:p>
          <a:p>
            <a:pPr lvl="1" eaLnBrk="1" hangingPunct="1"/>
            <a:r>
              <a:rPr lang="en-US" smtClean="0"/>
              <a:t>State maintenance </a:t>
            </a:r>
          </a:p>
          <a:p>
            <a:pPr lvl="1" eaLnBrk="1" hangingPunct="1"/>
            <a:r>
              <a:rPr lang="en-US" smtClean="0"/>
              <a:t>Message overhead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Scalable Application Layer Multicast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S. Banerjee, B. Bhattacharjee, and C. Kommareddy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SIGCOMM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NICE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NICE is scalable</a:t>
            </a:r>
          </a:p>
          <a:p>
            <a:pPr lvl="1" eaLnBrk="1" hangingPunct="1"/>
            <a:r>
              <a:rPr lang="en-US" smtClean="0"/>
              <a:t>State maintenance </a:t>
            </a:r>
          </a:p>
          <a:p>
            <a:pPr lvl="1" eaLnBrk="1" hangingPunct="1"/>
            <a:r>
              <a:rPr lang="en-US" smtClean="0"/>
              <a:t>Message overhead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Members</a:t>
            </a:r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5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Oval 6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7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8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9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10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1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Oval 12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Oval 13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Oval 14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Oval 15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Oval 17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0965" name="Oval 16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0966" name="Oval 15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Clusters</a:t>
            </a:r>
          </a:p>
        </p:txBody>
      </p:sp>
      <p:sp>
        <p:nvSpPr>
          <p:cNvPr id="40968" name="Oval 3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4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5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Oval 6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Oval 7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Oval 8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Oval 9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Oval 10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Oval 11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12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13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14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Oval 2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19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Leader</a:t>
            </a:r>
          </a:p>
        </p:txBody>
      </p:sp>
      <p:sp>
        <p:nvSpPr>
          <p:cNvPr id="41992" name="Oval 6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7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8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9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Oval 10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Oval 11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Oval 12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Oval 13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Oval 14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Oval 15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Oval 16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Oval 17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Multicast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1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1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1"/>
          <p:cNvSpPr>
            <a:spLocks noChangeArrowheads="1"/>
          </p:cNvSpPr>
          <p:nvPr/>
        </p:nvSpPr>
        <p:spPr bwMode="auto">
          <a:xfrm>
            <a:off x="5940425" y="2060575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>
                <a:latin typeface="Tahoma" pitchFamily="34" charset="0"/>
              </a:rPr>
              <a:t>C</a:t>
            </a:r>
          </a:p>
        </p:txBody>
      </p:sp>
      <p:sp>
        <p:nvSpPr>
          <p:cNvPr id="7192" name="Line 22"/>
          <p:cNvSpPr>
            <a:spLocks noChangeShapeType="1"/>
          </p:cNvSpPr>
          <p:nvPr/>
        </p:nvSpPr>
        <p:spPr bwMode="auto">
          <a:xfrm flipH="1">
            <a:off x="6588125" y="2236788"/>
            <a:ext cx="360363" cy="3286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6516688" y="177323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>
                <a:latin typeface="Tahoma" pitchFamily="34" charset="0"/>
              </a:rPr>
              <a:t>B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H="1">
            <a:off x="6804025" y="2278063"/>
            <a:ext cx="288925" cy="2873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6877050" y="3429000"/>
            <a:ext cx="21590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>
            <a:off x="4859338" y="3284538"/>
            <a:ext cx="649287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4284663" y="4149725"/>
            <a:ext cx="0" cy="647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Oval 21"/>
          <p:cNvSpPr>
            <a:spLocks noChangeArrowheads="1"/>
          </p:cNvSpPr>
          <p:nvPr/>
        </p:nvSpPr>
        <p:spPr bwMode="auto">
          <a:xfrm>
            <a:off x="1476375" y="1989138"/>
            <a:ext cx="7343775" cy="1871662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3013" name="Oval 2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3014" name="Oval 3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30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</a:t>
            </a:r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Oval 9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Oval 10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Oval 11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Oval 12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Oval 13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Oval 14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Oval 15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Oval 16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Oval 17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Oval 18"/>
          <p:cNvSpPr>
            <a:spLocks noChangeArrowheads="1"/>
          </p:cNvSpPr>
          <p:nvPr/>
        </p:nvSpPr>
        <p:spPr bwMode="auto">
          <a:xfrm>
            <a:off x="1908175" y="2492375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Oval 19"/>
          <p:cNvSpPr>
            <a:spLocks noChangeArrowheads="1"/>
          </p:cNvSpPr>
          <p:nvPr/>
        </p:nvSpPr>
        <p:spPr bwMode="auto">
          <a:xfrm>
            <a:off x="4716463" y="328453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Oval 20"/>
          <p:cNvSpPr>
            <a:spLocks noChangeArrowheads="1"/>
          </p:cNvSpPr>
          <p:nvPr/>
        </p:nvSpPr>
        <p:spPr bwMode="auto">
          <a:xfrm>
            <a:off x="8027988" y="27098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2" name="AutoShape 22"/>
          <p:cNvCxnSpPr>
            <a:cxnSpLocks noChangeShapeType="1"/>
            <a:stCxn id="43029" idx="4"/>
            <a:endCxn id="43018" idx="0"/>
          </p:cNvCxnSpPr>
          <p:nvPr/>
        </p:nvCxnSpPr>
        <p:spPr bwMode="auto">
          <a:xfrm>
            <a:off x="2160588" y="3008313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3033" name="AutoShape 23"/>
          <p:cNvCxnSpPr>
            <a:cxnSpLocks noChangeShapeType="1"/>
            <a:stCxn id="43030" idx="4"/>
            <a:endCxn id="43023" idx="0"/>
          </p:cNvCxnSpPr>
          <p:nvPr/>
        </p:nvCxnSpPr>
        <p:spPr bwMode="auto">
          <a:xfrm>
            <a:off x="4968875" y="3800475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3034" name="AutoShape 24"/>
          <p:cNvCxnSpPr>
            <a:cxnSpLocks noChangeShapeType="1"/>
            <a:stCxn id="43031" idx="4"/>
            <a:endCxn id="43028" idx="0"/>
          </p:cNvCxnSpPr>
          <p:nvPr/>
        </p:nvCxnSpPr>
        <p:spPr bwMode="auto">
          <a:xfrm>
            <a:off x="8280400" y="3225800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Oval 2"/>
          <p:cNvSpPr>
            <a:spLocks noChangeArrowheads="1"/>
          </p:cNvSpPr>
          <p:nvPr/>
        </p:nvSpPr>
        <p:spPr bwMode="auto">
          <a:xfrm>
            <a:off x="1476375" y="1989138"/>
            <a:ext cx="7343775" cy="1871662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4038" name="Oval 4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404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Nodes per Cluster</a:t>
            </a:r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9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Oval 10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Oval 13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Oval 14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Oval 15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Oval 16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Oval 17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18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Oval 19"/>
          <p:cNvSpPr>
            <a:spLocks noChangeArrowheads="1"/>
          </p:cNvSpPr>
          <p:nvPr/>
        </p:nvSpPr>
        <p:spPr bwMode="auto">
          <a:xfrm>
            <a:off x="1908175" y="2492375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Oval 20"/>
          <p:cNvSpPr>
            <a:spLocks noChangeArrowheads="1"/>
          </p:cNvSpPr>
          <p:nvPr/>
        </p:nvSpPr>
        <p:spPr bwMode="auto">
          <a:xfrm>
            <a:off x="4716463" y="328453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Oval 21"/>
          <p:cNvSpPr>
            <a:spLocks noChangeArrowheads="1"/>
          </p:cNvSpPr>
          <p:nvPr/>
        </p:nvSpPr>
        <p:spPr bwMode="auto">
          <a:xfrm>
            <a:off x="8027988" y="27098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6" name="AutoShape 22"/>
          <p:cNvCxnSpPr>
            <a:cxnSpLocks noChangeShapeType="1"/>
            <a:stCxn id="44053" idx="4"/>
            <a:endCxn id="44042" idx="0"/>
          </p:cNvCxnSpPr>
          <p:nvPr/>
        </p:nvCxnSpPr>
        <p:spPr bwMode="auto">
          <a:xfrm>
            <a:off x="2160588" y="3008313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4057" name="AutoShape 23"/>
          <p:cNvCxnSpPr>
            <a:cxnSpLocks noChangeShapeType="1"/>
            <a:stCxn id="44054" idx="4"/>
            <a:endCxn id="44047" idx="0"/>
          </p:cNvCxnSpPr>
          <p:nvPr/>
        </p:nvCxnSpPr>
        <p:spPr bwMode="auto">
          <a:xfrm>
            <a:off x="4968875" y="3800475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4058" name="AutoShape 24"/>
          <p:cNvCxnSpPr>
            <a:cxnSpLocks noChangeShapeType="1"/>
            <a:stCxn id="44055" idx="4"/>
            <a:endCxn id="44052" idx="0"/>
          </p:cNvCxnSpPr>
          <p:nvPr/>
        </p:nvCxnSpPr>
        <p:spPr bwMode="auto">
          <a:xfrm>
            <a:off x="8280400" y="3225800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sp>
        <p:nvSpPr>
          <p:cNvPr id="44059" name="Text Box 25"/>
          <p:cNvSpPr txBox="1">
            <a:spLocks noChangeArrowheads="1"/>
          </p:cNvSpPr>
          <p:nvPr/>
        </p:nvSpPr>
        <p:spPr bwMode="auto">
          <a:xfrm>
            <a:off x="5997575" y="476250"/>
            <a:ext cx="2236788" cy="7016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4000"/>
              <a:t>[k, 3k-1]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Oval 2"/>
          <p:cNvSpPr>
            <a:spLocks noChangeArrowheads="1"/>
          </p:cNvSpPr>
          <p:nvPr/>
        </p:nvSpPr>
        <p:spPr bwMode="auto">
          <a:xfrm>
            <a:off x="1476375" y="1989138"/>
            <a:ext cx="7343775" cy="1871662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5061" name="Oval 3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50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Topology</a:t>
            </a:r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8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Oval 9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12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Oval 13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Oval 14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Oval 15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6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Oval 17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Oval 18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Oval 19"/>
          <p:cNvSpPr>
            <a:spLocks noChangeArrowheads="1"/>
          </p:cNvSpPr>
          <p:nvPr/>
        </p:nvSpPr>
        <p:spPr bwMode="auto">
          <a:xfrm>
            <a:off x="1908175" y="2492375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Oval 20"/>
          <p:cNvSpPr>
            <a:spLocks noChangeArrowheads="1"/>
          </p:cNvSpPr>
          <p:nvPr/>
        </p:nvSpPr>
        <p:spPr bwMode="auto">
          <a:xfrm>
            <a:off x="4716463" y="328453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Oval 21"/>
          <p:cNvSpPr>
            <a:spLocks noChangeArrowheads="1"/>
          </p:cNvSpPr>
          <p:nvPr/>
        </p:nvSpPr>
        <p:spPr bwMode="auto">
          <a:xfrm>
            <a:off x="8027988" y="27098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80" name="AutoShape 22"/>
          <p:cNvCxnSpPr>
            <a:cxnSpLocks noChangeShapeType="1"/>
            <a:stCxn id="45077" idx="4"/>
            <a:endCxn id="45066" idx="0"/>
          </p:cNvCxnSpPr>
          <p:nvPr/>
        </p:nvCxnSpPr>
        <p:spPr bwMode="auto">
          <a:xfrm>
            <a:off x="2160588" y="3008313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5081" name="AutoShape 23"/>
          <p:cNvCxnSpPr>
            <a:cxnSpLocks noChangeShapeType="1"/>
            <a:stCxn id="45078" idx="4"/>
            <a:endCxn id="45071" idx="0"/>
          </p:cNvCxnSpPr>
          <p:nvPr/>
        </p:nvCxnSpPr>
        <p:spPr bwMode="auto">
          <a:xfrm>
            <a:off x="4968875" y="3800475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5082" name="AutoShape 24"/>
          <p:cNvCxnSpPr>
            <a:cxnSpLocks noChangeShapeType="1"/>
            <a:stCxn id="45079" idx="4"/>
            <a:endCxn id="45076" idx="0"/>
          </p:cNvCxnSpPr>
          <p:nvPr/>
        </p:nvCxnSpPr>
        <p:spPr bwMode="auto">
          <a:xfrm>
            <a:off x="8280400" y="3225800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5083" name="AutoShape 34"/>
          <p:cNvCxnSpPr>
            <a:cxnSpLocks noChangeShapeType="1"/>
            <a:stCxn id="45077" idx="6"/>
            <a:endCxn id="45079" idx="2"/>
          </p:cNvCxnSpPr>
          <p:nvPr/>
        </p:nvCxnSpPr>
        <p:spPr bwMode="auto">
          <a:xfrm>
            <a:off x="2424113" y="2744788"/>
            <a:ext cx="5592762" cy="2174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4" name="AutoShape 35"/>
          <p:cNvCxnSpPr>
            <a:cxnSpLocks noChangeShapeType="1"/>
            <a:stCxn id="45077" idx="6"/>
            <a:endCxn id="45078" idx="2"/>
          </p:cNvCxnSpPr>
          <p:nvPr/>
        </p:nvCxnSpPr>
        <p:spPr bwMode="auto">
          <a:xfrm>
            <a:off x="2424113" y="2744788"/>
            <a:ext cx="2281237" cy="79216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5" name="AutoShape 36"/>
          <p:cNvCxnSpPr>
            <a:cxnSpLocks noChangeShapeType="1"/>
            <a:stCxn id="45078" idx="6"/>
            <a:endCxn id="45079" idx="2"/>
          </p:cNvCxnSpPr>
          <p:nvPr/>
        </p:nvCxnSpPr>
        <p:spPr bwMode="auto">
          <a:xfrm flipV="1">
            <a:off x="5232400" y="2962275"/>
            <a:ext cx="2784475" cy="5746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6" name="AutoShape 37"/>
          <p:cNvCxnSpPr>
            <a:cxnSpLocks noChangeShapeType="1"/>
            <a:stCxn id="45066" idx="6"/>
            <a:endCxn id="45068" idx="2"/>
          </p:cNvCxnSpPr>
          <p:nvPr/>
        </p:nvCxnSpPr>
        <p:spPr bwMode="auto">
          <a:xfrm>
            <a:off x="2424113" y="4976813"/>
            <a:ext cx="336550" cy="2174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7" name="AutoShape 38"/>
          <p:cNvCxnSpPr>
            <a:cxnSpLocks noChangeShapeType="1"/>
            <a:stCxn id="45066" idx="2"/>
            <a:endCxn id="45065" idx="7"/>
          </p:cNvCxnSpPr>
          <p:nvPr/>
        </p:nvCxnSpPr>
        <p:spPr bwMode="auto">
          <a:xfrm flipH="1">
            <a:off x="1689100" y="4976813"/>
            <a:ext cx="207963" cy="3873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8" name="AutoShape 39"/>
          <p:cNvCxnSpPr>
            <a:cxnSpLocks noChangeShapeType="1"/>
            <a:stCxn id="45065" idx="6"/>
            <a:endCxn id="45067" idx="2"/>
          </p:cNvCxnSpPr>
          <p:nvPr/>
        </p:nvCxnSpPr>
        <p:spPr bwMode="auto">
          <a:xfrm>
            <a:off x="1774825" y="5553075"/>
            <a:ext cx="338138" cy="2889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89" name="AutoShape 40"/>
          <p:cNvCxnSpPr>
            <a:cxnSpLocks noChangeShapeType="1"/>
            <a:stCxn id="45067" idx="7"/>
            <a:endCxn id="45068" idx="3"/>
          </p:cNvCxnSpPr>
          <p:nvPr/>
        </p:nvCxnSpPr>
        <p:spPr bwMode="auto">
          <a:xfrm flipV="1">
            <a:off x="2554288" y="5383213"/>
            <a:ext cx="292100" cy="2698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90" name="AutoShape 41"/>
          <p:cNvCxnSpPr>
            <a:cxnSpLocks noChangeShapeType="1"/>
            <a:stCxn id="45066" idx="4"/>
            <a:endCxn id="45067" idx="0"/>
          </p:cNvCxnSpPr>
          <p:nvPr/>
        </p:nvCxnSpPr>
        <p:spPr bwMode="auto">
          <a:xfrm>
            <a:off x="2160588" y="5240338"/>
            <a:ext cx="215900" cy="3381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  <p:cxnSp>
        <p:nvCxnSpPr>
          <p:cNvPr id="45091" name="AutoShape 42"/>
          <p:cNvCxnSpPr>
            <a:cxnSpLocks noChangeShapeType="1"/>
            <a:stCxn id="45065" idx="6"/>
            <a:endCxn id="45068" idx="2"/>
          </p:cNvCxnSpPr>
          <p:nvPr/>
        </p:nvCxnSpPr>
        <p:spPr bwMode="auto">
          <a:xfrm flipV="1">
            <a:off x="1774825" y="5194300"/>
            <a:ext cx="985838" cy="3587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Oval 2"/>
          <p:cNvSpPr>
            <a:spLocks noChangeArrowheads="1"/>
          </p:cNvSpPr>
          <p:nvPr/>
        </p:nvSpPr>
        <p:spPr bwMode="auto">
          <a:xfrm>
            <a:off x="1476375" y="1989138"/>
            <a:ext cx="7343775" cy="1871662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60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Tree</a:t>
            </a:r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Oval 8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Oval 9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Oval 12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Oval 13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Oval 15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Oval 16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Oval 17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Oval 18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Oval 19"/>
          <p:cNvSpPr>
            <a:spLocks noChangeArrowheads="1"/>
          </p:cNvSpPr>
          <p:nvPr/>
        </p:nvSpPr>
        <p:spPr bwMode="auto">
          <a:xfrm>
            <a:off x="1908175" y="2492375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Oval 20"/>
          <p:cNvSpPr>
            <a:spLocks noChangeArrowheads="1"/>
          </p:cNvSpPr>
          <p:nvPr/>
        </p:nvSpPr>
        <p:spPr bwMode="auto">
          <a:xfrm>
            <a:off x="4716463" y="328453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Oval 21"/>
          <p:cNvSpPr>
            <a:spLocks noChangeArrowheads="1"/>
          </p:cNvSpPr>
          <p:nvPr/>
        </p:nvSpPr>
        <p:spPr bwMode="auto">
          <a:xfrm>
            <a:off x="8027988" y="27098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3" name="AutoShape 22"/>
          <p:cNvCxnSpPr>
            <a:cxnSpLocks noChangeShapeType="1"/>
            <a:stCxn id="46100" idx="4"/>
            <a:endCxn id="46090" idx="0"/>
          </p:cNvCxnSpPr>
          <p:nvPr/>
        </p:nvCxnSpPr>
        <p:spPr bwMode="auto">
          <a:xfrm>
            <a:off x="2160588" y="3008313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6104" name="AutoShape 23"/>
          <p:cNvCxnSpPr>
            <a:cxnSpLocks noChangeShapeType="1"/>
            <a:stCxn id="46101" idx="4"/>
            <a:endCxn id="46095" idx="0"/>
          </p:cNvCxnSpPr>
          <p:nvPr/>
        </p:nvCxnSpPr>
        <p:spPr bwMode="auto">
          <a:xfrm>
            <a:off x="4968875" y="3800475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6105" name="AutoShape 24"/>
          <p:cNvCxnSpPr>
            <a:cxnSpLocks noChangeShapeType="1"/>
            <a:stCxn id="46102" idx="4"/>
            <a:endCxn id="46099" idx="0"/>
          </p:cNvCxnSpPr>
          <p:nvPr/>
        </p:nvCxnSpPr>
        <p:spPr bwMode="auto">
          <a:xfrm>
            <a:off x="8280400" y="3225800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6106" name="AutoShape 34"/>
          <p:cNvCxnSpPr>
            <a:cxnSpLocks noChangeShapeType="1"/>
            <a:stCxn id="46090" idx="5"/>
            <a:endCxn id="46092" idx="2"/>
          </p:cNvCxnSpPr>
          <p:nvPr/>
        </p:nvCxnSpPr>
        <p:spPr bwMode="auto">
          <a:xfrm>
            <a:off x="2338388" y="5165725"/>
            <a:ext cx="422275" cy="285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07" name="AutoShape 35"/>
          <p:cNvCxnSpPr>
            <a:cxnSpLocks noChangeShapeType="1"/>
            <a:stCxn id="46090" idx="4"/>
            <a:endCxn id="46091" idx="0"/>
          </p:cNvCxnSpPr>
          <p:nvPr/>
        </p:nvCxnSpPr>
        <p:spPr bwMode="auto">
          <a:xfrm>
            <a:off x="2160588" y="5240338"/>
            <a:ext cx="215900" cy="3381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08" name="AutoShape 36"/>
          <p:cNvCxnSpPr>
            <a:cxnSpLocks noChangeShapeType="1"/>
            <a:stCxn id="46090" idx="3"/>
            <a:endCxn id="46089" idx="7"/>
          </p:cNvCxnSpPr>
          <p:nvPr/>
        </p:nvCxnSpPr>
        <p:spPr bwMode="auto">
          <a:xfrm flipH="1">
            <a:off x="1689100" y="5165725"/>
            <a:ext cx="293688" cy="19843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09" name="AutoShape 37"/>
          <p:cNvCxnSpPr>
            <a:cxnSpLocks noChangeShapeType="1"/>
            <a:stCxn id="46102" idx="2"/>
            <a:endCxn id="46100" idx="6"/>
          </p:cNvCxnSpPr>
          <p:nvPr/>
        </p:nvCxnSpPr>
        <p:spPr bwMode="auto">
          <a:xfrm flipH="1" flipV="1">
            <a:off x="2424113" y="2744788"/>
            <a:ext cx="5592762" cy="2174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10" name="AutoShape 39"/>
          <p:cNvCxnSpPr>
            <a:cxnSpLocks noChangeShapeType="1"/>
            <a:stCxn id="46102" idx="2"/>
            <a:endCxn id="46101" idx="6"/>
          </p:cNvCxnSpPr>
          <p:nvPr/>
        </p:nvCxnSpPr>
        <p:spPr bwMode="auto">
          <a:xfrm flipH="1">
            <a:off x="5232400" y="2962275"/>
            <a:ext cx="2784475" cy="5746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11" name="AutoShape 40"/>
          <p:cNvCxnSpPr>
            <a:cxnSpLocks noChangeShapeType="1"/>
            <a:stCxn id="46096" idx="4"/>
            <a:endCxn id="46097" idx="7"/>
          </p:cNvCxnSpPr>
          <p:nvPr/>
        </p:nvCxnSpPr>
        <p:spPr bwMode="auto">
          <a:xfrm flipH="1">
            <a:off x="7234238" y="4592638"/>
            <a:ext cx="830262" cy="4841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12" name="AutoShape 41"/>
          <p:cNvCxnSpPr>
            <a:cxnSpLocks noChangeShapeType="1"/>
            <a:stCxn id="46096" idx="4"/>
            <a:endCxn id="46099" idx="0"/>
          </p:cNvCxnSpPr>
          <p:nvPr/>
        </p:nvCxnSpPr>
        <p:spPr bwMode="auto">
          <a:xfrm>
            <a:off x="8064500" y="4592638"/>
            <a:ext cx="215900" cy="3381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113" name="AutoShape 42"/>
          <p:cNvCxnSpPr>
            <a:cxnSpLocks noChangeShapeType="1"/>
            <a:stCxn id="46096" idx="4"/>
            <a:endCxn id="46098" idx="0"/>
          </p:cNvCxnSpPr>
          <p:nvPr/>
        </p:nvCxnSpPr>
        <p:spPr bwMode="auto">
          <a:xfrm flipH="1">
            <a:off x="7632700" y="4592638"/>
            <a:ext cx="431800" cy="9858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Oval 45"/>
          <p:cNvSpPr>
            <a:spLocks noChangeArrowheads="1"/>
          </p:cNvSpPr>
          <p:nvPr/>
        </p:nvSpPr>
        <p:spPr bwMode="auto">
          <a:xfrm>
            <a:off x="1042988" y="3933825"/>
            <a:ext cx="7489825" cy="1008063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47110" name="Oval 7"/>
          <p:cNvSpPr>
            <a:spLocks noChangeArrowheads="1"/>
          </p:cNvSpPr>
          <p:nvPr/>
        </p:nvSpPr>
        <p:spPr bwMode="auto">
          <a:xfrm>
            <a:off x="900113" y="5095875"/>
            <a:ext cx="1652587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11" name="Oval 8"/>
          <p:cNvSpPr>
            <a:spLocks noChangeArrowheads="1"/>
          </p:cNvSpPr>
          <p:nvPr/>
        </p:nvSpPr>
        <p:spPr bwMode="auto">
          <a:xfrm>
            <a:off x="1042988" y="566102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9"/>
          <p:cNvSpPr>
            <a:spLocks noChangeArrowheads="1"/>
          </p:cNvSpPr>
          <p:nvPr/>
        </p:nvSpPr>
        <p:spPr bwMode="auto">
          <a:xfrm>
            <a:off x="1619250" y="5229225"/>
            <a:ext cx="322263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10"/>
          <p:cNvSpPr>
            <a:spLocks noChangeArrowheads="1"/>
          </p:cNvSpPr>
          <p:nvPr/>
        </p:nvSpPr>
        <p:spPr bwMode="auto">
          <a:xfrm>
            <a:off x="1547813" y="587692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Oval 11"/>
          <p:cNvSpPr>
            <a:spLocks noChangeArrowheads="1"/>
          </p:cNvSpPr>
          <p:nvPr/>
        </p:nvSpPr>
        <p:spPr bwMode="auto">
          <a:xfrm>
            <a:off x="2051050" y="558958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Oval 26"/>
          <p:cNvSpPr>
            <a:spLocks noChangeArrowheads="1"/>
          </p:cNvSpPr>
          <p:nvPr/>
        </p:nvSpPr>
        <p:spPr bwMode="auto">
          <a:xfrm>
            <a:off x="2987675" y="5084763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16" name="Oval 27"/>
          <p:cNvSpPr>
            <a:spLocks noChangeArrowheads="1"/>
          </p:cNvSpPr>
          <p:nvPr/>
        </p:nvSpPr>
        <p:spPr bwMode="auto">
          <a:xfrm>
            <a:off x="3130550" y="5649913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28"/>
          <p:cNvSpPr>
            <a:spLocks noChangeArrowheads="1"/>
          </p:cNvSpPr>
          <p:nvPr/>
        </p:nvSpPr>
        <p:spPr bwMode="auto">
          <a:xfrm>
            <a:off x="3706813" y="5218113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Oval 29"/>
          <p:cNvSpPr>
            <a:spLocks noChangeArrowheads="1"/>
          </p:cNvSpPr>
          <p:nvPr/>
        </p:nvSpPr>
        <p:spPr bwMode="auto">
          <a:xfrm>
            <a:off x="3635375" y="5865813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Oval 30"/>
          <p:cNvSpPr>
            <a:spLocks noChangeArrowheads="1"/>
          </p:cNvSpPr>
          <p:nvPr/>
        </p:nvSpPr>
        <p:spPr bwMode="auto">
          <a:xfrm>
            <a:off x="4138613" y="557847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Oval 31"/>
          <p:cNvSpPr>
            <a:spLocks noChangeArrowheads="1"/>
          </p:cNvSpPr>
          <p:nvPr/>
        </p:nvSpPr>
        <p:spPr bwMode="auto">
          <a:xfrm>
            <a:off x="5076825" y="5157788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21" name="Oval 32"/>
          <p:cNvSpPr>
            <a:spLocks noChangeArrowheads="1"/>
          </p:cNvSpPr>
          <p:nvPr/>
        </p:nvSpPr>
        <p:spPr bwMode="auto">
          <a:xfrm>
            <a:off x="5219700" y="572293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Oval 33"/>
          <p:cNvSpPr>
            <a:spLocks noChangeArrowheads="1"/>
          </p:cNvSpPr>
          <p:nvPr/>
        </p:nvSpPr>
        <p:spPr bwMode="auto">
          <a:xfrm>
            <a:off x="5795963" y="5291138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Oval 34"/>
          <p:cNvSpPr>
            <a:spLocks noChangeArrowheads="1"/>
          </p:cNvSpPr>
          <p:nvPr/>
        </p:nvSpPr>
        <p:spPr bwMode="auto">
          <a:xfrm>
            <a:off x="5724525" y="593883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Oval 35"/>
          <p:cNvSpPr>
            <a:spLocks noChangeArrowheads="1"/>
          </p:cNvSpPr>
          <p:nvPr/>
        </p:nvSpPr>
        <p:spPr bwMode="auto">
          <a:xfrm>
            <a:off x="6227763" y="5651500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Oval 36"/>
          <p:cNvSpPr>
            <a:spLocks noChangeArrowheads="1"/>
          </p:cNvSpPr>
          <p:nvPr/>
        </p:nvSpPr>
        <p:spPr bwMode="auto">
          <a:xfrm>
            <a:off x="7092950" y="5229225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26" name="Oval 37"/>
          <p:cNvSpPr>
            <a:spLocks noChangeArrowheads="1"/>
          </p:cNvSpPr>
          <p:nvPr/>
        </p:nvSpPr>
        <p:spPr bwMode="auto">
          <a:xfrm>
            <a:off x="7235825" y="5794375"/>
            <a:ext cx="322263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Oval 38"/>
          <p:cNvSpPr>
            <a:spLocks noChangeArrowheads="1"/>
          </p:cNvSpPr>
          <p:nvPr/>
        </p:nvSpPr>
        <p:spPr bwMode="auto">
          <a:xfrm>
            <a:off x="7812088" y="5362575"/>
            <a:ext cx="322262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Oval 39"/>
          <p:cNvSpPr>
            <a:spLocks noChangeArrowheads="1"/>
          </p:cNvSpPr>
          <p:nvPr/>
        </p:nvSpPr>
        <p:spPr bwMode="auto">
          <a:xfrm>
            <a:off x="7740650" y="6010275"/>
            <a:ext cx="322263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Oval 40"/>
          <p:cNvSpPr>
            <a:spLocks noChangeArrowheads="1"/>
          </p:cNvSpPr>
          <p:nvPr/>
        </p:nvSpPr>
        <p:spPr bwMode="auto">
          <a:xfrm>
            <a:off x="8243888" y="5722938"/>
            <a:ext cx="322262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Oval 41"/>
          <p:cNvSpPr>
            <a:spLocks noChangeArrowheads="1"/>
          </p:cNvSpPr>
          <p:nvPr/>
        </p:nvSpPr>
        <p:spPr bwMode="auto">
          <a:xfrm>
            <a:off x="1763713" y="4292600"/>
            <a:ext cx="322262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Oval 42"/>
          <p:cNvSpPr>
            <a:spLocks noChangeArrowheads="1"/>
          </p:cNvSpPr>
          <p:nvPr/>
        </p:nvSpPr>
        <p:spPr bwMode="auto">
          <a:xfrm>
            <a:off x="3706813" y="4221163"/>
            <a:ext cx="322262" cy="322262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Oval 43"/>
          <p:cNvSpPr>
            <a:spLocks noChangeArrowheads="1"/>
          </p:cNvSpPr>
          <p:nvPr/>
        </p:nvSpPr>
        <p:spPr bwMode="auto">
          <a:xfrm>
            <a:off x="5795963" y="4294188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Oval 44"/>
          <p:cNvSpPr>
            <a:spLocks noChangeArrowheads="1"/>
          </p:cNvSpPr>
          <p:nvPr/>
        </p:nvSpPr>
        <p:spPr bwMode="auto">
          <a:xfrm>
            <a:off x="7667625" y="4292600"/>
            <a:ext cx="322263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Oval 46"/>
          <p:cNvSpPr>
            <a:spLocks noChangeArrowheads="1"/>
          </p:cNvSpPr>
          <p:nvPr/>
        </p:nvSpPr>
        <p:spPr bwMode="auto">
          <a:xfrm>
            <a:off x="1654175" y="2349500"/>
            <a:ext cx="8821738" cy="1008063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7135" name="Oval 47"/>
          <p:cNvSpPr>
            <a:spLocks noChangeArrowheads="1"/>
          </p:cNvSpPr>
          <p:nvPr/>
        </p:nvSpPr>
        <p:spPr bwMode="auto">
          <a:xfrm>
            <a:off x="4427538" y="2708275"/>
            <a:ext cx="322262" cy="322263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Oval 48"/>
          <p:cNvSpPr>
            <a:spLocks noChangeArrowheads="1"/>
          </p:cNvSpPr>
          <p:nvPr/>
        </p:nvSpPr>
        <p:spPr bwMode="auto">
          <a:xfrm>
            <a:off x="8243888" y="2708275"/>
            <a:ext cx="322262" cy="322263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37" name="AutoShape 49"/>
          <p:cNvCxnSpPr>
            <a:cxnSpLocks noChangeShapeType="1"/>
            <a:stCxn id="47135" idx="3"/>
            <a:endCxn id="47131" idx="0"/>
          </p:cNvCxnSpPr>
          <p:nvPr/>
        </p:nvCxnSpPr>
        <p:spPr bwMode="auto">
          <a:xfrm flipH="1">
            <a:off x="3868738" y="2994025"/>
            <a:ext cx="606425" cy="1216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38" name="AutoShape 50"/>
          <p:cNvCxnSpPr>
            <a:cxnSpLocks noChangeShapeType="1"/>
            <a:stCxn id="47136" idx="5"/>
          </p:cNvCxnSpPr>
          <p:nvPr/>
        </p:nvCxnSpPr>
        <p:spPr bwMode="auto">
          <a:xfrm>
            <a:off x="8518525" y="2994025"/>
            <a:ext cx="625475" cy="1371600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39" name="AutoShape 51"/>
          <p:cNvCxnSpPr>
            <a:cxnSpLocks noChangeShapeType="1"/>
            <a:stCxn id="47131" idx="4"/>
            <a:endCxn id="47117" idx="0"/>
          </p:cNvCxnSpPr>
          <p:nvPr/>
        </p:nvCxnSpPr>
        <p:spPr bwMode="auto">
          <a:xfrm>
            <a:off x="3868738" y="4554538"/>
            <a:ext cx="0" cy="652462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40" name="AutoShape 52"/>
          <p:cNvCxnSpPr>
            <a:cxnSpLocks noChangeShapeType="1"/>
            <a:stCxn id="47132" idx="4"/>
            <a:endCxn id="47122" idx="0"/>
          </p:cNvCxnSpPr>
          <p:nvPr/>
        </p:nvCxnSpPr>
        <p:spPr bwMode="auto">
          <a:xfrm>
            <a:off x="5957888" y="4627563"/>
            <a:ext cx="0" cy="652462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41" name="AutoShape 53"/>
          <p:cNvCxnSpPr>
            <a:cxnSpLocks noChangeShapeType="1"/>
            <a:stCxn id="47133" idx="4"/>
            <a:endCxn id="47127" idx="0"/>
          </p:cNvCxnSpPr>
          <p:nvPr/>
        </p:nvCxnSpPr>
        <p:spPr bwMode="auto">
          <a:xfrm>
            <a:off x="7829550" y="4625975"/>
            <a:ext cx="144463" cy="725488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42" name="AutoShape 54"/>
          <p:cNvCxnSpPr>
            <a:cxnSpLocks noChangeShapeType="1"/>
            <a:stCxn id="47130" idx="4"/>
            <a:endCxn id="47112" idx="0"/>
          </p:cNvCxnSpPr>
          <p:nvPr/>
        </p:nvCxnSpPr>
        <p:spPr bwMode="auto">
          <a:xfrm flipH="1">
            <a:off x="1781175" y="4625975"/>
            <a:ext cx="144463" cy="592138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47143" name="AutoShape 55"/>
          <p:cNvCxnSpPr>
            <a:cxnSpLocks noChangeShapeType="1"/>
            <a:stCxn id="47136" idx="0"/>
          </p:cNvCxnSpPr>
          <p:nvPr/>
        </p:nvCxnSpPr>
        <p:spPr bwMode="auto">
          <a:xfrm flipV="1">
            <a:off x="8405813" y="1700213"/>
            <a:ext cx="53975" cy="996950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sp>
        <p:nvSpPr>
          <p:cNvPr id="47144" name="Text Box 56"/>
          <p:cNvSpPr txBox="1">
            <a:spLocks noChangeArrowheads="1"/>
          </p:cNvSpPr>
          <p:nvPr/>
        </p:nvSpPr>
        <p:spPr bwMode="auto">
          <a:xfrm>
            <a:off x="930275" y="1557338"/>
            <a:ext cx="16192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height =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 L</a:t>
            </a:r>
            <a:r>
              <a:rPr lang="en-US" baseline="-25000" smtClean="0"/>
              <a:t>i</a:t>
            </a:r>
            <a:r>
              <a:rPr lang="en-US" smtClean="0"/>
              <a:t> be the highest layer of a node</a:t>
            </a:r>
          </a:p>
          <a:p>
            <a:pPr eaLnBrk="1" hangingPunct="1"/>
            <a:r>
              <a:rPr lang="en-US" smtClean="0"/>
              <a:t>Number of neighbours =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Number of nodes at layer L</a:t>
            </a:r>
            <a:r>
              <a:rPr lang="en-US" baseline="-25000" smtClean="0"/>
              <a:t>i</a:t>
            </a:r>
            <a:r>
              <a:rPr lang="en-US" smtClean="0"/>
              <a:t> =</a:t>
            </a:r>
            <a:endParaRPr lang="en-US" baseline="-250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Worst Case Control Message Overhead =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Average Case Control Message Overhead =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of hops between 2 nodes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Degree of a Node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Oval 2"/>
          <p:cNvSpPr>
            <a:spLocks noChangeArrowheads="1"/>
          </p:cNvSpPr>
          <p:nvPr/>
        </p:nvSpPr>
        <p:spPr bwMode="auto">
          <a:xfrm>
            <a:off x="1476375" y="1989138"/>
            <a:ext cx="7343775" cy="1871662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2229" name="Oval 3"/>
          <p:cNvSpPr>
            <a:spLocks noChangeArrowheads="1"/>
          </p:cNvSpPr>
          <p:nvPr/>
        </p:nvSpPr>
        <p:spPr bwMode="auto">
          <a:xfrm>
            <a:off x="6516688" y="3860800"/>
            <a:ext cx="2303462" cy="24479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2230" name="Oval 4"/>
          <p:cNvSpPr>
            <a:spLocks noChangeArrowheads="1"/>
          </p:cNvSpPr>
          <p:nvPr/>
        </p:nvSpPr>
        <p:spPr bwMode="auto">
          <a:xfrm>
            <a:off x="3708400" y="4581525"/>
            <a:ext cx="2592388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2231" name="Oval 5"/>
          <p:cNvSpPr>
            <a:spLocks noChangeArrowheads="1"/>
          </p:cNvSpPr>
          <p:nvPr/>
        </p:nvSpPr>
        <p:spPr bwMode="auto">
          <a:xfrm>
            <a:off x="900113" y="4365625"/>
            <a:ext cx="2592387" cy="201612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223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Tree (Improved)</a:t>
            </a:r>
          </a:p>
        </p:txBody>
      </p:sp>
      <p:sp>
        <p:nvSpPr>
          <p:cNvPr id="52233" name="Oval 7"/>
          <p:cNvSpPr>
            <a:spLocks noChangeArrowheads="1"/>
          </p:cNvSpPr>
          <p:nvPr/>
        </p:nvSpPr>
        <p:spPr bwMode="auto">
          <a:xfrm>
            <a:off x="1258888" y="53006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Oval 8"/>
          <p:cNvSpPr>
            <a:spLocks noChangeArrowheads="1"/>
          </p:cNvSpPr>
          <p:nvPr/>
        </p:nvSpPr>
        <p:spPr bwMode="auto">
          <a:xfrm>
            <a:off x="1908175" y="4724400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Oval 9"/>
          <p:cNvSpPr>
            <a:spLocks noChangeArrowheads="1"/>
          </p:cNvSpPr>
          <p:nvPr/>
        </p:nvSpPr>
        <p:spPr bwMode="auto">
          <a:xfrm>
            <a:off x="2124075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Oval 10"/>
          <p:cNvSpPr>
            <a:spLocks noChangeArrowheads="1"/>
          </p:cNvSpPr>
          <p:nvPr/>
        </p:nvSpPr>
        <p:spPr bwMode="auto">
          <a:xfrm>
            <a:off x="2771775" y="49418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Oval 11"/>
          <p:cNvSpPr>
            <a:spLocks noChangeArrowheads="1"/>
          </p:cNvSpPr>
          <p:nvPr/>
        </p:nvSpPr>
        <p:spPr bwMode="auto">
          <a:xfrm>
            <a:off x="3851275" y="522763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12"/>
          <p:cNvSpPr>
            <a:spLocks noChangeArrowheads="1"/>
          </p:cNvSpPr>
          <p:nvPr/>
        </p:nvSpPr>
        <p:spPr bwMode="auto">
          <a:xfrm>
            <a:off x="5508625" y="573405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Oval 13"/>
          <p:cNvSpPr>
            <a:spLocks noChangeArrowheads="1"/>
          </p:cNvSpPr>
          <p:nvPr/>
        </p:nvSpPr>
        <p:spPr bwMode="auto">
          <a:xfrm>
            <a:off x="4716463" y="55165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Oval 14"/>
          <p:cNvSpPr>
            <a:spLocks noChangeArrowheads="1"/>
          </p:cNvSpPr>
          <p:nvPr/>
        </p:nvSpPr>
        <p:spPr bwMode="auto">
          <a:xfrm>
            <a:off x="5364163" y="4868863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Oval 15"/>
          <p:cNvSpPr>
            <a:spLocks noChangeArrowheads="1"/>
          </p:cNvSpPr>
          <p:nvPr/>
        </p:nvSpPr>
        <p:spPr bwMode="auto">
          <a:xfrm>
            <a:off x="7812088" y="4076700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Oval 16"/>
          <p:cNvSpPr>
            <a:spLocks noChangeArrowheads="1"/>
          </p:cNvSpPr>
          <p:nvPr/>
        </p:nvSpPr>
        <p:spPr bwMode="auto">
          <a:xfrm>
            <a:off x="6804025" y="5013325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Oval 17"/>
          <p:cNvSpPr>
            <a:spLocks noChangeArrowheads="1"/>
          </p:cNvSpPr>
          <p:nvPr/>
        </p:nvSpPr>
        <p:spPr bwMode="auto">
          <a:xfrm>
            <a:off x="7380288" y="5589588"/>
            <a:ext cx="504825" cy="504825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Oval 18"/>
          <p:cNvSpPr>
            <a:spLocks noChangeArrowheads="1"/>
          </p:cNvSpPr>
          <p:nvPr/>
        </p:nvSpPr>
        <p:spPr bwMode="auto">
          <a:xfrm>
            <a:off x="8027988" y="494188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19"/>
          <p:cNvSpPr>
            <a:spLocks noChangeArrowheads="1"/>
          </p:cNvSpPr>
          <p:nvPr/>
        </p:nvSpPr>
        <p:spPr bwMode="auto">
          <a:xfrm>
            <a:off x="1908175" y="2492375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Oval 20"/>
          <p:cNvSpPr>
            <a:spLocks noChangeArrowheads="1"/>
          </p:cNvSpPr>
          <p:nvPr/>
        </p:nvSpPr>
        <p:spPr bwMode="auto">
          <a:xfrm>
            <a:off x="4716463" y="3284538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Oval 21"/>
          <p:cNvSpPr>
            <a:spLocks noChangeArrowheads="1"/>
          </p:cNvSpPr>
          <p:nvPr/>
        </p:nvSpPr>
        <p:spPr bwMode="auto">
          <a:xfrm>
            <a:off x="8027988" y="2709863"/>
            <a:ext cx="504825" cy="504825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48" name="AutoShape 22"/>
          <p:cNvCxnSpPr>
            <a:cxnSpLocks noChangeShapeType="1"/>
            <a:stCxn id="52245" idx="4"/>
            <a:endCxn id="52234" idx="0"/>
          </p:cNvCxnSpPr>
          <p:nvPr/>
        </p:nvCxnSpPr>
        <p:spPr bwMode="auto">
          <a:xfrm>
            <a:off x="2160588" y="3008313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2249" name="AutoShape 23"/>
          <p:cNvCxnSpPr>
            <a:cxnSpLocks noChangeShapeType="1"/>
            <a:stCxn id="52246" idx="4"/>
            <a:endCxn id="52239" idx="0"/>
          </p:cNvCxnSpPr>
          <p:nvPr/>
        </p:nvCxnSpPr>
        <p:spPr bwMode="auto">
          <a:xfrm>
            <a:off x="4968875" y="3800475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2250" name="AutoShape 24"/>
          <p:cNvCxnSpPr>
            <a:cxnSpLocks noChangeShapeType="1"/>
            <a:stCxn id="52247" idx="4"/>
            <a:endCxn id="52244" idx="0"/>
          </p:cNvCxnSpPr>
          <p:nvPr/>
        </p:nvCxnSpPr>
        <p:spPr bwMode="auto">
          <a:xfrm>
            <a:off x="8280400" y="3225800"/>
            <a:ext cx="0" cy="170497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2251" name="AutoShape 25"/>
          <p:cNvCxnSpPr>
            <a:cxnSpLocks noChangeShapeType="1"/>
            <a:stCxn id="52241" idx="4"/>
            <a:endCxn id="52244" idx="0"/>
          </p:cNvCxnSpPr>
          <p:nvPr/>
        </p:nvCxnSpPr>
        <p:spPr bwMode="auto">
          <a:xfrm>
            <a:off x="8064500" y="4592638"/>
            <a:ext cx="215900" cy="3381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2" name="AutoShape 26"/>
          <p:cNvCxnSpPr>
            <a:cxnSpLocks noChangeShapeType="1"/>
            <a:stCxn id="52241" idx="4"/>
            <a:endCxn id="52243" idx="0"/>
          </p:cNvCxnSpPr>
          <p:nvPr/>
        </p:nvCxnSpPr>
        <p:spPr bwMode="auto">
          <a:xfrm flipH="1">
            <a:off x="7632700" y="4592638"/>
            <a:ext cx="431800" cy="98583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3" name="AutoShape 27"/>
          <p:cNvCxnSpPr>
            <a:cxnSpLocks noChangeShapeType="1"/>
            <a:stCxn id="52241" idx="4"/>
            <a:endCxn id="52242" idx="7"/>
          </p:cNvCxnSpPr>
          <p:nvPr/>
        </p:nvCxnSpPr>
        <p:spPr bwMode="auto">
          <a:xfrm flipH="1">
            <a:off x="7234238" y="4592638"/>
            <a:ext cx="830262" cy="4841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4" name="AutoShape 28"/>
          <p:cNvCxnSpPr>
            <a:cxnSpLocks noChangeShapeType="1"/>
            <a:stCxn id="52242" idx="1"/>
            <a:endCxn id="52245" idx="5"/>
          </p:cNvCxnSpPr>
          <p:nvPr/>
        </p:nvCxnSpPr>
        <p:spPr bwMode="auto">
          <a:xfrm flipH="1" flipV="1">
            <a:off x="2338388" y="2933700"/>
            <a:ext cx="4540250" cy="21431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5" name="AutoShape 29"/>
          <p:cNvCxnSpPr>
            <a:cxnSpLocks noChangeShapeType="1"/>
            <a:stCxn id="52247" idx="2"/>
            <a:endCxn id="52246" idx="5"/>
          </p:cNvCxnSpPr>
          <p:nvPr/>
        </p:nvCxnSpPr>
        <p:spPr bwMode="auto">
          <a:xfrm flipH="1">
            <a:off x="5146675" y="2962275"/>
            <a:ext cx="2870200" cy="763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Overlay Network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4140200" y="198913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4140200" y="3179763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3348038" y="43322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4932363" y="4332288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8201" name="AutoShape 9"/>
          <p:cNvCxnSpPr>
            <a:cxnSpLocks noChangeShapeType="1"/>
            <a:stCxn id="8197" idx="4"/>
            <a:endCxn id="8198" idx="0"/>
          </p:cNvCxnSpPr>
          <p:nvPr/>
        </p:nvCxnSpPr>
        <p:spPr bwMode="auto">
          <a:xfrm>
            <a:off x="4445000" y="2598738"/>
            <a:ext cx="0" cy="5810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8202" name="AutoShape 10"/>
          <p:cNvCxnSpPr>
            <a:cxnSpLocks noChangeShapeType="1"/>
            <a:stCxn id="8198" idx="5"/>
            <a:endCxn id="8200" idx="1"/>
          </p:cNvCxnSpPr>
          <p:nvPr/>
        </p:nvCxnSpPr>
        <p:spPr bwMode="auto">
          <a:xfrm>
            <a:off x="4660900" y="3700463"/>
            <a:ext cx="360363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8203" name="AutoShape 11"/>
          <p:cNvCxnSpPr>
            <a:cxnSpLocks noChangeShapeType="1"/>
            <a:stCxn id="8198" idx="3"/>
            <a:endCxn id="8199" idx="7"/>
          </p:cNvCxnSpPr>
          <p:nvPr/>
        </p:nvCxnSpPr>
        <p:spPr bwMode="auto">
          <a:xfrm flipH="1">
            <a:off x="3868738" y="3700463"/>
            <a:ext cx="360362" cy="72072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Oval 2"/>
          <p:cNvSpPr>
            <a:spLocks noChangeArrowheads="1"/>
          </p:cNvSpPr>
          <p:nvPr/>
        </p:nvSpPr>
        <p:spPr bwMode="auto">
          <a:xfrm>
            <a:off x="1042988" y="3933825"/>
            <a:ext cx="7489825" cy="1008063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Join</a:t>
            </a:r>
          </a:p>
        </p:txBody>
      </p:sp>
      <p:sp>
        <p:nvSpPr>
          <p:cNvPr id="53254" name="Oval 4"/>
          <p:cNvSpPr>
            <a:spLocks noChangeArrowheads="1"/>
          </p:cNvSpPr>
          <p:nvPr/>
        </p:nvSpPr>
        <p:spPr bwMode="auto">
          <a:xfrm>
            <a:off x="900113" y="5095875"/>
            <a:ext cx="1652587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55" name="Oval 5"/>
          <p:cNvSpPr>
            <a:spLocks noChangeArrowheads="1"/>
          </p:cNvSpPr>
          <p:nvPr/>
        </p:nvSpPr>
        <p:spPr bwMode="auto">
          <a:xfrm>
            <a:off x="1042988" y="566102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Oval 6"/>
          <p:cNvSpPr>
            <a:spLocks noChangeArrowheads="1"/>
          </p:cNvSpPr>
          <p:nvPr/>
        </p:nvSpPr>
        <p:spPr bwMode="auto">
          <a:xfrm>
            <a:off x="1619250" y="5229225"/>
            <a:ext cx="322263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Oval 7"/>
          <p:cNvSpPr>
            <a:spLocks noChangeArrowheads="1"/>
          </p:cNvSpPr>
          <p:nvPr/>
        </p:nvSpPr>
        <p:spPr bwMode="auto">
          <a:xfrm>
            <a:off x="1547813" y="587692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Oval 8"/>
          <p:cNvSpPr>
            <a:spLocks noChangeArrowheads="1"/>
          </p:cNvSpPr>
          <p:nvPr/>
        </p:nvSpPr>
        <p:spPr bwMode="auto">
          <a:xfrm>
            <a:off x="2051050" y="558958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Oval 9"/>
          <p:cNvSpPr>
            <a:spLocks noChangeArrowheads="1"/>
          </p:cNvSpPr>
          <p:nvPr/>
        </p:nvSpPr>
        <p:spPr bwMode="auto">
          <a:xfrm>
            <a:off x="2987675" y="5084763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60" name="Oval 10"/>
          <p:cNvSpPr>
            <a:spLocks noChangeArrowheads="1"/>
          </p:cNvSpPr>
          <p:nvPr/>
        </p:nvSpPr>
        <p:spPr bwMode="auto">
          <a:xfrm>
            <a:off x="3130550" y="5649913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Oval 11"/>
          <p:cNvSpPr>
            <a:spLocks noChangeArrowheads="1"/>
          </p:cNvSpPr>
          <p:nvPr/>
        </p:nvSpPr>
        <p:spPr bwMode="auto">
          <a:xfrm>
            <a:off x="3706813" y="5218113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Oval 12"/>
          <p:cNvSpPr>
            <a:spLocks noChangeArrowheads="1"/>
          </p:cNvSpPr>
          <p:nvPr/>
        </p:nvSpPr>
        <p:spPr bwMode="auto">
          <a:xfrm>
            <a:off x="3635375" y="5865813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Oval 13"/>
          <p:cNvSpPr>
            <a:spLocks noChangeArrowheads="1"/>
          </p:cNvSpPr>
          <p:nvPr/>
        </p:nvSpPr>
        <p:spPr bwMode="auto">
          <a:xfrm>
            <a:off x="4138613" y="5578475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Oval 14"/>
          <p:cNvSpPr>
            <a:spLocks noChangeArrowheads="1"/>
          </p:cNvSpPr>
          <p:nvPr/>
        </p:nvSpPr>
        <p:spPr bwMode="auto">
          <a:xfrm>
            <a:off x="5076825" y="5157788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65" name="Oval 15"/>
          <p:cNvSpPr>
            <a:spLocks noChangeArrowheads="1"/>
          </p:cNvSpPr>
          <p:nvPr/>
        </p:nvSpPr>
        <p:spPr bwMode="auto">
          <a:xfrm>
            <a:off x="5219700" y="572293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Oval 16"/>
          <p:cNvSpPr>
            <a:spLocks noChangeArrowheads="1"/>
          </p:cNvSpPr>
          <p:nvPr/>
        </p:nvSpPr>
        <p:spPr bwMode="auto">
          <a:xfrm>
            <a:off x="5795963" y="5291138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Oval 17"/>
          <p:cNvSpPr>
            <a:spLocks noChangeArrowheads="1"/>
          </p:cNvSpPr>
          <p:nvPr/>
        </p:nvSpPr>
        <p:spPr bwMode="auto">
          <a:xfrm>
            <a:off x="5724525" y="5938838"/>
            <a:ext cx="322263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Oval 18"/>
          <p:cNvSpPr>
            <a:spLocks noChangeArrowheads="1"/>
          </p:cNvSpPr>
          <p:nvPr/>
        </p:nvSpPr>
        <p:spPr bwMode="auto">
          <a:xfrm>
            <a:off x="6227763" y="5651500"/>
            <a:ext cx="322262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Oval 19"/>
          <p:cNvSpPr>
            <a:spLocks noChangeArrowheads="1"/>
          </p:cNvSpPr>
          <p:nvPr/>
        </p:nvSpPr>
        <p:spPr bwMode="auto">
          <a:xfrm>
            <a:off x="7092950" y="5229225"/>
            <a:ext cx="1652588" cy="1285875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70" name="Oval 20"/>
          <p:cNvSpPr>
            <a:spLocks noChangeArrowheads="1"/>
          </p:cNvSpPr>
          <p:nvPr/>
        </p:nvSpPr>
        <p:spPr bwMode="auto">
          <a:xfrm>
            <a:off x="7235825" y="5794375"/>
            <a:ext cx="322263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Oval 21"/>
          <p:cNvSpPr>
            <a:spLocks noChangeArrowheads="1"/>
          </p:cNvSpPr>
          <p:nvPr/>
        </p:nvSpPr>
        <p:spPr bwMode="auto">
          <a:xfrm>
            <a:off x="7812088" y="5362575"/>
            <a:ext cx="322262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Oval 22"/>
          <p:cNvSpPr>
            <a:spLocks noChangeArrowheads="1"/>
          </p:cNvSpPr>
          <p:nvPr/>
        </p:nvSpPr>
        <p:spPr bwMode="auto">
          <a:xfrm>
            <a:off x="7740650" y="6010275"/>
            <a:ext cx="322263" cy="3222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3" name="Oval 23"/>
          <p:cNvSpPr>
            <a:spLocks noChangeArrowheads="1"/>
          </p:cNvSpPr>
          <p:nvPr/>
        </p:nvSpPr>
        <p:spPr bwMode="auto">
          <a:xfrm>
            <a:off x="8243888" y="5722938"/>
            <a:ext cx="322262" cy="3222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4" name="Oval 24"/>
          <p:cNvSpPr>
            <a:spLocks noChangeArrowheads="1"/>
          </p:cNvSpPr>
          <p:nvPr/>
        </p:nvSpPr>
        <p:spPr bwMode="auto">
          <a:xfrm>
            <a:off x="1763713" y="4292600"/>
            <a:ext cx="322262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5" name="Oval 25"/>
          <p:cNvSpPr>
            <a:spLocks noChangeArrowheads="1"/>
          </p:cNvSpPr>
          <p:nvPr/>
        </p:nvSpPr>
        <p:spPr bwMode="auto">
          <a:xfrm>
            <a:off x="3706813" y="4221163"/>
            <a:ext cx="322262" cy="322262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6" name="Oval 26"/>
          <p:cNvSpPr>
            <a:spLocks noChangeArrowheads="1"/>
          </p:cNvSpPr>
          <p:nvPr/>
        </p:nvSpPr>
        <p:spPr bwMode="auto">
          <a:xfrm>
            <a:off x="5795963" y="4294188"/>
            <a:ext cx="322262" cy="322262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7" name="Oval 27"/>
          <p:cNvSpPr>
            <a:spLocks noChangeArrowheads="1"/>
          </p:cNvSpPr>
          <p:nvPr/>
        </p:nvSpPr>
        <p:spPr bwMode="auto">
          <a:xfrm>
            <a:off x="7667625" y="4292600"/>
            <a:ext cx="322263" cy="322263"/>
          </a:xfrm>
          <a:prstGeom prst="ellipse">
            <a:avLst/>
          </a:prstGeom>
          <a:solidFill>
            <a:schemeClr val="bg2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8" name="Oval 28"/>
          <p:cNvSpPr>
            <a:spLocks noChangeArrowheads="1"/>
          </p:cNvSpPr>
          <p:nvPr/>
        </p:nvSpPr>
        <p:spPr bwMode="auto">
          <a:xfrm>
            <a:off x="1654175" y="2349500"/>
            <a:ext cx="8821738" cy="1008063"/>
          </a:xfrm>
          <a:prstGeom prst="ellipse">
            <a:avLst/>
          </a:prstGeom>
          <a:solidFill>
            <a:srgbClr val="EAEAEA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3279" name="Oval 29"/>
          <p:cNvSpPr>
            <a:spLocks noChangeArrowheads="1"/>
          </p:cNvSpPr>
          <p:nvPr/>
        </p:nvSpPr>
        <p:spPr bwMode="auto">
          <a:xfrm>
            <a:off x="4427538" y="2708275"/>
            <a:ext cx="322262" cy="322263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0" name="Oval 30"/>
          <p:cNvSpPr>
            <a:spLocks noChangeArrowheads="1"/>
          </p:cNvSpPr>
          <p:nvPr/>
        </p:nvSpPr>
        <p:spPr bwMode="auto">
          <a:xfrm>
            <a:off x="8243888" y="2708275"/>
            <a:ext cx="322262" cy="322263"/>
          </a:xfrm>
          <a:prstGeom prst="ellipse">
            <a:avLst/>
          </a:prstGeom>
          <a:solidFill>
            <a:srgbClr val="777777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281" name="AutoShape 31"/>
          <p:cNvCxnSpPr>
            <a:cxnSpLocks noChangeShapeType="1"/>
            <a:stCxn id="53279" idx="3"/>
            <a:endCxn id="53275" idx="0"/>
          </p:cNvCxnSpPr>
          <p:nvPr/>
        </p:nvCxnSpPr>
        <p:spPr bwMode="auto">
          <a:xfrm flipH="1">
            <a:off x="3868738" y="2994025"/>
            <a:ext cx="606425" cy="1216025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2" name="AutoShape 32"/>
          <p:cNvCxnSpPr>
            <a:cxnSpLocks noChangeShapeType="1"/>
            <a:stCxn id="53280" idx="5"/>
          </p:cNvCxnSpPr>
          <p:nvPr/>
        </p:nvCxnSpPr>
        <p:spPr bwMode="auto">
          <a:xfrm>
            <a:off x="8518525" y="2994025"/>
            <a:ext cx="625475" cy="1371600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3" name="AutoShape 33"/>
          <p:cNvCxnSpPr>
            <a:cxnSpLocks noChangeShapeType="1"/>
            <a:stCxn id="53275" idx="4"/>
            <a:endCxn id="53261" idx="0"/>
          </p:cNvCxnSpPr>
          <p:nvPr/>
        </p:nvCxnSpPr>
        <p:spPr bwMode="auto">
          <a:xfrm>
            <a:off x="3868738" y="4554538"/>
            <a:ext cx="0" cy="652462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4" name="AutoShape 34"/>
          <p:cNvCxnSpPr>
            <a:cxnSpLocks noChangeShapeType="1"/>
            <a:stCxn id="53276" idx="4"/>
            <a:endCxn id="53266" idx="0"/>
          </p:cNvCxnSpPr>
          <p:nvPr/>
        </p:nvCxnSpPr>
        <p:spPr bwMode="auto">
          <a:xfrm>
            <a:off x="5957888" y="4627563"/>
            <a:ext cx="0" cy="652462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5" name="AutoShape 35"/>
          <p:cNvCxnSpPr>
            <a:cxnSpLocks noChangeShapeType="1"/>
            <a:stCxn id="53277" idx="4"/>
            <a:endCxn id="53271" idx="0"/>
          </p:cNvCxnSpPr>
          <p:nvPr/>
        </p:nvCxnSpPr>
        <p:spPr bwMode="auto">
          <a:xfrm>
            <a:off x="7829550" y="4625975"/>
            <a:ext cx="144463" cy="725488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6" name="AutoShape 36"/>
          <p:cNvCxnSpPr>
            <a:cxnSpLocks noChangeShapeType="1"/>
            <a:stCxn id="53274" idx="4"/>
            <a:endCxn id="53256" idx="0"/>
          </p:cNvCxnSpPr>
          <p:nvPr/>
        </p:nvCxnSpPr>
        <p:spPr bwMode="auto">
          <a:xfrm flipH="1">
            <a:off x="1781175" y="4625975"/>
            <a:ext cx="144463" cy="592138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cxnSp>
        <p:nvCxnSpPr>
          <p:cNvPr id="53287" name="AutoShape 37"/>
          <p:cNvCxnSpPr>
            <a:cxnSpLocks noChangeShapeType="1"/>
            <a:stCxn id="53280" idx="0"/>
          </p:cNvCxnSpPr>
          <p:nvPr/>
        </p:nvCxnSpPr>
        <p:spPr bwMode="auto">
          <a:xfrm flipV="1">
            <a:off x="8405813" y="1700213"/>
            <a:ext cx="53975" cy="996950"/>
          </a:xfrm>
          <a:prstGeom prst="straightConnector1">
            <a:avLst/>
          </a:prstGeom>
          <a:noFill/>
          <a:ln w="22225">
            <a:solidFill>
              <a:srgbClr val="777777"/>
            </a:solidFill>
            <a:prstDash val="dash"/>
            <a:round/>
            <a:headEnd/>
            <a:tailEnd type="none" w="lg" len="lg"/>
          </a:ln>
        </p:spPr>
      </p:cxnSp>
      <p:sp>
        <p:nvSpPr>
          <p:cNvPr id="53288" name="Oval 44"/>
          <p:cNvSpPr>
            <a:spLocks noChangeArrowheads="1"/>
          </p:cNvSpPr>
          <p:nvPr/>
        </p:nvSpPr>
        <p:spPr bwMode="auto">
          <a:xfrm>
            <a:off x="990600" y="1828800"/>
            <a:ext cx="685800" cy="685800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RP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operations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leave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Node failure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Cluster merge/split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Control Overhead</a:t>
            </a:r>
          </a:p>
        </p:txBody>
      </p:sp>
      <p:sp>
        <p:nvSpPr>
          <p:cNvPr id="55301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5303" name="Picture 14" descr="Snapshot 2005-10-26 15-15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54138"/>
            <a:ext cx="8212138" cy="550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Link Stress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6327" name="Picture 39" descr="Snapshot 2005-10-26 15-16-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52550"/>
            <a:ext cx="7947025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Evaluation: Path Length</a:t>
            </a:r>
          </a:p>
        </p:txBody>
      </p:sp>
      <p:sp>
        <p:nvSpPr>
          <p:cNvPr id="57349" name="Line 3"/>
          <p:cNvSpPr>
            <a:spLocks noChangeShapeType="1"/>
          </p:cNvSpPr>
          <p:nvPr/>
        </p:nvSpPr>
        <p:spPr bwMode="auto">
          <a:xfrm>
            <a:off x="1116013" y="5805488"/>
            <a:ext cx="7345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Line 4"/>
          <p:cNvSpPr>
            <a:spLocks noChangeShapeType="1"/>
          </p:cNvSpPr>
          <p:nvPr/>
        </p:nvSpPr>
        <p:spPr bwMode="auto">
          <a:xfrm flipV="1">
            <a:off x="1403350" y="1700213"/>
            <a:ext cx="0" cy="42497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7351" name="Picture 23" descr="Snapshot 2005-10-26 15-18-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371600"/>
            <a:ext cx="7924800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Penalty: Delay</a:t>
            </a:r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6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27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9228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9229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38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9" name="Group 35"/>
          <p:cNvGrpSpPr>
            <a:grpSpLocks/>
          </p:cNvGrpSpPr>
          <p:nvPr/>
        </p:nvGrpSpPr>
        <p:grpSpPr bwMode="auto">
          <a:xfrm>
            <a:off x="990600" y="5029200"/>
            <a:ext cx="787400" cy="1058863"/>
            <a:chOff x="2109" y="1253"/>
            <a:chExt cx="1382" cy="1860"/>
          </a:xfrm>
        </p:grpSpPr>
        <p:sp>
          <p:nvSpPr>
            <p:cNvPr id="9240" name="Oval 28"/>
            <p:cNvSpPr>
              <a:spLocks noChangeArrowheads="1"/>
            </p:cNvSpPr>
            <p:nvPr/>
          </p:nvSpPr>
          <p:spPr bwMode="auto">
            <a:xfrm>
              <a:off x="2608" y="1253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S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241" name="Oval 29"/>
            <p:cNvSpPr>
              <a:spLocks noChangeArrowheads="1"/>
            </p:cNvSpPr>
            <p:nvPr/>
          </p:nvSpPr>
          <p:spPr bwMode="auto">
            <a:xfrm>
              <a:off x="2608" y="2003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A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242" name="Oval 30"/>
            <p:cNvSpPr>
              <a:spLocks noChangeArrowheads="1"/>
            </p:cNvSpPr>
            <p:nvPr/>
          </p:nvSpPr>
          <p:spPr bwMode="auto">
            <a:xfrm>
              <a:off x="2109" y="2729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9243" name="Oval 31"/>
            <p:cNvSpPr>
              <a:spLocks noChangeArrowheads="1"/>
            </p:cNvSpPr>
            <p:nvPr/>
          </p:nvSpPr>
          <p:spPr bwMode="auto">
            <a:xfrm>
              <a:off x="3107" y="2729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C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9244" name="AutoShape 32"/>
            <p:cNvCxnSpPr>
              <a:cxnSpLocks noChangeShapeType="1"/>
              <a:stCxn id="9240" idx="4"/>
              <a:endCxn id="9241" idx="0"/>
            </p:cNvCxnSpPr>
            <p:nvPr/>
          </p:nvCxnSpPr>
          <p:spPr bwMode="auto">
            <a:xfrm>
              <a:off x="2800" y="1637"/>
              <a:ext cx="0" cy="36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  <p:cxnSp>
          <p:nvCxnSpPr>
            <p:cNvPr id="9245" name="AutoShape 33"/>
            <p:cNvCxnSpPr>
              <a:cxnSpLocks noChangeShapeType="1"/>
              <a:stCxn id="9241" idx="5"/>
              <a:endCxn id="9243" idx="1"/>
            </p:cNvCxnSpPr>
            <p:nvPr/>
          </p:nvCxnSpPr>
          <p:spPr bwMode="auto">
            <a:xfrm>
              <a:off x="2936" y="2331"/>
              <a:ext cx="227" cy="45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  <p:cxnSp>
          <p:nvCxnSpPr>
            <p:cNvPr id="9246" name="AutoShape 34"/>
            <p:cNvCxnSpPr>
              <a:cxnSpLocks noChangeShapeType="1"/>
              <a:stCxn id="9241" idx="3"/>
              <a:endCxn id="9242" idx="7"/>
            </p:cNvCxnSpPr>
            <p:nvPr/>
          </p:nvCxnSpPr>
          <p:spPr bwMode="auto">
            <a:xfrm flipH="1">
              <a:off x="2437" y="2331"/>
              <a:ext cx="227" cy="45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Penalty: Network Resource</a:t>
            </a: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25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5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6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7"/>
          <p:cNvSpPr>
            <a:spLocks noChangeArrowheads="1"/>
          </p:cNvSpPr>
          <p:nvPr/>
        </p:nvSpPr>
        <p:spPr bwMode="auto">
          <a:xfrm>
            <a:off x="4300538" y="4144963"/>
            <a:ext cx="184150" cy="519112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0264" name="Group 28"/>
          <p:cNvGrpSpPr>
            <a:grpSpLocks/>
          </p:cNvGrpSpPr>
          <p:nvPr/>
        </p:nvGrpSpPr>
        <p:grpSpPr bwMode="auto">
          <a:xfrm>
            <a:off x="990600" y="5029200"/>
            <a:ext cx="787400" cy="1058863"/>
            <a:chOff x="2109" y="1253"/>
            <a:chExt cx="1382" cy="1860"/>
          </a:xfrm>
        </p:grpSpPr>
        <p:sp>
          <p:nvSpPr>
            <p:cNvPr id="10265" name="Oval 29"/>
            <p:cNvSpPr>
              <a:spLocks noChangeArrowheads="1"/>
            </p:cNvSpPr>
            <p:nvPr/>
          </p:nvSpPr>
          <p:spPr bwMode="auto">
            <a:xfrm>
              <a:off x="2608" y="1253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S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0266" name="Oval 30"/>
            <p:cNvSpPr>
              <a:spLocks noChangeArrowheads="1"/>
            </p:cNvSpPr>
            <p:nvPr/>
          </p:nvSpPr>
          <p:spPr bwMode="auto">
            <a:xfrm>
              <a:off x="2608" y="2003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A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0267" name="Oval 31"/>
            <p:cNvSpPr>
              <a:spLocks noChangeArrowheads="1"/>
            </p:cNvSpPr>
            <p:nvPr/>
          </p:nvSpPr>
          <p:spPr bwMode="auto">
            <a:xfrm>
              <a:off x="2109" y="2729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10268" name="Oval 32"/>
            <p:cNvSpPr>
              <a:spLocks noChangeArrowheads="1"/>
            </p:cNvSpPr>
            <p:nvPr/>
          </p:nvSpPr>
          <p:spPr bwMode="auto">
            <a:xfrm>
              <a:off x="3107" y="2729"/>
              <a:ext cx="384" cy="38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Tahoma" pitchFamily="34" charset="0"/>
                </a:rPr>
                <a:t>C</a:t>
              </a:r>
              <a:endParaRPr lang="en-US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10269" name="AutoShape 33"/>
            <p:cNvCxnSpPr>
              <a:cxnSpLocks noChangeShapeType="1"/>
              <a:stCxn id="10265" idx="4"/>
              <a:endCxn id="10266" idx="0"/>
            </p:cNvCxnSpPr>
            <p:nvPr/>
          </p:nvCxnSpPr>
          <p:spPr bwMode="auto">
            <a:xfrm>
              <a:off x="2800" y="1637"/>
              <a:ext cx="0" cy="36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  <p:cxnSp>
          <p:nvCxnSpPr>
            <p:cNvPr id="10270" name="AutoShape 34"/>
            <p:cNvCxnSpPr>
              <a:cxnSpLocks noChangeShapeType="1"/>
              <a:stCxn id="10266" idx="5"/>
              <a:endCxn id="10268" idx="1"/>
            </p:cNvCxnSpPr>
            <p:nvPr/>
          </p:nvCxnSpPr>
          <p:spPr bwMode="auto">
            <a:xfrm>
              <a:off x="2936" y="2331"/>
              <a:ext cx="227" cy="45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  <p:cxnSp>
          <p:nvCxnSpPr>
            <p:cNvPr id="10271" name="AutoShape 35"/>
            <p:cNvCxnSpPr>
              <a:cxnSpLocks noChangeShapeType="1"/>
              <a:stCxn id="10266" idx="3"/>
              <a:endCxn id="10267" idx="7"/>
            </p:cNvCxnSpPr>
            <p:nvPr/>
          </p:nvCxnSpPr>
          <p:spPr bwMode="auto">
            <a:xfrm flipH="1">
              <a:off x="2437" y="2331"/>
              <a:ext cx="227" cy="454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 Stress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rgbClr val="CC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latin typeface="Tahoma" pitchFamily="34" charset="0"/>
              </a:rPr>
              <a:t>Router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A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27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127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127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C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S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28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/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construct overlay multicast tree?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maintain overlay multicast tree?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217</TotalTime>
  <Words>1368</Words>
  <Application>Microsoft Office PowerPoint</Application>
  <PresentationFormat>On-screen Show (4:3)</PresentationFormat>
  <Paragraphs>460</Paragraphs>
  <Slides>54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Layers</vt:lpstr>
      <vt:lpstr>Application-Level Multicast</vt:lpstr>
      <vt:lpstr>You are Here</vt:lpstr>
      <vt:lpstr>Application-Level Multicast</vt:lpstr>
      <vt:lpstr>Application-Level Multicast</vt:lpstr>
      <vt:lpstr>Overlay Network</vt:lpstr>
      <vt:lpstr>Penalty: Delay</vt:lpstr>
      <vt:lpstr>Penalty: Network Resource</vt:lpstr>
      <vt:lpstr>Link Stress</vt:lpstr>
      <vt:lpstr>Questions</vt:lpstr>
      <vt:lpstr>A Case for End-System Multicast</vt:lpstr>
      <vt:lpstr>Narada’s Idea</vt:lpstr>
      <vt:lpstr>Why Build Mesh?</vt:lpstr>
      <vt:lpstr>Desirable Property of Mesh</vt:lpstr>
      <vt:lpstr>How to build Mesh?</vt:lpstr>
      <vt:lpstr>How to maintain Mesh?</vt:lpstr>
      <vt:lpstr>How to update table?</vt:lpstr>
      <vt:lpstr>How to update table?</vt:lpstr>
      <vt:lpstr>How to maintain Mesh?</vt:lpstr>
      <vt:lpstr>How to maintain Mesh?</vt:lpstr>
      <vt:lpstr>How to Optimize Mesh?</vt:lpstr>
      <vt:lpstr>Adding a Link</vt:lpstr>
      <vt:lpstr>Adding a Link (i,j)</vt:lpstr>
      <vt:lpstr>Adding a Link</vt:lpstr>
      <vt:lpstr>Removing a Link</vt:lpstr>
      <vt:lpstr>cost(i,j)</vt:lpstr>
      <vt:lpstr>cost(i,j)</vt:lpstr>
      <vt:lpstr>Removing a link</vt:lpstr>
      <vt:lpstr>Narada’s Idea</vt:lpstr>
      <vt:lpstr>How to build tree?</vt:lpstr>
      <vt:lpstr>Evaluation: Bandwidth</vt:lpstr>
      <vt:lpstr>Evaluation: RTT</vt:lpstr>
      <vt:lpstr>Evaluation: Link Stress</vt:lpstr>
      <vt:lpstr>SUM(Delay x Stress)</vt:lpstr>
      <vt:lpstr>Problem</vt:lpstr>
      <vt:lpstr>Scalable Application Layer Multicast</vt:lpstr>
      <vt:lpstr>NICE</vt:lpstr>
      <vt:lpstr>Members</vt:lpstr>
      <vt:lpstr>Clusters</vt:lpstr>
      <vt:lpstr>Leader</vt:lpstr>
      <vt:lpstr>Layer</vt:lpstr>
      <vt:lpstr>Nodes per Cluster</vt:lpstr>
      <vt:lpstr>Control Topology</vt:lpstr>
      <vt:lpstr>Multicast Tree</vt:lpstr>
      <vt:lpstr>Analysis</vt:lpstr>
      <vt:lpstr>Analysis</vt:lpstr>
      <vt:lpstr>Analysis</vt:lpstr>
      <vt:lpstr>Analysis</vt:lpstr>
      <vt:lpstr>Analysis</vt:lpstr>
      <vt:lpstr>Multicast Tree (Improved)</vt:lpstr>
      <vt:lpstr>Node Join</vt:lpstr>
      <vt:lpstr>Other operations</vt:lpstr>
      <vt:lpstr>Evaluation: Control Overhead</vt:lpstr>
      <vt:lpstr>Evaluation: Link Stress</vt:lpstr>
      <vt:lpstr>Evaluation: Path Length</vt:lpstr>
    </vt:vector>
  </TitlesOfParts>
  <Company>Wei Tsang Ooi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Application-Level Multicast</dc:title>
  <dc:creator>Wei Tsang Ooi</dc:creator>
  <cp:lastModifiedBy>Roger Zimmermann</cp:lastModifiedBy>
  <cp:revision>9</cp:revision>
  <cp:lastPrinted>2005-10-26T07:20:25Z</cp:lastPrinted>
  <dcterms:created xsi:type="dcterms:W3CDTF">2005-10-26T06:05:49Z</dcterms:created>
  <dcterms:modified xsi:type="dcterms:W3CDTF">2012-10-04T08:12:19Z</dcterms:modified>
</cp:coreProperties>
</file>