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ink/ink1.xml" ContentType="application/inkml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63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65.xml" ContentType="application/vnd.openxmlformats-officedocument.presentationml.notesSlide+xml"/>
  <Override PartName="/ppt/notesSlides/notesSlide66.xml" ContentType="application/vnd.openxmlformats-officedocument.presentationml.notesSlide+xml"/>
  <Override PartName="/ppt/notesSlides/notesSlide67.xml" ContentType="application/vnd.openxmlformats-officedocument.presentationml.notesSlide+xml"/>
  <Override PartName="/ppt/notesSlides/notesSlide68.xml" ContentType="application/vnd.openxmlformats-officedocument.presentationml.notesSlide+xml"/>
  <Override PartName="/ppt/notesSlides/notesSlide69.xml" ContentType="application/vnd.openxmlformats-officedocument.presentationml.notesSlide+xml"/>
  <Override PartName="/ppt/notesSlides/notesSlide70.xml" ContentType="application/vnd.openxmlformats-officedocument.presentationml.notesSlide+xml"/>
  <Override PartName="/ppt/notesSlides/notesSlide71.xml" ContentType="application/vnd.openxmlformats-officedocument.presentationml.notesSlide+xml"/>
  <Override PartName="/ppt/notesSlides/notesSlide72.xml" ContentType="application/vnd.openxmlformats-officedocument.presentationml.notesSlide+xml"/>
  <Override PartName="/ppt/notesSlides/notesSlide73.xml" ContentType="application/vnd.openxmlformats-officedocument.presentationml.notesSlide+xml"/>
  <Override PartName="/ppt/notesSlides/notesSlide74.xml" ContentType="application/vnd.openxmlformats-officedocument.presentationml.notesSlide+xml"/>
  <Override PartName="/ppt/notesSlides/notesSlide75.xml" ContentType="application/vnd.openxmlformats-officedocument.presentationml.notesSlide+xml"/>
  <Override PartName="/ppt/notesSlides/notesSlide76.xml" ContentType="application/vnd.openxmlformats-officedocument.presentationml.notesSlide+xml"/>
  <Override PartName="/ppt/notesSlides/notesSlide77.xml" ContentType="application/vnd.openxmlformats-officedocument.presentationml.notesSlide+xml"/>
  <Override PartName="/ppt/notesSlides/notesSlide78.xml" ContentType="application/vnd.openxmlformats-officedocument.presentationml.notesSlide+xml"/>
  <Override PartName="/ppt/notesSlides/notesSlide79.xml" ContentType="application/vnd.openxmlformats-officedocument.presentationml.notesSlide+xml"/>
  <Override PartName="/ppt/notesSlides/notesSlide80.xml" ContentType="application/vnd.openxmlformats-officedocument.presentationml.notesSlide+xml"/>
  <Override PartName="/ppt/notesSlides/notesSlide81.xml" ContentType="application/vnd.openxmlformats-officedocument.presentationml.notesSlide+xml"/>
  <Override PartName="/ppt/notesSlides/notesSlide82.xml" ContentType="application/vnd.openxmlformats-officedocument.presentationml.notesSlide+xml"/>
  <Override PartName="/ppt/notesSlides/notesSlide83.xml" ContentType="application/vnd.openxmlformats-officedocument.presentationml.notesSlide+xml"/>
  <Override PartName="/ppt/notesSlides/notesSlide84.xml" ContentType="application/vnd.openxmlformats-officedocument.presentationml.notesSlide+xml"/>
  <Override PartName="/ppt/notesSlides/notesSlide8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notesMasterIdLst>
    <p:notesMasterId r:id="rId98"/>
  </p:notesMasterIdLst>
  <p:sldIdLst>
    <p:sldId id="256" r:id="rId2"/>
    <p:sldId id="480" r:id="rId3"/>
    <p:sldId id="473" r:id="rId4"/>
    <p:sldId id="474" r:id="rId5"/>
    <p:sldId id="475" r:id="rId6"/>
    <p:sldId id="476" r:id="rId7"/>
    <p:sldId id="478" r:id="rId8"/>
    <p:sldId id="479" r:id="rId9"/>
    <p:sldId id="477" r:id="rId10"/>
    <p:sldId id="259" r:id="rId11"/>
    <p:sldId id="418" r:id="rId12"/>
    <p:sldId id="419" r:id="rId13"/>
    <p:sldId id="420" r:id="rId14"/>
    <p:sldId id="260" r:id="rId15"/>
    <p:sldId id="261" r:id="rId16"/>
    <p:sldId id="346" r:id="rId17"/>
    <p:sldId id="472" r:id="rId18"/>
    <p:sldId id="262" r:id="rId19"/>
    <p:sldId id="264" r:id="rId20"/>
    <p:sldId id="265" r:id="rId21"/>
    <p:sldId id="350" r:id="rId22"/>
    <p:sldId id="349" r:id="rId23"/>
    <p:sldId id="321" r:id="rId24"/>
    <p:sldId id="351" r:id="rId25"/>
    <p:sldId id="345" r:id="rId26"/>
    <p:sldId id="266" r:id="rId27"/>
    <p:sldId id="267" r:id="rId28"/>
    <p:sldId id="268" r:id="rId29"/>
    <p:sldId id="269" r:id="rId30"/>
    <p:sldId id="270" r:id="rId31"/>
    <p:sldId id="273" r:id="rId32"/>
    <p:sldId id="354" r:id="rId33"/>
    <p:sldId id="492" r:id="rId34"/>
    <p:sldId id="493" r:id="rId35"/>
    <p:sldId id="494" r:id="rId36"/>
    <p:sldId id="281" r:id="rId37"/>
    <p:sldId id="282" r:id="rId38"/>
    <p:sldId id="355" r:id="rId39"/>
    <p:sldId id="356" r:id="rId40"/>
    <p:sldId id="283" r:id="rId41"/>
    <p:sldId id="322" r:id="rId42"/>
    <p:sldId id="495" r:id="rId43"/>
    <p:sldId id="285" r:id="rId44"/>
    <p:sldId id="286" r:id="rId45"/>
    <p:sldId id="287" r:id="rId46"/>
    <p:sldId id="288" r:id="rId47"/>
    <p:sldId id="289" r:id="rId48"/>
    <p:sldId id="293" r:id="rId49"/>
    <p:sldId id="357" r:id="rId50"/>
    <p:sldId id="358" r:id="rId51"/>
    <p:sldId id="295" r:id="rId52"/>
    <p:sldId id="359" r:id="rId53"/>
    <p:sldId id="296" r:id="rId54"/>
    <p:sldId id="297" r:id="rId55"/>
    <p:sldId id="298" r:id="rId56"/>
    <p:sldId id="299" r:id="rId57"/>
    <p:sldId id="300" r:id="rId58"/>
    <p:sldId id="301" r:id="rId59"/>
    <p:sldId id="361" r:id="rId60"/>
    <p:sldId id="302" r:id="rId61"/>
    <p:sldId id="323" r:id="rId62"/>
    <p:sldId id="309" r:id="rId63"/>
    <p:sldId id="310" r:id="rId64"/>
    <p:sldId id="362" r:id="rId65"/>
    <p:sldId id="364" r:id="rId66"/>
    <p:sldId id="363" r:id="rId67"/>
    <p:sldId id="365" r:id="rId68"/>
    <p:sldId id="366" r:id="rId69"/>
    <p:sldId id="367" r:id="rId70"/>
    <p:sldId id="368" r:id="rId71"/>
    <p:sldId id="371" r:id="rId72"/>
    <p:sldId id="372" r:id="rId73"/>
    <p:sldId id="320" r:id="rId74"/>
    <p:sldId id="373" r:id="rId75"/>
    <p:sldId id="324" r:id="rId76"/>
    <p:sldId id="303" r:id="rId77"/>
    <p:sldId id="411" r:id="rId78"/>
    <p:sldId id="409" r:id="rId79"/>
    <p:sldId id="466" r:id="rId80"/>
    <p:sldId id="467" r:id="rId81"/>
    <p:sldId id="468" r:id="rId82"/>
    <p:sldId id="470" r:id="rId83"/>
    <p:sldId id="325" r:id="rId84"/>
    <p:sldId id="465" r:id="rId85"/>
    <p:sldId id="471" r:id="rId86"/>
    <p:sldId id="326" r:id="rId87"/>
    <p:sldId id="421" r:id="rId88"/>
    <p:sldId id="422" r:id="rId89"/>
    <p:sldId id="327" r:id="rId90"/>
    <p:sldId id="381" r:id="rId91"/>
    <p:sldId id="328" r:id="rId92"/>
    <p:sldId id="484" r:id="rId93"/>
    <p:sldId id="491" r:id="rId94"/>
    <p:sldId id="483" r:id="rId95"/>
    <p:sldId id="482" r:id="rId96"/>
    <p:sldId id="489" r:id="rId9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Lucida Sans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Lucida Sans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Lucida Sans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Lucida Sans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Lucida Sans" pitchFamily="34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Lucida Sans" pitchFamily="34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Lucida Sans" pitchFamily="34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Lucida Sans" pitchFamily="34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Lucida Sans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CC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A3A3A3"/>
    <a:srgbClr val="ECC4AF"/>
    <a:srgbClr val="91C7EF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780" autoAdjust="0"/>
    <p:restoredTop sz="94660"/>
  </p:normalViewPr>
  <p:slideViewPr>
    <p:cSldViewPr>
      <p:cViewPr varScale="1">
        <p:scale>
          <a:sx n="84" d="100"/>
          <a:sy n="84" d="100"/>
        </p:scale>
        <p:origin x="-57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1724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tableStyles" Target="tableStyles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presProps" Target="presProps.xml"/><Relationship Id="rId10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notesMaster" Target="notesMasters/notesMaster1.xml"/><Relationship Id="rId3" Type="http://schemas.openxmlformats.org/officeDocument/2006/relationships/slide" Target="slides/slide2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2" units="1/cm"/>
          <inkml:channelProperty channel="Y" name="resolution" value="32" units="1/cm"/>
        </inkml:channelProperties>
      </inkml:inkSource>
      <inkml:timestamp xml:id="ts0" timeString="2004-08-18T11:04:59.702"/>
    </inkml:context>
    <inkml:brush xml:id="br0">
      <inkml:brushProperty name="width" value="0.09701" units="cm"/>
      <inkml:brushProperty name="height" value="0.09701" units="cm"/>
      <inkml:brushProperty name="color" value="#CC0000"/>
      <inkml:brushProperty name="fitToCurve" value="1"/>
    </inkml:brush>
  </inkml:definitions>
  <inkml:trace contextRef="#ctx0" brushRef="#br0">25 0,'-25'0,"25"0,0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49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fld id="{1478EA57-A1A3-4FA4-BB29-C318A10CE7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98300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Sans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Sans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Sans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Sans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Sans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_rels/notesSlide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6.xml"/><Relationship Id="rId1" Type="http://schemas.openxmlformats.org/officeDocument/2006/relationships/notesMaster" Target="../notesMasters/notesMaster1.xml"/></Relationships>
</file>

<file path=ppt/notesSlides/_rels/notesSlide6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8.xml"/><Relationship Id="rId1" Type="http://schemas.openxmlformats.org/officeDocument/2006/relationships/notesMaster" Target="../notesMasters/notesMaster1.xml"/></Relationships>
</file>

<file path=ppt/notesSlides/_rels/notesSlide7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9.xml"/><Relationship Id="rId1" Type="http://schemas.openxmlformats.org/officeDocument/2006/relationships/notesMaster" Target="../notesMasters/notesMaster1.xml"/></Relationships>
</file>

<file path=ppt/notesSlides/_rels/notesSlide7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0.xml"/><Relationship Id="rId1" Type="http://schemas.openxmlformats.org/officeDocument/2006/relationships/notesMaster" Target="../notesMasters/notesMaster1.xml"/></Relationships>
</file>

<file path=ppt/notesSlides/_rels/notesSlide7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1.xml"/><Relationship Id="rId1" Type="http://schemas.openxmlformats.org/officeDocument/2006/relationships/notesMaster" Target="../notesMasters/notesMaster1.xml"/></Relationships>
</file>

<file path=ppt/notesSlides/_rels/notesSlide7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2.xml"/><Relationship Id="rId1" Type="http://schemas.openxmlformats.org/officeDocument/2006/relationships/notesMaster" Target="../notesMasters/notesMaster1.xml"/></Relationships>
</file>

<file path=ppt/notesSlides/_rels/notesSlide7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3.xml"/><Relationship Id="rId1" Type="http://schemas.openxmlformats.org/officeDocument/2006/relationships/notesMaster" Target="../notesMasters/notesMaster1.xml"/></Relationships>
</file>

<file path=ppt/notesSlides/_rels/notesSlide7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4.xml"/><Relationship Id="rId1" Type="http://schemas.openxmlformats.org/officeDocument/2006/relationships/notesMaster" Target="../notesMasters/notesMaster1.xml"/></Relationships>
</file>

<file path=ppt/notesSlides/_rels/notesSlide7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5.xml"/><Relationship Id="rId1" Type="http://schemas.openxmlformats.org/officeDocument/2006/relationships/notesMaster" Target="../notesMasters/notesMaster1.xml"/></Relationships>
</file>

<file path=ppt/notesSlides/_rels/notesSlide7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6.xml"/><Relationship Id="rId1" Type="http://schemas.openxmlformats.org/officeDocument/2006/relationships/notesMaster" Target="../notesMasters/notesMaster1.xml"/></Relationships>
</file>

<file path=ppt/notesSlides/_rels/notesSlide7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8.xml"/><Relationship Id="rId1" Type="http://schemas.openxmlformats.org/officeDocument/2006/relationships/notesMaster" Target="../notesMasters/notesMaster1.xml"/></Relationships>
</file>

<file path=ppt/notesSlides/_rels/notesSlide8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9.xml"/><Relationship Id="rId1" Type="http://schemas.openxmlformats.org/officeDocument/2006/relationships/notesMaster" Target="../notesMasters/notesMaster1.xml"/></Relationships>
</file>

<file path=ppt/notesSlides/_rels/notesSlide8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0.xml"/><Relationship Id="rId1" Type="http://schemas.openxmlformats.org/officeDocument/2006/relationships/notesMaster" Target="../notesMasters/notesMaster1.xml"/></Relationships>
</file>

<file path=ppt/notesSlides/_rels/notesSlide8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1.xml"/><Relationship Id="rId1" Type="http://schemas.openxmlformats.org/officeDocument/2006/relationships/notesMaster" Target="../notesMasters/notesMaster1.xml"/></Relationships>
</file>

<file path=ppt/notesSlides/_rels/notesSlide8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4.xml"/><Relationship Id="rId1" Type="http://schemas.openxmlformats.org/officeDocument/2006/relationships/notesMaster" Target="../notesMasters/notesMaster1.xml"/></Relationships>
</file>

<file path=ppt/notesSlides/_rels/notesSlide8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6CFF38F-EB3F-4A54-B2FF-6CA0BC0B14FF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259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59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8286DFA-1603-4B7D-9ADC-191B977A312F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135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5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359049B-DB33-41D3-9B24-C984E17740FE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136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6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http://archive.infoworld.com/articles/hn/xml/99/08/16/990816hnmentors.xml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38B8260-F6AC-45C2-A34C-CF6C0E2D4EA3}" type="slidenum">
              <a:rPr lang="en-US" smtClean="0"/>
              <a:pPr/>
              <a:t>20</a:t>
            </a:fld>
            <a:endParaRPr lang="en-US" smtClean="0"/>
          </a:p>
        </p:txBody>
      </p:sp>
      <p:sp>
        <p:nvSpPr>
          <p:cNvPr id="137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7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617C142-5594-42AB-BAE1-222D547B8F81}" type="slidenum">
              <a:rPr lang="en-US" smtClean="0"/>
              <a:pPr/>
              <a:t>21</a:t>
            </a:fld>
            <a:endParaRPr lang="en-US" smtClean="0"/>
          </a:p>
        </p:txBody>
      </p:sp>
      <p:sp>
        <p:nvSpPr>
          <p:cNvPr id="138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8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9852AA7-E1B3-4FB3-A9C7-7DAF78C9C429}" type="slidenum">
              <a:rPr lang="en-US" smtClean="0"/>
              <a:pPr/>
              <a:t>22</a:t>
            </a:fld>
            <a:endParaRPr lang="en-US" smtClean="0"/>
          </a:p>
        </p:txBody>
      </p:sp>
      <p:sp>
        <p:nvSpPr>
          <p:cNvPr id="139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9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1D71553-CBF5-43E3-AE4C-096CFA4FD4CB}" type="slidenum">
              <a:rPr lang="en-US" smtClean="0"/>
              <a:pPr/>
              <a:t>23</a:t>
            </a:fld>
            <a:endParaRPr lang="en-US" smtClean="0"/>
          </a:p>
        </p:txBody>
      </p:sp>
      <p:sp>
        <p:nvSpPr>
          <p:cNvPr id="140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0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9284CAA-F98F-4B97-BABF-4D864665DC27}" type="slidenum">
              <a:rPr lang="en-US" smtClean="0"/>
              <a:pPr/>
              <a:t>24</a:t>
            </a:fld>
            <a:endParaRPr lang="en-US" smtClean="0"/>
          </a:p>
        </p:txBody>
      </p:sp>
      <p:sp>
        <p:nvSpPr>
          <p:cNvPr id="141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1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A72B484-4049-4FC7-8CC3-D58FD92077C1}" type="slidenum">
              <a:rPr lang="en-US" smtClean="0"/>
              <a:pPr/>
              <a:t>25</a:t>
            </a:fld>
            <a:endParaRPr lang="en-US" smtClean="0"/>
          </a:p>
        </p:txBody>
      </p:sp>
      <p:sp>
        <p:nvSpPr>
          <p:cNvPr id="142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2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2F4239D-3B34-4A1B-A7C0-6C7135D2811A}" type="slidenum">
              <a:rPr lang="en-US" smtClean="0"/>
              <a:pPr/>
              <a:t>26</a:t>
            </a:fld>
            <a:endParaRPr lang="en-US" smtClean="0"/>
          </a:p>
        </p:txBody>
      </p:sp>
      <p:sp>
        <p:nvSpPr>
          <p:cNvPr id="143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A170C12-4B09-4412-B5FD-56389DF3E2B1}" type="slidenum">
              <a:rPr lang="en-US" smtClean="0"/>
              <a:pPr/>
              <a:t>27</a:t>
            </a:fld>
            <a:endParaRPr lang="en-US" smtClean="0"/>
          </a:p>
        </p:txBody>
      </p:sp>
      <p:sp>
        <p:nvSpPr>
          <p:cNvPr id="144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4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C88569A-5AA5-4A2A-B6D4-478AFA438A2B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269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69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9B46C8B-1AE8-4288-AC68-6328AD9805FF}" type="slidenum">
              <a:rPr lang="en-US" smtClean="0"/>
              <a:pPr/>
              <a:t>28</a:t>
            </a:fld>
            <a:endParaRPr lang="en-US" smtClean="0"/>
          </a:p>
        </p:txBody>
      </p:sp>
      <p:sp>
        <p:nvSpPr>
          <p:cNvPr id="145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5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F77221C-2A91-4149-889F-9CAE7C5CEFFE}" type="slidenum">
              <a:rPr lang="en-US" smtClean="0"/>
              <a:pPr/>
              <a:t>29</a:t>
            </a:fld>
            <a:endParaRPr lang="en-US" smtClean="0"/>
          </a:p>
        </p:txBody>
      </p:sp>
      <p:sp>
        <p:nvSpPr>
          <p:cNvPr id="146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64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41EC968-56E2-4AF1-AA11-EF41F0990058}" type="slidenum">
              <a:rPr lang="en-US" smtClean="0"/>
              <a:pPr/>
              <a:t>30</a:t>
            </a:fld>
            <a:endParaRPr lang="en-US" smtClean="0"/>
          </a:p>
        </p:txBody>
      </p:sp>
      <p:sp>
        <p:nvSpPr>
          <p:cNvPr id="147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7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B9276A8-5DA3-43E2-AB84-61C9205F2C0A}" type="slidenum">
              <a:rPr lang="en-US" smtClean="0"/>
              <a:pPr/>
              <a:t>31</a:t>
            </a:fld>
            <a:endParaRPr lang="en-US" smtClean="0"/>
          </a:p>
        </p:txBody>
      </p:sp>
      <p:sp>
        <p:nvSpPr>
          <p:cNvPr id="148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8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D6BAB85-DF2D-43E4-AA67-B9E1E72B4A6E}" type="slidenum">
              <a:rPr lang="en-US" smtClean="0"/>
              <a:pPr/>
              <a:t>32</a:t>
            </a:fld>
            <a:endParaRPr lang="en-US" smtClean="0"/>
          </a:p>
        </p:txBody>
      </p:sp>
      <p:sp>
        <p:nvSpPr>
          <p:cNvPr id="149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9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B9276A8-5DA3-43E2-AB84-61C9205F2C0A}" type="slidenum">
              <a:rPr lang="en-US" smtClean="0"/>
              <a:pPr/>
              <a:t>33</a:t>
            </a:fld>
            <a:endParaRPr lang="en-US" smtClean="0"/>
          </a:p>
        </p:txBody>
      </p:sp>
      <p:sp>
        <p:nvSpPr>
          <p:cNvPr id="148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8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B9276A8-5DA3-43E2-AB84-61C9205F2C0A}" type="slidenum">
              <a:rPr lang="en-US" smtClean="0"/>
              <a:pPr/>
              <a:t>34</a:t>
            </a:fld>
            <a:endParaRPr lang="en-US" smtClean="0"/>
          </a:p>
        </p:txBody>
      </p:sp>
      <p:sp>
        <p:nvSpPr>
          <p:cNvPr id="148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8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B9276A8-5DA3-43E2-AB84-61C9205F2C0A}" type="slidenum">
              <a:rPr lang="en-US" smtClean="0"/>
              <a:pPr/>
              <a:t>35</a:t>
            </a:fld>
            <a:endParaRPr lang="en-US" smtClean="0"/>
          </a:p>
        </p:txBody>
      </p:sp>
      <p:sp>
        <p:nvSpPr>
          <p:cNvPr id="148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8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0E741C1-37B9-457D-9DE6-6F6257E17310}" type="slidenum">
              <a:rPr lang="en-US" smtClean="0"/>
              <a:pPr/>
              <a:t>36</a:t>
            </a:fld>
            <a:endParaRPr lang="en-US" smtClean="0"/>
          </a:p>
        </p:txBody>
      </p:sp>
      <p:sp>
        <p:nvSpPr>
          <p:cNvPr id="150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0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1F6E142-1581-4CD9-A901-4C91CF1BFE53}" type="slidenum">
              <a:rPr lang="en-US" smtClean="0"/>
              <a:pPr/>
              <a:t>37</a:t>
            </a:fld>
            <a:endParaRPr lang="en-US" smtClean="0"/>
          </a:p>
        </p:txBody>
      </p:sp>
      <p:sp>
        <p:nvSpPr>
          <p:cNvPr id="151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1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400A0DF-F1A8-4733-A1A9-C5CE9A849D77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1280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80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DAE176C-0CBD-46D0-9FA4-7DB4E9B7841B}" type="slidenum">
              <a:rPr lang="en-US" smtClean="0"/>
              <a:pPr/>
              <a:t>38</a:t>
            </a:fld>
            <a:endParaRPr lang="en-US" smtClean="0"/>
          </a:p>
        </p:txBody>
      </p:sp>
      <p:sp>
        <p:nvSpPr>
          <p:cNvPr id="152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2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EB1675E-BE52-4751-9EF4-57D5277ED670}" type="slidenum">
              <a:rPr lang="en-US" smtClean="0"/>
              <a:pPr/>
              <a:t>39</a:t>
            </a:fld>
            <a:endParaRPr lang="en-US" smtClean="0"/>
          </a:p>
        </p:txBody>
      </p:sp>
      <p:sp>
        <p:nvSpPr>
          <p:cNvPr id="153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3041435-A5BA-40E5-B309-1F8D5F0D2BA4}" type="slidenum">
              <a:rPr lang="en-US" smtClean="0"/>
              <a:pPr/>
              <a:t>40</a:t>
            </a:fld>
            <a:endParaRPr lang="en-US" smtClean="0"/>
          </a:p>
        </p:txBody>
      </p:sp>
      <p:sp>
        <p:nvSpPr>
          <p:cNvPr id="154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4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2D15E52-262B-4663-AEAE-1D0E457F5A12}" type="slidenum">
              <a:rPr lang="en-US" smtClean="0"/>
              <a:pPr/>
              <a:t>41</a:t>
            </a:fld>
            <a:endParaRPr lang="en-US" smtClean="0"/>
          </a:p>
        </p:txBody>
      </p:sp>
      <p:sp>
        <p:nvSpPr>
          <p:cNvPr id="155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5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67D0865-4E8E-4BC7-89B6-E7B65F31A6F0}" type="slidenum">
              <a:rPr lang="en-US" smtClean="0"/>
              <a:pPr/>
              <a:t>42</a:t>
            </a:fld>
            <a:endParaRPr lang="en-US" smtClean="0"/>
          </a:p>
        </p:txBody>
      </p:sp>
      <p:sp>
        <p:nvSpPr>
          <p:cNvPr id="164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4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B014BF0-6138-4647-AC51-73121DC85684}" type="slidenum">
              <a:rPr lang="en-US" smtClean="0"/>
              <a:pPr/>
              <a:t>43</a:t>
            </a:fld>
            <a:endParaRPr lang="en-US" smtClean="0"/>
          </a:p>
        </p:txBody>
      </p:sp>
      <p:sp>
        <p:nvSpPr>
          <p:cNvPr id="156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6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0481E90-DB64-4DB7-A677-081F45A826EB}" type="slidenum">
              <a:rPr lang="en-US" smtClean="0"/>
              <a:pPr/>
              <a:t>44</a:t>
            </a:fld>
            <a:endParaRPr lang="en-US" smtClean="0"/>
          </a:p>
        </p:txBody>
      </p:sp>
      <p:sp>
        <p:nvSpPr>
          <p:cNvPr id="157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7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EBF9C2A-236C-46B7-AC26-A275DA47BA6F}" type="slidenum">
              <a:rPr lang="en-US" smtClean="0"/>
              <a:pPr/>
              <a:t>45</a:t>
            </a:fld>
            <a:endParaRPr lang="en-US" smtClean="0"/>
          </a:p>
        </p:txBody>
      </p:sp>
      <p:sp>
        <p:nvSpPr>
          <p:cNvPr id="158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8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FCD40F9-206E-467A-8FA5-41F00E24190B}" type="slidenum">
              <a:rPr lang="en-US" smtClean="0"/>
              <a:pPr/>
              <a:t>46</a:t>
            </a:fld>
            <a:endParaRPr lang="en-US" smtClean="0"/>
          </a:p>
        </p:txBody>
      </p:sp>
      <p:sp>
        <p:nvSpPr>
          <p:cNvPr id="159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9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00FBF3C-2F2F-42E6-A622-60F443C17719}" type="slidenum">
              <a:rPr lang="en-US" smtClean="0"/>
              <a:pPr/>
              <a:t>47</a:t>
            </a:fld>
            <a:endParaRPr lang="en-US" smtClean="0"/>
          </a:p>
        </p:txBody>
      </p:sp>
      <p:sp>
        <p:nvSpPr>
          <p:cNvPr id="160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0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A7B4D40-A59D-4DFE-80C9-D61393DC1DC4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1290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90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20D09E8-3618-49CD-BBD5-055248913F69}" type="slidenum">
              <a:rPr lang="en-US" smtClean="0"/>
              <a:pPr/>
              <a:t>48</a:t>
            </a:fld>
            <a:endParaRPr lang="en-US" smtClean="0"/>
          </a:p>
        </p:txBody>
      </p:sp>
      <p:sp>
        <p:nvSpPr>
          <p:cNvPr id="161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1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A736C6E-4AC4-4CD4-9A63-AD6B07A37579}" type="slidenum">
              <a:rPr lang="en-US" smtClean="0"/>
              <a:pPr/>
              <a:t>49</a:t>
            </a:fld>
            <a:endParaRPr lang="en-US" smtClean="0"/>
          </a:p>
        </p:txBody>
      </p:sp>
      <p:sp>
        <p:nvSpPr>
          <p:cNvPr id="162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2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62EED95-05B9-4E97-9801-3B31034393D9}" type="slidenum">
              <a:rPr lang="en-US" smtClean="0"/>
              <a:pPr/>
              <a:t>50</a:t>
            </a:fld>
            <a:endParaRPr lang="en-US" smtClean="0"/>
          </a:p>
        </p:txBody>
      </p:sp>
      <p:sp>
        <p:nvSpPr>
          <p:cNvPr id="163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67D0865-4E8E-4BC7-89B6-E7B65F31A6F0}" type="slidenum">
              <a:rPr lang="en-US" smtClean="0"/>
              <a:pPr/>
              <a:t>51</a:t>
            </a:fld>
            <a:endParaRPr lang="en-US" smtClean="0"/>
          </a:p>
        </p:txBody>
      </p:sp>
      <p:sp>
        <p:nvSpPr>
          <p:cNvPr id="164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4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20715B9-8AE4-4F74-AE49-E0907F1DCCD4}" type="slidenum">
              <a:rPr lang="en-US" smtClean="0"/>
              <a:pPr/>
              <a:t>52</a:t>
            </a:fld>
            <a:endParaRPr lang="en-US" smtClean="0"/>
          </a:p>
        </p:txBody>
      </p:sp>
      <p:sp>
        <p:nvSpPr>
          <p:cNvPr id="165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5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53E74D7-0D99-49B2-98F2-A87D32532366}" type="slidenum">
              <a:rPr lang="en-US" smtClean="0"/>
              <a:pPr/>
              <a:t>53</a:t>
            </a:fld>
            <a:endParaRPr lang="en-US" smtClean="0"/>
          </a:p>
        </p:txBody>
      </p:sp>
      <p:sp>
        <p:nvSpPr>
          <p:cNvPr id="166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6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817DBC0-66BE-4B26-A67E-4E9C7A4ECAC7}" type="slidenum">
              <a:rPr lang="en-US" smtClean="0"/>
              <a:pPr/>
              <a:t>54</a:t>
            </a:fld>
            <a:endParaRPr lang="en-US" smtClean="0"/>
          </a:p>
        </p:txBody>
      </p:sp>
      <p:sp>
        <p:nvSpPr>
          <p:cNvPr id="167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7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07638D3-8F35-4C7A-8192-B0C608EFC2A8}" type="slidenum">
              <a:rPr lang="en-US" smtClean="0"/>
              <a:pPr/>
              <a:t>55</a:t>
            </a:fld>
            <a:endParaRPr lang="en-US" smtClean="0"/>
          </a:p>
        </p:txBody>
      </p:sp>
      <p:sp>
        <p:nvSpPr>
          <p:cNvPr id="168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8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0D91347-6FF4-4DD8-B8B2-522FA300912C}" type="slidenum">
              <a:rPr lang="en-US" smtClean="0"/>
              <a:pPr/>
              <a:t>56</a:t>
            </a:fld>
            <a:endParaRPr lang="en-US" smtClean="0"/>
          </a:p>
        </p:txBody>
      </p:sp>
      <p:sp>
        <p:nvSpPr>
          <p:cNvPr id="169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9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62ED722-97A1-4244-AE64-25E6AA806931}" type="slidenum">
              <a:rPr lang="en-US" smtClean="0"/>
              <a:pPr/>
              <a:t>57</a:t>
            </a:fld>
            <a:endParaRPr lang="en-US" smtClean="0"/>
          </a:p>
        </p:txBody>
      </p:sp>
      <p:sp>
        <p:nvSpPr>
          <p:cNvPr id="171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1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51DDA40-5EFE-4967-910E-46C3D54ACA9E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1300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00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2C76FE2-53A1-43F5-9678-385ABB10A813}" type="slidenum">
              <a:rPr lang="en-US" smtClean="0"/>
              <a:pPr/>
              <a:t>58</a:t>
            </a:fld>
            <a:endParaRPr lang="en-US" smtClean="0"/>
          </a:p>
        </p:txBody>
      </p:sp>
      <p:sp>
        <p:nvSpPr>
          <p:cNvPr id="172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2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0ACCE7-EB0E-4050-B57B-D9ACA4919EBC}" type="slidenum">
              <a:rPr lang="en-US" smtClean="0"/>
              <a:pPr/>
              <a:t>59</a:t>
            </a:fld>
            <a:endParaRPr lang="en-US" smtClean="0"/>
          </a:p>
        </p:txBody>
      </p:sp>
      <p:sp>
        <p:nvSpPr>
          <p:cNvPr id="173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3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7242508-9A1E-4061-BA2B-C0E87AF61029}" type="slidenum">
              <a:rPr lang="en-US" smtClean="0"/>
              <a:pPr/>
              <a:t>60</a:t>
            </a:fld>
            <a:endParaRPr lang="en-US" smtClean="0"/>
          </a:p>
        </p:txBody>
      </p:sp>
      <p:sp>
        <p:nvSpPr>
          <p:cNvPr id="174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F58A6F3-AC85-4323-8589-E4E65B75F00C}" type="slidenum">
              <a:rPr lang="en-US" smtClean="0"/>
              <a:pPr/>
              <a:t>61</a:t>
            </a:fld>
            <a:endParaRPr lang="en-US" smtClean="0"/>
          </a:p>
        </p:txBody>
      </p:sp>
      <p:sp>
        <p:nvSpPr>
          <p:cNvPr id="175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5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B1376F1-BB56-461E-99F0-DA8EE0A94E74}" type="slidenum">
              <a:rPr lang="en-US" smtClean="0"/>
              <a:pPr/>
              <a:t>62</a:t>
            </a:fld>
            <a:endParaRPr lang="en-US" smtClean="0"/>
          </a:p>
        </p:txBody>
      </p:sp>
      <p:sp>
        <p:nvSpPr>
          <p:cNvPr id="176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6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EB7A31B-6A6C-4BED-8D55-5C755A5D4C23}" type="slidenum">
              <a:rPr lang="en-US" smtClean="0"/>
              <a:pPr/>
              <a:t>63</a:t>
            </a:fld>
            <a:endParaRPr lang="en-US" smtClean="0"/>
          </a:p>
        </p:txBody>
      </p:sp>
      <p:sp>
        <p:nvSpPr>
          <p:cNvPr id="177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7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563B859-CE21-4612-83EF-750081AE7B93}" type="slidenum">
              <a:rPr lang="en-US" smtClean="0"/>
              <a:pPr/>
              <a:t>64</a:t>
            </a:fld>
            <a:endParaRPr lang="en-US" smtClean="0"/>
          </a:p>
        </p:txBody>
      </p:sp>
      <p:sp>
        <p:nvSpPr>
          <p:cNvPr id="178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8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5005321-6481-4F7B-9220-D1FEA3139149}" type="slidenum">
              <a:rPr lang="en-US" smtClean="0"/>
              <a:pPr/>
              <a:t>65</a:t>
            </a:fld>
            <a:endParaRPr lang="en-US" smtClean="0"/>
          </a:p>
        </p:txBody>
      </p:sp>
      <p:sp>
        <p:nvSpPr>
          <p:cNvPr id="179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9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094B5AC-7EA6-4353-829B-FFDC6D711345}" type="slidenum">
              <a:rPr lang="en-US" smtClean="0"/>
              <a:pPr/>
              <a:t>66</a:t>
            </a:fld>
            <a:endParaRPr lang="en-US" smtClean="0"/>
          </a:p>
        </p:txBody>
      </p:sp>
      <p:sp>
        <p:nvSpPr>
          <p:cNvPr id="180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0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B404E9C-7512-4B9B-BC22-F57FF8368844}" type="slidenum">
              <a:rPr lang="en-US" smtClean="0"/>
              <a:pPr/>
              <a:t>67</a:t>
            </a:fld>
            <a:endParaRPr lang="en-US" smtClean="0"/>
          </a:p>
        </p:txBody>
      </p:sp>
      <p:sp>
        <p:nvSpPr>
          <p:cNvPr id="181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1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0801B9E-F8A3-42DE-AFED-296C2648D23B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1310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10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0C08A2D-FD99-454E-86CC-27073DE22361}" type="slidenum">
              <a:rPr lang="en-US" smtClean="0"/>
              <a:pPr/>
              <a:t>68</a:t>
            </a:fld>
            <a:endParaRPr lang="en-US" smtClean="0"/>
          </a:p>
        </p:txBody>
      </p:sp>
      <p:sp>
        <p:nvSpPr>
          <p:cNvPr id="182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2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052D601-E004-4BC8-A651-F4FBB1634CC3}" type="slidenum">
              <a:rPr lang="en-US" smtClean="0"/>
              <a:pPr/>
              <a:t>69</a:t>
            </a:fld>
            <a:endParaRPr lang="en-US" smtClean="0"/>
          </a:p>
        </p:txBody>
      </p:sp>
      <p:sp>
        <p:nvSpPr>
          <p:cNvPr id="183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3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B555F51-13BC-4739-9E2C-2A09405DC309}" type="slidenum">
              <a:rPr lang="en-US" smtClean="0"/>
              <a:pPr/>
              <a:t>70</a:t>
            </a:fld>
            <a:endParaRPr lang="en-US" smtClean="0"/>
          </a:p>
        </p:txBody>
      </p:sp>
      <p:sp>
        <p:nvSpPr>
          <p:cNvPr id="184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7B42CA2-6786-4435-A7E5-8508A474CE5A}" type="slidenum">
              <a:rPr lang="en-US" smtClean="0"/>
              <a:pPr/>
              <a:t>71</a:t>
            </a:fld>
            <a:endParaRPr lang="en-US" smtClean="0"/>
          </a:p>
        </p:txBody>
      </p:sp>
      <p:sp>
        <p:nvSpPr>
          <p:cNvPr id="185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5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11D1F2A-7B92-453F-A9EF-ADBFB9940A80}" type="slidenum">
              <a:rPr lang="en-US" smtClean="0"/>
              <a:pPr/>
              <a:t>72</a:t>
            </a:fld>
            <a:endParaRPr lang="en-US" smtClean="0"/>
          </a:p>
        </p:txBody>
      </p:sp>
      <p:sp>
        <p:nvSpPr>
          <p:cNvPr id="186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6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254FFBE-3468-4365-86ED-5924B5A1A2DA}" type="slidenum">
              <a:rPr lang="en-US" smtClean="0"/>
              <a:pPr/>
              <a:t>73</a:t>
            </a:fld>
            <a:endParaRPr lang="en-US" smtClean="0"/>
          </a:p>
        </p:txBody>
      </p:sp>
      <p:sp>
        <p:nvSpPr>
          <p:cNvPr id="187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73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86213AE-3D17-4261-834E-3EFF662A1914}" type="slidenum">
              <a:rPr lang="en-US" smtClean="0"/>
              <a:pPr/>
              <a:t>74</a:t>
            </a:fld>
            <a:endParaRPr lang="en-US" smtClean="0"/>
          </a:p>
        </p:txBody>
      </p:sp>
      <p:sp>
        <p:nvSpPr>
          <p:cNvPr id="188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84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AED8FE9-879D-45A3-8571-125D60C83EA4}" type="slidenum">
              <a:rPr lang="en-US" smtClean="0"/>
              <a:pPr/>
              <a:t>75</a:t>
            </a:fld>
            <a:endParaRPr lang="en-US" smtClean="0"/>
          </a:p>
        </p:txBody>
      </p:sp>
      <p:sp>
        <p:nvSpPr>
          <p:cNvPr id="189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9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C57A9F0-CA4A-4D13-844F-A42CB42F74E4}" type="slidenum">
              <a:rPr lang="en-US" smtClean="0"/>
              <a:pPr/>
              <a:t>76</a:t>
            </a:fld>
            <a:endParaRPr lang="en-US" smtClean="0"/>
          </a:p>
        </p:txBody>
      </p:sp>
      <p:sp>
        <p:nvSpPr>
          <p:cNvPr id="190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0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9BB9544-60E4-43D0-BE3A-2E67B4E21171}" type="slidenum">
              <a:rPr lang="en-US" smtClean="0"/>
              <a:pPr/>
              <a:t>77</a:t>
            </a:fld>
            <a:endParaRPr lang="en-US" smtClean="0"/>
          </a:p>
        </p:txBody>
      </p:sp>
      <p:sp>
        <p:nvSpPr>
          <p:cNvPr id="191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1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7996335-ABC7-4623-A879-4C7C45EA3470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132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2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FEDADEF-8338-4EFB-AC97-247E0896FABF}" type="slidenum">
              <a:rPr lang="en-US" smtClean="0"/>
              <a:pPr/>
              <a:t>78</a:t>
            </a:fld>
            <a:endParaRPr lang="en-US" smtClean="0"/>
          </a:p>
        </p:txBody>
      </p:sp>
      <p:sp>
        <p:nvSpPr>
          <p:cNvPr id="192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2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7F2B974-ABFD-4278-93A5-436FB4D42AC9}" type="slidenum">
              <a:rPr lang="en-US" smtClean="0"/>
              <a:pPr/>
              <a:t>79</a:t>
            </a:fld>
            <a:endParaRPr lang="en-US" smtClean="0"/>
          </a:p>
        </p:txBody>
      </p:sp>
      <p:sp>
        <p:nvSpPr>
          <p:cNvPr id="193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3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4AC02FE-44F1-424D-B7AE-75279EA91780}" type="slidenum">
              <a:rPr lang="en-US" smtClean="0"/>
              <a:pPr/>
              <a:t>80</a:t>
            </a:fld>
            <a:endParaRPr lang="en-US" smtClean="0"/>
          </a:p>
        </p:txBody>
      </p:sp>
      <p:sp>
        <p:nvSpPr>
          <p:cNvPr id="194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214B498-C5FD-44C7-9226-E4B849971428}" type="slidenum">
              <a:rPr lang="en-US" smtClean="0"/>
              <a:pPr/>
              <a:t>81</a:t>
            </a:fld>
            <a:endParaRPr lang="en-US" smtClean="0"/>
          </a:p>
        </p:txBody>
      </p:sp>
      <p:sp>
        <p:nvSpPr>
          <p:cNvPr id="195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5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0E1112F-074C-4AA7-847B-4FC95D0F287E}" type="slidenum">
              <a:rPr lang="en-US" smtClean="0"/>
              <a:pPr/>
              <a:t>82</a:t>
            </a:fld>
            <a:endParaRPr lang="en-US" smtClean="0"/>
          </a:p>
        </p:txBody>
      </p:sp>
      <p:sp>
        <p:nvSpPr>
          <p:cNvPr id="196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9661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003305F-BC14-4D9F-9E0C-70425D7EEA02}" type="slidenum">
              <a:rPr lang="en-US" smtClean="0"/>
              <a:pPr/>
              <a:t>83</a:t>
            </a:fld>
            <a:endParaRPr lang="en-US" smtClean="0"/>
          </a:p>
        </p:txBody>
      </p:sp>
      <p:sp>
        <p:nvSpPr>
          <p:cNvPr id="197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76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DF8ACAD-C543-49F8-B974-64BBCAB78DC1}" type="slidenum">
              <a:rPr lang="en-US" smtClean="0"/>
              <a:pPr/>
              <a:t>84</a:t>
            </a:fld>
            <a:endParaRPr lang="en-US" smtClean="0"/>
          </a:p>
        </p:txBody>
      </p:sp>
      <p:sp>
        <p:nvSpPr>
          <p:cNvPr id="198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8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95F16B0-51E8-4979-8EFB-76CF99ACDEE8}" type="slidenum">
              <a:rPr lang="en-US" smtClean="0"/>
              <a:pPr/>
              <a:t>85</a:t>
            </a:fld>
            <a:endParaRPr lang="en-US" smtClean="0"/>
          </a:p>
        </p:txBody>
      </p:sp>
      <p:sp>
        <p:nvSpPr>
          <p:cNvPr id="199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9968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2449BC0-4BD2-4D1D-AF3C-153EC75866A7}" type="slidenum">
              <a:rPr lang="en-US" smtClean="0"/>
              <a:pPr/>
              <a:t>86</a:t>
            </a:fld>
            <a:endParaRPr lang="en-US" smtClean="0"/>
          </a:p>
        </p:txBody>
      </p:sp>
      <p:sp>
        <p:nvSpPr>
          <p:cNvPr id="200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0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34CEF13-DA2E-44D4-8B5E-61B6F2EFB411}" type="slidenum">
              <a:rPr lang="en-US" smtClean="0"/>
              <a:pPr/>
              <a:t>87</a:t>
            </a:fld>
            <a:endParaRPr lang="en-US" smtClean="0"/>
          </a:p>
        </p:txBody>
      </p:sp>
      <p:sp>
        <p:nvSpPr>
          <p:cNvPr id="201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1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FACCBF4-FA51-4F9C-85D8-A0AE26B8737C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133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9D8C606-3DA9-41A1-BAF4-3B4CD0A0F18F}" type="slidenum">
              <a:rPr lang="en-US" smtClean="0"/>
              <a:pPr/>
              <a:t>88</a:t>
            </a:fld>
            <a:endParaRPr lang="en-US" smtClean="0"/>
          </a:p>
        </p:txBody>
      </p:sp>
      <p:sp>
        <p:nvSpPr>
          <p:cNvPr id="202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2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03C1972-26B2-45ED-A4B4-EC00AC34B065}" type="slidenum">
              <a:rPr lang="en-US" smtClean="0"/>
              <a:pPr/>
              <a:t>89</a:t>
            </a:fld>
            <a:endParaRPr lang="en-US" smtClean="0"/>
          </a:p>
        </p:txBody>
      </p:sp>
      <p:sp>
        <p:nvSpPr>
          <p:cNvPr id="203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3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BF6E368-E5FE-4246-BECD-6F4BD69F0A2E}" type="slidenum">
              <a:rPr lang="en-US" smtClean="0"/>
              <a:pPr/>
              <a:t>90</a:t>
            </a:fld>
            <a:endParaRPr lang="en-US" smtClean="0"/>
          </a:p>
        </p:txBody>
      </p:sp>
      <p:sp>
        <p:nvSpPr>
          <p:cNvPr id="204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85B5FEB-0D3B-4720-986D-3E4741C4BFC2}" type="slidenum">
              <a:rPr lang="en-US" smtClean="0"/>
              <a:pPr/>
              <a:t>91</a:t>
            </a:fld>
            <a:endParaRPr lang="en-US" smtClean="0"/>
          </a:p>
        </p:txBody>
      </p:sp>
      <p:sp>
        <p:nvSpPr>
          <p:cNvPr id="205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58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D321F0C-0995-4AA7-A2F5-FE4E7ADF1288}" type="slidenum">
              <a:rPr lang="en-US" smtClean="0"/>
              <a:pPr/>
              <a:t>94</a:t>
            </a:fld>
            <a:endParaRPr lang="en-US" smtClean="0"/>
          </a:p>
        </p:txBody>
      </p:sp>
      <p:sp>
        <p:nvSpPr>
          <p:cNvPr id="206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68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0023A12-728F-402B-82D5-03ED1E53EEC0}" type="slidenum">
              <a:rPr lang="en-US" smtClean="0"/>
              <a:pPr/>
              <a:t>95</a:t>
            </a:fld>
            <a:endParaRPr lang="en-US" smtClean="0"/>
          </a:p>
        </p:txBody>
      </p:sp>
      <p:sp>
        <p:nvSpPr>
          <p:cNvPr id="2314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14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C03861F-E577-4068-9A5C-C5B439287B2A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134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4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auto">
            <a:xfrm>
              <a:off x="5511" y="0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auto">
            <a:xfrm>
              <a:off x="5511" y="4065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Rectangle 6"/>
            <p:cNvSpPr>
              <a:spLocks noChangeArrowheads="1"/>
            </p:cNvSpPr>
            <p:nvPr/>
          </p:nvSpPr>
          <p:spPr bwMode="auto">
            <a:xfrm>
              <a:off x="0" y="4065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9" name="Group 7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0" name="AutoShape 8"/>
            <p:cNvSpPr>
              <a:spLocks noChangeArrowheads="1"/>
            </p:cNvSpPr>
            <p:nvPr/>
          </p:nvSpPr>
          <p:spPr bwMode="auto">
            <a:xfrm>
              <a:off x="0" y="3436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" name="AutoShape 9"/>
            <p:cNvSpPr>
              <a:spLocks noChangeArrowheads="1"/>
            </p:cNvSpPr>
            <p:nvPr/>
          </p:nvSpPr>
          <p:spPr bwMode="auto">
            <a:xfrm>
              <a:off x="0" y="0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AutoShape 10"/>
            <p:cNvSpPr>
              <a:spLocks noChangeArrowheads="1"/>
            </p:cNvSpPr>
            <p:nvPr/>
          </p:nvSpPr>
          <p:spPr bwMode="auto">
            <a:xfrm>
              <a:off x="4876" y="0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AutoShape 11"/>
            <p:cNvSpPr>
              <a:spLocks noChangeArrowheads="1"/>
            </p:cNvSpPr>
            <p:nvPr/>
          </p:nvSpPr>
          <p:spPr bwMode="auto">
            <a:xfrm>
              <a:off x="4876" y="3436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4" name="Line 17"/>
          <p:cNvSpPr>
            <a:spLocks noChangeShapeType="1"/>
          </p:cNvSpPr>
          <p:nvPr/>
        </p:nvSpPr>
        <p:spPr bwMode="auto">
          <a:xfrm flipH="1">
            <a:off x="755650" y="3429000"/>
            <a:ext cx="8388350" cy="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5" name="Rectangle 18"/>
          <p:cNvSpPr>
            <a:spLocks noChangeArrowheads="1"/>
          </p:cNvSpPr>
          <p:nvPr/>
        </p:nvSpPr>
        <p:spPr bwMode="auto">
          <a:xfrm>
            <a:off x="914400" y="6453188"/>
            <a:ext cx="3429000" cy="255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r>
              <a:rPr lang="en-US" sz="800" b="0" dirty="0" smtClean="0">
                <a:solidFill>
                  <a:schemeClr val="accent1"/>
                </a:solidFill>
              </a:rPr>
              <a:t>NUS.SOC.CS5248-2014</a:t>
            </a:r>
            <a:endParaRPr lang="en-US" sz="800" b="0" dirty="0">
              <a:solidFill>
                <a:schemeClr val="accent1"/>
              </a:solidFill>
            </a:endParaRPr>
          </a:p>
          <a:p>
            <a:pPr>
              <a:defRPr/>
            </a:pPr>
            <a:r>
              <a:rPr lang="en-US" sz="800" b="0" dirty="0">
                <a:solidFill>
                  <a:schemeClr val="accent1"/>
                </a:solidFill>
              </a:rPr>
              <a:t>Roger Zimmermann (based in part on slides by Ooi Wei Tsang) 	</a:t>
            </a:r>
          </a:p>
        </p:txBody>
      </p:sp>
      <p:sp>
        <p:nvSpPr>
          <p:cNvPr id="297996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827088" y="1052513"/>
            <a:ext cx="7859712" cy="2209800"/>
          </a:xfrm>
        </p:spPr>
        <p:txBody>
          <a:bodyPr anchor="b"/>
          <a:lstStyle>
            <a:lvl1pPr>
              <a:defRPr sz="5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97997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827088" y="3789363"/>
            <a:ext cx="68580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6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12813" y="6453188"/>
            <a:ext cx="1905000" cy="2555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4388" y="6248400"/>
            <a:ext cx="28956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E4A613-2CC9-4918-B697-9E04055EFF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NUS.SOC.CS5248-2014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0D70ED-7A75-4F6B-874A-ED3AA22816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277813"/>
            <a:ext cx="19431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7813"/>
            <a:ext cx="56769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NUS.SOC.CS5248-2014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63A2B8-195F-4DC9-B6B4-4A1B9EFA16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NUS.SOC.CS5248-2014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</a:t>
            </a:r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9308B4-9E17-42DA-9D5C-A24FF84A24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914400" y="1600200"/>
            <a:ext cx="7772400" cy="4530725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NUS.SOC.CS5248-2014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753A3F-1FCC-45B7-A467-D38CC14354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NUS.SOC.CS5248-2014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B5E776-864F-475E-8AC3-C283D4E91F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NUS.SOC.CS5248-2014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EEB318-AC57-49E3-8ED0-83182AF524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NUS.SOC.CS5248-2014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</a:t>
            </a:r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A25ECB-F60B-461B-93F2-57061CF9D9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NUS.SOC.CS5248-2014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</a:t>
            </a:r>
          </a:p>
        </p:txBody>
      </p:sp>
      <p:sp>
        <p:nvSpPr>
          <p:cNvPr id="8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8D4050-3398-468A-B2B4-C6C4EC9ABB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NUS.SOC.CS5248-2014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</a:t>
            </a:r>
          </a:p>
        </p:txBody>
      </p:sp>
      <p:sp>
        <p:nvSpPr>
          <p:cNvPr id="4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7ED297-3929-4B45-8198-EBC4042600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NUS.SOC.CS5248-2014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</a:t>
            </a:r>
          </a:p>
        </p:txBody>
      </p:sp>
      <p:sp>
        <p:nvSpPr>
          <p:cNvPr id="3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4DAF47-710F-4AE9-951E-520FB36815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NUS.SOC.CS5248-2014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</a:t>
            </a:r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F73C12-5A10-4FBB-87E4-CACF73394F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NUS.SOC.CS5248-2014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</a:t>
            </a:r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C40925-6799-4ECD-BB10-DDA9ED3FCA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296963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6964" name="Rectangle 4"/>
            <p:cNvSpPr>
              <a:spLocks noChangeArrowheads="1"/>
            </p:cNvSpPr>
            <p:nvPr/>
          </p:nvSpPr>
          <p:spPr bwMode="auto">
            <a:xfrm>
              <a:off x="5511" y="0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6965" name="Rectangle 5"/>
            <p:cNvSpPr>
              <a:spLocks noChangeArrowheads="1"/>
            </p:cNvSpPr>
            <p:nvPr/>
          </p:nvSpPr>
          <p:spPr bwMode="auto">
            <a:xfrm>
              <a:off x="5511" y="4065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6966" name="Rectangle 6"/>
            <p:cNvSpPr>
              <a:spLocks noChangeArrowheads="1"/>
            </p:cNvSpPr>
            <p:nvPr/>
          </p:nvSpPr>
          <p:spPr bwMode="auto">
            <a:xfrm>
              <a:off x="0" y="4065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3075" name="Group 7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296968" name="AutoShape 8"/>
            <p:cNvSpPr>
              <a:spLocks noChangeArrowheads="1"/>
            </p:cNvSpPr>
            <p:nvPr/>
          </p:nvSpPr>
          <p:spPr bwMode="auto">
            <a:xfrm>
              <a:off x="0" y="3436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6969" name="AutoShape 9"/>
            <p:cNvSpPr>
              <a:spLocks noChangeArrowheads="1"/>
            </p:cNvSpPr>
            <p:nvPr/>
          </p:nvSpPr>
          <p:spPr bwMode="auto">
            <a:xfrm>
              <a:off x="0" y="0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6970" name="AutoShape 10"/>
            <p:cNvSpPr>
              <a:spLocks noChangeArrowheads="1"/>
            </p:cNvSpPr>
            <p:nvPr/>
          </p:nvSpPr>
          <p:spPr bwMode="auto">
            <a:xfrm>
              <a:off x="4876" y="0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6971" name="AutoShape 11"/>
            <p:cNvSpPr>
              <a:spLocks noChangeArrowheads="1"/>
            </p:cNvSpPr>
            <p:nvPr/>
          </p:nvSpPr>
          <p:spPr bwMode="auto">
            <a:xfrm>
              <a:off x="4876" y="3436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3076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7" name="Rectangle 1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00200"/>
            <a:ext cx="77724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96974" name="Rectangle 1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453188"/>
            <a:ext cx="3429000" cy="255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800" b="0" dirty="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NUS.SOC.CS5248-2014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</a:t>
            </a:r>
          </a:p>
        </p:txBody>
      </p:sp>
      <p:sp>
        <p:nvSpPr>
          <p:cNvPr id="296975" name="Rectangle 1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b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296976" name="Rectangle 1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b="0"/>
            </a:lvl1pPr>
          </a:lstStyle>
          <a:p>
            <a:pPr>
              <a:defRPr/>
            </a:pPr>
            <a:fld id="{34A9230A-D78B-4699-92E6-381FDB1192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96977" name="Line 17"/>
          <p:cNvSpPr>
            <a:spLocks noChangeShapeType="1"/>
          </p:cNvSpPr>
          <p:nvPr/>
        </p:nvSpPr>
        <p:spPr bwMode="auto">
          <a:xfrm flipH="1">
            <a:off x="900113" y="1268413"/>
            <a:ext cx="8243887" cy="0"/>
          </a:xfrm>
          <a:prstGeom prst="line">
            <a:avLst/>
          </a:prstGeom>
          <a:noFill/>
          <a:ln w="5715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</p:sldLayoutIdLst>
  <p:transition spd="slow"/>
  <p:timing>
    <p:tnLst>
      <p:par>
        <p:cTn id="1" dur="indefinite" restart="never" nodeType="tmRoot"/>
      </p:par>
    </p:tnLst>
  </p:timing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Lucida San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Lucida San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Lucida San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Lucida San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Lucida San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Lucida San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Lucida San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Lucida San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3000">
          <a:solidFill>
            <a:schemeClr val="folHlink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itchFamily="2" charset="2"/>
        <a:buChar char="n"/>
        <a:defRPr sz="2800">
          <a:solidFill>
            <a:schemeClr val="folHlink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folHlink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folHlink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folHlink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folHlink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folHlink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folHlink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13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6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6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6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6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6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6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6.xml"/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7.xml"/><Relationship Id="rId1" Type="http://schemas.openxmlformats.org/officeDocument/2006/relationships/slideLayout" Target="../slideLayouts/slideLayout1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8.xml"/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9.xml"/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0.xml"/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1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2.xml"/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3.xml"/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4.xml"/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5.xml"/><Relationship Id="rId1" Type="http://schemas.openxmlformats.org/officeDocument/2006/relationships/slideLayout" Target="../slideLayouts/slideLayout1.xml"/></Relationships>
</file>

<file path=ppt/slides/_rels/slide8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6.xml"/><Relationship Id="rId1" Type="http://schemas.openxmlformats.org/officeDocument/2006/relationships/slideLayout" Target="../slideLayouts/slideLayout6.xml"/></Relationships>
</file>

<file path=ppt/slides/_rels/slide8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7.xml"/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8.xml"/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9.xml"/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0.xml"/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2.xml"/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3.xml"/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4.xml"/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5.xml"/><Relationship Id="rId1" Type="http://schemas.openxmlformats.org/officeDocument/2006/relationships/slideLayout" Target="../slideLayouts/slideLayout1.xml"/></Relationships>
</file>

<file path=ppt/slides/_rels/slide9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z="5200" smtClean="0"/>
              <a:t>Protocols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143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You are Here</a:t>
            </a:r>
          </a:p>
        </p:txBody>
      </p:sp>
      <p:sp>
        <p:nvSpPr>
          <p:cNvPr id="14341" name="Cloud"/>
          <p:cNvSpPr>
            <a:spLocks noChangeAspect="1" noEditPoints="1" noChangeArrowheads="1"/>
          </p:cNvSpPr>
          <p:nvPr/>
        </p:nvSpPr>
        <p:spPr bwMode="auto">
          <a:xfrm>
            <a:off x="3328988" y="4419600"/>
            <a:ext cx="2832100" cy="1638300"/>
          </a:xfrm>
          <a:custGeom>
            <a:avLst/>
            <a:gdLst>
              <a:gd name="T0" fmla="*/ 151025939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538870503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chemeClr val="bg2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Network</a:t>
            </a: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1403350" y="2043113"/>
            <a:ext cx="1476375" cy="96361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Encoder</a:t>
            </a:r>
          </a:p>
        </p:txBody>
      </p:sp>
      <p:sp>
        <p:nvSpPr>
          <p:cNvPr id="14343" name="Oval 7"/>
          <p:cNvSpPr>
            <a:spLocks noChangeArrowheads="1"/>
          </p:cNvSpPr>
          <p:nvPr/>
        </p:nvSpPr>
        <p:spPr bwMode="auto">
          <a:xfrm>
            <a:off x="1789113" y="3392488"/>
            <a:ext cx="1668462" cy="11557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Sender</a:t>
            </a:r>
          </a:p>
        </p:txBody>
      </p:sp>
      <p:sp>
        <p:nvSpPr>
          <p:cNvPr id="14344" name="Oval 8"/>
          <p:cNvSpPr>
            <a:spLocks noChangeArrowheads="1"/>
          </p:cNvSpPr>
          <p:nvPr/>
        </p:nvSpPr>
        <p:spPr bwMode="auto">
          <a:xfrm>
            <a:off x="3843338" y="2814638"/>
            <a:ext cx="1666875" cy="11557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Middlebox</a:t>
            </a:r>
          </a:p>
        </p:txBody>
      </p:sp>
      <p:sp>
        <p:nvSpPr>
          <p:cNvPr id="14345" name="Oval 9"/>
          <p:cNvSpPr>
            <a:spLocks noChangeArrowheads="1"/>
          </p:cNvSpPr>
          <p:nvPr/>
        </p:nvSpPr>
        <p:spPr bwMode="auto">
          <a:xfrm>
            <a:off x="5961063" y="3390900"/>
            <a:ext cx="1668462" cy="11557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Receiver</a:t>
            </a:r>
          </a:p>
        </p:txBody>
      </p:sp>
      <p:cxnSp>
        <p:nvCxnSpPr>
          <p:cNvPr id="14346" name="AutoShape 10"/>
          <p:cNvCxnSpPr>
            <a:cxnSpLocks noChangeShapeType="1"/>
            <a:stCxn id="14342" idx="2"/>
            <a:endCxn id="14343" idx="0"/>
          </p:cNvCxnSpPr>
          <p:nvPr/>
        </p:nvCxnSpPr>
        <p:spPr bwMode="auto">
          <a:xfrm rot="16200000" flipH="1">
            <a:off x="2189956" y="2958307"/>
            <a:ext cx="385763" cy="482600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4347" name="AutoShape 11"/>
          <p:cNvCxnSpPr>
            <a:cxnSpLocks noChangeShapeType="1"/>
            <a:stCxn id="14343" idx="4"/>
            <a:endCxn id="14341" idx="0"/>
          </p:cNvCxnSpPr>
          <p:nvPr/>
        </p:nvCxnSpPr>
        <p:spPr bwMode="auto">
          <a:xfrm rot="16200000" flipH="1">
            <a:off x="2635251" y="4537075"/>
            <a:ext cx="690562" cy="712787"/>
          </a:xfrm>
          <a:prstGeom prst="curvedConnector2">
            <a:avLst/>
          </a:prstGeom>
          <a:noFill/>
          <a:ln w="57150">
            <a:solidFill>
              <a:schemeClr val="bg2"/>
            </a:solidFill>
            <a:round/>
            <a:headEnd/>
            <a:tailEnd type="triangle" w="med" len="med"/>
          </a:ln>
        </p:spPr>
      </p:cxnSp>
      <p:cxnSp>
        <p:nvCxnSpPr>
          <p:cNvPr id="14348" name="AutoShape 12"/>
          <p:cNvCxnSpPr>
            <a:cxnSpLocks noChangeShapeType="1"/>
            <a:endCxn id="14344" idx="3"/>
          </p:cNvCxnSpPr>
          <p:nvPr/>
        </p:nvCxnSpPr>
        <p:spPr bwMode="auto">
          <a:xfrm rot="-5400000">
            <a:off x="3689350" y="4197350"/>
            <a:ext cx="795338" cy="1588"/>
          </a:xfrm>
          <a:prstGeom prst="curvedConnector3">
            <a:avLst>
              <a:gd name="adj1" fmla="val 39324"/>
            </a:avLst>
          </a:prstGeom>
          <a:noFill/>
          <a:ln w="57150">
            <a:solidFill>
              <a:schemeClr val="bg2"/>
            </a:solidFill>
            <a:round/>
            <a:headEnd/>
            <a:tailEnd type="triangle" w="med" len="med"/>
          </a:ln>
        </p:spPr>
      </p:cxnSp>
      <p:cxnSp>
        <p:nvCxnSpPr>
          <p:cNvPr id="14349" name="AutoShape 13"/>
          <p:cNvCxnSpPr>
            <a:cxnSpLocks noChangeShapeType="1"/>
            <a:stCxn id="14344" idx="5"/>
          </p:cNvCxnSpPr>
          <p:nvPr/>
        </p:nvCxnSpPr>
        <p:spPr bwMode="auto">
          <a:xfrm rot="5400000">
            <a:off x="4896644" y="4169569"/>
            <a:ext cx="738188" cy="0"/>
          </a:xfrm>
          <a:prstGeom prst="straightConnector1">
            <a:avLst/>
          </a:prstGeom>
          <a:noFill/>
          <a:ln w="57150">
            <a:solidFill>
              <a:schemeClr val="bg2"/>
            </a:solidFill>
            <a:round/>
            <a:headEnd/>
            <a:tailEnd type="triangle" w="med" len="med"/>
          </a:ln>
        </p:spPr>
      </p:cxnSp>
      <p:cxnSp>
        <p:nvCxnSpPr>
          <p:cNvPr id="14350" name="AutoShape 14"/>
          <p:cNvCxnSpPr>
            <a:cxnSpLocks noChangeShapeType="1"/>
            <a:stCxn id="14341" idx="2"/>
            <a:endCxn id="14345" idx="4"/>
          </p:cNvCxnSpPr>
          <p:nvPr/>
        </p:nvCxnSpPr>
        <p:spPr bwMode="auto">
          <a:xfrm flipV="1">
            <a:off x="6157913" y="4546600"/>
            <a:ext cx="638175" cy="692150"/>
          </a:xfrm>
          <a:prstGeom prst="curvedConnector2">
            <a:avLst/>
          </a:prstGeom>
          <a:noFill/>
          <a:ln w="57150">
            <a:solidFill>
              <a:schemeClr val="bg2"/>
            </a:solidFill>
            <a:round/>
            <a:headEnd/>
            <a:tailEnd type="triangle" w="med" len="med"/>
          </a:ln>
        </p:spPr>
      </p:cxnSp>
      <p:sp>
        <p:nvSpPr>
          <p:cNvPr id="14351" name="Rectangle 15"/>
          <p:cNvSpPr>
            <a:spLocks noChangeArrowheads="1"/>
          </p:cNvSpPr>
          <p:nvPr/>
        </p:nvSpPr>
        <p:spPr bwMode="auto">
          <a:xfrm>
            <a:off x="6408738" y="2043113"/>
            <a:ext cx="1476375" cy="96361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Decoder</a:t>
            </a:r>
          </a:p>
        </p:txBody>
      </p:sp>
      <p:cxnSp>
        <p:nvCxnSpPr>
          <p:cNvPr id="14352" name="AutoShape 16"/>
          <p:cNvCxnSpPr>
            <a:cxnSpLocks noChangeShapeType="1"/>
            <a:stCxn id="14345" idx="0"/>
            <a:endCxn id="14351" idx="2"/>
          </p:cNvCxnSpPr>
          <p:nvPr/>
        </p:nvCxnSpPr>
        <p:spPr bwMode="auto">
          <a:xfrm rot="-5400000">
            <a:off x="6780213" y="3022600"/>
            <a:ext cx="384175" cy="352425"/>
          </a:xfrm>
          <a:prstGeom prst="curvedConnector3">
            <a:avLst>
              <a:gd name="adj1" fmla="val 49815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1536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Interested ISO Layers</a:t>
            </a:r>
          </a:p>
        </p:txBody>
      </p:sp>
      <p:sp>
        <p:nvSpPr>
          <p:cNvPr id="15365" name="Rectangle 4"/>
          <p:cNvSpPr>
            <a:spLocks noChangeArrowheads="1"/>
          </p:cNvSpPr>
          <p:nvPr/>
        </p:nvSpPr>
        <p:spPr bwMode="auto">
          <a:xfrm>
            <a:off x="2627313" y="1844675"/>
            <a:ext cx="4321175" cy="1223963"/>
          </a:xfrm>
          <a:prstGeom prst="rect">
            <a:avLst/>
          </a:prstGeom>
          <a:solidFill>
            <a:schemeClr val="bg2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000">
                <a:solidFill>
                  <a:schemeClr val="bg1"/>
                </a:solidFill>
              </a:rPr>
              <a:t>Application</a:t>
            </a:r>
          </a:p>
        </p:txBody>
      </p:sp>
      <p:sp>
        <p:nvSpPr>
          <p:cNvPr id="15366" name="Rectangle 5"/>
          <p:cNvSpPr>
            <a:spLocks noChangeArrowheads="1"/>
          </p:cNvSpPr>
          <p:nvPr/>
        </p:nvSpPr>
        <p:spPr bwMode="auto">
          <a:xfrm>
            <a:off x="2627313" y="3068638"/>
            <a:ext cx="4321175" cy="1223962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000">
                <a:solidFill>
                  <a:schemeClr val="bg1"/>
                </a:solidFill>
              </a:rPr>
              <a:t>Transport</a:t>
            </a:r>
          </a:p>
        </p:txBody>
      </p:sp>
      <p:sp>
        <p:nvSpPr>
          <p:cNvPr id="15367" name="Rectangle 6"/>
          <p:cNvSpPr>
            <a:spLocks noChangeArrowheads="1"/>
          </p:cNvSpPr>
          <p:nvPr/>
        </p:nvSpPr>
        <p:spPr bwMode="auto">
          <a:xfrm>
            <a:off x="2627313" y="4292600"/>
            <a:ext cx="4321175" cy="1223963"/>
          </a:xfrm>
          <a:prstGeom prst="rect">
            <a:avLst/>
          </a:prstGeom>
          <a:solidFill>
            <a:schemeClr val="folHlink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000">
                <a:solidFill>
                  <a:schemeClr val="bg1"/>
                </a:solidFill>
              </a:rPr>
              <a:t>Network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1638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1638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Interested ISO Layers</a:t>
            </a:r>
          </a:p>
        </p:txBody>
      </p:sp>
      <p:sp>
        <p:nvSpPr>
          <p:cNvPr id="16389" name="Rectangle 3"/>
          <p:cNvSpPr>
            <a:spLocks noChangeArrowheads="1"/>
          </p:cNvSpPr>
          <p:nvPr/>
        </p:nvSpPr>
        <p:spPr bwMode="auto">
          <a:xfrm>
            <a:off x="2209800" y="1844675"/>
            <a:ext cx="5181599" cy="1223963"/>
          </a:xfrm>
          <a:prstGeom prst="rect">
            <a:avLst/>
          </a:prstGeom>
          <a:solidFill>
            <a:schemeClr val="bg2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000" dirty="0" smtClean="0">
                <a:solidFill>
                  <a:schemeClr val="bg1"/>
                </a:solidFill>
              </a:rPr>
              <a:t>RTP, RTSP, HTTP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16390" name="Rectangle 4"/>
          <p:cNvSpPr>
            <a:spLocks noChangeArrowheads="1"/>
          </p:cNvSpPr>
          <p:nvPr/>
        </p:nvSpPr>
        <p:spPr bwMode="auto">
          <a:xfrm>
            <a:off x="2209800" y="3068638"/>
            <a:ext cx="2722563" cy="1223962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000" dirty="0">
                <a:solidFill>
                  <a:schemeClr val="bg1"/>
                </a:solidFill>
              </a:rPr>
              <a:t>TCP</a:t>
            </a:r>
          </a:p>
        </p:txBody>
      </p:sp>
      <p:sp>
        <p:nvSpPr>
          <p:cNvPr id="16391" name="Rectangle 5"/>
          <p:cNvSpPr>
            <a:spLocks noChangeArrowheads="1"/>
          </p:cNvSpPr>
          <p:nvPr/>
        </p:nvSpPr>
        <p:spPr bwMode="auto">
          <a:xfrm>
            <a:off x="2627313" y="4292600"/>
            <a:ext cx="4321175" cy="1223963"/>
          </a:xfrm>
          <a:prstGeom prst="rect">
            <a:avLst/>
          </a:prstGeom>
          <a:solidFill>
            <a:schemeClr val="folHlink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000"/>
              <a:t>Network</a:t>
            </a:r>
          </a:p>
        </p:txBody>
      </p:sp>
      <p:sp>
        <p:nvSpPr>
          <p:cNvPr id="16392" name="Rectangle 6"/>
          <p:cNvSpPr>
            <a:spLocks noChangeArrowheads="1"/>
          </p:cNvSpPr>
          <p:nvPr/>
        </p:nvSpPr>
        <p:spPr bwMode="auto">
          <a:xfrm>
            <a:off x="2209800" y="4292600"/>
            <a:ext cx="2722563" cy="1223963"/>
          </a:xfrm>
          <a:prstGeom prst="rect">
            <a:avLst/>
          </a:prstGeom>
          <a:solidFill>
            <a:schemeClr val="folHlink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dirty="0">
                <a:solidFill>
                  <a:schemeClr val="bg1"/>
                </a:solidFill>
              </a:rPr>
              <a:t>IP Multicast</a:t>
            </a:r>
          </a:p>
        </p:txBody>
      </p:sp>
      <p:sp>
        <p:nvSpPr>
          <p:cNvPr id="16393" name="Rectangle 7"/>
          <p:cNvSpPr>
            <a:spLocks noChangeArrowheads="1"/>
          </p:cNvSpPr>
          <p:nvPr/>
        </p:nvSpPr>
        <p:spPr bwMode="auto">
          <a:xfrm>
            <a:off x="4932363" y="4292600"/>
            <a:ext cx="2459037" cy="1223963"/>
          </a:xfrm>
          <a:prstGeom prst="rect">
            <a:avLst/>
          </a:prstGeom>
          <a:solidFill>
            <a:schemeClr val="folHlink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000">
                <a:solidFill>
                  <a:schemeClr val="bg1"/>
                </a:solidFill>
              </a:rPr>
              <a:t>IP</a:t>
            </a:r>
          </a:p>
        </p:txBody>
      </p:sp>
      <p:sp>
        <p:nvSpPr>
          <p:cNvPr id="16394" name="Rectangle 8"/>
          <p:cNvSpPr>
            <a:spLocks noChangeArrowheads="1"/>
          </p:cNvSpPr>
          <p:nvPr/>
        </p:nvSpPr>
        <p:spPr bwMode="auto">
          <a:xfrm>
            <a:off x="4932363" y="3068638"/>
            <a:ext cx="2459037" cy="1223962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000">
                <a:solidFill>
                  <a:schemeClr val="bg1"/>
                </a:solidFill>
              </a:rPr>
              <a:t>UDP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z="5200" smtClean="0"/>
              <a:t>IP Multicast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1843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Communication Models</a:t>
            </a:r>
          </a:p>
        </p:txBody>
      </p:sp>
      <p:sp>
        <p:nvSpPr>
          <p:cNvPr id="18437" name="Oval 5"/>
          <p:cNvSpPr>
            <a:spLocks noChangeArrowheads="1"/>
          </p:cNvSpPr>
          <p:nvPr/>
        </p:nvSpPr>
        <p:spPr bwMode="auto">
          <a:xfrm>
            <a:off x="2051050" y="3429000"/>
            <a:ext cx="719138" cy="7191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8438" name="AutoShape 6"/>
          <p:cNvCxnSpPr>
            <a:cxnSpLocks noChangeShapeType="1"/>
            <a:stCxn id="18437" idx="6"/>
            <a:endCxn id="18440" idx="2"/>
          </p:cNvCxnSpPr>
          <p:nvPr/>
        </p:nvCxnSpPr>
        <p:spPr bwMode="auto">
          <a:xfrm>
            <a:off x="2770188" y="3789363"/>
            <a:ext cx="345757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18439" name="Text Box 7"/>
          <p:cNvSpPr txBox="1">
            <a:spLocks noChangeArrowheads="1"/>
          </p:cNvSpPr>
          <p:nvPr/>
        </p:nvSpPr>
        <p:spPr bwMode="auto">
          <a:xfrm>
            <a:off x="2614825" y="4794250"/>
            <a:ext cx="402706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dirty="0"/>
              <a:t>Traditional </a:t>
            </a:r>
            <a:r>
              <a:rPr lang="en-US" dirty="0" smtClean="0"/>
              <a:t>applications</a:t>
            </a:r>
            <a:r>
              <a:rPr lang="en-US" dirty="0"/>
              <a:t>:</a:t>
            </a:r>
          </a:p>
          <a:p>
            <a:pPr algn="ctr"/>
            <a:r>
              <a:rPr lang="en-US" dirty="0">
                <a:solidFill>
                  <a:srgbClr val="0000FF"/>
                </a:solidFill>
              </a:rPr>
              <a:t>One-to-One</a:t>
            </a:r>
          </a:p>
        </p:txBody>
      </p:sp>
      <p:sp>
        <p:nvSpPr>
          <p:cNvPr id="18440" name="Oval 8"/>
          <p:cNvSpPr>
            <a:spLocks noChangeArrowheads="1"/>
          </p:cNvSpPr>
          <p:nvPr/>
        </p:nvSpPr>
        <p:spPr bwMode="auto">
          <a:xfrm>
            <a:off x="6227763" y="3429000"/>
            <a:ext cx="719137" cy="7191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41" name="Text Box 9"/>
          <p:cNvSpPr txBox="1">
            <a:spLocks noChangeArrowheads="1"/>
          </p:cNvSpPr>
          <p:nvPr/>
        </p:nvSpPr>
        <p:spPr bwMode="auto">
          <a:xfrm>
            <a:off x="7072313" y="3544888"/>
            <a:ext cx="152477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/>
              <a:t>R</a:t>
            </a:r>
            <a:r>
              <a:rPr lang="en-US" dirty="0" smtClean="0"/>
              <a:t>eceiver</a:t>
            </a:r>
            <a:endParaRPr lang="en-US" dirty="0"/>
          </a:p>
        </p:txBody>
      </p:sp>
      <p:sp>
        <p:nvSpPr>
          <p:cNvPr id="18442" name="Text Box 10"/>
          <p:cNvSpPr txBox="1">
            <a:spLocks noChangeArrowheads="1"/>
          </p:cNvSpPr>
          <p:nvPr/>
        </p:nvSpPr>
        <p:spPr bwMode="auto">
          <a:xfrm>
            <a:off x="795338" y="3544888"/>
            <a:ext cx="126829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/>
              <a:t>S</a:t>
            </a:r>
            <a:r>
              <a:rPr lang="en-US" dirty="0" smtClean="0"/>
              <a:t>ender</a:t>
            </a:r>
            <a:endParaRPr lang="en-US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1945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Communication Models</a:t>
            </a:r>
          </a:p>
        </p:txBody>
      </p:sp>
      <p:sp>
        <p:nvSpPr>
          <p:cNvPr id="19461" name="Oval 3"/>
          <p:cNvSpPr>
            <a:spLocks noChangeArrowheads="1"/>
          </p:cNvSpPr>
          <p:nvPr/>
        </p:nvSpPr>
        <p:spPr bwMode="auto">
          <a:xfrm>
            <a:off x="5794375" y="3141663"/>
            <a:ext cx="719138" cy="7191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2" name="Oval 4"/>
          <p:cNvSpPr>
            <a:spLocks noChangeArrowheads="1"/>
          </p:cNvSpPr>
          <p:nvPr/>
        </p:nvSpPr>
        <p:spPr bwMode="auto">
          <a:xfrm>
            <a:off x="1692275" y="3141663"/>
            <a:ext cx="719138" cy="7191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9463" name="AutoShape 5"/>
          <p:cNvCxnSpPr>
            <a:cxnSpLocks noChangeShapeType="1"/>
            <a:stCxn id="19462" idx="6"/>
            <a:endCxn id="19461" idx="2"/>
          </p:cNvCxnSpPr>
          <p:nvPr/>
        </p:nvCxnSpPr>
        <p:spPr bwMode="auto">
          <a:xfrm>
            <a:off x="2411413" y="3502025"/>
            <a:ext cx="3382962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19464" name="Text Box 6"/>
          <p:cNvSpPr txBox="1">
            <a:spLocks noChangeArrowheads="1"/>
          </p:cNvSpPr>
          <p:nvPr/>
        </p:nvSpPr>
        <p:spPr bwMode="auto">
          <a:xfrm>
            <a:off x="3047294" y="5010150"/>
            <a:ext cx="323197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dirty="0"/>
              <a:t>Media </a:t>
            </a:r>
            <a:r>
              <a:rPr lang="en-US" dirty="0" smtClean="0"/>
              <a:t>applications</a:t>
            </a:r>
            <a:r>
              <a:rPr lang="en-US" dirty="0"/>
              <a:t>:</a:t>
            </a:r>
          </a:p>
          <a:p>
            <a:pPr algn="ctr"/>
            <a:r>
              <a:rPr lang="en-US" dirty="0">
                <a:solidFill>
                  <a:srgbClr val="0000FF"/>
                </a:solidFill>
              </a:rPr>
              <a:t>One-to-Many</a:t>
            </a:r>
          </a:p>
        </p:txBody>
      </p:sp>
      <p:sp>
        <p:nvSpPr>
          <p:cNvPr id="19465" name="Oval 7"/>
          <p:cNvSpPr>
            <a:spLocks noChangeArrowheads="1"/>
          </p:cNvSpPr>
          <p:nvPr/>
        </p:nvSpPr>
        <p:spPr bwMode="auto">
          <a:xfrm>
            <a:off x="5651500" y="2062163"/>
            <a:ext cx="719138" cy="7191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6" name="Oval 8"/>
          <p:cNvSpPr>
            <a:spLocks noChangeArrowheads="1"/>
          </p:cNvSpPr>
          <p:nvPr/>
        </p:nvSpPr>
        <p:spPr bwMode="auto">
          <a:xfrm>
            <a:off x="5651500" y="4221163"/>
            <a:ext cx="719138" cy="7191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9467" name="AutoShape 9"/>
          <p:cNvCxnSpPr>
            <a:cxnSpLocks noChangeShapeType="1"/>
            <a:stCxn id="19462" idx="7"/>
            <a:endCxn id="19465" idx="2"/>
          </p:cNvCxnSpPr>
          <p:nvPr/>
        </p:nvCxnSpPr>
        <p:spPr bwMode="auto">
          <a:xfrm flipV="1">
            <a:off x="2306638" y="2422525"/>
            <a:ext cx="3344862" cy="8239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19468" name="AutoShape 10"/>
          <p:cNvCxnSpPr>
            <a:cxnSpLocks noChangeShapeType="1"/>
            <a:stCxn id="19462" idx="5"/>
            <a:endCxn id="19466" idx="2"/>
          </p:cNvCxnSpPr>
          <p:nvPr/>
        </p:nvCxnSpPr>
        <p:spPr bwMode="auto">
          <a:xfrm>
            <a:off x="2306638" y="3756025"/>
            <a:ext cx="3344862" cy="8255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19469" name="Text Box 12"/>
          <p:cNvSpPr txBox="1">
            <a:spLocks noChangeArrowheads="1"/>
          </p:cNvSpPr>
          <p:nvPr/>
        </p:nvSpPr>
        <p:spPr bwMode="auto">
          <a:xfrm>
            <a:off x="1476375" y="2579688"/>
            <a:ext cx="126829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/>
              <a:t>S</a:t>
            </a:r>
            <a:r>
              <a:rPr lang="en-US" dirty="0" smtClean="0"/>
              <a:t>ender</a:t>
            </a:r>
            <a:endParaRPr lang="en-US" dirty="0"/>
          </a:p>
        </p:txBody>
      </p:sp>
      <p:sp>
        <p:nvSpPr>
          <p:cNvPr id="19470" name="Text Box 14"/>
          <p:cNvSpPr txBox="1">
            <a:spLocks noChangeArrowheads="1"/>
          </p:cNvSpPr>
          <p:nvPr/>
        </p:nvSpPr>
        <p:spPr bwMode="auto">
          <a:xfrm>
            <a:off x="7072313" y="3228975"/>
            <a:ext cx="169950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/>
              <a:t>R</a:t>
            </a:r>
            <a:r>
              <a:rPr lang="en-US" dirty="0" smtClean="0"/>
              <a:t>eceivers</a:t>
            </a:r>
            <a:endParaRPr lang="en-US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204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Communication Models</a:t>
            </a:r>
          </a:p>
        </p:txBody>
      </p:sp>
      <p:sp>
        <p:nvSpPr>
          <p:cNvPr id="20485" name="Oval 3"/>
          <p:cNvSpPr>
            <a:spLocks noChangeArrowheads="1"/>
          </p:cNvSpPr>
          <p:nvPr/>
        </p:nvSpPr>
        <p:spPr bwMode="auto">
          <a:xfrm>
            <a:off x="6516688" y="2997200"/>
            <a:ext cx="719137" cy="7191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6" name="Oval 4"/>
          <p:cNvSpPr>
            <a:spLocks noChangeArrowheads="1"/>
          </p:cNvSpPr>
          <p:nvPr/>
        </p:nvSpPr>
        <p:spPr bwMode="auto">
          <a:xfrm>
            <a:off x="1692275" y="2997200"/>
            <a:ext cx="719138" cy="7191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20487" name="AutoShape 5"/>
          <p:cNvCxnSpPr>
            <a:cxnSpLocks noChangeShapeType="1"/>
            <a:stCxn id="20486" idx="6"/>
            <a:endCxn id="20485" idx="2"/>
          </p:cNvCxnSpPr>
          <p:nvPr/>
        </p:nvCxnSpPr>
        <p:spPr bwMode="auto">
          <a:xfrm>
            <a:off x="2411413" y="3357563"/>
            <a:ext cx="4105275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20488" name="Text Box 6"/>
          <p:cNvSpPr txBox="1">
            <a:spLocks noChangeArrowheads="1"/>
          </p:cNvSpPr>
          <p:nvPr/>
        </p:nvSpPr>
        <p:spPr bwMode="auto">
          <a:xfrm>
            <a:off x="3047294" y="5010150"/>
            <a:ext cx="323197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dirty="0"/>
              <a:t>Media </a:t>
            </a:r>
            <a:r>
              <a:rPr lang="en-US" dirty="0" smtClean="0"/>
              <a:t>applications</a:t>
            </a:r>
            <a:r>
              <a:rPr lang="en-US" dirty="0"/>
              <a:t>:</a:t>
            </a:r>
          </a:p>
          <a:p>
            <a:pPr algn="ctr"/>
            <a:r>
              <a:rPr lang="en-US" dirty="0">
                <a:solidFill>
                  <a:srgbClr val="0000FF"/>
                </a:solidFill>
              </a:rPr>
              <a:t>Many-to-Many</a:t>
            </a:r>
          </a:p>
        </p:txBody>
      </p:sp>
      <p:sp>
        <p:nvSpPr>
          <p:cNvPr id="20489" name="Oval 7"/>
          <p:cNvSpPr>
            <a:spLocks noChangeArrowheads="1"/>
          </p:cNvSpPr>
          <p:nvPr/>
        </p:nvSpPr>
        <p:spPr bwMode="auto">
          <a:xfrm>
            <a:off x="4140200" y="1700213"/>
            <a:ext cx="719138" cy="7191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90" name="Oval 8"/>
          <p:cNvSpPr>
            <a:spLocks noChangeArrowheads="1"/>
          </p:cNvSpPr>
          <p:nvPr/>
        </p:nvSpPr>
        <p:spPr bwMode="auto">
          <a:xfrm>
            <a:off x="4140200" y="4292600"/>
            <a:ext cx="719138" cy="7191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20491" name="AutoShape 9"/>
          <p:cNvCxnSpPr>
            <a:cxnSpLocks noChangeShapeType="1"/>
            <a:stCxn id="20486" idx="7"/>
            <a:endCxn id="20489" idx="2"/>
          </p:cNvCxnSpPr>
          <p:nvPr/>
        </p:nvCxnSpPr>
        <p:spPr bwMode="auto">
          <a:xfrm flipV="1">
            <a:off x="2306638" y="2060575"/>
            <a:ext cx="1833562" cy="1041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20492" name="AutoShape 10"/>
          <p:cNvCxnSpPr>
            <a:cxnSpLocks noChangeShapeType="1"/>
            <a:stCxn id="20486" idx="5"/>
            <a:endCxn id="20490" idx="2"/>
          </p:cNvCxnSpPr>
          <p:nvPr/>
        </p:nvCxnSpPr>
        <p:spPr bwMode="auto">
          <a:xfrm>
            <a:off x="2306638" y="3611563"/>
            <a:ext cx="1833562" cy="1041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20493" name="AutoShape 17"/>
          <p:cNvCxnSpPr>
            <a:cxnSpLocks noChangeShapeType="1"/>
            <a:stCxn id="20489" idx="6"/>
            <a:endCxn id="20485" idx="1"/>
          </p:cNvCxnSpPr>
          <p:nvPr/>
        </p:nvCxnSpPr>
        <p:spPr bwMode="auto">
          <a:xfrm>
            <a:off x="4859338" y="2060575"/>
            <a:ext cx="1762125" cy="1041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20494" name="AutoShape 18"/>
          <p:cNvCxnSpPr>
            <a:cxnSpLocks noChangeShapeType="1"/>
            <a:stCxn id="20485" idx="3"/>
            <a:endCxn id="20490" idx="6"/>
          </p:cNvCxnSpPr>
          <p:nvPr/>
        </p:nvCxnSpPr>
        <p:spPr bwMode="auto">
          <a:xfrm flipH="1">
            <a:off x="4859338" y="3611563"/>
            <a:ext cx="1762125" cy="1041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20495" name="AutoShape 19"/>
          <p:cNvCxnSpPr>
            <a:cxnSpLocks noChangeShapeType="1"/>
            <a:stCxn id="20489" idx="4"/>
            <a:endCxn id="20490" idx="0"/>
          </p:cNvCxnSpPr>
          <p:nvPr/>
        </p:nvCxnSpPr>
        <p:spPr bwMode="auto">
          <a:xfrm>
            <a:off x="4500563" y="2419350"/>
            <a:ext cx="0" cy="18732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20496" name="Text Box 20"/>
          <p:cNvSpPr txBox="1">
            <a:spLocks noChangeArrowheads="1"/>
          </p:cNvSpPr>
          <p:nvPr/>
        </p:nvSpPr>
        <p:spPr bwMode="auto">
          <a:xfrm>
            <a:off x="6019800" y="1752600"/>
            <a:ext cx="2498725" cy="4572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Mesh topology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2150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2150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Communication Models</a:t>
            </a:r>
          </a:p>
        </p:txBody>
      </p:sp>
      <p:sp>
        <p:nvSpPr>
          <p:cNvPr id="21509" name="Oval 4"/>
          <p:cNvSpPr>
            <a:spLocks noChangeArrowheads="1"/>
          </p:cNvSpPr>
          <p:nvPr/>
        </p:nvSpPr>
        <p:spPr bwMode="auto">
          <a:xfrm>
            <a:off x="6516688" y="3048000"/>
            <a:ext cx="719137" cy="7191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10" name="Oval 5"/>
          <p:cNvSpPr>
            <a:spLocks noChangeArrowheads="1"/>
          </p:cNvSpPr>
          <p:nvPr/>
        </p:nvSpPr>
        <p:spPr bwMode="auto">
          <a:xfrm>
            <a:off x="1692275" y="3048000"/>
            <a:ext cx="719138" cy="7191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Text Box 7"/>
          <p:cNvSpPr txBox="1">
            <a:spLocks noChangeArrowheads="1"/>
          </p:cNvSpPr>
          <p:nvPr/>
        </p:nvSpPr>
        <p:spPr bwMode="auto">
          <a:xfrm>
            <a:off x="3047294" y="5010150"/>
            <a:ext cx="323197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dirty="0"/>
              <a:t>Media </a:t>
            </a:r>
            <a:r>
              <a:rPr lang="en-US" dirty="0" smtClean="0"/>
              <a:t>applications</a:t>
            </a:r>
            <a:r>
              <a:rPr lang="en-US" dirty="0"/>
              <a:t>:</a:t>
            </a:r>
          </a:p>
          <a:p>
            <a:pPr algn="ctr"/>
            <a:r>
              <a:rPr lang="en-US" dirty="0"/>
              <a:t>Many-to-Many</a:t>
            </a:r>
          </a:p>
        </p:txBody>
      </p:sp>
      <p:sp>
        <p:nvSpPr>
          <p:cNvPr id="21512" name="Oval 8"/>
          <p:cNvSpPr>
            <a:spLocks noChangeArrowheads="1"/>
          </p:cNvSpPr>
          <p:nvPr/>
        </p:nvSpPr>
        <p:spPr bwMode="auto">
          <a:xfrm>
            <a:off x="4140200" y="1700213"/>
            <a:ext cx="719138" cy="7191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13" name="Oval 9"/>
          <p:cNvSpPr>
            <a:spLocks noChangeArrowheads="1"/>
          </p:cNvSpPr>
          <p:nvPr/>
        </p:nvSpPr>
        <p:spPr bwMode="auto">
          <a:xfrm>
            <a:off x="4140200" y="4292600"/>
            <a:ext cx="719138" cy="7191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21514" name="AutoShape 10"/>
          <p:cNvCxnSpPr>
            <a:cxnSpLocks noChangeShapeType="1"/>
            <a:stCxn id="21518" idx="0"/>
            <a:endCxn id="21512" idx="4"/>
          </p:cNvCxnSpPr>
          <p:nvPr/>
        </p:nvCxnSpPr>
        <p:spPr bwMode="auto">
          <a:xfrm flipV="1">
            <a:off x="4495800" y="2419350"/>
            <a:ext cx="4763" cy="4619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21515" name="AutoShape 11"/>
          <p:cNvCxnSpPr>
            <a:cxnSpLocks noChangeShapeType="1"/>
            <a:stCxn id="21510" idx="6"/>
            <a:endCxn id="21518" idx="2"/>
          </p:cNvCxnSpPr>
          <p:nvPr/>
        </p:nvCxnSpPr>
        <p:spPr bwMode="auto">
          <a:xfrm flipV="1">
            <a:off x="2411413" y="3390900"/>
            <a:ext cx="1536700" cy="174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21516" name="AutoShape 12"/>
          <p:cNvCxnSpPr>
            <a:cxnSpLocks noChangeShapeType="1"/>
            <a:stCxn id="21518" idx="6"/>
            <a:endCxn id="21509" idx="2"/>
          </p:cNvCxnSpPr>
          <p:nvPr/>
        </p:nvCxnSpPr>
        <p:spPr bwMode="auto">
          <a:xfrm>
            <a:off x="5043488" y="3390900"/>
            <a:ext cx="1473200" cy="174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21517" name="AutoShape 13"/>
          <p:cNvCxnSpPr>
            <a:cxnSpLocks noChangeShapeType="1"/>
            <a:stCxn id="21518" idx="4"/>
            <a:endCxn id="21513" idx="0"/>
          </p:cNvCxnSpPr>
          <p:nvPr/>
        </p:nvCxnSpPr>
        <p:spPr bwMode="auto">
          <a:xfrm>
            <a:off x="4495800" y="3900488"/>
            <a:ext cx="4763" cy="3921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21518" name="Oval 15"/>
          <p:cNvSpPr>
            <a:spLocks noChangeArrowheads="1"/>
          </p:cNvSpPr>
          <p:nvPr/>
        </p:nvSpPr>
        <p:spPr bwMode="auto">
          <a:xfrm>
            <a:off x="3962400" y="2895600"/>
            <a:ext cx="1066800" cy="990600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19" name="Text Box 16"/>
          <p:cNvSpPr txBox="1">
            <a:spLocks noChangeArrowheads="1"/>
          </p:cNvSpPr>
          <p:nvPr/>
        </p:nvSpPr>
        <p:spPr bwMode="auto">
          <a:xfrm>
            <a:off x="6019800" y="1676400"/>
            <a:ext cx="2343150" cy="82232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Star topology</a:t>
            </a:r>
          </a:p>
          <a:p>
            <a:r>
              <a:rPr lang="en-US"/>
              <a:t>(client-server)</a:t>
            </a:r>
          </a:p>
        </p:txBody>
      </p:sp>
      <p:sp>
        <p:nvSpPr>
          <p:cNvPr id="21520" name="Text Box 17"/>
          <p:cNvSpPr txBox="1">
            <a:spLocks noChangeArrowheads="1"/>
          </p:cNvSpPr>
          <p:nvPr/>
        </p:nvSpPr>
        <p:spPr bwMode="auto">
          <a:xfrm>
            <a:off x="609600" y="1447800"/>
            <a:ext cx="2411413" cy="137001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Example:</a:t>
            </a:r>
          </a:p>
          <a:p>
            <a:r>
              <a:rPr lang="en-US"/>
              <a:t>MCU for video</a:t>
            </a:r>
            <a:br>
              <a:rPr lang="en-US"/>
            </a:br>
            <a:r>
              <a:rPr lang="en-US"/>
              <a:t>conferencing</a:t>
            </a:r>
          </a:p>
          <a:p>
            <a:r>
              <a:rPr lang="en-US" sz="1200"/>
              <a:t>(Multipoint Control Unit)</a:t>
            </a:r>
          </a:p>
        </p:txBody>
      </p:sp>
    </p:spTree>
  </p:cSld>
  <p:clrMapOvr>
    <a:masterClrMapping/>
  </p:clrMapOvr>
  <p:transition spd="slow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2253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2253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Traditional Solutions</a:t>
            </a:r>
          </a:p>
        </p:txBody>
      </p:sp>
      <p:sp>
        <p:nvSpPr>
          <p:cNvPr id="2253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Mesh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N-1 connections at each client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(N × (N-1))/2 connections total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Not scalable!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Star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1 connection per client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Server resources become a bottleneck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Single point of failure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23555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2355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Example</a:t>
            </a:r>
          </a:p>
        </p:txBody>
      </p:sp>
      <p:sp>
        <p:nvSpPr>
          <p:cNvPr id="2355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14400" y="1447800"/>
            <a:ext cx="7761288" cy="45307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YouTube: client-server video distribution 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Throughput: &gt; 6 billion hours watched each month (2014)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Number of users: &gt;1 billion per month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Video codecs: (Sorenson H.263), H.264/MPEG-4 AVC, VP8, VP9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Container formats: MP4, </a:t>
            </a:r>
            <a:r>
              <a:rPr lang="en-US" sz="2800" dirty="0" err="1" smtClean="0"/>
              <a:t>WebM</a:t>
            </a:r>
            <a:r>
              <a:rPr lang="en-US" sz="2800" dirty="0" smtClean="0"/>
              <a:t> (DASH)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Video bit-rate: 200 to 5,900 kb/s (SD to 1080p HD to “4K” (3072p))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Cost of bandwidth: several million US$ per month, CDN for popular videos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800" dirty="0" smtClean="0"/>
          </a:p>
        </p:txBody>
      </p:sp>
      <p:pic>
        <p:nvPicPr>
          <p:cNvPr id="23558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91400" y="457200"/>
            <a:ext cx="1160463" cy="59531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z="5200" smtClean="0"/>
              <a:t>Background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2457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One Solution: IP Multicast</a:t>
            </a:r>
          </a:p>
        </p:txBody>
      </p:sp>
      <p:sp>
        <p:nvSpPr>
          <p:cNvPr id="24581" name="Oval 5"/>
          <p:cNvSpPr>
            <a:spLocks noChangeArrowheads="1"/>
          </p:cNvSpPr>
          <p:nvPr/>
        </p:nvSpPr>
        <p:spPr bwMode="auto">
          <a:xfrm>
            <a:off x="6227763" y="3141663"/>
            <a:ext cx="719137" cy="7191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2" name="Oval 6"/>
          <p:cNvSpPr>
            <a:spLocks noChangeArrowheads="1"/>
          </p:cNvSpPr>
          <p:nvPr/>
        </p:nvSpPr>
        <p:spPr bwMode="auto">
          <a:xfrm>
            <a:off x="1692275" y="3141663"/>
            <a:ext cx="719138" cy="7191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3" name="Oval 9"/>
          <p:cNvSpPr>
            <a:spLocks noChangeArrowheads="1"/>
          </p:cNvSpPr>
          <p:nvPr/>
        </p:nvSpPr>
        <p:spPr bwMode="auto">
          <a:xfrm>
            <a:off x="6084888" y="2062163"/>
            <a:ext cx="719137" cy="7191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4" name="Oval 10"/>
          <p:cNvSpPr>
            <a:spLocks noChangeArrowheads="1"/>
          </p:cNvSpPr>
          <p:nvPr/>
        </p:nvSpPr>
        <p:spPr bwMode="auto">
          <a:xfrm>
            <a:off x="6084888" y="4221163"/>
            <a:ext cx="719137" cy="7191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5" name="Text Box 13"/>
          <p:cNvSpPr txBox="1">
            <a:spLocks noChangeArrowheads="1"/>
          </p:cNvSpPr>
          <p:nvPr/>
        </p:nvSpPr>
        <p:spPr bwMode="auto">
          <a:xfrm>
            <a:off x="1476375" y="2600325"/>
            <a:ext cx="126829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/>
              <a:t>S</a:t>
            </a:r>
            <a:r>
              <a:rPr lang="en-US" dirty="0" smtClean="0"/>
              <a:t>ender</a:t>
            </a:r>
            <a:endParaRPr lang="en-US" dirty="0"/>
          </a:p>
        </p:txBody>
      </p:sp>
      <p:sp>
        <p:nvSpPr>
          <p:cNvPr id="24586" name="Cloud"/>
          <p:cNvSpPr>
            <a:spLocks noChangeAspect="1" noEditPoints="1" noChangeArrowheads="1"/>
          </p:cNvSpPr>
          <p:nvPr/>
        </p:nvSpPr>
        <p:spPr bwMode="auto">
          <a:xfrm>
            <a:off x="2916238" y="2565400"/>
            <a:ext cx="2743200" cy="1838325"/>
          </a:xfrm>
          <a:custGeom>
            <a:avLst/>
            <a:gdLst>
              <a:gd name="T0" fmla="*/ 137241675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76132942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chemeClr val="folHlink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cxnSp>
        <p:nvCxnSpPr>
          <p:cNvPr id="24587" name="AutoShape 15"/>
          <p:cNvCxnSpPr>
            <a:cxnSpLocks noChangeShapeType="1"/>
            <a:stCxn id="24582" idx="6"/>
            <a:endCxn id="24586" idx="0"/>
          </p:cNvCxnSpPr>
          <p:nvPr/>
        </p:nvCxnSpPr>
        <p:spPr bwMode="auto">
          <a:xfrm flipV="1">
            <a:off x="2411413" y="3484563"/>
            <a:ext cx="512762" cy="174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24588" name="AutoShape 16"/>
          <p:cNvCxnSpPr>
            <a:cxnSpLocks noChangeShapeType="1"/>
            <a:stCxn id="24586" idx="2"/>
            <a:endCxn id="24581" idx="2"/>
          </p:cNvCxnSpPr>
          <p:nvPr/>
        </p:nvCxnSpPr>
        <p:spPr bwMode="auto">
          <a:xfrm>
            <a:off x="5657850" y="3484563"/>
            <a:ext cx="569913" cy="174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24589" name="AutoShape 17"/>
          <p:cNvCxnSpPr>
            <a:cxnSpLocks noChangeShapeType="1"/>
            <a:endCxn id="24583" idx="3"/>
          </p:cNvCxnSpPr>
          <p:nvPr/>
        </p:nvCxnSpPr>
        <p:spPr bwMode="auto">
          <a:xfrm flipV="1">
            <a:off x="5553075" y="2676525"/>
            <a:ext cx="636588" cy="4635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24590" name="AutoShape 18"/>
          <p:cNvCxnSpPr>
            <a:cxnSpLocks noChangeShapeType="1"/>
            <a:endCxn id="24584" idx="1"/>
          </p:cNvCxnSpPr>
          <p:nvPr/>
        </p:nvCxnSpPr>
        <p:spPr bwMode="auto">
          <a:xfrm>
            <a:off x="5448300" y="3817938"/>
            <a:ext cx="741363" cy="508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24591" name="Text Box 19"/>
          <p:cNvSpPr txBox="1">
            <a:spLocks noChangeArrowheads="1"/>
          </p:cNvSpPr>
          <p:nvPr/>
        </p:nvSpPr>
        <p:spPr bwMode="auto">
          <a:xfrm>
            <a:off x="7092950" y="3213100"/>
            <a:ext cx="169950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/>
              <a:t>R</a:t>
            </a:r>
            <a:r>
              <a:rPr lang="en-US" dirty="0" smtClean="0"/>
              <a:t>eceivers</a:t>
            </a:r>
            <a:endParaRPr lang="en-US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2560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2560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Group and Members</a:t>
            </a:r>
          </a:p>
        </p:txBody>
      </p:sp>
      <p:sp>
        <p:nvSpPr>
          <p:cNvPr id="25605" name="Oval 3"/>
          <p:cNvSpPr>
            <a:spLocks noChangeArrowheads="1"/>
          </p:cNvSpPr>
          <p:nvPr/>
        </p:nvSpPr>
        <p:spPr bwMode="auto">
          <a:xfrm>
            <a:off x="2914650" y="4797425"/>
            <a:ext cx="647700" cy="6477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06" name="Oval 4"/>
          <p:cNvSpPr>
            <a:spLocks noChangeArrowheads="1"/>
          </p:cNvSpPr>
          <p:nvPr/>
        </p:nvSpPr>
        <p:spPr bwMode="auto">
          <a:xfrm>
            <a:off x="5940425" y="4797425"/>
            <a:ext cx="647700" cy="6477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07" name="Oval 5"/>
          <p:cNvSpPr>
            <a:spLocks noChangeArrowheads="1"/>
          </p:cNvSpPr>
          <p:nvPr/>
        </p:nvSpPr>
        <p:spPr bwMode="auto">
          <a:xfrm>
            <a:off x="3924300" y="4797425"/>
            <a:ext cx="647700" cy="6477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08" name="Oval 6"/>
          <p:cNvSpPr>
            <a:spLocks noChangeArrowheads="1"/>
          </p:cNvSpPr>
          <p:nvPr/>
        </p:nvSpPr>
        <p:spPr bwMode="auto">
          <a:xfrm>
            <a:off x="4932363" y="4797425"/>
            <a:ext cx="647700" cy="6477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09" name="Cloud"/>
          <p:cNvSpPr>
            <a:spLocks noChangeAspect="1" noEditPoints="1" noChangeArrowheads="1"/>
          </p:cNvSpPr>
          <p:nvPr/>
        </p:nvSpPr>
        <p:spPr bwMode="auto">
          <a:xfrm>
            <a:off x="3348038" y="2565400"/>
            <a:ext cx="2743200" cy="1838325"/>
          </a:xfrm>
          <a:custGeom>
            <a:avLst/>
            <a:gdLst>
              <a:gd name="T0" fmla="*/ 137241675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76132942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chemeClr val="folHlink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610" name="Oval 8"/>
          <p:cNvSpPr>
            <a:spLocks noChangeArrowheads="1"/>
          </p:cNvSpPr>
          <p:nvPr/>
        </p:nvSpPr>
        <p:spPr bwMode="auto">
          <a:xfrm>
            <a:off x="6659563" y="2636838"/>
            <a:ext cx="647700" cy="6477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11" name="Oval 9"/>
          <p:cNvSpPr>
            <a:spLocks noChangeArrowheads="1"/>
          </p:cNvSpPr>
          <p:nvPr/>
        </p:nvSpPr>
        <p:spPr bwMode="auto">
          <a:xfrm>
            <a:off x="6661150" y="3716338"/>
            <a:ext cx="647700" cy="6477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12" name="Text Box 17"/>
          <p:cNvSpPr txBox="1">
            <a:spLocks noChangeArrowheads="1"/>
          </p:cNvSpPr>
          <p:nvPr/>
        </p:nvSpPr>
        <p:spPr bwMode="auto">
          <a:xfrm>
            <a:off x="1143000" y="4038600"/>
            <a:ext cx="1641796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/>
              <a:t>M</a:t>
            </a:r>
            <a:r>
              <a:rPr lang="en-US" dirty="0" smtClean="0"/>
              <a:t>embers</a:t>
            </a:r>
            <a:endParaRPr lang="en-US" dirty="0"/>
          </a:p>
        </p:txBody>
      </p:sp>
      <p:cxnSp>
        <p:nvCxnSpPr>
          <p:cNvPr id="25613" name="AutoShape 18"/>
          <p:cNvCxnSpPr>
            <a:cxnSpLocks noChangeShapeType="1"/>
            <a:stCxn id="25612" idx="2"/>
            <a:endCxn id="25605" idx="2"/>
          </p:cNvCxnSpPr>
          <p:nvPr/>
        </p:nvCxnSpPr>
        <p:spPr bwMode="auto">
          <a:xfrm rot="16200000" flipH="1">
            <a:off x="2128769" y="4335394"/>
            <a:ext cx="621010" cy="950752"/>
          </a:xfrm>
          <a:prstGeom prst="curvedConnector2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</p:cxn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2662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266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Sending to a Group</a:t>
            </a:r>
          </a:p>
        </p:txBody>
      </p:sp>
      <p:sp>
        <p:nvSpPr>
          <p:cNvPr id="26629" name="Oval 3"/>
          <p:cNvSpPr>
            <a:spLocks noChangeArrowheads="1"/>
          </p:cNvSpPr>
          <p:nvPr/>
        </p:nvSpPr>
        <p:spPr bwMode="auto">
          <a:xfrm>
            <a:off x="2914650" y="4797425"/>
            <a:ext cx="647700" cy="6477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30" name="Oval 4"/>
          <p:cNvSpPr>
            <a:spLocks noChangeArrowheads="1"/>
          </p:cNvSpPr>
          <p:nvPr/>
        </p:nvSpPr>
        <p:spPr bwMode="auto">
          <a:xfrm>
            <a:off x="5940425" y="4797425"/>
            <a:ext cx="647700" cy="6477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31" name="Oval 5"/>
          <p:cNvSpPr>
            <a:spLocks noChangeArrowheads="1"/>
          </p:cNvSpPr>
          <p:nvPr/>
        </p:nvSpPr>
        <p:spPr bwMode="auto">
          <a:xfrm>
            <a:off x="3924300" y="4797425"/>
            <a:ext cx="647700" cy="6477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32" name="Oval 6"/>
          <p:cNvSpPr>
            <a:spLocks noChangeArrowheads="1"/>
          </p:cNvSpPr>
          <p:nvPr/>
        </p:nvSpPr>
        <p:spPr bwMode="auto">
          <a:xfrm>
            <a:off x="4932363" y="4797425"/>
            <a:ext cx="647700" cy="6477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33" name="Cloud"/>
          <p:cNvSpPr>
            <a:spLocks noChangeAspect="1" noEditPoints="1" noChangeArrowheads="1"/>
          </p:cNvSpPr>
          <p:nvPr/>
        </p:nvSpPr>
        <p:spPr bwMode="auto">
          <a:xfrm>
            <a:off x="3348038" y="2565400"/>
            <a:ext cx="2743200" cy="1838325"/>
          </a:xfrm>
          <a:custGeom>
            <a:avLst/>
            <a:gdLst>
              <a:gd name="T0" fmla="*/ 137241675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76132942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chemeClr val="folHlink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634" name="Oval 8"/>
          <p:cNvSpPr>
            <a:spLocks noChangeArrowheads="1"/>
          </p:cNvSpPr>
          <p:nvPr/>
        </p:nvSpPr>
        <p:spPr bwMode="auto">
          <a:xfrm>
            <a:off x="6659563" y="2636838"/>
            <a:ext cx="647700" cy="6477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35" name="Oval 9"/>
          <p:cNvSpPr>
            <a:spLocks noChangeArrowheads="1"/>
          </p:cNvSpPr>
          <p:nvPr/>
        </p:nvSpPr>
        <p:spPr bwMode="auto">
          <a:xfrm>
            <a:off x="6661150" y="3716338"/>
            <a:ext cx="647700" cy="6477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34155" name="AutoShape 11"/>
          <p:cNvCxnSpPr>
            <a:cxnSpLocks noChangeShapeType="1"/>
            <a:endCxn id="26631" idx="0"/>
          </p:cNvCxnSpPr>
          <p:nvPr/>
        </p:nvCxnSpPr>
        <p:spPr bwMode="auto">
          <a:xfrm flipH="1">
            <a:off x="4248150" y="4208463"/>
            <a:ext cx="153988" cy="5889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34156" name="AutoShape 12"/>
          <p:cNvCxnSpPr>
            <a:cxnSpLocks noChangeShapeType="1"/>
            <a:endCxn id="26632" idx="0"/>
          </p:cNvCxnSpPr>
          <p:nvPr/>
        </p:nvCxnSpPr>
        <p:spPr bwMode="auto">
          <a:xfrm>
            <a:off x="5080000" y="4179888"/>
            <a:ext cx="176213" cy="6175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34157" name="AutoShape 13"/>
          <p:cNvCxnSpPr>
            <a:cxnSpLocks noChangeShapeType="1"/>
            <a:endCxn id="26630" idx="0"/>
          </p:cNvCxnSpPr>
          <p:nvPr/>
        </p:nvCxnSpPr>
        <p:spPr bwMode="auto">
          <a:xfrm>
            <a:off x="5621338" y="4044950"/>
            <a:ext cx="642937" cy="7524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34158" name="AutoShape 14"/>
          <p:cNvCxnSpPr>
            <a:cxnSpLocks noChangeShapeType="1"/>
            <a:endCxn id="26635" idx="2"/>
          </p:cNvCxnSpPr>
          <p:nvPr/>
        </p:nvCxnSpPr>
        <p:spPr bwMode="auto">
          <a:xfrm>
            <a:off x="5881688" y="3733800"/>
            <a:ext cx="779462" cy="3063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34159" name="AutoShape 15"/>
          <p:cNvCxnSpPr>
            <a:cxnSpLocks noChangeShapeType="1"/>
            <a:stCxn id="26629" idx="0"/>
          </p:cNvCxnSpPr>
          <p:nvPr/>
        </p:nvCxnSpPr>
        <p:spPr bwMode="auto">
          <a:xfrm flipV="1">
            <a:off x="3238500" y="4100513"/>
            <a:ext cx="501650" cy="6969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4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34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34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134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134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2765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2765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Joining and Leaving</a:t>
            </a:r>
          </a:p>
        </p:txBody>
      </p:sp>
      <p:sp>
        <p:nvSpPr>
          <p:cNvPr id="27653" name="Oval 4"/>
          <p:cNvSpPr>
            <a:spLocks noChangeArrowheads="1"/>
          </p:cNvSpPr>
          <p:nvPr/>
        </p:nvSpPr>
        <p:spPr bwMode="auto">
          <a:xfrm>
            <a:off x="2914650" y="4797425"/>
            <a:ext cx="647700" cy="6477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7829" name="Oval 5"/>
          <p:cNvSpPr>
            <a:spLocks noChangeArrowheads="1"/>
          </p:cNvSpPr>
          <p:nvPr/>
        </p:nvSpPr>
        <p:spPr bwMode="auto">
          <a:xfrm>
            <a:off x="5940425" y="4797425"/>
            <a:ext cx="647700" cy="6477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55" name="Oval 6"/>
          <p:cNvSpPr>
            <a:spLocks noChangeArrowheads="1"/>
          </p:cNvSpPr>
          <p:nvPr/>
        </p:nvSpPr>
        <p:spPr bwMode="auto">
          <a:xfrm>
            <a:off x="3924300" y="4797425"/>
            <a:ext cx="647700" cy="6477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56" name="Oval 7"/>
          <p:cNvSpPr>
            <a:spLocks noChangeArrowheads="1"/>
          </p:cNvSpPr>
          <p:nvPr/>
        </p:nvSpPr>
        <p:spPr bwMode="auto">
          <a:xfrm>
            <a:off x="4932363" y="4797425"/>
            <a:ext cx="647700" cy="6477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57" name="Cloud"/>
          <p:cNvSpPr>
            <a:spLocks noChangeAspect="1" noEditPoints="1" noChangeArrowheads="1"/>
          </p:cNvSpPr>
          <p:nvPr/>
        </p:nvSpPr>
        <p:spPr bwMode="auto">
          <a:xfrm>
            <a:off x="3348038" y="2565400"/>
            <a:ext cx="2743200" cy="1838325"/>
          </a:xfrm>
          <a:custGeom>
            <a:avLst/>
            <a:gdLst>
              <a:gd name="T0" fmla="*/ 137241675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76132942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chemeClr val="folHlink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658" name="Oval 10"/>
          <p:cNvSpPr>
            <a:spLocks noChangeArrowheads="1"/>
          </p:cNvSpPr>
          <p:nvPr/>
        </p:nvSpPr>
        <p:spPr bwMode="auto">
          <a:xfrm>
            <a:off x="6659563" y="2636838"/>
            <a:ext cx="647700" cy="6477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59" name="Oval 11"/>
          <p:cNvSpPr>
            <a:spLocks noChangeArrowheads="1"/>
          </p:cNvSpPr>
          <p:nvPr/>
        </p:nvSpPr>
        <p:spPr bwMode="auto">
          <a:xfrm>
            <a:off x="6661150" y="3716338"/>
            <a:ext cx="647700" cy="6477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77852" name="AutoShape 28"/>
          <p:cNvCxnSpPr>
            <a:cxnSpLocks noChangeShapeType="1"/>
          </p:cNvCxnSpPr>
          <p:nvPr/>
        </p:nvCxnSpPr>
        <p:spPr bwMode="auto">
          <a:xfrm flipH="1">
            <a:off x="4248150" y="4208463"/>
            <a:ext cx="153988" cy="5889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77853" name="AutoShape 29"/>
          <p:cNvCxnSpPr>
            <a:cxnSpLocks noChangeShapeType="1"/>
          </p:cNvCxnSpPr>
          <p:nvPr/>
        </p:nvCxnSpPr>
        <p:spPr bwMode="auto">
          <a:xfrm>
            <a:off x="5080000" y="4179888"/>
            <a:ext cx="176213" cy="6175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77855" name="AutoShape 31"/>
          <p:cNvCxnSpPr>
            <a:cxnSpLocks noChangeShapeType="1"/>
          </p:cNvCxnSpPr>
          <p:nvPr/>
        </p:nvCxnSpPr>
        <p:spPr bwMode="auto">
          <a:xfrm>
            <a:off x="5881688" y="3733800"/>
            <a:ext cx="779462" cy="3063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77856" name="AutoShape 32"/>
          <p:cNvCxnSpPr>
            <a:cxnSpLocks noChangeShapeType="1"/>
          </p:cNvCxnSpPr>
          <p:nvPr/>
        </p:nvCxnSpPr>
        <p:spPr bwMode="auto">
          <a:xfrm flipV="1">
            <a:off x="3238500" y="4100513"/>
            <a:ext cx="501650" cy="6969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500" fill="hold"/>
                                        <p:tgtEl>
                                          <p:spTgt spid="778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  <p:set>
                                      <p:cBhvr>
                                        <p:cTn id="7" dur="500" fill="hold"/>
                                        <p:tgtEl>
                                          <p:spTgt spid="778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778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1000"/>
                                        <p:tgtEl>
                                          <p:spTgt spid="778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1000"/>
                                        <p:tgtEl>
                                          <p:spTgt spid="778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1000"/>
                                        <p:tgtEl>
                                          <p:spTgt spid="778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1000"/>
                                        <p:tgtEl>
                                          <p:spTgt spid="778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2867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286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Anyone can Send</a:t>
            </a:r>
          </a:p>
        </p:txBody>
      </p:sp>
      <p:sp>
        <p:nvSpPr>
          <p:cNvPr id="28677" name="Oval 3"/>
          <p:cNvSpPr>
            <a:spLocks noChangeArrowheads="1"/>
          </p:cNvSpPr>
          <p:nvPr/>
        </p:nvSpPr>
        <p:spPr bwMode="auto">
          <a:xfrm>
            <a:off x="2914650" y="4797425"/>
            <a:ext cx="647700" cy="6477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78" name="Oval 4"/>
          <p:cNvSpPr>
            <a:spLocks noChangeArrowheads="1"/>
          </p:cNvSpPr>
          <p:nvPr/>
        </p:nvSpPr>
        <p:spPr bwMode="auto">
          <a:xfrm>
            <a:off x="5940425" y="4797425"/>
            <a:ext cx="647700" cy="6477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79" name="Oval 5"/>
          <p:cNvSpPr>
            <a:spLocks noChangeArrowheads="1"/>
          </p:cNvSpPr>
          <p:nvPr/>
        </p:nvSpPr>
        <p:spPr bwMode="auto">
          <a:xfrm>
            <a:off x="3924300" y="4797425"/>
            <a:ext cx="647700" cy="6477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80" name="Oval 6"/>
          <p:cNvSpPr>
            <a:spLocks noChangeArrowheads="1"/>
          </p:cNvSpPr>
          <p:nvPr/>
        </p:nvSpPr>
        <p:spPr bwMode="auto">
          <a:xfrm>
            <a:off x="4932363" y="4797425"/>
            <a:ext cx="647700" cy="6477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81" name="Cloud"/>
          <p:cNvSpPr>
            <a:spLocks noChangeAspect="1" noEditPoints="1" noChangeArrowheads="1"/>
          </p:cNvSpPr>
          <p:nvPr/>
        </p:nvSpPr>
        <p:spPr bwMode="auto">
          <a:xfrm>
            <a:off x="3348038" y="2565400"/>
            <a:ext cx="2743200" cy="1838325"/>
          </a:xfrm>
          <a:custGeom>
            <a:avLst/>
            <a:gdLst>
              <a:gd name="T0" fmla="*/ 137241675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76132942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chemeClr val="folHlink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682" name="Oval 8"/>
          <p:cNvSpPr>
            <a:spLocks noChangeArrowheads="1"/>
          </p:cNvSpPr>
          <p:nvPr/>
        </p:nvSpPr>
        <p:spPr bwMode="auto">
          <a:xfrm>
            <a:off x="6659563" y="2636838"/>
            <a:ext cx="647700" cy="6477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83" name="Oval 9"/>
          <p:cNvSpPr>
            <a:spLocks noChangeArrowheads="1"/>
          </p:cNvSpPr>
          <p:nvPr/>
        </p:nvSpPr>
        <p:spPr bwMode="auto">
          <a:xfrm>
            <a:off x="6661150" y="3716338"/>
            <a:ext cx="647700" cy="6477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36203" name="AutoShape 11"/>
          <p:cNvCxnSpPr>
            <a:cxnSpLocks noChangeShapeType="1"/>
          </p:cNvCxnSpPr>
          <p:nvPr/>
        </p:nvCxnSpPr>
        <p:spPr bwMode="auto">
          <a:xfrm flipH="1">
            <a:off x="4248150" y="4208463"/>
            <a:ext cx="153988" cy="5889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36204" name="AutoShape 12"/>
          <p:cNvCxnSpPr>
            <a:cxnSpLocks noChangeShapeType="1"/>
          </p:cNvCxnSpPr>
          <p:nvPr/>
        </p:nvCxnSpPr>
        <p:spPr bwMode="auto">
          <a:xfrm>
            <a:off x="5080000" y="4179888"/>
            <a:ext cx="176213" cy="6175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36205" name="AutoShape 13"/>
          <p:cNvCxnSpPr>
            <a:cxnSpLocks noChangeShapeType="1"/>
          </p:cNvCxnSpPr>
          <p:nvPr/>
        </p:nvCxnSpPr>
        <p:spPr bwMode="auto">
          <a:xfrm flipH="1">
            <a:off x="3230563" y="4090988"/>
            <a:ext cx="425450" cy="7207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36206" name="AutoShape 14"/>
          <p:cNvCxnSpPr>
            <a:cxnSpLocks noChangeShapeType="1"/>
          </p:cNvCxnSpPr>
          <p:nvPr/>
        </p:nvCxnSpPr>
        <p:spPr bwMode="auto">
          <a:xfrm>
            <a:off x="5881688" y="3733800"/>
            <a:ext cx="779462" cy="3063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36207" name="AutoShape 15"/>
          <p:cNvCxnSpPr>
            <a:cxnSpLocks noChangeShapeType="1"/>
            <a:stCxn id="28682" idx="2"/>
          </p:cNvCxnSpPr>
          <p:nvPr/>
        </p:nvCxnSpPr>
        <p:spPr bwMode="auto">
          <a:xfrm flipH="1">
            <a:off x="6054725" y="2960688"/>
            <a:ext cx="604838" cy="1254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36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36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36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136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136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2969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297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Multicast Address</a:t>
            </a:r>
          </a:p>
        </p:txBody>
      </p:sp>
      <p:sp>
        <p:nvSpPr>
          <p:cNvPr id="2970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Group ID or “Multicast address”</a:t>
            </a:r>
          </a:p>
          <a:p>
            <a:pPr lvl="1" eaLnBrk="1" hangingPunct="1"/>
            <a:r>
              <a:rPr lang="en-US" smtClean="0"/>
              <a:t>224.0.0.0 – 239.255.255.255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3072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307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Unicast</a:t>
            </a:r>
          </a:p>
        </p:txBody>
      </p:sp>
      <p:sp>
        <p:nvSpPr>
          <p:cNvPr id="30725" name="Rectangle 3"/>
          <p:cNvSpPr>
            <a:spLocks noChangeArrowheads="1"/>
          </p:cNvSpPr>
          <p:nvPr/>
        </p:nvSpPr>
        <p:spPr bwMode="auto">
          <a:xfrm>
            <a:off x="3505200" y="3276600"/>
            <a:ext cx="1219200" cy="7588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Router</a:t>
            </a:r>
          </a:p>
        </p:txBody>
      </p:sp>
      <p:sp>
        <p:nvSpPr>
          <p:cNvPr id="30726" name="Text Box 4"/>
          <p:cNvSpPr txBox="1">
            <a:spLocks noChangeArrowheads="1"/>
          </p:cNvSpPr>
          <p:nvPr/>
        </p:nvSpPr>
        <p:spPr bwMode="auto">
          <a:xfrm>
            <a:off x="3870325" y="4191000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endParaRPr lang="en-US" b="0"/>
          </a:p>
        </p:txBody>
      </p:sp>
      <p:sp>
        <p:nvSpPr>
          <p:cNvPr id="30727" name="Rectangle 5"/>
          <p:cNvSpPr>
            <a:spLocks noChangeArrowheads="1"/>
          </p:cNvSpPr>
          <p:nvPr/>
        </p:nvSpPr>
        <p:spPr bwMode="auto">
          <a:xfrm>
            <a:off x="1295400" y="3276600"/>
            <a:ext cx="1143000" cy="7588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Router</a:t>
            </a:r>
          </a:p>
        </p:txBody>
      </p:sp>
      <p:sp>
        <p:nvSpPr>
          <p:cNvPr id="30728" name="Rectangle 6"/>
          <p:cNvSpPr>
            <a:spLocks noChangeArrowheads="1"/>
          </p:cNvSpPr>
          <p:nvPr/>
        </p:nvSpPr>
        <p:spPr bwMode="auto">
          <a:xfrm>
            <a:off x="5562600" y="2667000"/>
            <a:ext cx="1219200" cy="7588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Router</a:t>
            </a:r>
          </a:p>
        </p:txBody>
      </p:sp>
      <p:sp>
        <p:nvSpPr>
          <p:cNvPr id="30729" name="Rectangle 7"/>
          <p:cNvSpPr>
            <a:spLocks noChangeArrowheads="1"/>
          </p:cNvSpPr>
          <p:nvPr/>
        </p:nvSpPr>
        <p:spPr bwMode="auto">
          <a:xfrm>
            <a:off x="5562600" y="4038600"/>
            <a:ext cx="1219200" cy="7588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Router</a:t>
            </a:r>
          </a:p>
        </p:txBody>
      </p:sp>
      <p:sp>
        <p:nvSpPr>
          <p:cNvPr id="30730" name="Oval 8"/>
          <p:cNvSpPr>
            <a:spLocks noChangeArrowheads="1"/>
          </p:cNvSpPr>
          <p:nvPr/>
        </p:nvSpPr>
        <p:spPr bwMode="auto">
          <a:xfrm>
            <a:off x="7162800" y="2133600"/>
            <a:ext cx="6096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A</a:t>
            </a:r>
          </a:p>
        </p:txBody>
      </p:sp>
      <p:sp>
        <p:nvSpPr>
          <p:cNvPr id="30731" name="Oval 9"/>
          <p:cNvSpPr>
            <a:spLocks noChangeArrowheads="1"/>
          </p:cNvSpPr>
          <p:nvPr/>
        </p:nvSpPr>
        <p:spPr bwMode="auto">
          <a:xfrm>
            <a:off x="7162800" y="3048000"/>
            <a:ext cx="6096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B</a:t>
            </a:r>
          </a:p>
        </p:txBody>
      </p:sp>
      <p:sp>
        <p:nvSpPr>
          <p:cNvPr id="30732" name="Oval 10"/>
          <p:cNvSpPr>
            <a:spLocks noChangeArrowheads="1"/>
          </p:cNvSpPr>
          <p:nvPr/>
        </p:nvSpPr>
        <p:spPr bwMode="auto">
          <a:xfrm>
            <a:off x="7162800" y="4572000"/>
            <a:ext cx="6096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 b="0"/>
          </a:p>
        </p:txBody>
      </p:sp>
      <p:sp>
        <p:nvSpPr>
          <p:cNvPr id="30733" name="Oval 11"/>
          <p:cNvSpPr>
            <a:spLocks noChangeArrowheads="1"/>
          </p:cNvSpPr>
          <p:nvPr/>
        </p:nvSpPr>
        <p:spPr bwMode="auto">
          <a:xfrm>
            <a:off x="3810000" y="4876800"/>
            <a:ext cx="6096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C</a:t>
            </a:r>
          </a:p>
        </p:txBody>
      </p:sp>
      <p:sp>
        <p:nvSpPr>
          <p:cNvPr id="30734" name="Line 12"/>
          <p:cNvSpPr>
            <a:spLocks noChangeShapeType="1"/>
          </p:cNvSpPr>
          <p:nvPr/>
        </p:nvSpPr>
        <p:spPr bwMode="auto">
          <a:xfrm flipV="1">
            <a:off x="6781800" y="2514600"/>
            <a:ext cx="381000" cy="3048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35" name="Line 13"/>
          <p:cNvSpPr>
            <a:spLocks noChangeShapeType="1"/>
          </p:cNvSpPr>
          <p:nvPr/>
        </p:nvSpPr>
        <p:spPr bwMode="auto">
          <a:xfrm>
            <a:off x="6781800" y="3198813"/>
            <a:ext cx="384175" cy="73025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36" name="Line 14"/>
          <p:cNvSpPr>
            <a:spLocks noChangeShapeType="1"/>
          </p:cNvSpPr>
          <p:nvPr/>
        </p:nvSpPr>
        <p:spPr bwMode="auto">
          <a:xfrm>
            <a:off x="6781800" y="4572000"/>
            <a:ext cx="381000" cy="2286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37" name="Line 15"/>
          <p:cNvSpPr>
            <a:spLocks noChangeShapeType="1"/>
          </p:cNvSpPr>
          <p:nvPr/>
        </p:nvSpPr>
        <p:spPr bwMode="auto">
          <a:xfrm>
            <a:off x="6172200" y="3429000"/>
            <a:ext cx="0" cy="6096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38" name="Line 16"/>
          <p:cNvSpPr>
            <a:spLocks noChangeShapeType="1"/>
          </p:cNvSpPr>
          <p:nvPr/>
        </p:nvSpPr>
        <p:spPr bwMode="auto">
          <a:xfrm flipV="1">
            <a:off x="4724400" y="3048000"/>
            <a:ext cx="838200" cy="5334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39" name="Line 17"/>
          <p:cNvSpPr>
            <a:spLocks noChangeShapeType="1"/>
          </p:cNvSpPr>
          <p:nvPr/>
        </p:nvSpPr>
        <p:spPr bwMode="auto">
          <a:xfrm>
            <a:off x="2438400" y="3657600"/>
            <a:ext cx="10668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40" name="Line 18"/>
          <p:cNvSpPr>
            <a:spLocks noChangeShapeType="1"/>
          </p:cNvSpPr>
          <p:nvPr/>
        </p:nvSpPr>
        <p:spPr bwMode="auto">
          <a:xfrm>
            <a:off x="4114800" y="4038600"/>
            <a:ext cx="0" cy="8382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41" name="Oval 19"/>
          <p:cNvSpPr>
            <a:spLocks noChangeArrowheads="1"/>
          </p:cNvSpPr>
          <p:nvPr/>
        </p:nvSpPr>
        <p:spPr bwMode="auto">
          <a:xfrm>
            <a:off x="838200" y="1600200"/>
            <a:ext cx="6096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S</a:t>
            </a:r>
          </a:p>
        </p:txBody>
      </p:sp>
      <p:sp>
        <p:nvSpPr>
          <p:cNvPr id="30742" name="Line 20"/>
          <p:cNvSpPr>
            <a:spLocks noChangeShapeType="1"/>
          </p:cNvSpPr>
          <p:nvPr/>
        </p:nvSpPr>
        <p:spPr bwMode="auto">
          <a:xfrm>
            <a:off x="1143000" y="2209800"/>
            <a:ext cx="457200" cy="10668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43" name="Rectangle 21"/>
          <p:cNvSpPr>
            <a:spLocks noChangeArrowheads="1"/>
          </p:cNvSpPr>
          <p:nvPr/>
        </p:nvSpPr>
        <p:spPr bwMode="auto">
          <a:xfrm>
            <a:off x="1447800" y="2133600"/>
            <a:ext cx="533400" cy="3048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A</a:t>
            </a:r>
          </a:p>
        </p:txBody>
      </p:sp>
      <p:sp>
        <p:nvSpPr>
          <p:cNvPr id="30744" name="Rectangle 22"/>
          <p:cNvSpPr>
            <a:spLocks noChangeArrowheads="1"/>
          </p:cNvSpPr>
          <p:nvPr/>
        </p:nvSpPr>
        <p:spPr bwMode="auto">
          <a:xfrm>
            <a:off x="1600200" y="2514600"/>
            <a:ext cx="533400" cy="3048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B</a:t>
            </a:r>
          </a:p>
        </p:txBody>
      </p:sp>
      <p:sp>
        <p:nvSpPr>
          <p:cNvPr id="30745" name="Rectangle 23"/>
          <p:cNvSpPr>
            <a:spLocks noChangeArrowheads="1"/>
          </p:cNvSpPr>
          <p:nvPr/>
        </p:nvSpPr>
        <p:spPr bwMode="auto">
          <a:xfrm>
            <a:off x="1752600" y="2895600"/>
            <a:ext cx="533400" cy="3048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C</a:t>
            </a:r>
          </a:p>
        </p:txBody>
      </p:sp>
      <p:sp>
        <p:nvSpPr>
          <p:cNvPr id="30746" name="Line 24"/>
          <p:cNvSpPr>
            <a:spLocks noChangeShapeType="1"/>
          </p:cNvSpPr>
          <p:nvPr/>
        </p:nvSpPr>
        <p:spPr bwMode="auto">
          <a:xfrm>
            <a:off x="2667000" y="3886200"/>
            <a:ext cx="4572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47" name="Line 25"/>
          <p:cNvSpPr>
            <a:spLocks noChangeShapeType="1"/>
          </p:cNvSpPr>
          <p:nvPr/>
        </p:nvSpPr>
        <p:spPr bwMode="auto">
          <a:xfrm>
            <a:off x="1066800" y="2514600"/>
            <a:ext cx="228600" cy="4572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3174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317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Multicast</a:t>
            </a:r>
          </a:p>
        </p:txBody>
      </p:sp>
      <p:sp>
        <p:nvSpPr>
          <p:cNvPr id="31749" name="Rectangle 3"/>
          <p:cNvSpPr>
            <a:spLocks noChangeArrowheads="1"/>
          </p:cNvSpPr>
          <p:nvPr/>
        </p:nvSpPr>
        <p:spPr bwMode="auto">
          <a:xfrm>
            <a:off x="3505200" y="3276600"/>
            <a:ext cx="1219200" cy="7588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Router</a:t>
            </a:r>
          </a:p>
        </p:txBody>
      </p:sp>
      <p:sp>
        <p:nvSpPr>
          <p:cNvPr id="31750" name="Text Box 4"/>
          <p:cNvSpPr txBox="1">
            <a:spLocks noChangeArrowheads="1"/>
          </p:cNvSpPr>
          <p:nvPr/>
        </p:nvSpPr>
        <p:spPr bwMode="auto">
          <a:xfrm>
            <a:off x="3870325" y="4191000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endParaRPr lang="en-US" b="0"/>
          </a:p>
        </p:txBody>
      </p:sp>
      <p:sp>
        <p:nvSpPr>
          <p:cNvPr id="31751" name="Rectangle 5"/>
          <p:cNvSpPr>
            <a:spLocks noChangeArrowheads="1"/>
          </p:cNvSpPr>
          <p:nvPr/>
        </p:nvSpPr>
        <p:spPr bwMode="auto">
          <a:xfrm>
            <a:off x="1295400" y="3276600"/>
            <a:ext cx="1143000" cy="7588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Router</a:t>
            </a:r>
          </a:p>
        </p:txBody>
      </p:sp>
      <p:sp>
        <p:nvSpPr>
          <p:cNvPr id="31752" name="Rectangle 6"/>
          <p:cNvSpPr>
            <a:spLocks noChangeArrowheads="1"/>
          </p:cNvSpPr>
          <p:nvPr/>
        </p:nvSpPr>
        <p:spPr bwMode="auto">
          <a:xfrm>
            <a:off x="5562600" y="2667000"/>
            <a:ext cx="1219200" cy="7588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Router</a:t>
            </a:r>
          </a:p>
        </p:txBody>
      </p:sp>
      <p:sp>
        <p:nvSpPr>
          <p:cNvPr id="31753" name="Rectangle 7"/>
          <p:cNvSpPr>
            <a:spLocks noChangeArrowheads="1"/>
          </p:cNvSpPr>
          <p:nvPr/>
        </p:nvSpPr>
        <p:spPr bwMode="auto">
          <a:xfrm>
            <a:off x="5562600" y="4038600"/>
            <a:ext cx="1219200" cy="7588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Router</a:t>
            </a:r>
          </a:p>
        </p:txBody>
      </p:sp>
      <p:sp>
        <p:nvSpPr>
          <p:cNvPr id="31754" name="Oval 8"/>
          <p:cNvSpPr>
            <a:spLocks noChangeArrowheads="1"/>
          </p:cNvSpPr>
          <p:nvPr/>
        </p:nvSpPr>
        <p:spPr bwMode="auto">
          <a:xfrm>
            <a:off x="7162800" y="2133600"/>
            <a:ext cx="6096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A</a:t>
            </a:r>
          </a:p>
        </p:txBody>
      </p:sp>
      <p:sp>
        <p:nvSpPr>
          <p:cNvPr id="31755" name="Oval 9"/>
          <p:cNvSpPr>
            <a:spLocks noChangeArrowheads="1"/>
          </p:cNvSpPr>
          <p:nvPr/>
        </p:nvSpPr>
        <p:spPr bwMode="auto">
          <a:xfrm>
            <a:off x="7162800" y="3048000"/>
            <a:ext cx="6096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B</a:t>
            </a:r>
          </a:p>
        </p:txBody>
      </p:sp>
      <p:sp>
        <p:nvSpPr>
          <p:cNvPr id="31756" name="Oval 10"/>
          <p:cNvSpPr>
            <a:spLocks noChangeArrowheads="1"/>
          </p:cNvSpPr>
          <p:nvPr/>
        </p:nvSpPr>
        <p:spPr bwMode="auto">
          <a:xfrm>
            <a:off x="7162800" y="4572000"/>
            <a:ext cx="6096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 b="0"/>
          </a:p>
        </p:txBody>
      </p:sp>
      <p:sp>
        <p:nvSpPr>
          <p:cNvPr id="31757" name="Oval 11"/>
          <p:cNvSpPr>
            <a:spLocks noChangeArrowheads="1"/>
          </p:cNvSpPr>
          <p:nvPr/>
        </p:nvSpPr>
        <p:spPr bwMode="auto">
          <a:xfrm>
            <a:off x="3810000" y="4876800"/>
            <a:ext cx="6096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C</a:t>
            </a:r>
          </a:p>
        </p:txBody>
      </p:sp>
      <p:sp>
        <p:nvSpPr>
          <p:cNvPr id="31758" name="Line 12"/>
          <p:cNvSpPr>
            <a:spLocks noChangeShapeType="1"/>
          </p:cNvSpPr>
          <p:nvPr/>
        </p:nvSpPr>
        <p:spPr bwMode="auto">
          <a:xfrm flipV="1">
            <a:off x="6781800" y="2514600"/>
            <a:ext cx="381000" cy="3048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59" name="Line 13"/>
          <p:cNvSpPr>
            <a:spLocks noChangeShapeType="1"/>
          </p:cNvSpPr>
          <p:nvPr/>
        </p:nvSpPr>
        <p:spPr bwMode="auto">
          <a:xfrm>
            <a:off x="6781800" y="3198813"/>
            <a:ext cx="384175" cy="73025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60" name="Line 14"/>
          <p:cNvSpPr>
            <a:spLocks noChangeShapeType="1"/>
          </p:cNvSpPr>
          <p:nvPr/>
        </p:nvSpPr>
        <p:spPr bwMode="auto">
          <a:xfrm>
            <a:off x="6781800" y="4572000"/>
            <a:ext cx="381000" cy="2286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61" name="Line 15"/>
          <p:cNvSpPr>
            <a:spLocks noChangeShapeType="1"/>
          </p:cNvSpPr>
          <p:nvPr/>
        </p:nvSpPr>
        <p:spPr bwMode="auto">
          <a:xfrm>
            <a:off x="6172200" y="3429000"/>
            <a:ext cx="0" cy="6096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62" name="Line 16"/>
          <p:cNvSpPr>
            <a:spLocks noChangeShapeType="1"/>
          </p:cNvSpPr>
          <p:nvPr/>
        </p:nvSpPr>
        <p:spPr bwMode="auto">
          <a:xfrm flipV="1">
            <a:off x="4724400" y="3048000"/>
            <a:ext cx="838200" cy="5334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63" name="Line 17"/>
          <p:cNvSpPr>
            <a:spLocks noChangeShapeType="1"/>
          </p:cNvSpPr>
          <p:nvPr/>
        </p:nvSpPr>
        <p:spPr bwMode="auto">
          <a:xfrm>
            <a:off x="2438400" y="3657600"/>
            <a:ext cx="10668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64" name="Line 18"/>
          <p:cNvSpPr>
            <a:spLocks noChangeShapeType="1"/>
          </p:cNvSpPr>
          <p:nvPr/>
        </p:nvSpPr>
        <p:spPr bwMode="auto">
          <a:xfrm>
            <a:off x="4114800" y="4038600"/>
            <a:ext cx="0" cy="8382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65" name="Oval 19"/>
          <p:cNvSpPr>
            <a:spLocks noChangeArrowheads="1"/>
          </p:cNvSpPr>
          <p:nvPr/>
        </p:nvSpPr>
        <p:spPr bwMode="auto">
          <a:xfrm>
            <a:off x="838200" y="1600200"/>
            <a:ext cx="6096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S</a:t>
            </a:r>
          </a:p>
        </p:txBody>
      </p:sp>
      <p:sp>
        <p:nvSpPr>
          <p:cNvPr id="31766" name="Line 20"/>
          <p:cNvSpPr>
            <a:spLocks noChangeShapeType="1"/>
          </p:cNvSpPr>
          <p:nvPr/>
        </p:nvSpPr>
        <p:spPr bwMode="auto">
          <a:xfrm>
            <a:off x="1143000" y="2209800"/>
            <a:ext cx="457200" cy="10668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67" name="Rectangle 21"/>
          <p:cNvSpPr>
            <a:spLocks noChangeArrowheads="1"/>
          </p:cNvSpPr>
          <p:nvPr/>
        </p:nvSpPr>
        <p:spPr bwMode="auto">
          <a:xfrm>
            <a:off x="1447800" y="2133600"/>
            <a:ext cx="533400" cy="3048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G</a:t>
            </a:r>
          </a:p>
        </p:txBody>
      </p:sp>
      <p:sp>
        <p:nvSpPr>
          <p:cNvPr id="31768" name="Line 22"/>
          <p:cNvSpPr>
            <a:spLocks noChangeShapeType="1"/>
          </p:cNvSpPr>
          <p:nvPr/>
        </p:nvSpPr>
        <p:spPr bwMode="auto">
          <a:xfrm>
            <a:off x="2667000" y="3886200"/>
            <a:ext cx="4572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69" name="Line 23"/>
          <p:cNvSpPr>
            <a:spLocks noChangeShapeType="1"/>
          </p:cNvSpPr>
          <p:nvPr/>
        </p:nvSpPr>
        <p:spPr bwMode="auto">
          <a:xfrm>
            <a:off x="1066800" y="2514600"/>
            <a:ext cx="228600" cy="4572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3277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327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Multicast</a:t>
            </a:r>
          </a:p>
        </p:txBody>
      </p:sp>
      <p:sp>
        <p:nvSpPr>
          <p:cNvPr id="32773" name="Rectangle 3"/>
          <p:cNvSpPr>
            <a:spLocks noChangeArrowheads="1"/>
          </p:cNvSpPr>
          <p:nvPr/>
        </p:nvSpPr>
        <p:spPr bwMode="auto">
          <a:xfrm>
            <a:off x="3505200" y="3276600"/>
            <a:ext cx="1219200" cy="7588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Router</a:t>
            </a:r>
          </a:p>
        </p:txBody>
      </p:sp>
      <p:sp>
        <p:nvSpPr>
          <p:cNvPr id="32774" name="Text Box 4"/>
          <p:cNvSpPr txBox="1">
            <a:spLocks noChangeArrowheads="1"/>
          </p:cNvSpPr>
          <p:nvPr/>
        </p:nvSpPr>
        <p:spPr bwMode="auto">
          <a:xfrm>
            <a:off x="3870325" y="4191000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endParaRPr lang="en-US" b="0"/>
          </a:p>
        </p:txBody>
      </p:sp>
      <p:sp>
        <p:nvSpPr>
          <p:cNvPr id="32775" name="Rectangle 5"/>
          <p:cNvSpPr>
            <a:spLocks noChangeArrowheads="1"/>
          </p:cNvSpPr>
          <p:nvPr/>
        </p:nvSpPr>
        <p:spPr bwMode="auto">
          <a:xfrm>
            <a:off x="1295400" y="3276600"/>
            <a:ext cx="1143000" cy="7588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Router</a:t>
            </a:r>
          </a:p>
        </p:txBody>
      </p:sp>
      <p:sp>
        <p:nvSpPr>
          <p:cNvPr id="32776" name="Rectangle 6"/>
          <p:cNvSpPr>
            <a:spLocks noChangeArrowheads="1"/>
          </p:cNvSpPr>
          <p:nvPr/>
        </p:nvSpPr>
        <p:spPr bwMode="auto">
          <a:xfrm>
            <a:off x="5562600" y="2667000"/>
            <a:ext cx="1219200" cy="7588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Router</a:t>
            </a:r>
          </a:p>
        </p:txBody>
      </p:sp>
      <p:sp>
        <p:nvSpPr>
          <p:cNvPr id="32777" name="Rectangle 7"/>
          <p:cNvSpPr>
            <a:spLocks noChangeArrowheads="1"/>
          </p:cNvSpPr>
          <p:nvPr/>
        </p:nvSpPr>
        <p:spPr bwMode="auto">
          <a:xfrm>
            <a:off x="5562600" y="4038600"/>
            <a:ext cx="1219200" cy="7588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Router</a:t>
            </a:r>
          </a:p>
        </p:txBody>
      </p:sp>
      <p:sp>
        <p:nvSpPr>
          <p:cNvPr id="32778" name="Oval 8"/>
          <p:cNvSpPr>
            <a:spLocks noChangeArrowheads="1"/>
          </p:cNvSpPr>
          <p:nvPr/>
        </p:nvSpPr>
        <p:spPr bwMode="auto">
          <a:xfrm>
            <a:off x="7162800" y="2133600"/>
            <a:ext cx="6096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A</a:t>
            </a:r>
          </a:p>
        </p:txBody>
      </p:sp>
      <p:sp>
        <p:nvSpPr>
          <p:cNvPr id="32779" name="Oval 9"/>
          <p:cNvSpPr>
            <a:spLocks noChangeArrowheads="1"/>
          </p:cNvSpPr>
          <p:nvPr/>
        </p:nvSpPr>
        <p:spPr bwMode="auto">
          <a:xfrm>
            <a:off x="7162800" y="3048000"/>
            <a:ext cx="6096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B</a:t>
            </a:r>
          </a:p>
        </p:txBody>
      </p:sp>
      <p:sp>
        <p:nvSpPr>
          <p:cNvPr id="32780" name="Oval 10"/>
          <p:cNvSpPr>
            <a:spLocks noChangeArrowheads="1"/>
          </p:cNvSpPr>
          <p:nvPr/>
        </p:nvSpPr>
        <p:spPr bwMode="auto">
          <a:xfrm>
            <a:off x="7162800" y="4572000"/>
            <a:ext cx="6096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 b="0"/>
          </a:p>
        </p:txBody>
      </p:sp>
      <p:sp>
        <p:nvSpPr>
          <p:cNvPr id="32781" name="Oval 11"/>
          <p:cNvSpPr>
            <a:spLocks noChangeArrowheads="1"/>
          </p:cNvSpPr>
          <p:nvPr/>
        </p:nvSpPr>
        <p:spPr bwMode="auto">
          <a:xfrm>
            <a:off x="3810000" y="4876800"/>
            <a:ext cx="6096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C</a:t>
            </a:r>
          </a:p>
        </p:txBody>
      </p:sp>
      <p:sp>
        <p:nvSpPr>
          <p:cNvPr id="32782" name="Line 12"/>
          <p:cNvSpPr>
            <a:spLocks noChangeShapeType="1"/>
          </p:cNvSpPr>
          <p:nvPr/>
        </p:nvSpPr>
        <p:spPr bwMode="auto">
          <a:xfrm flipV="1">
            <a:off x="6781800" y="2514600"/>
            <a:ext cx="381000" cy="3048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83" name="Line 13"/>
          <p:cNvSpPr>
            <a:spLocks noChangeShapeType="1"/>
          </p:cNvSpPr>
          <p:nvPr/>
        </p:nvSpPr>
        <p:spPr bwMode="auto">
          <a:xfrm>
            <a:off x="6781800" y="3198813"/>
            <a:ext cx="384175" cy="73025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84" name="Line 14"/>
          <p:cNvSpPr>
            <a:spLocks noChangeShapeType="1"/>
          </p:cNvSpPr>
          <p:nvPr/>
        </p:nvSpPr>
        <p:spPr bwMode="auto">
          <a:xfrm>
            <a:off x="6781800" y="4572000"/>
            <a:ext cx="381000" cy="2286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85" name="Line 15"/>
          <p:cNvSpPr>
            <a:spLocks noChangeShapeType="1"/>
          </p:cNvSpPr>
          <p:nvPr/>
        </p:nvSpPr>
        <p:spPr bwMode="auto">
          <a:xfrm>
            <a:off x="6172200" y="3429000"/>
            <a:ext cx="0" cy="6096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86" name="Line 16"/>
          <p:cNvSpPr>
            <a:spLocks noChangeShapeType="1"/>
          </p:cNvSpPr>
          <p:nvPr/>
        </p:nvSpPr>
        <p:spPr bwMode="auto">
          <a:xfrm flipV="1">
            <a:off x="4724400" y="3048000"/>
            <a:ext cx="838200" cy="5334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87" name="Line 17"/>
          <p:cNvSpPr>
            <a:spLocks noChangeShapeType="1"/>
          </p:cNvSpPr>
          <p:nvPr/>
        </p:nvSpPr>
        <p:spPr bwMode="auto">
          <a:xfrm>
            <a:off x="2438400" y="3657600"/>
            <a:ext cx="10668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88" name="Line 18"/>
          <p:cNvSpPr>
            <a:spLocks noChangeShapeType="1"/>
          </p:cNvSpPr>
          <p:nvPr/>
        </p:nvSpPr>
        <p:spPr bwMode="auto">
          <a:xfrm>
            <a:off x="4114800" y="4038600"/>
            <a:ext cx="0" cy="8382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89" name="Oval 19"/>
          <p:cNvSpPr>
            <a:spLocks noChangeArrowheads="1"/>
          </p:cNvSpPr>
          <p:nvPr/>
        </p:nvSpPr>
        <p:spPr bwMode="auto">
          <a:xfrm>
            <a:off x="838200" y="1600200"/>
            <a:ext cx="6096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S</a:t>
            </a:r>
          </a:p>
        </p:txBody>
      </p:sp>
      <p:sp>
        <p:nvSpPr>
          <p:cNvPr id="32790" name="Line 20"/>
          <p:cNvSpPr>
            <a:spLocks noChangeShapeType="1"/>
          </p:cNvSpPr>
          <p:nvPr/>
        </p:nvSpPr>
        <p:spPr bwMode="auto">
          <a:xfrm>
            <a:off x="1143000" y="2209800"/>
            <a:ext cx="457200" cy="10668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91" name="Rectangle 21"/>
          <p:cNvSpPr>
            <a:spLocks noChangeArrowheads="1"/>
          </p:cNvSpPr>
          <p:nvPr/>
        </p:nvSpPr>
        <p:spPr bwMode="auto">
          <a:xfrm>
            <a:off x="4267200" y="4267200"/>
            <a:ext cx="533400" cy="3048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G</a:t>
            </a:r>
          </a:p>
        </p:txBody>
      </p:sp>
      <p:sp>
        <p:nvSpPr>
          <p:cNvPr id="32792" name="Line 22"/>
          <p:cNvSpPr>
            <a:spLocks noChangeShapeType="1"/>
          </p:cNvSpPr>
          <p:nvPr/>
        </p:nvSpPr>
        <p:spPr bwMode="auto">
          <a:xfrm>
            <a:off x="3962400" y="4191000"/>
            <a:ext cx="0" cy="5334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93" name="Line 23"/>
          <p:cNvSpPr>
            <a:spLocks noChangeShapeType="1"/>
          </p:cNvSpPr>
          <p:nvPr/>
        </p:nvSpPr>
        <p:spPr bwMode="auto">
          <a:xfrm flipV="1">
            <a:off x="4953000" y="3276600"/>
            <a:ext cx="457200" cy="3048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94" name="Rectangle 24"/>
          <p:cNvSpPr>
            <a:spLocks noChangeArrowheads="1"/>
          </p:cNvSpPr>
          <p:nvPr/>
        </p:nvSpPr>
        <p:spPr bwMode="auto">
          <a:xfrm>
            <a:off x="4800600" y="2743200"/>
            <a:ext cx="533400" cy="3048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G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3379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337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Multicast</a:t>
            </a:r>
          </a:p>
        </p:txBody>
      </p:sp>
      <p:sp>
        <p:nvSpPr>
          <p:cNvPr id="33797" name="Rectangle 3"/>
          <p:cNvSpPr>
            <a:spLocks noChangeArrowheads="1"/>
          </p:cNvSpPr>
          <p:nvPr/>
        </p:nvSpPr>
        <p:spPr bwMode="auto">
          <a:xfrm>
            <a:off x="3505200" y="3276600"/>
            <a:ext cx="1219200" cy="7588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Router</a:t>
            </a:r>
          </a:p>
        </p:txBody>
      </p:sp>
      <p:sp>
        <p:nvSpPr>
          <p:cNvPr id="33798" name="Text Box 4"/>
          <p:cNvSpPr txBox="1">
            <a:spLocks noChangeArrowheads="1"/>
          </p:cNvSpPr>
          <p:nvPr/>
        </p:nvSpPr>
        <p:spPr bwMode="auto">
          <a:xfrm>
            <a:off x="3870325" y="4191000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endParaRPr lang="en-US" b="0"/>
          </a:p>
        </p:txBody>
      </p:sp>
      <p:sp>
        <p:nvSpPr>
          <p:cNvPr id="33799" name="Rectangle 5"/>
          <p:cNvSpPr>
            <a:spLocks noChangeArrowheads="1"/>
          </p:cNvSpPr>
          <p:nvPr/>
        </p:nvSpPr>
        <p:spPr bwMode="auto">
          <a:xfrm>
            <a:off x="1295400" y="3276600"/>
            <a:ext cx="1143000" cy="7588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Router</a:t>
            </a:r>
          </a:p>
        </p:txBody>
      </p:sp>
      <p:sp>
        <p:nvSpPr>
          <p:cNvPr id="33800" name="Rectangle 6"/>
          <p:cNvSpPr>
            <a:spLocks noChangeArrowheads="1"/>
          </p:cNvSpPr>
          <p:nvPr/>
        </p:nvSpPr>
        <p:spPr bwMode="auto">
          <a:xfrm>
            <a:off x="5562600" y="2667000"/>
            <a:ext cx="1219200" cy="7588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Router</a:t>
            </a:r>
          </a:p>
        </p:txBody>
      </p:sp>
      <p:sp>
        <p:nvSpPr>
          <p:cNvPr id="33801" name="Rectangle 7"/>
          <p:cNvSpPr>
            <a:spLocks noChangeArrowheads="1"/>
          </p:cNvSpPr>
          <p:nvPr/>
        </p:nvSpPr>
        <p:spPr bwMode="auto">
          <a:xfrm>
            <a:off x="5562600" y="4038600"/>
            <a:ext cx="1219200" cy="7588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Router</a:t>
            </a:r>
          </a:p>
        </p:txBody>
      </p:sp>
      <p:sp>
        <p:nvSpPr>
          <p:cNvPr id="33802" name="Oval 8"/>
          <p:cNvSpPr>
            <a:spLocks noChangeArrowheads="1"/>
          </p:cNvSpPr>
          <p:nvPr/>
        </p:nvSpPr>
        <p:spPr bwMode="auto">
          <a:xfrm>
            <a:off x="7162800" y="2133600"/>
            <a:ext cx="6096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A</a:t>
            </a:r>
          </a:p>
        </p:txBody>
      </p:sp>
      <p:sp>
        <p:nvSpPr>
          <p:cNvPr id="33803" name="Oval 9"/>
          <p:cNvSpPr>
            <a:spLocks noChangeArrowheads="1"/>
          </p:cNvSpPr>
          <p:nvPr/>
        </p:nvSpPr>
        <p:spPr bwMode="auto">
          <a:xfrm>
            <a:off x="7162800" y="3048000"/>
            <a:ext cx="6096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B</a:t>
            </a:r>
          </a:p>
        </p:txBody>
      </p:sp>
      <p:sp>
        <p:nvSpPr>
          <p:cNvPr id="33804" name="Oval 10"/>
          <p:cNvSpPr>
            <a:spLocks noChangeArrowheads="1"/>
          </p:cNvSpPr>
          <p:nvPr/>
        </p:nvSpPr>
        <p:spPr bwMode="auto">
          <a:xfrm>
            <a:off x="7162800" y="4572000"/>
            <a:ext cx="6096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 b="0"/>
          </a:p>
        </p:txBody>
      </p:sp>
      <p:sp>
        <p:nvSpPr>
          <p:cNvPr id="33805" name="Oval 11"/>
          <p:cNvSpPr>
            <a:spLocks noChangeArrowheads="1"/>
          </p:cNvSpPr>
          <p:nvPr/>
        </p:nvSpPr>
        <p:spPr bwMode="auto">
          <a:xfrm>
            <a:off x="3810000" y="4876800"/>
            <a:ext cx="6096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C</a:t>
            </a:r>
          </a:p>
        </p:txBody>
      </p:sp>
      <p:sp>
        <p:nvSpPr>
          <p:cNvPr id="33806" name="Line 12"/>
          <p:cNvSpPr>
            <a:spLocks noChangeShapeType="1"/>
          </p:cNvSpPr>
          <p:nvPr/>
        </p:nvSpPr>
        <p:spPr bwMode="auto">
          <a:xfrm flipV="1">
            <a:off x="6781800" y="2514600"/>
            <a:ext cx="381000" cy="3048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807" name="Line 13"/>
          <p:cNvSpPr>
            <a:spLocks noChangeShapeType="1"/>
          </p:cNvSpPr>
          <p:nvPr/>
        </p:nvSpPr>
        <p:spPr bwMode="auto">
          <a:xfrm>
            <a:off x="6781800" y="3198813"/>
            <a:ext cx="384175" cy="73025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808" name="Line 14"/>
          <p:cNvSpPr>
            <a:spLocks noChangeShapeType="1"/>
          </p:cNvSpPr>
          <p:nvPr/>
        </p:nvSpPr>
        <p:spPr bwMode="auto">
          <a:xfrm>
            <a:off x="6781800" y="4572000"/>
            <a:ext cx="381000" cy="2286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809" name="Line 15"/>
          <p:cNvSpPr>
            <a:spLocks noChangeShapeType="1"/>
          </p:cNvSpPr>
          <p:nvPr/>
        </p:nvSpPr>
        <p:spPr bwMode="auto">
          <a:xfrm>
            <a:off x="6172200" y="3429000"/>
            <a:ext cx="0" cy="6096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810" name="Line 16"/>
          <p:cNvSpPr>
            <a:spLocks noChangeShapeType="1"/>
          </p:cNvSpPr>
          <p:nvPr/>
        </p:nvSpPr>
        <p:spPr bwMode="auto">
          <a:xfrm flipV="1">
            <a:off x="4724400" y="3048000"/>
            <a:ext cx="838200" cy="5334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811" name="Line 17"/>
          <p:cNvSpPr>
            <a:spLocks noChangeShapeType="1"/>
          </p:cNvSpPr>
          <p:nvPr/>
        </p:nvSpPr>
        <p:spPr bwMode="auto">
          <a:xfrm>
            <a:off x="2438400" y="3657600"/>
            <a:ext cx="10668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812" name="Line 18"/>
          <p:cNvSpPr>
            <a:spLocks noChangeShapeType="1"/>
          </p:cNvSpPr>
          <p:nvPr/>
        </p:nvSpPr>
        <p:spPr bwMode="auto">
          <a:xfrm>
            <a:off x="4114800" y="4038600"/>
            <a:ext cx="0" cy="8382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813" name="Oval 19"/>
          <p:cNvSpPr>
            <a:spLocks noChangeArrowheads="1"/>
          </p:cNvSpPr>
          <p:nvPr/>
        </p:nvSpPr>
        <p:spPr bwMode="auto">
          <a:xfrm>
            <a:off x="838200" y="1600200"/>
            <a:ext cx="6096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S</a:t>
            </a:r>
          </a:p>
        </p:txBody>
      </p:sp>
      <p:sp>
        <p:nvSpPr>
          <p:cNvPr id="33814" name="Line 20"/>
          <p:cNvSpPr>
            <a:spLocks noChangeShapeType="1"/>
          </p:cNvSpPr>
          <p:nvPr/>
        </p:nvSpPr>
        <p:spPr bwMode="auto">
          <a:xfrm>
            <a:off x="1143000" y="2209800"/>
            <a:ext cx="457200" cy="10668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815" name="Line 21"/>
          <p:cNvSpPr>
            <a:spLocks noChangeShapeType="1"/>
          </p:cNvSpPr>
          <p:nvPr/>
        </p:nvSpPr>
        <p:spPr bwMode="auto">
          <a:xfrm flipV="1">
            <a:off x="6858000" y="2362200"/>
            <a:ext cx="228600" cy="1524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816" name="Rectangle 22"/>
          <p:cNvSpPr>
            <a:spLocks noChangeArrowheads="1"/>
          </p:cNvSpPr>
          <p:nvPr/>
        </p:nvSpPr>
        <p:spPr bwMode="auto">
          <a:xfrm>
            <a:off x="7239000" y="1752600"/>
            <a:ext cx="533400" cy="3048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G</a:t>
            </a:r>
          </a:p>
        </p:txBody>
      </p:sp>
      <p:sp>
        <p:nvSpPr>
          <p:cNvPr id="33817" name="Rectangle 23"/>
          <p:cNvSpPr>
            <a:spLocks noChangeArrowheads="1"/>
          </p:cNvSpPr>
          <p:nvPr/>
        </p:nvSpPr>
        <p:spPr bwMode="auto">
          <a:xfrm>
            <a:off x="7162800" y="3810000"/>
            <a:ext cx="533400" cy="3048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G</a:t>
            </a:r>
          </a:p>
        </p:txBody>
      </p:sp>
      <p:sp>
        <p:nvSpPr>
          <p:cNvPr id="33818" name="Line 24"/>
          <p:cNvSpPr>
            <a:spLocks noChangeShapeType="1"/>
          </p:cNvSpPr>
          <p:nvPr/>
        </p:nvSpPr>
        <p:spPr bwMode="auto">
          <a:xfrm>
            <a:off x="6858000" y="3352800"/>
            <a:ext cx="228600" cy="762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717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Quality of Service (QoS)</a:t>
            </a:r>
          </a:p>
        </p:txBody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Basic concepts</a:t>
            </a:r>
          </a:p>
          <a:p>
            <a:pPr lvl="1" eaLnBrk="1" hangingPunct="1"/>
            <a:r>
              <a:rPr lang="en-US" smtClean="0"/>
              <a:t>Quality of service</a:t>
            </a:r>
          </a:p>
          <a:p>
            <a:pPr lvl="1" eaLnBrk="1" hangingPunct="1"/>
            <a:r>
              <a:rPr lang="en-US" smtClean="0"/>
              <a:t>Resource reservation</a:t>
            </a:r>
          </a:p>
          <a:p>
            <a:pPr eaLnBrk="1" hangingPunct="1"/>
            <a:r>
              <a:rPr lang="en-US" smtClean="0"/>
              <a:t>End-to-end path must respond to real-time requirements and provide a certain level of service quality</a:t>
            </a:r>
          </a:p>
        </p:txBody>
      </p:sp>
    </p:spTree>
  </p:cSld>
  <p:clrMapOvr>
    <a:masterClrMapping/>
  </p:clrMapOvr>
  <p:transition spd="slow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3481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348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 Question 1</a:t>
            </a:r>
          </a:p>
        </p:txBody>
      </p:sp>
      <p:sp>
        <p:nvSpPr>
          <p:cNvPr id="34821" name="Rectangle 4"/>
          <p:cNvSpPr>
            <a:spLocks noChangeArrowheads="1"/>
          </p:cNvSpPr>
          <p:nvPr/>
        </p:nvSpPr>
        <p:spPr bwMode="auto">
          <a:xfrm>
            <a:off x="3995738" y="4005263"/>
            <a:ext cx="1219200" cy="7588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Router</a:t>
            </a:r>
            <a:endParaRPr lang="en-US" b="0"/>
          </a:p>
        </p:txBody>
      </p:sp>
      <p:sp>
        <p:nvSpPr>
          <p:cNvPr id="34822" name="Oval 5"/>
          <p:cNvSpPr>
            <a:spLocks noChangeArrowheads="1"/>
          </p:cNvSpPr>
          <p:nvPr/>
        </p:nvSpPr>
        <p:spPr bwMode="auto">
          <a:xfrm>
            <a:off x="4300538" y="5605463"/>
            <a:ext cx="6096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 b="0"/>
          </a:p>
        </p:txBody>
      </p:sp>
      <p:sp>
        <p:nvSpPr>
          <p:cNvPr id="34823" name="Line 7"/>
          <p:cNvSpPr>
            <a:spLocks noChangeShapeType="1"/>
          </p:cNvSpPr>
          <p:nvPr/>
        </p:nvSpPr>
        <p:spPr bwMode="auto">
          <a:xfrm>
            <a:off x="2928938" y="4386263"/>
            <a:ext cx="10668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24" name="Line 8"/>
          <p:cNvSpPr>
            <a:spLocks noChangeShapeType="1"/>
          </p:cNvSpPr>
          <p:nvPr/>
        </p:nvSpPr>
        <p:spPr bwMode="auto">
          <a:xfrm>
            <a:off x="4605338" y="4767263"/>
            <a:ext cx="0" cy="8382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25" name="Rectangle 9"/>
          <p:cNvSpPr>
            <a:spLocks noChangeArrowheads="1"/>
          </p:cNvSpPr>
          <p:nvPr/>
        </p:nvSpPr>
        <p:spPr bwMode="auto">
          <a:xfrm>
            <a:off x="4787900" y="4941888"/>
            <a:ext cx="533400" cy="3048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G</a:t>
            </a:r>
          </a:p>
        </p:txBody>
      </p:sp>
      <p:sp>
        <p:nvSpPr>
          <p:cNvPr id="34826" name="Text Box 10"/>
          <p:cNvSpPr txBox="1">
            <a:spLocks noChangeArrowheads="1"/>
          </p:cNvSpPr>
          <p:nvPr/>
        </p:nvSpPr>
        <p:spPr bwMode="auto">
          <a:xfrm>
            <a:off x="4114800" y="4797425"/>
            <a:ext cx="3349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?</a:t>
            </a:r>
          </a:p>
        </p:txBody>
      </p:sp>
      <p:sp>
        <p:nvSpPr>
          <p:cNvPr id="34827" name="Oval 11"/>
          <p:cNvSpPr>
            <a:spLocks noChangeArrowheads="1"/>
          </p:cNvSpPr>
          <p:nvPr/>
        </p:nvSpPr>
        <p:spPr bwMode="auto">
          <a:xfrm>
            <a:off x="5186363" y="5589588"/>
            <a:ext cx="6096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 b="0"/>
          </a:p>
        </p:txBody>
      </p:sp>
      <p:sp>
        <p:nvSpPr>
          <p:cNvPr id="34828" name="Oval 12"/>
          <p:cNvSpPr>
            <a:spLocks noChangeArrowheads="1"/>
          </p:cNvSpPr>
          <p:nvPr/>
        </p:nvSpPr>
        <p:spPr bwMode="auto">
          <a:xfrm>
            <a:off x="3419475" y="5627688"/>
            <a:ext cx="6096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 b="0"/>
          </a:p>
        </p:txBody>
      </p:sp>
      <p:sp>
        <p:nvSpPr>
          <p:cNvPr id="34829" name="Line 13"/>
          <p:cNvSpPr>
            <a:spLocks noChangeShapeType="1"/>
          </p:cNvSpPr>
          <p:nvPr/>
        </p:nvSpPr>
        <p:spPr bwMode="auto">
          <a:xfrm>
            <a:off x="3779838" y="5373688"/>
            <a:ext cx="16557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cxnSp>
        <p:nvCxnSpPr>
          <p:cNvPr id="34830" name="AutoShape 14"/>
          <p:cNvCxnSpPr>
            <a:cxnSpLocks noChangeShapeType="1"/>
            <a:endCxn id="34828" idx="0"/>
          </p:cNvCxnSpPr>
          <p:nvPr/>
        </p:nvCxnSpPr>
        <p:spPr bwMode="auto">
          <a:xfrm flipH="1">
            <a:off x="3724275" y="5373688"/>
            <a:ext cx="55563" cy="254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4831" name="AutoShape 15"/>
          <p:cNvCxnSpPr>
            <a:cxnSpLocks noChangeShapeType="1"/>
            <a:stCxn id="34829" idx="1"/>
            <a:endCxn id="34827" idx="0"/>
          </p:cNvCxnSpPr>
          <p:nvPr/>
        </p:nvCxnSpPr>
        <p:spPr bwMode="auto">
          <a:xfrm>
            <a:off x="5435600" y="5373688"/>
            <a:ext cx="55563" cy="2159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34832" name="Line 16"/>
          <p:cNvSpPr>
            <a:spLocks noChangeShapeType="1"/>
          </p:cNvSpPr>
          <p:nvPr/>
        </p:nvSpPr>
        <p:spPr bwMode="auto">
          <a:xfrm>
            <a:off x="4500563" y="4725988"/>
            <a:ext cx="0" cy="5334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93" name="AutoShape 17"/>
          <p:cNvSpPr>
            <a:spLocks noChangeArrowheads="1"/>
          </p:cNvSpPr>
          <p:nvPr/>
        </p:nvSpPr>
        <p:spPr bwMode="auto">
          <a:xfrm>
            <a:off x="4427538" y="1628775"/>
            <a:ext cx="3960812" cy="2016125"/>
          </a:xfrm>
          <a:prstGeom prst="cloudCallout">
            <a:avLst>
              <a:gd name="adj1" fmla="val -41144"/>
              <a:gd name="adj2" fmla="val 571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US" dirty="0"/>
              <a:t>S</a:t>
            </a:r>
            <a:r>
              <a:rPr lang="en-US" dirty="0" smtClean="0"/>
              <a:t>hould </a:t>
            </a:r>
            <a:r>
              <a:rPr lang="en-US" dirty="0"/>
              <a:t>I forward this packet to my subnet?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45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45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45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93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3584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358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Group Management</a:t>
            </a:r>
          </a:p>
        </p:txBody>
      </p:sp>
      <p:sp>
        <p:nvSpPr>
          <p:cNvPr id="3584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Routers maintain “local host group membership table”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“Which group has a member in my subnet ?”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>
                <a:sym typeface="Symbol" pitchFamily="18" charset="2"/>
              </a:rPr>
              <a:t> </a:t>
            </a:r>
            <a:r>
              <a:rPr lang="en-US" dirty="0" smtClean="0"/>
              <a:t>IP Multicast requires ‘state’ in each router.</a:t>
            </a:r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3686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3686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 Question 2</a:t>
            </a:r>
          </a:p>
        </p:txBody>
      </p:sp>
      <p:sp>
        <p:nvSpPr>
          <p:cNvPr id="36869" name="Rectangle 3"/>
          <p:cNvSpPr>
            <a:spLocks noChangeArrowheads="1"/>
          </p:cNvSpPr>
          <p:nvPr/>
        </p:nvSpPr>
        <p:spPr bwMode="auto">
          <a:xfrm>
            <a:off x="4175125" y="4284663"/>
            <a:ext cx="1219200" cy="7588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Router</a:t>
            </a:r>
          </a:p>
        </p:txBody>
      </p:sp>
      <p:sp>
        <p:nvSpPr>
          <p:cNvPr id="36870" name="Rectangle 4"/>
          <p:cNvSpPr>
            <a:spLocks noChangeArrowheads="1"/>
          </p:cNvSpPr>
          <p:nvPr/>
        </p:nvSpPr>
        <p:spPr bwMode="auto">
          <a:xfrm>
            <a:off x="1965325" y="4284663"/>
            <a:ext cx="1143000" cy="7588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Router</a:t>
            </a:r>
          </a:p>
        </p:txBody>
      </p:sp>
      <p:sp>
        <p:nvSpPr>
          <p:cNvPr id="36871" name="Rectangle 5"/>
          <p:cNvSpPr>
            <a:spLocks noChangeArrowheads="1"/>
          </p:cNvSpPr>
          <p:nvPr/>
        </p:nvSpPr>
        <p:spPr bwMode="auto">
          <a:xfrm>
            <a:off x="6232525" y="3675063"/>
            <a:ext cx="1219200" cy="7588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Router</a:t>
            </a:r>
          </a:p>
        </p:txBody>
      </p:sp>
      <p:sp>
        <p:nvSpPr>
          <p:cNvPr id="36872" name="Rectangle 6"/>
          <p:cNvSpPr>
            <a:spLocks noChangeArrowheads="1"/>
          </p:cNvSpPr>
          <p:nvPr/>
        </p:nvSpPr>
        <p:spPr bwMode="auto">
          <a:xfrm>
            <a:off x="6232525" y="5046663"/>
            <a:ext cx="1219200" cy="7588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Router</a:t>
            </a:r>
          </a:p>
        </p:txBody>
      </p:sp>
      <p:sp>
        <p:nvSpPr>
          <p:cNvPr id="36873" name="Line 7"/>
          <p:cNvSpPr>
            <a:spLocks noChangeShapeType="1"/>
          </p:cNvSpPr>
          <p:nvPr/>
        </p:nvSpPr>
        <p:spPr bwMode="auto">
          <a:xfrm flipV="1">
            <a:off x="5394325" y="4056063"/>
            <a:ext cx="838200" cy="5334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74" name="Line 8"/>
          <p:cNvSpPr>
            <a:spLocks noChangeShapeType="1"/>
          </p:cNvSpPr>
          <p:nvPr/>
        </p:nvSpPr>
        <p:spPr bwMode="auto">
          <a:xfrm>
            <a:off x="3108325" y="4665663"/>
            <a:ext cx="10668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75" name="Line 9"/>
          <p:cNvSpPr>
            <a:spLocks noChangeShapeType="1"/>
          </p:cNvSpPr>
          <p:nvPr/>
        </p:nvSpPr>
        <p:spPr bwMode="auto">
          <a:xfrm>
            <a:off x="5386388" y="4724400"/>
            <a:ext cx="863600" cy="720725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0298" name="AutoShape 10"/>
          <p:cNvSpPr>
            <a:spLocks noChangeArrowheads="1"/>
          </p:cNvSpPr>
          <p:nvPr/>
        </p:nvSpPr>
        <p:spPr bwMode="auto">
          <a:xfrm>
            <a:off x="3810000" y="1628775"/>
            <a:ext cx="4578350" cy="1800225"/>
          </a:xfrm>
          <a:prstGeom prst="cloudCallout">
            <a:avLst>
              <a:gd name="adj1" fmla="val -28227"/>
              <a:gd name="adj2" fmla="val 90213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US" dirty="0"/>
              <a:t>W</a:t>
            </a:r>
            <a:r>
              <a:rPr lang="en-US" dirty="0" smtClean="0"/>
              <a:t>hich </a:t>
            </a:r>
            <a:r>
              <a:rPr lang="en-US" dirty="0"/>
              <a:t>neighbors should I forward this packet?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02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02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02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0298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3584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358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IP Multicast: Current State</a:t>
            </a:r>
            <a:endParaRPr lang="en-US" dirty="0" smtClean="0"/>
          </a:p>
        </p:txBody>
      </p:sp>
      <p:sp>
        <p:nvSpPr>
          <p:cNvPr id="3584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IP multicast has been standardized long ago and is implemented in almost all major routers, but</a:t>
            </a:r>
            <a:endParaRPr lang="en-US" dirty="0" smtClean="0"/>
          </a:p>
          <a:p>
            <a:pPr eaLnBrk="1" hangingPunct="1"/>
            <a:r>
              <a:rPr lang="en-US" dirty="0" smtClean="0">
                <a:solidFill>
                  <a:srgbClr val="0000FF"/>
                </a:solidFill>
              </a:rPr>
              <a:t>Technical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rgbClr val="0000FF"/>
                </a:solidFill>
              </a:rPr>
              <a:t>non-technical</a:t>
            </a:r>
            <a:r>
              <a:rPr lang="en-US" dirty="0" smtClean="0"/>
              <a:t> reasons </a:t>
            </a:r>
            <a:r>
              <a:rPr lang="en-US" i="1" dirty="0" smtClean="0"/>
              <a:t>hinder</a:t>
            </a:r>
            <a:r>
              <a:rPr lang="en-US" dirty="0" smtClean="0"/>
              <a:t> its adoption in much of the </a:t>
            </a:r>
            <a:r>
              <a:rPr lang="en-US" dirty="0" smtClean="0"/>
              <a:t>Internet</a:t>
            </a:r>
            <a:r>
              <a:rPr lang="en-US" dirty="0" smtClean="0"/>
              <a:t>.</a:t>
            </a:r>
            <a:endParaRPr lang="en-US" dirty="0" smtClean="0"/>
          </a:p>
          <a:p>
            <a:pPr eaLnBrk="1" hangingPunct="1"/>
            <a:r>
              <a:rPr lang="en-US" dirty="0" smtClean="0"/>
              <a:t>Can you think of some reasons?</a:t>
            </a:r>
            <a:endParaRPr lang="en-US" dirty="0" smtClean="0"/>
          </a:p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05768067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3584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358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One/Many-to-Many (1)</a:t>
            </a:r>
            <a:endParaRPr lang="en-US" dirty="0" smtClean="0"/>
          </a:p>
        </p:txBody>
      </p:sp>
      <p:sp>
        <p:nvSpPr>
          <p:cNvPr id="3584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Because of the unavailability of IP multicast many applications use </a:t>
            </a:r>
            <a:r>
              <a:rPr lang="en-US" dirty="0" smtClean="0">
                <a:solidFill>
                  <a:srgbClr val="0000FF"/>
                </a:solidFill>
              </a:rPr>
              <a:t>application-level multicast</a:t>
            </a:r>
            <a:r>
              <a:rPr lang="en-US" dirty="0" smtClean="0"/>
              <a:t>.</a:t>
            </a:r>
            <a:endParaRPr lang="en-US" dirty="0" smtClean="0"/>
          </a:p>
          <a:p>
            <a:pPr eaLnBrk="1" hangingPunct="1"/>
            <a:r>
              <a:rPr lang="en-US" dirty="0">
                <a:sym typeface="Symbol" pitchFamily="18" charset="2"/>
              </a:rPr>
              <a:t> </a:t>
            </a:r>
            <a:r>
              <a:rPr lang="en-US" dirty="0" smtClean="0">
                <a:solidFill>
                  <a:srgbClr val="C00000"/>
                </a:solidFill>
              </a:rPr>
              <a:t>Push protocols </a:t>
            </a:r>
            <a:r>
              <a:rPr lang="en-US" dirty="0" smtClean="0"/>
              <a:t>(e.g., use of distribution trees): sender is pushing data to nodes/receivers.</a:t>
            </a:r>
          </a:p>
          <a:p>
            <a:pPr eaLnBrk="1" hangingPunct="1"/>
            <a:r>
              <a:rPr lang="en-US" dirty="0">
                <a:sym typeface="Symbol" pitchFamily="18" charset="2"/>
              </a:rPr>
              <a:t> </a:t>
            </a:r>
            <a:r>
              <a:rPr lang="en-US" dirty="0" smtClean="0">
                <a:solidFill>
                  <a:srgbClr val="C00000"/>
                </a:solidFill>
              </a:rPr>
              <a:t>Pull protocols</a:t>
            </a:r>
            <a:r>
              <a:rPr lang="en-US" dirty="0" smtClean="0"/>
              <a:t>: receivers are pulling data from nodes/source.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25533044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3584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358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One/Many-to-Many (2)</a:t>
            </a:r>
            <a:endParaRPr lang="en-US" dirty="0" smtClean="0"/>
          </a:p>
        </p:txBody>
      </p:sp>
      <p:sp>
        <p:nvSpPr>
          <p:cNvPr id="3584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Frequently also unicast is still used.</a:t>
            </a:r>
          </a:p>
          <a:p>
            <a:pPr eaLnBrk="1" hangingPunct="1"/>
            <a:r>
              <a:rPr lang="en-US" dirty="0" smtClean="0"/>
              <a:t>But, unicast creates </a:t>
            </a:r>
            <a:r>
              <a:rPr lang="en-US" dirty="0" smtClean="0">
                <a:solidFill>
                  <a:srgbClr val="0000FF"/>
                </a:solidFill>
              </a:rPr>
              <a:t>scalability</a:t>
            </a:r>
            <a:r>
              <a:rPr lang="en-US" dirty="0" smtClean="0"/>
              <a:t> problems.</a:t>
            </a:r>
          </a:p>
          <a:p>
            <a:pPr eaLnBrk="1" hangingPunct="1"/>
            <a:r>
              <a:rPr lang="en-US" dirty="0" smtClean="0"/>
              <a:t>Possible solutions:</a:t>
            </a:r>
          </a:p>
          <a:p>
            <a:pPr lvl="1" eaLnBrk="1" hangingPunct="1"/>
            <a:r>
              <a:rPr lang="en-US" dirty="0" smtClean="0"/>
              <a:t>CDN: Content Distribution Networks (e.g., Akamai)</a:t>
            </a:r>
          </a:p>
          <a:p>
            <a:pPr lvl="1" eaLnBrk="1" hangingPunct="1"/>
            <a:r>
              <a:rPr lang="en-US" dirty="0" smtClean="0"/>
              <a:t>Caching.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2383708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27088" y="1481138"/>
            <a:ext cx="7859712" cy="1719262"/>
          </a:xfrm>
        </p:spPr>
        <p:txBody>
          <a:bodyPr/>
          <a:lstStyle/>
          <a:p>
            <a:pPr eaLnBrk="1" hangingPunct="1"/>
            <a:r>
              <a:rPr lang="en-US" sz="5400" dirty="0" smtClean="0"/>
              <a:t>Routing Protocols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827088" y="3789363"/>
            <a:ext cx="6858000" cy="1600200"/>
          </a:xfrm>
        </p:spPr>
        <p:txBody>
          <a:bodyPr/>
          <a:lstStyle/>
          <a:p>
            <a:pPr eaLnBrk="1" hangingPunct="1"/>
            <a:r>
              <a:rPr lang="en-US" dirty="0" smtClean="0"/>
              <a:t>For push multicast</a:t>
            </a:r>
            <a:endParaRPr lang="en-US" dirty="0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3891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3891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Routing Protocols</a:t>
            </a:r>
          </a:p>
        </p:txBody>
      </p:sp>
      <p:sp>
        <p:nvSpPr>
          <p:cNvPr id="3891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Generic Methods :</a:t>
            </a:r>
          </a:p>
          <a:p>
            <a:pPr lvl="1" eaLnBrk="1" hangingPunct="1"/>
            <a:r>
              <a:rPr lang="en-US" smtClean="0"/>
              <a:t>Form a tree to all routers with members</a:t>
            </a:r>
          </a:p>
          <a:p>
            <a:pPr lvl="1" eaLnBrk="1" hangingPunct="1"/>
            <a:r>
              <a:rPr lang="en-US" smtClean="0"/>
              <a:t>Deliver the packets along the tree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3993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399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Shortest Path Tree</a:t>
            </a:r>
          </a:p>
        </p:txBody>
      </p:sp>
      <p:sp>
        <p:nvSpPr>
          <p:cNvPr id="3994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One tree for each source for each group</a:t>
            </a:r>
          </a:p>
        </p:txBody>
      </p:sp>
      <p:sp>
        <p:nvSpPr>
          <p:cNvPr id="39942" name="Rectangle 13"/>
          <p:cNvSpPr>
            <a:spLocks noChangeArrowheads="1"/>
          </p:cNvSpPr>
          <p:nvPr/>
        </p:nvSpPr>
        <p:spPr bwMode="auto">
          <a:xfrm>
            <a:off x="4267200" y="2895600"/>
            <a:ext cx="381000" cy="304800"/>
          </a:xfrm>
          <a:prstGeom prst="rect">
            <a:avLst/>
          </a:prstGeom>
          <a:solidFill>
            <a:schemeClr val="folHlink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43" name="Rectangle 14"/>
          <p:cNvSpPr>
            <a:spLocks noChangeArrowheads="1"/>
          </p:cNvSpPr>
          <p:nvPr/>
        </p:nvSpPr>
        <p:spPr bwMode="auto">
          <a:xfrm>
            <a:off x="4495800" y="4038600"/>
            <a:ext cx="381000" cy="304800"/>
          </a:xfrm>
          <a:prstGeom prst="rect">
            <a:avLst/>
          </a:prstGeom>
          <a:solidFill>
            <a:schemeClr val="folHlink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44" name="Rectangle 15"/>
          <p:cNvSpPr>
            <a:spLocks noChangeArrowheads="1"/>
          </p:cNvSpPr>
          <p:nvPr/>
        </p:nvSpPr>
        <p:spPr bwMode="auto">
          <a:xfrm>
            <a:off x="3352800" y="4800600"/>
            <a:ext cx="381000" cy="304800"/>
          </a:xfrm>
          <a:prstGeom prst="rect">
            <a:avLst/>
          </a:prstGeom>
          <a:solidFill>
            <a:schemeClr val="folHlink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45" name="Rectangle 16"/>
          <p:cNvSpPr>
            <a:spLocks noChangeArrowheads="1"/>
          </p:cNvSpPr>
          <p:nvPr/>
        </p:nvSpPr>
        <p:spPr bwMode="auto">
          <a:xfrm>
            <a:off x="5715000" y="4191000"/>
            <a:ext cx="381000" cy="304800"/>
          </a:xfrm>
          <a:prstGeom prst="rect">
            <a:avLst/>
          </a:prstGeom>
          <a:solidFill>
            <a:schemeClr val="folHlink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46" name="Rectangle 17"/>
          <p:cNvSpPr>
            <a:spLocks noChangeArrowheads="1"/>
          </p:cNvSpPr>
          <p:nvPr/>
        </p:nvSpPr>
        <p:spPr bwMode="auto">
          <a:xfrm>
            <a:off x="3276600" y="3505200"/>
            <a:ext cx="381000" cy="304800"/>
          </a:xfrm>
          <a:prstGeom prst="rect">
            <a:avLst/>
          </a:prstGeom>
          <a:solidFill>
            <a:schemeClr val="folHlink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47" name="Rectangle 18"/>
          <p:cNvSpPr>
            <a:spLocks noChangeArrowheads="1"/>
          </p:cNvSpPr>
          <p:nvPr/>
        </p:nvSpPr>
        <p:spPr bwMode="auto">
          <a:xfrm>
            <a:off x="6019800" y="3276600"/>
            <a:ext cx="381000" cy="304800"/>
          </a:xfrm>
          <a:prstGeom prst="rect">
            <a:avLst/>
          </a:prstGeom>
          <a:solidFill>
            <a:schemeClr val="folHlink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48" name="Oval 19"/>
          <p:cNvSpPr>
            <a:spLocks noChangeArrowheads="1"/>
          </p:cNvSpPr>
          <p:nvPr/>
        </p:nvSpPr>
        <p:spPr bwMode="auto">
          <a:xfrm>
            <a:off x="6858000" y="2971800"/>
            <a:ext cx="304800" cy="304800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49" name="Line 21"/>
          <p:cNvSpPr>
            <a:spLocks noChangeShapeType="1"/>
          </p:cNvSpPr>
          <p:nvPr/>
        </p:nvSpPr>
        <p:spPr bwMode="auto">
          <a:xfrm flipH="1">
            <a:off x="6400800" y="3200400"/>
            <a:ext cx="457200" cy="1524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50" name="Line 22"/>
          <p:cNvSpPr>
            <a:spLocks noChangeShapeType="1"/>
          </p:cNvSpPr>
          <p:nvPr/>
        </p:nvSpPr>
        <p:spPr bwMode="auto">
          <a:xfrm flipH="1">
            <a:off x="5867400" y="3581400"/>
            <a:ext cx="304800" cy="6096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51" name="Line 23"/>
          <p:cNvSpPr>
            <a:spLocks noChangeShapeType="1"/>
          </p:cNvSpPr>
          <p:nvPr/>
        </p:nvSpPr>
        <p:spPr bwMode="auto">
          <a:xfrm flipH="1" flipV="1">
            <a:off x="4648200" y="3048000"/>
            <a:ext cx="1371600" cy="3810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52" name="Line 24"/>
          <p:cNvSpPr>
            <a:spLocks noChangeShapeType="1"/>
          </p:cNvSpPr>
          <p:nvPr/>
        </p:nvSpPr>
        <p:spPr bwMode="auto">
          <a:xfrm flipH="1">
            <a:off x="3657600" y="3048000"/>
            <a:ext cx="609600" cy="4572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53" name="Line 25"/>
          <p:cNvSpPr>
            <a:spLocks noChangeShapeType="1"/>
          </p:cNvSpPr>
          <p:nvPr/>
        </p:nvSpPr>
        <p:spPr bwMode="auto">
          <a:xfrm>
            <a:off x="4495800" y="3200400"/>
            <a:ext cx="152400" cy="8382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54" name="Line 26"/>
          <p:cNvSpPr>
            <a:spLocks noChangeShapeType="1"/>
          </p:cNvSpPr>
          <p:nvPr/>
        </p:nvSpPr>
        <p:spPr bwMode="auto">
          <a:xfrm flipH="1">
            <a:off x="3657600" y="4267200"/>
            <a:ext cx="838200" cy="5334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2590800" y="3200400"/>
            <a:ext cx="3429000" cy="2362200"/>
            <a:chOff x="1632" y="2016"/>
            <a:chExt cx="2160" cy="1488"/>
          </a:xfrm>
        </p:grpSpPr>
        <p:sp>
          <p:nvSpPr>
            <p:cNvPr id="39956" name="Oval 20"/>
            <p:cNvSpPr>
              <a:spLocks noChangeArrowheads="1"/>
            </p:cNvSpPr>
            <p:nvPr/>
          </p:nvSpPr>
          <p:spPr bwMode="auto">
            <a:xfrm>
              <a:off x="1632" y="3312"/>
              <a:ext cx="192" cy="192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57" name="Line 28"/>
            <p:cNvSpPr>
              <a:spLocks noChangeShapeType="1"/>
            </p:cNvSpPr>
            <p:nvPr/>
          </p:nvSpPr>
          <p:spPr bwMode="auto">
            <a:xfrm flipV="1">
              <a:off x="1824" y="3168"/>
              <a:ext cx="288" cy="192"/>
            </a:xfrm>
            <a:prstGeom prst="line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58" name="Line 29"/>
            <p:cNvSpPr>
              <a:spLocks noChangeShapeType="1"/>
            </p:cNvSpPr>
            <p:nvPr/>
          </p:nvSpPr>
          <p:spPr bwMode="auto">
            <a:xfrm flipH="1" flipV="1">
              <a:off x="2160" y="2400"/>
              <a:ext cx="48" cy="624"/>
            </a:xfrm>
            <a:prstGeom prst="line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59" name="Line 30"/>
            <p:cNvSpPr>
              <a:spLocks noChangeShapeType="1"/>
            </p:cNvSpPr>
            <p:nvPr/>
          </p:nvSpPr>
          <p:spPr bwMode="auto">
            <a:xfrm flipV="1">
              <a:off x="2352" y="2736"/>
              <a:ext cx="576" cy="384"/>
            </a:xfrm>
            <a:prstGeom prst="line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60" name="Line 31"/>
            <p:cNvSpPr>
              <a:spLocks noChangeShapeType="1"/>
            </p:cNvSpPr>
            <p:nvPr/>
          </p:nvSpPr>
          <p:spPr bwMode="auto">
            <a:xfrm>
              <a:off x="3072" y="2640"/>
              <a:ext cx="528" cy="96"/>
            </a:xfrm>
            <a:prstGeom prst="line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61" name="Line 32"/>
            <p:cNvSpPr>
              <a:spLocks noChangeShapeType="1"/>
            </p:cNvSpPr>
            <p:nvPr/>
          </p:nvSpPr>
          <p:spPr bwMode="auto">
            <a:xfrm flipV="1">
              <a:off x="3072" y="2160"/>
              <a:ext cx="720" cy="384"/>
            </a:xfrm>
            <a:prstGeom prst="line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62" name="Line 33"/>
            <p:cNvSpPr>
              <a:spLocks noChangeShapeType="1"/>
            </p:cNvSpPr>
            <p:nvPr/>
          </p:nvSpPr>
          <p:spPr bwMode="auto">
            <a:xfrm flipV="1">
              <a:off x="2304" y="2016"/>
              <a:ext cx="384" cy="336"/>
            </a:xfrm>
            <a:prstGeom prst="line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4096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4096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Shared Tree</a:t>
            </a:r>
          </a:p>
        </p:txBody>
      </p:sp>
      <p:sp>
        <p:nvSpPr>
          <p:cNvPr id="4096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One tree for each group</a:t>
            </a:r>
          </a:p>
        </p:txBody>
      </p:sp>
      <p:sp>
        <p:nvSpPr>
          <p:cNvPr id="40966" name="Rectangle 17"/>
          <p:cNvSpPr>
            <a:spLocks noChangeArrowheads="1"/>
          </p:cNvSpPr>
          <p:nvPr/>
        </p:nvSpPr>
        <p:spPr bwMode="auto">
          <a:xfrm>
            <a:off x="4267200" y="2895600"/>
            <a:ext cx="381000" cy="304800"/>
          </a:xfrm>
          <a:prstGeom prst="rect">
            <a:avLst/>
          </a:prstGeom>
          <a:solidFill>
            <a:schemeClr val="folHlink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67" name="Rectangle 18"/>
          <p:cNvSpPr>
            <a:spLocks noChangeArrowheads="1"/>
          </p:cNvSpPr>
          <p:nvPr/>
        </p:nvSpPr>
        <p:spPr bwMode="auto">
          <a:xfrm>
            <a:off x="4495800" y="4038600"/>
            <a:ext cx="381000" cy="304800"/>
          </a:xfrm>
          <a:prstGeom prst="rect">
            <a:avLst/>
          </a:prstGeom>
          <a:solidFill>
            <a:schemeClr val="folHlink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68" name="Rectangle 19"/>
          <p:cNvSpPr>
            <a:spLocks noChangeArrowheads="1"/>
          </p:cNvSpPr>
          <p:nvPr/>
        </p:nvSpPr>
        <p:spPr bwMode="auto">
          <a:xfrm>
            <a:off x="3352800" y="4800600"/>
            <a:ext cx="381000" cy="304800"/>
          </a:xfrm>
          <a:prstGeom prst="rect">
            <a:avLst/>
          </a:prstGeom>
          <a:solidFill>
            <a:schemeClr val="folHlink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69" name="Rectangle 20"/>
          <p:cNvSpPr>
            <a:spLocks noChangeArrowheads="1"/>
          </p:cNvSpPr>
          <p:nvPr/>
        </p:nvSpPr>
        <p:spPr bwMode="auto">
          <a:xfrm>
            <a:off x="5715000" y="4191000"/>
            <a:ext cx="381000" cy="304800"/>
          </a:xfrm>
          <a:prstGeom prst="rect">
            <a:avLst/>
          </a:prstGeom>
          <a:solidFill>
            <a:schemeClr val="folHlink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70" name="Rectangle 21"/>
          <p:cNvSpPr>
            <a:spLocks noChangeArrowheads="1"/>
          </p:cNvSpPr>
          <p:nvPr/>
        </p:nvSpPr>
        <p:spPr bwMode="auto">
          <a:xfrm>
            <a:off x="3276600" y="3505200"/>
            <a:ext cx="381000" cy="304800"/>
          </a:xfrm>
          <a:prstGeom prst="rect">
            <a:avLst/>
          </a:prstGeom>
          <a:solidFill>
            <a:schemeClr val="folHlink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71" name="Rectangle 22"/>
          <p:cNvSpPr>
            <a:spLocks noChangeArrowheads="1"/>
          </p:cNvSpPr>
          <p:nvPr/>
        </p:nvSpPr>
        <p:spPr bwMode="auto">
          <a:xfrm>
            <a:off x="6019800" y="3276600"/>
            <a:ext cx="381000" cy="304800"/>
          </a:xfrm>
          <a:prstGeom prst="rect">
            <a:avLst/>
          </a:prstGeom>
          <a:solidFill>
            <a:schemeClr val="folHlink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72" name="Line 23"/>
          <p:cNvSpPr>
            <a:spLocks noChangeShapeType="1"/>
          </p:cNvSpPr>
          <p:nvPr/>
        </p:nvSpPr>
        <p:spPr bwMode="auto">
          <a:xfrm>
            <a:off x="4648200" y="3048000"/>
            <a:ext cx="137160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73" name="Line 24"/>
          <p:cNvSpPr>
            <a:spLocks noChangeShapeType="1"/>
          </p:cNvSpPr>
          <p:nvPr/>
        </p:nvSpPr>
        <p:spPr bwMode="auto">
          <a:xfrm flipH="1">
            <a:off x="5867400" y="3581400"/>
            <a:ext cx="304800" cy="685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74" name="Line 25"/>
          <p:cNvSpPr>
            <a:spLocks noChangeShapeType="1"/>
          </p:cNvSpPr>
          <p:nvPr/>
        </p:nvSpPr>
        <p:spPr bwMode="auto">
          <a:xfrm flipH="1" flipV="1">
            <a:off x="4876800" y="4191000"/>
            <a:ext cx="83820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75" name="Line 26"/>
          <p:cNvSpPr>
            <a:spLocks noChangeShapeType="1"/>
          </p:cNvSpPr>
          <p:nvPr/>
        </p:nvSpPr>
        <p:spPr bwMode="auto">
          <a:xfrm>
            <a:off x="3657600" y="3657600"/>
            <a:ext cx="83820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76" name="Line 27"/>
          <p:cNvSpPr>
            <a:spLocks noChangeShapeType="1"/>
          </p:cNvSpPr>
          <p:nvPr/>
        </p:nvSpPr>
        <p:spPr bwMode="auto">
          <a:xfrm flipH="1">
            <a:off x="3733800" y="4343400"/>
            <a:ext cx="76200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77" name="Oval 28"/>
          <p:cNvSpPr>
            <a:spLocks noChangeArrowheads="1"/>
          </p:cNvSpPr>
          <p:nvPr/>
        </p:nvSpPr>
        <p:spPr bwMode="auto">
          <a:xfrm>
            <a:off x="6858000" y="2971800"/>
            <a:ext cx="304800" cy="304800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78" name="Oval 29"/>
          <p:cNvSpPr>
            <a:spLocks noChangeArrowheads="1"/>
          </p:cNvSpPr>
          <p:nvPr/>
        </p:nvSpPr>
        <p:spPr bwMode="auto">
          <a:xfrm>
            <a:off x="6019800" y="4953000"/>
            <a:ext cx="304800" cy="304800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79" name="Oval 30"/>
          <p:cNvSpPr>
            <a:spLocks noChangeArrowheads="1"/>
          </p:cNvSpPr>
          <p:nvPr/>
        </p:nvSpPr>
        <p:spPr bwMode="auto">
          <a:xfrm>
            <a:off x="2743200" y="2819400"/>
            <a:ext cx="304800" cy="304800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80" name="Line 31"/>
          <p:cNvSpPr>
            <a:spLocks noChangeShapeType="1"/>
          </p:cNvSpPr>
          <p:nvPr/>
        </p:nvSpPr>
        <p:spPr bwMode="auto">
          <a:xfrm flipH="1">
            <a:off x="6400800" y="3200400"/>
            <a:ext cx="45720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81" name="Line 32"/>
          <p:cNvSpPr>
            <a:spLocks noChangeShapeType="1"/>
          </p:cNvSpPr>
          <p:nvPr/>
        </p:nvSpPr>
        <p:spPr bwMode="auto">
          <a:xfrm flipH="1" flipV="1">
            <a:off x="5867400" y="4495800"/>
            <a:ext cx="22860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82" name="Line 33"/>
          <p:cNvSpPr>
            <a:spLocks noChangeShapeType="1"/>
          </p:cNvSpPr>
          <p:nvPr/>
        </p:nvSpPr>
        <p:spPr bwMode="auto">
          <a:xfrm>
            <a:off x="2971800" y="3048000"/>
            <a:ext cx="45720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819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Multimedia Systems</a:t>
            </a:r>
          </a:p>
        </p:txBody>
      </p:sp>
      <p:sp>
        <p:nvSpPr>
          <p:cNvPr id="819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QoS</a:t>
            </a:r>
          </a:p>
          <a:p>
            <a:pPr lvl="1" eaLnBrk="1" hangingPunct="1"/>
            <a:r>
              <a:rPr lang="en-US" smtClean="0"/>
              <a:t>Often “quality” is subjective (e.g., video, audio)</a:t>
            </a:r>
          </a:p>
          <a:p>
            <a:pPr eaLnBrk="1" hangingPunct="1"/>
            <a:r>
              <a:rPr lang="en-US" smtClean="0"/>
              <a:t>Real-time requirements</a:t>
            </a:r>
          </a:p>
          <a:p>
            <a:pPr lvl="1" eaLnBrk="1" hangingPunct="1"/>
            <a:r>
              <a:rPr lang="en-US" smtClean="0"/>
              <a:t>Hard real-time: aircraft control system</a:t>
            </a:r>
          </a:p>
          <a:p>
            <a:pPr lvl="1" eaLnBrk="1" hangingPunct="1"/>
            <a:r>
              <a:rPr lang="en-US" smtClean="0"/>
              <a:t>Soft real-time: e.g., video playback</a:t>
            </a:r>
          </a:p>
        </p:txBody>
      </p:sp>
    </p:spTree>
  </p:cSld>
  <p:clrMapOvr>
    <a:masterClrMapping/>
  </p:clrMapOvr>
  <p:transition spd="slow"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4198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4198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Routing Protocols</a:t>
            </a:r>
          </a:p>
        </p:txBody>
      </p:sp>
      <p:sp>
        <p:nvSpPr>
          <p:cNvPr id="4198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DVMRP – shortest path tree</a:t>
            </a:r>
          </a:p>
          <a:p>
            <a:pPr eaLnBrk="1" hangingPunct="1"/>
            <a:r>
              <a:rPr lang="en-US" smtClean="0"/>
              <a:t>CBT – shared tree</a:t>
            </a:r>
          </a:p>
          <a:p>
            <a:pPr eaLnBrk="1" hangingPunct="1"/>
            <a:r>
              <a:rPr lang="en-US" smtClean="0"/>
              <a:t>PIM – combine both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DVMRP</a:t>
            </a:r>
          </a:p>
        </p:txBody>
      </p:sp>
      <p:sp>
        <p:nvSpPr>
          <p:cNvPr id="43011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Distance Vector Multicast Routing Protocol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5222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522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DVMRP</a:t>
            </a:r>
            <a:endParaRPr lang="en-US" dirty="0" smtClean="0"/>
          </a:p>
        </p:txBody>
      </p:sp>
      <p:sp>
        <p:nvSpPr>
          <p:cNvPr id="5222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Used to share information between routers for the transportation of IP multicast packets.</a:t>
            </a:r>
          </a:p>
          <a:p>
            <a:pPr eaLnBrk="1" hangingPunct="1"/>
            <a:r>
              <a:rPr lang="en-US" dirty="0" smtClean="0"/>
              <a:t>RFC 1075.</a:t>
            </a:r>
          </a:p>
          <a:p>
            <a:pPr eaLnBrk="1" hangingPunct="1"/>
            <a:r>
              <a:rPr lang="en-US" dirty="0" smtClean="0"/>
              <a:t>Basis of </a:t>
            </a:r>
            <a:r>
              <a:rPr lang="en-US" dirty="0" err="1" smtClean="0"/>
              <a:t>Mbone</a:t>
            </a:r>
            <a:r>
              <a:rPr lang="en-US" dirty="0" smtClean="0"/>
              <a:t>.</a:t>
            </a:r>
            <a:endParaRPr lang="en-US" dirty="0" smtClean="0"/>
          </a:p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02452818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4403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440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From S to G</a:t>
            </a:r>
          </a:p>
        </p:txBody>
      </p:sp>
      <p:sp>
        <p:nvSpPr>
          <p:cNvPr id="44037" name="Rectangle 3"/>
          <p:cNvSpPr>
            <a:spLocks noChangeArrowheads="1"/>
          </p:cNvSpPr>
          <p:nvPr/>
        </p:nvSpPr>
        <p:spPr bwMode="auto">
          <a:xfrm>
            <a:off x="1219200" y="3417888"/>
            <a:ext cx="1066800" cy="762000"/>
          </a:xfrm>
          <a:prstGeom prst="rect">
            <a:avLst/>
          </a:prstGeom>
          <a:solidFill>
            <a:schemeClr val="folHlink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R</a:t>
            </a:r>
          </a:p>
        </p:txBody>
      </p:sp>
      <p:sp>
        <p:nvSpPr>
          <p:cNvPr id="44038" name="Rectangle 4"/>
          <p:cNvSpPr>
            <a:spLocks noChangeArrowheads="1"/>
          </p:cNvSpPr>
          <p:nvPr/>
        </p:nvSpPr>
        <p:spPr bwMode="auto">
          <a:xfrm>
            <a:off x="3124200" y="3417888"/>
            <a:ext cx="1066800" cy="762000"/>
          </a:xfrm>
          <a:prstGeom prst="rect">
            <a:avLst/>
          </a:prstGeom>
          <a:solidFill>
            <a:schemeClr val="folHlink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P</a:t>
            </a:r>
          </a:p>
        </p:txBody>
      </p:sp>
      <p:sp>
        <p:nvSpPr>
          <p:cNvPr id="44039" name="Oval 5"/>
          <p:cNvSpPr>
            <a:spLocks noChangeArrowheads="1"/>
          </p:cNvSpPr>
          <p:nvPr/>
        </p:nvSpPr>
        <p:spPr bwMode="auto">
          <a:xfrm>
            <a:off x="2971800" y="4572000"/>
            <a:ext cx="609600" cy="6096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0" name="Oval 6"/>
          <p:cNvSpPr>
            <a:spLocks noChangeArrowheads="1"/>
          </p:cNvSpPr>
          <p:nvPr/>
        </p:nvSpPr>
        <p:spPr bwMode="auto">
          <a:xfrm>
            <a:off x="6553200" y="1828800"/>
            <a:ext cx="609600" cy="6096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1" name="Oval 7"/>
          <p:cNvSpPr>
            <a:spLocks noChangeArrowheads="1"/>
          </p:cNvSpPr>
          <p:nvPr/>
        </p:nvSpPr>
        <p:spPr bwMode="auto">
          <a:xfrm>
            <a:off x="5791200" y="1828800"/>
            <a:ext cx="609600" cy="6096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2" name="Oval 8"/>
          <p:cNvSpPr>
            <a:spLocks noChangeArrowheads="1"/>
          </p:cNvSpPr>
          <p:nvPr/>
        </p:nvSpPr>
        <p:spPr bwMode="auto">
          <a:xfrm>
            <a:off x="3733800" y="4572000"/>
            <a:ext cx="609600" cy="6096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3" name="Rectangle 9"/>
          <p:cNvSpPr>
            <a:spLocks noChangeArrowheads="1"/>
          </p:cNvSpPr>
          <p:nvPr/>
        </p:nvSpPr>
        <p:spPr bwMode="auto">
          <a:xfrm>
            <a:off x="5943600" y="2819400"/>
            <a:ext cx="1066800" cy="762000"/>
          </a:xfrm>
          <a:prstGeom prst="rect">
            <a:avLst/>
          </a:prstGeom>
          <a:solidFill>
            <a:schemeClr val="folHlink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Q</a:t>
            </a:r>
          </a:p>
        </p:txBody>
      </p:sp>
      <p:sp>
        <p:nvSpPr>
          <p:cNvPr id="44044" name="Rectangle 10"/>
          <p:cNvSpPr>
            <a:spLocks noChangeArrowheads="1"/>
          </p:cNvSpPr>
          <p:nvPr/>
        </p:nvSpPr>
        <p:spPr bwMode="auto">
          <a:xfrm>
            <a:off x="5943600" y="4038600"/>
            <a:ext cx="1066800" cy="762000"/>
          </a:xfrm>
          <a:prstGeom prst="rect">
            <a:avLst/>
          </a:prstGeom>
          <a:solidFill>
            <a:schemeClr val="folHlink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T</a:t>
            </a:r>
          </a:p>
        </p:txBody>
      </p:sp>
      <p:sp>
        <p:nvSpPr>
          <p:cNvPr id="44045" name="Oval 11"/>
          <p:cNvSpPr>
            <a:spLocks noChangeArrowheads="1"/>
          </p:cNvSpPr>
          <p:nvPr/>
        </p:nvSpPr>
        <p:spPr bwMode="auto">
          <a:xfrm>
            <a:off x="5791200" y="5181600"/>
            <a:ext cx="609600" cy="6096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6" name="Oval 12"/>
          <p:cNvSpPr>
            <a:spLocks noChangeArrowheads="1"/>
          </p:cNvSpPr>
          <p:nvPr/>
        </p:nvSpPr>
        <p:spPr bwMode="auto">
          <a:xfrm>
            <a:off x="6553200" y="5181600"/>
            <a:ext cx="609600" cy="6096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7" name="Line 13"/>
          <p:cNvSpPr>
            <a:spLocks noChangeShapeType="1"/>
          </p:cNvSpPr>
          <p:nvPr/>
        </p:nvSpPr>
        <p:spPr bwMode="auto">
          <a:xfrm>
            <a:off x="6096000" y="2438400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8" name="Line 14"/>
          <p:cNvSpPr>
            <a:spLocks noChangeShapeType="1"/>
          </p:cNvSpPr>
          <p:nvPr/>
        </p:nvSpPr>
        <p:spPr bwMode="auto">
          <a:xfrm>
            <a:off x="6858000" y="2438400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9" name="Line 15"/>
          <p:cNvSpPr>
            <a:spLocks noChangeShapeType="1"/>
          </p:cNvSpPr>
          <p:nvPr/>
        </p:nvSpPr>
        <p:spPr bwMode="auto">
          <a:xfrm>
            <a:off x="6096000" y="4800600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50" name="Line 16"/>
          <p:cNvSpPr>
            <a:spLocks noChangeShapeType="1"/>
          </p:cNvSpPr>
          <p:nvPr/>
        </p:nvSpPr>
        <p:spPr bwMode="auto">
          <a:xfrm>
            <a:off x="6858000" y="4800600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51" name="Line 17"/>
          <p:cNvSpPr>
            <a:spLocks noChangeShapeType="1"/>
          </p:cNvSpPr>
          <p:nvPr/>
        </p:nvSpPr>
        <p:spPr bwMode="auto">
          <a:xfrm>
            <a:off x="3276600" y="4191000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52" name="Line 18"/>
          <p:cNvSpPr>
            <a:spLocks noChangeShapeType="1"/>
          </p:cNvSpPr>
          <p:nvPr/>
        </p:nvSpPr>
        <p:spPr bwMode="auto">
          <a:xfrm>
            <a:off x="4038600" y="4191000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53" name="Line 19"/>
          <p:cNvSpPr>
            <a:spLocks noChangeShapeType="1"/>
          </p:cNvSpPr>
          <p:nvPr/>
        </p:nvSpPr>
        <p:spPr bwMode="auto">
          <a:xfrm flipV="1">
            <a:off x="4191000" y="3124200"/>
            <a:ext cx="1752600" cy="685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54" name="Line 20"/>
          <p:cNvSpPr>
            <a:spLocks noChangeShapeType="1"/>
          </p:cNvSpPr>
          <p:nvPr/>
        </p:nvSpPr>
        <p:spPr bwMode="auto">
          <a:xfrm>
            <a:off x="4191000" y="3810000"/>
            <a:ext cx="175260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55" name="Line 21"/>
          <p:cNvSpPr>
            <a:spLocks noChangeShapeType="1"/>
          </p:cNvSpPr>
          <p:nvPr/>
        </p:nvSpPr>
        <p:spPr bwMode="auto">
          <a:xfrm>
            <a:off x="2286000" y="3810000"/>
            <a:ext cx="838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56" name="Line 22"/>
          <p:cNvSpPr>
            <a:spLocks noChangeShapeType="1"/>
          </p:cNvSpPr>
          <p:nvPr/>
        </p:nvSpPr>
        <p:spPr bwMode="auto">
          <a:xfrm flipH="1" flipV="1">
            <a:off x="1143000" y="2667000"/>
            <a:ext cx="304800" cy="762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57" name="Line 23"/>
          <p:cNvSpPr>
            <a:spLocks noChangeShapeType="1"/>
          </p:cNvSpPr>
          <p:nvPr/>
        </p:nvSpPr>
        <p:spPr bwMode="auto">
          <a:xfrm flipH="1">
            <a:off x="838200" y="3886200"/>
            <a:ext cx="381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58" name="Line 24"/>
          <p:cNvSpPr>
            <a:spLocks noChangeShapeType="1"/>
          </p:cNvSpPr>
          <p:nvPr/>
        </p:nvSpPr>
        <p:spPr bwMode="auto">
          <a:xfrm>
            <a:off x="2438400" y="3657600"/>
            <a:ext cx="533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59" name="Rectangle 25"/>
          <p:cNvSpPr>
            <a:spLocks noChangeArrowheads="1"/>
          </p:cNvSpPr>
          <p:nvPr/>
        </p:nvSpPr>
        <p:spPr bwMode="auto">
          <a:xfrm>
            <a:off x="2362200" y="3124200"/>
            <a:ext cx="609600" cy="381000"/>
          </a:xfrm>
          <a:prstGeom prst="rect">
            <a:avLst/>
          </a:prstGeom>
          <a:solidFill>
            <a:schemeClr val="bg2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 b="0">
              <a:solidFill>
                <a:srgbClr val="FF9900"/>
              </a:solidFill>
            </a:endParaRPr>
          </a:p>
        </p:txBody>
      </p:sp>
      <p:cxnSp>
        <p:nvCxnSpPr>
          <p:cNvPr id="44060" name="AutoShape 26"/>
          <p:cNvCxnSpPr>
            <a:cxnSpLocks noChangeShapeType="1"/>
          </p:cNvCxnSpPr>
          <p:nvPr/>
        </p:nvCxnSpPr>
        <p:spPr bwMode="auto">
          <a:xfrm>
            <a:off x="6477000" y="3589338"/>
            <a:ext cx="0" cy="4413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</p:cxnSp>
      <p:sp>
        <p:nvSpPr>
          <p:cNvPr id="44061" name="Oval 28"/>
          <p:cNvSpPr>
            <a:spLocks noChangeArrowheads="1"/>
          </p:cNvSpPr>
          <p:nvPr/>
        </p:nvSpPr>
        <p:spPr bwMode="auto">
          <a:xfrm>
            <a:off x="533400" y="1600200"/>
            <a:ext cx="609600" cy="6096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S</a:t>
            </a:r>
          </a:p>
        </p:txBody>
      </p:sp>
      <p:sp>
        <p:nvSpPr>
          <p:cNvPr id="44062" name="Text Box 29"/>
          <p:cNvSpPr txBox="1">
            <a:spLocks noChangeArrowheads="1"/>
          </p:cNvSpPr>
          <p:nvPr/>
        </p:nvSpPr>
        <p:spPr bwMode="auto">
          <a:xfrm>
            <a:off x="822325" y="2244725"/>
            <a:ext cx="258763" cy="4572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: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4505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45060" name="Rectangle 2"/>
          <p:cNvSpPr>
            <a:spLocks noChangeArrowheads="1"/>
          </p:cNvSpPr>
          <p:nvPr/>
        </p:nvSpPr>
        <p:spPr bwMode="auto">
          <a:xfrm>
            <a:off x="1219200" y="3429000"/>
            <a:ext cx="1066800" cy="762000"/>
          </a:xfrm>
          <a:prstGeom prst="rect">
            <a:avLst/>
          </a:prstGeom>
          <a:solidFill>
            <a:schemeClr val="folHlink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R</a:t>
            </a:r>
          </a:p>
        </p:txBody>
      </p:sp>
      <p:sp>
        <p:nvSpPr>
          <p:cNvPr id="45061" name="Rectangle 3"/>
          <p:cNvSpPr>
            <a:spLocks noChangeArrowheads="1"/>
          </p:cNvSpPr>
          <p:nvPr/>
        </p:nvSpPr>
        <p:spPr bwMode="auto">
          <a:xfrm>
            <a:off x="3124200" y="3429000"/>
            <a:ext cx="1066800" cy="762000"/>
          </a:xfrm>
          <a:prstGeom prst="rect">
            <a:avLst/>
          </a:prstGeom>
          <a:solidFill>
            <a:schemeClr val="folHlink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P</a:t>
            </a:r>
          </a:p>
        </p:txBody>
      </p:sp>
      <p:sp>
        <p:nvSpPr>
          <p:cNvPr id="45062" name="Oval 4"/>
          <p:cNvSpPr>
            <a:spLocks noChangeArrowheads="1"/>
          </p:cNvSpPr>
          <p:nvPr/>
        </p:nvSpPr>
        <p:spPr bwMode="auto">
          <a:xfrm>
            <a:off x="2971800" y="4572000"/>
            <a:ext cx="609600" cy="6096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3" name="Oval 5"/>
          <p:cNvSpPr>
            <a:spLocks noChangeArrowheads="1"/>
          </p:cNvSpPr>
          <p:nvPr/>
        </p:nvSpPr>
        <p:spPr bwMode="auto">
          <a:xfrm>
            <a:off x="6553200" y="1828800"/>
            <a:ext cx="609600" cy="6096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4" name="Oval 6"/>
          <p:cNvSpPr>
            <a:spLocks noChangeArrowheads="1"/>
          </p:cNvSpPr>
          <p:nvPr/>
        </p:nvSpPr>
        <p:spPr bwMode="auto">
          <a:xfrm>
            <a:off x="5791200" y="1828800"/>
            <a:ext cx="609600" cy="6096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5" name="Oval 7"/>
          <p:cNvSpPr>
            <a:spLocks noChangeArrowheads="1"/>
          </p:cNvSpPr>
          <p:nvPr/>
        </p:nvSpPr>
        <p:spPr bwMode="auto">
          <a:xfrm>
            <a:off x="3733800" y="4572000"/>
            <a:ext cx="609600" cy="6096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6" name="Rectangle 8"/>
          <p:cNvSpPr>
            <a:spLocks noChangeArrowheads="1"/>
          </p:cNvSpPr>
          <p:nvPr/>
        </p:nvSpPr>
        <p:spPr bwMode="auto">
          <a:xfrm>
            <a:off x="5943600" y="2819400"/>
            <a:ext cx="1066800" cy="762000"/>
          </a:xfrm>
          <a:prstGeom prst="rect">
            <a:avLst/>
          </a:prstGeom>
          <a:solidFill>
            <a:schemeClr val="folHlink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Q</a:t>
            </a:r>
          </a:p>
        </p:txBody>
      </p:sp>
      <p:sp>
        <p:nvSpPr>
          <p:cNvPr id="45067" name="Rectangle 9"/>
          <p:cNvSpPr>
            <a:spLocks noChangeArrowheads="1"/>
          </p:cNvSpPr>
          <p:nvPr/>
        </p:nvSpPr>
        <p:spPr bwMode="auto">
          <a:xfrm>
            <a:off x="5943600" y="4038600"/>
            <a:ext cx="1066800" cy="762000"/>
          </a:xfrm>
          <a:prstGeom prst="rect">
            <a:avLst/>
          </a:prstGeom>
          <a:solidFill>
            <a:schemeClr val="folHlink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T</a:t>
            </a:r>
          </a:p>
        </p:txBody>
      </p:sp>
      <p:sp>
        <p:nvSpPr>
          <p:cNvPr id="45068" name="Oval 10"/>
          <p:cNvSpPr>
            <a:spLocks noChangeArrowheads="1"/>
          </p:cNvSpPr>
          <p:nvPr/>
        </p:nvSpPr>
        <p:spPr bwMode="auto">
          <a:xfrm>
            <a:off x="5791200" y="5181600"/>
            <a:ext cx="609600" cy="6096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9" name="Oval 11"/>
          <p:cNvSpPr>
            <a:spLocks noChangeArrowheads="1"/>
          </p:cNvSpPr>
          <p:nvPr/>
        </p:nvSpPr>
        <p:spPr bwMode="auto">
          <a:xfrm>
            <a:off x="6553200" y="5181600"/>
            <a:ext cx="609600" cy="6096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70" name="Line 12"/>
          <p:cNvSpPr>
            <a:spLocks noChangeShapeType="1"/>
          </p:cNvSpPr>
          <p:nvPr/>
        </p:nvSpPr>
        <p:spPr bwMode="auto">
          <a:xfrm>
            <a:off x="6096000" y="2438400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71" name="Line 13"/>
          <p:cNvSpPr>
            <a:spLocks noChangeShapeType="1"/>
          </p:cNvSpPr>
          <p:nvPr/>
        </p:nvSpPr>
        <p:spPr bwMode="auto">
          <a:xfrm>
            <a:off x="6858000" y="2438400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72" name="Line 14"/>
          <p:cNvSpPr>
            <a:spLocks noChangeShapeType="1"/>
          </p:cNvSpPr>
          <p:nvPr/>
        </p:nvSpPr>
        <p:spPr bwMode="auto">
          <a:xfrm>
            <a:off x="6096000" y="4800600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73" name="Line 15"/>
          <p:cNvSpPr>
            <a:spLocks noChangeShapeType="1"/>
          </p:cNvSpPr>
          <p:nvPr/>
        </p:nvSpPr>
        <p:spPr bwMode="auto">
          <a:xfrm>
            <a:off x="6858000" y="4800600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74" name="Line 16"/>
          <p:cNvSpPr>
            <a:spLocks noChangeShapeType="1"/>
          </p:cNvSpPr>
          <p:nvPr/>
        </p:nvSpPr>
        <p:spPr bwMode="auto">
          <a:xfrm>
            <a:off x="3276600" y="4191000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75" name="Line 17"/>
          <p:cNvSpPr>
            <a:spLocks noChangeShapeType="1"/>
          </p:cNvSpPr>
          <p:nvPr/>
        </p:nvSpPr>
        <p:spPr bwMode="auto">
          <a:xfrm>
            <a:off x="4038600" y="4191000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76" name="Line 18"/>
          <p:cNvSpPr>
            <a:spLocks noChangeShapeType="1"/>
          </p:cNvSpPr>
          <p:nvPr/>
        </p:nvSpPr>
        <p:spPr bwMode="auto">
          <a:xfrm flipV="1">
            <a:off x="4191000" y="3124200"/>
            <a:ext cx="1752600" cy="685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77" name="Line 19"/>
          <p:cNvSpPr>
            <a:spLocks noChangeShapeType="1"/>
          </p:cNvSpPr>
          <p:nvPr/>
        </p:nvSpPr>
        <p:spPr bwMode="auto">
          <a:xfrm>
            <a:off x="4191000" y="3810000"/>
            <a:ext cx="175260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78" name="Line 20"/>
          <p:cNvSpPr>
            <a:spLocks noChangeShapeType="1"/>
          </p:cNvSpPr>
          <p:nvPr/>
        </p:nvSpPr>
        <p:spPr bwMode="auto">
          <a:xfrm>
            <a:off x="2286000" y="3810000"/>
            <a:ext cx="838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79" name="Line 21"/>
          <p:cNvSpPr>
            <a:spLocks noChangeShapeType="1"/>
          </p:cNvSpPr>
          <p:nvPr/>
        </p:nvSpPr>
        <p:spPr bwMode="auto">
          <a:xfrm flipH="1" flipV="1">
            <a:off x="1143000" y="2667000"/>
            <a:ext cx="304800" cy="762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80" name="Line 22"/>
          <p:cNvSpPr>
            <a:spLocks noChangeShapeType="1"/>
          </p:cNvSpPr>
          <p:nvPr/>
        </p:nvSpPr>
        <p:spPr bwMode="auto">
          <a:xfrm flipH="1">
            <a:off x="838200" y="3886200"/>
            <a:ext cx="381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81" name="AutoShape 24"/>
          <p:cNvSpPr>
            <a:spLocks noChangeArrowheads="1"/>
          </p:cNvSpPr>
          <p:nvPr/>
        </p:nvSpPr>
        <p:spPr bwMode="auto">
          <a:xfrm>
            <a:off x="3200400" y="685800"/>
            <a:ext cx="1981200" cy="1981200"/>
          </a:xfrm>
          <a:prstGeom prst="wedgeRoundRectCallout">
            <a:avLst>
              <a:gd name="adj1" fmla="val -39181"/>
              <a:gd name="adj2" fmla="val 83093"/>
              <a:gd name="adj3" fmla="val 16667"/>
            </a:avLst>
          </a:prstGeom>
          <a:solidFill>
            <a:srgbClr val="FFFFFF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 b="0"/>
          </a:p>
        </p:txBody>
      </p:sp>
      <p:sp>
        <p:nvSpPr>
          <p:cNvPr id="45082" name="Text Box 25"/>
          <p:cNvSpPr txBox="1">
            <a:spLocks noChangeArrowheads="1"/>
          </p:cNvSpPr>
          <p:nvPr/>
        </p:nvSpPr>
        <p:spPr bwMode="auto">
          <a:xfrm>
            <a:off x="3352800" y="808038"/>
            <a:ext cx="1828800" cy="15525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r>
              <a:rPr lang="en-US" b="0"/>
              <a:t>Is R on the shortest path to S ? </a:t>
            </a:r>
          </a:p>
        </p:txBody>
      </p:sp>
      <p:cxnSp>
        <p:nvCxnSpPr>
          <p:cNvPr id="45083" name="AutoShape 26"/>
          <p:cNvCxnSpPr>
            <a:cxnSpLocks noChangeShapeType="1"/>
          </p:cNvCxnSpPr>
          <p:nvPr/>
        </p:nvCxnSpPr>
        <p:spPr bwMode="auto">
          <a:xfrm>
            <a:off x="6477000" y="3589338"/>
            <a:ext cx="0" cy="4413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</p:cxnSp>
      <p:sp>
        <p:nvSpPr>
          <p:cNvPr id="45084" name="Oval 28"/>
          <p:cNvSpPr>
            <a:spLocks noChangeArrowheads="1"/>
          </p:cNvSpPr>
          <p:nvPr/>
        </p:nvSpPr>
        <p:spPr bwMode="auto">
          <a:xfrm>
            <a:off x="533400" y="1600200"/>
            <a:ext cx="609600" cy="6096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S</a:t>
            </a:r>
          </a:p>
        </p:txBody>
      </p:sp>
      <p:sp>
        <p:nvSpPr>
          <p:cNvPr id="45085" name="Text Box 29"/>
          <p:cNvSpPr txBox="1">
            <a:spLocks noChangeArrowheads="1"/>
          </p:cNvSpPr>
          <p:nvPr/>
        </p:nvSpPr>
        <p:spPr bwMode="auto">
          <a:xfrm>
            <a:off x="822325" y="2244725"/>
            <a:ext cx="258763" cy="4572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: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4608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46084" name="Rectangle 2"/>
          <p:cNvSpPr>
            <a:spLocks noChangeArrowheads="1"/>
          </p:cNvSpPr>
          <p:nvPr/>
        </p:nvSpPr>
        <p:spPr bwMode="auto">
          <a:xfrm>
            <a:off x="1219200" y="3429000"/>
            <a:ext cx="1066800" cy="762000"/>
          </a:xfrm>
          <a:prstGeom prst="rect">
            <a:avLst/>
          </a:prstGeom>
          <a:solidFill>
            <a:schemeClr val="folHlink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R</a:t>
            </a:r>
          </a:p>
        </p:txBody>
      </p:sp>
      <p:sp>
        <p:nvSpPr>
          <p:cNvPr id="46085" name="Rectangle 3"/>
          <p:cNvSpPr>
            <a:spLocks noChangeArrowheads="1"/>
          </p:cNvSpPr>
          <p:nvPr/>
        </p:nvSpPr>
        <p:spPr bwMode="auto">
          <a:xfrm>
            <a:off x="3124200" y="3429000"/>
            <a:ext cx="1066800" cy="762000"/>
          </a:xfrm>
          <a:prstGeom prst="rect">
            <a:avLst/>
          </a:prstGeom>
          <a:solidFill>
            <a:schemeClr val="folHlink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P</a:t>
            </a:r>
          </a:p>
        </p:txBody>
      </p:sp>
      <p:sp>
        <p:nvSpPr>
          <p:cNvPr id="46086" name="Oval 4"/>
          <p:cNvSpPr>
            <a:spLocks noChangeArrowheads="1"/>
          </p:cNvSpPr>
          <p:nvPr/>
        </p:nvSpPr>
        <p:spPr bwMode="auto">
          <a:xfrm>
            <a:off x="2971800" y="4572000"/>
            <a:ext cx="609600" cy="6096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87" name="Oval 5"/>
          <p:cNvSpPr>
            <a:spLocks noChangeArrowheads="1"/>
          </p:cNvSpPr>
          <p:nvPr/>
        </p:nvSpPr>
        <p:spPr bwMode="auto">
          <a:xfrm>
            <a:off x="6553200" y="1828800"/>
            <a:ext cx="609600" cy="6096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88" name="Oval 6"/>
          <p:cNvSpPr>
            <a:spLocks noChangeArrowheads="1"/>
          </p:cNvSpPr>
          <p:nvPr/>
        </p:nvSpPr>
        <p:spPr bwMode="auto">
          <a:xfrm>
            <a:off x="5791200" y="1828800"/>
            <a:ext cx="609600" cy="6096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89" name="Oval 7"/>
          <p:cNvSpPr>
            <a:spLocks noChangeArrowheads="1"/>
          </p:cNvSpPr>
          <p:nvPr/>
        </p:nvSpPr>
        <p:spPr bwMode="auto">
          <a:xfrm>
            <a:off x="3733800" y="4572000"/>
            <a:ext cx="609600" cy="6096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90" name="Rectangle 8"/>
          <p:cNvSpPr>
            <a:spLocks noChangeArrowheads="1"/>
          </p:cNvSpPr>
          <p:nvPr/>
        </p:nvSpPr>
        <p:spPr bwMode="auto">
          <a:xfrm>
            <a:off x="5943600" y="2819400"/>
            <a:ext cx="1066800" cy="762000"/>
          </a:xfrm>
          <a:prstGeom prst="rect">
            <a:avLst/>
          </a:prstGeom>
          <a:solidFill>
            <a:schemeClr val="folHlink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Q</a:t>
            </a:r>
          </a:p>
        </p:txBody>
      </p:sp>
      <p:sp>
        <p:nvSpPr>
          <p:cNvPr id="46091" name="Rectangle 9"/>
          <p:cNvSpPr>
            <a:spLocks noChangeArrowheads="1"/>
          </p:cNvSpPr>
          <p:nvPr/>
        </p:nvSpPr>
        <p:spPr bwMode="auto">
          <a:xfrm>
            <a:off x="5943600" y="4038600"/>
            <a:ext cx="1066800" cy="762000"/>
          </a:xfrm>
          <a:prstGeom prst="rect">
            <a:avLst/>
          </a:prstGeom>
          <a:solidFill>
            <a:schemeClr val="folHlink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T</a:t>
            </a:r>
          </a:p>
        </p:txBody>
      </p:sp>
      <p:sp>
        <p:nvSpPr>
          <p:cNvPr id="46092" name="Oval 10"/>
          <p:cNvSpPr>
            <a:spLocks noChangeArrowheads="1"/>
          </p:cNvSpPr>
          <p:nvPr/>
        </p:nvSpPr>
        <p:spPr bwMode="auto">
          <a:xfrm>
            <a:off x="5791200" y="5181600"/>
            <a:ext cx="609600" cy="6096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93" name="Oval 11"/>
          <p:cNvSpPr>
            <a:spLocks noChangeArrowheads="1"/>
          </p:cNvSpPr>
          <p:nvPr/>
        </p:nvSpPr>
        <p:spPr bwMode="auto">
          <a:xfrm>
            <a:off x="6553200" y="5181600"/>
            <a:ext cx="609600" cy="6096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94" name="Line 12"/>
          <p:cNvSpPr>
            <a:spLocks noChangeShapeType="1"/>
          </p:cNvSpPr>
          <p:nvPr/>
        </p:nvSpPr>
        <p:spPr bwMode="auto">
          <a:xfrm>
            <a:off x="6096000" y="2438400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95" name="Line 13"/>
          <p:cNvSpPr>
            <a:spLocks noChangeShapeType="1"/>
          </p:cNvSpPr>
          <p:nvPr/>
        </p:nvSpPr>
        <p:spPr bwMode="auto">
          <a:xfrm>
            <a:off x="6858000" y="2438400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96" name="Line 14"/>
          <p:cNvSpPr>
            <a:spLocks noChangeShapeType="1"/>
          </p:cNvSpPr>
          <p:nvPr/>
        </p:nvSpPr>
        <p:spPr bwMode="auto">
          <a:xfrm>
            <a:off x="6096000" y="4800600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97" name="Line 15"/>
          <p:cNvSpPr>
            <a:spLocks noChangeShapeType="1"/>
          </p:cNvSpPr>
          <p:nvPr/>
        </p:nvSpPr>
        <p:spPr bwMode="auto">
          <a:xfrm>
            <a:off x="6858000" y="4800600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98" name="Line 16"/>
          <p:cNvSpPr>
            <a:spLocks noChangeShapeType="1"/>
          </p:cNvSpPr>
          <p:nvPr/>
        </p:nvSpPr>
        <p:spPr bwMode="auto">
          <a:xfrm>
            <a:off x="3276600" y="4191000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99" name="Line 17"/>
          <p:cNvSpPr>
            <a:spLocks noChangeShapeType="1"/>
          </p:cNvSpPr>
          <p:nvPr/>
        </p:nvSpPr>
        <p:spPr bwMode="auto">
          <a:xfrm>
            <a:off x="4038600" y="4191000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100" name="Line 18"/>
          <p:cNvSpPr>
            <a:spLocks noChangeShapeType="1"/>
          </p:cNvSpPr>
          <p:nvPr/>
        </p:nvSpPr>
        <p:spPr bwMode="auto">
          <a:xfrm flipV="1">
            <a:off x="4191000" y="3124200"/>
            <a:ext cx="1752600" cy="685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101" name="Line 19"/>
          <p:cNvSpPr>
            <a:spLocks noChangeShapeType="1"/>
          </p:cNvSpPr>
          <p:nvPr/>
        </p:nvSpPr>
        <p:spPr bwMode="auto">
          <a:xfrm>
            <a:off x="4191000" y="3810000"/>
            <a:ext cx="175260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102" name="Line 20"/>
          <p:cNvSpPr>
            <a:spLocks noChangeShapeType="1"/>
          </p:cNvSpPr>
          <p:nvPr/>
        </p:nvSpPr>
        <p:spPr bwMode="auto">
          <a:xfrm>
            <a:off x="2286000" y="3810000"/>
            <a:ext cx="838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103" name="Line 21"/>
          <p:cNvSpPr>
            <a:spLocks noChangeShapeType="1"/>
          </p:cNvSpPr>
          <p:nvPr/>
        </p:nvSpPr>
        <p:spPr bwMode="auto">
          <a:xfrm flipH="1" flipV="1">
            <a:off x="1143000" y="2667000"/>
            <a:ext cx="304800" cy="762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104" name="Line 22"/>
          <p:cNvSpPr>
            <a:spLocks noChangeShapeType="1"/>
          </p:cNvSpPr>
          <p:nvPr/>
        </p:nvSpPr>
        <p:spPr bwMode="auto">
          <a:xfrm flipH="1">
            <a:off x="838200" y="3886200"/>
            <a:ext cx="381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105" name="Rectangle 23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smtClean="0"/>
              <a:t>If no…, ignore the packet</a:t>
            </a:r>
          </a:p>
        </p:txBody>
      </p:sp>
      <p:cxnSp>
        <p:nvCxnSpPr>
          <p:cNvPr id="46106" name="AutoShape 24"/>
          <p:cNvCxnSpPr>
            <a:cxnSpLocks noChangeShapeType="1"/>
          </p:cNvCxnSpPr>
          <p:nvPr/>
        </p:nvCxnSpPr>
        <p:spPr bwMode="auto">
          <a:xfrm>
            <a:off x="6477000" y="3589338"/>
            <a:ext cx="0" cy="4413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</p:cxn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4710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47108" name="Rectangle 2"/>
          <p:cNvSpPr>
            <a:spLocks noChangeArrowheads="1"/>
          </p:cNvSpPr>
          <p:nvPr/>
        </p:nvSpPr>
        <p:spPr bwMode="auto">
          <a:xfrm>
            <a:off x="1219200" y="3429000"/>
            <a:ext cx="1066800" cy="762000"/>
          </a:xfrm>
          <a:prstGeom prst="rect">
            <a:avLst/>
          </a:prstGeom>
          <a:solidFill>
            <a:schemeClr val="folHlink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R</a:t>
            </a:r>
          </a:p>
        </p:txBody>
      </p:sp>
      <p:sp>
        <p:nvSpPr>
          <p:cNvPr id="47109" name="Rectangle 3"/>
          <p:cNvSpPr>
            <a:spLocks noChangeArrowheads="1"/>
          </p:cNvSpPr>
          <p:nvPr/>
        </p:nvSpPr>
        <p:spPr bwMode="auto">
          <a:xfrm>
            <a:off x="3124200" y="3429000"/>
            <a:ext cx="1066800" cy="762000"/>
          </a:xfrm>
          <a:prstGeom prst="rect">
            <a:avLst/>
          </a:prstGeom>
          <a:solidFill>
            <a:schemeClr val="folHlink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P</a:t>
            </a:r>
          </a:p>
        </p:txBody>
      </p:sp>
      <p:sp>
        <p:nvSpPr>
          <p:cNvPr id="47110" name="Oval 4"/>
          <p:cNvSpPr>
            <a:spLocks noChangeArrowheads="1"/>
          </p:cNvSpPr>
          <p:nvPr/>
        </p:nvSpPr>
        <p:spPr bwMode="auto">
          <a:xfrm>
            <a:off x="2971800" y="4572000"/>
            <a:ext cx="609600" cy="6096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11" name="Oval 5"/>
          <p:cNvSpPr>
            <a:spLocks noChangeArrowheads="1"/>
          </p:cNvSpPr>
          <p:nvPr/>
        </p:nvSpPr>
        <p:spPr bwMode="auto">
          <a:xfrm>
            <a:off x="6553200" y="1828800"/>
            <a:ext cx="609600" cy="6096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12" name="Oval 6"/>
          <p:cNvSpPr>
            <a:spLocks noChangeArrowheads="1"/>
          </p:cNvSpPr>
          <p:nvPr/>
        </p:nvSpPr>
        <p:spPr bwMode="auto">
          <a:xfrm>
            <a:off x="5791200" y="1828800"/>
            <a:ext cx="609600" cy="6096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13" name="Oval 7"/>
          <p:cNvSpPr>
            <a:spLocks noChangeArrowheads="1"/>
          </p:cNvSpPr>
          <p:nvPr/>
        </p:nvSpPr>
        <p:spPr bwMode="auto">
          <a:xfrm>
            <a:off x="3733800" y="4572000"/>
            <a:ext cx="609600" cy="6096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14" name="Rectangle 8"/>
          <p:cNvSpPr>
            <a:spLocks noChangeArrowheads="1"/>
          </p:cNvSpPr>
          <p:nvPr/>
        </p:nvSpPr>
        <p:spPr bwMode="auto">
          <a:xfrm>
            <a:off x="5943600" y="2819400"/>
            <a:ext cx="1066800" cy="762000"/>
          </a:xfrm>
          <a:prstGeom prst="rect">
            <a:avLst/>
          </a:prstGeom>
          <a:solidFill>
            <a:schemeClr val="folHlink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Q</a:t>
            </a:r>
          </a:p>
        </p:txBody>
      </p:sp>
      <p:sp>
        <p:nvSpPr>
          <p:cNvPr id="47115" name="Rectangle 9"/>
          <p:cNvSpPr>
            <a:spLocks noChangeArrowheads="1"/>
          </p:cNvSpPr>
          <p:nvPr/>
        </p:nvSpPr>
        <p:spPr bwMode="auto">
          <a:xfrm>
            <a:off x="5943600" y="4038600"/>
            <a:ext cx="1066800" cy="762000"/>
          </a:xfrm>
          <a:prstGeom prst="rect">
            <a:avLst/>
          </a:prstGeom>
          <a:solidFill>
            <a:schemeClr val="folHlink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T</a:t>
            </a:r>
          </a:p>
        </p:txBody>
      </p:sp>
      <p:sp>
        <p:nvSpPr>
          <p:cNvPr id="47116" name="Oval 10"/>
          <p:cNvSpPr>
            <a:spLocks noChangeArrowheads="1"/>
          </p:cNvSpPr>
          <p:nvPr/>
        </p:nvSpPr>
        <p:spPr bwMode="auto">
          <a:xfrm>
            <a:off x="5791200" y="5181600"/>
            <a:ext cx="609600" cy="6096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17" name="Oval 11"/>
          <p:cNvSpPr>
            <a:spLocks noChangeArrowheads="1"/>
          </p:cNvSpPr>
          <p:nvPr/>
        </p:nvSpPr>
        <p:spPr bwMode="auto">
          <a:xfrm>
            <a:off x="6553200" y="5181600"/>
            <a:ext cx="609600" cy="6096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18" name="Line 12"/>
          <p:cNvSpPr>
            <a:spLocks noChangeShapeType="1"/>
          </p:cNvSpPr>
          <p:nvPr/>
        </p:nvSpPr>
        <p:spPr bwMode="auto">
          <a:xfrm>
            <a:off x="6096000" y="2438400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19" name="Line 13"/>
          <p:cNvSpPr>
            <a:spLocks noChangeShapeType="1"/>
          </p:cNvSpPr>
          <p:nvPr/>
        </p:nvSpPr>
        <p:spPr bwMode="auto">
          <a:xfrm>
            <a:off x="6858000" y="2438400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20" name="Line 14"/>
          <p:cNvSpPr>
            <a:spLocks noChangeShapeType="1"/>
          </p:cNvSpPr>
          <p:nvPr/>
        </p:nvSpPr>
        <p:spPr bwMode="auto">
          <a:xfrm>
            <a:off x="6096000" y="4800600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21" name="Line 15"/>
          <p:cNvSpPr>
            <a:spLocks noChangeShapeType="1"/>
          </p:cNvSpPr>
          <p:nvPr/>
        </p:nvSpPr>
        <p:spPr bwMode="auto">
          <a:xfrm>
            <a:off x="6858000" y="4800600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22" name="Line 16"/>
          <p:cNvSpPr>
            <a:spLocks noChangeShapeType="1"/>
          </p:cNvSpPr>
          <p:nvPr/>
        </p:nvSpPr>
        <p:spPr bwMode="auto">
          <a:xfrm>
            <a:off x="3276600" y="4191000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23" name="Line 17"/>
          <p:cNvSpPr>
            <a:spLocks noChangeShapeType="1"/>
          </p:cNvSpPr>
          <p:nvPr/>
        </p:nvSpPr>
        <p:spPr bwMode="auto">
          <a:xfrm>
            <a:off x="4038600" y="4191000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24" name="Line 18"/>
          <p:cNvSpPr>
            <a:spLocks noChangeShapeType="1"/>
          </p:cNvSpPr>
          <p:nvPr/>
        </p:nvSpPr>
        <p:spPr bwMode="auto">
          <a:xfrm flipV="1">
            <a:off x="4191000" y="3124200"/>
            <a:ext cx="1752600" cy="685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25" name="Line 19"/>
          <p:cNvSpPr>
            <a:spLocks noChangeShapeType="1"/>
          </p:cNvSpPr>
          <p:nvPr/>
        </p:nvSpPr>
        <p:spPr bwMode="auto">
          <a:xfrm>
            <a:off x="4191000" y="3810000"/>
            <a:ext cx="175260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26" name="Line 20"/>
          <p:cNvSpPr>
            <a:spLocks noChangeShapeType="1"/>
          </p:cNvSpPr>
          <p:nvPr/>
        </p:nvSpPr>
        <p:spPr bwMode="auto">
          <a:xfrm>
            <a:off x="2286000" y="3810000"/>
            <a:ext cx="838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27" name="Line 21"/>
          <p:cNvSpPr>
            <a:spLocks noChangeShapeType="1"/>
          </p:cNvSpPr>
          <p:nvPr/>
        </p:nvSpPr>
        <p:spPr bwMode="auto">
          <a:xfrm flipH="1" flipV="1">
            <a:off x="1143000" y="2667000"/>
            <a:ext cx="304800" cy="762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28" name="Line 22"/>
          <p:cNvSpPr>
            <a:spLocks noChangeShapeType="1"/>
          </p:cNvSpPr>
          <p:nvPr/>
        </p:nvSpPr>
        <p:spPr bwMode="auto">
          <a:xfrm flipH="1">
            <a:off x="838200" y="3886200"/>
            <a:ext cx="381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29" name="Rectangle 23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smtClean="0"/>
              <a:t>If yes… </a:t>
            </a:r>
          </a:p>
        </p:txBody>
      </p:sp>
      <p:sp>
        <p:nvSpPr>
          <p:cNvPr id="47130" name="AutoShape 24"/>
          <p:cNvSpPr>
            <a:spLocks noChangeArrowheads="1"/>
          </p:cNvSpPr>
          <p:nvPr/>
        </p:nvSpPr>
        <p:spPr bwMode="auto">
          <a:xfrm>
            <a:off x="3505200" y="1371600"/>
            <a:ext cx="1752600" cy="1676400"/>
          </a:xfrm>
          <a:prstGeom prst="wedgeRoundRectCallout">
            <a:avLst>
              <a:gd name="adj1" fmla="val -55708"/>
              <a:gd name="adj2" fmla="val 69792"/>
              <a:gd name="adj3" fmla="val 16667"/>
            </a:avLst>
          </a:prstGeom>
          <a:solidFill>
            <a:srgbClr val="FFFFFF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 b="0"/>
          </a:p>
        </p:txBody>
      </p:sp>
      <p:sp>
        <p:nvSpPr>
          <p:cNvPr id="47131" name="Text Box 25"/>
          <p:cNvSpPr txBox="1">
            <a:spLocks noChangeArrowheads="1"/>
          </p:cNvSpPr>
          <p:nvPr/>
        </p:nvSpPr>
        <p:spPr bwMode="auto">
          <a:xfrm>
            <a:off x="3505200" y="1447800"/>
            <a:ext cx="1828800" cy="15525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/>
            <a:r>
              <a:rPr lang="en-US" b="0"/>
              <a:t>Where should I forward it to ?</a:t>
            </a:r>
          </a:p>
        </p:txBody>
      </p:sp>
      <p:cxnSp>
        <p:nvCxnSpPr>
          <p:cNvPr id="47132" name="AutoShape 33"/>
          <p:cNvCxnSpPr>
            <a:cxnSpLocks noChangeShapeType="1"/>
          </p:cNvCxnSpPr>
          <p:nvPr/>
        </p:nvCxnSpPr>
        <p:spPr bwMode="auto">
          <a:xfrm>
            <a:off x="6477000" y="3589338"/>
            <a:ext cx="0" cy="4413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</p:cxn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4813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48132" name="Rectangle 2"/>
          <p:cNvSpPr>
            <a:spLocks noChangeArrowheads="1"/>
          </p:cNvSpPr>
          <p:nvPr/>
        </p:nvSpPr>
        <p:spPr bwMode="auto">
          <a:xfrm>
            <a:off x="1219200" y="3429000"/>
            <a:ext cx="1066800" cy="762000"/>
          </a:xfrm>
          <a:prstGeom prst="rect">
            <a:avLst/>
          </a:prstGeom>
          <a:solidFill>
            <a:schemeClr val="fol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R</a:t>
            </a:r>
          </a:p>
        </p:txBody>
      </p:sp>
      <p:sp>
        <p:nvSpPr>
          <p:cNvPr id="48133" name="Rectangle 3"/>
          <p:cNvSpPr>
            <a:spLocks noChangeArrowheads="1"/>
          </p:cNvSpPr>
          <p:nvPr/>
        </p:nvSpPr>
        <p:spPr bwMode="auto">
          <a:xfrm>
            <a:off x="3124200" y="3429000"/>
            <a:ext cx="1066800" cy="762000"/>
          </a:xfrm>
          <a:prstGeom prst="rect">
            <a:avLst/>
          </a:prstGeom>
          <a:solidFill>
            <a:schemeClr val="fol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P</a:t>
            </a:r>
          </a:p>
        </p:txBody>
      </p:sp>
      <p:sp>
        <p:nvSpPr>
          <p:cNvPr id="48134" name="Oval 4"/>
          <p:cNvSpPr>
            <a:spLocks noChangeArrowheads="1"/>
          </p:cNvSpPr>
          <p:nvPr/>
        </p:nvSpPr>
        <p:spPr bwMode="auto">
          <a:xfrm>
            <a:off x="2971800" y="4572000"/>
            <a:ext cx="609600" cy="60960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35" name="Oval 5"/>
          <p:cNvSpPr>
            <a:spLocks noChangeArrowheads="1"/>
          </p:cNvSpPr>
          <p:nvPr/>
        </p:nvSpPr>
        <p:spPr bwMode="auto">
          <a:xfrm>
            <a:off x="6553200" y="1828800"/>
            <a:ext cx="609600" cy="60960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36" name="Oval 6"/>
          <p:cNvSpPr>
            <a:spLocks noChangeArrowheads="1"/>
          </p:cNvSpPr>
          <p:nvPr/>
        </p:nvSpPr>
        <p:spPr bwMode="auto">
          <a:xfrm>
            <a:off x="5791200" y="1828800"/>
            <a:ext cx="609600" cy="60960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37" name="Oval 7"/>
          <p:cNvSpPr>
            <a:spLocks noChangeArrowheads="1"/>
          </p:cNvSpPr>
          <p:nvPr/>
        </p:nvSpPr>
        <p:spPr bwMode="auto">
          <a:xfrm>
            <a:off x="3733800" y="4572000"/>
            <a:ext cx="609600" cy="609600"/>
          </a:xfrm>
          <a:prstGeom prst="ellipse">
            <a:avLst/>
          </a:prstGeom>
          <a:solidFill>
            <a:srgbClr val="FF9900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38" name="Rectangle 8"/>
          <p:cNvSpPr>
            <a:spLocks noChangeArrowheads="1"/>
          </p:cNvSpPr>
          <p:nvPr/>
        </p:nvSpPr>
        <p:spPr bwMode="auto">
          <a:xfrm>
            <a:off x="5943600" y="2819400"/>
            <a:ext cx="1066800" cy="762000"/>
          </a:xfrm>
          <a:prstGeom prst="rect">
            <a:avLst/>
          </a:prstGeom>
          <a:solidFill>
            <a:schemeClr val="fol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Q</a:t>
            </a:r>
          </a:p>
        </p:txBody>
      </p:sp>
      <p:sp>
        <p:nvSpPr>
          <p:cNvPr id="48139" name="Rectangle 9"/>
          <p:cNvSpPr>
            <a:spLocks noChangeArrowheads="1"/>
          </p:cNvSpPr>
          <p:nvPr/>
        </p:nvSpPr>
        <p:spPr bwMode="auto">
          <a:xfrm>
            <a:off x="5943600" y="4038600"/>
            <a:ext cx="1066800" cy="762000"/>
          </a:xfrm>
          <a:prstGeom prst="rect">
            <a:avLst/>
          </a:prstGeom>
          <a:solidFill>
            <a:schemeClr val="fol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T</a:t>
            </a:r>
          </a:p>
        </p:txBody>
      </p:sp>
      <p:sp>
        <p:nvSpPr>
          <p:cNvPr id="48140" name="Oval 10"/>
          <p:cNvSpPr>
            <a:spLocks noChangeArrowheads="1"/>
          </p:cNvSpPr>
          <p:nvPr/>
        </p:nvSpPr>
        <p:spPr bwMode="auto">
          <a:xfrm>
            <a:off x="5791200" y="5181600"/>
            <a:ext cx="609600" cy="60960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41" name="Oval 11"/>
          <p:cNvSpPr>
            <a:spLocks noChangeArrowheads="1"/>
          </p:cNvSpPr>
          <p:nvPr/>
        </p:nvSpPr>
        <p:spPr bwMode="auto">
          <a:xfrm>
            <a:off x="6553200" y="5181600"/>
            <a:ext cx="609600" cy="60960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42" name="Line 12"/>
          <p:cNvSpPr>
            <a:spLocks noChangeShapeType="1"/>
          </p:cNvSpPr>
          <p:nvPr/>
        </p:nvSpPr>
        <p:spPr bwMode="auto">
          <a:xfrm>
            <a:off x="6096000" y="2438400"/>
            <a:ext cx="0" cy="381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43" name="Line 13"/>
          <p:cNvSpPr>
            <a:spLocks noChangeShapeType="1"/>
          </p:cNvSpPr>
          <p:nvPr/>
        </p:nvSpPr>
        <p:spPr bwMode="auto">
          <a:xfrm>
            <a:off x="6858000" y="2438400"/>
            <a:ext cx="0" cy="381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44" name="Line 14"/>
          <p:cNvSpPr>
            <a:spLocks noChangeShapeType="1"/>
          </p:cNvSpPr>
          <p:nvPr/>
        </p:nvSpPr>
        <p:spPr bwMode="auto">
          <a:xfrm>
            <a:off x="6096000" y="4800600"/>
            <a:ext cx="0" cy="381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45" name="Line 15"/>
          <p:cNvSpPr>
            <a:spLocks noChangeShapeType="1"/>
          </p:cNvSpPr>
          <p:nvPr/>
        </p:nvSpPr>
        <p:spPr bwMode="auto">
          <a:xfrm>
            <a:off x="6858000" y="4800600"/>
            <a:ext cx="0" cy="381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46" name="Line 16"/>
          <p:cNvSpPr>
            <a:spLocks noChangeShapeType="1"/>
          </p:cNvSpPr>
          <p:nvPr/>
        </p:nvSpPr>
        <p:spPr bwMode="auto">
          <a:xfrm>
            <a:off x="3276600" y="4191000"/>
            <a:ext cx="0" cy="381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47" name="Line 17"/>
          <p:cNvSpPr>
            <a:spLocks noChangeShapeType="1"/>
          </p:cNvSpPr>
          <p:nvPr/>
        </p:nvSpPr>
        <p:spPr bwMode="auto">
          <a:xfrm>
            <a:off x="4038600" y="4191000"/>
            <a:ext cx="0" cy="381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48" name="Line 18"/>
          <p:cNvSpPr>
            <a:spLocks noChangeShapeType="1"/>
          </p:cNvSpPr>
          <p:nvPr/>
        </p:nvSpPr>
        <p:spPr bwMode="auto">
          <a:xfrm flipV="1">
            <a:off x="4191000" y="3124200"/>
            <a:ext cx="1752600" cy="6858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49" name="Line 19"/>
          <p:cNvSpPr>
            <a:spLocks noChangeShapeType="1"/>
          </p:cNvSpPr>
          <p:nvPr/>
        </p:nvSpPr>
        <p:spPr bwMode="auto">
          <a:xfrm>
            <a:off x="4191000" y="3810000"/>
            <a:ext cx="1752600" cy="6096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50" name="Line 20"/>
          <p:cNvSpPr>
            <a:spLocks noChangeShapeType="1"/>
          </p:cNvSpPr>
          <p:nvPr/>
        </p:nvSpPr>
        <p:spPr bwMode="auto">
          <a:xfrm>
            <a:off x="2286000" y="3810000"/>
            <a:ext cx="8382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51" name="Line 21"/>
          <p:cNvSpPr>
            <a:spLocks noChangeShapeType="1"/>
          </p:cNvSpPr>
          <p:nvPr/>
        </p:nvSpPr>
        <p:spPr bwMode="auto">
          <a:xfrm flipH="1" flipV="1">
            <a:off x="1143000" y="2667000"/>
            <a:ext cx="304800" cy="762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52" name="Line 22"/>
          <p:cNvSpPr>
            <a:spLocks noChangeShapeType="1"/>
          </p:cNvSpPr>
          <p:nvPr/>
        </p:nvSpPr>
        <p:spPr bwMode="auto">
          <a:xfrm flipH="1">
            <a:off x="838200" y="3886200"/>
            <a:ext cx="3810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48153" name="AutoShape 29"/>
          <p:cNvCxnSpPr>
            <a:cxnSpLocks noChangeShapeType="1"/>
          </p:cNvCxnSpPr>
          <p:nvPr/>
        </p:nvCxnSpPr>
        <p:spPr bwMode="auto">
          <a:xfrm>
            <a:off x="6477000" y="3589338"/>
            <a:ext cx="0" cy="4413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48154" name="Rectangle 3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/>
            </a:r>
            <a:br>
              <a:rPr lang="en-US" smtClean="0"/>
            </a:br>
            <a:endParaRPr lang="en-US" smtClean="0"/>
          </a:p>
        </p:txBody>
      </p:sp>
      <p:sp>
        <p:nvSpPr>
          <p:cNvPr id="48155" name="AutoShape 36"/>
          <p:cNvSpPr>
            <a:spLocks noChangeArrowheads="1"/>
          </p:cNvSpPr>
          <p:nvPr/>
        </p:nvSpPr>
        <p:spPr bwMode="auto">
          <a:xfrm>
            <a:off x="3200400" y="1524000"/>
            <a:ext cx="2057400" cy="1524000"/>
          </a:xfrm>
          <a:prstGeom prst="wedgeRoundRectCallout">
            <a:avLst>
              <a:gd name="adj1" fmla="val -32407"/>
              <a:gd name="adj2" fmla="val 71773"/>
              <a:gd name="adj3" fmla="val 16667"/>
            </a:avLst>
          </a:prstGeom>
          <a:solidFill>
            <a:srgbClr val="FFFFFF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Is my subnet</a:t>
            </a:r>
          </a:p>
          <a:p>
            <a:pPr algn="ctr" eaLnBrk="0" hangingPunct="0"/>
            <a:r>
              <a:rPr lang="en-US" b="0"/>
              <a:t>interested?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4915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49156" name="Rectangle 2"/>
          <p:cNvSpPr>
            <a:spLocks noChangeArrowheads="1"/>
          </p:cNvSpPr>
          <p:nvPr/>
        </p:nvSpPr>
        <p:spPr bwMode="auto">
          <a:xfrm>
            <a:off x="1219200" y="3429000"/>
            <a:ext cx="1066800" cy="762000"/>
          </a:xfrm>
          <a:prstGeom prst="rect">
            <a:avLst/>
          </a:prstGeom>
          <a:solidFill>
            <a:schemeClr val="folHlink"/>
          </a:solidFill>
          <a:ln w="1587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R</a:t>
            </a:r>
          </a:p>
        </p:txBody>
      </p:sp>
      <p:sp>
        <p:nvSpPr>
          <p:cNvPr id="49157" name="Rectangle 3"/>
          <p:cNvSpPr>
            <a:spLocks noChangeArrowheads="1"/>
          </p:cNvSpPr>
          <p:nvPr/>
        </p:nvSpPr>
        <p:spPr bwMode="auto">
          <a:xfrm>
            <a:off x="3124200" y="3429000"/>
            <a:ext cx="1066800" cy="762000"/>
          </a:xfrm>
          <a:prstGeom prst="rect">
            <a:avLst/>
          </a:prstGeom>
          <a:solidFill>
            <a:schemeClr val="folHlink"/>
          </a:solidFill>
          <a:ln w="1587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P</a:t>
            </a:r>
          </a:p>
        </p:txBody>
      </p:sp>
      <p:sp>
        <p:nvSpPr>
          <p:cNvPr id="49158" name="Oval 4"/>
          <p:cNvSpPr>
            <a:spLocks noChangeArrowheads="1"/>
          </p:cNvSpPr>
          <p:nvPr/>
        </p:nvSpPr>
        <p:spPr bwMode="auto">
          <a:xfrm>
            <a:off x="2971800" y="4572000"/>
            <a:ext cx="609600" cy="60960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59" name="Oval 5"/>
          <p:cNvSpPr>
            <a:spLocks noChangeArrowheads="1"/>
          </p:cNvSpPr>
          <p:nvPr/>
        </p:nvSpPr>
        <p:spPr bwMode="auto">
          <a:xfrm>
            <a:off x="6553200" y="1828800"/>
            <a:ext cx="609600" cy="60960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60" name="Oval 6"/>
          <p:cNvSpPr>
            <a:spLocks noChangeArrowheads="1"/>
          </p:cNvSpPr>
          <p:nvPr/>
        </p:nvSpPr>
        <p:spPr bwMode="auto">
          <a:xfrm>
            <a:off x="5791200" y="1828800"/>
            <a:ext cx="609600" cy="60960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61" name="Oval 7"/>
          <p:cNvSpPr>
            <a:spLocks noChangeArrowheads="1"/>
          </p:cNvSpPr>
          <p:nvPr/>
        </p:nvSpPr>
        <p:spPr bwMode="auto">
          <a:xfrm>
            <a:off x="3733800" y="4581525"/>
            <a:ext cx="609600" cy="609600"/>
          </a:xfrm>
          <a:prstGeom prst="ellipse">
            <a:avLst/>
          </a:prstGeom>
          <a:solidFill>
            <a:srgbClr val="FF9900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62" name="Rectangle 8"/>
          <p:cNvSpPr>
            <a:spLocks noChangeArrowheads="1"/>
          </p:cNvSpPr>
          <p:nvPr/>
        </p:nvSpPr>
        <p:spPr bwMode="auto">
          <a:xfrm>
            <a:off x="5943600" y="2819400"/>
            <a:ext cx="1066800" cy="762000"/>
          </a:xfrm>
          <a:prstGeom prst="rect">
            <a:avLst/>
          </a:prstGeom>
          <a:solidFill>
            <a:schemeClr val="folHlink"/>
          </a:solidFill>
          <a:ln w="1587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Q</a:t>
            </a:r>
          </a:p>
        </p:txBody>
      </p:sp>
      <p:sp>
        <p:nvSpPr>
          <p:cNvPr id="49163" name="Rectangle 9"/>
          <p:cNvSpPr>
            <a:spLocks noChangeArrowheads="1"/>
          </p:cNvSpPr>
          <p:nvPr/>
        </p:nvSpPr>
        <p:spPr bwMode="auto">
          <a:xfrm>
            <a:off x="5943600" y="4038600"/>
            <a:ext cx="1066800" cy="762000"/>
          </a:xfrm>
          <a:prstGeom prst="rect">
            <a:avLst/>
          </a:prstGeom>
          <a:solidFill>
            <a:schemeClr val="folHlink"/>
          </a:solidFill>
          <a:ln w="1587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T</a:t>
            </a:r>
          </a:p>
        </p:txBody>
      </p:sp>
      <p:sp>
        <p:nvSpPr>
          <p:cNvPr id="49164" name="Oval 10"/>
          <p:cNvSpPr>
            <a:spLocks noChangeArrowheads="1"/>
          </p:cNvSpPr>
          <p:nvPr/>
        </p:nvSpPr>
        <p:spPr bwMode="auto">
          <a:xfrm>
            <a:off x="5791200" y="5181600"/>
            <a:ext cx="609600" cy="60960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65" name="Oval 11"/>
          <p:cNvSpPr>
            <a:spLocks noChangeArrowheads="1"/>
          </p:cNvSpPr>
          <p:nvPr/>
        </p:nvSpPr>
        <p:spPr bwMode="auto">
          <a:xfrm>
            <a:off x="6553200" y="5181600"/>
            <a:ext cx="609600" cy="60960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66" name="Line 12"/>
          <p:cNvSpPr>
            <a:spLocks noChangeShapeType="1"/>
          </p:cNvSpPr>
          <p:nvPr/>
        </p:nvSpPr>
        <p:spPr bwMode="auto">
          <a:xfrm>
            <a:off x="6096000" y="2438400"/>
            <a:ext cx="0" cy="381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67" name="Line 13"/>
          <p:cNvSpPr>
            <a:spLocks noChangeShapeType="1"/>
          </p:cNvSpPr>
          <p:nvPr/>
        </p:nvSpPr>
        <p:spPr bwMode="auto">
          <a:xfrm>
            <a:off x="6858000" y="2438400"/>
            <a:ext cx="0" cy="381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68" name="Line 14"/>
          <p:cNvSpPr>
            <a:spLocks noChangeShapeType="1"/>
          </p:cNvSpPr>
          <p:nvPr/>
        </p:nvSpPr>
        <p:spPr bwMode="auto">
          <a:xfrm>
            <a:off x="6096000" y="4800600"/>
            <a:ext cx="0" cy="381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69" name="Line 15"/>
          <p:cNvSpPr>
            <a:spLocks noChangeShapeType="1"/>
          </p:cNvSpPr>
          <p:nvPr/>
        </p:nvSpPr>
        <p:spPr bwMode="auto">
          <a:xfrm>
            <a:off x="6858000" y="4800600"/>
            <a:ext cx="0" cy="381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70" name="Line 16"/>
          <p:cNvSpPr>
            <a:spLocks noChangeShapeType="1"/>
          </p:cNvSpPr>
          <p:nvPr/>
        </p:nvSpPr>
        <p:spPr bwMode="auto">
          <a:xfrm>
            <a:off x="3276600" y="4191000"/>
            <a:ext cx="0" cy="381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71" name="Line 18"/>
          <p:cNvSpPr>
            <a:spLocks noChangeShapeType="1"/>
          </p:cNvSpPr>
          <p:nvPr/>
        </p:nvSpPr>
        <p:spPr bwMode="auto">
          <a:xfrm flipV="1">
            <a:off x="4191000" y="3124200"/>
            <a:ext cx="1752600" cy="6858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72" name="Line 19"/>
          <p:cNvSpPr>
            <a:spLocks noChangeShapeType="1"/>
          </p:cNvSpPr>
          <p:nvPr/>
        </p:nvSpPr>
        <p:spPr bwMode="auto">
          <a:xfrm>
            <a:off x="4191000" y="3810000"/>
            <a:ext cx="1752600" cy="6096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73" name="Line 20"/>
          <p:cNvSpPr>
            <a:spLocks noChangeShapeType="1"/>
          </p:cNvSpPr>
          <p:nvPr/>
        </p:nvSpPr>
        <p:spPr bwMode="auto">
          <a:xfrm>
            <a:off x="2286000" y="3810000"/>
            <a:ext cx="8382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74" name="Line 22"/>
          <p:cNvSpPr>
            <a:spLocks noChangeShapeType="1"/>
          </p:cNvSpPr>
          <p:nvPr/>
        </p:nvSpPr>
        <p:spPr bwMode="auto">
          <a:xfrm flipH="1">
            <a:off x="838200" y="3886200"/>
            <a:ext cx="3810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75" name="Rectangle 23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smtClean="0"/>
              <a:t/>
            </a:r>
            <a:br>
              <a:rPr lang="en-US" smtClean="0"/>
            </a:br>
            <a:endParaRPr lang="en-US" smtClean="0"/>
          </a:p>
        </p:txBody>
      </p:sp>
      <p:sp>
        <p:nvSpPr>
          <p:cNvPr id="49176" name="Text Box 30"/>
          <p:cNvSpPr txBox="1">
            <a:spLocks noChangeArrowheads="1"/>
          </p:cNvSpPr>
          <p:nvPr/>
        </p:nvSpPr>
        <p:spPr bwMode="auto">
          <a:xfrm>
            <a:off x="4960938" y="2971800"/>
            <a:ext cx="312737" cy="457200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b="0"/>
              <a:t>?</a:t>
            </a:r>
          </a:p>
        </p:txBody>
      </p:sp>
      <p:sp>
        <p:nvSpPr>
          <p:cNvPr id="49177" name="Text Box 31"/>
          <p:cNvSpPr txBox="1">
            <a:spLocks noChangeArrowheads="1"/>
          </p:cNvSpPr>
          <p:nvPr/>
        </p:nvSpPr>
        <p:spPr bwMode="auto">
          <a:xfrm>
            <a:off x="4960938" y="4191000"/>
            <a:ext cx="312737" cy="457200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b="0"/>
              <a:t>?</a:t>
            </a:r>
          </a:p>
        </p:txBody>
      </p:sp>
      <p:sp>
        <p:nvSpPr>
          <p:cNvPr id="49178" name="Line 34"/>
          <p:cNvSpPr>
            <a:spLocks noChangeShapeType="1"/>
          </p:cNvSpPr>
          <p:nvPr/>
        </p:nvSpPr>
        <p:spPr bwMode="auto">
          <a:xfrm>
            <a:off x="4067175" y="4200525"/>
            <a:ext cx="0" cy="381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49179" name="AutoShape 38"/>
          <p:cNvCxnSpPr>
            <a:cxnSpLocks noChangeShapeType="1"/>
          </p:cNvCxnSpPr>
          <p:nvPr/>
        </p:nvCxnSpPr>
        <p:spPr bwMode="auto">
          <a:xfrm>
            <a:off x="6477000" y="3589338"/>
            <a:ext cx="0" cy="4413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49180" name="AutoShape 39"/>
          <p:cNvSpPr>
            <a:spLocks noChangeArrowheads="1"/>
          </p:cNvSpPr>
          <p:nvPr/>
        </p:nvSpPr>
        <p:spPr bwMode="auto">
          <a:xfrm>
            <a:off x="3048000" y="1524000"/>
            <a:ext cx="2667000" cy="1524000"/>
          </a:xfrm>
          <a:prstGeom prst="wedgeRoundRectCallout">
            <a:avLst>
              <a:gd name="adj1" fmla="val -30713"/>
              <a:gd name="adj2" fmla="val 71773"/>
              <a:gd name="adj3" fmla="val 16667"/>
            </a:avLst>
          </a:prstGeom>
          <a:solidFill>
            <a:srgbClr val="FFFFFF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Are my </a:t>
            </a:r>
          </a:p>
          <a:p>
            <a:pPr algn="ctr" eaLnBrk="0" hangingPunct="0"/>
            <a:r>
              <a:rPr lang="en-US" b="0"/>
              <a:t>neighbors</a:t>
            </a:r>
          </a:p>
          <a:p>
            <a:pPr algn="ctr" eaLnBrk="0" hangingPunct="0"/>
            <a:r>
              <a:rPr lang="en-US" b="0"/>
              <a:t>interested?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5017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501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Observation</a:t>
            </a:r>
          </a:p>
        </p:txBody>
      </p:sp>
      <p:sp>
        <p:nvSpPr>
          <p:cNvPr id="5018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If neighbor is going to ignore my packets, don’t need to send the packets to it.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921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9220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277813"/>
            <a:ext cx="8001000" cy="1143000"/>
          </a:xfrm>
        </p:spPr>
        <p:txBody>
          <a:bodyPr/>
          <a:lstStyle/>
          <a:p>
            <a:pPr eaLnBrk="1" hangingPunct="1"/>
            <a:r>
              <a:rPr lang="en-US" smtClean="0"/>
              <a:t>Real-time Requirements</a:t>
            </a:r>
          </a:p>
        </p:txBody>
      </p:sp>
      <p:sp>
        <p:nvSpPr>
          <p:cNvPr id="922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Fault tolerance</a:t>
            </a:r>
          </a:p>
          <a:p>
            <a:pPr eaLnBrk="1" hangingPunct="1"/>
            <a:r>
              <a:rPr lang="en-US" smtClean="0"/>
              <a:t>Missed deadlines</a:t>
            </a:r>
          </a:p>
          <a:p>
            <a:pPr lvl="1" eaLnBrk="1" hangingPunct="1"/>
            <a:r>
              <a:rPr lang="en-US" smtClean="0"/>
              <a:t>Result: e.g., jitter</a:t>
            </a:r>
          </a:p>
          <a:p>
            <a:pPr eaLnBrk="1" hangingPunct="1"/>
            <a:r>
              <a:rPr lang="en-US" smtClean="0"/>
              <a:t>Periodic sampling: streams</a:t>
            </a:r>
          </a:p>
          <a:p>
            <a:pPr lvl="1" eaLnBrk="1" hangingPunct="1"/>
            <a:r>
              <a:rPr lang="en-US" smtClean="0"/>
              <a:t>Affects scheduling policy</a:t>
            </a:r>
          </a:p>
          <a:p>
            <a:pPr eaLnBrk="1" hangingPunct="1"/>
            <a:r>
              <a:rPr lang="en-US" smtClean="0"/>
              <a:t>Bandwidth demand</a:t>
            </a:r>
          </a:p>
          <a:p>
            <a:pPr lvl="1" eaLnBrk="1" hangingPunct="1"/>
            <a:r>
              <a:rPr lang="en-US" smtClean="0"/>
              <a:t>Bandwidth versus quality tradeoff</a:t>
            </a:r>
          </a:p>
        </p:txBody>
      </p:sp>
    </p:spTree>
  </p:cSld>
  <p:clrMapOvr>
    <a:masterClrMapping/>
  </p:clrMapOvr>
  <p:transition spd="slow"/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5120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51204" name="Rectangle 2"/>
          <p:cNvSpPr>
            <a:spLocks noChangeArrowheads="1"/>
          </p:cNvSpPr>
          <p:nvPr/>
        </p:nvSpPr>
        <p:spPr bwMode="auto">
          <a:xfrm>
            <a:off x="1219200" y="3429000"/>
            <a:ext cx="1066800" cy="762000"/>
          </a:xfrm>
          <a:prstGeom prst="rect">
            <a:avLst/>
          </a:prstGeom>
          <a:solidFill>
            <a:schemeClr val="folHlink"/>
          </a:solidFill>
          <a:ln w="1587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R</a:t>
            </a:r>
          </a:p>
        </p:txBody>
      </p:sp>
      <p:sp>
        <p:nvSpPr>
          <p:cNvPr id="51205" name="Rectangle 3"/>
          <p:cNvSpPr>
            <a:spLocks noChangeArrowheads="1"/>
          </p:cNvSpPr>
          <p:nvPr/>
        </p:nvSpPr>
        <p:spPr bwMode="auto">
          <a:xfrm>
            <a:off x="3124200" y="3429000"/>
            <a:ext cx="1066800" cy="762000"/>
          </a:xfrm>
          <a:prstGeom prst="rect">
            <a:avLst/>
          </a:prstGeom>
          <a:solidFill>
            <a:schemeClr val="folHlink"/>
          </a:solidFill>
          <a:ln w="1587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P</a:t>
            </a:r>
          </a:p>
        </p:txBody>
      </p:sp>
      <p:sp>
        <p:nvSpPr>
          <p:cNvPr id="51206" name="Oval 4"/>
          <p:cNvSpPr>
            <a:spLocks noChangeArrowheads="1"/>
          </p:cNvSpPr>
          <p:nvPr/>
        </p:nvSpPr>
        <p:spPr bwMode="auto">
          <a:xfrm>
            <a:off x="2971800" y="4572000"/>
            <a:ext cx="609600" cy="60960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07" name="Oval 5"/>
          <p:cNvSpPr>
            <a:spLocks noChangeArrowheads="1"/>
          </p:cNvSpPr>
          <p:nvPr/>
        </p:nvSpPr>
        <p:spPr bwMode="auto">
          <a:xfrm>
            <a:off x="6553200" y="1828800"/>
            <a:ext cx="609600" cy="60960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08" name="Oval 6"/>
          <p:cNvSpPr>
            <a:spLocks noChangeArrowheads="1"/>
          </p:cNvSpPr>
          <p:nvPr/>
        </p:nvSpPr>
        <p:spPr bwMode="auto">
          <a:xfrm>
            <a:off x="5791200" y="1828800"/>
            <a:ext cx="609600" cy="60960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09" name="Oval 7"/>
          <p:cNvSpPr>
            <a:spLocks noChangeArrowheads="1"/>
          </p:cNvSpPr>
          <p:nvPr/>
        </p:nvSpPr>
        <p:spPr bwMode="auto">
          <a:xfrm>
            <a:off x="3733800" y="4581525"/>
            <a:ext cx="609600" cy="609600"/>
          </a:xfrm>
          <a:prstGeom prst="ellipse">
            <a:avLst/>
          </a:prstGeom>
          <a:solidFill>
            <a:srgbClr val="FF9900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10" name="Rectangle 8"/>
          <p:cNvSpPr>
            <a:spLocks noChangeArrowheads="1"/>
          </p:cNvSpPr>
          <p:nvPr/>
        </p:nvSpPr>
        <p:spPr bwMode="auto">
          <a:xfrm>
            <a:off x="5943600" y="2819400"/>
            <a:ext cx="1066800" cy="762000"/>
          </a:xfrm>
          <a:prstGeom prst="rect">
            <a:avLst/>
          </a:prstGeom>
          <a:solidFill>
            <a:schemeClr val="folHlink"/>
          </a:solidFill>
          <a:ln w="1587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Q</a:t>
            </a:r>
          </a:p>
        </p:txBody>
      </p:sp>
      <p:sp>
        <p:nvSpPr>
          <p:cNvPr id="51211" name="Rectangle 9"/>
          <p:cNvSpPr>
            <a:spLocks noChangeArrowheads="1"/>
          </p:cNvSpPr>
          <p:nvPr/>
        </p:nvSpPr>
        <p:spPr bwMode="auto">
          <a:xfrm>
            <a:off x="5943600" y="4038600"/>
            <a:ext cx="1066800" cy="762000"/>
          </a:xfrm>
          <a:prstGeom prst="rect">
            <a:avLst/>
          </a:prstGeom>
          <a:solidFill>
            <a:schemeClr val="folHlink"/>
          </a:solidFill>
          <a:ln w="1587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T</a:t>
            </a:r>
          </a:p>
        </p:txBody>
      </p:sp>
      <p:sp>
        <p:nvSpPr>
          <p:cNvPr id="51212" name="Oval 10"/>
          <p:cNvSpPr>
            <a:spLocks noChangeArrowheads="1"/>
          </p:cNvSpPr>
          <p:nvPr/>
        </p:nvSpPr>
        <p:spPr bwMode="auto">
          <a:xfrm>
            <a:off x="5791200" y="5181600"/>
            <a:ext cx="609600" cy="60960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13" name="Oval 11"/>
          <p:cNvSpPr>
            <a:spLocks noChangeArrowheads="1"/>
          </p:cNvSpPr>
          <p:nvPr/>
        </p:nvSpPr>
        <p:spPr bwMode="auto">
          <a:xfrm>
            <a:off x="6553200" y="5181600"/>
            <a:ext cx="609600" cy="60960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14" name="Line 12"/>
          <p:cNvSpPr>
            <a:spLocks noChangeShapeType="1"/>
          </p:cNvSpPr>
          <p:nvPr/>
        </p:nvSpPr>
        <p:spPr bwMode="auto">
          <a:xfrm>
            <a:off x="6096000" y="2438400"/>
            <a:ext cx="0" cy="381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15" name="Line 13"/>
          <p:cNvSpPr>
            <a:spLocks noChangeShapeType="1"/>
          </p:cNvSpPr>
          <p:nvPr/>
        </p:nvSpPr>
        <p:spPr bwMode="auto">
          <a:xfrm>
            <a:off x="6858000" y="2438400"/>
            <a:ext cx="0" cy="381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16" name="Line 14"/>
          <p:cNvSpPr>
            <a:spLocks noChangeShapeType="1"/>
          </p:cNvSpPr>
          <p:nvPr/>
        </p:nvSpPr>
        <p:spPr bwMode="auto">
          <a:xfrm>
            <a:off x="6096000" y="4800600"/>
            <a:ext cx="0" cy="381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17" name="Line 15"/>
          <p:cNvSpPr>
            <a:spLocks noChangeShapeType="1"/>
          </p:cNvSpPr>
          <p:nvPr/>
        </p:nvSpPr>
        <p:spPr bwMode="auto">
          <a:xfrm>
            <a:off x="6858000" y="4800600"/>
            <a:ext cx="0" cy="381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18" name="Line 16"/>
          <p:cNvSpPr>
            <a:spLocks noChangeShapeType="1"/>
          </p:cNvSpPr>
          <p:nvPr/>
        </p:nvSpPr>
        <p:spPr bwMode="auto">
          <a:xfrm>
            <a:off x="3276600" y="4191000"/>
            <a:ext cx="0" cy="381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19" name="Line 17"/>
          <p:cNvSpPr>
            <a:spLocks noChangeShapeType="1"/>
          </p:cNvSpPr>
          <p:nvPr/>
        </p:nvSpPr>
        <p:spPr bwMode="auto">
          <a:xfrm flipV="1">
            <a:off x="4191000" y="3124200"/>
            <a:ext cx="1752600" cy="6858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20" name="Line 18"/>
          <p:cNvSpPr>
            <a:spLocks noChangeShapeType="1"/>
          </p:cNvSpPr>
          <p:nvPr/>
        </p:nvSpPr>
        <p:spPr bwMode="auto">
          <a:xfrm>
            <a:off x="4191000" y="3810000"/>
            <a:ext cx="1752600" cy="6096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21" name="Line 19"/>
          <p:cNvSpPr>
            <a:spLocks noChangeShapeType="1"/>
          </p:cNvSpPr>
          <p:nvPr/>
        </p:nvSpPr>
        <p:spPr bwMode="auto">
          <a:xfrm>
            <a:off x="2286000" y="3810000"/>
            <a:ext cx="8382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22" name="Line 20"/>
          <p:cNvSpPr>
            <a:spLocks noChangeShapeType="1"/>
          </p:cNvSpPr>
          <p:nvPr/>
        </p:nvSpPr>
        <p:spPr bwMode="auto">
          <a:xfrm flipH="1">
            <a:off x="838200" y="3886200"/>
            <a:ext cx="3810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23" name="Rectangle 21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smtClean="0"/>
              <a:t/>
            </a:r>
            <a:br>
              <a:rPr lang="en-US" smtClean="0"/>
            </a:br>
            <a:endParaRPr lang="en-US" smtClean="0"/>
          </a:p>
        </p:txBody>
      </p:sp>
      <p:sp>
        <p:nvSpPr>
          <p:cNvPr id="51224" name="Line 24"/>
          <p:cNvSpPr>
            <a:spLocks noChangeShapeType="1"/>
          </p:cNvSpPr>
          <p:nvPr/>
        </p:nvSpPr>
        <p:spPr bwMode="auto">
          <a:xfrm>
            <a:off x="4067175" y="4200525"/>
            <a:ext cx="0" cy="381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25" name="Rectangle 25"/>
          <p:cNvSpPr>
            <a:spLocks noChangeArrowheads="1"/>
          </p:cNvSpPr>
          <p:nvPr/>
        </p:nvSpPr>
        <p:spPr bwMode="auto">
          <a:xfrm>
            <a:off x="900113" y="269875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4200" b="0"/>
              <a:t>Exchanging Routing Tables</a:t>
            </a:r>
            <a:endParaRPr lang="en-US" sz="1800" b="0"/>
          </a:p>
        </p:txBody>
      </p:sp>
      <p:graphicFrame>
        <p:nvGraphicFramePr>
          <p:cNvPr id="144447" name="Group 63"/>
          <p:cNvGraphicFramePr>
            <a:graphicFrameLocks noGrp="1"/>
          </p:cNvGraphicFramePr>
          <p:nvPr>
            <p:ph idx="1"/>
          </p:nvPr>
        </p:nvGraphicFramePr>
        <p:xfrm>
          <a:off x="2916238" y="1773238"/>
          <a:ext cx="2519362" cy="1310640"/>
        </p:xfrm>
        <a:graphic>
          <a:graphicData uri="http://schemas.openxmlformats.org/drawingml/2006/table">
            <a:tbl>
              <a:tblPr/>
              <a:tblGrid>
                <a:gridCol w="647700"/>
                <a:gridCol w="1190625"/>
                <a:gridCol w="681037"/>
              </a:tblGrid>
              <a:tr h="29527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itchFamily="34" charset="0"/>
                        </a:rPr>
                        <a:t>Dest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itchFamily="34" charset="0"/>
                        </a:rPr>
                        <a:t>Next Hop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itchFamily="34" charset="0"/>
                        </a:rPr>
                        <a:t>Cost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527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itchFamily="34" charset="0"/>
                        </a:rPr>
                        <a:t>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itchFamily="34" charset="0"/>
                        </a:rPr>
                        <a:t>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itchFamily="34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527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itchFamily="34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itchFamily="34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527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itchFamily="34" charset="0"/>
                        </a:rPr>
                        <a:t>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itchFamily="34" charset="0"/>
                        </a:rPr>
                        <a:t>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itchFamily="34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1248" name="Line 61"/>
          <p:cNvSpPr>
            <a:spLocks noChangeShapeType="1"/>
          </p:cNvSpPr>
          <p:nvPr/>
        </p:nvSpPr>
        <p:spPr bwMode="auto">
          <a:xfrm flipH="1">
            <a:off x="4600575" y="3141663"/>
            <a:ext cx="1050925" cy="3857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cxnSp>
        <p:nvCxnSpPr>
          <p:cNvPr id="51249" name="AutoShape 62"/>
          <p:cNvCxnSpPr>
            <a:cxnSpLocks noChangeShapeType="1"/>
          </p:cNvCxnSpPr>
          <p:nvPr/>
        </p:nvCxnSpPr>
        <p:spPr bwMode="auto">
          <a:xfrm>
            <a:off x="6477000" y="3589338"/>
            <a:ext cx="0" cy="4413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5222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522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Flooding</a:t>
            </a:r>
          </a:p>
        </p:txBody>
      </p:sp>
      <p:sp>
        <p:nvSpPr>
          <p:cNvPr id="5222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Default : Always send to neighboring routers, unless told otherwise.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532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5325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Pruning</a:t>
            </a:r>
          </a:p>
        </p:txBody>
      </p:sp>
      <p:sp>
        <p:nvSpPr>
          <p:cNvPr id="5325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Routers which received a “useless” packet send a </a:t>
            </a:r>
            <a:r>
              <a:rPr lang="en-US" dirty="0" smtClean="0">
                <a:solidFill>
                  <a:srgbClr val="0000FF"/>
                </a:solidFill>
              </a:rPr>
              <a:t>prune </a:t>
            </a:r>
            <a:r>
              <a:rPr lang="en-US" dirty="0" smtClean="0"/>
              <a:t>message back.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“Don’t send me packets addressed to G anymore !”</a:t>
            </a:r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5427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54276" name="Rectangle 2"/>
          <p:cNvSpPr>
            <a:spLocks noChangeArrowheads="1"/>
          </p:cNvSpPr>
          <p:nvPr/>
        </p:nvSpPr>
        <p:spPr bwMode="auto">
          <a:xfrm>
            <a:off x="1219200" y="3429000"/>
            <a:ext cx="1066800" cy="762000"/>
          </a:xfrm>
          <a:prstGeom prst="rect">
            <a:avLst/>
          </a:prstGeom>
          <a:solidFill>
            <a:schemeClr val="fol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R</a:t>
            </a:r>
          </a:p>
        </p:txBody>
      </p:sp>
      <p:sp>
        <p:nvSpPr>
          <p:cNvPr id="54277" name="Rectangle 3"/>
          <p:cNvSpPr>
            <a:spLocks noChangeArrowheads="1"/>
          </p:cNvSpPr>
          <p:nvPr/>
        </p:nvSpPr>
        <p:spPr bwMode="auto">
          <a:xfrm>
            <a:off x="3124200" y="3429000"/>
            <a:ext cx="1066800" cy="762000"/>
          </a:xfrm>
          <a:prstGeom prst="rect">
            <a:avLst/>
          </a:prstGeom>
          <a:solidFill>
            <a:schemeClr val="fol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P</a:t>
            </a:r>
          </a:p>
        </p:txBody>
      </p:sp>
      <p:sp>
        <p:nvSpPr>
          <p:cNvPr id="54278" name="Oval 4"/>
          <p:cNvSpPr>
            <a:spLocks noChangeArrowheads="1"/>
          </p:cNvSpPr>
          <p:nvPr/>
        </p:nvSpPr>
        <p:spPr bwMode="auto">
          <a:xfrm>
            <a:off x="2971800" y="4572000"/>
            <a:ext cx="609600" cy="60960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79" name="Oval 5"/>
          <p:cNvSpPr>
            <a:spLocks noChangeArrowheads="1"/>
          </p:cNvSpPr>
          <p:nvPr/>
        </p:nvSpPr>
        <p:spPr bwMode="auto">
          <a:xfrm>
            <a:off x="6553200" y="1828800"/>
            <a:ext cx="609600" cy="609600"/>
          </a:xfrm>
          <a:prstGeom prst="ellipse">
            <a:avLst/>
          </a:prstGeom>
          <a:solidFill>
            <a:srgbClr val="FF9900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80" name="Oval 6"/>
          <p:cNvSpPr>
            <a:spLocks noChangeArrowheads="1"/>
          </p:cNvSpPr>
          <p:nvPr/>
        </p:nvSpPr>
        <p:spPr bwMode="auto">
          <a:xfrm>
            <a:off x="5791200" y="1828800"/>
            <a:ext cx="609600" cy="60960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81" name="Oval 7"/>
          <p:cNvSpPr>
            <a:spLocks noChangeArrowheads="1"/>
          </p:cNvSpPr>
          <p:nvPr/>
        </p:nvSpPr>
        <p:spPr bwMode="auto">
          <a:xfrm>
            <a:off x="3733800" y="4572000"/>
            <a:ext cx="609600" cy="609600"/>
          </a:xfrm>
          <a:prstGeom prst="ellipse">
            <a:avLst/>
          </a:prstGeom>
          <a:solidFill>
            <a:srgbClr val="FF9900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82" name="Rectangle 8"/>
          <p:cNvSpPr>
            <a:spLocks noChangeArrowheads="1"/>
          </p:cNvSpPr>
          <p:nvPr/>
        </p:nvSpPr>
        <p:spPr bwMode="auto">
          <a:xfrm>
            <a:off x="5943600" y="2819400"/>
            <a:ext cx="1066800" cy="762000"/>
          </a:xfrm>
          <a:prstGeom prst="rect">
            <a:avLst/>
          </a:prstGeom>
          <a:solidFill>
            <a:schemeClr val="fol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Q</a:t>
            </a:r>
          </a:p>
        </p:txBody>
      </p:sp>
      <p:sp>
        <p:nvSpPr>
          <p:cNvPr id="54283" name="Rectangle 9"/>
          <p:cNvSpPr>
            <a:spLocks noChangeArrowheads="1"/>
          </p:cNvSpPr>
          <p:nvPr/>
        </p:nvSpPr>
        <p:spPr bwMode="auto">
          <a:xfrm>
            <a:off x="5943600" y="4038600"/>
            <a:ext cx="1066800" cy="762000"/>
          </a:xfrm>
          <a:prstGeom prst="rect">
            <a:avLst/>
          </a:prstGeom>
          <a:solidFill>
            <a:schemeClr val="fol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T</a:t>
            </a:r>
          </a:p>
        </p:txBody>
      </p:sp>
      <p:sp>
        <p:nvSpPr>
          <p:cNvPr id="54284" name="Oval 10"/>
          <p:cNvSpPr>
            <a:spLocks noChangeArrowheads="1"/>
          </p:cNvSpPr>
          <p:nvPr/>
        </p:nvSpPr>
        <p:spPr bwMode="auto">
          <a:xfrm>
            <a:off x="5791200" y="5181600"/>
            <a:ext cx="609600" cy="60960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85" name="Oval 11"/>
          <p:cNvSpPr>
            <a:spLocks noChangeArrowheads="1"/>
          </p:cNvSpPr>
          <p:nvPr/>
        </p:nvSpPr>
        <p:spPr bwMode="auto">
          <a:xfrm>
            <a:off x="6553200" y="5181600"/>
            <a:ext cx="609600" cy="60960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86" name="Line 12"/>
          <p:cNvSpPr>
            <a:spLocks noChangeShapeType="1"/>
          </p:cNvSpPr>
          <p:nvPr/>
        </p:nvSpPr>
        <p:spPr bwMode="auto">
          <a:xfrm>
            <a:off x="6096000" y="2438400"/>
            <a:ext cx="0" cy="381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87" name="Line 13"/>
          <p:cNvSpPr>
            <a:spLocks noChangeShapeType="1"/>
          </p:cNvSpPr>
          <p:nvPr/>
        </p:nvSpPr>
        <p:spPr bwMode="auto">
          <a:xfrm>
            <a:off x="6858000" y="2438400"/>
            <a:ext cx="0" cy="381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88" name="Line 14"/>
          <p:cNvSpPr>
            <a:spLocks noChangeShapeType="1"/>
          </p:cNvSpPr>
          <p:nvPr/>
        </p:nvSpPr>
        <p:spPr bwMode="auto">
          <a:xfrm>
            <a:off x="6096000" y="4800600"/>
            <a:ext cx="0" cy="381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89" name="Line 15"/>
          <p:cNvSpPr>
            <a:spLocks noChangeShapeType="1"/>
          </p:cNvSpPr>
          <p:nvPr/>
        </p:nvSpPr>
        <p:spPr bwMode="auto">
          <a:xfrm>
            <a:off x="6858000" y="4800600"/>
            <a:ext cx="0" cy="381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90" name="Line 16"/>
          <p:cNvSpPr>
            <a:spLocks noChangeShapeType="1"/>
          </p:cNvSpPr>
          <p:nvPr/>
        </p:nvSpPr>
        <p:spPr bwMode="auto">
          <a:xfrm>
            <a:off x="3276600" y="4191000"/>
            <a:ext cx="0" cy="381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91" name="Line 17"/>
          <p:cNvSpPr>
            <a:spLocks noChangeShapeType="1"/>
          </p:cNvSpPr>
          <p:nvPr/>
        </p:nvSpPr>
        <p:spPr bwMode="auto">
          <a:xfrm>
            <a:off x="4038600" y="4191000"/>
            <a:ext cx="0" cy="381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92" name="Line 18"/>
          <p:cNvSpPr>
            <a:spLocks noChangeShapeType="1"/>
          </p:cNvSpPr>
          <p:nvPr/>
        </p:nvSpPr>
        <p:spPr bwMode="auto">
          <a:xfrm flipV="1">
            <a:off x="4191000" y="3124200"/>
            <a:ext cx="1752600" cy="6858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93" name="Line 19"/>
          <p:cNvSpPr>
            <a:spLocks noChangeShapeType="1"/>
          </p:cNvSpPr>
          <p:nvPr/>
        </p:nvSpPr>
        <p:spPr bwMode="auto">
          <a:xfrm>
            <a:off x="4191000" y="3810000"/>
            <a:ext cx="1752600" cy="6096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94" name="Line 20"/>
          <p:cNvSpPr>
            <a:spLocks noChangeShapeType="1"/>
          </p:cNvSpPr>
          <p:nvPr/>
        </p:nvSpPr>
        <p:spPr bwMode="auto">
          <a:xfrm>
            <a:off x="2286000" y="3810000"/>
            <a:ext cx="8382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95" name="Line 21"/>
          <p:cNvSpPr>
            <a:spLocks noChangeShapeType="1"/>
          </p:cNvSpPr>
          <p:nvPr/>
        </p:nvSpPr>
        <p:spPr bwMode="auto">
          <a:xfrm flipH="1" flipV="1">
            <a:off x="1143000" y="2667000"/>
            <a:ext cx="304800" cy="762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96" name="Line 22"/>
          <p:cNvSpPr>
            <a:spLocks noChangeShapeType="1"/>
          </p:cNvSpPr>
          <p:nvPr/>
        </p:nvSpPr>
        <p:spPr bwMode="auto">
          <a:xfrm flipH="1">
            <a:off x="838200" y="3886200"/>
            <a:ext cx="3810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97" name="Rectangle 23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smtClean="0"/>
              <a:t/>
            </a:r>
            <a:br>
              <a:rPr lang="en-US" smtClean="0"/>
            </a:br>
            <a:endParaRPr lang="en-US" smtClean="0"/>
          </a:p>
        </p:txBody>
      </p:sp>
      <p:sp>
        <p:nvSpPr>
          <p:cNvPr id="54298" name="Rectangle 24"/>
          <p:cNvSpPr>
            <a:spLocks noChangeArrowheads="1"/>
          </p:cNvSpPr>
          <p:nvPr/>
        </p:nvSpPr>
        <p:spPr bwMode="auto">
          <a:xfrm>
            <a:off x="4724400" y="4267200"/>
            <a:ext cx="609600" cy="381000"/>
          </a:xfrm>
          <a:prstGeom prst="rect">
            <a:avLst/>
          </a:prstGeom>
          <a:solidFill>
            <a:srgbClr val="FF9900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99" name="Line 25"/>
          <p:cNvSpPr>
            <a:spLocks noChangeShapeType="1"/>
          </p:cNvSpPr>
          <p:nvPr/>
        </p:nvSpPr>
        <p:spPr bwMode="auto">
          <a:xfrm>
            <a:off x="4953000" y="3962400"/>
            <a:ext cx="457200" cy="1524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300" name="Rectangle 26"/>
          <p:cNvSpPr>
            <a:spLocks noChangeArrowheads="1"/>
          </p:cNvSpPr>
          <p:nvPr/>
        </p:nvSpPr>
        <p:spPr bwMode="auto">
          <a:xfrm>
            <a:off x="4678363" y="2870200"/>
            <a:ext cx="609600" cy="381000"/>
          </a:xfrm>
          <a:prstGeom prst="rect">
            <a:avLst/>
          </a:prstGeom>
          <a:solidFill>
            <a:srgbClr val="FF9900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301" name="Line 27"/>
          <p:cNvSpPr>
            <a:spLocks noChangeShapeType="1"/>
          </p:cNvSpPr>
          <p:nvPr/>
        </p:nvSpPr>
        <p:spPr bwMode="auto">
          <a:xfrm flipV="1">
            <a:off x="4932363" y="3429000"/>
            <a:ext cx="503237" cy="2159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54302" name="AutoShape 28"/>
          <p:cNvCxnSpPr>
            <a:cxnSpLocks noChangeShapeType="1"/>
          </p:cNvCxnSpPr>
          <p:nvPr/>
        </p:nvCxnSpPr>
        <p:spPr bwMode="auto">
          <a:xfrm>
            <a:off x="6477000" y="3589338"/>
            <a:ext cx="0" cy="4413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5529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55300" name="Rectangle 2"/>
          <p:cNvSpPr>
            <a:spLocks noChangeArrowheads="1"/>
          </p:cNvSpPr>
          <p:nvPr/>
        </p:nvSpPr>
        <p:spPr bwMode="auto">
          <a:xfrm>
            <a:off x="1219200" y="3429000"/>
            <a:ext cx="1066800" cy="762000"/>
          </a:xfrm>
          <a:prstGeom prst="rect">
            <a:avLst/>
          </a:prstGeom>
          <a:solidFill>
            <a:schemeClr val="fol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R</a:t>
            </a:r>
          </a:p>
        </p:txBody>
      </p:sp>
      <p:sp>
        <p:nvSpPr>
          <p:cNvPr id="55301" name="Rectangle 3"/>
          <p:cNvSpPr>
            <a:spLocks noChangeArrowheads="1"/>
          </p:cNvSpPr>
          <p:nvPr/>
        </p:nvSpPr>
        <p:spPr bwMode="auto">
          <a:xfrm>
            <a:off x="3124200" y="3429000"/>
            <a:ext cx="1066800" cy="762000"/>
          </a:xfrm>
          <a:prstGeom prst="rect">
            <a:avLst/>
          </a:prstGeom>
          <a:solidFill>
            <a:schemeClr val="fol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P</a:t>
            </a:r>
          </a:p>
        </p:txBody>
      </p:sp>
      <p:sp>
        <p:nvSpPr>
          <p:cNvPr id="55302" name="Oval 4"/>
          <p:cNvSpPr>
            <a:spLocks noChangeArrowheads="1"/>
          </p:cNvSpPr>
          <p:nvPr/>
        </p:nvSpPr>
        <p:spPr bwMode="auto">
          <a:xfrm>
            <a:off x="2971800" y="4572000"/>
            <a:ext cx="609600" cy="60960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5303" name="Oval 5"/>
          <p:cNvSpPr>
            <a:spLocks noChangeArrowheads="1"/>
          </p:cNvSpPr>
          <p:nvPr/>
        </p:nvSpPr>
        <p:spPr bwMode="auto">
          <a:xfrm>
            <a:off x="6553200" y="1828800"/>
            <a:ext cx="609600" cy="609600"/>
          </a:xfrm>
          <a:prstGeom prst="ellipse">
            <a:avLst/>
          </a:prstGeom>
          <a:solidFill>
            <a:srgbClr val="FF9900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5304" name="Oval 6"/>
          <p:cNvSpPr>
            <a:spLocks noChangeArrowheads="1"/>
          </p:cNvSpPr>
          <p:nvPr/>
        </p:nvSpPr>
        <p:spPr bwMode="auto">
          <a:xfrm>
            <a:off x="5791200" y="1828800"/>
            <a:ext cx="609600" cy="60960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5305" name="Oval 7"/>
          <p:cNvSpPr>
            <a:spLocks noChangeArrowheads="1"/>
          </p:cNvSpPr>
          <p:nvPr/>
        </p:nvSpPr>
        <p:spPr bwMode="auto">
          <a:xfrm>
            <a:off x="3733800" y="4572000"/>
            <a:ext cx="609600" cy="609600"/>
          </a:xfrm>
          <a:prstGeom prst="ellipse">
            <a:avLst/>
          </a:prstGeom>
          <a:solidFill>
            <a:srgbClr val="FF9900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5306" name="Rectangle 8"/>
          <p:cNvSpPr>
            <a:spLocks noChangeArrowheads="1"/>
          </p:cNvSpPr>
          <p:nvPr/>
        </p:nvSpPr>
        <p:spPr bwMode="auto">
          <a:xfrm>
            <a:off x="5943600" y="2819400"/>
            <a:ext cx="1066800" cy="762000"/>
          </a:xfrm>
          <a:prstGeom prst="rect">
            <a:avLst/>
          </a:prstGeom>
          <a:solidFill>
            <a:schemeClr val="fol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Q</a:t>
            </a:r>
          </a:p>
        </p:txBody>
      </p:sp>
      <p:sp>
        <p:nvSpPr>
          <p:cNvPr id="55307" name="Rectangle 9"/>
          <p:cNvSpPr>
            <a:spLocks noChangeArrowheads="1"/>
          </p:cNvSpPr>
          <p:nvPr/>
        </p:nvSpPr>
        <p:spPr bwMode="auto">
          <a:xfrm>
            <a:off x="5943600" y="4038600"/>
            <a:ext cx="1066800" cy="762000"/>
          </a:xfrm>
          <a:prstGeom prst="rect">
            <a:avLst/>
          </a:prstGeom>
          <a:solidFill>
            <a:schemeClr val="fol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T</a:t>
            </a:r>
          </a:p>
        </p:txBody>
      </p:sp>
      <p:sp>
        <p:nvSpPr>
          <p:cNvPr id="55308" name="Oval 10"/>
          <p:cNvSpPr>
            <a:spLocks noChangeArrowheads="1"/>
          </p:cNvSpPr>
          <p:nvPr/>
        </p:nvSpPr>
        <p:spPr bwMode="auto">
          <a:xfrm>
            <a:off x="5791200" y="5181600"/>
            <a:ext cx="609600" cy="60960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5309" name="Oval 11"/>
          <p:cNvSpPr>
            <a:spLocks noChangeArrowheads="1"/>
          </p:cNvSpPr>
          <p:nvPr/>
        </p:nvSpPr>
        <p:spPr bwMode="auto">
          <a:xfrm>
            <a:off x="6553200" y="5181600"/>
            <a:ext cx="609600" cy="60960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5310" name="Line 12"/>
          <p:cNvSpPr>
            <a:spLocks noChangeShapeType="1"/>
          </p:cNvSpPr>
          <p:nvPr/>
        </p:nvSpPr>
        <p:spPr bwMode="auto">
          <a:xfrm>
            <a:off x="6096000" y="2438400"/>
            <a:ext cx="0" cy="381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5311" name="Line 13"/>
          <p:cNvSpPr>
            <a:spLocks noChangeShapeType="1"/>
          </p:cNvSpPr>
          <p:nvPr/>
        </p:nvSpPr>
        <p:spPr bwMode="auto">
          <a:xfrm>
            <a:off x="6858000" y="2438400"/>
            <a:ext cx="0" cy="381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5312" name="Line 14"/>
          <p:cNvSpPr>
            <a:spLocks noChangeShapeType="1"/>
          </p:cNvSpPr>
          <p:nvPr/>
        </p:nvSpPr>
        <p:spPr bwMode="auto">
          <a:xfrm>
            <a:off x="6096000" y="4800600"/>
            <a:ext cx="0" cy="381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5313" name="Line 15"/>
          <p:cNvSpPr>
            <a:spLocks noChangeShapeType="1"/>
          </p:cNvSpPr>
          <p:nvPr/>
        </p:nvSpPr>
        <p:spPr bwMode="auto">
          <a:xfrm>
            <a:off x="6858000" y="4800600"/>
            <a:ext cx="0" cy="381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5314" name="Line 16"/>
          <p:cNvSpPr>
            <a:spLocks noChangeShapeType="1"/>
          </p:cNvSpPr>
          <p:nvPr/>
        </p:nvSpPr>
        <p:spPr bwMode="auto">
          <a:xfrm>
            <a:off x="3276600" y="4191000"/>
            <a:ext cx="0" cy="381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5315" name="Line 17"/>
          <p:cNvSpPr>
            <a:spLocks noChangeShapeType="1"/>
          </p:cNvSpPr>
          <p:nvPr/>
        </p:nvSpPr>
        <p:spPr bwMode="auto">
          <a:xfrm>
            <a:off x="4038600" y="4191000"/>
            <a:ext cx="0" cy="381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5316" name="Line 18"/>
          <p:cNvSpPr>
            <a:spLocks noChangeShapeType="1"/>
          </p:cNvSpPr>
          <p:nvPr/>
        </p:nvSpPr>
        <p:spPr bwMode="auto">
          <a:xfrm flipV="1">
            <a:off x="4191000" y="3124200"/>
            <a:ext cx="1752600" cy="6858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5317" name="Line 19"/>
          <p:cNvSpPr>
            <a:spLocks noChangeShapeType="1"/>
          </p:cNvSpPr>
          <p:nvPr/>
        </p:nvSpPr>
        <p:spPr bwMode="auto">
          <a:xfrm>
            <a:off x="4191000" y="3810000"/>
            <a:ext cx="1752600" cy="6096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5318" name="Line 20"/>
          <p:cNvSpPr>
            <a:spLocks noChangeShapeType="1"/>
          </p:cNvSpPr>
          <p:nvPr/>
        </p:nvSpPr>
        <p:spPr bwMode="auto">
          <a:xfrm>
            <a:off x="2286000" y="3810000"/>
            <a:ext cx="8382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5319" name="Line 21"/>
          <p:cNvSpPr>
            <a:spLocks noChangeShapeType="1"/>
          </p:cNvSpPr>
          <p:nvPr/>
        </p:nvSpPr>
        <p:spPr bwMode="auto">
          <a:xfrm flipH="1" flipV="1">
            <a:off x="1143000" y="2667000"/>
            <a:ext cx="304800" cy="762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5320" name="Line 22"/>
          <p:cNvSpPr>
            <a:spLocks noChangeShapeType="1"/>
          </p:cNvSpPr>
          <p:nvPr/>
        </p:nvSpPr>
        <p:spPr bwMode="auto">
          <a:xfrm flipH="1">
            <a:off x="838200" y="3886200"/>
            <a:ext cx="3810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5321" name="Rectangle 23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smtClean="0"/>
              <a:t/>
            </a:r>
            <a:br>
              <a:rPr lang="en-US" smtClean="0"/>
            </a:br>
            <a:endParaRPr lang="en-US" smtClean="0"/>
          </a:p>
        </p:txBody>
      </p:sp>
      <p:sp>
        <p:nvSpPr>
          <p:cNvPr id="55322" name="Rectangle 24"/>
          <p:cNvSpPr>
            <a:spLocks noChangeArrowheads="1"/>
          </p:cNvSpPr>
          <p:nvPr/>
        </p:nvSpPr>
        <p:spPr bwMode="auto">
          <a:xfrm>
            <a:off x="4800600" y="4343400"/>
            <a:ext cx="762000" cy="381000"/>
          </a:xfrm>
          <a:prstGeom prst="rect">
            <a:avLst/>
          </a:prstGeom>
          <a:solidFill>
            <a:srgbClr val="FFFFFF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800" b="0"/>
              <a:t>PRUNE</a:t>
            </a:r>
            <a:endParaRPr lang="en-US" b="0"/>
          </a:p>
        </p:txBody>
      </p:sp>
      <p:sp>
        <p:nvSpPr>
          <p:cNvPr id="55323" name="Line 25"/>
          <p:cNvSpPr>
            <a:spLocks noChangeShapeType="1"/>
          </p:cNvSpPr>
          <p:nvPr/>
        </p:nvSpPr>
        <p:spPr bwMode="auto">
          <a:xfrm flipH="1" flipV="1">
            <a:off x="4800600" y="3886200"/>
            <a:ext cx="762000" cy="2286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55324" name="AutoShape 26"/>
          <p:cNvCxnSpPr>
            <a:cxnSpLocks noChangeShapeType="1"/>
          </p:cNvCxnSpPr>
          <p:nvPr/>
        </p:nvCxnSpPr>
        <p:spPr bwMode="auto">
          <a:xfrm>
            <a:off x="6477000" y="3589338"/>
            <a:ext cx="0" cy="4413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5632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56324" name="Line 17"/>
          <p:cNvSpPr>
            <a:spLocks noChangeShapeType="1"/>
          </p:cNvSpPr>
          <p:nvPr/>
        </p:nvSpPr>
        <p:spPr bwMode="auto">
          <a:xfrm>
            <a:off x="4038600" y="4191000"/>
            <a:ext cx="0" cy="5334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25" name="Rectangle 2"/>
          <p:cNvSpPr>
            <a:spLocks noChangeArrowheads="1"/>
          </p:cNvSpPr>
          <p:nvPr/>
        </p:nvSpPr>
        <p:spPr bwMode="auto">
          <a:xfrm>
            <a:off x="1219200" y="3429000"/>
            <a:ext cx="1066800" cy="762000"/>
          </a:xfrm>
          <a:prstGeom prst="rect">
            <a:avLst/>
          </a:prstGeom>
          <a:solidFill>
            <a:schemeClr val="fol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R</a:t>
            </a:r>
          </a:p>
        </p:txBody>
      </p:sp>
      <p:sp>
        <p:nvSpPr>
          <p:cNvPr id="56326" name="Rectangle 3"/>
          <p:cNvSpPr>
            <a:spLocks noChangeArrowheads="1"/>
          </p:cNvSpPr>
          <p:nvPr/>
        </p:nvSpPr>
        <p:spPr bwMode="auto">
          <a:xfrm>
            <a:off x="3124200" y="3429000"/>
            <a:ext cx="1066800" cy="762000"/>
          </a:xfrm>
          <a:prstGeom prst="rect">
            <a:avLst/>
          </a:prstGeom>
          <a:solidFill>
            <a:schemeClr val="fol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P</a:t>
            </a:r>
          </a:p>
        </p:txBody>
      </p:sp>
      <p:sp>
        <p:nvSpPr>
          <p:cNvPr id="56327" name="Oval 4"/>
          <p:cNvSpPr>
            <a:spLocks noChangeArrowheads="1"/>
          </p:cNvSpPr>
          <p:nvPr/>
        </p:nvSpPr>
        <p:spPr bwMode="auto">
          <a:xfrm>
            <a:off x="2971800" y="4572000"/>
            <a:ext cx="609600" cy="60960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28" name="Oval 5"/>
          <p:cNvSpPr>
            <a:spLocks noChangeArrowheads="1"/>
          </p:cNvSpPr>
          <p:nvPr/>
        </p:nvSpPr>
        <p:spPr bwMode="auto">
          <a:xfrm>
            <a:off x="6553200" y="1828800"/>
            <a:ext cx="609600" cy="609600"/>
          </a:xfrm>
          <a:prstGeom prst="ellipse">
            <a:avLst/>
          </a:prstGeom>
          <a:solidFill>
            <a:srgbClr val="FF9900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29" name="Oval 6"/>
          <p:cNvSpPr>
            <a:spLocks noChangeArrowheads="1"/>
          </p:cNvSpPr>
          <p:nvPr/>
        </p:nvSpPr>
        <p:spPr bwMode="auto">
          <a:xfrm>
            <a:off x="5791200" y="1828800"/>
            <a:ext cx="609600" cy="60960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30" name="Oval 7"/>
          <p:cNvSpPr>
            <a:spLocks noChangeArrowheads="1"/>
          </p:cNvSpPr>
          <p:nvPr/>
        </p:nvSpPr>
        <p:spPr bwMode="auto">
          <a:xfrm>
            <a:off x="3733800" y="4581525"/>
            <a:ext cx="609600" cy="609600"/>
          </a:xfrm>
          <a:prstGeom prst="ellipse">
            <a:avLst/>
          </a:prstGeom>
          <a:solidFill>
            <a:srgbClr val="FF9900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31" name="Rectangle 8"/>
          <p:cNvSpPr>
            <a:spLocks noChangeArrowheads="1"/>
          </p:cNvSpPr>
          <p:nvPr/>
        </p:nvSpPr>
        <p:spPr bwMode="auto">
          <a:xfrm>
            <a:off x="5943600" y="2819400"/>
            <a:ext cx="1066800" cy="762000"/>
          </a:xfrm>
          <a:prstGeom prst="rect">
            <a:avLst/>
          </a:prstGeom>
          <a:solidFill>
            <a:schemeClr val="fol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Q</a:t>
            </a:r>
          </a:p>
        </p:txBody>
      </p:sp>
      <p:sp>
        <p:nvSpPr>
          <p:cNvPr id="56332" name="Rectangle 9"/>
          <p:cNvSpPr>
            <a:spLocks noChangeArrowheads="1"/>
          </p:cNvSpPr>
          <p:nvPr/>
        </p:nvSpPr>
        <p:spPr bwMode="auto">
          <a:xfrm>
            <a:off x="5943600" y="4038600"/>
            <a:ext cx="1066800" cy="762000"/>
          </a:xfrm>
          <a:prstGeom prst="rect">
            <a:avLst/>
          </a:prstGeom>
          <a:solidFill>
            <a:schemeClr val="fol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T</a:t>
            </a:r>
          </a:p>
        </p:txBody>
      </p:sp>
      <p:sp>
        <p:nvSpPr>
          <p:cNvPr id="56333" name="Oval 10"/>
          <p:cNvSpPr>
            <a:spLocks noChangeArrowheads="1"/>
          </p:cNvSpPr>
          <p:nvPr/>
        </p:nvSpPr>
        <p:spPr bwMode="auto">
          <a:xfrm>
            <a:off x="5791200" y="5181600"/>
            <a:ext cx="609600" cy="60960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34" name="Oval 11"/>
          <p:cNvSpPr>
            <a:spLocks noChangeArrowheads="1"/>
          </p:cNvSpPr>
          <p:nvPr/>
        </p:nvSpPr>
        <p:spPr bwMode="auto">
          <a:xfrm>
            <a:off x="6553200" y="5181600"/>
            <a:ext cx="609600" cy="60960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35" name="Line 12"/>
          <p:cNvSpPr>
            <a:spLocks noChangeShapeType="1"/>
          </p:cNvSpPr>
          <p:nvPr/>
        </p:nvSpPr>
        <p:spPr bwMode="auto">
          <a:xfrm>
            <a:off x="6096000" y="2438400"/>
            <a:ext cx="0" cy="381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36" name="Line 13"/>
          <p:cNvSpPr>
            <a:spLocks noChangeShapeType="1"/>
          </p:cNvSpPr>
          <p:nvPr/>
        </p:nvSpPr>
        <p:spPr bwMode="auto">
          <a:xfrm>
            <a:off x="6858000" y="2438400"/>
            <a:ext cx="0" cy="381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37" name="Line 14"/>
          <p:cNvSpPr>
            <a:spLocks noChangeShapeType="1"/>
          </p:cNvSpPr>
          <p:nvPr/>
        </p:nvSpPr>
        <p:spPr bwMode="auto">
          <a:xfrm>
            <a:off x="6096000" y="4800600"/>
            <a:ext cx="0" cy="381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38" name="Line 15"/>
          <p:cNvSpPr>
            <a:spLocks noChangeShapeType="1"/>
          </p:cNvSpPr>
          <p:nvPr/>
        </p:nvSpPr>
        <p:spPr bwMode="auto">
          <a:xfrm>
            <a:off x="6858000" y="4800600"/>
            <a:ext cx="0" cy="381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39" name="Line 16"/>
          <p:cNvSpPr>
            <a:spLocks noChangeShapeType="1"/>
          </p:cNvSpPr>
          <p:nvPr/>
        </p:nvSpPr>
        <p:spPr bwMode="auto">
          <a:xfrm>
            <a:off x="3276600" y="4191000"/>
            <a:ext cx="0" cy="381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40" name="Line 18"/>
          <p:cNvSpPr>
            <a:spLocks noChangeShapeType="1"/>
          </p:cNvSpPr>
          <p:nvPr/>
        </p:nvSpPr>
        <p:spPr bwMode="auto">
          <a:xfrm flipV="1">
            <a:off x="4191000" y="3124200"/>
            <a:ext cx="1752600" cy="6858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41" name="Line 19"/>
          <p:cNvSpPr>
            <a:spLocks noChangeShapeType="1"/>
          </p:cNvSpPr>
          <p:nvPr/>
        </p:nvSpPr>
        <p:spPr bwMode="auto">
          <a:xfrm>
            <a:off x="4191000" y="3810000"/>
            <a:ext cx="1752600" cy="6096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42" name="Line 20"/>
          <p:cNvSpPr>
            <a:spLocks noChangeShapeType="1"/>
          </p:cNvSpPr>
          <p:nvPr/>
        </p:nvSpPr>
        <p:spPr bwMode="auto">
          <a:xfrm>
            <a:off x="2286000" y="3810000"/>
            <a:ext cx="8382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43" name="Line 21"/>
          <p:cNvSpPr>
            <a:spLocks noChangeShapeType="1"/>
          </p:cNvSpPr>
          <p:nvPr/>
        </p:nvSpPr>
        <p:spPr bwMode="auto">
          <a:xfrm flipH="1" flipV="1">
            <a:off x="1143000" y="2667000"/>
            <a:ext cx="304800" cy="762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44" name="Line 22"/>
          <p:cNvSpPr>
            <a:spLocks noChangeShapeType="1"/>
          </p:cNvSpPr>
          <p:nvPr/>
        </p:nvSpPr>
        <p:spPr bwMode="auto">
          <a:xfrm flipH="1">
            <a:off x="838200" y="3886200"/>
            <a:ext cx="3810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45" name="Rectangle 23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smtClean="0"/>
              <a:t/>
            </a:r>
            <a:br>
              <a:rPr lang="en-US" smtClean="0"/>
            </a:br>
            <a:endParaRPr lang="en-US" smtClean="0"/>
          </a:p>
        </p:txBody>
      </p:sp>
      <p:sp>
        <p:nvSpPr>
          <p:cNvPr id="56346" name="Rectangle 24"/>
          <p:cNvSpPr>
            <a:spLocks noChangeArrowheads="1"/>
          </p:cNvSpPr>
          <p:nvPr/>
        </p:nvSpPr>
        <p:spPr bwMode="auto">
          <a:xfrm>
            <a:off x="4114800" y="4267200"/>
            <a:ext cx="609600" cy="381000"/>
          </a:xfrm>
          <a:prstGeom prst="rect">
            <a:avLst/>
          </a:prstGeom>
          <a:solidFill>
            <a:srgbClr val="FF9900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47" name="Line 25"/>
          <p:cNvSpPr>
            <a:spLocks noChangeShapeType="1"/>
          </p:cNvSpPr>
          <p:nvPr/>
        </p:nvSpPr>
        <p:spPr bwMode="auto">
          <a:xfrm>
            <a:off x="3886200" y="4267200"/>
            <a:ext cx="0" cy="3048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48" name="Rectangle 26"/>
          <p:cNvSpPr>
            <a:spLocks noChangeArrowheads="1"/>
          </p:cNvSpPr>
          <p:nvPr/>
        </p:nvSpPr>
        <p:spPr bwMode="auto">
          <a:xfrm>
            <a:off x="4678363" y="2870200"/>
            <a:ext cx="609600" cy="381000"/>
          </a:xfrm>
          <a:prstGeom prst="rect">
            <a:avLst/>
          </a:prstGeom>
          <a:solidFill>
            <a:srgbClr val="FF9900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49" name="Line 27"/>
          <p:cNvSpPr>
            <a:spLocks noChangeShapeType="1"/>
          </p:cNvSpPr>
          <p:nvPr/>
        </p:nvSpPr>
        <p:spPr bwMode="auto">
          <a:xfrm flipV="1">
            <a:off x="4932363" y="3429000"/>
            <a:ext cx="503237" cy="2159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56350" name="AutoShape 28"/>
          <p:cNvCxnSpPr>
            <a:cxnSpLocks noChangeShapeType="1"/>
          </p:cNvCxnSpPr>
          <p:nvPr/>
        </p:nvCxnSpPr>
        <p:spPr bwMode="auto">
          <a:xfrm>
            <a:off x="6477000" y="3589338"/>
            <a:ext cx="0" cy="4413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5734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57348" name="Line 17"/>
          <p:cNvSpPr>
            <a:spLocks noChangeShapeType="1"/>
          </p:cNvSpPr>
          <p:nvPr/>
        </p:nvSpPr>
        <p:spPr bwMode="auto">
          <a:xfrm>
            <a:off x="4038600" y="4191000"/>
            <a:ext cx="0" cy="5334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49" name="Rectangle 2"/>
          <p:cNvSpPr>
            <a:spLocks noChangeArrowheads="1"/>
          </p:cNvSpPr>
          <p:nvPr/>
        </p:nvSpPr>
        <p:spPr bwMode="auto">
          <a:xfrm>
            <a:off x="1219200" y="3429000"/>
            <a:ext cx="1066800" cy="762000"/>
          </a:xfrm>
          <a:prstGeom prst="rect">
            <a:avLst/>
          </a:prstGeom>
          <a:solidFill>
            <a:schemeClr val="fol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R</a:t>
            </a:r>
          </a:p>
        </p:txBody>
      </p:sp>
      <p:sp>
        <p:nvSpPr>
          <p:cNvPr id="57350" name="Rectangle 3"/>
          <p:cNvSpPr>
            <a:spLocks noChangeArrowheads="1"/>
          </p:cNvSpPr>
          <p:nvPr/>
        </p:nvSpPr>
        <p:spPr bwMode="auto">
          <a:xfrm>
            <a:off x="3124200" y="3429000"/>
            <a:ext cx="1066800" cy="762000"/>
          </a:xfrm>
          <a:prstGeom prst="rect">
            <a:avLst/>
          </a:prstGeom>
          <a:solidFill>
            <a:schemeClr val="fol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P</a:t>
            </a:r>
          </a:p>
        </p:txBody>
      </p:sp>
      <p:sp>
        <p:nvSpPr>
          <p:cNvPr id="57351" name="Oval 4"/>
          <p:cNvSpPr>
            <a:spLocks noChangeArrowheads="1"/>
          </p:cNvSpPr>
          <p:nvPr/>
        </p:nvSpPr>
        <p:spPr bwMode="auto">
          <a:xfrm>
            <a:off x="2971800" y="4572000"/>
            <a:ext cx="609600" cy="60960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52" name="Oval 5"/>
          <p:cNvSpPr>
            <a:spLocks noChangeArrowheads="1"/>
          </p:cNvSpPr>
          <p:nvPr/>
        </p:nvSpPr>
        <p:spPr bwMode="auto">
          <a:xfrm>
            <a:off x="6553200" y="1828800"/>
            <a:ext cx="609600" cy="609600"/>
          </a:xfrm>
          <a:prstGeom prst="ellipse">
            <a:avLst/>
          </a:prstGeom>
          <a:solidFill>
            <a:srgbClr val="FF9900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53" name="Oval 6"/>
          <p:cNvSpPr>
            <a:spLocks noChangeArrowheads="1"/>
          </p:cNvSpPr>
          <p:nvPr/>
        </p:nvSpPr>
        <p:spPr bwMode="auto">
          <a:xfrm>
            <a:off x="5791200" y="1828800"/>
            <a:ext cx="609600" cy="60960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54" name="Oval 7"/>
          <p:cNvSpPr>
            <a:spLocks noChangeArrowheads="1"/>
          </p:cNvSpPr>
          <p:nvPr/>
        </p:nvSpPr>
        <p:spPr bwMode="auto">
          <a:xfrm>
            <a:off x="3733800" y="4581525"/>
            <a:ext cx="609600" cy="609600"/>
          </a:xfrm>
          <a:prstGeom prst="ellipse">
            <a:avLst/>
          </a:prstGeom>
          <a:solidFill>
            <a:srgbClr val="FF9900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55" name="Rectangle 8"/>
          <p:cNvSpPr>
            <a:spLocks noChangeArrowheads="1"/>
          </p:cNvSpPr>
          <p:nvPr/>
        </p:nvSpPr>
        <p:spPr bwMode="auto">
          <a:xfrm>
            <a:off x="5943600" y="2819400"/>
            <a:ext cx="1066800" cy="762000"/>
          </a:xfrm>
          <a:prstGeom prst="rect">
            <a:avLst/>
          </a:prstGeom>
          <a:solidFill>
            <a:schemeClr val="fol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Q</a:t>
            </a:r>
          </a:p>
        </p:txBody>
      </p:sp>
      <p:sp>
        <p:nvSpPr>
          <p:cNvPr id="57356" name="Rectangle 9"/>
          <p:cNvSpPr>
            <a:spLocks noChangeArrowheads="1"/>
          </p:cNvSpPr>
          <p:nvPr/>
        </p:nvSpPr>
        <p:spPr bwMode="auto">
          <a:xfrm>
            <a:off x="5943600" y="4038600"/>
            <a:ext cx="1066800" cy="762000"/>
          </a:xfrm>
          <a:prstGeom prst="rect">
            <a:avLst/>
          </a:prstGeom>
          <a:solidFill>
            <a:schemeClr val="fol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T</a:t>
            </a:r>
          </a:p>
        </p:txBody>
      </p:sp>
      <p:sp>
        <p:nvSpPr>
          <p:cNvPr id="57357" name="Oval 10"/>
          <p:cNvSpPr>
            <a:spLocks noChangeArrowheads="1"/>
          </p:cNvSpPr>
          <p:nvPr/>
        </p:nvSpPr>
        <p:spPr bwMode="auto">
          <a:xfrm>
            <a:off x="5791200" y="5181600"/>
            <a:ext cx="609600" cy="609600"/>
          </a:xfrm>
          <a:prstGeom prst="ellipse">
            <a:avLst/>
          </a:prstGeom>
          <a:solidFill>
            <a:srgbClr val="FF9900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58" name="Oval 11"/>
          <p:cNvSpPr>
            <a:spLocks noChangeArrowheads="1"/>
          </p:cNvSpPr>
          <p:nvPr/>
        </p:nvSpPr>
        <p:spPr bwMode="auto">
          <a:xfrm>
            <a:off x="6553200" y="5181600"/>
            <a:ext cx="609600" cy="60960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59" name="Line 12"/>
          <p:cNvSpPr>
            <a:spLocks noChangeShapeType="1"/>
          </p:cNvSpPr>
          <p:nvPr/>
        </p:nvSpPr>
        <p:spPr bwMode="auto">
          <a:xfrm>
            <a:off x="6096000" y="2438400"/>
            <a:ext cx="0" cy="381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60" name="Line 13"/>
          <p:cNvSpPr>
            <a:spLocks noChangeShapeType="1"/>
          </p:cNvSpPr>
          <p:nvPr/>
        </p:nvSpPr>
        <p:spPr bwMode="auto">
          <a:xfrm>
            <a:off x="6858000" y="2438400"/>
            <a:ext cx="0" cy="381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61" name="Line 14"/>
          <p:cNvSpPr>
            <a:spLocks noChangeShapeType="1"/>
          </p:cNvSpPr>
          <p:nvPr/>
        </p:nvSpPr>
        <p:spPr bwMode="auto">
          <a:xfrm>
            <a:off x="6096000" y="4800600"/>
            <a:ext cx="0" cy="381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62" name="Line 15"/>
          <p:cNvSpPr>
            <a:spLocks noChangeShapeType="1"/>
          </p:cNvSpPr>
          <p:nvPr/>
        </p:nvSpPr>
        <p:spPr bwMode="auto">
          <a:xfrm>
            <a:off x="6858000" y="4800600"/>
            <a:ext cx="0" cy="381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63" name="Line 16"/>
          <p:cNvSpPr>
            <a:spLocks noChangeShapeType="1"/>
          </p:cNvSpPr>
          <p:nvPr/>
        </p:nvSpPr>
        <p:spPr bwMode="auto">
          <a:xfrm>
            <a:off x="3276600" y="4191000"/>
            <a:ext cx="0" cy="381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64" name="Line 18"/>
          <p:cNvSpPr>
            <a:spLocks noChangeShapeType="1"/>
          </p:cNvSpPr>
          <p:nvPr/>
        </p:nvSpPr>
        <p:spPr bwMode="auto">
          <a:xfrm flipV="1">
            <a:off x="4191000" y="3124200"/>
            <a:ext cx="1752600" cy="6858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65" name="Line 19"/>
          <p:cNvSpPr>
            <a:spLocks noChangeShapeType="1"/>
          </p:cNvSpPr>
          <p:nvPr/>
        </p:nvSpPr>
        <p:spPr bwMode="auto">
          <a:xfrm>
            <a:off x="4191000" y="3810000"/>
            <a:ext cx="1752600" cy="6096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66" name="Line 20"/>
          <p:cNvSpPr>
            <a:spLocks noChangeShapeType="1"/>
          </p:cNvSpPr>
          <p:nvPr/>
        </p:nvSpPr>
        <p:spPr bwMode="auto">
          <a:xfrm>
            <a:off x="2286000" y="3810000"/>
            <a:ext cx="8382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67" name="Line 21"/>
          <p:cNvSpPr>
            <a:spLocks noChangeShapeType="1"/>
          </p:cNvSpPr>
          <p:nvPr/>
        </p:nvSpPr>
        <p:spPr bwMode="auto">
          <a:xfrm flipH="1" flipV="1">
            <a:off x="1143000" y="2667000"/>
            <a:ext cx="304800" cy="762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68" name="Line 22"/>
          <p:cNvSpPr>
            <a:spLocks noChangeShapeType="1"/>
          </p:cNvSpPr>
          <p:nvPr/>
        </p:nvSpPr>
        <p:spPr bwMode="auto">
          <a:xfrm flipH="1">
            <a:off x="838200" y="3886200"/>
            <a:ext cx="3810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69" name="Rectangle 23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smtClean="0"/>
              <a:t/>
            </a:r>
            <a:br>
              <a:rPr lang="en-US" smtClean="0"/>
            </a:br>
            <a:endParaRPr lang="en-US" smtClean="0"/>
          </a:p>
        </p:txBody>
      </p:sp>
      <p:sp>
        <p:nvSpPr>
          <p:cNvPr id="57370" name="Rectangle 24"/>
          <p:cNvSpPr>
            <a:spLocks noChangeArrowheads="1"/>
          </p:cNvSpPr>
          <p:nvPr/>
        </p:nvSpPr>
        <p:spPr bwMode="auto">
          <a:xfrm>
            <a:off x="4800600" y="4343400"/>
            <a:ext cx="762000" cy="381000"/>
          </a:xfrm>
          <a:prstGeom prst="rect">
            <a:avLst/>
          </a:prstGeom>
          <a:solidFill>
            <a:srgbClr val="FFFFFF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800" b="0"/>
              <a:t>GRAFT</a:t>
            </a:r>
            <a:endParaRPr lang="en-US" b="0"/>
          </a:p>
        </p:txBody>
      </p:sp>
      <p:sp>
        <p:nvSpPr>
          <p:cNvPr id="57371" name="Line 25"/>
          <p:cNvSpPr>
            <a:spLocks noChangeShapeType="1"/>
          </p:cNvSpPr>
          <p:nvPr/>
        </p:nvSpPr>
        <p:spPr bwMode="auto">
          <a:xfrm flipH="1" flipV="1">
            <a:off x="4953000" y="3962400"/>
            <a:ext cx="685800" cy="2286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57372" name="AutoShape 28"/>
          <p:cNvCxnSpPr>
            <a:cxnSpLocks noChangeShapeType="1"/>
          </p:cNvCxnSpPr>
          <p:nvPr/>
        </p:nvCxnSpPr>
        <p:spPr bwMode="auto">
          <a:xfrm>
            <a:off x="6477000" y="3589338"/>
            <a:ext cx="0" cy="4413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5837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58372" name="Line 17"/>
          <p:cNvSpPr>
            <a:spLocks noChangeShapeType="1"/>
          </p:cNvSpPr>
          <p:nvPr/>
        </p:nvSpPr>
        <p:spPr bwMode="auto">
          <a:xfrm>
            <a:off x="4038600" y="4191000"/>
            <a:ext cx="0" cy="5334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73" name="Rectangle 2"/>
          <p:cNvSpPr>
            <a:spLocks noChangeArrowheads="1"/>
          </p:cNvSpPr>
          <p:nvPr/>
        </p:nvSpPr>
        <p:spPr bwMode="auto">
          <a:xfrm>
            <a:off x="1219200" y="3429000"/>
            <a:ext cx="1066800" cy="762000"/>
          </a:xfrm>
          <a:prstGeom prst="rect">
            <a:avLst/>
          </a:prstGeom>
          <a:solidFill>
            <a:schemeClr val="fol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R</a:t>
            </a:r>
          </a:p>
        </p:txBody>
      </p:sp>
      <p:sp>
        <p:nvSpPr>
          <p:cNvPr id="58374" name="Rectangle 3"/>
          <p:cNvSpPr>
            <a:spLocks noChangeArrowheads="1"/>
          </p:cNvSpPr>
          <p:nvPr/>
        </p:nvSpPr>
        <p:spPr bwMode="auto">
          <a:xfrm>
            <a:off x="3124200" y="3429000"/>
            <a:ext cx="1066800" cy="762000"/>
          </a:xfrm>
          <a:prstGeom prst="rect">
            <a:avLst/>
          </a:prstGeom>
          <a:solidFill>
            <a:schemeClr val="fol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P</a:t>
            </a:r>
          </a:p>
        </p:txBody>
      </p:sp>
      <p:sp>
        <p:nvSpPr>
          <p:cNvPr id="58375" name="Oval 4"/>
          <p:cNvSpPr>
            <a:spLocks noChangeArrowheads="1"/>
          </p:cNvSpPr>
          <p:nvPr/>
        </p:nvSpPr>
        <p:spPr bwMode="auto">
          <a:xfrm>
            <a:off x="2971800" y="4572000"/>
            <a:ext cx="609600" cy="60960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76" name="Oval 5"/>
          <p:cNvSpPr>
            <a:spLocks noChangeArrowheads="1"/>
          </p:cNvSpPr>
          <p:nvPr/>
        </p:nvSpPr>
        <p:spPr bwMode="auto">
          <a:xfrm>
            <a:off x="6553200" y="1828800"/>
            <a:ext cx="609600" cy="609600"/>
          </a:xfrm>
          <a:prstGeom prst="ellipse">
            <a:avLst/>
          </a:prstGeom>
          <a:solidFill>
            <a:srgbClr val="FF9900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77" name="Oval 6"/>
          <p:cNvSpPr>
            <a:spLocks noChangeArrowheads="1"/>
          </p:cNvSpPr>
          <p:nvPr/>
        </p:nvSpPr>
        <p:spPr bwMode="auto">
          <a:xfrm>
            <a:off x="5791200" y="1828800"/>
            <a:ext cx="609600" cy="60960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78" name="Oval 7"/>
          <p:cNvSpPr>
            <a:spLocks noChangeArrowheads="1"/>
          </p:cNvSpPr>
          <p:nvPr/>
        </p:nvSpPr>
        <p:spPr bwMode="auto">
          <a:xfrm>
            <a:off x="3733800" y="4581525"/>
            <a:ext cx="609600" cy="609600"/>
          </a:xfrm>
          <a:prstGeom prst="ellipse">
            <a:avLst/>
          </a:prstGeom>
          <a:solidFill>
            <a:srgbClr val="FF9900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79" name="Rectangle 8"/>
          <p:cNvSpPr>
            <a:spLocks noChangeArrowheads="1"/>
          </p:cNvSpPr>
          <p:nvPr/>
        </p:nvSpPr>
        <p:spPr bwMode="auto">
          <a:xfrm>
            <a:off x="5943600" y="2819400"/>
            <a:ext cx="1066800" cy="762000"/>
          </a:xfrm>
          <a:prstGeom prst="rect">
            <a:avLst/>
          </a:prstGeom>
          <a:solidFill>
            <a:schemeClr val="fol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Q</a:t>
            </a:r>
          </a:p>
        </p:txBody>
      </p:sp>
      <p:sp>
        <p:nvSpPr>
          <p:cNvPr id="58380" name="Rectangle 9"/>
          <p:cNvSpPr>
            <a:spLocks noChangeArrowheads="1"/>
          </p:cNvSpPr>
          <p:nvPr/>
        </p:nvSpPr>
        <p:spPr bwMode="auto">
          <a:xfrm>
            <a:off x="5943600" y="4038600"/>
            <a:ext cx="1066800" cy="762000"/>
          </a:xfrm>
          <a:prstGeom prst="rect">
            <a:avLst/>
          </a:prstGeom>
          <a:solidFill>
            <a:schemeClr val="fol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T</a:t>
            </a:r>
          </a:p>
        </p:txBody>
      </p:sp>
      <p:sp>
        <p:nvSpPr>
          <p:cNvPr id="58381" name="Oval 10"/>
          <p:cNvSpPr>
            <a:spLocks noChangeArrowheads="1"/>
          </p:cNvSpPr>
          <p:nvPr/>
        </p:nvSpPr>
        <p:spPr bwMode="auto">
          <a:xfrm>
            <a:off x="5791200" y="5181600"/>
            <a:ext cx="609600" cy="609600"/>
          </a:xfrm>
          <a:prstGeom prst="ellipse">
            <a:avLst/>
          </a:prstGeom>
          <a:solidFill>
            <a:srgbClr val="FF9900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82" name="Oval 11"/>
          <p:cNvSpPr>
            <a:spLocks noChangeArrowheads="1"/>
          </p:cNvSpPr>
          <p:nvPr/>
        </p:nvSpPr>
        <p:spPr bwMode="auto">
          <a:xfrm>
            <a:off x="6553200" y="5181600"/>
            <a:ext cx="609600" cy="60960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83" name="Line 12"/>
          <p:cNvSpPr>
            <a:spLocks noChangeShapeType="1"/>
          </p:cNvSpPr>
          <p:nvPr/>
        </p:nvSpPr>
        <p:spPr bwMode="auto">
          <a:xfrm>
            <a:off x="6096000" y="2438400"/>
            <a:ext cx="0" cy="381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84" name="Line 13"/>
          <p:cNvSpPr>
            <a:spLocks noChangeShapeType="1"/>
          </p:cNvSpPr>
          <p:nvPr/>
        </p:nvSpPr>
        <p:spPr bwMode="auto">
          <a:xfrm>
            <a:off x="6858000" y="2438400"/>
            <a:ext cx="0" cy="381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85" name="Line 14"/>
          <p:cNvSpPr>
            <a:spLocks noChangeShapeType="1"/>
          </p:cNvSpPr>
          <p:nvPr/>
        </p:nvSpPr>
        <p:spPr bwMode="auto">
          <a:xfrm>
            <a:off x="6096000" y="4800600"/>
            <a:ext cx="0" cy="381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86" name="Line 15"/>
          <p:cNvSpPr>
            <a:spLocks noChangeShapeType="1"/>
          </p:cNvSpPr>
          <p:nvPr/>
        </p:nvSpPr>
        <p:spPr bwMode="auto">
          <a:xfrm>
            <a:off x="6858000" y="4800600"/>
            <a:ext cx="0" cy="381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87" name="Line 16"/>
          <p:cNvSpPr>
            <a:spLocks noChangeShapeType="1"/>
          </p:cNvSpPr>
          <p:nvPr/>
        </p:nvSpPr>
        <p:spPr bwMode="auto">
          <a:xfrm>
            <a:off x="3276600" y="4191000"/>
            <a:ext cx="0" cy="381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88" name="Line 18"/>
          <p:cNvSpPr>
            <a:spLocks noChangeShapeType="1"/>
          </p:cNvSpPr>
          <p:nvPr/>
        </p:nvSpPr>
        <p:spPr bwMode="auto">
          <a:xfrm flipV="1">
            <a:off x="4191000" y="3124200"/>
            <a:ext cx="1752600" cy="6858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89" name="Line 19"/>
          <p:cNvSpPr>
            <a:spLocks noChangeShapeType="1"/>
          </p:cNvSpPr>
          <p:nvPr/>
        </p:nvSpPr>
        <p:spPr bwMode="auto">
          <a:xfrm>
            <a:off x="4191000" y="3810000"/>
            <a:ext cx="1752600" cy="6096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90" name="Line 20"/>
          <p:cNvSpPr>
            <a:spLocks noChangeShapeType="1"/>
          </p:cNvSpPr>
          <p:nvPr/>
        </p:nvSpPr>
        <p:spPr bwMode="auto">
          <a:xfrm>
            <a:off x="2286000" y="3810000"/>
            <a:ext cx="8382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91" name="Line 21"/>
          <p:cNvSpPr>
            <a:spLocks noChangeShapeType="1"/>
          </p:cNvSpPr>
          <p:nvPr/>
        </p:nvSpPr>
        <p:spPr bwMode="auto">
          <a:xfrm flipH="1" flipV="1">
            <a:off x="1143000" y="2667000"/>
            <a:ext cx="304800" cy="762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92" name="Line 22"/>
          <p:cNvSpPr>
            <a:spLocks noChangeShapeType="1"/>
          </p:cNvSpPr>
          <p:nvPr/>
        </p:nvSpPr>
        <p:spPr bwMode="auto">
          <a:xfrm flipH="1">
            <a:off x="838200" y="3886200"/>
            <a:ext cx="3810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93" name="Rectangle 23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smtClean="0"/>
              <a:t/>
            </a:r>
            <a:br>
              <a:rPr lang="en-US" smtClean="0"/>
            </a:br>
            <a:endParaRPr lang="en-US" smtClean="0"/>
          </a:p>
        </p:txBody>
      </p:sp>
      <p:sp>
        <p:nvSpPr>
          <p:cNvPr id="58394" name="Rectangle 24"/>
          <p:cNvSpPr>
            <a:spLocks noChangeArrowheads="1"/>
          </p:cNvSpPr>
          <p:nvPr/>
        </p:nvSpPr>
        <p:spPr bwMode="auto">
          <a:xfrm>
            <a:off x="4114800" y="4267200"/>
            <a:ext cx="609600" cy="381000"/>
          </a:xfrm>
          <a:prstGeom prst="rect">
            <a:avLst/>
          </a:prstGeom>
          <a:solidFill>
            <a:srgbClr val="FF9900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95" name="Line 25"/>
          <p:cNvSpPr>
            <a:spLocks noChangeShapeType="1"/>
          </p:cNvSpPr>
          <p:nvPr/>
        </p:nvSpPr>
        <p:spPr bwMode="auto">
          <a:xfrm>
            <a:off x="3886200" y="4267200"/>
            <a:ext cx="0" cy="3048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96" name="Line 26"/>
          <p:cNvSpPr>
            <a:spLocks noChangeShapeType="1"/>
          </p:cNvSpPr>
          <p:nvPr/>
        </p:nvSpPr>
        <p:spPr bwMode="auto">
          <a:xfrm>
            <a:off x="4800600" y="4191000"/>
            <a:ext cx="609600" cy="2286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97" name="Rectangle 27"/>
          <p:cNvSpPr>
            <a:spLocks noChangeArrowheads="1"/>
          </p:cNvSpPr>
          <p:nvPr/>
        </p:nvSpPr>
        <p:spPr bwMode="auto">
          <a:xfrm>
            <a:off x="4953000" y="4495800"/>
            <a:ext cx="609600" cy="381000"/>
          </a:xfrm>
          <a:prstGeom prst="rect">
            <a:avLst/>
          </a:prstGeom>
          <a:solidFill>
            <a:srgbClr val="FF9900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98" name="Rectangle 28"/>
          <p:cNvSpPr>
            <a:spLocks noChangeArrowheads="1"/>
          </p:cNvSpPr>
          <p:nvPr/>
        </p:nvSpPr>
        <p:spPr bwMode="auto">
          <a:xfrm>
            <a:off x="4678363" y="2870200"/>
            <a:ext cx="609600" cy="381000"/>
          </a:xfrm>
          <a:prstGeom prst="rect">
            <a:avLst/>
          </a:prstGeom>
          <a:solidFill>
            <a:srgbClr val="FF9900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99" name="Line 29"/>
          <p:cNvSpPr>
            <a:spLocks noChangeShapeType="1"/>
          </p:cNvSpPr>
          <p:nvPr/>
        </p:nvSpPr>
        <p:spPr bwMode="auto">
          <a:xfrm flipV="1">
            <a:off x="4932363" y="3429000"/>
            <a:ext cx="503237" cy="2159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58400" name="AutoShape 30"/>
          <p:cNvCxnSpPr>
            <a:cxnSpLocks noChangeShapeType="1"/>
          </p:cNvCxnSpPr>
          <p:nvPr/>
        </p:nvCxnSpPr>
        <p:spPr bwMode="auto">
          <a:xfrm>
            <a:off x="6477000" y="3589338"/>
            <a:ext cx="0" cy="4413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5939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59396" name="Line 17"/>
          <p:cNvSpPr>
            <a:spLocks noChangeShapeType="1"/>
          </p:cNvSpPr>
          <p:nvPr/>
        </p:nvSpPr>
        <p:spPr bwMode="auto">
          <a:xfrm>
            <a:off x="4038600" y="4191000"/>
            <a:ext cx="0" cy="5334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9397" name="Rectangle 2"/>
          <p:cNvSpPr>
            <a:spLocks noChangeArrowheads="1"/>
          </p:cNvSpPr>
          <p:nvPr/>
        </p:nvSpPr>
        <p:spPr bwMode="auto">
          <a:xfrm>
            <a:off x="1219200" y="3429000"/>
            <a:ext cx="1066800" cy="762000"/>
          </a:xfrm>
          <a:prstGeom prst="rect">
            <a:avLst/>
          </a:prstGeom>
          <a:solidFill>
            <a:schemeClr val="fol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R</a:t>
            </a:r>
          </a:p>
        </p:txBody>
      </p:sp>
      <p:sp>
        <p:nvSpPr>
          <p:cNvPr id="59398" name="Rectangle 3"/>
          <p:cNvSpPr>
            <a:spLocks noChangeArrowheads="1"/>
          </p:cNvSpPr>
          <p:nvPr/>
        </p:nvSpPr>
        <p:spPr bwMode="auto">
          <a:xfrm>
            <a:off x="3124200" y="3429000"/>
            <a:ext cx="1066800" cy="762000"/>
          </a:xfrm>
          <a:prstGeom prst="rect">
            <a:avLst/>
          </a:prstGeom>
          <a:solidFill>
            <a:schemeClr val="fol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P</a:t>
            </a:r>
          </a:p>
        </p:txBody>
      </p:sp>
      <p:sp>
        <p:nvSpPr>
          <p:cNvPr id="59399" name="Oval 4"/>
          <p:cNvSpPr>
            <a:spLocks noChangeArrowheads="1"/>
          </p:cNvSpPr>
          <p:nvPr/>
        </p:nvSpPr>
        <p:spPr bwMode="auto">
          <a:xfrm>
            <a:off x="2971800" y="4572000"/>
            <a:ext cx="609600" cy="60960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9400" name="Oval 5"/>
          <p:cNvSpPr>
            <a:spLocks noChangeArrowheads="1"/>
          </p:cNvSpPr>
          <p:nvPr/>
        </p:nvSpPr>
        <p:spPr bwMode="auto">
          <a:xfrm>
            <a:off x="6553200" y="1828800"/>
            <a:ext cx="609600" cy="60960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9401" name="Oval 6"/>
          <p:cNvSpPr>
            <a:spLocks noChangeArrowheads="1"/>
          </p:cNvSpPr>
          <p:nvPr/>
        </p:nvSpPr>
        <p:spPr bwMode="auto">
          <a:xfrm>
            <a:off x="5791200" y="1828800"/>
            <a:ext cx="609600" cy="60960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9402" name="Oval 7"/>
          <p:cNvSpPr>
            <a:spLocks noChangeArrowheads="1"/>
          </p:cNvSpPr>
          <p:nvPr/>
        </p:nvSpPr>
        <p:spPr bwMode="auto">
          <a:xfrm>
            <a:off x="3733800" y="4581525"/>
            <a:ext cx="609600" cy="60960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9403" name="Rectangle 8"/>
          <p:cNvSpPr>
            <a:spLocks noChangeArrowheads="1"/>
          </p:cNvSpPr>
          <p:nvPr/>
        </p:nvSpPr>
        <p:spPr bwMode="auto">
          <a:xfrm>
            <a:off x="5943600" y="2819400"/>
            <a:ext cx="1066800" cy="762000"/>
          </a:xfrm>
          <a:prstGeom prst="rect">
            <a:avLst/>
          </a:prstGeom>
          <a:solidFill>
            <a:schemeClr val="fol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Q</a:t>
            </a:r>
          </a:p>
        </p:txBody>
      </p:sp>
      <p:sp>
        <p:nvSpPr>
          <p:cNvPr id="59404" name="Rectangle 9"/>
          <p:cNvSpPr>
            <a:spLocks noChangeArrowheads="1"/>
          </p:cNvSpPr>
          <p:nvPr/>
        </p:nvSpPr>
        <p:spPr bwMode="auto">
          <a:xfrm>
            <a:off x="5943600" y="4038600"/>
            <a:ext cx="1066800" cy="762000"/>
          </a:xfrm>
          <a:prstGeom prst="rect">
            <a:avLst/>
          </a:prstGeom>
          <a:solidFill>
            <a:schemeClr val="fol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T</a:t>
            </a:r>
          </a:p>
        </p:txBody>
      </p:sp>
      <p:sp>
        <p:nvSpPr>
          <p:cNvPr id="59405" name="Oval 10"/>
          <p:cNvSpPr>
            <a:spLocks noChangeArrowheads="1"/>
          </p:cNvSpPr>
          <p:nvPr/>
        </p:nvSpPr>
        <p:spPr bwMode="auto">
          <a:xfrm>
            <a:off x="5791200" y="5181600"/>
            <a:ext cx="609600" cy="60960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9406" name="Oval 11"/>
          <p:cNvSpPr>
            <a:spLocks noChangeArrowheads="1"/>
          </p:cNvSpPr>
          <p:nvPr/>
        </p:nvSpPr>
        <p:spPr bwMode="auto">
          <a:xfrm>
            <a:off x="6553200" y="5181600"/>
            <a:ext cx="609600" cy="60960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9407" name="Line 12"/>
          <p:cNvSpPr>
            <a:spLocks noChangeShapeType="1"/>
          </p:cNvSpPr>
          <p:nvPr/>
        </p:nvSpPr>
        <p:spPr bwMode="auto">
          <a:xfrm>
            <a:off x="6096000" y="2438400"/>
            <a:ext cx="0" cy="381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9408" name="Line 13"/>
          <p:cNvSpPr>
            <a:spLocks noChangeShapeType="1"/>
          </p:cNvSpPr>
          <p:nvPr/>
        </p:nvSpPr>
        <p:spPr bwMode="auto">
          <a:xfrm>
            <a:off x="6858000" y="2438400"/>
            <a:ext cx="0" cy="381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9409" name="Line 14"/>
          <p:cNvSpPr>
            <a:spLocks noChangeShapeType="1"/>
          </p:cNvSpPr>
          <p:nvPr/>
        </p:nvSpPr>
        <p:spPr bwMode="auto">
          <a:xfrm>
            <a:off x="6096000" y="4800600"/>
            <a:ext cx="0" cy="381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9410" name="Line 15"/>
          <p:cNvSpPr>
            <a:spLocks noChangeShapeType="1"/>
          </p:cNvSpPr>
          <p:nvPr/>
        </p:nvSpPr>
        <p:spPr bwMode="auto">
          <a:xfrm>
            <a:off x="6858000" y="4800600"/>
            <a:ext cx="0" cy="381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9411" name="Line 16"/>
          <p:cNvSpPr>
            <a:spLocks noChangeShapeType="1"/>
          </p:cNvSpPr>
          <p:nvPr/>
        </p:nvSpPr>
        <p:spPr bwMode="auto">
          <a:xfrm>
            <a:off x="3276600" y="4191000"/>
            <a:ext cx="0" cy="381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9412" name="Line 18"/>
          <p:cNvSpPr>
            <a:spLocks noChangeShapeType="1"/>
          </p:cNvSpPr>
          <p:nvPr/>
        </p:nvSpPr>
        <p:spPr bwMode="auto">
          <a:xfrm flipV="1">
            <a:off x="4191000" y="3124200"/>
            <a:ext cx="1752600" cy="6858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9413" name="Line 19"/>
          <p:cNvSpPr>
            <a:spLocks noChangeShapeType="1"/>
          </p:cNvSpPr>
          <p:nvPr/>
        </p:nvSpPr>
        <p:spPr bwMode="auto">
          <a:xfrm>
            <a:off x="4191000" y="3810000"/>
            <a:ext cx="1752600" cy="6096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9414" name="Line 20"/>
          <p:cNvSpPr>
            <a:spLocks noChangeShapeType="1"/>
          </p:cNvSpPr>
          <p:nvPr/>
        </p:nvSpPr>
        <p:spPr bwMode="auto">
          <a:xfrm>
            <a:off x="2286000" y="3810000"/>
            <a:ext cx="8382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9415" name="Line 21"/>
          <p:cNvSpPr>
            <a:spLocks noChangeShapeType="1"/>
          </p:cNvSpPr>
          <p:nvPr/>
        </p:nvSpPr>
        <p:spPr bwMode="auto">
          <a:xfrm flipH="1" flipV="1">
            <a:off x="1143000" y="2667000"/>
            <a:ext cx="304800" cy="762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9416" name="Line 22"/>
          <p:cNvSpPr>
            <a:spLocks noChangeShapeType="1"/>
          </p:cNvSpPr>
          <p:nvPr/>
        </p:nvSpPr>
        <p:spPr bwMode="auto">
          <a:xfrm flipH="1">
            <a:off x="838200" y="3886200"/>
            <a:ext cx="3810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9417" name="Rectangle 23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smtClean="0"/>
              <a:t/>
            </a:r>
            <a:br>
              <a:rPr lang="en-US" smtClean="0"/>
            </a:br>
            <a:endParaRPr lang="en-US" smtClean="0"/>
          </a:p>
        </p:txBody>
      </p:sp>
      <p:sp>
        <p:nvSpPr>
          <p:cNvPr id="59418" name="Rectangle 24"/>
          <p:cNvSpPr>
            <a:spLocks noChangeArrowheads="1"/>
          </p:cNvSpPr>
          <p:nvPr/>
        </p:nvSpPr>
        <p:spPr bwMode="auto">
          <a:xfrm>
            <a:off x="2362200" y="2971800"/>
            <a:ext cx="762000" cy="381000"/>
          </a:xfrm>
          <a:prstGeom prst="rect">
            <a:avLst/>
          </a:prstGeom>
          <a:solidFill>
            <a:srgbClr val="FFFFFF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800" b="0"/>
              <a:t>PRUNE</a:t>
            </a:r>
            <a:endParaRPr lang="en-US" b="0"/>
          </a:p>
        </p:txBody>
      </p:sp>
      <p:sp>
        <p:nvSpPr>
          <p:cNvPr id="59419" name="Line 25"/>
          <p:cNvSpPr>
            <a:spLocks noChangeShapeType="1"/>
          </p:cNvSpPr>
          <p:nvPr/>
        </p:nvSpPr>
        <p:spPr bwMode="auto">
          <a:xfrm flipH="1">
            <a:off x="2514600" y="3581400"/>
            <a:ext cx="4572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59420" name="AutoShape 26"/>
          <p:cNvCxnSpPr>
            <a:cxnSpLocks noChangeShapeType="1"/>
            <a:stCxn id="59403" idx="2"/>
            <a:endCxn id="59404" idx="0"/>
          </p:cNvCxnSpPr>
          <p:nvPr/>
        </p:nvCxnSpPr>
        <p:spPr bwMode="auto">
          <a:xfrm>
            <a:off x="6477000" y="3589338"/>
            <a:ext cx="0" cy="4413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6041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604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800" dirty="0" smtClean="0"/>
              <a:t>A router needs to </a:t>
            </a:r>
            <a:r>
              <a:rPr lang="en-US" sz="3800" dirty="0" smtClean="0"/>
              <a:t>remember …</a:t>
            </a:r>
            <a:endParaRPr lang="en-US" dirty="0" smtClean="0"/>
          </a:p>
        </p:txBody>
      </p:sp>
      <p:sp>
        <p:nvSpPr>
          <p:cNvPr id="6042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If it has any member for group </a:t>
            </a:r>
            <a:r>
              <a:rPr lang="en-US" i="1" dirty="0" smtClean="0"/>
              <a:t>G</a:t>
            </a:r>
            <a:r>
              <a:rPr lang="en-US" dirty="0" smtClean="0"/>
              <a:t> in its subnet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Where to forward packets from source </a:t>
            </a:r>
            <a:r>
              <a:rPr lang="en-US" i="1" dirty="0" smtClean="0"/>
              <a:t>S</a:t>
            </a:r>
            <a:r>
              <a:rPr lang="en-US" dirty="0" smtClean="0"/>
              <a:t> to group </a:t>
            </a:r>
            <a:r>
              <a:rPr lang="en-US" i="1" dirty="0" smtClean="0"/>
              <a:t>G</a:t>
            </a:r>
          </a:p>
          <a:p>
            <a:pPr lvl="1" eaLnBrk="1" hangingPunct="1"/>
            <a:r>
              <a:rPr lang="en-US" dirty="0" smtClean="0"/>
              <a:t>Which neighbors will not throw my packets away</a:t>
            </a:r>
          </a:p>
          <a:p>
            <a:pPr lvl="1" eaLnBrk="1" hangingPunct="1"/>
            <a:r>
              <a:rPr lang="en-US" dirty="0" smtClean="0"/>
              <a:t>Which sub-trees are pruned 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1024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102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Service and Protocol Req.</a:t>
            </a:r>
          </a:p>
        </p:txBody>
      </p:sp>
      <p:sp>
        <p:nvSpPr>
          <p:cNvPr id="1024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Time-sensitive requirements</a:t>
            </a:r>
          </a:p>
          <a:p>
            <a:pPr eaLnBrk="1" hangingPunct="1"/>
            <a:r>
              <a:rPr lang="en-US" dirty="0" smtClean="0"/>
              <a:t>High data throughput requirements</a:t>
            </a:r>
          </a:p>
          <a:p>
            <a:pPr eaLnBrk="1" hangingPunct="1"/>
            <a:r>
              <a:rPr lang="en-US" dirty="0" smtClean="0"/>
              <a:t>Service guarantee requirements</a:t>
            </a:r>
          </a:p>
          <a:p>
            <a:pPr eaLnBrk="1" hangingPunct="1"/>
            <a:r>
              <a:rPr lang="en-US" dirty="0" smtClean="0"/>
              <a:t>High or partial reliability requirements</a:t>
            </a:r>
          </a:p>
          <a:p>
            <a:pPr eaLnBrk="1" hangingPunct="1"/>
            <a:r>
              <a:rPr lang="en-US" dirty="0" smtClean="0"/>
              <a:t>Cost-based fairness requirements</a:t>
            </a:r>
          </a:p>
        </p:txBody>
      </p:sp>
    </p:spTree>
  </p:cSld>
  <p:clrMapOvr>
    <a:masterClrMapping/>
  </p:clrMapOvr>
  <p:transition spd="slow"/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6144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614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Problems of DVMRP</a:t>
            </a:r>
          </a:p>
        </p:txBody>
      </p:sp>
      <p:sp>
        <p:nvSpPr>
          <p:cNvPr id="6144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Not Scalable</a:t>
            </a:r>
          </a:p>
          <a:p>
            <a:pPr lvl="1" eaLnBrk="1" hangingPunct="1"/>
            <a:r>
              <a:rPr lang="en-US" smtClean="0"/>
              <a:t>O(|S||G|)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Not Efficient</a:t>
            </a:r>
          </a:p>
          <a:p>
            <a:pPr lvl="1" eaLnBrk="1" hangingPunct="1"/>
            <a:r>
              <a:rPr lang="en-US" smtClean="0"/>
              <a:t>Flooding initially</a:t>
            </a:r>
          </a:p>
          <a:p>
            <a:pPr lvl="1" eaLnBrk="1" hangingPunct="1"/>
            <a:r>
              <a:rPr lang="en-US" smtClean="0"/>
              <a:t>Periodically exchange routing tables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z="5400" smtClean="0"/>
              <a:t>CBT</a:t>
            </a:r>
          </a:p>
        </p:txBody>
      </p:sp>
      <p:sp>
        <p:nvSpPr>
          <p:cNvPr id="62467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Core-based Tree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6349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634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Core Based Tree</a:t>
            </a:r>
          </a:p>
        </p:txBody>
      </p:sp>
      <p:sp>
        <p:nvSpPr>
          <p:cNvPr id="6349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One tree per group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Pick a router as core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6451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6451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 Shared Tree</a:t>
            </a:r>
          </a:p>
        </p:txBody>
      </p:sp>
      <p:sp>
        <p:nvSpPr>
          <p:cNvPr id="64517" name="Rectangle 3"/>
          <p:cNvSpPr>
            <a:spLocks noChangeArrowheads="1"/>
          </p:cNvSpPr>
          <p:nvPr/>
        </p:nvSpPr>
        <p:spPr bwMode="auto">
          <a:xfrm>
            <a:off x="4219575" y="3670300"/>
            <a:ext cx="984250" cy="752475"/>
          </a:xfrm>
          <a:prstGeom prst="rect">
            <a:avLst/>
          </a:prstGeom>
          <a:solidFill>
            <a:srgbClr val="91C7EF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core</a:t>
            </a:r>
          </a:p>
        </p:txBody>
      </p:sp>
      <p:sp>
        <p:nvSpPr>
          <p:cNvPr id="64518" name="Rectangle 4"/>
          <p:cNvSpPr>
            <a:spLocks noChangeArrowheads="1"/>
          </p:cNvSpPr>
          <p:nvPr/>
        </p:nvSpPr>
        <p:spPr bwMode="auto">
          <a:xfrm>
            <a:off x="5745163" y="3670300"/>
            <a:ext cx="982662" cy="752475"/>
          </a:xfrm>
          <a:prstGeom prst="rect">
            <a:avLst/>
          </a:prstGeom>
          <a:solidFill>
            <a:schemeClr val="folHlink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P</a:t>
            </a:r>
          </a:p>
        </p:txBody>
      </p:sp>
      <p:sp>
        <p:nvSpPr>
          <p:cNvPr id="64519" name="Rectangle 5"/>
          <p:cNvSpPr>
            <a:spLocks noChangeArrowheads="1"/>
          </p:cNvSpPr>
          <p:nvPr/>
        </p:nvSpPr>
        <p:spPr bwMode="auto">
          <a:xfrm>
            <a:off x="2708275" y="3670300"/>
            <a:ext cx="982663" cy="752475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Q</a:t>
            </a:r>
          </a:p>
        </p:txBody>
      </p:sp>
      <p:sp>
        <p:nvSpPr>
          <p:cNvPr id="64520" name="Rectangle 6"/>
          <p:cNvSpPr>
            <a:spLocks noChangeArrowheads="1"/>
          </p:cNvSpPr>
          <p:nvPr/>
        </p:nvSpPr>
        <p:spPr bwMode="auto">
          <a:xfrm>
            <a:off x="2708275" y="2084388"/>
            <a:ext cx="982663" cy="752475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R</a:t>
            </a:r>
          </a:p>
        </p:txBody>
      </p:sp>
      <p:sp>
        <p:nvSpPr>
          <p:cNvPr id="64521" name="Rectangle 7"/>
          <p:cNvSpPr>
            <a:spLocks noChangeArrowheads="1"/>
          </p:cNvSpPr>
          <p:nvPr/>
        </p:nvSpPr>
        <p:spPr bwMode="auto">
          <a:xfrm>
            <a:off x="831850" y="2084388"/>
            <a:ext cx="982663" cy="752475"/>
          </a:xfrm>
          <a:prstGeom prst="rect">
            <a:avLst/>
          </a:prstGeom>
          <a:solidFill>
            <a:schemeClr val="fol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U</a:t>
            </a:r>
          </a:p>
        </p:txBody>
      </p:sp>
      <p:sp>
        <p:nvSpPr>
          <p:cNvPr id="64522" name="Rectangle 8"/>
          <p:cNvSpPr>
            <a:spLocks noChangeArrowheads="1"/>
          </p:cNvSpPr>
          <p:nvPr/>
        </p:nvSpPr>
        <p:spPr bwMode="auto">
          <a:xfrm>
            <a:off x="7380288" y="3670300"/>
            <a:ext cx="982662" cy="752475"/>
          </a:xfrm>
          <a:prstGeom prst="rect">
            <a:avLst/>
          </a:prstGeom>
          <a:solidFill>
            <a:schemeClr val="fol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V</a:t>
            </a:r>
          </a:p>
        </p:txBody>
      </p:sp>
      <p:sp>
        <p:nvSpPr>
          <p:cNvPr id="64523" name="Line 10"/>
          <p:cNvSpPr>
            <a:spLocks noChangeShapeType="1"/>
          </p:cNvSpPr>
          <p:nvPr/>
        </p:nvSpPr>
        <p:spPr bwMode="auto">
          <a:xfrm>
            <a:off x="5210175" y="4046538"/>
            <a:ext cx="5349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524" name="Line 11"/>
          <p:cNvSpPr>
            <a:spLocks noChangeShapeType="1"/>
          </p:cNvSpPr>
          <p:nvPr/>
        </p:nvSpPr>
        <p:spPr bwMode="auto">
          <a:xfrm>
            <a:off x="3690938" y="4046538"/>
            <a:ext cx="53498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525" name="Line 12"/>
          <p:cNvSpPr>
            <a:spLocks noChangeShapeType="1"/>
          </p:cNvSpPr>
          <p:nvPr/>
        </p:nvSpPr>
        <p:spPr bwMode="auto">
          <a:xfrm>
            <a:off x="1814513" y="2446338"/>
            <a:ext cx="893762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526" name="Line 14"/>
          <p:cNvSpPr>
            <a:spLocks noChangeShapeType="1"/>
          </p:cNvSpPr>
          <p:nvPr/>
        </p:nvSpPr>
        <p:spPr bwMode="auto">
          <a:xfrm flipH="1" flipV="1">
            <a:off x="1277938" y="2822575"/>
            <a:ext cx="1430337" cy="1223963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64527" name="AutoShape 20"/>
          <p:cNvCxnSpPr>
            <a:cxnSpLocks noChangeShapeType="1"/>
            <a:stCxn id="64520" idx="2"/>
            <a:endCxn id="64519" idx="0"/>
          </p:cNvCxnSpPr>
          <p:nvPr/>
        </p:nvCxnSpPr>
        <p:spPr bwMode="auto">
          <a:xfrm>
            <a:off x="3200400" y="2855913"/>
            <a:ext cx="0" cy="795337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64528" name="AutoShape 22"/>
          <p:cNvCxnSpPr>
            <a:cxnSpLocks noChangeShapeType="1"/>
            <a:stCxn id="64518" idx="3"/>
            <a:endCxn id="64522" idx="1"/>
          </p:cNvCxnSpPr>
          <p:nvPr/>
        </p:nvCxnSpPr>
        <p:spPr bwMode="auto">
          <a:xfrm>
            <a:off x="6727825" y="4046538"/>
            <a:ext cx="64452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64529" name="Rectangle 23"/>
          <p:cNvSpPr>
            <a:spLocks noChangeArrowheads="1"/>
          </p:cNvSpPr>
          <p:nvPr/>
        </p:nvSpPr>
        <p:spPr bwMode="auto">
          <a:xfrm>
            <a:off x="7380288" y="2060575"/>
            <a:ext cx="982662" cy="752475"/>
          </a:xfrm>
          <a:prstGeom prst="rect">
            <a:avLst/>
          </a:prstGeom>
          <a:solidFill>
            <a:schemeClr val="fol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W</a:t>
            </a:r>
          </a:p>
        </p:txBody>
      </p:sp>
      <p:cxnSp>
        <p:nvCxnSpPr>
          <p:cNvPr id="64530" name="AutoShape 24"/>
          <p:cNvCxnSpPr>
            <a:cxnSpLocks noChangeShapeType="1"/>
            <a:stCxn id="64529" idx="2"/>
          </p:cNvCxnSpPr>
          <p:nvPr/>
        </p:nvCxnSpPr>
        <p:spPr bwMode="auto">
          <a:xfrm>
            <a:off x="7872413" y="2820988"/>
            <a:ext cx="0" cy="8302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V Joins G</a:t>
            </a:r>
          </a:p>
        </p:txBody>
      </p:sp>
      <p:sp>
        <p:nvSpPr>
          <p:cNvPr id="1030" name="Rectangle 3"/>
          <p:cNvSpPr>
            <a:spLocks noChangeArrowheads="1"/>
          </p:cNvSpPr>
          <p:nvPr/>
        </p:nvSpPr>
        <p:spPr bwMode="auto">
          <a:xfrm>
            <a:off x="4219575" y="3670300"/>
            <a:ext cx="984250" cy="752475"/>
          </a:xfrm>
          <a:prstGeom prst="rect">
            <a:avLst/>
          </a:prstGeom>
          <a:solidFill>
            <a:srgbClr val="91C7EF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core</a:t>
            </a:r>
          </a:p>
        </p:txBody>
      </p:sp>
      <p:sp>
        <p:nvSpPr>
          <p:cNvPr id="1031" name="Rectangle 4"/>
          <p:cNvSpPr>
            <a:spLocks noChangeArrowheads="1"/>
          </p:cNvSpPr>
          <p:nvPr/>
        </p:nvSpPr>
        <p:spPr bwMode="auto">
          <a:xfrm>
            <a:off x="5745163" y="3670300"/>
            <a:ext cx="982662" cy="752475"/>
          </a:xfrm>
          <a:prstGeom prst="rect">
            <a:avLst/>
          </a:prstGeom>
          <a:solidFill>
            <a:schemeClr val="folHlink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P</a:t>
            </a:r>
          </a:p>
        </p:txBody>
      </p:sp>
      <p:sp>
        <p:nvSpPr>
          <p:cNvPr id="1032" name="Rectangle 5"/>
          <p:cNvSpPr>
            <a:spLocks noChangeArrowheads="1"/>
          </p:cNvSpPr>
          <p:nvPr/>
        </p:nvSpPr>
        <p:spPr bwMode="auto">
          <a:xfrm>
            <a:off x="2708275" y="3670300"/>
            <a:ext cx="982663" cy="752475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Q</a:t>
            </a:r>
          </a:p>
        </p:txBody>
      </p:sp>
      <p:sp>
        <p:nvSpPr>
          <p:cNvPr id="1033" name="Rectangle 6"/>
          <p:cNvSpPr>
            <a:spLocks noChangeArrowheads="1"/>
          </p:cNvSpPr>
          <p:nvPr/>
        </p:nvSpPr>
        <p:spPr bwMode="auto">
          <a:xfrm>
            <a:off x="2708275" y="2084388"/>
            <a:ext cx="982663" cy="752475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R</a:t>
            </a:r>
          </a:p>
        </p:txBody>
      </p:sp>
      <p:sp>
        <p:nvSpPr>
          <p:cNvPr id="1034" name="Rectangle 7"/>
          <p:cNvSpPr>
            <a:spLocks noChangeArrowheads="1"/>
          </p:cNvSpPr>
          <p:nvPr/>
        </p:nvSpPr>
        <p:spPr bwMode="auto">
          <a:xfrm>
            <a:off x="831850" y="2084388"/>
            <a:ext cx="982663" cy="752475"/>
          </a:xfrm>
          <a:prstGeom prst="rect">
            <a:avLst/>
          </a:prstGeom>
          <a:solidFill>
            <a:schemeClr val="fol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U</a:t>
            </a:r>
          </a:p>
        </p:txBody>
      </p:sp>
      <p:sp>
        <p:nvSpPr>
          <p:cNvPr id="1035" name="Rectangle 8"/>
          <p:cNvSpPr>
            <a:spLocks noChangeArrowheads="1"/>
          </p:cNvSpPr>
          <p:nvPr/>
        </p:nvSpPr>
        <p:spPr bwMode="auto">
          <a:xfrm>
            <a:off x="7380288" y="3670300"/>
            <a:ext cx="982662" cy="752475"/>
          </a:xfrm>
          <a:prstGeom prst="rect">
            <a:avLst/>
          </a:prstGeom>
          <a:solidFill>
            <a:schemeClr val="fol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V</a:t>
            </a:r>
          </a:p>
        </p:txBody>
      </p:sp>
      <p:sp>
        <p:nvSpPr>
          <p:cNvPr id="1036" name="Line 9"/>
          <p:cNvSpPr>
            <a:spLocks noChangeShapeType="1"/>
          </p:cNvSpPr>
          <p:nvPr/>
        </p:nvSpPr>
        <p:spPr bwMode="auto">
          <a:xfrm>
            <a:off x="5210175" y="4046538"/>
            <a:ext cx="5349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7" name="Line 10"/>
          <p:cNvSpPr>
            <a:spLocks noChangeShapeType="1"/>
          </p:cNvSpPr>
          <p:nvPr/>
        </p:nvSpPr>
        <p:spPr bwMode="auto">
          <a:xfrm>
            <a:off x="3690938" y="4046538"/>
            <a:ext cx="53498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8" name="Line 11"/>
          <p:cNvSpPr>
            <a:spLocks noChangeShapeType="1"/>
          </p:cNvSpPr>
          <p:nvPr/>
        </p:nvSpPr>
        <p:spPr bwMode="auto">
          <a:xfrm>
            <a:off x="1814513" y="2446338"/>
            <a:ext cx="893762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9" name="Line 12"/>
          <p:cNvSpPr>
            <a:spLocks noChangeShapeType="1"/>
          </p:cNvSpPr>
          <p:nvPr/>
        </p:nvSpPr>
        <p:spPr bwMode="auto">
          <a:xfrm flipH="1" flipV="1">
            <a:off x="1277938" y="2822575"/>
            <a:ext cx="1430337" cy="1223963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040" name="AutoShape 14"/>
          <p:cNvCxnSpPr>
            <a:cxnSpLocks noChangeShapeType="1"/>
            <a:stCxn id="1033" idx="2"/>
            <a:endCxn id="1032" idx="0"/>
          </p:cNvCxnSpPr>
          <p:nvPr/>
        </p:nvCxnSpPr>
        <p:spPr bwMode="auto">
          <a:xfrm>
            <a:off x="3200400" y="2855913"/>
            <a:ext cx="0" cy="795337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041" name="AutoShape 16"/>
          <p:cNvCxnSpPr>
            <a:cxnSpLocks noChangeShapeType="1"/>
            <a:stCxn id="1031" idx="3"/>
            <a:endCxn id="1035" idx="1"/>
          </p:cNvCxnSpPr>
          <p:nvPr/>
        </p:nvCxnSpPr>
        <p:spPr bwMode="auto">
          <a:xfrm>
            <a:off x="6727825" y="4046538"/>
            <a:ext cx="64452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1042" name="Rectangle 17"/>
          <p:cNvSpPr>
            <a:spLocks noChangeArrowheads="1"/>
          </p:cNvSpPr>
          <p:nvPr/>
        </p:nvSpPr>
        <p:spPr bwMode="auto">
          <a:xfrm>
            <a:off x="6516688" y="3068638"/>
            <a:ext cx="1042987" cy="449262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000" b="0"/>
              <a:t>JOIN</a:t>
            </a:r>
            <a:endParaRPr lang="en-US" sz="2800" b="0"/>
          </a:p>
        </p:txBody>
      </p:sp>
      <p:sp>
        <p:nvSpPr>
          <p:cNvPr id="1043" name="Line 18"/>
          <p:cNvSpPr>
            <a:spLocks noChangeShapeType="1"/>
          </p:cNvSpPr>
          <p:nvPr/>
        </p:nvSpPr>
        <p:spPr bwMode="auto">
          <a:xfrm flipH="1">
            <a:off x="6659563" y="2924175"/>
            <a:ext cx="8651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44" name="Rectangle 19"/>
          <p:cNvSpPr>
            <a:spLocks noChangeArrowheads="1"/>
          </p:cNvSpPr>
          <p:nvPr/>
        </p:nvSpPr>
        <p:spPr bwMode="auto">
          <a:xfrm>
            <a:off x="7380288" y="2060575"/>
            <a:ext cx="982662" cy="752475"/>
          </a:xfrm>
          <a:prstGeom prst="rect">
            <a:avLst/>
          </a:prstGeom>
          <a:solidFill>
            <a:schemeClr val="fol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W</a:t>
            </a:r>
          </a:p>
        </p:txBody>
      </p:sp>
      <p:cxnSp>
        <p:nvCxnSpPr>
          <p:cNvPr id="1045" name="AutoShape 20"/>
          <p:cNvCxnSpPr>
            <a:cxnSpLocks noChangeShapeType="1"/>
            <a:stCxn id="1044" idx="2"/>
          </p:cNvCxnSpPr>
          <p:nvPr/>
        </p:nvCxnSpPr>
        <p:spPr bwMode="auto">
          <a:xfrm>
            <a:off x="7872413" y="2820988"/>
            <a:ext cx="0" cy="8302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1026" name="Ink 22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7446963" y="3963988"/>
              <a:ext cx="9525" cy="1587"/>
            </p14:xfrm>
          </p:contentPart>
        </mc:Choice>
        <mc:Fallback xmlns="">
          <p:pic>
            <p:nvPicPr>
              <p:cNvPr id="1026" name="Ink 22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429012" y="3886225"/>
                <a:ext cx="45427" cy="157113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6553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655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V Joins G</a:t>
            </a:r>
          </a:p>
        </p:txBody>
      </p:sp>
      <p:sp>
        <p:nvSpPr>
          <p:cNvPr id="65541" name="Rectangle 3"/>
          <p:cNvSpPr>
            <a:spLocks noChangeArrowheads="1"/>
          </p:cNvSpPr>
          <p:nvPr/>
        </p:nvSpPr>
        <p:spPr bwMode="auto">
          <a:xfrm>
            <a:off x="4219575" y="3670300"/>
            <a:ext cx="984250" cy="752475"/>
          </a:xfrm>
          <a:prstGeom prst="rect">
            <a:avLst/>
          </a:prstGeom>
          <a:solidFill>
            <a:srgbClr val="91C7EF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core</a:t>
            </a:r>
          </a:p>
        </p:txBody>
      </p:sp>
      <p:sp>
        <p:nvSpPr>
          <p:cNvPr id="65542" name="Rectangle 4"/>
          <p:cNvSpPr>
            <a:spLocks noChangeArrowheads="1"/>
          </p:cNvSpPr>
          <p:nvPr/>
        </p:nvSpPr>
        <p:spPr bwMode="auto">
          <a:xfrm>
            <a:off x="5745163" y="3670300"/>
            <a:ext cx="982662" cy="752475"/>
          </a:xfrm>
          <a:prstGeom prst="rect">
            <a:avLst/>
          </a:prstGeom>
          <a:solidFill>
            <a:schemeClr val="folHlink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P</a:t>
            </a:r>
          </a:p>
        </p:txBody>
      </p:sp>
      <p:sp>
        <p:nvSpPr>
          <p:cNvPr id="65543" name="Rectangle 5"/>
          <p:cNvSpPr>
            <a:spLocks noChangeArrowheads="1"/>
          </p:cNvSpPr>
          <p:nvPr/>
        </p:nvSpPr>
        <p:spPr bwMode="auto">
          <a:xfrm>
            <a:off x="2708275" y="3670300"/>
            <a:ext cx="982663" cy="752475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Q</a:t>
            </a:r>
          </a:p>
        </p:txBody>
      </p:sp>
      <p:sp>
        <p:nvSpPr>
          <p:cNvPr id="65544" name="Rectangle 6"/>
          <p:cNvSpPr>
            <a:spLocks noChangeArrowheads="1"/>
          </p:cNvSpPr>
          <p:nvPr/>
        </p:nvSpPr>
        <p:spPr bwMode="auto">
          <a:xfrm>
            <a:off x="2708275" y="2084388"/>
            <a:ext cx="982663" cy="752475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R</a:t>
            </a:r>
          </a:p>
        </p:txBody>
      </p:sp>
      <p:sp>
        <p:nvSpPr>
          <p:cNvPr id="65545" name="Rectangle 7"/>
          <p:cNvSpPr>
            <a:spLocks noChangeArrowheads="1"/>
          </p:cNvSpPr>
          <p:nvPr/>
        </p:nvSpPr>
        <p:spPr bwMode="auto">
          <a:xfrm>
            <a:off x="831850" y="2084388"/>
            <a:ext cx="982663" cy="752475"/>
          </a:xfrm>
          <a:prstGeom prst="rect">
            <a:avLst/>
          </a:prstGeom>
          <a:solidFill>
            <a:schemeClr val="fol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U</a:t>
            </a:r>
          </a:p>
        </p:txBody>
      </p:sp>
      <p:sp>
        <p:nvSpPr>
          <p:cNvPr id="65546" name="Rectangle 8"/>
          <p:cNvSpPr>
            <a:spLocks noChangeArrowheads="1"/>
          </p:cNvSpPr>
          <p:nvPr/>
        </p:nvSpPr>
        <p:spPr bwMode="auto">
          <a:xfrm>
            <a:off x="7380288" y="3670300"/>
            <a:ext cx="982662" cy="752475"/>
          </a:xfrm>
          <a:prstGeom prst="rect">
            <a:avLst/>
          </a:prstGeom>
          <a:solidFill>
            <a:schemeClr val="fol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V</a:t>
            </a:r>
          </a:p>
        </p:txBody>
      </p:sp>
      <p:sp>
        <p:nvSpPr>
          <p:cNvPr id="65547" name="Line 9"/>
          <p:cNvSpPr>
            <a:spLocks noChangeShapeType="1"/>
          </p:cNvSpPr>
          <p:nvPr/>
        </p:nvSpPr>
        <p:spPr bwMode="auto">
          <a:xfrm>
            <a:off x="5210175" y="4046538"/>
            <a:ext cx="5349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5548" name="Line 10"/>
          <p:cNvSpPr>
            <a:spLocks noChangeShapeType="1"/>
          </p:cNvSpPr>
          <p:nvPr/>
        </p:nvSpPr>
        <p:spPr bwMode="auto">
          <a:xfrm>
            <a:off x="3690938" y="4046538"/>
            <a:ext cx="53498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5549" name="Line 11"/>
          <p:cNvSpPr>
            <a:spLocks noChangeShapeType="1"/>
          </p:cNvSpPr>
          <p:nvPr/>
        </p:nvSpPr>
        <p:spPr bwMode="auto">
          <a:xfrm>
            <a:off x="1814513" y="2446338"/>
            <a:ext cx="893762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5550" name="Line 12"/>
          <p:cNvSpPr>
            <a:spLocks noChangeShapeType="1"/>
          </p:cNvSpPr>
          <p:nvPr/>
        </p:nvSpPr>
        <p:spPr bwMode="auto">
          <a:xfrm flipH="1" flipV="1">
            <a:off x="1277938" y="2822575"/>
            <a:ext cx="1430337" cy="1223963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65551" name="AutoShape 14"/>
          <p:cNvCxnSpPr>
            <a:cxnSpLocks noChangeShapeType="1"/>
            <a:stCxn id="65544" idx="2"/>
            <a:endCxn id="65543" idx="0"/>
          </p:cNvCxnSpPr>
          <p:nvPr/>
        </p:nvCxnSpPr>
        <p:spPr bwMode="auto">
          <a:xfrm>
            <a:off x="3200400" y="2855913"/>
            <a:ext cx="0" cy="795337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65552" name="AutoShape 16"/>
          <p:cNvCxnSpPr>
            <a:cxnSpLocks noChangeShapeType="1"/>
            <a:stCxn id="65542" idx="3"/>
            <a:endCxn id="65546" idx="1"/>
          </p:cNvCxnSpPr>
          <p:nvPr/>
        </p:nvCxnSpPr>
        <p:spPr bwMode="auto">
          <a:xfrm>
            <a:off x="6727825" y="4046538"/>
            <a:ext cx="64452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65553" name="Rectangle 17"/>
          <p:cNvSpPr>
            <a:spLocks noChangeArrowheads="1"/>
          </p:cNvSpPr>
          <p:nvPr/>
        </p:nvSpPr>
        <p:spPr bwMode="auto">
          <a:xfrm>
            <a:off x="5003800" y="3068638"/>
            <a:ext cx="1042988" cy="449262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000" b="0"/>
              <a:t>JOIN</a:t>
            </a:r>
            <a:endParaRPr lang="en-US" sz="2800" b="0"/>
          </a:p>
        </p:txBody>
      </p:sp>
      <p:sp>
        <p:nvSpPr>
          <p:cNvPr id="65554" name="Line 18"/>
          <p:cNvSpPr>
            <a:spLocks noChangeShapeType="1"/>
          </p:cNvSpPr>
          <p:nvPr/>
        </p:nvSpPr>
        <p:spPr bwMode="auto">
          <a:xfrm flipH="1">
            <a:off x="5146675" y="2924175"/>
            <a:ext cx="8651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5555" name="Rectangle 19"/>
          <p:cNvSpPr>
            <a:spLocks noChangeArrowheads="1"/>
          </p:cNvSpPr>
          <p:nvPr/>
        </p:nvSpPr>
        <p:spPr bwMode="auto">
          <a:xfrm>
            <a:off x="7380288" y="2060575"/>
            <a:ext cx="982662" cy="752475"/>
          </a:xfrm>
          <a:prstGeom prst="rect">
            <a:avLst/>
          </a:prstGeom>
          <a:solidFill>
            <a:schemeClr val="fol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W</a:t>
            </a:r>
          </a:p>
        </p:txBody>
      </p:sp>
      <p:cxnSp>
        <p:nvCxnSpPr>
          <p:cNvPr id="65556" name="AutoShape 20"/>
          <p:cNvCxnSpPr>
            <a:cxnSpLocks noChangeShapeType="1"/>
            <a:stCxn id="65555" idx="2"/>
          </p:cNvCxnSpPr>
          <p:nvPr/>
        </p:nvCxnSpPr>
        <p:spPr bwMode="auto">
          <a:xfrm>
            <a:off x="7872413" y="2820988"/>
            <a:ext cx="0" cy="8302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6656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6656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V Joins G</a:t>
            </a:r>
          </a:p>
        </p:txBody>
      </p:sp>
      <p:sp>
        <p:nvSpPr>
          <p:cNvPr id="66565" name="Rectangle 3"/>
          <p:cNvSpPr>
            <a:spLocks noChangeArrowheads="1"/>
          </p:cNvSpPr>
          <p:nvPr/>
        </p:nvSpPr>
        <p:spPr bwMode="auto">
          <a:xfrm>
            <a:off x="4219575" y="3670300"/>
            <a:ext cx="984250" cy="752475"/>
          </a:xfrm>
          <a:prstGeom prst="rect">
            <a:avLst/>
          </a:prstGeom>
          <a:solidFill>
            <a:srgbClr val="91C7EF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core</a:t>
            </a:r>
          </a:p>
        </p:txBody>
      </p:sp>
      <p:sp>
        <p:nvSpPr>
          <p:cNvPr id="66566" name="Rectangle 4"/>
          <p:cNvSpPr>
            <a:spLocks noChangeArrowheads="1"/>
          </p:cNvSpPr>
          <p:nvPr/>
        </p:nvSpPr>
        <p:spPr bwMode="auto">
          <a:xfrm>
            <a:off x="5745163" y="3670300"/>
            <a:ext cx="982662" cy="752475"/>
          </a:xfrm>
          <a:prstGeom prst="rect">
            <a:avLst/>
          </a:prstGeom>
          <a:solidFill>
            <a:schemeClr val="folHlink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P</a:t>
            </a:r>
          </a:p>
        </p:txBody>
      </p:sp>
      <p:sp>
        <p:nvSpPr>
          <p:cNvPr id="66567" name="Rectangle 5"/>
          <p:cNvSpPr>
            <a:spLocks noChangeArrowheads="1"/>
          </p:cNvSpPr>
          <p:nvPr/>
        </p:nvSpPr>
        <p:spPr bwMode="auto">
          <a:xfrm>
            <a:off x="2708275" y="3670300"/>
            <a:ext cx="982663" cy="752475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Q</a:t>
            </a:r>
          </a:p>
        </p:txBody>
      </p:sp>
      <p:sp>
        <p:nvSpPr>
          <p:cNvPr id="66568" name="Rectangle 6"/>
          <p:cNvSpPr>
            <a:spLocks noChangeArrowheads="1"/>
          </p:cNvSpPr>
          <p:nvPr/>
        </p:nvSpPr>
        <p:spPr bwMode="auto">
          <a:xfrm>
            <a:off x="2708275" y="2084388"/>
            <a:ext cx="982663" cy="752475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R</a:t>
            </a:r>
          </a:p>
        </p:txBody>
      </p:sp>
      <p:sp>
        <p:nvSpPr>
          <p:cNvPr id="66569" name="Rectangle 7"/>
          <p:cNvSpPr>
            <a:spLocks noChangeArrowheads="1"/>
          </p:cNvSpPr>
          <p:nvPr/>
        </p:nvSpPr>
        <p:spPr bwMode="auto">
          <a:xfrm>
            <a:off x="831850" y="2084388"/>
            <a:ext cx="982663" cy="752475"/>
          </a:xfrm>
          <a:prstGeom prst="rect">
            <a:avLst/>
          </a:prstGeom>
          <a:solidFill>
            <a:schemeClr val="fol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U</a:t>
            </a:r>
          </a:p>
        </p:txBody>
      </p:sp>
      <p:sp>
        <p:nvSpPr>
          <p:cNvPr id="66570" name="Rectangle 8"/>
          <p:cNvSpPr>
            <a:spLocks noChangeArrowheads="1"/>
          </p:cNvSpPr>
          <p:nvPr/>
        </p:nvSpPr>
        <p:spPr bwMode="auto">
          <a:xfrm>
            <a:off x="7380288" y="3670300"/>
            <a:ext cx="982662" cy="752475"/>
          </a:xfrm>
          <a:prstGeom prst="rect">
            <a:avLst/>
          </a:prstGeom>
          <a:solidFill>
            <a:schemeClr val="fol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V</a:t>
            </a:r>
          </a:p>
        </p:txBody>
      </p:sp>
      <p:sp>
        <p:nvSpPr>
          <p:cNvPr id="66571" name="Line 9"/>
          <p:cNvSpPr>
            <a:spLocks noChangeShapeType="1"/>
          </p:cNvSpPr>
          <p:nvPr/>
        </p:nvSpPr>
        <p:spPr bwMode="auto">
          <a:xfrm>
            <a:off x="5210175" y="4046538"/>
            <a:ext cx="5349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572" name="Line 10"/>
          <p:cNvSpPr>
            <a:spLocks noChangeShapeType="1"/>
          </p:cNvSpPr>
          <p:nvPr/>
        </p:nvSpPr>
        <p:spPr bwMode="auto">
          <a:xfrm>
            <a:off x="3690938" y="4046538"/>
            <a:ext cx="53498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573" name="Line 11"/>
          <p:cNvSpPr>
            <a:spLocks noChangeShapeType="1"/>
          </p:cNvSpPr>
          <p:nvPr/>
        </p:nvSpPr>
        <p:spPr bwMode="auto">
          <a:xfrm>
            <a:off x="1814513" y="2446338"/>
            <a:ext cx="893762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574" name="Line 12"/>
          <p:cNvSpPr>
            <a:spLocks noChangeShapeType="1"/>
          </p:cNvSpPr>
          <p:nvPr/>
        </p:nvSpPr>
        <p:spPr bwMode="auto">
          <a:xfrm flipH="1" flipV="1">
            <a:off x="1277938" y="2822575"/>
            <a:ext cx="1430337" cy="1223963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66575" name="AutoShape 14"/>
          <p:cNvCxnSpPr>
            <a:cxnSpLocks noChangeShapeType="1"/>
            <a:stCxn id="66568" idx="2"/>
            <a:endCxn id="66567" idx="0"/>
          </p:cNvCxnSpPr>
          <p:nvPr/>
        </p:nvCxnSpPr>
        <p:spPr bwMode="auto">
          <a:xfrm>
            <a:off x="3200400" y="2855913"/>
            <a:ext cx="0" cy="795337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66576" name="AutoShape 16"/>
          <p:cNvCxnSpPr>
            <a:cxnSpLocks noChangeShapeType="1"/>
            <a:stCxn id="66566" idx="3"/>
            <a:endCxn id="66570" idx="1"/>
          </p:cNvCxnSpPr>
          <p:nvPr/>
        </p:nvCxnSpPr>
        <p:spPr bwMode="auto">
          <a:xfrm>
            <a:off x="6727825" y="4046538"/>
            <a:ext cx="64452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66577" name="Rectangle 17"/>
          <p:cNvSpPr>
            <a:spLocks noChangeArrowheads="1"/>
          </p:cNvSpPr>
          <p:nvPr/>
        </p:nvSpPr>
        <p:spPr bwMode="auto">
          <a:xfrm>
            <a:off x="5003800" y="3068638"/>
            <a:ext cx="1042988" cy="449262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000" b="0"/>
              <a:t>ACK</a:t>
            </a:r>
            <a:endParaRPr lang="en-US" sz="2800" b="0"/>
          </a:p>
        </p:txBody>
      </p:sp>
      <p:sp>
        <p:nvSpPr>
          <p:cNvPr id="66578" name="Line 18"/>
          <p:cNvSpPr>
            <a:spLocks noChangeShapeType="1"/>
          </p:cNvSpPr>
          <p:nvPr/>
        </p:nvSpPr>
        <p:spPr bwMode="auto">
          <a:xfrm flipH="1">
            <a:off x="5146675" y="2924175"/>
            <a:ext cx="8651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6579" name="Rectangle 19"/>
          <p:cNvSpPr>
            <a:spLocks noChangeArrowheads="1"/>
          </p:cNvSpPr>
          <p:nvPr/>
        </p:nvSpPr>
        <p:spPr bwMode="auto">
          <a:xfrm>
            <a:off x="7380288" y="2060575"/>
            <a:ext cx="982662" cy="752475"/>
          </a:xfrm>
          <a:prstGeom prst="rect">
            <a:avLst/>
          </a:prstGeom>
          <a:solidFill>
            <a:schemeClr val="fol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W</a:t>
            </a:r>
          </a:p>
        </p:txBody>
      </p:sp>
      <p:cxnSp>
        <p:nvCxnSpPr>
          <p:cNvPr id="66580" name="AutoShape 20"/>
          <p:cNvCxnSpPr>
            <a:cxnSpLocks noChangeShapeType="1"/>
            <a:stCxn id="66579" idx="2"/>
          </p:cNvCxnSpPr>
          <p:nvPr/>
        </p:nvCxnSpPr>
        <p:spPr bwMode="auto">
          <a:xfrm>
            <a:off x="7872413" y="2820988"/>
            <a:ext cx="0" cy="8302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6758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6758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V Joins G</a:t>
            </a:r>
          </a:p>
        </p:txBody>
      </p:sp>
      <p:sp>
        <p:nvSpPr>
          <p:cNvPr id="67589" name="Rectangle 3"/>
          <p:cNvSpPr>
            <a:spLocks noChangeArrowheads="1"/>
          </p:cNvSpPr>
          <p:nvPr/>
        </p:nvSpPr>
        <p:spPr bwMode="auto">
          <a:xfrm>
            <a:off x="4219575" y="3670300"/>
            <a:ext cx="984250" cy="752475"/>
          </a:xfrm>
          <a:prstGeom prst="rect">
            <a:avLst/>
          </a:prstGeom>
          <a:solidFill>
            <a:srgbClr val="91C7EF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core</a:t>
            </a:r>
          </a:p>
        </p:txBody>
      </p:sp>
      <p:sp>
        <p:nvSpPr>
          <p:cNvPr id="67590" name="Rectangle 4"/>
          <p:cNvSpPr>
            <a:spLocks noChangeArrowheads="1"/>
          </p:cNvSpPr>
          <p:nvPr/>
        </p:nvSpPr>
        <p:spPr bwMode="auto">
          <a:xfrm>
            <a:off x="5745163" y="3670300"/>
            <a:ext cx="982662" cy="752475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P</a:t>
            </a:r>
          </a:p>
        </p:txBody>
      </p:sp>
      <p:sp>
        <p:nvSpPr>
          <p:cNvPr id="67591" name="Rectangle 5"/>
          <p:cNvSpPr>
            <a:spLocks noChangeArrowheads="1"/>
          </p:cNvSpPr>
          <p:nvPr/>
        </p:nvSpPr>
        <p:spPr bwMode="auto">
          <a:xfrm>
            <a:off x="2708275" y="3670300"/>
            <a:ext cx="982663" cy="752475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Q</a:t>
            </a:r>
          </a:p>
        </p:txBody>
      </p:sp>
      <p:sp>
        <p:nvSpPr>
          <p:cNvPr id="67592" name="Rectangle 6"/>
          <p:cNvSpPr>
            <a:spLocks noChangeArrowheads="1"/>
          </p:cNvSpPr>
          <p:nvPr/>
        </p:nvSpPr>
        <p:spPr bwMode="auto">
          <a:xfrm>
            <a:off x="2708275" y="2084388"/>
            <a:ext cx="982663" cy="752475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R</a:t>
            </a:r>
          </a:p>
        </p:txBody>
      </p:sp>
      <p:sp>
        <p:nvSpPr>
          <p:cNvPr id="67593" name="Rectangle 7"/>
          <p:cNvSpPr>
            <a:spLocks noChangeArrowheads="1"/>
          </p:cNvSpPr>
          <p:nvPr/>
        </p:nvSpPr>
        <p:spPr bwMode="auto">
          <a:xfrm>
            <a:off x="831850" y="2084388"/>
            <a:ext cx="982663" cy="752475"/>
          </a:xfrm>
          <a:prstGeom prst="rect">
            <a:avLst/>
          </a:prstGeom>
          <a:solidFill>
            <a:schemeClr val="fol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U</a:t>
            </a:r>
          </a:p>
        </p:txBody>
      </p:sp>
      <p:sp>
        <p:nvSpPr>
          <p:cNvPr id="67594" name="Rectangle 8"/>
          <p:cNvSpPr>
            <a:spLocks noChangeArrowheads="1"/>
          </p:cNvSpPr>
          <p:nvPr/>
        </p:nvSpPr>
        <p:spPr bwMode="auto">
          <a:xfrm>
            <a:off x="7380288" y="3670300"/>
            <a:ext cx="982662" cy="752475"/>
          </a:xfrm>
          <a:prstGeom prst="rect">
            <a:avLst/>
          </a:prstGeom>
          <a:solidFill>
            <a:schemeClr val="fol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V</a:t>
            </a:r>
          </a:p>
        </p:txBody>
      </p:sp>
      <p:sp>
        <p:nvSpPr>
          <p:cNvPr id="67595" name="Line 9"/>
          <p:cNvSpPr>
            <a:spLocks noChangeShapeType="1"/>
          </p:cNvSpPr>
          <p:nvPr/>
        </p:nvSpPr>
        <p:spPr bwMode="auto">
          <a:xfrm>
            <a:off x="5210175" y="4046538"/>
            <a:ext cx="53498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596" name="Line 10"/>
          <p:cNvSpPr>
            <a:spLocks noChangeShapeType="1"/>
          </p:cNvSpPr>
          <p:nvPr/>
        </p:nvSpPr>
        <p:spPr bwMode="auto">
          <a:xfrm>
            <a:off x="3690938" y="4046538"/>
            <a:ext cx="53498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597" name="Line 11"/>
          <p:cNvSpPr>
            <a:spLocks noChangeShapeType="1"/>
          </p:cNvSpPr>
          <p:nvPr/>
        </p:nvSpPr>
        <p:spPr bwMode="auto">
          <a:xfrm>
            <a:off x="1814513" y="2446338"/>
            <a:ext cx="893762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598" name="Line 12"/>
          <p:cNvSpPr>
            <a:spLocks noChangeShapeType="1"/>
          </p:cNvSpPr>
          <p:nvPr/>
        </p:nvSpPr>
        <p:spPr bwMode="auto">
          <a:xfrm flipH="1" flipV="1">
            <a:off x="1277938" y="2822575"/>
            <a:ext cx="1430337" cy="1223963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67599" name="AutoShape 14"/>
          <p:cNvCxnSpPr>
            <a:cxnSpLocks noChangeShapeType="1"/>
            <a:stCxn id="67592" idx="2"/>
            <a:endCxn id="67591" idx="0"/>
          </p:cNvCxnSpPr>
          <p:nvPr/>
        </p:nvCxnSpPr>
        <p:spPr bwMode="auto">
          <a:xfrm>
            <a:off x="3200400" y="2855913"/>
            <a:ext cx="0" cy="795337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67600" name="AutoShape 16"/>
          <p:cNvCxnSpPr>
            <a:cxnSpLocks noChangeShapeType="1"/>
            <a:stCxn id="67590" idx="3"/>
            <a:endCxn id="67594" idx="1"/>
          </p:cNvCxnSpPr>
          <p:nvPr/>
        </p:nvCxnSpPr>
        <p:spPr bwMode="auto">
          <a:xfrm>
            <a:off x="6746875" y="4046538"/>
            <a:ext cx="62547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67601" name="Rectangle 17"/>
          <p:cNvSpPr>
            <a:spLocks noChangeArrowheads="1"/>
          </p:cNvSpPr>
          <p:nvPr/>
        </p:nvSpPr>
        <p:spPr bwMode="auto">
          <a:xfrm>
            <a:off x="6516688" y="3068638"/>
            <a:ext cx="1042987" cy="449262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000" b="0"/>
              <a:t>ACK</a:t>
            </a:r>
            <a:endParaRPr lang="en-US" sz="2800" b="0"/>
          </a:p>
        </p:txBody>
      </p:sp>
      <p:sp>
        <p:nvSpPr>
          <p:cNvPr id="67602" name="Line 18"/>
          <p:cNvSpPr>
            <a:spLocks noChangeShapeType="1"/>
          </p:cNvSpPr>
          <p:nvPr/>
        </p:nvSpPr>
        <p:spPr bwMode="auto">
          <a:xfrm flipH="1">
            <a:off x="6659563" y="2924175"/>
            <a:ext cx="8651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7603" name="Rectangle 19"/>
          <p:cNvSpPr>
            <a:spLocks noChangeArrowheads="1"/>
          </p:cNvSpPr>
          <p:nvPr/>
        </p:nvSpPr>
        <p:spPr bwMode="auto">
          <a:xfrm>
            <a:off x="7380288" y="2060575"/>
            <a:ext cx="982662" cy="752475"/>
          </a:xfrm>
          <a:prstGeom prst="rect">
            <a:avLst/>
          </a:prstGeom>
          <a:solidFill>
            <a:schemeClr val="fol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W</a:t>
            </a:r>
          </a:p>
        </p:txBody>
      </p:sp>
      <p:cxnSp>
        <p:nvCxnSpPr>
          <p:cNvPr id="67604" name="AutoShape 20"/>
          <p:cNvCxnSpPr>
            <a:cxnSpLocks noChangeShapeType="1"/>
            <a:stCxn id="67603" idx="2"/>
          </p:cNvCxnSpPr>
          <p:nvPr/>
        </p:nvCxnSpPr>
        <p:spPr bwMode="auto">
          <a:xfrm>
            <a:off x="7872413" y="2820988"/>
            <a:ext cx="0" cy="8302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6861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686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V Joins G</a:t>
            </a:r>
          </a:p>
        </p:txBody>
      </p:sp>
      <p:sp>
        <p:nvSpPr>
          <p:cNvPr id="68613" name="Rectangle 3"/>
          <p:cNvSpPr>
            <a:spLocks noChangeArrowheads="1"/>
          </p:cNvSpPr>
          <p:nvPr/>
        </p:nvSpPr>
        <p:spPr bwMode="auto">
          <a:xfrm>
            <a:off x="4219575" y="3670300"/>
            <a:ext cx="984250" cy="752475"/>
          </a:xfrm>
          <a:prstGeom prst="rect">
            <a:avLst/>
          </a:prstGeom>
          <a:solidFill>
            <a:srgbClr val="91C7EF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core</a:t>
            </a:r>
          </a:p>
        </p:txBody>
      </p:sp>
      <p:sp>
        <p:nvSpPr>
          <p:cNvPr id="68614" name="Rectangle 4"/>
          <p:cNvSpPr>
            <a:spLocks noChangeArrowheads="1"/>
          </p:cNvSpPr>
          <p:nvPr/>
        </p:nvSpPr>
        <p:spPr bwMode="auto">
          <a:xfrm>
            <a:off x="5745163" y="3670300"/>
            <a:ext cx="982662" cy="752475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P</a:t>
            </a:r>
          </a:p>
        </p:txBody>
      </p:sp>
      <p:sp>
        <p:nvSpPr>
          <p:cNvPr id="68615" name="Rectangle 5"/>
          <p:cNvSpPr>
            <a:spLocks noChangeArrowheads="1"/>
          </p:cNvSpPr>
          <p:nvPr/>
        </p:nvSpPr>
        <p:spPr bwMode="auto">
          <a:xfrm>
            <a:off x="2708275" y="3670300"/>
            <a:ext cx="982663" cy="752475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Q</a:t>
            </a:r>
          </a:p>
        </p:txBody>
      </p:sp>
      <p:sp>
        <p:nvSpPr>
          <p:cNvPr id="68616" name="Rectangle 6"/>
          <p:cNvSpPr>
            <a:spLocks noChangeArrowheads="1"/>
          </p:cNvSpPr>
          <p:nvPr/>
        </p:nvSpPr>
        <p:spPr bwMode="auto">
          <a:xfrm>
            <a:off x="2708275" y="2084388"/>
            <a:ext cx="982663" cy="752475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R</a:t>
            </a:r>
          </a:p>
        </p:txBody>
      </p:sp>
      <p:sp>
        <p:nvSpPr>
          <p:cNvPr id="68617" name="Rectangle 7"/>
          <p:cNvSpPr>
            <a:spLocks noChangeArrowheads="1"/>
          </p:cNvSpPr>
          <p:nvPr/>
        </p:nvSpPr>
        <p:spPr bwMode="auto">
          <a:xfrm>
            <a:off x="831850" y="2084388"/>
            <a:ext cx="982663" cy="752475"/>
          </a:xfrm>
          <a:prstGeom prst="rect">
            <a:avLst/>
          </a:prstGeom>
          <a:solidFill>
            <a:schemeClr val="fol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U</a:t>
            </a:r>
          </a:p>
        </p:txBody>
      </p:sp>
      <p:sp>
        <p:nvSpPr>
          <p:cNvPr id="68618" name="Rectangle 8"/>
          <p:cNvSpPr>
            <a:spLocks noChangeArrowheads="1"/>
          </p:cNvSpPr>
          <p:nvPr/>
        </p:nvSpPr>
        <p:spPr bwMode="auto">
          <a:xfrm>
            <a:off x="7380288" y="3670300"/>
            <a:ext cx="982662" cy="752475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V</a:t>
            </a:r>
          </a:p>
        </p:txBody>
      </p:sp>
      <p:sp>
        <p:nvSpPr>
          <p:cNvPr id="68619" name="Line 9"/>
          <p:cNvSpPr>
            <a:spLocks noChangeShapeType="1"/>
          </p:cNvSpPr>
          <p:nvPr/>
        </p:nvSpPr>
        <p:spPr bwMode="auto">
          <a:xfrm>
            <a:off x="5210175" y="4046538"/>
            <a:ext cx="53498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620" name="Line 10"/>
          <p:cNvSpPr>
            <a:spLocks noChangeShapeType="1"/>
          </p:cNvSpPr>
          <p:nvPr/>
        </p:nvSpPr>
        <p:spPr bwMode="auto">
          <a:xfrm>
            <a:off x="3690938" y="4046538"/>
            <a:ext cx="53498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621" name="Line 11"/>
          <p:cNvSpPr>
            <a:spLocks noChangeShapeType="1"/>
          </p:cNvSpPr>
          <p:nvPr/>
        </p:nvSpPr>
        <p:spPr bwMode="auto">
          <a:xfrm>
            <a:off x="1814513" y="2446338"/>
            <a:ext cx="893762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622" name="Line 12"/>
          <p:cNvSpPr>
            <a:spLocks noChangeShapeType="1"/>
          </p:cNvSpPr>
          <p:nvPr/>
        </p:nvSpPr>
        <p:spPr bwMode="auto">
          <a:xfrm flipH="1" flipV="1">
            <a:off x="1277938" y="2822575"/>
            <a:ext cx="1430337" cy="1223963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68623" name="AutoShape 14"/>
          <p:cNvCxnSpPr>
            <a:cxnSpLocks noChangeShapeType="1"/>
            <a:stCxn id="68616" idx="2"/>
            <a:endCxn id="68615" idx="0"/>
          </p:cNvCxnSpPr>
          <p:nvPr/>
        </p:nvCxnSpPr>
        <p:spPr bwMode="auto">
          <a:xfrm>
            <a:off x="3200400" y="2855913"/>
            <a:ext cx="0" cy="795337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68624" name="AutoShape 16"/>
          <p:cNvCxnSpPr>
            <a:cxnSpLocks noChangeShapeType="1"/>
            <a:stCxn id="68614" idx="3"/>
            <a:endCxn id="68618" idx="1"/>
          </p:cNvCxnSpPr>
          <p:nvPr/>
        </p:nvCxnSpPr>
        <p:spPr bwMode="auto">
          <a:xfrm>
            <a:off x="6746875" y="4046538"/>
            <a:ext cx="614363" cy="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</p:cxnSp>
      <p:sp>
        <p:nvSpPr>
          <p:cNvPr id="68625" name="Rectangle 19"/>
          <p:cNvSpPr>
            <a:spLocks noChangeArrowheads="1"/>
          </p:cNvSpPr>
          <p:nvPr/>
        </p:nvSpPr>
        <p:spPr bwMode="auto">
          <a:xfrm>
            <a:off x="7380288" y="2060575"/>
            <a:ext cx="982662" cy="752475"/>
          </a:xfrm>
          <a:prstGeom prst="rect">
            <a:avLst/>
          </a:prstGeom>
          <a:solidFill>
            <a:schemeClr val="fol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W</a:t>
            </a:r>
          </a:p>
        </p:txBody>
      </p:sp>
      <p:cxnSp>
        <p:nvCxnSpPr>
          <p:cNvPr id="68626" name="AutoShape 20"/>
          <p:cNvCxnSpPr>
            <a:cxnSpLocks noChangeShapeType="1"/>
            <a:stCxn id="68625" idx="2"/>
          </p:cNvCxnSpPr>
          <p:nvPr/>
        </p:nvCxnSpPr>
        <p:spPr bwMode="auto">
          <a:xfrm>
            <a:off x="7872413" y="2820988"/>
            <a:ext cx="0" cy="8302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6963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696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U Joins G</a:t>
            </a:r>
          </a:p>
        </p:txBody>
      </p:sp>
      <p:sp>
        <p:nvSpPr>
          <p:cNvPr id="69637" name="Rectangle 3"/>
          <p:cNvSpPr>
            <a:spLocks noChangeArrowheads="1"/>
          </p:cNvSpPr>
          <p:nvPr/>
        </p:nvSpPr>
        <p:spPr bwMode="auto">
          <a:xfrm>
            <a:off x="4219575" y="3670300"/>
            <a:ext cx="984250" cy="752475"/>
          </a:xfrm>
          <a:prstGeom prst="rect">
            <a:avLst/>
          </a:prstGeom>
          <a:solidFill>
            <a:srgbClr val="91C7EF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core</a:t>
            </a:r>
          </a:p>
        </p:txBody>
      </p:sp>
      <p:sp>
        <p:nvSpPr>
          <p:cNvPr id="69638" name="Rectangle 4"/>
          <p:cNvSpPr>
            <a:spLocks noChangeArrowheads="1"/>
          </p:cNvSpPr>
          <p:nvPr/>
        </p:nvSpPr>
        <p:spPr bwMode="auto">
          <a:xfrm>
            <a:off x="5745163" y="3670300"/>
            <a:ext cx="982662" cy="752475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P</a:t>
            </a:r>
          </a:p>
        </p:txBody>
      </p:sp>
      <p:sp>
        <p:nvSpPr>
          <p:cNvPr id="69639" name="Rectangle 5"/>
          <p:cNvSpPr>
            <a:spLocks noChangeArrowheads="1"/>
          </p:cNvSpPr>
          <p:nvPr/>
        </p:nvSpPr>
        <p:spPr bwMode="auto">
          <a:xfrm>
            <a:off x="2708275" y="3670300"/>
            <a:ext cx="982663" cy="752475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Q</a:t>
            </a:r>
          </a:p>
        </p:txBody>
      </p:sp>
      <p:sp>
        <p:nvSpPr>
          <p:cNvPr id="69640" name="Rectangle 6"/>
          <p:cNvSpPr>
            <a:spLocks noChangeArrowheads="1"/>
          </p:cNvSpPr>
          <p:nvPr/>
        </p:nvSpPr>
        <p:spPr bwMode="auto">
          <a:xfrm>
            <a:off x="2708275" y="2084388"/>
            <a:ext cx="982663" cy="752475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R</a:t>
            </a:r>
          </a:p>
        </p:txBody>
      </p:sp>
      <p:sp>
        <p:nvSpPr>
          <p:cNvPr id="69641" name="Rectangle 7"/>
          <p:cNvSpPr>
            <a:spLocks noChangeArrowheads="1"/>
          </p:cNvSpPr>
          <p:nvPr/>
        </p:nvSpPr>
        <p:spPr bwMode="auto">
          <a:xfrm>
            <a:off x="831850" y="2084388"/>
            <a:ext cx="982663" cy="752475"/>
          </a:xfrm>
          <a:prstGeom prst="rect">
            <a:avLst/>
          </a:prstGeom>
          <a:solidFill>
            <a:schemeClr val="fol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U</a:t>
            </a:r>
          </a:p>
        </p:txBody>
      </p:sp>
      <p:sp>
        <p:nvSpPr>
          <p:cNvPr id="69642" name="Rectangle 8"/>
          <p:cNvSpPr>
            <a:spLocks noChangeArrowheads="1"/>
          </p:cNvSpPr>
          <p:nvPr/>
        </p:nvSpPr>
        <p:spPr bwMode="auto">
          <a:xfrm>
            <a:off x="7380288" y="3670300"/>
            <a:ext cx="982662" cy="752475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V</a:t>
            </a:r>
          </a:p>
        </p:txBody>
      </p:sp>
      <p:sp>
        <p:nvSpPr>
          <p:cNvPr id="69643" name="Line 9"/>
          <p:cNvSpPr>
            <a:spLocks noChangeShapeType="1"/>
          </p:cNvSpPr>
          <p:nvPr/>
        </p:nvSpPr>
        <p:spPr bwMode="auto">
          <a:xfrm>
            <a:off x="5210175" y="4046538"/>
            <a:ext cx="53498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9644" name="Line 10"/>
          <p:cNvSpPr>
            <a:spLocks noChangeShapeType="1"/>
          </p:cNvSpPr>
          <p:nvPr/>
        </p:nvSpPr>
        <p:spPr bwMode="auto">
          <a:xfrm>
            <a:off x="3690938" y="4046538"/>
            <a:ext cx="53498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9645" name="Line 11"/>
          <p:cNvSpPr>
            <a:spLocks noChangeShapeType="1"/>
          </p:cNvSpPr>
          <p:nvPr/>
        </p:nvSpPr>
        <p:spPr bwMode="auto">
          <a:xfrm>
            <a:off x="1814513" y="2446338"/>
            <a:ext cx="893762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9646" name="Line 12"/>
          <p:cNvSpPr>
            <a:spLocks noChangeShapeType="1"/>
          </p:cNvSpPr>
          <p:nvPr/>
        </p:nvSpPr>
        <p:spPr bwMode="auto">
          <a:xfrm flipH="1" flipV="1">
            <a:off x="1277938" y="2822575"/>
            <a:ext cx="1430337" cy="1223963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69647" name="AutoShape 14"/>
          <p:cNvCxnSpPr>
            <a:cxnSpLocks noChangeShapeType="1"/>
            <a:stCxn id="69640" idx="2"/>
            <a:endCxn id="69639" idx="0"/>
          </p:cNvCxnSpPr>
          <p:nvPr/>
        </p:nvCxnSpPr>
        <p:spPr bwMode="auto">
          <a:xfrm>
            <a:off x="3200400" y="2855913"/>
            <a:ext cx="0" cy="795337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69648" name="AutoShape 16"/>
          <p:cNvCxnSpPr>
            <a:cxnSpLocks noChangeShapeType="1"/>
            <a:stCxn id="69638" idx="3"/>
            <a:endCxn id="69642" idx="1"/>
          </p:cNvCxnSpPr>
          <p:nvPr/>
        </p:nvCxnSpPr>
        <p:spPr bwMode="auto">
          <a:xfrm>
            <a:off x="6746875" y="4046538"/>
            <a:ext cx="614363" cy="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</p:cxnSp>
      <p:sp>
        <p:nvSpPr>
          <p:cNvPr id="69649" name="Rectangle 17"/>
          <p:cNvSpPr>
            <a:spLocks noChangeArrowheads="1"/>
          </p:cNvSpPr>
          <p:nvPr/>
        </p:nvSpPr>
        <p:spPr bwMode="auto">
          <a:xfrm>
            <a:off x="1187450" y="4005263"/>
            <a:ext cx="1042988" cy="449262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000" b="0"/>
              <a:t>JOIN</a:t>
            </a:r>
            <a:endParaRPr lang="en-US" sz="2800" b="0"/>
          </a:p>
        </p:txBody>
      </p:sp>
      <p:sp>
        <p:nvSpPr>
          <p:cNvPr id="69650" name="Line 18"/>
          <p:cNvSpPr>
            <a:spLocks noChangeShapeType="1"/>
          </p:cNvSpPr>
          <p:nvPr/>
        </p:nvSpPr>
        <p:spPr bwMode="auto">
          <a:xfrm flipH="1" flipV="1">
            <a:off x="1408113" y="3236913"/>
            <a:ext cx="715962" cy="5524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651" name="Rectangle 19"/>
          <p:cNvSpPr>
            <a:spLocks noChangeArrowheads="1"/>
          </p:cNvSpPr>
          <p:nvPr/>
        </p:nvSpPr>
        <p:spPr bwMode="auto">
          <a:xfrm>
            <a:off x="7380288" y="2060575"/>
            <a:ext cx="982662" cy="752475"/>
          </a:xfrm>
          <a:prstGeom prst="rect">
            <a:avLst/>
          </a:prstGeom>
          <a:solidFill>
            <a:schemeClr val="fol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W</a:t>
            </a:r>
          </a:p>
        </p:txBody>
      </p:sp>
      <p:cxnSp>
        <p:nvCxnSpPr>
          <p:cNvPr id="69652" name="AutoShape 20"/>
          <p:cNvCxnSpPr>
            <a:cxnSpLocks noChangeShapeType="1"/>
            <a:stCxn id="69651" idx="2"/>
          </p:cNvCxnSpPr>
          <p:nvPr/>
        </p:nvCxnSpPr>
        <p:spPr bwMode="auto">
          <a:xfrm>
            <a:off x="7872413" y="2820988"/>
            <a:ext cx="0" cy="8302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1126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1126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Resource Reservation</a:t>
            </a:r>
          </a:p>
        </p:txBody>
      </p:sp>
      <p:sp>
        <p:nvSpPr>
          <p:cNvPr id="1126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Proper resource management helps to establish desired QoS</a:t>
            </a:r>
            <a:br>
              <a:rPr lang="en-US" smtClean="0"/>
            </a:br>
            <a:r>
              <a:rPr lang="en-US" sz="3000" smtClean="0">
                <a:solidFill>
                  <a:schemeClr val="folHlink"/>
                </a:solidFill>
              </a:rPr>
              <a:t>(memory, bandwidth, CPU, …)</a:t>
            </a:r>
          </a:p>
          <a:p>
            <a:pPr eaLnBrk="1" hangingPunct="1"/>
            <a:r>
              <a:rPr lang="en-US" smtClean="0"/>
              <a:t>E.g.: network bandwidth</a:t>
            </a:r>
          </a:p>
          <a:p>
            <a:pPr lvl="1" eaLnBrk="1" hangingPunct="1"/>
            <a:r>
              <a:rPr lang="en-US" smtClean="0"/>
              <a:t>Circuit-switched</a:t>
            </a:r>
          </a:p>
          <a:p>
            <a:pPr lvl="1" eaLnBrk="1" hangingPunct="1"/>
            <a:endParaRPr lang="en-US" smtClean="0"/>
          </a:p>
          <a:p>
            <a:pPr lvl="1" eaLnBrk="1" hangingPunct="1"/>
            <a:r>
              <a:rPr lang="en-US" smtClean="0"/>
              <a:t>Packet-switched</a:t>
            </a:r>
          </a:p>
          <a:p>
            <a:pPr lvl="1" eaLnBrk="1" hangingPunct="1"/>
            <a:endParaRPr lang="en-US" smtClean="0"/>
          </a:p>
        </p:txBody>
      </p:sp>
      <p:sp>
        <p:nvSpPr>
          <p:cNvPr id="11270" name="Text Box 4"/>
          <p:cNvSpPr txBox="1">
            <a:spLocks noChangeArrowheads="1"/>
          </p:cNvSpPr>
          <p:nvPr/>
        </p:nvSpPr>
        <p:spPr bwMode="auto">
          <a:xfrm>
            <a:off x="2590800" y="4246563"/>
            <a:ext cx="1457325" cy="57943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0"/>
              <a:t>versus</a:t>
            </a:r>
          </a:p>
        </p:txBody>
      </p:sp>
    </p:spTree>
  </p:cSld>
  <p:clrMapOvr>
    <a:masterClrMapping/>
  </p:clrMapOvr>
  <p:transition spd="slow"/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7065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706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U Joins G</a:t>
            </a:r>
          </a:p>
        </p:txBody>
      </p:sp>
      <p:sp>
        <p:nvSpPr>
          <p:cNvPr id="70661" name="Rectangle 3"/>
          <p:cNvSpPr>
            <a:spLocks noChangeArrowheads="1"/>
          </p:cNvSpPr>
          <p:nvPr/>
        </p:nvSpPr>
        <p:spPr bwMode="auto">
          <a:xfrm>
            <a:off x="4219575" y="3670300"/>
            <a:ext cx="984250" cy="752475"/>
          </a:xfrm>
          <a:prstGeom prst="rect">
            <a:avLst/>
          </a:prstGeom>
          <a:solidFill>
            <a:srgbClr val="91C7EF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core</a:t>
            </a:r>
          </a:p>
        </p:txBody>
      </p:sp>
      <p:sp>
        <p:nvSpPr>
          <p:cNvPr id="70662" name="Rectangle 4"/>
          <p:cNvSpPr>
            <a:spLocks noChangeArrowheads="1"/>
          </p:cNvSpPr>
          <p:nvPr/>
        </p:nvSpPr>
        <p:spPr bwMode="auto">
          <a:xfrm>
            <a:off x="5745163" y="3670300"/>
            <a:ext cx="982662" cy="752475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P</a:t>
            </a:r>
          </a:p>
        </p:txBody>
      </p:sp>
      <p:sp>
        <p:nvSpPr>
          <p:cNvPr id="70663" name="Rectangle 5"/>
          <p:cNvSpPr>
            <a:spLocks noChangeArrowheads="1"/>
          </p:cNvSpPr>
          <p:nvPr/>
        </p:nvSpPr>
        <p:spPr bwMode="auto">
          <a:xfrm>
            <a:off x="2708275" y="3670300"/>
            <a:ext cx="982663" cy="752475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Q</a:t>
            </a:r>
          </a:p>
        </p:txBody>
      </p:sp>
      <p:sp>
        <p:nvSpPr>
          <p:cNvPr id="70664" name="Rectangle 6"/>
          <p:cNvSpPr>
            <a:spLocks noChangeArrowheads="1"/>
          </p:cNvSpPr>
          <p:nvPr/>
        </p:nvSpPr>
        <p:spPr bwMode="auto">
          <a:xfrm>
            <a:off x="2708275" y="2084388"/>
            <a:ext cx="982663" cy="752475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R</a:t>
            </a:r>
          </a:p>
        </p:txBody>
      </p:sp>
      <p:sp>
        <p:nvSpPr>
          <p:cNvPr id="70665" name="Rectangle 7"/>
          <p:cNvSpPr>
            <a:spLocks noChangeArrowheads="1"/>
          </p:cNvSpPr>
          <p:nvPr/>
        </p:nvSpPr>
        <p:spPr bwMode="auto">
          <a:xfrm>
            <a:off x="831850" y="2084388"/>
            <a:ext cx="982663" cy="752475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U</a:t>
            </a:r>
          </a:p>
        </p:txBody>
      </p:sp>
      <p:sp>
        <p:nvSpPr>
          <p:cNvPr id="70666" name="Rectangle 8"/>
          <p:cNvSpPr>
            <a:spLocks noChangeArrowheads="1"/>
          </p:cNvSpPr>
          <p:nvPr/>
        </p:nvSpPr>
        <p:spPr bwMode="auto">
          <a:xfrm>
            <a:off x="7380288" y="3670300"/>
            <a:ext cx="982662" cy="752475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V</a:t>
            </a:r>
          </a:p>
        </p:txBody>
      </p:sp>
      <p:sp>
        <p:nvSpPr>
          <p:cNvPr id="70667" name="Line 9"/>
          <p:cNvSpPr>
            <a:spLocks noChangeShapeType="1"/>
          </p:cNvSpPr>
          <p:nvPr/>
        </p:nvSpPr>
        <p:spPr bwMode="auto">
          <a:xfrm>
            <a:off x="5210175" y="4046538"/>
            <a:ext cx="53498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668" name="Line 10"/>
          <p:cNvSpPr>
            <a:spLocks noChangeShapeType="1"/>
          </p:cNvSpPr>
          <p:nvPr/>
        </p:nvSpPr>
        <p:spPr bwMode="auto">
          <a:xfrm>
            <a:off x="3690938" y="4046538"/>
            <a:ext cx="53498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669" name="Line 11"/>
          <p:cNvSpPr>
            <a:spLocks noChangeShapeType="1"/>
          </p:cNvSpPr>
          <p:nvPr/>
        </p:nvSpPr>
        <p:spPr bwMode="auto">
          <a:xfrm>
            <a:off x="1814513" y="2446338"/>
            <a:ext cx="893762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670" name="Line 12"/>
          <p:cNvSpPr>
            <a:spLocks noChangeShapeType="1"/>
          </p:cNvSpPr>
          <p:nvPr/>
        </p:nvSpPr>
        <p:spPr bwMode="auto">
          <a:xfrm flipH="1" flipV="1">
            <a:off x="1277938" y="2822575"/>
            <a:ext cx="1430337" cy="12239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70671" name="AutoShape 14"/>
          <p:cNvCxnSpPr>
            <a:cxnSpLocks noChangeShapeType="1"/>
            <a:stCxn id="70664" idx="2"/>
            <a:endCxn id="70663" idx="0"/>
          </p:cNvCxnSpPr>
          <p:nvPr/>
        </p:nvCxnSpPr>
        <p:spPr bwMode="auto">
          <a:xfrm>
            <a:off x="3200400" y="2855913"/>
            <a:ext cx="0" cy="795337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70672" name="AutoShape 16"/>
          <p:cNvCxnSpPr>
            <a:cxnSpLocks noChangeShapeType="1"/>
            <a:stCxn id="70662" idx="3"/>
            <a:endCxn id="70666" idx="1"/>
          </p:cNvCxnSpPr>
          <p:nvPr/>
        </p:nvCxnSpPr>
        <p:spPr bwMode="auto">
          <a:xfrm>
            <a:off x="6746875" y="4046538"/>
            <a:ext cx="614363" cy="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</p:cxnSp>
      <p:sp>
        <p:nvSpPr>
          <p:cNvPr id="70673" name="Rectangle 17"/>
          <p:cNvSpPr>
            <a:spLocks noChangeArrowheads="1"/>
          </p:cNvSpPr>
          <p:nvPr/>
        </p:nvSpPr>
        <p:spPr bwMode="auto">
          <a:xfrm>
            <a:off x="1187450" y="4005263"/>
            <a:ext cx="1042988" cy="449262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000" b="0"/>
              <a:t>ACK</a:t>
            </a:r>
            <a:endParaRPr lang="en-US" sz="2800" b="0"/>
          </a:p>
        </p:txBody>
      </p:sp>
      <p:sp>
        <p:nvSpPr>
          <p:cNvPr id="70674" name="Line 18"/>
          <p:cNvSpPr>
            <a:spLocks noChangeShapeType="1"/>
          </p:cNvSpPr>
          <p:nvPr/>
        </p:nvSpPr>
        <p:spPr bwMode="auto">
          <a:xfrm flipH="1" flipV="1">
            <a:off x="1408113" y="3236913"/>
            <a:ext cx="715962" cy="5524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0675" name="Rectangle 19"/>
          <p:cNvSpPr>
            <a:spLocks noChangeArrowheads="1"/>
          </p:cNvSpPr>
          <p:nvPr/>
        </p:nvSpPr>
        <p:spPr bwMode="auto">
          <a:xfrm>
            <a:off x="7380288" y="2060575"/>
            <a:ext cx="982662" cy="752475"/>
          </a:xfrm>
          <a:prstGeom prst="rect">
            <a:avLst/>
          </a:prstGeom>
          <a:solidFill>
            <a:schemeClr val="fol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W</a:t>
            </a:r>
          </a:p>
        </p:txBody>
      </p:sp>
      <p:cxnSp>
        <p:nvCxnSpPr>
          <p:cNvPr id="70676" name="AutoShape 20"/>
          <p:cNvCxnSpPr>
            <a:cxnSpLocks noChangeShapeType="1"/>
            <a:stCxn id="70675" idx="2"/>
          </p:cNvCxnSpPr>
          <p:nvPr/>
        </p:nvCxnSpPr>
        <p:spPr bwMode="auto">
          <a:xfrm>
            <a:off x="7872413" y="2820988"/>
            <a:ext cx="0" cy="8302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70677" name="Text Box 21"/>
          <p:cNvSpPr txBox="1">
            <a:spLocks noChangeArrowheads="1"/>
          </p:cNvSpPr>
          <p:nvPr/>
        </p:nvSpPr>
        <p:spPr bwMode="auto">
          <a:xfrm>
            <a:off x="2339975" y="4581525"/>
            <a:ext cx="16652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intercept!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716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716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 Sends (on Tree)</a:t>
            </a:r>
          </a:p>
        </p:txBody>
      </p:sp>
      <p:sp>
        <p:nvSpPr>
          <p:cNvPr id="71685" name="Rectangle 3"/>
          <p:cNvSpPr>
            <a:spLocks noChangeArrowheads="1"/>
          </p:cNvSpPr>
          <p:nvPr/>
        </p:nvSpPr>
        <p:spPr bwMode="auto">
          <a:xfrm>
            <a:off x="4219575" y="3670300"/>
            <a:ext cx="984250" cy="752475"/>
          </a:xfrm>
          <a:prstGeom prst="rect">
            <a:avLst/>
          </a:prstGeom>
          <a:solidFill>
            <a:srgbClr val="91C7EF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core</a:t>
            </a:r>
          </a:p>
        </p:txBody>
      </p:sp>
      <p:sp>
        <p:nvSpPr>
          <p:cNvPr id="71686" name="Rectangle 4"/>
          <p:cNvSpPr>
            <a:spLocks noChangeArrowheads="1"/>
          </p:cNvSpPr>
          <p:nvPr/>
        </p:nvSpPr>
        <p:spPr bwMode="auto">
          <a:xfrm>
            <a:off x="5745163" y="3670300"/>
            <a:ext cx="982662" cy="752475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P</a:t>
            </a:r>
          </a:p>
        </p:txBody>
      </p:sp>
      <p:sp>
        <p:nvSpPr>
          <p:cNvPr id="71687" name="Rectangle 5"/>
          <p:cNvSpPr>
            <a:spLocks noChangeArrowheads="1"/>
          </p:cNvSpPr>
          <p:nvPr/>
        </p:nvSpPr>
        <p:spPr bwMode="auto">
          <a:xfrm>
            <a:off x="2708275" y="3670300"/>
            <a:ext cx="982663" cy="752475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Q</a:t>
            </a:r>
          </a:p>
        </p:txBody>
      </p:sp>
      <p:sp>
        <p:nvSpPr>
          <p:cNvPr id="71688" name="Rectangle 6"/>
          <p:cNvSpPr>
            <a:spLocks noChangeArrowheads="1"/>
          </p:cNvSpPr>
          <p:nvPr/>
        </p:nvSpPr>
        <p:spPr bwMode="auto">
          <a:xfrm>
            <a:off x="2708275" y="2084388"/>
            <a:ext cx="982663" cy="752475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R</a:t>
            </a:r>
          </a:p>
        </p:txBody>
      </p:sp>
      <p:sp>
        <p:nvSpPr>
          <p:cNvPr id="71689" name="Rectangle 7"/>
          <p:cNvSpPr>
            <a:spLocks noChangeArrowheads="1"/>
          </p:cNvSpPr>
          <p:nvPr/>
        </p:nvSpPr>
        <p:spPr bwMode="auto">
          <a:xfrm>
            <a:off x="831850" y="2084388"/>
            <a:ext cx="982663" cy="752475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U</a:t>
            </a:r>
          </a:p>
        </p:txBody>
      </p:sp>
      <p:sp>
        <p:nvSpPr>
          <p:cNvPr id="71690" name="Rectangle 8"/>
          <p:cNvSpPr>
            <a:spLocks noChangeArrowheads="1"/>
          </p:cNvSpPr>
          <p:nvPr/>
        </p:nvSpPr>
        <p:spPr bwMode="auto">
          <a:xfrm>
            <a:off x="7380288" y="3670300"/>
            <a:ext cx="982662" cy="752475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V</a:t>
            </a:r>
          </a:p>
        </p:txBody>
      </p:sp>
      <p:sp>
        <p:nvSpPr>
          <p:cNvPr id="71691" name="Line 9"/>
          <p:cNvSpPr>
            <a:spLocks noChangeShapeType="1"/>
          </p:cNvSpPr>
          <p:nvPr/>
        </p:nvSpPr>
        <p:spPr bwMode="auto">
          <a:xfrm>
            <a:off x="5210175" y="4046538"/>
            <a:ext cx="53498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692" name="Line 10"/>
          <p:cNvSpPr>
            <a:spLocks noChangeShapeType="1"/>
          </p:cNvSpPr>
          <p:nvPr/>
        </p:nvSpPr>
        <p:spPr bwMode="auto">
          <a:xfrm>
            <a:off x="3690938" y="4046538"/>
            <a:ext cx="53498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693" name="Line 11"/>
          <p:cNvSpPr>
            <a:spLocks noChangeShapeType="1"/>
          </p:cNvSpPr>
          <p:nvPr/>
        </p:nvSpPr>
        <p:spPr bwMode="auto">
          <a:xfrm>
            <a:off x="1814513" y="2446338"/>
            <a:ext cx="893762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694" name="Line 12"/>
          <p:cNvSpPr>
            <a:spLocks noChangeShapeType="1"/>
          </p:cNvSpPr>
          <p:nvPr/>
        </p:nvSpPr>
        <p:spPr bwMode="auto">
          <a:xfrm flipH="1" flipV="1">
            <a:off x="1277938" y="2822575"/>
            <a:ext cx="1430337" cy="12239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71695" name="AutoShape 14"/>
          <p:cNvCxnSpPr>
            <a:cxnSpLocks noChangeShapeType="1"/>
            <a:stCxn id="71688" idx="2"/>
            <a:endCxn id="71687" idx="0"/>
          </p:cNvCxnSpPr>
          <p:nvPr/>
        </p:nvCxnSpPr>
        <p:spPr bwMode="auto">
          <a:xfrm>
            <a:off x="3200400" y="2855913"/>
            <a:ext cx="0" cy="795337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71696" name="AutoShape 16"/>
          <p:cNvCxnSpPr>
            <a:cxnSpLocks noChangeShapeType="1"/>
            <a:stCxn id="71686" idx="3"/>
            <a:endCxn id="71690" idx="1"/>
          </p:cNvCxnSpPr>
          <p:nvPr/>
        </p:nvCxnSpPr>
        <p:spPr bwMode="auto">
          <a:xfrm>
            <a:off x="6746875" y="4046538"/>
            <a:ext cx="614363" cy="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</p:cxnSp>
      <p:sp>
        <p:nvSpPr>
          <p:cNvPr id="159763" name="Line 19"/>
          <p:cNvSpPr>
            <a:spLocks noChangeShapeType="1"/>
          </p:cNvSpPr>
          <p:nvPr/>
        </p:nvSpPr>
        <p:spPr bwMode="auto">
          <a:xfrm>
            <a:off x="6732588" y="4652963"/>
            <a:ext cx="5762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59764" name="Line 20"/>
          <p:cNvSpPr>
            <a:spLocks noChangeShapeType="1"/>
          </p:cNvSpPr>
          <p:nvPr/>
        </p:nvSpPr>
        <p:spPr bwMode="auto">
          <a:xfrm flipH="1">
            <a:off x="5003800" y="4652963"/>
            <a:ext cx="647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59765" name="Line 21"/>
          <p:cNvSpPr>
            <a:spLocks noChangeShapeType="1"/>
          </p:cNvSpPr>
          <p:nvPr/>
        </p:nvSpPr>
        <p:spPr bwMode="auto">
          <a:xfrm flipH="1">
            <a:off x="3419475" y="4652963"/>
            <a:ext cx="7207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59766" name="Line 22"/>
          <p:cNvSpPr>
            <a:spLocks noChangeShapeType="1"/>
          </p:cNvSpPr>
          <p:nvPr/>
        </p:nvSpPr>
        <p:spPr bwMode="auto">
          <a:xfrm flipH="1" flipV="1">
            <a:off x="1620838" y="3357563"/>
            <a:ext cx="503237" cy="4333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59767" name="Line 23"/>
          <p:cNvSpPr>
            <a:spLocks noChangeShapeType="1"/>
          </p:cNvSpPr>
          <p:nvPr/>
        </p:nvSpPr>
        <p:spPr bwMode="auto">
          <a:xfrm flipV="1">
            <a:off x="3492500" y="2997200"/>
            <a:ext cx="0" cy="5032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1702" name="Rectangle 24"/>
          <p:cNvSpPr>
            <a:spLocks noChangeArrowheads="1"/>
          </p:cNvSpPr>
          <p:nvPr/>
        </p:nvSpPr>
        <p:spPr bwMode="auto">
          <a:xfrm>
            <a:off x="7391400" y="2057400"/>
            <a:ext cx="982663" cy="752475"/>
          </a:xfrm>
          <a:prstGeom prst="rect">
            <a:avLst/>
          </a:prstGeom>
          <a:solidFill>
            <a:schemeClr val="fol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W</a:t>
            </a:r>
          </a:p>
        </p:txBody>
      </p:sp>
      <p:cxnSp>
        <p:nvCxnSpPr>
          <p:cNvPr id="71703" name="AutoShape 25"/>
          <p:cNvCxnSpPr>
            <a:cxnSpLocks noChangeShapeType="1"/>
            <a:stCxn id="71702" idx="2"/>
          </p:cNvCxnSpPr>
          <p:nvPr/>
        </p:nvCxnSpPr>
        <p:spPr bwMode="auto">
          <a:xfrm>
            <a:off x="7883525" y="2817813"/>
            <a:ext cx="0" cy="8302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97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1597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1597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597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597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9763" grpId="0" animBg="1"/>
      <p:bldP spid="159764" grpId="0" animBg="1"/>
      <p:bldP spid="159765" grpId="0" animBg="1"/>
      <p:bldP spid="159766" grpId="0" animBg="1"/>
      <p:bldP spid="159767" grpId="0" animBg="1"/>
    </p:bld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7270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7270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 Sends (Not on Tree)</a:t>
            </a:r>
          </a:p>
        </p:txBody>
      </p:sp>
      <p:sp>
        <p:nvSpPr>
          <p:cNvPr id="72709" name="Rectangle 3"/>
          <p:cNvSpPr>
            <a:spLocks noChangeArrowheads="1"/>
          </p:cNvSpPr>
          <p:nvPr/>
        </p:nvSpPr>
        <p:spPr bwMode="auto">
          <a:xfrm>
            <a:off x="4219575" y="3670300"/>
            <a:ext cx="984250" cy="752475"/>
          </a:xfrm>
          <a:prstGeom prst="rect">
            <a:avLst/>
          </a:prstGeom>
          <a:solidFill>
            <a:srgbClr val="91C7EF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core</a:t>
            </a:r>
          </a:p>
        </p:txBody>
      </p:sp>
      <p:sp>
        <p:nvSpPr>
          <p:cNvPr id="72710" name="Rectangle 4"/>
          <p:cNvSpPr>
            <a:spLocks noChangeArrowheads="1"/>
          </p:cNvSpPr>
          <p:nvPr/>
        </p:nvSpPr>
        <p:spPr bwMode="auto">
          <a:xfrm>
            <a:off x="5745163" y="3670300"/>
            <a:ext cx="982662" cy="752475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P</a:t>
            </a:r>
          </a:p>
        </p:txBody>
      </p:sp>
      <p:sp>
        <p:nvSpPr>
          <p:cNvPr id="72711" name="Rectangle 5"/>
          <p:cNvSpPr>
            <a:spLocks noChangeArrowheads="1"/>
          </p:cNvSpPr>
          <p:nvPr/>
        </p:nvSpPr>
        <p:spPr bwMode="auto">
          <a:xfrm>
            <a:off x="2708275" y="3670300"/>
            <a:ext cx="982663" cy="752475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Q</a:t>
            </a:r>
          </a:p>
        </p:txBody>
      </p:sp>
      <p:sp>
        <p:nvSpPr>
          <p:cNvPr id="72712" name="Rectangle 6"/>
          <p:cNvSpPr>
            <a:spLocks noChangeArrowheads="1"/>
          </p:cNvSpPr>
          <p:nvPr/>
        </p:nvSpPr>
        <p:spPr bwMode="auto">
          <a:xfrm>
            <a:off x="2708275" y="2084388"/>
            <a:ext cx="982663" cy="752475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R</a:t>
            </a:r>
          </a:p>
        </p:txBody>
      </p:sp>
      <p:sp>
        <p:nvSpPr>
          <p:cNvPr id="72713" name="Rectangle 7"/>
          <p:cNvSpPr>
            <a:spLocks noChangeArrowheads="1"/>
          </p:cNvSpPr>
          <p:nvPr/>
        </p:nvSpPr>
        <p:spPr bwMode="auto">
          <a:xfrm>
            <a:off x="831850" y="2084388"/>
            <a:ext cx="982663" cy="752475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U</a:t>
            </a:r>
          </a:p>
        </p:txBody>
      </p:sp>
      <p:sp>
        <p:nvSpPr>
          <p:cNvPr id="72714" name="Rectangle 8"/>
          <p:cNvSpPr>
            <a:spLocks noChangeArrowheads="1"/>
          </p:cNvSpPr>
          <p:nvPr/>
        </p:nvSpPr>
        <p:spPr bwMode="auto">
          <a:xfrm>
            <a:off x="7380288" y="3670300"/>
            <a:ext cx="982662" cy="752475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V</a:t>
            </a:r>
          </a:p>
        </p:txBody>
      </p:sp>
      <p:sp>
        <p:nvSpPr>
          <p:cNvPr id="72715" name="Line 9"/>
          <p:cNvSpPr>
            <a:spLocks noChangeShapeType="1"/>
          </p:cNvSpPr>
          <p:nvPr/>
        </p:nvSpPr>
        <p:spPr bwMode="auto">
          <a:xfrm>
            <a:off x="5210175" y="4046538"/>
            <a:ext cx="53498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2716" name="Line 10"/>
          <p:cNvSpPr>
            <a:spLocks noChangeShapeType="1"/>
          </p:cNvSpPr>
          <p:nvPr/>
        </p:nvSpPr>
        <p:spPr bwMode="auto">
          <a:xfrm>
            <a:off x="3690938" y="4046538"/>
            <a:ext cx="53498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2717" name="Line 11"/>
          <p:cNvSpPr>
            <a:spLocks noChangeShapeType="1"/>
          </p:cNvSpPr>
          <p:nvPr/>
        </p:nvSpPr>
        <p:spPr bwMode="auto">
          <a:xfrm>
            <a:off x="1814513" y="2446338"/>
            <a:ext cx="893762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2718" name="Line 12"/>
          <p:cNvSpPr>
            <a:spLocks noChangeShapeType="1"/>
          </p:cNvSpPr>
          <p:nvPr/>
        </p:nvSpPr>
        <p:spPr bwMode="auto">
          <a:xfrm flipH="1" flipV="1">
            <a:off x="1277938" y="2822575"/>
            <a:ext cx="1430337" cy="12239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2719" name="Rectangle 13"/>
          <p:cNvSpPr>
            <a:spLocks noChangeArrowheads="1"/>
          </p:cNvSpPr>
          <p:nvPr/>
        </p:nvSpPr>
        <p:spPr bwMode="auto">
          <a:xfrm>
            <a:off x="7380288" y="2060575"/>
            <a:ext cx="982662" cy="752475"/>
          </a:xfrm>
          <a:prstGeom prst="rect">
            <a:avLst/>
          </a:prstGeom>
          <a:solidFill>
            <a:schemeClr val="fol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W</a:t>
            </a:r>
          </a:p>
        </p:txBody>
      </p:sp>
      <p:cxnSp>
        <p:nvCxnSpPr>
          <p:cNvPr id="72720" name="AutoShape 14"/>
          <p:cNvCxnSpPr>
            <a:cxnSpLocks noChangeShapeType="1"/>
            <a:stCxn id="72712" idx="2"/>
            <a:endCxn id="72711" idx="0"/>
          </p:cNvCxnSpPr>
          <p:nvPr/>
        </p:nvCxnSpPr>
        <p:spPr bwMode="auto">
          <a:xfrm>
            <a:off x="3200400" y="2855913"/>
            <a:ext cx="0" cy="795337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72721" name="AutoShape 15"/>
          <p:cNvCxnSpPr>
            <a:cxnSpLocks noChangeShapeType="1"/>
            <a:stCxn id="72719" idx="2"/>
            <a:endCxn id="72714" idx="0"/>
          </p:cNvCxnSpPr>
          <p:nvPr/>
        </p:nvCxnSpPr>
        <p:spPr bwMode="auto">
          <a:xfrm>
            <a:off x="7872413" y="2820988"/>
            <a:ext cx="0" cy="8302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72722" name="AutoShape 16"/>
          <p:cNvCxnSpPr>
            <a:cxnSpLocks noChangeShapeType="1"/>
            <a:stCxn id="72710" idx="3"/>
            <a:endCxn id="72714" idx="1"/>
          </p:cNvCxnSpPr>
          <p:nvPr/>
        </p:nvCxnSpPr>
        <p:spPr bwMode="auto">
          <a:xfrm>
            <a:off x="6746875" y="4046538"/>
            <a:ext cx="614363" cy="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</p:cxnSp>
      <p:sp>
        <p:nvSpPr>
          <p:cNvPr id="160785" name="Line 17"/>
          <p:cNvSpPr>
            <a:spLocks noChangeShapeType="1"/>
          </p:cNvSpPr>
          <p:nvPr/>
        </p:nvSpPr>
        <p:spPr bwMode="auto">
          <a:xfrm>
            <a:off x="5148263" y="4724400"/>
            <a:ext cx="647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60786" name="Line 18"/>
          <p:cNvSpPr>
            <a:spLocks noChangeShapeType="1"/>
          </p:cNvSpPr>
          <p:nvPr/>
        </p:nvSpPr>
        <p:spPr bwMode="auto">
          <a:xfrm flipH="1">
            <a:off x="7740650" y="2997200"/>
            <a:ext cx="0" cy="576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60787" name="Line 19"/>
          <p:cNvSpPr>
            <a:spLocks noChangeShapeType="1"/>
          </p:cNvSpPr>
          <p:nvPr/>
        </p:nvSpPr>
        <p:spPr bwMode="auto">
          <a:xfrm flipH="1">
            <a:off x="6659563" y="4652963"/>
            <a:ext cx="7207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60788" name="Line 20"/>
          <p:cNvSpPr>
            <a:spLocks noChangeShapeType="1"/>
          </p:cNvSpPr>
          <p:nvPr/>
        </p:nvSpPr>
        <p:spPr bwMode="auto">
          <a:xfrm flipH="1" flipV="1">
            <a:off x="5076825" y="4652963"/>
            <a:ext cx="7191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60789" name="Line 21"/>
          <p:cNvSpPr>
            <a:spLocks noChangeShapeType="1"/>
          </p:cNvSpPr>
          <p:nvPr/>
        </p:nvSpPr>
        <p:spPr bwMode="auto">
          <a:xfrm flipV="1">
            <a:off x="3492500" y="2997200"/>
            <a:ext cx="0" cy="5032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60790" name="Line 22"/>
          <p:cNvSpPr>
            <a:spLocks noChangeShapeType="1"/>
          </p:cNvSpPr>
          <p:nvPr/>
        </p:nvSpPr>
        <p:spPr bwMode="auto">
          <a:xfrm>
            <a:off x="6732588" y="4724400"/>
            <a:ext cx="647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60791" name="Line 23"/>
          <p:cNvSpPr>
            <a:spLocks noChangeShapeType="1"/>
          </p:cNvSpPr>
          <p:nvPr/>
        </p:nvSpPr>
        <p:spPr bwMode="auto">
          <a:xfrm flipH="1">
            <a:off x="3563938" y="4652963"/>
            <a:ext cx="647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60792" name="Line 24"/>
          <p:cNvSpPr>
            <a:spLocks noChangeShapeType="1"/>
          </p:cNvSpPr>
          <p:nvPr/>
        </p:nvSpPr>
        <p:spPr bwMode="auto">
          <a:xfrm flipH="1" flipV="1">
            <a:off x="1476375" y="3357563"/>
            <a:ext cx="649288" cy="5032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607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1607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1607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607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607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607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607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607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0785" grpId="0" animBg="1"/>
      <p:bldP spid="160786" grpId="0" animBg="1"/>
      <p:bldP spid="160787" grpId="0" animBg="1"/>
      <p:bldP spid="160788" grpId="0" animBg="1"/>
      <p:bldP spid="160789" grpId="0" animBg="1"/>
      <p:bldP spid="160790" grpId="0" animBg="1"/>
      <p:bldP spid="160791" grpId="0" animBg="1"/>
      <p:bldP spid="160792" grpId="0" animBg="1"/>
    </p:bld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7373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7373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CBT Strengths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Scalable </a:t>
            </a:r>
          </a:p>
          <a:p>
            <a:pPr lvl="1" eaLnBrk="1" hangingPunct="1"/>
            <a:r>
              <a:rPr lang="en-US" smtClean="0"/>
              <a:t>O(|G|) states</a:t>
            </a:r>
          </a:p>
          <a:p>
            <a:pPr lvl="1" eaLnBrk="1" hangingPunct="1"/>
            <a:endParaRPr lang="en-US" smtClean="0"/>
          </a:p>
          <a:p>
            <a:pPr eaLnBrk="1" hangingPunct="1"/>
            <a:r>
              <a:rPr lang="en-US" smtClean="0"/>
              <a:t>No flooding</a:t>
            </a:r>
          </a:p>
          <a:p>
            <a:pPr eaLnBrk="1" hangingPunct="1"/>
            <a:r>
              <a:rPr lang="en-US" smtClean="0"/>
              <a:t>No exchange of states</a:t>
            </a:r>
          </a:p>
          <a:p>
            <a:pPr lvl="1" eaLnBrk="1" hangingPunct="1">
              <a:buFont typeface="Wingdings" pitchFamily="2" charset="2"/>
              <a:buNone/>
            </a:pPr>
            <a:endParaRPr lang="en-US" smtClean="0"/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7475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7475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CBT Weaknesses</a:t>
            </a:r>
          </a:p>
        </p:txBody>
      </p:sp>
      <p:sp>
        <p:nvSpPr>
          <p:cNvPr id="7475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Core placement matters</a:t>
            </a:r>
          </a:p>
          <a:p>
            <a:pPr eaLnBrk="1" hangingPunct="1"/>
            <a:r>
              <a:rPr lang="en-US" smtClean="0"/>
              <a:t>Single point of failure</a:t>
            </a:r>
          </a:p>
          <a:p>
            <a:pPr eaLnBrk="1" hangingPunct="1"/>
            <a:r>
              <a:rPr lang="en-US" smtClean="0"/>
              <a:t>Core can become bottleneck</a:t>
            </a:r>
          </a:p>
          <a:p>
            <a:pPr eaLnBrk="1" hangingPunct="1"/>
            <a:r>
              <a:rPr lang="en-US" smtClean="0"/>
              <a:t>Paths not always shortest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PIM</a:t>
            </a:r>
          </a:p>
        </p:txBody>
      </p:sp>
      <p:sp>
        <p:nvSpPr>
          <p:cNvPr id="75779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Protocol Independent Multicast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7680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7680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PIM</a:t>
            </a:r>
          </a:p>
        </p:txBody>
      </p:sp>
      <p:sp>
        <p:nvSpPr>
          <p:cNvPr id="7680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Get the best of both worlds:</a:t>
            </a:r>
          </a:p>
          <a:p>
            <a:pPr lvl="1" eaLnBrk="1" hangingPunct="1"/>
            <a:r>
              <a:rPr lang="en-US" smtClean="0"/>
              <a:t>dense mode : similar to DVMRP</a:t>
            </a:r>
          </a:p>
          <a:p>
            <a:pPr lvl="1" eaLnBrk="1" hangingPunct="1"/>
            <a:r>
              <a:rPr lang="en-US" smtClean="0"/>
              <a:t>sparse mode : similar to CBT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7782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778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Summary</a:t>
            </a:r>
          </a:p>
        </p:txBody>
      </p:sp>
      <p:sp>
        <p:nvSpPr>
          <p:cNvPr id="7782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What is IP Multicast?</a:t>
            </a:r>
          </a:p>
          <a:p>
            <a:pPr eaLnBrk="1" hangingPunct="1"/>
            <a:r>
              <a:rPr lang="en-US" smtClean="0"/>
              <a:t>How to route packets</a:t>
            </a:r>
          </a:p>
          <a:p>
            <a:pPr lvl="1" eaLnBrk="1" hangingPunct="1"/>
            <a:r>
              <a:rPr lang="en-US" smtClean="0"/>
              <a:t>IGMP</a:t>
            </a:r>
          </a:p>
          <a:p>
            <a:pPr lvl="1" eaLnBrk="1" hangingPunct="1"/>
            <a:r>
              <a:rPr lang="en-US" smtClean="0"/>
              <a:t>DVMRP/CBT/PIM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788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7885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So, </a:t>
            </a:r>
            <a:r>
              <a:rPr lang="en-US" dirty="0" smtClean="0"/>
              <a:t>Why </a:t>
            </a:r>
            <a:r>
              <a:rPr lang="en-US" dirty="0"/>
              <a:t>C</a:t>
            </a:r>
            <a:r>
              <a:rPr lang="en-US" dirty="0" smtClean="0"/>
              <a:t>an’t </a:t>
            </a:r>
            <a:r>
              <a:rPr lang="en-US" dirty="0"/>
              <a:t>W</a:t>
            </a:r>
            <a:r>
              <a:rPr lang="en-US" dirty="0" smtClean="0"/>
              <a:t>e </a:t>
            </a:r>
            <a:r>
              <a:rPr lang="en-US" dirty="0"/>
              <a:t>M</a:t>
            </a:r>
            <a:r>
              <a:rPr lang="en-US" dirty="0" smtClean="0"/>
              <a:t>ulticast</a:t>
            </a:r>
            <a:r>
              <a:rPr lang="en-US" dirty="0" smtClean="0"/>
              <a:t>?</a:t>
            </a:r>
          </a:p>
        </p:txBody>
      </p:sp>
      <p:sp>
        <p:nvSpPr>
          <p:cNvPr id="230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Who assigns a multicast address?</a:t>
            </a:r>
          </a:p>
          <a:p>
            <a:pPr eaLnBrk="1" hangingPunct="1"/>
            <a:r>
              <a:rPr lang="en-US" smtClean="0"/>
              <a:t>Who pays for multicast traffic?</a:t>
            </a:r>
          </a:p>
          <a:p>
            <a:pPr eaLnBrk="1" hangingPunct="1"/>
            <a:r>
              <a:rPr lang="en-US" smtClean="0"/>
              <a:t>How to inter-operate between protocols?</a:t>
            </a:r>
          </a:p>
          <a:p>
            <a:pPr eaLnBrk="1" hangingPunct="1"/>
            <a:r>
              <a:rPr lang="en-US" smtClean="0"/>
              <a:t>How can we prevent DoS?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Multicast Programming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1229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122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Resource Reservation</a:t>
            </a:r>
          </a:p>
        </p:txBody>
      </p:sp>
      <p:sp>
        <p:nvSpPr>
          <p:cNvPr id="1229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Rule of Thumb</a:t>
            </a:r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E.g.: In circuit-switched telephone system “silence” will consume bandwidth</a:t>
            </a:r>
          </a:p>
        </p:txBody>
      </p:sp>
      <p:sp>
        <p:nvSpPr>
          <p:cNvPr id="12294" name="Text Box 4"/>
          <p:cNvSpPr txBox="1">
            <a:spLocks noChangeArrowheads="1"/>
          </p:cNvSpPr>
          <p:nvPr/>
        </p:nvSpPr>
        <p:spPr bwMode="auto">
          <a:xfrm>
            <a:off x="927100" y="2379663"/>
            <a:ext cx="7350125" cy="1582737"/>
          </a:xfrm>
          <a:prstGeom prst="rect">
            <a:avLst/>
          </a:prstGeom>
          <a:noFill/>
          <a:ln w="28575">
            <a:solidFill>
              <a:schemeClr val="bg2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3200">
                <a:solidFill>
                  <a:schemeClr val="bg2"/>
                </a:solidFill>
              </a:rPr>
              <a:t>Shared</a:t>
            </a:r>
            <a:r>
              <a:rPr lang="en-US" sz="3200" b="0">
                <a:solidFill>
                  <a:schemeClr val="bg2"/>
                </a:solidFill>
              </a:rPr>
              <a:t> resources can often be</a:t>
            </a:r>
            <a:br>
              <a:rPr lang="en-US" sz="3200" b="0">
                <a:solidFill>
                  <a:schemeClr val="bg2"/>
                </a:solidFill>
              </a:rPr>
            </a:br>
            <a:r>
              <a:rPr lang="en-US" sz="3200" b="0">
                <a:solidFill>
                  <a:schemeClr val="bg2"/>
                </a:solidFill>
              </a:rPr>
              <a:t>more (cost-) effectively used</a:t>
            </a:r>
            <a:br>
              <a:rPr lang="en-US" sz="3200" b="0">
                <a:solidFill>
                  <a:schemeClr val="bg2"/>
                </a:solidFill>
              </a:rPr>
            </a:br>
            <a:r>
              <a:rPr lang="en-US" sz="3200" b="0">
                <a:solidFill>
                  <a:schemeClr val="bg2"/>
                </a:solidFill>
              </a:rPr>
              <a:t>compared with </a:t>
            </a:r>
            <a:r>
              <a:rPr lang="en-US" sz="3200">
                <a:solidFill>
                  <a:schemeClr val="bg2"/>
                </a:solidFill>
              </a:rPr>
              <a:t>dedicated</a:t>
            </a:r>
            <a:r>
              <a:rPr lang="en-US" sz="3200" b="0">
                <a:solidFill>
                  <a:schemeClr val="bg2"/>
                </a:solidFill>
              </a:rPr>
              <a:t> resources</a:t>
            </a:r>
          </a:p>
        </p:txBody>
      </p:sp>
    </p:spTree>
  </p:cSld>
  <p:clrMapOvr>
    <a:masterClrMapping/>
  </p:clrMapOvr>
  <p:transition spd="slow"/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8089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809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Create a UDP Socket</a:t>
            </a:r>
          </a:p>
        </p:txBody>
      </p:sp>
      <p:sp>
        <p:nvSpPr>
          <p:cNvPr id="8090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sz="2800" smtClean="0"/>
              <a:t>s = </a:t>
            </a:r>
            <a:r>
              <a:rPr lang="en-US" sz="2800" b="1" smtClean="0">
                <a:solidFill>
                  <a:schemeClr val="folHlink"/>
                </a:solidFill>
              </a:rPr>
              <a:t>socket</a:t>
            </a:r>
            <a:r>
              <a:rPr lang="en-US" sz="2800" smtClean="0"/>
              <a:t>(PF_INET, SOCK_DGRAM, 0)</a:t>
            </a:r>
          </a:p>
          <a:p>
            <a:pPr eaLnBrk="1" hangingPunct="1"/>
            <a:r>
              <a:rPr lang="en-US" sz="2800" b="1" smtClean="0">
                <a:solidFill>
                  <a:schemeClr val="folHlink"/>
                </a:solidFill>
              </a:rPr>
              <a:t>bind</a:t>
            </a:r>
            <a:r>
              <a:rPr lang="en-US" sz="2800" smtClean="0"/>
              <a:t>(s, sock_addr, sizeof(sock_addr))</a:t>
            </a:r>
            <a:endParaRPr lang="en-US" smtClean="0"/>
          </a:p>
        </p:txBody>
      </p:sp>
      <p:sp>
        <p:nvSpPr>
          <p:cNvPr id="80902" name="Rectangle 4"/>
          <p:cNvSpPr>
            <a:spLocks noChangeArrowheads="1"/>
          </p:cNvSpPr>
          <p:nvPr/>
        </p:nvSpPr>
        <p:spPr bwMode="auto">
          <a:xfrm>
            <a:off x="1317625" y="830263"/>
            <a:ext cx="184150" cy="4572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819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819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Join a Group</a:t>
            </a:r>
          </a:p>
        </p:txBody>
      </p:sp>
      <p:sp>
        <p:nvSpPr>
          <p:cNvPr id="8192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2800" smtClean="0"/>
              <a:t>struct sockaddr_in groupStruct;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800" smtClean="0"/>
              <a:t>struct ip_mreq mreq;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800" smtClean="0"/>
              <a:t>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800" smtClean="0"/>
              <a:t>mreq.imr_multiaddr = …  // init mcast addr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800" smtClean="0"/>
              <a:t> 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800" b="1" smtClean="0">
                <a:solidFill>
                  <a:schemeClr val="folHlink"/>
                </a:solidFill>
              </a:rPr>
              <a:t>setsockopt</a:t>
            </a:r>
            <a:r>
              <a:rPr lang="en-US" sz="2800" smtClean="0"/>
              <a:t>(s, IPPROTO_IP, IP_ADD_MEMBERSHIP, </a:t>
            </a:r>
            <a:br>
              <a:rPr lang="en-US" sz="2800" smtClean="0"/>
            </a:br>
            <a:r>
              <a:rPr lang="en-US" sz="2800" smtClean="0"/>
              <a:t>(char *) &amp;mreq, sizeof(mreq))</a:t>
            </a:r>
            <a:endParaRPr lang="en-US" smtClean="0"/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8294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829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Leave a Group</a:t>
            </a:r>
          </a:p>
        </p:txBody>
      </p:sp>
      <p:sp>
        <p:nvSpPr>
          <p:cNvPr id="8294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2800" smtClean="0"/>
              <a:t>struct sockaddr_in groupStruct;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800" smtClean="0"/>
              <a:t>struct ip_mreq mreq;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800" smtClean="0"/>
              <a:t>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800" smtClean="0"/>
              <a:t>mreq.imr_multiaddr = …  // init mcast addr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800" smtClean="0"/>
              <a:t> 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800" b="1" smtClean="0">
                <a:solidFill>
                  <a:schemeClr val="folHlink"/>
                </a:solidFill>
              </a:rPr>
              <a:t>setsockopt</a:t>
            </a:r>
            <a:r>
              <a:rPr lang="en-US" sz="2800" smtClean="0"/>
              <a:t>(s, IPPROTO_IP, IP_</a:t>
            </a:r>
            <a:r>
              <a:rPr lang="en-US" sz="2800" smtClean="0">
                <a:solidFill>
                  <a:schemeClr val="bg2"/>
                </a:solidFill>
              </a:rPr>
              <a:t>DROP</a:t>
            </a:r>
            <a:r>
              <a:rPr lang="en-US" sz="2800" smtClean="0"/>
              <a:t>_MEMBERSHIP, </a:t>
            </a:r>
            <a:br>
              <a:rPr lang="en-US" sz="2800" smtClean="0"/>
            </a:br>
            <a:r>
              <a:rPr lang="en-US" sz="2800" smtClean="0"/>
              <a:t>(char *) &amp;mreq, sizeof(mreq))</a:t>
            </a:r>
            <a:endParaRPr lang="en-US" smtClean="0"/>
          </a:p>
          <a:p>
            <a:pPr eaLnBrk="1" hangingPunct="1"/>
            <a:endParaRPr lang="en-US" sz="2800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z="5000" smtClean="0"/>
              <a:t>Transport Layer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8499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849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Interested ISO Layers</a:t>
            </a:r>
          </a:p>
        </p:txBody>
      </p:sp>
      <p:sp>
        <p:nvSpPr>
          <p:cNvPr id="84997" name="Rectangle 3"/>
          <p:cNvSpPr>
            <a:spLocks noChangeArrowheads="1"/>
          </p:cNvSpPr>
          <p:nvPr/>
        </p:nvSpPr>
        <p:spPr bwMode="auto">
          <a:xfrm>
            <a:off x="2627313" y="1844675"/>
            <a:ext cx="4321175" cy="1223963"/>
          </a:xfrm>
          <a:prstGeom prst="rect">
            <a:avLst/>
          </a:prstGeom>
          <a:solidFill>
            <a:schemeClr val="bg2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000">
                <a:solidFill>
                  <a:schemeClr val="bg1"/>
                </a:solidFill>
              </a:rPr>
              <a:t>RTP</a:t>
            </a:r>
          </a:p>
        </p:txBody>
      </p:sp>
      <p:sp>
        <p:nvSpPr>
          <p:cNvPr id="84998" name="Rectangle 4"/>
          <p:cNvSpPr>
            <a:spLocks noChangeArrowheads="1"/>
          </p:cNvSpPr>
          <p:nvPr/>
        </p:nvSpPr>
        <p:spPr bwMode="auto">
          <a:xfrm>
            <a:off x="2627313" y="3068638"/>
            <a:ext cx="2305050" cy="1223962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000">
                <a:solidFill>
                  <a:schemeClr val="bg1"/>
                </a:solidFill>
              </a:rPr>
              <a:t>TCP</a:t>
            </a:r>
          </a:p>
        </p:txBody>
      </p:sp>
      <p:sp>
        <p:nvSpPr>
          <p:cNvPr id="84999" name="Rectangle 5"/>
          <p:cNvSpPr>
            <a:spLocks noChangeArrowheads="1"/>
          </p:cNvSpPr>
          <p:nvPr/>
        </p:nvSpPr>
        <p:spPr bwMode="auto">
          <a:xfrm>
            <a:off x="2627313" y="4292600"/>
            <a:ext cx="4321175" cy="1223963"/>
          </a:xfrm>
          <a:prstGeom prst="rect">
            <a:avLst/>
          </a:prstGeom>
          <a:solidFill>
            <a:schemeClr val="folHlink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000"/>
              <a:t>Network</a:t>
            </a:r>
          </a:p>
        </p:txBody>
      </p:sp>
      <p:sp>
        <p:nvSpPr>
          <p:cNvPr id="85000" name="Rectangle 6"/>
          <p:cNvSpPr>
            <a:spLocks noChangeArrowheads="1"/>
          </p:cNvSpPr>
          <p:nvPr/>
        </p:nvSpPr>
        <p:spPr bwMode="auto">
          <a:xfrm>
            <a:off x="2627313" y="4292600"/>
            <a:ext cx="2305050" cy="1223963"/>
          </a:xfrm>
          <a:prstGeom prst="rect">
            <a:avLst/>
          </a:prstGeom>
          <a:solidFill>
            <a:schemeClr val="folHlink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>
                <a:solidFill>
                  <a:schemeClr val="bg1"/>
                </a:solidFill>
              </a:rPr>
              <a:t>IP Multicast</a:t>
            </a:r>
          </a:p>
        </p:txBody>
      </p:sp>
      <p:sp>
        <p:nvSpPr>
          <p:cNvPr id="85001" name="Rectangle 7"/>
          <p:cNvSpPr>
            <a:spLocks noChangeArrowheads="1"/>
          </p:cNvSpPr>
          <p:nvPr/>
        </p:nvSpPr>
        <p:spPr bwMode="auto">
          <a:xfrm>
            <a:off x="4932363" y="4292600"/>
            <a:ext cx="2016125" cy="1223963"/>
          </a:xfrm>
          <a:prstGeom prst="rect">
            <a:avLst/>
          </a:prstGeom>
          <a:solidFill>
            <a:schemeClr val="folHlink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000">
                <a:solidFill>
                  <a:schemeClr val="bg1"/>
                </a:solidFill>
              </a:rPr>
              <a:t>IP</a:t>
            </a:r>
          </a:p>
        </p:txBody>
      </p:sp>
      <p:sp>
        <p:nvSpPr>
          <p:cNvPr id="85002" name="Rectangle 8"/>
          <p:cNvSpPr>
            <a:spLocks noChangeArrowheads="1"/>
          </p:cNvSpPr>
          <p:nvPr/>
        </p:nvSpPr>
        <p:spPr bwMode="auto">
          <a:xfrm>
            <a:off x="4932363" y="3068638"/>
            <a:ext cx="2016125" cy="1223962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000">
                <a:solidFill>
                  <a:schemeClr val="bg1"/>
                </a:solidFill>
              </a:rPr>
              <a:t>UDP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8601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860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TCP vs UDP</a:t>
            </a:r>
          </a:p>
        </p:txBody>
      </p:sp>
      <p:sp>
        <p:nvSpPr>
          <p:cNvPr id="8602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endParaRPr lang="en-US" sz="2800" smtClean="0"/>
          </a:p>
          <a:p>
            <a:pPr marL="819150" lvl="1" eaLnBrk="1" hangingPunct="1">
              <a:lnSpc>
                <a:spcPct val="90000"/>
              </a:lnSpc>
            </a:pPr>
            <a:endParaRPr lang="en-US" sz="2600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8704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870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TCP vs UDP</a:t>
            </a:r>
          </a:p>
        </p:txBody>
      </p:sp>
      <p:sp>
        <p:nvSpPr>
          <p:cNvPr id="8704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>TCP</a:t>
            </a:r>
          </a:p>
          <a:p>
            <a:pPr marL="819150" lvl="1" eaLnBrk="1" hangingPunct="1">
              <a:lnSpc>
                <a:spcPct val="90000"/>
              </a:lnSpc>
            </a:pPr>
            <a:r>
              <a:rPr lang="en-US" sz="2600" smtClean="0"/>
              <a:t>connection oriented</a:t>
            </a:r>
          </a:p>
          <a:p>
            <a:pPr marL="819150" lvl="1" eaLnBrk="1" hangingPunct="1">
              <a:lnSpc>
                <a:spcPct val="90000"/>
              </a:lnSpc>
            </a:pPr>
            <a:r>
              <a:rPr lang="en-US" sz="2600" smtClean="0"/>
              <a:t>packet ordering</a:t>
            </a:r>
          </a:p>
          <a:p>
            <a:pPr marL="819150" lvl="1" eaLnBrk="1" hangingPunct="1">
              <a:lnSpc>
                <a:spcPct val="90000"/>
              </a:lnSpc>
            </a:pPr>
            <a:r>
              <a:rPr lang="en-US" sz="2600" smtClean="0"/>
              <a:t>reliability</a:t>
            </a:r>
          </a:p>
          <a:p>
            <a:pPr marL="819150" lvl="1" eaLnBrk="1" hangingPunct="1">
              <a:lnSpc>
                <a:spcPct val="90000"/>
              </a:lnSpc>
            </a:pPr>
            <a:r>
              <a:rPr lang="en-US" sz="2600" smtClean="0"/>
              <a:t>congestion control</a:t>
            </a:r>
          </a:p>
          <a:p>
            <a:pPr eaLnBrk="1" hangingPunct="1">
              <a:lnSpc>
                <a:spcPct val="90000"/>
              </a:lnSpc>
            </a:pPr>
            <a:endParaRPr lang="en-US" sz="2800" smtClean="0"/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UDP </a:t>
            </a:r>
          </a:p>
          <a:p>
            <a:pPr marL="819150" lvl="1" eaLnBrk="1" hangingPunct="1">
              <a:lnSpc>
                <a:spcPct val="90000"/>
              </a:lnSpc>
            </a:pPr>
            <a:r>
              <a:rPr lang="en-US" sz="2600" smtClean="0"/>
              <a:t>just send!</a:t>
            </a:r>
          </a:p>
          <a:p>
            <a:pPr marL="819150" lvl="1" eaLnBrk="1" hangingPunct="1">
              <a:lnSpc>
                <a:spcPct val="90000"/>
              </a:lnSpc>
            </a:pPr>
            <a:endParaRPr lang="en-US" sz="2600" smtClean="0"/>
          </a:p>
          <a:p>
            <a:pPr eaLnBrk="1" hangingPunct="1">
              <a:lnSpc>
                <a:spcPct val="90000"/>
              </a:lnSpc>
            </a:pPr>
            <a:endParaRPr lang="en-US" sz="2800" smtClean="0"/>
          </a:p>
          <a:p>
            <a:pPr marL="819150" lvl="1" eaLnBrk="1" hangingPunct="1">
              <a:lnSpc>
                <a:spcPct val="90000"/>
              </a:lnSpc>
            </a:pPr>
            <a:endParaRPr lang="en-US" sz="2600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8806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8806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How TCP Works (Roughly)</a:t>
            </a:r>
          </a:p>
        </p:txBody>
      </p:sp>
      <p:sp>
        <p:nvSpPr>
          <p:cNvPr id="8806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Sender expects packet to be ACK’ed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If received duplicate ACKs or no ACK after RTO, assume packet lost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8909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890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How TCP Works (Roughly)</a:t>
            </a:r>
          </a:p>
        </p:txBody>
      </p:sp>
      <p:sp>
        <p:nvSpPr>
          <p:cNvPr id="8909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Congestion Avoidance - Reduce sending window when packet lost, increase when packet gets through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9011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9011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Conventional Wisdom</a:t>
            </a:r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Continuous media uses UDP</a:t>
            </a:r>
          </a:p>
          <a:p>
            <a:pPr lvl="1" eaLnBrk="1" hangingPunct="1"/>
            <a:r>
              <a:rPr lang="en-US" smtClean="0"/>
              <a:t>Retransmission may not be useful</a:t>
            </a:r>
          </a:p>
          <a:p>
            <a:pPr lvl="1" eaLnBrk="1" hangingPunct="1"/>
            <a:r>
              <a:rPr lang="en-US" smtClean="0"/>
              <a:t>Congestion control makes throughput unpredictable</a:t>
            </a:r>
          </a:p>
          <a:p>
            <a:pPr lvl="1" eaLnBrk="1" hangingPunct="1"/>
            <a:r>
              <a:rPr lang="en-US" smtClean="0"/>
              <a:t>Multicast + TCP has problems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1331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1331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QoS Summary</a:t>
            </a:r>
          </a:p>
        </p:txBody>
      </p:sp>
      <p:sp>
        <p:nvSpPr>
          <p:cNvPr id="1331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(Networked) multimedia systems have certain requirements</a:t>
            </a:r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Best-effort, shared network: Internet</a:t>
            </a:r>
          </a:p>
          <a:p>
            <a:pPr eaLnBrk="1" hangingPunct="1"/>
            <a:r>
              <a:rPr lang="en-US" smtClean="0"/>
              <a:t>Non real-time OS: Windows, Linux</a:t>
            </a:r>
          </a:p>
        </p:txBody>
      </p:sp>
      <p:sp>
        <p:nvSpPr>
          <p:cNvPr id="13318" name="Text Box 4"/>
          <p:cNvSpPr txBox="1">
            <a:spLocks noChangeArrowheads="1"/>
          </p:cNvSpPr>
          <p:nvPr/>
        </p:nvSpPr>
        <p:spPr bwMode="auto">
          <a:xfrm>
            <a:off x="3048000" y="3025775"/>
            <a:ext cx="2806700" cy="579438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/>
              <a:t>But, we have</a:t>
            </a:r>
          </a:p>
        </p:txBody>
      </p:sp>
      <p:sp>
        <p:nvSpPr>
          <p:cNvPr id="13319" name="Text Box 5"/>
          <p:cNvSpPr txBox="1">
            <a:spLocks noChangeArrowheads="1"/>
          </p:cNvSpPr>
          <p:nvPr/>
        </p:nvSpPr>
        <p:spPr bwMode="auto">
          <a:xfrm>
            <a:off x="1500188" y="5335588"/>
            <a:ext cx="6223000" cy="608012"/>
          </a:xfrm>
          <a:prstGeom prst="rect">
            <a:avLst/>
          </a:prstGeom>
          <a:noFill/>
          <a:ln w="28575">
            <a:solidFill>
              <a:schemeClr val="bg2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3200" b="0">
                <a:solidFill>
                  <a:schemeClr val="bg2"/>
                </a:solidFill>
              </a:rPr>
              <a:t>Need to find clever techniques</a:t>
            </a:r>
          </a:p>
        </p:txBody>
      </p:sp>
    </p:spTree>
  </p:cSld>
  <p:clrMapOvr>
    <a:masterClrMapping/>
  </p:clrMapOvr>
  <p:transition spd="slow"/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9113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911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UDP Header</a:t>
            </a:r>
          </a:p>
        </p:txBody>
      </p:sp>
      <p:sp>
        <p:nvSpPr>
          <p:cNvPr id="9114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mtClean="0">
                <a:latin typeface="Andale Mono" charset="0"/>
              </a:rPr>
              <a:t>struct UDPHeader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>
                <a:latin typeface="Andale Mono" charset="0"/>
              </a:rPr>
              <a:t>{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>
                <a:latin typeface="Andale Mono" charset="0"/>
              </a:rPr>
              <a:t>	short src_port;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>
                <a:latin typeface="Andale Mono" charset="0"/>
              </a:rPr>
              <a:t>	short dst_port;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>
                <a:latin typeface="Andale Mono" charset="0"/>
              </a:rPr>
              <a:t>	short length;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>
                <a:latin typeface="Andale Mono" charset="0"/>
              </a:rPr>
              <a:t>	short checksum;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>
                <a:latin typeface="Andale Mono" charset="0"/>
              </a:rPr>
              <a:t>}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9216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9216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UDP not enough</a:t>
            </a:r>
          </a:p>
        </p:txBody>
      </p:sp>
      <p:sp>
        <p:nvSpPr>
          <p:cNvPr id="89092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Who sent this packet?</a:t>
            </a:r>
          </a:p>
          <a:p>
            <a:pPr eaLnBrk="1" hangingPunct="1"/>
            <a:r>
              <a:rPr lang="en-US" smtClean="0"/>
              <a:t>How do I interpret this packet?</a:t>
            </a:r>
          </a:p>
          <a:p>
            <a:pPr eaLnBrk="1" hangingPunct="1"/>
            <a:r>
              <a:rPr lang="en-US" smtClean="0"/>
              <a:t>When was this packet generated?</a:t>
            </a:r>
          </a:p>
          <a:p>
            <a:pPr eaLnBrk="1" hangingPunct="1"/>
            <a:r>
              <a:rPr lang="en-US" smtClean="0"/>
              <a:t>Which packets come first?</a:t>
            </a:r>
          </a:p>
          <a:p>
            <a:pPr eaLnBrk="1" hangingPunct="1"/>
            <a:r>
              <a:rPr lang="en-US" smtClean="0"/>
              <a:t>Is this packet important?</a:t>
            </a:r>
          </a:p>
          <a:p>
            <a:pPr eaLnBrk="1" hangingPunct="1"/>
            <a:r>
              <a:rPr lang="en-US" smtClean="0"/>
              <a:t>Should I ask for retransmission?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9318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9318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UDP Challenges</a:t>
            </a:r>
          </a:p>
        </p:txBody>
      </p:sp>
      <p:sp>
        <p:nvSpPr>
          <p:cNvPr id="9318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“NATmare” (© Nan Chen, Atrica)</a:t>
            </a:r>
          </a:p>
          <a:p>
            <a:pPr lvl="1" eaLnBrk="1" hangingPunct="1"/>
            <a:r>
              <a:rPr lang="en-US" smtClean="0"/>
              <a:t>Many residential computers use </a:t>
            </a:r>
            <a:r>
              <a:rPr lang="en-US" u="sng" smtClean="0"/>
              <a:t>network address translation</a:t>
            </a:r>
            <a:r>
              <a:rPr lang="en-US" smtClean="0"/>
              <a:t> (NAT)</a:t>
            </a:r>
          </a:p>
        </p:txBody>
      </p:sp>
      <p:sp>
        <p:nvSpPr>
          <p:cNvPr id="93190" name="Oval 4"/>
          <p:cNvSpPr>
            <a:spLocks noChangeArrowheads="1"/>
          </p:cNvSpPr>
          <p:nvPr/>
        </p:nvSpPr>
        <p:spPr bwMode="auto">
          <a:xfrm>
            <a:off x="1143000" y="5097463"/>
            <a:ext cx="990600" cy="457200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3191" name="Oval 5"/>
          <p:cNvSpPr>
            <a:spLocks noChangeArrowheads="1"/>
          </p:cNvSpPr>
          <p:nvPr/>
        </p:nvSpPr>
        <p:spPr bwMode="auto">
          <a:xfrm>
            <a:off x="7143750" y="5083175"/>
            <a:ext cx="1066800" cy="533400"/>
          </a:xfrm>
          <a:prstGeom prst="ellipse">
            <a:avLst/>
          </a:prstGeom>
          <a:solidFill>
            <a:srgbClr val="A8FA7A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3192" name="Rectangle 6"/>
          <p:cNvSpPr>
            <a:spLocks noChangeArrowheads="1"/>
          </p:cNvSpPr>
          <p:nvPr/>
        </p:nvSpPr>
        <p:spPr bwMode="auto">
          <a:xfrm>
            <a:off x="2514600" y="4411663"/>
            <a:ext cx="6858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3193" name="Rectangle 7"/>
          <p:cNvSpPr>
            <a:spLocks noChangeArrowheads="1"/>
          </p:cNvSpPr>
          <p:nvPr/>
        </p:nvSpPr>
        <p:spPr bwMode="auto">
          <a:xfrm>
            <a:off x="6172200" y="4411663"/>
            <a:ext cx="6858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3194" name="Text Box 8"/>
          <p:cNvSpPr txBox="1">
            <a:spLocks noChangeArrowheads="1"/>
          </p:cNvSpPr>
          <p:nvPr/>
        </p:nvSpPr>
        <p:spPr bwMode="auto">
          <a:xfrm>
            <a:off x="1200150" y="4502150"/>
            <a:ext cx="857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b="0">
                <a:latin typeface="Arial" charset="0"/>
                <a:ea typeface="MS PGothic" pitchFamily="34" charset="-128"/>
              </a:rPr>
              <a:t>Peer 1</a:t>
            </a:r>
          </a:p>
        </p:txBody>
      </p:sp>
      <p:sp>
        <p:nvSpPr>
          <p:cNvPr id="93195" name="Text Box 9"/>
          <p:cNvSpPr txBox="1">
            <a:spLocks noChangeArrowheads="1"/>
          </p:cNvSpPr>
          <p:nvPr/>
        </p:nvSpPr>
        <p:spPr bwMode="auto">
          <a:xfrm>
            <a:off x="7296150" y="4487863"/>
            <a:ext cx="8572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b="0">
                <a:latin typeface="Arial" charset="0"/>
                <a:ea typeface="MS PGothic" pitchFamily="34" charset="-128"/>
              </a:rPr>
              <a:t>Peer 2</a:t>
            </a:r>
          </a:p>
        </p:txBody>
      </p:sp>
      <p:sp>
        <p:nvSpPr>
          <p:cNvPr id="93196" name="Text Box 10"/>
          <p:cNvSpPr txBox="1">
            <a:spLocks noChangeArrowheads="1"/>
          </p:cNvSpPr>
          <p:nvPr/>
        </p:nvSpPr>
        <p:spPr bwMode="auto">
          <a:xfrm>
            <a:off x="1549400" y="3649663"/>
            <a:ext cx="26733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1800" b="0">
                <a:latin typeface="Arial" charset="0"/>
                <a:ea typeface="MS PGothic" pitchFamily="34" charset="-128"/>
              </a:rPr>
              <a:t>NAT device</a:t>
            </a:r>
          </a:p>
          <a:p>
            <a:pPr algn="ctr" eaLnBrk="0" hangingPunct="0"/>
            <a:r>
              <a:rPr lang="en-US" sz="1800" b="0">
                <a:latin typeface="Arial" charset="0"/>
                <a:ea typeface="MS PGothic" pitchFamily="34" charset="-128"/>
              </a:rPr>
              <a:t>(Cable modem gateway)</a:t>
            </a:r>
          </a:p>
        </p:txBody>
      </p:sp>
      <p:sp>
        <p:nvSpPr>
          <p:cNvPr id="93197" name="Text Box 11"/>
          <p:cNvSpPr txBox="1">
            <a:spLocks noChangeArrowheads="1"/>
          </p:cNvSpPr>
          <p:nvPr/>
        </p:nvSpPr>
        <p:spPr bwMode="auto">
          <a:xfrm>
            <a:off x="5664200" y="3649663"/>
            <a:ext cx="16954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1800" b="0">
                <a:latin typeface="Arial" charset="0"/>
                <a:ea typeface="MS PGothic" pitchFamily="34" charset="-128"/>
              </a:rPr>
              <a:t>NAT device</a:t>
            </a:r>
          </a:p>
          <a:p>
            <a:pPr algn="ctr" eaLnBrk="0" hangingPunct="0"/>
            <a:r>
              <a:rPr lang="en-US" sz="1800" b="0">
                <a:latin typeface="Arial" charset="0"/>
                <a:ea typeface="MS PGothic" pitchFamily="34" charset="-128"/>
              </a:rPr>
              <a:t>(DSL gateway)</a:t>
            </a:r>
          </a:p>
        </p:txBody>
      </p:sp>
      <p:sp>
        <p:nvSpPr>
          <p:cNvPr id="93198" name="Text Box 12"/>
          <p:cNvSpPr txBox="1">
            <a:spLocks noChangeArrowheads="1"/>
          </p:cNvSpPr>
          <p:nvPr/>
        </p:nvSpPr>
        <p:spPr bwMode="auto">
          <a:xfrm>
            <a:off x="898525" y="5667375"/>
            <a:ext cx="1390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b="0">
                <a:latin typeface="Arial" charset="0"/>
                <a:ea typeface="MS PGothic" pitchFamily="34" charset="-128"/>
              </a:rPr>
              <a:t>192.168.0.1</a:t>
            </a:r>
          </a:p>
        </p:txBody>
      </p:sp>
      <p:sp>
        <p:nvSpPr>
          <p:cNvPr id="93199" name="Text Box 13"/>
          <p:cNvSpPr txBox="1">
            <a:spLocks noChangeArrowheads="1"/>
          </p:cNvSpPr>
          <p:nvPr/>
        </p:nvSpPr>
        <p:spPr bwMode="auto">
          <a:xfrm>
            <a:off x="6991350" y="5729288"/>
            <a:ext cx="1390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b="0">
                <a:latin typeface="Arial" charset="0"/>
                <a:ea typeface="MS PGothic" pitchFamily="34" charset="-128"/>
              </a:rPr>
              <a:t>192.168.1.3</a:t>
            </a:r>
          </a:p>
        </p:txBody>
      </p:sp>
      <p:sp>
        <p:nvSpPr>
          <p:cNvPr id="93200" name="Text Box 14"/>
          <p:cNvSpPr txBox="1">
            <a:spLocks noChangeArrowheads="1"/>
          </p:cNvSpPr>
          <p:nvPr/>
        </p:nvSpPr>
        <p:spPr bwMode="auto">
          <a:xfrm>
            <a:off x="2346325" y="5210175"/>
            <a:ext cx="1644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b="0">
                <a:latin typeface="Arial" charset="0"/>
                <a:ea typeface="MS PGothic" pitchFamily="34" charset="-128"/>
              </a:rPr>
              <a:t>128.125.4.204</a:t>
            </a:r>
          </a:p>
        </p:txBody>
      </p:sp>
      <p:sp>
        <p:nvSpPr>
          <p:cNvPr id="93201" name="Text Box 15"/>
          <p:cNvSpPr txBox="1">
            <a:spLocks noChangeArrowheads="1"/>
          </p:cNvSpPr>
          <p:nvPr/>
        </p:nvSpPr>
        <p:spPr bwMode="auto">
          <a:xfrm>
            <a:off x="5334000" y="5264150"/>
            <a:ext cx="1644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b="0">
                <a:latin typeface="Arial" charset="0"/>
                <a:ea typeface="MS PGothic" pitchFamily="34" charset="-128"/>
              </a:rPr>
              <a:t>209.7.114.157</a:t>
            </a:r>
          </a:p>
        </p:txBody>
      </p:sp>
      <p:cxnSp>
        <p:nvCxnSpPr>
          <p:cNvPr id="449552" name="AutoShape 16"/>
          <p:cNvCxnSpPr>
            <a:cxnSpLocks noChangeShapeType="1"/>
            <a:stCxn id="93190" idx="7"/>
            <a:endCxn id="93192" idx="1"/>
          </p:cNvCxnSpPr>
          <p:nvPr/>
        </p:nvCxnSpPr>
        <p:spPr bwMode="auto">
          <a:xfrm flipV="1">
            <a:off x="1989138" y="4716463"/>
            <a:ext cx="525462" cy="447675"/>
          </a:xfrm>
          <a:prstGeom prst="straightConnector1">
            <a:avLst/>
          </a:prstGeom>
          <a:noFill/>
          <a:ln w="38100">
            <a:solidFill>
              <a:srgbClr val="5F5F5F"/>
            </a:solidFill>
            <a:round/>
            <a:headEnd/>
            <a:tailEnd type="triangle" w="med" len="med"/>
          </a:ln>
        </p:spPr>
      </p:cxnSp>
      <p:cxnSp>
        <p:nvCxnSpPr>
          <p:cNvPr id="449553" name="AutoShape 17"/>
          <p:cNvCxnSpPr>
            <a:cxnSpLocks noChangeShapeType="1"/>
            <a:stCxn id="93192" idx="3"/>
            <a:endCxn id="93193" idx="1"/>
          </p:cNvCxnSpPr>
          <p:nvPr/>
        </p:nvCxnSpPr>
        <p:spPr bwMode="auto">
          <a:xfrm>
            <a:off x="3200400" y="4716463"/>
            <a:ext cx="2971800" cy="38100"/>
          </a:xfrm>
          <a:prstGeom prst="straightConnector1">
            <a:avLst/>
          </a:prstGeom>
          <a:noFill/>
          <a:ln w="38100">
            <a:solidFill>
              <a:srgbClr val="5F5F5F"/>
            </a:solidFill>
            <a:round/>
            <a:headEnd/>
            <a:tailEnd type="triangle" w="med" len="med"/>
          </a:ln>
        </p:spPr>
      </p:cxnSp>
      <p:cxnSp>
        <p:nvCxnSpPr>
          <p:cNvPr id="449554" name="AutoShape 18"/>
          <p:cNvCxnSpPr>
            <a:cxnSpLocks noChangeShapeType="1"/>
            <a:stCxn id="93191" idx="1"/>
            <a:endCxn id="93193" idx="3"/>
          </p:cNvCxnSpPr>
          <p:nvPr/>
        </p:nvCxnSpPr>
        <p:spPr bwMode="auto">
          <a:xfrm flipH="1" flipV="1">
            <a:off x="6858000" y="4754563"/>
            <a:ext cx="441325" cy="406400"/>
          </a:xfrm>
          <a:prstGeom prst="straightConnector1">
            <a:avLst/>
          </a:prstGeom>
          <a:noFill/>
          <a:ln w="38100">
            <a:solidFill>
              <a:srgbClr val="5F5F5F"/>
            </a:solidFill>
            <a:round/>
            <a:headEnd/>
            <a:tailEnd type="triangle" w="med" len="med"/>
          </a:ln>
        </p:spPr>
      </p:cxnSp>
      <p:cxnSp>
        <p:nvCxnSpPr>
          <p:cNvPr id="449555" name="AutoShape 19"/>
          <p:cNvCxnSpPr>
            <a:cxnSpLocks noChangeShapeType="1"/>
            <a:stCxn id="93193" idx="1"/>
            <a:endCxn id="93192" idx="3"/>
          </p:cNvCxnSpPr>
          <p:nvPr/>
        </p:nvCxnSpPr>
        <p:spPr bwMode="auto">
          <a:xfrm flipH="1" flipV="1">
            <a:off x="3200400" y="4716463"/>
            <a:ext cx="2971800" cy="38100"/>
          </a:xfrm>
          <a:prstGeom prst="straightConnector1">
            <a:avLst/>
          </a:prstGeom>
          <a:noFill/>
          <a:ln w="38100">
            <a:solidFill>
              <a:srgbClr val="5F5F5F"/>
            </a:solidFill>
            <a:round/>
            <a:headEnd/>
            <a:tailEnd type="triangle" w="med" len="med"/>
          </a:ln>
        </p:spPr>
      </p:cxn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495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495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49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449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NAT Solutions</a:t>
            </a:r>
          </a:p>
        </p:txBody>
      </p:sp>
      <p:sp>
        <p:nvSpPr>
          <p:cNvPr id="942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UDP Hole Punching</a:t>
            </a:r>
          </a:p>
          <a:p>
            <a:pPr lvl="1"/>
            <a:r>
              <a:rPr lang="en-US" smtClean="0"/>
              <a:t>Third party host is used to initially establish correct state in the routers</a:t>
            </a:r>
          </a:p>
          <a:p>
            <a:pPr lvl="1"/>
            <a:r>
              <a:rPr lang="en-US" smtClean="0"/>
              <a:t>State periodically expires: keep-alive message may be needed in the absence of traffic</a:t>
            </a:r>
          </a:p>
          <a:p>
            <a:pPr lvl="1"/>
            <a:r>
              <a:rPr lang="en-US" smtClean="0"/>
              <a:t>STUN protocol (RFC 5389) “Session Traversal Utilities for NAT”</a:t>
            </a:r>
          </a:p>
          <a:p>
            <a:pPr lvl="1"/>
            <a:endParaRPr lang="en-US" smtClean="0"/>
          </a:p>
          <a:p>
            <a:pPr lvl="1"/>
            <a:endParaRPr lang="en-US" smtClean="0"/>
          </a:p>
        </p:txBody>
      </p:sp>
      <p:sp>
        <p:nvSpPr>
          <p:cNvPr id="9421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9421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</p:spTree>
  </p:cSld>
  <p:clrMapOvr>
    <a:masterClrMapping/>
  </p:clrMapOvr>
  <p:transition spd="slow"/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9523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952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Application-Level Framing</a:t>
            </a:r>
          </a:p>
        </p:txBody>
      </p:sp>
      <p:sp>
        <p:nvSpPr>
          <p:cNvPr id="9523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Expose details to applications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Let application decide what to do with a packet, not transport protocol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z="5400" smtClean="0"/>
              <a:t>SIP</a:t>
            </a:r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Session Initiation Protocol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12390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12390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SIP</a:t>
            </a:r>
          </a:p>
        </p:txBody>
      </p:sp>
      <p:sp>
        <p:nvSpPr>
          <p:cNvPr id="12390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876800"/>
          </a:xfrm>
        </p:spPr>
        <p:txBody>
          <a:bodyPr/>
          <a:lstStyle/>
          <a:p>
            <a:pPr eaLnBrk="1" hangingPunct="1"/>
            <a:r>
              <a:rPr lang="en-US" b="1" smtClean="0"/>
              <a:t>Application-layer control</a:t>
            </a:r>
            <a:r>
              <a:rPr lang="en-US" smtClean="0"/>
              <a:t> (signaling) protocol for creating, modifying, and terminating sessions with one or more participants.</a:t>
            </a:r>
          </a:p>
          <a:p>
            <a:pPr eaLnBrk="1" hangingPunct="1"/>
            <a:r>
              <a:rPr lang="en-US" smtClean="0"/>
              <a:t>Text-based</a:t>
            </a:r>
          </a:p>
          <a:p>
            <a:pPr eaLnBrk="1" hangingPunct="1"/>
            <a:r>
              <a:rPr lang="en-US" smtClean="0"/>
              <a:t>RFC 3261</a:t>
            </a:r>
          </a:p>
          <a:p>
            <a:pPr eaLnBrk="1" hangingPunct="1"/>
            <a:r>
              <a:rPr lang="en-US" smtClean="0"/>
              <a:t>Has been accepted as</a:t>
            </a:r>
            <a:br>
              <a:rPr lang="en-US" smtClean="0"/>
            </a:br>
            <a:r>
              <a:rPr lang="en-US" smtClean="0"/>
              <a:t>a standard for VoIP</a:t>
            </a:r>
            <a:br>
              <a:rPr lang="en-US" smtClean="0"/>
            </a:br>
            <a:r>
              <a:rPr lang="en-US" sz="2400" smtClean="0">
                <a:solidFill>
                  <a:schemeClr val="bg2"/>
                </a:solidFill>
              </a:rPr>
              <a:t>(Note: Skype does not use SIP)</a:t>
            </a:r>
          </a:p>
        </p:txBody>
      </p:sp>
      <p:pic>
        <p:nvPicPr>
          <p:cNvPr id="123910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0" y="3971925"/>
            <a:ext cx="2295525" cy="18954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s52480-template">
  <a:themeElements>
    <a:clrScheme name="cs52480-template 13">
      <a:dk1>
        <a:srgbClr val="000000"/>
      </a:dk1>
      <a:lt1>
        <a:srgbClr val="FFFFFF"/>
      </a:lt1>
      <a:dk2>
        <a:srgbClr val="000000"/>
      </a:dk2>
      <a:lt2>
        <a:srgbClr val="891411"/>
      </a:lt2>
      <a:accent1>
        <a:srgbClr val="336699"/>
      </a:accent1>
      <a:accent2>
        <a:srgbClr val="660066"/>
      </a:accent2>
      <a:accent3>
        <a:srgbClr val="FFFFFF"/>
      </a:accent3>
      <a:accent4>
        <a:srgbClr val="000000"/>
      </a:accent4>
      <a:accent5>
        <a:srgbClr val="ADB8CA"/>
      </a:accent5>
      <a:accent6>
        <a:srgbClr val="5C005C"/>
      </a:accent6>
      <a:hlink>
        <a:srgbClr val="003366"/>
      </a:hlink>
      <a:folHlink>
        <a:srgbClr val="000066"/>
      </a:folHlink>
    </a:clrScheme>
    <a:fontScheme name="cs52480-template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857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Sans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857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Sans" pitchFamily="34" charset="0"/>
          </a:defRPr>
        </a:defPPr>
      </a:lstStyle>
    </a:lnDef>
  </a:objectDefaults>
  <a:extraClrSchemeLst>
    <a:extraClrScheme>
      <a:clrScheme name="cs52480-templat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52480-templat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52480-templat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52480-templat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52480-templat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52480-templat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52480-templat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52480-templat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52480-templat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52480-templat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52480-template 11">
        <a:dk1>
          <a:srgbClr val="000000"/>
        </a:dk1>
        <a:lt1>
          <a:srgbClr val="FFFFFF"/>
        </a:lt1>
        <a:dk2>
          <a:srgbClr val="0033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52480-template 12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333399"/>
        </a:accent1>
        <a:accent2>
          <a:srgbClr val="660066"/>
        </a:accent2>
        <a:accent3>
          <a:srgbClr val="FFFFFF"/>
        </a:accent3>
        <a:accent4>
          <a:srgbClr val="000000"/>
        </a:accent4>
        <a:accent5>
          <a:srgbClr val="ADADCA"/>
        </a:accent5>
        <a:accent6>
          <a:srgbClr val="5C005C"/>
        </a:accent6>
        <a:hlink>
          <a:srgbClr val="003366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52480-template 13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336699"/>
        </a:accent1>
        <a:accent2>
          <a:srgbClr val="660066"/>
        </a:accent2>
        <a:accent3>
          <a:srgbClr val="FFFFFF"/>
        </a:accent3>
        <a:accent4>
          <a:srgbClr val="000000"/>
        </a:accent4>
        <a:accent5>
          <a:srgbClr val="ADB8CA"/>
        </a:accent5>
        <a:accent6>
          <a:srgbClr val="5C005C"/>
        </a:accent6>
        <a:hlink>
          <a:srgbClr val="003366"/>
        </a:hlink>
        <a:folHlink>
          <a:srgbClr val="0000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Macintosh HD:Microsoft Office 2004:Templates:My Templates:cs52480-template.pot</Template>
  <TotalTime>4224</TotalTime>
  <Words>2795</Words>
  <Application>Microsoft Office PowerPoint</Application>
  <PresentationFormat>On-screen Show (4:3)</PresentationFormat>
  <Paragraphs>882</Paragraphs>
  <Slides>96</Slides>
  <Notes>85</Notes>
  <HiddenSlides>13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96</vt:i4>
      </vt:variant>
    </vt:vector>
  </HeadingPairs>
  <TitlesOfParts>
    <vt:vector size="97" baseType="lpstr">
      <vt:lpstr>cs52480-template</vt:lpstr>
      <vt:lpstr>Protocols</vt:lpstr>
      <vt:lpstr>Background</vt:lpstr>
      <vt:lpstr>Quality of Service (QoS)</vt:lpstr>
      <vt:lpstr>Multimedia Systems</vt:lpstr>
      <vt:lpstr>Real-time Requirements</vt:lpstr>
      <vt:lpstr>Service and Protocol Req.</vt:lpstr>
      <vt:lpstr>Resource Reservation</vt:lpstr>
      <vt:lpstr>Resource Reservation</vt:lpstr>
      <vt:lpstr>QoS Summary</vt:lpstr>
      <vt:lpstr>You are Here</vt:lpstr>
      <vt:lpstr>Interested ISO Layers</vt:lpstr>
      <vt:lpstr>Interested ISO Layers</vt:lpstr>
      <vt:lpstr>IP Multicast</vt:lpstr>
      <vt:lpstr>Communication Models</vt:lpstr>
      <vt:lpstr>Communication Models</vt:lpstr>
      <vt:lpstr>Communication Models</vt:lpstr>
      <vt:lpstr>Communication Models</vt:lpstr>
      <vt:lpstr>Traditional Solutions</vt:lpstr>
      <vt:lpstr>Example</vt:lpstr>
      <vt:lpstr>One Solution: IP Multicast</vt:lpstr>
      <vt:lpstr>Group and Members</vt:lpstr>
      <vt:lpstr>Sending to a Group</vt:lpstr>
      <vt:lpstr>Joining and Leaving</vt:lpstr>
      <vt:lpstr>Anyone can Send</vt:lpstr>
      <vt:lpstr>Multicast Address</vt:lpstr>
      <vt:lpstr>Unicast</vt:lpstr>
      <vt:lpstr>Multicast</vt:lpstr>
      <vt:lpstr>Multicast</vt:lpstr>
      <vt:lpstr>Multicast</vt:lpstr>
      <vt:lpstr> Question 1</vt:lpstr>
      <vt:lpstr>Group Management</vt:lpstr>
      <vt:lpstr> Question 2</vt:lpstr>
      <vt:lpstr>IP Multicast: Current State</vt:lpstr>
      <vt:lpstr>One/Many-to-Many (1)</vt:lpstr>
      <vt:lpstr>One/Many-to-Many (2)</vt:lpstr>
      <vt:lpstr>Routing Protocols</vt:lpstr>
      <vt:lpstr>Routing Protocols</vt:lpstr>
      <vt:lpstr>Shortest Path Tree</vt:lpstr>
      <vt:lpstr>Shared Tree</vt:lpstr>
      <vt:lpstr>Routing Protocols</vt:lpstr>
      <vt:lpstr>DVMRP</vt:lpstr>
      <vt:lpstr>DVMRP</vt:lpstr>
      <vt:lpstr>From S to G</vt:lpstr>
      <vt:lpstr>PowerPoint Presentation</vt:lpstr>
      <vt:lpstr>If no…, ignore the packet</vt:lpstr>
      <vt:lpstr>If yes… </vt:lpstr>
      <vt:lpstr> </vt:lpstr>
      <vt:lpstr> </vt:lpstr>
      <vt:lpstr>Observation</vt:lpstr>
      <vt:lpstr> </vt:lpstr>
      <vt:lpstr>Flooding</vt:lpstr>
      <vt:lpstr>Pruning</vt:lpstr>
      <vt:lpstr> </vt:lpstr>
      <vt:lpstr> </vt:lpstr>
      <vt:lpstr> </vt:lpstr>
      <vt:lpstr> </vt:lpstr>
      <vt:lpstr> </vt:lpstr>
      <vt:lpstr> </vt:lpstr>
      <vt:lpstr>A router needs to remember …</vt:lpstr>
      <vt:lpstr>Problems of DVMRP</vt:lpstr>
      <vt:lpstr>CBT</vt:lpstr>
      <vt:lpstr>Core Based Tree</vt:lpstr>
      <vt:lpstr>A Shared Tree</vt:lpstr>
      <vt:lpstr>V Joins G</vt:lpstr>
      <vt:lpstr>V Joins G</vt:lpstr>
      <vt:lpstr>V Joins G</vt:lpstr>
      <vt:lpstr>V Joins G</vt:lpstr>
      <vt:lpstr>V Joins G</vt:lpstr>
      <vt:lpstr>U Joins G</vt:lpstr>
      <vt:lpstr>U Joins G</vt:lpstr>
      <vt:lpstr>P Sends (on Tree)</vt:lpstr>
      <vt:lpstr>W Sends (Not on Tree)</vt:lpstr>
      <vt:lpstr>CBT Strengths</vt:lpstr>
      <vt:lpstr>CBT Weaknesses</vt:lpstr>
      <vt:lpstr>PIM</vt:lpstr>
      <vt:lpstr>PIM</vt:lpstr>
      <vt:lpstr>Summary</vt:lpstr>
      <vt:lpstr>So, Why Can’t We Multicast?</vt:lpstr>
      <vt:lpstr>Multicast Programming</vt:lpstr>
      <vt:lpstr>Create a UDP Socket</vt:lpstr>
      <vt:lpstr>Join a Group</vt:lpstr>
      <vt:lpstr>Leave a Group</vt:lpstr>
      <vt:lpstr>Transport Layer</vt:lpstr>
      <vt:lpstr>Interested ISO Layers</vt:lpstr>
      <vt:lpstr>TCP vs UDP</vt:lpstr>
      <vt:lpstr>TCP vs UDP</vt:lpstr>
      <vt:lpstr>How TCP Works (Roughly)</vt:lpstr>
      <vt:lpstr>How TCP Works (Roughly)</vt:lpstr>
      <vt:lpstr>Conventional Wisdom</vt:lpstr>
      <vt:lpstr>UDP Header</vt:lpstr>
      <vt:lpstr>UDP not enough</vt:lpstr>
      <vt:lpstr>UDP Challenges</vt:lpstr>
      <vt:lpstr>NAT Solutions</vt:lpstr>
      <vt:lpstr>Application-Level Framing</vt:lpstr>
      <vt:lpstr>SIP</vt:lpstr>
      <vt:lpstr>SIP</vt:lpstr>
    </vt:vector>
  </TitlesOfParts>
  <Manager/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Media Compression for Computer Scientists</dc:title>
  <dc:creator/>
  <cp:lastModifiedBy>Roger Zimmermann</cp:lastModifiedBy>
  <cp:revision>114</cp:revision>
  <dcterms:created xsi:type="dcterms:W3CDTF">2003-06-05T07:02:18Z</dcterms:created>
  <dcterms:modified xsi:type="dcterms:W3CDTF">2014-08-20T08:54:11Z</dcterms:modified>
</cp:coreProperties>
</file>