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6"/>
  </p:notesMasterIdLst>
  <p:handoutMasterIdLst>
    <p:handoutMasterId r:id="rId87"/>
  </p:handoutMasterIdLst>
  <p:sldIdLst>
    <p:sldId id="256" r:id="rId2"/>
    <p:sldId id="258" r:id="rId3"/>
    <p:sldId id="347" r:id="rId4"/>
    <p:sldId id="348" r:id="rId5"/>
    <p:sldId id="266" r:id="rId6"/>
    <p:sldId id="343" r:id="rId7"/>
    <p:sldId id="344" r:id="rId8"/>
    <p:sldId id="345" r:id="rId9"/>
    <p:sldId id="346" r:id="rId10"/>
    <p:sldId id="349" r:id="rId11"/>
    <p:sldId id="350" r:id="rId12"/>
    <p:sldId id="353" r:id="rId13"/>
    <p:sldId id="354" r:id="rId14"/>
    <p:sldId id="355" r:id="rId15"/>
    <p:sldId id="356" r:id="rId16"/>
    <p:sldId id="357" r:id="rId17"/>
    <p:sldId id="267" r:id="rId18"/>
    <p:sldId id="358" r:id="rId19"/>
    <p:sldId id="360" r:id="rId20"/>
    <p:sldId id="268" r:id="rId21"/>
    <p:sldId id="341" r:id="rId22"/>
    <p:sldId id="375" r:id="rId23"/>
    <p:sldId id="369" r:id="rId24"/>
    <p:sldId id="370" r:id="rId25"/>
    <p:sldId id="371" r:id="rId26"/>
    <p:sldId id="372" r:id="rId27"/>
    <p:sldId id="373" r:id="rId28"/>
    <p:sldId id="374" r:id="rId29"/>
    <p:sldId id="367" r:id="rId30"/>
    <p:sldId id="376" r:id="rId31"/>
    <p:sldId id="377" r:id="rId32"/>
    <p:sldId id="378" r:id="rId33"/>
    <p:sldId id="379" r:id="rId34"/>
    <p:sldId id="380" r:id="rId35"/>
    <p:sldId id="381" r:id="rId36"/>
    <p:sldId id="368" r:id="rId37"/>
    <p:sldId id="382" r:id="rId38"/>
    <p:sldId id="260" r:id="rId39"/>
    <p:sldId id="261" r:id="rId40"/>
    <p:sldId id="262" r:id="rId41"/>
    <p:sldId id="264" r:id="rId42"/>
    <p:sldId id="263" r:id="rId43"/>
    <p:sldId id="265" r:id="rId44"/>
    <p:sldId id="281" r:id="rId45"/>
    <p:sldId id="282" r:id="rId46"/>
    <p:sldId id="283" r:id="rId47"/>
    <p:sldId id="284" r:id="rId48"/>
    <p:sldId id="285" r:id="rId49"/>
    <p:sldId id="361" r:id="rId50"/>
    <p:sldId id="383" r:id="rId51"/>
    <p:sldId id="286" r:id="rId52"/>
    <p:sldId id="288" r:id="rId53"/>
    <p:sldId id="287" r:id="rId54"/>
    <p:sldId id="289" r:id="rId55"/>
    <p:sldId id="294" r:id="rId56"/>
    <p:sldId id="290" r:id="rId57"/>
    <p:sldId id="293" r:id="rId58"/>
    <p:sldId id="295" r:id="rId59"/>
    <p:sldId id="296" r:id="rId60"/>
    <p:sldId id="297" r:id="rId61"/>
    <p:sldId id="298" r:id="rId62"/>
    <p:sldId id="299" r:id="rId63"/>
    <p:sldId id="300" r:id="rId64"/>
    <p:sldId id="384" r:id="rId65"/>
    <p:sldId id="303" r:id="rId66"/>
    <p:sldId id="301" r:id="rId67"/>
    <p:sldId id="306" r:id="rId68"/>
    <p:sldId id="304" r:id="rId69"/>
    <p:sldId id="359" r:id="rId70"/>
    <p:sldId id="305" r:id="rId71"/>
    <p:sldId id="307" r:id="rId72"/>
    <p:sldId id="308" r:id="rId73"/>
    <p:sldId id="309" r:id="rId74"/>
    <p:sldId id="310" r:id="rId75"/>
    <p:sldId id="311" r:id="rId76"/>
    <p:sldId id="362" r:id="rId77"/>
    <p:sldId id="312" r:id="rId78"/>
    <p:sldId id="313" r:id="rId79"/>
    <p:sldId id="314" r:id="rId80"/>
    <p:sldId id="342" r:id="rId81"/>
    <p:sldId id="315" r:id="rId82"/>
    <p:sldId id="316" r:id="rId83"/>
    <p:sldId id="364" r:id="rId84"/>
    <p:sldId id="365" r:id="rId85"/>
  </p:sldIdLst>
  <p:sldSz cx="9144000" cy="6858000" type="screen4x3"/>
  <p:notesSz cx="10234613" cy="7099300"/>
  <p:custDataLst>
    <p:tags r:id="rId88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5F5F5F"/>
    <a:srgbClr val="DDDDDD"/>
    <a:srgbClr val="FFFFCC"/>
    <a:srgbClr val="FFCCCC"/>
    <a:srgbClr val="CCE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94660"/>
  </p:normalViewPr>
  <p:slideViewPr>
    <p:cSldViewPr snapToObjects="1">
      <p:cViewPr varScale="1">
        <p:scale>
          <a:sx n="84" d="100"/>
          <a:sy n="84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gs" Target="tags/tag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338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5892" y="0"/>
            <a:ext cx="4437030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411"/>
            <a:ext cx="4435338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5892" y="6743411"/>
            <a:ext cx="4437030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898CFA46-7690-4273-AAB3-CE325AF9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338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5892" y="0"/>
            <a:ext cx="4437030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5492" y="3372477"/>
            <a:ext cx="8183629" cy="31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411"/>
            <a:ext cx="4435338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5892" y="6743411"/>
            <a:ext cx="4437030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A148DC8D-4A6C-47B0-B737-39F1A5D52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62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D310F-6136-4BFA-BAC9-FE507081BA4A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670230-FE31-496B-AA9B-CB03C2147C0F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NUS.SOC.CS5248-2014</a:t>
            </a:r>
            <a:endParaRPr lang="en-US" sz="80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82A8E-C045-475D-98A3-5D0096F5A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3F194-7D14-4432-AD3E-674829D4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5724-E73E-4AF3-B0B1-FC1D6267B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F6CE0-CA6A-4C9E-8E2C-1B7DB0892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1606-0169-4F0C-AE7D-4C6F0C8A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A47DD-4E0B-4ED3-877F-4F7E9DB9A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70D8-98BF-45D5-852B-C840FC5E4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3C8E2-327E-469F-BBDF-A71870A62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BFD4B-7EB8-4210-AC46-2D98C6132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DECD-22D0-4095-85FE-D760ACBD1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B6432-E5C2-4763-8623-CB3C189FE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04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0765C713-EB2D-4F9A-8C8A-8D0FDB8D7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90F04-6B16-4F50-B085-1D88ECA1414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2D863-BF47-4484-BBC4-0E66F29FCDF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Packets</a:t>
            </a:r>
          </a:p>
        </p:txBody>
      </p:sp>
      <p:sp>
        <p:nvSpPr>
          <p:cNvPr id="12294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2298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BFAAF-961A-4AF7-8DB4-134962806A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Receiving Packets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Oval 15"/>
          <p:cNvSpPr>
            <a:spLocks noChangeArrowheads="1"/>
          </p:cNvSpPr>
          <p:nvPr/>
        </p:nvSpPr>
        <p:spPr bwMode="auto">
          <a:xfrm>
            <a:off x="5183188" y="508476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Oval 18"/>
          <p:cNvSpPr>
            <a:spLocks noChangeArrowheads="1"/>
          </p:cNvSpPr>
          <p:nvPr/>
        </p:nvSpPr>
        <p:spPr bwMode="auto">
          <a:xfrm>
            <a:off x="6948488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19"/>
          <p:cNvSpPr>
            <a:spLocks noChangeArrowheads="1"/>
          </p:cNvSpPr>
          <p:nvPr/>
        </p:nvSpPr>
        <p:spPr bwMode="auto">
          <a:xfrm>
            <a:off x="7526338" y="2744788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6" name="AutoShape 21"/>
          <p:cNvCxnSpPr>
            <a:cxnSpLocks noChangeShapeType="1"/>
            <a:stCxn id="13329" idx="7"/>
            <a:endCxn id="13335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  <p:sp>
        <p:nvSpPr>
          <p:cNvPr id="25" name="TextBox 24"/>
          <p:cNvSpPr txBox="1"/>
          <p:nvPr/>
        </p:nvSpPr>
        <p:spPr>
          <a:xfrm>
            <a:off x="4581765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1524000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5BE9C-F143-47B2-8A31-B3570CB9C5D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4346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60" name="AutoShape 21"/>
          <p:cNvCxnSpPr>
            <a:cxnSpLocks noChangeShapeType="1"/>
            <a:stCxn id="14353" idx="7"/>
            <a:endCxn id="14359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875E9-9F83-4D16-BD80-73D45B509AB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5370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4" name="AutoShape 21"/>
          <p:cNvCxnSpPr>
            <a:cxnSpLocks noChangeShapeType="1"/>
          </p:cNvCxnSpPr>
          <p:nvPr/>
        </p:nvCxnSpPr>
        <p:spPr bwMode="auto">
          <a:xfrm flipV="1">
            <a:off x="5438775" y="25923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  <p:sp>
        <p:nvSpPr>
          <p:cNvPr id="25" name="TextBox 24"/>
          <p:cNvSpPr txBox="1"/>
          <p:nvPr/>
        </p:nvSpPr>
        <p:spPr>
          <a:xfrm>
            <a:off x="5257800" y="594360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1524000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F24518-79BB-45D5-9AFA-43C57A8008D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causes Jitter?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delay =</a:t>
            </a:r>
            <a:br>
              <a:rPr lang="en-US" smtClean="0"/>
            </a:br>
            <a:r>
              <a:rPr lang="en-US" smtClean="0"/>
              <a:t>    Transmission Delay (fixed) + </a:t>
            </a:r>
            <a:br>
              <a:rPr lang="en-US" smtClean="0"/>
            </a:br>
            <a:r>
              <a:rPr lang="en-US" smtClean="0"/>
              <a:t>	Propagation Delay (fixed) +</a:t>
            </a:r>
            <a:br>
              <a:rPr lang="en-US" smtClean="0"/>
            </a:br>
            <a:r>
              <a:rPr lang="en-US" smtClean="0"/>
              <a:t>	Queuing Delay (variable)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Delay jitter is caused by variable queuing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3AF82-8977-4B97-B35E-820D2F73339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Delay Jitter</a:t>
            </a:r>
          </a:p>
        </p:txBody>
      </p:sp>
      <p:sp>
        <p:nvSpPr>
          <p:cNvPr id="17414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8" name="Freeform 7"/>
          <p:cNvSpPr>
            <a:spLocks/>
          </p:cNvSpPr>
          <p:nvPr/>
        </p:nvSpPr>
        <p:spPr bwMode="auto">
          <a:xfrm>
            <a:off x="1752600" y="3170238"/>
            <a:ext cx="6308725" cy="106362"/>
          </a:xfrm>
          <a:custGeom>
            <a:avLst/>
            <a:gdLst>
              <a:gd name="T0" fmla="*/ 0 w 3974"/>
              <a:gd name="T1" fmla="*/ 2147483647 h 67"/>
              <a:gd name="T2" fmla="*/ 2147483647 w 3974"/>
              <a:gd name="T3" fmla="*/ 2147483647 h 67"/>
              <a:gd name="T4" fmla="*/ 2147483647 w 3974"/>
              <a:gd name="T5" fmla="*/ 2147483647 h 67"/>
              <a:gd name="T6" fmla="*/ 2147483647 w 3974"/>
              <a:gd name="T7" fmla="*/ 0 h 67"/>
              <a:gd name="T8" fmla="*/ 2147483647 w 3974"/>
              <a:gd name="T9" fmla="*/ 0 h 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74"/>
              <a:gd name="T16" fmla="*/ 0 h 67"/>
              <a:gd name="T17" fmla="*/ 3974 w 3974"/>
              <a:gd name="T18" fmla="*/ 67 h 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74" h="67">
                <a:moveTo>
                  <a:pt x="0" y="9"/>
                </a:moveTo>
                <a:cubicBezTo>
                  <a:pt x="519" y="26"/>
                  <a:pt x="1036" y="52"/>
                  <a:pt x="1555" y="67"/>
                </a:cubicBezTo>
                <a:cubicBezTo>
                  <a:pt x="1891" y="55"/>
                  <a:pt x="2216" y="35"/>
                  <a:pt x="2554" y="29"/>
                </a:cubicBezTo>
                <a:cubicBezTo>
                  <a:pt x="2715" y="18"/>
                  <a:pt x="2848" y="6"/>
                  <a:pt x="3014" y="0"/>
                </a:cubicBezTo>
                <a:cubicBezTo>
                  <a:pt x="3334" y="14"/>
                  <a:pt x="3654" y="0"/>
                  <a:pt x="3974" y="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8"/>
          <p:cNvSpPr>
            <a:spLocks/>
          </p:cNvSpPr>
          <p:nvPr/>
        </p:nvSpPr>
        <p:spPr bwMode="auto">
          <a:xfrm>
            <a:off x="1768475" y="3854450"/>
            <a:ext cx="6292850" cy="1489075"/>
          </a:xfrm>
          <a:custGeom>
            <a:avLst/>
            <a:gdLst>
              <a:gd name="T0" fmla="*/ 0 w 3964"/>
              <a:gd name="T1" fmla="*/ 2147483647 h 938"/>
              <a:gd name="T2" fmla="*/ 2147483647 w 3964"/>
              <a:gd name="T3" fmla="*/ 2147483647 h 938"/>
              <a:gd name="T4" fmla="*/ 2147483647 w 3964"/>
              <a:gd name="T5" fmla="*/ 2147483647 h 938"/>
              <a:gd name="T6" fmla="*/ 2147483647 w 3964"/>
              <a:gd name="T7" fmla="*/ 2147483647 h 938"/>
              <a:gd name="T8" fmla="*/ 2147483647 w 3964"/>
              <a:gd name="T9" fmla="*/ 2147483647 h 938"/>
              <a:gd name="T10" fmla="*/ 2147483647 w 3964"/>
              <a:gd name="T11" fmla="*/ 2147483647 h 938"/>
              <a:gd name="T12" fmla="*/ 2147483647 w 3964"/>
              <a:gd name="T13" fmla="*/ 2147483647 h 938"/>
              <a:gd name="T14" fmla="*/ 2147483647 w 3964"/>
              <a:gd name="T15" fmla="*/ 2147483647 h 938"/>
              <a:gd name="T16" fmla="*/ 2147483647 w 3964"/>
              <a:gd name="T17" fmla="*/ 2147483647 h 938"/>
              <a:gd name="T18" fmla="*/ 2147483647 w 3964"/>
              <a:gd name="T19" fmla="*/ 2147483647 h 938"/>
              <a:gd name="T20" fmla="*/ 2147483647 w 3964"/>
              <a:gd name="T21" fmla="*/ 2147483647 h 938"/>
              <a:gd name="T22" fmla="*/ 2147483647 w 3964"/>
              <a:gd name="T23" fmla="*/ 2147483647 h 938"/>
              <a:gd name="T24" fmla="*/ 2147483647 w 3964"/>
              <a:gd name="T25" fmla="*/ 2147483647 h 938"/>
              <a:gd name="T26" fmla="*/ 2147483647 w 3964"/>
              <a:gd name="T27" fmla="*/ 2147483647 h 938"/>
              <a:gd name="T28" fmla="*/ 2147483647 w 3964"/>
              <a:gd name="T29" fmla="*/ 2147483647 h 938"/>
              <a:gd name="T30" fmla="*/ 2147483647 w 3964"/>
              <a:gd name="T31" fmla="*/ 2147483647 h 938"/>
              <a:gd name="T32" fmla="*/ 2147483647 w 3964"/>
              <a:gd name="T33" fmla="*/ 2147483647 h 938"/>
              <a:gd name="T34" fmla="*/ 2147483647 w 3964"/>
              <a:gd name="T35" fmla="*/ 2147483647 h 938"/>
              <a:gd name="T36" fmla="*/ 2147483647 w 3964"/>
              <a:gd name="T37" fmla="*/ 2147483647 h 938"/>
              <a:gd name="T38" fmla="*/ 2147483647 w 3964"/>
              <a:gd name="T39" fmla="*/ 2147483647 h 938"/>
              <a:gd name="T40" fmla="*/ 2147483647 w 3964"/>
              <a:gd name="T41" fmla="*/ 2147483647 h 938"/>
              <a:gd name="T42" fmla="*/ 2147483647 w 3964"/>
              <a:gd name="T43" fmla="*/ 2147483647 h 938"/>
              <a:gd name="T44" fmla="*/ 2147483647 w 3964"/>
              <a:gd name="T45" fmla="*/ 2147483647 h 938"/>
              <a:gd name="T46" fmla="*/ 2147483647 w 3964"/>
              <a:gd name="T47" fmla="*/ 2147483647 h 938"/>
              <a:gd name="T48" fmla="*/ 2147483647 w 3964"/>
              <a:gd name="T49" fmla="*/ 2147483647 h 938"/>
              <a:gd name="T50" fmla="*/ 2147483647 w 3964"/>
              <a:gd name="T51" fmla="*/ 2147483647 h 938"/>
              <a:gd name="T52" fmla="*/ 2147483647 w 3964"/>
              <a:gd name="T53" fmla="*/ 2147483647 h 938"/>
              <a:gd name="T54" fmla="*/ 2147483647 w 3964"/>
              <a:gd name="T55" fmla="*/ 2147483647 h 938"/>
              <a:gd name="T56" fmla="*/ 2147483647 w 3964"/>
              <a:gd name="T57" fmla="*/ 2147483647 h 938"/>
              <a:gd name="T58" fmla="*/ 2147483647 w 3964"/>
              <a:gd name="T59" fmla="*/ 2147483647 h 938"/>
              <a:gd name="T60" fmla="*/ 2147483647 w 3964"/>
              <a:gd name="T61" fmla="*/ 2147483647 h 938"/>
              <a:gd name="T62" fmla="*/ 2147483647 w 3964"/>
              <a:gd name="T63" fmla="*/ 2147483647 h 938"/>
              <a:gd name="T64" fmla="*/ 2147483647 w 3964"/>
              <a:gd name="T65" fmla="*/ 2147483647 h 938"/>
              <a:gd name="T66" fmla="*/ 2147483647 w 3964"/>
              <a:gd name="T67" fmla="*/ 2147483647 h 938"/>
              <a:gd name="T68" fmla="*/ 2147483647 w 3964"/>
              <a:gd name="T69" fmla="*/ 2147483647 h 938"/>
              <a:gd name="T70" fmla="*/ 2147483647 w 3964"/>
              <a:gd name="T71" fmla="*/ 2147483647 h 938"/>
              <a:gd name="T72" fmla="*/ 2147483647 w 3964"/>
              <a:gd name="T73" fmla="*/ 2147483647 h 938"/>
              <a:gd name="T74" fmla="*/ 2147483647 w 3964"/>
              <a:gd name="T75" fmla="*/ 2147483647 h 938"/>
              <a:gd name="T76" fmla="*/ 2147483647 w 3964"/>
              <a:gd name="T77" fmla="*/ 2147483647 h 938"/>
              <a:gd name="T78" fmla="*/ 2147483647 w 3964"/>
              <a:gd name="T79" fmla="*/ 2147483647 h 938"/>
              <a:gd name="T80" fmla="*/ 2147483647 w 3964"/>
              <a:gd name="T81" fmla="*/ 2147483647 h 938"/>
              <a:gd name="T82" fmla="*/ 2147483647 w 3964"/>
              <a:gd name="T83" fmla="*/ 2147483647 h 938"/>
              <a:gd name="T84" fmla="*/ 2147483647 w 3964"/>
              <a:gd name="T85" fmla="*/ 2147483647 h 938"/>
              <a:gd name="T86" fmla="*/ 2147483647 w 3964"/>
              <a:gd name="T87" fmla="*/ 2147483647 h 938"/>
              <a:gd name="T88" fmla="*/ 2147483647 w 3964"/>
              <a:gd name="T89" fmla="*/ 2147483647 h 938"/>
              <a:gd name="T90" fmla="*/ 2147483647 w 3964"/>
              <a:gd name="T91" fmla="*/ 2147483647 h 938"/>
              <a:gd name="T92" fmla="*/ 2147483647 w 3964"/>
              <a:gd name="T93" fmla="*/ 2147483647 h 938"/>
              <a:gd name="T94" fmla="*/ 2147483647 w 3964"/>
              <a:gd name="T95" fmla="*/ 2147483647 h 938"/>
              <a:gd name="T96" fmla="*/ 2147483647 w 3964"/>
              <a:gd name="T97" fmla="*/ 2147483647 h 938"/>
              <a:gd name="T98" fmla="*/ 2147483647 w 3964"/>
              <a:gd name="T99" fmla="*/ 2147483647 h 938"/>
              <a:gd name="T100" fmla="*/ 2147483647 w 3964"/>
              <a:gd name="T101" fmla="*/ 2147483647 h 938"/>
              <a:gd name="T102" fmla="*/ 2147483647 w 3964"/>
              <a:gd name="T103" fmla="*/ 2147483647 h 938"/>
              <a:gd name="T104" fmla="*/ 2147483647 w 3964"/>
              <a:gd name="T105" fmla="*/ 2147483647 h 938"/>
              <a:gd name="T106" fmla="*/ 2147483647 w 3964"/>
              <a:gd name="T107" fmla="*/ 2147483647 h 93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964"/>
              <a:gd name="T163" fmla="*/ 0 h 938"/>
              <a:gd name="T164" fmla="*/ 3964 w 3964"/>
              <a:gd name="T165" fmla="*/ 938 h 93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964" h="938">
                <a:moveTo>
                  <a:pt x="0" y="759"/>
                </a:moveTo>
                <a:cubicBezTo>
                  <a:pt x="357" y="747"/>
                  <a:pt x="166" y="769"/>
                  <a:pt x="316" y="721"/>
                </a:cubicBezTo>
                <a:cubicBezTo>
                  <a:pt x="378" y="727"/>
                  <a:pt x="439" y="745"/>
                  <a:pt x="499" y="730"/>
                </a:cubicBezTo>
                <a:cubicBezTo>
                  <a:pt x="505" y="721"/>
                  <a:pt x="507" y="704"/>
                  <a:pt x="518" y="702"/>
                </a:cubicBezTo>
                <a:cubicBezTo>
                  <a:pt x="553" y="695"/>
                  <a:pt x="598" y="713"/>
                  <a:pt x="633" y="721"/>
                </a:cubicBezTo>
                <a:cubicBezTo>
                  <a:pt x="694" y="734"/>
                  <a:pt x="754" y="743"/>
                  <a:pt x="816" y="750"/>
                </a:cubicBezTo>
                <a:cubicBezTo>
                  <a:pt x="854" y="815"/>
                  <a:pt x="847" y="822"/>
                  <a:pt x="921" y="807"/>
                </a:cubicBezTo>
                <a:cubicBezTo>
                  <a:pt x="947" y="768"/>
                  <a:pt x="977" y="735"/>
                  <a:pt x="998" y="692"/>
                </a:cubicBezTo>
                <a:cubicBezTo>
                  <a:pt x="1018" y="652"/>
                  <a:pt x="1030" y="614"/>
                  <a:pt x="1056" y="577"/>
                </a:cubicBezTo>
                <a:cubicBezTo>
                  <a:pt x="1062" y="545"/>
                  <a:pt x="1065" y="512"/>
                  <a:pt x="1075" y="481"/>
                </a:cubicBezTo>
                <a:cubicBezTo>
                  <a:pt x="1085" y="449"/>
                  <a:pt x="1104" y="418"/>
                  <a:pt x="1104" y="385"/>
                </a:cubicBezTo>
                <a:cubicBezTo>
                  <a:pt x="1104" y="375"/>
                  <a:pt x="1097" y="404"/>
                  <a:pt x="1094" y="414"/>
                </a:cubicBezTo>
                <a:cubicBezTo>
                  <a:pt x="1087" y="461"/>
                  <a:pt x="1080" y="503"/>
                  <a:pt x="1065" y="548"/>
                </a:cubicBezTo>
                <a:cubicBezTo>
                  <a:pt x="1059" y="664"/>
                  <a:pt x="1052" y="762"/>
                  <a:pt x="1075" y="874"/>
                </a:cubicBezTo>
                <a:cubicBezTo>
                  <a:pt x="1113" y="819"/>
                  <a:pt x="1107" y="759"/>
                  <a:pt x="1113" y="692"/>
                </a:cubicBezTo>
                <a:cubicBezTo>
                  <a:pt x="1116" y="714"/>
                  <a:pt x="1109" y="741"/>
                  <a:pt x="1123" y="759"/>
                </a:cubicBezTo>
                <a:cubicBezTo>
                  <a:pt x="1130" y="768"/>
                  <a:pt x="1137" y="740"/>
                  <a:pt x="1142" y="730"/>
                </a:cubicBezTo>
                <a:cubicBezTo>
                  <a:pt x="1156" y="703"/>
                  <a:pt x="1171" y="644"/>
                  <a:pt x="1171" y="644"/>
                </a:cubicBezTo>
                <a:cubicBezTo>
                  <a:pt x="1197" y="684"/>
                  <a:pt x="1188" y="703"/>
                  <a:pt x="1228" y="730"/>
                </a:cubicBezTo>
                <a:cubicBezTo>
                  <a:pt x="1286" y="692"/>
                  <a:pt x="1351" y="719"/>
                  <a:pt x="1411" y="740"/>
                </a:cubicBezTo>
                <a:cubicBezTo>
                  <a:pt x="1481" y="725"/>
                  <a:pt x="1551" y="718"/>
                  <a:pt x="1622" y="711"/>
                </a:cubicBezTo>
                <a:cubicBezTo>
                  <a:pt x="1741" y="674"/>
                  <a:pt x="2011" y="721"/>
                  <a:pt x="2150" y="730"/>
                </a:cubicBezTo>
                <a:cubicBezTo>
                  <a:pt x="2235" y="759"/>
                  <a:pt x="2206" y="697"/>
                  <a:pt x="2217" y="615"/>
                </a:cubicBezTo>
                <a:cubicBezTo>
                  <a:pt x="2233" y="497"/>
                  <a:pt x="2247" y="378"/>
                  <a:pt x="2265" y="260"/>
                </a:cubicBezTo>
                <a:cubicBezTo>
                  <a:pt x="2309" y="389"/>
                  <a:pt x="2318" y="718"/>
                  <a:pt x="2275" y="855"/>
                </a:cubicBezTo>
                <a:cubicBezTo>
                  <a:pt x="2278" y="877"/>
                  <a:pt x="2268" y="938"/>
                  <a:pt x="2284" y="922"/>
                </a:cubicBezTo>
                <a:cubicBezTo>
                  <a:pt x="2310" y="896"/>
                  <a:pt x="2313" y="817"/>
                  <a:pt x="2313" y="817"/>
                </a:cubicBezTo>
                <a:cubicBezTo>
                  <a:pt x="2322" y="750"/>
                  <a:pt x="2316" y="681"/>
                  <a:pt x="2332" y="615"/>
                </a:cubicBezTo>
                <a:cubicBezTo>
                  <a:pt x="2336" y="599"/>
                  <a:pt x="2339" y="647"/>
                  <a:pt x="2342" y="663"/>
                </a:cubicBezTo>
                <a:cubicBezTo>
                  <a:pt x="2346" y="685"/>
                  <a:pt x="2348" y="708"/>
                  <a:pt x="2352" y="730"/>
                </a:cubicBezTo>
                <a:cubicBezTo>
                  <a:pt x="2361" y="783"/>
                  <a:pt x="2376" y="833"/>
                  <a:pt x="2390" y="884"/>
                </a:cubicBezTo>
                <a:cubicBezTo>
                  <a:pt x="2400" y="874"/>
                  <a:pt x="2413" y="867"/>
                  <a:pt x="2419" y="855"/>
                </a:cubicBezTo>
                <a:cubicBezTo>
                  <a:pt x="2444" y="805"/>
                  <a:pt x="2403" y="781"/>
                  <a:pt x="2467" y="759"/>
                </a:cubicBezTo>
                <a:cubicBezTo>
                  <a:pt x="2470" y="749"/>
                  <a:pt x="2471" y="739"/>
                  <a:pt x="2476" y="730"/>
                </a:cubicBezTo>
                <a:cubicBezTo>
                  <a:pt x="2515" y="666"/>
                  <a:pt x="2518" y="793"/>
                  <a:pt x="2524" y="817"/>
                </a:cubicBezTo>
                <a:cubicBezTo>
                  <a:pt x="2527" y="753"/>
                  <a:pt x="2532" y="689"/>
                  <a:pt x="2534" y="625"/>
                </a:cubicBezTo>
                <a:cubicBezTo>
                  <a:pt x="2539" y="468"/>
                  <a:pt x="2515" y="0"/>
                  <a:pt x="2544" y="154"/>
                </a:cubicBezTo>
                <a:cubicBezTo>
                  <a:pt x="2576" y="321"/>
                  <a:pt x="2551" y="676"/>
                  <a:pt x="2582" y="913"/>
                </a:cubicBezTo>
                <a:cubicBezTo>
                  <a:pt x="2603" y="853"/>
                  <a:pt x="2609" y="783"/>
                  <a:pt x="2620" y="721"/>
                </a:cubicBezTo>
                <a:cubicBezTo>
                  <a:pt x="2623" y="670"/>
                  <a:pt x="2626" y="618"/>
                  <a:pt x="2630" y="567"/>
                </a:cubicBezTo>
                <a:cubicBezTo>
                  <a:pt x="2640" y="429"/>
                  <a:pt x="2628" y="403"/>
                  <a:pt x="2649" y="471"/>
                </a:cubicBezTo>
                <a:cubicBezTo>
                  <a:pt x="2652" y="573"/>
                  <a:pt x="2653" y="676"/>
                  <a:pt x="2659" y="778"/>
                </a:cubicBezTo>
                <a:cubicBezTo>
                  <a:pt x="2660" y="788"/>
                  <a:pt x="2661" y="814"/>
                  <a:pt x="2668" y="807"/>
                </a:cubicBezTo>
                <a:cubicBezTo>
                  <a:pt x="2682" y="793"/>
                  <a:pt x="2681" y="769"/>
                  <a:pt x="2688" y="750"/>
                </a:cubicBezTo>
                <a:cubicBezTo>
                  <a:pt x="2695" y="706"/>
                  <a:pt x="2703" y="667"/>
                  <a:pt x="2716" y="625"/>
                </a:cubicBezTo>
                <a:cubicBezTo>
                  <a:pt x="2719" y="599"/>
                  <a:pt x="2708" y="566"/>
                  <a:pt x="2726" y="548"/>
                </a:cubicBezTo>
                <a:cubicBezTo>
                  <a:pt x="2738" y="536"/>
                  <a:pt x="2742" y="579"/>
                  <a:pt x="2745" y="596"/>
                </a:cubicBezTo>
                <a:cubicBezTo>
                  <a:pt x="2751" y="628"/>
                  <a:pt x="2752" y="660"/>
                  <a:pt x="2755" y="692"/>
                </a:cubicBezTo>
                <a:cubicBezTo>
                  <a:pt x="2768" y="673"/>
                  <a:pt x="2780" y="653"/>
                  <a:pt x="2793" y="634"/>
                </a:cubicBezTo>
                <a:cubicBezTo>
                  <a:pt x="2799" y="625"/>
                  <a:pt x="2812" y="606"/>
                  <a:pt x="2812" y="606"/>
                </a:cubicBezTo>
                <a:cubicBezTo>
                  <a:pt x="2848" y="674"/>
                  <a:pt x="2811" y="624"/>
                  <a:pt x="2860" y="654"/>
                </a:cubicBezTo>
                <a:cubicBezTo>
                  <a:pt x="2928" y="695"/>
                  <a:pt x="2906" y="697"/>
                  <a:pt x="2995" y="711"/>
                </a:cubicBezTo>
                <a:cubicBezTo>
                  <a:pt x="3051" y="730"/>
                  <a:pt x="3119" y="709"/>
                  <a:pt x="3177" y="702"/>
                </a:cubicBezTo>
                <a:cubicBezTo>
                  <a:pt x="3438" y="716"/>
                  <a:pt x="3702" y="740"/>
                  <a:pt x="3964" y="74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6507163" y="2566988"/>
            <a:ext cx="156210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small jitter</a:t>
            </a:r>
          </a:p>
        </p:txBody>
      </p:sp>
      <p:sp>
        <p:nvSpPr>
          <p:cNvPr id="17421" name="Text Box 10"/>
          <p:cNvSpPr txBox="1">
            <a:spLocks noChangeArrowheads="1"/>
          </p:cNvSpPr>
          <p:nvPr/>
        </p:nvSpPr>
        <p:spPr bwMode="auto">
          <a:xfrm>
            <a:off x="6521450" y="4379913"/>
            <a:ext cx="153035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large jitter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3D7BD-D985-45F6-A26B-392452C277D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1843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2" name="Freeform 7"/>
          <p:cNvSpPr>
            <a:spLocks/>
          </p:cNvSpPr>
          <p:nvPr/>
        </p:nvSpPr>
        <p:spPr bwMode="auto">
          <a:xfrm>
            <a:off x="1782763" y="4511675"/>
            <a:ext cx="1935162" cy="120650"/>
          </a:xfrm>
          <a:custGeom>
            <a:avLst/>
            <a:gdLst>
              <a:gd name="T0" fmla="*/ 0 w 1219"/>
              <a:gd name="T1" fmla="*/ 0 h 76"/>
              <a:gd name="T2" fmla="*/ 2147483647 w 1219"/>
              <a:gd name="T3" fmla="*/ 2147483647 h 76"/>
              <a:gd name="T4" fmla="*/ 2147483647 w 1219"/>
              <a:gd name="T5" fmla="*/ 2147483647 h 76"/>
              <a:gd name="T6" fmla="*/ 2147483647 w 1219"/>
              <a:gd name="T7" fmla="*/ 2147483647 h 76"/>
              <a:gd name="T8" fmla="*/ 0 60000 65536"/>
              <a:gd name="T9" fmla="*/ 0 60000 65536"/>
              <a:gd name="T10" fmla="*/ 0 60000 65536"/>
              <a:gd name="T11" fmla="*/ 0 60000 65536"/>
              <a:gd name="T12" fmla="*/ 0 w 1219"/>
              <a:gd name="T13" fmla="*/ 0 h 76"/>
              <a:gd name="T14" fmla="*/ 1219 w 1219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" h="76">
                <a:moveTo>
                  <a:pt x="0" y="0"/>
                </a:moveTo>
                <a:cubicBezTo>
                  <a:pt x="93" y="11"/>
                  <a:pt x="186" y="26"/>
                  <a:pt x="279" y="38"/>
                </a:cubicBezTo>
                <a:cubicBezTo>
                  <a:pt x="320" y="53"/>
                  <a:pt x="360" y="59"/>
                  <a:pt x="403" y="67"/>
                </a:cubicBezTo>
                <a:cubicBezTo>
                  <a:pt x="676" y="56"/>
                  <a:pt x="947" y="76"/>
                  <a:pt x="1219" y="76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Freeform 8"/>
          <p:cNvSpPr>
            <a:spLocks/>
          </p:cNvSpPr>
          <p:nvPr/>
        </p:nvSpPr>
        <p:spPr bwMode="auto">
          <a:xfrm>
            <a:off x="4830763" y="1782763"/>
            <a:ext cx="3338512" cy="2971800"/>
          </a:xfrm>
          <a:custGeom>
            <a:avLst/>
            <a:gdLst>
              <a:gd name="T0" fmla="*/ 0 w 2103"/>
              <a:gd name="T1" fmla="*/ 0 h 1872"/>
              <a:gd name="T2" fmla="*/ 2147483647 w 2103"/>
              <a:gd name="T3" fmla="*/ 2147483647 h 1872"/>
              <a:gd name="T4" fmla="*/ 2147483647 w 2103"/>
              <a:gd name="T5" fmla="*/ 2147483647 h 1872"/>
              <a:gd name="T6" fmla="*/ 2147483647 w 2103"/>
              <a:gd name="T7" fmla="*/ 2147483647 h 1872"/>
              <a:gd name="T8" fmla="*/ 2147483647 w 2103"/>
              <a:gd name="T9" fmla="*/ 2147483647 h 1872"/>
              <a:gd name="T10" fmla="*/ 2147483647 w 2103"/>
              <a:gd name="T11" fmla="*/ 2147483647 h 1872"/>
              <a:gd name="T12" fmla="*/ 2147483647 w 2103"/>
              <a:gd name="T13" fmla="*/ 2147483647 h 1872"/>
              <a:gd name="T14" fmla="*/ 2147483647 w 2103"/>
              <a:gd name="T15" fmla="*/ 2147483647 h 1872"/>
              <a:gd name="T16" fmla="*/ 2147483647 w 2103"/>
              <a:gd name="T17" fmla="*/ 2147483647 h 1872"/>
              <a:gd name="T18" fmla="*/ 2147483647 w 2103"/>
              <a:gd name="T19" fmla="*/ 2147483647 h 1872"/>
              <a:gd name="T20" fmla="*/ 2147483647 w 2103"/>
              <a:gd name="T21" fmla="*/ 2147483647 h 1872"/>
              <a:gd name="T22" fmla="*/ 2147483647 w 2103"/>
              <a:gd name="T23" fmla="*/ 2147483647 h 1872"/>
              <a:gd name="T24" fmla="*/ 2147483647 w 2103"/>
              <a:gd name="T25" fmla="*/ 2147483647 h 1872"/>
              <a:gd name="T26" fmla="*/ 2147483647 w 2103"/>
              <a:gd name="T27" fmla="*/ 2147483647 h 1872"/>
              <a:gd name="T28" fmla="*/ 2147483647 w 2103"/>
              <a:gd name="T29" fmla="*/ 2147483647 h 1872"/>
              <a:gd name="T30" fmla="*/ 2147483647 w 2103"/>
              <a:gd name="T31" fmla="*/ 2147483647 h 1872"/>
              <a:gd name="T32" fmla="*/ 2147483647 w 2103"/>
              <a:gd name="T33" fmla="*/ 2147483647 h 1872"/>
              <a:gd name="T34" fmla="*/ 2147483647 w 2103"/>
              <a:gd name="T35" fmla="*/ 2147483647 h 1872"/>
              <a:gd name="T36" fmla="*/ 2147483647 w 2103"/>
              <a:gd name="T37" fmla="*/ 2147483647 h 18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03"/>
              <a:gd name="T58" fmla="*/ 0 h 1872"/>
              <a:gd name="T59" fmla="*/ 2103 w 2103"/>
              <a:gd name="T60" fmla="*/ 1872 h 18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03" h="1872">
                <a:moveTo>
                  <a:pt x="0" y="0"/>
                </a:moveTo>
                <a:cubicBezTo>
                  <a:pt x="23" y="89"/>
                  <a:pt x="39" y="164"/>
                  <a:pt x="106" y="231"/>
                </a:cubicBezTo>
                <a:cubicBezTo>
                  <a:pt x="117" y="266"/>
                  <a:pt x="134" y="296"/>
                  <a:pt x="154" y="327"/>
                </a:cubicBezTo>
                <a:cubicBezTo>
                  <a:pt x="164" y="409"/>
                  <a:pt x="166" y="524"/>
                  <a:pt x="231" y="586"/>
                </a:cubicBezTo>
                <a:cubicBezTo>
                  <a:pt x="249" y="643"/>
                  <a:pt x="274" y="709"/>
                  <a:pt x="307" y="759"/>
                </a:cubicBezTo>
                <a:cubicBezTo>
                  <a:pt x="314" y="794"/>
                  <a:pt x="318" y="829"/>
                  <a:pt x="327" y="864"/>
                </a:cubicBezTo>
                <a:cubicBezTo>
                  <a:pt x="332" y="884"/>
                  <a:pt x="346" y="922"/>
                  <a:pt x="346" y="922"/>
                </a:cubicBezTo>
                <a:cubicBezTo>
                  <a:pt x="358" y="998"/>
                  <a:pt x="387" y="1083"/>
                  <a:pt x="423" y="1152"/>
                </a:cubicBezTo>
                <a:cubicBezTo>
                  <a:pt x="426" y="1165"/>
                  <a:pt x="425" y="1179"/>
                  <a:pt x="432" y="1191"/>
                </a:cubicBezTo>
                <a:cubicBezTo>
                  <a:pt x="439" y="1203"/>
                  <a:pt x="456" y="1207"/>
                  <a:pt x="461" y="1219"/>
                </a:cubicBezTo>
                <a:cubicBezTo>
                  <a:pt x="472" y="1246"/>
                  <a:pt x="474" y="1277"/>
                  <a:pt x="480" y="1306"/>
                </a:cubicBezTo>
                <a:cubicBezTo>
                  <a:pt x="485" y="1327"/>
                  <a:pt x="504" y="1342"/>
                  <a:pt x="509" y="1363"/>
                </a:cubicBezTo>
                <a:cubicBezTo>
                  <a:pt x="527" y="1434"/>
                  <a:pt x="526" y="1474"/>
                  <a:pt x="576" y="1527"/>
                </a:cubicBezTo>
                <a:cubicBezTo>
                  <a:pt x="588" y="1560"/>
                  <a:pt x="595" y="1584"/>
                  <a:pt x="615" y="1613"/>
                </a:cubicBezTo>
                <a:cubicBezTo>
                  <a:pt x="638" y="1684"/>
                  <a:pt x="619" y="1657"/>
                  <a:pt x="663" y="1699"/>
                </a:cubicBezTo>
                <a:cubicBezTo>
                  <a:pt x="693" y="1776"/>
                  <a:pt x="736" y="1835"/>
                  <a:pt x="816" y="1863"/>
                </a:cubicBezTo>
                <a:cubicBezTo>
                  <a:pt x="1021" y="1858"/>
                  <a:pt x="1338" y="1824"/>
                  <a:pt x="1546" y="1872"/>
                </a:cubicBezTo>
                <a:cubicBezTo>
                  <a:pt x="1674" y="1869"/>
                  <a:pt x="1802" y="1869"/>
                  <a:pt x="1930" y="1863"/>
                </a:cubicBezTo>
                <a:cubicBezTo>
                  <a:pt x="1987" y="1860"/>
                  <a:pt x="2044" y="1843"/>
                  <a:pt x="2103" y="1843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EEDA5F-D78C-4C79-AF56-17D1198E769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Today’s Question</a:t>
            </a:r>
          </a:p>
        </p:txBody>
      </p:sp>
      <p:sp>
        <p:nvSpPr>
          <p:cNvPr id="19462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the playout buffer?</a:t>
            </a:r>
          </a:p>
          <a:p>
            <a:pPr eaLnBrk="1" hangingPunct="1"/>
            <a:r>
              <a:rPr lang="en-US" smtClean="0"/>
              <a:t>When to play back?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4A604-0157-4AF7-BC7C-530C66A5F59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Non-interactive</a:t>
            </a:r>
          </a:p>
          <a:p>
            <a:pPr lvl="1" eaLnBrk="1" hangingPunct="1"/>
            <a:r>
              <a:rPr lang="en-US" smtClean="0"/>
              <a:t>Buffer can be large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Interactive</a:t>
            </a:r>
          </a:p>
          <a:p>
            <a:pPr lvl="1" eaLnBrk="1" hangingPunct="1"/>
            <a:r>
              <a:rPr lang="en-US" smtClean="0"/>
              <a:t>As small as possible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DEEF5-4628-44AF-AEF2-DF9378D5172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</a:t>
            </a:r>
          </a:p>
          <a:p>
            <a:pPr lvl="1" eaLnBrk="1" hangingPunct="1"/>
            <a:r>
              <a:rPr lang="en-US" smtClean="0"/>
              <a:t>Frames are discrete (easier problem)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Audio</a:t>
            </a:r>
          </a:p>
          <a:p>
            <a:pPr lvl="1" eaLnBrk="1" hangingPunct="1"/>
            <a:r>
              <a:rPr lang="en-US" smtClean="0"/>
              <a:t>Samples are “continuous”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987A33-BBD9-47CA-AF8E-B15073EC3AE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4200">
                <a:solidFill>
                  <a:schemeClr val="tx2"/>
                </a:solidFill>
              </a:rPr>
              <a:t>You are Here</a:t>
            </a:r>
          </a:p>
        </p:txBody>
      </p:sp>
      <p:sp>
        <p:nvSpPr>
          <p:cNvPr id="4102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latin typeface="Lucida Grande" charset="0"/>
              </a:rPr>
              <a:t>Network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Encoder</a:t>
            </a: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Sender</a:t>
            </a: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Middlebox</a:t>
            </a: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  <a:latin typeface="Lucida Grande" charset="0"/>
              </a:rPr>
              <a:t>Receiver</a:t>
            </a:r>
          </a:p>
        </p:txBody>
      </p:sp>
      <p:cxnSp>
        <p:nvCxnSpPr>
          <p:cNvPr id="4107" name="AutoShape 9"/>
          <p:cNvCxnSpPr>
            <a:cxnSpLocks noChangeShapeType="1"/>
            <a:stCxn id="4103" idx="2"/>
            <a:endCxn id="4104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8" name="AutoShape 10"/>
          <p:cNvCxnSpPr>
            <a:cxnSpLocks noChangeShapeType="1"/>
            <a:stCxn id="4104" idx="4"/>
            <a:endCxn id="4102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09" name="AutoShape 11"/>
          <p:cNvCxnSpPr>
            <a:cxnSpLocks noChangeShapeType="1"/>
            <a:endCxn id="4105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0" name="AutoShape 12"/>
          <p:cNvCxnSpPr>
            <a:cxnSpLocks noChangeShapeType="1"/>
            <a:stCxn id="4105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1" name="AutoShape 13"/>
          <p:cNvCxnSpPr>
            <a:cxnSpLocks noChangeShapeType="1"/>
            <a:stCxn id="4102" idx="2"/>
            <a:endCxn id="4106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4112" name="Rectangle 14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Decoder</a:t>
            </a:r>
          </a:p>
        </p:txBody>
      </p:sp>
      <p:cxnSp>
        <p:nvCxnSpPr>
          <p:cNvPr id="4113" name="AutoShape 15"/>
          <p:cNvCxnSpPr>
            <a:cxnSpLocks noChangeShapeType="1"/>
            <a:stCxn id="4106" idx="0"/>
            <a:endCxn id="4112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640FD-367D-41D5-995C-5AB424618CC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Naive Answer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a buffer?</a:t>
            </a:r>
          </a:p>
          <a:p>
            <a:pPr lvl="1" eaLnBrk="1" hangingPunct="1"/>
            <a:r>
              <a:rPr lang="en-US" smtClean="0"/>
              <a:t>Fixed at a small value, to reduce latency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When to playback?</a:t>
            </a:r>
          </a:p>
          <a:p>
            <a:pPr lvl="1" eaLnBrk="1" hangingPunct="1"/>
            <a:r>
              <a:rPr lang="en-US" smtClean="0"/>
              <a:t>Playback as soon as possible, to reduce latency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7D8DD-74A6-4D50-94BD-2DC31EC8573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 Buffer Management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Bandwidth Smoothing for Non-interactive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B1B5A-8532-4D4F-B323-D8A7F1A70BB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Multi-Threshold Flow Control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Zimmermann, K. Fu, M. Jahangiri, C. Shahabi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MTAP 2006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0247F-3EEF-43C3-985E-9B7C1D22821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Video-on-Demand (VoD)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High-quality playback required</a:t>
            </a:r>
          </a:p>
          <a:p>
            <a:pPr eaLnBrk="1" hangingPunct="1"/>
            <a:r>
              <a:rPr lang="en-US" smtClean="0"/>
              <a:t>Buffer can be large</a:t>
            </a:r>
          </a:p>
          <a:p>
            <a:pPr eaLnBrk="1" hangingPunct="1"/>
            <a:r>
              <a:rPr lang="en-US" smtClean="0"/>
              <a:t>Encoding may be VBR for high visual quality</a:t>
            </a:r>
          </a:p>
          <a:p>
            <a:pPr eaLnBrk="1" hangingPunct="1"/>
            <a:r>
              <a:rPr lang="en-US" smtClean="0"/>
              <a:t>Playback time may be very long (2+ hours)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A3E64-C9F9-4B23-8DE6-51ECE4BB80F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(1)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Server-controlled</a:t>
            </a:r>
          </a:p>
          <a:p>
            <a:pPr lvl="1" eaLnBrk="1" hangingPunct="1"/>
            <a:r>
              <a:rPr lang="en-US" smtClean="0"/>
              <a:t>Pre-compute transmission schedule</a:t>
            </a:r>
          </a:p>
          <a:p>
            <a:pPr lvl="1" eaLnBrk="1" hangingPunct="1"/>
            <a:r>
              <a:rPr lang="en-US" i="1" smtClean="0"/>
              <a:t>Piece-wise linear</a:t>
            </a:r>
            <a:r>
              <a:rPr lang="en-US" smtClean="0"/>
              <a:t> approximation: compute a number of constant-rate segments</a:t>
            </a:r>
          </a:p>
          <a:p>
            <a:pPr lvl="1" eaLnBrk="1" hangingPunct="1"/>
            <a:r>
              <a:rPr lang="en-US" smtClean="0"/>
              <a:t>Different optimization criteria</a:t>
            </a:r>
          </a:p>
          <a:p>
            <a:pPr lvl="2" eaLnBrk="1" hangingPunct="1"/>
            <a:r>
              <a:rPr lang="en-US" smtClean="0"/>
              <a:t>Minimize: # of rate changes, # utilization of client buffer, peak rate, etc.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D0B4D4-A2E9-40C8-B0F7-B21592D5DF6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(2)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Client-controlled</a:t>
            </a:r>
          </a:p>
          <a:p>
            <a:pPr lvl="1" eaLnBrk="1" hangingPunct="1"/>
            <a:r>
              <a:rPr lang="en-US" smtClean="0"/>
              <a:t>Client adaptively informs server</a:t>
            </a:r>
          </a:p>
          <a:p>
            <a:pPr lvl="1" eaLnBrk="1" hangingPunct="1"/>
            <a:r>
              <a:rPr lang="en-US" smtClean="0"/>
              <a:t>Advantages:</a:t>
            </a:r>
          </a:p>
          <a:p>
            <a:pPr lvl="2" eaLnBrk="1" hangingPunct="1"/>
            <a:r>
              <a:rPr lang="en-US" smtClean="0"/>
              <a:t>No rate history necessary (VBR)</a:t>
            </a:r>
          </a:p>
          <a:p>
            <a:pPr lvl="2" eaLnBrk="1" hangingPunct="1"/>
            <a:r>
              <a:rPr lang="en-US" smtClean="0"/>
              <a:t>Can adjust to network conditions</a:t>
            </a:r>
          </a:p>
          <a:p>
            <a:pPr lvl="2" eaLnBrk="1" hangingPunct="1"/>
            <a:r>
              <a:rPr lang="en-US" smtClean="0"/>
              <a:t>Works easily with interactive commands such as FF, FR, Pause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BC646E-A6DB-4991-B66E-ACFCB7B1B60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 Stream Delivery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itchFamily="34" charset="-128"/>
              </a:rPr>
              <a:t>Smoothing of VBR media traffic has the following quality benefits: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Better resource utilization (less bursty)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More streams with the same network capacity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50DC4-FF7E-4AFD-AB2E-2EE9393A68F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b="1" i="1" smtClean="0">
                <a:ea typeface="ＭＳ Ｐゴシック" pitchFamily="34" charset="-128"/>
              </a:rPr>
              <a:t>Multi-Threshold Flow Control</a:t>
            </a:r>
            <a:br>
              <a:rPr lang="en-US" altLang="ja-JP" b="1" i="1" smtClean="0">
                <a:ea typeface="ＭＳ Ｐゴシック" pitchFamily="34" charset="-128"/>
              </a:rPr>
            </a:br>
            <a:r>
              <a:rPr lang="en-US" altLang="ja-JP" b="1" i="1" smtClean="0">
                <a:ea typeface="ＭＳ Ｐゴシック" pitchFamily="34" charset="-128"/>
              </a:rPr>
              <a:t>(MTFC)</a:t>
            </a:r>
            <a:r>
              <a:rPr lang="en-US" altLang="ja-JP" smtClean="0">
                <a:ea typeface="ＭＳ Ｐゴシック" pitchFamily="34" charset="-128"/>
              </a:rPr>
              <a:t> algorithm objectives: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Online operation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Content independence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Minimizing feedback</a:t>
            </a:r>
            <a:br>
              <a:rPr lang="en-US" altLang="ja-JP" smtClean="0">
                <a:ea typeface="ＭＳ Ｐゴシック" pitchFamily="34" charset="-128"/>
              </a:rPr>
            </a:br>
            <a:r>
              <a:rPr lang="en-US" altLang="ja-JP" smtClean="0">
                <a:ea typeface="ＭＳ Ｐゴシック" pitchFamily="34" charset="-128"/>
              </a:rPr>
              <a:t>control signaling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Rate smoothing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60D56B-6490-48AD-9074-0B5157D23C2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pic>
        <p:nvPicPr>
          <p:cNvPr id="30726" name="Picture 4" descr="thruput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20838"/>
            <a:ext cx="58674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37E57-1C40-4083-B736-7AFFBAA0732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800" smtClean="0">
                <a:ea typeface="ＭＳ Ｐゴシック" pitchFamily="34" charset="-128"/>
              </a:rPr>
              <a:t>MTFC Buffer Management</a:t>
            </a:r>
          </a:p>
        </p:txBody>
      </p:sp>
      <p:pic>
        <p:nvPicPr>
          <p:cNvPr id="31750" name="Picture 4" descr="mtfcbu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81400" y="2514600"/>
            <a:ext cx="5257800" cy="3617913"/>
          </a:xfrm>
          <a:noFill/>
        </p:spPr>
      </p:pic>
      <p:sp>
        <p:nvSpPr>
          <p:cNvPr id="317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Multiple Thresholds: goal is middle of buffer</a:t>
            </a:r>
          </a:p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Send rate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adjust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command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to server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whenever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threshold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is crossed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827DB-FCDF-4194-A318-4A54F464A89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recv and play?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open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while</a:t>
            </a:r>
            <a:r>
              <a:rPr lang="en-US" smtClean="0"/>
              <a:t> not done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/>
              <a:t>if</a:t>
            </a:r>
            <a:r>
              <a:rPr lang="en-US" smtClean="0"/>
              <a:t> socket is readable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read packet from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remove RTP 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decode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play back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0BD81-4428-4C20-B214-09CAA213FEF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Thresholds?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Simple: equi-distant</a:t>
            </a:r>
          </a:p>
          <a:p>
            <a:pPr lvl="1" eaLnBrk="1" hangingPunct="1"/>
            <a:r>
              <a:rPr lang="en-US" i="1" smtClean="0"/>
              <a:t>m</a:t>
            </a:r>
            <a:r>
              <a:rPr lang="en-US" smtClean="0"/>
              <a:t>: number of thresholds</a:t>
            </a:r>
          </a:p>
          <a:p>
            <a:pPr lvl="1" eaLnBrk="1" hangingPunct="1"/>
            <a:r>
              <a:rPr lang="en-US" smtClean="0"/>
              <a:t>Overflow and underflow thresholds</a:t>
            </a:r>
          </a:p>
        </p:txBody>
      </p:sp>
      <p:pic>
        <p:nvPicPr>
          <p:cNvPr id="32775" name="Picture 4" descr="mtfc_lin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65550"/>
            <a:ext cx="7681913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BB444-D7DE-44AA-B57E-BDFEC7369B6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How to Calculate Sending Rate?</a:t>
            </a:r>
          </a:p>
        </p:txBody>
      </p:sp>
      <p:pic>
        <p:nvPicPr>
          <p:cNvPr id="33798" name="Picture 4" descr="twister_RateDistrib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409700"/>
            <a:ext cx="6889750" cy="5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9A6ECE-66B1-48EC-ACAF-1A8F609A0FB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vs. arithmetic vs. geometric</a:t>
            </a:r>
          </a:p>
        </p:txBody>
      </p:sp>
      <p:pic>
        <p:nvPicPr>
          <p:cNvPr id="34823" name="Picture 4" descr="Non-Uniform-threshold-spac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786856" y="261144"/>
            <a:ext cx="3709988" cy="852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F4798-B542-4E00-814E-00FD17628B7A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Geometric and arithmetic spacing:</a:t>
            </a:r>
          </a:p>
        </p:txBody>
      </p:sp>
      <p:pic>
        <p:nvPicPr>
          <p:cNvPr id="35847" name="Picture 4" descr="mtfc_arith_ge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2419350"/>
            <a:ext cx="48863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BD880-5347-4C08-A63B-96EBDC5DD71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Rate Computation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Relevant factors:</a:t>
            </a:r>
          </a:p>
          <a:p>
            <a:pPr lvl="1" eaLnBrk="1" hangingPunct="1"/>
            <a:r>
              <a:rPr lang="en-US" sz="2400" dirty="0" smtClean="0"/>
              <a:t>Target buffer level (i.e., 50%): </a:t>
            </a:r>
            <a:r>
              <a:rPr lang="en-US" sz="2400" i="1" dirty="0" smtClean="0"/>
              <a:t>TH</a:t>
            </a:r>
            <a:r>
              <a:rPr lang="en-US" sz="2400" i="1" baseline="-25000" dirty="0" smtClean="0"/>
              <a:t>N</a:t>
            </a:r>
          </a:p>
          <a:p>
            <a:pPr lvl="1" eaLnBrk="1" hangingPunct="1"/>
            <a:r>
              <a:rPr lang="en-US" sz="2400" dirty="0" smtClean="0"/>
              <a:t>Current buffer level: </a:t>
            </a:r>
            <a:r>
              <a:rPr lang="en-US" sz="2400" i="1" dirty="0" err="1" smtClean="0"/>
              <a:t>b</a:t>
            </a:r>
            <a:r>
              <a:rPr lang="en-US" sz="2400" i="1" baseline="-25000" dirty="0" err="1" smtClean="0"/>
              <a:t>wobsv</a:t>
            </a:r>
            <a:endParaRPr lang="en-US" sz="2400" i="1" baseline="-25000" dirty="0" smtClean="0"/>
          </a:p>
          <a:p>
            <a:pPr lvl="1" eaLnBrk="1" hangingPunct="1"/>
            <a:r>
              <a:rPr lang="en-US" sz="2400" dirty="0" smtClean="0"/>
              <a:t>Predicted duration to reach target level</a:t>
            </a:r>
          </a:p>
          <a:p>
            <a:pPr lvl="1" eaLnBrk="1" hangingPunct="1"/>
            <a:r>
              <a:rPr lang="en-US" sz="2400" dirty="0" smtClean="0"/>
              <a:t>Data consumed during predicted duration</a:t>
            </a:r>
          </a:p>
        </p:txBody>
      </p:sp>
      <p:pic>
        <p:nvPicPr>
          <p:cNvPr id="36871" name="Picture 4" descr="new_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25" y="4162425"/>
            <a:ext cx="57816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AE5EB-BCB6-4193-8250-5907B7571497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MTFC Results</a:t>
            </a:r>
          </a:p>
        </p:txBody>
      </p:sp>
      <p:pic>
        <p:nvPicPr>
          <p:cNvPr id="37894" name="Picture 9" descr="mpeg4Pro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550" y="1420813"/>
            <a:ext cx="66929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9BAAAE-0744-491D-85A4-A31AC1618A76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38917" name="Picture 3" descr="mtf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0" y="1219200"/>
            <a:ext cx="7620000" cy="5122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8918" name="Picture 4" descr="MTFCResul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30375"/>
            <a:ext cx="6291263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7927975" y="1698625"/>
            <a:ext cx="173038" cy="43815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864-DFD4-4478-922E-6B0E6BCA491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  <p:pic>
        <p:nvPicPr>
          <p:cNvPr id="39942" name="Picture 4" descr="dpn_tre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59781" y="486569"/>
            <a:ext cx="540543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596900" y="2209800"/>
            <a:ext cx="1244600" cy="13112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</a:t>
            </a:r>
          </a:p>
          <a:p>
            <a:r>
              <a:rPr lang="en-US" sz="2000"/>
              <a:t>Of</a:t>
            </a:r>
          </a:p>
          <a:p>
            <a:r>
              <a:rPr lang="en-US" sz="2000"/>
              <a:t>Rate</a:t>
            </a:r>
          </a:p>
          <a:p>
            <a:r>
              <a:rPr lang="en-US" sz="2000"/>
              <a:t>Changes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3167063" y="5600700"/>
            <a:ext cx="709612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8MB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4803775" y="5586413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16MB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6445250" y="5600700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32MB</a:t>
            </a:r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2070100" y="5181600"/>
            <a:ext cx="312738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1925638" y="48768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</a:t>
            </a:r>
          </a:p>
        </p:txBody>
      </p:sp>
      <p:sp>
        <p:nvSpPr>
          <p:cNvPr id="39949" name="Text Box 11"/>
          <p:cNvSpPr txBox="1">
            <a:spLocks noChangeArrowheads="1"/>
          </p:cNvSpPr>
          <p:nvPr/>
        </p:nvSpPr>
        <p:spPr bwMode="auto">
          <a:xfrm>
            <a:off x="1925638" y="46482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20</a:t>
            </a:r>
          </a:p>
        </p:txBody>
      </p: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1920875" y="43434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30</a:t>
            </a:r>
          </a:p>
        </p:txBody>
      </p:sp>
      <p:sp>
        <p:nvSpPr>
          <p:cNvPr id="39951" name="Text Box 13"/>
          <p:cNvSpPr txBox="1">
            <a:spLocks noChangeArrowheads="1"/>
          </p:cNvSpPr>
          <p:nvPr/>
        </p:nvSpPr>
        <p:spPr bwMode="auto">
          <a:xfrm>
            <a:off x="1925638" y="4038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40</a:t>
            </a:r>
          </a:p>
        </p:txBody>
      </p: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1920875" y="37338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50</a:t>
            </a:r>
          </a:p>
        </p:txBody>
      </p:sp>
      <p:sp>
        <p:nvSpPr>
          <p:cNvPr id="39953" name="Text Box 15"/>
          <p:cNvSpPr txBox="1">
            <a:spLocks noChangeArrowheads="1"/>
          </p:cNvSpPr>
          <p:nvPr/>
        </p:nvSpPr>
        <p:spPr bwMode="auto">
          <a:xfrm>
            <a:off x="1925638" y="33972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60</a:t>
            </a:r>
          </a:p>
        </p:txBody>
      </p:sp>
      <p:sp>
        <p:nvSpPr>
          <p:cNvPr id="39954" name="Text Box 16"/>
          <p:cNvSpPr txBox="1">
            <a:spLocks noChangeArrowheads="1"/>
          </p:cNvSpPr>
          <p:nvPr/>
        </p:nvSpPr>
        <p:spPr bwMode="auto">
          <a:xfrm>
            <a:off x="1925638" y="30480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70</a:t>
            </a:r>
          </a:p>
        </p:txBody>
      </p: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1925638" y="27876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80</a:t>
            </a:r>
          </a:p>
        </p:txBody>
      </p:sp>
      <p:sp>
        <p:nvSpPr>
          <p:cNvPr id="39956" name="Text Box 18"/>
          <p:cNvSpPr txBox="1">
            <a:spLocks noChangeArrowheads="1"/>
          </p:cNvSpPr>
          <p:nvPr/>
        </p:nvSpPr>
        <p:spPr bwMode="auto">
          <a:xfrm>
            <a:off x="1925638" y="2514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90</a:t>
            </a:r>
          </a:p>
        </p:txBody>
      </p:sp>
      <p:sp>
        <p:nvSpPr>
          <p:cNvPr id="39957" name="Text Box 19"/>
          <p:cNvSpPr txBox="1">
            <a:spLocks noChangeArrowheads="1"/>
          </p:cNvSpPr>
          <p:nvPr/>
        </p:nvSpPr>
        <p:spPr bwMode="auto">
          <a:xfrm>
            <a:off x="1773238" y="2209800"/>
            <a:ext cx="685800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100</a:t>
            </a:r>
          </a:p>
        </p:txBody>
      </p:sp>
      <p:sp>
        <p:nvSpPr>
          <p:cNvPr id="39958" name="Text Box 20"/>
          <p:cNvSpPr txBox="1">
            <a:spLocks noChangeArrowheads="1"/>
          </p:cNvSpPr>
          <p:nvPr/>
        </p:nvSpPr>
        <p:spPr bwMode="auto">
          <a:xfrm>
            <a:off x="33480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39959" name="Text Box 21"/>
          <p:cNvSpPr txBox="1">
            <a:spLocks noChangeArrowheads="1"/>
          </p:cNvSpPr>
          <p:nvPr/>
        </p:nvSpPr>
        <p:spPr bwMode="auto">
          <a:xfrm>
            <a:off x="44148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39960" name="Text Box 22"/>
          <p:cNvSpPr txBox="1">
            <a:spLocks noChangeArrowheads="1"/>
          </p:cNvSpPr>
          <p:nvPr/>
        </p:nvSpPr>
        <p:spPr bwMode="auto">
          <a:xfrm>
            <a:off x="5516563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9</a:t>
            </a:r>
          </a:p>
        </p:txBody>
      </p:sp>
      <p:sp>
        <p:nvSpPr>
          <p:cNvPr id="39961" name="Text Box 23"/>
          <p:cNvSpPr txBox="1">
            <a:spLocks noChangeArrowheads="1"/>
          </p:cNvSpPr>
          <p:nvPr/>
        </p:nvSpPr>
        <p:spPr bwMode="auto">
          <a:xfrm>
            <a:off x="6408738" y="1905000"/>
            <a:ext cx="441325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17</a:t>
            </a:r>
          </a:p>
        </p:txBody>
      </p:sp>
      <p:sp>
        <p:nvSpPr>
          <p:cNvPr id="39962" name="Text Box 24"/>
          <p:cNvSpPr txBox="1">
            <a:spLocks noChangeArrowheads="1"/>
          </p:cNvSpPr>
          <p:nvPr/>
        </p:nvSpPr>
        <p:spPr bwMode="auto">
          <a:xfrm>
            <a:off x="3660775" y="1508125"/>
            <a:ext cx="294957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 of Thresholds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7B8F01-6970-447A-BB13-5E2242631CDF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A Brief Introduction to Audio Conferencing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F94B84-6D04-43A1-A8DE-615759801428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Audio Conferencing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Live, interactive application</a:t>
            </a:r>
          </a:p>
          <a:p>
            <a:pPr lvl="1" eaLnBrk="1" hangingPunct="1"/>
            <a:r>
              <a:rPr lang="en-US" dirty="0" smtClean="0"/>
              <a:t>Latency is important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Typically each packet contains</a:t>
            </a:r>
            <a:br>
              <a:rPr lang="en-US" dirty="0" smtClean="0"/>
            </a:br>
            <a:r>
              <a:rPr lang="en-US" dirty="0" smtClean="0"/>
              <a:t>20-30ms of audio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DA14F-BC74-4E4E-AB9B-8120D57F312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What’s Wrong?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ordering</a:t>
            </a:r>
          </a:p>
          <a:p>
            <a:pPr eaLnBrk="1" hangingPunct="1"/>
            <a:r>
              <a:rPr lang="en-US" smtClean="0"/>
              <a:t>packet loss</a:t>
            </a:r>
          </a:p>
          <a:p>
            <a:pPr eaLnBrk="1" hangingPunct="1"/>
            <a:r>
              <a:rPr lang="en-US" smtClean="0"/>
              <a:t>next packet arrive in-time?</a:t>
            </a:r>
          </a:p>
          <a:p>
            <a:pPr eaLnBrk="1" hangingPunct="1"/>
            <a:endParaRPr 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042988" y="4508500"/>
            <a:ext cx="7480300" cy="523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b="1">
                <a:latin typeface="Verdana" pitchFamily="34" charset="0"/>
              </a:rPr>
              <a:t>Especially bad for audio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777FC-ED6F-414B-A12B-E207A357CF49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Silence Suppression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Silence Detection</a:t>
            </a:r>
          </a:p>
          <a:p>
            <a:pPr lvl="1" eaLnBrk="1" hangingPunct="1"/>
            <a:r>
              <a:rPr lang="en-US" dirty="0" smtClean="0"/>
              <a:t>If no sound, no need to send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Talkspurt</a:t>
            </a:r>
            <a:endParaRPr lang="en-US" dirty="0" smtClean="0"/>
          </a:p>
          <a:p>
            <a:pPr lvl="1" eaLnBrk="1" hangingPunct="1"/>
            <a:r>
              <a:rPr lang="en-US" dirty="0" smtClean="0"/>
              <a:t>Consecutive audio packets (between silence)</a:t>
            </a:r>
          </a:p>
          <a:p>
            <a:pPr lvl="1" eaLnBrk="1" hangingPunct="1"/>
            <a:r>
              <a:rPr lang="en-US" dirty="0" smtClean="0"/>
              <a:t>Hundreds of 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C1BD5-0AA8-4857-A703-BD83AAA3AE8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Recall: RTP Header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26003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273367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6"/>
          <p:cNvSpPr>
            <a:spLocks noChangeArrowheads="1"/>
          </p:cNvSpPr>
          <p:nvPr/>
        </p:nvSpPr>
        <p:spPr bwMode="auto">
          <a:xfrm>
            <a:off x="287020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7"/>
          <p:cNvSpPr>
            <a:spLocks noChangeArrowheads="1"/>
          </p:cNvSpPr>
          <p:nvPr/>
        </p:nvSpPr>
        <p:spPr bwMode="auto">
          <a:xfrm>
            <a:off x="30067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14325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32686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34020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35448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2"/>
          <p:cNvSpPr>
            <a:spLocks noChangeArrowheads="1"/>
          </p:cNvSpPr>
          <p:nvPr/>
        </p:nvSpPr>
        <p:spPr bwMode="auto">
          <a:xfrm>
            <a:off x="3671888" y="1916113"/>
            <a:ext cx="136525" cy="731837"/>
          </a:xfrm>
          <a:prstGeom prst="rect">
            <a:avLst/>
          </a:prstGeom>
          <a:solidFill>
            <a:srgbClr val="3399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38052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39417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40782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6"/>
          <p:cNvSpPr>
            <a:spLocks noChangeArrowheads="1"/>
          </p:cNvSpPr>
          <p:nvPr/>
        </p:nvSpPr>
        <p:spPr bwMode="auto">
          <a:xfrm>
            <a:off x="42148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43513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44878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1704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0"/>
          <p:cNvSpPr>
            <a:spLocks noChangeArrowheads="1"/>
          </p:cNvSpPr>
          <p:nvPr/>
        </p:nvSpPr>
        <p:spPr bwMode="auto">
          <a:xfrm>
            <a:off x="54435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6" name="Group 21"/>
          <p:cNvGrpSpPr>
            <a:grpSpLocks/>
          </p:cNvGrpSpPr>
          <p:nvPr/>
        </p:nvGrpSpPr>
        <p:grpSpPr bwMode="auto">
          <a:xfrm>
            <a:off x="4624388" y="1916113"/>
            <a:ext cx="1092200" cy="731837"/>
            <a:chOff x="2913" y="1207"/>
            <a:chExt cx="688" cy="461"/>
          </a:xfrm>
        </p:grpSpPr>
        <p:sp>
          <p:nvSpPr>
            <p:cNvPr id="44128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9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0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1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2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3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63992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8" name="Group 29"/>
          <p:cNvGrpSpPr>
            <a:grpSpLocks/>
          </p:cNvGrpSpPr>
          <p:nvPr/>
        </p:nvGrpSpPr>
        <p:grpSpPr bwMode="auto">
          <a:xfrm>
            <a:off x="5716588" y="1916113"/>
            <a:ext cx="1092200" cy="731837"/>
            <a:chOff x="3601" y="1207"/>
            <a:chExt cx="688" cy="461"/>
          </a:xfrm>
        </p:grpSpPr>
        <p:sp>
          <p:nvSpPr>
            <p:cNvPr id="44121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3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4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5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6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7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9" name="Rectangle 37"/>
          <p:cNvSpPr>
            <a:spLocks noChangeArrowheads="1"/>
          </p:cNvSpPr>
          <p:nvPr/>
        </p:nvSpPr>
        <p:spPr bwMode="auto">
          <a:xfrm>
            <a:off x="26003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38"/>
          <p:cNvSpPr>
            <a:spLocks noChangeArrowheads="1"/>
          </p:cNvSpPr>
          <p:nvPr/>
        </p:nvSpPr>
        <p:spPr bwMode="auto">
          <a:xfrm>
            <a:off x="273367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39"/>
          <p:cNvSpPr>
            <a:spLocks noChangeArrowheads="1"/>
          </p:cNvSpPr>
          <p:nvPr/>
        </p:nvSpPr>
        <p:spPr bwMode="auto">
          <a:xfrm>
            <a:off x="287020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40"/>
          <p:cNvSpPr>
            <a:spLocks noChangeArrowheads="1"/>
          </p:cNvSpPr>
          <p:nvPr/>
        </p:nvSpPr>
        <p:spPr bwMode="auto">
          <a:xfrm>
            <a:off x="30067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41"/>
          <p:cNvSpPr>
            <a:spLocks noChangeArrowheads="1"/>
          </p:cNvSpPr>
          <p:nvPr/>
        </p:nvSpPr>
        <p:spPr bwMode="auto">
          <a:xfrm>
            <a:off x="314325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42"/>
          <p:cNvSpPr>
            <a:spLocks noChangeArrowheads="1"/>
          </p:cNvSpPr>
          <p:nvPr/>
        </p:nvSpPr>
        <p:spPr bwMode="auto">
          <a:xfrm>
            <a:off x="32686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43"/>
          <p:cNvSpPr>
            <a:spLocks noChangeArrowheads="1"/>
          </p:cNvSpPr>
          <p:nvPr/>
        </p:nvSpPr>
        <p:spPr bwMode="auto">
          <a:xfrm>
            <a:off x="3402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44"/>
          <p:cNvSpPr>
            <a:spLocks noChangeArrowheads="1"/>
          </p:cNvSpPr>
          <p:nvPr/>
        </p:nvSpPr>
        <p:spPr bwMode="auto">
          <a:xfrm>
            <a:off x="3544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45"/>
          <p:cNvSpPr>
            <a:spLocks noChangeArrowheads="1"/>
          </p:cNvSpPr>
          <p:nvPr/>
        </p:nvSpPr>
        <p:spPr bwMode="auto">
          <a:xfrm>
            <a:off x="3671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8052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47"/>
          <p:cNvSpPr>
            <a:spLocks noChangeArrowheads="1"/>
          </p:cNvSpPr>
          <p:nvPr/>
        </p:nvSpPr>
        <p:spPr bwMode="auto">
          <a:xfrm>
            <a:off x="39417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0782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Rectangle 49"/>
          <p:cNvSpPr>
            <a:spLocks noChangeArrowheads="1"/>
          </p:cNvSpPr>
          <p:nvPr/>
        </p:nvSpPr>
        <p:spPr bwMode="auto">
          <a:xfrm>
            <a:off x="42148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Rectangle 50"/>
          <p:cNvSpPr>
            <a:spLocks noChangeArrowheads="1"/>
          </p:cNvSpPr>
          <p:nvPr/>
        </p:nvSpPr>
        <p:spPr bwMode="auto">
          <a:xfrm>
            <a:off x="43513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Rectangle 51"/>
          <p:cNvSpPr>
            <a:spLocks noChangeArrowheads="1"/>
          </p:cNvSpPr>
          <p:nvPr/>
        </p:nvSpPr>
        <p:spPr bwMode="auto">
          <a:xfrm>
            <a:off x="44878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Rectangle 52"/>
          <p:cNvSpPr>
            <a:spLocks noChangeArrowheads="1"/>
          </p:cNvSpPr>
          <p:nvPr/>
        </p:nvSpPr>
        <p:spPr bwMode="auto">
          <a:xfrm>
            <a:off x="46243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Rectangle 53"/>
          <p:cNvSpPr>
            <a:spLocks noChangeArrowheads="1"/>
          </p:cNvSpPr>
          <p:nvPr/>
        </p:nvSpPr>
        <p:spPr bwMode="auto">
          <a:xfrm>
            <a:off x="47609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Rectangle 54"/>
          <p:cNvSpPr>
            <a:spLocks noChangeArrowheads="1"/>
          </p:cNvSpPr>
          <p:nvPr/>
        </p:nvSpPr>
        <p:spPr bwMode="auto">
          <a:xfrm>
            <a:off x="48974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50339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51704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Rectangle 57"/>
          <p:cNvSpPr>
            <a:spLocks noChangeArrowheads="1"/>
          </p:cNvSpPr>
          <p:nvPr/>
        </p:nvSpPr>
        <p:spPr bwMode="auto">
          <a:xfrm>
            <a:off x="5307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Rectangle 58"/>
          <p:cNvSpPr>
            <a:spLocks noChangeArrowheads="1"/>
          </p:cNvSpPr>
          <p:nvPr/>
        </p:nvSpPr>
        <p:spPr bwMode="auto">
          <a:xfrm>
            <a:off x="54435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Rectangle 59"/>
          <p:cNvSpPr>
            <a:spLocks noChangeArrowheads="1"/>
          </p:cNvSpPr>
          <p:nvPr/>
        </p:nvSpPr>
        <p:spPr bwMode="auto">
          <a:xfrm>
            <a:off x="55800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Rectangle 60"/>
          <p:cNvSpPr>
            <a:spLocks noChangeArrowheads="1"/>
          </p:cNvSpPr>
          <p:nvPr/>
        </p:nvSpPr>
        <p:spPr bwMode="auto">
          <a:xfrm>
            <a:off x="57165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Rectangle 61"/>
          <p:cNvSpPr>
            <a:spLocks noChangeArrowheads="1"/>
          </p:cNvSpPr>
          <p:nvPr/>
        </p:nvSpPr>
        <p:spPr bwMode="auto">
          <a:xfrm>
            <a:off x="58531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Rectangle 62"/>
          <p:cNvSpPr>
            <a:spLocks noChangeArrowheads="1"/>
          </p:cNvSpPr>
          <p:nvPr/>
        </p:nvSpPr>
        <p:spPr bwMode="auto">
          <a:xfrm>
            <a:off x="59896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Rectangle 63"/>
          <p:cNvSpPr>
            <a:spLocks noChangeArrowheads="1"/>
          </p:cNvSpPr>
          <p:nvPr/>
        </p:nvSpPr>
        <p:spPr bwMode="auto">
          <a:xfrm>
            <a:off x="61261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Rectangle 64"/>
          <p:cNvSpPr>
            <a:spLocks noChangeArrowheads="1"/>
          </p:cNvSpPr>
          <p:nvPr/>
        </p:nvSpPr>
        <p:spPr bwMode="auto">
          <a:xfrm>
            <a:off x="62626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Rectangle 65"/>
          <p:cNvSpPr>
            <a:spLocks noChangeArrowheads="1"/>
          </p:cNvSpPr>
          <p:nvPr/>
        </p:nvSpPr>
        <p:spPr bwMode="auto">
          <a:xfrm>
            <a:off x="63992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Rectangle 66"/>
          <p:cNvSpPr>
            <a:spLocks noChangeArrowheads="1"/>
          </p:cNvSpPr>
          <p:nvPr/>
        </p:nvSpPr>
        <p:spPr bwMode="auto">
          <a:xfrm>
            <a:off x="65357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Rectangle 67"/>
          <p:cNvSpPr>
            <a:spLocks noChangeArrowheads="1"/>
          </p:cNvSpPr>
          <p:nvPr/>
        </p:nvSpPr>
        <p:spPr bwMode="auto">
          <a:xfrm>
            <a:off x="66722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Rectangle 68"/>
          <p:cNvSpPr>
            <a:spLocks noChangeArrowheads="1"/>
          </p:cNvSpPr>
          <p:nvPr/>
        </p:nvSpPr>
        <p:spPr bwMode="auto">
          <a:xfrm>
            <a:off x="26003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Rectangle 69"/>
          <p:cNvSpPr>
            <a:spLocks noChangeArrowheads="1"/>
          </p:cNvSpPr>
          <p:nvPr/>
        </p:nvSpPr>
        <p:spPr bwMode="auto">
          <a:xfrm>
            <a:off x="273367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Rectangle 70"/>
          <p:cNvSpPr>
            <a:spLocks noChangeArrowheads="1"/>
          </p:cNvSpPr>
          <p:nvPr/>
        </p:nvSpPr>
        <p:spPr bwMode="auto">
          <a:xfrm>
            <a:off x="287020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Rectangle 71"/>
          <p:cNvSpPr>
            <a:spLocks noChangeArrowheads="1"/>
          </p:cNvSpPr>
          <p:nvPr/>
        </p:nvSpPr>
        <p:spPr bwMode="auto">
          <a:xfrm>
            <a:off x="30067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Rectangle 72"/>
          <p:cNvSpPr>
            <a:spLocks noChangeArrowheads="1"/>
          </p:cNvSpPr>
          <p:nvPr/>
        </p:nvSpPr>
        <p:spPr bwMode="auto">
          <a:xfrm>
            <a:off x="314325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Rectangle 73"/>
          <p:cNvSpPr>
            <a:spLocks noChangeArrowheads="1"/>
          </p:cNvSpPr>
          <p:nvPr/>
        </p:nvSpPr>
        <p:spPr bwMode="auto">
          <a:xfrm>
            <a:off x="32686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Rectangle 74"/>
          <p:cNvSpPr>
            <a:spLocks noChangeArrowheads="1"/>
          </p:cNvSpPr>
          <p:nvPr/>
        </p:nvSpPr>
        <p:spPr bwMode="auto">
          <a:xfrm>
            <a:off x="3402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Rectangle 75"/>
          <p:cNvSpPr>
            <a:spLocks noChangeArrowheads="1"/>
          </p:cNvSpPr>
          <p:nvPr/>
        </p:nvSpPr>
        <p:spPr bwMode="auto">
          <a:xfrm>
            <a:off x="3544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Rectangle 76"/>
          <p:cNvSpPr>
            <a:spLocks noChangeArrowheads="1"/>
          </p:cNvSpPr>
          <p:nvPr/>
        </p:nvSpPr>
        <p:spPr bwMode="auto">
          <a:xfrm>
            <a:off x="3671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Rectangle 77"/>
          <p:cNvSpPr>
            <a:spLocks noChangeArrowheads="1"/>
          </p:cNvSpPr>
          <p:nvPr/>
        </p:nvSpPr>
        <p:spPr bwMode="auto">
          <a:xfrm>
            <a:off x="38052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0" name="Rectangle 78"/>
          <p:cNvSpPr>
            <a:spLocks noChangeArrowheads="1"/>
          </p:cNvSpPr>
          <p:nvPr/>
        </p:nvSpPr>
        <p:spPr bwMode="auto">
          <a:xfrm>
            <a:off x="39417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1" name="Rectangle 79"/>
          <p:cNvSpPr>
            <a:spLocks noChangeArrowheads="1"/>
          </p:cNvSpPr>
          <p:nvPr/>
        </p:nvSpPr>
        <p:spPr bwMode="auto">
          <a:xfrm>
            <a:off x="40782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2" name="Rectangle 80"/>
          <p:cNvSpPr>
            <a:spLocks noChangeArrowheads="1"/>
          </p:cNvSpPr>
          <p:nvPr/>
        </p:nvSpPr>
        <p:spPr bwMode="auto">
          <a:xfrm>
            <a:off x="42148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3" name="Rectangle 81"/>
          <p:cNvSpPr>
            <a:spLocks noChangeArrowheads="1"/>
          </p:cNvSpPr>
          <p:nvPr/>
        </p:nvSpPr>
        <p:spPr bwMode="auto">
          <a:xfrm>
            <a:off x="43513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4" name="Rectangle 82"/>
          <p:cNvSpPr>
            <a:spLocks noChangeArrowheads="1"/>
          </p:cNvSpPr>
          <p:nvPr/>
        </p:nvSpPr>
        <p:spPr bwMode="auto">
          <a:xfrm>
            <a:off x="44878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5" name="Rectangle 83"/>
          <p:cNvSpPr>
            <a:spLocks noChangeArrowheads="1"/>
          </p:cNvSpPr>
          <p:nvPr/>
        </p:nvSpPr>
        <p:spPr bwMode="auto">
          <a:xfrm>
            <a:off x="46243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6" name="Rectangle 84"/>
          <p:cNvSpPr>
            <a:spLocks noChangeArrowheads="1"/>
          </p:cNvSpPr>
          <p:nvPr/>
        </p:nvSpPr>
        <p:spPr bwMode="auto">
          <a:xfrm>
            <a:off x="47609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7" name="Rectangle 85"/>
          <p:cNvSpPr>
            <a:spLocks noChangeArrowheads="1"/>
          </p:cNvSpPr>
          <p:nvPr/>
        </p:nvSpPr>
        <p:spPr bwMode="auto">
          <a:xfrm>
            <a:off x="48974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8" name="Rectangle 86"/>
          <p:cNvSpPr>
            <a:spLocks noChangeArrowheads="1"/>
          </p:cNvSpPr>
          <p:nvPr/>
        </p:nvSpPr>
        <p:spPr bwMode="auto">
          <a:xfrm>
            <a:off x="50339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9" name="Rectangle 87"/>
          <p:cNvSpPr>
            <a:spLocks noChangeArrowheads="1"/>
          </p:cNvSpPr>
          <p:nvPr/>
        </p:nvSpPr>
        <p:spPr bwMode="auto">
          <a:xfrm>
            <a:off x="51704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0" name="Rectangle 88"/>
          <p:cNvSpPr>
            <a:spLocks noChangeArrowheads="1"/>
          </p:cNvSpPr>
          <p:nvPr/>
        </p:nvSpPr>
        <p:spPr bwMode="auto">
          <a:xfrm>
            <a:off x="5307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1" name="Rectangle 89"/>
          <p:cNvSpPr>
            <a:spLocks noChangeArrowheads="1"/>
          </p:cNvSpPr>
          <p:nvPr/>
        </p:nvSpPr>
        <p:spPr bwMode="auto">
          <a:xfrm>
            <a:off x="54435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2" name="Rectangle 90"/>
          <p:cNvSpPr>
            <a:spLocks noChangeArrowheads="1"/>
          </p:cNvSpPr>
          <p:nvPr/>
        </p:nvSpPr>
        <p:spPr bwMode="auto">
          <a:xfrm>
            <a:off x="55800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3" name="Rectangle 91"/>
          <p:cNvSpPr>
            <a:spLocks noChangeArrowheads="1"/>
          </p:cNvSpPr>
          <p:nvPr/>
        </p:nvSpPr>
        <p:spPr bwMode="auto">
          <a:xfrm>
            <a:off x="57165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4" name="Rectangle 92"/>
          <p:cNvSpPr>
            <a:spLocks noChangeArrowheads="1"/>
          </p:cNvSpPr>
          <p:nvPr/>
        </p:nvSpPr>
        <p:spPr bwMode="auto">
          <a:xfrm>
            <a:off x="58531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5" name="Rectangle 93"/>
          <p:cNvSpPr>
            <a:spLocks noChangeArrowheads="1"/>
          </p:cNvSpPr>
          <p:nvPr/>
        </p:nvSpPr>
        <p:spPr bwMode="auto">
          <a:xfrm>
            <a:off x="59896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6" name="Rectangle 94"/>
          <p:cNvSpPr>
            <a:spLocks noChangeArrowheads="1"/>
          </p:cNvSpPr>
          <p:nvPr/>
        </p:nvSpPr>
        <p:spPr bwMode="auto">
          <a:xfrm>
            <a:off x="61261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7" name="Rectangle 95"/>
          <p:cNvSpPr>
            <a:spLocks noChangeArrowheads="1"/>
          </p:cNvSpPr>
          <p:nvPr/>
        </p:nvSpPr>
        <p:spPr bwMode="auto">
          <a:xfrm>
            <a:off x="62626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8" name="Rectangle 96"/>
          <p:cNvSpPr>
            <a:spLocks noChangeArrowheads="1"/>
          </p:cNvSpPr>
          <p:nvPr/>
        </p:nvSpPr>
        <p:spPr bwMode="auto">
          <a:xfrm>
            <a:off x="63992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9" name="Rectangle 97"/>
          <p:cNvSpPr>
            <a:spLocks noChangeArrowheads="1"/>
          </p:cNvSpPr>
          <p:nvPr/>
        </p:nvSpPr>
        <p:spPr bwMode="auto">
          <a:xfrm>
            <a:off x="65357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0" name="Rectangle 98"/>
          <p:cNvSpPr>
            <a:spLocks noChangeArrowheads="1"/>
          </p:cNvSpPr>
          <p:nvPr/>
        </p:nvSpPr>
        <p:spPr bwMode="auto">
          <a:xfrm>
            <a:off x="66722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CC642-E530-4850-AD3B-A3477E607FD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packet of a talkspurt will have marker bit set to 1</a:t>
            </a:r>
          </a:p>
          <a:p>
            <a:pPr eaLnBrk="1" hangingPunct="1"/>
            <a:endParaRPr lang="en-US" smtClean="0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3492500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2CC01E-05EF-460A-967E-22B3754E617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6085" name="Rectangle 23"/>
          <p:cNvSpPr>
            <a:spLocks noChangeArrowheads="1"/>
          </p:cNvSpPr>
          <p:nvPr/>
        </p:nvSpPr>
        <p:spPr bwMode="auto">
          <a:xfrm>
            <a:off x="914400" y="4756150"/>
            <a:ext cx="6400800" cy="349250"/>
          </a:xfrm>
          <a:prstGeom prst="rect">
            <a:avLst/>
          </a:prstGeom>
          <a:solidFill>
            <a:srgbClr val="FFFFCC"/>
          </a:solidFill>
          <a:ln w="22225">
            <a:noFill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Deduce talkspurt from sequence number and timestamp</a:t>
            </a:r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34702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>
              <a:alpha val="32941"/>
            </a:schemeClr>
          </a:solidFill>
          <a:ln w="28575" algn="ctr">
            <a:solidFill>
              <a:schemeClr val="tx1"/>
            </a:solidFill>
            <a:prstDash val="dash"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19065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2</a:t>
            </a:r>
          </a:p>
          <a:p>
            <a:r>
              <a:rPr lang="en-US" sz="2000"/>
              <a:t>40</a:t>
            </a:r>
            <a:endParaRPr lang="en-US"/>
          </a:p>
        </p:txBody>
      </p:sp>
      <p:sp>
        <p:nvSpPr>
          <p:cNvPr id="46094" name="Text Box 20"/>
          <p:cNvSpPr txBox="1">
            <a:spLocks noChangeArrowheads="1"/>
          </p:cNvSpPr>
          <p:nvPr/>
        </p:nvSpPr>
        <p:spPr bwMode="auto">
          <a:xfrm>
            <a:off x="10429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1</a:t>
            </a:r>
          </a:p>
          <a:p>
            <a:r>
              <a:rPr lang="en-US" sz="2000"/>
              <a:t>20</a:t>
            </a:r>
            <a:endParaRPr lang="en-US"/>
          </a:p>
        </p:txBody>
      </p:sp>
      <p:sp>
        <p:nvSpPr>
          <p:cNvPr id="46095" name="Text Box 21"/>
          <p:cNvSpPr txBox="1">
            <a:spLocks noChangeArrowheads="1"/>
          </p:cNvSpPr>
          <p:nvPr/>
        </p:nvSpPr>
        <p:spPr bwMode="auto">
          <a:xfrm>
            <a:off x="3470275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3</a:t>
            </a:r>
          </a:p>
          <a:p>
            <a:r>
              <a:rPr lang="en-US" sz="2000"/>
              <a:t>60</a:t>
            </a:r>
            <a:endParaRPr lang="en-US"/>
          </a:p>
        </p:txBody>
      </p:sp>
      <p:sp>
        <p:nvSpPr>
          <p:cNvPr id="46096" name="Text Box 22"/>
          <p:cNvSpPr txBox="1">
            <a:spLocks noChangeArrowheads="1"/>
          </p:cNvSpPr>
          <p:nvPr/>
        </p:nvSpPr>
        <p:spPr bwMode="auto">
          <a:xfrm>
            <a:off x="6145213" y="4756150"/>
            <a:ext cx="666750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5</a:t>
            </a:r>
          </a:p>
          <a:p>
            <a:r>
              <a:rPr lang="en-US" sz="2000"/>
              <a:t>190</a:t>
            </a:r>
            <a:endParaRPr lang="en-US"/>
          </a:p>
        </p:txBody>
      </p:sp>
      <p:sp>
        <p:nvSpPr>
          <p:cNvPr id="46097" name="Text Box 25"/>
          <p:cNvSpPr txBox="1">
            <a:spLocks noChangeArrowheads="1"/>
          </p:cNvSpPr>
          <p:nvPr/>
        </p:nvSpPr>
        <p:spPr bwMode="auto">
          <a:xfrm>
            <a:off x="7315200" y="4754563"/>
            <a:ext cx="156527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chemeClr val="folHlink"/>
                </a:solidFill>
              </a:rPr>
              <a:t>SeqNo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TimeStamp</a:t>
            </a:r>
            <a:endParaRPr lang="en-US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2EBC2-0E3A-4B94-A5B1-CAD71D720A9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Consequences of Talkspurt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Opportunity to adjust playout delay</a:t>
            </a:r>
          </a:p>
          <a:p>
            <a:pPr lvl="1" eaLnBrk="1" hangingPunct="1"/>
            <a:r>
              <a:rPr lang="en-US" smtClean="0"/>
              <a:t>if jitter is large, increase delay</a:t>
            </a:r>
          </a:p>
          <a:p>
            <a:pPr lvl="1" eaLnBrk="1" hangingPunct="1"/>
            <a:r>
              <a:rPr lang="en-US" smtClean="0"/>
              <a:t>if jitter is small, decrease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E44-6BAE-414A-9CBC-41EF74633FA4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Fixed Playout Delay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8" name="Text Box 12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8141" name="Rectangle 15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6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7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8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9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20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22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23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24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5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6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7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3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34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35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36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37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38"/>
          <p:cNvSpPr>
            <a:spLocks noChangeArrowheads="1"/>
          </p:cNvSpPr>
          <p:nvPr/>
        </p:nvSpPr>
        <p:spPr bwMode="auto">
          <a:xfrm>
            <a:off x="2424113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39"/>
          <p:cNvSpPr>
            <a:spLocks noChangeArrowheads="1"/>
          </p:cNvSpPr>
          <p:nvPr/>
        </p:nvSpPr>
        <p:spPr bwMode="auto">
          <a:xfrm>
            <a:off x="191928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40"/>
          <p:cNvSpPr>
            <a:spLocks noChangeArrowheads="1"/>
          </p:cNvSpPr>
          <p:nvPr/>
        </p:nvSpPr>
        <p:spPr bwMode="auto">
          <a:xfrm>
            <a:off x="141605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562600" y="152400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</a:rPr>
              <a:t>Talkspurt</a:t>
            </a:r>
            <a:r>
              <a:rPr lang="en-US" sz="2400" dirty="0" smtClean="0">
                <a:solidFill>
                  <a:srgbClr val="002060"/>
                </a:solidFill>
              </a:rPr>
              <a:t> 1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00399" y="1524000"/>
            <a:ext cx="1893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7030A0"/>
                </a:solidFill>
              </a:rPr>
              <a:t>Talkspurt</a:t>
            </a:r>
            <a:r>
              <a:rPr lang="en-US" sz="2400" dirty="0" smtClean="0">
                <a:solidFill>
                  <a:srgbClr val="7030A0"/>
                </a:solidFill>
              </a:rPr>
              <a:t> 2</a:t>
            </a:r>
            <a:endParaRPr lang="en-US" sz="2400" dirty="0">
              <a:solidFill>
                <a:srgbClr val="7030A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>
            <a:off x="4152900" y="5257800"/>
            <a:ext cx="221615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4739309" y="5257800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FD2A6-A0DA-46CB-A8EB-045B53AB438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49158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9165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0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1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32673D-37CC-4A72-924D-E936D477528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50189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2767013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1"/>
          <p:cNvSpPr>
            <a:spLocks noChangeArrowheads="1"/>
          </p:cNvSpPr>
          <p:nvPr/>
        </p:nvSpPr>
        <p:spPr bwMode="auto">
          <a:xfrm>
            <a:off x="1690688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5A662-D0BE-4C5E-AA1B-CC3D32EE36ED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Trade-Off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400" smtClean="0"/>
              <a:t>Latency </a:t>
            </a:r>
            <a:r>
              <a:rPr lang="en-US" sz="4400" smtClean="0">
                <a:solidFill>
                  <a:schemeClr val="accent1"/>
                </a:solidFill>
              </a:rPr>
              <a:t>vs.</a:t>
            </a:r>
            <a:r>
              <a:rPr lang="en-US" sz="4400" smtClean="0"/>
              <a:t> Packet Loss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873ECE-C54C-4C28-986E-66B1967BBA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7174" name="Cloud"/>
          <p:cNvSpPr>
            <a:spLocks noChangeAspect="1" noEditPoints="1" noChangeArrowheads="1"/>
          </p:cNvSpPr>
          <p:nvPr/>
        </p:nvSpPr>
        <p:spPr bwMode="auto">
          <a:xfrm>
            <a:off x="611188" y="4670425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folHlink"/>
                </a:solidFill>
                <a:latin typeface="Lucida Grande" charset="0"/>
              </a:rPr>
              <a:t>Network</a:t>
            </a:r>
          </a:p>
        </p:txBody>
      </p:sp>
      <p:cxnSp>
        <p:nvCxnSpPr>
          <p:cNvPr id="7175" name="AutoShape 9"/>
          <p:cNvCxnSpPr>
            <a:cxnSpLocks noChangeShapeType="1"/>
            <a:stCxn id="7174" idx="2"/>
            <a:endCxn id="7183" idx="1"/>
          </p:cNvCxnSpPr>
          <p:nvPr/>
        </p:nvCxnSpPr>
        <p:spPr bwMode="auto">
          <a:xfrm>
            <a:off x="3441700" y="5489575"/>
            <a:ext cx="1470025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6804025" y="3622675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7177" name="AutoShape 12"/>
          <p:cNvCxnSpPr>
            <a:cxnSpLocks noChangeShapeType="1"/>
            <a:stCxn id="7182" idx="3"/>
            <a:endCxn id="7176" idx="3"/>
          </p:cNvCxnSpPr>
          <p:nvPr/>
        </p:nvCxnSpPr>
        <p:spPr bwMode="auto">
          <a:xfrm flipV="1">
            <a:off x="5673725" y="4802188"/>
            <a:ext cx="1425575" cy="6873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78" name="AutoShape 29"/>
          <p:cNvCxnSpPr>
            <a:cxnSpLocks noChangeShapeType="1"/>
            <a:stCxn id="7176" idx="1"/>
            <a:endCxn id="7195" idx="3"/>
          </p:cNvCxnSpPr>
          <p:nvPr/>
        </p:nvCxnSpPr>
        <p:spPr bwMode="auto">
          <a:xfrm rot="5400000" flipH="1">
            <a:off x="6553994" y="3266282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9" name="Oval 30"/>
          <p:cNvSpPr>
            <a:spLocks noChangeArrowheads="1"/>
          </p:cNvSpPr>
          <p:nvPr/>
        </p:nvSpPr>
        <p:spPr bwMode="auto">
          <a:xfrm>
            <a:off x="2246313" y="21336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7180" name="AutoShape 32"/>
          <p:cNvCxnSpPr>
            <a:cxnSpLocks noChangeShapeType="1"/>
            <a:endCxn id="7179" idx="6"/>
          </p:cNvCxnSpPr>
          <p:nvPr/>
        </p:nvCxnSpPr>
        <p:spPr bwMode="auto">
          <a:xfrm rot="10800000">
            <a:off x="4273550" y="2817813"/>
            <a:ext cx="698500" cy="539750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81" name="AutoShape 33"/>
          <p:cNvCxnSpPr>
            <a:cxnSpLocks noChangeShapeType="1"/>
            <a:stCxn id="7179" idx="2"/>
          </p:cNvCxnSpPr>
          <p:nvPr/>
        </p:nvCxnSpPr>
        <p:spPr bwMode="auto">
          <a:xfrm flipH="1">
            <a:off x="1619250" y="28178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82" name="Rectangle 35"/>
          <p:cNvSpPr>
            <a:spLocks noChangeArrowheads="1"/>
          </p:cNvSpPr>
          <p:nvPr/>
        </p:nvSpPr>
        <p:spPr bwMode="auto">
          <a:xfrm>
            <a:off x="5292725" y="503555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36"/>
          <p:cNvSpPr>
            <a:spLocks noChangeArrowheads="1"/>
          </p:cNvSpPr>
          <p:nvPr/>
        </p:nvSpPr>
        <p:spPr bwMode="auto">
          <a:xfrm>
            <a:off x="4922838" y="503555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Rectangle 37"/>
          <p:cNvSpPr>
            <a:spLocks noChangeArrowheads="1"/>
          </p:cNvSpPr>
          <p:nvPr/>
        </p:nvSpPr>
        <p:spPr bwMode="auto">
          <a:xfrm>
            <a:off x="5341938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38"/>
          <p:cNvSpPr>
            <a:spLocks noChangeArrowheads="1"/>
          </p:cNvSpPr>
          <p:nvPr/>
        </p:nvSpPr>
        <p:spPr bwMode="auto">
          <a:xfrm>
            <a:off x="4972050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39"/>
          <p:cNvSpPr>
            <a:spLocks noChangeArrowheads="1"/>
          </p:cNvSpPr>
          <p:nvPr/>
        </p:nvSpPr>
        <p:spPr bwMode="auto">
          <a:xfrm>
            <a:off x="5711825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Rectangle 40"/>
          <p:cNvSpPr>
            <a:spLocks noChangeArrowheads="1"/>
          </p:cNvSpPr>
          <p:nvPr/>
        </p:nvSpPr>
        <p:spPr bwMode="auto">
          <a:xfrm>
            <a:off x="5341938" y="1679575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41"/>
          <p:cNvSpPr>
            <a:spLocks noChangeArrowheads="1"/>
          </p:cNvSpPr>
          <p:nvPr/>
        </p:nvSpPr>
        <p:spPr bwMode="auto">
          <a:xfrm>
            <a:off x="4972050" y="1679575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Line 43"/>
          <p:cNvSpPr>
            <a:spLocks noChangeShapeType="1"/>
          </p:cNvSpPr>
          <p:nvPr/>
        </p:nvSpPr>
        <p:spPr bwMode="auto">
          <a:xfrm flipH="1">
            <a:off x="4189413" y="50355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44"/>
          <p:cNvSpPr>
            <a:spLocks noChangeShapeType="1"/>
          </p:cNvSpPr>
          <p:nvPr/>
        </p:nvSpPr>
        <p:spPr bwMode="auto">
          <a:xfrm flipH="1">
            <a:off x="4189413" y="59436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45"/>
          <p:cNvSpPr>
            <a:spLocks noChangeShapeType="1"/>
          </p:cNvSpPr>
          <p:nvPr/>
        </p:nvSpPr>
        <p:spPr bwMode="auto">
          <a:xfrm flipH="1">
            <a:off x="6081713" y="381158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46"/>
          <p:cNvSpPr>
            <a:spLocks noChangeShapeType="1"/>
          </p:cNvSpPr>
          <p:nvPr/>
        </p:nvSpPr>
        <p:spPr bwMode="auto">
          <a:xfrm flipH="1">
            <a:off x="6081713" y="290353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47"/>
          <p:cNvSpPr>
            <a:spLocks noChangeShapeType="1"/>
          </p:cNvSpPr>
          <p:nvPr/>
        </p:nvSpPr>
        <p:spPr bwMode="auto">
          <a:xfrm flipH="1">
            <a:off x="5711825" y="258762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48"/>
          <p:cNvSpPr>
            <a:spLocks noChangeShapeType="1"/>
          </p:cNvSpPr>
          <p:nvPr/>
        </p:nvSpPr>
        <p:spPr bwMode="auto">
          <a:xfrm flipH="1">
            <a:off x="5711825" y="167957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Rectangle 49"/>
          <p:cNvSpPr>
            <a:spLocks noChangeArrowheads="1"/>
          </p:cNvSpPr>
          <p:nvPr/>
        </p:nvSpPr>
        <p:spPr bwMode="auto">
          <a:xfrm>
            <a:off x="6081713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50"/>
          <p:cNvSpPr>
            <a:spLocks noChangeArrowheads="1"/>
          </p:cNvSpPr>
          <p:nvPr/>
        </p:nvSpPr>
        <p:spPr bwMode="auto">
          <a:xfrm>
            <a:off x="1238250" y="23637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Rectangle 51"/>
          <p:cNvSpPr>
            <a:spLocks noChangeArrowheads="1"/>
          </p:cNvSpPr>
          <p:nvPr/>
        </p:nvSpPr>
        <p:spPr bwMode="auto">
          <a:xfrm>
            <a:off x="868363" y="23637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52"/>
          <p:cNvSpPr>
            <a:spLocks noChangeShapeType="1"/>
          </p:cNvSpPr>
          <p:nvPr/>
        </p:nvSpPr>
        <p:spPr bwMode="auto">
          <a:xfrm flipH="1">
            <a:off x="1608138" y="327183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Line 53"/>
          <p:cNvSpPr>
            <a:spLocks noChangeShapeType="1"/>
          </p:cNvSpPr>
          <p:nvPr/>
        </p:nvSpPr>
        <p:spPr bwMode="auto">
          <a:xfrm flipH="1">
            <a:off x="1608138" y="236378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  <p:sp>
        <p:nvSpPr>
          <p:cNvPr id="10" name="Freeform 9"/>
          <p:cNvSpPr/>
          <p:nvPr/>
        </p:nvSpPr>
        <p:spPr bwMode="auto">
          <a:xfrm>
            <a:off x="1798655" y="2423328"/>
            <a:ext cx="5637125" cy="3215472"/>
          </a:xfrm>
          <a:custGeom>
            <a:avLst/>
            <a:gdLst>
              <a:gd name="connsiteX0" fmla="*/ 0 w 5637125"/>
              <a:gd name="connsiteY0" fmla="*/ 0 h 3215472"/>
              <a:gd name="connsiteX1" fmla="*/ 371789 w 5637125"/>
              <a:gd name="connsiteY1" fmla="*/ 894303 h 3215472"/>
              <a:gd name="connsiteX2" fmla="*/ 1185705 w 5637125"/>
              <a:gd name="connsiteY2" fmla="*/ 1838848 h 3215472"/>
              <a:gd name="connsiteX3" fmla="*/ 2441749 w 5637125"/>
              <a:gd name="connsiteY3" fmla="*/ 2592474 h 3215472"/>
              <a:gd name="connsiteX4" fmla="*/ 4029389 w 5637125"/>
              <a:gd name="connsiteY4" fmla="*/ 3014505 h 3215472"/>
              <a:gd name="connsiteX5" fmla="*/ 5637125 w 5637125"/>
              <a:gd name="connsiteY5" fmla="*/ 3215472 h 321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37125" h="3215472">
                <a:moveTo>
                  <a:pt x="0" y="0"/>
                </a:moveTo>
                <a:cubicBezTo>
                  <a:pt x="87086" y="293914"/>
                  <a:pt x="174172" y="587828"/>
                  <a:pt x="371789" y="894303"/>
                </a:cubicBezTo>
                <a:cubicBezTo>
                  <a:pt x="569406" y="1200778"/>
                  <a:pt x="840712" y="1555819"/>
                  <a:pt x="1185705" y="1838848"/>
                </a:cubicBezTo>
                <a:cubicBezTo>
                  <a:pt x="1530698" y="2121877"/>
                  <a:pt x="1967802" y="2396531"/>
                  <a:pt x="2441749" y="2592474"/>
                </a:cubicBezTo>
                <a:cubicBezTo>
                  <a:pt x="2915696" y="2788417"/>
                  <a:pt x="3496826" y="2910672"/>
                  <a:pt x="4029389" y="3014505"/>
                </a:cubicBezTo>
                <a:cubicBezTo>
                  <a:pt x="4561952" y="3118338"/>
                  <a:pt x="5099538" y="3166905"/>
                  <a:pt x="5637125" y="3215472"/>
                </a:cubicBezTo>
              </a:path>
            </a:pathLst>
          </a:cu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9464" y="1752600"/>
            <a:ext cx="37449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Note: Late packets</a:t>
            </a:r>
            <a:br>
              <a:rPr lang="en-US" dirty="0" smtClean="0"/>
            </a:br>
            <a:r>
              <a:rPr lang="en-US" dirty="0" smtClean="0"/>
              <a:t>  are considered lost</a:t>
            </a:r>
          </a:p>
        </p:txBody>
      </p: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7AA03-94AC-4D60-A71C-23F86A5B7762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Adaptive Playout Mechanisms for Packetized Audio Applications in WAN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Ramjee, J. Kurose, D. Towsley, H. Schulzrinne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INFOCOM 1994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5424BB-404F-4936-8D05-454906B4FB7B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FEB3A-BA71-4F0F-AC65-703F09F63186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  <p:cxnSp>
        <p:nvCxnSpPr>
          <p:cNvPr id="55302" name="AutoShape 4"/>
          <p:cNvCxnSpPr>
            <a:cxnSpLocks noChangeShapeType="1"/>
          </p:cNvCxnSpPr>
          <p:nvPr/>
        </p:nvCxnSpPr>
        <p:spPr bwMode="auto">
          <a:xfrm>
            <a:off x="1258888" y="5603875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3" name="AutoShape 5"/>
          <p:cNvCxnSpPr>
            <a:cxnSpLocks noChangeShapeType="1"/>
          </p:cNvCxnSpPr>
          <p:nvPr/>
        </p:nvCxnSpPr>
        <p:spPr bwMode="auto">
          <a:xfrm>
            <a:off x="1258888" y="2579688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1527175" y="5586413"/>
            <a:ext cx="1571264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send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 flipV="1">
            <a:off x="1763713" y="2579688"/>
            <a:ext cx="2303462" cy="30241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Line 8"/>
          <p:cNvSpPr>
            <a:spLocks noChangeShapeType="1"/>
          </p:cNvSpPr>
          <p:nvPr/>
        </p:nvSpPr>
        <p:spPr bwMode="auto">
          <a:xfrm>
            <a:off x="1763713" y="545941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Line 9"/>
          <p:cNvSpPr>
            <a:spLocks noChangeShapeType="1"/>
          </p:cNvSpPr>
          <p:nvPr/>
        </p:nvSpPr>
        <p:spPr bwMode="auto">
          <a:xfrm flipV="1">
            <a:off x="1763713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8" name="Line 10"/>
          <p:cNvSpPr>
            <a:spLocks noChangeShapeType="1"/>
          </p:cNvSpPr>
          <p:nvPr/>
        </p:nvSpPr>
        <p:spPr bwMode="auto">
          <a:xfrm>
            <a:off x="6732588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6732588" y="2565400"/>
            <a:ext cx="149432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play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4067175" y="2363788"/>
            <a:ext cx="266541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1" name="Text Box 13"/>
          <p:cNvSpPr txBox="1">
            <a:spLocks noChangeArrowheads="1"/>
          </p:cNvSpPr>
          <p:nvPr/>
        </p:nvSpPr>
        <p:spPr bwMode="auto">
          <a:xfrm>
            <a:off x="4716463" y="1711325"/>
            <a:ext cx="136127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buf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2" name="Text Box 14"/>
          <p:cNvSpPr txBox="1">
            <a:spLocks noChangeArrowheads="1"/>
          </p:cNvSpPr>
          <p:nvPr/>
        </p:nvSpPr>
        <p:spPr bwMode="auto">
          <a:xfrm>
            <a:off x="4067175" y="2562225"/>
            <a:ext cx="1721946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arrive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V="1">
            <a:off x="6732588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1763713" y="5099050"/>
            <a:ext cx="4968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3492500" y="4448175"/>
            <a:ext cx="1657826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delay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>
            <a:off x="1763713" y="2363788"/>
            <a:ext cx="2303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7" name="Text Box 19"/>
          <p:cNvSpPr txBox="1">
            <a:spLocks noChangeArrowheads="1"/>
          </p:cNvSpPr>
          <p:nvPr/>
        </p:nvSpPr>
        <p:spPr bwMode="auto">
          <a:xfrm>
            <a:off x="2124075" y="1711325"/>
            <a:ext cx="136608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net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4067175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7" grpId="0" animBg="1"/>
      <p:bldP spid="49168" grpId="0" animBg="1"/>
      <p:bldP spid="4916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FE3E8-CA03-44EA-94BA-6443994A08F6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Packet in Talkspurt</a:t>
            </a:r>
            <a:endParaRPr lang="en-US" baseline="-25000" smtClean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56327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917700"/>
            <a:ext cx="68580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3255" name="Picture 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430688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829382" y="3386138"/>
            <a:ext cx="3760965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We can estimate </a:t>
            </a:r>
            <a:r>
              <a:rPr lang="en-US" dirty="0" smtClean="0"/>
              <a:t>as </a:t>
            </a:r>
            <a:endParaRPr lang="en-US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38200" y="5486400"/>
            <a:ext cx="7794121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Mean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variation</a:t>
            </a:r>
            <a:r>
              <a:rPr lang="en-US" dirty="0" smtClean="0"/>
              <a:t> of the end-to-end delay.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  <p:bldP spid="1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11D76E-67DA-41C1-BCFE-96A044C5D4E0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V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</p:txBody>
      </p:sp>
      <p:pic>
        <p:nvPicPr>
          <p:cNvPr id="57351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429000"/>
            <a:ext cx="8239125" cy="3905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A735D-5977-44CB-A24F-330ACD22E2EC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folHlink"/>
                </a:solidFill>
              </a:rPr>
              <a:t>Method 1: Jacobson’s Method</a:t>
            </a: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folHlink"/>
                </a:solidFill>
              </a:rPr>
              <a:t>(Delay estimate as in RFC 793, TCP</a:t>
            </a:r>
            <a:br>
              <a:rPr lang="en-US" dirty="0" smtClean="0">
                <a:solidFill>
                  <a:schemeClr val="folHlink"/>
                </a:solidFill>
              </a:rPr>
            </a:br>
            <a:r>
              <a:rPr lang="en-US" dirty="0" smtClean="0">
                <a:solidFill>
                  <a:schemeClr val="folHlink"/>
                </a:solidFill>
              </a:rPr>
              <a:t> re-transmit timer.)</a:t>
            </a:r>
          </a:p>
        </p:txBody>
      </p:sp>
      <p:pic>
        <p:nvPicPr>
          <p:cNvPr id="58375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2852738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7350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37338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98D077-1176-468F-836B-C445735E56AE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5939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400800" y="5722938"/>
            <a:ext cx="1946367" cy="40011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latin typeface="Verdana" pitchFamily="34" charset="0"/>
              </a:rPr>
              <a:t>Arrival Time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914400" y="2001838"/>
            <a:ext cx="6604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</a:t>
            </a:r>
            <a:r>
              <a:rPr lang="en-US" sz="2000" b="1" baseline="-25000">
                <a:latin typeface="Verdana" pitchFamily="34" charset="0"/>
              </a:rPr>
              <a:t>net</a:t>
            </a:r>
            <a:endParaRPr lang="en-US" sz="2000" b="1">
              <a:latin typeface="Verdana" pitchFamily="34" charset="0"/>
            </a:endParaRPr>
          </a:p>
        </p:txBody>
      </p:sp>
      <p:sp>
        <p:nvSpPr>
          <p:cNvPr id="59402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28BCDB-4416-4315-8BA1-01F1A254B7EC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Described algorithm does not react to spike fast enough.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79D0D-7775-462C-8431-094F2BA7FAF8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folHlink"/>
                </a:solidFill>
              </a:rPr>
              <a:t>Ramjee’s</a:t>
            </a:r>
            <a:r>
              <a:rPr lang="en-US" dirty="0" smtClean="0">
                <a:solidFill>
                  <a:schemeClr val="folHlink"/>
                </a:solidFill>
              </a:rPr>
              <a:t> Method:</a:t>
            </a:r>
          </a:p>
        </p:txBody>
      </p:sp>
      <p:sp>
        <p:nvSpPr>
          <p:cNvPr id="61447" name="Oval 4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1448" name="Oval 5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1449" name="AutoShape 6"/>
          <p:cNvCxnSpPr>
            <a:cxnSpLocks noChangeShapeType="1"/>
            <a:stCxn id="61448" idx="1"/>
            <a:endCxn id="61447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50" name="AutoShape 7"/>
          <p:cNvCxnSpPr>
            <a:cxnSpLocks noChangeShapeType="1"/>
            <a:stCxn id="61447" idx="5"/>
            <a:endCxn id="61448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1B279-99D2-4CC2-9BCE-102EFD09E2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Thread</a:t>
            </a:r>
          </a:p>
          <a:p>
            <a:pPr lvl="1" eaLnBrk="1" hangingPunct="1"/>
            <a:r>
              <a:rPr lang="en-US" smtClean="0"/>
              <a:t>using select()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Multi-Threads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E19FE1-5450-48F7-9182-D5F272C9CC61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Ramjee’s Idea</a:t>
            </a:r>
          </a:p>
        </p:txBody>
      </p:sp>
      <p:sp>
        <p:nvSpPr>
          <p:cNvPr id="62470" name="Oval 8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2471" name="Oval 9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2472" name="AutoShape 10"/>
          <p:cNvCxnSpPr>
            <a:cxnSpLocks noChangeShapeType="1"/>
            <a:stCxn id="62471" idx="1"/>
            <a:endCxn id="62470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62473" name="AutoShape 11"/>
          <p:cNvCxnSpPr>
            <a:cxnSpLocks noChangeShapeType="1"/>
            <a:stCxn id="62470" idx="5"/>
            <a:endCxn id="62471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62474" name="Text Box 12"/>
          <p:cNvSpPr txBox="1">
            <a:spLocks noChangeArrowheads="1"/>
          </p:cNvSpPr>
          <p:nvPr/>
        </p:nvSpPr>
        <p:spPr bwMode="auto">
          <a:xfrm>
            <a:off x="2108180" y="2400300"/>
            <a:ext cx="4895892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if </a:t>
            </a:r>
            <a:r>
              <a:rPr lang="en-US" dirty="0" err="1"/>
              <a:t>T</a:t>
            </a:r>
            <a:r>
              <a:rPr lang="en-US" baseline="-25000" dirty="0" err="1"/>
              <a:t>net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suddenly </a:t>
            </a:r>
            <a:r>
              <a:rPr lang="en-US" dirty="0" smtClean="0"/>
              <a:t>increases</a:t>
            </a:r>
            <a:endParaRPr lang="en-US" dirty="0"/>
          </a:p>
        </p:txBody>
      </p:sp>
      <p:sp>
        <p:nvSpPr>
          <p:cNvPr id="62475" name="Text Box 13"/>
          <p:cNvSpPr txBox="1">
            <a:spLocks noChangeArrowheads="1"/>
          </p:cNvSpPr>
          <p:nvPr/>
        </p:nvSpPr>
        <p:spPr bwMode="auto">
          <a:xfrm>
            <a:off x="2230438" y="4978400"/>
            <a:ext cx="45577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“slope” is small enough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3B6A48-60F1-4128-9AED-2CC99A55D446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Spike Mode</a:t>
            </a:r>
          </a:p>
        </p:txBody>
      </p:sp>
      <p:pic>
        <p:nvPicPr>
          <p:cNvPr id="63494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550" y="5334000"/>
            <a:ext cx="8223250" cy="388938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3495" name="Oval 6"/>
          <p:cNvSpPr>
            <a:spLocks noChangeArrowheads="1"/>
          </p:cNvSpPr>
          <p:nvPr/>
        </p:nvSpPr>
        <p:spPr bwMode="auto">
          <a:xfrm>
            <a:off x="6781800" y="685800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3496" name="Oval 16"/>
          <p:cNvSpPr>
            <a:spLocks noChangeArrowheads="1"/>
          </p:cNvSpPr>
          <p:nvPr/>
        </p:nvSpPr>
        <p:spPr bwMode="auto">
          <a:xfrm>
            <a:off x="5105400" y="38100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7"/>
          <p:cNvSpPr>
            <a:spLocks noChangeArrowheads="1"/>
          </p:cNvSpPr>
          <p:nvPr/>
        </p:nvSpPr>
        <p:spPr bwMode="auto">
          <a:xfrm>
            <a:off x="4648200" y="3276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Oval 18"/>
          <p:cNvSpPr>
            <a:spLocks noChangeArrowheads="1"/>
          </p:cNvSpPr>
          <p:nvPr/>
        </p:nvSpPr>
        <p:spPr bwMode="auto">
          <a:xfrm>
            <a:off x="4267200" y="27432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Line 2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Text Box 2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3502" name="Text Box 2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6584" name="Picture 24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5867400"/>
            <a:ext cx="5486400" cy="4857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E0D1D3-4F8F-49EE-B971-2628FA20C573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Normal Mode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6780213" y="685800"/>
            <a:ext cx="1223962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pic>
        <p:nvPicPr>
          <p:cNvPr id="64519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5251450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4520" name="Oval 6"/>
          <p:cNvSpPr>
            <a:spLocks noChangeArrowheads="1"/>
          </p:cNvSpPr>
          <p:nvPr/>
        </p:nvSpPr>
        <p:spPr bwMode="auto">
          <a:xfrm>
            <a:off x="56388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>
            <a:off x="5029200" y="35814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>
            <a:off x="44196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4" name="Line 1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Text Box 1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4526" name="Text Box 1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8621" name="Picture 1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8674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65542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Loss</a:t>
            </a:r>
          </a:p>
          <a:p>
            <a:r>
              <a:rPr lang="en-US" dirty="0"/>
              <a:t>Rate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66875"/>
            <a:ext cx="644842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E31CF2-FA7B-4DA6-839E-2FF439BF9A45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Problems with Ramjee’s Method</a:t>
            </a:r>
          </a:p>
        </p:txBody>
      </p:sp>
      <p:sp>
        <p:nvSpPr>
          <p:cNvPr id="66566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69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70" name="Freeform 8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Freeform 9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Freeform 10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Freeform 11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3B363D-F1BD-491B-9817-7EE397DA574C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6758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Packet Audio Playout Delay Adjustment: Performance Bounds and Algorithms</a:t>
            </a:r>
          </a:p>
        </p:txBody>
      </p:sp>
      <p:sp>
        <p:nvSpPr>
          <p:cNvPr id="6758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S. Moon, J. Kurose, D. Towsley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Multimedia Systems 1998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8AE3F-99E0-49A5-B153-7CA66CCB2FA6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 Previous Methods</a:t>
            </a:r>
          </a:p>
        </p:txBody>
      </p:sp>
      <p:pic>
        <p:nvPicPr>
          <p:cNvPr id="80900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220503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3DF478-C071-45DC-A4E4-4B55918092D0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Moon’s Method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Collect statistics on packets that have arrived.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Find </a:t>
            </a:r>
            <a:r>
              <a:rPr lang="en-US" b="1" smtClean="0"/>
              <a:t>t</a:t>
            </a:r>
            <a:r>
              <a:rPr lang="en-US" smtClean="0"/>
              <a:t> such that </a:t>
            </a:r>
            <a:r>
              <a:rPr lang="en-US" b="1" smtClean="0"/>
              <a:t>q</a:t>
            </a:r>
            <a:r>
              <a:rPr lang="en-US" smtClean="0"/>
              <a:t>% of last </a:t>
            </a:r>
            <a:r>
              <a:rPr lang="en-US" b="1" smtClean="0"/>
              <a:t>w</a:t>
            </a:r>
            <a:r>
              <a:rPr lang="en-US" smtClean="0"/>
              <a:t> packets have T</a:t>
            </a:r>
            <a:r>
              <a:rPr lang="en-US" baseline="-25000" smtClean="0"/>
              <a:t>net</a:t>
            </a:r>
            <a:r>
              <a:rPr lang="en-US" smtClean="0"/>
              <a:t>(i) &lt; t.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7320E1-95A4-42BF-8585-6AA1F22CA90F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(w =50, q = 90%)</a:t>
            </a:r>
          </a:p>
        </p:txBody>
      </p:sp>
      <p:sp>
        <p:nvSpPr>
          <p:cNvPr id="70662" name="Rectangle 3"/>
          <p:cNvSpPr>
            <a:spLocks noChangeArrowheads="1"/>
          </p:cNvSpPr>
          <p:nvPr/>
        </p:nvSpPr>
        <p:spPr bwMode="auto">
          <a:xfrm>
            <a:off x="1403350" y="3357563"/>
            <a:ext cx="576263" cy="21590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4"/>
          <p:cNvSpPr>
            <a:spLocks noChangeArrowheads="1"/>
          </p:cNvSpPr>
          <p:nvPr/>
        </p:nvSpPr>
        <p:spPr bwMode="auto">
          <a:xfrm>
            <a:off x="1979613" y="4149725"/>
            <a:ext cx="576262" cy="13668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4" name="Rectangle 5"/>
          <p:cNvSpPr>
            <a:spLocks noChangeArrowheads="1"/>
          </p:cNvSpPr>
          <p:nvPr/>
        </p:nvSpPr>
        <p:spPr bwMode="auto">
          <a:xfrm>
            <a:off x="2555875" y="2708275"/>
            <a:ext cx="576263" cy="280828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Rectangle 6"/>
          <p:cNvSpPr>
            <a:spLocks noChangeArrowheads="1"/>
          </p:cNvSpPr>
          <p:nvPr/>
        </p:nvSpPr>
        <p:spPr bwMode="auto">
          <a:xfrm>
            <a:off x="3132138" y="4868863"/>
            <a:ext cx="576262" cy="6477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Rectangle 7"/>
          <p:cNvSpPr>
            <a:spLocks noChangeArrowheads="1"/>
          </p:cNvSpPr>
          <p:nvPr/>
        </p:nvSpPr>
        <p:spPr bwMode="auto">
          <a:xfrm>
            <a:off x="3708400" y="5157788"/>
            <a:ext cx="576263" cy="358775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Rectangle 8"/>
          <p:cNvSpPr>
            <a:spLocks noChangeArrowheads="1"/>
          </p:cNvSpPr>
          <p:nvPr/>
        </p:nvSpPr>
        <p:spPr bwMode="auto">
          <a:xfrm>
            <a:off x="4284663" y="1989138"/>
            <a:ext cx="576262" cy="3527425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Rectangle 9"/>
          <p:cNvSpPr>
            <a:spLocks noChangeArrowheads="1"/>
          </p:cNvSpPr>
          <p:nvPr/>
        </p:nvSpPr>
        <p:spPr bwMode="auto">
          <a:xfrm>
            <a:off x="4860925" y="4365625"/>
            <a:ext cx="576263" cy="11509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Rectangle 10"/>
          <p:cNvSpPr>
            <a:spLocks noChangeArrowheads="1"/>
          </p:cNvSpPr>
          <p:nvPr/>
        </p:nvSpPr>
        <p:spPr bwMode="auto">
          <a:xfrm>
            <a:off x="5437188" y="2781300"/>
            <a:ext cx="576262" cy="2735263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Rectangle 11"/>
          <p:cNvSpPr>
            <a:spLocks noChangeArrowheads="1"/>
          </p:cNvSpPr>
          <p:nvPr/>
        </p:nvSpPr>
        <p:spPr bwMode="auto">
          <a:xfrm>
            <a:off x="6013450" y="3933825"/>
            <a:ext cx="576263" cy="15827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Rectangle 12"/>
          <p:cNvSpPr>
            <a:spLocks noChangeArrowheads="1"/>
          </p:cNvSpPr>
          <p:nvPr/>
        </p:nvSpPr>
        <p:spPr bwMode="auto">
          <a:xfrm>
            <a:off x="6589713" y="3213100"/>
            <a:ext cx="576262" cy="2303463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Rectangle 13"/>
          <p:cNvSpPr>
            <a:spLocks noChangeArrowheads="1"/>
          </p:cNvSpPr>
          <p:nvPr/>
        </p:nvSpPr>
        <p:spPr bwMode="auto">
          <a:xfrm>
            <a:off x="7165975" y="4437063"/>
            <a:ext cx="576263" cy="10795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Rectangle 14"/>
          <p:cNvSpPr>
            <a:spLocks noChangeArrowheads="1"/>
          </p:cNvSpPr>
          <p:nvPr/>
        </p:nvSpPr>
        <p:spPr bwMode="auto">
          <a:xfrm>
            <a:off x="7742238" y="3357563"/>
            <a:ext cx="576262" cy="21590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Line 15"/>
          <p:cNvSpPr>
            <a:spLocks noChangeShapeType="1"/>
          </p:cNvSpPr>
          <p:nvPr/>
        </p:nvSpPr>
        <p:spPr bwMode="auto">
          <a:xfrm>
            <a:off x="1258888" y="5516563"/>
            <a:ext cx="74898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Line 16"/>
          <p:cNvSpPr>
            <a:spLocks noChangeShapeType="1"/>
          </p:cNvSpPr>
          <p:nvPr/>
        </p:nvSpPr>
        <p:spPr bwMode="auto">
          <a:xfrm flipV="1">
            <a:off x="1331913" y="1628775"/>
            <a:ext cx="0" cy="39608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6" name="Text Box 17"/>
          <p:cNvSpPr txBox="1">
            <a:spLocks noChangeArrowheads="1"/>
          </p:cNvSpPr>
          <p:nvPr/>
        </p:nvSpPr>
        <p:spPr bwMode="auto">
          <a:xfrm>
            <a:off x="1414463" y="1431925"/>
            <a:ext cx="1285875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num of 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packets</a:t>
            </a:r>
          </a:p>
        </p:txBody>
      </p:sp>
      <p:sp>
        <p:nvSpPr>
          <p:cNvPr id="70677" name="Text Box 18"/>
          <p:cNvSpPr txBox="1">
            <a:spLocks noChangeArrowheads="1"/>
          </p:cNvSpPr>
          <p:nvPr/>
        </p:nvSpPr>
        <p:spPr bwMode="auto">
          <a:xfrm>
            <a:off x="7956550" y="6021388"/>
            <a:ext cx="9525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delay</a:t>
            </a:r>
          </a:p>
        </p:txBody>
      </p:sp>
      <p:sp>
        <p:nvSpPr>
          <p:cNvPr id="70678" name="Text Box 19"/>
          <p:cNvSpPr txBox="1">
            <a:spLocks noChangeArrowheads="1"/>
          </p:cNvSpPr>
          <p:nvPr/>
        </p:nvSpPr>
        <p:spPr bwMode="auto">
          <a:xfrm>
            <a:off x="1384300" y="5578475"/>
            <a:ext cx="6886575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 1     2     3    4     5    6     7    8     9   10   11  12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3AD02-DE12-4AE3-BBB5-BB83B9B590F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Buffer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Sorted by sequence number</a:t>
            </a:r>
          </a:p>
          <a:p>
            <a:pPr eaLnBrk="1" hangingPunct="1"/>
            <a:r>
              <a:rPr lang="en-US" smtClean="0"/>
              <a:t>When ADU is complete, send to decoder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4787900" y="4579938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9224" name="AutoShape 5"/>
          <p:cNvCxnSpPr>
            <a:cxnSpLocks noChangeShapeType="1"/>
            <a:stCxn id="9223" idx="1"/>
            <a:endCxn id="9230" idx="3"/>
          </p:cNvCxnSpPr>
          <p:nvPr/>
        </p:nvCxnSpPr>
        <p:spPr bwMode="auto">
          <a:xfrm rot="5400000" flipH="1">
            <a:off x="4537869" y="4223544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3325813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2955925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3695700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 flipH="1">
            <a:off x="4065588" y="47688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0"/>
          <p:cNvSpPr>
            <a:spLocks noChangeShapeType="1"/>
          </p:cNvSpPr>
          <p:nvPr/>
        </p:nvSpPr>
        <p:spPr bwMode="auto">
          <a:xfrm flipH="1">
            <a:off x="4065588" y="38608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4065588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7DAAD-B75F-49DB-9EAB-1732F61974EE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71686" name="Oval 4"/>
          <p:cNvSpPr>
            <a:spLocks noChangeArrowheads="1"/>
          </p:cNvSpPr>
          <p:nvPr/>
        </p:nvSpPr>
        <p:spPr bwMode="auto">
          <a:xfrm>
            <a:off x="1692275" y="1844675"/>
            <a:ext cx="1223963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sp>
        <p:nvSpPr>
          <p:cNvPr id="71687" name="Oval 5"/>
          <p:cNvSpPr>
            <a:spLocks noChangeArrowheads="1"/>
          </p:cNvSpPr>
          <p:nvPr/>
        </p:nvSpPr>
        <p:spPr bwMode="auto">
          <a:xfrm>
            <a:off x="5724525" y="1844675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pic>
        <p:nvPicPr>
          <p:cNvPr id="71688" name="Picture 1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4000500"/>
            <a:ext cx="2676525" cy="5619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71689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29138" y="3994150"/>
            <a:ext cx="4157662" cy="5683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DA2F8A-EAD2-46DC-BD4F-C3327DEDB327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72710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1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72713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047C51-F0DE-4C08-B63A-10246C534043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Bound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trace of packets, and a loss rate, find the </a:t>
            </a:r>
            <a:r>
              <a:rPr lang="en-US" smtClean="0">
                <a:solidFill>
                  <a:schemeClr val="bg2"/>
                </a:solidFill>
              </a:rPr>
              <a:t>minimum </a:t>
            </a:r>
            <a:r>
              <a:rPr lang="en-US" smtClean="0"/>
              <a:t>average playout delay.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Use Dynamic Programming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9F94F6-7D44-459E-A887-34BA494EFC91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747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Packet Trace</a:t>
            </a:r>
          </a:p>
        </p:txBody>
      </p:sp>
      <p:sp>
        <p:nvSpPr>
          <p:cNvPr id="74758" name="Line 5"/>
          <p:cNvSpPr>
            <a:spLocks noChangeShapeType="1"/>
          </p:cNvSpPr>
          <p:nvPr/>
        </p:nvSpPr>
        <p:spPr bwMode="auto">
          <a:xfrm>
            <a:off x="1258888" y="2708275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9" name="Rectangle 6"/>
          <p:cNvSpPr>
            <a:spLocks noChangeArrowheads="1"/>
          </p:cNvSpPr>
          <p:nvPr/>
        </p:nvSpPr>
        <p:spPr bwMode="auto">
          <a:xfrm>
            <a:off x="1403350" y="2205038"/>
            <a:ext cx="1512888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Rectangle 7"/>
          <p:cNvSpPr>
            <a:spLocks noChangeArrowheads="1"/>
          </p:cNvSpPr>
          <p:nvPr/>
        </p:nvSpPr>
        <p:spPr bwMode="auto">
          <a:xfrm>
            <a:off x="3348038" y="2205038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4761" name="Rectangle 8"/>
          <p:cNvSpPr>
            <a:spLocks noChangeArrowheads="1"/>
          </p:cNvSpPr>
          <p:nvPr/>
        </p:nvSpPr>
        <p:spPr bwMode="auto">
          <a:xfrm>
            <a:off x="4932363" y="2205038"/>
            <a:ext cx="2232025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Text Box 9"/>
          <p:cNvSpPr txBox="1">
            <a:spLocks noChangeArrowheads="1"/>
          </p:cNvSpPr>
          <p:nvPr/>
        </p:nvSpPr>
        <p:spPr bwMode="auto">
          <a:xfrm>
            <a:off x="6659563" y="2708275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  <p:sp>
        <p:nvSpPr>
          <p:cNvPr id="74763" name="Oval 10"/>
          <p:cNvSpPr>
            <a:spLocks noChangeArrowheads="1"/>
          </p:cNvSpPr>
          <p:nvPr/>
        </p:nvSpPr>
        <p:spPr bwMode="auto">
          <a:xfrm>
            <a:off x="1908175" y="4292600"/>
            <a:ext cx="731838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1,k</a:t>
            </a:r>
          </a:p>
        </p:txBody>
      </p:sp>
      <p:sp>
        <p:nvSpPr>
          <p:cNvPr id="74764" name="Oval 11"/>
          <p:cNvSpPr>
            <a:spLocks noChangeArrowheads="1"/>
          </p:cNvSpPr>
          <p:nvPr/>
        </p:nvSpPr>
        <p:spPr bwMode="auto">
          <a:xfrm>
            <a:off x="268763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2,k</a:t>
            </a:r>
          </a:p>
        </p:txBody>
      </p:sp>
      <p:sp>
        <p:nvSpPr>
          <p:cNvPr id="74765" name="Oval 12"/>
          <p:cNvSpPr>
            <a:spLocks noChangeArrowheads="1"/>
          </p:cNvSpPr>
          <p:nvPr/>
        </p:nvSpPr>
        <p:spPr bwMode="auto">
          <a:xfrm>
            <a:off x="3479800" y="4292600"/>
            <a:ext cx="731838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3,k</a:t>
            </a:r>
          </a:p>
        </p:txBody>
      </p:sp>
      <p:sp>
        <p:nvSpPr>
          <p:cNvPr id="74766" name="Oval 13"/>
          <p:cNvSpPr>
            <a:spLocks noChangeArrowheads="1"/>
          </p:cNvSpPr>
          <p:nvPr/>
        </p:nvSpPr>
        <p:spPr bwMode="auto">
          <a:xfrm>
            <a:off x="456088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j,k</a:t>
            </a:r>
          </a:p>
        </p:txBody>
      </p:sp>
      <p:sp>
        <p:nvSpPr>
          <p:cNvPr id="74767" name="Oval 14"/>
          <p:cNvSpPr>
            <a:spLocks noChangeArrowheads="1"/>
          </p:cNvSpPr>
          <p:nvPr/>
        </p:nvSpPr>
        <p:spPr bwMode="auto">
          <a:xfrm>
            <a:off x="585628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n</a:t>
            </a:r>
            <a:r>
              <a:rPr lang="en-US" sz="2000" b="1" baseline="-25000">
                <a:latin typeface="Verdana" pitchFamily="34" charset="0"/>
              </a:rPr>
              <a:t>k</a:t>
            </a:r>
            <a:r>
              <a:rPr lang="en-US" sz="2000" b="1">
                <a:latin typeface="Verdana" pitchFamily="34" charset="0"/>
              </a:rPr>
              <a:t>,k</a:t>
            </a:r>
          </a:p>
        </p:txBody>
      </p:sp>
      <p:sp>
        <p:nvSpPr>
          <p:cNvPr id="74768" name="Line 15"/>
          <p:cNvSpPr>
            <a:spLocks noChangeShapeType="1"/>
          </p:cNvSpPr>
          <p:nvPr/>
        </p:nvSpPr>
        <p:spPr bwMode="auto">
          <a:xfrm flipH="1">
            <a:off x="2051050" y="2781300"/>
            <a:ext cx="1225550" cy="15113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16"/>
          <p:cNvSpPr>
            <a:spLocks noChangeShapeType="1"/>
          </p:cNvSpPr>
          <p:nvPr/>
        </p:nvSpPr>
        <p:spPr bwMode="auto">
          <a:xfrm>
            <a:off x="4787900" y="2781300"/>
            <a:ext cx="1728788" cy="15113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22300" y="5257800"/>
            <a:ext cx="784225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net</a:t>
            </a:r>
            <a:endParaRPr lang="en-US"/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19050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26670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5814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4381500" y="5257800"/>
            <a:ext cx="539750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9F5256-09F9-4F00-97AB-2F00A65FC637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Notations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M:</a:t>
            </a:r>
          </a:p>
          <a:p>
            <a:pPr lvl="1" eaLnBrk="1" hangingPunct="1"/>
            <a:r>
              <a:rPr lang="en-US" smtClean="0"/>
              <a:t> Number of Talkspurt</a:t>
            </a:r>
          </a:p>
          <a:p>
            <a:pPr eaLnBrk="1" hangingPunct="1"/>
            <a:r>
              <a:rPr lang="en-US" smtClean="0"/>
              <a:t>N</a:t>
            </a:r>
            <a:r>
              <a:rPr lang="en-US" baseline="-25000" smtClean="0"/>
              <a:t>packet</a:t>
            </a:r>
            <a:r>
              <a:rPr lang="en-US" smtClean="0"/>
              <a:t>(k) or n</a:t>
            </a:r>
            <a:r>
              <a:rPr lang="en-US" baseline="-25000" smtClean="0"/>
              <a:t>k</a:t>
            </a:r>
          </a:p>
          <a:p>
            <a:pPr lvl="1" eaLnBrk="1" hangingPunct="1"/>
            <a:r>
              <a:rPr lang="en-US" smtClean="0"/>
              <a:t>Number of packets in talkspurt k</a:t>
            </a:r>
          </a:p>
          <a:p>
            <a:pPr eaLnBrk="1" hangingPunct="1"/>
            <a:r>
              <a:rPr lang="en-US" smtClean="0"/>
              <a:t>N</a:t>
            </a:r>
            <a:r>
              <a:rPr lang="en-US" baseline="-25000" smtClean="0"/>
              <a:t>total</a:t>
            </a:r>
          </a:p>
          <a:p>
            <a:pPr lvl="1" eaLnBrk="1" hangingPunct="1"/>
            <a:r>
              <a:rPr lang="en-US" smtClean="0"/>
              <a:t>Total number of packets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20AC51-63A7-421A-AD39-D47B65C28075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  <a:endParaRPr lang="en-US" baseline="-25000" smtClean="0"/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4800" b="1" baseline="-2500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  	</a:t>
            </a:r>
            <a:r>
              <a:rPr lang="en-US" smtClean="0"/>
              <a:t>minimum average playout delay for choosing </a:t>
            </a:r>
            <a:r>
              <a:rPr lang="en-US" i="1" smtClean="0"/>
              <a:t>i</a:t>
            </a:r>
            <a:r>
              <a:rPr lang="en-US" smtClean="0"/>
              <a:t> packets to be played out from </a:t>
            </a:r>
            <a:r>
              <a:rPr lang="en-US" i="1" smtClean="0"/>
              <a:t>k</a:t>
            </a:r>
            <a:r>
              <a:rPr lang="en-US" smtClean="0"/>
              <a:t>-th talkspurt</a:t>
            </a:r>
          </a:p>
        </p:txBody>
      </p:sp>
      <p:pic>
        <p:nvPicPr>
          <p:cNvPr id="76807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773238"/>
            <a:ext cx="787400" cy="7874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76808" name="Line 15"/>
          <p:cNvSpPr>
            <a:spLocks noChangeShapeType="1"/>
          </p:cNvSpPr>
          <p:nvPr/>
        </p:nvSpPr>
        <p:spPr bwMode="auto">
          <a:xfrm>
            <a:off x="1258888" y="573405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9" name="Rectangle 16"/>
          <p:cNvSpPr>
            <a:spLocks noChangeArrowheads="1"/>
          </p:cNvSpPr>
          <p:nvPr/>
        </p:nvSpPr>
        <p:spPr bwMode="auto">
          <a:xfrm>
            <a:off x="1403350" y="5230813"/>
            <a:ext cx="1512888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Rectangle 17"/>
          <p:cNvSpPr>
            <a:spLocks noChangeArrowheads="1"/>
          </p:cNvSpPr>
          <p:nvPr/>
        </p:nvSpPr>
        <p:spPr bwMode="auto">
          <a:xfrm>
            <a:off x="3348038" y="5230813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6811" name="Rectangle 18"/>
          <p:cNvSpPr>
            <a:spLocks noChangeArrowheads="1"/>
          </p:cNvSpPr>
          <p:nvPr/>
        </p:nvSpPr>
        <p:spPr bwMode="auto">
          <a:xfrm>
            <a:off x="4932363" y="5230813"/>
            <a:ext cx="2232025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2" name="Text Box 19"/>
          <p:cNvSpPr txBox="1">
            <a:spLocks noChangeArrowheads="1"/>
          </p:cNvSpPr>
          <p:nvPr/>
        </p:nvSpPr>
        <p:spPr bwMode="auto">
          <a:xfrm>
            <a:off x="6659563" y="5734050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ADE725-0E28-4217-9017-791CB18BC522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find 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7831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81000"/>
            <a:ext cx="787400" cy="7874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C58E46-C7F1-4B86-A329-748642F5786D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  <a:endParaRPr lang="en-US" baseline="-25000" smtClean="0"/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4800" b="1" baseline="-2500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  	</a:t>
            </a:r>
            <a:r>
              <a:rPr lang="en-US" smtClean="0"/>
              <a:t>minimum average playout delay for choosing i packets to be played out from</a:t>
            </a:r>
            <a:r>
              <a:rPr lang="en-US" b="1" smtClean="0"/>
              <a:t> k-th</a:t>
            </a:r>
            <a:r>
              <a:rPr lang="en-US" smtClean="0"/>
              <a:t> </a:t>
            </a:r>
            <a:r>
              <a:rPr lang="en-US" b="1" smtClean="0"/>
              <a:t>to M-th</a:t>
            </a:r>
            <a:r>
              <a:rPr lang="en-US" smtClean="0"/>
              <a:t> talkspurt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78855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916113"/>
            <a:ext cx="1600200" cy="508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78856" name="Line 6"/>
          <p:cNvSpPr>
            <a:spLocks noChangeShapeType="1"/>
          </p:cNvSpPr>
          <p:nvPr/>
        </p:nvSpPr>
        <p:spPr bwMode="auto">
          <a:xfrm>
            <a:off x="1258888" y="573405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Rectangle 7"/>
          <p:cNvSpPr>
            <a:spLocks noChangeArrowheads="1"/>
          </p:cNvSpPr>
          <p:nvPr/>
        </p:nvSpPr>
        <p:spPr bwMode="auto">
          <a:xfrm>
            <a:off x="1403350" y="5230813"/>
            <a:ext cx="1512888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Rectangle 8"/>
          <p:cNvSpPr>
            <a:spLocks noChangeArrowheads="1"/>
          </p:cNvSpPr>
          <p:nvPr/>
        </p:nvSpPr>
        <p:spPr bwMode="auto">
          <a:xfrm>
            <a:off x="3348038" y="5230813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8859" name="Text Box 10"/>
          <p:cNvSpPr txBox="1">
            <a:spLocks noChangeArrowheads="1"/>
          </p:cNvSpPr>
          <p:nvPr/>
        </p:nvSpPr>
        <p:spPr bwMode="auto">
          <a:xfrm>
            <a:off x="6659563" y="5734050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4932363" y="5230813"/>
            <a:ext cx="431800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5507038" y="5230813"/>
            <a:ext cx="720725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6659563" y="5230813"/>
            <a:ext cx="1081087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M</a:t>
            </a: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6227763" y="5256213"/>
            <a:ext cx="3683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03FAE0-9FEE-4B61-B9CB-634C9EC16242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79877" name="AutoShape 6"/>
          <p:cNvSpPr>
            <a:spLocks noChangeArrowheads="1"/>
          </p:cNvSpPr>
          <p:nvPr/>
        </p:nvSpPr>
        <p:spPr bwMode="auto">
          <a:xfrm>
            <a:off x="2195513" y="5330825"/>
            <a:ext cx="5689600" cy="9239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Base Case</a:t>
            </a:r>
          </a:p>
        </p:txBody>
      </p:sp>
      <p:sp>
        <p:nvSpPr>
          <p:cNvPr id="798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D(k, 0) =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D(M, i) =</a:t>
            </a:r>
          </a:p>
        </p:txBody>
      </p:sp>
      <p:sp>
        <p:nvSpPr>
          <p:cNvPr id="79880" name="Rectangle 4"/>
          <p:cNvSpPr>
            <a:spLocks noChangeArrowheads="1"/>
          </p:cNvSpPr>
          <p:nvPr/>
        </p:nvSpPr>
        <p:spPr bwMode="auto">
          <a:xfrm>
            <a:off x="3851275" y="5330825"/>
            <a:ext cx="3759200" cy="9239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minimum average playout delay for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choosing i packets to be played out 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from</a:t>
            </a:r>
            <a:r>
              <a:rPr lang="en-US" sz="1600" b="1">
                <a:solidFill>
                  <a:srgbClr val="5F5F5F"/>
                </a:solidFill>
              </a:rPr>
              <a:t> k-th</a:t>
            </a:r>
            <a:r>
              <a:rPr lang="en-US" sz="1600">
                <a:solidFill>
                  <a:srgbClr val="5F5F5F"/>
                </a:solidFill>
              </a:rPr>
              <a:t> </a:t>
            </a:r>
            <a:r>
              <a:rPr lang="en-US" sz="1600" b="1">
                <a:solidFill>
                  <a:srgbClr val="5F5F5F"/>
                </a:solidFill>
              </a:rPr>
              <a:t>to M-th</a:t>
            </a:r>
            <a:r>
              <a:rPr lang="en-US" sz="1600">
                <a:solidFill>
                  <a:srgbClr val="5F5F5F"/>
                </a:solidFill>
              </a:rPr>
              <a:t> talkspurt</a:t>
            </a:r>
          </a:p>
        </p:txBody>
      </p:sp>
      <p:pic>
        <p:nvPicPr>
          <p:cNvPr id="79881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5673725"/>
            <a:ext cx="1079500" cy="3429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08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92816D-D991-4E25-A6FD-2741ABAD5FCC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Case</a:t>
            </a:r>
          </a:p>
        </p:txBody>
      </p:sp>
      <p:sp>
        <p:nvSpPr>
          <p:cNvPr id="80902" name="Line 4"/>
          <p:cNvSpPr>
            <a:spLocks noChangeShapeType="1"/>
          </p:cNvSpPr>
          <p:nvPr/>
        </p:nvSpPr>
        <p:spPr bwMode="auto">
          <a:xfrm>
            <a:off x="1401763" y="2347913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3" name="Rectangle 5"/>
          <p:cNvSpPr>
            <a:spLocks noChangeArrowheads="1"/>
          </p:cNvSpPr>
          <p:nvPr/>
        </p:nvSpPr>
        <p:spPr bwMode="auto">
          <a:xfrm>
            <a:off x="1546225" y="1844675"/>
            <a:ext cx="1512888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4" name="Rectangle 6"/>
          <p:cNvSpPr>
            <a:spLocks noChangeArrowheads="1"/>
          </p:cNvSpPr>
          <p:nvPr/>
        </p:nvSpPr>
        <p:spPr bwMode="auto">
          <a:xfrm>
            <a:off x="3490913" y="1844675"/>
            <a:ext cx="1439862" cy="503238"/>
          </a:xfrm>
          <a:prstGeom prst="rect">
            <a:avLst/>
          </a:prstGeom>
          <a:solidFill>
            <a:srgbClr val="777777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k</a:t>
            </a:r>
          </a:p>
        </p:txBody>
      </p:sp>
      <p:sp>
        <p:nvSpPr>
          <p:cNvPr id="80905" name="Rectangle 7"/>
          <p:cNvSpPr>
            <a:spLocks noChangeArrowheads="1"/>
          </p:cNvSpPr>
          <p:nvPr/>
        </p:nvSpPr>
        <p:spPr bwMode="auto">
          <a:xfrm>
            <a:off x="5075238" y="1844675"/>
            <a:ext cx="431800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Text Box 8"/>
          <p:cNvSpPr txBox="1">
            <a:spLocks noChangeArrowheads="1"/>
          </p:cNvSpPr>
          <p:nvPr/>
        </p:nvSpPr>
        <p:spPr bwMode="auto">
          <a:xfrm>
            <a:off x="3109913" y="18700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07" name="Rectangle 9"/>
          <p:cNvSpPr>
            <a:spLocks noChangeArrowheads="1"/>
          </p:cNvSpPr>
          <p:nvPr/>
        </p:nvSpPr>
        <p:spPr bwMode="auto">
          <a:xfrm>
            <a:off x="5649913" y="1844675"/>
            <a:ext cx="720725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Rectangle 10"/>
          <p:cNvSpPr>
            <a:spLocks noChangeArrowheads="1"/>
          </p:cNvSpPr>
          <p:nvPr/>
        </p:nvSpPr>
        <p:spPr bwMode="auto">
          <a:xfrm>
            <a:off x="6802438" y="1844675"/>
            <a:ext cx="1081087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M</a:t>
            </a:r>
          </a:p>
        </p:txBody>
      </p:sp>
      <p:sp>
        <p:nvSpPr>
          <p:cNvPr id="80909" name="Text Box 11"/>
          <p:cNvSpPr txBox="1">
            <a:spLocks noChangeArrowheads="1"/>
          </p:cNvSpPr>
          <p:nvPr/>
        </p:nvSpPr>
        <p:spPr bwMode="auto">
          <a:xfrm>
            <a:off x="6370638" y="18700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10" name="Oval 17"/>
          <p:cNvSpPr>
            <a:spLocks noChangeArrowheads="1"/>
          </p:cNvSpPr>
          <p:nvPr/>
        </p:nvSpPr>
        <p:spPr bwMode="auto">
          <a:xfrm>
            <a:off x="1919288" y="2708275"/>
            <a:ext cx="731837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1,k</a:t>
            </a:r>
          </a:p>
        </p:txBody>
      </p:sp>
      <p:sp>
        <p:nvSpPr>
          <p:cNvPr id="80911" name="Oval 18"/>
          <p:cNvSpPr>
            <a:spLocks noChangeArrowheads="1"/>
          </p:cNvSpPr>
          <p:nvPr/>
        </p:nvSpPr>
        <p:spPr bwMode="auto">
          <a:xfrm>
            <a:off x="2698750" y="2708275"/>
            <a:ext cx="731838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2,k</a:t>
            </a:r>
          </a:p>
        </p:txBody>
      </p:sp>
      <p:sp>
        <p:nvSpPr>
          <p:cNvPr id="80912" name="Oval 19"/>
          <p:cNvSpPr>
            <a:spLocks noChangeArrowheads="1"/>
          </p:cNvSpPr>
          <p:nvPr/>
        </p:nvSpPr>
        <p:spPr bwMode="auto">
          <a:xfrm>
            <a:off x="3490913" y="2708275"/>
            <a:ext cx="731837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3,k</a:t>
            </a:r>
          </a:p>
        </p:txBody>
      </p:sp>
      <p:sp>
        <p:nvSpPr>
          <p:cNvPr id="80913" name="Oval 21"/>
          <p:cNvSpPr>
            <a:spLocks noChangeArrowheads="1"/>
          </p:cNvSpPr>
          <p:nvPr/>
        </p:nvSpPr>
        <p:spPr bwMode="auto">
          <a:xfrm>
            <a:off x="5867400" y="2708275"/>
            <a:ext cx="731838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n</a:t>
            </a:r>
            <a:r>
              <a:rPr lang="en-US" sz="2000" b="1" baseline="-25000">
                <a:solidFill>
                  <a:schemeClr val="bg1"/>
                </a:solidFill>
                <a:latin typeface="Verdana" pitchFamily="34" charset="0"/>
              </a:rPr>
              <a:t>k</a:t>
            </a:r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,k</a:t>
            </a:r>
          </a:p>
        </p:txBody>
      </p:sp>
      <p:sp>
        <p:nvSpPr>
          <p:cNvPr id="80914" name="Text Box 24"/>
          <p:cNvSpPr txBox="1">
            <a:spLocks noChangeArrowheads="1"/>
          </p:cNvSpPr>
          <p:nvPr/>
        </p:nvSpPr>
        <p:spPr bwMode="auto">
          <a:xfrm>
            <a:off x="4891088" y="27082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15" name="Line 25"/>
          <p:cNvSpPr>
            <a:spLocks noChangeShapeType="1"/>
          </p:cNvSpPr>
          <p:nvPr/>
        </p:nvSpPr>
        <p:spPr bwMode="auto">
          <a:xfrm flipV="1">
            <a:off x="2195513" y="2347913"/>
            <a:ext cx="1235075" cy="360362"/>
          </a:xfrm>
          <a:prstGeom prst="line">
            <a:avLst/>
          </a:prstGeom>
          <a:noFill/>
          <a:ln w="22225" cap="rnd">
            <a:solidFill>
              <a:srgbClr val="777777"/>
            </a:solidFill>
            <a:prstDash val="sysDot"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Line 26"/>
          <p:cNvSpPr>
            <a:spLocks noChangeShapeType="1"/>
          </p:cNvSpPr>
          <p:nvPr/>
        </p:nvSpPr>
        <p:spPr bwMode="auto">
          <a:xfrm>
            <a:off x="4881563" y="2347913"/>
            <a:ext cx="1489075" cy="360362"/>
          </a:xfrm>
          <a:prstGeom prst="line">
            <a:avLst/>
          </a:prstGeom>
          <a:noFill/>
          <a:ln w="22225" cap="rnd">
            <a:solidFill>
              <a:srgbClr val="777777"/>
            </a:solidFill>
            <a:prstDash val="sysDot"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7" name="Text Box 27"/>
          <p:cNvSpPr txBox="1">
            <a:spLocks noChangeArrowheads="1"/>
          </p:cNvSpPr>
          <p:nvPr/>
        </p:nvSpPr>
        <p:spPr bwMode="auto">
          <a:xfrm>
            <a:off x="4222750" y="3900488"/>
            <a:ext cx="2921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80918" name="AutoShape 28"/>
          <p:cNvSpPr>
            <a:spLocks/>
          </p:cNvSpPr>
          <p:nvPr/>
        </p:nvSpPr>
        <p:spPr bwMode="auto">
          <a:xfrm rot="-5400000">
            <a:off x="4146550" y="1676401"/>
            <a:ext cx="460375" cy="3987800"/>
          </a:xfrm>
          <a:prstGeom prst="leftBrace">
            <a:avLst>
              <a:gd name="adj1" fmla="val 72184"/>
              <a:gd name="adj2" fmla="val 50042"/>
            </a:avLst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191FA-084B-4378-B927-34F48EC723A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Buffer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Stored decoded data in playout order</a:t>
            </a:r>
          </a:p>
          <a:p>
            <a:pPr eaLnBrk="1" hangingPunct="1"/>
            <a:r>
              <a:rPr lang="en-US" smtClean="0"/>
              <a:t>Post-processing/Mixing may happen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0247" name="Oval 4"/>
          <p:cNvSpPr>
            <a:spLocks noChangeArrowheads="1"/>
          </p:cNvSpPr>
          <p:nvPr/>
        </p:nvSpPr>
        <p:spPr bwMode="auto">
          <a:xfrm>
            <a:off x="4572000" y="45085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10248" name="AutoShape 5"/>
          <p:cNvCxnSpPr>
            <a:cxnSpLocks noChangeShapeType="1"/>
            <a:stCxn id="10247" idx="2"/>
          </p:cNvCxnSpPr>
          <p:nvPr/>
        </p:nvCxnSpPr>
        <p:spPr bwMode="auto">
          <a:xfrm flipH="1">
            <a:off x="3944938" y="51927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3563938" y="47386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3194050" y="47386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 flipH="1">
            <a:off x="3933825" y="564673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9"/>
          <p:cNvSpPr>
            <a:spLocks noChangeShapeType="1"/>
          </p:cNvSpPr>
          <p:nvPr/>
        </p:nvSpPr>
        <p:spPr bwMode="auto">
          <a:xfrm flipH="1">
            <a:off x="3933825" y="473868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F21589-7A8D-40ED-BCA6-36C03D6CBECA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Bound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trace of </a:t>
            </a:r>
            <a:r>
              <a:rPr lang="en-US" i="1" smtClean="0">
                <a:solidFill>
                  <a:schemeClr val="bg2"/>
                </a:solidFill>
              </a:rPr>
              <a:t>M</a:t>
            </a:r>
            <a:r>
              <a:rPr lang="en-US" smtClean="0"/>
              <a:t> talkspurts and </a:t>
            </a:r>
            <a:r>
              <a:rPr lang="en-US" i="1" smtClean="0">
                <a:solidFill>
                  <a:schemeClr val="bg2"/>
                </a:solidFill>
              </a:rPr>
              <a:t>n</a:t>
            </a:r>
            <a:r>
              <a:rPr lang="en-US" smtClean="0">
                <a:solidFill>
                  <a:schemeClr val="bg2"/>
                </a:solidFill>
              </a:rPr>
              <a:t> </a:t>
            </a:r>
            <a:r>
              <a:rPr lang="en-US" smtClean="0"/>
              <a:t>packets, and a loss rate </a:t>
            </a:r>
            <a:r>
              <a:rPr lang="en-US" i="1" smtClean="0">
                <a:solidFill>
                  <a:schemeClr val="bg2"/>
                </a:solidFill>
              </a:rPr>
              <a:t>e</a:t>
            </a:r>
            <a:r>
              <a:rPr lang="en-US" smtClean="0"/>
              <a:t>, find the </a:t>
            </a:r>
            <a:r>
              <a:rPr lang="en-US" smtClean="0">
                <a:solidFill>
                  <a:schemeClr val="bg2"/>
                </a:solidFill>
              </a:rPr>
              <a:t>minimum </a:t>
            </a:r>
            <a:r>
              <a:rPr lang="en-US" smtClean="0"/>
              <a:t>average playout delay.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Answer: Minimum possible average playout delay is </a:t>
            </a:r>
            <a:r>
              <a:rPr lang="en-US" i="1" smtClean="0">
                <a:solidFill>
                  <a:schemeClr val="bg2"/>
                </a:solidFill>
              </a:rPr>
              <a:t>D(1, (1-e)n)</a:t>
            </a:r>
            <a:r>
              <a:rPr lang="en-US" smtClean="0"/>
              <a:t> </a:t>
            </a:r>
          </a:p>
        </p:txBody>
      </p:sp>
      <p:sp>
        <p:nvSpPr>
          <p:cNvPr id="81927" name="AutoShape 4"/>
          <p:cNvSpPr>
            <a:spLocks noChangeArrowheads="1"/>
          </p:cNvSpPr>
          <p:nvPr/>
        </p:nvSpPr>
        <p:spPr bwMode="auto">
          <a:xfrm>
            <a:off x="2195513" y="5330825"/>
            <a:ext cx="5689600" cy="9239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3851275" y="5330825"/>
            <a:ext cx="3759200" cy="9239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minimum average playout delay for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choosing i packets to be played out 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from</a:t>
            </a:r>
            <a:r>
              <a:rPr lang="en-US" sz="1600" b="1">
                <a:solidFill>
                  <a:srgbClr val="5F5F5F"/>
                </a:solidFill>
              </a:rPr>
              <a:t> k-th</a:t>
            </a:r>
            <a:r>
              <a:rPr lang="en-US" sz="1600">
                <a:solidFill>
                  <a:srgbClr val="5F5F5F"/>
                </a:solidFill>
              </a:rPr>
              <a:t> </a:t>
            </a:r>
            <a:r>
              <a:rPr lang="en-US" sz="1600" b="1">
                <a:solidFill>
                  <a:srgbClr val="5F5F5F"/>
                </a:solidFill>
              </a:rPr>
              <a:t>to M-th</a:t>
            </a:r>
            <a:r>
              <a:rPr lang="en-US" sz="1600">
                <a:solidFill>
                  <a:srgbClr val="5F5F5F"/>
                </a:solidFill>
              </a:rPr>
              <a:t> talkspurt</a:t>
            </a:r>
          </a:p>
        </p:txBody>
      </p:sp>
      <p:pic>
        <p:nvPicPr>
          <p:cNvPr id="81929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5673725"/>
            <a:ext cx="1079500" cy="3429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29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9A8B8B-66E2-4BFB-B443-D10CAA9E6DA4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82950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2" name="Text Box 6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82953" name="Text Box 7"/>
          <p:cNvSpPr txBox="1">
            <a:spLocks noChangeArrowheads="1"/>
          </p:cNvSpPr>
          <p:nvPr/>
        </p:nvSpPr>
        <p:spPr bwMode="auto">
          <a:xfrm>
            <a:off x="7308850" y="5949950"/>
            <a:ext cx="11334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AE1EA-7D53-42A7-8F6F-3723D2BA3F91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Adjustment for Audio Conferencing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Weighted Average Methods vs. Statistical Methods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 Analysis of Minimum Playout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22352-A4ED-4695-8A68-E5FE481C2434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Complications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Drifts</a:t>
            </a:r>
          </a:p>
          <a:p>
            <a:pPr eaLnBrk="1" hangingPunct="1"/>
            <a:r>
              <a:rPr lang="en-US" smtClean="0"/>
              <a:t>Route Change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24F15-5D10-4930-9B0D-C9914C4AA935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Advanced Techniques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Speed-up Playback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FE27C-FDE6-4127-B3EE-569AB0A65E5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Buffer?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9"/>
  <p:tag name="DEFAULTWIDTH" val="408"/>
  <p:tag name="DEFAULTHEIGHT" val="33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t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119"/>
  <p:tag name="PICTUREFILESIZE" val="675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183"/>
  <p:tag name="PICTUREFILESIZE" val="1045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_k^{(i)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1"/>
  <p:tag name="PICTUREFILESIZE" val="331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_k^{(i)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1"/>
  <p:tag name="PICTUREFILESIZE" val="331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&#10;\begin{document}&#10;$T_{delay}(i) = T_{net}(i) + T_{buf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270"/>
  <p:tag name="PICTUREFILESIZE" val="15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V_{net}(i) = \alpha V_{net}(i-1) + (1 - \alpha)|E_{net}(i)-T_{net}(i)|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65"/>
  <p:tag name="PICTUREFILESIZE" val="214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E_{net}(i-1) + T_{net}(i) - T_{net}(i-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23"/>
  <p:tag name="PICTUREFILESIZE" val="167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CS5248</Template>
  <TotalTime>3858</TotalTime>
  <Words>2263</Words>
  <Application>Microsoft Office PowerPoint</Application>
  <PresentationFormat>On-screen Show (4:3)</PresentationFormat>
  <Paragraphs>716</Paragraphs>
  <Slides>84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5" baseType="lpstr">
      <vt:lpstr>Layers</vt:lpstr>
      <vt:lpstr>Adaptive Playout</vt:lpstr>
      <vt:lpstr>PowerPoint Presentation</vt:lpstr>
      <vt:lpstr>How to recv and play?</vt:lpstr>
      <vt:lpstr>What’s Wrong?</vt:lpstr>
      <vt:lpstr>Overview</vt:lpstr>
      <vt:lpstr>Implementation</vt:lpstr>
      <vt:lpstr>Packet Buffer</vt:lpstr>
      <vt:lpstr>Playout Buffer</vt:lpstr>
      <vt:lpstr>Why Buffer?</vt:lpstr>
      <vt:lpstr>Sending Packets</vt:lpstr>
      <vt:lpstr>Receiving Packets</vt:lpstr>
      <vt:lpstr>With Jitter</vt:lpstr>
      <vt:lpstr>With Jitter</vt:lpstr>
      <vt:lpstr>What causes Jitter?</vt:lpstr>
      <vt:lpstr>Delay Jitter</vt:lpstr>
      <vt:lpstr>Spike</vt:lpstr>
      <vt:lpstr>Today’s Question</vt:lpstr>
      <vt:lpstr>Types of Applications</vt:lpstr>
      <vt:lpstr>Types of Applications</vt:lpstr>
      <vt:lpstr>Naive Answer</vt:lpstr>
      <vt:lpstr>Client Buffer Management</vt:lpstr>
      <vt:lpstr>Multi-Threshold Flow Control </vt:lpstr>
      <vt:lpstr>Video-on-Demand (VoD)</vt:lpstr>
      <vt:lpstr>Two Approaches (1)</vt:lpstr>
      <vt:lpstr>Two Approaches (2)</vt:lpstr>
      <vt:lpstr>Robust Stream Delivery</vt:lpstr>
      <vt:lpstr>Objectives</vt:lpstr>
      <vt:lpstr>Example</vt:lpstr>
      <vt:lpstr>MTFC Buffer Management</vt:lpstr>
      <vt:lpstr>How to Set Thresholds?</vt:lpstr>
      <vt:lpstr>How to Calculate Sending Rate?</vt:lpstr>
      <vt:lpstr>Threshold Spacing Strategies</vt:lpstr>
      <vt:lpstr>Threshold Spacing Strategies</vt:lpstr>
      <vt:lpstr>Sending Rate Computation</vt:lpstr>
      <vt:lpstr>MTFC Results</vt:lpstr>
      <vt:lpstr>MTFC Results: # of Thresholds</vt:lpstr>
      <vt:lpstr>MTFC Results: # of Thresholds</vt:lpstr>
      <vt:lpstr>A Brief Introduction to Audio Conferencing</vt:lpstr>
      <vt:lpstr>Audio Conferencing</vt:lpstr>
      <vt:lpstr>Silence Suppression</vt:lpstr>
      <vt:lpstr>Recall: RTP Header</vt:lpstr>
      <vt:lpstr>RTP and Talkspurt</vt:lpstr>
      <vt:lpstr>RTP and Talkspurt</vt:lpstr>
      <vt:lpstr>Consequences of Talkspurt</vt:lpstr>
      <vt:lpstr>Fixed Playout Delay</vt:lpstr>
      <vt:lpstr>Adaptive Playout Delay</vt:lpstr>
      <vt:lpstr>Adaptive Playout Delay</vt:lpstr>
      <vt:lpstr>Trade-Off</vt:lpstr>
      <vt:lpstr>Latency vs Loss-Rate</vt:lpstr>
      <vt:lpstr>Latency vs Loss-Rate</vt:lpstr>
      <vt:lpstr>Adaptive Playout Mechanisms for Packetized Audio Applications in WAN</vt:lpstr>
      <vt:lpstr>Variables and Notations</vt:lpstr>
      <vt:lpstr>Variables and Notations</vt:lpstr>
      <vt:lpstr>1st Packet in Talkspurt</vt:lpstr>
      <vt:lpstr>How to estimate Vnet(i)</vt:lpstr>
      <vt:lpstr>How to estimate Enet(i)</vt:lpstr>
      <vt:lpstr>Spike</vt:lpstr>
      <vt:lpstr>Problems</vt:lpstr>
      <vt:lpstr>How to estimate Enet(i)</vt:lpstr>
      <vt:lpstr>Ramjee’s Idea</vt:lpstr>
      <vt:lpstr>In Spike Mode</vt:lpstr>
      <vt:lpstr>In Normal Mode</vt:lpstr>
      <vt:lpstr>Evaluations</vt:lpstr>
      <vt:lpstr>Evaluations</vt:lpstr>
      <vt:lpstr>Problems with Ramjee’s Method</vt:lpstr>
      <vt:lpstr>Packet Audio Playout Delay Adjustment: Performance Bounds and Algorithms</vt:lpstr>
      <vt:lpstr>Recall Previous Methods</vt:lpstr>
      <vt:lpstr>How to Set Tdelay(i)</vt:lpstr>
      <vt:lpstr>Example (w =50, q = 90%)</vt:lpstr>
      <vt:lpstr>Setting Tdelay(i)</vt:lpstr>
      <vt:lpstr>Setting Tdelay(i)</vt:lpstr>
      <vt:lpstr>Performance Bound</vt:lpstr>
      <vt:lpstr>A Packet Trace</vt:lpstr>
      <vt:lpstr>More Notations</vt:lpstr>
      <vt:lpstr>Definition</vt:lpstr>
      <vt:lpstr>How to find </vt:lpstr>
      <vt:lpstr>Definition</vt:lpstr>
      <vt:lpstr>Base Case</vt:lpstr>
      <vt:lpstr>Recursive Case</vt:lpstr>
      <vt:lpstr>Performance Bound</vt:lpstr>
      <vt:lpstr>Evaluations</vt:lpstr>
      <vt:lpstr>Summary</vt:lpstr>
      <vt:lpstr>Practical Complications</vt:lpstr>
      <vt:lpstr>Advanced Techniques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Playout</dc:title>
  <dc:creator/>
  <cp:lastModifiedBy>Roger Zimmermann</cp:lastModifiedBy>
  <cp:revision>108</cp:revision>
  <cp:lastPrinted>2005-09-07T07:45:08Z</cp:lastPrinted>
  <dcterms:created xsi:type="dcterms:W3CDTF">2004-08-30T12:51:40Z</dcterms:created>
  <dcterms:modified xsi:type="dcterms:W3CDTF">2014-09-17T08:56:06Z</dcterms:modified>
</cp:coreProperties>
</file>