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4"/>
  </p:notesMasterIdLst>
  <p:handoutMasterIdLst>
    <p:handoutMasterId r:id="rId85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286" r:id="rId51"/>
    <p:sldId id="288" r:id="rId52"/>
    <p:sldId id="287" r:id="rId53"/>
    <p:sldId id="289" r:id="rId54"/>
    <p:sldId id="294" r:id="rId55"/>
    <p:sldId id="290" r:id="rId56"/>
    <p:sldId id="293" r:id="rId57"/>
    <p:sldId id="295" r:id="rId58"/>
    <p:sldId id="296" r:id="rId59"/>
    <p:sldId id="297" r:id="rId60"/>
    <p:sldId id="298" r:id="rId61"/>
    <p:sldId id="299" r:id="rId62"/>
    <p:sldId id="300" r:id="rId63"/>
    <p:sldId id="303" r:id="rId64"/>
    <p:sldId id="301" r:id="rId65"/>
    <p:sldId id="306" r:id="rId66"/>
    <p:sldId id="304" r:id="rId67"/>
    <p:sldId id="359" r:id="rId68"/>
    <p:sldId id="305" r:id="rId69"/>
    <p:sldId id="307" r:id="rId70"/>
    <p:sldId id="308" r:id="rId71"/>
    <p:sldId id="309" r:id="rId72"/>
    <p:sldId id="310" r:id="rId73"/>
    <p:sldId id="311" r:id="rId74"/>
    <p:sldId id="362" r:id="rId75"/>
    <p:sldId id="312" r:id="rId76"/>
    <p:sldId id="313" r:id="rId77"/>
    <p:sldId id="314" r:id="rId78"/>
    <p:sldId id="342" r:id="rId79"/>
    <p:sldId id="315" r:id="rId80"/>
    <p:sldId id="316" r:id="rId81"/>
    <p:sldId id="364" r:id="rId82"/>
    <p:sldId id="365" r:id="rId83"/>
  </p:sldIdLst>
  <p:sldSz cx="9144000" cy="6858000" type="screen4x3"/>
  <p:notesSz cx="9601200" cy="7315200"/>
  <p:custDataLst>
    <p:tags r:id="rId8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DDDDDD"/>
    <a:srgbClr val="777777"/>
    <a:srgbClr val="FFFFCC"/>
    <a:srgbClr val="FFCCCC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660"/>
  </p:normalViewPr>
  <p:slideViewPr>
    <p:cSldViewPr snapToObjects="1">
      <p:cViewPr varScale="1">
        <p:scale>
          <a:sx n="84" d="100"/>
          <a:sy n="84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5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3475038"/>
            <a:ext cx="76771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83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70230-FE31-496B-AA9B-CB03C2147C0F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NUS.SOC.CS5248-2014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delay =</a:t>
            </a:r>
            <a:br>
              <a:rPr lang="en-US" smtClean="0"/>
            </a:br>
            <a:r>
              <a:rPr lang="en-US" smtClean="0"/>
              <a:t>    Transmission Delay (fixed) + </a:t>
            </a:r>
            <a:br>
              <a:rPr lang="en-US" smtClean="0"/>
            </a:br>
            <a:r>
              <a:rPr lang="en-US" smtClean="0"/>
              <a:t>	Propagation Delay (fixed) +</a:t>
            </a:r>
            <a:br>
              <a:rPr lang="en-US" smtClean="0"/>
            </a:br>
            <a:r>
              <a:rPr lang="en-US" smtClean="0"/>
              <a:t>	Queuing Delay (variable)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Delay jitter is caused by variable queuing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the playout buffer?</a:t>
            </a:r>
          </a:p>
          <a:p>
            <a:pPr eaLnBrk="1" hangingPunct="1"/>
            <a:r>
              <a:rPr lang="en-US" smtClean="0"/>
              <a:t>When to play back?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</a:t>
            </a:r>
          </a:p>
          <a:p>
            <a:pPr lvl="1" eaLnBrk="1" hangingPunct="1"/>
            <a:r>
              <a:rPr lang="en-US" smtClean="0"/>
              <a:t>Buffer can be large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Interactive</a:t>
            </a:r>
          </a:p>
          <a:p>
            <a:pPr lvl="1" eaLnBrk="1" hangingPunct="1"/>
            <a:r>
              <a:rPr lang="en-US" smtClean="0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</a:t>
            </a:r>
          </a:p>
          <a:p>
            <a:pPr lvl="1" eaLnBrk="1" hangingPunct="1"/>
            <a:r>
              <a:rPr lang="en-US" smtClean="0"/>
              <a:t>Frames are discrete (easier problem)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Audio</a:t>
            </a:r>
          </a:p>
          <a:p>
            <a:pPr lvl="1" eaLnBrk="1" hangingPunct="1"/>
            <a:r>
              <a:rPr lang="en-US" smtClean="0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a buffer?</a:t>
            </a:r>
          </a:p>
          <a:p>
            <a:pPr lvl="1" eaLnBrk="1" hangingPunct="1"/>
            <a:r>
              <a:rPr lang="en-US" smtClean="0"/>
              <a:t>Fixed at a small value, to reduce latency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When to playback?</a:t>
            </a:r>
          </a:p>
          <a:p>
            <a:pPr lvl="1" eaLnBrk="1" hangingPunct="1"/>
            <a:r>
              <a:rPr lang="en-US" smtClean="0"/>
              <a:t>Playback as soon as possible, to reduce latency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Bandwidth Smoothing for Non-interactive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High-quality playback required</a:t>
            </a:r>
          </a:p>
          <a:p>
            <a:pPr eaLnBrk="1" hangingPunct="1"/>
            <a:r>
              <a:rPr lang="en-US" smtClean="0"/>
              <a:t>Buffer can be large</a:t>
            </a:r>
          </a:p>
          <a:p>
            <a:pPr eaLnBrk="1" hangingPunct="1"/>
            <a:r>
              <a:rPr lang="en-US" smtClean="0"/>
              <a:t>Encoding may be VBR for high visual quality</a:t>
            </a:r>
          </a:p>
          <a:p>
            <a:pPr eaLnBrk="1" hangingPunct="1"/>
            <a:r>
              <a:rPr lang="en-US" smtClean="0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Server-controlled</a:t>
            </a:r>
          </a:p>
          <a:p>
            <a:pPr lvl="1" eaLnBrk="1" hangingPunct="1"/>
            <a:r>
              <a:rPr lang="en-US" smtClean="0"/>
              <a:t>Pre-compute transmission schedule</a:t>
            </a:r>
          </a:p>
          <a:p>
            <a:pPr lvl="1" eaLnBrk="1" hangingPunct="1"/>
            <a:r>
              <a:rPr lang="en-US" i="1" smtClean="0"/>
              <a:t>Piece-wise linear</a:t>
            </a:r>
            <a:r>
              <a:rPr lang="en-US" smtClean="0"/>
              <a:t> approximation: compute a number of constant-rate segments</a:t>
            </a:r>
          </a:p>
          <a:p>
            <a:pPr lvl="1" eaLnBrk="1" hangingPunct="1"/>
            <a:r>
              <a:rPr lang="en-US" smtClean="0"/>
              <a:t>Different optimization criteria</a:t>
            </a:r>
          </a:p>
          <a:p>
            <a:pPr lvl="2" eaLnBrk="1" hangingPunct="1"/>
            <a:r>
              <a:rPr lang="en-US" smtClean="0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Client-controlled</a:t>
            </a:r>
          </a:p>
          <a:p>
            <a:pPr lvl="1" eaLnBrk="1" hangingPunct="1"/>
            <a:r>
              <a:rPr lang="en-US" smtClean="0"/>
              <a:t>Client adaptively informs server</a:t>
            </a:r>
          </a:p>
          <a:p>
            <a:pPr lvl="1" eaLnBrk="1" hangingPunct="1"/>
            <a:r>
              <a:rPr lang="en-US" smtClean="0"/>
              <a:t>Advantages:</a:t>
            </a:r>
          </a:p>
          <a:p>
            <a:pPr lvl="2" eaLnBrk="1" hangingPunct="1"/>
            <a:r>
              <a:rPr lang="en-US" smtClean="0"/>
              <a:t>No rate history necessary (VBR)</a:t>
            </a:r>
          </a:p>
          <a:p>
            <a:pPr lvl="2" eaLnBrk="1" hangingPunct="1"/>
            <a:r>
              <a:rPr lang="en-US" smtClean="0"/>
              <a:t>Can adjust to network conditions</a:t>
            </a:r>
          </a:p>
          <a:p>
            <a:pPr lvl="2" eaLnBrk="1" hangingPunct="1"/>
            <a:r>
              <a:rPr lang="en-US" smtClean="0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More streams with the same network capacity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 smtClean="0">
                <a:ea typeface="ＭＳ Ｐゴシック" pitchFamily="34" charset="-128"/>
              </a:rPr>
              <a:t>Multi-Threshold Flow Control</a:t>
            </a:r>
            <a:br>
              <a:rPr lang="en-US" altLang="ja-JP" b="1" i="1" smtClean="0">
                <a:ea typeface="ＭＳ Ｐゴシック" pitchFamily="34" charset="-128"/>
              </a:rPr>
            </a:br>
            <a:r>
              <a:rPr lang="en-US" altLang="ja-JP" b="1" i="1" smtClean="0">
                <a:ea typeface="ＭＳ Ｐゴシック" pitchFamily="34" charset="-128"/>
              </a:rPr>
              <a:t>(MTFC)</a:t>
            </a:r>
            <a:r>
              <a:rPr lang="en-US" altLang="ja-JP" smtClean="0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Minimizing feedback</a:t>
            </a:r>
            <a:br>
              <a:rPr lang="en-US" altLang="ja-JP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Rate smoothing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 smtClean="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Send rate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adjust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command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to server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whenever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threshold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is crossed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while</a:t>
            </a:r>
            <a:r>
              <a:rPr lang="en-US" smtClean="0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/>
              <a:t>if</a:t>
            </a:r>
            <a:r>
              <a:rPr lang="en-US" smtClean="0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play back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Simple: equi-distant</a:t>
            </a:r>
          </a:p>
          <a:p>
            <a:pPr lvl="1" eaLnBrk="1" hangingPunct="1"/>
            <a:r>
              <a:rPr lang="en-US" i="1" smtClean="0"/>
              <a:t>m</a:t>
            </a:r>
            <a:r>
              <a:rPr lang="en-US" smtClean="0"/>
              <a:t>: number of thresholds</a:t>
            </a:r>
          </a:p>
          <a:p>
            <a:pPr lvl="1" eaLnBrk="1" hangingPunct="1"/>
            <a:r>
              <a:rPr lang="en-US" smtClean="0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Relevant factors:</a:t>
            </a:r>
          </a:p>
          <a:p>
            <a:pPr lvl="1" eaLnBrk="1" hangingPunct="1"/>
            <a:r>
              <a:rPr lang="en-US" sz="2400" smtClean="0"/>
              <a:t>Target buffer level (i.e., 50%): </a:t>
            </a:r>
            <a:r>
              <a:rPr lang="en-US" sz="2400" i="1" smtClean="0"/>
              <a:t>TH</a:t>
            </a:r>
            <a:r>
              <a:rPr lang="en-US" sz="2400" i="1" baseline="-25000" smtClean="0"/>
              <a:t>N</a:t>
            </a:r>
          </a:p>
          <a:p>
            <a:pPr lvl="1" eaLnBrk="1" hangingPunct="1"/>
            <a:r>
              <a:rPr lang="en-US" sz="2400" smtClean="0"/>
              <a:t>Current buffer level: b</a:t>
            </a:r>
            <a:r>
              <a:rPr lang="en-US" sz="2400" baseline="-25000" smtClean="0"/>
              <a:t>wobsv</a:t>
            </a:r>
          </a:p>
          <a:p>
            <a:pPr lvl="1" eaLnBrk="1" hangingPunct="1"/>
            <a:r>
              <a:rPr lang="en-US" sz="2400" smtClean="0"/>
              <a:t>Predicted duration to reach target level</a:t>
            </a:r>
          </a:p>
          <a:p>
            <a:pPr lvl="1" eaLnBrk="1" hangingPunct="1"/>
            <a:r>
              <a:rPr lang="en-US" sz="2400" smtClean="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Live, interactive application</a:t>
            </a:r>
          </a:p>
          <a:p>
            <a:pPr lvl="1" eaLnBrk="1" hangingPunct="1"/>
            <a:r>
              <a:rPr lang="en-US" smtClean="0"/>
              <a:t>Latency is important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Each packet contains 20-30ms of audio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ordering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next packet arrive in-time?</a:t>
            </a:r>
          </a:p>
          <a:p>
            <a:pPr eaLnBrk="1" hangingPunct="1"/>
            <a:endParaRPr 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Detection</a:t>
            </a:r>
          </a:p>
          <a:p>
            <a:pPr lvl="1" eaLnBrk="1" hangingPunct="1"/>
            <a:r>
              <a:rPr lang="en-US" smtClean="0"/>
              <a:t>if no sound, no need to send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Talk spurt</a:t>
            </a:r>
          </a:p>
          <a:p>
            <a:pPr lvl="1" eaLnBrk="1" hangingPunct="1"/>
            <a:r>
              <a:rPr lang="en-US" smtClean="0"/>
              <a:t>consecutive audio packets (between silence)</a:t>
            </a:r>
          </a:p>
          <a:p>
            <a:pPr lvl="1" eaLnBrk="1" hangingPunct="1"/>
            <a:r>
              <a:rPr lang="en-US" smtClean="0"/>
              <a:t>hundreds of 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packet of a talkspurt will have marker bit set to 1</a:t>
            </a:r>
          </a:p>
          <a:p>
            <a:pPr eaLnBrk="1" hangingPunct="1"/>
            <a:endParaRPr lang="en-US" smtClean="0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Opportunity to adjust playout delay</a:t>
            </a:r>
          </a:p>
          <a:p>
            <a:pPr lvl="1" eaLnBrk="1" hangingPunct="1"/>
            <a:r>
              <a:rPr lang="en-US" smtClean="0"/>
              <a:t>if jitter is large, increase delay</a:t>
            </a:r>
          </a:p>
          <a:p>
            <a:pPr lvl="1" eaLnBrk="1" hangingPunct="1"/>
            <a:r>
              <a:rPr lang="en-US" smtClean="0"/>
              <a:t>if jitter is small, decrease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smtClean="0"/>
              <a:t>Latency </a:t>
            </a:r>
            <a:r>
              <a:rPr lang="en-US" sz="4400" smtClean="0">
                <a:solidFill>
                  <a:schemeClr val="accent1"/>
                </a:solidFill>
              </a:rPr>
              <a:t>vs.</a:t>
            </a:r>
            <a:r>
              <a:rPr lang="en-US" sz="4400" smtClean="0"/>
              <a:t> Packet Loss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47813" cy="5857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send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7320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play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44612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buf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692275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arrive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3195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delay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47788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net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Packet in Talkspurt</a:t>
            </a:r>
            <a:endParaRPr lang="en-US" baseline="-25000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915988" y="3386138"/>
            <a:ext cx="35877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We can estimate as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V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Method 1: Jacobson’s Method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Does not react to spike fast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Ramjee’s Method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220913" y="2400300"/>
            <a:ext cx="4670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T</a:t>
            </a:r>
            <a:r>
              <a:rPr lang="en-US" baseline="-25000"/>
              <a:t>net</a:t>
            </a:r>
            <a:r>
              <a:rPr lang="en-US"/>
              <a:t>(i) suddenly increase</a:t>
            </a:r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Thread</a:t>
            </a:r>
          </a:p>
          <a:p>
            <a:pPr lvl="1" eaLnBrk="1" hangingPunct="1"/>
            <a:r>
              <a:rPr lang="en-US" smtClean="0"/>
              <a:t>using select()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3B363D-F1BD-491B-9817-7EE397DA574C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Packet Audio Playout Delay Adjustment: Performance Bounds and Algorithms</a:t>
            </a: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S. Moon, J. Kurose, D. Towsley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Multimedia Systems 1998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8AE3F-99E0-49A5-B153-7CA66CCB2FA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Previous Methods</a:t>
            </a:r>
          </a:p>
        </p:txBody>
      </p:sp>
      <p:pic>
        <p:nvPicPr>
          <p:cNvPr id="80900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20503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3DF478-C071-45DC-A4E4-4B55918092D0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Moon’s Method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Collect statistics on packets that have arrived.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Find </a:t>
            </a:r>
            <a:r>
              <a:rPr lang="en-US" b="1" smtClean="0"/>
              <a:t>t</a:t>
            </a:r>
            <a:r>
              <a:rPr lang="en-US" smtClean="0"/>
              <a:t> such that </a:t>
            </a:r>
            <a:r>
              <a:rPr lang="en-US" b="1" smtClean="0"/>
              <a:t>q</a:t>
            </a:r>
            <a:r>
              <a:rPr lang="en-US" smtClean="0"/>
              <a:t>% of last </a:t>
            </a:r>
            <a:r>
              <a:rPr lang="en-US" b="1" smtClean="0"/>
              <a:t>w</a:t>
            </a:r>
            <a:r>
              <a:rPr lang="en-US" smtClean="0"/>
              <a:t> packets have T</a:t>
            </a:r>
            <a:r>
              <a:rPr lang="en-US" baseline="-25000" smtClean="0"/>
              <a:t>net</a:t>
            </a:r>
            <a:r>
              <a:rPr lang="en-US" smtClean="0"/>
              <a:t>(i) &lt; t.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320E1-95A4-42BF-8585-6AA1F22CA90F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(w =50, q = 90%)</a:t>
            </a:r>
          </a:p>
        </p:txBody>
      </p:sp>
      <p:sp>
        <p:nvSpPr>
          <p:cNvPr id="70662" name="Rectangle 3"/>
          <p:cNvSpPr>
            <a:spLocks noChangeArrowheads="1"/>
          </p:cNvSpPr>
          <p:nvPr/>
        </p:nvSpPr>
        <p:spPr bwMode="auto">
          <a:xfrm>
            <a:off x="1403350" y="3357563"/>
            <a:ext cx="576263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4"/>
          <p:cNvSpPr>
            <a:spLocks noChangeArrowheads="1"/>
          </p:cNvSpPr>
          <p:nvPr/>
        </p:nvSpPr>
        <p:spPr bwMode="auto">
          <a:xfrm>
            <a:off x="1979613" y="4149725"/>
            <a:ext cx="576262" cy="13668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5"/>
          <p:cNvSpPr>
            <a:spLocks noChangeArrowheads="1"/>
          </p:cNvSpPr>
          <p:nvPr/>
        </p:nvSpPr>
        <p:spPr bwMode="auto">
          <a:xfrm>
            <a:off x="2555875" y="2708275"/>
            <a:ext cx="576263" cy="280828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Rectangle 6"/>
          <p:cNvSpPr>
            <a:spLocks noChangeArrowheads="1"/>
          </p:cNvSpPr>
          <p:nvPr/>
        </p:nvSpPr>
        <p:spPr bwMode="auto">
          <a:xfrm>
            <a:off x="3132138" y="4868863"/>
            <a:ext cx="576262" cy="6477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Rectangle 7"/>
          <p:cNvSpPr>
            <a:spLocks noChangeArrowheads="1"/>
          </p:cNvSpPr>
          <p:nvPr/>
        </p:nvSpPr>
        <p:spPr bwMode="auto">
          <a:xfrm>
            <a:off x="3708400" y="5157788"/>
            <a:ext cx="576263" cy="35877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Rectangle 8"/>
          <p:cNvSpPr>
            <a:spLocks noChangeArrowheads="1"/>
          </p:cNvSpPr>
          <p:nvPr/>
        </p:nvSpPr>
        <p:spPr bwMode="auto">
          <a:xfrm>
            <a:off x="4284663" y="1989138"/>
            <a:ext cx="576262" cy="352742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Rectangle 9"/>
          <p:cNvSpPr>
            <a:spLocks noChangeArrowheads="1"/>
          </p:cNvSpPr>
          <p:nvPr/>
        </p:nvSpPr>
        <p:spPr bwMode="auto">
          <a:xfrm>
            <a:off x="4860925" y="4365625"/>
            <a:ext cx="576263" cy="11509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Rectangle 10"/>
          <p:cNvSpPr>
            <a:spLocks noChangeArrowheads="1"/>
          </p:cNvSpPr>
          <p:nvPr/>
        </p:nvSpPr>
        <p:spPr bwMode="auto">
          <a:xfrm>
            <a:off x="5437188" y="2781300"/>
            <a:ext cx="576262" cy="27352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Rectangle 11"/>
          <p:cNvSpPr>
            <a:spLocks noChangeArrowheads="1"/>
          </p:cNvSpPr>
          <p:nvPr/>
        </p:nvSpPr>
        <p:spPr bwMode="auto">
          <a:xfrm>
            <a:off x="6013450" y="3933825"/>
            <a:ext cx="576263" cy="15827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Rectangle 12"/>
          <p:cNvSpPr>
            <a:spLocks noChangeArrowheads="1"/>
          </p:cNvSpPr>
          <p:nvPr/>
        </p:nvSpPr>
        <p:spPr bwMode="auto">
          <a:xfrm>
            <a:off x="6589713" y="3213100"/>
            <a:ext cx="576262" cy="23034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Rectangle 13"/>
          <p:cNvSpPr>
            <a:spLocks noChangeArrowheads="1"/>
          </p:cNvSpPr>
          <p:nvPr/>
        </p:nvSpPr>
        <p:spPr bwMode="auto">
          <a:xfrm>
            <a:off x="7165975" y="4437063"/>
            <a:ext cx="576263" cy="10795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Rectangle 14"/>
          <p:cNvSpPr>
            <a:spLocks noChangeArrowheads="1"/>
          </p:cNvSpPr>
          <p:nvPr/>
        </p:nvSpPr>
        <p:spPr bwMode="auto">
          <a:xfrm>
            <a:off x="7742238" y="3357563"/>
            <a:ext cx="576262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Line 15"/>
          <p:cNvSpPr>
            <a:spLocks noChangeShapeType="1"/>
          </p:cNvSpPr>
          <p:nvPr/>
        </p:nvSpPr>
        <p:spPr bwMode="auto">
          <a:xfrm>
            <a:off x="1258888" y="5516563"/>
            <a:ext cx="74898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Line 16"/>
          <p:cNvSpPr>
            <a:spLocks noChangeShapeType="1"/>
          </p:cNvSpPr>
          <p:nvPr/>
        </p:nvSpPr>
        <p:spPr bwMode="auto">
          <a:xfrm flipV="1">
            <a:off x="1331913" y="1628775"/>
            <a:ext cx="0" cy="39608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6" name="Text Box 17"/>
          <p:cNvSpPr txBox="1">
            <a:spLocks noChangeArrowheads="1"/>
          </p:cNvSpPr>
          <p:nvPr/>
        </p:nvSpPr>
        <p:spPr bwMode="auto">
          <a:xfrm>
            <a:off x="1414463" y="1431925"/>
            <a:ext cx="1285875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num of 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packets</a:t>
            </a:r>
          </a:p>
        </p:txBody>
      </p:sp>
      <p:sp>
        <p:nvSpPr>
          <p:cNvPr id="70677" name="Text Box 18"/>
          <p:cNvSpPr txBox="1">
            <a:spLocks noChangeArrowheads="1"/>
          </p:cNvSpPr>
          <p:nvPr/>
        </p:nvSpPr>
        <p:spPr bwMode="auto">
          <a:xfrm>
            <a:off x="7956550" y="6021388"/>
            <a:ext cx="9525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delay</a:t>
            </a:r>
          </a:p>
        </p:txBody>
      </p:sp>
      <p:sp>
        <p:nvSpPr>
          <p:cNvPr id="70678" name="Text Box 19"/>
          <p:cNvSpPr txBox="1">
            <a:spLocks noChangeArrowheads="1"/>
          </p:cNvSpPr>
          <p:nvPr/>
        </p:nvSpPr>
        <p:spPr bwMode="auto">
          <a:xfrm>
            <a:off x="1384300" y="5578475"/>
            <a:ext cx="6886575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 1     2     3    4     5    6     7    8     9   10   11  12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7DAAD-B75F-49DB-9EAB-1732F61974EE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1686" name="Oval 4"/>
          <p:cNvSpPr>
            <a:spLocks noChangeArrowheads="1"/>
          </p:cNvSpPr>
          <p:nvPr/>
        </p:nvSpPr>
        <p:spPr bwMode="auto">
          <a:xfrm>
            <a:off x="1692275" y="1844675"/>
            <a:ext cx="1223963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sp>
        <p:nvSpPr>
          <p:cNvPr id="71687" name="Oval 5"/>
          <p:cNvSpPr>
            <a:spLocks noChangeArrowheads="1"/>
          </p:cNvSpPr>
          <p:nvPr/>
        </p:nvSpPr>
        <p:spPr bwMode="auto">
          <a:xfrm>
            <a:off x="5724525" y="1844675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pic>
        <p:nvPicPr>
          <p:cNvPr id="7168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000500"/>
            <a:ext cx="2676525" cy="5619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7168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9138" y="3994150"/>
            <a:ext cx="4157662" cy="5683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A2F8A-EAD2-46DC-BD4F-C3327DEDB327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2710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3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by sequence number</a:t>
            </a:r>
          </a:p>
          <a:p>
            <a:pPr eaLnBrk="1" hangingPunct="1"/>
            <a:r>
              <a:rPr lang="en-US" smtClean="0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047C51-F0DE-4C08-B63A-10246C534043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packets, and a loss rate,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Use Dynamic Programming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9F94F6-7D44-459E-A887-34BA494EFC91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47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Packet Trace</a:t>
            </a:r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>
            <a:off x="1258888" y="2708275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1403350" y="2205038"/>
            <a:ext cx="1512888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3348038" y="2205038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4761" name="Rectangle 8"/>
          <p:cNvSpPr>
            <a:spLocks noChangeArrowheads="1"/>
          </p:cNvSpPr>
          <p:nvPr/>
        </p:nvSpPr>
        <p:spPr bwMode="auto">
          <a:xfrm>
            <a:off x="4932363" y="2205038"/>
            <a:ext cx="22320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9"/>
          <p:cNvSpPr txBox="1">
            <a:spLocks noChangeArrowheads="1"/>
          </p:cNvSpPr>
          <p:nvPr/>
        </p:nvSpPr>
        <p:spPr bwMode="auto">
          <a:xfrm>
            <a:off x="6659563" y="2708275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4763" name="Oval 10"/>
          <p:cNvSpPr>
            <a:spLocks noChangeArrowheads="1"/>
          </p:cNvSpPr>
          <p:nvPr/>
        </p:nvSpPr>
        <p:spPr bwMode="auto">
          <a:xfrm>
            <a:off x="1908175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1,k</a:t>
            </a:r>
          </a:p>
        </p:txBody>
      </p:sp>
      <p:sp>
        <p:nvSpPr>
          <p:cNvPr id="74764" name="Oval 11"/>
          <p:cNvSpPr>
            <a:spLocks noChangeArrowheads="1"/>
          </p:cNvSpPr>
          <p:nvPr/>
        </p:nvSpPr>
        <p:spPr bwMode="auto">
          <a:xfrm>
            <a:off x="268763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2,k</a:t>
            </a:r>
          </a:p>
        </p:txBody>
      </p:sp>
      <p:sp>
        <p:nvSpPr>
          <p:cNvPr id="74765" name="Oval 12"/>
          <p:cNvSpPr>
            <a:spLocks noChangeArrowheads="1"/>
          </p:cNvSpPr>
          <p:nvPr/>
        </p:nvSpPr>
        <p:spPr bwMode="auto">
          <a:xfrm>
            <a:off x="3479800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3,k</a:t>
            </a:r>
          </a:p>
        </p:txBody>
      </p:sp>
      <p:sp>
        <p:nvSpPr>
          <p:cNvPr id="74766" name="Oval 13"/>
          <p:cNvSpPr>
            <a:spLocks noChangeArrowheads="1"/>
          </p:cNvSpPr>
          <p:nvPr/>
        </p:nvSpPr>
        <p:spPr bwMode="auto">
          <a:xfrm>
            <a:off x="45608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j,k</a:t>
            </a:r>
          </a:p>
        </p:txBody>
      </p:sp>
      <p:sp>
        <p:nvSpPr>
          <p:cNvPr id="74767" name="Oval 14"/>
          <p:cNvSpPr>
            <a:spLocks noChangeArrowheads="1"/>
          </p:cNvSpPr>
          <p:nvPr/>
        </p:nvSpPr>
        <p:spPr bwMode="auto">
          <a:xfrm>
            <a:off x="58562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n</a:t>
            </a:r>
            <a:r>
              <a:rPr lang="en-US" sz="2000" b="1" baseline="-25000">
                <a:latin typeface="Verdana" pitchFamily="34" charset="0"/>
              </a:rPr>
              <a:t>k</a:t>
            </a:r>
            <a:r>
              <a:rPr lang="en-US" sz="2000" b="1">
                <a:latin typeface="Verdana" pitchFamily="34" charset="0"/>
              </a:rPr>
              <a:t>,k</a:t>
            </a:r>
          </a:p>
        </p:txBody>
      </p:sp>
      <p:sp>
        <p:nvSpPr>
          <p:cNvPr id="74768" name="Line 15"/>
          <p:cNvSpPr>
            <a:spLocks noChangeShapeType="1"/>
          </p:cNvSpPr>
          <p:nvPr/>
        </p:nvSpPr>
        <p:spPr bwMode="auto">
          <a:xfrm flipH="1">
            <a:off x="2051050" y="2781300"/>
            <a:ext cx="1225550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6"/>
          <p:cNvSpPr>
            <a:spLocks noChangeShapeType="1"/>
          </p:cNvSpPr>
          <p:nvPr/>
        </p:nvSpPr>
        <p:spPr bwMode="auto">
          <a:xfrm>
            <a:off x="4787900" y="2781300"/>
            <a:ext cx="1728788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2300" y="5257800"/>
            <a:ext cx="784225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net</a:t>
            </a:r>
            <a:endParaRPr lang="en-US"/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1905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67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5814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4381500" y="5257800"/>
            <a:ext cx="539750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9F5256-09F9-4F00-97AB-2F00A65FC637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Notations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M:</a:t>
            </a:r>
          </a:p>
          <a:p>
            <a:pPr lvl="1" eaLnBrk="1" hangingPunct="1"/>
            <a:r>
              <a:rPr lang="en-US" smtClean="0"/>
              <a:t> Number of Talkspurt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packet</a:t>
            </a:r>
            <a:r>
              <a:rPr lang="en-US" smtClean="0"/>
              <a:t>(k) or n</a:t>
            </a:r>
            <a:r>
              <a:rPr lang="en-US" baseline="-25000" smtClean="0"/>
              <a:t>k</a:t>
            </a:r>
          </a:p>
          <a:p>
            <a:pPr lvl="1" eaLnBrk="1" hangingPunct="1"/>
            <a:r>
              <a:rPr lang="en-US" smtClean="0"/>
              <a:t>Number of packets in talkspurt k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total</a:t>
            </a:r>
          </a:p>
          <a:p>
            <a:pPr lvl="1" eaLnBrk="1" hangingPunct="1"/>
            <a:r>
              <a:rPr lang="en-US" smtClean="0"/>
              <a:t>Total number of packets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20AC51-63A7-421A-AD39-D47B65C28075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</a:t>
            </a:r>
            <a:r>
              <a:rPr lang="en-US" i="1" smtClean="0"/>
              <a:t>i</a:t>
            </a:r>
            <a:r>
              <a:rPr lang="en-US" smtClean="0"/>
              <a:t> packets to be played out from </a:t>
            </a:r>
            <a:r>
              <a:rPr lang="en-US" i="1" smtClean="0"/>
              <a:t>k</a:t>
            </a:r>
            <a:r>
              <a:rPr lang="en-US" smtClean="0"/>
              <a:t>-th talkspurt</a:t>
            </a:r>
          </a:p>
        </p:txBody>
      </p:sp>
      <p:pic>
        <p:nvPicPr>
          <p:cNvPr id="76807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773238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6808" name="Line 15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Rectangle 16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Rectangle 17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6811" name="Rectangle 18"/>
          <p:cNvSpPr>
            <a:spLocks noChangeArrowheads="1"/>
          </p:cNvSpPr>
          <p:nvPr/>
        </p:nvSpPr>
        <p:spPr bwMode="auto">
          <a:xfrm>
            <a:off x="4932363" y="5230813"/>
            <a:ext cx="2232025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Text Box 19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DE725-0E28-4217-9017-791CB18BC522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find 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7831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81000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C58E46-C7F1-4B86-A329-748642F5786D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i packets to be played out from</a:t>
            </a:r>
            <a:r>
              <a:rPr lang="en-US" b="1" smtClean="0"/>
              <a:t> k-th</a:t>
            </a:r>
            <a:r>
              <a:rPr lang="en-US" smtClean="0"/>
              <a:t> </a:t>
            </a:r>
            <a:r>
              <a:rPr lang="en-US" b="1" smtClean="0"/>
              <a:t>to M-th</a:t>
            </a:r>
            <a:r>
              <a:rPr lang="en-US" smtClean="0"/>
              <a:t> talkspurt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78855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916113"/>
            <a:ext cx="1600200" cy="508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8856" name="Line 6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Rectangle 7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Rectangle 8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4932363" y="5230813"/>
            <a:ext cx="431800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5507038" y="5230813"/>
            <a:ext cx="7207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6659563" y="5230813"/>
            <a:ext cx="1081087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6227763" y="5256213"/>
            <a:ext cx="3683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03FAE0-9FEE-4B61-B9CB-634C9EC16242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 Case</a:t>
            </a:r>
          </a:p>
        </p:txBody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D(k, 0) =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D(M, i) =</a:t>
            </a:r>
          </a:p>
        </p:txBody>
      </p:sp>
      <p:sp>
        <p:nvSpPr>
          <p:cNvPr id="79880" name="Rectangle 4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79881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2816D-D991-4E25-A6FD-2741ABAD5FCC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Case</a:t>
            </a:r>
          </a:p>
        </p:txBody>
      </p:sp>
      <p:sp>
        <p:nvSpPr>
          <p:cNvPr id="80902" name="Line 4"/>
          <p:cNvSpPr>
            <a:spLocks noChangeShapeType="1"/>
          </p:cNvSpPr>
          <p:nvPr/>
        </p:nvSpPr>
        <p:spPr bwMode="auto">
          <a:xfrm>
            <a:off x="1401763" y="2347913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3" name="Rectangle 5"/>
          <p:cNvSpPr>
            <a:spLocks noChangeArrowheads="1"/>
          </p:cNvSpPr>
          <p:nvPr/>
        </p:nvSpPr>
        <p:spPr bwMode="auto">
          <a:xfrm>
            <a:off x="1546225" y="1844675"/>
            <a:ext cx="1512888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Rectangle 6"/>
          <p:cNvSpPr>
            <a:spLocks noChangeArrowheads="1"/>
          </p:cNvSpPr>
          <p:nvPr/>
        </p:nvSpPr>
        <p:spPr bwMode="auto">
          <a:xfrm>
            <a:off x="3490913" y="1844675"/>
            <a:ext cx="1439862" cy="503238"/>
          </a:xfrm>
          <a:prstGeom prst="rect">
            <a:avLst/>
          </a:prstGeom>
          <a:solidFill>
            <a:srgbClr val="777777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k</a:t>
            </a:r>
          </a:p>
        </p:txBody>
      </p:sp>
      <p:sp>
        <p:nvSpPr>
          <p:cNvPr id="80905" name="Rectangle 7"/>
          <p:cNvSpPr>
            <a:spLocks noChangeArrowheads="1"/>
          </p:cNvSpPr>
          <p:nvPr/>
        </p:nvSpPr>
        <p:spPr bwMode="auto">
          <a:xfrm>
            <a:off x="5075238" y="1844675"/>
            <a:ext cx="431800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Text Box 8"/>
          <p:cNvSpPr txBox="1">
            <a:spLocks noChangeArrowheads="1"/>
          </p:cNvSpPr>
          <p:nvPr/>
        </p:nvSpPr>
        <p:spPr bwMode="auto">
          <a:xfrm>
            <a:off x="3109913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07" name="Rectangle 9"/>
          <p:cNvSpPr>
            <a:spLocks noChangeArrowheads="1"/>
          </p:cNvSpPr>
          <p:nvPr/>
        </p:nvSpPr>
        <p:spPr bwMode="auto">
          <a:xfrm>
            <a:off x="5649913" y="1844675"/>
            <a:ext cx="720725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Rectangle 10"/>
          <p:cNvSpPr>
            <a:spLocks noChangeArrowheads="1"/>
          </p:cNvSpPr>
          <p:nvPr/>
        </p:nvSpPr>
        <p:spPr bwMode="auto">
          <a:xfrm>
            <a:off x="6802438" y="1844675"/>
            <a:ext cx="1081087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80909" name="Text Box 11"/>
          <p:cNvSpPr txBox="1">
            <a:spLocks noChangeArrowheads="1"/>
          </p:cNvSpPr>
          <p:nvPr/>
        </p:nvSpPr>
        <p:spPr bwMode="auto">
          <a:xfrm>
            <a:off x="6370638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0" name="Oval 17"/>
          <p:cNvSpPr>
            <a:spLocks noChangeArrowheads="1"/>
          </p:cNvSpPr>
          <p:nvPr/>
        </p:nvSpPr>
        <p:spPr bwMode="auto">
          <a:xfrm>
            <a:off x="1919288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1,k</a:t>
            </a:r>
          </a:p>
        </p:txBody>
      </p:sp>
      <p:sp>
        <p:nvSpPr>
          <p:cNvPr id="80911" name="Oval 18"/>
          <p:cNvSpPr>
            <a:spLocks noChangeArrowheads="1"/>
          </p:cNvSpPr>
          <p:nvPr/>
        </p:nvSpPr>
        <p:spPr bwMode="auto">
          <a:xfrm>
            <a:off x="269875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2,k</a:t>
            </a:r>
          </a:p>
        </p:txBody>
      </p:sp>
      <p:sp>
        <p:nvSpPr>
          <p:cNvPr id="80912" name="Oval 19"/>
          <p:cNvSpPr>
            <a:spLocks noChangeArrowheads="1"/>
          </p:cNvSpPr>
          <p:nvPr/>
        </p:nvSpPr>
        <p:spPr bwMode="auto">
          <a:xfrm>
            <a:off x="3490913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3,k</a:t>
            </a:r>
          </a:p>
        </p:txBody>
      </p:sp>
      <p:sp>
        <p:nvSpPr>
          <p:cNvPr id="80913" name="Oval 21"/>
          <p:cNvSpPr>
            <a:spLocks noChangeArrowheads="1"/>
          </p:cNvSpPr>
          <p:nvPr/>
        </p:nvSpPr>
        <p:spPr bwMode="auto">
          <a:xfrm>
            <a:off x="586740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n</a:t>
            </a:r>
            <a:r>
              <a:rPr lang="en-US" sz="2000" b="1" baseline="-25000">
                <a:solidFill>
                  <a:schemeClr val="bg1"/>
                </a:solidFill>
                <a:latin typeface="Verdana" pitchFamily="34" charset="0"/>
              </a:rPr>
              <a:t>k</a:t>
            </a:r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,k</a:t>
            </a:r>
          </a:p>
        </p:txBody>
      </p:sp>
      <p:sp>
        <p:nvSpPr>
          <p:cNvPr id="80914" name="Text Box 24"/>
          <p:cNvSpPr txBox="1">
            <a:spLocks noChangeArrowheads="1"/>
          </p:cNvSpPr>
          <p:nvPr/>
        </p:nvSpPr>
        <p:spPr bwMode="auto">
          <a:xfrm>
            <a:off x="4891088" y="27082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5" name="Line 25"/>
          <p:cNvSpPr>
            <a:spLocks noChangeShapeType="1"/>
          </p:cNvSpPr>
          <p:nvPr/>
        </p:nvSpPr>
        <p:spPr bwMode="auto">
          <a:xfrm flipV="1">
            <a:off x="2195513" y="2347913"/>
            <a:ext cx="1235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Line 26"/>
          <p:cNvSpPr>
            <a:spLocks noChangeShapeType="1"/>
          </p:cNvSpPr>
          <p:nvPr/>
        </p:nvSpPr>
        <p:spPr bwMode="auto">
          <a:xfrm>
            <a:off x="4881563" y="2347913"/>
            <a:ext cx="1489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Text Box 27"/>
          <p:cNvSpPr txBox="1">
            <a:spLocks noChangeArrowheads="1"/>
          </p:cNvSpPr>
          <p:nvPr/>
        </p:nvSpPr>
        <p:spPr bwMode="auto">
          <a:xfrm>
            <a:off x="4222750" y="3900488"/>
            <a:ext cx="2921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80918" name="AutoShape 28"/>
          <p:cNvSpPr>
            <a:spLocks/>
          </p:cNvSpPr>
          <p:nvPr/>
        </p:nvSpPr>
        <p:spPr bwMode="auto">
          <a:xfrm rot="-5400000">
            <a:off x="4146550" y="1676401"/>
            <a:ext cx="460375" cy="3987800"/>
          </a:xfrm>
          <a:prstGeom prst="leftBrace">
            <a:avLst>
              <a:gd name="adj1" fmla="val 72184"/>
              <a:gd name="adj2" fmla="val 50042"/>
            </a:avLst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F21589-7A8D-40ED-BCA6-36C03D6CBECA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</a:t>
            </a:r>
            <a:r>
              <a:rPr lang="en-US" i="1" smtClean="0">
                <a:solidFill>
                  <a:schemeClr val="bg2"/>
                </a:solidFill>
              </a:rPr>
              <a:t>M</a:t>
            </a:r>
            <a:r>
              <a:rPr lang="en-US" smtClean="0"/>
              <a:t> talkspurts and </a:t>
            </a:r>
            <a:r>
              <a:rPr lang="en-US" i="1" smtClean="0">
                <a:solidFill>
                  <a:schemeClr val="bg2"/>
                </a:solidFill>
              </a:rPr>
              <a:t>n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smtClean="0"/>
              <a:t>packets, and a loss rate </a:t>
            </a:r>
            <a:r>
              <a:rPr lang="en-US" i="1" smtClean="0">
                <a:solidFill>
                  <a:schemeClr val="bg2"/>
                </a:solidFill>
              </a:rPr>
              <a:t>e</a:t>
            </a:r>
            <a:r>
              <a:rPr lang="en-US" smtClean="0"/>
              <a:t>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Answer: Minimum possible average playout delay is </a:t>
            </a:r>
            <a:r>
              <a:rPr lang="en-US" i="1" smtClean="0">
                <a:solidFill>
                  <a:schemeClr val="bg2"/>
                </a:solidFill>
              </a:rPr>
              <a:t>D(1, (1-e)n)</a:t>
            </a:r>
            <a:r>
              <a:rPr lang="en-US" smtClean="0"/>
              <a:t> </a:t>
            </a:r>
          </a:p>
        </p:txBody>
      </p:sp>
      <p:sp>
        <p:nvSpPr>
          <p:cNvPr id="81927" name="AutoShape 4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8192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29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9A8B8B-66E2-4BFB-B443-D10CAA9E6DA4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82950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Text Box 6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82953" name="Text Box 7"/>
          <p:cNvSpPr txBox="1">
            <a:spLocks noChangeArrowheads="1"/>
          </p:cNvSpPr>
          <p:nvPr/>
        </p:nvSpPr>
        <p:spPr bwMode="auto">
          <a:xfrm>
            <a:off x="7308850" y="5949950"/>
            <a:ext cx="11334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Stored decoded data in playout order</a:t>
            </a:r>
          </a:p>
          <a:p>
            <a:pPr eaLnBrk="1" hangingPunct="1"/>
            <a:r>
              <a:rPr lang="en-US" smtClean="0"/>
              <a:t>Post-processing/Mixing may happen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Adjustment for Audio Conferencing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Weighted Average Methods vs. Statistical Methods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 Analysis of Minimum Playout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Drifts</a:t>
            </a:r>
          </a:p>
          <a:p>
            <a:pPr eaLnBrk="1" hangingPunct="1"/>
            <a:r>
              <a:rPr lang="en-US" smtClean="0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Speed-up Playback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t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19"/>
  <p:tag name="PICTUREFILESIZE" val="675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83"/>
  <p:tag name="PICTUREFILESIZE" val="1045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3412</TotalTime>
  <Words>2190</Words>
  <Application>Microsoft Office PowerPoint</Application>
  <PresentationFormat>On-screen Show (4:3)</PresentationFormat>
  <Paragraphs>685</Paragraphs>
  <Slides>82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Layers</vt:lpstr>
      <vt:lpstr>Adaptive Playout</vt:lpstr>
      <vt:lpstr>PowerPoint Presentation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Problems with Ramjee’s Method</vt:lpstr>
      <vt:lpstr>Packet Audio Playout Delay Adjustment: Performance Bounds and Algorithms</vt:lpstr>
      <vt:lpstr>Recall Previous Methods</vt:lpstr>
      <vt:lpstr>How to Set Tdelay(i)</vt:lpstr>
      <vt:lpstr>Example (w =50, q = 90%)</vt:lpstr>
      <vt:lpstr>Setting Tdelay(i)</vt:lpstr>
      <vt:lpstr>Setting Tdelay(i)</vt:lpstr>
      <vt:lpstr>Performance Bound</vt:lpstr>
      <vt:lpstr>A Packet Trace</vt:lpstr>
      <vt:lpstr>More Notations</vt:lpstr>
      <vt:lpstr>Definition</vt:lpstr>
      <vt:lpstr>How to find </vt:lpstr>
      <vt:lpstr>Definition</vt:lpstr>
      <vt:lpstr>Base Case</vt:lpstr>
      <vt:lpstr>Recursive Case</vt:lpstr>
      <vt:lpstr>Performance Bound</vt:lpstr>
      <vt:lpstr>Evaluations</vt:lpstr>
      <vt:lpstr>Summary</vt:lpstr>
      <vt:lpstr>Practical Complications</vt:lpstr>
      <vt:lpstr>Advanced Techniques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50</cp:revision>
  <cp:lastPrinted>2005-09-07T07:45:08Z</cp:lastPrinted>
  <dcterms:created xsi:type="dcterms:W3CDTF">2004-08-30T12:51:40Z</dcterms:created>
  <dcterms:modified xsi:type="dcterms:W3CDTF">2014-09-17T08:55:37Z</dcterms:modified>
</cp:coreProperties>
</file>