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90"/>
  </p:notesMasterIdLst>
  <p:handoutMasterIdLst>
    <p:handoutMasterId r:id="rId91"/>
  </p:handoutMasterIdLst>
  <p:sldIdLst>
    <p:sldId id="322" r:id="rId2"/>
    <p:sldId id="360" r:id="rId3"/>
    <p:sldId id="361" r:id="rId4"/>
    <p:sldId id="366" r:id="rId5"/>
    <p:sldId id="323" r:id="rId6"/>
    <p:sldId id="324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62" r:id="rId15"/>
    <p:sldId id="325" r:id="rId16"/>
    <p:sldId id="311" r:id="rId17"/>
    <p:sldId id="312" r:id="rId18"/>
    <p:sldId id="313" r:id="rId19"/>
    <p:sldId id="314" r:id="rId20"/>
    <p:sldId id="326" r:id="rId21"/>
    <p:sldId id="315" r:id="rId22"/>
    <p:sldId id="327" r:id="rId23"/>
    <p:sldId id="316" r:id="rId24"/>
    <p:sldId id="363" r:id="rId25"/>
    <p:sldId id="348" r:id="rId26"/>
    <p:sldId id="349" r:id="rId27"/>
    <p:sldId id="350" r:id="rId28"/>
    <p:sldId id="351" r:id="rId29"/>
    <p:sldId id="352" r:id="rId30"/>
    <p:sldId id="353" r:id="rId31"/>
    <p:sldId id="354" r:id="rId32"/>
    <p:sldId id="355" r:id="rId33"/>
    <p:sldId id="356" r:id="rId34"/>
    <p:sldId id="317" r:id="rId35"/>
    <p:sldId id="318" r:id="rId36"/>
    <p:sldId id="347" r:id="rId37"/>
    <p:sldId id="319" r:id="rId38"/>
    <p:sldId id="320" r:id="rId39"/>
    <p:sldId id="321" r:id="rId40"/>
    <p:sldId id="358" r:id="rId41"/>
    <p:sldId id="359" r:id="rId42"/>
    <p:sldId id="357" r:id="rId43"/>
    <p:sldId id="256" r:id="rId44"/>
    <p:sldId id="257" r:id="rId45"/>
    <p:sldId id="303" r:id="rId46"/>
    <p:sldId id="258" r:id="rId47"/>
    <p:sldId id="260" r:id="rId48"/>
    <p:sldId id="261" r:id="rId49"/>
    <p:sldId id="262" r:id="rId50"/>
    <p:sldId id="263" r:id="rId51"/>
    <p:sldId id="264" r:id="rId52"/>
    <p:sldId id="364" r:id="rId53"/>
    <p:sldId id="265" r:id="rId54"/>
    <p:sldId id="267" r:id="rId55"/>
    <p:sldId id="339" r:id="rId56"/>
    <p:sldId id="278" r:id="rId57"/>
    <p:sldId id="279" r:id="rId58"/>
    <p:sldId id="280" r:id="rId59"/>
    <p:sldId id="269" r:id="rId60"/>
    <p:sldId id="270" r:id="rId61"/>
    <p:sldId id="271" r:id="rId62"/>
    <p:sldId id="272" r:id="rId63"/>
    <p:sldId id="273" r:id="rId64"/>
    <p:sldId id="274" r:id="rId65"/>
    <p:sldId id="275" r:id="rId66"/>
    <p:sldId id="277" r:id="rId67"/>
    <p:sldId id="281" r:id="rId68"/>
    <p:sldId id="282" r:id="rId69"/>
    <p:sldId id="340" r:id="rId70"/>
    <p:sldId id="341" r:id="rId71"/>
    <p:sldId id="342" r:id="rId72"/>
    <p:sldId id="344" r:id="rId73"/>
    <p:sldId id="346" r:id="rId74"/>
    <p:sldId id="345" r:id="rId75"/>
    <p:sldId id="343" r:id="rId76"/>
    <p:sldId id="283" r:id="rId77"/>
    <p:sldId id="365" r:id="rId78"/>
    <p:sldId id="329" r:id="rId79"/>
    <p:sldId id="328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CBF7"/>
    <a:srgbClr val="2F04CC"/>
    <a:srgbClr val="6B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84" d="100"/>
          <a:sy n="84" d="100"/>
        </p:scale>
        <p:origin x="-450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notesMaster" Target="notesMasters/notesMaster1.xml"/><Relationship Id="rId95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fld id="{177213A7-F298-462F-9036-E7F019299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409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fld id="{579E8282-3686-4923-AC13-BB28128D1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69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03F9A3-CAD5-4995-9ABD-B98BBA999E13}" type="slidenum">
              <a:rPr lang="en-US" smtClean="0">
                <a:ea typeface="宋体" pitchFamily="2" charset="-122"/>
              </a:rPr>
              <a:pPr/>
              <a:t>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0A8301-1824-4305-8913-54FD666B728A}" type="slidenum">
              <a:rPr lang="en-US" smtClean="0">
                <a:ea typeface="宋体" pitchFamily="2" charset="-122"/>
              </a:rPr>
              <a:pPr/>
              <a:t>18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81A29F-B304-4A57-A791-C076F70FDE55}" type="slidenum">
              <a:rPr lang="en-US" smtClean="0">
                <a:ea typeface="宋体" pitchFamily="2" charset="-122"/>
              </a:rPr>
              <a:pPr/>
              <a:t>19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FA8A7E-2856-4843-BE4D-6D3B1AC5B3F5}" type="slidenum">
              <a:rPr lang="en-US" smtClean="0">
                <a:ea typeface="宋体" pitchFamily="2" charset="-122"/>
              </a:rPr>
              <a:pPr/>
              <a:t>21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15AF76-CFB7-4974-9E13-8D16B57D78E0}" type="slidenum">
              <a:rPr lang="en-US" smtClean="0">
                <a:ea typeface="宋体" pitchFamily="2" charset="-122"/>
              </a:rPr>
              <a:pPr/>
              <a:t>23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15AF76-CFB7-4974-9E13-8D16B57D78E0}" type="slidenum">
              <a:rPr lang="en-US" smtClean="0">
                <a:ea typeface="宋体" pitchFamily="2" charset="-122"/>
              </a:rPr>
              <a:pPr/>
              <a:t>24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443C39-6629-405E-BB43-8D206A44E00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D9419C-E510-4175-82BC-7595A77C9E9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08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819B7D-F580-4613-A8C2-3840E09880D6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09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6A2258-12D1-4A7C-A483-BA3F79A83DE4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10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212556-2440-4105-B8C1-17F0E464D794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11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F0AB00-D06B-4750-980B-EFE92CBB8A77}" type="slidenum">
              <a:rPr lang="en-US" smtClean="0">
                <a:ea typeface="宋体" pitchFamily="2" charset="-122"/>
              </a:rPr>
              <a:pPr/>
              <a:t>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4634C8-2CC6-41F0-8CA3-E78F5808D10A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3DD3-3E7D-486E-8B7A-9A8F945B444D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668C27-B262-4EAF-A7D9-CA48CA4ED3C4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215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A88CC5-31A5-442D-9E75-42F4BD0A2502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216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FB6CE2-95FA-4639-A2EF-7066E792EB64}" type="slidenum">
              <a:rPr lang="en-US" smtClean="0">
                <a:ea typeface="宋体" pitchFamily="2" charset="-122"/>
              </a:rPr>
              <a:pPr/>
              <a:t>34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023A12-728F-402B-82D5-03ED1E53EEC0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231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21F0C-0995-4AA7-A2F5-FE4E7ADF1288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206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23A19-1FE3-4AB6-B1D3-A53085670B78}" type="slidenum">
              <a:rPr lang="en-US" smtClean="0">
                <a:ea typeface="宋体" pitchFamily="2" charset="-122"/>
              </a:rPr>
              <a:pPr/>
              <a:t>43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0892A0-5AFD-4BAB-B8A4-5003C69F802A}" type="slidenum">
              <a:rPr lang="en-US" smtClean="0">
                <a:ea typeface="宋体" pitchFamily="2" charset="-122"/>
              </a:rPr>
              <a:pPr/>
              <a:t>44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231E22-DE21-4CA7-9556-A23DE27CC6BE}" type="slidenum">
              <a:rPr lang="en-US" smtClean="0">
                <a:ea typeface="宋体" pitchFamily="2" charset="-122"/>
              </a:rPr>
              <a:pPr/>
              <a:t>46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FB4EA6-DAE2-4C90-86A8-5E69843750C5}" type="slidenum">
              <a:rPr lang="en-US" smtClean="0">
                <a:ea typeface="宋体" pitchFamily="2" charset="-122"/>
              </a:rPr>
              <a:pPr/>
              <a:t>9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8E89C7-AED8-4CB6-A48F-274AA6218581}" type="slidenum">
              <a:rPr lang="en-US" smtClean="0">
                <a:ea typeface="宋体" pitchFamily="2" charset="-122"/>
              </a:rPr>
              <a:pPr/>
              <a:t>47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DDC76-D2F5-41F5-8174-2E365EF79B3A}" type="slidenum">
              <a:rPr lang="en-US" smtClean="0">
                <a:ea typeface="宋体" pitchFamily="2" charset="-122"/>
              </a:rPr>
              <a:pPr/>
              <a:t>48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279ED-E2C1-4467-95E7-620E685D23DB}" type="slidenum">
              <a:rPr lang="en-US" smtClean="0">
                <a:ea typeface="宋体" pitchFamily="2" charset="-122"/>
              </a:rPr>
              <a:pPr/>
              <a:t>49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7D4C3C-CFDC-4119-A221-053656AF4A19}" type="slidenum">
              <a:rPr lang="en-US" smtClean="0">
                <a:ea typeface="宋体" pitchFamily="2" charset="-122"/>
              </a:rPr>
              <a:pPr/>
              <a:t>50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6BD3C2-FFC4-40FF-9935-706B7FF7B583}" type="slidenum">
              <a:rPr lang="en-US" smtClean="0">
                <a:ea typeface="宋体" pitchFamily="2" charset="-122"/>
              </a:rPr>
              <a:pPr/>
              <a:t>51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6BD3C2-FFC4-40FF-9935-706B7FF7B583}" type="slidenum">
              <a:rPr lang="en-US" smtClean="0">
                <a:ea typeface="宋体" pitchFamily="2" charset="-122"/>
              </a:rPr>
              <a:pPr/>
              <a:t>52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C62F27-1E32-4DFE-8B42-076D9B96078F}" type="slidenum">
              <a:rPr lang="en-US" smtClean="0">
                <a:ea typeface="宋体" pitchFamily="2" charset="-122"/>
              </a:rPr>
              <a:pPr/>
              <a:t>53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A4C691-5569-404C-BCE8-FAA389A2B42D}" type="slidenum">
              <a:rPr lang="en-US" smtClean="0">
                <a:ea typeface="宋体" pitchFamily="2" charset="-122"/>
              </a:rPr>
              <a:pPr/>
              <a:t>54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1B0407-4993-48F7-A0FA-BC21DDA353A0}" type="slidenum">
              <a:rPr lang="en-US" smtClean="0">
                <a:ea typeface="宋体" pitchFamily="2" charset="-122"/>
              </a:rPr>
              <a:pPr/>
              <a:t>56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6F2BAC-BE0F-41EB-89E8-C87172763FBA}" type="slidenum">
              <a:rPr lang="en-US" smtClean="0">
                <a:ea typeface="宋体" pitchFamily="2" charset="-122"/>
              </a:rPr>
              <a:pPr/>
              <a:t>57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6FD66B-C329-4F96-9AE3-FE05942853D1}" type="slidenum">
              <a:rPr lang="en-US" smtClean="0">
                <a:ea typeface="宋体" pitchFamily="2" charset="-122"/>
              </a:rPr>
              <a:pPr/>
              <a:t>10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1F2C84-5E6E-44F2-AC14-5057BA1B50AF}" type="slidenum">
              <a:rPr lang="en-US" smtClean="0">
                <a:ea typeface="宋体" pitchFamily="2" charset="-122"/>
              </a:rPr>
              <a:pPr/>
              <a:t>58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47AAE2-99E4-4ABA-AA1E-A5798920E21A}" type="slidenum">
              <a:rPr lang="en-US" smtClean="0">
                <a:ea typeface="宋体" pitchFamily="2" charset="-122"/>
              </a:rPr>
              <a:pPr/>
              <a:t>59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E1BF13-F0E5-4356-98C4-DF52C1EE33AF}" type="slidenum">
              <a:rPr lang="en-US" smtClean="0">
                <a:ea typeface="宋体" pitchFamily="2" charset="-122"/>
              </a:rPr>
              <a:pPr/>
              <a:t>60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828C1C-8B5A-4128-AC35-8F98DCE7D4AD}" type="slidenum">
              <a:rPr lang="en-US" smtClean="0">
                <a:ea typeface="宋体" pitchFamily="2" charset="-122"/>
              </a:rPr>
              <a:pPr/>
              <a:t>61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C5B3B-4295-4333-A22A-06C42BFD408D}" type="slidenum">
              <a:rPr lang="en-US" smtClean="0">
                <a:ea typeface="宋体" pitchFamily="2" charset="-122"/>
              </a:rPr>
              <a:pPr/>
              <a:t>62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2DB885-B501-4896-9AAF-DF3F20F28EF1}" type="slidenum">
              <a:rPr lang="en-US" smtClean="0">
                <a:ea typeface="宋体" pitchFamily="2" charset="-122"/>
              </a:rPr>
              <a:pPr/>
              <a:t>63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38D67F-F2F6-43B9-AA38-91D66EDFEA05}" type="slidenum">
              <a:rPr lang="en-US" smtClean="0">
                <a:ea typeface="宋体" pitchFamily="2" charset="-122"/>
              </a:rPr>
              <a:pPr/>
              <a:t>64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6D823F-648C-46B4-9375-7CB75DD63267}" type="slidenum">
              <a:rPr lang="en-US" smtClean="0">
                <a:ea typeface="宋体" pitchFamily="2" charset="-122"/>
              </a:rPr>
              <a:pPr/>
              <a:t>65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91310C-A7F4-453A-8E7C-BC39565B618C}" type="slidenum">
              <a:rPr lang="en-US" smtClean="0">
                <a:ea typeface="宋体" pitchFamily="2" charset="-122"/>
              </a:rPr>
              <a:pPr/>
              <a:t>66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3DABEB-0F4A-4258-A743-F7D77F7E2764}" type="slidenum">
              <a:rPr lang="en-US" smtClean="0">
                <a:ea typeface="宋体" pitchFamily="2" charset="-122"/>
              </a:rPr>
              <a:pPr/>
              <a:t>67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2524CC-2797-4D0E-A0BF-83C89BDFE89C}" type="slidenum">
              <a:rPr lang="en-US" smtClean="0">
                <a:ea typeface="宋体" pitchFamily="2" charset="-122"/>
              </a:rPr>
              <a:pPr/>
              <a:t>11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5A86A1-D9AB-49B3-A041-EB03EE0781D7}" type="slidenum">
              <a:rPr lang="en-US" smtClean="0">
                <a:ea typeface="宋体" pitchFamily="2" charset="-122"/>
              </a:rPr>
              <a:pPr/>
              <a:t>68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9D3B8E-2F77-4D37-A399-945053F73AAD}" type="slidenum">
              <a:rPr lang="en-US" smtClean="0">
                <a:ea typeface="宋体" pitchFamily="2" charset="-122"/>
              </a:rPr>
              <a:pPr/>
              <a:t>76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9D3B8E-2F77-4D37-A399-945053F73AAD}" type="slidenum">
              <a:rPr lang="en-US" smtClean="0">
                <a:ea typeface="宋体" pitchFamily="2" charset="-122"/>
              </a:rPr>
              <a:pPr/>
              <a:t>77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B5F4F-B392-4FFE-8922-0D9761D4B1DA}" type="slidenum">
              <a:rPr lang="en-US" smtClean="0">
                <a:ea typeface="宋体" pitchFamily="2" charset="-122"/>
              </a:rPr>
              <a:pPr/>
              <a:t>78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D5E8EA-7255-4ACE-AB3F-7FBF3C7DB0F4}" type="slidenum">
              <a:rPr lang="en-US" smtClean="0">
                <a:ea typeface="宋体" pitchFamily="2" charset="-122"/>
              </a:rPr>
              <a:pPr/>
              <a:t>12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A61A17-B2E2-4100-A34D-BC69B6294466}" type="slidenum">
              <a:rPr lang="en-US" smtClean="0">
                <a:ea typeface="宋体" pitchFamily="2" charset="-122"/>
              </a:rPr>
              <a:pPr/>
              <a:t>13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BF7A0-0A22-463A-AD4C-8E175E6FBE6D}" type="slidenum">
              <a:rPr lang="en-US" smtClean="0">
                <a:ea typeface="宋体" pitchFamily="2" charset="-122"/>
              </a:rPr>
              <a:pPr/>
              <a:t>16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44A1FD-1295-48D0-A3CF-386456AD8EB5}" type="slidenum">
              <a:rPr lang="en-US" smtClean="0">
                <a:ea typeface="宋体" pitchFamily="2" charset="-122"/>
              </a:rPr>
              <a:pPr/>
              <a:t>17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819150" y="3429000"/>
            <a:ext cx="90868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宋体" charset="-122"/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906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 smtClean="0">
                <a:solidFill>
                  <a:schemeClr val="accent1"/>
                </a:solidFill>
                <a:ea typeface="宋体" charset="-122"/>
              </a:rPr>
              <a:t>NUS.SOC.CS5248-2015</a:t>
            </a:r>
            <a:endParaRPr lang="en-US" sz="800" dirty="0">
              <a:solidFill>
                <a:schemeClr val="accent1"/>
              </a:solidFill>
              <a:ea typeface="宋体" charset="-122"/>
            </a:endParaRP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latin typeface="Lucida Sans" pitchFamily="34" charset="0"/>
                <a:ea typeface="宋体" charset="-122"/>
              </a:rPr>
              <a:t>Roger Zimmermann (based in part on slides by Ooi Wei Tsang) </a:t>
            </a:r>
            <a:r>
              <a:rPr lang="en-US" sz="800" dirty="0">
                <a:solidFill>
                  <a:schemeClr val="accent1"/>
                </a:solidFill>
                <a:ea typeface="宋体" charset="-122"/>
              </a:rPr>
              <a:t>	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93763" y="1052513"/>
            <a:ext cx="8516937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93763" y="3789363"/>
            <a:ext cx="74295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89013" y="6453188"/>
            <a:ext cx="206375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633788" y="6248400"/>
            <a:ext cx="31369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74D86-8C3E-4211-B908-F7EF58843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895CA-BC6B-44C6-8F91-4F9127CE2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277813"/>
            <a:ext cx="2105025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7813"/>
            <a:ext cx="6162675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E47F9-985F-4780-A9A6-0E3C25136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22921-0E55-41D2-B3AB-0DF6D9FDE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B2893-6213-4CEB-84AB-881E42018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438B6-EB75-49DB-BE67-C828B6CFC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E4D98-D01B-4442-9F1B-CBD2BF0B5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45CA8-DF28-4D06-A872-CD26A7BB8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8D049-8A24-47AA-9E1C-607182FE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E6347-41D4-4BAE-8010-2AB2F0844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2C1A2-BD69-4743-8C24-4A2CD01F3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77813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00200"/>
            <a:ext cx="84201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453188"/>
            <a:ext cx="3124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accent1"/>
                </a:solidFill>
                <a:ea typeface="宋体" charset="-122"/>
              </a:defRPr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248400"/>
            <a:ext cx="321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a typeface="宋体" charset="-122"/>
              </a:defRPr>
            </a:lvl1pPr>
          </a:lstStyle>
          <a:p>
            <a:pPr>
              <a:defRPr/>
            </a:pPr>
            <a:fld id="{97620ECF-B205-4C5D-8CCF-B117DD830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>
            <a:off x="974725" y="1268413"/>
            <a:ext cx="8931275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宋体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3550" TargetMode="External"/><Relationship Id="rId2" Type="http://schemas.openxmlformats.org/officeDocument/2006/relationships/hyperlink" Target="http://tools.ietf.org/html/rfc1889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2326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Streaming Protocol Suite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RTP, RTCP, RTSP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Fields in SR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NTP and RTP Timestamp</a:t>
            </a:r>
          </a:p>
          <a:p>
            <a:pPr lvl="1" eaLnBrk="1" hangingPunct="1"/>
            <a:r>
              <a:rPr lang="en-US" smtClean="0"/>
              <a:t>relate media timestamp to real time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Sender’s stats</a:t>
            </a:r>
          </a:p>
          <a:p>
            <a:pPr lvl="1" eaLnBrk="1" hangingPunct="1"/>
            <a:r>
              <a:rPr lang="en-US" smtClean="0"/>
              <a:t>byte count, packet count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Fields in SR + RR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Reception Report</a:t>
            </a:r>
          </a:p>
          <a:p>
            <a:pPr lvl="1" eaLnBrk="1" hangingPunct="1"/>
            <a:r>
              <a:rPr lang="en-US" smtClean="0"/>
              <a:t>Number of lost packets</a:t>
            </a:r>
          </a:p>
          <a:p>
            <a:pPr lvl="1" eaLnBrk="1" hangingPunct="1"/>
            <a:r>
              <a:rPr lang="en-US" smtClean="0"/>
              <a:t>% of lost packets</a:t>
            </a:r>
          </a:p>
          <a:p>
            <a:pPr lvl="1" eaLnBrk="1" hangingPunct="1"/>
            <a:r>
              <a:rPr lang="en-US" smtClean="0"/>
              <a:t>Inter-arrival jitter</a:t>
            </a:r>
          </a:p>
          <a:p>
            <a:pPr lvl="1" eaLnBrk="1" hangingPunct="1"/>
            <a:r>
              <a:rPr lang="en-US" smtClean="0"/>
              <a:t>Timestamp of last SR</a:t>
            </a:r>
          </a:p>
          <a:p>
            <a:pPr lvl="1" eaLnBrk="1" hangingPunct="1"/>
            <a:r>
              <a:rPr lang="en-US" smtClean="0"/>
              <a:t>Delay since last SR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268302" name="Text Box 14"/>
          <p:cNvSpPr txBox="1">
            <a:spLocks noChangeArrowheads="1"/>
          </p:cNvSpPr>
          <p:nvPr/>
        </p:nvSpPr>
        <p:spPr bwMode="auto">
          <a:xfrm>
            <a:off x="8897938" y="2397125"/>
            <a:ext cx="498475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t</a:t>
            </a:r>
            <a:r>
              <a:rPr lang="en-US" baseline="-25000">
                <a:solidFill>
                  <a:schemeClr val="accent1"/>
                </a:solidFill>
              </a:rPr>
              <a:t>lsr</a:t>
            </a:r>
            <a:endParaRPr lang="en-US">
              <a:solidFill>
                <a:schemeClr val="accent1"/>
              </a:solidFill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438900" y="2362200"/>
            <a:ext cx="2476500" cy="2667000"/>
            <a:chOff x="3744" y="1488"/>
            <a:chExt cx="1440" cy="1680"/>
          </a:xfrm>
        </p:grpSpPr>
        <p:sp>
          <p:nvSpPr>
            <p:cNvPr id="10248" name="Line 10"/>
            <p:cNvSpPr>
              <a:spLocks noChangeShapeType="1"/>
            </p:cNvSpPr>
            <p:nvPr/>
          </p:nvSpPr>
          <p:spPr bwMode="auto">
            <a:xfrm>
              <a:off x="5184" y="1584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" name="Line 11"/>
            <p:cNvSpPr>
              <a:spLocks noChangeShapeType="1"/>
            </p:cNvSpPr>
            <p:nvPr/>
          </p:nvSpPr>
          <p:spPr bwMode="auto">
            <a:xfrm>
              <a:off x="4320" y="1584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Line 12"/>
            <p:cNvSpPr>
              <a:spLocks noChangeShapeType="1"/>
            </p:cNvSpPr>
            <p:nvPr/>
          </p:nvSpPr>
          <p:spPr bwMode="auto">
            <a:xfrm flipH="1">
              <a:off x="4320" y="1680"/>
              <a:ext cx="864" cy="28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Line 13"/>
            <p:cNvSpPr>
              <a:spLocks noChangeShapeType="1"/>
            </p:cNvSpPr>
            <p:nvPr/>
          </p:nvSpPr>
          <p:spPr bwMode="auto">
            <a:xfrm>
              <a:off x="4320" y="2544"/>
              <a:ext cx="864" cy="33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Line 15"/>
            <p:cNvSpPr>
              <a:spLocks noChangeShapeType="1"/>
            </p:cNvSpPr>
            <p:nvPr/>
          </p:nvSpPr>
          <p:spPr bwMode="auto">
            <a:xfrm>
              <a:off x="4176" y="1968"/>
              <a:ext cx="0" cy="57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Text Box 16"/>
            <p:cNvSpPr txBox="1">
              <a:spLocks noChangeArrowheads="1"/>
            </p:cNvSpPr>
            <p:nvPr/>
          </p:nvSpPr>
          <p:spPr bwMode="auto">
            <a:xfrm>
              <a:off x="3744" y="2064"/>
              <a:ext cx="356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1"/>
                  </a:solidFill>
                </a:rPr>
                <a:t>t</a:t>
              </a:r>
              <a:r>
                <a:rPr lang="en-US" baseline="-25000">
                  <a:solidFill>
                    <a:schemeClr val="accent1"/>
                  </a:solidFill>
                </a:rPr>
                <a:t>dlsr</a:t>
              </a:r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0254" name="Text Box 17"/>
            <p:cNvSpPr txBox="1">
              <a:spLocks noChangeArrowheads="1"/>
            </p:cNvSpPr>
            <p:nvPr/>
          </p:nvSpPr>
          <p:spPr bwMode="auto">
            <a:xfrm>
              <a:off x="4608" y="1488"/>
              <a:ext cx="318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SR</a:t>
              </a:r>
            </a:p>
          </p:txBody>
        </p:sp>
        <p:sp>
          <p:nvSpPr>
            <p:cNvPr id="10255" name="Text Box 18"/>
            <p:cNvSpPr txBox="1">
              <a:spLocks noChangeArrowheads="1"/>
            </p:cNvSpPr>
            <p:nvPr/>
          </p:nvSpPr>
          <p:spPr bwMode="auto">
            <a:xfrm>
              <a:off x="4560" y="2736"/>
              <a:ext cx="329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RR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3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Deducing Network Conditions</a:t>
            </a:r>
            <a:endParaRPr lang="en-US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Loss Rate</a:t>
            </a:r>
          </a:p>
          <a:p>
            <a:pPr eaLnBrk="1" hangingPunct="1"/>
            <a:r>
              <a:rPr lang="en-US" smtClean="0"/>
              <a:t>Interarrival Jitter</a:t>
            </a:r>
          </a:p>
          <a:p>
            <a:pPr eaLnBrk="1" hangingPunct="1"/>
            <a:r>
              <a:rPr lang="en-US" smtClean="0"/>
              <a:t>Round Trip Time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Packet Loss Ratio (1)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 each source, keep</a:t>
            </a:r>
          </a:p>
          <a:p>
            <a:pPr lvl="1" eaLnBrk="1" hangingPunct="1"/>
            <a:r>
              <a:rPr lang="en-US" dirty="0" smtClean="0"/>
              <a:t>first sequence number S</a:t>
            </a:r>
            <a:r>
              <a:rPr lang="en-US" baseline="-25000" dirty="0" smtClean="0"/>
              <a:t>0</a:t>
            </a:r>
          </a:p>
          <a:p>
            <a:pPr lvl="1" eaLnBrk="1" hangingPunct="1"/>
            <a:r>
              <a:rPr lang="en-US" dirty="0" smtClean="0"/>
              <a:t>last sequence number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endParaRPr lang="en-US" baseline="-25000" dirty="0" smtClean="0"/>
          </a:p>
          <a:p>
            <a:pPr eaLnBrk="1" hangingPunct="1"/>
            <a:endParaRPr lang="en-US" baseline="-25000" dirty="0" smtClean="0"/>
          </a:p>
          <a:p>
            <a:pPr eaLnBrk="1" hangingPunct="1"/>
            <a:endParaRPr lang="en-US" baseline="-25000" dirty="0" smtClean="0"/>
          </a:p>
          <a:p>
            <a:pPr eaLnBrk="1" hangingPunct="1"/>
            <a:r>
              <a:rPr lang="en-US" dirty="0" smtClean="0"/>
              <a:t>Expected packets =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r>
              <a:rPr lang="en-US" dirty="0" smtClean="0"/>
              <a:t> – S</a:t>
            </a:r>
            <a:r>
              <a:rPr lang="en-US" baseline="-25000" dirty="0" smtClean="0"/>
              <a:t>0</a:t>
            </a:r>
            <a:r>
              <a:rPr lang="en-US" dirty="0" smtClean="0"/>
              <a:t> + 1</a:t>
            </a:r>
            <a:endParaRPr lang="en-US" baseline="-25000" dirty="0" smtClean="0"/>
          </a:p>
          <a:p>
            <a:pPr eaLnBrk="1" hangingPunct="1"/>
            <a:r>
              <a:rPr lang="en-US" dirty="0" smtClean="0"/>
              <a:t>Count how many received packets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Packet Loss Ratio (2)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S</a:t>
            </a:r>
            <a:r>
              <a:rPr lang="en-US" baseline="-25000" dirty="0" smtClean="0"/>
              <a:t>0</a:t>
            </a:r>
            <a:r>
              <a:rPr lang="en-US" dirty="0" smtClean="0"/>
              <a:t> = 53,466</a:t>
            </a:r>
          </a:p>
          <a:p>
            <a:pPr lvl="1"/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r>
              <a:rPr lang="en-US" dirty="0" smtClean="0"/>
              <a:t> = 1,349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Expected packets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e</a:t>
            </a:r>
            <a:r>
              <a:rPr lang="en-US" dirty="0" smtClean="0"/>
              <a:t> =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r>
              <a:rPr lang="en-US" dirty="0" smtClean="0"/>
              <a:t> – S</a:t>
            </a:r>
            <a:r>
              <a:rPr lang="en-US" baseline="-25000" dirty="0" smtClean="0"/>
              <a:t>0</a:t>
            </a:r>
            <a:r>
              <a:rPr lang="en-US" dirty="0" smtClean="0"/>
              <a:t> + 1 =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endParaRPr lang="en-US" sz="2000" dirty="0" smtClean="0"/>
          </a:p>
          <a:p>
            <a:pPr lvl="1"/>
            <a:r>
              <a:rPr lang="en-US" dirty="0" smtClean="0"/>
              <a:t>Received packets C</a:t>
            </a:r>
            <a:r>
              <a:rPr lang="en-US" baseline="-25000" dirty="0" smtClean="0"/>
              <a:t>r</a:t>
            </a:r>
            <a:r>
              <a:rPr lang="en-US" dirty="0" smtClean="0"/>
              <a:t> = 13,150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Packet loss rate: 1 - C</a:t>
            </a:r>
            <a:r>
              <a:rPr lang="en-US" baseline="-25000" dirty="0" smtClean="0"/>
              <a:t>r</a:t>
            </a:r>
            <a:r>
              <a:rPr lang="en-US" dirty="0" smtClean="0"/>
              <a:t>/</a:t>
            </a:r>
            <a:r>
              <a:rPr lang="en-US" dirty="0" err="1" smtClean="0"/>
              <a:t>C</a:t>
            </a:r>
            <a:r>
              <a:rPr lang="en-US" baseline="-25000" dirty="0" err="1" smtClean="0"/>
              <a:t>e</a:t>
            </a:r>
            <a:r>
              <a:rPr lang="en-US" dirty="0" smtClean="0"/>
              <a:t> =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Packet Loss Ratio (2)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S</a:t>
            </a:r>
            <a:r>
              <a:rPr lang="en-US" baseline="-25000" dirty="0" smtClean="0"/>
              <a:t>0</a:t>
            </a:r>
            <a:r>
              <a:rPr lang="en-US" dirty="0" smtClean="0"/>
              <a:t> = 53,466</a:t>
            </a:r>
          </a:p>
          <a:p>
            <a:pPr lvl="1"/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r>
              <a:rPr lang="en-US" dirty="0" smtClean="0"/>
              <a:t> = 1,349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Expected packets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e</a:t>
            </a:r>
            <a:r>
              <a:rPr lang="en-US" dirty="0" smtClean="0"/>
              <a:t> =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r>
              <a:rPr lang="en-US" dirty="0" smtClean="0"/>
              <a:t> – S</a:t>
            </a:r>
            <a:r>
              <a:rPr lang="en-US" baseline="-25000" dirty="0" smtClean="0"/>
              <a:t>0</a:t>
            </a:r>
            <a:r>
              <a:rPr lang="en-US" dirty="0" smtClean="0"/>
              <a:t> + 1 = </a:t>
            </a:r>
            <a:r>
              <a:rPr lang="en-US" dirty="0" smtClean="0">
                <a:solidFill>
                  <a:srgbClr val="C00000"/>
                </a:solidFill>
              </a:rPr>
              <a:t>13,420</a:t>
            </a:r>
          </a:p>
          <a:p>
            <a:pPr lvl="1"/>
            <a:r>
              <a:rPr lang="en-US" sz="2000" dirty="0" smtClean="0"/>
              <a:t>(2</a:t>
            </a:r>
            <a:r>
              <a:rPr lang="en-US" sz="2000" baseline="30000" dirty="0" smtClean="0"/>
              <a:t>16</a:t>
            </a:r>
            <a:r>
              <a:rPr lang="en-US" sz="2000" dirty="0" smtClean="0"/>
              <a:t> + 1,349 – 53,466 +1) = 65,536 + 1,349 – 53,465</a:t>
            </a:r>
          </a:p>
          <a:p>
            <a:pPr lvl="1"/>
            <a:r>
              <a:rPr lang="en-US" dirty="0" smtClean="0"/>
              <a:t>Received packets C</a:t>
            </a:r>
            <a:r>
              <a:rPr lang="en-US" baseline="-25000" dirty="0" smtClean="0"/>
              <a:t>r</a:t>
            </a:r>
            <a:r>
              <a:rPr lang="en-US" dirty="0" smtClean="0"/>
              <a:t> = 13,150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Packet loss rate: 1 - C</a:t>
            </a:r>
            <a:r>
              <a:rPr lang="en-US" baseline="-25000" dirty="0" smtClean="0"/>
              <a:t>r</a:t>
            </a:r>
            <a:r>
              <a:rPr lang="en-US" dirty="0" smtClean="0"/>
              <a:t>/</a:t>
            </a:r>
            <a:r>
              <a:rPr lang="en-US" dirty="0" err="1" smtClean="0"/>
              <a:t>C</a:t>
            </a:r>
            <a:r>
              <a:rPr lang="en-US" baseline="-25000" dirty="0" err="1" smtClean="0"/>
              <a:t>e</a:t>
            </a:r>
            <a:r>
              <a:rPr lang="en-US" dirty="0" smtClean="0"/>
              <a:t> </a:t>
            </a:r>
            <a:r>
              <a:rPr lang="en-US" dirty="0" smtClean="0">
                <a:latin typeface="Calibri"/>
              </a:rPr>
              <a:t>≈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0.02 (or 2%)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Interarrival Jitter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Variance in packet spacing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Define:</a:t>
            </a:r>
          </a:p>
          <a:p>
            <a:pPr lvl="1"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.arrival_time</a:t>
            </a:r>
          </a:p>
          <a:p>
            <a:pPr lvl="1"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.media_timestamp</a:t>
            </a:r>
          </a:p>
          <a:p>
            <a:pPr lvl="1"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.transit_time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Interarrival Jitter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hlink"/>
                </a:solidFill>
              </a:rPr>
              <a:t>P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>
                <a:solidFill>
                  <a:schemeClr val="hlink"/>
                </a:solidFill>
              </a:rPr>
              <a:t>.transit_time =</a:t>
            </a:r>
          </a:p>
          <a:p>
            <a:pPr marL="819150" lvl="1"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P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>
                <a:solidFill>
                  <a:schemeClr val="hlink"/>
                </a:solidFill>
              </a:rPr>
              <a:t>.arrival_time - P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>
                <a:solidFill>
                  <a:schemeClr val="hlink"/>
                </a:solidFill>
              </a:rPr>
              <a:t>.media_timestamp</a:t>
            </a:r>
          </a:p>
          <a:p>
            <a:pPr marL="819150" lvl="1" eaLnBrk="1" hangingPunct="1">
              <a:buFont typeface="Wingdings" pitchFamily="2" charset="2"/>
              <a:buNone/>
            </a:pPr>
            <a:endParaRPr lang="en-US" smtClean="0">
              <a:solidFill>
                <a:schemeClr val="tx2"/>
              </a:solidFill>
            </a:endParaRPr>
          </a:p>
          <a:p>
            <a:pPr marL="819150"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Difference in transit time for two consecutive packets = </a:t>
            </a:r>
            <a:r>
              <a:rPr lang="en-US" smtClean="0">
                <a:solidFill>
                  <a:schemeClr val="hlink"/>
                </a:solidFill>
              </a:rPr>
              <a:t>D(i,i-1) =</a:t>
            </a:r>
            <a:endParaRPr lang="en-US" smtClean="0"/>
          </a:p>
          <a:p>
            <a:pPr marL="819150" lvl="1"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|P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>
                <a:solidFill>
                  <a:schemeClr val="hlink"/>
                </a:solidFill>
              </a:rPr>
              <a:t>.transit_time – P</a:t>
            </a:r>
            <a:r>
              <a:rPr lang="en-US" baseline="-25000" smtClean="0">
                <a:solidFill>
                  <a:schemeClr val="hlink"/>
                </a:solidFill>
              </a:rPr>
              <a:t>i-1</a:t>
            </a:r>
            <a:r>
              <a:rPr lang="en-US" smtClean="0">
                <a:solidFill>
                  <a:schemeClr val="hlink"/>
                </a:solidFill>
              </a:rPr>
              <a:t>.transit_time|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Interarrival Jitter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Jitter after packet i = </a:t>
            </a:r>
            <a:r>
              <a:rPr lang="en-US" smtClean="0">
                <a:solidFill>
                  <a:schemeClr val="hlink"/>
                </a:solidFill>
              </a:rPr>
              <a:t>J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br>
              <a:rPr lang="en-US" baseline="-25000" smtClean="0">
                <a:solidFill>
                  <a:schemeClr val="hlink"/>
                </a:solidFill>
              </a:rPr>
            </a:br>
            <a:r>
              <a:rPr lang="en-US" smtClean="0">
                <a:solidFill>
                  <a:schemeClr val="hlink"/>
                </a:solidFill>
              </a:rPr>
              <a:t>(i.e., this is a continuously updated value)</a:t>
            </a:r>
            <a:endParaRPr lang="en-US" baseline="-25000" smtClean="0">
              <a:solidFill>
                <a:schemeClr val="hlink"/>
              </a:solidFill>
            </a:endParaRP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J</a:t>
            </a:r>
            <a:r>
              <a:rPr lang="en-US" baseline="-25000" smtClean="0"/>
              <a:t>i</a:t>
            </a:r>
            <a:r>
              <a:rPr lang="en-US" smtClean="0"/>
              <a:t> = (1-a) ×</a:t>
            </a:r>
            <a:r>
              <a:rPr lang="en-US" smtClean="0">
                <a:solidFill>
                  <a:schemeClr val="hlink"/>
                </a:solidFill>
              </a:rPr>
              <a:t> J</a:t>
            </a:r>
            <a:r>
              <a:rPr lang="en-US" baseline="-25000" smtClean="0">
                <a:solidFill>
                  <a:schemeClr val="hlink"/>
                </a:solidFill>
              </a:rPr>
              <a:t>i-1</a:t>
            </a:r>
            <a:r>
              <a:rPr lang="en-US" smtClean="0">
                <a:solidFill>
                  <a:schemeClr val="hlink"/>
                </a:solidFill>
              </a:rPr>
              <a:t> + </a:t>
            </a:r>
            <a:r>
              <a:rPr lang="en-US" smtClean="0"/>
              <a:t>a × |</a:t>
            </a:r>
            <a:r>
              <a:rPr lang="en-US" smtClean="0">
                <a:solidFill>
                  <a:schemeClr val="hlink"/>
                </a:solidFill>
              </a:rPr>
              <a:t>D(i,i-1)|</a:t>
            </a:r>
            <a:br>
              <a:rPr lang="en-US" smtClean="0">
                <a:solidFill>
                  <a:schemeClr val="hlink"/>
                </a:solidFill>
              </a:rPr>
            </a:br>
            <a:r>
              <a:rPr lang="en-US" smtClean="0">
                <a:solidFill>
                  <a:schemeClr val="hlink"/>
                </a:solidFill>
              </a:rPr>
              <a:t>a: “weight” of most recent value vs. history</a:t>
            </a:r>
          </a:p>
          <a:p>
            <a:pPr eaLnBrk="1" hangingPunct="1"/>
            <a:endParaRPr lang="en-US" smtClean="0">
              <a:solidFill>
                <a:schemeClr val="hlink"/>
              </a:solidFill>
            </a:endParaRPr>
          </a:p>
          <a:p>
            <a:pPr eaLnBrk="1" hangingPunct="1"/>
            <a:r>
              <a:rPr lang="en-US" smtClean="0"/>
              <a:t>RFC 1889:</a:t>
            </a:r>
          </a:p>
          <a:p>
            <a:pPr eaLnBrk="1" hangingPunct="1"/>
            <a:r>
              <a:rPr lang="en-US" smtClean="0"/>
              <a:t>J</a:t>
            </a:r>
            <a:r>
              <a:rPr lang="en-US" baseline="-25000" smtClean="0"/>
              <a:t>i</a:t>
            </a:r>
            <a:r>
              <a:rPr lang="en-US" smtClean="0"/>
              <a:t> = </a:t>
            </a:r>
            <a:r>
              <a:rPr lang="en-US" smtClean="0">
                <a:solidFill>
                  <a:schemeClr val="hlink"/>
                </a:solidFill>
              </a:rPr>
              <a:t>J</a:t>
            </a:r>
            <a:r>
              <a:rPr lang="en-US" baseline="-25000" smtClean="0">
                <a:solidFill>
                  <a:schemeClr val="hlink"/>
                </a:solidFill>
              </a:rPr>
              <a:t>i-1</a:t>
            </a:r>
            <a:r>
              <a:rPr lang="en-US" smtClean="0">
                <a:solidFill>
                  <a:schemeClr val="hlink"/>
                </a:solidFill>
              </a:rPr>
              <a:t> + </a:t>
            </a:r>
            <a:r>
              <a:rPr lang="en-US" smtClean="0"/>
              <a:t>( |</a:t>
            </a:r>
            <a:r>
              <a:rPr lang="en-US" smtClean="0">
                <a:solidFill>
                  <a:schemeClr val="hlink"/>
                </a:solidFill>
              </a:rPr>
              <a:t>D(i,i-1)| </a:t>
            </a:r>
            <a:r>
              <a:rPr lang="en-US" smtClean="0">
                <a:solidFill>
                  <a:schemeClr val="hlink"/>
                </a:solidFill>
                <a:sym typeface="Symbol" pitchFamily="18" charset="2"/>
              </a:rPr>
              <a:t> </a:t>
            </a:r>
            <a:r>
              <a:rPr lang="en-US" smtClean="0">
                <a:solidFill>
                  <a:schemeClr val="hlink"/>
                </a:solidFill>
              </a:rPr>
              <a:t>J</a:t>
            </a:r>
            <a:r>
              <a:rPr lang="en-US" baseline="-25000" smtClean="0">
                <a:solidFill>
                  <a:schemeClr val="hlink"/>
                </a:solidFill>
              </a:rPr>
              <a:t>i-1</a:t>
            </a:r>
            <a:r>
              <a:rPr lang="en-US" smtClean="0">
                <a:solidFill>
                  <a:schemeClr val="hlink"/>
                </a:solidFill>
                <a:sym typeface="Symbol" pitchFamily="18" charset="2"/>
              </a:rPr>
              <a:t>)/16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5867400"/>
            <a:ext cx="3219450" cy="457200"/>
          </a:xfrm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RTT (1)</a:t>
            </a:r>
          </a:p>
        </p:txBody>
      </p:sp>
      <p:sp>
        <p:nvSpPr>
          <p:cNvPr id="17413" name="Line 12"/>
          <p:cNvSpPr>
            <a:spLocks noChangeShapeType="1"/>
          </p:cNvSpPr>
          <p:nvPr/>
        </p:nvSpPr>
        <p:spPr bwMode="auto">
          <a:xfrm>
            <a:off x="1981200" y="2743200"/>
            <a:ext cx="6438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13"/>
          <p:cNvSpPr>
            <a:spLocks noChangeShapeType="1"/>
          </p:cNvSpPr>
          <p:nvPr/>
        </p:nvSpPr>
        <p:spPr bwMode="auto">
          <a:xfrm>
            <a:off x="1981200" y="5029200"/>
            <a:ext cx="6438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14"/>
          <p:cNvSpPr>
            <a:spLocks noChangeShapeType="1"/>
          </p:cNvSpPr>
          <p:nvPr/>
        </p:nvSpPr>
        <p:spPr bwMode="auto">
          <a:xfrm>
            <a:off x="2476500" y="2743200"/>
            <a:ext cx="1320800" cy="22860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15"/>
          <p:cNvSpPr>
            <a:spLocks noChangeShapeType="1"/>
          </p:cNvSpPr>
          <p:nvPr/>
        </p:nvSpPr>
        <p:spPr bwMode="auto">
          <a:xfrm flipV="1">
            <a:off x="5613400" y="2743200"/>
            <a:ext cx="2476500" cy="22860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Text Box 17"/>
          <p:cNvSpPr txBox="1">
            <a:spLocks noChangeArrowheads="1"/>
          </p:cNvSpPr>
          <p:nvPr/>
        </p:nvSpPr>
        <p:spPr bwMode="auto">
          <a:xfrm>
            <a:off x="1898650" y="2092325"/>
            <a:ext cx="498475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t</a:t>
            </a:r>
            <a:r>
              <a:rPr lang="en-US" baseline="-25000">
                <a:solidFill>
                  <a:schemeClr val="accent1"/>
                </a:solidFill>
              </a:rPr>
              <a:t>lsr</a:t>
            </a:r>
            <a:endParaRPr lang="en-US"/>
          </a:p>
        </p:txBody>
      </p:sp>
      <p:sp>
        <p:nvSpPr>
          <p:cNvPr id="17418" name="Line 20"/>
          <p:cNvSpPr>
            <a:spLocks noChangeShapeType="1"/>
          </p:cNvSpPr>
          <p:nvPr/>
        </p:nvSpPr>
        <p:spPr bwMode="auto">
          <a:xfrm>
            <a:off x="3797300" y="5334000"/>
            <a:ext cx="18161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Text Box 21"/>
          <p:cNvSpPr txBox="1">
            <a:spLocks noChangeArrowheads="1"/>
          </p:cNvSpPr>
          <p:nvPr/>
        </p:nvSpPr>
        <p:spPr bwMode="auto">
          <a:xfrm>
            <a:off x="4457700" y="5562600"/>
            <a:ext cx="612775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t</a:t>
            </a:r>
            <a:r>
              <a:rPr lang="en-US" baseline="-25000">
                <a:solidFill>
                  <a:schemeClr val="accent1"/>
                </a:solidFill>
              </a:rPr>
              <a:t>dlsr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7420" name="Text Box 22"/>
          <p:cNvSpPr txBox="1">
            <a:spLocks noChangeArrowheads="1"/>
          </p:cNvSpPr>
          <p:nvPr/>
        </p:nvSpPr>
        <p:spPr bwMode="auto">
          <a:xfrm>
            <a:off x="2146300" y="1600200"/>
            <a:ext cx="54768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SR</a:t>
            </a:r>
          </a:p>
        </p:txBody>
      </p:sp>
      <p:sp>
        <p:nvSpPr>
          <p:cNvPr id="17421" name="Text Box 23"/>
          <p:cNvSpPr txBox="1">
            <a:spLocks noChangeArrowheads="1"/>
          </p:cNvSpPr>
          <p:nvPr/>
        </p:nvSpPr>
        <p:spPr bwMode="auto">
          <a:xfrm>
            <a:off x="5283200" y="5715000"/>
            <a:ext cx="56673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RR</a:t>
            </a:r>
          </a:p>
        </p:txBody>
      </p:sp>
      <p:sp>
        <p:nvSpPr>
          <p:cNvPr id="17422" name="Line 24"/>
          <p:cNvSpPr>
            <a:spLocks noChangeShapeType="1"/>
          </p:cNvSpPr>
          <p:nvPr/>
        </p:nvSpPr>
        <p:spPr bwMode="auto">
          <a:xfrm flipV="1">
            <a:off x="2493963" y="2057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Line 25"/>
          <p:cNvSpPr>
            <a:spLocks noChangeShapeType="1"/>
          </p:cNvSpPr>
          <p:nvPr/>
        </p:nvSpPr>
        <p:spPr bwMode="auto">
          <a:xfrm>
            <a:off x="5613400" y="5029200"/>
            <a:ext cx="0" cy="685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Line 26"/>
          <p:cNvSpPr>
            <a:spLocks noChangeShapeType="1"/>
          </p:cNvSpPr>
          <p:nvPr/>
        </p:nvSpPr>
        <p:spPr bwMode="auto">
          <a:xfrm flipV="1">
            <a:off x="8089900" y="2133600"/>
            <a:ext cx="0" cy="609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5" name="Text Box 27"/>
          <p:cNvSpPr txBox="1">
            <a:spLocks noChangeArrowheads="1"/>
          </p:cNvSpPr>
          <p:nvPr/>
        </p:nvSpPr>
        <p:spPr bwMode="auto">
          <a:xfrm>
            <a:off x="7181850" y="1600200"/>
            <a:ext cx="136683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Calc RTT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Notes on HTTP Streaming (1)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On-Demand</a:t>
            </a:r>
            <a:r>
              <a:rPr lang="en-US" dirty="0" smtClean="0">
                <a:solidFill>
                  <a:srgbClr val="002060"/>
                </a:solidFill>
              </a:rPr>
              <a:t> video streaming increasingly uses HTTP streaming</a:t>
            </a:r>
          </a:p>
          <a:p>
            <a:pPr eaLnBrk="1" hangingPunct="1"/>
            <a:r>
              <a:rPr lang="en-US" dirty="0" smtClean="0"/>
              <a:t>DASH: </a:t>
            </a:r>
            <a:r>
              <a:rPr lang="en-US" b="1" dirty="0" smtClean="0"/>
              <a:t>Dynamic Adaptive Streaming over HTTP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ISO/IEC Standard: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“Information technology — MPEG systems technologies — Part 6: Dynamic adaptive streaming over HTTP (DASH)”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JTC 1/SC 29; FCD 23001-6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RTT (2)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pic>
        <p:nvPicPr>
          <p:cNvPr id="1843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676400"/>
            <a:ext cx="9175750" cy="4419600"/>
          </a:xfrm>
          <a:noFill/>
        </p:spPr>
      </p:pic>
      <p:sp>
        <p:nvSpPr>
          <p:cNvPr id="18438" name="TextBox 6"/>
          <p:cNvSpPr txBox="1">
            <a:spLocks noChangeArrowheads="1"/>
          </p:cNvSpPr>
          <p:nvPr/>
        </p:nvSpPr>
        <p:spPr bwMode="auto">
          <a:xfrm>
            <a:off x="5867400" y="5189538"/>
            <a:ext cx="357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RTT: 6.125 s – 5.250 s =</a:t>
            </a:r>
          </a:p>
          <a:p>
            <a:r>
              <a:rPr lang="en-US"/>
              <a:t>       0.875 s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???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.sender_byte_count</a:t>
            </a:r>
          </a:p>
          <a:p>
            <a:pPr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.sender_packet_count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RTCP Scaling (1)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RTCP session reports should scale from a few to thousands of participants</a:t>
            </a:r>
          </a:p>
          <a:p>
            <a:r>
              <a:rPr lang="en-US" smtClean="0"/>
              <a:t>Constant rate control traffic: linear growth with the number of participants</a:t>
            </a:r>
          </a:p>
          <a:p>
            <a:r>
              <a:rPr lang="en-US" smtClean="0"/>
              <a:t>Recommendation: limit RTCP traffic to 5% of bandwidth; limit RR to 1.25%</a:t>
            </a:r>
          </a:p>
          <a:p>
            <a:r>
              <a:rPr lang="en-US" smtClean="0"/>
              <a:t>Vary report timing with random factor [0.5, 1.5] to calculated value </a:t>
            </a:r>
            <a:r>
              <a:rPr lang="en-US" i="1" smtClean="0"/>
              <a:t>t</a:t>
            </a:r>
          </a:p>
          <a:p>
            <a:endParaRPr lang="en-US" smtClean="0"/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 Scaling (2)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B: Fix RTCP bandwidth</a:t>
            </a:r>
          </a:p>
          <a:p>
            <a:pPr eaLnBrk="1" hangingPunct="1"/>
            <a:r>
              <a:rPr lang="en-US" smtClean="0"/>
              <a:t>N: Number of participants </a:t>
            </a:r>
          </a:p>
          <a:p>
            <a:pPr eaLnBrk="1" hangingPunct="1"/>
            <a:r>
              <a:rPr lang="en-US" smtClean="0"/>
              <a:t>S: Mean RTCP packet size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Sending interval =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 Scaling (2)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B: Fix RTCP bandwidth</a:t>
            </a:r>
          </a:p>
          <a:p>
            <a:pPr eaLnBrk="1" hangingPunct="1"/>
            <a:r>
              <a:rPr lang="en-US" dirty="0" smtClean="0"/>
              <a:t>N: Number of participants </a:t>
            </a:r>
          </a:p>
          <a:p>
            <a:pPr eaLnBrk="1" hangingPunct="1"/>
            <a:r>
              <a:rPr lang="en-US" dirty="0" smtClean="0"/>
              <a:t>S: Mean RTCP packet size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Sending interval = </a:t>
            </a:r>
            <a:r>
              <a:rPr lang="en-US" dirty="0" smtClean="0">
                <a:solidFill>
                  <a:srgbClr val="C00000"/>
                </a:solidFill>
              </a:rPr>
              <a:t>(N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</a:t>
            </a:r>
            <a:r>
              <a:rPr lang="en-US" dirty="0" smtClean="0">
                <a:solidFill>
                  <a:srgbClr val="C00000"/>
                </a:solidFill>
              </a:rPr>
              <a:t> S) / B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7400" smtClean="0"/>
              <a:t>RTP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Transport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72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Packet Format</a:t>
            </a:r>
          </a:p>
        </p:txBody>
      </p:sp>
      <p:sp>
        <p:nvSpPr>
          <p:cNvPr id="97285" name="Rectangle 3"/>
          <p:cNvSpPr>
            <a:spLocks noChangeArrowheads="1"/>
          </p:cNvSpPr>
          <p:nvPr/>
        </p:nvSpPr>
        <p:spPr bwMode="auto">
          <a:xfrm>
            <a:off x="975123" y="2205038"/>
            <a:ext cx="2418027" cy="1008062"/>
          </a:xfrm>
          <a:prstGeom prst="rect">
            <a:avLst/>
          </a:prstGeom>
          <a:solidFill>
            <a:schemeClr val="bg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RTP Header</a:t>
            </a:r>
          </a:p>
        </p:txBody>
      </p:sp>
      <p:sp>
        <p:nvSpPr>
          <p:cNvPr id="97286" name="Rectangle 4"/>
          <p:cNvSpPr>
            <a:spLocks noChangeArrowheads="1"/>
          </p:cNvSpPr>
          <p:nvPr/>
        </p:nvSpPr>
        <p:spPr bwMode="auto">
          <a:xfrm>
            <a:off x="3393150" y="2205038"/>
            <a:ext cx="2808419" cy="1008062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RTP Payload </a:t>
            </a:r>
          </a:p>
          <a:p>
            <a:pPr algn="ctr" eaLnBrk="0" hangingPunct="0"/>
            <a:r>
              <a:rPr lang="en-US">
                <a:solidFill>
                  <a:schemeClr val="bg1"/>
                </a:solidFill>
              </a:rPr>
              <a:t>Header</a:t>
            </a:r>
          </a:p>
        </p:txBody>
      </p:sp>
      <p:sp>
        <p:nvSpPr>
          <p:cNvPr id="97287" name="Rectangle 5"/>
          <p:cNvSpPr>
            <a:spLocks noChangeArrowheads="1"/>
          </p:cNvSpPr>
          <p:nvPr/>
        </p:nvSpPr>
        <p:spPr bwMode="auto">
          <a:xfrm>
            <a:off x="6201570" y="2205038"/>
            <a:ext cx="2885810" cy="1008062"/>
          </a:xfrm>
          <a:prstGeom prst="rect">
            <a:avLst/>
          </a:prstGeom>
          <a:solidFill>
            <a:srgbClr val="A4A4C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RTP Payload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83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r>
              <a:rPr lang="en-US" sz="2800" smtClean="0"/>
              <a:t>9 bits</a:t>
            </a:r>
            <a:r>
              <a:rPr lang="en-US" sz="2800" b="1" smtClean="0"/>
              <a:t>: protocol version, alignment, header extension, CSRC length, marker</a:t>
            </a:r>
            <a:endParaRPr lang="en-US" sz="2800" smtClean="0"/>
          </a:p>
          <a:p>
            <a:pPr lvl="1" eaLnBrk="1" hangingPunct="1"/>
            <a:endParaRPr lang="en-US" sz="2600" smtClean="0"/>
          </a:p>
          <a:p>
            <a:pPr lvl="1" eaLnBrk="1" hangingPunct="1"/>
            <a:endParaRPr lang="en-US" sz="2600" smtClean="0"/>
          </a:p>
          <a:p>
            <a:pPr eaLnBrk="1" hangingPunct="1"/>
            <a:endParaRPr lang="en-US" sz="2800" smtClean="0"/>
          </a:p>
        </p:txBody>
      </p:sp>
      <p:sp>
        <p:nvSpPr>
          <p:cNvPr id="9830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98310" name="Rectangle 4"/>
          <p:cNvSpPr>
            <a:spLocks noChangeArrowheads="1"/>
          </p:cNvSpPr>
          <p:nvPr/>
        </p:nvSpPr>
        <p:spPr bwMode="auto">
          <a:xfrm>
            <a:off x="281874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1" name="Rectangle 5"/>
          <p:cNvSpPr>
            <a:spLocks noChangeArrowheads="1"/>
          </p:cNvSpPr>
          <p:nvPr/>
        </p:nvSpPr>
        <p:spPr bwMode="auto">
          <a:xfrm>
            <a:off x="296320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2" name="Rectangle 6"/>
          <p:cNvSpPr>
            <a:spLocks noChangeArrowheads="1"/>
          </p:cNvSpPr>
          <p:nvPr/>
        </p:nvSpPr>
        <p:spPr bwMode="auto">
          <a:xfrm>
            <a:off x="311110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3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4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5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6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7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8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98406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7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8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9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10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11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320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98399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0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1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2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3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4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5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322" name="Rectangle 37"/>
          <p:cNvSpPr>
            <a:spLocks noChangeArrowheads="1"/>
          </p:cNvSpPr>
          <p:nvPr/>
        </p:nvSpPr>
        <p:spPr bwMode="auto">
          <a:xfrm>
            <a:off x="281874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3" name="Rectangle 38"/>
          <p:cNvSpPr>
            <a:spLocks noChangeArrowheads="1"/>
          </p:cNvSpPr>
          <p:nvPr/>
        </p:nvSpPr>
        <p:spPr bwMode="auto">
          <a:xfrm>
            <a:off x="296320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4" name="Rectangle 39"/>
          <p:cNvSpPr>
            <a:spLocks noChangeArrowheads="1"/>
          </p:cNvSpPr>
          <p:nvPr/>
        </p:nvSpPr>
        <p:spPr bwMode="auto">
          <a:xfrm>
            <a:off x="311110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5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6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7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8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9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0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1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2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3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4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5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6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7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8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9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0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1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2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3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4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5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6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7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8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9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0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1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2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3" name="Rectangle 68"/>
          <p:cNvSpPr>
            <a:spLocks noChangeArrowheads="1"/>
          </p:cNvSpPr>
          <p:nvPr/>
        </p:nvSpPr>
        <p:spPr bwMode="auto">
          <a:xfrm>
            <a:off x="281874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4" name="Rectangle 69"/>
          <p:cNvSpPr>
            <a:spLocks noChangeArrowheads="1"/>
          </p:cNvSpPr>
          <p:nvPr/>
        </p:nvSpPr>
        <p:spPr bwMode="auto">
          <a:xfrm>
            <a:off x="296320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5" name="Rectangle 70"/>
          <p:cNvSpPr>
            <a:spLocks noChangeArrowheads="1"/>
          </p:cNvSpPr>
          <p:nvPr/>
        </p:nvSpPr>
        <p:spPr bwMode="auto">
          <a:xfrm>
            <a:off x="311110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6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7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8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9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0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1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2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3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4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5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6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7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8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9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0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1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2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3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4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5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6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7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8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9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0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1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2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3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4" name="Rectangle 99"/>
          <p:cNvSpPr>
            <a:spLocks noChangeArrowheads="1"/>
          </p:cNvSpPr>
          <p:nvPr/>
        </p:nvSpPr>
        <p:spPr bwMode="auto">
          <a:xfrm>
            <a:off x="2823899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5" name="Rectangle 100"/>
          <p:cNvSpPr>
            <a:spLocks noChangeArrowheads="1"/>
          </p:cNvSpPr>
          <p:nvPr/>
        </p:nvSpPr>
        <p:spPr bwMode="auto">
          <a:xfrm>
            <a:off x="2966642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6" name="Rectangle 101"/>
          <p:cNvSpPr>
            <a:spLocks noChangeArrowheads="1"/>
          </p:cNvSpPr>
          <p:nvPr/>
        </p:nvSpPr>
        <p:spPr bwMode="auto">
          <a:xfrm>
            <a:off x="3114544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7" name="Rectangle 102"/>
          <p:cNvSpPr>
            <a:spLocks noChangeArrowheads="1"/>
          </p:cNvSpPr>
          <p:nvPr/>
        </p:nvSpPr>
        <p:spPr bwMode="auto">
          <a:xfrm>
            <a:off x="3262446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8" name="Rectangle 103"/>
          <p:cNvSpPr>
            <a:spLocks noChangeArrowheads="1"/>
          </p:cNvSpPr>
          <p:nvPr/>
        </p:nvSpPr>
        <p:spPr bwMode="auto">
          <a:xfrm>
            <a:off x="3410348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9" name="Rectangle 104"/>
          <p:cNvSpPr>
            <a:spLocks noChangeArrowheads="1"/>
          </p:cNvSpPr>
          <p:nvPr/>
        </p:nvSpPr>
        <p:spPr bwMode="auto">
          <a:xfrm>
            <a:off x="3558250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0" name="Rectangle 105"/>
          <p:cNvSpPr>
            <a:spLocks noChangeArrowheads="1"/>
          </p:cNvSpPr>
          <p:nvPr/>
        </p:nvSpPr>
        <p:spPr bwMode="auto">
          <a:xfrm>
            <a:off x="3697553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1" name="Rectangle 114"/>
          <p:cNvSpPr>
            <a:spLocks noChangeArrowheads="1"/>
          </p:cNvSpPr>
          <p:nvPr/>
        </p:nvSpPr>
        <p:spPr bwMode="auto">
          <a:xfrm>
            <a:off x="3845455" y="19192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2" name="Rectangle 115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3" name="Rectangle 116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4" name="Rectangle 117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5" name="Rectangle 118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6" name="Rectangle 119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7" name="Rectangle 120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8" name="Rectangle 121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93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Payload type</a:t>
            </a:r>
            <a:r>
              <a:rPr lang="en-US" sz="2800" dirty="0" smtClean="0"/>
              <a:t>: 7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Identify content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E.g. 14: mp3; 32: MPEG-1</a:t>
            </a:r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9933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99334" name="Rectangle 4"/>
          <p:cNvSpPr>
            <a:spLocks noChangeArrowheads="1"/>
          </p:cNvSpPr>
          <p:nvPr/>
        </p:nvSpPr>
        <p:spPr bwMode="auto">
          <a:xfrm>
            <a:off x="281874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5" name="Rectangle 5"/>
          <p:cNvSpPr>
            <a:spLocks noChangeArrowheads="1"/>
          </p:cNvSpPr>
          <p:nvPr/>
        </p:nvSpPr>
        <p:spPr bwMode="auto">
          <a:xfrm>
            <a:off x="296320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6" name="Rectangle 6"/>
          <p:cNvSpPr>
            <a:spLocks noChangeArrowheads="1"/>
          </p:cNvSpPr>
          <p:nvPr/>
        </p:nvSpPr>
        <p:spPr bwMode="auto">
          <a:xfrm>
            <a:off x="311110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7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8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9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0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1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2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3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4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5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6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7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8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9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0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99423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4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5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6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7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8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352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99416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7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8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9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0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1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2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354" name="Rectangle 37"/>
          <p:cNvSpPr>
            <a:spLocks noChangeArrowheads="1"/>
          </p:cNvSpPr>
          <p:nvPr/>
        </p:nvSpPr>
        <p:spPr bwMode="auto">
          <a:xfrm>
            <a:off x="281874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5" name="Rectangle 38"/>
          <p:cNvSpPr>
            <a:spLocks noChangeArrowheads="1"/>
          </p:cNvSpPr>
          <p:nvPr/>
        </p:nvSpPr>
        <p:spPr bwMode="auto">
          <a:xfrm>
            <a:off x="296320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6" name="Rectangle 39"/>
          <p:cNvSpPr>
            <a:spLocks noChangeArrowheads="1"/>
          </p:cNvSpPr>
          <p:nvPr/>
        </p:nvSpPr>
        <p:spPr bwMode="auto">
          <a:xfrm>
            <a:off x="311110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7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8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9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0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1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2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3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4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5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6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7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8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9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0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1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2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3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4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5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6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7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8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9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0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1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2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3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4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5" name="Rectangle 68"/>
          <p:cNvSpPr>
            <a:spLocks noChangeArrowheads="1"/>
          </p:cNvSpPr>
          <p:nvPr/>
        </p:nvSpPr>
        <p:spPr bwMode="auto">
          <a:xfrm>
            <a:off x="281874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6" name="Rectangle 69"/>
          <p:cNvSpPr>
            <a:spLocks noChangeArrowheads="1"/>
          </p:cNvSpPr>
          <p:nvPr/>
        </p:nvSpPr>
        <p:spPr bwMode="auto">
          <a:xfrm>
            <a:off x="296320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7" name="Rectangle 70"/>
          <p:cNvSpPr>
            <a:spLocks noChangeArrowheads="1"/>
          </p:cNvSpPr>
          <p:nvPr/>
        </p:nvSpPr>
        <p:spPr bwMode="auto">
          <a:xfrm>
            <a:off x="311110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8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9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0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1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2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3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4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5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6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7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8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9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0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1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2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3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4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5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6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7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8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9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0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1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2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3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4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5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03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Sequence number</a:t>
            </a:r>
            <a:r>
              <a:rPr lang="en-US" sz="2800" dirty="0" smtClean="0"/>
              <a:t>: 16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Packet sequence number</a:t>
            </a:r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00358" name="Rectangle 4"/>
          <p:cNvSpPr>
            <a:spLocks noChangeArrowheads="1"/>
          </p:cNvSpPr>
          <p:nvPr/>
        </p:nvSpPr>
        <p:spPr bwMode="auto">
          <a:xfrm>
            <a:off x="281874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Rectangle 5"/>
          <p:cNvSpPr>
            <a:spLocks noChangeArrowheads="1"/>
          </p:cNvSpPr>
          <p:nvPr/>
        </p:nvSpPr>
        <p:spPr bwMode="auto">
          <a:xfrm>
            <a:off x="296320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0" name="Rectangle 6"/>
          <p:cNvSpPr>
            <a:spLocks noChangeArrowheads="1"/>
          </p:cNvSpPr>
          <p:nvPr/>
        </p:nvSpPr>
        <p:spPr bwMode="auto">
          <a:xfrm>
            <a:off x="311110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1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2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3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5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6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7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9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0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1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2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3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4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100447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8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9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50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51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52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376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100440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1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2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3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4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5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6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378" name="Rectangle 37"/>
          <p:cNvSpPr>
            <a:spLocks noChangeArrowheads="1"/>
          </p:cNvSpPr>
          <p:nvPr/>
        </p:nvSpPr>
        <p:spPr bwMode="auto">
          <a:xfrm>
            <a:off x="281874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9" name="Rectangle 38"/>
          <p:cNvSpPr>
            <a:spLocks noChangeArrowheads="1"/>
          </p:cNvSpPr>
          <p:nvPr/>
        </p:nvSpPr>
        <p:spPr bwMode="auto">
          <a:xfrm>
            <a:off x="296320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0" name="Rectangle 39"/>
          <p:cNvSpPr>
            <a:spLocks noChangeArrowheads="1"/>
          </p:cNvSpPr>
          <p:nvPr/>
        </p:nvSpPr>
        <p:spPr bwMode="auto">
          <a:xfrm>
            <a:off x="311110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1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2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3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4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5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6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7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8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9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0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1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2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3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4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5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6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7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8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9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0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1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2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3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4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5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6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7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8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9" name="Rectangle 68"/>
          <p:cNvSpPr>
            <a:spLocks noChangeArrowheads="1"/>
          </p:cNvSpPr>
          <p:nvPr/>
        </p:nvSpPr>
        <p:spPr bwMode="auto">
          <a:xfrm>
            <a:off x="281874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0" name="Rectangle 69"/>
          <p:cNvSpPr>
            <a:spLocks noChangeArrowheads="1"/>
          </p:cNvSpPr>
          <p:nvPr/>
        </p:nvSpPr>
        <p:spPr bwMode="auto">
          <a:xfrm>
            <a:off x="296320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1" name="Rectangle 70"/>
          <p:cNvSpPr>
            <a:spLocks noChangeArrowheads="1"/>
          </p:cNvSpPr>
          <p:nvPr/>
        </p:nvSpPr>
        <p:spPr bwMode="auto">
          <a:xfrm>
            <a:off x="311110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2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3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4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5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6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7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8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9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0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1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2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3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4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5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6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7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8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9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0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1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2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3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4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5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6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7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8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9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HTTP Streaming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DASH has a number of advantages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Server is simple, i.e., regular web server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No firewall problems (use port 80 for HTTP)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Standard (image) web caching works</a:t>
            </a:r>
            <a:endParaRPr lang="en-US" dirty="0" smtClean="0"/>
          </a:p>
          <a:p>
            <a:pPr eaLnBrk="1" hangingPunct="1"/>
            <a:r>
              <a:rPr lang="en-US" dirty="0" smtClean="0"/>
              <a:t>However, DASH does not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Provide low latency for interactive, two-way applications (e.g., video conferencing)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NUS.SOC.CS5248-2015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Roger Zimmermann (based in part on slides by Ooi Wei Tsang) 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13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1013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Media timestamp</a:t>
            </a:r>
            <a:r>
              <a:rPr lang="en-US" sz="2800" dirty="0" smtClean="0"/>
              <a:t>: 32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The instant when the first byte in this packet was captured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90 kHz timestamp (90,000 = 1 second)</a:t>
            </a:r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01382" name="Rectangle 4"/>
          <p:cNvSpPr>
            <a:spLocks noChangeArrowheads="1"/>
          </p:cNvSpPr>
          <p:nvPr/>
        </p:nvSpPr>
        <p:spPr bwMode="auto">
          <a:xfrm>
            <a:off x="281701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3" name="Rectangle 5"/>
          <p:cNvSpPr>
            <a:spLocks noChangeArrowheads="1"/>
          </p:cNvSpPr>
          <p:nvPr/>
        </p:nvSpPr>
        <p:spPr bwMode="auto">
          <a:xfrm>
            <a:off x="296148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4" name="Rectangle 6"/>
          <p:cNvSpPr>
            <a:spLocks noChangeArrowheads="1"/>
          </p:cNvSpPr>
          <p:nvPr/>
        </p:nvSpPr>
        <p:spPr bwMode="auto">
          <a:xfrm>
            <a:off x="310938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5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6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7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8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9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0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1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2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3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4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5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6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7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8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101471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2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3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4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5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6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400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101464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5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6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7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8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9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0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402" name="Rectangle 37"/>
          <p:cNvSpPr>
            <a:spLocks noChangeArrowheads="1"/>
          </p:cNvSpPr>
          <p:nvPr/>
        </p:nvSpPr>
        <p:spPr bwMode="auto">
          <a:xfrm>
            <a:off x="2817019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3" name="Rectangle 38"/>
          <p:cNvSpPr>
            <a:spLocks noChangeArrowheads="1"/>
          </p:cNvSpPr>
          <p:nvPr/>
        </p:nvSpPr>
        <p:spPr bwMode="auto">
          <a:xfrm>
            <a:off x="2961482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4" name="Rectangle 39"/>
          <p:cNvSpPr>
            <a:spLocks noChangeArrowheads="1"/>
          </p:cNvSpPr>
          <p:nvPr/>
        </p:nvSpPr>
        <p:spPr bwMode="auto">
          <a:xfrm>
            <a:off x="3109384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5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6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7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8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9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0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1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2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3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4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5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6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7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8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9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0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1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2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3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4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5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6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7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8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9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0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1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2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3" name="Rectangle 68"/>
          <p:cNvSpPr>
            <a:spLocks noChangeArrowheads="1"/>
          </p:cNvSpPr>
          <p:nvPr/>
        </p:nvSpPr>
        <p:spPr bwMode="auto">
          <a:xfrm>
            <a:off x="281701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4" name="Rectangle 69"/>
          <p:cNvSpPr>
            <a:spLocks noChangeArrowheads="1"/>
          </p:cNvSpPr>
          <p:nvPr/>
        </p:nvSpPr>
        <p:spPr bwMode="auto">
          <a:xfrm>
            <a:off x="296148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5" name="Rectangle 70"/>
          <p:cNvSpPr>
            <a:spLocks noChangeArrowheads="1"/>
          </p:cNvSpPr>
          <p:nvPr/>
        </p:nvSpPr>
        <p:spPr bwMode="auto">
          <a:xfrm>
            <a:off x="310938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6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7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8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9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0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1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2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3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4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5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6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7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8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9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0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1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2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3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4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5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6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7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8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9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60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61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62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63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4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1024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SSRC</a:t>
            </a:r>
            <a:r>
              <a:rPr lang="en-US" sz="2800" dirty="0" smtClean="0"/>
              <a:t>: 32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Random, unique in a session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Identifies a source (not host!)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02406" name="Rectangle 4"/>
          <p:cNvSpPr>
            <a:spLocks noChangeArrowheads="1"/>
          </p:cNvSpPr>
          <p:nvPr/>
        </p:nvSpPr>
        <p:spPr bwMode="auto">
          <a:xfrm>
            <a:off x="281701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5"/>
          <p:cNvSpPr>
            <a:spLocks noChangeArrowheads="1"/>
          </p:cNvSpPr>
          <p:nvPr/>
        </p:nvSpPr>
        <p:spPr bwMode="auto">
          <a:xfrm>
            <a:off x="296148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8" name="Rectangle 6"/>
          <p:cNvSpPr>
            <a:spLocks noChangeArrowheads="1"/>
          </p:cNvSpPr>
          <p:nvPr/>
        </p:nvSpPr>
        <p:spPr bwMode="auto">
          <a:xfrm>
            <a:off x="310938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9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0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1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3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5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7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8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9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0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1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2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102495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6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7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8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9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0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24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102488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9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0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1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2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3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4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26" name="Rectangle 37"/>
          <p:cNvSpPr>
            <a:spLocks noChangeArrowheads="1"/>
          </p:cNvSpPr>
          <p:nvPr/>
        </p:nvSpPr>
        <p:spPr bwMode="auto">
          <a:xfrm>
            <a:off x="281701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7" name="Rectangle 38"/>
          <p:cNvSpPr>
            <a:spLocks noChangeArrowheads="1"/>
          </p:cNvSpPr>
          <p:nvPr/>
        </p:nvSpPr>
        <p:spPr bwMode="auto">
          <a:xfrm>
            <a:off x="296148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8" name="Rectangle 39"/>
          <p:cNvSpPr>
            <a:spLocks noChangeArrowheads="1"/>
          </p:cNvSpPr>
          <p:nvPr/>
        </p:nvSpPr>
        <p:spPr bwMode="auto">
          <a:xfrm>
            <a:off x="310938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9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0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1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2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3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4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5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6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7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8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9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0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1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2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3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4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5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6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7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8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9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0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1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2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3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4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5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6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7" name="Rectangle 68"/>
          <p:cNvSpPr>
            <a:spLocks noChangeArrowheads="1"/>
          </p:cNvSpPr>
          <p:nvPr/>
        </p:nvSpPr>
        <p:spPr bwMode="auto">
          <a:xfrm>
            <a:off x="2817019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8" name="Rectangle 69"/>
          <p:cNvSpPr>
            <a:spLocks noChangeArrowheads="1"/>
          </p:cNvSpPr>
          <p:nvPr/>
        </p:nvSpPr>
        <p:spPr bwMode="auto">
          <a:xfrm>
            <a:off x="2961482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9" name="Rectangle 70"/>
          <p:cNvSpPr>
            <a:spLocks noChangeArrowheads="1"/>
          </p:cNvSpPr>
          <p:nvPr/>
        </p:nvSpPr>
        <p:spPr bwMode="auto">
          <a:xfrm>
            <a:off x="3109384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0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1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2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3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4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5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6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7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8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9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0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1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2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3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4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5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6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7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8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9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0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1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2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3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4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5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6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7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34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Marker bit: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Depends on payload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E.g. beginning of frame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03430" name="Rectangle 4"/>
          <p:cNvSpPr>
            <a:spLocks noChangeArrowheads="1"/>
          </p:cNvSpPr>
          <p:nvPr/>
        </p:nvSpPr>
        <p:spPr bwMode="auto">
          <a:xfrm>
            <a:off x="281701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1" name="Rectangle 5"/>
          <p:cNvSpPr>
            <a:spLocks noChangeArrowheads="1"/>
          </p:cNvSpPr>
          <p:nvPr/>
        </p:nvSpPr>
        <p:spPr bwMode="auto">
          <a:xfrm>
            <a:off x="296148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2" name="Rectangle 6"/>
          <p:cNvSpPr>
            <a:spLocks noChangeArrowheads="1"/>
          </p:cNvSpPr>
          <p:nvPr/>
        </p:nvSpPr>
        <p:spPr bwMode="auto">
          <a:xfrm>
            <a:off x="310938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3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4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5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6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7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8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9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0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1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2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3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4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5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6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103519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0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1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2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3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4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48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103512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3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4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5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6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7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8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50" name="Rectangle 37"/>
          <p:cNvSpPr>
            <a:spLocks noChangeArrowheads="1"/>
          </p:cNvSpPr>
          <p:nvPr/>
        </p:nvSpPr>
        <p:spPr bwMode="auto">
          <a:xfrm>
            <a:off x="281701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1" name="Rectangle 38"/>
          <p:cNvSpPr>
            <a:spLocks noChangeArrowheads="1"/>
          </p:cNvSpPr>
          <p:nvPr/>
        </p:nvSpPr>
        <p:spPr bwMode="auto">
          <a:xfrm>
            <a:off x="296148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2" name="Rectangle 39"/>
          <p:cNvSpPr>
            <a:spLocks noChangeArrowheads="1"/>
          </p:cNvSpPr>
          <p:nvPr/>
        </p:nvSpPr>
        <p:spPr bwMode="auto">
          <a:xfrm>
            <a:off x="310938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3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4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5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6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7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8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9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0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1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2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3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4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5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6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7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8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9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0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1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2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3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4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5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6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7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8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9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0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1" name="Rectangle 68"/>
          <p:cNvSpPr>
            <a:spLocks noChangeArrowheads="1"/>
          </p:cNvSpPr>
          <p:nvPr/>
        </p:nvSpPr>
        <p:spPr bwMode="auto">
          <a:xfrm>
            <a:off x="281701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2" name="Rectangle 69"/>
          <p:cNvSpPr>
            <a:spLocks noChangeArrowheads="1"/>
          </p:cNvSpPr>
          <p:nvPr/>
        </p:nvSpPr>
        <p:spPr bwMode="auto">
          <a:xfrm>
            <a:off x="296148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3" name="Rectangle 70"/>
          <p:cNvSpPr>
            <a:spLocks noChangeArrowheads="1"/>
          </p:cNvSpPr>
          <p:nvPr/>
        </p:nvSpPr>
        <p:spPr bwMode="auto">
          <a:xfrm>
            <a:off x="310938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4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5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6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7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8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9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0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1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2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3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4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5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6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7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8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9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0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1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2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3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4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5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6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7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8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9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10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11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44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44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 Receiving RTP packet</a:t>
            </a:r>
          </a:p>
        </p:txBody>
      </p:sp>
      <p:sp>
        <p:nvSpPr>
          <p:cNvPr id="1044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Check SSRC</a:t>
            </a:r>
          </a:p>
          <a:p>
            <a:pPr lvl="1" eaLnBrk="1" hangingPunct="1"/>
            <a:r>
              <a:rPr lang="en-US" dirty="0" smtClean="0"/>
              <a:t>New source?</a:t>
            </a:r>
          </a:p>
          <a:p>
            <a:pPr lvl="1" eaLnBrk="1" hangingPunct="1"/>
            <a:r>
              <a:rPr lang="en-US" dirty="0" smtClean="0"/>
              <a:t>Existing source? which one?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Check payload type</a:t>
            </a:r>
          </a:p>
          <a:p>
            <a:pPr lvl="1" eaLnBrk="1" hangingPunct="1"/>
            <a:r>
              <a:rPr lang="en-US" dirty="0" smtClean="0"/>
              <a:t>Has format been changed?</a:t>
            </a:r>
          </a:p>
          <a:p>
            <a:pPr lvl="1" eaLnBrk="1" hangingPunct="1"/>
            <a:r>
              <a:rPr lang="en-US" dirty="0" smtClean="0"/>
              <a:t>Which decoder should I use?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RTSP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Streaming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(1)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Application-level protocol</a:t>
            </a:r>
            <a:r>
              <a:rPr lang="en-US" smtClean="0"/>
              <a:t> for establishing and controlling media sessions with real-time properties between end points control</a:t>
            </a:r>
          </a:p>
          <a:p>
            <a:pPr eaLnBrk="1" hangingPunct="1"/>
            <a:r>
              <a:rPr lang="en-US" smtClean="0"/>
              <a:t>Simple, text-based</a:t>
            </a:r>
          </a:p>
          <a:p>
            <a:pPr eaLnBrk="1" hangingPunct="1"/>
            <a:r>
              <a:rPr lang="en-US" smtClean="0"/>
              <a:t>Published in </a:t>
            </a:r>
            <a:r>
              <a:rPr lang="en-US" u="sng" smtClean="0"/>
              <a:t>RFC 2326 (1998)</a:t>
            </a:r>
          </a:p>
          <a:p>
            <a:pPr eaLnBrk="1" hangingPunct="1"/>
            <a:r>
              <a:rPr lang="en-US" smtClean="0"/>
              <a:t>Uses TCP</a:t>
            </a:r>
          </a:p>
          <a:p>
            <a:pPr eaLnBrk="1" hangingPunct="1"/>
            <a:r>
              <a:rPr lang="en-US" smtClean="0"/>
              <a:t>Standard port: 554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(2)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Allows VCR-type commands:</a:t>
            </a:r>
          </a:p>
          <a:p>
            <a:pPr lvl="1" eaLnBrk="1" hangingPunct="1"/>
            <a:r>
              <a:rPr lang="en-US" dirty="0" smtClean="0"/>
              <a:t>DESCRIBE, SETUP, PLAY, TEARDOWN, PAUSE, RECORD, OPTIONS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On next slides:</a:t>
            </a:r>
          </a:p>
          <a:p>
            <a:pPr lvl="1" eaLnBrk="1" hangingPunct="1"/>
            <a:r>
              <a:rPr lang="en-US" dirty="0" smtClean="0"/>
              <a:t>Black text – server command</a:t>
            </a:r>
          </a:p>
          <a:p>
            <a:pPr lvl="1" eaLnBrk="1" hangingPunct="1"/>
            <a:r>
              <a:rPr lang="en-US" dirty="0" smtClean="0"/>
              <a:t>Blue text – client response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Example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825500" y="1600200"/>
            <a:ext cx="5089525" cy="4800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DESCRIBE rtsp://genesis/hackers.mov RTSP/1.0</a:t>
            </a:r>
          </a:p>
          <a:p>
            <a:endParaRPr lang="en-US" sz="1800"/>
          </a:p>
          <a:p>
            <a:r>
              <a:rPr lang="en-US" sz="1800">
                <a:solidFill>
                  <a:schemeClr val="accent1"/>
                </a:solidFill>
              </a:rPr>
              <a:t>RTSP/1.0 200 OK</a:t>
            </a:r>
          </a:p>
          <a:p>
            <a:r>
              <a:rPr lang="en-US" sz="1800">
                <a:solidFill>
                  <a:schemeClr val="accent1"/>
                </a:solidFill>
              </a:rPr>
              <a:t>Server: QTSS/v96</a:t>
            </a:r>
          </a:p>
          <a:p>
            <a:r>
              <a:rPr lang="en-US" sz="1800">
                <a:solidFill>
                  <a:schemeClr val="accent1"/>
                </a:solidFill>
              </a:rPr>
              <a:t>Cseq: </a:t>
            </a:r>
          </a:p>
          <a:p>
            <a:r>
              <a:rPr lang="en-US" sz="1800">
                <a:solidFill>
                  <a:schemeClr val="accent1"/>
                </a:solidFill>
              </a:rPr>
              <a:t>Content-Type: application/sdp</a:t>
            </a:r>
          </a:p>
          <a:p>
            <a:r>
              <a:rPr lang="en-US" sz="1800">
                <a:solidFill>
                  <a:schemeClr val="accent1"/>
                </a:solidFill>
              </a:rPr>
              <a:t>Content-Base: rtsp://genesis/hackers.mov/</a:t>
            </a:r>
          </a:p>
          <a:p>
            <a:r>
              <a:rPr lang="en-US" sz="1800">
                <a:solidFill>
                  <a:schemeClr val="accent1"/>
                </a:solidFill>
              </a:rPr>
              <a:t>Content-length: 179</a:t>
            </a:r>
          </a:p>
          <a:p>
            <a:r>
              <a:rPr lang="en-US" sz="1800">
                <a:solidFill>
                  <a:schemeClr val="accent1"/>
                </a:solidFill>
              </a:rPr>
              <a:t>v=0</a:t>
            </a:r>
          </a:p>
          <a:p>
            <a:r>
              <a:rPr lang="en-US" sz="1800">
                <a:solidFill>
                  <a:schemeClr val="accent1"/>
                </a:solidFill>
              </a:rPr>
              <a:t>s=hackers.mov</a:t>
            </a:r>
          </a:p>
          <a:p>
            <a:r>
              <a:rPr lang="en-US" sz="1800">
                <a:solidFill>
                  <a:schemeClr val="accent1"/>
                </a:solidFill>
              </a:rPr>
              <a:t>u=http://genesis.usc.edu/</a:t>
            </a:r>
          </a:p>
          <a:p>
            <a:r>
              <a:rPr lang="en-US" sz="1800">
                <a:solidFill>
                  <a:schemeClr val="accent1"/>
                </a:solidFill>
              </a:rPr>
              <a:t>e=admin@genesis.usc.edu</a:t>
            </a:r>
          </a:p>
          <a:p>
            <a:r>
              <a:rPr lang="en-US" sz="1800">
                <a:solidFill>
                  <a:schemeClr val="accent1"/>
                </a:solidFill>
              </a:rPr>
              <a:t>c=IN IP4 128.125.163.19</a:t>
            </a:r>
          </a:p>
          <a:p>
            <a:r>
              <a:rPr lang="en-US" sz="1800">
                <a:solidFill>
                  <a:schemeClr val="accent1"/>
                </a:solidFill>
              </a:rPr>
              <a:t>a=control:/</a:t>
            </a:r>
          </a:p>
          <a:p>
            <a:r>
              <a:rPr lang="en-US" sz="1800">
                <a:solidFill>
                  <a:schemeClr val="accent1"/>
                </a:solidFill>
              </a:rPr>
              <a:t>a=range:npt=0-3714.90167</a:t>
            </a:r>
          </a:p>
          <a:p>
            <a:r>
              <a:rPr lang="en-US" sz="1800">
                <a:solidFill>
                  <a:schemeClr val="accent1"/>
                </a:solidFill>
              </a:rPr>
              <a:t>m=audio 0 RTP/AVP 10</a:t>
            </a:r>
          </a:p>
          <a:p>
            <a:r>
              <a:rPr lang="en-US" sz="1800">
                <a:solidFill>
                  <a:schemeClr val="accent1"/>
                </a:solidFill>
              </a:rPr>
              <a:t>a=control:trackID=2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Example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825500" y="1600200"/>
            <a:ext cx="7131050" cy="4770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SETUP rtsp://genesis/hackers.mov</a:t>
            </a:r>
          </a:p>
          <a:p>
            <a:r>
              <a:rPr lang="en-US" sz="1800"/>
              <a:t>Transport: RTP/AVP;unicast;client_port=3000-3001</a:t>
            </a:r>
          </a:p>
          <a:p>
            <a:endParaRPr lang="en-US" sz="1800"/>
          </a:p>
          <a:p>
            <a:r>
              <a:rPr lang="en-US" sz="1800">
                <a:solidFill>
                  <a:schemeClr val="accent1"/>
                </a:solidFill>
              </a:rPr>
              <a:t>RTSP/1.0 200 OK</a:t>
            </a:r>
          </a:p>
          <a:p>
            <a:r>
              <a:rPr lang="en-US" sz="1800">
                <a:solidFill>
                  <a:schemeClr val="accent1"/>
                </a:solidFill>
              </a:rPr>
              <a:t>Server: QTSS/v96</a:t>
            </a:r>
          </a:p>
          <a:p>
            <a:r>
              <a:rPr lang="en-US" sz="1800">
                <a:solidFill>
                  <a:schemeClr val="accent1"/>
                </a:solidFill>
              </a:rPr>
              <a:t>Cseq: </a:t>
            </a:r>
          </a:p>
          <a:p>
            <a:r>
              <a:rPr lang="en-US" sz="1800">
                <a:solidFill>
                  <a:schemeClr val="accent1"/>
                </a:solidFill>
              </a:rPr>
              <a:t>Session: 4862038713701816342;timeout=6000</a:t>
            </a:r>
          </a:p>
          <a:p>
            <a:r>
              <a:rPr lang="en-US" sz="1800">
                <a:solidFill>
                  <a:schemeClr val="accent1"/>
                </a:solidFill>
              </a:rPr>
              <a:t>Transport: rtp/avp;server_port=2000-2001;client_port=3000-3001</a:t>
            </a:r>
          </a:p>
          <a:p>
            <a:endParaRPr lang="en-US" sz="1800">
              <a:solidFill>
                <a:schemeClr val="accent1"/>
              </a:solidFill>
            </a:endParaRPr>
          </a:p>
          <a:p>
            <a:r>
              <a:rPr lang="en-US" sz="1800"/>
              <a:t>PLAY rtsp://genesis/hackers.mov</a:t>
            </a:r>
          </a:p>
          <a:p>
            <a:r>
              <a:rPr lang="en-US" sz="1800"/>
              <a:t>Session: 4862038713701816342</a:t>
            </a:r>
          </a:p>
          <a:p>
            <a:endParaRPr lang="en-US" sz="1800"/>
          </a:p>
          <a:p>
            <a:r>
              <a:rPr lang="en-US" sz="1800">
                <a:solidFill>
                  <a:schemeClr val="accent1"/>
                </a:solidFill>
              </a:rPr>
              <a:t>RTSP/1.0 200 OK</a:t>
            </a:r>
          </a:p>
          <a:p>
            <a:r>
              <a:rPr lang="en-US" sz="1800">
                <a:solidFill>
                  <a:schemeClr val="accent1"/>
                </a:solidFill>
              </a:rPr>
              <a:t>Server: QTSS/v96</a:t>
            </a:r>
          </a:p>
          <a:p>
            <a:r>
              <a:rPr lang="en-US" sz="1800">
                <a:solidFill>
                  <a:schemeClr val="accent1"/>
                </a:solidFill>
              </a:rPr>
              <a:t>Cseq: </a:t>
            </a:r>
          </a:p>
          <a:p>
            <a:r>
              <a:rPr lang="en-US" sz="1800">
                <a:solidFill>
                  <a:schemeClr val="accent1"/>
                </a:solidFill>
              </a:rPr>
              <a:t>Session: 4862038713701816342</a:t>
            </a:r>
          </a:p>
          <a:p>
            <a:r>
              <a:rPr lang="en-US" sz="1600">
                <a:solidFill>
                  <a:schemeClr val="accent1"/>
                </a:solidFill>
              </a:rPr>
              <a:t>RTP-Info:url=hackers.mov;seq=59970;ssrc=477987946;rtptime=263102960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Example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825500" y="1597025"/>
            <a:ext cx="4260850" cy="3694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…</a:t>
            </a:r>
          </a:p>
          <a:p>
            <a:r>
              <a:rPr lang="en-US" sz="1800"/>
              <a:t>[Session plays]</a:t>
            </a:r>
          </a:p>
          <a:p>
            <a:r>
              <a:rPr lang="en-US" sz="1800"/>
              <a:t>…</a:t>
            </a:r>
          </a:p>
          <a:p>
            <a:endParaRPr lang="en-US" sz="1800"/>
          </a:p>
          <a:p>
            <a:endParaRPr lang="en-US" sz="1800"/>
          </a:p>
          <a:p>
            <a:r>
              <a:rPr lang="en-US" sz="1800"/>
              <a:t>TEARDOWN rtsp://genesis/hackers.mov</a:t>
            </a:r>
          </a:p>
          <a:p>
            <a:r>
              <a:rPr lang="en-US" sz="1800"/>
              <a:t>Session: 4862038713701816342</a:t>
            </a:r>
          </a:p>
          <a:p>
            <a:endParaRPr lang="en-US" sz="1800"/>
          </a:p>
          <a:p>
            <a:r>
              <a:rPr lang="en-US" sz="1800">
                <a:solidFill>
                  <a:schemeClr val="accent1"/>
                </a:solidFill>
              </a:rPr>
              <a:t>RTSP/1.0 200 OK</a:t>
            </a:r>
          </a:p>
          <a:p>
            <a:r>
              <a:rPr lang="en-US" sz="1800">
                <a:solidFill>
                  <a:schemeClr val="accent1"/>
                </a:solidFill>
              </a:rPr>
              <a:t>Server: QTSS/v96</a:t>
            </a:r>
          </a:p>
          <a:p>
            <a:r>
              <a:rPr lang="en-US" sz="1800">
                <a:solidFill>
                  <a:schemeClr val="accent1"/>
                </a:solidFill>
              </a:rPr>
              <a:t>Cseq: </a:t>
            </a:r>
          </a:p>
          <a:p>
            <a:r>
              <a:rPr lang="en-US" sz="1800">
                <a:solidFill>
                  <a:schemeClr val="accent1"/>
                </a:solidFill>
              </a:rPr>
              <a:t>Session: 4862038713701816342</a:t>
            </a:r>
          </a:p>
          <a:p>
            <a:r>
              <a:rPr lang="en-US" sz="1800">
                <a:solidFill>
                  <a:schemeClr val="accent1"/>
                </a:solidFill>
              </a:rPr>
              <a:t>Connection: Close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WebRTC</a:t>
            </a:r>
            <a:r>
              <a:rPr lang="en-US" dirty="0" smtClean="0"/>
              <a:t>  </a:t>
            </a:r>
            <a:r>
              <a:rPr lang="en-US" sz="3200" dirty="0" smtClean="0"/>
              <a:t>(www.webrtc.org)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</a:t>
            </a:r>
            <a:r>
              <a:rPr lang="en-US" dirty="0"/>
              <a:t>browsers with Real-Time Communications (RTC) capabilities via </a:t>
            </a:r>
            <a:r>
              <a:rPr lang="en-US" dirty="0" smtClean="0"/>
              <a:t>simple </a:t>
            </a:r>
            <a:r>
              <a:rPr lang="en-US" dirty="0"/>
              <a:t>JavaScript </a:t>
            </a:r>
            <a:r>
              <a:rPr lang="en-US" dirty="0" smtClean="0"/>
              <a:t>APIs.</a:t>
            </a:r>
          </a:p>
          <a:p>
            <a:r>
              <a:rPr lang="en-US" dirty="0" smtClean="0"/>
              <a:t>Pipeline for video conferencing in </a:t>
            </a:r>
            <a:r>
              <a:rPr lang="en-US" dirty="0" err="1" smtClean="0"/>
              <a:t>WebRTC</a:t>
            </a:r>
            <a:r>
              <a:rPr lang="en-US" dirty="0"/>
              <a:t> </a:t>
            </a:r>
            <a:r>
              <a:rPr lang="en-US" dirty="0" smtClean="0"/>
              <a:t>(only one-way shown):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NUS.SOC.CS5248-2015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Roger Zimmermann (based in part on slides by Ooi Wei Tsang) 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1026" name="Picture 2" descr="WebRTC Experi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400" y="4324824"/>
            <a:ext cx="6858000" cy="1842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713800" y="6077424"/>
            <a:ext cx="14302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© </a:t>
            </a:r>
            <a:r>
              <a:rPr lang="en-US" sz="1600" dirty="0" err="1" smtClean="0"/>
              <a:t>Muaz</a:t>
            </a:r>
            <a:r>
              <a:rPr lang="en-US" sz="1600" dirty="0" smtClean="0"/>
              <a:t> Khan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 bwMode="auto">
          <a:xfrm>
            <a:off x="4495800" y="4401024"/>
            <a:ext cx="609600" cy="16764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charset="-122"/>
            </a:endParaRPr>
          </a:p>
        </p:txBody>
      </p:sp>
      <p:cxnSp>
        <p:nvCxnSpPr>
          <p:cNvPr id="10" name="Straight Arrow Connector 9"/>
          <p:cNvCxnSpPr>
            <a:stCxn id="15" idx="1"/>
            <a:endCxn id="8" idx="4"/>
          </p:cNvCxnSpPr>
          <p:nvPr/>
        </p:nvCxnSpPr>
        <p:spPr bwMode="auto">
          <a:xfrm flipH="1" flipV="1">
            <a:off x="4800600" y="6077424"/>
            <a:ext cx="900289" cy="397344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700889" y="6243935"/>
            <a:ext cx="1544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RTP/RTCP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392396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SIP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Session Initiation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39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39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SIP</a:t>
            </a:r>
          </a:p>
        </p:txBody>
      </p:sp>
      <p:sp>
        <p:nvSpPr>
          <p:cNvPr id="1239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4876800"/>
          </a:xfrm>
        </p:spPr>
        <p:txBody>
          <a:bodyPr/>
          <a:lstStyle/>
          <a:p>
            <a:pPr eaLnBrk="1" hangingPunct="1"/>
            <a:r>
              <a:rPr lang="en-US" b="1" smtClean="0"/>
              <a:t>Application-layer control</a:t>
            </a:r>
            <a:r>
              <a:rPr lang="en-US" smtClean="0"/>
              <a:t> (signaling) protocol for creating, modifying, and terminating sessions with one or more participants.</a:t>
            </a:r>
          </a:p>
          <a:p>
            <a:pPr eaLnBrk="1" hangingPunct="1"/>
            <a:r>
              <a:rPr lang="en-US" smtClean="0"/>
              <a:t>Text-based</a:t>
            </a:r>
          </a:p>
          <a:p>
            <a:pPr eaLnBrk="1" hangingPunct="1"/>
            <a:r>
              <a:rPr lang="en-US" smtClean="0"/>
              <a:t>RFC 3261</a:t>
            </a:r>
          </a:p>
          <a:p>
            <a:pPr eaLnBrk="1" hangingPunct="1"/>
            <a:r>
              <a:rPr lang="en-US" smtClean="0"/>
              <a:t>Has been accepted as</a:t>
            </a:r>
            <a:br>
              <a:rPr lang="en-US" smtClean="0"/>
            </a:br>
            <a:r>
              <a:rPr lang="en-US" smtClean="0"/>
              <a:t>a standard for VoIP</a:t>
            </a:r>
            <a:br>
              <a:rPr lang="en-US" smtClean="0"/>
            </a:br>
            <a:r>
              <a:rPr lang="en-US" sz="2400" smtClean="0">
                <a:solidFill>
                  <a:schemeClr val="bg2"/>
                </a:solidFill>
              </a:rPr>
              <a:t>(Note: Skype does not use SIP)</a:t>
            </a:r>
          </a:p>
        </p:txBody>
      </p:sp>
      <p:pic>
        <p:nvPicPr>
          <p:cNvPr id="1239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4000" y="3971926"/>
            <a:ext cx="2486819" cy="1895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52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Application-Level Framing</a:t>
            </a:r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Expose details to applications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Let application decide what to do with a packet, not transport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MPEG + RTP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Application-Level Framing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Previously, in CS5248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MPEG Compression</a:t>
            </a:r>
          </a:p>
          <a:p>
            <a:pPr lvl="1" eaLnBrk="1" hangingPunct="1"/>
            <a:r>
              <a:rPr lang="en-US" smtClean="0"/>
              <a:t>Sequence, GOP, Picture, Slice, Macroblock, Block, DC/AC Coefficient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I-Frame, P-Frame, B-Frame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MPEG Frame Sizes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Constant Bitrate (CBR) vs. Variable Bitrate (VBR)</a:t>
            </a:r>
          </a:p>
        </p:txBody>
      </p:sp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794000"/>
            <a:ext cx="8991600" cy="3444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Previously, on CS5248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headers</a:t>
            </a:r>
          </a:p>
          <a:p>
            <a:pPr lvl="1" eaLnBrk="1" hangingPunct="1"/>
            <a:r>
              <a:rPr lang="en-US" smtClean="0"/>
              <a:t>SSRC, Media Timestamp, Marker Bit, Payload Type ..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Application-Level Framing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Here</a:t>
            </a:r>
          </a:p>
        </p:txBody>
      </p:sp>
      <p:sp>
        <p:nvSpPr>
          <p:cNvPr id="32773" name="Cloud"/>
          <p:cNvSpPr>
            <a:spLocks noChangeAspect="1" noEditPoints="1" noChangeArrowheads="1"/>
          </p:cNvSpPr>
          <p:nvPr/>
        </p:nvSpPr>
        <p:spPr bwMode="auto">
          <a:xfrm>
            <a:off x="3606800" y="4419600"/>
            <a:ext cx="3065463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b="1"/>
              <a:t>Network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1520825" y="2043113"/>
            <a:ext cx="159702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/>
              <a:t>Encoder</a:t>
            </a:r>
          </a:p>
        </p:txBody>
      </p:sp>
      <p:sp>
        <p:nvSpPr>
          <p:cNvPr id="32775" name="Oval 5"/>
          <p:cNvSpPr>
            <a:spLocks noChangeArrowheads="1"/>
          </p:cNvSpPr>
          <p:nvPr/>
        </p:nvSpPr>
        <p:spPr bwMode="auto">
          <a:xfrm>
            <a:off x="1938338" y="3392488"/>
            <a:ext cx="1808162" cy="11557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Sender</a:t>
            </a:r>
          </a:p>
        </p:txBody>
      </p:sp>
      <p:sp>
        <p:nvSpPr>
          <p:cNvPr id="32776" name="Oval 6"/>
          <p:cNvSpPr>
            <a:spLocks noChangeArrowheads="1"/>
          </p:cNvSpPr>
          <p:nvPr/>
        </p:nvSpPr>
        <p:spPr bwMode="auto">
          <a:xfrm>
            <a:off x="4164013" y="2814638"/>
            <a:ext cx="1804987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/>
              <a:t>Middlebox</a:t>
            </a:r>
          </a:p>
        </p:txBody>
      </p:sp>
      <p:sp>
        <p:nvSpPr>
          <p:cNvPr id="32777" name="Oval 7"/>
          <p:cNvSpPr>
            <a:spLocks noChangeArrowheads="1"/>
          </p:cNvSpPr>
          <p:nvPr/>
        </p:nvSpPr>
        <p:spPr bwMode="auto">
          <a:xfrm>
            <a:off x="6457950" y="3390900"/>
            <a:ext cx="1808163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/>
              <a:t>Receiver</a:t>
            </a:r>
          </a:p>
        </p:txBody>
      </p:sp>
      <p:cxnSp>
        <p:nvCxnSpPr>
          <p:cNvPr id="32778" name="AutoShape 8"/>
          <p:cNvCxnSpPr>
            <a:cxnSpLocks noChangeShapeType="1"/>
            <a:stCxn id="32774" idx="2"/>
            <a:endCxn id="32775" idx="0"/>
          </p:cNvCxnSpPr>
          <p:nvPr/>
        </p:nvCxnSpPr>
        <p:spPr bwMode="auto">
          <a:xfrm rot="16200000" flipH="1">
            <a:off x="2402682" y="2932906"/>
            <a:ext cx="357188" cy="523875"/>
          </a:xfrm>
          <a:prstGeom prst="curvedConnector3">
            <a:avLst>
              <a:gd name="adj1" fmla="val 51111"/>
            </a:avLst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2779" name="AutoShape 9"/>
          <p:cNvCxnSpPr>
            <a:cxnSpLocks noChangeShapeType="1"/>
            <a:stCxn id="32775" idx="4"/>
            <a:endCxn id="32773" idx="0"/>
          </p:cNvCxnSpPr>
          <p:nvPr/>
        </p:nvCxnSpPr>
        <p:spPr bwMode="auto">
          <a:xfrm rot="16200000" flipH="1">
            <a:off x="2894013" y="4516438"/>
            <a:ext cx="671512" cy="773112"/>
          </a:xfrm>
          <a:prstGeom prst="curvedConnector2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2780" name="AutoShape 10"/>
          <p:cNvCxnSpPr>
            <a:cxnSpLocks noChangeShapeType="1"/>
            <a:endCxn id="32776" idx="3"/>
          </p:cNvCxnSpPr>
          <p:nvPr/>
        </p:nvCxnSpPr>
        <p:spPr bwMode="auto">
          <a:xfrm rot="-5400000">
            <a:off x="4029075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81" name="AutoShape 11"/>
          <p:cNvCxnSpPr>
            <a:cxnSpLocks noChangeShapeType="1"/>
            <a:stCxn id="32776" idx="5"/>
          </p:cNvCxnSpPr>
          <p:nvPr/>
        </p:nvCxnSpPr>
        <p:spPr bwMode="auto">
          <a:xfrm rot="5400000">
            <a:off x="5336381" y="4169569"/>
            <a:ext cx="7381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82" name="AutoShape 12"/>
          <p:cNvCxnSpPr>
            <a:cxnSpLocks noChangeShapeType="1"/>
            <a:stCxn id="32773" idx="2"/>
            <a:endCxn id="32777" idx="4"/>
          </p:cNvCxnSpPr>
          <p:nvPr/>
        </p:nvCxnSpPr>
        <p:spPr bwMode="auto">
          <a:xfrm flipV="1">
            <a:off x="6669088" y="4546600"/>
            <a:ext cx="693737" cy="692150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2783" name="Rectangle 13"/>
          <p:cNvSpPr>
            <a:spLocks noChangeArrowheads="1"/>
          </p:cNvSpPr>
          <p:nvPr/>
        </p:nvSpPr>
        <p:spPr bwMode="auto">
          <a:xfrm>
            <a:off x="6940550" y="2043113"/>
            <a:ext cx="1601788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/>
              <a:t>Decoder</a:t>
            </a:r>
          </a:p>
        </p:txBody>
      </p:sp>
      <p:cxnSp>
        <p:nvCxnSpPr>
          <p:cNvPr id="32784" name="AutoShape 14"/>
          <p:cNvCxnSpPr>
            <a:cxnSpLocks noChangeShapeType="1"/>
            <a:stCxn id="32777" idx="0"/>
            <a:endCxn id="32783" idx="2"/>
          </p:cNvCxnSpPr>
          <p:nvPr/>
        </p:nvCxnSpPr>
        <p:spPr bwMode="auto">
          <a:xfrm rot="-5400000">
            <a:off x="7360444" y="3009106"/>
            <a:ext cx="384175" cy="379413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Application-Level Framing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send/recv?</a:t>
            </a:r>
          </a:p>
        </p:txBody>
      </p:sp>
      <p:sp>
        <p:nvSpPr>
          <p:cNvPr id="34821" name="AutoShape 3"/>
          <p:cNvSpPr>
            <a:spLocks noChangeArrowheads="1"/>
          </p:cNvSpPr>
          <p:nvPr/>
        </p:nvSpPr>
        <p:spPr bwMode="auto">
          <a:xfrm>
            <a:off x="1835150" y="1844675"/>
            <a:ext cx="7408863" cy="2808288"/>
          </a:xfrm>
          <a:prstGeom prst="wedgeRoundRectCallout">
            <a:avLst>
              <a:gd name="adj1" fmla="val -36704"/>
              <a:gd name="adj2" fmla="val 70009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b="1"/>
          </a:p>
          <a:p>
            <a:pPr algn="ctr" eaLnBrk="1" hangingPunct="1"/>
            <a:r>
              <a:rPr lang="en-US" sz="3600" b="1"/>
              <a:t>Let the application decide, not the protocol stack.</a:t>
            </a: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950913" y="5410200"/>
            <a:ext cx="34559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/>
              <a:t>Tennenhouse + Clark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Streaming Protocol Suite (1)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RTP: </a:t>
            </a:r>
            <a:r>
              <a:rPr lang="en-US" b="1" smtClean="0"/>
              <a:t>Real-Time Transport Protocol</a:t>
            </a:r>
          </a:p>
          <a:p>
            <a:r>
              <a:rPr lang="en-US" smtClean="0"/>
              <a:t>RTCP: </a:t>
            </a:r>
            <a:r>
              <a:rPr lang="en-US" b="1" smtClean="0"/>
              <a:t>RTP Control Protocol</a:t>
            </a:r>
          </a:p>
          <a:p>
            <a:pPr lvl="1"/>
            <a:r>
              <a:rPr lang="en-US" smtClean="0"/>
              <a:t>Published in 1996 as </a:t>
            </a:r>
            <a:r>
              <a:rPr lang="en-US" smtClean="0">
                <a:hlinkClick r:id="rId2"/>
              </a:rPr>
              <a:t>RFC 1889</a:t>
            </a:r>
            <a:r>
              <a:rPr lang="en-US" smtClean="0"/>
              <a:t>, and superseded by </a:t>
            </a:r>
            <a:r>
              <a:rPr lang="en-US" smtClean="0">
                <a:hlinkClick r:id="rId3"/>
              </a:rPr>
              <a:t>RFC 3550</a:t>
            </a:r>
            <a:r>
              <a:rPr lang="en-US" smtClean="0"/>
              <a:t> in 2003</a:t>
            </a:r>
          </a:p>
          <a:p>
            <a:pPr lvl="1"/>
            <a:r>
              <a:rPr lang="en-US" smtClean="0"/>
              <a:t>UDP, binary</a:t>
            </a:r>
          </a:p>
          <a:p>
            <a:pPr lvl="1"/>
            <a:r>
              <a:rPr lang="en-US" smtClean="0"/>
              <a:t>Transmission direction:</a:t>
            </a:r>
          </a:p>
          <a:p>
            <a:pPr lvl="2"/>
            <a:r>
              <a:rPr lang="en-US" smtClean="0"/>
              <a:t>RTP: from server to client (receiver)</a:t>
            </a:r>
          </a:p>
          <a:p>
            <a:pPr lvl="2"/>
            <a:r>
              <a:rPr lang="en-US" smtClean="0"/>
              <a:t>RTCP: either way (SR, RR)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Knows Best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reorder packets</a:t>
            </a:r>
          </a:p>
          <a:p>
            <a:pPr eaLnBrk="1" hangingPunct="1"/>
            <a:r>
              <a:rPr lang="en-US" smtClean="0"/>
              <a:t>Whether to ignore loss</a:t>
            </a:r>
          </a:p>
          <a:p>
            <a:pPr eaLnBrk="1" hangingPunct="1"/>
            <a:r>
              <a:rPr lang="en-US" smtClean="0"/>
              <a:t>Which packet to retransmit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Data Unit (ADU)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be processed individually, even out-of-order</a:t>
            </a:r>
          </a:p>
          <a:p>
            <a:pPr eaLnBrk="1" hangingPunct="1"/>
            <a:r>
              <a:rPr lang="en-US" smtClean="0"/>
              <a:t>Unit of error-recovery</a:t>
            </a:r>
          </a:p>
          <a:p>
            <a:pPr lvl="1" eaLnBrk="1" hangingPunct="1"/>
            <a:r>
              <a:rPr lang="en-US" smtClean="0"/>
              <a:t>If part of an ADU is lost, the whole ADU is considered lost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8-Bit PCM audio:  1 ADU = 1 Byte</a:t>
            </a:r>
          </a:p>
          <a:p>
            <a:pPr eaLnBrk="1" hangingPunct="1"/>
            <a:r>
              <a:rPr lang="en-US" smtClean="0"/>
              <a:t>MPEG1 Video:  1 ADU =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Data Unit (ADU)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Can be processed individually, even out-of-order</a:t>
            </a:r>
          </a:p>
          <a:p>
            <a:pPr eaLnBrk="1" hangingPunct="1"/>
            <a:r>
              <a:rPr lang="en-US" dirty="0" smtClean="0"/>
              <a:t>Unit of error-recovery</a:t>
            </a:r>
          </a:p>
          <a:p>
            <a:pPr lvl="1" eaLnBrk="1" hangingPunct="1"/>
            <a:r>
              <a:rPr lang="en-US" dirty="0" smtClean="0"/>
              <a:t>If part of an ADU is lost, the whole ADU is considered lost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8-Bit PCM audio:  1 ADU = 1 Byte</a:t>
            </a:r>
          </a:p>
          <a:p>
            <a:pPr eaLnBrk="1" hangingPunct="1"/>
            <a:r>
              <a:rPr lang="en-US" dirty="0" smtClean="0"/>
              <a:t>MPEG1 Video:  1 ADU = </a:t>
            </a:r>
            <a:r>
              <a:rPr lang="en-US" dirty="0" smtClean="0">
                <a:solidFill>
                  <a:srgbClr val="C00000"/>
                </a:solidFill>
              </a:rPr>
              <a:t>1 Slice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How to chop data into packets?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Every received packet should be useful (even in very lossy environments)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Ideally, 1 ADU in 1 packet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RTP Payload Header</a:t>
            </a:r>
          </a:p>
        </p:txBody>
      </p:sp>
      <p:sp>
        <p:nvSpPr>
          <p:cNvPr id="38917" name="Rectangle 3"/>
          <p:cNvSpPr>
            <a:spLocks noChangeArrowheads="1"/>
          </p:cNvSpPr>
          <p:nvPr/>
        </p:nvSpPr>
        <p:spPr bwMode="auto">
          <a:xfrm>
            <a:off x="1130300" y="2206625"/>
            <a:ext cx="2185988" cy="1008063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RTP Header</a:t>
            </a:r>
          </a:p>
        </p:txBody>
      </p:sp>
      <p:sp>
        <p:nvSpPr>
          <p:cNvPr id="38918" name="Rectangle 4"/>
          <p:cNvSpPr>
            <a:spLocks noChangeArrowheads="1"/>
          </p:cNvSpPr>
          <p:nvPr/>
        </p:nvSpPr>
        <p:spPr bwMode="auto">
          <a:xfrm>
            <a:off x="3316288" y="2206625"/>
            <a:ext cx="2806700" cy="1008063"/>
          </a:xfrm>
          <a:prstGeom prst="rect">
            <a:avLst/>
          </a:prstGeom>
          <a:solidFill>
            <a:schemeClr val="bg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RTP Payload </a:t>
            </a:r>
          </a:p>
          <a:p>
            <a:pPr algn="ctr"/>
            <a:r>
              <a:rPr lang="en-US" sz="2000" b="1">
                <a:solidFill>
                  <a:schemeClr val="bg1"/>
                </a:solidFill>
              </a:rPr>
              <a:t>Header</a:t>
            </a:r>
          </a:p>
        </p:txBody>
      </p:sp>
      <p:sp>
        <p:nvSpPr>
          <p:cNvPr id="38919" name="Rectangle 5"/>
          <p:cNvSpPr>
            <a:spLocks noChangeArrowheads="1"/>
          </p:cNvSpPr>
          <p:nvPr/>
        </p:nvSpPr>
        <p:spPr bwMode="auto">
          <a:xfrm>
            <a:off x="6122988" y="2206625"/>
            <a:ext cx="2886075" cy="1008063"/>
          </a:xfrm>
          <a:prstGeom prst="rect">
            <a:avLst/>
          </a:prstGeom>
          <a:solidFill>
            <a:srgbClr val="A4A4C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RTP Payload</a:t>
            </a: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2144713" y="4302125"/>
            <a:ext cx="5244897" cy="193899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MPEG Video-specific Header (32 bits)</a:t>
            </a:r>
          </a:p>
          <a:p>
            <a:pPr>
              <a:buFontTx/>
              <a:buChar char="•"/>
            </a:pPr>
            <a:r>
              <a:rPr lang="en-US" dirty="0" smtClean="0"/>
              <a:t> MPEG-1</a:t>
            </a:r>
            <a:r>
              <a:rPr lang="en-US" dirty="0"/>
              <a:t>? 2?</a:t>
            </a:r>
          </a:p>
          <a:p>
            <a:pPr>
              <a:buFontTx/>
              <a:buChar char="•"/>
            </a:pPr>
            <a:r>
              <a:rPr lang="en-US" dirty="0" smtClean="0"/>
              <a:t> Temporal </a:t>
            </a:r>
            <a:r>
              <a:rPr lang="en-US" dirty="0"/>
              <a:t>Reference</a:t>
            </a:r>
          </a:p>
          <a:p>
            <a:pPr>
              <a:buFontTx/>
              <a:buChar char="•"/>
            </a:pPr>
            <a:r>
              <a:rPr lang="en-US" dirty="0" smtClean="0"/>
              <a:t> I</a:t>
            </a:r>
            <a:r>
              <a:rPr lang="en-US" dirty="0"/>
              <a:t>? P? B?</a:t>
            </a:r>
          </a:p>
          <a:p>
            <a:pPr>
              <a:buFontTx/>
              <a:buChar char="•"/>
            </a:pPr>
            <a:r>
              <a:rPr lang="en-US" dirty="0" smtClean="0"/>
              <a:t> Begin </a:t>
            </a:r>
            <a:r>
              <a:rPr lang="en-US" dirty="0"/>
              <a:t>of Slice? End of Slice?</a:t>
            </a:r>
          </a:p>
        </p:txBody>
      </p:sp>
      <p:cxnSp>
        <p:nvCxnSpPr>
          <p:cNvPr id="38921" name="AutoShape 7"/>
          <p:cNvCxnSpPr>
            <a:cxnSpLocks noChangeShapeType="1"/>
            <a:stCxn id="38918" idx="2"/>
          </p:cNvCxnSpPr>
          <p:nvPr/>
        </p:nvCxnSpPr>
        <p:spPr bwMode="auto">
          <a:xfrm rot="5400000">
            <a:off x="3613944" y="3232944"/>
            <a:ext cx="1116013" cy="1095375"/>
          </a:xfrm>
          <a:prstGeom prst="curvedConnector3">
            <a:avLst>
              <a:gd name="adj1" fmla="val 49644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8922" name="TextBox 9"/>
          <p:cNvSpPr txBox="1">
            <a:spLocks noChangeArrowheads="1"/>
          </p:cNvSpPr>
          <p:nvPr/>
        </p:nvSpPr>
        <p:spPr bwMode="auto">
          <a:xfrm>
            <a:off x="1524000" y="1670050"/>
            <a:ext cx="1343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12 bytes</a:t>
            </a:r>
          </a:p>
        </p:txBody>
      </p:sp>
      <p:sp>
        <p:nvSpPr>
          <p:cNvPr id="38923" name="TextBox 10"/>
          <p:cNvSpPr txBox="1">
            <a:spLocks noChangeArrowheads="1"/>
          </p:cNvSpPr>
          <p:nvPr/>
        </p:nvSpPr>
        <p:spPr bwMode="auto">
          <a:xfrm>
            <a:off x="3962400" y="1670050"/>
            <a:ext cx="1624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4-12 bytes</a:t>
            </a:r>
          </a:p>
        </p:txBody>
      </p:sp>
      <p:sp>
        <p:nvSpPr>
          <p:cNvPr id="38924" name="TextBox 11"/>
          <p:cNvSpPr txBox="1">
            <a:spLocks noChangeArrowheads="1"/>
          </p:cNvSpPr>
          <p:nvPr/>
        </p:nvSpPr>
        <p:spPr bwMode="auto">
          <a:xfrm>
            <a:off x="6172200" y="1670050"/>
            <a:ext cx="2820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≤ Rest of IP packet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RTP Header (Summary)</a:t>
            </a:r>
          </a:p>
        </p:txBody>
      </p:sp>
      <p:sp>
        <p:nvSpPr>
          <p:cNvPr id="39939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994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2817813" y="1916113"/>
            <a:ext cx="147637" cy="731837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2962275" y="1916113"/>
            <a:ext cx="147638" cy="731837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6"/>
          <p:cNvSpPr>
            <a:spLocks noChangeArrowheads="1"/>
          </p:cNvSpPr>
          <p:nvPr/>
        </p:nvSpPr>
        <p:spPr bwMode="auto">
          <a:xfrm>
            <a:off x="3109913" y="1916113"/>
            <a:ext cx="149225" cy="731837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259138" y="1916113"/>
            <a:ext cx="146050" cy="73183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-122"/>
            </a:endParaRPr>
          </a:p>
        </p:txBody>
      </p:sp>
      <p:sp>
        <p:nvSpPr>
          <p:cNvPr id="39945" name="Rectangle 8"/>
          <p:cNvSpPr>
            <a:spLocks noChangeArrowheads="1"/>
          </p:cNvSpPr>
          <p:nvPr/>
        </p:nvSpPr>
        <p:spPr bwMode="auto">
          <a:xfrm>
            <a:off x="3405188" y="1916113"/>
            <a:ext cx="146050" cy="731837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Rectangle 9"/>
          <p:cNvSpPr>
            <a:spLocks noChangeArrowheads="1"/>
          </p:cNvSpPr>
          <p:nvPr/>
        </p:nvSpPr>
        <p:spPr bwMode="auto">
          <a:xfrm>
            <a:off x="3543300" y="1916113"/>
            <a:ext cx="146050" cy="731837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Rectangle 10"/>
          <p:cNvSpPr>
            <a:spLocks noChangeArrowheads="1"/>
          </p:cNvSpPr>
          <p:nvPr/>
        </p:nvSpPr>
        <p:spPr bwMode="auto">
          <a:xfrm>
            <a:off x="3687763" y="1916113"/>
            <a:ext cx="146050" cy="731837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Rectangle 11"/>
          <p:cNvSpPr>
            <a:spLocks noChangeArrowheads="1"/>
          </p:cNvSpPr>
          <p:nvPr/>
        </p:nvSpPr>
        <p:spPr bwMode="auto">
          <a:xfrm>
            <a:off x="3840163" y="1916113"/>
            <a:ext cx="147637" cy="731837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978275" y="1916113"/>
            <a:ext cx="147638" cy="73183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-122"/>
            </a:endParaRPr>
          </a:p>
        </p:txBody>
      </p:sp>
      <p:sp>
        <p:nvSpPr>
          <p:cNvPr id="39950" name="Rectangle 13"/>
          <p:cNvSpPr>
            <a:spLocks noChangeArrowheads="1"/>
          </p:cNvSpPr>
          <p:nvPr/>
        </p:nvSpPr>
        <p:spPr bwMode="auto">
          <a:xfrm>
            <a:off x="4122738" y="1916113"/>
            <a:ext cx="147637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Rectangle 14"/>
          <p:cNvSpPr>
            <a:spLocks noChangeArrowheads="1"/>
          </p:cNvSpPr>
          <p:nvPr/>
        </p:nvSpPr>
        <p:spPr bwMode="auto">
          <a:xfrm>
            <a:off x="4270375" y="1916113"/>
            <a:ext cx="147638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Rectangle 15"/>
          <p:cNvSpPr>
            <a:spLocks noChangeArrowheads="1"/>
          </p:cNvSpPr>
          <p:nvPr/>
        </p:nvSpPr>
        <p:spPr bwMode="auto">
          <a:xfrm>
            <a:off x="4418013" y="1916113"/>
            <a:ext cx="147637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Rectangle 16"/>
          <p:cNvSpPr>
            <a:spLocks noChangeArrowheads="1"/>
          </p:cNvSpPr>
          <p:nvPr/>
        </p:nvSpPr>
        <p:spPr bwMode="auto">
          <a:xfrm>
            <a:off x="4565650" y="1916113"/>
            <a:ext cx="146050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Rectangle 17"/>
          <p:cNvSpPr>
            <a:spLocks noChangeArrowheads="1"/>
          </p:cNvSpPr>
          <p:nvPr/>
        </p:nvSpPr>
        <p:spPr bwMode="auto">
          <a:xfrm>
            <a:off x="4711700" y="1916113"/>
            <a:ext cx="152400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Rectangle 18"/>
          <p:cNvSpPr>
            <a:spLocks noChangeArrowheads="1"/>
          </p:cNvSpPr>
          <p:nvPr/>
        </p:nvSpPr>
        <p:spPr bwMode="auto">
          <a:xfrm>
            <a:off x="4864100" y="1916113"/>
            <a:ext cx="146050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Rectangle 19"/>
          <p:cNvSpPr>
            <a:spLocks noChangeArrowheads="1"/>
          </p:cNvSpPr>
          <p:nvPr/>
        </p:nvSpPr>
        <p:spPr bwMode="auto">
          <a:xfrm>
            <a:off x="5599113" y="1916113"/>
            <a:ext cx="152400" cy="731837"/>
          </a:xfrm>
          <a:prstGeom prst="rect">
            <a:avLst/>
          </a:prstGeom>
          <a:solidFill>
            <a:srgbClr val="2F04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Rectangle 20"/>
          <p:cNvSpPr>
            <a:spLocks noChangeArrowheads="1"/>
          </p:cNvSpPr>
          <p:nvPr/>
        </p:nvSpPr>
        <p:spPr bwMode="auto">
          <a:xfrm>
            <a:off x="5897563" y="1916113"/>
            <a:ext cx="147637" cy="731837"/>
          </a:xfrm>
          <a:prstGeom prst="rect">
            <a:avLst/>
          </a:prstGeom>
          <a:solidFill>
            <a:srgbClr val="2F04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10150" y="1916113"/>
            <a:ext cx="1182688" cy="731837"/>
            <a:chOff x="2913" y="1207"/>
            <a:chExt cx="688" cy="461"/>
          </a:xfrm>
          <a:solidFill>
            <a:srgbClr val="2F04CC"/>
          </a:solidFill>
        </p:grpSpPr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sp>
        <p:nvSpPr>
          <p:cNvPr id="39959" name="Rectangle 28"/>
          <p:cNvSpPr>
            <a:spLocks noChangeArrowheads="1"/>
          </p:cNvSpPr>
          <p:nvPr/>
        </p:nvSpPr>
        <p:spPr bwMode="auto">
          <a:xfrm>
            <a:off x="6932613" y="1916113"/>
            <a:ext cx="147637" cy="731837"/>
          </a:xfrm>
          <a:prstGeom prst="rect">
            <a:avLst/>
          </a:prstGeom>
          <a:solidFill>
            <a:srgbClr val="2F04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838" y="1916113"/>
            <a:ext cx="1181100" cy="731837"/>
            <a:chOff x="3601" y="1207"/>
            <a:chExt cx="688" cy="461"/>
          </a:xfrm>
          <a:solidFill>
            <a:srgbClr val="2F04CC"/>
          </a:solidFill>
        </p:grpSpPr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sp>
        <p:nvSpPr>
          <p:cNvPr id="39961" name="Rectangle 37"/>
          <p:cNvSpPr>
            <a:spLocks noChangeArrowheads="1"/>
          </p:cNvSpPr>
          <p:nvPr/>
        </p:nvSpPr>
        <p:spPr bwMode="auto">
          <a:xfrm>
            <a:off x="281781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Rectangle 38"/>
          <p:cNvSpPr>
            <a:spLocks noChangeArrowheads="1"/>
          </p:cNvSpPr>
          <p:nvPr/>
        </p:nvSpPr>
        <p:spPr bwMode="auto">
          <a:xfrm>
            <a:off x="29622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3" name="Rectangle 39"/>
          <p:cNvSpPr>
            <a:spLocks noChangeArrowheads="1"/>
          </p:cNvSpPr>
          <p:nvPr/>
        </p:nvSpPr>
        <p:spPr bwMode="auto">
          <a:xfrm>
            <a:off x="3109913" y="2655888"/>
            <a:ext cx="149225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4" name="Rectangle 40"/>
          <p:cNvSpPr>
            <a:spLocks noChangeArrowheads="1"/>
          </p:cNvSpPr>
          <p:nvPr/>
        </p:nvSpPr>
        <p:spPr bwMode="auto">
          <a:xfrm>
            <a:off x="3259138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5" name="Rectangle 41"/>
          <p:cNvSpPr>
            <a:spLocks noChangeArrowheads="1"/>
          </p:cNvSpPr>
          <p:nvPr/>
        </p:nvSpPr>
        <p:spPr bwMode="auto">
          <a:xfrm>
            <a:off x="3405188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6" name="Rectangle 42"/>
          <p:cNvSpPr>
            <a:spLocks noChangeArrowheads="1"/>
          </p:cNvSpPr>
          <p:nvPr/>
        </p:nvSpPr>
        <p:spPr bwMode="auto">
          <a:xfrm>
            <a:off x="3543300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7" name="Rectangle 43"/>
          <p:cNvSpPr>
            <a:spLocks noChangeArrowheads="1"/>
          </p:cNvSpPr>
          <p:nvPr/>
        </p:nvSpPr>
        <p:spPr bwMode="auto">
          <a:xfrm>
            <a:off x="3687763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8" name="Rectangle 44"/>
          <p:cNvSpPr>
            <a:spLocks noChangeArrowheads="1"/>
          </p:cNvSpPr>
          <p:nvPr/>
        </p:nvSpPr>
        <p:spPr bwMode="auto">
          <a:xfrm>
            <a:off x="384016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9" name="Rectangle 45"/>
          <p:cNvSpPr>
            <a:spLocks noChangeArrowheads="1"/>
          </p:cNvSpPr>
          <p:nvPr/>
        </p:nvSpPr>
        <p:spPr bwMode="auto">
          <a:xfrm>
            <a:off x="39782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0" name="Rectangle 46"/>
          <p:cNvSpPr>
            <a:spLocks noChangeArrowheads="1"/>
          </p:cNvSpPr>
          <p:nvPr/>
        </p:nvSpPr>
        <p:spPr bwMode="auto">
          <a:xfrm>
            <a:off x="4122738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1" name="Rectangle 47"/>
          <p:cNvSpPr>
            <a:spLocks noChangeArrowheads="1"/>
          </p:cNvSpPr>
          <p:nvPr/>
        </p:nvSpPr>
        <p:spPr bwMode="auto">
          <a:xfrm>
            <a:off x="42703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2" name="Rectangle 48"/>
          <p:cNvSpPr>
            <a:spLocks noChangeArrowheads="1"/>
          </p:cNvSpPr>
          <p:nvPr/>
        </p:nvSpPr>
        <p:spPr bwMode="auto">
          <a:xfrm>
            <a:off x="441801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3" name="Rectangle 49"/>
          <p:cNvSpPr>
            <a:spLocks noChangeArrowheads="1"/>
          </p:cNvSpPr>
          <p:nvPr/>
        </p:nvSpPr>
        <p:spPr bwMode="auto">
          <a:xfrm>
            <a:off x="4565650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4" name="Rectangle 50"/>
          <p:cNvSpPr>
            <a:spLocks noChangeArrowheads="1"/>
          </p:cNvSpPr>
          <p:nvPr/>
        </p:nvSpPr>
        <p:spPr bwMode="auto">
          <a:xfrm>
            <a:off x="4711700" y="2655888"/>
            <a:ext cx="15240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Rectangle 51"/>
          <p:cNvSpPr>
            <a:spLocks noChangeArrowheads="1"/>
          </p:cNvSpPr>
          <p:nvPr/>
        </p:nvSpPr>
        <p:spPr bwMode="auto">
          <a:xfrm>
            <a:off x="4864100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Rectangle 52"/>
          <p:cNvSpPr>
            <a:spLocks noChangeArrowheads="1"/>
          </p:cNvSpPr>
          <p:nvPr/>
        </p:nvSpPr>
        <p:spPr bwMode="auto">
          <a:xfrm>
            <a:off x="5010150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7" name="Rectangle 53"/>
          <p:cNvSpPr>
            <a:spLocks noChangeArrowheads="1"/>
          </p:cNvSpPr>
          <p:nvPr/>
        </p:nvSpPr>
        <p:spPr bwMode="auto">
          <a:xfrm>
            <a:off x="5157788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8" name="Rectangle 54"/>
          <p:cNvSpPr>
            <a:spLocks noChangeArrowheads="1"/>
          </p:cNvSpPr>
          <p:nvPr/>
        </p:nvSpPr>
        <p:spPr bwMode="auto">
          <a:xfrm>
            <a:off x="530542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9" name="Rectangle 55"/>
          <p:cNvSpPr>
            <a:spLocks noChangeArrowheads="1"/>
          </p:cNvSpPr>
          <p:nvPr/>
        </p:nvSpPr>
        <p:spPr bwMode="auto">
          <a:xfrm>
            <a:off x="5453063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0" name="Rectangle 56"/>
          <p:cNvSpPr>
            <a:spLocks noChangeArrowheads="1"/>
          </p:cNvSpPr>
          <p:nvPr/>
        </p:nvSpPr>
        <p:spPr bwMode="auto">
          <a:xfrm>
            <a:off x="5599113" y="2655888"/>
            <a:ext cx="15240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1" name="Rectangle 57"/>
          <p:cNvSpPr>
            <a:spLocks noChangeArrowheads="1"/>
          </p:cNvSpPr>
          <p:nvPr/>
        </p:nvSpPr>
        <p:spPr bwMode="auto">
          <a:xfrm>
            <a:off x="5751513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2" name="Rectangle 58"/>
          <p:cNvSpPr>
            <a:spLocks noChangeArrowheads="1"/>
          </p:cNvSpPr>
          <p:nvPr/>
        </p:nvSpPr>
        <p:spPr bwMode="auto">
          <a:xfrm>
            <a:off x="589756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3" name="Rectangle 59"/>
          <p:cNvSpPr>
            <a:spLocks noChangeArrowheads="1"/>
          </p:cNvSpPr>
          <p:nvPr/>
        </p:nvSpPr>
        <p:spPr bwMode="auto">
          <a:xfrm>
            <a:off x="6045200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4" name="Rectangle 60"/>
          <p:cNvSpPr>
            <a:spLocks noChangeArrowheads="1"/>
          </p:cNvSpPr>
          <p:nvPr/>
        </p:nvSpPr>
        <p:spPr bwMode="auto">
          <a:xfrm>
            <a:off x="6192838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5" name="Rectangle 61"/>
          <p:cNvSpPr>
            <a:spLocks noChangeArrowheads="1"/>
          </p:cNvSpPr>
          <p:nvPr/>
        </p:nvSpPr>
        <p:spPr bwMode="auto">
          <a:xfrm>
            <a:off x="6340475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6" name="Rectangle 62"/>
          <p:cNvSpPr>
            <a:spLocks noChangeArrowheads="1"/>
          </p:cNvSpPr>
          <p:nvPr/>
        </p:nvSpPr>
        <p:spPr bwMode="auto">
          <a:xfrm>
            <a:off x="6486525" y="2655888"/>
            <a:ext cx="15240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7" name="Rectangle 63"/>
          <p:cNvSpPr>
            <a:spLocks noChangeArrowheads="1"/>
          </p:cNvSpPr>
          <p:nvPr/>
        </p:nvSpPr>
        <p:spPr bwMode="auto">
          <a:xfrm>
            <a:off x="6638925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8" name="Rectangle 64"/>
          <p:cNvSpPr>
            <a:spLocks noChangeArrowheads="1"/>
          </p:cNvSpPr>
          <p:nvPr/>
        </p:nvSpPr>
        <p:spPr bwMode="auto">
          <a:xfrm>
            <a:off x="67849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9" name="Rectangle 65"/>
          <p:cNvSpPr>
            <a:spLocks noChangeArrowheads="1"/>
          </p:cNvSpPr>
          <p:nvPr/>
        </p:nvSpPr>
        <p:spPr bwMode="auto">
          <a:xfrm>
            <a:off x="693261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0" name="Rectangle 66"/>
          <p:cNvSpPr>
            <a:spLocks noChangeArrowheads="1"/>
          </p:cNvSpPr>
          <p:nvPr/>
        </p:nvSpPr>
        <p:spPr bwMode="auto">
          <a:xfrm>
            <a:off x="7080250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1" name="Rectangle 67"/>
          <p:cNvSpPr>
            <a:spLocks noChangeArrowheads="1"/>
          </p:cNvSpPr>
          <p:nvPr/>
        </p:nvSpPr>
        <p:spPr bwMode="auto">
          <a:xfrm>
            <a:off x="7227888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2" name="Rectangle 68"/>
          <p:cNvSpPr>
            <a:spLocks noChangeArrowheads="1"/>
          </p:cNvSpPr>
          <p:nvPr/>
        </p:nvSpPr>
        <p:spPr bwMode="auto">
          <a:xfrm>
            <a:off x="28178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3" name="Rectangle 69"/>
          <p:cNvSpPr>
            <a:spLocks noChangeArrowheads="1"/>
          </p:cNvSpPr>
          <p:nvPr/>
        </p:nvSpPr>
        <p:spPr bwMode="auto">
          <a:xfrm>
            <a:off x="29622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4" name="Rectangle 70"/>
          <p:cNvSpPr>
            <a:spLocks noChangeArrowheads="1"/>
          </p:cNvSpPr>
          <p:nvPr/>
        </p:nvSpPr>
        <p:spPr bwMode="auto">
          <a:xfrm>
            <a:off x="3109913" y="3395663"/>
            <a:ext cx="1492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5" name="Rectangle 71"/>
          <p:cNvSpPr>
            <a:spLocks noChangeArrowheads="1"/>
          </p:cNvSpPr>
          <p:nvPr/>
        </p:nvSpPr>
        <p:spPr bwMode="auto">
          <a:xfrm>
            <a:off x="325913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6" name="Rectangle 72"/>
          <p:cNvSpPr>
            <a:spLocks noChangeArrowheads="1"/>
          </p:cNvSpPr>
          <p:nvPr/>
        </p:nvSpPr>
        <p:spPr bwMode="auto">
          <a:xfrm>
            <a:off x="340518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7" name="Rectangle 73"/>
          <p:cNvSpPr>
            <a:spLocks noChangeArrowheads="1"/>
          </p:cNvSpPr>
          <p:nvPr/>
        </p:nvSpPr>
        <p:spPr bwMode="auto">
          <a:xfrm>
            <a:off x="354330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8" name="Rectangle 74"/>
          <p:cNvSpPr>
            <a:spLocks noChangeArrowheads="1"/>
          </p:cNvSpPr>
          <p:nvPr/>
        </p:nvSpPr>
        <p:spPr bwMode="auto">
          <a:xfrm>
            <a:off x="368776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9" name="Rectangle 75"/>
          <p:cNvSpPr>
            <a:spLocks noChangeArrowheads="1"/>
          </p:cNvSpPr>
          <p:nvPr/>
        </p:nvSpPr>
        <p:spPr bwMode="auto">
          <a:xfrm>
            <a:off x="384016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0" name="Rectangle 76"/>
          <p:cNvSpPr>
            <a:spLocks noChangeArrowheads="1"/>
          </p:cNvSpPr>
          <p:nvPr/>
        </p:nvSpPr>
        <p:spPr bwMode="auto">
          <a:xfrm>
            <a:off x="39782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1" name="Rectangle 77"/>
          <p:cNvSpPr>
            <a:spLocks noChangeArrowheads="1"/>
          </p:cNvSpPr>
          <p:nvPr/>
        </p:nvSpPr>
        <p:spPr bwMode="auto">
          <a:xfrm>
            <a:off x="412273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2" name="Rectangle 78"/>
          <p:cNvSpPr>
            <a:spLocks noChangeArrowheads="1"/>
          </p:cNvSpPr>
          <p:nvPr/>
        </p:nvSpPr>
        <p:spPr bwMode="auto">
          <a:xfrm>
            <a:off x="42703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3" name="Rectangle 79"/>
          <p:cNvSpPr>
            <a:spLocks noChangeArrowheads="1"/>
          </p:cNvSpPr>
          <p:nvPr/>
        </p:nvSpPr>
        <p:spPr bwMode="auto">
          <a:xfrm>
            <a:off x="44180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4" name="Rectangle 80"/>
          <p:cNvSpPr>
            <a:spLocks noChangeArrowheads="1"/>
          </p:cNvSpPr>
          <p:nvPr/>
        </p:nvSpPr>
        <p:spPr bwMode="auto">
          <a:xfrm>
            <a:off x="456565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5" name="Rectangle 81"/>
          <p:cNvSpPr>
            <a:spLocks noChangeArrowheads="1"/>
          </p:cNvSpPr>
          <p:nvPr/>
        </p:nvSpPr>
        <p:spPr bwMode="auto">
          <a:xfrm>
            <a:off x="4711700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6" name="Rectangle 82"/>
          <p:cNvSpPr>
            <a:spLocks noChangeArrowheads="1"/>
          </p:cNvSpPr>
          <p:nvPr/>
        </p:nvSpPr>
        <p:spPr bwMode="auto">
          <a:xfrm>
            <a:off x="486410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7" name="Rectangle 83"/>
          <p:cNvSpPr>
            <a:spLocks noChangeArrowheads="1"/>
          </p:cNvSpPr>
          <p:nvPr/>
        </p:nvSpPr>
        <p:spPr bwMode="auto">
          <a:xfrm>
            <a:off x="501015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8" name="Rectangle 84"/>
          <p:cNvSpPr>
            <a:spLocks noChangeArrowheads="1"/>
          </p:cNvSpPr>
          <p:nvPr/>
        </p:nvSpPr>
        <p:spPr bwMode="auto">
          <a:xfrm>
            <a:off x="515778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9" name="Rectangle 85"/>
          <p:cNvSpPr>
            <a:spLocks noChangeArrowheads="1"/>
          </p:cNvSpPr>
          <p:nvPr/>
        </p:nvSpPr>
        <p:spPr bwMode="auto">
          <a:xfrm>
            <a:off x="530542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0" name="Rectangle 86"/>
          <p:cNvSpPr>
            <a:spLocks noChangeArrowheads="1"/>
          </p:cNvSpPr>
          <p:nvPr/>
        </p:nvSpPr>
        <p:spPr bwMode="auto">
          <a:xfrm>
            <a:off x="545306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1" name="Rectangle 87"/>
          <p:cNvSpPr>
            <a:spLocks noChangeArrowheads="1"/>
          </p:cNvSpPr>
          <p:nvPr/>
        </p:nvSpPr>
        <p:spPr bwMode="auto">
          <a:xfrm>
            <a:off x="5599113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2" name="Rectangle 88"/>
          <p:cNvSpPr>
            <a:spLocks noChangeArrowheads="1"/>
          </p:cNvSpPr>
          <p:nvPr/>
        </p:nvSpPr>
        <p:spPr bwMode="auto">
          <a:xfrm>
            <a:off x="575151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3" name="Rectangle 89"/>
          <p:cNvSpPr>
            <a:spLocks noChangeArrowheads="1"/>
          </p:cNvSpPr>
          <p:nvPr/>
        </p:nvSpPr>
        <p:spPr bwMode="auto">
          <a:xfrm>
            <a:off x="589756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4" name="Rectangle 90"/>
          <p:cNvSpPr>
            <a:spLocks noChangeArrowheads="1"/>
          </p:cNvSpPr>
          <p:nvPr/>
        </p:nvSpPr>
        <p:spPr bwMode="auto">
          <a:xfrm>
            <a:off x="604520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5" name="Rectangle 91"/>
          <p:cNvSpPr>
            <a:spLocks noChangeArrowheads="1"/>
          </p:cNvSpPr>
          <p:nvPr/>
        </p:nvSpPr>
        <p:spPr bwMode="auto">
          <a:xfrm>
            <a:off x="619283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6" name="Rectangle 92"/>
          <p:cNvSpPr>
            <a:spLocks noChangeArrowheads="1"/>
          </p:cNvSpPr>
          <p:nvPr/>
        </p:nvSpPr>
        <p:spPr bwMode="auto">
          <a:xfrm>
            <a:off x="6340475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7" name="Rectangle 93"/>
          <p:cNvSpPr>
            <a:spLocks noChangeArrowheads="1"/>
          </p:cNvSpPr>
          <p:nvPr/>
        </p:nvSpPr>
        <p:spPr bwMode="auto">
          <a:xfrm>
            <a:off x="6486525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8" name="Rectangle 94"/>
          <p:cNvSpPr>
            <a:spLocks noChangeArrowheads="1"/>
          </p:cNvSpPr>
          <p:nvPr/>
        </p:nvSpPr>
        <p:spPr bwMode="auto">
          <a:xfrm>
            <a:off x="6638925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9" name="Rectangle 95"/>
          <p:cNvSpPr>
            <a:spLocks noChangeArrowheads="1"/>
          </p:cNvSpPr>
          <p:nvPr/>
        </p:nvSpPr>
        <p:spPr bwMode="auto">
          <a:xfrm>
            <a:off x="67849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20" name="Rectangle 96"/>
          <p:cNvSpPr>
            <a:spLocks noChangeArrowheads="1"/>
          </p:cNvSpPr>
          <p:nvPr/>
        </p:nvSpPr>
        <p:spPr bwMode="auto">
          <a:xfrm>
            <a:off x="69326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21" name="Rectangle 97"/>
          <p:cNvSpPr>
            <a:spLocks noChangeArrowheads="1"/>
          </p:cNvSpPr>
          <p:nvPr/>
        </p:nvSpPr>
        <p:spPr bwMode="auto">
          <a:xfrm>
            <a:off x="708025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22" name="Rectangle 98"/>
          <p:cNvSpPr>
            <a:spLocks noChangeArrowheads="1"/>
          </p:cNvSpPr>
          <p:nvPr/>
        </p:nvSpPr>
        <p:spPr bwMode="auto">
          <a:xfrm>
            <a:off x="722788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Rectangle 3"/>
          <p:cNvSpPr txBox="1">
            <a:spLocks noChangeArrowheads="1"/>
          </p:cNvSpPr>
          <p:nvPr/>
        </p:nvSpPr>
        <p:spPr>
          <a:xfrm>
            <a:off x="990600" y="4419600"/>
            <a:ext cx="8420100" cy="1711325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en-US" sz="2800" kern="0" dirty="0">
                <a:solidFill>
                  <a:srgbClr val="FFC000"/>
                </a:solidFill>
                <a:latin typeface="+mn-lt"/>
                <a:ea typeface="+mn-ea"/>
              </a:rPr>
              <a:t>Ver: version</a:t>
            </a:r>
            <a:r>
              <a:rPr lang="en-US" sz="2800" kern="0" dirty="0">
                <a:latin typeface="+mn-lt"/>
                <a:ea typeface="+mn-ea"/>
              </a:rPr>
              <a:t>, </a:t>
            </a:r>
            <a:r>
              <a:rPr lang="en-US" sz="2800" kern="0" dirty="0">
                <a:solidFill>
                  <a:srgbClr val="00B050"/>
                </a:solidFill>
                <a:latin typeface="+mn-lt"/>
                <a:ea typeface="+mn-ea"/>
              </a:rPr>
              <a:t>P: padding</a:t>
            </a:r>
            <a:r>
              <a:rPr lang="en-US" sz="2800" kern="0" dirty="0">
                <a:latin typeface="+mn-lt"/>
                <a:ea typeface="+mn-ea"/>
              </a:rPr>
              <a:t>, </a:t>
            </a:r>
            <a:r>
              <a:rPr lang="en-US" sz="2800" kern="0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X: extension</a:t>
            </a:r>
            <a:r>
              <a:rPr lang="en-US" sz="2800" kern="0" dirty="0">
                <a:latin typeface="+mn-lt"/>
                <a:ea typeface="+mn-ea"/>
              </a:rPr>
              <a:t>, </a:t>
            </a:r>
            <a:r>
              <a:rPr lang="en-US" sz="2800" dirty="0">
                <a:solidFill>
                  <a:srgbClr val="00B0F0"/>
                </a:solidFill>
                <a:ea typeface="宋体" charset="-122"/>
              </a:rPr>
              <a:t>CC: CSRC count</a:t>
            </a:r>
            <a:r>
              <a:rPr lang="en-US" sz="2800" dirty="0">
                <a:ea typeface="宋体" charset="-122"/>
              </a:rPr>
              <a:t>, M: marker, </a:t>
            </a:r>
            <a:r>
              <a:rPr lang="en-US" sz="2800" dirty="0">
                <a:solidFill>
                  <a:srgbClr val="7030A0"/>
                </a:solidFill>
                <a:ea typeface="宋体" charset="-122"/>
              </a:rPr>
              <a:t>PT: payload type</a:t>
            </a:r>
            <a:r>
              <a:rPr lang="en-US" sz="2800" dirty="0">
                <a:ea typeface="宋体" charset="-122"/>
              </a:rPr>
              <a:t>,</a:t>
            </a:r>
            <a:r>
              <a:rPr lang="en-US" sz="2800" dirty="0">
                <a:solidFill>
                  <a:srgbClr val="7030A0"/>
                </a:solidFill>
                <a:ea typeface="宋体" charset="-122"/>
              </a:rPr>
              <a:t> </a:t>
            </a:r>
            <a:r>
              <a:rPr lang="en-US" sz="2800" dirty="0">
                <a:solidFill>
                  <a:srgbClr val="2F04CC"/>
                </a:solidFill>
                <a:ea typeface="宋体" charset="-122"/>
              </a:rPr>
              <a:t>sequence number</a:t>
            </a:r>
            <a:r>
              <a:rPr lang="en-US" sz="2800" dirty="0">
                <a:ea typeface="宋体" charset="-122"/>
              </a:rPr>
              <a:t>,</a:t>
            </a:r>
            <a:r>
              <a:rPr lang="en-US" sz="2800" dirty="0">
                <a:solidFill>
                  <a:srgbClr val="2F04CC"/>
                </a:solidFill>
                <a:ea typeface="宋体" charset="-122"/>
              </a:rPr>
              <a:t> </a:t>
            </a:r>
            <a:r>
              <a:rPr lang="en-US" sz="2800" dirty="0">
                <a:solidFill>
                  <a:srgbClr val="B8CBF7"/>
                </a:solidFill>
                <a:ea typeface="宋体" charset="-122"/>
              </a:rPr>
              <a:t>media timestamp</a:t>
            </a:r>
            <a:r>
              <a:rPr lang="en-US" sz="2800" dirty="0">
                <a:ea typeface="宋体" charset="-122"/>
              </a:rPr>
              <a:t>,</a:t>
            </a:r>
            <a:r>
              <a:rPr lang="en-US" sz="2800" dirty="0">
                <a:solidFill>
                  <a:srgbClr val="2F04CC"/>
                </a:solidFill>
                <a:ea typeface="宋体" charset="-122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a typeface="宋体" charset="-122"/>
              </a:rPr>
              <a:t>SSRC</a:t>
            </a:r>
            <a:endParaRPr lang="en-US" sz="2800" kern="0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40024" name="Rectangle 26"/>
          <p:cNvSpPr>
            <a:spLocks noChangeArrowheads="1"/>
          </p:cNvSpPr>
          <p:nvPr/>
        </p:nvSpPr>
        <p:spPr bwMode="auto">
          <a:xfrm>
            <a:off x="5011738" y="1916113"/>
            <a:ext cx="147637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25" name="TextBox 102"/>
          <p:cNvSpPr txBox="1">
            <a:spLocks noChangeArrowheads="1"/>
          </p:cNvSpPr>
          <p:nvPr/>
        </p:nvSpPr>
        <p:spPr bwMode="auto">
          <a:xfrm>
            <a:off x="1371600" y="2057400"/>
            <a:ext cx="1174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 bytes</a:t>
            </a:r>
          </a:p>
        </p:txBody>
      </p:sp>
      <p:sp>
        <p:nvSpPr>
          <p:cNvPr id="40026" name="TextBox 103"/>
          <p:cNvSpPr txBox="1">
            <a:spLocks noChangeArrowheads="1"/>
          </p:cNvSpPr>
          <p:nvPr/>
        </p:nvSpPr>
        <p:spPr bwMode="auto">
          <a:xfrm>
            <a:off x="1371600" y="2743200"/>
            <a:ext cx="1174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 bytes</a:t>
            </a:r>
          </a:p>
        </p:txBody>
      </p:sp>
      <p:sp>
        <p:nvSpPr>
          <p:cNvPr id="40027" name="TextBox 104"/>
          <p:cNvSpPr txBox="1">
            <a:spLocks noChangeArrowheads="1"/>
          </p:cNvSpPr>
          <p:nvPr/>
        </p:nvSpPr>
        <p:spPr bwMode="auto">
          <a:xfrm>
            <a:off x="1371600" y="3505200"/>
            <a:ext cx="1174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 bytes</a:t>
            </a:r>
          </a:p>
        </p:txBody>
      </p:sp>
    </p:spTree>
  </p:cSld>
  <p:clrMapOvr>
    <a:masterClrMapping/>
  </p:clrMapOvr>
  <p:transition spd="slow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419600"/>
            <a:ext cx="8420100" cy="1711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Media Timestamp</a:t>
            </a:r>
            <a:r>
              <a:rPr lang="en-US" sz="2800" dirty="0" smtClean="0"/>
              <a:t>: 32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the instant the first byte in this packet is captured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90 kHz timestamp (90,000 = 1 second)</a:t>
            </a:r>
          </a:p>
        </p:txBody>
      </p:sp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2817813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5"/>
          <p:cNvSpPr>
            <a:spLocks noChangeArrowheads="1"/>
          </p:cNvSpPr>
          <p:nvPr/>
        </p:nvSpPr>
        <p:spPr bwMode="auto">
          <a:xfrm>
            <a:off x="2962275" y="191611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Rectangle 6"/>
          <p:cNvSpPr>
            <a:spLocks noChangeArrowheads="1"/>
          </p:cNvSpPr>
          <p:nvPr/>
        </p:nvSpPr>
        <p:spPr bwMode="auto">
          <a:xfrm>
            <a:off x="3109913" y="1916113"/>
            <a:ext cx="1492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7"/>
          <p:cNvSpPr>
            <a:spLocks noChangeArrowheads="1"/>
          </p:cNvSpPr>
          <p:nvPr/>
        </p:nvSpPr>
        <p:spPr bwMode="auto">
          <a:xfrm>
            <a:off x="3259138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Rectangle 8"/>
          <p:cNvSpPr>
            <a:spLocks noChangeArrowheads="1"/>
          </p:cNvSpPr>
          <p:nvPr/>
        </p:nvSpPr>
        <p:spPr bwMode="auto">
          <a:xfrm>
            <a:off x="3405188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Rectangle 9"/>
          <p:cNvSpPr>
            <a:spLocks noChangeArrowheads="1"/>
          </p:cNvSpPr>
          <p:nvPr/>
        </p:nvSpPr>
        <p:spPr bwMode="auto">
          <a:xfrm>
            <a:off x="3543300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Rectangle 10"/>
          <p:cNvSpPr>
            <a:spLocks noChangeArrowheads="1"/>
          </p:cNvSpPr>
          <p:nvPr/>
        </p:nvSpPr>
        <p:spPr bwMode="auto">
          <a:xfrm>
            <a:off x="3687763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Rectangle 11"/>
          <p:cNvSpPr>
            <a:spLocks noChangeArrowheads="1"/>
          </p:cNvSpPr>
          <p:nvPr/>
        </p:nvSpPr>
        <p:spPr bwMode="auto">
          <a:xfrm>
            <a:off x="3840163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Rectangle 12"/>
          <p:cNvSpPr>
            <a:spLocks noChangeArrowheads="1"/>
          </p:cNvSpPr>
          <p:nvPr/>
        </p:nvSpPr>
        <p:spPr bwMode="auto">
          <a:xfrm>
            <a:off x="3978275" y="191611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Rectangle 13"/>
          <p:cNvSpPr>
            <a:spLocks noChangeArrowheads="1"/>
          </p:cNvSpPr>
          <p:nvPr/>
        </p:nvSpPr>
        <p:spPr bwMode="auto">
          <a:xfrm>
            <a:off x="4122738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Rectangle 14"/>
          <p:cNvSpPr>
            <a:spLocks noChangeArrowheads="1"/>
          </p:cNvSpPr>
          <p:nvPr/>
        </p:nvSpPr>
        <p:spPr bwMode="auto">
          <a:xfrm>
            <a:off x="4270375" y="191611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Rectangle 15"/>
          <p:cNvSpPr>
            <a:spLocks noChangeArrowheads="1"/>
          </p:cNvSpPr>
          <p:nvPr/>
        </p:nvSpPr>
        <p:spPr bwMode="auto">
          <a:xfrm>
            <a:off x="4418013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Rectangle 16"/>
          <p:cNvSpPr>
            <a:spLocks noChangeArrowheads="1"/>
          </p:cNvSpPr>
          <p:nvPr/>
        </p:nvSpPr>
        <p:spPr bwMode="auto">
          <a:xfrm>
            <a:off x="4565650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Rectangle 17"/>
          <p:cNvSpPr>
            <a:spLocks noChangeArrowheads="1"/>
          </p:cNvSpPr>
          <p:nvPr/>
        </p:nvSpPr>
        <p:spPr bwMode="auto">
          <a:xfrm>
            <a:off x="4711700" y="191611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Rectangle 18"/>
          <p:cNvSpPr>
            <a:spLocks noChangeArrowheads="1"/>
          </p:cNvSpPr>
          <p:nvPr/>
        </p:nvSpPr>
        <p:spPr bwMode="auto">
          <a:xfrm>
            <a:off x="4864100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1" name="Rectangle 19"/>
          <p:cNvSpPr>
            <a:spLocks noChangeArrowheads="1"/>
          </p:cNvSpPr>
          <p:nvPr/>
        </p:nvSpPr>
        <p:spPr bwMode="auto">
          <a:xfrm>
            <a:off x="5599113" y="191611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2" name="Rectangle 20"/>
          <p:cNvSpPr>
            <a:spLocks noChangeArrowheads="1"/>
          </p:cNvSpPr>
          <p:nvPr/>
        </p:nvSpPr>
        <p:spPr bwMode="auto">
          <a:xfrm>
            <a:off x="5897563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983" name="Group 21"/>
          <p:cNvGrpSpPr>
            <a:grpSpLocks/>
          </p:cNvGrpSpPr>
          <p:nvPr/>
        </p:nvGrpSpPr>
        <p:grpSpPr bwMode="auto">
          <a:xfrm>
            <a:off x="5010150" y="1916113"/>
            <a:ext cx="1182688" cy="731837"/>
            <a:chOff x="2913" y="1207"/>
            <a:chExt cx="688" cy="461"/>
          </a:xfrm>
        </p:grpSpPr>
        <p:sp>
          <p:nvSpPr>
            <p:cNvPr id="41055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6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7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8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9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0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84" name="Rectangle 28"/>
          <p:cNvSpPr>
            <a:spLocks noChangeArrowheads="1"/>
          </p:cNvSpPr>
          <p:nvPr/>
        </p:nvSpPr>
        <p:spPr bwMode="auto">
          <a:xfrm>
            <a:off x="6932613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985" name="Group 29"/>
          <p:cNvGrpSpPr>
            <a:grpSpLocks/>
          </p:cNvGrpSpPr>
          <p:nvPr/>
        </p:nvGrpSpPr>
        <p:grpSpPr bwMode="auto">
          <a:xfrm>
            <a:off x="6192838" y="1916113"/>
            <a:ext cx="1181100" cy="731837"/>
            <a:chOff x="3601" y="1207"/>
            <a:chExt cx="688" cy="461"/>
          </a:xfrm>
        </p:grpSpPr>
        <p:sp>
          <p:nvSpPr>
            <p:cNvPr id="41048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9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0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1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2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3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4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86" name="Rectangle 37"/>
          <p:cNvSpPr>
            <a:spLocks noChangeArrowheads="1"/>
          </p:cNvSpPr>
          <p:nvPr/>
        </p:nvSpPr>
        <p:spPr bwMode="auto">
          <a:xfrm>
            <a:off x="281781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7" name="Rectangle 38"/>
          <p:cNvSpPr>
            <a:spLocks noChangeArrowheads="1"/>
          </p:cNvSpPr>
          <p:nvPr/>
        </p:nvSpPr>
        <p:spPr bwMode="auto">
          <a:xfrm>
            <a:off x="29622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8" name="Rectangle 39"/>
          <p:cNvSpPr>
            <a:spLocks noChangeArrowheads="1"/>
          </p:cNvSpPr>
          <p:nvPr/>
        </p:nvSpPr>
        <p:spPr bwMode="auto">
          <a:xfrm>
            <a:off x="3109913" y="2655888"/>
            <a:ext cx="149225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9" name="Rectangle 40"/>
          <p:cNvSpPr>
            <a:spLocks noChangeArrowheads="1"/>
          </p:cNvSpPr>
          <p:nvPr/>
        </p:nvSpPr>
        <p:spPr bwMode="auto">
          <a:xfrm>
            <a:off x="3259138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0" name="Rectangle 41"/>
          <p:cNvSpPr>
            <a:spLocks noChangeArrowheads="1"/>
          </p:cNvSpPr>
          <p:nvPr/>
        </p:nvSpPr>
        <p:spPr bwMode="auto">
          <a:xfrm>
            <a:off x="3405188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1" name="Rectangle 42"/>
          <p:cNvSpPr>
            <a:spLocks noChangeArrowheads="1"/>
          </p:cNvSpPr>
          <p:nvPr/>
        </p:nvSpPr>
        <p:spPr bwMode="auto">
          <a:xfrm>
            <a:off x="3543300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2" name="Rectangle 43"/>
          <p:cNvSpPr>
            <a:spLocks noChangeArrowheads="1"/>
          </p:cNvSpPr>
          <p:nvPr/>
        </p:nvSpPr>
        <p:spPr bwMode="auto">
          <a:xfrm>
            <a:off x="3687763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3" name="Rectangle 44"/>
          <p:cNvSpPr>
            <a:spLocks noChangeArrowheads="1"/>
          </p:cNvSpPr>
          <p:nvPr/>
        </p:nvSpPr>
        <p:spPr bwMode="auto">
          <a:xfrm>
            <a:off x="384016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4" name="Rectangle 45"/>
          <p:cNvSpPr>
            <a:spLocks noChangeArrowheads="1"/>
          </p:cNvSpPr>
          <p:nvPr/>
        </p:nvSpPr>
        <p:spPr bwMode="auto">
          <a:xfrm>
            <a:off x="39782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5" name="Rectangle 46"/>
          <p:cNvSpPr>
            <a:spLocks noChangeArrowheads="1"/>
          </p:cNvSpPr>
          <p:nvPr/>
        </p:nvSpPr>
        <p:spPr bwMode="auto">
          <a:xfrm>
            <a:off x="4122738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6" name="Rectangle 47"/>
          <p:cNvSpPr>
            <a:spLocks noChangeArrowheads="1"/>
          </p:cNvSpPr>
          <p:nvPr/>
        </p:nvSpPr>
        <p:spPr bwMode="auto">
          <a:xfrm>
            <a:off x="42703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7" name="Rectangle 48"/>
          <p:cNvSpPr>
            <a:spLocks noChangeArrowheads="1"/>
          </p:cNvSpPr>
          <p:nvPr/>
        </p:nvSpPr>
        <p:spPr bwMode="auto">
          <a:xfrm>
            <a:off x="441801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8" name="Rectangle 49"/>
          <p:cNvSpPr>
            <a:spLocks noChangeArrowheads="1"/>
          </p:cNvSpPr>
          <p:nvPr/>
        </p:nvSpPr>
        <p:spPr bwMode="auto">
          <a:xfrm>
            <a:off x="4565650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9" name="Rectangle 50"/>
          <p:cNvSpPr>
            <a:spLocks noChangeArrowheads="1"/>
          </p:cNvSpPr>
          <p:nvPr/>
        </p:nvSpPr>
        <p:spPr bwMode="auto">
          <a:xfrm>
            <a:off x="4711700" y="2655888"/>
            <a:ext cx="15240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0" name="Rectangle 51"/>
          <p:cNvSpPr>
            <a:spLocks noChangeArrowheads="1"/>
          </p:cNvSpPr>
          <p:nvPr/>
        </p:nvSpPr>
        <p:spPr bwMode="auto">
          <a:xfrm>
            <a:off x="4864100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1" name="Rectangle 52"/>
          <p:cNvSpPr>
            <a:spLocks noChangeArrowheads="1"/>
          </p:cNvSpPr>
          <p:nvPr/>
        </p:nvSpPr>
        <p:spPr bwMode="auto">
          <a:xfrm>
            <a:off x="5010150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2" name="Rectangle 53"/>
          <p:cNvSpPr>
            <a:spLocks noChangeArrowheads="1"/>
          </p:cNvSpPr>
          <p:nvPr/>
        </p:nvSpPr>
        <p:spPr bwMode="auto">
          <a:xfrm>
            <a:off x="5157788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3" name="Rectangle 54"/>
          <p:cNvSpPr>
            <a:spLocks noChangeArrowheads="1"/>
          </p:cNvSpPr>
          <p:nvPr/>
        </p:nvSpPr>
        <p:spPr bwMode="auto">
          <a:xfrm>
            <a:off x="530542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4" name="Rectangle 55"/>
          <p:cNvSpPr>
            <a:spLocks noChangeArrowheads="1"/>
          </p:cNvSpPr>
          <p:nvPr/>
        </p:nvSpPr>
        <p:spPr bwMode="auto">
          <a:xfrm>
            <a:off x="5453063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5" name="Rectangle 56"/>
          <p:cNvSpPr>
            <a:spLocks noChangeArrowheads="1"/>
          </p:cNvSpPr>
          <p:nvPr/>
        </p:nvSpPr>
        <p:spPr bwMode="auto">
          <a:xfrm>
            <a:off x="5599113" y="2655888"/>
            <a:ext cx="15240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6" name="Rectangle 57"/>
          <p:cNvSpPr>
            <a:spLocks noChangeArrowheads="1"/>
          </p:cNvSpPr>
          <p:nvPr/>
        </p:nvSpPr>
        <p:spPr bwMode="auto">
          <a:xfrm>
            <a:off x="5751513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7" name="Rectangle 58"/>
          <p:cNvSpPr>
            <a:spLocks noChangeArrowheads="1"/>
          </p:cNvSpPr>
          <p:nvPr/>
        </p:nvSpPr>
        <p:spPr bwMode="auto">
          <a:xfrm>
            <a:off x="589756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8" name="Rectangle 59"/>
          <p:cNvSpPr>
            <a:spLocks noChangeArrowheads="1"/>
          </p:cNvSpPr>
          <p:nvPr/>
        </p:nvSpPr>
        <p:spPr bwMode="auto">
          <a:xfrm>
            <a:off x="6045200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9" name="Rectangle 60"/>
          <p:cNvSpPr>
            <a:spLocks noChangeArrowheads="1"/>
          </p:cNvSpPr>
          <p:nvPr/>
        </p:nvSpPr>
        <p:spPr bwMode="auto">
          <a:xfrm>
            <a:off x="6192838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0" name="Rectangle 61"/>
          <p:cNvSpPr>
            <a:spLocks noChangeArrowheads="1"/>
          </p:cNvSpPr>
          <p:nvPr/>
        </p:nvSpPr>
        <p:spPr bwMode="auto">
          <a:xfrm>
            <a:off x="6340475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1" name="Rectangle 62"/>
          <p:cNvSpPr>
            <a:spLocks noChangeArrowheads="1"/>
          </p:cNvSpPr>
          <p:nvPr/>
        </p:nvSpPr>
        <p:spPr bwMode="auto">
          <a:xfrm>
            <a:off x="6486525" y="2655888"/>
            <a:ext cx="15240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2" name="Rectangle 63"/>
          <p:cNvSpPr>
            <a:spLocks noChangeArrowheads="1"/>
          </p:cNvSpPr>
          <p:nvPr/>
        </p:nvSpPr>
        <p:spPr bwMode="auto">
          <a:xfrm>
            <a:off x="6638925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3" name="Rectangle 64"/>
          <p:cNvSpPr>
            <a:spLocks noChangeArrowheads="1"/>
          </p:cNvSpPr>
          <p:nvPr/>
        </p:nvSpPr>
        <p:spPr bwMode="auto">
          <a:xfrm>
            <a:off x="67849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4" name="Rectangle 65"/>
          <p:cNvSpPr>
            <a:spLocks noChangeArrowheads="1"/>
          </p:cNvSpPr>
          <p:nvPr/>
        </p:nvSpPr>
        <p:spPr bwMode="auto">
          <a:xfrm>
            <a:off x="693261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5" name="Rectangle 66"/>
          <p:cNvSpPr>
            <a:spLocks noChangeArrowheads="1"/>
          </p:cNvSpPr>
          <p:nvPr/>
        </p:nvSpPr>
        <p:spPr bwMode="auto">
          <a:xfrm>
            <a:off x="7080250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6" name="Rectangle 67"/>
          <p:cNvSpPr>
            <a:spLocks noChangeArrowheads="1"/>
          </p:cNvSpPr>
          <p:nvPr/>
        </p:nvSpPr>
        <p:spPr bwMode="auto">
          <a:xfrm>
            <a:off x="7227888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7" name="Rectangle 68"/>
          <p:cNvSpPr>
            <a:spLocks noChangeArrowheads="1"/>
          </p:cNvSpPr>
          <p:nvPr/>
        </p:nvSpPr>
        <p:spPr bwMode="auto">
          <a:xfrm>
            <a:off x="28178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8" name="Rectangle 69"/>
          <p:cNvSpPr>
            <a:spLocks noChangeArrowheads="1"/>
          </p:cNvSpPr>
          <p:nvPr/>
        </p:nvSpPr>
        <p:spPr bwMode="auto">
          <a:xfrm>
            <a:off x="29622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9" name="Rectangle 70"/>
          <p:cNvSpPr>
            <a:spLocks noChangeArrowheads="1"/>
          </p:cNvSpPr>
          <p:nvPr/>
        </p:nvSpPr>
        <p:spPr bwMode="auto">
          <a:xfrm>
            <a:off x="3109913" y="3395663"/>
            <a:ext cx="1492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0" name="Rectangle 71"/>
          <p:cNvSpPr>
            <a:spLocks noChangeArrowheads="1"/>
          </p:cNvSpPr>
          <p:nvPr/>
        </p:nvSpPr>
        <p:spPr bwMode="auto">
          <a:xfrm>
            <a:off x="325913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1" name="Rectangle 72"/>
          <p:cNvSpPr>
            <a:spLocks noChangeArrowheads="1"/>
          </p:cNvSpPr>
          <p:nvPr/>
        </p:nvSpPr>
        <p:spPr bwMode="auto">
          <a:xfrm>
            <a:off x="340518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2" name="Rectangle 73"/>
          <p:cNvSpPr>
            <a:spLocks noChangeArrowheads="1"/>
          </p:cNvSpPr>
          <p:nvPr/>
        </p:nvSpPr>
        <p:spPr bwMode="auto">
          <a:xfrm>
            <a:off x="354330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3" name="Rectangle 74"/>
          <p:cNvSpPr>
            <a:spLocks noChangeArrowheads="1"/>
          </p:cNvSpPr>
          <p:nvPr/>
        </p:nvSpPr>
        <p:spPr bwMode="auto">
          <a:xfrm>
            <a:off x="368776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4" name="Rectangle 75"/>
          <p:cNvSpPr>
            <a:spLocks noChangeArrowheads="1"/>
          </p:cNvSpPr>
          <p:nvPr/>
        </p:nvSpPr>
        <p:spPr bwMode="auto">
          <a:xfrm>
            <a:off x="384016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5" name="Rectangle 76"/>
          <p:cNvSpPr>
            <a:spLocks noChangeArrowheads="1"/>
          </p:cNvSpPr>
          <p:nvPr/>
        </p:nvSpPr>
        <p:spPr bwMode="auto">
          <a:xfrm>
            <a:off x="39782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6" name="Rectangle 77"/>
          <p:cNvSpPr>
            <a:spLocks noChangeArrowheads="1"/>
          </p:cNvSpPr>
          <p:nvPr/>
        </p:nvSpPr>
        <p:spPr bwMode="auto">
          <a:xfrm>
            <a:off x="412273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7" name="Rectangle 78"/>
          <p:cNvSpPr>
            <a:spLocks noChangeArrowheads="1"/>
          </p:cNvSpPr>
          <p:nvPr/>
        </p:nvSpPr>
        <p:spPr bwMode="auto">
          <a:xfrm>
            <a:off x="42703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8" name="Rectangle 79"/>
          <p:cNvSpPr>
            <a:spLocks noChangeArrowheads="1"/>
          </p:cNvSpPr>
          <p:nvPr/>
        </p:nvSpPr>
        <p:spPr bwMode="auto">
          <a:xfrm>
            <a:off x="44180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9" name="Rectangle 80"/>
          <p:cNvSpPr>
            <a:spLocks noChangeArrowheads="1"/>
          </p:cNvSpPr>
          <p:nvPr/>
        </p:nvSpPr>
        <p:spPr bwMode="auto">
          <a:xfrm>
            <a:off x="456565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0" name="Rectangle 81"/>
          <p:cNvSpPr>
            <a:spLocks noChangeArrowheads="1"/>
          </p:cNvSpPr>
          <p:nvPr/>
        </p:nvSpPr>
        <p:spPr bwMode="auto">
          <a:xfrm>
            <a:off x="4711700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1" name="Rectangle 82"/>
          <p:cNvSpPr>
            <a:spLocks noChangeArrowheads="1"/>
          </p:cNvSpPr>
          <p:nvPr/>
        </p:nvSpPr>
        <p:spPr bwMode="auto">
          <a:xfrm>
            <a:off x="486410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2" name="Rectangle 83"/>
          <p:cNvSpPr>
            <a:spLocks noChangeArrowheads="1"/>
          </p:cNvSpPr>
          <p:nvPr/>
        </p:nvSpPr>
        <p:spPr bwMode="auto">
          <a:xfrm>
            <a:off x="501015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3" name="Rectangle 84"/>
          <p:cNvSpPr>
            <a:spLocks noChangeArrowheads="1"/>
          </p:cNvSpPr>
          <p:nvPr/>
        </p:nvSpPr>
        <p:spPr bwMode="auto">
          <a:xfrm>
            <a:off x="515778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4" name="Rectangle 85"/>
          <p:cNvSpPr>
            <a:spLocks noChangeArrowheads="1"/>
          </p:cNvSpPr>
          <p:nvPr/>
        </p:nvSpPr>
        <p:spPr bwMode="auto">
          <a:xfrm>
            <a:off x="530542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5" name="Rectangle 86"/>
          <p:cNvSpPr>
            <a:spLocks noChangeArrowheads="1"/>
          </p:cNvSpPr>
          <p:nvPr/>
        </p:nvSpPr>
        <p:spPr bwMode="auto">
          <a:xfrm>
            <a:off x="545306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6" name="Rectangle 87"/>
          <p:cNvSpPr>
            <a:spLocks noChangeArrowheads="1"/>
          </p:cNvSpPr>
          <p:nvPr/>
        </p:nvSpPr>
        <p:spPr bwMode="auto">
          <a:xfrm>
            <a:off x="5599113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7" name="Rectangle 88"/>
          <p:cNvSpPr>
            <a:spLocks noChangeArrowheads="1"/>
          </p:cNvSpPr>
          <p:nvPr/>
        </p:nvSpPr>
        <p:spPr bwMode="auto">
          <a:xfrm>
            <a:off x="575151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8" name="Rectangle 89"/>
          <p:cNvSpPr>
            <a:spLocks noChangeArrowheads="1"/>
          </p:cNvSpPr>
          <p:nvPr/>
        </p:nvSpPr>
        <p:spPr bwMode="auto">
          <a:xfrm>
            <a:off x="589756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9" name="Rectangle 90"/>
          <p:cNvSpPr>
            <a:spLocks noChangeArrowheads="1"/>
          </p:cNvSpPr>
          <p:nvPr/>
        </p:nvSpPr>
        <p:spPr bwMode="auto">
          <a:xfrm>
            <a:off x="604520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0" name="Rectangle 91"/>
          <p:cNvSpPr>
            <a:spLocks noChangeArrowheads="1"/>
          </p:cNvSpPr>
          <p:nvPr/>
        </p:nvSpPr>
        <p:spPr bwMode="auto">
          <a:xfrm>
            <a:off x="619283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1" name="Rectangle 92"/>
          <p:cNvSpPr>
            <a:spLocks noChangeArrowheads="1"/>
          </p:cNvSpPr>
          <p:nvPr/>
        </p:nvSpPr>
        <p:spPr bwMode="auto">
          <a:xfrm>
            <a:off x="6340475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2" name="Rectangle 93"/>
          <p:cNvSpPr>
            <a:spLocks noChangeArrowheads="1"/>
          </p:cNvSpPr>
          <p:nvPr/>
        </p:nvSpPr>
        <p:spPr bwMode="auto">
          <a:xfrm>
            <a:off x="6486525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3" name="Rectangle 94"/>
          <p:cNvSpPr>
            <a:spLocks noChangeArrowheads="1"/>
          </p:cNvSpPr>
          <p:nvPr/>
        </p:nvSpPr>
        <p:spPr bwMode="auto">
          <a:xfrm>
            <a:off x="6638925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4" name="Rectangle 95"/>
          <p:cNvSpPr>
            <a:spLocks noChangeArrowheads="1"/>
          </p:cNvSpPr>
          <p:nvPr/>
        </p:nvSpPr>
        <p:spPr bwMode="auto">
          <a:xfrm>
            <a:off x="67849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5" name="Rectangle 96"/>
          <p:cNvSpPr>
            <a:spLocks noChangeArrowheads="1"/>
          </p:cNvSpPr>
          <p:nvPr/>
        </p:nvSpPr>
        <p:spPr bwMode="auto">
          <a:xfrm>
            <a:off x="69326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6" name="Rectangle 97"/>
          <p:cNvSpPr>
            <a:spLocks noChangeArrowheads="1"/>
          </p:cNvSpPr>
          <p:nvPr/>
        </p:nvSpPr>
        <p:spPr bwMode="auto">
          <a:xfrm>
            <a:off x="708025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7" name="Rectangle 98"/>
          <p:cNvSpPr>
            <a:spLocks noChangeArrowheads="1"/>
          </p:cNvSpPr>
          <p:nvPr/>
        </p:nvSpPr>
        <p:spPr bwMode="auto">
          <a:xfrm>
            <a:off x="722788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198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4198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4495800"/>
            <a:ext cx="8420100" cy="1635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Marker Bit: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1 if packet contains the last byte of a frame</a:t>
            </a:r>
          </a:p>
        </p:txBody>
      </p:sp>
      <p:sp>
        <p:nvSpPr>
          <p:cNvPr id="41990" name="Rectangle 1028"/>
          <p:cNvSpPr>
            <a:spLocks noChangeArrowheads="1"/>
          </p:cNvSpPr>
          <p:nvPr/>
        </p:nvSpPr>
        <p:spPr bwMode="auto">
          <a:xfrm>
            <a:off x="2817813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1029"/>
          <p:cNvSpPr>
            <a:spLocks noChangeArrowheads="1"/>
          </p:cNvSpPr>
          <p:nvPr/>
        </p:nvSpPr>
        <p:spPr bwMode="auto">
          <a:xfrm>
            <a:off x="2962275" y="191611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Rectangle 1030"/>
          <p:cNvSpPr>
            <a:spLocks noChangeArrowheads="1"/>
          </p:cNvSpPr>
          <p:nvPr/>
        </p:nvSpPr>
        <p:spPr bwMode="auto">
          <a:xfrm>
            <a:off x="3109913" y="1916113"/>
            <a:ext cx="1492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Rectangle 1031"/>
          <p:cNvSpPr>
            <a:spLocks noChangeArrowheads="1"/>
          </p:cNvSpPr>
          <p:nvPr/>
        </p:nvSpPr>
        <p:spPr bwMode="auto">
          <a:xfrm>
            <a:off x="3259138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Rectangle 1032"/>
          <p:cNvSpPr>
            <a:spLocks noChangeArrowheads="1"/>
          </p:cNvSpPr>
          <p:nvPr/>
        </p:nvSpPr>
        <p:spPr bwMode="auto">
          <a:xfrm>
            <a:off x="3405188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Rectangle 1033"/>
          <p:cNvSpPr>
            <a:spLocks noChangeArrowheads="1"/>
          </p:cNvSpPr>
          <p:nvPr/>
        </p:nvSpPr>
        <p:spPr bwMode="auto">
          <a:xfrm>
            <a:off x="3543300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034"/>
          <p:cNvSpPr>
            <a:spLocks noChangeArrowheads="1"/>
          </p:cNvSpPr>
          <p:nvPr/>
        </p:nvSpPr>
        <p:spPr bwMode="auto">
          <a:xfrm>
            <a:off x="3687763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035"/>
          <p:cNvSpPr>
            <a:spLocks noChangeArrowheads="1"/>
          </p:cNvSpPr>
          <p:nvPr/>
        </p:nvSpPr>
        <p:spPr bwMode="auto">
          <a:xfrm>
            <a:off x="3840163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Rectangle 1036"/>
          <p:cNvSpPr>
            <a:spLocks noChangeArrowheads="1"/>
          </p:cNvSpPr>
          <p:nvPr/>
        </p:nvSpPr>
        <p:spPr bwMode="auto">
          <a:xfrm>
            <a:off x="3978275" y="1916113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Rectangle 1037"/>
          <p:cNvSpPr>
            <a:spLocks noChangeArrowheads="1"/>
          </p:cNvSpPr>
          <p:nvPr/>
        </p:nvSpPr>
        <p:spPr bwMode="auto">
          <a:xfrm>
            <a:off x="4122738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Rectangle 1038"/>
          <p:cNvSpPr>
            <a:spLocks noChangeArrowheads="1"/>
          </p:cNvSpPr>
          <p:nvPr/>
        </p:nvSpPr>
        <p:spPr bwMode="auto">
          <a:xfrm>
            <a:off x="4270375" y="191611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Rectangle 1039"/>
          <p:cNvSpPr>
            <a:spLocks noChangeArrowheads="1"/>
          </p:cNvSpPr>
          <p:nvPr/>
        </p:nvSpPr>
        <p:spPr bwMode="auto">
          <a:xfrm>
            <a:off x="4418013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Rectangle 1040"/>
          <p:cNvSpPr>
            <a:spLocks noChangeArrowheads="1"/>
          </p:cNvSpPr>
          <p:nvPr/>
        </p:nvSpPr>
        <p:spPr bwMode="auto">
          <a:xfrm>
            <a:off x="4565650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041"/>
          <p:cNvSpPr>
            <a:spLocks noChangeArrowheads="1"/>
          </p:cNvSpPr>
          <p:nvPr/>
        </p:nvSpPr>
        <p:spPr bwMode="auto">
          <a:xfrm>
            <a:off x="4711700" y="191611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4" name="Rectangle 1042"/>
          <p:cNvSpPr>
            <a:spLocks noChangeArrowheads="1"/>
          </p:cNvSpPr>
          <p:nvPr/>
        </p:nvSpPr>
        <p:spPr bwMode="auto">
          <a:xfrm>
            <a:off x="4864100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Rectangle 1043"/>
          <p:cNvSpPr>
            <a:spLocks noChangeArrowheads="1"/>
          </p:cNvSpPr>
          <p:nvPr/>
        </p:nvSpPr>
        <p:spPr bwMode="auto">
          <a:xfrm>
            <a:off x="5599113" y="191611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6" name="Rectangle 1044"/>
          <p:cNvSpPr>
            <a:spLocks noChangeArrowheads="1"/>
          </p:cNvSpPr>
          <p:nvPr/>
        </p:nvSpPr>
        <p:spPr bwMode="auto">
          <a:xfrm>
            <a:off x="5897563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007" name="Group 1045"/>
          <p:cNvGrpSpPr>
            <a:grpSpLocks/>
          </p:cNvGrpSpPr>
          <p:nvPr/>
        </p:nvGrpSpPr>
        <p:grpSpPr bwMode="auto">
          <a:xfrm>
            <a:off x="5010150" y="1916113"/>
            <a:ext cx="1182688" cy="731837"/>
            <a:chOff x="2913" y="1207"/>
            <a:chExt cx="688" cy="461"/>
          </a:xfrm>
        </p:grpSpPr>
        <p:sp>
          <p:nvSpPr>
            <p:cNvPr id="42079" name="Rectangle 1046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80" name="Rectangle 1047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81" name="Rectangle 1048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82" name="Rectangle 1049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83" name="Rectangle 1050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84" name="Rectangle 1051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008" name="Rectangle 1052"/>
          <p:cNvSpPr>
            <a:spLocks noChangeArrowheads="1"/>
          </p:cNvSpPr>
          <p:nvPr/>
        </p:nvSpPr>
        <p:spPr bwMode="auto">
          <a:xfrm>
            <a:off x="6932613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009" name="Group 1053"/>
          <p:cNvGrpSpPr>
            <a:grpSpLocks/>
          </p:cNvGrpSpPr>
          <p:nvPr/>
        </p:nvGrpSpPr>
        <p:grpSpPr bwMode="auto">
          <a:xfrm>
            <a:off x="6192838" y="1916113"/>
            <a:ext cx="1181100" cy="731837"/>
            <a:chOff x="3601" y="1207"/>
            <a:chExt cx="688" cy="461"/>
          </a:xfrm>
        </p:grpSpPr>
        <p:sp>
          <p:nvSpPr>
            <p:cNvPr id="42072" name="Rectangle 1054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3" name="Rectangle 1055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4" name="Rectangle 1056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5" name="Rectangle 1057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6" name="Rectangle 1058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7" name="Rectangle 1059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8" name="Rectangle 1060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010" name="Rectangle 1061"/>
          <p:cNvSpPr>
            <a:spLocks noChangeArrowheads="1"/>
          </p:cNvSpPr>
          <p:nvPr/>
        </p:nvSpPr>
        <p:spPr bwMode="auto">
          <a:xfrm>
            <a:off x="2817813" y="2655888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1" name="Rectangle 1062"/>
          <p:cNvSpPr>
            <a:spLocks noChangeArrowheads="1"/>
          </p:cNvSpPr>
          <p:nvPr/>
        </p:nvSpPr>
        <p:spPr bwMode="auto">
          <a:xfrm>
            <a:off x="2962275" y="2655888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2" name="Rectangle 1063"/>
          <p:cNvSpPr>
            <a:spLocks noChangeArrowheads="1"/>
          </p:cNvSpPr>
          <p:nvPr/>
        </p:nvSpPr>
        <p:spPr bwMode="auto">
          <a:xfrm>
            <a:off x="3109913" y="2655888"/>
            <a:ext cx="1492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Rectangle 1064"/>
          <p:cNvSpPr>
            <a:spLocks noChangeArrowheads="1"/>
          </p:cNvSpPr>
          <p:nvPr/>
        </p:nvSpPr>
        <p:spPr bwMode="auto">
          <a:xfrm>
            <a:off x="3259138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4" name="Rectangle 1065"/>
          <p:cNvSpPr>
            <a:spLocks noChangeArrowheads="1"/>
          </p:cNvSpPr>
          <p:nvPr/>
        </p:nvSpPr>
        <p:spPr bwMode="auto">
          <a:xfrm>
            <a:off x="3405188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5" name="Rectangle 1066"/>
          <p:cNvSpPr>
            <a:spLocks noChangeArrowheads="1"/>
          </p:cNvSpPr>
          <p:nvPr/>
        </p:nvSpPr>
        <p:spPr bwMode="auto">
          <a:xfrm>
            <a:off x="3543300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6" name="Rectangle 1067"/>
          <p:cNvSpPr>
            <a:spLocks noChangeArrowheads="1"/>
          </p:cNvSpPr>
          <p:nvPr/>
        </p:nvSpPr>
        <p:spPr bwMode="auto">
          <a:xfrm>
            <a:off x="3687763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7" name="Rectangle 1068"/>
          <p:cNvSpPr>
            <a:spLocks noChangeArrowheads="1"/>
          </p:cNvSpPr>
          <p:nvPr/>
        </p:nvSpPr>
        <p:spPr bwMode="auto">
          <a:xfrm>
            <a:off x="3840163" y="2655888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8" name="Rectangle 1069"/>
          <p:cNvSpPr>
            <a:spLocks noChangeArrowheads="1"/>
          </p:cNvSpPr>
          <p:nvPr/>
        </p:nvSpPr>
        <p:spPr bwMode="auto">
          <a:xfrm>
            <a:off x="3978275" y="2655888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19" name="Rectangle 1070"/>
          <p:cNvSpPr>
            <a:spLocks noChangeArrowheads="1"/>
          </p:cNvSpPr>
          <p:nvPr/>
        </p:nvSpPr>
        <p:spPr bwMode="auto">
          <a:xfrm>
            <a:off x="4122738" y="2655888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20" name="Rectangle 1071"/>
          <p:cNvSpPr>
            <a:spLocks noChangeArrowheads="1"/>
          </p:cNvSpPr>
          <p:nvPr/>
        </p:nvSpPr>
        <p:spPr bwMode="auto">
          <a:xfrm>
            <a:off x="4270375" y="2655888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21" name="Rectangle 1072"/>
          <p:cNvSpPr>
            <a:spLocks noChangeArrowheads="1"/>
          </p:cNvSpPr>
          <p:nvPr/>
        </p:nvSpPr>
        <p:spPr bwMode="auto">
          <a:xfrm>
            <a:off x="4418013" y="2655888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22" name="Rectangle 1073"/>
          <p:cNvSpPr>
            <a:spLocks noChangeArrowheads="1"/>
          </p:cNvSpPr>
          <p:nvPr/>
        </p:nvSpPr>
        <p:spPr bwMode="auto">
          <a:xfrm>
            <a:off x="4565650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23" name="Rectangle 1074"/>
          <p:cNvSpPr>
            <a:spLocks noChangeArrowheads="1"/>
          </p:cNvSpPr>
          <p:nvPr/>
        </p:nvSpPr>
        <p:spPr bwMode="auto">
          <a:xfrm>
            <a:off x="4711700" y="2655888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24" name="Rectangle 1075"/>
          <p:cNvSpPr>
            <a:spLocks noChangeArrowheads="1"/>
          </p:cNvSpPr>
          <p:nvPr/>
        </p:nvSpPr>
        <p:spPr bwMode="auto">
          <a:xfrm>
            <a:off x="4864100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25" name="Rectangle 1076"/>
          <p:cNvSpPr>
            <a:spLocks noChangeArrowheads="1"/>
          </p:cNvSpPr>
          <p:nvPr/>
        </p:nvSpPr>
        <p:spPr bwMode="auto">
          <a:xfrm>
            <a:off x="5010150" y="2655888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26" name="Rectangle 1077"/>
          <p:cNvSpPr>
            <a:spLocks noChangeArrowheads="1"/>
          </p:cNvSpPr>
          <p:nvPr/>
        </p:nvSpPr>
        <p:spPr bwMode="auto">
          <a:xfrm>
            <a:off x="5157788" y="2655888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27" name="Rectangle 1078"/>
          <p:cNvSpPr>
            <a:spLocks noChangeArrowheads="1"/>
          </p:cNvSpPr>
          <p:nvPr/>
        </p:nvSpPr>
        <p:spPr bwMode="auto">
          <a:xfrm>
            <a:off x="5305425" y="2655888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28" name="Rectangle 1079"/>
          <p:cNvSpPr>
            <a:spLocks noChangeArrowheads="1"/>
          </p:cNvSpPr>
          <p:nvPr/>
        </p:nvSpPr>
        <p:spPr bwMode="auto">
          <a:xfrm>
            <a:off x="5453063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29" name="Rectangle 1080"/>
          <p:cNvSpPr>
            <a:spLocks noChangeArrowheads="1"/>
          </p:cNvSpPr>
          <p:nvPr/>
        </p:nvSpPr>
        <p:spPr bwMode="auto">
          <a:xfrm>
            <a:off x="5599113" y="2655888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30" name="Rectangle 1081"/>
          <p:cNvSpPr>
            <a:spLocks noChangeArrowheads="1"/>
          </p:cNvSpPr>
          <p:nvPr/>
        </p:nvSpPr>
        <p:spPr bwMode="auto">
          <a:xfrm>
            <a:off x="5751513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31" name="Rectangle 1082"/>
          <p:cNvSpPr>
            <a:spLocks noChangeArrowheads="1"/>
          </p:cNvSpPr>
          <p:nvPr/>
        </p:nvSpPr>
        <p:spPr bwMode="auto">
          <a:xfrm>
            <a:off x="5897563" y="2655888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32" name="Rectangle 1083"/>
          <p:cNvSpPr>
            <a:spLocks noChangeArrowheads="1"/>
          </p:cNvSpPr>
          <p:nvPr/>
        </p:nvSpPr>
        <p:spPr bwMode="auto">
          <a:xfrm>
            <a:off x="6045200" y="2655888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Rectangle 1084"/>
          <p:cNvSpPr>
            <a:spLocks noChangeArrowheads="1"/>
          </p:cNvSpPr>
          <p:nvPr/>
        </p:nvSpPr>
        <p:spPr bwMode="auto">
          <a:xfrm>
            <a:off x="6192838" y="2655888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Rectangle 1085"/>
          <p:cNvSpPr>
            <a:spLocks noChangeArrowheads="1"/>
          </p:cNvSpPr>
          <p:nvPr/>
        </p:nvSpPr>
        <p:spPr bwMode="auto">
          <a:xfrm>
            <a:off x="6340475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35" name="Rectangle 1086"/>
          <p:cNvSpPr>
            <a:spLocks noChangeArrowheads="1"/>
          </p:cNvSpPr>
          <p:nvPr/>
        </p:nvSpPr>
        <p:spPr bwMode="auto">
          <a:xfrm>
            <a:off x="6486525" y="2655888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Rectangle 1087"/>
          <p:cNvSpPr>
            <a:spLocks noChangeArrowheads="1"/>
          </p:cNvSpPr>
          <p:nvPr/>
        </p:nvSpPr>
        <p:spPr bwMode="auto">
          <a:xfrm>
            <a:off x="6638925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37" name="Rectangle 1088"/>
          <p:cNvSpPr>
            <a:spLocks noChangeArrowheads="1"/>
          </p:cNvSpPr>
          <p:nvPr/>
        </p:nvSpPr>
        <p:spPr bwMode="auto">
          <a:xfrm>
            <a:off x="6784975" y="2655888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Rectangle 1089"/>
          <p:cNvSpPr>
            <a:spLocks noChangeArrowheads="1"/>
          </p:cNvSpPr>
          <p:nvPr/>
        </p:nvSpPr>
        <p:spPr bwMode="auto">
          <a:xfrm>
            <a:off x="6932613" y="2655888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39" name="Rectangle 1090"/>
          <p:cNvSpPr>
            <a:spLocks noChangeArrowheads="1"/>
          </p:cNvSpPr>
          <p:nvPr/>
        </p:nvSpPr>
        <p:spPr bwMode="auto">
          <a:xfrm>
            <a:off x="7080250" y="2655888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Rectangle 1091"/>
          <p:cNvSpPr>
            <a:spLocks noChangeArrowheads="1"/>
          </p:cNvSpPr>
          <p:nvPr/>
        </p:nvSpPr>
        <p:spPr bwMode="auto">
          <a:xfrm>
            <a:off x="7227888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41" name="Rectangle 1092"/>
          <p:cNvSpPr>
            <a:spLocks noChangeArrowheads="1"/>
          </p:cNvSpPr>
          <p:nvPr/>
        </p:nvSpPr>
        <p:spPr bwMode="auto">
          <a:xfrm>
            <a:off x="28178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42" name="Rectangle 1093"/>
          <p:cNvSpPr>
            <a:spLocks noChangeArrowheads="1"/>
          </p:cNvSpPr>
          <p:nvPr/>
        </p:nvSpPr>
        <p:spPr bwMode="auto">
          <a:xfrm>
            <a:off x="29622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43" name="Rectangle 1094"/>
          <p:cNvSpPr>
            <a:spLocks noChangeArrowheads="1"/>
          </p:cNvSpPr>
          <p:nvPr/>
        </p:nvSpPr>
        <p:spPr bwMode="auto">
          <a:xfrm>
            <a:off x="3109913" y="3395663"/>
            <a:ext cx="1492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44" name="Rectangle 1095"/>
          <p:cNvSpPr>
            <a:spLocks noChangeArrowheads="1"/>
          </p:cNvSpPr>
          <p:nvPr/>
        </p:nvSpPr>
        <p:spPr bwMode="auto">
          <a:xfrm>
            <a:off x="325913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45" name="Rectangle 1096"/>
          <p:cNvSpPr>
            <a:spLocks noChangeArrowheads="1"/>
          </p:cNvSpPr>
          <p:nvPr/>
        </p:nvSpPr>
        <p:spPr bwMode="auto">
          <a:xfrm>
            <a:off x="340518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46" name="Rectangle 1097"/>
          <p:cNvSpPr>
            <a:spLocks noChangeArrowheads="1"/>
          </p:cNvSpPr>
          <p:nvPr/>
        </p:nvSpPr>
        <p:spPr bwMode="auto">
          <a:xfrm>
            <a:off x="354330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47" name="Rectangle 1098"/>
          <p:cNvSpPr>
            <a:spLocks noChangeArrowheads="1"/>
          </p:cNvSpPr>
          <p:nvPr/>
        </p:nvSpPr>
        <p:spPr bwMode="auto">
          <a:xfrm>
            <a:off x="368776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48" name="Rectangle 1099"/>
          <p:cNvSpPr>
            <a:spLocks noChangeArrowheads="1"/>
          </p:cNvSpPr>
          <p:nvPr/>
        </p:nvSpPr>
        <p:spPr bwMode="auto">
          <a:xfrm>
            <a:off x="384016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49" name="Rectangle 1100"/>
          <p:cNvSpPr>
            <a:spLocks noChangeArrowheads="1"/>
          </p:cNvSpPr>
          <p:nvPr/>
        </p:nvSpPr>
        <p:spPr bwMode="auto">
          <a:xfrm>
            <a:off x="39782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50" name="Rectangle 1101"/>
          <p:cNvSpPr>
            <a:spLocks noChangeArrowheads="1"/>
          </p:cNvSpPr>
          <p:nvPr/>
        </p:nvSpPr>
        <p:spPr bwMode="auto">
          <a:xfrm>
            <a:off x="412273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51" name="Rectangle 1102"/>
          <p:cNvSpPr>
            <a:spLocks noChangeArrowheads="1"/>
          </p:cNvSpPr>
          <p:nvPr/>
        </p:nvSpPr>
        <p:spPr bwMode="auto">
          <a:xfrm>
            <a:off x="42703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52" name="Rectangle 1103"/>
          <p:cNvSpPr>
            <a:spLocks noChangeArrowheads="1"/>
          </p:cNvSpPr>
          <p:nvPr/>
        </p:nvSpPr>
        <p:spPr bwMode="auto">
          <a:xfrm>
            <a:off x="44180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53" name="Rectangle 1104"/>
          <p:cNvSpPr>
            <a:spLocks noChangeArrowheads="1"/>
          </p:cNvSpPr>
          <p:nvPr/>
        </p:nvSpPr>
        <p:spPr bwMode="auto">
          <a:xfrm>
            <a:off x="456565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54" name="Rectangle 1105"/>
          <p:cNvSpPr>
            <a:spLocks noChangeArrowheads="1"/>
          </p:cNvSpPr>
          <p:nvPr/>
        </p:nvSpPr>
        <p:spPr bwMode="auto">
          <a:xfrm>
            <a:off x="4711700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55" name="Rectangle 1106"/>
          <p:cNvSpPr>
            <a:spLocks noChangeArrowheads="1"/>
          </p:cNvSpPr>
          <p:nvPr/>
        </p:nvSpPr>
        <p:spPr bwMode="auto">
          <a:xfrm>
            <a:off x="486410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56" name="Rectangle 1107"/>
          <p:cNvSpPr>
            <a:spLocks noChangeArrowheads="1"/>
          </p:cNvSpPr>
          <p:nvPr/>
        </p:nvSpPr>
        <p:spPr bwMode="auto">
          <a:xfrm>
            <a:off x="501015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57" name="Rectangle 1108"/>
          <p:cNvSpPr>
            <a:spLocks noChangeArrowheads="1"/>
          </p:cNvSpPr>
          <p:nvPr/>
        </p:nvSpPr>
        <p:spPr bwMode="auto">
          <a:xfrm>
            <a:off x="515778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58" name="Rectangle 1109"/>
          <p:cNvSpPr>
            <a:spLocks noChangeArrowheads="1"/>
          </p:cNvSpPr>
          <p:nvPr/>
        </p:nvSpPr>
        <p:spPr bwMode="auto">
          <a:xfrm>
            <a:off x="530542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59" name="Rectangle 1110"/>
          <p:cNvSpPr>
            <a:spLocks noChangeArrowheads="1"/>
          </p:cNvSpPr>
          <p:nvPr/>
        </p:nvSpPr>
        <p:spPr bwMode="auto">
          <a:xfrm>
            <a:off x="545306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60" name="Rectangle 1111"/>
          <p:cNvSpPr>
            <a:spLocks noChangeArrowheads="1"/>
          </p:cNvSpPr>
          <p:nvPr/>
        </p:nvSpPr>
        <p:spPr bwMode="auto">
          <a:xfrm>
            <a:off x="5599113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61" name="Rectangle 1112"/>
          <p:cNvSpPr>
            <a:spLocks noChangeArrowheads="1"/>
          </p:cNvSpPr>
          <p:nvPr/>
        </p:nvSpPr>
        <p:spPr bwMode="auto">
          <a:xfrm>
            <a:off x="575151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62" name="Rectangle 1113"/>
          <p:cNvSpPr>
            <a:spLocks noChangeArrowheads="1"/>
          </p:cNvSpPr>
          <p:nvPr/>
        </p:nvSpPr>
        <p:spPr bwMode="auto">
          <a:xfrm>
            <a:off x="589756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63" name="Rectangle 1114"/>
          <p:cNvSpPr>
            <a:spLocks noChangeArrowheads="1"/>
          </p:cNvSpPr>
          <p:nvPr/>
        </p:nvSpPr>
        <p:spPr bwMode="auto">
          <a:xfrm>
            <a:off x="604520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64" name="Rectangle 1115"/>
          <p:cNvSpPr>
            <a:spLocks noChangeArrowheads="1"/>
          </p:cNvSpPr>
          <p:nvPr/>
        </p:nvSpPr>
        <p:spPr bwMode="auto">
          <a:xfrm>
            <a:off x="619283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65" name="Rectangle 1116"/>
          <p:cNvSpPr>
            <a:spLocks noChangeArrowheads="1"/>
          </p:cNvSpPr>
          <p:nvPr/>
        </p:nvSpPr>
        <p:spPr bwMode="auto">
          <a:xfrm>
            <a:off x="6340475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66" name="Rectangle 1117"/>
          <p:cNvSpPr>
            <a:spLocks noChangeArrowheads="1"/>
          </p:cNvSpPr>
          <p:nvPr/>
        </p:nvSpPr>
        <p:spPr bwMode="auto">
          <a:xfrm>
            <a:off x="6486525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67" name="Rectangle 1118"/>
          <p:cNvSpPr>
            <a:spLocks noChangeArrowheads="1"/>
          </p:cNvSpPr>
          <p:nvPr/>
        </p:nvSpPr>
        <p:spPr bwMode="auto">
          <a:xfrm>
            <a:off x="6638925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68" name="Rectangle 1119"/>
          <p:cNvSpPr>
            <a:spLocks noChangeArrowheads="1"/>
          </p:cNvSpPr>
          <p:nvPr/>
        </p:nvSpPr>
        <p:spPr bwMode="auto">
          <a:xfrm>
            <a:off x="67849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69" name="Rectangle 1120"/>
          <p:cNvSpPr>
            <a:spLocks noChangeArrowheads="1"/>
          </p:cNvSpPr>
          <p:nvPr/>
        </p:nvSpPr>
        <p:spPr bwMode="auto">
          <a:xfrm>
            <a:off x="69326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70" name="Rectangle 1121"/>
          <p:cNvSpPr>
            <a:spLocks noChangeArrowheads="1"/>
          </p:cNvSpPr>
          <p:nvPr/>
        </p:nvSpPr>
        <p:spPr bwMode="auto">
          <a:xfrm>
            <a:off x="708025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71" name="Rectangle 1122"/>
          <p:cNvSpPr>
            <a:spLocks noChangeArrowheads="1"/>
          </p:cNvSpPr>
          <p:nvPr/>
        </p:nvSpPr>
        <p:spPr bwMode="auto">
          <a:xfrm>
            <a:off x="722788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301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4301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4495800"/>
            <a:ext cx="8420100" cy="1635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Payload Type: </a:t>
            </a:r>
            <a:r>
              <a:rPr lang="en-US" sz="2800" smtClean="0"/>
              <a:t>7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32 for MPEG-1 video; 14 for MPEG audio</a:t>
            </a:r>
          </a:p>
        </p:txBody>
      </p:sp>
      <p:sp>
        <p:nvSpPr>
          <p:cNvPr id="43014" name="Rectangle 1028"/>
          <p:cNvSpPr>
            <a:spLocks noChangeArrowheads="1"/>
          </p:cNvSpPr>
          <p:nvPr/>
        </p:nvSpPr>
        <p:spPr bwMode="auto">
          <a:xfrm>
            <a:off x="2817813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Rectangle 1029"/>
          <p:cNvSpPr>
            <a:spLocks noChangeArrowheads="1"/>
          </p:cNvSpPr>
          <p:nvPr/>
        </p:nvSpPr>
        <p:spPr bwMode="auto">
          <a:xfrm>
            <a:off x="2962275" y="191611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Rectangle 1030"/>
          <p:cNvSpPr>
            <a:spLocks noChangeArrowheads="1"/>
          </p:cNvSpPr>
          <p:nvPr/>
        </p:nvSpPr>
        <p:spPr bwMode="auto">
          <a:xfrm>
            <a:off x="3109913" y="1916113"/>
            <a:ext cx="1492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Rectangle 1031"/>
          <p:cNvSpPr>
            <a:spLocks noChangeArrowheads="1"/>
          </p:cNvSpPr>
          <p:nvPr/>
        </p:nvSpPr>
        <p:spPr bwMode="auto">
          <a:xfrm>
            <a:off x="3259138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Rectangle 1032"/>
          <p:cNvSpPr>
            <a:spLocks noChangeArrowheads="1"/>
          </p:cNvSpPr>
          <p:nvPr/>
        </p:nvSpPr>
        <p:spPr bwMode="auto">
          <a:xfrm>
            <a:off x="3405188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Rectangle 1033"/>
          <p:cNvSpPr>
            <a:spLocks noChangeArrowheads="1"/>
          </p:cNvSpPr>
          <p:nvPr/>
        </p:nvSpPr>
        <p:spPr bwMode="auto">
          <a:xfrm>
            <a:off x="3543300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Rectangle 1034"/>
          <p:cNvSpPr>
            <a:spLocks noChangeArrowheads="1"/>
          </p:cNvSpPr>
          <p:nvPr/>
        </p:nvSpPr>
        <p:spPr bwMode="auto">
          <a:xfrm>
            <a:off x="3687763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1" name="Rectangle 1035"/>
          <p:cNvSpPr>
            <a:spLocks noChangeArrowheads="1"/>
          </p:cNvSpPr>
          <p:nvPr/>
        </p:nvSpPr>
        <p:spPr bwMode="auto">
          <a:xfrm>
            <a:off x="3840163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Rectangle 1036"/>
          <p:cNvSpPr>
            <a:spLocks noChangeArrowheads="1"/>
          </p:cNvSpPr>
          <p:nvPr/>
        </p:nvSpPr>
        <p:spPr bwMode="auto">
          <a:xfrm>
            <a:off x="3978275" y="191611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3" name="Rectangle 1037"/>
          <p:cNvSpPr>
            <a:spLocks noChangeArrowheads="1"/>
          </p:cNvSpPr>
          <p:nvPr/>
        </p:nvSpPr>
        <p:spPr bwMode="auto">
          <a:xfrm>
            <a:off x="4122738" y="1916113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4" name="Rectangle 1038"/>
          <p:cNvSpPr>
            <a:spLocks noChangeArrowheads="1"/>
          </p:cNvSpPr>
          <p:nvPr/>
        </p:nvSpPr>
        <p:spPr bwMode="auto">
          <a:xfrm>
            <a:off x="4270375" y="1916113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5" name="Rectangle 1039"/>
          <p:cNvSpPr>
            <a:spLocks noChangeArrowheads="1"/>
          </p:cNvSpPr>
          <p:nvPr/>
        </p:nvSpPr>
        <p:spPr bwMode="auto">
          <a:xfrm>
            <a:off x="4418013" y="1916113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Rectangle 1040"/>
          <p:cNvSpPr>
            <a:spLocks noChangeArrowheads="1"/>
          </p:cNvSpPr>
          <p:nvPr/>
        </p:nvSpPr>
        <p:spPr bwMode="auto">
          <a:xfrm>
            <a:off x="4565650" y="1916113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7" name="Rectangle 1041"/>
          <p:cNvSpPr>
            <a:spLocks noChangeArrowheads="1"/>
          </p:cNvSpPr>
          <p:nvPr/>
        </p:nvSpPr>
        <p:spPr bwMode="auto">
          <a:xfrm>
            <a:off x="4711700" y="1916113"/>
            <a:ext cx="15240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8" name="Rectangle 1042"/>
          <p:cNvSpPr>
            <a:spLocks noChangeArrowheads="1"/>
          </p:cNvSpPr>
          <p:nvPr/>
        </p:nvSpPr>
        <p:spPr bwMode="auto">
          <a:xfrm>
            <a:off x="4864100" y="1916113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9" name="Rectangle 1043"/>
          <p:cNvSpPr>
            <a:spLocks noChangeArrowheads="1"/>
          </p:cNvSpPr>
          <p:nvPr/>
        </p:nvSpPr>
        <p:spPr bwMode="auto">
          <a:xfrm>
            <a:off x="5599113" y="191611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0" name="Rectangle 1044"/>
          <p:cNvSpPr>
            <a:spLocks noChangeArrowheads="1"/>
          </p:cNvSpPr>
          <p:nvPr/>
        </p:nvSpPr>
        <p:spPr bwMode="auto">
          <a:xfrm>
            <a:off x="5897563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1" name="Rectangle 1046"/>
          <p:cNvSpPr>
            <a:spLocks noChangeArrowheads="1"/>
          </p:cNvSpPr>
          <p:nvPr/>
        </p:nvSpPr>
        <p:spPr bwMode="auto">
          <a:xfrm>
            <a:off x="5010150" y="1916113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2" name="Rectangle 1047"/>
          <p:cNvSpPr>
            <a:spLocks noChangeArrowheads="1"/>
          </p:cNvSpPr>
          <p:nvPr/>
        </p:nvSpPr>
        <p:spPr bwMode="auto">
          <a:xfrm>
            <a:off x="5157788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3" name="Rectangle 1048"/>
          <p:cNvSpPr>
            <a:spLocks noChangeArrowheads="1"/>
          </p:cNvSpPr>
          <p:nvPr/>
        </p:nvSpPr>
        <p:spPr bwMode="auto">
          <a:xfrm>
            <a:off x="5305425" y="191611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4" name="Rectangle 1049"/>
          <p:cNvSpPr>
            <a:spLocks noChangeArrowheads="1"/>
          </p:cNvSpPr>
          <p:nvPr/>
        </p:nvSpPr>
        <p:spPr bwMode="auto">
          <a:xfrm>
            <a:off x="5453063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5" name="Rectangle 1050"/>
          <p:cNvSpPr>
            <a:spLocks noChangeArrowheads="1"/>
          </p:cNvSpPr>
          <p:nvPr/>
        </p:nvSpPr>
        <p:spPr bwMode="auto">
          <a:xfrm>
            <a:off x="5751513" y="191611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6" name="Rectangle 1051"/>
          <p:cNvSpPr>
            <a:spLocks noChangeArrowheads="1"/>
          </p:cNvSpPr>
          <p:nvPr/>
        </p:nvSpPr>
        <p:spPr bwMode="auto">
          <a:xfrm>
            <a:off x="6045200" y="191611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7" name="Rectangle 1052"/>
          <p:cNvSpPr>
            <a:spLocks noChangeArrowheads="1"/>
          </p:cNvSpPr>
          <p:nvPr/>
        </p:nvSpPr>
        <p:spPr bwMode="auto">
          <a:xfrm>
            <a:off x="6932613" y="191611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038" name="Group 1053"/>
          <p:cNvGrpSpPr>
            <a:grpSpLocks/>
          </p:cNvGrpSpPr>
          <p:nvPr/>
        </p:nvGrpSpPr>
        <p:grpSpPr bwMode="auto">
          <a:xfrm>
            <a:off x="6192838" y="1916113"/>
            <a:ext cx="1181100" cy="731837"/>
            <a:chOff x="3601" y="1207"/>
            <a:chExt cx="688" cy="461"/>
          </a:xfrm>
        </p:grpSpPr>
        <p:sp>
          <p:nvSpPr>
            <p:cNvPr id="43101" name="Rectangle 1054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102" name="Rectangle 1055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103" name="Rectangle 1056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104" name="Rectangle 1057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105" name="Rectangle 1058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106" name="Rectangle 1059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107" name="Rectangle 1060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39" name="Rectangle 1061"/>
          <p:cNvSpPr>
            <a:spLocks noChangeArrowheads="1"/>
          </p:cNvSpPr>
          <p:nvPr/>
        </p:nvSpPr>
        <p:spPr bwMode="auto">
          <a:xfrm>
            <a:off x="2817813" y="2655888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0" name="Rectangle 1062"/>
          <p:cNvSpPr>
            <a:spLocks noChangeArrowheads="1"/>
          </p:cNvSpPr>
          <p:nvPr/>
        </p:nvSpPr>
        <p:spPr bwMode="auto">
          <a:xfrm>
            <a:off x="2962275" y="2655888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1" name="Rectangle 1063"/>
          <p:cNvSpPr>
            <a:spLocks noChangeArrowheads="1"/>
          </p:cNvSpPr>
          <p:nvPr/>
        </p:nvSpPr>
        <p:spPr bwMode="auto">
          <a:xfrm>
            <a:off x="3109913" y="2655888"/>
            <a:ext cx="1492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2" name="Rectangle 1064"/>
          <p:cNvSpPr>
            <a:spLocks noChangeArrowheads="1"/>
          </p:cNvSpPr>
          <p:nvPr/>
        </p:nvSpPr>
        <p:spPr bwMode="auto">
          <a:xfrm>
            <a:off x="3259138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3" name="Rectangle 1065"/>
          <p:cNvSpPr>
            <a:spLocks noChangeArrowheads="1"/>
          </p:cNvSpPr>
          <p:nvPr/>
        </p:nvSpPr>
        <p:spPr bwMode="auto">
          <a:xfrm>
            <a:off x="3405188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4" name="Rectangle 1066"/>
          <p:cNvSpPr>
            <a:spLocks noChangeArrowheads="1"/>
          </p:cNvSpPr>
          <p:nvPr/>
        </p:nvSpPr>
        <p:spPr bwMode="auto">
          <a:xfrm>
            <a:off x="3543300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5" name="Rectangle 1067"/>
          <p:cNvSpPr>
            <a:spLocks noChangeArrowheads="1"/>
          </p:cNvSpPr>
          <p:nvPr/>
        </p:nvSpPr>
        <p:spPr bwMode="auto">
          <a:xfrm>
            <a:off x="3687763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6" name="Rectangle 1068"/>
          <p:cNvSpPr>
            <a:spLocks noChangeArrowheads="1"/>
          </p:cNvSpPr>
          <p:nvPr/>
        </p:nvSpPr>
        <p:spPr bwMode="auto">
          <a:xfrm>
            <a:off x="3840163" y="2655888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7" name="Rectangle 1069"/>
          <p:cNvSpPr>
            <a:spLocks noChangeArrowheads="1"/>
          </p:cNvSpPr>
          <p:nvPr/>
        </p:nvSpPr>
        <p:spPr bwMode="auto">
          <a:xfrm>
            <a:off x="3978275" y="2655888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8" name="Rectangle 1070"/>
          <p:cNvSpPr>
            <a:spLocks noChangeArrowheads="1"/>
          </p:cNvSpPr>
          <p:nvPr/>
        </p:nvSpPr>
        <p:spPr bwMode="auto">
          <a:xfrm>
            <a:off x="4122738" y="2655888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9" name="Rectangle 1071"/>
          <p:cNvSpPr>
            <a:spLocks noChangeArrowheads="1"/>
          </p:cNvSpPr>
          <p:nvPr/>
        </p:nvSpPr>
        <p:spPr bwMode="auto">
          <a:xfrm>
            <a:off x="4270375" y="2655888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50" name="Rectangle 1072"/>
          <p:cNvSpPr>
            <a:spLocks noChangeArrowheads="1"/>
          </p:cNvSpPr>
          <p:nvPr/>
        </p:nvSpPr>
        <p:spPr bwMode="auto">
          <a:xfrm>
            <a:off x="4418013" y="2655888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51" name="Rectangle 1073"/>
          <p:cNvSpPr>
            <a:spLocks noChangeArrowheads="1"/>
          </p:cNvSpPr>
          <p:nvPr/>
        </p:nvSpPr>
        <p:spPr bwMode="auto">
          <a:xfrm>
            <a:off x="4565650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52" name="Rectangle 1074"/>
          <p:cNvSpPr>
            <a:spLocks noChangeArrowheads="1"/>
          </p:cNvSpPr>
          <p:nvPr/>
        </p:nvSpPr>
        <p:spPr bwMode="auto">
          <a:xfrm>
            <a:off x="4711700" y="2655888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53" name="Rectangle 1075"/>
          <p:cNvSpPr>
            <a:spLocks noChangeArrowheads="1"/>
          </p:cNvSpPr>
          <p:nvPr/>
        </p:nvSpPr>
        <p:spPr bwMode="auto">
          <a:xfrm>
            <a:off x="4864100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54" name="Rectangle 1076"/>
          <p:cNvSpPr>
            <a:spLocks noChangeArrowheads="1"/>
          </p:cNvSpPr>
          <p:nvPr/>
        </p:nvSpPr>
        <p:spPr bwMode="auto">
          <a:xfrm>
            <a:off x="5010150" y="2655888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55" name="Rectangle 1077"/>
          <p:cNvSpPr>
            <a:spLocks noChangeArrowheads="1"/>
          </p:cNvSpPr>
          <p:nvPr/>
        </p:nvSpPr>
        <p:spPr bwMode="auto">
          <a:xfrm>
            <a:off x="5157788" y="2655888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56" name="Rectangle 1078"/>
          <p:cNvSpPr>
            <a:spLocks noChangeArrowheads="1"/>
          </p:cNvSpPr>
          <p:nvPr/>
        </p:nvSpPr>
        <p:spPr bwMode="auto">
          <a:xfrm>
            <a:off x="5305425" y="2655888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57" name="Rectangle 1079"/>
          <p:cNvSpPr>
            <a:spLocks noChangeArrowheads="1"/>
          </p:cNvSpPr>
          <p:nvPr/>
        </p:nvSpPr>
        <p:spPr bwMode="auto">
          <a:xfrm>
            <a:off x="5453063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58" name="Rectangle 1080"/>
          <p:cNvSpPr>
            <a:spLocks noChangeArrowheads="1"/>
          </p:cNvSpPr>
          <p:nvPr/>
        </p:nvSpPr>
        <p:spPr bwMode="auto">
          <a:xfrm>
            <a:off x="5599113" y="2655888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59" name="Rectangle 1081"/>
          <p:cNvSpPr>
            <a:spLocks noChangeArrowheads="1"/>
          </p:cNvSpPr>
          <p:nvPr/>
        </p:nvSpPr>
        <p:spPr bwMode="auto">
          <a:xfrm>
            <a:off x="5751513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60" name="Rectangle 1082"/>
          <p:cNvSpPr>
            <a:spLocks noChangeArrowheads="1"/>
          </p:cNvSpPr>
          <p:nvPr/>
        </p:nvSpPr>
        <p:spPr bwMode="auto">
          <a:xfrm>
            <a:off x="5897563" y="2655888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61" name="Rectangle 1083"/>
          <p:cNvSpPr>
            <a:spLocks noChangeArrowheads="1"/>
          </p:cNvSpPr>
          <p:nvPr/>
        </p:nvSpPr>
        <p:spPr bwMode="auto">
          <a:xfrm>
            <a:off x="6045200" y="2655888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62" name="Rectangle 1084"/>
          <p:cNvSpPr>
            <a:spLocks noChangeArrowheads="1"/>
          </p:cNvSpPr>
          <p:nvPr/>
        </p:nvSpPr>
        <p:spPr bwMode="auto">
          <a:xfrm>
            <a:off x="6192838" y="2655888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63" name="Rectangle 1085"/>
          <p:cNvSpPr>
            <a:spLocks noChangeArrowheads="1"/>
          </p:cNvSpPr>
          <p:nvPr/>
        </p:nvSpPr>
        <p:spPr bwMode="auto">
          <a:xfrm>
            <a:off x="6340475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64" name="Rectangle 1086"/>
          <p:cNvSpPr>
            <a:spLocks noChangeArrowheads="1"/>
          </p:cNvSpPr>
          <p:nvPr/>
        </p:nvSpPr>
        <p:spPr bwMode="auto">
          <a:xfrm>
            <a:off x="6486525" y="2655888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65" name="Rectangle 1087"/>
          <p:cNvSpPr>
            <a:spLocks noChangeArrowheads="1"/>
          </p:cNvSpPr>
          <p:nvPr/>
        </p:nvSpPr>
        <p:spPr bwMode="auto">
          <a:xfrm>
            <a:off x="6638925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66" name="Rectangle 1088"/>
          <p:cNvSpPr>
            <a:spLocks noChangeArrowheads="1"/>
          </p:cNvSpPr>
          <p:nvPr/>
        </p:nvSpPr>
        <p:spPr bwMode="auto">
          <a:xfrm>
            <a:off x="6784975" y="2655888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67" name="Rectangle 1089"/>
          <p:cNvSpPr>
            <a:spLocks noChangeArrowheads="1"/>
          </p:cNvSpPr>
          <p:nvPr/>
        </p:nvSpPr>
        <p:spPr bwMode="auto">
          <a:xfrm>
            <a:off x="6932613" y="2655888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68" name="Rectangle 1090"/>
          <p:cNvSpPr>
            <a:spLocks noChangeArrowheads="1"/>
          </p:cNvSpPr>
          <p:nvPr/>
        </p:nvSpPr>
        <p:spPr bwMode="auto">
          <a:xfrm>
            <a:off x="7080250" y="2655888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69" name="Rectangle 1091"/>
          <p:cNvSpPr>
            <a:spLocks noChangeArrowheads="1"/>
          </p:cNvSpPr>
          <p:nvPr/>
        </p:nvSpPr>
        <p:spPr bwMode="auto">
          <a:xfrm>
            <a:off x="7227888" y="2655888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70" name="Rectangle 1092"/>
          <p:cNvSpPr>
            <a:spLocks noChangeArrowheads="1"/>
          </p:cNvSpPr>
          <p:nvPr/>
        </p:nvSpPr>
        <p:spPr bwMode="auto">
          <a:xfrm>
            <a:off x="28178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71" name="Rectangle 1093"/>
          <p:cNvSpPr>
            <a:spLocks noChangeArrowheads="1"/>
          </p:cNvSpPr>
          <p:nvPr/>
        </p:nvSpPr>
        <p:spPr bwMode="auto">
          <a:xfrm>
            <a:off x="29622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72" name="Rectangle 1094"/>
          <p:cNvSpPr>
            <a:spLocks noChangeArrowheads="1"/>
          </p:cNvSpPr>
          <p:nvPr/>
        </p:nvSpPr>
        <p:spPr bwMode="auto">
          <a:xfrm>
            <a:off x="3109913" y="3395663"/>
            <a:ext cx="1492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73" name="Rectangle 1095"/>
          <p:cNvSpPr>
            <a:spLocks noChangeArrowheads="1"/>
          </p:cNvSpPr>
          <p:nvPr/>
        </p:nvSpPr>
        <p:spPr bwMode="auto">
          <a:xfrm>
            <a:off x="325913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74" name="Rectangle 1096"/>
          <p:cNvSpPr>
            <a:spLocks noChangeArrowheads="1"/>
          </p:cNvSpPr>
          <p:nvPr/>
        </p:nvSpPr>
        <p:spPr bwMode="auto">
          <a:xfrm>
            <a:off x="340518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75" name="Rectangle 1097"/>
          <p:cNvSpPr>
            <a:spLocks noChangeArrowheads="1"/>
          </p:cNvSpPr>
          <p:nvPr/>
        </p:nvSpPr>
        <p:spPr bwMode="auto">
          <a:xfrm>
            <a:off x="354330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76" name="Rectangle 1098"/>
          <p:cNvSpPr>
            <a:spLocks noChangeArrowheads="1"/>
          </p:cNvSpPr>
          <p:nvPr/>
        </p:nvSpPr>
        <p:spPr bwMode="auto">
          <a:xfrm>
            <a:off x="368776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77" name="Rectangle 1099"/>
          <p:cNvSpPr>
            <a:spLocks noChangeArrowheads="1"/>
          </p:cNvSpPr>
          <p:nvPr/>
        </p:nvSpPr>
        <p:spPr bwMode="auto">
          <a:xfrm>
            <a:off x="384016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78" name="Rectangle 1100"/>
          <p:cNvSpPr>
            <a:spLocks noChangeArrowheads="1"/>
          </p:cNvSpPr>
          <p:nvPr/>
        </p:nvSpPr>
        <p:spPr bwMode="auto">
          <a:xfrm>
            <a:off x="39782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79" name="Rectangle 1101"/>
          <p:cNvSpPr>
            <a:spLocks noChangeArrowheads="1"/>
          </p:cNvSpPr>
          <p:nvPr/>
        </p:nvSpPr>
        <p:spPr bwMode="auto">
          <a:xfrm>
            <a:off x="412273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80" name="Rectangle 1102"/>
          <p:cNvSpPr>
            <a:spLocks noChangeArrowheads="1"/>
          </p:cNvSpPr>
          <p:nvPr/>
        </p:nvSpPr>
        <p:spPr bwMode="auto">
          <a:xfrm>
            <a:off x="42703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81" name="Rectangle 1103"/>
          <p:cNvSpPr>
            <a:spLocks noChangeArrowheads="1"/>
          </p:cNvSpPr>
          <p:nvPr/>
        </p:nvSpPr>
        <p:spPr bwMode="auto">
          <a:xfrm>
            <a:off x="44180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82" name="Rectangle 1104"/>
          <p:cNvSpPr>
            <a:spLocks noChangeArrowheads="1"/>
          </p:cNvSpPr>
          <p:nvPr/>
        </p:nvSpPr>
        <p:spPr bwMode="auto">
          <a:xfrm>
            <a:off x="456565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83" name="Rectangle 1105"/>
          <p:cNvSpPr>
            <a:spLocks noChangeArrowheads="1"/>
          </p:cNvSpPr>
          <p:nvPr/>
        </p:nvSpPr>
        <p:spPr bwMode="auto">
          <a:xfrm>
            <a:off x="4711700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84" name="Rectangle 1106"/>
          <p:cNvSpPr>
            <a:spLocks noChangeArrowheads="1"/>
          </p:cNvSpPr>
          <p:nvPr/>
        </p:nvSpPr>
        <p:spPr bwMode="auto">
          <a:xfrm>
            <a:off x="486410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85" name="Rectangle 1107"/>
          <p:cNvSpPr>
            <a:spLocks noChangeArrowheads="1"/>
          </p:cNvSpPr>
          <p:nvPr/>
        </p:nvSpPr>
        <p:spPr bwMode="auto">
          <a:xfrm>
            <a:off x="501015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86" name="Rectangle 1108"/>
          <p:cNvSpPr>
            <a:spLocks noChangeArrowheads="1"/>
          </p:cNvSpPr>
          <p:nvPr/>
        </p:nvSpPr>
        <p:spPr bwMode="auto">
          <a:xfrm>
            <a:off x="515778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87" name="Rectangle 1109"/>
          <p:cNvSpPr>
            <a:spLocks noChangeArrowheads="1"/>
          </p:cNvSpPr>
          <p:nvPr/>
        </p:nvSpPr>
        <p:spPr bwMode="auto">
          <a:xfrm>
            <a:off x="530542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88" name="Rectangle 1110"/>
          <p:cNvSpPr>
            <a:spLocks noChangeArrowheads="1"/>
          </p:cNvSpPr>
          <p:nvPr/>
        </p:nvSpPr>
        <p:spPr bwMode="auto">
          <a:xfrm>
            <a:off x="545306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89" name="Rectangle 1111"/>
          <p:cNvSpPr>
            <a:spLocks noChangeArrowheads="1"/>
          </p:cNvSpPr>
          <p:nvPr/>
        </p:nvSpPr>
        <p:spPr bwMode="auto">
          <a:xfrm>
            <a:off x="5599113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90" name="Rectangle 1112"/>
          <p:cNvSpPr>
            <a:spLocks noChangeArrowheads="1"/>
          </p:cNvSpPr>
          <p:nvPr/>
        </p:nvSpPr>
        <p:spPr bwMode="auto">
          <a:xfrm>
            <a:off x="575151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91" name="Rectangle 1113"/>
          <p:cNvSpPr>
            <a:spLocks noChangeArrowheads="1"/>
          </p:cNvSpPr>
          <p:nvPr/>
        </p:nvSpPr>
        <p:spPr bwMode="auto">
          <a:xfrm>
            <a:off x="589756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92" name="Rectangle 1114"/>
          <p:cNvSpPr>
            <a:spLocks noChangeArrowheads="1"/>
          </p:cNvSpPr>
          <p:nvPr/>
        </p:nvSpPr>
        <p:spPr bwMode="auto">
          <a:xfrm>
            <a:off x="604520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93" name="Rectangle 1115"/>
          <p:cNvSpPr>
            <a:spLocks noChangeArrowheads="1"/>
          </p:cNvSpPr>
          <p:nvPr/>
        </p:nvSpPr>
        <p:spPr bwMode="auto">
          <a:xfrm>
            <a:off x="619283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94" name="Rectangle 1116"/>
          <p:cNvSpPr>
            <a:spLocks noChangeArrowheads="1"/>
          </p:cNvSpPr>
          <p:nvPr/>
        </p:nvSpPr>
        <p:spPr bwMode="auto">
          <a:xfrm>
            <a:off x="6340475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95" name="Rectangle 1117"/>
          <p:cNvSpPr>
            <a:spLocks noChangeArrowheads="1"/>
          </p:cNvSpPr>
          <p:nvPr/>
        </p:nvSpPr>
        <p:spPr bwMode="auto">
          <a:xfrm>
            <a:off x="6486525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96" name="Rectangle 1118"/>
          <p:cNvSpPr>
            <a:spLocks noChangeArrowheads="1"/>
          </p:cNvSpPr>
          <p:nvPr/>
        </p:nvSpPr>
        <p:spPr bwMode="auto">
          <a:xfrm>
            <a:off x="6638925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97" name="Rectangle 1119"/>
          <p:cNvSpPr>
            <a:spLocks noChangeArrowheads="1"/>
          </p:cNvSpPr>
          <p:nvPr/>
        </p:nvSpPr>
        <p:spPr bwMode="auto">
          <a:xfrm>
            <a:off x="67849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98" name="Rectangle 1120"/>
          <p:cNvSpPr>
            <a:spLocks noChangeArrowheads="1"/>
          </p:cNvSpPr>
          <p:nvPr/>
        </p:nvSpPr>
        <p:spPr bwMode="auto">
          <a:xfrm>
            <a:off x="69326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99" name="Rectangle 1121"/>
          <p:cNvSpPr>
            <a:spLocks noChangeArrowheads="1"/>
          </p:cNvSpPr>
          <p:nvPr/>
        </p:nvSpPr>
        <p:spPr bwMode="auto">
          <a:xfrm>
            <a:off x="708025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100" name="Rectangle 1122"/>
          <p:cNvSpPr>
            <a:spLocks noChangeArrowheads="1"/>
          </p:cNvSpPr>
          <p:nvPr/>
        </p:nvSpPr>
        <p:spPr bwMode="auto">
          <a:xfrm>
            <a:off x="722788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</p:spPr>
        <p:txBody>
          <a:bodyPr/>
          <a:lstStyle/>
          <a:p>
            <a:pPr eaLnBrk="1" hangingPunct="1"/>
            <a:r>
              <a:rPr lang="en-US" b="1" dirty="0" smtClean="0"/>
              <a:t>MBZ</a:t>
            </a:r>
            <a:r>
              <a:rPr lang="en-US" dirty="0" smtClean="0"/>
              <a:t> (5 bits)</a:t>
            </a:r>
          </a:p>
          <a:p>
            <a:pPr lvl="1" eaLnBrk="1" hangingPunct="1"/>
            <a:r>
              <a:rPr lang="en-US" dirty="0" smtClean="0"/>
              <a:t>Unused.  Must be 0.</a:t>
            </a:r>
          </a:p>
        </p:txBody>
      </p:sp>
      <p:sp>
        <p:nvSpPr>
          <p:cNvPr id="44038" name="Rectangle 5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6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7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8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9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10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11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2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3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4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5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6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7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Rectangle 18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Rectangle 19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20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Rectangle 21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2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Rectangle 23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Rectangle 24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Rectangle 25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Rectangle 26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Rectangle 27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Rectangle 28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Rectangle 29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Rectangle 30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Rectangle 31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Rectangle 32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Rectangle 33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Rectangle 34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Rectangle 35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Rectangle 36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Streaming Protocol Suite (2)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RTSP: </a:t>
            </a:r>
            <a:r>
              <a:rPr lang="en-US" b="1" smtClean="0"/>
              <a:t>Real-Time Streaming Protocol</a:t>
            </a:r>
          </a:p>
          <a:p>
            <a:pPr lvl="1"/>
            <a:r>
              <a:rPr lang="en-US" smtClean="0"/>
              <a:t>Published as </a:t>
            </a:r>
            <a:r>
              <a:rPr lang="en-US" smtClean="0">
                <a:hlinkClick r:id="rId2"/>
              </a:rPr>
              <a:t>RFC 2326</a:t>
            </a:r>
            <a:r>
              <a:rPr lang="en-US" smtClean="0"/>
              <a:t> in 1998</a:t>
            </a:r>
          </a:p>
          <a:p>
            <a:pPr lvl="1"/>
            <a:r>
              <a:rPr lang="en-US" smtClean="0"/>
              <a:t>TCP, text</a:t>
            </a:r>
          </a:p>
          <a:p>
            <a:pPr lvl="1"/>
            <a:r>
              <a:rPr lang="en-US" smtClean="0"/>
              <a:t>Transmission direction:</a:t>
            </a:r>
          </a:p>
          <a:p>
            <a:pPr lvl="2"/>
            <a:r>
              <a:rPr lang="en-US" smtClean="0"/>
              <a:t>Initiation from client, response by server</a:t>
            </a:r>
          </a:p>
          <a:p>
            <a:pPr lvl="1"/>
            <a:r>
              <a:rPr lang="en-US" smtClean="0"/>
              <a:t>“VCR”-type commands: PLAY, PAUSE, RECORD, TEARDOWN, …</a:t>
            </a:r>
          </a:p>
          <a:p>
            <a:pPr lvl="1"/>
            <a:r>
              <a:rPr lang="en-US" smtClean="0"/>
              <a:t>Session initiation: DESCRIBE, SETUP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T</a:t>
            </a:r>
            <a:r>
              <a:rPr lang="en-US" sz="2800" smtClean="0"/>
              <a:t> (1 bit)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1 if there is a MPEG-2 Extension Header after this header.</a:t>
            </a:r>
          </a:p>
        </p:txBody>
      </p:sp>
      <p:sp>
        <p:nvSpPr>
          <p:cNvPr id="45062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2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3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4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5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6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7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8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9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0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1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2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3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Temporal Reference</a:t>
            </a:r>
            <a:r>
              <a:rPr lang="en-US" sz="2800" dirty="0" smtClean="0"/>
              <a:t> (10 bits)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The ‘frame number’ of the current frame within the GOP.</a:t>
            </a:r>
          </a:p>
        </p:txBody>
      </p:sp>
      <p:sp>
        <p:nvSpPr>
          <p:cNvPr id="46086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6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7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8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9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0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1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2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3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4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5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6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7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AN</a:t>
            </a:r>
            <a:r>
              <a:rPr lang="en-US" sz="2800" dirty="0" smtClean="0"/>
              <a:t> bit and </a:t>
            </a:r>
            <a:r>
              <a:rPr lang="en-US" sz="2800" b="1" dirty="0" smtClean="0"/>
              <a:t>N</a:t>
            </a:r>
            <a:r>
              <a:rPr lang="en-US" sz="2800" dirty="0" smtClean="0"/>
              <a:t> bit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Set to 0 for MPEG-1.</a:t>
            </a:r>
          </a:p>
        </p:txBody>
      </p:sp>
      <p:sp>
        <p:nvSpPr>
          <p:cNvPr id="47110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0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1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2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3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4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5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6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7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8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9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40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41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S </a:t>
            </a:r>
            <a:r>
              <a:rPr lang="en-US" sz="2800" dirty="0" smtClean="0"/>
              <a:t>(1 bit)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Is there a sequence header in this packet?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Repetition of sequence header is useful for resynchronization.</a:t>
            </a:r>
          </a:p>
        </p:txBody>
      </p:sp>
      <p:sp>
        <p:nvSpPr>
          <p:cNvPr id="48134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8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9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1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2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3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4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5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BS</a:t>
            </a:r>
            <a:r>
              <a:rPr lang="en-US" sz="2400" dirty="0" smtClean="0"/>
              <a:t> (1 bit) and </a:t>
            </a:r>
            <a:r>
              <a:rPr lang="en-US" sz="2400" b="1" dirty="0" smtClean="0"/>
              <a:t>ES</a:t>
            </a:r>
            <a:r>
              <a:rPr lang="en-US" sz="2400" dirty="0" smtClean="0"/>
              <a:t> (1bit)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BS is 1 </a:t>
            </a:r>
            <a:r>
              <a:rPr lang="en-US" sz="2200" dirty="0" err="1" smtClean="0"/>
              <a:t>iff</a:t>
            </a:r>
            <a:r>
              <a:rPr lang="en-US" sz="2200" dirty="0" smtClean="0"/>
              <a:t> the </a:t>
            </a:r>
            <a:r>
              <a:rPr lang="en-US" sz="2200" dirty="0" smtClean="0">
                <a:solidFill>
                  <a:schemeClr val="tx1"/>
                </a:solidFill>
              </a:rPr>
              <a:t>‘first’</a:t>
            </a:r>
            <a:r>
              <a:rPr lang="en-US" sz="2200" dirty="0" smtClean="0"/>
              <a:t> byte of this payload is a slice header.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ES is 1 </a:t>
            </a:r>
            <a:r>
              <a:rPr lang="en-US" sz="2200" dirty="0" err="1" smtClean="0"/>
              <a:t>iff</a:t>
            </a:r>
            <a:r>
              <a:rPr lang="en-US" sz="2200" dirty="0" smtClean="0"/>
              <a:t> the last byte of this payload is the end of a slice.</a:t>
            </a:r>
          </a:p>
        </p:txBody>
      </p:sp>
      <p:sp>
        <p:nvSpPr>
          <p:cNvPr id="49158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6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7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2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3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5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6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7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9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Picture Type</a:t>
            </a:r>
            <a:r>
              <a:rPr lang="en-US" dirty="0" smtClean="0"/>
              <a:t> (3 bits)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 (1), P (2), B (3), D (4).</a:t>
            </a:r>
            <a:endParaRPr lang="en-US" sz="2200" dirty="0" smtClean="0"/>
          </a:p>
        </p:txBody>
      </p:sp>
      <p:sp>
        <p:nvSpPr>
          <p:cNvPr id="50182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0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0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1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2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3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Motion Vectors Information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Get from most recent picture header.</a:t>
            </a:r>
            <a:endParaRPr lang="en-US" sz="2200" dirty="0" smtClean="0"/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4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5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6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7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8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9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0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2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3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4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5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6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7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Fragmentation Rules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Sequence header</a:t>
            </a:r>
            <a:r>
              <a:rPr lang="en-US" smtClean="0"/>
              <a:t>: at the start of payload</a:t>
            </a:r>
          </a:p>
          <a:p>
            <a:pPr eaLnBrk="1" hangingPunct="1"/>
            <a:r>
              <a:rPr lang="en-US" b="1" smtClean="0"/>
              <a:t>GOP header</a:t>
            </a:r>
            <a:r>
              <a:rPr lang="en-US" smtClean="0"/>
              <a:t>: at the start of a payload (or follows Sequence header)</a:t>
            </a:r>
          </a:p>
          <a:p>
            <a:pPr eaLnBrk="1" hangingPunct="1"/>
            <a:r>
              <a:rPr lang="en-US" b="1" smtClean="0"/>
              <a:t>Picture header:</a:t>
            </a:r>
            <a:r>
              <a:rPr lang="en-US" smtClean="0"/>
              <a:t> at the start of a payload (or follows Sequence/GOP header)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Fragmentation Rules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slice must be either</a:t>
            </a:r>
          </a:p>
          <a:p>
            <a:pPr lvl="1" eaLnBrk="1" hangingPunct="1"/>
            <a:r>
              <a:rPr lang="en-US" smtClean="0"/>
              <a:t>First data in the packet, or</a:t>
            </a:r>
          </a:p>
          <a:p>
            <a:pPr lvl="1" eaLnBrk="1" hangingPunct="1"/>
            <a:r>
              <a:rPr lang="en-US" smtClean="0"/>
              <a:t>Follows integral number of slices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A slice may be fragmented if exceeds the size of a packet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MP3 (MPEG-1, layer 3) Audio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MP3 audio can be encoded in two ways:</a:t>
            </a:r>
          </a:p>
          <a:p>
            <a:pPr lvl="1"/>
            <a:r>
              <a:rPr lang="en-US" smtClean="0"/>
              <a:t>RFC 2250</a:t>
            </a:r>
          </a:p>
          <a:p>
            <a:pPr lvl="1"/>
            <a:r>
              <a:rPr lang="en-US" smtClean="0"/>
              <a:t>RFC 3119</a:t>
            </a:r>
          </a:p>
          <a:p>
            <a:r>
              <a:rPr lang="en-US" smtClean="0"/>
              <a:t>RFC 2250 describes the general MPEG-1 video/audio ADU framing</a:t>
            </a:r>
          </a:p>
          <a:p>
            <a:endParaRPr lang="en-US" smtClean="0"/>
          </a:p>
          <a:p>
            <a:r>
              <a:rPr lang="en-US" smtClean="0"/>
              <a:t>Problem: MP3 frames are not self-contained!</a:t>
            </a:r>
          </a:p>
        </p:txBody>
      </p:sp>
      <p:sp>
        <p:nvSpPr>
          <p:cNvPr id="542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42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Transport Control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MP3 Frame Structure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800" smtClean="0"/>
              <a:t>Each frame contains the header (Including the 4 byte MPEG header, optional 2 bytes CRC and 9, 17 or 32 bytes (depending on mono/stereo and MPEG 1 or 2) of side info</a:t>
            </a:r>
          </a:p>
          <a:p>
            <a:r>
              <a:rPr lang="en-SG" sz="2800" smtClean="0"/>
              <a:t>MP3 frames have a fixed length</a:t>
            </a:r>
          </a:p>
          <a:p>
            <a:r>
              <a:rPr lang="en-SG" sz="2800" smtClean="0"/>
              <a:t>Data of one ADU may span multiple frames</a:t>
            </a:r>
          </a:p>
          <a:p>
            <a:r>
              <a:rPr lang="en-SG" sz="2800" smtClean="0">
                <a:solidFill>
                  <a:srgbClr val="C00000"/>
                </a:solidFill>
              </a:rPr>
              <a:t>Problem: if one packet lost </a:t>
            </a:r>
            <a:r>
              <a:rPr lang="en-SG" sz="2800" smtClean="0">
                <a:solidFill>
                  <a:srgbClr val="C00000"/>
                </a:solidFill>
                <a:latin typeface="Calibri" pitchFamily="34" charset="0"/>
              </a:rPr>
              <a:t>→</a:t>
            </a:r>
            <a:r>
              <a:rPr lang="en-SG" sz="2800" smtClean="0">
                <a:solidFill>
                  <a:srgbClr val="C00000"/>
                </a:solidFill>
              </a:rPr>
              <a:t> multiple ADUs lost</a:t>
            </a:r>
            <a:endParaRPr lang="en-US" sz="2800" smtClean="0">
              <a:solidFill>
                <a:srgbClr val="C00000"/>
              </a:solidFill>
            </a:endParaRPr>
          </a:p>
        </p:txBody>
      </p:sp>
      <p:sp>
        <p:nvSpPr>
          <p:cNvPr id="553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53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5302" name="Rectangle 19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55303" name="Group 1"/>
          <p:cNvGrpSpPr>
            <a:grpSpLocks noChangeAspect="1"/>
          </p:cNvGrpSpPr>
          <p:nvPr/>
        </p:nvGrpSpPr>
        <p:grpSpPr bwMode="auto">
          <a:xfrm>
            <a:off x="923925" y="4876800"/>
            <a:ext cx="8601075" cy="1219200"/>
            <a:chOff x="3247" y="4781"/>
            <a:chExt cx="7150" cy="815"/>
          </a:xfrm>
        </p:grpSpPr>
        <p:sp>
          <p:nvSpPr>
            <p:cNvPr id="55304" name="AutoShape 18"/>
            <p:cNvSpPr>
              <a:spLocks noChangeAspect="1" noChangeArrowheads="1" noTextEdit="1"/>
            </p:cNvSpPr>
            <p:nvPr/>
          </p:nvSpPr>
          <p:spPr bwMode="auto">
            <a:xfrm>
              <a:off x="3247" y="4781"/>
              <a:ext cx="7150" cy="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5305" name="Group 2"/>
            <p:cNvGrpSpPr>
              <a:grpSpLocks/>
            </p:cNvGrpSpPr>
            <p:nvPr/>
          </p:nvGrpSpPr>
          <p:grpSpPr bwMode="auto">
            <a:xfrm>
              <a:off x="3438" y="4917"/>
              <a:ext cx="6673" cy="543"/>
              <a:chOff x="3438" y="4917"/>
              <a:chExt cx="6673" cy="543"/>
            </a:xfrm>
          </p:grpSpPr>
          <p:sp>
            <p:nvSpPr>
              <p:cNvPr id="55306" name="Rectangle 17"/>
              <p:cNvSpPr>
                <a:spLocks noChangeArrowheads="1"/>
              </p:cNvSpPr>
              <p:nvPr/>
            </p:nvSpPr>
            <p:spPr bwMode="auto">
              <a:xfrm>
                <a:off x="3438" y="4917"/>
                <a:ext cx="1620" cy="5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07" name="Rectangle 16"/>
              <p:cNvSpPr>
                <a:spLocks noChangeArrowheads="1"/>
              </p:cNvSpPr>
              <p:nvPr/>
            </p:nvSpPr>
            <p:spPr bwMode="auto">
              <a:xfrm>
                <a:off x="5058" y="4917"/>
                <a:ext cx="1621" cy="5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08" name="Rectangle 15"/>
              <p:cNvSpPr>
                <a:spLocks noChangeArrowheads="1"/>
              </p:cNvSpPr>
              <p:nvPr/>
            </p:nvSpPr>
            <p:spPr bwMode="auto">
              <a:xfrm>
                <a:off x="6679" y="4917"/>
                <a:ext cx="1716" cy="5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09" name="Rectangle 14"/>
              <p:cNvSpPr>
                <a:spLocks noChangeArrowheads="1"/>
              </p:cNvSpPr>
              <p:nvPr/>
            </p:nvSpPr>
            <p:spPr bwMode="auto">
              <a:xfrm>
                <a:off x="8395" y="4917"/>
                <a:ext cx="1716" cy="5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0" name="Rectangle 13"/>
              <p:cNvSpPr>
                <a:spLocks noChangeArrowheads="1"/>
              </p:cNvSpPr>
              <p:nvPr/>
            </p:nvSpPr>
            <p:spPr bwMode="auto">
              <a:xfrm>
                <a:off x="3438" y="5053"/>
                <a:ext cx="286" cy="27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1" name="Rectangle 12"/>
              <p:cNvSpPr>
                <a:spLocks noChangeArrowheads="1"/>
              </p:cNvSpPr>
              <p:nvPr/>
            </p:nvSpPr>
            <p:spPr bwMode="auto">
              <a:xfrm>
                <a:off x="5058" y="5053"/>
                <a:ext cx="286" cy="27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2" name="Rectangle 11"/>
              <p:cNvSpPr>
                <a:spLocks noChangeArrowheads="1"/>
              </p:cNvSpPr>
              <p:nvPr/>
            </p:nvSpPr>
            <p:spPr bwMode="auto">
              <a:xfrm>
                <a:off x="6679" y="5053"/>
                <a:ext cx="286" cy="27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3" name="Rectangle 10"/>
              <p:cNvSpPr>
                <a:spLocks noChangeArrowheads="1"/>
              </p:cNvSpPr>
              <p:nvPr/>
            </p:nvSpPr>
            <p:spPr bwMode="auto">
              <a:xfrm>
                <a:off x="8395" y="5053"/>
                <a:ext cx="286" cy="27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4" name="Rectangle 9"/>
              <p:cNvSpPr>
                <a:spLocks noChangeArrowheads="1"/>
              </p:cNvSpPr>
              <p:nvPr/>
            </p:nvSpPr>
            <p:spPr bwMode="auto">
              <a:xfrm>
                <a:off x="3724" y="5053"/>
                <a:ext cx="1048" cy="27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5" name="Rectangle 8"/>
              <p:cNvSpPr>
                <a:spLocks noChangeArrowheads="1"/>
              </p:cNvSpPr>
              <p:nvPr/>
            </p:nvSpPr>
            <p:spPr bwMode="auto">
              <a:xfrm>
                <a:off x="4772" y="5053"/>
                <a:ext cx="286" cy="272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6" name="Rectangle 7"/>
              <p:cNvSpPr>
                <a:spLocks noChangeArrowheads="1"/>
              </p:cNvSpPr>
              <p:nvPr/>
            </p:nvSpPr>
            <p:spPr bwMode="auto">
              <a:xfrm>
                <a:off x="5344" y="5053"/>
                <a:ext cx="954" cy="272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7" name="Rectangle 6"/>
              <p:cNvSpPr>
                <a:spLocks noChangeArrowheads="1"/>
              </p:cNvSpPr>
              <p:nvPr/>
            </p:nvSpPr>
            <p:spPr bwMode="auto">
              <a:xfrm>
                <a:off x="6298" y="5053"/>
                <a:ext cx="381" cy="272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8" name="Rectangle 5"/>
              <p:cNvSpPr>
                <a:spLocks noChangeArrowheads="1"/>
              </p:cNvSpPr>
              <p:nvPr/>
            </p:nvSpPr>
            <p:spPr bwMode="auto">
              <a:xfrm>
                <a:off x="6965" y="5053"/>
                <a:ext cx="1335" cy="272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9" name="Rectangle 4"/>
              <p:cNvSpPr>
                <a:spLocks noChangeArrowheads="1"/>
              </p:cNvSpPr>
              <p:nvPr/>
            </p:nvSpPr>
            <p:spPr bwMode="auto">
              <a:xfrm>
                <a:off x="8283" y="5053"/>
                <a:ext cx="112" cy="27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20" name="Rectangle 3"/>
              <p:cNvSpPr>
                <a:spLocks noChangeArrowheads="1"/>
              </p:cNvSpPr>
              <p:nvPr/>
            </p:nvSpPr>
            <p:spPr bwMode="auto">
              <a:xfrm>
                <a:off x="8681" y="5053"/>
                <a:ext cx="1430" cy="27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slow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MP3 RFC 3119 Re-Arrangement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Idea: re-arrange data such that each packet is self-contained (i.e., decodable)</a:t>
            </a:r>
          </a:p>
          <a:p>
            <a:r>
              <a:rPr lang="en-US" sz="2800" smtClean="0"/>
              <a:t>Effects:</a:t>
            </a:r>
          </a:p>
          <a:p>
            <a:pPr lvl="1"/>
            <a:r>
              <a:rPr lang="en-US" sz="2800" smtClean="0"/>
              <a:t>Better error resilience, but</a:t>
            </a:r>
          </a:p>
          <a:p>
            <a:pPr lvl="1"/>
            <a:r>
              <a:rPr lang="en-US" sz="2800" smtClean="0"/>
              <a:t>Variable length packets and</a:t>
            </a:r>
          </a:p>
          <a:p>
            <a:pPr lvl="1"/>
            <a:r>
              <a:rPr lang="en-US" sz="2800" smtClean="0"/>
              <a:t>Re-arrangement needs to be undone for decoder</a:t>
            </a:r>
          </a:p>
        </p:txBody>
      </p:sp>
      <p:sp>
        <p:nvSpPr>
          <p:cNvPr id="563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63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grpSp>
        <p:nvGrpSpPr>
          <p:cNvPr id="56326" name="Group 2"/>
          <p:cNvGrpSpPr>
            <a:grpSpLocks/>
          </p:cNvGrpSpPr>
          <p:nvPr/>
        </p:nvGrpSpPr>
        <p:grpSpPr bwMode="auto">
          <a:xfrm>
            <a:off x="1143000" y="5105400"/>
            <a:ext cx="7937500" cy="852488"/>
            <a:chOff x="3438" y="4917"/>
            <a:chExt cx="6673" cy="543"/>
          </a:xfrm>
        </p:grpSpPr>
        <p:sp>
          <p:nvSpPr>
            <p:cNvPr id="56327" name="Rectangle 3"/>
            <p:cNvSpPr>
              <a:spLocks noChangeArrowheads="1"/>
            </p:cNvSpPr>
            <p:nvPr/>
          </p:nvSpPr>
          <p:spPr bwMode="auto">
            <a:xfrm>
              <a:off x="3438" y="4917"/>
              <a:ext cx="1334" cy="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28" name="Rectangle 4"/>
            <p:cNvSpPr>
              <a:spLocks noChangeArrowheads="1"/>
            </p:cNvSpPr>
            <p:nvPr/>
          </p:nvSpPr>
          <p:spPr bwMode="auto">
            <a:xfrm>
              <a:off x="4772" y="4917"/>
              <a:ext cx="1907" cy="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29" name="Rectangle 5"/>
            <p:cNvSpPr>
              <a:spLocks noChangeArrowheads="1"/>
            </p:cNvSpPr>
            <p:nvPr/>
          </p:nvSpPr>
          <p:spPr bwMode="auto">
            <a:xfrm>
              <a:off x="6298" y="4917"/>
              <a:ext cx="2097" cy="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0" name="Rectangle 6"/>
            <p:cNvSpPr>
              <a:spLocks noChangeArrowheads="1"/>
            </p:cNvSpPr>
            <p:nvPr/>
          </p:nvSpPr>
          <p:spPr bwMode="auto">
            <a:xfrm>
              <a:off x="8300" y="4917"/>
              <a:ext cx="1811" cy="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1" name="Rectangle 7"/>
            <p:cNvSpPr>
              <a:spLocks noChangeArrowheads="1"/>
            </p:cNvSpPr>
            <p:nvPr/>
          </p:nvSpPr>
          <p:spPr bwMode="auto">
            <a:xfrm>
              <a:off x="3438" y="5053"/>
              <a:ext cx="286" cy="27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2" name="Rectangle 8"/>
            <p:cNvSpPr>
              <a:spLocks noChangeArrowheads="1"/>
            </p:cNvSpPr>
            <p:nvPr/>
          </p:nvSpPr>
          <p:spPr bwMode="auto">
            <a:xfrm>
              <a:off x="4772" y="5053"/>
              <a:ext cx="286" cy="27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3" name="Rectangle 9"/>
            <p:cNvSpPr>
              <a:spLocks noChangeArrowheads="1"/>
            </p:cNvSpPr>
            <p:nvPr/>
          </p:nvSpPr>
          <p:spPr bwMode="auto">
            <a:xfrm>
              <a:off x="6298" y="5053"/>
              <a:ext cx="286" cy="27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4" name="Rectangle 10"/>
            <p:cNvSpPr>
              <a:spLocks noChangeArrowheads="1"/>
            </p:cNvSpPr>
            <p:nvPr/>
          </p:nvSpPr>
          <p:spPr bwMode="auto">
            <a:xfrm>
              <a:off x="8300" y="5053"/>
              <a:ext cx="286" cy="27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5" name="Rectangle 11"/>
            <p:cNvSpPr>
              <a:spLocks noChangeArrowheads="1"/>
            </p:cNvSpPr>
            <p:nvPr/>
          </p:nvSpPr>
          <p:spPr bwMode="auto">
            <a:xfrm>
              <a:off x="3724" y="5053"/>
              <a:ext cx="1048" cy="27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6" name="Rectangle 12"/>
            <p:cNvSpPr>
              <a:spLocks noChangeArrowheads="1"/>
            </p:cNvSpPr>
            <p:nvPr/>
          </p:nvSpPr>
          <p:spPr bwMode="auto">
            <a:xfrm>
              <a:off x="5058" y="5053"/>
              <a:ext cx="286" cy="272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7" name="Rectangle 13"/>
            <p:cNvSpPr>
              <a:spLocks noChangeArrowheads="1"/>
            </p:cNvSpPr>
            <p:nvPr/>
          </p:nvSpPr>
          <p:spPr bwMode="auto">
            <a:xfrm>
              <a:off x="5344" y="5053"/>
              <a:ext cx="954" cy="272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8" name="Rectangle 14"/>
            <p:cNvSpPr>
              <a:spLocks noChangeArrowheads="1"/>
            </p:cNvSpPr>
            <p:nvPr/>
          </p:nvSpPr>
          <p:spPr bwMode="auto">
            <a:xfrm>
              <a:off x="6584" y="5053"/>
              <a:ext cx="381" cy="271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9" name="Rectangle 15"/>
            <p:cNvSpPr>
              <a:spLocks noChangeArrowheads="1"/>
            </p:cNvSpPr>
            <p:nvPr/>
          </p:nvSpPr>
          <p:spPr bwMode="auto">
            <a:xfrm>
              <a:off x="6965" y="5053"/>
              <a:ext cx="1335" cy="272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40" name="Rectangle 16"/>
            <p:cNvSpPr>
              <a:spLocks noChangeArrowheads="1"/>
            </p:cNvSpPr>
            <p:nvPr/>
          </p:nvSpPr>
          <p:spPr bwMode="auto">
            <a:xfrm>
              <a:off x="8586" y="5053"/>
              <a:ext cx="111" cy="27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41" name="Rectangle 17"/>
            <p:cNvSpPr>
              <a:spLocks noChangeArrowheads="1"/>
            </p:cNvSpPr>
            <p:nvPr/>
          </p:nvSpPr>
          <p:spPr bwMode="auto">
            <a:xfrm>
              <a:off x="8681" y="5053"/>
              <a:ext cx="1430" cy="27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RFC 3119: Interleaving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Interleaving: </a:t>
            </a:r>
            <a:r>
              <a:rPr lang="en-US" altLang="zh-CN" smtClean="0">
                <a:ea typeface="宋体" pitchFamily="2" charset="-122"/>
              </a:rPr>
              <a:t>interleave</a:t>
            </a:r>
            <a:r>
              <a:rPr lang="en-US" smtClean="0"/>
              <a:t> cycle of size 8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lvl="1"/>
            <a:r>
              <a:rPr lang="en-US" sz="2800" smtClean="0"/>
              <a:t>Advantage: Consecutive packet losses have less effect</a:t>
            </a:r>
          </a:p>
          <a:p>
            <a:pPr lvl="1"/>
            <a:r>
              <a:rPr lang="en-US" sz="2800" smtClean="0"/>
              <a:t>Disadvantage: Send &amp; receive latency is increased</a:t>
            </a:r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pic>
        <p:nvPicPr>
          <p:cNvPr id="573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133600"/>
            <a:ext cx="7181850" cy="22621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Thoughts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Packet losses on the Internet are often correlated, forming lost “packet trains”</a:t>
            </a:r>
          </a:p>
          <a:p>
            <a:r>
              <a:rPr lang="en-US" smtClean="0"/>
              <a:t>What can be done to decorrelate losses?</a:t>
            </a:r>
          </a:p>
          <a:p>
            <a:endParaRPr lang="en-US" smtClean="0"/>
          </a:p>
          <a:p>
            <a:r>
              <a:rPr lang="en-US" smtClean="0"/>
              <a:t>How to measure audio and video quality?</a:t>
            </a:r>
          </a:p>
          <a:p>
            <a:pPr lvl="1"/>
            <a:r>
              <a:rPr lang="en-US" smtClean="0"/>
              <a:t>Objectively computed: PSNR (in dB)</a:t>
            </a:r>
          </a:p>
          <a:p>
            <a:pPr lvl="1"/>
            <a:r>
              <a:rPr lang="en-US" smtClean="0"/>
              <a:t>Subjective tests: MOS</a:t>
            </a:r>
            <a:br>
              <a:rPr lang="en-US" smtClean="0"/>
            </a:br>
            <a:r>
              <a:rPr lang="en-US" sz="2400" smtClean="0"/>
              <a:t>(range: 1 – bad to 5 – excellent)</a:t>
            </a:r>
          </a:p>
        </p:txBody>
      </p:sp>
      <p:sp>
        <p:nvSpPr>
          <p:cNvPr id="583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83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RFC 2250 versus RFC 3119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Frame-level loss simulation</a:t>
            </a:r>
          </a:p>
          <a:p>
            <a:pPr lvl="1"/>
            <a:r>
              <a:rPr lang="en-US" smtClean="0"/>
              <a:t>R: random loss</a:t>
            </a:r>
          </a:p>
          <a:p>
            <a:pPr lvl="1"/>
            <a:r>
              <a:rPr lang="en-US" smtClean="0"/>
              <a:t>G: Gilbert model</a:t>
            </a:r>
          </a:p>
          <a:p>
            <a:r>
              <a:rPr lang="en-US" smtClean="0"/>
              <a:t>Note: Gilbert</a:t>
            </a:r>
            <a:br>
              <a:rPr lang="en-US" smtClean="0"/>
            </a:br>
            <a:r>
              <a:rPr lang="en-US" smtClean="0"/>
              <a:t>model produces</a:t>
            </a:r>
            <a:br>
              <a:rPr lang="en-US" smtClean="0"/>
            </a:br>
            <a:r>
              <a:rPr lang="en-US" smtClean="0"/>
              <a:t>correlated losses</a:t>
            </a:r>
            <a:br>
              <a:rPr lang="en-US" smtClean="0"/>
            </a:br>
            <a:r>
              <a:rPr lang="en-US" smtClean="0"/>
              <a:t>(“packet trains”)</a:t>
            </a:r>
          </a:p>
        </p:txBody>
      </p:sp>
      <p:sp>
        <p:nvSpPr>
          <p:cNvPr id="593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93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pic>
        <p:nvPicPr>
          <p:cNvPr id="593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251200"/>
            <a:ext cx="4838700" cy="3225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MP3 Sender/Receiver Structure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04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04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grpSp>
        <p:nvGrpSpPr>
          <p:cNvPr id="60422" name="Group 24"/>
          <p:cNvGrpSpPr>
            <a:grpSpLocks/>
          </p:cNvGrpSpPr>
          <p:nvPr/>
        </p:nvGrpSpPr>
        <p:grpSpPr bwMode="auto">
          <a:xfrm>
            <a:off x="1752600" y="1447800"/>
            <a:ext cx="7010400" cy="4724400"/>
            <a:chOff x="990600" y="1600200"/>
            <a:chExt cx="7010400" cy="4724400"/>
          </a:xfrm>
        </p:grpSpPr>
        <p:sp>
          <p:nvSpPr>
            <p:cNvPr id="26" name="Rectangle 25"/>
            <p:cNvSpPr/>
            <p:nvPr/>
          </p:nvSpPr>
          <p:spPr>
            <a:xfrm>
              <a:off x="1371600" y="30480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MP3 frames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371600" y="47244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Interleaved ADU frames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371600" y="38862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ADU frames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733800" y="58674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RTP packets</a:t>
              </a:r>
            </a:p>
          </p:txBody>
        </p:sp>
        <p:sp>
          <p:nvSpPr>
            <p:cNvPr id="30" name="Down Arrow 29"/>
            <p:cNvSpPr/>
            <p:nvPr/>
          </p:nvSpPr>
          <p:spPr>
            <a:xfrm>
              <a:off x="2133600" y="3505200"/>
              <a:ext cx="228600" cy="381000"/>
            </a:xfrm>
            <a:prstGeom prst="downArrow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1" name="Down Arrow 30"/>
            <p:cNvSpPr/>
            <p:nvPr/>
          </p:nvSpPr>
          <p:spPr>
            <a:xfrm>
              <a:off x="2133600" y="4343400"/>
              <a:ext cx="228600" cy="381000"/>
            </a:xfrm>
            <a:prstGeom prst="downArrow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943600" y="30480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MP3 frames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43600" y="47244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Interleaved ADU frames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943600" y="38862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ADU frames</a:t>
              </a:r>
            </a:p>
          </p:txBody>
        </p:sp>
        <p:sp>
          <p:nvSpPr>
            <p:cNvPr id="35" name="Down Arrow 34"/>
            <p:cNvSpPr/>
            <p:nvPr/>
          </p:nvSpPr>
          <p:spPr>
            <a:xfrm rot="10800000">
              <a:off x="6705600" y="3505200"/>
              <a:ext cx="228600" cy="381000"/>
            </a:xfrm>
            <a:prstGeom prst="downArrow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6" name="Down Arrow 35"/>
            <p:cNvSpPr/>
            <p:nvPr/>
          </p:nvSpPr>
          <p:spPr>
            <a:xfrm rot="10800000">
              <a:off x="6705600" y="4343399"/>
              <a:ext cx="228600" cy="381000"/>
            </a:xfrm>
            <a:prstGeom prst="downArrow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7" name="Bent Arrow 36"/>
            <p:cNvSpPr/>
            <p:nvPr/>
          </p:nvSpPr>
          <p:spPr>
            <a:xfrm rot="16200000">
              <a:off x="5715000" y="4876800"/>
              <a:ext cx="990600" cy="1600200"/>
            </a:xfrm>
            <a:prstGeom prst="bentArrow">
              <a:avLst>
                <a:gd name="adj1" fmla="val 15121"/>
                <a:gd name="adj2" fmla="val 25000"/>
                <a:gd name="adj3" fmla="val 25000"/>
                <a:gd name="adj4" fmla="val 43750"/>
              </a:avLst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  <a:scene3d>
              <a:camera prst="orthographicFront">
                <a:rot lat="10800000" lon="0" rev="10800000"/>
              </a:camera>
              <a:lightRig rig="threePt" dir="t"/>
            </a:scene3d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8" name="Bent Arrow 37"/>
            <p:cNvSpPr/>
            <p:nvPr/>
          </p:nvSpPr>
          <p:spPr>
            <a:xfrm>
              <a:off x="2209800" y="5181600"/>
              <a:ext cx="1524000" cy="1143000"/>
            </a:xfrm>
            <a:prstGeom prst="bentArrow">
              <a:avLst>
                <a:gd name="adj1" fmla="val 11710"/>
                <a:gd name="adj2" fmla="val 23659"/>
                <a:gd name="adj3" fmla="val 24963"/>
                <a:gd name="adj4" fmla="val 43750"/>
              </a:avLst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  <a:scene3d>
              <a:camera prst="orthographicFront">
                <a:rot lat="0" lon="10800000" rev="10800000"/>
              </a:camera>
              <a:lightRig rig="threePt" dir="t"/>
            </a:scene3d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990600" y="2590800"/>
              <a:ext cx="2438400" cy="2971800"/>
            </a:xfrm>
            <a:prstGeom prst="rect">
              <a:avLst/>
            </a:prstGeom>
            <a:noFill/>
            <a:ln w="25400" cap="flat" cmpd="sng" algn="ctr">
              <a:solidFill>
                <a:srgbClr val="0BD0D9">
                  <a:lumMod val="60000"/>
                  <a:lumOff val="40000"/>
                </a:srgbClr>
              </a:solidFill>
              <a:prstDash val="dash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Constantia"/>
                <a:ea typeface="+mn-ea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562600" y="2590800"/>
              <a:ext cx="2438400" cy="2971800"/>
            </a:xfrm>
            <a:prstGeom prst="rect">
              <a:avLst/>
            </a:prstGeom>
            <a:noFill/>
            <a:ln w="25400" cap="flat" cmpd="sng" algn="ctr">
              <a:solidFill>
                <a:srgbClr val="0BD0D9">
                  <a:lumMod val="60000"/>
                  <a:lumOff val="40000"/>
                </a:srgbClr>
              </a:solidFill>
              <a:prstDash val="dash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Constantia"/>
                <a:ea typeface="+mn-ea"/>
              </a:endParaRPr>
            </a:p>
          </p:txBody>
        </p:sp>
        <p:sp>
          <p:nvSpPr>
            <p:cNvPr id="41" name="Rounded Rectangular Callout 40"/>
            <p:cNvSpPr/>
            <p:nvPr/>
          </p:nvSpPr>
          <p:spPr>
            <a:xfrm>
              <a:off x="3657600" y="1600200"/>
              <a:ext cx="1219200" cy="612775"/>
            </a:xfrm>
            <a:prstGeom prst="wedgeRoundRectCallout">
              <a:avLst>
                <a:gd name="adj1" fmla="val -70014"/>
                <a:gd name="adj2" fmla="val 171382"/>
                <a:gd name="adj3" fmla="val 16667"/>
              </a:avLst>
            </a:prstGeom>
            <a:gradFill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rect">
                <a:fillToRect l="100000" t="100000"/>
              </a:path>
            </a:gradFill>
            <a:ln w="25400" cap="flat" cmpd="sng" algn="ctr">
              <a:solidFill>
                <a:srgbClr val="0BD0D9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Server</a:t>
              </a:r>
            </a:p>
          </p:txBody>
        </p:sp>
        <p:sp>
          <p:nvSpPr>
            <p:cNvPr id="42" name="Rounded Rectangular Callout 41"/>
            <p:cNvSpPr/>
            <p:nvPr/>
          </p:nvSpPr>
          <p:spPr>
            <a:xfrm>
              <a:off x="4114800" y="4111625"/>
              <a:ext cx="1219200" cy="612775"/>
            </a:xfrm>
            <a:prstGeom prst="wedgeRoundRectCallout">
              <a:avLst>
                <a:gd name="adj1" fmla="val 67076"/>
                <a:gd name="adj2" fmla="val 157925"/>
                <a:gd name="adj3" fmla="val 16667"/>
              </a:avLst>
            </a:prstGeom>
            <a:gradFill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rect">
                <a:fillToRect l="100000" t="100000"/>
              </a:path>
            </a:gradFill>
            <a:ln w="25400" cap="flat" cmpd="sng" algn="ctr">
              <a:solidFill>
                <a:srgbClr val="0BD0D9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Client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4495800" y="2895600"/>
            <a:ext cx="1676400" cy="457200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rgbClr val="0BD0D9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0BD0D9">
                <a:shade val="9000"/>
                <a:satMod val="105000"/>
                <a:alpha val="4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onstantia"/>
                <a:ea typeface="+mn-ea"/>
              </a:rPr>
              <a:t>RTP packets</a:t>
            </a:r>
          </a:p>
        </p:txBody>
      </p:sp>
      <p:sp>
        <p:nvSpPr>
          <p:cNvPr id="44" name="Down Arrow 43"/>
          <p:cNvSpPr/>
          <p:nvPr/>
        </p:nvSpPr>
        <p:spPr>
          <a:xfrm rot="-5400000">
            <a:off x="4038600" y="2819400"/>
            <a:ext cx="228600" cy="685800"/>
          </a:xfrm>
          <a:prstGeom prst="downArrow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rgbClr val="0BD0D9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0BD0D9">
                <a:shade val="9000"/>
                <a:satMod val="105000"/>
                <a:alpha val="4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Constantia"/>
              <a:ea typeface="+mn-ea"/>
            </a:endParaRPr>
          </a:p>
        </p:txBody>
      </p:sp>
      <p:sp>
        <p:nvSpPr>
          <p:cNvPr id="45" name="Down Arrow 44"/>
          <p:cNvSpPr/>
          <p:nvPr/>
        </p:nvSpPr>
        <p:spPr>
          <a:xfrm rot="-5400000">
            <a:off x="6324600" y="2895600"/>
            <a:ext cx="228600" cy="533400"/>
          </a:xfrm>
          <a:prstGeom prst="downArrow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rgbClr val="0BD0D9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0BD0D9">
                <a:shade val="9000"/>
                <a:satMod val="105000"/>
                <a:alpha val="4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Constantia"/>
              <a:ea typeface="+mn-ea"/>
            </a:endParaRPr>
          </a:p>
        </p:txBody>
      </p:sp>
      <p:sp>
        <p:nvSpPr>
          <p:cNvPr id="60426" name="TextBox 45"/>
          <p:cNvSpPr txBox="1">
            <a:spLocks noChangeArrowheads="1"/>
          </p:cNvSpPr>
          <p:nvPr/>
        </p:nvSpPr>
        <p:spPr bwMode="auto">
          <a:xfrm>
            <a:off x="4724400" y="2438400"/>
            <a:ext cx="1489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RFC 2250</a:t>
            </a:r>
          </a:p>
        </p:txBody>
      </p:sp>
      <p:sp>
        <p:nvSpPr>
          <p:cNvPr id="60427" name="TextBox 46"/>
          <p:cNvSpPr txBox="1">
            <a:spLocks noChangeArrowheads="1"/>
          </p:cNvSpPr>
          <p:nvPr/>
        </p:nvSpPr>
        <p:spPr bwMode="auto">
          <a:xfrm>
            <a:off x="4724400" y="5257800"/>
            <a:ext cx="1489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RFC 3119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Size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 MTU is 1500 bytes</a:t>
            </a:r>
          </a:p>
          <a:p>
            <a:pPr eaLnBrk="1" hangingPunct="1"/>
            <a:r>
              <a:rPr lang="en-US" dirty="0" smtClean="0"/>
              <a:t>IP Header size =</a:t>
            </a:r>
          </a:p>
          <a:p>
            <a:pPr eaLnBrk="1" hangingPunct="1"/>
            <a:r>
              <a:rPr lang="en-US" dirty="0" smtClean="0"/>
              <a:t>UDP Header size =</a:t>
            </a:r>
          </a:p>
          <a:p>
            <a:pPr eaLnBrk="1" hangingPunct="1"/>
            <a:r>
              <a:rPr lang="en-US" dirty="0" smtClean="0"/>
              <a:t>RTP Header size =</a:t>
            </a:r>
          </a:p>
          <a:p>
            <a:pPr eaLnBrk="1" hangingPunct="1"/>
            <a:r>
              <a:rPr lang="en-US" dirty="0" smtClean="0"/>
              <a:t>MPEG Video-specific Header size =</a:t>
            </a:r>
          </a:p>
          <a:p>
            <a:pPr eaLnBrk="1" hangingPunct="1"/>
            <a:r>
              <a:rPr lang="en-US" dirty="0" smtClean="0"/>
              <a:t>Payload size =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Size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 MTU is 1500 bytes</a:t>
            </a:r>
          </a:p>
          <a:p>
            <a:pPr eaLnBrk="1" hangingPunct="1"/>
            <a:r>
              <a:rPr lang="en-US" dirty="0" smtClean="0"/>
              <a:t>IP Header size = 20</a:t>
            </a:r>
          </a:p>
          <a:p>
            <a:pPr eaLnBrk="1" hangingPunct="1"/>
            <a:r>
              <a:rPr lang="en-US" dirty="0" smtClean="0"/>
              <a:t>UDP Header size = 8</a:t>
            </a:r>
          </a:p>
          <a:p>
            <a:pPr eaLnBrk="1" hangingPunct="1"/>
            <a:r>
              <a:rPr lang="en-US" dirty="0" smtClean="0"/>
              <a:t>RTP Header size = 12</a:t>
            </a:r>
          </a:p>
          <a:p>
            <a:pPr eaLnBrk="1" hangingPunct="1"/>
            <a:r>
              <a:rPr lang="en-US" dirty="0" smtClean="0"/>
              <a:t>RTP Payload Header size = 4 to 12</a:t>
            </a:r>
          </a:p>
          <a:p>
            <a:pPr eaLnBrk="1" hangingPunct="1"/>
            <a:r>
              <a:rPr lang="en-US" dirty="0" smtClean="0"/>
              <a:t>Payload size = 1 to 1456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Network Tools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Iperf, Netstat, Tcpdump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Network Tools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Iperf:</a:t>
            </a:r>
          </a:p>
          <a:p>
            <a:pPr lvl="1"/>
            <a:r>
              <a:rPr lang="en-US" smtClean="0"/>
              <a:t>Connection and throughput testing between two computers</a:t>
            </a:r>
          </a:p>
          <a:p>
            <a:r>
              <a:rPr lang="en-US" smtClean="0"/>
              <a:t>Netstat:</a:t>
            </a:r>
          </a:p>
          <a:p>
            <a:pPr lvl="1"/>
            <a:r>
              <a:rPr lang="en-US" smtClean="0"/>
              <a:t>Information about ports and connections</a:t>
            </a:r>
          </a:p>
          <a:p>
            <a:r>
              <a:rPr lang="en-US" smtClean="0"/>
              <a:t>Tcpdump:</a:t>
            </a:r>
          </a:p>
          <a:p>
            <a:pPr lvl="1"/>
            <a:r>
              <a:rPr lang="en-US" smtClean="0"/>
              <a:t>Packet trace information</a:t>
            </a:r>
          </a:p>
        </p:txBody>
      </p:sp>
      <p:sp>
        <p:nvSpPr>
          <p:cNvPr id="634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34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Control Protocol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Provides</a:t>
            </a:r>
          </a:p>
          <a:p>
            <a:pPr lvl="1" eaLnBrk="1" hangingPunct="1"/>
            <a:r>
              <a:rPr lang="en-US" smtClean="0"/>
              <a:t>receiver’s feedback</a:t>
            </a:r>
          </a:p>
          <a:p>
            <a:pPr lvl="1" eaLnBrk="1" hangingPunct="1"/>
            <a:r>
              <a:rPr lang="en-US" smtClean="0"/>
              <a:t>network conditions</a:t>
            </a:r>
          </a:p>
          <a:p>
            <a:pPr lvl="1" eaLnBrk="1" hangingPunct="1"/>
            <a:r>
              <a:rPr lang="en-US" smtClean="0"/>
              <a:t>time synchronization</a:t>
            </a:r>
          </a:p>
          <a:p>
            <a:pPr lvl="1" eaLnBrk="1" hangingPunct="1"/>
            <a:r>
              <a:rPr lang="en-US" smtClean="0"/>
              <a:t>receiver’s description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 server:</a:t>
            </a:r>
          </a:p>
          <a:p>
            <a:pPr lvl="1"/>
            <a:r>
              <a:rPr lang="en-US" smtClean="0"/>
              <a:t>Iperf –s</a:t>
            </a:r>
          </a:p>
          <a:p>
            <a:r>
              <a:rPr lang="en-US" smtClean="0"/>
              <a:t>On client:</a:t>
            </a:r>
          </a:p>
          <a:p>
            <a:pPr lvl="1"/>
            <a:r>
              <a:rPr lang="en-US" smtClean="0"/>
              <a:t>Iperf –c &lt;host&gt;</a:t>
            </a:r>
          </a:p>
          <a:p>
            <a:endParaRPr lang="en-US" smtClean="0"/>
          </a:p>
          <a:p>
            <a:r>
              <a:rPr lang="en-US" smtClean="0"/>
              <a:t>Default is TCP. Other options:</a:t>
            </a:r>
          </a:p>
          <a:p>
            <a:pPr lvl="1"/>
            <a:r>
              <a:rPr lang="en-US" smtClean="0"/>
              <a:t>–u: UDP; –b: bandwidth; –p: port#</a:t>
            </a:r>
          </a:p>
        </p:txBody>
      </p:sp>
      <p:sp>
        <p:nvSpPr>
          <p:cNvPr id="645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45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Port Numbers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RTSP: 554 (default)</a:t>
            </a:r>
          </a:p>
          <a:p>
            <a:r>
              <a:rPr lang="en-US" smtClean="0"/>
              <a:t>RTP, RTCP: negotiated, e.g., 3000 and 3001</a:t>
            </a:r>
          </a:p>
          <a:p>
            <a:r>
              <a:rPr lang="en-US" smtClean="0"/>
              <a:t>Note:</a:t>
            </a:r>
          </a:p>
          <a:p>
            <a:pPr lvl="1"/>
            <a:r>
              <a:rPr lang="en-US" smtClean="0"/>
              <a:t>Ports below 1024 on *nix require </a:t>
            </a:r>
            <a:r>
              <a:rPr lang="en-US" b="1" smtClean="0"/>
              <a:t>root</a:t>
            </a:r>
            <a:r>
              <a:rPr lang="en-US" smtClean="0"/>
              <a:t> (i.e., admin) privileges.</a:t>
            </a:r>
          </a:p>
          <a:p>
            <a:pPr lvl="1"/>
            <a:r>
              <a:rPr lang="en-US" smtClean="0"/>
              <a:t>Port numbers for different protocols can be found in file /etc/services.</a:t>
            </a:r>
          </a:p>
        </p:txBody>
      </p:sp>
      <p:sp>
        <p:nvSpPr>
          <p:cNvPr id="6554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55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 Example (TCP, Server)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smtClean="0"/>
              <a:t>Server: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$ ./iperf -s -p 8008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Server listening on TCP port 8008</a:t>
            </a:r>
            <a:br>
              <a:rPr lang="en-US" sz="1800" smtClean="0"/>
            </a:br>
            <a:r>
              <a:rPr lang="en-US" sz="1800" smtClean="0"/>
              <a:t>TCP window size: 85.3 KByte (default)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[  4] local 137.132.81.189 port 8008 connected with 137.132.81.225 port 40455</a:t>
            </a:r>
            <a:br>
              <a:rPr lang="en-US" sz="1800" smtClean="0"/>
            </a:br>
            <a:r>
              <a:rPr lang="en-US" sz="1800" smtClean="0"/>
              <a:t>[  4]  0.0-10.0 sec    112 MBytes  94.0 Mbits/sec</a:t>
            </a:r>
          </a:p>
          <a:p>
            <a:endParaRPr lang="en-US" sz="1800" smtClean="0"/>
          </a:p>
        </p:txBody>
      </p:sp>
      <p:sp>
        <p:nvSpPr>
          <p:cNvPr id="665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65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 Example (TCP, Client)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smtClean="0"/>
              <a:t>Client: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$ ./iperf -p 8008 -c cervino.ddns.comp.nus.edu.sg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Client connecting to cervino.ddns.comp.nus.edu.sg, TCP port 8008</a:t>
            </a:r>
            <a:br>
              <a:rPr lang="en-US" sz="1800" smtClean="0"/>
            </a:br>
            <a:r>
              <a:rPr lang="en-US" sz="1800" smtClean="0"/>
              <a:t>TCP window size: 16.0 KByte (default)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[  3] local 137.132.81.225 port 40455 connected with 137.132.81.189 port 8008</a:t>
            </a:r>
            <a:br>
              <a:rPr lang="en-US" sz="1800" smtClean="0"/>
            </a:br>
            <a:r>
              <a:rPr lang="en-US" sz="1800" smtClean="0"/>
              <a:t>[ ID] Interval       Transfer     Bandwidth</a:t>
            </a:r>
            <a:br>
              <a:rPr lang="en-US" sz="1800" smtClean="0"/>
            </a:br>
            <a:r>
              <a:rPr lang="en-US" sz="1800" smtClean="0"/>
              <a:t>[  3]  0.0-10.0 sec    112 MBytes  94.3 Mbits/sec</a:t>
            </a:r>
            <a:br>
              <a:rPr lang="en-US" sz="1800" smtClean="0"/>
            </a:br>
            <a:r>
              <a:rPr lang="en-US" sz="1800" smtClean="0"/>
              <a:t>$ </a:t>
            </a:r>
          </a:p>
          <a:p>
            <a:endParaRPr lang="en-US" smtClean="0"/>
          </a:p>
        </p:txBody>
      </p:sp>
      <p:sp>
        <p:nvSpPr>
          <p:cNvPr id="6758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758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 Example (UDP, Server)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smtClean="0"/>
              <a:t>Server: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$ ./iperf </a:t>
            </a:r>
            <a:r>
              <a:rPr lang="en-US" sz="1800" smtClean="0">
                <a:solidFill>
                  <a:srgbClr val="FF0000"/>
                </a:solidFill>
              </a:rPr>
              <a:t>-u</a:t>
            </a:r>
            <a:r>
              <a:rPr lang="en-US" sz="1800" smtClean="0"/>
              <a:t> -s -p 8008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Server listening on UDP port 8008</a:t>
            </a:r>
            <a:br>
              <a:rPr lang="en-US" sz="1800" smtClean="0"/>
            </a:br>
            <a:r>
              <a:rPr lang="en-US" sz="1800" smtClean="0"/>
              <a:t>Receiving 1470 byte datagrams</a:t>
            </a:r>
            <a:br>
              <a:rPr lang="en-US" sz="1800" smtClean="0"/>
            </a:br>
            <a:r>
              <a:rPr lang="en-US" sz="1800" smtClean="0"/>
              <a:t>UDP buffer size:   108 KByte (default)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[  3] local 137.132.81.189 port 8008 connected with 137.132.81.225 port 46651</a:t>
            </a:r>
            <a:br>
              <a:rPr lang="en-US" sz="1800" smtClean="0"/>
            </a:br>
            <a:r>
              <a:rPr lang="en-US" sz="1800" smtClean="0"/>
              <a:t>[  3]  0.0-10.0 sec  1.25 MBytes  1.05 Mbits/sec  0.003 ms    0/  893 (0%)</a:t>
            </a:r>
          </a:p>
          <a:p>
            <a:endParaRPr lang="en-US" sz="2000" smtClean="0"/>
          </a:p>
        </p:txBody>
      </p:sp>
      <p:sp>
        <p:nvSpPr>
          <p:cNvPr id="686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86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 Example (UDP, Client)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smtClean="0"/>
              <a:t>Client: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$ ./iperf </a:t>
            </a:r>
            <a:r>
              <a:rPr lang="en-US" sz="1800" smtClean="0">
                <a:solidFill>
                  <a:srgbClr val="FF0000"/>
                </a:solidFill>
              </a:rPr>
              <a:t>-u</a:t>
            </a:r>
            <a:r>
              <a:rPr lang="en-US" sz="1800" smtClean="0"/>
              <a:t> -p 8008 -c cervino.ddns.comp.nus.edu.sg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Client connecting to cervino.ddns.comp.nus.edu.sg, UDP port 8008</a:t>
            </a:r>
            <a:br>
              <a:rPr lang="en-US" sz="1800" smtClean="0"/>
            </a:br>
            <a:r>
              <a:rPr lang="en-US" sz="1800" smtClean="0"/>
              <a:t>Sending 1470 byte datagrams</a:t>
            </a:r>
            <a:br>
              <a:rPr lang="en-US" sz="1800" smtClean="0"/>
            </a:br>
            <a:r>
              <a:rPr lang="en-US" sz="1800" smtClean="0"/>
              <a:t>UDP buffer size:   126 KByte (default)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[  3] local 137.132.81.225 port 46651 connected with 137.132.81.189 port 8008</a:t>
            </a:r>
            <a:br>
              <a:rPr lang="en-US" sz="1800" smtClean="0"/>
            </a:br>
            <a:r>
              <a:rPr lang="en-US" sz="1800" smtClean="0"/>
              <a:t>[ ID] Interval       Transfer     Bandwidth</a:t>
            </a:r>
            <a:br>
              <a:rPr lang="en-US" sz="1800" smtClean="0"/>
            </a:br>
            <a:r>
              <a:rPr lang="en-US" sz="1800" smtClean="0"/>
              <a:t>[  3]  0.0-10.0 sec  1.25 MBytes  1.05 Mbits/sec</a:t>
            </a:r>
            <a:br>
              <a:rPr lang="en-US" sz="1800" smtClean="0"/>
            </a:br>
            <a:r>
              <a:rPr lang="en-US" sz="1800" smtClean="0"/>
              <a:t>[  3] Sent 893 datagrams</a:t>
            </a:r>
            <a:br>
              <a:rPr lang="en-US" sz="1800" smtClean="0"/>
            </a:br>
            <a:r>
              <a:rPr lang="en-US" sz="1800" smtClean="0"/>
              <a:t>[  3] Server Report:</a:t>
            </a:r>
            <a:br>
              <a:rPr lang="en-US" sz="1800" smtClean="0"/>
            </a:br>
            <a:r>
              <a:rPr lang="en-US" sz="1800" smtClean="0"/>
              <a:t>[ ID] Interval       Transfer     Bandwidth       Jitter   Lost/Total Datagrams</a:t>
            </a:r>
            <a:br>
              <a:rPr lang="en-US" sz="1800" smtClean="0"/>
            </a:br>
            <a:r>
              <a:rPr lang="en-US" sz="1800" smtClean="0"/>
              <a:t>[  3]  0.0-10.0 sec  1.25 MBytes  1.05 Mbits/sec  0.003 ms    0/  893 (0%)</a:t>
            </a:r>
            <a:br>
              <a:rPr lang="en-US" sz="1800" smtClean="0"/>
            </a:br>
            <a:r>
              <a:rPr lang="en-US" sz="1800" smtClean="0"/>
              <a:t>$ </a:t>
            </a:r>
          </a:p>
          <a:p>
            <a:endParaRPr lang="en-US" sz="1800" smtClean="0"/>
          </a:p>
        </p:txBody>
      </p:sp>
      <p:sp>
        <p:nvSpPr>
          <p:cNvPr id="6963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963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Netstat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753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 smtClean="0"/>
              <a:t>	$ netstat</a:t>
            </a:r>
            <a:br>
              <a:rPr lang="en-US" sz="1800" smtClean="0"/>
            </a:br>
            <a:r>
              <a:rPr lang="en-US" sz="1800" smtClean="0"/>
              <a:t>Active Internet connections (w/o servers)</a:t>
            </a:r>
            <a:br>
              <a:rPr lang="en-US" sz="1800" smtClean="0"/>
            </a:br>
            <a:r>
              <a:rPr lang="en-US" sz="1800" smtClean="0"/>
              <a:t>Proto Recv-Q Send-Q Local Address               Foreign Address             State      </a:t>
            </a:r>
            <a:br>
              <a:rPr lang="en-US" sz="1800" smtClean="0"/>
            </a:br>
            <a:r>
              <a:rPr lang="en-US" sz="1800" smtClean="0"/>
              <a:t>tcp        0      0 cervino.ddns.comp.nus.e</a:t>
            </a:r>
            <a:r>
              <a:rPr lang="en-US" sz="1800" smtClean="0">
                <a:solidFill>
                  <a:srgbClr val="FF0000"/>
                </a:solidFill>
              </a:rPr>
              <a:t>:ssh</a:t>
            </a:r>
            <a:r>
              <a:rPr lang="en-US" sz="1800" smtClean="0"/>
              <a:t> rogerz-d960.ddns.comp.</a:t>
            </a:r>
            <a:r>
              <a:rPr lang="en-US" sz="1800" smtClean="0">
                <a:solidFill>
                  <a:srgbClr val="FF0000"/>
                </a:solidFill>
              </a:rPr>
              <a:t>:2200</a:t>
            </a:r>
            <a:r>
              <a:rPr lang="en-US" sz="1800" smtClean="0"/>
              <a:t> ESTABLISHED </a:t>
            </a:r>
            <a:br>
              <a:rPr lang="en-US" sz="1800" smtClean="0"/>
            </a:br>
            <a:r>
              <a:rPr lang="en-US" sz="1800" smtClean="0"/>
              <a:t>Active UNIX domain sockets (w/o servers)</a:t>
            </a:r>
            <a:br>
              <a:rPr lang="en-US" sz="1800" smtClean="0"/>
            </a:br>
            <a:r>
              <a:rPr lang="en-US" sz="1800" smtClean="0"/>
              <a:t>Proto RefCnt Flags       Type       State         I-Node Path</a:t>
            </a:r>
            <a:br>
              <a:rPr lang="en-US" sz="1800" smtClean="0"/>
            </a:br>
            <a:r>
              <a:rPr lang="en-US" sz="1800" smtClean="0"/>
              <a:t>unix  2      [ ]         DGRAM                    8356   @/var/run/hal/hotplug_socket</a:t>
            </a:r>
            <a:br>
              <a:rPr lang="en-US" sz="1800" smtClean="0"/>
            </a:br>
            <a:r>
              <a:rPr lang="en-US" sz="1800" smtClean="0"/>
              <a:t>unix  2      [ ]         DGRAM                    4241   @udevd</a:t>
            </a:r>
            <a:br>
              <a:rPr lang="en-US" sz="1800" smtClean="0"/>
            </a:br>
            <a:r>
              <a:rPr lang="en-US" sz="1800" smtClean="0"/>
              <a:t>unix  11     [ ]         DGRAM                    7384   /dev/log</a:t>
            </a:r>
            <a:br>
              <a:rPr lang="en-US" sz="1800" smtClean="0"/>
            </a:br>
            <a:r>
              <a:rPr lang="en-US" sz="1800" smtClean="0"/>
              <a:t>unix  2      [ ]         DGRAM                    22312596 </a:t>
            </a:r>
            <a:br>
              <a:rPr lang="en-US" sz="1800" smtClean="0"/>
            </a:br>
            <a:r>
              <a:rPr lang="en-US" sz="1800" smtClean="0"/>
              <a:t>unix  3      [ ]         STREAM     CONNECTED     22312457 </a:t>
            </a:r>
            <a:br>
              <a:rPr lang="en-US" sz="1800" smtClean="0"/>
            </a:br>
            <a:r>
              <a:rPr lang="en-US" sz="1800" smtClean="0"/>
              <a:t>unix  3      [ ]         STREAM     CONNECTED     22312456 </a:t>
            </a:r>
            <a:br>
              <a:rPr lang="en-US" sz="1800" smtClean="0"/>
            </a:br>
            <a:r>
              <a:rPr lang="en-US" sz="1800" smtClean="0"/>
              <a:t>unix  3      [ ]         STREAM     CONNECTED     22279908 </a:t>
            </a:r>
            <a:br>
              <a:rPr lang="en-US" sz="1800" smtClean="0"/>
            </a:br>
            <a:r>
              <a:rPr lang="en-US" sz="1800" smtClean="0"/>
              <a:t>unix  3      [ ]         STREAM     CONNECTED     22279907 </a:t>
            </a:r>
          </a:p>
          <a:p>
            <a:endParaRPr lang="en-US" smtClean="0"/>
          </a:p>
        </p:txBody>
      </p:sp>
      <p:sp>
        <p:nvSpPr>
          <p:cNvPr id="706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706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Netstat -l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66"/>
              </a:buClr>
            </a:pPr>
            <a:r>
              <a:rPr lang="en-US" smtClean="0">
                <a:solidFill>
                  <a:srgbClr val="000000"/>
                </a:solidFill>
              </a:rPr>
              <a:t>Option -l: listening ports</a:t>
            </a:r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r>
              <a:rPr lang="en-US" sz="1800" smtClean="0"/>
              <a:t>	$ netstat –l</a:t>
            </a:r>
            <a:br>
              <a:rPr lang="en-US" sz="1800" smtClean="0"/>
            </a:br>
            <a:r>
              <a:rPr lang="en-US" sz="1800" smtClean="0"/>
              <a:t>Active Internet connections (only servers)</a:t>
            </a:r>
            <a:br>
              <a:rPr lang="en-US" sz="1800" smtClean="0"/>
            </a:br>
            <a:r>
              <a:rPr lang="en-US" sz="1800" smtClean="0"/>
              <a:t>Proto Recv-Q Send-Q Local Address               Foreign Address             State      </a:t>
            </a:r>
            <a:br>
              <a:rPr lang="en-US" sz="1800" smtClean="0"/>
            </a:br>
            <a:r>
              <a:rPr lang="en-US" sz="1800" smtClean="0"/>
              <a:t>tcp        0      0 localhost.localdomain:2208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*:mysql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*:ssh    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localhost.localdomain:ipp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localhost.localdomain:smtp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*:862   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*:http-alt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*:8009 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*:http  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*:webcache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*:https                                 *:*                         LISTEN </a:t>
            </a:r>
          </a:p>
        </p:txBody>
      </p:sp>
      <p:sp>
        <p:nvSpPr>
          <p:cNvPr id="7168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7168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Tcpdump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Needs ‘root’ privileges to run</a:t>
            </a:r>
          </a:p>
          <a:p>
            <a:r>
              <a:rPr lang="de-DE" smtClean="0"/>
              <a:t>Monitoring/capturing RTP traffic:</a:t>
            </a:r>
          </a:p>
          <a:p>
            <a:pPr lvl="1"/>
            <a:r>
              <a:rPr lang="de-DE" smtClean="0"/>
              <a:t>$ tcpdump -T rtp -vvv src &lt;host&gt;</a:t>
            </a:r>
            <a:endParaRPr lang="en-US" smtClean="0"/>
          </a:p>
        </p:txBody>
      </p:sp>
      <p:sp>
        <p:nvSpPr>
          <p:cNvPr id="7270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7270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 Packet Types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Sender’s Report (</a:t>
            </a:r>
            <a:r>
              <a:rPr lang="en-US" smtClean="0">
                <a:solidFill>
                  <a:schemeClr val="tx2"/>
                </a:solidFill>
              </a:rPr>
              <a:t>SR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Receiver’s Report (</a:t>
            </a:r>
            <a:r>
              <a:rPr lang="en-US" smtClean="0">
                <a:solidFill>
                  <a:schemeClr val="tx2"/>
                </a:solidFill>
              </a:rPr>
              <a:t>RR)</a:t>
            </a:r>
          </a:p>
          <a:p>
            <a:pPr eaLnBrk="1" hangingPunct="1"/>
            <a:r>
              <a:rPr lang="en-US" smtClean="0"/>
              <a:t>Source Description (</a:t>
            </a:r>
            <a:r>
              <a:rPr lang="en-US" smtClean="0">
                <a:solidFill>
                  <a:schemeClr val="tx2"/>
                </a:solidFill>
              </a:rPr>
              <a:t>SDES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Application Specific (</a:t>
            </a:r>
            <a:r>
              <a:rPr lang="en-US" smtClean="0">
                <a:solidFill>
                  <a:schemeClr val="tx2"/>
                </a:solidFill>
              </a:rPr>
              <a:t>APP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BYE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charset="-122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1185</TotalTime>
  <Words>3362</Words>
  <Application>Microsoft Office PowerPoint</Application>
  <PresentationFormat>A4 Paper (210x297 mm)</PresentationFormat>
  <Paragraphs>818</Paragraphs>
  <Slides>88</Slides>
  <Notes>53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89" baseType="lpstr">
      <vt:lpstr>cs52480-template</vt:lpstr>
      <vt:lpstr>Streaming Protocol Suite</vt:lpstr>
      <vt:lpstr>Notes on HTTP Streaming (1)</vt:lpstr>
      <vt:lpstr>Notes on HTTP Streaming (2)</vt:lpstr>
      <vt:lpstr>WebRTC  (www.webrtc.org)</vt:lpstr>
      <vt:lpstr>Streaming Protocol Suite (1)</vt:lpstr>
      <vt:lpstr>Streaming Protocol Suite (2)</vt:lpstr>
      <vt:lpstr>RTCP</vt:lpstr>
      <vt:lpstr>RTCP</vt:lpstr>
      <vt:lpstr>RTCP Packet Types</vt:lpstr>
      <vt:lpstr>Fields in SR</vt:lpstr>
      <vt:lpstr>Fields in SR + RR</vt:lpstr>
      <vt:lpstr>Deducing Network Conditions</vt:lpstr>
      <vt:lpstr>Calculating Packet Loss Ratio (1)</vt:lpstr>
      <vt:lpstr>Calculating Packet Loss Ratio (2)</vt:lpstr>
      <vt:lpstr>Calculating Packet Loss Ratio (2)</vt:lpstr>
      <vt:lpstr>Calculating Interarrival Jitter</vt:lpstr>
      <vt:lpstr>Calculating Interarrival Jitter</vt:lpstr>
      <vt:lpstr>Calculating Interarrival Jitter</vt:lpstr>
      <vt:lpstr>Calculating RTT (1)</vt:lpstr>
      <vt:lpstr>Calculating RTT (2)</vt:lpstr>
      <vt:lpstr>Calculating ???</vt:lpstr>
      <vt:lpstr>RTCP Scaling (1)</vt:lpstr>
      <vt:lpstr>RTCP Scaling (2)</vt:lpstr>
      <vt:lpstr>RTCP Scaling (2)</vt:lpstr>
      <vt:lpstr>RTP</vt:lpstr>
      <vt:lpstr>RTP Packet Format</vt:lpstr>
      <vt:lpstr>RTP Header</vt:lpstr>
      <vt:lpstr>RTP Header</vt:lpstr>
      <vt:lpstr>RTP Header</vt:lpstr>
      <vt:lpstr>RTP Header</vt:lpstr>
      <vt:lpstr>RTP Header</vt:lpstr>
      <vt:lpstr>RTP Header</vt:lpstr>
      <vt:lpstr>On Receiving RTP packet</vt:lpstr>
      <vt:lpstr>RTSP</vt:lpstr>
      <vt:lpstr>RTSP (1)</vt:lpstr>
      <vt:lpstr>RTSP (2)</vt:lpstr>
      <vt:lpstr>RTSP Example</vt:lpstr>
      <vt:lpstr>RTSP Example</vt:lpstr>
      <vt:lpstr>RTSP Example</vt:lpstr>
      <vt:lpstr>SIP</vt:lpstr>
      <vt:lpstr>SIP</vt:lpstr>
      <vt:lpstr>Application-Level Framing</vt:lpstr>
      <vt:lpstr>MPEG + RTP</vt:lpstr>
      <vt:lpstr>Previously, in CS5248</vt:lpstr>
      <vt:lpstr>MPEG Frame Sizes</vt:lpstr>
      <vt:lpstr>Previously, on CS5248</vt:lpstr>
      <vt:lpstr>You are Here</vt:lpstr>
      <vt:lpstr>Application-Level Framing</vt:lpstr>
      <vt:lpstr>How to send/recv?</vt:lpstr>
      <vt:lpstr>Application Knows Best</vt:lpstr>
      <vt:lpstr>Application Data Unit (ADU)</vt:lpstr>
      <vt:lpstr>Application Data Unit (ADU)</vt:lpstr>
      <vt:lpstr>How to chop data into packets?</vt:lpstr>
      <vt:lpstr>RTP Payload Header</vt:lpstr>
      <vt:lpstr>RTP Header (Summary)</vt:lpstr>
      <vt:lpstr>RTP Header</vt:lpstr>
      <vt:lpstr>RTP Header</vt:lpstr>
      <vt:lpstr>RTP Header</vt:lpstr>
      <vt:lpstr>MPEG Video-specific Header</vt:lpstr>
      <vt:lpstr>MPEG Video-specific Header</vt:lpstr>
      <vt:lpstr>MPEG Video-specific Header</vt:lpstr>
      <vt:lpstr>MPEG Video-specific Header</vt:lpstr>
      <vt:lpstr>MPEG Video-specific Header</vt:lpstr>
      <vt:lpstr>MPEG Video-specific Header</vt:lpstr>
      <vt:lpstr>MPEG Video-specific Header</vt:lpstr>
      <vt:lpstr>MPEG Video-specific Header</vt:lpstr>
      <vt:lpstr>Fragmentation Rules</vt:lpstr>
      <vt:lpstr>Fragmentation Rules</vt:lpstr>
      <vt:lpstr>MP3 (MPEG-1, layer 3) Audio</vt:lpstr>
      <vt:lpstr>MP3 Frame Structure</vt:lpstr>
      <vt:lpstr>MP3 RFC 3119 Re-Arrangement</vt:lpstr>
      <vt:lpstr>RFC 3119: Interleaving</vt:lpstr>
      <vt:lpstr>Other Thoughts</vt:lpstr>
      <vt:lpstr>RFC 2250 versus RFC 3119</vt:lpstr>
      <vt:lpstr>MP3 Sender/Receiver Structure</vt:lpstr>
      <vt:lpstr>Packet Size</vt:lpstr>
      <vt:lpstr>Packet Size</vt:lpstr>
      <vt:lpstr>Network Tools</vt:lpstr>
      <vt:lpstr>Network Tools</vt:lpstr>
      <vt:lpstr>Iperf</vt:lpstr>
      <vt:lpstr>Port Numbers</vt:lpstr>
      <vt:lpstr>Iperf Example (TCP, Server)</vt:lpstr>
      <vt:lpstr>Iperf Example (TCP, Client)</vt:lpstr>
      <vt:lpstr>Iperf Example (UDP, Server)</vt:lpstr>
      <vt:lpstr>Iperf Example (UDP, Client)</vt:lpstr>
      <vt:lpstr>Netstat</vt:lpstr>
      <vt:lpstr>Netstat -l</vt:lpstr>
      <vt:lpstr>Tcpdump</vt:lpstr>
    </vt:vector>
  </TitlesOfParts>
  <Company>Wei Tsang Ooi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MPEG + RTP</dc:title>
  <dc:creator>Wei Tsang Ooi</dc:creator>
  <cp:lastModifiedBy>Roger Zimmermann</cp:lastModifiedBy>
  <cp:revision>126</cp:revision>
  <cp:lastPrinted>2005-08-24T06:05:14Z</cp:lastPrinted>
  <dcterms:created xsi:type="dcterms:W3CDTF">2005-08-24T02:20:16Z</dcterms:created>
  <dcterms:modified xsi:type="dcterms:W3CDTF">2015-09-09T07:27:15Z</dcterms:modified>
</cp:coreProperties>
</file>