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72" r:id="rId2"/>
  </p:sldMasterIdLst>
  <p:notesMasterIdLst>
    <p:notesMasterId r:id="rId25"/>
  </p:notesMasterIdLst>
  <p:handoutMasterIdLst>
    <p:handoutMasterId r:id="rId26"/>
  </p:handoutMasterIdLst>
  <p:sldIdLst>
    <p:sldId id="293" r:id="rId3"/>
    <p:sldId id="256" r:id="rId4"/>
    <p:sldId id="291" r:id="rId5"/>
    <p:sldId id="274" r:id="rId6"/>
    <p:sldId id="276" r:id="rId7"/>
    <p:sldId id="292" r:id="rId8"/>
    <p:sldId id="275" r:id="rId9"/>
    <p:sldId id="280" r:id="rId10"/>
    <p:sldId id="278" r:id="rId11"/>
    <p:sldId id="279" r:id="rId12"/>
    <p:sldId id="277" r:id="rId13"/>
    <p:sldId id="282" r:id="rId14"/>
    <p:sldId id="281" r:id="rId15"/>
    <p:sldId id="285" r:id="rId16"/>
    <p:sldId id="286" r:id="rId17"/>
    <p:sldId id="287" r:id="rId18"/>
    <p:sldId id="288" r:id="rId19"/>
    <p:sldId id="289" r:id="rId20"/>
    <p:sldId id="290" r:id="rId21"/>
    <p:sldId id="284" r:id="rId22"/>
    <p:sldId id="283" r:id="rId23"/>
    <p:sldId id="273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9219" autoAdjust="0"/>
  </p:normalViewPr>
  <p:slideViewPr>
    <p:cSldViewPr>
      <p:cViewPr varScale="1">
        <p:scale>
          <a:sx n="70" d="100"/>
          <a:sy n="70" d="100"/>
        </p:scale>
        <p:origin x="-107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E6617F-34A1-1C45-87B9-19C5A0A8CBE5}" type="datetimeFigureOut">
              <a:rPr lang="en-US" smtClean="0"/>
              <a:pPr/>
              <a:t>9/16/2015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2E7869-8042-DE4B-ABF6-22345DB244A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73950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CAB108-889A-4507-AEA7-3C51B9EB8C68}" type="datetimeFigureOut">
              <a:rPr lang="en-US" smtClean="0"/>
              <a:pPr/>
              <a:t>9/16/2015</a:t>
            </a:fld>
            <a:endParaRPr lang="de-D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3D0F2E-247C-49A5-A06F-82D87DAB4FFF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7483918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4DBABEC-8B9D-4B67-B5FB-3D5A0827F6F3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2500" y="685800"/>
            <a:ext cx="4953000" cy="3429000"/>
          </a:xfrm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3D0F2E-247C-49A5-A06F-82D87DAB4FFF}" type="slidenum">
              <a:rPr lang="de-DE" smtClean="0"/>
              <a:pPr/>
              <a:t>2</a:t>
            </a:fld>
            <a:endParaRPr lang="de-D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A5BDF0-AE1C-4D85-9EF2-AAE4510D7236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AT" smtClean="0"/>
              <a:t>2010/05/02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Christian Timmerer, Alpen-Adria-Universität Klagenfurt, Austria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381000" y="3427412"/>
            <a:ext cx="8382000" cy="1588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AT" smtClean="0"/>
              <a:t>2010/05/02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Christian Timmerer, Alpen-Adria-Universität Klagenfurt, Austria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AT" smtClean="0"/>
              <a:t>2010/05/02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Christian Timmerer, Alpen-Adria-Universität Klagenfurt, Austria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249" cy="255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a typeface="宋体" pitchFamily="2" charset="-122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auto">
            <a:xfrm>
              <a:off x="5511" y="0"/>
              <a:ext cx="249" cy="255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a typeface="宋体" pitchFamily="2" charset="-122"/>
              </a:endParaRPr>
            </a:p>
          </p:txBody>
        </p:sp>
        <p:sp>
          <p:nvSpPr>
            <p:cNvPr id="7" name="Rectangle 5"/>
            <p:cNvSpPr>
              <a:spLocks noChangeArrowheads="1"/>
            </p:cNvSpPr>
            <p:nvPr/>
          </p:nvSpPr>
          <p:spPr bwMode="auto">
            <a:xfrm>
              <a:off x="5511" y="4065"/>
              <a:ext cx="249" cy="255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a typeface="宋体" pitchFamily="2" charset="-122"/>
              </a:endParaRPr>
            </a:p>
          </p:txBody>
        </p:sp>
        <p:sp>
          <p:nvSpPr>
            <p:cNvPr id="8" name="Rectangle 6"/>
            <p:cNvSpPr>
              <a:spLocks noChangeArrowheads="1"/>
            </p:cNvSpPr>
            <p:nvPr/>
          </p:nvSpPr>
          <p:spPr bwMode="auto">
            <a:xfrm>
              <a:off x="0" y="4065"/>
              <a:ext cx="249" cy="255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a typeface="宋体" pitchFamily="2" charset="-122"/>
              </a:endParaRPr>
            </a:p>
          </p:txBody>
        </p:sp>
      </p:grpSp>
      <p:grpSp>
        <p:nvGrpSpPr>
          <p:cNvPr id="9" name="Group 7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10" name="AutoShape 8"/>
            <p:cNvSpPr>
              <a:spLocks noChangeArrowheads="1"/>
            </p:cNvSpPr>
            <p:nvPr/>
          </p:nvSpPr>
          <p:spPr bwMode="auto">
            <a:xfrm>
              <a:off x="0" y="3436"/>
              <a:ext cx="884" cy="884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a typeface="宋体" pitchFamily="2" charset="-122"/>
              </a:endParaRPr>
            </a:p>
          </p:txBody>
        </p:sp>
        <p:sp>
          <p:nvSpPr>
            <p:cNvPr id="11" name="AutoShape 9"/>
            <p:cNvSpPr>
              <a:spLocks noChangeArrowheads="1"/>
            </p:cNvSpPr>
            <p:nvPr/>
          </p:nvSpPr>
          <p:spPr bwMode="auto">
            <a:xfrm>
              <a:off x="0" y="0"/>
              <a:ext cx="884" cy="884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a typeface="宋体" pitchFamily="2" charset="-122"/>
              </a:endParaRPr>
            </a:p>
          </p:txBody>
        </p:sp>
        <p:sp>
          <p:nvSpPr>
            <p:cNvPr id="12" name="AutoShape 10"/>
            <p:cNvSpPr>
              <a:spLocks noChangeArrowheads="1"/>
            </p:cNvSpPr>
            <p:nvPr/>
          </p:nvSpPr>
          <p:spPr bwMode="auto">
            <a:xfrm>
              <a:off x="4876" y="0"/>
              <a:ext cx="884" cy="884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a typeface="宋体" pitchFamily="2" charset="-122"/>
              </a:endParaRPr>
            </a:p>
          </p:txBody>
        </p:sp>
        <p:sp>
          <p:nvSpPr>
            <p:cNvPr id="13" name="AutoShape 11"/>
            <p:cNvSpPr>
              <a:spLocks noChangeArrowheads="1"/>
            </p:cNvSpPr>
            <p:nvPr/>
          </p:nvSpPr>
          <p:spPr bwMode="auto">
            <a:xfrm>
              <a:off x="4876" y="3436"/>
              <a:ext cx="884" cy="884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a typeface="宋体" pitchFamily="2" charset="-122"/>
              </a:endParaRPr>
            </a:p>
          </p:txBody>
        </p:sp>
      </p:grpSp>
      <p:sp>
        <p:nvSpPr>
          <p:cNvPr id="14" name="Line 17"/>
          <p:cNvSpPr>
            <a:spLocks noChangeShapeType="1"/>
          </p:cNvSpPr>
          <p:nvPr/>
        </p:nvSpPr>
        <p:spPr bwMode="auto">
          <a:xfrm flipH="1">
            <a:off x="756138" y="3429000"/>
            <a:ext cx="8387862" cy="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15" name="Rectangle 18"/>
          <p:cNvSpPr>
            <a:spLocks noChangeArrowheads="1"/>
          </p:cNvSpPr>
          <p:nvPr/>
        </p:nvSpPr>
        <p:spPr bwMode="auto">
          <a:xfrm>
            <a:off x="914400" y="6453189"/>
            <a:ext cx="2743200" cy="255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dirty="0" smtClean="0">
                <a:solidFill>
                  <a:srgbClr val="336699"/>
                </a:solidFill>
                <a:ea typeface="宋体" pitchFamily="2" charset="-122"/>
              </a:rPr>
              <a:t>NUS.SOC.CS5248-2015</a:t>
            </a:r>
            <a:endParaRPr lang="en-US" sz="800" dirty="0">
              <a:solidFill>
                <a:srgbClr val="336699"/>
              </a:solidFill>
              <a:ea typeface="宋体" pitchFamily="2" charset="-122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dirty="0">
                <a:solidFill>
                  <a:srgbClr val="336699"/>
                </a:solidFill>
                <a:latin typeface="Lucida Sans" pitchFamily="34" charset="0"/>
                <a:ea typeface="宋体" pitchFamily="2" charset="-122"/>
              </a:rPr>
              <a:t>Roger Zimmermann </a:t>
            </a:r>
            <a:r>
              <a:rPr lang="en-US" sz="800" dirty="0">
                <a:solidFill>
                  <a:srgbClr val="336699"/>
                </a:solidFill>
                <a:ea typeface="宋体" pitchFamily="2" charset="-122"/>
              </a:rPr>
              <a:t>	</a:t>
            </a:r>
          </a:p>
        </p:txBody>
      </p:sp>
      <p:sp>
        <p:nvSpPr>
          <p:cNvPr id="4108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825012" y="1052513"/>
            <a:ext cx="7861788" cy="2209800"/>
          </a:xfrm>
        </p:spPr>
        <p:txBody>
          <a:bodyPr anchor="b"/>
          <a:lstStyle>
            <a:lvl1pPr>
              <a:defRPr sz="5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109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825012" y="3789363"/>
            <a:ext cx="6858000" cy="1600200"/>
          </a:xfrm>
        </p:spPr>
        <p:txBody>
          <a:bodyPr/>
          <a:lstStyle>
            <a:lvl1pPr marL="0" indent="0">
              <a:buFont typeface="Wingdings" pitchFamily="2" charset="2"/>
              <a:buNone/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6" name="Rectangle 14"/>
          <p:cNvSpPr>
            <a:spLocks noGrp="1" noChangeArrowheads="1"/>
          </p:cNvSpPr>
          <p:nvPr>
            <p:ph type="dt" sz="half" idx="10"/>
          </p:nvPr>
        </p:nvSpPr>
        <p:spPr>
          <a:xfrm>
            <a:off x="912935" y="6453189"/>
            <a:ext cx="1905000" cy="25558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336699"/>
              </a:solidFill>
            </a:endParaRPr>
          </a:p>
        </p:txBody>
      </p:sp>
      <p:sp>
        <p:nvSpPr>
          <p:cNvPr id="17" name="Rectangle 15"/>
          <p:cNvSpPr>
            <a:spLocks noGrp="1" noChangeArrowheads="1"/>
          </p:cNvSpPr>
          <p:nvPr>
            <p:ph type="ftr" sz="quarter" idx="11"/>
          </p:nvPr>
        </p:nvSpPr>
        <p:spPr>
          <a:xfrm>
            <a:off x="3354266" y="6248400"/>
            <a:ext cx="2895600" cy="45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" name="Rectangle 1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0D5F2B-B086-4308-8536-692A72B395A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530473"/>
      </p:ext>
    </p:extLst>
  </p:cSld>
  <p:clrMapOvr>
    <a:masterClrMapping/>
  </p:clrMapOvr>
  <p:transition spd="slow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>
                <a:solidFill>
                  <a:srgbClr val="336699"/>
                </a:solidFill>
              </a:rPr>
              <a:t>NUS.SOC.CS5248-2015</a:t>
            </a:r>
            <a:endParaRPr lang="en-US" dirty="0">
              <a:solidFill>
                <a:srgbClr val="336699"/>
              </a:solidFill>
            </a:endParaRPr>
          </a:p>
          <a:p>
            <a:pPr>
              <a:defRPr/>
            </a:pPr>
            <a:r>
              <a:rPr lang="en-US" dirty="0">
                <a:solidFill>
                  <a:srgbClr val="336699"/>
                </a:solidFill>
              </a:rPr>
              <a:t>Roger Zimmermann 	</a:t>
            </a: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891411"/>
              </a:solidFill>
            </a:endParaRPr>
          </a:p>
          <a:p>
            <a:pPr>
              <a:defRPr/>
            </a:pPr>
            <a:endParaRPr lang="en-US">
              <a:solidFill>
                <a:srgbClr val="891411"/>
              </a:solidFill>
            </a:endParaRPr>
          </a:p>
          <a:p>
            <a:pPr>
              <a:defRPr/>
            </a:pPr>
            <a:endParaRPr lang="en-US">
              <a:solidFill>
                <a:srgbClr val="891411"/>
              </a:solidFill>
            </a:endParaRP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C3EA38-0348-47E2-95D1-FB189260BC7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297539"/>
      </p:ext>
    </p:extLst>
  </p:cSld>
  <p:clrMapOvr>
    <a:masterClrMapping/>
  </p:clrMapOvr>
  <p:transition spd="slow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435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435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>
                <a:solidFill>
                  <a:srgbClr val="336699"/>
                </a:solidFill>
              </a:rPr>
              <a:t>NUS.SOC.CS5248-2015</a:t>
            </a:r>
            <a:endParaRPr lang="en-US" dirty="0">
              <a:solidFill>
                <a:srgbClr val="336699"/>
              </a:solidFill>
            </a:endParaRPr>
          </a:p>
          <a:p>
            <a:pPr>
              <a:defRPr/>
            </a:pPr>
            <a:r>
              <a:rPr lang="en-US" dirty="0">
                <a:solidFill>
                  <a:srgbClr val="336699"/>
                </a:solidFill>
              </a:rPr>
              <a:t>Roger Zimmermann 	</a:t>
            </a: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891411"/>
              </a:solidFill>
            </a:endParaRPr>
          </a:p>
          <a:p>
            <a:pPr>
              <a:defRPr/>
            </a:pPr>
            <a:endParaRPr lang="en-US">
              <a:solidFill>
                <a:srgbClr val="891411"/>
              </a:solidFill>
            </a:endParaRPr>
          </a:p>
          <a:p>
            <a:pPr>
              <a:defRPr/>
            </a:pPr>
            <a:endParaRPr lang="en-US">
              <a:solidFill>
                <a:srgbClr val="891411"/>
              </a:solidFill>
            </a:endParaRP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8758FB-7943-4AE1-97E0-6AB8F0F8A14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6971203"/>
      </p:ext>
    </p:extLst>
  </p:cSld>
  <p:clrMapOvr>
    <a:masterClrMapping/>
  </p:clrMapOvr>
  <p:transition spd="slow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600201"/>
            <a:ext cx="3815862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0938" y="1600201"/>
            <a:ext cx="3815862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>
                <a:solidFill>
                  <a:srgbClr val="336699"/>
                </a:solidFill>
              </a:rPr>
              <a:t>NUS.SOC.CS5248-2015</a:t>
            </a:r>
            <a:endParaRPr lang="en-US" dirty="0">
              <a:solidFill>
                <a:srgbClr val="336699"/>
              </a:solidFill>
            </a:endParaRPr>
          </a:p>
          <a:p>
            <a:pPr>
              <a:defRPr/>
            </a:pPr>
            <a:r>
              <a:rPr lang="en-US" dirty="0">
                <a:solidFill>
                  <a:srgbClr val="336699"/>
                </a:solidFill>
              </a:rPr>
              <a:t>Roger Zimmermann 	</a:t>
            </a:r>
          </a:p>
        </p:txBody>
      </p:sp>
      <p:sp>
        <p:nvSpPr>
          <p:cNvPr id="6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891411"/>
              </a:solidFill>
            </a:endParaRPr>
          </a:p>
          <a:p>
            <a:pPr>
              <a:defRPr/>
            </a:pPr>
            <a:endParaRPr lang="en-US">
              <a:solidFill>
                <a:srgbClr val="891411"/>
              </a:solidFill>
            </a:endParaRPr>
          </a:p>
          <a:p>
            <a:pPr>
              <a:defRPr/>
            </a:pPr>
            <a:endParaRPr lang="en-US">
              <a:solidFill>
                <a:srgbClr val="891411"/>
              </a:solidFill>
            </a:endParaRPr>
          </a:p>
        </p:txBody>
      </p:sp>
      <p:sp>
        <p:nvSpPr>
          <p:cNvPr id="7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21F330-D79B-42B1-9541-162698C1BA8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2030551"/>
      </p:ext>
    </p:extLst>
  </p:cSld>
  <p:clrMapOvr>
    <a:masterClrMapping/>
  </p:clrMapOvr>
  <p:transition spd="slow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06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06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270" y="1535113"/>
            <a:ext cx="404153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270" y="2174875"/>
            <a:ext cx="404153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>
                <a:solidFill>
                  <a:srgbClr val="336699"/>
                </a:solidFill>
              </a:rPr>
              <a:t>NUS.SOC.CS5248-2015</a:t>
            </a:r>
            <a:endParaRPr lang="en-US" dirty="0">
              <a:solidFill>
                <a:srgbClr val="336699"/>
              </a:solidFill>
            </a:endParaRPr>
          </a:p>
          <a:p>
            <a:pPr>
              <a:defRPr/>
            </a:pPr>
            <a:r>
              <a:rPr lang="en-US" dirty="0">
                <a:solidFill>
                  <a:srgbClr val="336699"/>
                </a:solidFill>
              </a:rPr>
              <a:t>Roger Zimmermann 	</a:t>
            </a:r>
          </a:p>
        </p:txBody>
      </p:sp>
      <p:sp>
        <p:nvSpPr>
          <p:cNvPr id="8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891411"/>
              </a:solidFill>
            </a:endParaRPr>
          </a:p>
          <a:p>
            <a:pPr>
              <a:defRPr/>
            </a:pPr>
            <a:endParaRPr lang="en-US">
              <a:solidFill>
                <a:srgbClr val="891411"/>
              </a:solidFill>
            </a:endParaRPr>
          </a:p>
          <a:p>
            <a:pPr>
              <a:defRPr/>
            </a:pPr>
            <a:endParaRPr lang="en-US">
              <a:solidFill>
                <a:srgbClr val="891411"/>
              </a:solidFill>
            </a:endParaRPr>
          </a:p>
        </p:txBody>
      </p:sp>
      <p:sp>
        <p:nvSpPr>
          <p:cNvPr id="9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CE5270-1E00-40E4-8EBE-88862E53C4E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7430688"/>
      </p:ext>
    </p:extLst>
  </p:cSld>
  <p:clrMapOvr>
    <a:masterClrMapping/>
  </p:clrMapOvr>
  <p:transition spd="slow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>
                <a:solidFill>
                  <a:srgbClr val="336699"/>
                </a:solidFill>
              </a:rPr>
              <a:t>NUS.SOC.CS5248-2015</a:t>
            </a:r>
            <a:endParaRPr lang="en-US" dirty="0">
              <a:solidFill>
                <a:srgbClr val="336699"/>
              </a:solidFill>
            </a:endParaRPr>
          </a:p>
          <a:p>
            <a:pPr>
              <a:defRPr/>
            </a:pPr>
            <a:r>
              <a:rPr lang="en-US" dirty="0">
                <a:solidFill>
                  <a:srgbClr val="336699"/>
                </a:solidFill>
              </a:rPr>
              <a:t>Roger Zimmermann 	</a:t>
            </a:r>
          </a:p>
        </p:txBody>
      </p:sp>
      <p:sp>
        <p:nvSpPr>
          <p:cNvPr id="4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891411"/>
              </a:solidFill>
            </a:endParaRPr>
          </a:p>
          <a:p>
            <a:pPr>
              <a:defRPr/>
            </a:pPr>
            <a:endParaRPr lang="en-US">
              <a:solidFill>
                <a:srgbClr val="891411"/>
              </a:solidFill>
            </a:endParaRPr>
          </a:p>
          <a:p>
            <a:pPr>
              <a:defRPr/>
            </a:pPr>
            <a:endParaRPr lang="en-US">
              <a:solidFill>
                <a:srgbClr val="891411"/>
              </a:solidFill>
            </a:endParaRPr>
          </a:p>
        </p:txBody>
      </p:sp>
      <p:sp>
        <p:nvSpPr>
          <p:cNvPr id="5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079A8B-28E3-4C68-B07D-47B789EFABA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094570"/>
      </p:ext>
    </p:extLst>
  </p:cSld>
  <p:clrMapOvr>
    <a:masterClrMapping/>
  </p:clrMapOvr>
  <p:transition spd="slow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>
                <a:solidFill>
                  <a:srgbClr val="336699"/>
                </a:solidFill>
              </a:rPr>
              <a:t>NUS.SOC.CS5248-2015</a:t>
            </a:r>
            <a:endParaRPr lang="en-US" dirty="0">
              <a:solidFill>
                <a:srgbClr val="336699"/>
              </a:solidFill>
            </a:endParaRPr>
          </a:p>
          <a:p>
            <a:pPr>
              <a:defRPr/>
            </a:pPr>
            <a:r>
              <a:rPr lang="en-US" dirty="0">
                <a:solidFill>
                  <a:srgbClr val="336699"/>
                </a:solidFill>
              </a:rPr>
              <a:t>Roger Zimmermann 	</a:t>
            </a:r>
          </a:p>
        </p:txBody>
      </p:sp>
      <p:sp>
        <p:nvSpPr>
          <p:cNvPr id="3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891411"/>
              </a:solidFill>
            </a:endParaRPr>
          </a:p>
          <a:p>
            <a:pPr>
              <a:defRPr/>
            </a:pPr>
            <a:endParaRPr lang="en-US">
              <a:solidFill>
                <a:srgbClr val="891411"/>
              </a:solidFill>
            </a:endParaRPr>
          </a:p>
          <a:p>
            <a:pPr>
              <a:defRPr/>
            </a:pPr>
            <a:endParaRPr lang="en-US">
              <a:solidFill>
                <a:srgbClr val="891411"/>
              </a:solidFill>
            </a:endParaRPr>
          </a:p>
        </p:txBody>
      </p:sp>
      <p:sp>
        <p:nvSpPr>
          <p:cNvPr id="4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B1D272-E7C5-4C36-8FED-15D9E1470F4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1296587"/>
      </p:ext>
    </p:extLst>
  </p:cSld>
  <p:clrMapOvr>
    <a:masterClrMapping/>
  </p:clrMapOvr>
  <p:transition spd="slow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435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538" y="273051"/>
            <a:ext cx="511126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435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>
                <a:solidFill>
                  <a:srgbClr val="336699"/>
                </a:solidFill>
              </a:rPr>
              <a:t>NUS.SOC.CS5248-2015</a:t>
            </a:r>
            <a:endParaRPr lang="en-US" dirty="0">
              <a:solidFill>
                <a:srgbClr val="336699"/>
              </a:solidFill>
            </a:endParaRPr>
          </a:p>
          <a:p>
            <a:pPr>
              <a:defRPr/>
            </a:pPr>
            <a:r>
              <a:rPr lang="en-US" dirty="0">
                <a:solidFill>
                  <a:srgbClr val="336699"/>
                </a:solidFill>
              </a:rPr>
              <a:t>Roger Zimmermann 	</a:t>
            </a:r>
          </a:p>
        </p:txBody>
      </p:sp>
      <p:sp>
        <p:nvSpPr>
          <p:cNvPr id="6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891411"/>
              </a:solidFill>
            </a:endParaRPr>
          </a:p>
          <a:p>
            <a:pPr>
              <a:defRPr/>
            </a:pPr>
            <a:endParaRPr lang="en-US">
              <a:solidFill>
                <a:srgbClr val="891411"/>
              </a:solidFill>
            </a:endParaRPr>
          </a:p>
          <a:p>
            <a:pPr>
              <a:defRPr/>
            </a:pPr>
            <a:endParaRPr lang="en-US">
              <a:solidFill>
                <a:srgbClr val="891411"/>
              </a:solidFill>
            </a:endParaRPr>
          </a:p>
        </p:txBody>
      </p:sp>
      <p:sp>
        <p:nvSpPr>
          <p:cNvPr id="7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30B815-C295-476B-9373-C7F011B0510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456705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AT" smtClean="0"/>
              <a:t>2010/05/02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Christian Timmerer, Alpen-Adria-Universität Klagenfurt, Austria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381000" y="1295400"/>
            <a:ext cx="8382000" cy="1588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166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166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166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>
                <a:solidFill>
                  <a:srgbClr val="336699"/>
                </a:solidFill>
              </a:rPr>
              <a:t>NUS.SOC.CS5248-2015</a:t>
            </a:r>
            <a:endParaRPr lang="en-US" dirty="0">
              <a:solidFill>
                <a:srgbClr val="336699"/>
              </a:solidFill>
            </a:endParaRPr>
          </a:p>
          <a:p>
            <a:pPr>
              <a:defRPr/>
            </a:pPr>
            <a:r>
              <a:rPr lang="en-US" dirty="0">
                <a:solidFill>
                  <a:srgbClr val="336699"/>
                </a:solidFill>
              </a:rPr>
              <a:t>Roger Zimmermann 	</a:t>
            </a:r>
          </a:p>
        </p:txBody>
      </p:sp>
      <p:sp>
        <p:nvSpPr>
          <p:cNvPr id="6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891411"/>
              </a:solidFill>
            </a:endParaRPr>
          </a:p>
          <a:p>
            <a:pPr>
              <a:defRPr/>
            </a:pPr>
            <a:endParaRPr lang="en-US">
              <a:solidFill>
                <a:srgbClr val="891411"/>
              </a:solidFill>
            </a:endParaRPr>
          </a:p>
          <a:p>
            <a:pPr>
              <a:defRPr/>
            </a:pPr>
            <a:endParaRPr lang="en-US">
              <a:solidFill>
                <a:srgbClr val="891411"/>
              </a:solidFill>
            </a:endParaRPr>
          </a:p>
        </p:txBody>
      </p:sp>
      <p:sp>
        <p:nvSpPr>
          <p:cNvPr id="7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849BBB-5284-47DB-A727-44E1193B351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0284643"/>
      </p:ext>
    </p:extLst>
  </p:cSld>
  <p:clrMapOvr>
    <a:masterClrMapping/>
  </p:clrMapOvr>
  <p:transition spd="slow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>
                <a:solidFill>
                  <a:srgbClr val="336699"/>
                </a:solidFill>
              </a:rPr>
              <a:t>NUS.SOC.CS5248-2015</a:t>
            </a:r>
            <a:endParaRPr lang="en-US" dirty="0">
              <a:solidFill>
                <a:srgbClr val="336699"/>
              </a:solidFill>
            </a:endParaRPr>
          </a:p>
          <a:p>
            <a:pPr>
              <a:defRPr/>
            </a:pPr>
            <a:r>
              <a:rPr lang="en-US" dirty="0">
                <a:solidFill>
                  <a:srgbClr val="336699"/>
                </a:solidFill>
              </a:rPr>
              <a:t>Roger Zimmermann 	</a:t>
            </a: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891411"/>
              </a:solidFill>
            </a:endParaRPr>
          </a:p>
          <a:p>
            <a:pPr>
              <a:defRPr/>
            </a:pPr>
            <a:endParaRPr lang="en-US">
              <a:solidFill>
                <a:srgbClr val="891411"/>
              </a:solidFill>
            </a:endParaRPr>
          </a:p>
          <a:p>
            <a:pPr>
              <a:defRPr/>
            </a:pPr>
            <a:endParaRPr lang="en-US">
              <a:solidFill>
                <a:srgbClr val="891411"/>
              </a:solidFill>
            </a:endParaRP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D84284-F636-4BF7-A407-C92244197D6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7037978"/>
      </p:ext>
    </p:extLst>
  </p:cSld>
  <p:clrMapOvr>
    <a:masterClrMapping/>
  </p:clrMapOvr>
  <p:transition spd="slow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277813"/>
            <a:ext cx="19431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1" y="277813"/>
            <a:ext cx="5688623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>
                <a:solidFill>
                  <a:srgbClr val="336699"/>
                </a:solidFill>
              </a:rPr>
              <a:t>NUS.SOC.CS5248-2015</a:t>
            </a:r>
            <a:endParaRPr lang="en-US" dirty="0">
              <a:solidFill>
                <a:srgbClr val="336699"/>
              </a:solidFill>
            </a:endParaRPr>
          </a:p>
          <a:p>
            <a:pPr>
              <a:defRPr/>
            </a:pPr>
            <a:r>
              <a:rPr lang="en-US" dirty="0">
                <a:solidFill>
                  <a:srgbClr val="336699"/>
                </a:solidFill>
              </a:rPr>
              <a:t>Roger Zimmermann 	</a:t>
            </a: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891411"/>
              </a:solidFill>
            </a:endParaRPr>
          </a:p>
          <a:p>
            <a:pPr>
              <a:defRPr/>
            </a:pPr>
            <a:endParaRPr lang="en-US">
              <a:solidFill>
                <a:srgbClr val="891411"/>
              </a:solidFill>
            </a:endParaRPr>
          </a:p>
          <a:p>
            <a:pPr>
              <a:defRPr/>
            </a:pPr>
            <a:endParaRPr lang="en-US">
              <a:solidFill>
                <a:srgbClr val="891411"/>
              </a:solidFill>
            </a:endParaRP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A4AFAF-7BAD-42B1-BF68-CD48E92146C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081587"/>
      </p:ext>
    </p:extLst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AT" smtClean="0"/>
              <a:t>2010/05/02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Christian Timmerer, Alpen-Adria-Universität Klagenfurt, Austria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AT" smtClean="0"/>
              <a:t>2010/05/02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Christian Timmerer, Alpen-Adria-Universität Klagenfurt, Austria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381000" y="1295400"/>
            <a:ext cx="8382000" cy="1588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AT" smtClean="0"/>
              <a:t>2010/05/02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Christian Timmerer, Alpen-Adria-Universität Klagenfurt, Austria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381000" y="1295400"/>
            <a:ext cx="8382000" cy="1588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AT" smtClean="0"/>
              <a:t>2010/05/02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Christian Timmerer, Alpen-Adria-Universität Klagenfurt, Austria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381000" y="1295400"/>
            <a:ext cx="8382000" cy="1588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AT" smtClean="0"/>
              <a:t>2010/05/02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Christian Timmerer, Alpen-Adria-Universität Klagenfurt, Austria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AT" smtClean="0"/>
              <a:t>2010/05/02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Christian Timmerer, Alpen-Adria-Universität Klagenfurt, Austria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381000" y="1295400"/>
            <a:ext cx="3200400" cy="1588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AT" smtClean="0"/>
              <a:t>2010/05/02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Christian Timmerer, Alpen-Adria-Universität Klagenfurt, Austria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AT" smtClean="0"/>
              <a:t>2010/05/02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19400" y="6356350"/>
            <a:ext cx="3505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Christian Timmerer, Alpen-Adria-Universität Klagenfurt, Austria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mpegitec_transparent.gif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52400"/>
            <a:ext cx="1371600" cy="353728"/>
          </a:xfrm>
          <a:prstGeom prst="rect">
            <a:avLst/>
          </a:prstGeom>
        </p:spPr>
      </p:pic>
      <p:pic>
        <p:nvPicPr>
          <p:cNvPr id="9" name="Picture 8" descr="UNI_KLU_Logo_cmyk.png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76200"/>
            <a:ext cx="1511881" cy="48019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10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307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249" cy="255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a typeface="宋体" pitchFamily="2" charset="-122"/>
              </a:endParaRPr>
            </a:p>
          </p:txBody>
        </p:sp>
        <p:sp>
          <p:nvSpPr>
            <p:cNvPr id="3076" name="Rectangle 4"/>
            <p:cNvSpPr>
              <a:spLocks noChangeArrowheads="1"/>
            </p:cNvSpPr>
            <p:nvPr/>
          </p:nvSpPr>
          <p:spPr bwMode="auto">
            <a:xfrm>
              <a:off x="5511" y="0"/>
              <a:ext cx="249" cy="255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a typeface="宋体" pitchFamily="2" charset="-122"/>
              </a:endParaRPr>
            </a:p>
          </p:txBody>
        </p:sp>
        <p:sp>
          <p:nvSpPr>
            <p:cNvPr id="3077" name="Rectangle 5"/>
            <p:cNvSpPr>
              <a:spLocks noChangeArrowheads="1"/>
            </p:cNvSpPr>
            <p:nvPr/>
          </p:nvSpPr>
          <p:spPr bwMode="auto">
            <a:xfrm>
              <a:off x="5511" y="4065"/>
              <a:ext cx="249" cy="255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a typeface="宋体" pitchFamily="2" charset="-122"/>
              </a:endParaRPr>
            </a:p>
          </p:txBody>
        </p:sp>
        <p:sp>
          <p:nvSpPr>
            <p:cNvPr id="3078" name="Rectangle 6"/>
            <p:cNvSpPr>
              <a:spLocks noChangeArrowheads="1"/>
            </p:cNvSpPr>
            <p:nvPr/>
          </p:nvSpPr>
          <p:spPr bwMode="auto">
            <a:xfrm>
              <a:off x="0" y="4065"/>
              <a:ext cx="249" cy="255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a typeface="宋体" pitchFamily="2" charset="-122"/>
              </a:endParaRPr>
            </a:p>
          </p:txBody>
        </p:sp>
      </p:grpSp>
      <p:grpSp>
        <p:nvGrpSpPr>
          <p:cNvPr id="17411" name="Group 7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3080" name="AutoShape 8"/>
            <p:cNvSpPr>
              <a:spLocks noChangeArrowheads="1"/>
            </p:cNvSpPr>
            <p:nvPr/>
          </p:nvSpPr>
          <p:spPr bwMode="auto">
            <a:xfrm>
              <a:off x="0" y="3436"/>
              <a:ext cx="884" cy="884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a typeface="宋体" pitchFamily="2" charset="-122"/>
              </a:endParaRPr>
            </a:p>
          </p:txBody>
        </p:sp>
        <p:sp>
          <p:nvSpPr>
            <p:cNvPr id="3081" name="AutoShape 9"/>
            <p:cNvSpPr>
              <a:spLocks noChangeArrowheads="1"/>
            </p:cNvSpPr>
            <p:nvPr/>
          </p:nvSpPr>
          <p:spPr bwMode="auto">
            <a:xfrm>
              <a:off x="0" y="0"/>
              <a:ext cx="884" cy="884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a typeface="宋体" pitchFamily="2" charset="-122"/>
              </a:endParaRPr>
            </a:p>
          </p:txBody>
        </p:sp>
        <p:sp>
          <p:nvSpPr>
            <p:cNvPr id="3082" name="AutoShape 10"/>
            <p:cNvSpPr>
              <a:spLocks noChangeArrowheads="1"/>
            </p:cNvSpPr>
            <p:nvPr/>
          </p:nvSpPr>
          <p:spPr bwMode="auto">
            <a:xfrm>
              <a:off x="4876" y="0"/>
              <a:ext cx="884" cy="884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a typeface="宋体" pitchFamily="2" charset="-122"/>
              </a:endParaRPr>
            </a:p>
          </p:txBody>
        </p:sp>
        <p:sp>
          <p:nvSpPr>
            <p:cNvPr id="3083" name="AutoShape 11"/>
            <p:cNvSpPr>
              <a:spLocks noChangeArrowheads="1"/>
            </p:cNvSpPr>
            <p:nvPr/>
          </p:nvSpPr>
          <p:spPr bwMode="auto">
            <a:xfrm>
              <a:off x="4876" y="3436"/>
              <a:ext cx="884" cy="884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a typeface="宋体" pitchFamily="2" charset="-122"/>
              </a:endParaRPr>
            </a:p>
          </p:txBody>
        </p:sp>
      </p:grpSp>
      <p:sp>
        <p:nvSpPr>
          <p:cNvPr id="17412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277813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7413" name="Rectangle 1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600201"/>
            <a:ext cx="77724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86" name="Rectangle 1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453189"/>
            <a:ext cx="2532185" cy="255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800">
                <a:solidFill>
                  <a:schemeClr val="accent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 smtClean="0">
                <a:solidFill>
                  <a:srgbClr val="336699"/>
                </a:solidFill>
                <a:ea typeface="宋体" pitchFamily="2" charset="-122"/>
              </a:rPr>
              <a:t>NUS.SOC.CS5248-2015</a:t>
            </a:r>
            <a:endParaRPr lang="en-US" dirty="0">
              <a:solidFill>
                <a:srgbClr val="336699"/>
              </a:solidFill>
              <a:ea typeface="宋体" pitchFamily="2" charset="-122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336699"/>
                </a:solidFill>
                <a:ea typeface="宋体" pitchFamily="2" charset="-122"/>
              </a:rPr>
              <a:t>Roger Zimmermann 	</a:t>
            </a:r>
          </a:p>
        </p:txBody>
      </p:sp>
      <p:sp>
        <p:nvSpPr>
          <p:cNvPr id="3087" name="Rectangle 1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2484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solidFill>
                  <a:schemeClr val="bg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891411"/>
              </a:solidFill>
              <a:ea typeface="宋体" pitchFamily="2" charset="-122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891411"/>
              </a:solidFill>
              <a:ea typeface="宋体" pitchFamily="2" charset="-122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891411"/>
              </a:solidFill>
              <a:ea typeface="宋体" pitchFamily="2" charset="-122"/>
            </a:endParaRPr>
          </a:p>
        </p:txBody>
      </p:sp>
      <p:sp>
        <p:nvSpPr>
          <p:cNvPr id="3088" name="Rectangle 1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8CE3D31-C6BB-4F23-B392-7F1A08DA7328}" type="slidenum">
              <a:rPr lang="en-US">
                <a:solidFill>
                  <a:srgbClr val="000000"/>
                </a:solidFill>
                <a:ea typeface="宋体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3089" name="Line 17"/>
          <p:cNvSpPr>
            <a:spLocks noChangeShapeType="1"/>
          </p:cNvSpPr>
          <p:nvPr/>
        </p:nvSpPr>
        <p:spPr bwMode="auto">
          <a:xfrm flipH="1">
            <a:off x="899747" y="1268413"/>
            <a:ext cx="8244254" cy="0"/>
          </a:xfrm>
          <a:prstGeom prst="line">
            <a:avLst/>
          </a:prstGeom>
          <a:noFill/>
          <a:ln w="57150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36816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/>
  <p:timing>
    <p:tnLst>
      <p:par>
        <p:cTn id="1" dur="indefinite" restart="never" nodeType="tmRoot"/>
      </p:par>
    </p:tnLst>
  </p:timing>
  <p:hf sldNum="0"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sz="3000">
          <a:solidFill>
            <a:schemeClr val="folHlink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itchFamily="2" charset="2"/>
        <a:buChar char="n"/>
        <a:defRPr sz="2800">
          <a:solidFill>
            <a:schemeClr val="folHlink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400">
          <a:solidFill>
            <a:schemeClr val="folHlink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400">
          <a:solidFill>
            <a:schemeClr val="folHlink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400">
          <a:solidFill>
            <a:schemeClr val="folHlink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400">
          <a:solidFill>
            <a:schemeClr val="folHlink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400">
          <a:solidFill>
            <a:schemeClr val="folHlink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400">
          <a:solidFill>
            <a:schemeClr val="folHlink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Introduction to DASH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Dynamic Adaptive Streaming over HTTP</a:t>
            </a:r>
          </a:p>
        </p:txBody>
      </p:sp>
    </p:spTree>
    <p:extLst>
      <p:ext uri="{BB962C8B-B14F-4D97-AF65-F5344CB8AC3E}">
        <p14:creationId xmlns:p14="http://schemas.microsoft.com/office/powerpoint/2010/main" val="25331673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is </a:t>
            </a:r>
            <a:r>
              <a:rPr lang="en-US" dirty="0">
                <a:solidFill>
                  <a:srgbClr val="FF0000"/>
                </a:solidFill>
              </a:rPr>
              <a:t>specified</a:t>
            </a:r>
            <a:r>
              <a:rPr lang="en-US" dirty="0"/>
              <a:t> – and what is not?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AT" smtClean="0"/>
              <a:t>2010/05/02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Christian Timmerer, Alpen-Adria-Universität Klagenfurt, Austria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7" name="Picture 6" descr="Screen shot 2011-04-21 at 1.56.2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409032"/>
            <a:ext cx="8737653" cy="491556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8138" y="6183868"/>
            <a:ext cx="31857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Ack</a:t>
            </a:r>
            <a:r>
              <a:rPr lang="en-US" dirty="0"/>
              <a:t> &amp; ©: </a:t>
            </a:r>
            <a:r>
              <a:rPr lang="en-US" dirty="0" smtClean="0"/>
              <a:t>Thomas </a:t>
            </a:r>
            <a:r>
              <a:rPr lang="en-US" dirty="0" err="1" smtClean="0"/>
              <a:t>Stockhammer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568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DASH Data Model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AT" smtClean="0"/>
              <a:t>2010/05/02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Christian Timmerer, Alpen-Adria-Universität Klagenfurt, Austria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  <p:grpSp>
        <p:nvGrpSpPr>
          <p:cNvPr id="6" name="Gruppierung 55"/>
          <p:cNvGrpSpPr>
            <a:grpSpLocks/>
          </p:cNvGrpSpPr>
          <p:nvPr/>
        </p:nvGrpSpPr>
        <p:grpSpPr bwMode="auto">
          <a:xfrm>
            <a:off x="6754813" y="1485900"/>
            <a:ext cx="2366962" cy="4838700"/>
            <a:chOff x="6754393" y="1270571"/>
            <a:chExt cx="2367129" cy="4838789"/>
          </a:xfrm>
        </p:grpSpPr>
        <p:sp>
          <p:nvSpPr>
            <p:cNvPr id="7" name="Line 11"/>
            <p:cNvSpPr>
              <a:spLocks noChangeShapeType="1"/>
            </p:cNvSpPr>
            <p:nvPr/>
          </p:nvSpPr>
          <p:spPr bwMode="auto">
            <a:xfrm flipV="1">
              <a:off x="6765632" y="1299489"/>
              <a:ext cx="472021" cy="131484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0" rIns="0" anchor="ctr"/>
            <a:lstStyle/>
            <a:p>
              <a:endParaRPr lang="en-US"/>
            </a:p>
          </p:txBody>
        </p:sp>
        <p:sp>
          <p:nvSpPr>
            <p:cNvPr id="8" name="Rectangle 8"/>
            <p:cNvSpPr>
              <a:spLocks noChangeArrowheads="1"/>
            </p:cNvSpPr>
            <p:nvPr/>
          </p:nvSpPr>
          <p:spPr bwMode="auto">
            <a:xfrm>
              <a:off x="7221162" y="1270571"/>
              <a:ext cx="1900359" cy="4823589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none" lIns="0" rIns="0" anchor="ctr"/>
            <a:lstStyle/>
            <a:p>
              <a:pPr eaLnBrk="0" hangingPunct="0">
                <a:defRPr/>
              </a:pPr>
              <a:endParaRPr lang="de-DE" sz="1800"/>
            </a:p>
          </p:txBody>
        </p:sp>
        <p:sp>
          <p:nvSpPr>
            <p:cNvPr id="9" name="Line 11"/>
            <p:cNvSpPr>
              <a:spLocks noChangeShapeType="1"/>
            </p:cNvSpPr>
            <p:nvPr/>
          </p:nvSpPr>
          <p:spPr bwMode="auto">
            <a:xfrm>
              <a:off x="6754393" y="4468610"/>
              <a:ext cx="472021" cy="16407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0" rIns="0" anchor="ctr"/>
            <a:lstStyle/>
            <a:p>
              <a:endParaRPr lang="en-US"/>
            </a:p>
          </p:txBody>
        </p:sp>
        <p:sp>
          <p:nvSpPr>
            <p:cNvPr id="10" name="Text Box 9"/>
            <p:cNvSpPr txBox="1">
              <a:spLocks noChangeArrowheads="1"/>
            </p:cNvSpPr>
            <p:nvPr/>
          </p:nvSpPr>
          <p:spPr bwMode="auto">
            <a:xfrm>
              <a:off x="7285471" y="1308747"/>
              <a:ext cx="1067926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r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400"/>
                <a:t>Segment Info</a:t>
              </a:r>
            </a:p>
          </p:txBody>
        </p:sp>
        <p:sp>
          <p:nvSpPr>
            <p:cNvPr id="11" name="Rechteck 45"/>
            <p:cNvSpPr/>
            <p:nvPr/>
          </p:nvSpPr>
          <p:spPr bwMode="auto">
            <a:xfrm>
              <a:off x="7226414" y="1665411"/>
              <a:ext cx="1895108" cy="584377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200">
                  <a:solidFill>
                    <a:schemeClr val="bg1"/>
                  </a:solidFill>
                  <a:cs typeface="Arial" charset="0"/>
                </a:rPr>
                <a:t>Initialization Segment </a:t>
              </a:r>
            </a:p>
            <a:p>
              <a:r>
                <a:rPr lang="en-US" sz="1000">
                  <a:solidFill>
                    <a:schemeClr val="bg1"/>
                  </a:solidFill>
                  <a:cs typeface="Arial" charset="0"/>
                </a:rPr>
                <a:t>http://www.e.com/ahs-5.3gp</a:t>
              </a:r>
            </a:p>
            <a:p>
              <a:pPr>
                <a:buFont typeface="Arial" charset="0"/>
                <a:buChar char="•"/>
              </a:pPr>
              <a:endParaRPr lang="en-US" sz="1000">
                <a:solidFill>
                  <a:schemeClr val="bg1"/>
                </a:solidFill>
                <a:cs typeface="Arial" charset="0"/>
              </a:endParaRPr>
            </a:p>
          </p:txBody>
        </p:sp>
      </p:grpSp>
      <p:sp>
        <p:nvSpPr>
          <p:cNvPr id="12" name="Rectangle 15"/>
          <p:cNvSpPr>
            <a:spLocks noChangeArrowheads="1"/>
          </p:cNvSpPr>
          <p:nvPr/>
        </p:nvSpPr>
        <p:spPr bwMode="auto">
          <a:xfrm>
            <a:off x="82550" y="2357437"/>
            <a:ext cx="1871663" cy="31686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0" rIns="0" anchor="ctr"/>
          <a:lstStyle/>
          <a:p>
            <a:pPr eaLnBrk="0" hangingPunct="0"/>
            <a:endParaRPr lang="de-DE" sz="1800"/>
          </a:p>
        </p:txBody>
      </p:sp>
      <p:sp>
        <p:nvSpPr>
          <p:cNvPr id="13" name="Text Box 16"/>
          <p:cNvSpPr txBox="1">
            <a:spLocks noChangeArrowheads="1"/>
          </p:cNvSpPr>
          <p:nvPr/>
        </p:nvSpPr>
        <p:spPr bwMode="auto">
          <a:xfrm>
            <a:off x="153988" y="2381250"/>
            <a:ext cx="176847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r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/>
              <a:t>Media Presentation</a:t>
            </a:r>
          </a:p>
        </p:txBody>
      </p:sp>
      <p:sp>
        <p:nvSpPr>
          <p:cNvPr id="14" name="Rectangle 17"/>
          <p:cNvSpPr>
            <a:spLocks noChangeArrowheads="1"/>
          </p:cNvSpPr>
          <p:nvPr/>
        </p:nvSpPr>
        <p:spPr bwMode="auto">
          <a:xfrm>
            <a:off x="153988" y="2717800"/>
            <a:ext cx="1728787" cy="7207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0" rIns="0" anchor="ctr"/>
          <a:lstStyle/>
          <a:p>
            <a:pPr eaLnBrk="0" hangingPunct="0"/>
            <a:endParaRPr lang="de-DE" sz="1800"/>
          </a:p>
        </p:txBody>
      </p:sp>
      <p:grpSp>
        <p:nvGrpSpPr>
          <p:cNvPr id="15" name="Group 18"/>
          <p:cNvGrpSpPr>
            <a:grpSpLocks/>
          </p:cNvGrpSpPr>
          <p:nvPr/>
        </p:nvGrpSpPr>
        <p:grpSpPr bwMode="auto">
          <a:xfrm>
            <a:off x="153988" y="2717800"/>
            <a:ext cx="1728787" cy="720725"/>
            <a:chOff x="884" y="2069"/>
            <a:chExt cx="1089" cy="454"/>
          </a:xfrm>
        </p:grpSpPr>
        <p:sp>
          <p:nvSpPr>
            <p:cNvPr id="16" name="Rectangle 19"/>
            <p:cNvSpPr>
              <a:spLocks noChangeArrowheads="1"/>
            </p:cNvSpPr>
            <p:nvPr/>
          </p:nvSpPr>
          <p:spPr bwMode="auto">
            <a:xfrm>
              <a:off x="884" y="2069"/>
              <a:ext cx="1089" cy="454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0" rIns="0" anchor="ctr"/>
            <a:lstStyle/>
            <a:p>
              <a:pPr eaLnBrk="0" hangingPunct="0"/>
              <a:endParaRPr lang="de-DE" sz="1800"/>
            </a:p>
          </p:txBody>
        </p:sp>
        <p:sp>
          <p:nvSpPr>
            <p:cNvPr id="17" name="Text Box 20"/>
            <p:cNvSpPr txBox="1">
              <a:spLocks noChangeArrowheads="1"/>
            </p:cNvSpPr>
            <p:nvPr/>
          </p:nvSpPr>
          <p:spPr bwMode="auto">
            <a:xfrm>
              <a:off x="930" y="2115"/>
              <a:ext cx="568" cy="3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r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000" dirty="0"/>
                <a:t>Period, start=0s</a:t>
              </a:r>
            </a:p>
            <a:p>
              <a:pPr>
                <a:spcBef>
                  <a:spcPct val="50000"/>
                </a:spcBef>
              </a:pPr>
              <a:r>
                <a:rPr lang="en-US" sz="1400" dirty="0"/>
                <a:t>…</a:t>
              </a:r>
            </a:p>
          </p:txBody>
        </p:sp>
      </p:grpSp>
      <p:sp>
        <p:nvSpPr>
          <p:cNvPr id="18" name="Rectangle 22"/>
          <p:cNvSpPr>
            <a:spLocks noChangeArrowheads="1"/>
          </p:cNvSpPr>
          <p:nvPr/>
        </p:nvSpPr>
        <p:spPr bwMode="auto">
          <a:xfrm>
            <a:off x="153988" y="3509962"/>
            <a:ext cx="1728787" cy="7207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0" rIns="0" anchor="ctr"/>
          <a:lstStyle/>
          <a:p>
            <a:pPr eaLnBrk="0" hangingPunct="0">
              <a:defRPr/>
            </a:pPr>
            <a:endParaRPr lang="de-DE" sz="1800"/>
          </a:p>
        </p:txBody>
      </p:sp>
      <p:sp>
        <p:nvSpPr>
          <p:cNvPr id="19" name="Text Box 23"/>
          <p:cNvSpPr txBox="1">
            <a:spLocks noChangeArrowheads="1"/>
          </p:cNvSpPr>
          <p:nvPr/>
        </p:nvSpPr>
        <p:spPr bwMode="auto">
          <a:xfrm>
            <a:off x="227013" y="3582987"/>
            <a:ext cx="1044575" cy="56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r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/>
              <a:t>Period, start=100s</a:t>
            </a:r>
          </a:p>
          <a:p>
            <a:pPr>
              <a:spcBef>
                <a:spcPct val="50000"/>
              </a:spcBef>
            </a:pPr>
            <a:r>
              <a:rPr lang="en-US" sz="1400"/>
              <a:t>…</a:t>
            </a:r>
          </a:p>
        </p:txBody>
      </p:sp>
      <p:grpSp>
        <p:nvGrpSpPr>
          <p:cNvPr id="20" name="Group 24"/>
          <p:cNvGrpSpPr>
            <a:grpSpLocks/>
          </p:cNvGrpSpPr>
          <p:nvPr/>
        </p:nvGrpSpPr>
        <p:grpSpPr bwMode="auto">
          <a:xfrm>
            <a:off x="153988" y="4302125"/>
            <a:ext cx="1728787" cy="720725"/>
            <a:chOff x="884" y="2069"/>
            <a:chExt cx="1089" cy="454"/>
          </a:xfrm>
        </p:grpSpPr>
        <p:sp>
          <p:nvSpPr>
            <p:cNvPr id="21" name="Rectangle 25"/>
            <p:cNvSpPr>
              <a:spLocks noChangeArrowheads="1"/>
            </p:cNvSpPr>
            <p:nvPr/>
          </p:nvSpPr>
          <p:spPr bwMode="auto">
            <a:xfrm>
              <a:off x="884" y="2069"/>
              <a:ext cx="1089" cy="454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0" rIns="0" anchor="ctr"/>
            <a:lstStyle/>
            <a:p>
              <a:pPr eaLnBrk="0" hangingPunct="0"/>
              <a:endParaRPr lang="de-DE" sz="1800"/>
            </a:p>
          </p:txBody>
        </p:sp>
        <p:sp>
          <p:nvSpPr>
            <p:cNvPr id="22" name="Text Box 26"/>
            <p:cNvSpPr txBox="1">
              <a:spLocks noChangeArrowheads="1"/>
            </p:cNvSpPr>
            <p:nvPr/>
          </p:nvSpPr>
          <p:spPr bwMode="auto">
            <a:xfrm>
              <a:off x="930" y="2115"/>
              <a:ext cx="658" cy="3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r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000"/>
                <a:t>Period, start=295s</a:t>
              </a:r>
            </a:p>
            <a:p>
              <a:pPr>
                <a:spcBef>
                  <a:spcPct val="50000"/>
                </a:spcBef>
              </a:pPr>
              <a:r>
                <a:rPr lang="en-US" sz="1400"/>
                <a:t>…</a:t>
              </a:r>
            </a:p>
          </p:txBody>
        </p:sp>
      </p:grpSp>
      <p:sp>
        <p:nvSpPr>
          <p:cNvPr id="23" name="Text Box 27"/>
          <p:cNvSpPr txBox="1">
            <a:spLocks noChangeArrowheads="1"/>
          </p:cNvSpPr>
          <p:nvPr/>
        </p:nvSpPr>
        <p:spPr bwMode="auto">
          <a:xfrm>
            <a:off x="801688" y="5022850"/>
            <a:ext cx="254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r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dirty="0"/>
              <a:t>…</a:t>
            </a:r>
          </a:p>
        </p:txBody>
      </p:sp>
      <p:grpSp>
        <p:nvGrpSpPr>
          <p:cNvPr id="24" name="Gruppierung 52"/>
          <p:cNvGrpSpPr>
            <a:grpSpLocks/>
          </p:cNvGrpSpPr>
          <p:nvPr/>
        </p:nvGrpSpPr>
        <p:grpSpPr bwMode="auto">
          <a:xfrm>
            <a:off x="1882775" y="2590800"/>
            <a:ext cx="2592388" cy="2295525"/>
            <a:chOff x="1882917" y="2375244"/>
            <a:chExt cx="2592387" cy="2295651"/>
          </a:xfrm>
        </p:grpSpPr>
        <p:sp>
          <p:nvSpPr>
            <p:cNvPr id="25" name="Rectangle 28"/>
            <p:cNvSpPr>
              <a:spLocks noChangeArrowheads="1"/>
            </p:cNvSpPr>
            <p:nvPr/>
          </p:nvSpPr>
          <p:spPr bwMode="auto">
            <a:xfrm>
              <a:off x="2602055" y="2375244"/>
              <a:ext cx="1873249" cy="2292476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lIns="0" rIns="0" anchor="ctr"/>
            <a:lstStyle/>
            <a:p>
              <a:pPr eaLnBrk="0" hangingPunct="0">
                <a:defRPr/>
              </a:pPr>
              <a:endParaRPr lang="de-DE" sz="1800"/>
            </a:p>
          </p:txBody>
        </p:sp>
        <p:sp>
          <p:nvSpPr>
            <p:cNvPr id="26" name="Rectangle 35"/>
            <p:cNvSpPr>
              <a:spLocks noChangeArrowheads="1"/>
            </p:cNvSpPr>
            <p:nvPr/>
          </p:nvSpPr>
          <p:spPr bwMode="auto">
            <a:xfrm>
              <a:off x="2675080" y="3151574"/>
              <a:ext cx="1727199" cy="504853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0" rIns="0" anchor="ctr"/>
            <a:lstStyle/>
            <a:p>
              <a:pPr eaLnBrk="0" hangingPunct="0">
                <a:defRPr/>
              </a:pPr>
              <a:endParaRPr lang="de-DE" sz="1800"/>
            </a:p>
          </p:txBody>
        </p:sp>
        <p:sp>
          <p:nvSpPr>
            <p:cNvPr id="27" name="Text Box 29"/>
            <p:cNvSpPr txBox="1">
              <a:spLocks noChangeArrowheads="1"/>
            </p:cNvSpPr>
            <p:nvPr/>
          </p:nvSpPr>
          <p:spPr bwMode="auto">
            <a:xfrm>
              <a:off x="2675080" y="2416521"/>
              <a:ext cx="1744661" cy="6159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r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400"/>
                <a:t>Period, </a:t>
              </a:r>
            </a:p>
            <a:p>
              <a:pPr>
                <a:buFont typeface="Arial" charset="0"/>
                <a:buChar char="•"/>
              </a:pPr>
              <a:r>
                <a:rPr lang="en-US" sz="1000"/>
                <a:t>start=100</a:t>
              </a:r>
            </a:p>
            <a:p>
              <a:pPr>
                <a:buFont typeface="Arial" charset="0"/>
                <a:buChar char="•"/>
              </a:pPr>
              <a:r>
                <a:rPr lang="en-US" sz="1000">
                  <a:solidFill>
                    <a:srgbClr val="000000"/>
                  </a:solidFill>
                </a:rPr>
                <a:t>baseURL=http://www.e.com/</a:t>
              </a:r>
              <a:endParaRPr lang="de-DE" sz="1000"/>
            </a:p>
          </p:txBody>
        </p:sp>
        <p:sp>
          <p:nvSpPr>
            <p:cNvPr id="28" name="Rectangle 30"/>
            <p:cNvSpPr>
              <a:spLocks noChangeArrowheads="1"/>
            </p:cNvSpPr>
            <p:nvPr/>
          </p:nvSpPr>
          <p:spPr bwMode="auto">
            <a:xfrm>
              <a:off x="2675079" y="3150902"/>
              <a:ext cx="1727200" cy="504825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0" rIns="0" anchor="ctr"/>
            <a:lstStyle/>
            <a:p>
              <a:pPr eaLnBrk="0" hangingPunct="0"/>
              <a:endParaRPr lang="de-DE" sz="1800"/>
            </a:p>
          </p:txBody>
        </p:sp>
        <p:sp>
          <p:nvSpPr>
            <p:cNvPr id="29" name="Text Box 31"/>
            <p:cNvSpPr txBox="1">
              <a:spLocks noChangeArrowheads="1"/>
            </p:cNvSpPr>
            <p:nvPr/>
          </p:nvSpPr>
          <p:spPr bwMode="auto">
            <a:xfrm>
              <a:off x="2746517" y="3150902"/>
              <a:ext cx="1349375" cy="533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r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400"/>
                <a:t>Representation 1</a:t>
              </a:r>
            </a:p>
            <a:p>
              <a:pPr>
                <a:spcBef>
                  <a:spcPct val="50000"/>
                </a:spcBef>
              </a:pPr>
              <a:r>
                <a:rPr lang="en-US" sz="1000"/>
                <a:t>500kbit/s</a:t>
              </a:r>
            </a:p>
          </p:txBody>
        </p:sp>
        <p:sp>
          <p:nvSpPr>
            <p:cNvPr id="30" name="Text Box 32"/>
            <p:cNvSpPr txBox="1">
              <a:spLocks noChangeArrowheads="1"/>
            </p:cNvSpPr>
            <p:nvPr/>
          </p:nvSpPr>
          <p:spPr bwMode="auto">
            <a:xfrm>
              <a:off x="3366072" y="4200507"/>
              <a:ext cx="254000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r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000"/>
                <a:t>…</a:t>
              </a:r>
            </a:p>
          </p:txBody>
        </p:sp>
        <p:sp>
          <p:nvSpPr>
            <p:cNvPr id="31" name="Line 33"/>
            <p:cNvSpPr>
              <a:spLocks noChangeShapeType="1"/>
            </p:cNvSpPr>
            <p:nvPr/>
          </p:nvSpPr>
          <p:spPr bwMode="auto">
            <a:xfrm flipV="1">
              <a:off x="1882917" y="2378338"/>
              <a:ext cx="724436" cy="91861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0" rIns="0" anchor="ctr"/>
            <a:lstStyle/>
            <a:p>
              <a:endParaRPr lang="en-US"/>
            </a:p>
          </p:txBody>
        </p:sp>
        <p:sp>
          <p:nvSpPr>
            <p:cNvPr id="32" name="Line 34"/>
            <p:cNvSpPr>
              <a:spLocks noChangeShapeType="1"/>
            </p:cNvSpPr>
            <p:nvPr/>
          </p:nvSpPr>
          <p:spPr bwMode="auto">
            <a:xfrm>
              <a:off x="1882917" y="4016089"/>
              <a:ext cx="724436" cy="65480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0" rIns="0" anchor="ctr"/>
            <a:lstStyle/>
            <a:p>
              <a:endParaRPr lang="en-US"/>
            </a:p>
          </p:txBody>
        </p:sp>
        <p:sp>
          <p:nvSpPr>
            <p:cNvPr id="33" name="Rectangle 36"/>
            <p:cNvSpPr>
              <a:spLocks noChangeArrowheads="1"/>
            </p:cNvSpPr>
            <p:nvPr/>
          </p:nvSpPr>
          <p:spPr bwMode="auto">
            <a:xfrm>
              <a:off x="2675079" y="3785169"/>
              <a:ext cx="1727200" cy="504825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0" rIns="0" anchor="ctr"/>
            <a:lstStyle/>
            <a:p>
              <a:pPr eaLnBrk="0" hangingPunct="0"/>
              <a:endParaRPr lang="de-DE" sz="1800"/>
            </a:p>
          </p:txBody>
        </p:sp>
        <p:sp>
          <p:nvSpPr>
            <p:cNvPr id="34" name="Text Box 37"/>
            <p:cNvSpPr txBox="1">
              <a:spLocks noChangeArrowheads="1"/>
            </p:cNvSpPr>
            <p:nvPr/>
          </p:nvSpPr>
          <p:spPr bwMode="auto">
            <a:xfrm>
              <a:off x="2746517" y="3785169"/>
              <a:ext cx="1349375" cy="533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r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400"/>
                <a:t>Representation 2</a:t>
              </a:r>
            </a:p>
            <a:p>
              <a:pPr>
                <a:spcBef>
                  <a:spcPct val="50000"/>
                </a:spcBef>
              </a:pPr>
              <a:r>
                <a:rPr lang="en-US" sz="1000"/>
                <a:t>100kbit/s</a:t>
              </a:r>
            </a:p>
          </p:txBody>
        </p:sp>
        <p:sp>
          <p:nvSpPr>
            <p:cNvPr id="35" name="Text Box 10"/>
            <p:cNvSpPr txBox="1">
              <a:spLocks noChangeArrowheads="1"/>
            </p:cNvSpPr>
            <p:nvPr/>
          </p:nvSpPr>
          <p:spPr bwMode="auto">
            <a:xfrm>
              <a:off x="3388773" y="2746949"/>
              <a:ext cx="254000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r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000"/>
                <a:t>…</a:t>
              </a:r>
            </a:p>
          </p:txBody>
        </p:sp>
      </p:grpSp>
      <p:grpSp>
        <p:nvGrpSpPr>
          <p:cNvPr id="36" name="Gruppierung 53"/>
          <p:cNvGrpSpPr>
            <a:grpSpLocks/>
          </p:cNvGrpSpPr>
          <p:nvPr/>
        </p:nvGrpSpPr>
        <p:grpSpPr bwMode="auto">
          <a:xfrm>
            <a:off x="4402138" y="2790825"/>
            <a:ext cx="2352675" cy="1881187"/>
            <a:chOff x="4402279" y="2576227"/>
            <a:chExt cx="2352114" cy="1881145"/>
          </a:xfrm>
        </p:grpSpPr>
        <p:sp>
          <p:nvSpPr>
            <p:cNvPr id="37" name="Rectangle 6"/>
            <p:cNvSpPr>
              <a:spLocks noChangeArrowheads="1"/>
            </p:cNvSpPr>
            <p:nvPr/>
          </p:nvSpPr>
          <p:spPr bwMode="auto">
            <a:xfrm>
              <a:off x="5056173" y="2577814"/>
              <a:ext cx="1698220" cy="1879558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0" rIns="0" anchor="ctr"/>
            <a:lstStyle/>
            <a:p>
              <a:pPr eaLnBrk="0" hangingPunct="0">
                <a:defRPr/>
              </a:pPr>
              <a:endParaRPr lang="de-DE" sz="1800"/>
            </a:p>
          </p:txBody>
        </p:sp>
        <p:sp>
          <p:nvSpPr>
            <p:cNvPr id="38" name="Text Box 7"/>
            <p:cNvSpPr txBox="1">
              <a:spLocks noChangeArrowheads="1"/>
            </p:cNvSpPr>
            <p:nvPr/>
          </p:nvSpPr>
          <p:spPr bwMode="auto">
            <a:xfrm>
              <a:off x="5129181" y="2576227"/>
              <a:ext cx="1366511" cy="830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r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400" dirty="0"/>
                <a:t>Representation 1</a:t>
              </a:r>
            </a:p>
            <a:p>
              <a:pPr>
                <a:buFont typeface="Arial" charset="0"/>
                <a:buChar char="•"/>
              </a:pPr>
              <a:r>
                <a:rPr lang="en-US" sz="1000" dirty="0">
                  <a:solidFill>
                    <a:srgbClr val="000000"/>
                  </a:solidFill>
                </a:rPr>
                <a:t>bandwidth=500kbit/s</a:t>
              </a:r>
            </a:p>
            <a:p>
              <a:pPr>
                <a:buFont typeface="Arial" charset="0"/>
                <a:buChar char="•"/>
              </a:pPr>
              <a:r>
                <a:rPr lang="de-DE" sz="1000" dirty="0" err="1">
                  <a:solidFill>
                    <a:srgbClr val="000000"/>
                  </a:solidFill>
                </a:rPr>
                <a:t>width</a:t>
              </a:r>
              <a:r>
                <a:rPr lang="de-DE" sz="1000" dirty="0">
                  <a:solidFill>
                    <a:srgbClr val="000000"/>
                  </a:solidFill>
                </a:rPr>
                <a:t> 640, </a:t>
              </a:r>
              <a:r>
                <a:rPr lang="de-DE" sz="1000" dirty="0" err="1">
                  <a:solidFill>
                    <a:srgbClr val="000000"/>
                  </a:solidFill>
                </a:rPr>
                <a:t>height</a:t>
              </a:r>
              <a:r>
                <a:rPr lang="de-DE" sz="1000" dirty="0">
                  <a:solidFill>
                    <a:srgbClr val="000000"/>
                  </a:solidFill>
                </a:rPr>
                <a:t> 480</a:t>
              </a:r>
            </a:p>
            <a:p>
              <a:pPr>
                <a:spcBef>
                  <a:spcPct val="50000"/>
                </a:spcBef>
              </a:pPr>
              <a:endParaRPr lang="en-US" sz="1400" dirty="0"/>
            </a:p>
          </p:txBody>
        </p:sp>
        <p:sp>
          <p:nvSpPr>
            <p:cNvPr id="39" name="Rectangle 8"/>
            <p:cNvSpPr>
              <a:spLocks noChangeArrowheads="1"/>
            </p:cNvSpPr>
            <p:nvPr/>
          </p:nvSpPr>
          <p:spPr bwMode="auto">
            <a:xfrm>
              <a:off x="5128595" y="3376459"/>
              <a:ext cx="1502174" cy="1007662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none" lIns="0" rIns="0" anchor="ctr"/>
            <a:lstStyle/>
            <a:p>
              <a:pPr eaLnBrk="0" hangingPunct="0">
                <a:defRPr/>
              </a:pPr>
              <a:endParaRPr lang="de-DE" sz="1800"/>
            </a:p>
          </p:txBody>
        </p:sp>
        <p:sp>
          <p:nvSpPr>
            <p:cNvPr id="40" name="Text Box 9"/>
            <p:cNvSpPr txBox="1">
              <a:spLocks noChangeArrowheads="1"/>
            </p:cNvSpPr>
            <p:nvPr/>
          </p:nvSpPr>
          <p:spPr bwMode="auto">
            <a:xfrm>
              <a:off x="5200033" y="3370235"/>
              <a:ext cx="1140699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r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400"/>
                <a:t>Segment Info</a:t>
              </a:r>
            </a:p>
            <a:p>
              <a:pPr>
                <a:spcBef>
                  <a:spcPct val="50000"/>
                </a:spcBef>
              </a:pPr>
              <a:r>
                <a:rPr lang="en-US" sz="1000"/>
                <a:t>duration=10s</a:t>
              </a:r>
            </a:p>
            <a:p>
              <a:pPr>
                <a:spcBef>
                  <a:spcPct val="50000"/>
                </a:spcBef>
              </a:pPr>
              <a:r>
                <a:rPr lang="en-US" sz="1000"/>
                <a:t>Template:</a:t>
              </a:r>
              <a:br>
                <a:rPr lang="en-US" sz="1000"/>
              </a:br>
              <a:r>
                <a:rPr lang="en-US" sz="1000"/>
                <a:t>./ahs-5-$Index$.3gs</a:t>
              </a:r>
            </a:p>
          </p:txBody>
        </p:sp>
        <p:sp>
          <p:nvSpPr>
            <p:cNvPr id="41" name="Text Box 10"/>
            <p:cNvSpPr txBox="1">
              <a:spLocks noChangeArrowheads="1"/>
            </p:cNvSpPr>
            <p:nvPr/>
          </p:nvSpPr>
          <p:spPr bwMode="auto">
            <a:xfrm>
              <a:off x="5776295" y="2999117"/>
              <a:ext cx="254000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r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000"/>
                <a:t>…</a:t>
              </a:r>
            </a:p>
          </p:txBody>
        </p:sp>
        <p:sp>
          <p:nvSpPr>
            <p:cNvPr id="42" name="Line 12"/>
            <p:cNvSpPr>
              <a:spLocks noChangeShapeType="1"/>
            </p:cNvSpPr>
            <p:nvPr/>
          </p:nvSpPr>
          <p:spPr bwMode="auto">
            <a:xfrm>
              <a:off x="4402279" y="3655727"/>
              <a:ext cx="655087" cy="80164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0" rIns="0" anchor="ctr"/>
            <a:lstStyle/>
            <a:p>
              <a:endParaRPr lang="en-US"/>
            </a:p>
          </p:txBody>
        </p:sp>
        <p:sp>
          <p:nvSpPr>
            <p:cNvPr id="43" name="Line 12"/>
            <p:cNvSpPr>
              <a:spLocks noChangeShapeType="1"/>
            </p:cNvSpPr>
            <p:nvPr/>
          </p:nvSpPr>
          <p:spPr bwMode="auto">
            <a:xfrm flipV="1">
              <a:off x="4416766" y="2580623"/>
              <a:ext cx="629361" cy="59561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0" rIns="0" anchor="ctr"/>
            <a:lstStyle/>
            <a:p>
              <a:endParaRPr lang="en-US"/>
            </a:p>
          </p:txBody>
        </p:sp>
      </p:grpSp>
      <p:sp>
        <p:nvSpPr>
          <p:cNvPr id="44" name="Rechteck 44"/>
          <p:cNvSpPr/>
          <p:nvPr/>
        </p:nvSpPr>
        <p:spPr bwMode="auto">
          <a:xfrm>
            <a:off x="7226414" y="2501956"/>
            <a:ext cx="1895108" cy="584377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>
                <a:solidFill>
                  <a:schemeClr val="bg1"/>
                </a:solidFill>
                <a:cs typeface="Arial" charset="0"/>
              </a:rPr>
              <a:t>Media Segment 1</a:t>
            </a:r>
          </a:p>
          <a:p>
            <a:r>
              <a:rPr lang="en-US" sz="1000">
                <a:solidFill>
                  <a:schemeClr val="bg1"/>
                </a:solidFill>
                <a:cs typeface="Arial" charset="0"/>
              </a:rPr>
              <a:t>start=0s</a:t>
            </a:r>
          </a:p>
          <a:p>
            <a:r>
              <a:rPr lang="en-US" sz="1000">
                <a:solidFill>
                  <a:schemeClr val="bg1"/>
                </a:solidFill>
                <a:cs typeface="Arial" charset="0"/>
              </a:rPr>
              <a:t>http://www.e.com/ahs-5-1.3gs</a:t>
            </a:r>
          </a:p>
          <a:p>
            <a:pPr>
              <a:buFont typeface="Arial" charset="0"/>
              <a:buChar char="•"/>
            </a:pPr>
            <a:endParaRPr lang="en-US" sz="1000">
              <a:solidFill>
                <a:schemeClr val="bg1"/>
              </a:solidFill>
              <a:cs typeface="Arial" charset="0"/>
            </a:endParaRPr>
          </a:p>
        </p:txBody>
      </p:sp>
      <p:grpSp>
        <p:nvGrpSpPr>
          <p:cNvPr id="45" name="Gruppierung 56"/>
          <p:cNvGrpSpPr>
            <a:grpSpLocks/>
          </p:cNvGrpSpPr>
          <p:nvPr/>
        </p:nvGrpSpPr>
        <p:grpSpPr bwMode="auto">
          <a:xfrm>
            <a:off x="7226300" y="3151187"/>
            <a:ext cx="1895475" cy="3136900"/>
            <a:chOff x="7226414" y="2935307"/>
            <a:chExt cx="1895108" cy="3136780"/>
          </a:xfrm>
        </p:grpSpPr>
        <p:cxnSp>
          <p:nvCxnSpPr>
            <p:cNvPr id="46" name="Gerade Verbindung 50"/>
            <p:cNvCxnSpPr/>
            <p:nvPr/>
          </p:nvCxnSpPr>
          <p:spPr bwMode="auto">
            <a:xfrm rot="5400000">
              <a:off x="7698530" y="4828329"/>
              <a:ext cx="942939" cy="1588"/>
            </a:xfrm>
            <a:prstGeom prst="line">
              <a:avLst/>
            </a:prstGeom>
            <a:ln w="57150" cap="rnd" cmpd="sng">
              <a:prstDash val="sysDot"/>
              <a:headEnd type="none" w="med" len="med"/>
              <a:tailEnd type="none" w="med" len="med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sp>
          <p:nvSpPr>
            <p:cNvPr id="47" name="Rechteck 46"/>
            <p:cNvSpPr/>
            <p:nvPr/>
          </p:nvSpPr>
          <p:spPr bwMode="auto">
            <a:xfrm>
              <a:off x="7226414" y="2935307"/>
              <a:ext cx="1895108" cy="584377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200">
                  <a:solidFill>
                    <a:schemeClr val="bg1"/>
                  </a:solidFill>
                  <a:cs typeface="Arial" charset="0"/>
                </a:rPr>
                <a:t>Media Segment 2</a:t>
              </a:r>
            </a:p>
            <a:p>
              <a:r>
                <a:rPr lang="en-US" sz="1000">
                  <a:solidFill>
                    <a:schemeClr val="bg1"/>
                  </a:solidFill>
                  <a:cs typeface="Arial" charset="0"/>
                </a:rPr>
                <a:t>start=10s</a:t>
              </a:r>
            </a:p>
            <a:p>
              <a:r>
                <a:rPr lang="en-US" sz="1000">
                  <a:solidFill>
                    <a:schemeClr val="bg1"/>
                  </a:solidFill>
                  <a:cs typeface="Arial" charset="0"/>
                </a:rPr>
                <a:t>http://www.e.com/ahs-5-2.3gs</a:t>
              </a:r>
            </a:p>
            <a:p>
              <a:pPr>
                <a:buFont typeface="Arial" charset="0"/>
                <a:buChar char="•"/>
              </a:pPr>
              <a:endParaRPr lang="en-US" sz="1000">
                <a:solidFill>
                  <a:schemeClr val="bg1"/>
                </a:solidFill>
                <a:cs typeface="Arial" charset="0"/>
              </a:endParaRPr>
            </a:p>
          </p:txBody>
        </p:sp>
        <p:sp>
          <p:nvSpPr>
            <p:cNvPr id="48" name="Rechteck 47"/>
            <p:cNvSpPr/>
            <p:nvPr/>
          </p:nvSpPr>
          <p:spPr bwMode="auto">
            <a:xfrm>
              <a:off x="7226414" y="3582180"/>
              <a:ext cx="1895108" cy="584377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200">
                  <a:solidFill>
                    <a:schemeClr val="bg1"/>
                  </a:solidFill>
                  <a:cs typeface="Arial" charset="0"/>
                </a:rPr>
                <a:t>Media Segment 3</a:t>
              </a:r>
            </a:p>
            <a:p>
              <a:r>
                <a:rPr lang="en-US" sz="1000">
                  <a:solidFill>
                    <a:schemeClr val="bg1"/>
                  </a:solidFill>
                  <a:cs typeface="Arial" charset="0"/>
                </a:rPr>
                <a:t>start=20s</a:t>
              </a:r>
            </a:p>
            <a:p>
              <a:r>
                <a:rPr lang="en-US" sz="1000">
                  <a:solidFill>
                    <a:schemeClr val="bg1"/>
                  </a:solidFill>
                  <a:cs typeface="Arial" charset="0"/>
                </a:rPr>
                <a:t>http://www.e.com/ahs-5-3.3gh</a:t>
              </a:r>
            </a:p>
            <a:p>
              <a:pPr>
                <a:buFont typeface="Arial" charset="0"/>
                <a:buChar char="•"/>
              </a:pPr>
              <a:endParaRPr lang="en-US" sz="1000">
                <a:solidFill>
                  <a:schemeClr val="bg1"/>
                </a:solidFill>
                <a:cs typeface="Arial" charset="0"/>
              </a:endParaRPr>
            </a:p>
          </p:txBody>
        </p:sp>
        <p:sp>
          <p:nvSpPr>
            <p:cNvPr id="49" name="Rechteck 48"/>
            <p:cNvSpPr/>
            <p:nvPr/>
          </p:nvSpPr>
          <p:spPr bwMode="auto">
            <a:xfrm>
              <a:off x="7226414" y="5487710"/>
              <a:ext cx="1895108" cy="584377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200">
                  <a:solidFill>
                    <a:schemeClr val="bg1"/>
                  </a:solidFill>
                  <a:cs typeface="Arial" charset="0"/>
                </a:rPr>
                <a:t>Media Segment 20</a:t>
              </a:r>
            </a:p>
            <a:p>
              <a:r>
                <a:rPr lang="en-US" sz="1000">
                  <a:solidFill>
                    <a:schemeClr val="bg1"/>
                  </a:solidFill>
                  <a:cs typeface="Arial" charset="0"/>
                </a:rPr>
                <a:t>start=190s</a:t>
              </a:r>
            </a:p>
            <a:p>
              <a:r>
                <a:rPr lang="en-US" sz="900">
                  <a:solidFill>
                    <a:schemeClr val="bg1"/>
                  </a:solidFill>
                  <a:cs typeface="Arial" charset="0"/>
                </a:rPr>
                <a:t>http://www.e.com/ahs-5-20.3gs</a:t>
              </a:r>
            </a:p>
            <a:p>
              <a:pPr>
                <a:buFont typeface="Arial" charset="0"/>
                <a:buChar char="•"/>
              </a:pPr>
              <a:endParaRPr lang="en-US" sz="1000">
                <a:solidFill>
                  <a:schemeClr val="bg1"/>
                </a:solidFill>
                <a:cs typeface="Arial" charset="0"/>
              </a:endParaRPr>
            </a:p>
          </p:txBody>
        </p:sp>
      </p:grpSp>
      <p:sp>
        <p:nvSpPr>
          <p:cNvPr id="50" name="TextBox 49"/>
          <p:cNvSpPr txBox="1"/>
          <p:nvPr/>
        </p:nvSpPr>
        <p:spPr>
          <a:xfrm>
            <a:off x="88138" y="6031468"/>
            <a:ext cx="31857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Ack</a:t>
            </a:r>
            <a:r>
              <a:rPr lang="en-US" dirty="0"/>
              <a:t> &amp; ©: </a:t>
            </a:r>
            <a:r>
              <a:rPr lang="en-US" dirty="0" smtClean="0"/>
              <a:t>Thomas </a:t>
            </a:r>
            <a:r>
              <a:rPr lang="en-US" dirty="0" err="1" smtClean="0"/>
              <a:t>Stockhammer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3366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Media Presentation Description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>
                <a:solidFill>
                  <a:schemeClr val="accent1"/>
                </a:solidFill>
              </a:rPr>
              <a:t>Redundant</a:t>
            </a:r>
            <a:r>
              <a:rPr lang="en-US" dirty="0"/>
              <a:t> information of </a:t>
            </a:r>
            <a:r>
              <a:rPr lang="en-US" dirty="0">
                <a:solidFill>
                  <a:srgbClr val="4F81BD"/>
                </a:solidFill>
              </a:rPr>
              <a:t>Media Streams </a:t>
            </a:r>
            <a:r>
              <a:rPr lang="en-US" dirty="0"/>
              <a:t>for the purpose to initially select or reject Groups or Representations</a:t>
            </a:r>
          </a:p>
          <a:p>
            <a:pPr lvl="1"/>
            <a:r>
              <a:rPr lang="en-US" dirty="0" smtClean="0"/>
              <a:t>Examples: Codec, DRM, language, resolution, bandwidth</a:t>
            </a:r>
            <a:endParaRPr lang="en-US" dirty="0"/>
          </a:p>
          <a:p>
            <a:r>
              <a:rPr lang="en-US" dirty="0" smtClean="0">
                <a:solidFill>
                  <a:schemeClr val="accent1"/>
                </a:solidFill>
              </a:rPr>
              <a:t>Access and Timing Information</a:t>
            </a:r>
          </a:p>
          <a:p>
            <a:pPr lvl="1"/>
            <a:r>
              <a:rPr lang="en-US" dirty="0" smtClean="0">
                <a:solidFill>
                  <a:schemeClr val="accent2"/>
                </a:solidFill>
              </a:rPr>
              <a:t>HTTP</a:t>
            </a:r>
            <a:r>
              <a:rPr lang="en-US" dirty="0">
                <a:solidFill>
                  <a:schemeClr val="accent2"/>
                </a:solidFill>
              </a:rPr>
              <a:t>-URL(s)</a:t>
            </a:r>
            <a:r>
              <a:rPr lang="en-US" dirty="0"/>
              <a:t> and </a:t>
            </a:r>
            <a:r>
              <a:rPr lang="en-US" dirty="0">
                <a:solidFill>
                  <a:srgbClr val="C0504D"/>
                </a:solidFill>
              </a:rPr>
              <a:t>byte </a:t>
            </a:r>
            <a:r>
              <a:rPr lang="en-US" dirty="0">
                <a:solidFill>
                  <a:schemeClr val="accent2"/>
                </a:solidFill>
              </a:rPr>
              <a:t>range</a:t>
            </a:r>
            <a:r>
              <a:rPr lang="en-US" dirty="0"/>
              <a:t> for each accessible </a:t>
            </a:r>
            <a:r>
              <a:rPr lang="en-US" dirty="0" smtClean="0"/>
              <a:t>Segment</a:t>
            </a:r>
          </a:p>
          <a:p>
            <a:pPr lvl="1"/>
            <a:r>
              <a:rPr lang="en-US" dirty="0" smtClean="0"/>
              <a:t>Earliest next update of the MPD on the server</a:t>
            </a:r>
          </a:p>
          <a:p>
            <a:pPr lvl="1"/>
            <a:r>
              <a:rPr lang="en-US" dirty="0" smtClean="0"/>
              <a:t>Segment </a:t>
            </a:r>
            <a:r>
              <a:rPr lang="en-US" dirty="0" smtClean="0">
                <a:solidFill>
                  <a:srgbClr val="C0504D"/>
                </a:solidFill>
              </a:rPr>
              <a:t>availability start and end time </a:t>
            </a:r>
            <a:r>
              <a:rPr lang="en-US" dirty="0" smtClean="0"/>
              <a:t>in wall</a:t>
            </a:r>
            <a:r>
              <a:rPr lang="en-US" dirty="0"/>
              <a:t>-</a:t>
            </a:r>
            <a:r>
              <a:rPr lang="en-US" dirty="0" smtClean="0"/>
              <a:t>clock time</a:t>
            </a:r>
          </a:p>
          <a:p>
            <a:pPr lvl="1"/>
            <a:r>
              <a:rPr lang="en-US" dirty="0" smtClean="0"/>
              <a:t>Approximated </a:t>
            </a:r>
            <a:r>
              <a:rPr lang="en-US" dirty="0" smtClean="0">
                <a:solidFill>
                  <a:srgbClr val="C0504D"/>
                </a:solidFill>
              </a:rPr>
              <a:t>media start time and duration </a:t>
            </a:r>
            <a:r>
              <a:rPr lang="en-US" dirty="0" smtClean="0"/>
              <a:t>of a Media Segment </a:t>
            </a:r>
            <a:r>
              <a:rPr lang="en-US" dirty="0"/>
              <a:t>in the media presentation </a:t>
            </a:r>
            <a:r>
              <a:rPr lang="en-US" dirty="0" smtClean="0"/>
              <a:t>timeline</a:t>
            </a:r>
          </a:p>
          <a:p>
            <a:pPr lvl="1"/>
            <a:r>
              <a:rPr lang="en-US" dirty="0" smtClean="0"/>
              <a:t>For </a:t>
            </a:r>
            <a:r>
              <a:rPr lang="en-US" dirty="0" smtClean="0">
                <a:solidFill>
                  <a:srgbClr val="C0504D"/>
                </a:solidFill>
              </a:rPr>
              <a:t>live service</a:t>
            </a:r>
            <a:r>
              <a:rPr lang="en-US" dirty="0" smtClean="0"/>
              <a:t>, instructions on starting </a:t>
            </a:r>
            <a:r>
              <a:rPr lang="en-US" dirty="0" err="1" smtClean="0"/>
              <a:t>playout</a:t>
            </a:r>
            <a:r>
              <a:rPr lang="en-US" dirty="0" smtClean="0"/>
              <a:t> such that media </a:t>
            </a:r>
            <a:r>
              <a:rPr lang="en-US" dirty="0"/>
              <a:t>segments will be available in time </a:t>
            </a:r>
            <a:r>
              <a:rPr lang="en-US" dirty="0">
                <a:solidFill>
                  <a:srgbClr val="C0504D"/>
                </a:solidFill>
              </a:rPr>
              <a:t>for </a:t>
            </a:r>
            <a:r>
              <a:rPr lang="en-US" dirty="0" smtClean="0">
                <a:solidFill>
                  <a:srgbClr val="C0504D"/>
                </a:solidFill>
              </a:rPr>
              <a:t>smooth </a:t>
            </a:r>
            <a:r>
              <a:rPr lang="en-US" dirty="0" err="1" smtClean="0">
                <a:solidFill>
                  <a:srgbClr val="C0504D"/>
                </a:solidFill>
              </a:rPr>
              <a:t>playout</a:t>
            </a:r>
            <a:r>
              <a:rPr lang="en-US" dirty="0" smtClean="0">
                <a:solidFill>
                  <a:srgbClr val="C0504D"/>
                </a:solidFill>
              </a:rPr>
              <a:t> </a:t>
            </a:r>
            <a:r>
              <a:rPr lang="en-US" dirty="0"/>
              <a:t>in the </a:t>
            </a:r>
            <a:r>
              <a:rPr lang="en-US" dirty="0" smtClean="0"/>
              <a:t>future</a:t>
            </a:r>
          </a:p>
          <a:p>
            <a:r>
              <a:rPr lang="en-US" dirty="0" smtClean="0"/>
              <a:t>Switching </a:t>
            </a:r>
            <a:r>
              <a:rPr lang="en-US" dirty="0"/>
              <a:t>and splicing relationships across </a:t>
            </a:r>
            <a:r>
              <a:rPr lang="en-US" dirty="0" smtClean="0"/>
              <a:t>Representations</a:t>
            </a:r>
          </a:p>
          <a:p>
            <a:r>
              <a:rPr lang="en-US" dirty="0" smtClean="0"/>
              <a:t>Relatively </a:t>
            </a:r>
            <a:r>
              <a:rPr lang="en-US" dirty="0"/>
              <a:t>little other information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AT" smtClean="0"/>
              <a:t>2010/05/02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Christian Timmerer, Alpen-Adria-Universität Klagenfurt, Austria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8138" y="6031468"/>
            <a:ext cx="31857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Ack</a:t>
            </a:r>
            <a:r>
              <a:rPr lang="en-US" dirty="0"/>
              <a:t> &amp; ©: </a:t>
            </a:r>
            <a:r>
              <a:rPr lang="en-US" dirty="0" smtClean="0"/>
              <a:t>Thomas </a:t>
            </a:r>
            <a:r>
              <a:rPr lang="en-US" dirty="0" err="1" smtClean="0"/>
              <a:t>Stockhammer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5486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DASH Groups &amp; Subsets</a:t>
            </a:r>
            <a:endParaRPr lang="en-US" dirty="0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>
          <a:xfrm>
            <a:off x="3733800" y="1600201"/>
            <a:ext cx="5029200" cy="1219199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1800" dirty="0" smtClean="0"/>
              <a:t>Group by codec, language, resolution, bandwidth, views, etc. – very flexible (in combination with </a:t>
            </a:r>
            <a:r>
              <a:rPr lang="en-US" sz="1800" dirty="0" err="1" smtClean="0"/>
              <a:t>xlink</a:t>
            </a:r>
            <a:r>
              <a:rPr lang="en-US" sz="1800" dirty="0" smtClean="0"/>
              <a:t>)!</a:t>
            </a:r>
          </a:p>
          <a:p>
            <a:pPr>
              <a:buFont typeface="Wingdings" charset="2"/>
              <a:buChar char="§"/>
            </a:pPr>
            <a:r>
              <a:rPr lang="en-US" sz="1800" dirty="0" smtClean="0"/>
              <a:t>Ranges </a:t>
            </a:r>
            <a:r>
              <a:rPr lang="en-US" sz="1800" dirty="0"/>
              <a:t>for the @bandwidth, @width, @height and @</a:t>
            </a:r>
            <a:r>
              <a:rPr lang="en-US" sz="1800" dirty="0" err="1" smtClean="0"/>
              <a:t>frameRate</a:t>
            </a:r>
            <a:endParaRPr lang="en-US" sz="1800" dirty="0" smtClean="0"/>
          </a:p>
          <a:p>
            <a:pPr>
              <a:buFont typeface="Wingdings" charset="2"/>
              <a:buChar char="§"/>
            </a:pPr>
            <a:endParaRPr lang="en-US" sz="18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AT" smtClean="0"/>
              <a:t>2010/05/02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Christian Timmerer, Alpen-Adria-Universität Klagenfurt, Austria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33400" y="1600200"/>
            <a:ext cx="3048000" cy="18288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 anchorCtr="0"/>
          <a:lstStyle/>
          <a:p>
            <a:r>
              <a:rPr lang="en-US" b="1" dirty="0" smtClean="0"/>
              <a:t>Group id="</a:t>
            </a:r>
            <a:r>
              <a:rPr lang="en-US" b="1" dirty="0" smtClean="0">
                <a:solidFill>
                  <a:srgbClr val="FF0000"/>
                </a:solidFill>
              </a:rPr>
              <a:t>grp-1</a:t>
            </a:r>
            <a:r>
              <a:rPr lang="en-US" b="1" dirty="0" smtClean="0"/>
              <a:t>"</a:t>
            </a:r>
            <a:endParaRPr lang="en-US" b="1" dirty="0"/>
          </a:p>
        </p:txBody>
      </p:sp>
      <p:sp>
        <p:nvSpPr>
          <p:cNvPr id="8" name="Rectangle 7"/>
          <p:cNvSpPr/>
          <p:nvPr/>
        </p:nvSpPr>
        <p:spPr>
          <a:xfrm>
            <a:off x="1219200" y="1981200"/>
            <a:ext cx="2209800" cy="3048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400" b="1" dirty="0" smtClean="0"/>
              <a:t>Representation id="rep-1"</a:t>
            </a:r>
            <a:endParaRPr lang="en-US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1334561" y="2510135"/>
            <a:ext cx="5704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. . .</a:t>
            </a:r>
            <a:endParaRPr lang="en-US" sz="2400" b="1" dirty="0"/>
          </a:p>
        </p:txBody>
      </p:sp>
      <p:sp>
        <p:nvSpPr>
          <p:cNvPr id="13" name="Rectangle 12"/>
          <p:cNvSpPr/>
          <p:nvPr/>
        </p:nvSpPr>
        <p:spPr>
          <a:xfrm>
            <a:off x="1219200" y="2362200"/>
            <a:ext cx="2209800" cy="3048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400" b="1" dirty="0" smtClean="0"/>
              <a:t>Representation id="rep-2"</a:t>
            </a:r>
            <a:endParaRPr lang="en-US" sz="1400" b="1" dirty="0"/>
          </a:p>
        </p:txBody>
      </p:sp>
      <p:sp>
        <p:nvSpPr>
          <p:cNvPr id="14" name="Rectangle 13"/>
          <p:cNvSpPr/>
          <p:nvPr/>
        </p:nvSpPr>
        <p:spPr>
          <a:xfrm>
            <a:off x="1219200" y="2895600"/>
            <a:ext cx="2209800" cy="3048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400" b="1" dirty="0" smtClean="0"/>
              <a:t>Representation id="rep-n"</a:t>
            </a:r>
            <a:endParaRPr lang="en-US" sz="1400" b="1" dirty="0"/>
          </a:p>
        </p:txBody>
      </p:sp>
      <p:sp>
        <p:nvSpPr>
          <p:cNvPr id="15" name="Rectangle 14"/>
          <p:cNvSpPr/>
          <p:nvPr/>
        </p:nvSpPr>
        <p:spPr>
          <a:xfrm>
            <a:off x="533400" y="3581400"/>
            <a:ext cx="3048000" cy="18288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 anchorCtr="0"/>
          <a:lstStyle/>
          <a:p>
            <a:r>
              <a:rPr lang="en-US" b="1" dirty="0" smtClean="0"/>
              <a:t>Group id="grp-2"</a:t>
            </a:r>
            <a:endParaRPr lang="en-US" b="1" dirty="0"/>
          </a:p>
        </p:txBody>
      </p:sp>
      <p:sp>
        <p:nvSpPr>
          <p:cNvPr id="16" name="Rectangle 15"/>
          <p:cNvSpPr/>
          <p:nvPr/>
        </p:nvSpPr>
        <p:spPr>
          <a:xfrm>
            <a:off x="1219200" y="3962400"/>
            <a:ext cx="2209800" cy="3048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400" b="1" dirty="0" smtClean="0"/>
              <a:t>Representation id="rep-1"</a:t>
            </a:r>
            <a:endParaRPr lang="en-US" sz="14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1334561" y="4491335"/>
            <a:ext cx="5704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. . .</a:t>
            </a:r>
            <a:endParaRPr lang="en-US" sz="2400" b="1" dirty="0"/>
          </a:p>
        </p:txBody>
      </p:sp>
      <p:sp>
        <p:nvSpPr>
          <p:cNvPr id="18" name="Rectangle 17"/>
          <p:cNvSpPr/>
          <p:nvPr/>
        </p:nvSpPr>
        <p:spPr>
          <a:xfrm>
            <a:off x="1219200" y="4343400"/>
            <a:ext cx="2209800" cy="3048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400" b="1" dirty="0" smtClean="0"/>
              <a:t>Representation id="rep-2"</a:t>
            </a:r>
            <a:endParaRPr lang="en-US" sz="1400" b="1" dirty="0"/>
          </a:p>
        </p:txBody>
      </p:sp>
      <p:sp>
        <p:nvSpPr>
          <p:cNvPr id="19" name="Rectangle 18"/>
          <p:cNvSpPr/>
          <p:nvPr/>
        </p:nvSpPr>
        <p:spPr>
          <a:xfrm>
            <a:off x="1219200" y="4876800"/>
            <a:ext cx="2209800" cy="3048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400" b="1" dirty="0" smtClean="0"/>
              <a:t>Representation id="rep-n"</a:t>
            </a:r>
            <a:endParaRPr lang="en-US" sz="14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1295400" y="5329535"/>
            <a:ext cx="5704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. . .</a:t>
            </a:r>
            <a:endParaRPr lang="en-US" sz="2400" b="1" dirty="0"/>
          </a:p>
        </p:txBody>
      </p:sp>
      <p:sp>
        <p:nvSpPr>
          <p:cNvPr id="22" name="Rectangle 21"/>
          <p:cNvSpPr/>
          <p:nvPr/>
        </p:nvSpPr>
        <p:spPr>
          <a:xfrm>
            <a:off x="533400" y="5791200"/>
            <a:ext cx="3048000" cy="18288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 anchorCtr="0"/>
          <a:lstStyle/>
          <a:p>
            <a:r>
              <a:rPr lang="en-US" b="1" dirty="0" smtClean="0"/>
              <a:t>Group id="</a:t>
            </a:r>
            <a:r>
              <a:rPr lang="en-US" b="1" dirty="0" err="1" smtClean="0"/>
              <a:t>grp</a:t>
            </a:r>
            <a:r>
              <a:rPr lang="en-US" b="1" dirty="0" smtClean="0"/>
              <a:t>-m"</a:t>
            </a:r>
            <a:endParaRPr lang="en-US" b="1" dirty="0"/>
          </a:p>
        </p:txBody>
      </p:sp>
      <p:sp>
        <p:nvSpPr>
          <p:cNvPr id="23" name="Rectangle 22"/>
          <p:cNvSpPr/>
          <p:nvPr/>
        </p:nvSpPr>
        <p:spPr>
          <a:xfrm>
            <a:off x="1219200" y="6172200"/>
            <a:ext cx="2209800" cy="3048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400" b="1" dirty="0" smtClean="0"/>
              <a:t>Representation id="rep-1"</a:t>
            </a:r>
            <a:endParaRPr lang="en-US" sz="14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1334561" y="6701135"/>
            <a:ext cx="5704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. . .</a:t>
            </a:r>
            <a:endParaRPr lang="en-US" sz="2400" b="1" dirty="0"/>
          </a:p>
        </p:txBody>
      </p:sp>
      <p:sp>
        <p:nvSpPr>
          <p:cNvPr id="25" name="Rectangle 24"/>
          <p:cNvSpPr/>
          <p:nvPr/>
        </p:nvSpPr>
        <p:spPr>
          <a:xfrm>
            <a:off x="1219200" y="6553200"/>
            <a:ext cx="2209800" cy="3048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400" b="1" dirty="0" smtClean="0"/>
              <a:t>Representation id="rep-2"</a:t>
            </a:r>
            <a:endParaRPr lang="en-US" sz="1400" b="1" dirty="0"/>
          </a:p>
        </p:txBody>
      </p:sp>
      <p:sp>
        <p:nvSpPr>
          <p:cNvPr id="26" name="Rectangle 25"/>
          <p:cNvSpPr/>
          <p:nvPr/>
        </p:nvSpPr>
        <p:spPr>
          <a:xfrm>
            <a:off x="1219200" y="7086600"/>
            <a:ext cx="2209800" cy="3048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400" b="1" dirty="0" smtClean="0"/>
              <a:t>Representation id="rep-n"</a:t>
            </a:r>
            <a:endParaRPr lang="en-US" sz="1400" b="1" dirty="0"/>
          </a:p>
        </p:txBody>
      </p:sp>
      <p:grpSp>
        <p:nvGrpSpPr>
          <p:cNvPr id="33" name="Group 32"/>
          <p:cNvGrpSpPr/>
          <p:nvPr/>
        </p:nvGrpSpPr>
        <p:grpSpPr>
          <a:xfrm>
            <a:off x="5410200" y="2895600"/>
            <a:ext cx="3048000" cy="1828800"/>
            <a:chOff x="5410200" y="2438400"/>
            <a:chExt cx="3048000" cy="1828800"/>
          </a:xfrm>
        </p:grpSpPr>
        <p:sp>
          <p:nvSpPr>
            <p:cNvPr id="28" name="Rectangle 27"/>
            <p:cNvSpPr/>
            <p:nvPr/>
          </p:nvSpPr>
          <p:spPr>
            <a:xfrm>
              <a:off x="5410200" y="2438400"/>
              <a:ext cx="3048000" cy="1828800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t" anchorCtr="0"/>
            <a:lstStyle/>
            <a:p>
              <a:r>
                <a:rPr lang="en-US" b="1" dirty="0" smtClean="0"/>
                <a:t>Subset id="ss-1"</a:t>
              </a:r>
              <a:endParaRPr lang="en-US" b="1" dirty="0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6096000" y="2819400"/>
              <a:ext cx="2209800" cy="3048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sz="1400" b="1" dirty="0" smtClean="0"/>
                <a:t>Contains group="</a:t>
              </a:r>
              <a:r>
                <a:rPr lang="en-US" sz="1400" b="1" dirty="0" smtClean="0">
                  <a:solidFill>
                    <a:srgbClr val="FF0000"/>
                  </a:solidFill>
                </a:rPr>
                <a:t>grp-1</a:t>
              </a:r>
              <a:r>
                <a:rPr lang="en-US" sz="1400" b="1" dirty="0" smtClean="0"/>
                <a:t>"</a:t>
              </a:r>
              <a:endParaRPr lang="en-US" sz="1400" b="1" dirty="0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6096000" y="3200400"/>
              <a:ext cx="2209800" cy="3048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sz="1400" b="1" dirty="0" smtClean="0"/>
                <a:t>Contains group="grp-4"</a:t>
              </a:r>
              <a:endParaRPr lang="en-US" sz="1400" b="1" dirty="0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6096000" y="3581400"/>
              <a:ext cx="2209800" cy="3048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sz="1400" b="1" dirty="0" smtClean="0"/>
                <a:t>Contains group="grp-7"</a:t>
              </a:r>
              <a:endParaRPr lang="en-US" sz="1400" b="1" dirty="0"/>
            </a:p>
          </p:txBody>
        </p:sp>
      </p:grpSp>
      <p:sp>
        <p:nvSpPr>
          <p:cNvPr id="32" name="Rectangle 31"/>
          <p:cNvSpPr/>
          <p:nvPr/>
        </p:nvSpPr>
        <p:spPr>
          <a:xfrm>
            <a:off x="3733800" y="4847272"/>
            <a:ext cx="47244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/>
              <a:t>Subsets</a:t>
            </a:r>
          </a:p>
          <a:p>
            <a:pPr marL="285750" indent="-285750">
              <a:buFont typeface="Wingdings" charset="2"/>
              <a:buChar char="§"/>
            </a:pPr>
            <a:r>
              <a:rPr lang="en-GB" dirty="0" smtClean="0"/>
              <a:t>Mechanism </a:t>
            </a:r>
            <a:r>
              <a:rPr lang="en-GB" dirty="0"/>
              <a:t>to restrict the combination of </a:t>
            </a:r>
            <a:r>
              <a:rPr lang="en-GB" i="1" dirty="0"/>
              <a:t>active</a:t>
            </a:r>
            <a:r>
              <a:rPr lang="en-GB" dirty="0"/>
              <a:t> </a:t>
            </a:r>
            <a:r>
              <a:rPr lang="en-GB" dirty="0" smtClean="0"/>
              <a:t>Groups</a:t>
            </a:r>
          </a:p>
          <a:p>
            <a:pPr marL="285750" indent="-285750">
              <a:buFont typeface="Wingdings" charset="2"/>
              <a:buChar char="§"/>
            </a:pPr>
            <a:r>
              <a:rPr lang="en-GB" dirty="0" smtClean="0"/>
              <a:t>Expresses </a:t>
            </a:r>
            <a:r>
              <a:rPr lang="en-GB" dirty="0"/>
              <a:t>the intention of the creator of the Media Presentation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4747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Segment Indexing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Provides </a:t>
            </a:r>
            <a:r>
              <a:rPr lang="en-US" dirty="0">
                <a:solidFill>
                  <a:schemeClr val="accent1"/>
                </a:solidFill>
              </a:rPr>
              <a:t>binary information </a:t>
            </a:r>
            <a:r>
              <a:rPr lang="en-US" dirty="0"/>
              <a:t>in </a:t>
            </a:r>
            <a:r>
              <a:rPr lang="en-US" dirty="0">
                <a:solidFill>
                  <a:srgbClr val="4F81BD"/>
                </a:solidFill>
              </a:rPr>
              <a:t>ISO box structure </a:t>
            </a:r>
            <a:r>
              <a:rPr lang="en-US" dirty="0" smtClean="0"/>
              <a:t>on</a:t>
            </a:r>
          </a:p>
          <a:p>
            <a:pPr lvl="1"/>
            <a:r>
              <a:rPr lang="en-US" dirty="0" smtClean="0"/>
              <a:t>Accessible units of data in a media segment</a:t>
            </a:r>
          </a:p>
          <a:p>
            <a:pPr lvl="1"/>
            <a:r>
              <a:rPr lang="en-US" dirty="0" smtClean="0"/>
              <a:t>Each </a:t>
            </a:r>
            <a:r>
              <a:rPr lang="en-US" dirty="0"/>
              <a:t>unit is described </a:t>
            </a:r>
            <a:r>
              <a:rPr lang="en-US" dirty="0" smtClean="0"/>
              <a:t>by</a:t>
            </a:r>
          </a:p>
          <a:p>
            <a:pPr lvl="2"/>
            <a:r>
              <a:rPr lang="en-US" dirty="0" smtClean="0">
                <a:solidFill>
                  <a:schemeClr val="accent2"/>
                </a:solidFill>
              </a:rPr>
              <a:t>Byte </a:t>
            </a:r>
            <a:r>
              <a:rPr lang="en-US" dirty="0">
                <a:solidFill>
                  <a:schemeClr val="accent2"/>
                </a:solidFill>
              </a:rPr>
              <a:t>range </a:t>
            </a:r>
            <a:r>
              <a:rPr lang="en-US" dirty="0"/>
              <a:t>in the segments (easy access through HTTP partial </a:t>
            </a:r>
            <a:r>
              <a:rPr lang="en-US" dirty="0" smtClean="0"/>
              <a:t>GET)</a:t>
            </a:r>
          </a:p>
          <a:p>
            <a:pPr lvl="2"/>
            <a:r>
              <a:rPr lang="en-US" dirty="0" smtClean="0"/>
              <a:t>Accurate </a:t>
            </a:r>
            <a:r>
              <a:rPr lang="en-US" dirty="0">
                <a:solidFill>
                  <a:srgbClr val="C0504D"/>
                </a:solidFill>
              </a:rPr>
              <a:t>presentation duration </a:t>
            </a:r>
            <a:r>
              <a:rPr lang="en-US" dirty="0"/>
              <a:t>(seamless switching</a:t>
            </a:r>
            <a:r>
              <a:rPr lang="en-US" dirty="0" smtClean="0"/>
              <a:t>)</a:t>
            </a:r>
          </a:p>
          <a:p>
            <a:pPr lvl="2"/>
            <a:r>
              <a:rPr lang="en-US" dirty="0" smtClean="0"/>
              <a:t>Presence </a:t>
            </a:r>
            <a:r>
              <a:rPr lang="en-US" dirty="0"/>
              <a:t>of </a:t>
            </a:r>
            <a:r>
              <a:rPr lang="en-US" dirty="0">
                <a:solidFill>
                  <a:srgbClr val="C0504D"/>
                </a:solidFill>
              </a:rPr>
              <a:t>representation access positions</a:t>
            </a:r>
            <a:r>
              <a:rPr lang="en-US" dirty="0"/>
              <a:t>, e.g. IDR frames</a:t>
            </a:r>
          </a:p>
          <a:p>
            <a:r>
              <a:rPr lang="en-US" dirty="0" smtClean="0"/>
              <a:t>Provides </a:t>
            </a:r>
            <a:r>
              <a:rPr lang="en-US" dirty="0"/>
              <a:t>a compact bitrate-over-time profile to </a:t>
            </a:r>
            <a:r>
              <a:rPr lang="en-US" dirty="0" smtClean="0"/>
              <a:t>client</a:t>
            </a:r>
          </a:p>
          <a:p>
            <a:pPr lvl="1"/>
            <a:r>
              <a:rPr lang="en-US" dirty="0" smtClean="0"/>
              <a:t>Can </a:t>
            </a:r>
            <a:r>
              <a:rPr lang="en-US" dirty="0"/>
              <a:t>be used for intelligent request scheduling</a:t>
            </a:r>
          </a:p>
          <a:p>
            <a:r>
              <a:rPr lang="en-US" dirty="0" smtClean="0">
                <a:solidFill>
                  <a:srgbClr val="4F81BD"/>
                </a:solidFill>
              </a:rPr>
              <a:t>Generic </a:t>
            </a:r>
            <a:r>
              <a:rPr lang="en-US" dirty="0">
                <a:solidFill>
                  <a:srgbClr val="4F81BD"/>
                </a:solidFill>
              </a:rPr>
              <a:t>Data Structure </a:t>
            </a:r>
            <a:r>
              <a:rPr lang="en-US" dirty="0"/>
              <a:t>usable for any media segment format, e.g. ISO BMFF, MPEG-2 TS, </a:t>
            </a:r>
            <a:r>
              <a:rPr lang="en-US" dirty="0" smtClean="0"/>
              <a:t>etc.</a:t>
            </a:r>
          </a:p>
          <a:p>
            <a:r>
              <a:rPr lang="en-US" dirty="0" smtClean="0">
                <a:solidFill>
                  <a:srgbClr val="4F81BD"/>
                </a:solidFill>
              </a:rPr>
              <a:t>Hierarchical</a:t>
            </a:r>
            <a:r>
              <a:rPr lang="en-US" dirty="0" smtClean="0"/>
              <a:t> </a:t>
            </a:r>
            <a:r>
              <a:rPr lang="en-US" dirty="0"/>
              <a:t>structuring for efficient </a:t>
            </a:r>
            <a:r>
              <a:rPr lang="en-US" dirty="0" smtClean="0"/>
              <a:t>access</a:t>
            </a:r>
          </a:p>
          <a:p>
            <a:r>
              <a:rPr lang="en-US" dirty="0" smtClean="0"/>
              <a:t>May </a:t>
            </a:r>
            <a:r>
              <a:rPr lang="en-US" dirty="0"/>
              <a:t>be </a:t>
            </a:r>
            <a:r>
              <a:rPr lang="en-US" dirty="0">
                <a:solidFill>
                  <a:srgbClr val="4F81BD"/>
                </a:solidFill>
              </a:rPr>
              <a:t>combined with media segment </a:t>
            </a:r>
            <a:r>
              <a:rPr lang="en-US" dirty="0"/>
              <a:t>or may be </a:t>
            </a:r>
            <a:r>
              <a:rPr lang="en-US" dirty="0">
                <a:solidFill>
                  <a:srgbClr val="4F81BD"/>
                </a:solidFill>
              </a:rPr>
              <a:t>separate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AT" smtClean="0"/>
              <a:t>2010/05/02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Christian Timmerer, Alpen-Adria-Universität Klagenfurt, Austria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88138" y="6031468"/>
            <a:ext cx="31857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Ack</a:t>
            </a:r>
            <a:r>
              <a:rPr lang="en-US" dirty="0"/>
              <a:t> &amp; ©: </a:t>
            </a:r>
            <a:r>
              <a:rPr lang="en-US" dirty="0" smtClean="0"/>
              <a:t>Thomas </a:t>
            </a:r>
            <a:r>
              <a:rPr lang="en-US" dirty="0" err="1" smtClean="0"/>
              <a:t>Stockhammer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5751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Segment Indexing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AT" smtClean="0"/>
              <a:t>2010/05/02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Christian Timmerer, Alpen-Adria-Universität Klagenfurt, Austria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33400" y="1447800"/>
            <a:ext cx="28392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Segment Index in MPD only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33400" y="3897868"/>
            <a:ext cx="3428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Segment Index in MPD + Segment 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533400" y="5181600"/>
            <a:ext cx="33009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Segment Index in Segment only </a:t>
            </a:r>
            <a:endParaRPr lang="en-US" b="1" dirty="0"/>
          </a:p>
        </p:txBody>
      </p:sp>
      <p:sp>
        <p:nvSpPr>
          <p:cNvPr id="10" name="Document 9"/>
          <p:cNvSpPr/>
          <p:nvPr/>
        </p:nvSpPr>
        <p:spPr>
          <a:xfrm>
            <a:off x="914400" y="1828800"/>
            <a:ext cx="2895600" cy="990600"/>
          </a:xfrm>
          <a:prstGeom prst="flowChartDocumen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t" anchorCtr="0"/>
          <a:lstStyle/>
          <a:p>
            <a:r>
              <a:rPr lang="en-US" sz="1200" b="1" dirty="0" smtClean="0">
                <a:latin typeface="Courier New"/>
                <a:cs typeface="Courier New"/>
              </a:rPr>
              <a:t>&lt;MPD&gt;</a:t>
            </a:r>
          </a:p>
          <a:p>
            <a:r>
              <a:rPr lang="en-US" sz="1200" b="1" dirty="0">
                <a:latin typeface="Courier New"/>
                <a:cs typeface="Courier New"/>
              </a:rPr>
              <a:t> </a:t>
            </a:r>
            <a:r>
              <a:rPr lang="en-US" sz="1200" b="1" dirty="0" smtClean="0">
                <a:latin typeface="Courier New"/>
                <a:cs typeface="Courier New"/>
              </a:rPr>
              <a:t> ...</a:t>
            </a:r>
          </a:p>
          <a:p>
            <a:r>
              <a:rPr lang="en-US" sz="1200" b="1" dirty="0">
                <a:latin typeface="Courier New"/>
                <a:cs typeface="Courier New"/>
              </a:rPr>
              <a:t> </a:t>
            </a:r>
            <a:r>
              <a:rPr lang="en-US" sz="1200" b="1" dirty="0" smtClean="0">
                <a:latin typeface="Courier New"/>
                <a:cs typeface="Courier New"/>
              </a:rPr>
              <a:t> &lt;URL </a:t>
            </a:r>
            <a:r>
              <a:rPr lang="en-US" sz="1200" b="1" dirty="0" err="1" smtClean="0">
                <a:latin typeface="Courier New"/>
                <a:cs typeface="Courier New"/>
              </a:rPr>
              <a:t>sourceURL</a:t>
            </a:r>
            <a:r>
              <a:rPr lang="en-US" sz="1200" b="1" dirty="0" smtClean="0">
                <a:latin typeface="Courier New"/>
                <a:cs typeface="Courier New"/>
              </a:rPr>
              <a:t>="seg1.mp4"/&gt;</a:t>
            </a:r>
          </a:p>
          <a:p>
            <a:r>
              <a:rPr lang="en-US" sz="1200" b="1" dirty="0" smtClean="0">
                <a:latin typeface="Courier New"/>
                <a:cs typeface="Courier New"/>
              </a:rPr>
              <a:t>  </a:t>
            </a:r>
            <a:r>
              <a:rPr lang="en-US" sz="1200" b="1" dirty="0">
                <a:latin typeface="Courier New"/>
                <a:cs typeface="Courier New"/>
              </a:rPr>
              <a:t>&lt;URL </a:t>
            </a:r>
            <a:r>
              <a:rPr lang="en-US" sz="1200" b="1" dirty="0" err="1">
                <a:latin typeface="Courier New"/>
                <a:cs typeface="Courier New"/>
              </a:rPr>
              <a:t>sourceURL</a:t>
            </a:r>
            <a:r>
              <a:rPr lang="en-US" sz="1200" b="1" dirty="0">
                <a:latin typeface="Courier New"/>
                <a:cs typeface="Courier New"/>
              </a:rPr>
              <a:t>="</a:t>
            </a:r>
            <a:r>
              <a:rPr lang="en-US" sz="1200" b="1" dirty="0" smtClean="0">
                <a:latin typeface="Courier New"/>
                <a:cs typeface="Courier New"/>
              </a:rPr>
              <a:t>seg2.mp4"/&gt;</a:t>
            </a:r>
          </a:p>
          <a:p>
            <a:r>
              <a:rPr lang="en-US" sz="1200" b="1" dirty="0" smtClean="0">
                <a:latin typeface="Courier New"/>
                <a:cs typeface="Courier New"/>
              </a:rPr>
              <a:t>&lt;/MPD&gt;</a:t>
            </a:r>
            <a:endParaRPr lang="en-US" sz="1200" b="1" dirty="0">
              <a:latin typeface="Courier New"/>
              <a:cs typeface="Courier New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562600" y="1371600"/>
            <a:ext cx="1143000" cy="381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latin typeface="Courier New"/>
                <a:cs typeface="Courier New"/>
              </a:rPr>
              <a:t>s</a:t>
            </a:r>
            <a:r>
              <a:rPr lang="en-US" sz="1400" b="1" dirty="0" smtClean="0">
                <a:latin typeface="Courier New"/>
                <a:cs typeface="Courier New"/>
              </a:rPr>
              <a:t>eg1.mp4</a:t>
            </a:r>
            <a:endParaRPr lang="en-US" sz="1400" b="1" dirty="0">
              <a:latin typeface="Courier New"/>
              <a:cs typeface="Courier New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562600" y="1828800"/>
            <a:ext cx="1143000" cy="381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latin typeface="Courier New"/>
                <a:cs typeface="Courier New"/>
              </a:rPr>
              <a:t>seg2.mp4</a:t>
            </a:r>
            <a:endParaRPr lang="en-US" sz="1400" b="1" dirty="0">
              <a:latin typeface="Courier New"/>
              <a:cs typeface="Courier New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562600" y="2286000"/>
            <a:ext cx="1143000" cy="381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latin typeface="Courier New"/>
                <a:cs typeface="Courier New"/>
              </a:rPr>
              <a:t>...</a:t>
            </a:r>
            <a:endParaRPr lang="en-US" sz="1400" b="1" dirty="0">
              <a:latin typeface="Courier New"/>
              <a:cs typeface="Courier New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3657600" y="1676400"/>
            <a:ext cx="1981200" cy="609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3657600" y="2133600"/>
            <a:ext cx="1981200" cy="381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Document 19"/>
          <p:cNvSpPr/>
          <p:nvPr/>
        </p:nvSpPr>
        <p:spPr>
          <a:xfrm>
            <a:off x="914400" y="2895600"/>
            <a:ext cx="4267200" cy="990600"/>
          </a:xfrm>
          <a:prstGeom prst="flowChartDocumen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t" anchorCtr="0"/>
          <a:lstStyle/>
          <a:p>
            <a:r>
              <a:rPr lang="en-US" sz="1200" b="1" dirty="0" smtClean="0">
                <a:latin typeface="Courier New"/>
                <a:cs typeface="Courier New"/>
              </a:rPr>
              <a:t>&lt;MPD&gt;</a:t>
            </a:r>
          </a:p>
          <a:p>
            <a:r>
              <a:rPr lang="en-US" sz="1200" b="1" dirty="0">
                <a:latin typeface="Courier New"/>
                <a:cs typeface="Courier New"/>
              </a:rPr>
              <a:t> </a:t>
            </a:r>
            <a:r>
              <a:rPr lang="en-US" sz="1200" b="1" dirty="0" smtClean="0">
                <a:latin typeface="Courier New"/>
                <a:cs typeface="Courier New"/>
              </a:rPr>
              <a:t> ...</a:t>
            </a:r>
          </a:p>
          <a:p>
            <a:r>
              <a:rPr lang="en-US" sz="1200" b="1" dirty="0">
                <a:latin typeface="Courier New"/>
                <a:cs typeface="Courier New"/>
              </a:rPr>
              <a:t> </a:t>
            </a:r>
            <a:r>
              <a:rPr lang="en-US" sz="1200" b="1" dirty="0" smtClean="0">
                <a:latin typeface="Courier New"/>
                <a:cs typeface="Courier New"/>
              </a:rPr>
              <a:t> &lt;URL </a:t>
            </a:r>
            <a:r>
              <a:rPr lang="en-US" sz="1200" b="1" dirty="0" err="1" smtClean="0">
                <a:latin typeface="Courier New"/>
                <a:cs typeface="Courier New"/>
              </a:rPr>
              <a:t>sourceURL</a:t>
            </a:r>
            <a:r>
              <a:rPr lang="en-US" sz="1200" b="1" dirty="0" smtClean="0">
                <a:latin typeface="Courier New"/>
                <a:cs typeface="Courier New"/>
              </a:rPr>
              <a:t>="seg.mp4" range="0-499"/&gt;</a:t>
            </a:r>
          </a:p>
          <a:p>
            <a:r>
              <a:rPr lang="en-US" sz="1200" b="1" dirty="0" smtClean="0">
                <a:latin typeface="Courier New"/>
                <a:cs typeface="Courier New"/>
              </a:rPr>
              <a:t>  </a:t>
            </a:r>
            <a:r>
              <a:rPr lang="en-US" sz="1200" b="1" dirty="0">
                <a:latin typeface="Courier New"/>
                <a:cs typeface="Courier New"/>
              </a:rPr>
              <a:t>&lt;URL </a:t>
            </a:r>
            <a:r>
              <a:rPr lang="en-US" sz="1200" b="1" dirty="0" err="1">
                <a:latin typeface="Courier New"/>
                <a:cs typeface="Courier New"/>
              </a:rPr>
              <a:t>sourceURL</a:t>
            </a:r>
            <a:r>
              <a:rPr lang="en-US" sz="1200" b="1" dirty="0">
                <a:latin typeface="Courier New"/>
                <a:cs typeface="Courier New"/>
              </a:rPr>
              <a:t>="</a:t>
            </a:r>
            <a:r>
              <a:rPr lang="en-US" sz="1200" b="1" dirty="0" smtClean="0">
                <a:latin typeface="Courier New"/>
                <a:cs typeface="Courier New"/>
              </a:rPr>
              <a:t>seg.mp4" range="500-999"/&gt;</a:t>
            </a:r>
          </a:p>
          <a:p>
            <a:r>
              <a:rPr lang="en-US" sz="1200" b="1" dirty="0" smtClean="0">
                <a:latin typeface="Courier New"/>
                <a:cs typeface="Courier New"/>
              </a:rPr>
              <a:t>&lt;/MPD&gt;</a:t>
            </a:r>
            <a:endParaRPr lang="en-US" sz="1200" b="1" dirty="0">
              <a:latin typeface="Courier New"/>
              <a:cs typeface="Courier New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562600" y="2895600"/>
            <a:ext cx="3429000" cy="381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latin typeface="Courier New"/>
                <a:cs typeface="Courier New"/>
              </a:rPr>
              <a:t>seg.mp4</a:t>
            </a:r>
            <a:endParaRPr lang="en-US" sz="1400" b="1" dirty="0">
              <a:latin typeface="Courier New"/>
              <a:cs typeface="Courier New"/>
            </a:endParaRPr>
          </a:p>
        </p:txBody>
      </p:sp>
      <p:sp>
        <p:nvSpPr>
          <p:cNvPr id="22" name="Left Brace 21"/>
          <p:cNvSpPr/>
          <p:nvPr/>
        </p:nvSpPr>
        <p:spPr>
          <a:xfrm rot="16200000">
            <a:off x="6019800" y="2895601"/>
            <a:ext cx="228600" cy="1143000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Left Brace 26"/>
          <p:cNvSpPr/>
          <p:nvPr/>
        </p:nvSpPr>
        <p:spPr>
          <a:xfrm rot="16200000">
            <a:off x="7162800" y="2895601"/>
            <a:ext cx="228600" cy="1143000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Elbow Connector 28"/>
          <p:cNvCxnSpPr>
            <a:endCxn id="22" idx="1"/>
          </p:cNvCxnSpPr>
          <p:nvPr/>
        </p:nvCxnSpPr>
        <p:spPr>
          <a:xfrm>
            <a:off x="4419600" y="3429000"/>
            <a:ext cx="1714500" cy="152401"/>
          </a:xfrm>
          <a:prstGeom prst="bentConnector4">
            <a:avLst>
              <a:gd name="adj1" fmla="val -599"/>
              <a:gd name="adj2" fmla="val 321428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Elbow Connector 41"/>
          <p:cNvCxnSpPr>
            <a:endCxn id="27" idx="1"/>
          </p:cNvCxnSpPr>
          <p:nvPr/>
        </p:nvCxnSpPr>
        <p:spPr>
          <a:xfrm flipV="1">
            <a:off x="4267200" y="3581401"/>
            <a:ext cx="3009900" cy="76199"/>
          </a:xfrm>
          <a:prstGeom prst="bentConnector4">
            <a:avLst>
              <a:gd name="adj1" fmla="val -121"/>
              <a:gd name="adj2" fmla="val -469849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6705600" y="2931885"/>
            <a:ext cx="0" cy="30480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7848600" y="2935515"/>
            <a:ext cx="0" cy="30480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52" name="Document 51"/>
          <p:cNvSpPr/>
          <p:nvPr/>
        </p:nvSpPr>
        <p:spPr>
          <a:xfrm>
            <a:off x="914400" y="4267200"/>
            <a:ext cx="3048000" cy="914400"/>
          </a:xfrm>
          <a:prstGeom prst="flowChartDocumen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t" anchorCtr="0"/>
          <a:lstStyle/>
          <a:p>
            <a:r>
              <a:rPr lang="en-US" sz="1200" b="1" dirty="0" smtClean="0">
                <a:latin typeface="Courier New"/>
                <a:cs typeface="Courier New"/>
              </a:rPr>
              <a:t>&lt;MPD&gt;</a:t>
            </a:r>
          </a:p>
          <a:p>
            <a:r>
              <a:rPr lang="en-US" sz="1200" b="1" dirty="0">
                <a:latin typeface="Courier New"/>
                <a:cs typeface="Courier New"/>
              </a:rPr>
              <a:t> </a:t>
            </a:r>
            <a:r>
              <a:rPr lang="en-US" sz="1200" b="1" dirty="0" smtClean="0">
                <a:latin typeface="Courier New"/>
                <a:cs typeface="Courier New"/>
              </a:rPr>
              <a:t> ...</a:t>
            </a:r>
          </a:p>
          <a:p>
            <a:r>
              <a:rPr lang="en-US" sz="1200" b="1" dirty="0">
                <a:latin typeface="Courier New"/>
                <a:cs typeface="Courier New"/>
              </a:rPr>
              <a:t> </a:t>
            </a:r>
            <a:r>
              <a:rPr lang="en-US" sz="1200" b="1" dirty="0" smtClean="0">
                <a:latin typeface="Courier New"/>
                <a:cs typeface="Courier New"/>
              </a:rPr>
              <a:t> &lt;Index </a:t>
            </a:r>
            <a:r>
              <a:rPr lang="en-US" sz="1200" b="1" dirty="0" err="1" smtClean="0">
                <a:latin typeface="Courier New"/>
                <a:cs typeface="Courier New"/>
              </a:rPr>
              <a:t>sourceURL</a:t>
            </a:r>
            <a:r>
              <a:rPr lang="en-US" sz="1200" b="1" dirty="0" smtClean="0">
                <a:latin typeface="Courier New"/>
                <a:cs typeface="Courier New"/>
              </a:rPr>
              <a:t>="idx.mp4"/&gt;</a:t>
            </a:r>
          </a:p>
          <a:p>
            <a:r>
              <a:rPr lang="en-US" sz="1200" b="1" dirty="0" smtClean="0">
                <a:latin typeface="Courier New"/>
                <a:cs typeface="Courier New"/>
              </a:rPr>
              <a:t>  </a:t>
            </a:r>
            <a:r>
              <a:rPr lang="en-US" sz="1200" b="1" dirty="0">
                <a:latin typeface="Courier New"/>
                <a:cs typeface="Courier New"/>
              </a:rPr>
              <a:t>&lt;URL </a:t>
            </a:r>
            <a:r>
              <a:rPr lang="en-US" sz="1200" b="1" dirty="0" err="1">
                <a:latin typeface="Courier New"/>
                <a:cs typeface="Courier New"/>
              </a:rPr>
              <a:t>sourceURL</a:t>
            </a:r>
            <a:r>
              <a:rPr lang="en-US" sz="1200" b="1" dirty="0">
                <a:latin typeface="Courier New"/>
                <a:cs typeface="Courier New"/>
              </a:rPr>
              <a:t>="</a:t>
            </a:r>
            <a:r>
              <a:rPr lang="en-US" sz="1200" b="1" dirty="0" smtClean="0">
                <a:latin typeface="Courier New"/>
                <a:cs typeface="Courier New"/>
              </a:rPr>
              <a:t>seg.mp4"/&gt;</a:t>
            </a:r>
          </a:p>
          <a:p>
            <a:r>
              <a:rPr lang="en-US" sz="1200" b="1" dirty="0" smtClean="0">
                <a:latin typeface="Courier New"/>
                <a:cs typeface="Courier New"/>
              </a:rPr>
              <a:t>&lt;/MPD&gt;</a:t>
            </a:r>
            <a:endParaRPr lang="en-US" sz="1200" b="1" dirty="0">
              <a:latin typeface="Courier New"/>
              <a:cs typeface="Courier New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5562600" y="4953000"/>
            <a:ext cx="3429000" cy="381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latin typeface="Courier New"/>
                <a:cs typeface="Courier New"/>
              </a:rPr>
              <a:t>seg.mp4</a:t>
            </a:r>
            <a:endParaRPr lang="en-US" sz="1400" b="1" dirty="0">
              <a:latin typeface="Courier New"/>
              <a:cs typeface="Courier New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5562600" y="4267200"/>
            <a:ext cx="533400" cy="381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b="1" dirty="0" smtClean="0">
                <a:latin typeface="Courier New"/>
                <a:cs typeface="Courier New"/>
              </a:rPr>
              <a:t>idx.mp4</a:t>
            </a:r>
            <a:endParaRPr lang="en-US" sz="1100" b="1" dirty="0">
              <a:latin typeface="Courier New"/>
              <a:cs typeface="Courier New"/>
            </a:endParaRPr>
          </a:p>
        </p:txBody>
      </p:sp>
      <p:cxnSp>
        <p:nvCxnSpPr>
          <p:cNvPr id="55" name="Straight Arrow Connector 54"/>
          <p:cNvCxnSpPr/>
          <p:nvPr/>
        </p:nvCxnSpPr>
        <p:spPr>
          <a:xfrm flipV="1">
            <a:off x="3657600" y="4495800"/>
            <a:ext cx="2057400" cy="228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>
            <a:off x="3581400" y="4953000"/>
            <a:ext cx="2133600" cy="76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>
            <a:endCxn id="60" idx="1"/>
          </p:cNvCxnSpPr>
          <p:nvPr/>
        </p:nvCxnSpPr>
        <p:spPr>
          <a:xfrm>
            <a:off x="6019800" y="4572000"/>
            <a:ext cx="114300" cy="228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0" name="Left Brace 59"/>
          <p:cNvSpPr/>
          <p:nvPr/>
        </p:nvSpPr>
        <p:spPr>
          <a:xfrm rot="5400000">
            <a:off x="6057900" y="4305300"/>
            <a:ext cx="152400" cy="1143000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Left Brace 60"/>
          <p:cNvSpPr/>
          <p:nvPr/>
        </p:nvSpPr>
        <p:spPr>
          <a:xfrm rot="5400000">
            <a:off x="7200900" y="4305300"/>
            <a:ext cx="152400" cy="1143000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Left Brace 61"/>
          <p:cNvSpPr/>
          <p:nvPr/>
        </p:nvSpPr>
        <p:spPr>
          <a:xfrm rot="5400000">
            <a:off x="8343900" y="4305300"/>
            <a:ext cx="152400" cy="1143000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5" name="Straight Connector 64"/>
          <p:cNvCxnSpPr/>
          <p:nvPr/>
        </p:nvCxnSpPr>
        <p:spPr>
          <a:xfrm>
            <a:off x="6705600" y="4992915"/>
            <a:ext cx="0" cy="30480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>
            <a:off x="7848600" y="4992915"/>
            <a:ext cx="0" cy="30480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>
            <a:endCxn id="61" idx="1"/>
          </p:cNvCxnSpPr>
          <p:nvPr/>
        </p:nvCxnSpPr>
        <p:spPr>
          <a:xfrm>
            <a:off x="5943600" y="4495800"/>
            <a:ext cx="1333500" cy="304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>
            <a:endCxn id="62" idx="1"/>
          </p:cNvCxnSpPr>
          <p:nvPr/>
        </p:nvCxnSpPr>
        <p:spPr>
          <a:xfrm>
            <a:off x="5943600" y="4343400"/>
            <a:ext cx="2476500" cy="457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4" name="Document 73"/>
          <p:cNvSpPr/>
          <p:nvPr/>
        </p:nvSpPr>
        <p:spPr>
          <a:xfrm>
            <a:off x="914400" y="5562600"/>
            <a:ext cx="3048000" cy="914400"/>
          </a:xfrm>
          <a:prstGeom prst="flowChartDocumen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t" anchorCtr="0"/>
          <a:lstStyle/>
          <a:p>
            <a:r>
              <a:rPr lang="en-US" sz="1200" b="1" dirty="0" smtClean="0">
                <a:latin typeface="Courier New"/>
                <a:cs typeface="Courier New"/>
              </a:rPr>
              <a:t>&lt;MPD&gt;</a:t>
            </a:r>
          </a:p>
          <a:p>
            <a:r>
              <a:rPr lang="en-US" sz="1200" b="1" dirty="0">
                <a:latin typeface="Courier New"/>
                <a:cs typeface="Courier New"/>
              </a:rPr>
              <a:t> </a:t>
            </a:r>
            <a:r>
              <a:rPr lang="en-US" sz="1200" b="1" dirty="0" smtClean="0">
                <a:latin typeface="Courier New"/>
                <a:cs typeface="Courier New"/>
              </a:rPr>
              <a:t> ...</a:t>
            </a:r>
          </a:p>
          <a:p>
            <a:r>
              <a:rPr lang="en-US" sz="1200" b="1" dirty="0">
                <a:latin typeface="Courier New"/>
                <a:cs typeface="Courier New"/>
              </a:rPr>
              <a:t> </a:t>
            </a:r>
            <a:r>
              <a:rPr lang="en-US" sz="1200" b="1" dirty="0" smtClean="0">
                <a:latin typeface="Courier New"/>
                <a:cs typeface="Courier New"/>
              </a:rPr>
              <a:t> &lt;</a:t>
            </a:r>
            <a:r>
              <a:rPr lang="en-US" sz="1200" b="1" dirty="0" err="1" smtClean="0">
                <a:latin typeface="Courier New"/>
                <a:cs typeface="Courier New"/>
              </a:rPr>
              <a:t>BaseURL</a:t>
            </a:r>
            <a:r>
              <a:rPr lang="en-US" sz="1200" b="1" dirty="0" smtClean="0">
                <a:latin typeface="Courier New"/>
                <a:cs typeface="Courier New"/>
              </a:rPr>
              <a:t>&gt;seg.mp4&lt;/</a:t>
            </a:r>
            <a:r>
              <a:rPr lang="en-US" sz="1200" b="1" dirty="0" err="1" smtClean="0">
                <a:latin typeface="Courier New"/>
                <a:cs typeface="Courier New"/>
              </a:rPr>
              <a:t>BaseURL</a:t>
            </a:r>
            <a:r>
              <a:rPr lang="en-US" sz="1200" b="1" dirty="0" smtClean="0">
                <a:latin typeface="Courier New"/>
                <a:cs typeface="Courier New"/>
              </a:rPr>
              <a:t>&gt;</a:t>
            </a:r>
          </a:p>
          <a:p>
            <a:r>
              <a:rPr lang="en-US" sz="1200" b="1" dirty="0" smtClean="0">
                <a:latin typeface="Courier New"/>
                <a:cs typeface="Courier New"/>
              </a:rPr>
              <a:t>&lt;/MPD&gt;</a:t>
            </a:r>
            <a:endParaRPr lang="en-US" sz="1200" b="1" dirty="0">
              <a:latin typeface="Courier New"/>
              <a:cs typeface="Courier New"/>
            </a:endParaRPr>
          </a:p>
        </p:txBody>
      </p:sp>
      <p:sp>
        <p:nvSpPr>
          <p:cNvPr id="75" name="Rectangle 74"/>
          <p:cNvSpPr/>
          <p:nvPr/>
        </p:nvSpPr>
        <p:spPr>
          <a:xfrm>
            <a:off x="5029200" y="5943600"/>
            <a:ext cx="3962400" cy="381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latin typeface="Courier New"/>
                <a:cs typeface="Courier New"/>
              </a:rPr>
              <a:t>seg.mp4</a:t>
            </a:r>
            <a:endParaRPr lang="en-US" sz="1400" b="1" dirty="0">
              <a:latin typeface="Courier New"/>
              <a:cs typeface="Courier New"/>
            </a:endParaRPr>
          </a:p>
        </p:txBody>
      </p:sp>
      <p:sp>
        <p:nvSpPr>
          <p:cNvPr id="78" name="Rectangle 77"/>
          <p:cNvSpPr/>
          <p:nvPr/>
        </p:nvSpPr>
        <p:spPr>
          <a:xfrm>
            <a:off x="5029200" y="5943600"/>
            <a:ext cx="533400" cy="381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b="1" dirty="0" err="1" smtClean="0">
                <a:latin typeface="Courier New"/>
                <a:cs typeface="Courier New"/>
              </a:rPr>
              <a:t>idx</a:t>
            </a:r>
            <a:endParaRPr lang="en-US" sz="1100" b="1" dirty="0">
              <a:latin typeface="Courier New"/>
              <a:cs typeface="Courier New"/>
            </a:endParaRPr>
          </a:p>
        </p:txBody>
      </p:sp>
      <p:cxnSp>
        <p:nvCxnSpPr>
          <p:cNvPr id="79" name="Straight Connector 78"/>
          <p:cNvCxnSpPr/>
          <p:nvPr/>
        </p:nvCxnSpPr>
        <p:spPr>
          <a:xfrm>
            <a:off x="6705600" y="5995610"/>
            <a:ext cx="0" cy="30480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>
            <a:off x="7848600" y="5995610"/>
            <a:ext cx="0" cy="30480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/>
          <p:nvPr/>
        </p:nvCxnSpPr>
        <p:spPr>
          <a:xfrm>
            <a:off x="3581400" y="6019800"/>
            <a:ext cx="1371600" cy="76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4" name="Elbow Connector 83"/>
          <p:cNvCxnSpPr>
            <a:stCxn id="78" idx="0"/>
          </p:cNvCxnSpPr>
          <p:nvPr/>
        </p:nvCxnSpPr>
        <p:spPr>
          <a:xfrm rot="5400000" flipH="1" flipV="1">
            <a:off x="5695950" y="5543550"/>
            <a:ext cx="12700" cy="800100"/>
          </a:xfrm>
          <a:prstGeom prst="bentConnector4">
            <a:avLst>
              <a:gd name="adj1" fmla="val 1723811"/>
              <a:gd name="adj2" fmla="val 101436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2" name="Elbow Connector 91"/>
          <p:cNvCxnSpPr>
            <a:stCxn id="78" idx="0"/>
          </p:cNvCxnSpPr>
          <p:nvPr/>
        </p:nvCxnSpPr>
        <p:spPr>
          <a:xfrm rot="5400000" flipH="1" flipV="1">
            <a:off x="6305550" y="4933950"/>
            <a:ext cx="12700" cy="2019300"/>
          </a:xfrm>
          <a:prstGeom prst="bentConnector4">
            <a:avLst>
              <a:gd name="adj1" fmla="val 2580953"/>
              <a:gd name="adj2" fmla="val 10033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7" name="Elbow Connector 96"/>
          <p:cNvCxnSpPr>
            <a:stCxn id="78" idx="0"/>
          </p:cNvCxnSpPr>
          <p:nvPr/>
        </p:nvCxnSpPr>
        <p:spPr>
          <a:xfrm rot="5400000" flipH="1" flipV="1">
            <a:off x="6877050" y="4362450"/>
            <a:ext cx="12700" cy="3162300"/>
          </a:xfrm>
          <a:prstGeom prst="bentConnector4">
            <a:avLst>
              <a:gd name="adj1" fmla="val 3438094"/>
              <a:gd name="adj2" fmla="val 100497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6447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Switch Point Alignment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AT" smtClean="0"/>
              <a:t>2010/05/02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Christian Timmerer, Alpen-Adria-Universität Klagenfurt, Austria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88138" y="6031468"/>
            <a:ext cx="23612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Ack</a:t>
            </a:r>
            <a:r>
              <a:rPr lang="en-US" dirty="0"/>
              <a:t> &amp; ©: </a:t>
            </a:r>
            <a:r>
              <a:rPr lang="en-US" dirty="0" smtClean="0"/>
              <a:t>Mark Watson</a:t>
            </a:r>
            <a:endParaRPr lang="en-US" dirty="0"/>
          </a:p>
        </p:txBody>
      </p:sp>
      <p:pic>
        <p:nvPicPr>
          <p:cNvPr id="7" name="Picture 6" descr="Screen shot 2011-04-21 at 3.32.5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47800"/>
            <a:ext cx="8229600" cy="4539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7218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Adaptive Streaming Summary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1447800"/>
          </a:xfrm>
        </p:spPr>
        <p:txBody>
          <a:bodyPr>
            <a:normAutofit fontScale="55000" lnSpcReduction="20000"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For on demand</a:t>
            </a:r>
          </a:p>
          <a:p>
            <a:pPr lvl="1"/>
            <a:r>
              <a:rPr lang="en-US" dirty="0" smtClean="0">
                <a:solidFill>
                  <a:schemeClr val="accent2"/>
                </a:solidFill>
              </a:rPr>
              <a:t>Chunks</a:t>
            </a:r>
            <a:r>
              <a:rPr lang="en-US" dirty="0" smtClean="0"/>
              <a:t> are </a:t>
            </a:r>
            <a:r>
              <a:rPr lang="en-US" dirty="0" smtClean="0">
                <a:solidFill>
                  <a:srgbClr val="C0504D"/>
                </a:solidFill>
              </a:rPr>
              <a:t>unnecessary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rgbClr val="C0504D"/>
                </a:solidFill>
              </a:rPr>
              <a:t>costly</a:t>
            </a:r>
          </a:p>
          <a:p>
            <a:pPr lvl="1"/>
            <a:r>
              <a:rPr lang="en-US" dirty="0" smtClean="0">
                <a:solidFill>
                  <a:srgbClr val="C0504D"/>
                </a:solidFill>
              </a:rPr>
              <a:t>Byte range requests</a:t>
            </a:r>
            <a:r>
              <a:rPr lang="en-US" dirty="0" smtClean="0"/>
              <a:t> have caching and flexibility advantages</a:t>
            </a:r>
          </a:p>
          <a:p>
            <a:pPr lvl="1"/>
            <a:r>
              <a:rPr lang="en-US" dirty="0" smtClean="0">
                <a:solidFill>
                  <a:srgbClr val="C0504D"/>
                </a:solidFill>
              </a:rPr>
              <a:t>Separate audio/video</a:t>
            </a:r>
            <a:r>
              <a:rPr lang="en-US" dirty="0" smtClean="0"/>
              <a:t> essential for language support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AT" smtClean="0"/>
              <a:t>2010/05/02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Christian Timmerer, Alpen-Adria-Universität Klagenfurt, Austria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88138" y="6183868"/>
            <a:ext cx="4916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Ack</a:t>
            </a:r>
            <a:r>
              <a:rPr lang="en-US" dirty="0"/>
              <a:t> &amp; ©: </a:t>
            </a:r>
            <a:r>
              <a:rPr lang="en-US" dirty="0" smtClean="0"/>
              <a:t>Mark Watson and Thomas </a:t>
            </a:r>
            <a:r>
              <a:rPr lang="en-US" dirty="0" err="1" smtClean="0"/>
              <a:t>Stockhammer</a:t>
            </a:r>
            <a:endParaRPr lang="en-US" dirty="0"/>
          </a:p>
        </p:txBody>
      </p:sp>
      <p:pic>
        <p:nvPicPr>
          <p:cNvPr id="8" name="Picture 7" descr="Screen shot 2011-04-21 at 4.01.3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3507619"/>
            <a:ext cx="7480253" cy="2740781"/>
          </a:xfrm>
          <a:prstGeom prst="rect">
            <a:avLst/>
          </a:prstGeom>
        </p:spPr>
      </p:pic>
      <p:sp>
        <p:nvSpPr>
          <p:cNvPr id="9" name="Content Placeholder 5"/>
          <p:cNvSpPr txBox="1">
            <a:spLocks/>
          </p:cNvSpPr>
          <p:nvPr/>
        </p:nvSpPr>
        <p:spPr>
          <a:xfrm>
            <a:off x="4648200" y="1600200"/>
            <a:ext cx="4114800" cy="1447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rgbClr val="4F81BD"/>
                </a:solidFill>
              </a:rPr>
              <a:t>For live</a:t>
            </a:r>
          </a:p>
          <a:p>
            <a:pPr lvl="1"/>
            <a:r>
              <a:rPr lang="en-US" dirty="0" smtClean="0">
                <a:solidFill>
                  <a:srgbClr val="C0504D"/>
                </a:solidFill>
              </a:rPr>
              <a:t>Chunks</a:t>
            </a:r>
            <a:r>
              <a:rPr lang="en-US" dirty="0" smtClean="0"/>
              <a:t> are </a:t>
            </a:r>
            <a:r>
              <a:rPr lang="en-US" dirty="0" smtClean="0">
                <a:solidFill>
                  <a:srgbClr val="C0504D"/>
                </a:solidFill>
              </a:rPr>
              <a:t>unavoidable</a:t>
            </a:r>
          </a:p>
          <a:p>
            <a:pPr lvl="1"/>
            <a:r>
              <a:rPr lang="en-US" dirty="0" smtClean="0"/>
              <a:t>Still value in decoupling request size from chunk size</a:t>
            </a:r>
          </a:p>
          <a:p>
            <a:pPr lvl="1"/>
            <a:r>
              <a:rPr lang="en-US" dirty="0" smtClean="0"/>
              <a:t>Multiple language audio tracks are rare</a:t>
            </a:r>
          </a:p>
          <a:p>
            <a:pPr lvl="1"/>
            <a:r>
              <a:rPr lang="en-US" dirty="0" smtClean="0"/>
              <a:t>May need </a:t>
            </a:r>
            <a:r>
              <a:rPr lang="en-US" dirty="0" smtClean="0">
                <a:solidFill>
                  <a:srgbClr val="C0504D"/>
                </a:solidFill>
              </a:rPr>
              <a:t>manifest updates</a:t>
            </a:r>
          </a:p>
        </p:txBody>
      </p:sp>
      <p:sp>
        <p:nvSpPr>
          <p:cNvPr id="10" name="Content Placeholder 5"/>
          <p:cNvSpPr txBox="1">
            <a:spLocks/>
          </p:cNvSpPr>
          <p:nvPr/>
        </p:nvSpPr>
        <p:spPr>
          <a:xfrm>
            <a:off x="457200" y="2895600"/>
            <a:ext cx="8305800" cy="609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smtClean="0">
                <a:solidFill>
                  <a:srgbClr val="4F81BD"/>
                </a:solidFill>
              </a:rPr>
              <a:t>For both</a:t>
            </a:r>
          </a:p>
          <a:p>
            <a:pPr lvl="1"/>
            <a:r>
              <a:rPr lang="en-US" sz="1600" dirty="0" smtClean="0">
                <a:solidFill>
                  <a:srgbClr val="C0504D"/>
                </a:solidFill>
              </a:rPr>
              <a:t>Switch point alignment </a:t>
            </a:r>
            <a:r>
              <a:rPr lang="en-US" sz="1600" dirty="0" smtClean="0"/>
              <a:t>required for most CE decoding pipelines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44483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Adaptation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990599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dirty="0" smtClean="0"/>
              <a:t>Choose </a:t>
            </a:r>
            <a:r>
              <a:rPr lang="en-US" dirty="0" smtClean="0">
                <a:solidFill>
                  <a:schemeClr val="accent1"/>
                </a:solidFill>
              </a:rPr>
              <a:t>sequence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chemeClr val="accent1"/>
                </a:solidFill>
              </a:rPr>
              <a:t>timing of requests </a:t>
            </a:r>
            <a:r>
              <a:rPr lang="en-US" dirty="0" smtClean="0"/>
              <a:t>to </a:t>
            </a:r>
            <a:r>
              <a:rPr lang="en-US" dirty="0" smtClean="0">
                <a:solidFill>
                  <a:schemeClr val="accent2"/>
                </a:solidFill>
              </a:rPr>
              <a:t>minimize probability of re-buffers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rgbClr val="C0504D"/>
                </a:solidFill>
              </a:rPr>
              <a:t>maximize quality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AT" smtClean="0"/>
              <a:t>2010/05/02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Christian Timmerer, Alpen-Adria-Universität Klagenfurt, Austria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7" name="Picture 6" descr="Screen shot 2011-04-21 at 3.41.0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5662" y="2438400"/>
            <a:ext cx="6566338" cy="3886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8138" y="6183868"/>
            <a:ext cx="23612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Ack</a:t>
            </a:r>
            <a:r>
              <a:rPr lang="en-US" dirty="0"/>
              <a:t> &amp; ©: </a:t>
            </a:r>
            <a:r>
              <a:rPr lang="en-US" dirty="0" smtClean="0"/>
              <a:t>Mark Watson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74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Asynchronous</a:t>
            </a:r>
            <a:r>
              <a:rPr lang="en-US" dirty="0" smtClean="0"/>
              <a:t> delivery of the </a:t>
            </a:r>
            <a:r>
              <a:rPr lang="en-US" dirty="0" smtClean="0">
                <a:solidFill>
                  <a:srgbClr val="4F81BD"/>
                </a:solidFill>
              </a:rPr>
              <a:t>same content </a:t>
            </a:r>
            <a:r>
              <a:rPr lang="en-US" dirty="0" smtClean="0"/>
              <a:t>to </a:t>
            </a:r>
            <a:r>
              <a:rPr lang="en-US" dirty="0" smtClean="0">
                <a:solidFill>
                  <a:srgbClr val="4F81BD"/>
                </a:solidFill>
              </a:rPr>
              <a:t>many users</a:t>
            </a:r>
            <a:r>
              <a:rPr lang="en-US" dirty="0" smtClean="0"/>
              <a:t> is a first-class network service</a:t>
            </a:r>
          </a:p>
          <a:p>
            <a:pPr lvl="1"/>
            <a:r>
              <a:rPr lang="en-US" dirty="0" smtClean="0"/>
              <a:t>HTTP CDNs </a:t>
            </a:r>
            <a:r>
              <a:rPr lang="en-US" dirty="0" smtClean="0">
                <a:solidFill>
                  <a:schemeClr val="accent2"/>
                </a:solidFill>
              </a:rPr>
              <a:t>may not be the “perfect” </a:t>
            </a:r>
            <a:r>
              <a:rPr lang="en-US" dirty="0" smtClean="0"/>
              <a:t>architecture, but it’s </a:t>
            </a:r>
            <a:r>
              <a:rPr lang="en-US" dirty="0" smtClean="0">
                <a:solidFill>
                  <a:srgbClr val="C0504D"/>
                </a:solidFill>
              </a:rPr>
              <a:t>working pretty well</a:t>
            </a:r>
            <a:r>
              <a:rPr lang="en-US" dirty="0" smtClean="0"/>
              <a:t> at scale</a:t>
            </a:r>
          </a:p>
          <a:p>
            <a:r>
              <a:rPr lang="en-US" dirty="0" smtClean="0"/>
              <a:t>Many </a:t>
            </a:r>
            <a:r>
              <a:rPr lang="en-US" dirty="0" smtClean="0">
                <a:solidFill>
                  <a:schemeClr val="accent1"/>
                </a:solidFill>
              </a:rPr>
              <a:t>variations</a:t>
            </a:r>
            <a:r>
              <a:rPr lang="en-US" dirty="0" smtClean="0"/>
              <a:t> on HTTP Adaptive Streaming theme in deployed systems and emerging standards</a:t>
            </a:r>
          </a:p>
          <a:p>
            <a:pPr lvl="1"/>
            <a:r>
              <a:rPr lang="en-US" dirty="0" smtClean="0"/>
              <a:t>DASH provides </a:t>
            </a:r>
            <a:r>
              <a:rPr lang="en-US" dirty="0" smtClean="0">
                <a:solidFill>
                  <a:schemeClr val="accent2"/>
                </a:solidFill>
              </a:rPr>
              <a:t>sufficient flexibility </a:t>
            </a:r>
            <a:r>
              <a:rPr lang="en-US" dirty="0" smtClean="0"/>
              <a:t>here</a:t>
            </a:r>
          </a:p>
          <a:p>
            <a:r>
              <a:rPr lang="en-US" dirty="0" smtClean="0"/>
              <a:t>DASH </a:t>
            </a:r>
            <a:r>
              <a:rPr lang="en-US" dirty="0"/>
              <a:t>is </a:t>
            </a:r>
            <a:r>
              <a:rPr lang="en-US" dirty="0">
                <a:solidFill>
                  <a:schemeClr val="accent1"/>
                </a:solidFill>
              </a:rPr>
              <a:t>rich</a:t>
            </a:r>
            <a:r>
              <a:rPr lang="en-US" dirty="0"/>
              <a:t> and </a:t>
            </a:r>
            <a:r>
              <a:rPr lang="en-US" dirty="0">
                <a:solidFill>
                  <a:schemeClr val="accent1"/>
                </a:solidFill>
              </a:rPr>
              <a:t>simple</a:t>
            </a:r>
            <a:r>
              <a:rPr lang="en-US" dirty="0"/>
              <a:t> at the same </a:t>
            </a:r>
            <a:r>
              <a:rPr lang="en-US" dirty="0" smtClean="0"/>
              <a:t>time</a:t>
            </a:r>
          </a:p>
          <a:p>
            <a:pPr lvl="1"/>
            <a:r>
              <a:rPr lang="en-US" dirty="0" smtClean="0"/>
              <a:t>Understand </a:t>
            </a:r>
            <a:r>
              <a:rPr lang="en-US" dirty="0"/>
              <a:t>more detailed </a:t>
            </a:r>
            <a:r>
              <a:rPr lang="en-US" dirty="0">
                <a:solidFill>
                  <a:schemeClr val="accent2"/>
                </a:solidFill>
              </a:rPr>
              <a:t>market </a:t>
            </a:r>
            <a:r>
              <a:rPr lang="en-US" dirty="0" smtClean="0">
                <a:solidFill>
                  <a:schemeClr val="accent2"/>
                </a:solidFill>
              </a:rPr>
              <a:t>needs</a:t>
            </a:r>
          </a:p>
          <a:p>
            <a:pPr lvl="1"/>
            <a:r>
              <a:rPr lang="en-US" dirty="0" smtClean="0"/>
              <a:t>Create </a:t>
            </a:r>
            <a:r>
              <a:rPr lang="en-US" dirty="0">
                <a:solidFill>
                  <a:srgbClr val="C0504D"/>
                </a:solidFill>
              </a:rPr>
              <a:t>profiles</a:t>
            </a:r>
            <a:r>
              <a:rPr lang="en-US" dirty="0"/>
              <a:t> as considered </a:t>
            </a:r>
            <a:r>
              <a:rPr lang="en-US" dirty="0" smtClean="0"/>
              <a:t>necessary</a:t>
            </a:r>
          </a:p>
          <a:p>
            <a:pPr lvl="1"/>
            <a:r>
              <a:rPr lang="en-US" dirty="0" smtClean="0"/>
              <a:t>Collaborate </a:t>
            </a:r>
            <a:r>
              <a:rPr lang="en-US" dirty="0"/>
              <a:t>with system creators on how to </a:t>
            </a:r>
            <a:r>
              <a:rPr lang="en-US" dirty="0">
                <a:solidFill>
                  <a:srgbClr val="C0504D"/>
                </a:solidFill>
              </a:rPr>
              <a:t>integrate</a:t>
            </a:r>
            <a:r>
              <a:rPr lang="en-US" dirty="0"/>
              <a:t> DASH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AT" smtClean="0"/>
              <a:t>2010/05/02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Christian Timmerer, Alpen-Adria-Universität Klagenfurt, Austria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8138" y="6096000"/>
            <a:ext cx="4916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Ack</a:t>
            </a:r>
            <a:r>
              <a:rPr lang="en-US" dirty="0"/>
              <a:t> &amp; ©: </a:t>
            </a:r>
            <a:r>
              <a:rPr lang="en-US" dirty="0" smtClean="0"/>
              <a:t>Mark Watson and Thomas </a:t>
            </a:r>
            <a:r>
              <a:rPr lang="en-US" dirty="0" err="1" smtClean="0"/>
              <a:t>Stockhammer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2502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828800"/>
            <a:ext cx="7924800" cy="1470025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Dynamic Adaptive</a:t>
            </a:r>
            <a:br>
              <a:rPr lang="en-US" sz="3600" b="1" dirty="0" smtClean="0"/>
            </a:br>
            <a:r>
              <a:rPr lang="en-US" sz="3600" b="1" dirty="0" smtClean="0"/>
              <a:t>Streaming over HTTP (DASH)</a:t>
            </a:r>
            <a:endParaRPr lang="de-DE" sz="3600" b="1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381000" y="3581400"/>
            <a:ext cx="8382000" cy="1752600"/>
          </a:xfrm>
        </p:spPr>
        <p:txBody>
          <a:bodyPr>
            <a:noAutofit/>
          </a:bodyPr>
          <a:lstStyle/>
          <a:p>
            <a:r>
              <a:rPr lang="en-US" sz="1800" b="1" dirty="0" smtClean="0">
                <a:solidFill>
                  <a:schemeClr val="accent1"/>
                </a:solidFill>
              </a:rPr>
              <a:t>Christian Timmerer and Christopher Müller</a:t>
            </a:r>
            <a:endParaRPr lang="en-US" sz="2400" b="1" dirty="0" smtClean="0">
              <a:solidFill>
                <a:schemeClr val="accent1"/>
              </a:solidFill>
            </a:endParaRPr>
          </a:p>
          <a:p>
            <a:endParaRPr lang="en-US" sz="2400" b="1" dirty="0" smtClean="0">
              <a:solidFill>
                <a:schemeClr val="accent1"/>
              </a:solidFill>
            </a:endParaRPr>
          </a:p>
          <a:p>
            <a:r>
              <a:rPr lang="en-US" sz="1400" b="1" dirty="0" err="1" smtClean="0">
                <a:solidFill>
                  <a:schemeClr val="accent1"/>
                </a:solidFill>
              </a:rPr>
              <a:t>Alpen-Adria</a:t>
            </a:r>
            <a:r>
              <a:rPr lang="en-US" sz="1400" b="1" dirty="0" smtClean="0">
                <a:solidFill>
                  <a:schemeClr val="accent1"/>
                </a:solidFill>
              </a:rPr>
              <a:t> </a:t>
            </a:r>
            <a:r>
              <a:rPr lang="en-US" sz="1400" b="1" dirty="0" err="1" smtClean="0">
                <a:solidFill>
                  <a:schemeClr val="accent1"/>
                </a:solidFill>
              </a:rPr>
              <a:t>Universität</a:t>
            </a:r>
            <a:r>
              <a:rPr lang="en-US" sz="1400" b="1" dirty="0" smtClean="0">
                <a:solidFill>
                  <a:schemeClr val="accent1"/>
                </a:solidFill>
              </a:rPr>
              <a:t> Klagenfurt (AAU) </a:t>
            </a:r>
            <a:r>
              <a:rPr lang="en-US" sz="1400" b="1" dirty="0" smtClean="0">
                <a:solidFill>
                  <a:schemeClr val="accent1"/>
                </a:solidFill>
                <a:sym typeface="Wingdings"/>
              </a:rPr>
              <a:t></a:t>
            </a:r>
            <a:r>
              <a:rPr lang="en-US" sz="1400" b="1" dirty="0" smtClean="0">
                <a:solidFill>
                  <a:schemeClr val="accent1"/>
                </a:solidFill>
              </a:rPr>
              <a:t> Faculty of Technical Sciences (TEWI)</a:t>
            </a:r>
          </a:p>
          <a:p>
            <a:r>
              <a:rPr lang="en-US" sz="1400" b="1" dirty="0" smtClean="0">
                <a:solidFill>
                  <a:schemeClr val="accent1"/>
                </a:solidFill>
              </a:rPr>
              <a:t>Institute of Information Technology (ITEC) </a:t>
            </a:r>
            <a:r>
              <a:rPr lang="en-US" sz="1400" b="1" dirty="0" smtClean="0">
                <a:solidFill>
                  <a:schemeClr val="accent1"/>
                </a:solidFill>
                <a:sym typeface="Wingdings"/>
              </a:rPr>
              <a:t></a:t>
            </a:r>
            <a:r>
              <a:rPr lang="en-US" sz="1400" b="1" dirty="0" smtClean="0">
                <a:solidFill>
                  <a:schemeClr val="accent1"/>
                </a:solidFill>
              </a:rPr>
              <a:t> Multimedia Communication (MMC)</a:t>
            </a:r>
          </a:p>
          <a:p>
            <a:r>
              <a:rPr lang="en-US" sz="1400" dirty="0" smtClean="0">
                <a:solidFill>
                  <a:schemeClr val="accent6"/>
                </a:solidFill>
              </a:rPr>
              <a:t>http://research.timmerer.com </a:t>
            </a:r>
            <a:r>
              <a:rPr lang="en-US" sz="1400" dirty="0" smtClean="0">
                <a:solidFill>
                  <a:schemeClr val="accent6"/>
                </a:solidFill>
                <a:sym typeface="Wingdings"/>
              </a:rPr>
              <a:t> </a:t>
            </a:r>
            <a:r>
              <a:rPr lang="en-US" sz="1400" dirty="0" smtClean="0">
                <a:solidFill>
                  <a:schemeClr val="accent6"/>
                </a:solidFill>
              </a:rPr>
              <a:t>http://blog.timmerer.com</a:t>
            </a:r>
            <a:r>
              <a:rPr lang="en-US" sz="1400" dirty="0" smtClean="0">
                <a:solidFill>
                  <a:schemeClr val="accent6"/>
                </a:solidFill>
                <a:sym typeface="Wingdings"/>
              </a:rPr>
              <a:t>  </a:t>
            </a:r>
            <a:r>
              <a:rPr lang="en-US" sz="1400" dirty="0" smtClean="0">
                <a:solidFill>
                  <a:schemeClr val="accent6"/>
                </a:solidFill>
              </a:rPr>
              <a:t>mailto:christian.timmerer@itec.uni-klu.ac.at</a:t>
            </a:r>
            <a:endParaRPr lang="en-US" sz="1800" dirty="0">
              <a:solidFill>
                <a:schemeClr val="accent6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33800" y="5867400"/>
            <a:ext cx="12792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02 May 2011</a:t>
            </a:r>
            <a:endParaRPr lang="en-US" sz="16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0" y="6248400"/>
            <a:ext cx="91440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Acknowledgment</a:t>
            </a:r>
            <a:r>
              <a:rPr lang="en-US" sz="1600" dirty="0" smtClean="0"/>
              <a:t>: Thomas </a:t>
            </a:r>
            <a:r>
              <a:rPr lang="en-US" sz="1600" dirty="0" err="1" smtClean="0"/>
              <a:t>Stockhammer</a:t>
            </a:r>
            <a:r>
              <a:rPr lang="en-US" sz="1600" dirty="0" smtClean="0"/>
              <a:t> (QUALCOMM), Mark Watson (Netflix) – reused their presentations from MMSys’</a:t>
            </a:r>
            <a:r>
              <a:rPr lang="en-US" sz="1600" dirty="0"/>
              <a:t>11 accessible via http://</a:t>
            </a:r>
            <a:r>
              <a:rPr lang="en-US" sz="1600" dirty="0" err="1"/>
              <a:t>www.mmsys.org</a:t>
            </a:r>
            <a:r>
              <a:rPr lang="en-US" sz="1600" dirty="0"/>
              <a:t>/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Potential Future Work Items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9530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>
                <a:solidFill>
                  <a:srgbClr val="4F81BD"/>
                </a:solidFill>
              </a:rPr>
              <a:t>MMSys’11 Keynote</a:t>
            </a:r>
          </a:p>
          <a:p>
            <a:pPr lvl="1"/>
            <a:r>
              <a:rPr lang="en-US" dirty="0" smtClean="0"/>
              <a:t>HTTP </a:t>
            </a:r>
            <a:r>
              <a:rPr lang="en-US" dirty="0"/>
              <a:t>Adaptive Streaming in </a:t>
            </a:r>
            <a:r>
              <a:rPr lang="en-US" dirty="0" smtClean="0"/>
              <a:t>Practice by Mark </a:t>
            </a:r>
            <a:r>
              <a:rPr lang="en-US" dirty="0"/>
              <a:t>Watson (Netflix</a:t>
            </a:r>
            <a:r>
              <a:rPr lang="en-US" dirty="0" smtClean="0"/>
              <a:t>)</a:t>
            </a:r>
          </a:p>
          <a:p>
            <a:pPr lvl="1"/>
            <a:r>
              <a:rPr lang="en-US" dirty="0">
                <a:solidFill>
                  <a:schemeClr val="accent2"/>
                </a:solidFill>
              </a:rPr>
              <a:t>Future work</a:t>
            </a:r>
          </a:p>
          <a:p>
            <a:pPr lvl="2"/>
            <a:r>
              <a:rPr lang="en-US" dirty="0" smtClean="0"/>
              <a:t>Good </a:t>
            </a:r>
            <a:r>
              <a:rPr lang="en-US" dirty="0"/>
              <a:t>models for future bandwidth</a:t>
            </a:r>
          </a:p>
          <a:p>
            <a:pPr lvl="2"/>
            <a:r>
              <a:rPr lang="en-US" dirty="0" smtClean="0"/>
              <a:t>Tractable </a:t>
            </a:r>
            <a:r>
              <a:rPr lang="en-US" dirty="0"/>
              <a:t>representations of future choices - how to efficiently search the 'choice </a:t>
            </a:r>
            <a:r>
              <a:rPr lang="en-US" dirty="0" smtClean="0"/>
              <a:t>space’</a:t>
            </a:r>
            <a:endParaRPr lang="en-US" dirty="0"/>
          </a:p>
          <a:p>
            <a:pPr lvl="2"/>
            <a:r>
              <a:rPr lang="en-US" dirty="0" smtClean="0"/>
              <a:t>What </a:t>
            </a:r>
            <a:r>
              <a:rPr lang="en-US" dirty="0"/>
              <a:t>are the quality goals</a:t>
            </a:r>
            <a:r>
              <a:rPr lang="en-US" dirty="0" smtClean="0"/>
              <a:t>?</a:t>
            </a:r>
          </a:p>
          <a:p>
            <a:r>
              <a:rPr lang="en-US" dirty="0">
                <a:solidFill>
                  <a:srgbClr val="4F81BD"/>
                </a:solidFill>
              </a:rPr>
              <a:t>Call for </a:t>
            </a:r>
            <a:r>
              <a:rPr lang="en-US" dirty="0" smtClean="0">
                <a:solidFill>
                  <a:srgbClr val="4F81BD"/>
                </a:solidFill>
              </a:rPr>
              <a:t>adaptation logics</a:t>
            </a:r>
          </a:p>
          <a:p>
            <a:pPr lvl="1"/>
            <a:r>
              <a:rPr lang="en-US" dirty="0" smtClean="0"/>
              <a:t>Efficient </a:t>
            </a:r>
            <a:r>
              <a:rPr lang="en-US" dirty="0"/>
              <a:t>implementations of the actual adaptation logic which is responsible for the dynamic and adaptive part of DASH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>
                <a:solidFill>
                  <a:srgbClr val="4F81BD"/>
                </a:solidFill>
              </a:rPr>
              <a:t>Get it deployed and adopted (e.g. W3C, DVB – what is necessary?)</a:t>
            </a:r>
          </a:p>
          <a:p>
            <a:r>
              <a:rPr lang="en-US" dirty="0" smtClean="0">
                <a:solidFill>
                  <a:srgbClr val="4F81BD"/>
                </a:solidFill>
              </a:rPr>
              <a:t>Join this activity, everyone is invited – get involved in and exited about DASH!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AT" smtClean="0"/>
              <a:t>2010/05/02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Christian Timmerer, Alpen-Adria-Universität Klagenfurt, Austria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62000" y="4538246"/>
            <a:ext cx="84582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http://</a:t>
            </a:r>
            <a:r>
              <a:rPr lang="en-US" sz="1600" dirty="0" err="1"/>
              <a:t>multimediacommunication.blogspot.com</a:t>
            </a:r>
            <a:r>
              <a:rPr lang="en-US" sz="1600" dirty="0"/>
              <a:t>/2011/02/beta-version-of-</a:t>
            </a:r>
            <a:r>
              <a:rPr lang="en-US" sz="1600" dirty="0" err="1"/>
              <a:t>vlc</a:t>
            </a:r>
            <a:r>
              <a:rPr lang="en-US" sz="1600" dirty="0"/>
              <a:t>-dash-</a:t>
            </a:r>
            <a:r>
              <a:rPr lang="en-US" sz="1600" dirty="0" err="1"/>
              <a:t>plugin.html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164085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Implementations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4F81BD"/>
                </a:solidFill>
              </a:rPr>
              <a:t>Reference Software</a:t>
            </a:r>
          </a:p>
          <a:p>
            <a:pPr lvl="1"/>
            <a:r>
              <a:rPr lang="en-US" dirty="0" smtClean="0"/>
              <a:t>Open Source, ISO Copyright</a:t>
            </a:r>
          </a:p>
          <a:p>
            <a:pPr lvl="1"/>
            <a:r>
              <a:rPr lang="en-US" dirty="0" smtClean="0"/>
              <a:t>Currently not publicly available</a:t>
            </a:r>
          </a:p>
          <a:p>
            <a:r>
              <a:rPr lang="en-US" dirty="0" smtClean="0">
                <a:solidFill>
                  <a:srgbClr val="4F81BD"/>
                </a:solidFill>
              </a:rPr>
              <a:t>GPAC Implementation</a:t>
            </a:r>
          </a:p>
          <a:p>
            <a:pPr lvl="1"/>
            <a:r>
              <a:rPr lang="en-US" dirty="0"/>
              <a:t>GNU Lesser General Public License</a:t>
            </a:r>
            <a:endParaRPr lang="en-US" dirty="0" smtClean="0"/>
          </a:p>
          <a:p>
            <a:pPr lvl="1"/>
            <a:r>
              <a:rPr lang="en-US" dirty="0"/>
              <a:t>http://</a:t>
            </a:r>
            <a:r>
              <a:rPr lang="en-US" dirty="0" err="1"/>
              <a:t>gpac.wp.institut-telecom.fr</a:t>
            </a:r>
            <a:r>
              <a:rPr lang="en-US" dirty="0"/>
              <a:t>/</a:t>
            </a:r>
            <a:endParaRPr lang="en-US" dirty="0" smtClean="0"/>
          </a:p>
          <a:p>
            <a:r>
              <a:rPr lang="en-US" dirty="0" smtClean="0">
                <a:solidFill>
                  <a:srgbClr val="4F81BD"/>
                </a:solidFill>
              </a:rPr>
              <a:t>VLC Plugin</a:t>
            </a:r>
          </a:p>
          <a:p>
            <a:pPr lvl="1"/>
            <a:r>
              <a:rPr lang="en-US" dirty="0"/>
              <a:t>GNU Lesser General Public </a:t>
            </a:r>
            <a:r>
              <a:rPr lang="en-US" dirty="0" smtClean="0"/>
              <a:t>License</a:t>
            </a:r>
          </a:p>
          <a:p>
            <a:pPr lvl="1"/>
            <a:r>
              <a:rPr lang="en-US" dirty="0"/>
              <a:t>http://www-</a:t>
            </a:r>
            <a:r>
              <a:rPr lang="en-US" dirty="0" err="1"/>
              <a:t>itec.uni</a:t>
            </a:r>
            <a:r>
              <a:rPr lang="en-US" dirty="0"/>
              <a:t>-</a:t>
            </a:r>
            <a:r>
              <a:rPr lang="en-US" dirty="0" err="1"/>
              <a:t>klu.ac.at</a:t>
            </a:r>
            <a:r>
              <a:rPr lang="en-US" dirty="0"/>
              <a:t>/dash/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AT" smtClean="0"/>
              <a:t>2010/05/02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Christian Timmerer, Alpen-Adria-Universität Klagenfurt, Austria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199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2" name="Rectangle 87041"/>
          <p:cNvPicPr>
            <a:picLocks noChangeAspect="1" noChangeArrowheads="1"/>
          </p:cNvPicPr>
          <p:nvPr/>
        </p:nvPicPr>
        <p:blipFill>
          <a:blip r:embed="rId3">
            <a:lum bright="70000" contrast="-70000"/>
          </a:blip>
          <a:srcRect/>
          <a:stretch>
            <a:fillRect/>
          </a:stretch>
        </p:blipFill>
        <p:spPr bwMode="auto">
          <a:xfrm>
            <a:off x="1295400" y="1447800"/>
            <a:ext cx="6553200" cy="5271052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</p:pic>
      <p:sp>
        <p:nvSpPr>
          <p:cNvPr id="87043" name="Title 8704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Thank you for your attention</a:t>
            </a:r>
            <a:endParaRPr lang="en-US" dirty="0"/>
          </a:p>
        </p:txBody>
      </p:sp>
      <p:sp>
        <p:nvSpPr>
          <p:cNvPr id="87044" name="Subtitle 87043"/>
          <p:cNvSpPr>
            <a:spLocks noGrp="1" noChangeArrowheads="1"/>
          </p:cNvSpPr>
          <p:nvPr>
            <p:ph type="subTitle" idx="4294967295"/>
          </p:nvPr>
        </p:nvSpPr>
        <p:spPr>
          <a:xfrm>
            <a:off x="1219200" y="2784475"/>
            <a:ext cx="6711950" cy="3997325"/>
          </a:xfrm>
        </p:spPr>
        <p:txBody>
          <a:bodyPr/>
          <a:lstStyle/>
          <a:p>
            <a:pPr algn="ctr">
              <a:lnSpc>
                <a:spcPct val="80000"/>
              </a:lnSpc>
              <a:buNone/>
            </a:pPr>
            <a:r>
              <a:rPr lang="en-GB" sz="2800" dirty="0" smtClean="0"/>
              <a:t>... questions</a:t>
            </a:r>
            <a:r>
              <a:rPr lang="en-GB" sz="2800" dirty="0"/>
              <a:t>, comments, etc. are welcome …</a:t>
            </a:r>
            <a:endParaRPr lang="en-US" sz="4000" dirty="0"/>
          </a:p>
          <a:p>
            <a:pPr>
              <a:lnSpc>
                <a:spcPct val="80000"/>
              </a:lnSpc>
            </a:pPr>
            <a:endParaRPr lang="en-GB" sz="2000" dirty="0" smtClean="0"/>
          </a:p>
          <a:p>
            <a:pPr>
              <a:lnSpc>
                <a:spcPct val="80000"/>
              </a:lnSpc>
            </a:pPr>
            <a:endParaRPr lang="en-GB" sz="2000" dirty="0" smtClean="0"/>
          </a:p>
          <a:p>
            <a:pPr>
              <a:lnSpc>
                <a:spcPct val="80000"/>
              </a:lnSpc>
            </a:pPr>
            <a:endParaRPr lang="en-GB" sz="2000" dirty="0"/>
          </a:p>
          <a:p>
            <a:pPr>
              <a:lnSpc>
                <a:spcPct val="80000"/>
              </a:lnSpc>
            </a:pPr>
            <a:endParaRPr lang="en-GB" sz="2000" dirty="0" smtClean="0"/>
          </a:p>
          <a:p>
            <a:pPr algn="r">
              <a:lnSpc>
                <a:spcPct val="80000"/>
              </a:lnSpc>
              <a:buNone/>
            </a:pPr>
            <a:endParaRPr lang="en-GB" sz="1200" dirty="0" smtClean="0">
              <a:solidFill>
                <a:schemeClr val="folHlink">
                  <a:alpha val="100000"/>
                </a:schemeClr>
              </a:solidFill>
            </a:endParaRPr>
          </a:p>
          <a:p>
            <a:pPr algn="r">
              <a:lnSpc>
                <a:spcPct val="80000"/>
              </a:lnSpc>
              <a:buNone/>
            </a:pPr>
            <a:endParaRPr lang="en-GB" sz="1200" dirty="0" smtClean="0">
              <a:solidFill>
                <a:schemeClr val="folHlink">
                  <a:alpha val="100000"/>
                </a:schemeClr>
              </a:solidFill>
            </a:endParaRPr>
          </a:p>
          <a:p>
            <a:pPr algn="r">
              <a:lnSpc>
                <a:spcPct val="80000"/>
              </a:lnSpc>
              <a:buNone/>
            </a:pPr>
            <a:r>
              <a:rPr lang="en-GB" sz="1200" dirty="0" smtClean="0">
                <a:solidFill>
                  <a:schemeClr val="folHlink">
                    <a:alpha val="100000"/>
                  </a:schemeClr>
                </a:solidFill>
              </a:rPr>
              <a:t> </a:t>
            </a:r>
            <a:r>
              <a:rPr lang="en-GB" sz="1200" dirty="0" smtClean="0">
                <a:solidFill>
                  <a:schemeClr val="accent1">
                    <a:alpha val="100000"/>
                  </a:schemeClr>
                </a:solidFill>
              </a:rPr>
              <a:t>Ass.-Prof. Dipl</a:t>
            </a:r>
            <a:r>
              <a:rPr lang="en-GB" sz="1200" dirty="0">
                <a:solidFill>
                  <a:schemeClr val="accent1">
                    <a:alpha val="100000"/>
                  </a:schemeClr>
                </a:solidFill>
              </a:rPr>
              <a:t>.-</a:t>
            </a:r>
            <a:r>
              <a:rPr lang="en-GB" sz="1200" dirty="0" err="1">
                <a:solidFill>
                  <a:schemeClr val="accent1">
                    <a:alpha val="100000"/>
                  </a:schemeClr>
                </a:solidFill>
              </a:rPr>
              <a:t>Ing</a:t>
            </a:r>
            <a:r>
              <a:rPr lang="en-GB" sz="1200" dirty="0">
                <a:solidFill>
                  <a:schemeClr val="accent1">
                    <a:alpha val="100000"/>
                  </a:schemeClr>
                </a:solidFill>
              </a:rPr>
              <a:t>. </a:t>
            </a:r>
            <a:r>
              <a:rPr lang="en-GB" sz="1200" dirty="0" smtClean="0">
                <a:solidFill>
                  <a:schemeClr val="accent1">
                    <a:alpha val="100000"/>
                  </a:schemeClr>
                </a:solidFill>
              </a:rPr>
              <a:t>Dr. Christian </a:t>
            </a:r>
            <a:r>
              <a:rPr lang="en-GB" sz="1200" dirty="0">
                <a:solidFill>
                  <a:schemeClr val="accent1">
                    <a:alpha val="100000"/>
                  </a:schemeClr>
                </a:solidFill>
              </a:rPr>
              <a:t>Timmerer</a:t>
            </a:r>
          </a:p>
          <a:p>
            <a:pPr algn="r">
              <a:lnSpc>
                <a:spcPct val="80000"/>
              </a:lnSpc>
              <a:buNone/>
            </a:pPr>
            <a:r>
              <a:rPr lang="en-GB" sz="1200" dirty="0">
                <a:solidFill>
                  <a:schemeClr val="accent1">
                    <a:alpha val="100000"/>
                  </a:schemeClr>
                </a:solidFill>
              </a:rPr>
              <a:t>Klagenfurt University, Department of Information Technology (ITEC)</a:t>
            </a:r>
          </a:p>
          <a:p>
            <a:pPr algn="r">
              <a:lnSpc>
                <a:spcPct val="80000"/>
              </a:lnSpc>
              <a:buNone/>
            </a:pPr>
            <a:r>
              <a:rPr lang="en-GB" sz="1200" dirty="0" err="1">
                <a:solidFill>
                  <a:schemeClr val="accent1">
                    <a:alpha val="100000"/>
                  </a:schemeClr>
                </a:solidFill>
              </a:rPr>
              <a:t>Universitätsstrasse</a:t>
            </a:r>
            <a:r>
              <a:rPr lang="en-GB" sz="1200" dirty="0">
                <a:solidFill>
                  <a:schemeClr val="accent1">
                    <a:alpha val="100000"/>
                  </a:schemeClr>
                </a:solidFill>
              </a:rPr>
              <a:t> 65-67, A-9020 Klagenfurt, AUSTRIA</a:t>
            </a:r>
          </a:p>
          <a:p>
            <a:pPr algn="r">
              <a:lnSpc>
                <a:spcPct val="80000"/>
              </a:lnSpc>
              <a:buNone/>
            </a:pPr>
            <a:r>
              <a:rPr lang="en-GB" sz="1200" dirty="0">
                <a:solidFill>
                  <a:schemeClr val="accent1">
                    <a:alpha val="100000"/>
                  </a:schemeClr>
                </a:solidFill>
              </a:rPr>
              <a:t>christian.timmerer@itec.uni-klu.ac.at</a:t>
            </a:r>
          </a:p>
          <a:p>
            <a:pPr algn="r">
              <a:lnSpc>
                <a:spcPct val="80000"/>
              </a:lnSpc>
              <a:buNone/>
            </a:pPr>
            <a:r>
              <a:rPr lang="en-GB" sz="1200" dirty="0">
                <a:solidFill>
                  <a:schemeClr val="accent1">
                    <a:alpha val="100000"/>
                  </a:schemeClr>
                </a:solidFill>
              </a:rPr>
              <a:t>http</a:t>
            </a:r>
            <a:r>
              <a:rPr lang="en-GB" sz="1200" dirty="0" smtClean="0">
                <a:solidFill>
                  <a:schemeClr val="accent1">
                    <a:alpha val="100000"/>
                  </a:schemeClr>
                </a:solidFill>
              </a:rPr>
              <a:t>://research.timmerer.com/</a:t>
            </a:r>
            <a:endParaRPr lang="en-GB" sz="1200" dirty="0">
              <a:solidFill>
                <a:schemeClr val="accent1">
                  <a:alpha val="100000"/>
                </a:schemeClr>
              </a:solidFill>
            </a:endParaRPr>
          </a:p>
          <a:p>
            <a:pPr algn="r">
              <a:lnSpc>
                <a:spcPct val="80000"/>
              </a:lnSpc>
              <a:buNone/>
            </a:pPr>
            <a:r>
              <a:rPr lang="en-GB" sz="1200" dirty="0">
                <a:solidFill>
                  <a:schemeClr val="accent1">
                    <a:alpha val="100000"/>
                  </a:schemeClr>
                </a:solidFill>
              </a:rPr>
              <a:t>Tel: +43/463/2700 3621 Fax: +43/463/2700 3699</a:t>
            </a:r>
          </a:p>
          <a:p>
            <a:pPr algn="r">
              <a:lnSpc>
                <a:spcPct val="80000"/>
              </a:lnSpc>
              <a:buNone/>
            </a:pPr>
            <a:r>
              <a:rPr lang="en-US" sz="800" b="0" i="1" dirty="0">
                <a:solidFill>
                  <a:schemeClr val="accent1">
                    <a:alpha val="100000"/>
                  </a:schemeClr>
                </a:solidFill>
              </a:rPr>
              <a:t>© </a:t>
            </a:r>
            <a:r>
              <a:rPr lang="en-US" sz="800" b="0" i="1" dirty="0" smtClean="0">
                <a:solidFill>
                  <a:schemeClr val="accent1">
                    <a:alpha val="100000"/>
                  </a:schemeClr>
                </a:solidFill>
              </a:rPr>
              <a:t>Copyright: Christian Timmerer</a:t>
            </a:r>
            <a:endParaRPr lang="en-GB" sz="800" b="0" i="1" dirty="0">
              <a:solidFill>
                <a:schemeClr val="accent1">
                  <a:alpha val="100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AT" smtClean="0"/>
              <a:t>2010/05/02</a:t>
            </a:r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Christian Timmerer, Alpen-Adria-Universität Klagenfurt, Austria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User Frustration in Internet Video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3886199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solidFill>
                  <a:schemeClr val="accent1"/>
                </a:solidFill>
              </a:rPr>
              <a:t>Video not </a:t>
            </a:r>
            <a:r>
              <a:rPr lang="en-US" dirty="0" smtClean="0">
                <a:solidFill>
                  <a:schemeClr val="accent1"/>
                </a:solidFill>
              </a:rPr>
              <a:t>accessible</a:t>
            </a:r>
          </a:p>
          <a:p>
            <a:pPr lvl="1"/>
            <a:r>
              <a:rPr lang="en-US" dirty="0" smtClean="0"/>
              <a:t>Behind </a:t>
            </a:r>
            <a:r>
              <a:rPr lang="en-US" dirty="0"/>
              <a:t>a </a:t>
            </a:r>
            <a:r>
              <a:rPr lang="en-US" dirty="0" smtClean="0">
                <a:solidFill>
                  <a:schemeClr val="accent2"/>
                </a:solidFill>
              </a:rPr>
              <a:t>firewall</a:t>
            </a:r>
          </a:p>
          <a:p>
            <a:pPr lvl="1"/>
            <a:r>
              <a:rPr lang="en-US" dirty="0" smtClean="0">
                <a:solidFill>
                  <a:srgbClr val="C0504D"/>
                </a:solidFill>
              </a:rPr>
              <a:t>Plugin</a:t>
            </a:r>
            <a:r>
              <a:rPr lang="en-US" dirty="0" smtClean="0"/>
              <a:t> </a:t>
            </a:r>
            <a:r>
              <a:rPr lang="en-US" dirty="0"/>
              <a:t>not </a:t>
            </a:r>
            <a:r>
              <a:rPr lang="en-US" dirty="0" smtClean="0"/>
              <a:t>available</a:t>
            </a:r>
          </a:p>
          <a:p>
            <a:pPr lvl="1"/>
            <a:r>
              <a:rPr lang="en-US" dirty="0" smtClean="0">
                <a:solidFill>
                  <a:srgbClr val="C0504D"/>
                </a:solidFill>
              </a:rPr>
              <a:t>Bandwidth</a:t>
            </a:r>
            <a:r>
              <a:rPr lang="en-US" dirty="0" smtClean="0"/>
              <a:t> </a:t>
            </a:r>
            <a:r>
              <a:rPr lang="en-US" dirty="0"/>
              <a:t>not </a:t>
            </a:r>
            <a:r>
              <a:rPr lang="en-US" dirty="0" smtClean="0"/>
              <a:t>sufficient</a:t>
            </a:r>
          </a:p>
          <a:p>
            <a:pPr lvl="1"/>
            <a:r>
              <a:rPr lang="en-US" dirty="0" smtClean="0"/>
              <a:t>Wrong</a:t>
            </a:r>
            <a:r>
              <a:rPr lang="en-US" dirty="0"/>
              <a:t>/non-trusted </a:t>
            </a:r>
            <a:r>
              <a:rPr lang="en-US" dirty="0" smtClean="0">
                <a:solidFill>
                  <a:srgbClr val="C0504D"/>
                </a:solidFill>
              </a:rPr>
              <a:t>device</a:t>
            </a:r>
          </a:p>
          <a:p>
            <a:pPr lvl="1"/>
            <a:r>
              <a:rPr lang="en-US" dirty="0" smtClean="0"/>
              <a:t>Wrong </a:t>
            </a:r>
            <a:r>
              <a:rPr lang="en-US" dirty="0" smtClean="0">
                <a:solidFill>
                  <a:srgbClr val="C0504D"/>
                </a:solidFill>
              </a:rPr>
              <a:t>format</a:t>
            </a:r>
          </a:p>
          <a:p>
            <a:r>
              <a:rPr lang="en-US" dirty="0" smtClean="0">
                <a:solidFill>
                  <a:srgbClr val="4F81BD"/>
                </a:solidFill>
              </a:rPr>
              <a:t>Fragmentation</a:t>
            </a:r>
          </a:p>
          <a:p>
            <a:pPr lvl="1"/>
            <a:r>
              <a:rPr lang="en-US" dirty="0" smtClean="0"/>
              <a:t>Devices</a:t>
            </a:r>
          </a:p>
          <a:p>
            <a:pPr lvl="1"/>
            <a:r>
              <a:rPr lang="en-US" dirty="0" smtClean="0"/>
              <a:t>Content Formats</a:t>
            </a:r>
          </a:p>
          <a:p>
            <a:pPr lvl="1"/>
            <a:r>
              <a:rPr lang="en-US" dirty="0" smtClean="0"/>
              <a:t>DRMs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>
                <a:solidFill>
                  <a:srgbClr val="4F81BD"/>
                </a:solidFill>
              </a:rPr>
              <a:t>Low </a:t>
            </a:r>
            <a:r>
              <a:rPr lang="en-US" dirty="0" smtClean="0">
                <a:solidFill>
                  <a:srgbClr val="4F81BD"/>
                </a:solidFill>
              </a:rPr>
              <a:t>Quality </a:t>
            </a:r>
            <a:r>
              <a:rPr lang="en-US" dirty="0">
                <a:solidFill>
                  <a:srgbClr val="4F81BD"/>
                </a:solidFill>
              </a:rPr>
              <a:t>of </a:t>
            </a:r>
            <a:r>
              <a:rPr lang="en-US" dirty="0" smtClean="0">
                <a:solidFill>
                  <a:srgbClr val="4F81BD"/>
                </a:solidFill>
              </a:rPr>
              <a:t>Experience</a:t>
            </a:r>
          </a:p>
          <a:p>
            <a:pPr lvl="1"/>
            <a:r>
              <a:rPr lang="en-US" dirty="0" smtClean="0"/>
              <a:t>Long </a:t>
            </a:r>
            <a:r>
              <a:rPr lang="en-US" dirty="0">
                <a:solidFill>
                  <a:srgbClr val="C0504D"/>
                </a:solidFill>
              </a:rPr>
              <a:t>start-up </a:t>
            </a:r>
            <a:r>
              <a:rPr lang="en-US" dirty="0" smtClean="0">
                <a:solidFill>
                  <a:srgbClr val="C0504D"/>
                </a:solidFill>
              </a:rPr>
              <a:t>delay</a:t>
            </a:r>
          </a:p>
          <a:p>
            <a:pPr lvl="1"/>
            <a:r>
              <a:rPr lang="en-US" dirty="0" smtClean="0"/>
              <a:t>Frequent </a:t>
            </a:r>
            <a:r>
              <a:rPr lang="en-US" dirty="0" smtClean="0">
                <a:solidFill>
                  <a:srgbClr val="C0504D"/>
                </a:solidFill>
              </a:rPr>
              <a:t>Re-buffering</a:t>
            </a:r>
          </a:p>
          <a:p>
            <a:pPr lvl="1"/>
            <a:r>
              <a:rPr lang="en-US" dirty="0" smtClean="0"/>
              <a:t>Low </a:t>
            </a:r>
            <a:r>
              <a:rPr lang="en-US" dirty="0">
                <a:solidFill>
                  <a:srgbClr val="C0504D"/>
                </a:solidFill>
              </a:rPr>
              <a:t>playback </a:t>
            </a:r>
            <a:r>
              <a:rPr lang="en-US" dirty="0" smtClean="0">
                <a:solidFill>
                  <a:srgbClr val="C0504D"/>
                </a:solidFill>
              </a:rPr>
              <a:t>quality</a:t>
            </a:r>
          </a:p>
          <a:p>
            <a:pPr lvl="1"/>
            <a:r>
              <a:rPr lang="en-US" dirty="0" smtClean="0"/>
              <a:t>No </a:t>
            </a:r>
            <a:r>
              <a:rPr lang="en-US" dirty="0">
                <a:solidFill>
                  <a:srgbClr val="C0504D"/>
                </a:solidFill>
              </a:rPr>
              <a:t>lip-</a:t>
            </a:r>
            <a:r>
              <a:rPr lang="en-US" dirty="0" smtClean="0">
                <a:solidFill>
                  <a:srgbClr val="C0504D"/>
                </a:solidFill>
              </a:rPr>
              <a:t>sync</a:t>
            </a:r>
          </a:p>
          <a:p>
            <a:pPr lvl="1"/>
            <a:r>
              <a:rPr lang="en-US" dirty="0" smtClean="0"/>
              <a:t>No </a:t>
            </a:r>
            <a:r>
              <a:rPr lang="en-US" dirty="0" smtClean="0">
                <a:solidFill>
                  <a:srgbClr val="C0504D"/>
                </a:solidFill>
              </a:rPr>
              <a:t>DVD quality </a:t>
            </a:r>
            <a:r>
              <a:rPr lang="en-US" dirty="0" smtClean="0"/>
              <a:t>(language, subtitle)</a:t>
            </a:r>
          </a:p>
          <a:p>
            <a:r>
              <a:rPr lang="en-US" dirty="0" smtClean="0">
                <a:solidFill>
                  <a:srgbClr val="4F81BD"/>
                </a:solidFill>
              </a:rPr>
              <a:t>Expensive</a:t>
            </a:r>
          </a:p>
          <a:p>
            <a:pPr lvl="1"/>
            <a:r>
              <a:rPr lang="en-US" dirty="0" smtClean="0"/>
              <a:t>Sucks my bandwidth</a:t>
            </a:r>
          </a:p>
          <a:p>
            <a:pPr lvl="1"/>
            <a:r>
              <a:rPr lang="en-US" dirty="0" smtClean="0"/>
              <a:t>Need a dedicated devices</a:t>
            </a:r>
          </a:p>
          <a:p>
            <a:pPr lvl="1"/>
            <a:r>
              <a:rPr lang="en-US" dirty="0" smtClean="0"/>
              <a:t>Other costs…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AT" smtClean="0"/>
              <a:t>2010/05/02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Christian Timmerer, Alpen-Adria-Universität Klagenfurt, Austria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88138" y="6183868"/>
            <a:ext cx="32561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Ack</a:t>
            </a:r>
            <a:r>
              <a:rPr lang="en-US" dirty="0" smtClean="0"/>
              <a:t> &amp; ©: Thomas </a:t>
            </a:r>
            <a:r>
              <a:rPr lang="en-US" dirty="0" err="1" smtClean="0"/>
              <a:t>Stockhammer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066800" y="5715000"/>
            <a:ext cx="73538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One way to build confidence ➪ Open Standards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417196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DASH?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AT" smtClean="0"/>
              <a:t>2010/05/02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Christian Timmerer, Alpen-Adria-Universität Klagenfurt, Austria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6216" y="4338955"/>
            <a:ext cx="1888584" cy="122364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609" y="1600200"/>
            <a:ext cx="1870822" cy="3302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16200" y="4495800"/>
            <a:ext cx="2565400" cy="161620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01609" y="1676400"/>
            <a:ext cx="3051791" cy="20447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47465" y="1600200"/>
            <a:ext cx="2149344" cy="2889552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457200" y="6019800"/>
            <a:ext cx="7620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http://</a:t>
            </a:r>
            <a:r>
              <a:rPr lang="en-US" dirty="0" err="1"/>
              <a:t>en.wikipedia.org</a:t>
            </a:r>
            <a:r>
              <a:rPr lang="en-US" dirty="0"/>
              <a:t>/wiki/Dash_(disambiguation)</a:t>
            </a:r>
          </a:p>
        </p:txBody>
      </p:sp>
    </p:spTree>
    <p:extLst>
      <p:ext uri="{BB962C8B-B14F-4D97-AF65-F5344CB8AC3E}">
        <p14:creationId xmlns:p14="http://schemas.microsoft.com/office/powerpoint/2010/main" val="2888256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HTTP Streaming of Media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AT" smtClean="0"/>
              <a:t>2010/05/02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Christian Timmerer, Alpen-Adria-Universität Klagenfurt, Austria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7" name="Document 6"/>
          <p:cNvSpPr/>
          <p:nvPr/>
        </p:nvSpPr>
        <p:spPr>
          <a:xfrm>
            <a:off x="3352800" y="2209800"/>
            <a:ext cx="533400" cy="381000"/>
          </a:xfrm>
          <a:prstGeom prst="flowChartDocumen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Process 7"/>
          <p:cNvSpPr/>
          <p:nvPr/>
        </p:nvSpPr>
        <p:spPr>
          <a:xfrm>
            <a:off x="3352800" y="3505200"/>
            <a:ext cx="228600" cy="304800"/>
          </a:xfrm>
          <a:prstGeom prst="flowChartProces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Process 8"/>
          <p:cNvSpPr/>
          <p:nvPr/>
        </p:nvSpPr>
        <p:spPr>
          <a:xfrm>
            <a:off x="3657600" y="3505200"/>
            <a:ext cx="228600" cy="304800"/>
          </a:xfrm>
          <a:prstGeom prst="flowChartProces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Process 9"/>
          <p:cNvSpPr/>
          <p:nvPr/>
        </p:nvSpPr>
        <p:spPr>
          <a:xfrm>
            <a:off x="3962400" y="3505200"/>
            <a:ext cx="304800" cy="304800"/>
          </a:xfrm>
          <a:prstGeom prst="flowChartProces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Process 10"/>
          <p:cNvSpPr/>
          <p:nvPr/>
        </p:nvSpPr>
        <p:spPr>
          <a:xfrm>
            <a:off x="4343400" y="3505200"/>
            <a:ext cx="76200" cy="304800"/>
          </a:xfrm>
          <a:prstGeom prst="flowChartProces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Process 11"/>
          <p:cNvSpPr/>
          <p:nvPr/>
        </p:nvSpPr>
        <p:spPr>
          <a:xfrm>
            <a:off x="4495800" y="3505200"/>
            <a:ext cx="76200" cy="304800"/>
          </a:xfrm>
          <a:prstGeom prst="flowChartProces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Process 12"/>
          <p:cNvSpPr/>
          <p:nvPr/>
        </p:nvSpPr>
        <p:spPr>
          <a:xfrm>
            <a:off x="4648200" y="3505200"/>
            <a:ext cx="228600" cy="304800"/>
          </a:xfrm>
          <a:prstGeom prst="flowChartProces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Process 13"/>
          <p:cNvSpPr/>
          <p:nvPr/>
        </p:nvSpPr>
        <p:spPr>
          <a:xfrm>
            <a:off x="4953000" y="3505200"/>
            <a:ext cx="457200" cy="304800"/>
          </a:xfrm>
          <a:prstGeom prst="flowChartProces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Process 14"/>
          <p:cNvSpPr/>
          <p:nvPr/>
        </p:nvSpPr>
        <p:spPr>
          <a:xfrm>
            <a:off x="5486400" y="3505200"/>
            <a:ext cx="76200" cy="304800"/>
          </a:xfrm>
          <a:prstGeom prst="flowChartProces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Process 15"/>
          <p:cNvSpPr/>
          <p:nvPr/>
        </p:nvSpPr>
        <p:spPr>
          <a:xfrm>
            <a:off x="5638800" y="3505200"/>
            <a:ext cx="76200" cy="304800"/>
          </a:xfrm>
          <a:prstGeom prst="flowChartProces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" name="TextBox 27"/>
          <p:cNvSpPr txBox="1">
            <a:spLocks noChangeArrowheads="1"/>
          </p:cNvSpPr>
          <p:nvPr/>
        </p:nvSpPr>
        <p:spPr bwMode="auto">
          <a:xfrm>
            <a:off x="1192213" y="1306513"/>
            <a:ext cx="9032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/>
              <a:t>Server</a:t>
            </a:r>
          </a:p>
        </p:txBody>
      </p:sp>
      <p:sp>
        <p:nvSpPr>
          <p:cNvPr id="18" name="Document 17"/>
          <p:cNvSpPr/>
          <p:nvPr/>
        </p:nvSpPr>
        <p:spPr>
          <a:xfrm>
            <a:off x="4267200" y="2209800"/>
            <a:ext cx="533400" cy="381000"/>
          </a:xfrm>
          <a:prstGeom prst="flowChartDocumen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" name="Document 18"/>
          <p:cNvSpPr/>
          <p:nvPr/>
        </p:nvSpPr>
        <p:spPr>
          <a:xfrm>
            <a:off x="5181600" y="2209800"/>
            <a:ext cx="533400" cy="381000"/>
          </a:xfrm>
          <a:prstGeom prst="flowChartDocumen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" name="Rounded Rectangle 19"/>
          <p:cNvSpPr/>
          <p:nvPr/>
        </p:nvSpPr>
        <p:spPr bwMode="auto">
          <a:xfrm>
            <a:off x="2209800" y="1828800"/>
            <a:ext cx="990600" cy="8382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/>
              <a:t>MF</a:t>
            </a:r>
          </a:p>
        </p:txBody>
      </p:sp>
      <p:sp>
        <p:nvSpPr>
          <p:cNvPr id="21" name="Rounded Rectangle 20"/>
          <p:cNvSpPr/>
          <p:nvPr/>
        </p:nvSpPr>
        <p:spPr bwMode="auto">
          <a:xfrm>
            <a:off x="2209800" y="2971800"/>
            <a:ext cx="990600" cy="8382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/>
              <a:t>DF</a:t>
            </a:r>
          </a:p>
        </p:txBody>
      </p:sp>
      <p:sp>
        <p:nvSpPr>
          <p:cNvPr id="22" name="Rounded Rectangle 21"/>
          <p:cNvSpPr/>
          <p:nvPr/>
        </p:nvSpPr>
        <p:spPr bwMode="auto">
          <a:xfrm>
            <a:off x="304800" y="3886200"/>
            <a:ext cx="990600" cy="838200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 smtClean="0"/>
              <a:t>ISOBMFF</a:t>
            </a:r>
            <a:endParaRPr lang="en-US" b="1" dirty="0"/>
          </a:p>
        </p:txBody>
      </p:sp>
      <p:sp>
        <p:nvSpPr>
          <p:cNvPr id="23" name="Rounded Rectangle 22"/>
          <p:cNvSpPr/>
          <p:nvPr/>
        </p:nvSpPr>
        <p:spPr bwMode="auto">
          <a:xfrm>
            <a:off x="304800" y="4953000"/>
            <a:ext cx="990600" cy="838200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 smtClean="0"/>
              <a:t>M2TS</a:t>
            </a:r>
            <a:endParaRPr lang="en-US" b="1" dirty="0"/>
          </a:p>
        </p:txBody>
      </p:sp>
      <p:grpSp>
        <p:nvGrpSpPr>
          <p:cNvPr id="24" name="Group 41"/>
          <p:cNvGrpSpPr>
            <a:grpSpLocks/>
          </p:cNvGrpSpPr>
          <p:nvPr/>
        </p:nvGrpSpPr>
        <p:grpSpPr bwMode="auto">
          <a:xfrm>
            <a:off x="1628775" y="3806825"/>
            <a:ext cx="1190625" cy="1143000"/>
            <a:chOff x="1629205" y="3807504"/>
            <a:chExt cx="1190195" cy="1143000"/>
          </a:xfrm>
        </p:grpSpPr>
        <p:sp>
          <p:nvSpPr>
            <p:cNvPr id="25" name="Left-Right Arrow 24"/>
            <p:cNvSpPr/>
            <p:nvPr/>
          </p:nvSpPr>
          <p:spPr>
            <a:xfrm rot="18853219">
              <a:off x="1286305" y="4150404"/>
              <a:ext cx="1143000" cy="457200"/>
            </a:xfrm>
            <a:prstGeom prst="leftRightArrow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6" name="TextBox 39"/>
            <p:cNvSpPr txBox="1">
              <a:spLocks noChangeArrowheads="1"/>
            </p:cNvSpPr>
            <p:nvPr/>
          </p:nvSpPr>
          <p:spPr bwMode="auto">
            <a:xfrm>
              <a:off x="1766508" y="4267200"/>
              <a:ext cx="1052892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400"/>
                <a:t>easy</a:t>
              </a:r>
              <a:br>
                <a:rPr lang="en-US" sz="1400"/>
              </a:br>
              <a:r>
                <a:rPr lang="en-US" sz="1400"/>
                <a:t>conversion</a:t>
              </a:r>
            </a:p>
          </p:txBody>
        </p:sp>
      </p:grpSp>
      <p:grpSp>
        <p:nvGrpSpPr>
          <p:cNvPr id="27" name="Group 43"/>
          <p:cNvGrpSpPr>
            <a:grpSpLocks/>
          </p:cNvGrpSpPr>
          <p:nvPr/>
        </p:nvGrpSpPr>
        <p:grpSpPr bwMode="auto">
          <a:xfrm>
            <a:off x="5867400" y="1371600"/>
            <a:ext cx="2746375" cy="4419600"/>
            <a:chOff x="5867400" y="1371600"/>
            <a:chExt cx="2746200" cy="4419600"/>
          </a:xfrm>
        </p:grpSpPr>
        <p:sp>
          <p:nvSpPr>
            <p:cNvPr id="28" name="Rounded Rectangle 27"/>
            <p:cNvSpPr/>
            <p:nvPr/>
          </p:nvSpPr>
          <p:spPr>
            <a:xfrm>
              <a:off x="5867400" y="1828800"/>
              <a:ext cx="990600" cy="83820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b="1" dirty="0"/>
                <a:t>MF</a:t>
              </a:r>
            </a:p>
          </p:txBody>
        </p:sp>
        <p:sp>
          <p:nvSpPr>
            <p:cNvPr id="29" name="Rounded Rectangle 28"/>
            <p:cNvSpPr/>
            <p:nvPr/>
          </p:nvSpPr>
          <p:spPr>
            <a:xfrm>
              <a:off x="5867400" y="2971800"/>
              <a:ext cx="990600" cy="83820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b="1" dirty="0"/>
                <a:t>DF</a:t>
              </a:r>
            </a:p>
          </p:txBody>
        </p:sp>
        <p:sp>
          <p:nvSpPr>
            <p:cNvPr id="30" name="Rounded Rectangle 29"/>
            <p:cNvSpPr/>
            <p:nvPr/>
          </p:nvSpPr>
          <p:spPr>
            <a:xfrm>
              <a:off x="7623000" y="3886200"/>
              <a:ext cx="990600" cy="838200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b="1" dirty="0" smtClean="0"/>
                <a:t>ISOBMFF</a:t>
              </a:r>
              <a:endParaRPr lang="en-US" b="1" dirty="0"/>
            </a:p>
          </p:txBody>
        </p:sp>
        <p:sp>
          <p:nvSpPr>
            <p:cNvPr id="31" name="Rounded Rectangle 30"/>
            <p:cNvSpPr/>
            <p:nvPr/>
          </p:nvSpPr>
          <p:spPr>
            <a:xfrm>
              <a:off x="7623000" y="4953000"/>
              <a:ext cx="990600" cy="838200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b="1" dirty="0" smtClean="0"/>
                <a:t>M2TS</a:t>
              </a:r>
              <a:endParaRPr lang="en-US" b="1" dirty="0"/>
            </a:p>
          </p:txBody>
        </p:sp>
        <p:sp>
          <p:nvSpPr>
            <p:cNvPr id="32" name="TextBox 28"/>
            <p:cNvSpPr txBox="1">
              <a:spLocks noChangeArrowheads="1"/>
            </p:cNvSpPr>
            <p:nvPr/>
          </p:nvSpPr>
          <p:spPr bwMode="auto">
            <a:xfrm>
              <a:off x="6934200" y="1371600"/>
              <a:ext cx="82588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b="1"/>
                <a:t>Client</a:t>
              </a:r>
            </a:p>
          </p:txBody>
        </p:sp>
        <p:sp>
          <p:nvSpPr>
            <p:cNvPr id="33" name="Left-Right Arrow 32"/>
            <p:cNvSpPr/>
            <p:nvPr/>
          </p:nvSpPr>
          <p:spPr>
            <a:xfrm rot="2593424">
              <a:off x="6554700" y="4166431"/>
              <a:ext cx="1143000" cy="457200"/>
            </a:xfrm>
            <a:prstGeom prst="leftRightArrow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4" name="TextBox 40"/>
            <p:cNvSpPr txBox="1">
              <a:spLocks noChangeArrowheads="1"/>
            </p:cNvSpPr>
            <p:nvPr/>
          </p:nvSpPr>
          <p:spPr bwMode="auto">
            <a:xfrm>
              <a:off x="6109908" y="4267200"/>
              <a:ext cx="1052892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400"/>
                <a:t>easy</a:t>
              </a:r>
              <a:br>
                <a:rPr lang="en-US" sz="1400"/>
              </a:br>
              <a:r>
                <a:rPr lang="en-US" sz="1400"/>
                <a:t>conversion</a:t>
              </a:r>
            </a:p>
          </p:txBody>
        </p:sp>
      </p:grpSp>
      <p:sp>
        <p:nvSpPr>
          <p:cNvPr id="35" name="Right Arrow 34"/>
          <p:cNvSpPr/>
          <p:nvPr/>
        </p:nvSpPr>
        <p:spPr>
          <a:xfrm>
            <a:off x="3352800" y="1905000"/>
            <a:ext cx="2362200" cy="152400"/>
          </a:xfrm>
          <a:prstGeom prst="right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ight Arrow 35"/>
          <p:cNvSpPr/>
          <p:nvPr/>
        </p:nvSpPr>
        <p:spPr>
          <a:xfrm>
            <a:off x="3352800" y="3200400"/>
            <a:ext cx="2362200" cy="152400"/>
          </a:xfrm>
          <a:prstGeom prst="right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3581400" y="1676400"/>
            <a:ext cx="304800" cy="316468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none" lIns="0" tIns="0" rIns="0" bIns="0" rtlCol="0" anchor="ctr" anchorCtr="1"/>
          <a:lstStyle/>
          <a:p>
            <a:pPr algn="ctr"/>
            <a:r>
              <a:rPr lang="en-US" b="1" dirty="0" smtClean="0"/>
              <a:t>1</a:t>
            </a:r>
            <a:endParaRPr lang="en-US" b="1" dirty="0"/>
          </a:p>
        </p:txBody>
      </p:sp>
      <p:sp>
        <p:nvSpPr>
          <p:cNvPr id="38" name="Oval 37"/>
          <p:cNvSpPr/>
          <p:nvPr/>
        </p:nvSpPr>
        <p:spPr>
          <a:xfrm>
            <a:off x="3581400" y="2960132"/>
            <a:ext cx="304800" cy="316468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none" lIns="0" tIns="0" rIns="0" bIns="0" rtlCol="0" anchor="ctr" anchorCtr="1"/>
          <a:lstStyle/>
          <a:p>
            <a:pPr algn="ctr"/>
            <a:r>
              <a:rPr lang="en-US" b="1" dirty="0" smtClean="0"/>
              <a:t>2</a:t>
            </a:r>
            <a:endParaRPr lang="en-US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905000" y="5257800"/>
            <a:ext cx="558518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ISOBMFF … ISO Base Media File Format (e.g., mp4 – others: </a:t>
            </a:r>
            <a:r>
              <a:rPr lang="en-US" sz="1600" dirty="0" err="1" smtClean="0"/>
              <a:t>avi</a:t>
            </a:r>
            <a:r>
              <a:rPr lang="en-US" sz="1600" dirty="0" smtClean="0"/>
              <a:t>)</a:t>
            </a:r>
          </a:p>
          <a:p>
            <a:r>
              <a:rPr lang="en-US" sz="1600" dirty="0" smtClean="0"/>
              <a:t>M2TS … MPEG-2 Transport Stream (e.g., DVB, DMB)</a:t>
            </a:r>
          </a:p>
          <a:p>
            <a:r>
              <a:rPr lang="en-US" sz="1600" dirty="0" smtClean="0"/>
              <a:t>MF … Manifest Format (e.g., MPD, FMF)</a:t>
            </a:r>
          </a:p>
          <a:p>
            <a:r>
              <a:rPr lang="en-US" sz="1600" dirty="0" smtClean="0"/>
              <a:t>DF … Delivery Format (e.g., F4F, 3gs)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686162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000"/>
                            </p:stCondLst>
                            <p:childTnLst>
                              <p:par>
                                <p:cTn id="4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000"/>
                            </p:stCondLst>
                            <p:childTnLst>
                              <p:par>
                                <p:cTn id="5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Adaptive Streaming in Practice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AT" smtClean="0"/>
              <a:t>2010/05/02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Christian Timmerer, Alpen-Adria-Universität Klagenfurt, Austria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6" name="Picture 5" descr="Screen shot 2011-05-02 at 4.21.3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371600"/>
            <a:ext cx="8686800" cy="499562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8138" y="6031468"/>
            <a:ext cx="23612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Ack</a:t>
            </a:r>
            <a:r>
              <a:rPr lang="en-US" dirty="0"/>
              <a:t> &amp; ©: </a:t>
            </a:r>
            <a:r>
              <a:rPr lang="en-US" dirty="0" smtClean="0"/>
              <a:t>Mark Watson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8428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8" name="Straight Connector 47"/>
          <p:cNvCxnSpPr/>
          <p:nvPr/>
        </p:nvCxnSpPr>
        <p:spPr>
          <a:xfrm>
            <a:off x="5943600" y="1447800"/>
            <a:ext cx="0" cy="4419600"/>
          </a:xfrm>
          <a:prstGeom prst="line">
            <a:avLst/>
          </a:prstGeom>
          <a:ln w="12700" cmpd="sng">
            <a:prstDash val="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2743200" y="1447800"/>
            <a:ext cx="0" cy="4419600"/>
          </a:xfrm>
          <a:prstGeom prst="line">
            <a:avLst/>
          </a:prstGeom>
          <a:ln w="12700" cmpd="sng">
            <a:prstDash val="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Dynamic Adaptive Streaming over HTTP (DASH)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AT" smtClean="0"/>
              <a:t>2010/05/02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Christian Timmerer, Alpen-Adria-Universität Klagenfurt, Austria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5943600"/>
            <a:ext cx="8763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/>
              <a:t>http://</a:t>
            </a:r>
            <a:r>
              <a:rPr lang="en-US" sz="1600" dirty="0" err="1"/>
              <a:t>multimediacommunication.blogspot.com</a:t>
            </a:r>
            <a:r>
              <a:rPr lang="en-US" sz="1600" dirty="0"/>
              <a:t>/2010/05/http-streaming-of-mpeg-</a:t>
            </a:r>
            <a:r>
              <a:rPr lang="en-US" sz="1600" dirty="0" err="1"/>
              <a:t>media.html</a:t>
            </a:r>
            <a:endParaRPr lang="en-US" sz="1600" dirty="0"/>
          </a:p>
        </p:txBody>
      </p:sp>
      <p:sp>
        <p:nvSpPr>
          <p:cNvPr id="14" name="TextBox 13"/>
          <p:cNvSpPr txBox="1"/>
          <p:nvPr/>
        </p:nvSpPr>
        <p:spPr>
          <a:xfrm>
            <a:off x="312630" y="1459468"/>
            <a:ext cx="2201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Proprietary Solutions</a:t>
            </a:r>
            <a:endParaRPr lang="en-US" b="1" dirty="0"/>
          </a:p>
        </p:txBody>
      </p:sp>
      <p:sp>
        <p:nvSpPr>
          <p:cNvPr id="15" name="Rectangle 14"/>
          <p:cNvSpPr/>
          <p:nvPr/>
        </p:nvSpPr>
        <p:spPr>
          <a:xfrm>
            <a:off x="3276600" y="2362200"/>
            <a:ext cx="1752600" cy="5334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3GPP Rel.9 Adaptive HTTP Streaming </a:t>
            </a:r>
            <a:endParaRPr lang="en-US" sz="14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2971800" y="1447800"/>
            <a:ext cx="27359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Int’l Standard Solutions V1</a:t>
            </a:r>
            <a:endParaRPr lang="en-US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6096000" y="1447800"/>
            <a:ext cx="27359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Int’l Standard Solutions V2</a:t>
            </a:r>
            <a:endParaRPr lang="en-US" b="1" dirty="0"/>
          </a:p>
        </p:txBody>
      </p:sp>
      <p:grpSp>
        <p:nvGrpSpPr>
          <p:cNvPr id="52" name="Group 51"/>
          <p:cNvGrpSpPr/>
          <p:nvPr/>
        </p:nvGrpSpPr>
        <p:grpSpPr>
          <a:xfrm>
            <a:off x="2514600" y="1981200"/>
            <a:ext cx="609600" cy="3048000"/>
            <a:chOff x="2514600" y="1981200"/>
            <a:chExt cx="609600" cy="3048000"/>
          </a:xfrm>
        </p:grpSpPr>
        <p:sp>
          <p:nvSpPr>
            <p:cNvPr id="22" name="Striped Right Arrow 21"/>
            <p:cNvSpPr/>
            <p:nvPr/>
          </p:nvSpPr>
          <p:spPr>
            <a:xfrm>
              <a:off x="2514600" y="1981200"/>
              <a:ext cx="609600" cy="533400"/>
            </a:xfrm>
            <a:prstGeom prst="stripedRightArrow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Striped Right Arrow 22"/>
            <p:cNvSpPr/>
            <p:nvPr/>
          </p:nvSpPr>
          <p:spPr>
            <a:xfrm>
              <a:off x="2514600" y="3200400"/>
              <a:ext cx="609600" cy="533400"/>
            </a:xfrm>
            <a:prstGeom prst="stripedRightArrow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Striped Right Arrow 23"/>
            <p:cNvSpPr/>
            <p:nvPr/>
          </p:nvSpPr>
          <p:spPr>
            <a:xfrm>
              <a:off x="2514600" y="4495800"/>
              <a:ext cx="609600" cy="533400"/>
            </a:xfrm>
            <a:prstGeom prst="stripedRightArrow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609600" y="1981200"/>
            <a:ext cx="1676400" cy="3505200"/>
            <a:chOff x="609600" y="1981200"/>
            <a:chExt cx="1676400" cy="3505200"/>
          </a:xfrm>
        </p:grpSpPr>
        <p:sp>
          <p:nvSpPr>
            <p:cNvPr id="7" name="Rectangle 6"/>
            <p:cNvSpPr/>
            <p:nvPr/>
          </p:nvSpPr>
          <p:spPr>
            <a:xfrm>
              <a:off x="609600" y="1981200"/>
              <a:ext cx="1676400" cy="5334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/>
                <a:t>Apple HTTP Live Streaming </a:t>
              </a:r>
              <a:endParaRPr lang="en-US" sz="1400" b="1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609600" y="2590800"/>
              <a:ext cx="1676400" cy="5334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/>
                <a:t>Adobe HTTP Dynamic Streaming </a:t>
              </a:r>
              <a:endParaRPr lang="en-US" sz="1400" b="1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609600" y="3200400"/>
              <a:ext cx="1676400" cy="5334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/>
                <a:t>Microsoft Smooth Streaming</a:t>
              </a:r>
              <a:endParaRPr lang="en-US" sz="1400" b="1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09600" y="4191000"/>
              <a:ext cx="762000" cy="3810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/>
                <a:t>Netflix</a:t>
              </a:r>
              <a:endParaRPr lang="en-US" sz="1400" b="1" dirty="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447800" y="4191000"/>
              <a:ext cx="838200" cy="3810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/>
                <a:t>Akamai</a:t>
              </a:r>
              <a:endParaRPr lang="en-US" sz="1400" b="1" dirty="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609600" y="4648200"/>
              <a:ext cx="1676400" cy="3810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err="1" smtClean="0"/>
                <a:t>Movenetworks</a:t>
              </a:r>
              <a:r>
                <a:rPr lang="en-US" sz="1400" b="1" dirty="0" smtClean="0"/>
                <a:t>’ </a:t>
              </a:r>
              <a:r>
                <a:rPr lang="en-US" sz="1400" b="1" dirty="0" err="1" smtClean="0"/>
                <a:t>Movestreaming</a:t>
              </a:r>
              <a:r>
                <a:rPr lang="en-US" sz="1400" b="1" dirty="0" smtClean="0"/>
                <a:t> </a:t>
              </a:r>
              <a:endParaRPr lang="en-US" sz="1400" b="1" dirty="0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609600" y="5105400"/>
              <a:ext cx="838200" cy="3810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/>
                <a:t>Amazon</a:t>
              </a:r>
              <a:endParaRPr lang="en-US" sz="1400" b="1" dirty="0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1524000" y="5105400"/>
              <a:ext cx="762000" cy="3810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/>
                <a:t>. . .</a:t>
              </a:r>
              <a:endParaRPr lang="en-US" b="1" dirty="0"/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3962400" y="2895600"/>
            <a:ext cx="1676400" cy="1219200"/>
            <a:chOff x="3962400" y="2895600"/>
            <a:chExt cx="1676400" cy="1219200"/>
          </a:xfrm>
        </p:grpSpPr>
        <p:sp>
          <p:nvSpPr>
            <p:cNvPr id="16" name="Rectangle 15"/>
            <p:cNvSpPr/>
            <p:nvPr/>
          </p:nvSpPr>
          <p:spPr>
            <a:xfrm>
              <a:off x="3962400" y="3581400"/>
              <a:ext cx="1676400" cy="5334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/>
                <a:t>OIPF HTTP Adaptive Streaming</a:t>
              </a:r>
              <a:endParaRPr lang="en-US" sz="1400" b="1" dirty="0"/>
            </a:p>
          </p:txBody>
        </p:sp>
        <p:cxnSp>
          <p:nvCxnSpPr>
            <p:cNvPr id="30" name="Straight Arrow Connector 29"/>
            <p:cNvCxnSpPr>
              <a:stCxn id="15" idx="2"/>
              <a:endCxn id="16" idx="0"/>
            </p:cNvCxnSpPr>
            <p:nvPr/>
          </p:nvCxnSpPr>
          <p:spPr>
            <a:xfrm>
              <a:off x="4152900" y="2895600"/>
              <a:ext cx="647700" cy="68580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57" name="Group 56"/>
          <p:cNvGrpSpPr/>
          <p:nvPr/>
        </p:nvGrpSpPr>
        <p:grpSpPr>
          <a:xfrm>
            <a:off x="5029200" y="2628900"/>
            <a:ext cx="3429000" cy="1485900"/>
            <a:chOff x="5029200" y="2628900"/>
            <a:chExt cx="3429000" cy="1485900"/>
          </a:xfrm>
        </p:grpSpPr>
        <p:sp>
          <p:nvSpPr>
            <p:cNvPr id="17" name="Rectangle 16"/>
            <p:cNvSpPr/>
            <p:nvPr/>
          </p:nvSpPr>
          <p:spPr>
            <a:xfrm>
              <a:off x="6324600" y="3581400"/>
              <a:ext cx="2133600" cy="5334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/>
                <a:t>MPEG DASH</a:t>
              </a:r>
              <a:endParaRPr lang="en-US" sz="1400" b="1" dirty="0"/>
            </a:p>
          </p:txBody>
        </p:sp>
        <p:cxnSp>
          <p:nvCxnSpPr>
            <p:cNvPr id="31" name="Straight Arrow Connector 30"/>
            <p:cNvCxnSpPr>
              <a:stCxn id="15" idx="3"/>
              <a:endCxn id="17" idx="1"/>
            </p:cNvCxnSpPr>
            <p:nvPr/>
          </p:nvCxnSpPr>
          <p:spPr>
            <a:xfrm>
              <a:off x="5029200" y="2628900"/>
              <a:ext cx="1295400" cy="121920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>
              <a:stCxn id="16" idx="3"/>
              <a:endCxn id="17" idx="1"/>
            </p:cNvCxnSpPr>
            <p:nvPr/>
          </p:nvCxnSpPr>
          <p:spPr>
            <a:xfrm>
              <a:off x="5638800" y="3848100"/>
              <a:ext cx="6858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58" name="Group 57"/>
          <p:cNvGrpSpPr/>
          <p:nvPr/>
        </p:nvGrpSpPr>
        <p:grpSpPr>
          <a:xfrm>
            <a:off x="5029200" y="2362200"/>
            <a:ext cx="3429000" cy="1219200"/>
            <a:chOff x="5029200" y="2362200"/>
            <a:chExt cx="3429000" cy="1219200"/>
          </a:xfrm>
        </p:grpSpPr>
        <p:sp>
          <p:nvSpPr>
            <p:cNvPr id="18" name="Rectangle 17"/>
            <p:cNvSpPr/>
            <p:nvPr/>
          </p:nvSpPr>
          <p:spPr>
            <a:xfrm>
              <a:off x="6781800" y="2362200"/>
              <a:ext cx="1676400" cy="5334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/>
                <a:t>3GPP Rel.10 DASH</a:t>
              </a:r>
              <a:endParaRPr lang="en-US" sz="1400" b="1" dirty="0"/>
            </a:p>
          </p:txBody>
        </p:sp>
        <p:cxnSp>
          <p:nvCxnSpPr>
            <p:cNvPr id="37" name="Straight Arrow Connector 36"/>
            <p:cNvCxnSpPr>
              <a:stCxn id="15" idx="3"/>
              <a:endCxn id="18" idx="1"/>
            </p:cNvCxnSpPr>
            <p:nvPr/>
          </p:nvCxnSpPr>
          <p:spPr>
            <a:xfrm>
              <a:off x="5029200" y="2628900"/>
              <a:ext cx="17526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>
              <a:stCxn id="18" idx="2"/>
              <a:endCxn id="17" idx="0"/>
            </p:cNvCxnSpPr>
            <p:nvPr/>
          </p:nvCxnSpPr>
          <p:spPr>
            <a:xfrm flipH="1">
              <a:off x="7391400" y="2895600"/>
              <a:ext cx="228600" cy="685800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cxnSp>
        <p:nvCxnSpPr>
          <p:cNvPr id="43" name="Straight Arrow Connector 42"/>
          <p:cNvCxnSpPr/>
          <p:nvPr/>
        </p:nvCxnSpPr>
        <p:spPr>
          <a:xfrm>
            <a:off x="381000" y="5715000"/>
            <a:ext cx="80772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7924800" y="5257800"/>
            <a:ext cx="6125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time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7286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Introduction</a:t>
            </a:r>
          </a:p>
          <a:p>
            <a:pPr lvl="1"/>
            <a:r>
              <a:rPr lang="en-US" dirty="0" smtClean="0"/>
              <a:t>DASH </a:t>
            </a:r>
            <a:r>
              <a:rPr lang="en-US" dirty="0" smtClean="0">
                <a:solidFill>
                  <a:schemeClr val="accent2"/>
                </a:solidFill>
              </a:rPr>
              <a:t>Design Principles</a:t>
            </a:r>
          </a:p>
          <a:p>
            <a:pPr lvl="1"/>
            <a:r>
              <a:rPr lang="en-US" dirty="0" smtClean="0">
                <a:solidFill>
                  <a:srgbClr val="C0504D"/>
                </a:solidFill>
              </a:rPr>
              <a:t>Scope</a:t>
            </a:r>
            <a:r>
              <a:rPr lang="en-US" dirty="0" smtClean="0"/>
              <a:t>: What is specified – and what is not!</a:t>
            </a:r>
          </a:p>
          <a:p>
            <a:r>
              <a:rPr lang="en-US" dirty="0" smtClean="0">
                <a:solidFill>
                  <a:srgbClr val="4F81BD"/>
                </a:solidFill>
              </a:rPr>
              <a:t>DASH Data Model</a:t>
            </a:r>
          </a:p>
          <a:p>
            <a:pPr lvl="1"/>
            <a:r>
              <a:rPr lang="en-US" dirty="0" smtClean="0">
                <a:solidFill>
                  <a:srgbClr val="C0504D"/>
                </a:solidFill>
              </a:rPr>
              <a:t>Media Presentation Description</a:t>
            </a:r>
          </a:p>
          <a:p>
            <a:pPr lvl="1"/>
            <a:r>
              <a:rPr lang="en-US" dirty="0" smtClean="0">
                <a:solidFill>
                  <a:srgbClr val="C0504D"/>
                </a:solidFill>
              </a:rPr>
              <a:t>Segment Indexing</a:t>
            </a:r>
          </a:p>
          <a:p>
            <a:r>
              <a:rPr lang="en-US" dirty="0" smtClean="0">
                <a:solidFill>
                  <a:srgbClr val="4F81BD"/>
                </a:solidFill>
              </a:rPr>
              <a:t>Dynamic &amp; Adaptive</a:t>
            </a:r>
          </a:p>
          <a:p>
            <a:pPr lvl="1"/>
            <a:r>
              <a:rPr lang="en-US" dirty="0" smtClean="0"/>
              <a:t>Video </a:t>
            </a:r>
            <a:r>
              <a:rPr lang="en-US" dirty="0" smtClean="0">
                <a:solidFill>
                  <a:srgbClr val="C0504D"/>
                </a:solidFill>
              </a:rPr>
              <a:t>on Demand </a:t>
            </a:r>
            <a:r>
              <a:rPr lang="en-US" dirty="0" smtClean="0"/>
              <a:t>vs. </a:t>
            </a:r>
            <a:r>
              <a:rPr lang="en-US" dirty="0" smtClean="0">
                <a:solidFill>
                  <a:srgbClr val="C0504D"/>
                </a:solidFill>
              </a:rPr>
              <a:t>Live</a:t>
            </a:r>
          </a:p>
          <a:p>
            <a:pPr lvl="1"/>
            <a:r>
              <a:rPr lang="en-US" dirty="0" smtClean="0"/>
              <a:t>The </a:t>
            </a:r>
            <a:r>
              <a:rPr lang="en-US" dirty="0" smtClean="0">
                <a:solidFill>
                  <a:srgbClr val="C0504D"/>
                </a:solidFill>
              </a:rPr>
              <a:t>Adaptation Problem</a:t>
            </a:r>
          </a:p>
          <a:p>
            <a:r>
              <a:rPr lang="en-US" dirty="0" smtClean="0">
                <a:solidFill>
                  <a:srgbClr val="4F81BD"/>
                </a:solidFill>
              </a:rPr>
              <a:t>Conclusions &amp; Future Work</a:t>
            </a:r>
            <a:endParaRPr lang="en-US" dirty="0">
              <a:solidFill>
                <a:srgbClr val="4F81BD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AT" smtClean="0"/>
              <a:t>2010/05/02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Christian Timmerer, Alpen-Adria-Universität Klagenfurt, Austria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318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DASH Design Principles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DASH is </a:t>
            </a:r>
            <a:r>
              <a:rPr lang="en-US" dirty="0" smtClean="0">
                <a:solidFill>
                  <a:srgbClr val="FF0000"/>
                </a:solidFill>
              </a:rPr>
              <a:t>not</a:t>
            </a:r>
          </a:p>
          <a:p>
            <a:pPr lvl="1"/>
            <a:r>
              <a:rPr lang="en-US" dirty="0" smtClean="0"/>
              <a:t>system</a:t>
            </a:r>
            <a:r>
              <a:rPr lang="en-US" dirty="0"/>
              <a:t>, protocol, presentation, codec, interactivity, client specification</a:t>
            </a:r>
          </a:p>
          <a:p>
            <a:r>
              <a:rPr lang="en-US" dirty="0" smtClean="0">
                <a:solidFill>
                  <a:srgbClr val="4F81BD"/>
                </a:solidFill>
              </a:rPr>
              <a:t>DASH is an </a:t>
            </a:r>
            <a:r>
              <a:rPr lang="en-US" dirty="0" smtClean="0">
                <a:solidFill>
                  <a:srgbClr val="FF0000"/>
                </a:solidFill>
              </a:rPr>
              <a:t>enabler</a:t>
            </a:r>
          </a:p>
          <a:p>
            <a:pPr lvl="1"/>
            <a:r>
              <a:rPr lang="en-US" dirty="0" smtClean="0"/>
              <a:t>It </a:t>
            </a:r>
            <a:r>
              <a:rPr lang="en-US" dirty="0">
                <a:solidFill>
                  <a:schemeClr val="accent2"/>
                </a:solidFill>
              </a:rPr>
              <a:t>provides formats </a:t>
            </a:r>
            <a:r>
              <a:rPr lang="en-US" dirty="0"/>
              <a:t>to enable efficient and high-quality delivery of </a:t>
            </a:r>
            <a:r>
              <a:rPr lang="en-US" dirty="0" smtClean="0"/>
              <a:t>streaming services </a:t>
            </a:r>
            <a:r>
              <a:rPr lang="en-US" dirty="0"/>
              <a:t>over the </a:t>
            </a:r>
            <a:r>
              <a:rPr lang="en-US" dirty="0" smtClean="0"/>
              <a:t>Internet</a:t>
            </a:r>
          </a:p>
          <a:p>
            <a:pPr lvl="1"/>
            <a:r>
              <a:rPr lang="en-US" dirty="0" smtClean="0"/>
              <a:t>It </a:t>
            </a:r>
            <a:r>
              <a:rPr lang="en-US" dirty="0"/>
              <a:t>is considered as </a:t>
            </a:r>
            <a:r>
              <a:rPr lang="en-US" dirty="0">
                <a:solidFill>
                  <a:srgbClr val="C0504D"/>
                </a:solidFill>
              </a:rPr>
              <a:t>one component </a:t>
            </a:r>
            <a:r>
              <a:rPr lang="en-US" dirty="0"/>
              <a:t>in an </a:t>
            </a:r>
            <a:r>
              <a:rPr lang="en-US" dirty="0" smtClean="0"/>
              <a:t>end-to-end service</a:t>
            </a:r>
          </a:p>
          <a:p>
            <a:pPr lvl="1"/>
            <a:r>
              <a:rPr lang="en-US" dirty="0" smtClean="0"/>
              <a:t>System </a:t>
            </a:r>
            <a:r>
              <a:rPr lang="en-US" dirty="0"/>
              <a:t>definition left to other organizations (SDOs, </a:t>
            </a:r>
            <a:r>
              <a:rPr lang="en-US" dirty="0" err="1"/>
              <a:t>Fora</a:t>
            </a:r>
            <a:r>
              <a:rPr lang="en-US" dirty="0"/>
              <a:t>, Companies, etc.)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Design choices</a:t>
            </a:r>
          </a:p>
          <a:p>
            <a:pPr lvl="1"/>
            <a:r>
              <a:rPr lang="en-US" dirty="0" smtClean="0"/>
              <a:t>Enable </a:t>
            </a:r>
            <a:r>
              <a:rPr lang="en-US" dirty="0">
                <a:solidFill>
                  <a:srgbClr val="C0504D"/>
                </a:solidFill>
              </a:rPr>
              <a:t>reuse</a:t>
            </a:r>
            <a:r>
              <a:rPr lang="en-US" dirty="0"/>
              <a:t> of </a:t>
            </a:r>
            <a:r>
              <a:rPr lang="en-US" dirty="0">
                <a:solidFill>
                  <a:srgbClr val="C0504D"/>
                </a:solidFill>
              </a:rPr>
              <a:t>existing technologies </a:t>
            </a:r>
            <a:r>
              <a:rPr lang="en-US" dirty="0"/>
              <a:t>(containers, codecs, DRM etc.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Enable </a:t>
            </a:r>
            <a:r>
              <a:rPr lang="en-US" dirty="0">
                <a:solidFill>
                  <a:srgbClr val="C0504D"/>
                </a:solidFill>
              </a:rPr>
              <a:t>deployment on top of HTTP-CDNs </a:t>
            </a:r>
            <a:r>
              <a:rPr lang="en-US" dirty="0"/>
              <a:t>(Web Infrastructures, caching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Enable </a:t>
            </a:r>
            <a:r>
              <a:rPr lang="en-US" dirty="0"/>
              <a:t>very high user-experience (low start-up, no </a:t>
            </a:r>
            <a:r>
              <a:rPr lang="en-US" dirty="0" err="1"/>
              <a:t>rebuffering</a:t>
            </a:r>
            <a:r>
              <a:rPr lang="en-US" dirty="0"/>
              <a:t>, trick modes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Enable </a:t>
            </a:r>
            <a:r>
              <a:rPr lang="en-US" dirty="0"/>
              <a:t>selection based on </a:t>
            </a:r>
            <a:r>
              <a:rPr lang="en-US" dirty="0">
                <a:solidFill>
                  <a:srgbClr val="C0504D"/>
                </a:solidFill>
              </a:rPr>
              <a:t>network</a:t>
            </a:r>
            <a:r>
              <a:rPr lang="en-US" dirty="0"/>
              <a:t> and </a:t>
            </a:r>
            <a:r>
              <a:rPr lang="en-US" dirty="0">
                <a:solidFill>
                  <a:srgbClr val="C0504D"/>
                </a:solidFill>
              </a:rPr>
              <a:t>device capability</a:t>
            </a:r>
            <a:r>
              <a:rPr lang="en-US" dirty="0"/>
              <a:t>, </a:t>
            </a:r>
            <a:r>
              <a:rPr lang="en-US" dirty="0">
                <a:solidFill>
                  <a:srgbClr val="C0504D"/>
                </a:solidFill>
              </a:rPr>
              <a:t>user </a:t>
            </a:r>
            <a:r>
              <a:rPr lang="en-US" dirty="0" smtClean="0">
                <a:solidFill>
                  <a:srgbClr val="C0504D"/>
                </a:solidFill>
              </a:rPr>
              <a:t>preferences</a:t>
            </a:r>
          </a:p>
          <a:p>
            <a:pPr lvl="1"/>
            <a:r>
              <a:rPr lang="en-US" dirty="0" smtClean="0"/>
              <a:t>Enable </a:t>
            </a:r>
            <a:r>
              <a:rPr lang="en-US" dirty="0">
                <a:solidFill>
                  <a:srgbClr val="C0504D"/>
                </a:solidFill>
              </a:rPr>
              <a:t>seamless </a:t>
            </a:r>
            <a:r>
              <a:rPr lang="en-US" dirty="0" smtClean="0">
                <a:solidFill>
                  <a:srgbClr val="C0504D"/>
                </a:solidFill>
              </a:rPr>
              <a:t>switching</a:t>
            </a:r>
          </a:p>
          <a:p>
            <a:pPr lvl="1"/>
            <a:r>
              <a:rPr lang="en-US" dirty="0" smtClean="0"/>
              <a:t>Enable </a:t>
            </a:r>
            <a:r>
              <a:rPr lang="en-US" dirty="0" smtClean="0">
                <a:solidFill>
                  <a:srgbClr val="C0504D"/>
                </a:solidFill>
              </a:rPr>
              <a:t>live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rgbClr val="C0504D"/>
                </a:solidFill>
              </a:rPr>
              <a:t>DVD</a:t>
            </a:r>
            <a:r>
              <a:rPr lang="en-US" dirty="0">
                <a:solidFill>
                  <a:srgbClr val="C0504D"/>
                </a:solidFill>
              </a:rPr>
              <a:t>-</a:t>
            </a:r>
            <a:r>
              <a:rPr lang="en-US" dirty="0" smtClean="0">
                <a:solidFill>
                  <a:srgbClr val="C0504D"/>
                </a:solidFill>
              </a:rPr>
              <a:t>kind of experiences</a:t>
            </a:r>
          </a:p>
          <a:p>
            <a:pPr lvl="1"/>
            <a:r>
              <a:rPr lang="en-US" dirty="0" smtClean="0"/>
              <a:t>Move </a:t>
            </a:r>
            <a:r>
              <a:rPr lang="en-US" dirty="0"/>
              <a:t>intelligence from network to client, enable </a:t>
            </a:r>
            <a:r>
              <a:rPr lang="en-US" dirty="0">
                <a:solidFill>
                  <a:srgbClr val="C0504D"/>
                </a:solidFill>
              </a:rPr>
              <a:t>client </a:t>
            </a:r>
            <a:r>
              <a:rPr lang="en-US" dirty="0" smtClean="0">
                <a:solidFill>
                  <a:srgbClr val="C0504D"/>
                </a:solidFill>
              </a:rPr>
              <a:t>differenti</a:t>
            </a:r>
            <a:r>
              <a:rPr lang="en-US" dirty="0" smtClean="0"/>
              <a:t>ation</a:t>
            </a:r>
          </a:p>
          <a:p>
            <a:pPr lvl="1"/>
            <a:r>
              <a:rPr lang="en-US" dirty="0" smtClean="0"/>
              <a:t>Enable </a:t>
            </a:r>
            <a:r>
              <a:rPr lang="en-US" dirty="0" smtClean="0">
                <a:solidFill>
                  <a:srgbClr val="C0504D"/>
                </a:solidFill>
              </a:rPr>
              <a:t>deployment flexibility </a:t>
            </a:r>
            <a:r>
              <a:rPr lang="en-US" dirty="0" smtClean="0"/>
              <a:t>(</a:t>
            </a:r>
            <a:r>
              <a:rPr lang="en-US" dirty="0"/>
              <a:t>e. g</a:t>
            </a:r>
            <a:r>
              <a:rPr lang="en-US" dirty="0" smtClean="0"/>
              <a:t>., live, on</a:t>
            </a:r>
            <a:r>
              <a:rPr lang="en-US" dirty="0"/>
              <a:t>-demand</a:t>
            </a:r>
            <a:r>
              <a:rPr lang="en-US" dirty="0" smtClean="0"/>
              <a:t>, time</a:t>
            </a:r>
            <a:r>
              <a:rPr lang="en-US" dirty="0"/>
              <a:t>-</a:t>
            </a:r>
            <a:r>
              <a:rPr lang="en-US" dirty="0" smtClean="0"/>
              <a:t>shift viewing)</a:t>
            </a:r>
          </a:p>
          <a:p>
            <a:pPr lvl="1"/>
            <a:r>
              <a:rPr lang="en-US" dirty="0" smtClean="0"/>
              <a:t>Provide </a:t>
            </a:r>
            <a:r>
              <a:rPr lang="en-US" dirty="0"/>
              <a:t>simple interoperability points (</a:t>
            </a:r>
            <a:r>
              <a:rPr lang="en-US" dirty="0">
                <a:solidFill>
                  <a:srgbClr val="C0504D"/>
                </a:solidFill>
              </a:rPr>
              <a:t>profiles</a:t>
            </a:r>
            <a:r>
              <a:rPr lang="en-US" dirty="0"/>
              <a:t>)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AT" smtClean="0"/>
              <a:t>2010/05/02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Christian Timmerer, Alpen-Adria-Universität Klagenfurt, Austria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8138" y="6183868"/>
            <a:ext cx="32561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Ack</a:t>
            </a:r>
            <a:r>
              <a:rPr lang="en-US" dirty="0" smtClean="0"/>
              <a:t> &amp; ©: Thomas </a:t>
            </a:r>
            <a:r>
              <a:rPr lang="en-US" dirty="0" err="1" smtClean="0"/>
              <a:t>Stockhammer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5184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einz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s52480-template">
  <a:themeElements>
    <a:clrScheme name="cs52480-template 13">
      <a:dk1>
        <a:srgbClr val="000000"/>
      </a:dk1>
      <a:lt1>
        <a:srgbClr val="FFFFFF"/>
      </a:lt1>
      <a:dk2>
        <a:srgbClr val="000000"/>
      </a:dk2>
      <a:lt2>
        <a:srgbClr val="891411"/>
      </a:lt2>
      <a:accent1>
        <a:srgbClr val="336699"/>
      </a:accent1>
      <a:accent2>
        <a:srgbClr val="660066"/>
      </a:accent2>
      <a:accent3>
        <a:srgbClr val="FFFFFF"/>
      </a:accent3>
      <a:accent4>
        <a:srgbClr val="000000"/>
      </a:accent4>
      <a:accent5>
        <a:srgbClr val="ADB8CA"/>
      </a:accent5>
      <a:accent6>
        <a:srgbClr val="5C005C"/>
      </a:accent6>
      <a:hlink>
        <a:srgbClr val="003366"/>
      </a:hlink>
      <a:folHlink>
        <a:srgbClr val="000066"/>
      </a:folHlink>
    </a:clrScheme>
    <a:fontScheme name="cs52480-template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ea typeface="宋体" pitchFamily="2" charset="-122"/>
          </a:defRPr>
        </a:defPPr>
      </a:lstStyle>
    </a:lnDef>
  </a:objectDefaults>
  <a:extraClrSchemeLst>
    <a:extraClrScheme>
      <a:clrScheme name="cs52480-template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s52480-template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s52480-template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s52480-template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s52480-template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52480-template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52480-template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52480-template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52480-template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52480-template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52480-template 11">
        <a:dk1>
          <a:srgbClr val="000000"/>
        </a:dk1>
        <a:lt1>
          <a:srgbClr val="FFFFFF"/>
        </a:lt1>
        <a:dk2>
          <a:srgbClr val="0033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52480-template 12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333399"/>
        </a:accent1>
        <a:accent2>
          <a:srgbClr val="660066"/>
        </a:accent2>
        <a:accent3>
          <a:srgbClr val="FFFFFF"/>
        </a:accent3>
        <a:accent4>
          <a:srgbClr val="000000"/>
        </a:accent4>
        <a:accent5>
          <a:srgbClr val="ADADCA"/>
        </a:accent5>
        <a:accent6>
          <a:srgbClr val="5C005C"/>
        </a:accent6>
        <a:hlink>
          <a:srgbClr val="003366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52480-template 13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336699"/>
        </a:accent1>
        <a:accent2>
          <a:srgbClr val="660066"/>
        </a:accent2>
        <a:accent3>
          <a:srgbClr val="FFFFFF"/>
        </a:accent3>
        <a:accent4>
          <a:srgbClr val="000000"/>
        </a:accent4>
        <a:accent5>
          <a:srgbClr val="ADB8CA"/>
        </a:accent5>
        <a:accent6>
          <a:srgbClr val="5C005C"/>
        </a:accent6>
        <a:hlink>
          <a:srgbClr val="003366"/>
        </a:hlink>
        <a:folHlink>
          <a:srgbClr val="0000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Meinz</Template>
  <TotalTime>4543</TotalTime>
  <Words>1648</Words>
  <Application>Microsoft Office PowerPoint</Application>
  <PresentationFormat>On-screen Show (4:3)</PresentationFormat>
  <Paragraphs>357</Paragraphs>
  <Slides>22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24" baseType="lpstr">
      <vt:lpstr>Meinz</vt:lpstr>
      <vt:lpstr>cs52480-template</vt:lpstr>
      <vt:lpstr>Introduction to DASH</vt:lpstr>
      <vt:lpstr>Dynamic Adaptive Streaming over HTTP (DASH)</vt:lpstr>
      <vt:lpstr>User Frustration in Internet Video</vt:lpstr>
      <vt:lpstr>What is DASH?</vt:lpstr>
      <vt:lpstr>HTTP Streaming of Media</vt:lpstr>
      <vt:lpstr>Adaptive Streaming in Practice</vt:lpstr>
      <vt:lpstr>Dynamic Adaptive Streaming over HTTP (DASH)</vt:lpstr>
      <vt:lpstr>Outline</vt:lpstr>
      <vt:lpstr>DASH Design Principles</vt:lpstr>
      <vt:lpstr>What is specified – and what is not?</vt:lpstr>
      <vt:lpstr>DASH Data Model</vt:lpstr>
      <vt:lpstr>Media Presentation Description</vt:lpstr>
      <vt:lpstr>DASH Groups &amp; Subsets</vt:lpstr>
      <vt:lpstr>Segment Indexing</vt:lpstr>
      <vt:lpstr>Segment Indexing</vt:lpstr>
      <vt:lpstr>Switch Point Alignment</vt:lpstr>
      <vt:lpstr>Adaptive Streaming Summary</vt:lpstr>
      <vt:lpstr>Adaptation Problem</vt:lpstr>
      <vt:lpstr>Conclusions</vt:lpstr>
      <vt:lpstr>Potential Future Work Items</vt:lpstr>
      <vt:lpstr>Implementations</vt:lpstr>
      <vt:lpstr>Thank you for your attention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ENTHRONE: End-to-End QoS through Integrated Management of Content, Networks, and Terminals</dc:title>
  <dc:creator>Roger Zimmermann</dc:creator>
  <cp:lastModifiedBy>Roger Zimmermann</cp:lastModifiedBy>
  <cp:revision>371</cp:revision>
  <dcterms:created xsi:type="dcterms:W3CDTF">2010-02-03T12:32:03Z</dcterms:created>
  <dcterms:modified xsi:type="dcterms:W3CDTF">2015-09-16T05:41:13Z</dcterms:modified>
</cp:coreProperties>
</file>