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2"/>
  </p:notesMasterIdLst>
  <p:handoutMasterIdLst>
    <p:handoutMasterId r:id="rId23"/>
  </p:handoutMasterIdLst>
  <p:sldIdLst>
    <p:sldId id="347" r:id="rId2"/>
    <p:sldId id="292" r:id="rId3"/>
    <p:sldId id="310" r:id="rId4"/>
    <p:sldId id="300" r:id="rId5"/>
    <p:sldId id="365" r:id="rId6"/>
    <p:sldId id="366" r:id="rId7"/>
    <p:sldId id="367" r:id="rId8"/>
    <p:sldId id="364" r:id="rId9"/>
    <p:sldId id="302" r:id="rId10"/>
    <p:sldId id="362" r:id="rId11"/>
    <p:sldId id="284" r:id="rId12"/>
    <p:sldId id="348" r:id="rId13"/>
    <p:sldId id="349" r:id="rId14"/>
    <p:sldId id="350" r:id="rId15"/>
    <p:sldId id="354" r:id="rId16"/>
    <p:sldId id="352" r:id="rId17"/>
    <p:sldId id="355" r:id="rId18"/>
    <p:sldId id="353" r:id="rId19"/>
    <p:sldId id="351" r:id="rId20"/>
    <p:sldId id="363" r:id="rId21"/>
  </p:sldIdLst>
  <p:sldSz cx="9906000" cy="6858000" type="A4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B8CBF7"/>
    <a:srgbClr val="FFCC00"/>
    <a:srgbClr val="CC0000"/>
    <a:srgbClr val="33CC33"/>
    <a:srgbClr val="6B6B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>
      <p:cViewPr varScale="1">
        <p:scale>
          <a:sx n="84" d="100"/>
          <a:sy n="84" d="100"/>
        </p:scale>
        <p:origin x="-450" y="-9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2E000F-B2FC-4E5C-9624-B31258512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26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4088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F2DBFB2-FC6F-4C47-98EA-ACD3E09CBB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6832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049207-96AB-4E12-8200-9DFF080C794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C42342-0013-4073-A0F1-C0D203FE362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772C88-696F-46A2-A83D-4A424AF550ED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772C88-696F-46A2-A83D-4A424AF550ED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772C88-696F-46A2-A83D-4A424AF550ED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772C88-696F-46A2-A83D-4A424AF550ED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7FC470-118B-4FB5-A6D2-BCA40CE1D27F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DBABEC-8B9D-4B67-B5FB-3D5A0827F6F3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10" name="AutoShape 8"/>
            <p:cNvSpPr>
              <a:spLocks noChangeArrowheads="1"/>
            </p:cNvSpPr>
            <p:nvPr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AutoShape 10"/>
            <p:cNvSpPr>
              <a:spLocks noChangeArrowheads="1"/>
            </p:cNvSpPr>
            <p:nvPr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AutoShape 11"/>
            <p:cNvSpPr>
              <a:spLocks noChangeArrowheads="1"/>
            </p:cNvSpPr>
            <p:nvPr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" name="Line 17"/>
          <p:cNvSpPr>
            <a:spLocks noChangeShapeType="1"/>
          </p:cNvSpPr>
          <p:nvPr/>
        </p:nvSpPr>
        <p:spPr bwMode="auto">
          <a:xfrm flipH="1">
            <a:off x="819150" y="3429000"/>
            <a:ext cx="908685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990600" y="6453188"/>
            <a:ext cx="29718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800" dirty="0" smtClean="0">
                <a:solidFill>
                  <a:schemeClr val="accent1"/>
                </a:solidFill>
              </a:rPr>
              <a:t>NUS.SOC.CS5248-2015</a:t>
            </a:r>
            <a:endParaRPr lang="en-US" sz="800" dirty="0">
              <a:solidFill>
                <a:schemeClr val="accent1"/>
              </a:solidFill>
            </a:endParaRPr>
          </a:p>
          <a:p>
            <a:pPr eaLnBrk="1" hangingPunct="1">
              <a:defRPr/>
            </a:pPr>
            <a:r>
              <a:rPr lang="en-US" sz="800" dirty="0">
                <a:solidFill>
                  <a:schemeClr val="accent1"/>
                </a:solidFill>
                <a:latin typeface="Lucida Sans" pitchFamily="34" charset="0"/>
              </a:rPr>
              <a:t>Roger Zimmermann </a:t>
            </a:r>
            <a:r>
              <a:rPr lang="en-US" sz="800" dirty="0">
                <a:solidFill>
                  <a:schemeClr val="accent1"/>
                </a:solidFill>
              </a:rPr>
              <a:t>	</a:t>
            </a:r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93763" y="1052513"/>
            <a:ext cx="8516937" cy="2209800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893763" y="3789363"/>
            <a:ext cx="74295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89013" y="6453188"/>
            <a:ext cx="2063750" cy="255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633788" y="6248400"/>
            <a:ext cx="31369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D5F2B-B086-4308-8536-692A72B39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84284-F636-4BF7-A407-C92244197D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5675" y="277813"/>
            <a:ext cx="2105025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77813"/>
            <a:ext cx="6162675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4AFAF-7BAD-42B1-BF68-CD48E9214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3EA38-0348-47E2-95D1-FB189260BC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758FB-7943-4AE1-97E0-6AB8F0F8A1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00200"/>
            <a:ext cx="413385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850" y="1600200"/>
            <a:ext cx="413385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21F330-D79B-42B1-9541-162698C1BA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E5270-1E00-40E4-8EBE-88862E53C4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079A8B-28E3-4C68-B07D-47B789EFAB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1D272-E7C5-4C36-8FED-15D9E1470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0B815-C295-476B-9373-C7F011B051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49BBB-5284-47DB-A727-44E1193B35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7411" name="Group 7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3080" name="AutoShape 8"/>
            <p:cNvSpPr>
              <a:spLocks noChangeArrowheads="1"/>
            </p:cNvSpPr>
            <p:nvPr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81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82" name="AutoShape 10"/>
            <p:cNvSpPr>
              <a:spLocks noChangeArrowheads="1"/>
            </p:cNvSpPr>
            <p:nvPr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83" name="AutoShape 11"/>
            <p:cNvSpPr>
              <a:spLocks noChangeArrowheads="1"/>
            </p:cNvSpPr>
            <p:nvPr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7412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77813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413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00200"/>
            <a:ext cx="84201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453188"/>
            <a:ext cx="27432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32200" y="6248400"/>
            <a:ext cx="321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46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18CE3D31-C6BB-4F23-B392-7F1A08DA73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 flipH="1">
            <a:off x="974725" y="1268413"/>
            <a:ext cx="8931275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ransition spd="slow"/>
  <p:timing>
    <p:tnLst>
      <p:par>
        <p:cTn id="1" dur="indefinite" restart="never" nodeType="tmRoot"/>
      </p:par>
    </p:tnLst>
  </p:timing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3000">
          <a:solidFill>
            <a:schemeClr val="fol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800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chowcm@comp.nus.edu.s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ntos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Project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3762" y="3789363"/>
            <a:ext cx="8478837" cy="1600200"/>
          </a:xfrm>
        </p:spPr>
        <p:txBody>
          <a:bodyPr/>
          <a:lstStyle/>
          <a:p>
            <a:r>
              <a:rPr lang="en-US" dirty="0" smtClean="0"/>
              <a:t>Create a DASH-compliant (Dynamic Adaptive Streaming over HTTP) </a:t>
            </a:r>
            <a:r>
              <a:rPr lang="en-US" i="1" u="sng" dirty="0" smtClean="0"/>
              <a:t>live</a:t>
            </a:r>
            <a:r>
              <a:rPr lang="en-US" dirty="0" smtClean="0"/>
              <a:t> streaming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 (2): Get your Tablet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Check out your loan ASUS Transformer for the project from </a:t>
            </a:r>
            <a:r>
              <a:rPr lang="en-US" b="1" dirty="0" smtClean="0"/>
              <a:t>Mr. Chow</a:t>
            </a:r>
            <a:r>
              <a:rPr lang="en-US" dirty="0" smtClean="0"/>
              <a:t> from SoC Technical Services (on the </a:t>
            </a:r>
            <a:r>
              <a:rPr lang="en-US" dirty="0" smtClean="0">
                <a:solidFill>
                  <a:srgbClr val="0000FF"/>
                </a:solidFill>
              </a:rPr>
              <a:t>4</a:t>
            </a:r>
            <a:r>
              <a:rPr lang="en-US" baseline="30000" dirty="0" smtClean="0">
                <a:solidFill>
                  <a:srgbClr val="0000FF"/>
                </a:solidFill>
              </a:rPr>
              <a:t>th</a:t>
            </a:r>
            <a:r>
              <a:rPr lang="en-US" dirty="0" smtClean="0">
                <a:solidFill>
                  <a:srgbClr val="0000FF"/>
                </a:solidFill>
              </a:rPr>
              <a:t> floor of AS6</a:t>
            </a:r>
            <a:r>
              <a:rPr lang="en-US" dirty="0" smtClean="0"/>
              <a:t>).</a:t>
            </a:r>
          </a:p>
          <a:p>
            <a:r>
              <a:rPr lang="en-US" dirty="0" smtClean="0"/>
              <a:t>There is one tablet per team (3 students).</a:t>
            </a:r>
          </a:p>
          <a:p>
            <a:r>
              <a:rPr lang="en-US" dirty="0" smtClean="0"/>
              <a:t>Please loan your tablet on </a:t>
            </a:r>
            <a:r>
              <a:rPr lang="en-US" dirty="0">
                <a:solidFill>
                  <a:srgbClr val="0000FF"/>
                </a:solidFill>
              </a:rPr>
              <a:t>3</a:t>
            </a:r>
            <a:r>
              <a:rPr lang="en-US" dirty="0" smtClean="0">
                <a:solidFill>
                  <a:srgbClr val="0000FF"/>
                </a:solidFill>
              </a:rPr>
              <a:t>/9</a:t>
            </a:r>
            <a:r>
              <a:rPr lang="en-US" dirty="0" smtClean="0"/>
              <a:t> or </a:t>
            </a:r>
            <a:r>
              <a:rPr lang="en-US" dirty="0">
                <a:solidFill>
                  <a:srgbClr val="0000FF"/>
                </a:solidFill>
              </a:rPr>
              <a:t>4</a:t>
            </a:r>
            <a:r>
              <a:rPr lang="en-US" dirty="0" smtClean="0">
                <a:solidFill>
                  <a:srgbClr val="0000FF"/>
                </a:solidFill>
              </a:rPr>
              <a:t>/9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00FF"/>
                </a:solidFill>
              </a:rPr>
              <a:t>2:00-5:00 pm</a:t>
            </a:r>
            <a:r>
              <a:rPr lang="en-US" dirty="0" smtClean="0"/>
              <a:t>, AS6-04-27.</a:t>
            </a:r>
            <a:br>
              <a:rPr lang="en-US" dirty="0" smtClean="0"/>
            </a:br>
            <a:r>
              <a:rPr lang="en-US" dirty="0" smtClean="0"/>
              <a:t>Email: </a:t>
            </a:r>
            <a:r>
              <a:rPr lang="en-US" dirty="0" smtClean="0">
                <a:hlinkClick r:id="rId2"/>
              </a:rPr>
              <a:t>chowcm@comp.nus.edu.sg</a:t>
            </a:r>
            <a:r>
              <a:rPr lang="en-US" dirty="0" smtClean="0"/>
              <a:t>.</a:t>
            </a:r>
          </a:p>
          <a:p>
            <a:r>
              <a:rPr lang="en-US" dirty="0" smtClean="0"/>
              <a:t>Tell Mr. Chow the 3 team member names.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NUS.SOC.CS5248-2015</a:t>
            </a:r>
          </a:p>
          <a:p>
            <a:pPr>
              <a:defRPr/>
            </a:pPr>
            <a:r>
              <a:rPr lang="en-US" dirty="0" smtClean="0"/>
              <a:t>Roger Zimmermann 	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endParaRPr lang="en-US" smtClean="0"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Introduction to DASH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Dynamic Adaptive Streaming over HTTP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DASH (1)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420100" cy="5029200"/>
          </a:xfrm>
        </p:spPr>
        <p:txBody>
          <a:bodyPr/>
          <a:lstStyle/>
          <a:p>
            <a:pPr eaLnBrk="1" hangingPunct="1"/>
            <a:r>
              <a:rPr lang="en-US" dirty="0" smtClean="0"/>
              <a:t>RTP/RTSP/RTCP streaming faces several </a:t>
            </a:r>
            <a:r>
              <a:rPr lang="en-US" dirty="0" smtClean="0">
                <a:solidFill>
                  <a:srgbClr val="C00000"/>
                </a:solidFill>
              </a:rPr>
              <a:t>challenges</a:t>
            </a:r>
            <a:endParaRPr lang="en-US" sz="1600" dirty="0" smtClean="0">
              <a:solidFill>
                <a:srgbClr val="C00000"/>
              </a:solidFill>
            </a:endParaRPr>
          </a:p>
          <a:p>
            <a:pPr lvl="1" eaLnBrk="1" hangingPunct="1"/>
            <a:r>
              <a:rPr lang="en-US" dirty="0" smtClean="0"/>
              <a:t>Special-purpose server for media (complex)</a:t>
            </a:r>
          </a:p>
          <a:p>
            <a:pPr lvl="1" eaLnBrk="1" hangingPunct="1"/>
            <a:r>
              <a:rPr lang="en-US" dirty="0" smtClean="0"/>
              <a:t>Protocols use TCP and UDP transmissions (firewalls)</a:t>
            </a:r>
          </a:p>
          <a:p>
            <a:pPr lvl="1" eaLnBrk="1" hangingPunct="1"/>
            <a:r>
              <a:rPr lang="en-US" dirty="0" smtClean="0"/>
              <a:t>Difficult to cache data (no “web caching”)</a:t>
            </a:r>
          </a:p>
          <a:p>
            <a:pPr lvl="1" eaLnBrk="1" hangingPunct="1"/>
            <a:endParaRPr lang="en-US" sz="2000" dirty="0" smtClean="0"/>
          </a:p>
          <a:p>
            <a:pPr eaLnBrk="1" hangingPunct="1"/>
            <a:r>
              <a:rPr lang="en-US" dirty="0" smtClean="0">
                <a:solidFill>
                  <a:srgbClr val="00B050"/>
                </a:solidFill>
              </a:rPr>
              <a:t>Advantage</a:t>
            </a: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Short end-to-end latency</a:t>
            </a: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DASH (2)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534400" cy="5029200"/>
          </a:xfrm>
        </p:spPr>
        <p:txBody>
          <a:bodyPr/>
          <a:lstStyle/>
          <a:p>
            <a:pPr eaLnBrk="1" hangingPunct="1"/>
            <a:r>
              <a:rPr lang="en-US" dirty="0" smtClean="0"/>
              <a:t>Main idea of DASH</a:t>
            </a:r>
            <a:endParaRPr lang="en-US" sz="1600" dirty="0" smtClean="0">
              <a:solidFill>
                <a:srgbClr val="C00000"/>
              </a:solidFill>
            </a:endParaRPr>
          </a:p>
          <a:p>
            <a:pPr lvl="1" eaLnBrk="1" hangingPunct="1"/>
            <a:r>
              <a:rPr lang="en-US" dirty="0" smtClean="0"/>
              <a:t>Use HTTP protocol to “stream” media</a:t>
            </a:r>
          </a:p>
          <a:p>
            <a:pPr lvl="1" eaLnBrk="1" hangingPunct="1"/>
            <a:r>
              <a:rPr lang="en-US" dirty="0" smtClean="0"/>
              <a:t>Divide media into small chunks, i.e., </a:t>
            </a:r>
            <a:r>
              <a:rPr lang="en-US" dirty="0" smtClean="0">
                <a:solidFill>
                  <a:srgbClr val="C00000"/>
                </a:solidFill>
              </a:rPr>
              <a:t>streamlets</a:t>
            </a:r>
          </a:p>
          <a:p>
            <a:pPr lvl="2" eaLnBrk="1" hangingPunct="1"/>
            <a:endParaRPr lang="en-US" sz="2000" dirty="0" smtClean="0"/>
          </a:p>
          <a:p>
            <a:pPr eaLnBrk="1" hangingPunct="1"/>
            <a:r>
              <a:rPr lang="en-US" dirty="0" smtClean="0">
                <a:solidFill>
                  <a:srgbClr val="00B050"/>
                </a:solidFill>
              </a:rPr>
              <a:t>Advantages</a:t>
            </a: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Server is simple, i.e., regular web server</a:t>
            </a: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No firewall problems (use port 80 for HTTP)</a:t>
            </a: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Standard (image) web caching works</a:t>
            </a:r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DASH (3)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420100" cy="5029200"/>
          </a:xfrm>
        </p:spPr>
        <p:txBody>
          <a:bodyPr/>
          <a:lstStyle/>
          <a:p>
            <a:pPr eaLnBrk="1" hangingPunct="1"/>
            <a:r>
              <a:rPr lang="en-US" dirty="0" smtClean="0"/>
              <a:t>Original DASH implementation by Move Networks</a:t>
            </a:r>
            <a:endParaRPr lang="en-US" sz="1600" dirty="0" smtClean="0">
              <a:solidFill>
                <a:srgbClr val="C00000"/>
              </a:solidFill>
            </a:endParaRPr>
          </a:p>
          <a:p>
            <a:pPr lvl="1" eaLnBrk="1" hangingPunct="1"/>
            <a:r>
              <a:rPr lang="en-US" dirty="0" smtClean="0"/>
              <a:t>Introduced concept of </a:t>
            </a:r>
            <a:r>
              <a:rPr lang="en-US" dirty="0" smtClean="0">
                <a:solidFill>
                  <a:srgbClr val="C00000"/>
                </a:solidFill>
              </a:rPr>
              <a:t>streamlets</a:t>
            </a:r>
          </a:p>
          <a:p>
            <a:pPr lvl="1" eaLnBrk="1" hangingPunct="1"/>
            <a:r>
              <a:rPr lang="en-US" dirty="0" smtClean="0"/>
              <a:t>Additional idea: make playback </a:t>
            </a:r>
            <a:r>
              <a:rPr lang="en-US" dirty="0" smtClean="0">
                <a:solidFill>
                  <a:srgbClr val="C00000"/>
                </a:solidFill>
              </a:rPr>
              <a:t>adaptive</a:t>
            </a:r>
          </a:p>
          <a:p>
            <a:pPr lvl="2" eaLnBrk="1" hangingPunct="1"/>
            <a:r>
              <a:rPr lang="en-US" dirty="0" smtClean="0">
                <a:solidFill>
                  <a:srgbClr val="002060"/>
                </a:solidFill>
              </a:rPr>
              <a:t>Encode media into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multiple different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streamlet files, e.g.,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a </a:t>
            </a:r>
            <a:r>
              <a:rPr lang="en-US" dirty="0" smtClean="0">
                <a:solidFill>
                  <a:srgbClr val="0000FF"/>
                </a:solidFill>
              </a:rPr>
              <a:t>low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smtClean="0">
                <a:solidFill>
                  <a:srgbClr val="0000FF"/>
                </a:solidFill>
              </a:rPr>
              <a:t>medium</a:t>
            </a:r>
            <a:r>
              <a:rPr lang="en-US" dirty="0" smtClean="0">
                <a:solidFill>
                  <a:srgbClr val="002060"/>
                </a:solidFill>
              </a:rPr>
              <a:t>, and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00FF"/>
                </a:solidFill>
              </a:rPr>
              <a:t>high</a:t>
            </a:r>
            <a:r>
              <a:rPr lang="en-US" dirty="0" smtClean="0">
                <a:solidFill>
                  <a:srgbClr val="002060"/>
                </a:solidFill>
              </a:rPr>
              <a:t> quality version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(different bandwidth)</a:t>
            </a:r>
          </a:p>
        </p:txBody>
      </p:sp>
      <p:pic>
        <p:nvPicPr>
          <p:cNvPr id="901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3810000"/>
            <a:ext cx="23812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011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4278124"/>
            <a:ext cx="3305175" cy="2351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DASH (4)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420100" cy="5029200"/>
          </a:xfrm>
        </p:spPr>
        <p:txBody>
          <a:bodyPr/>
          <a:lstStyle/>
          <a:p>
            <a:pPr lvl="2" eaLnBrk="1" hangingPunct="1"/>
            <a:endParaRPr lang="en-US" sz="2000" dirty="0" smtClean="0"/>
          </a:p>
          <a:p>
            <a:pPr eaLnBrk="1" hangingPunct="1"/>
            <a:endParaRPr lang="en-US" dirty="0" smtClean="0">
              <a:solidFill>
                <a:srgbClr val="002060"/>
              </a:solidFill>
            </a:endParaRPr>
          </a:p>
          <a:p>
            <a:pPr eaLnBrk="1" hangingPunct="1"/>
            <a:endParaRPr lang="en-US" dirty="0" smtClean="0">
              <a:solidFill>
                <a:srgbClr val="002060"/>
              </a:solidFill>
            </a:endParaRPr>
          </a:p>
          <a:p>
            <a:pPr eaLnBrk="1" hangingPunct="1"/>
            <a:endParaRPr lang="en-US" dirty="0" smtClean="0">
              <a:solidFill>
                <a:srgbClr val="002060"/>
              </a:solidFill>
            </a:endParaRPr>
          </a:p>
          <a:p>
            <a:pPr eaLnBrk="1" hangingPunct="1"/>
            <a:r>
              <a:rPr lang="en-US" dirty="0" smtClean="0">
                <a:solidFill>
                  <a:srgbClr val="002060"/>
                </a:solidFill>
              </a:rPr>
              <a:t>ISO/IEC Standard:</a:t>
            </a: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“Information technology — MPEG systems technologies — Part 6: Dynamic adaptive streaming over HTTP (DASH)”</a:t>
            </a: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JTC 1/SC 29; FCD 23001-6</a:t>
            </a:r>
          </a:p>
        </p:txBody>
      </p:sp>
      <p:pic>
        <p:nvPicPr>
          <p:cNvPr id="91138" name="O 2"/>
          <p:cNvPicPr>
            <a:picLocks noChangeArrowheads="1"/>
          </p:cNvPicPr>
          <p:nvPr/>
        </p:nvPicPr>
        <p:blipFill>
          <a:blip r:embed="rId2" cstate="print"/>
          <a:srcRect b="-407"/>
          <a:stretch>
            <a:fillRect/>
          </a:stretch>
        </p:blipFill>
        <p:spPr bwMode="auto">
          <a:xfrm>
            <a:off x="1981200" y="1628775"/>
            <a:ext cx="598170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4553009" y="685800"/>
            <a:ext cx="5200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MPD: Media Presentation Description</a:t>
            </a:r>
            <a:endParaRPr lang="en-US" dirty="0"/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DASH (5)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420100" cy="50292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FF"/>
                </a:solidFill>
              </a:rPr>
              <a:t>Web server </a:t>
            </a:r>
            <a:r>
              <a:rPr lang="en-US" dirty="0" smtClean="0"/>
              <a:t>provides a </a:t>
            </a:r>
            <a:r>
              <a:rPr lang="en-US" dirty="0" smtClean="0">
                <a:solidFill>
                  <a:srgbClr val="C00000"/>
                </a:solidFill>
              </a:rPr>
              <a:t>playlist</a:t>
            </a:r>
            <a:endParaRPr lang="en-US" sz="1600" dirty="0" smtClean="0">
              <a:solidFill>
                <a:srgbClr val="C00000"/>
              </a:solidFill>
            </a:endParaRPr>
          </a:p>
          <a:p>
            <a:pPr lvl="1" eaLnBrk="1" hangingPunct="1"/>
            <a:r>
              <a:rPr lang="en-US" dirty="0" smtClean="0"/>
              <a:t>The playlist is a file in a specific format that lists all the available qualities and all the streamlets for each quality</a:t>
            </a:r>
          </a:p>
          <a:p>
            <a:pPr lvl="1" eaLnBrk="1" hangingPunct="1"/>
            <a:r>
              <a:rPr lang="en-US" dirty="0" smtClean="0"/>
              <a:t>Playlist file extension is .m3u8</a:t>
            </a:r>
          </a:p>
          <a:p>
            <a:pPr lvl="1" eaLnBrk="1" hangingPunct="1"/>
            <a:r>
              <a:rPr lang="en-US" dirty="0" smtClean="0"/>
              <a:t>Content preparation:</a:t>
            </a:r>
          </a:p>
          <a:p>
            <a:pPr lvl="2" eaLnBrk="1" hangingPunct="1"/>
            <a:r>
              <a:rPr lang="en-US" dirty="0" smtClean="0"/>
              <a:t>Original media file needs to be </a:t>
            </a:r>
            <a:r>
              <a:rPr lang="en-US" dirty="0" smtClean="0">
                <a:solidFill>
                  <a:srgbClr val="C00000"/>
                </a:solidFill>
              </a:rPr>
              <a:t>split</a:t>
            </a:r>
            <a:r>
              <a:rPr lang="en-US" dirty="0" smtClean="0"/>
              <a:t> into streamlets</a:t>
            </a:r>
          </a:p>
          <a:p>
            <a:pPr lvl="2" eaLnBrk="1" hangingPunct="1"/>
            <a:r>
              <a:rPr lang="en-US" dirty="0" smtClean="0"/>
              <a:t>Streamlets need to be </a:t>
            </a:r>
            <a:r>
              <a:rPr lang="en-US" dirty="0" err="1" smtClean="0">
                <a:solidFill>
                  <a:srgbClr val="C00000"/>
                </a:solidFill>
              </a:rPr>
              <a:t>transcoded</a:t>
            </a:r>
            <a:r>
              <a:rPr lang="en-US" dirty="0" smtClean="0"/>
              <a:t> into different qualities</a:t>
            </a:r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838200" y="3124200"/>
            <a:ext cx="8229600" cy="9144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宋体" pitchFamily="2" charset="-122"/>
            </a:endParaRPr>
          </a:p>
        </p:txBody>
      </p:sp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DASH (6)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420100" cy="50292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2060"/>
                </a:solidFill>
              </a:rPr>
              <a:t>HTTP protocol is </a:t>
            </a:r>
            <a:r>
              <a:rPr lang="en-US" dirty="0" smtClean="0">
                <a:solidFill>
                  <a:srgbClr val="C00000"/>
                </a:solidFill>
              </a:rPr>
              <a:t>stateless</a:t>
            </a:r>
            <a:r>
              <a:rPr lang="en-US" dirty="0" smtClean="0">
                <a:solidFill>
                  <a:srgbClr val="002060"/>
                </a:solidFill>
              </a:rPr>
              <a:t>!</a:t>
            </a: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Server remembers “nothing” about session</a:t>
            </a:r>
          </a:p>
          <a:p>
            <a:pPr lvl="1" eaLnBrk="1" hangingPunct="1"/>
            <a:endParaRPr lang="en-US" dirty="0" smtClean="0">
              <a:solidFill>
                <a:srgbClr val="002060"/>
              </a:solidFill>
            </a:endParaRPr>
          </a:p>
          <a:p>
            <a:pPr eaLnBrk="1" hangingPunct="1"/>
            <a:r>
              <a:rPr lang="en-US" dirty="0" smtClean="0">
                <a:solidFill>
                  <a:srgbClr val="002060"/>
                </a:solidFill>
              </a:rPr>
              <a:t>Scheduling logic, etc., is in media player!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838200" y="3124200"/>
            <a:ext cx="8229600" cy="914400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宋体" pitchFamily="2" charset="-122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762000" y="3200400"/>
            <a:ext cx="7010400" cy="838200"/>
          </a:xfrm>
          <a:prstGeom prst="round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DASH (7)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420100" cy="5029200"/>
          </a:xfrm>
        </p:spPr>
        <p:txBody>
          <a:bodyPr/>
          <a:lstStyle/>
          <a:p>
            <a:pPr eaLnBrk="1" hangingPunct="1"/>
            <a:r>
              <a:rPr lang="en-US" dirty="0" smtClean="0"/>
              <a:t>DASH media player</a:t>
            </a:r>
            <a:endParaRPr lang="en-US" sz="1600" dirty="0" smtClean="0">
              <a:solidFill>
                <a:srgbClr val="C00000"/>
              </a:solidFill>
            </a:endParaRPr>
          </a:p>
          <a:p>
            <a:pPr lvl="1" eaLnBrk="1" hangingPunct="1"/>
            <a:r>
              <a:rPr lang="en-US" dirty="0" smtClean="0"/>
              <a:t>Loads .m3u8 file and then starts to download streamlets</a:t>
            </a:r>
          </a:p>
          <a:p>
            <a:pPr lvl="1" eaLnBrk="1" hangingPunct="1"/>
            <a:r>
              <a:rPr lang="en-US" dirty="0" smtClean="0"/>
              <a:t>All the </a:t>
            </a:r>
            <a:r>
              <a:rPr lang="en-US" dirty="0" smtClean="0">
                <a:solidFill>
                  <a:srgbClr val="0000FF"/>
                </a:solidFill>
              </a:rPr>
              <a:t>scheduling logic </a:t>
            </a:r>
            <a:r>
              <a:rPr lang="en-US" dirty="0" smtClean="0"/>
              <a:t>is in the </a:t>
            </a:r>
            <a:r>
              <a:rPr lang="en-US" dirty="0" smtClean="0">
                <a:solidFill>
                  <a:srgbClr val="C00000"/>
                </a:solidFill>
              </a:rPr>
              <a:t>player</a:t>
            </a:r>
            <a:endParaRPr lang="en-US" sz="1400" dirty="0" smtClean="0">
              <a:solidFill>
                <a:srgbClr val="C00000"/>
              </a:solidFill>
            </a:endParaRPr>
          </a:p>
          <a:p>
            <a:pPr lvl="2" eaLnBrk="1" hangingPunct="1"/>
            <a:r>
              <a:rPr lang="en-US" dirty="0" smtClean="0"/>
              <a:t>Render current streamlet while downloading the next streamlet before playback is done</a:t>
            </a:r>
          </a:p>
          <a:p>
            <a:pPr lvl="2" eaLnBrk="1" hangingPunct="1"/>
            <a:r>
              <a:rPr lang="en-US" dirty="0" smtClean="0"/>
              <a:t>Measure bandwidth and switch between different qualities (i.e., adapt)</a:t>
            </a:r>
            <a:endParaRPr lang="en-US" sz="1800" dirty="0" smtClean="0"/>
          </a:p>
          <a:p>
            <a:pPr lvl="2" eaLnBrk="1" hangingPunct="1"/>
            <a:r>
              <a:rPr lang="en-US" dirty="0" smtClean="0"/>
              <a:t>Switch servers </a:t>
            </a:r>
            <a:r>
              <a:rPr lang="en-US" b="1" dirty="0" smtClean="0">
                <a:sym typeface="Symbol"/>
              </a:rPr>
              <a:t></a:t>
            </a:r>
            <a:r>
              <a:rPr lang="en-US" dirty="0" smtClean="0">
                <a:sym typeface="Symbol"/>
              </a:rPr>
              <a:t> can be done easily</a:t>
            </a:r>
            <a:endParaRPr lang="en-US" dirty="0" smtClean="0"/>
          </a:p>
        </p:txBody>
      </p: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DASH (8)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420100" cy="5029200"/>
          </a:xfrm>
        </p:spPr>
        <p:txBody>
          <a:bodyPr/>
          <a:lstStyle/>
          <a:p>
            <a:pPr eaLnBrk="1" hangingPunct="1"/>
            <a:r>
              <a:rPr lang="en-US" dirty="0" smtClean="0"/>
              <a:t>Many media players now understand DASH streaming format</a:t>
            </a:r>
          </a:p>
          <a:p>
            <a:pPr eaLnBrk="1" hangingPunct="1"/>
            <a:r>
              <a:rPr lang="en-US" dirty="0" smtClean="0"/>
              <a:t>Many companies use HTTP streaming:</a:t>
            </a:r>
          </a:p>
          <a:p>
            <a:pPr lvl="1" eaLnBrk="1" hangingPunct="1"/>
            <a:r>
              <a:rPr lang="en-US" dirty="0" smtClean="0"/>
              <a:t>Apple, Microsoft, Adobe, Netflix, …</a:t>
            </a:r>
          </a:p>
          <a:p>
            <a:pPr eaLnBrk="1" hangingPunct="1"/>
            <a:r>
              <a:rPr lang="en-US" dirty="0" smtClean="0"/>
              <a:t>CDNs like this approach</a:t>
            </a:r>
          </a:p>
          <a:p>
            <a:pPr lvl="1" eaLnBrk="1" hangingPunct="1"/>
            <a:r>
              <a:rPr lang="en-US" dirty="0" smtClean="0"/>
              <a:t>No need to run QuickTime, Windows Media, </a:t>
            </a:r>
            <a:r>
              <a:rPr lang="en-US" dirty="0" err="1" smtClean="0"/>
              <a:t>RealNetworks</a:t>
            </a:r>
            <a:r>
              <a:rPr lang="en-US" dirty="0" smtClean="0"/>
              <a:t>, and Flash streaming servers</a:t>
            </a:r>
          </a:p>
          <a:p>
            <a:pPr lvl="2" eaLnBrk="1" hangingPunct="1"/>
            <a:r>
              <a:rPr lang="en-US" dirty="0" smtClean="0"/>
              <a:t>Just use web server for everything!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458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Goals (1)</a:t>
            </a:r>
          </a:p>
        </p:txBody>
      </p:sp>
      <p:sp>
        <p:nvSpPr>
          <p:cNvPr id="2458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8610600" cy="4530725"/>
          </a:xfrm>
        </p:spPr>
        <p:txBody>
          <a:bodyPr/>
          <a:lstStyle/>
          <a:p>
            <a:pPr eaLnBrk="1" hangingPunct="1"/>
            <a:r>
              <a:rPr lang="en-US" dirty="0" smtClean="0"/>
              <a:t>Capture a video on an </a:t>
            </a:r>
            <a:r>
              <a:rPr lang="en-US" i="1" dirty="0" smtClean="0"/>
              <a:t>ASUS </a:t>
            </a:r>
            <a:r>
              <a:rPr lang="en-US" i="1" dirty="0"/>
              <a:t>Transformer</a:t>
            </a:r>
            <a:r>
              <a:rPr lang="en-US" i="1" dirty="0" smtClean="0"/>
              <a:t>/ Samsung </a:t>
            </a:r>
            <a:r>
              <a:rPr lang="en-US" i="1" dirty="0"/>
              <a:t>Galaxy Note Pro </a:t>
            </a:r>
            <a:r>
              <a:rPr lang="en-US" dirty="0" smtClean="0"/>
              <a:t>tablet computer and store it as an MP4 file.</a:t>
            </a:r>
          </a:p>
          <a:p>
            <a:pPr eaLnBrk="1" hangingPunct="1"/>
            <a:r>
              <a:rPr lang="en-US" dirty="0" smtClean="0"/>
              <a:t>Split the MP4 file into </a:t>
            </a:r>
            <a:r>
              <a:rPr lang="en-US" dirty="0" smtClean="0">
                <a:solidFill>
                  <a:srgbClr val="0000FF"/>
                </a:solidFill>
              </a:rPr>
              <a:t>streamlets</a:t>
            </a:r>
            <a:r>
              <a:rPr lang="en-US" dirty="0" smtClean="0"/>
              <a:t>, i.e., 10 second long video files.</a:t>
            </a:r>
          </a:p>
          <a:p>
            <a:pPr eaLnBrk="1" hangingPunct="1"/>
            <a:r>
              <a:rPr lang="en-US" dirty="0" smtClean="0"/>
              <a:t>Upload the streamlets to a web server.</a:t>
            </a:r>
          </a:p>
          <a:p>
            <a:pPr eaLnBrk="1" hangingPunct="1"/>
            <a:r>
              <a:rPr lang="en-US" dirty="0" err="1" smtClean="0">
                <a:solidFill>
                  <a:srgbClr val="0000FF"/>
                </a:solidFill>
              </a:rPr>
              <a:t>Transcode</a:t>
            </a:r>
            <a:r>
              <a:rPr lang="en-US" dirty="0" smtClean="0"/>
              <a:t> the streamlets into 3 different streamlets (e.g., low, medium, high quality).</a:t>
            </a:r>
          </a:p>
          <a:p>
            <a:pPr eaLnBrk="1" hangingPunct="1"/>
            <a:r>
              <a:rPr lang="en-US" dirty="0" smtClean="0"/>
              <a:t>Create a </a:t>
            </a:r>
            <a:r>
              <a:rPr lang="en-US" dirty="0" smtClean="0">
                <a:solidFill>
                  <a:srgbClr val="0000FF"/>
                </a:solidFill>
              </a:rPr>
              <a:t>playlist</a:t>
            </a:r>
            <a:r>
              <a:rPr lang="en-US" dirty="0" smtClean="0"/>
              <a:t> on the web server.</a:t>
            </a:r>
          </a:p>
          <a:p>
            <a:pPr eaLnBrk="1" hangingPunct="1"/>
            <a:endParaRPr lang="en-US" dirty="0" smtClean="0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1925" y="247650"/>
            <a:ext cx="16668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DASH (9)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TS versus ISOBMFF file formats</a:t>
            </a:r>
          </a:p>
          <a:p>
            <a:r>
              <a:rPr lang="en-US" dirty="0" smtClean="0"/>
              <a:t>MPD validator:</a:t>
            </a:r>
            <a:br>
              <a:rPr lang="en-US" dirty="0" smtClean="0"/>
            </a:br>
            <a:r>
              <a:rPr lang="en-US" sz="2800" dirty="0">
                <a:solidFill>
                  <a:srgbClr val="0000FF"/>
                </a:solidFill>
              </a:rPr>
              <a:t>http://www-itec.uni-klu.ac.at/dash/?page_id=605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NUS.SOC.CS5248-2015</a:t>
            </a:r>
          </a:p>
          <a:p>
            <a:pPr>
              <a:defRPr/>
            </a:pPr>
            <a:r>
              <a:rPr lang="en-US" dirty="0" smtClean="0"/>
              <a:t>Roger Zimmermann 	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endParaRPr lang="en-US" smtClean="0"/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413873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560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Goals (2)</a:t>
            </a:r>
          </a:p>
        </p:txBody>
      </p:sp>
      <p:sp>
        <p:nvSpPr>
          <p:cNvPr id="2560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8420100" cy="4530725"/>
          </a:xfrm>
        </p:spPr>
        <p:txBody>
          <a:bodyPr/>
          <a:lstStyle/>
          <a:p>
            <a:pPr eaLnBrk="1" hangingPunct="1"/>
            <a:r>
              <a:rPr lang="en-US" i="1" dirty="0" smtClean="0"/>
              <a:t>ASUS Transformer/Samsung Galaxy Note Pro </a:t>
            </a:r>
            <a:r>
              <a:rPr lang="en-US" dirty="0" smtClean="0"/>
              <a:t>runs the Android 4.2 </a:t>
            </a:r>
            <a:r>
              <a:rPr lang="en-US" i="1" dirty="0" smtClean="0"/>
              <a:t>Jelly Bean</a:t>
            </a:r>
            <a:r>
              <a:rPr lang="en-US" dirty="0" smtClean="0"/>
              <a:t> or 4.4 </a:t>
            </a:r>
            <a:r>
              <a:rPr lang="en-US" i="1" dirty="0" smtClean="0"/>
              <a:t>KitKat</a:t>
            </a:r>
            <a:r>
              <a:rPr lang="en-US" dirty="0" smtClean="0"/>
              <a:t> OS.</a:t>
            </a:r>
          </a:p>
          <a:p>
            <a:pPr eaLnBrk="1" hangingPunct="1"/>
            <a:r>
              <a:rPr lang="en-US" dirty="0" smtClean="0"/>
              <a:t>Programming on Android is done in </a:t>
            </a:r>
            <a:r>
              <a:rPr lang="en-US" dirty="0" smtClean="0">
                <a:solidFill>
                  <a:srgbClr val="0000FF"/>
                </a:solidFill>
              </a:rPr>
              <a:t>Java</a:t>
            </a:r>
            <a:r>
              <a:rPr lang="en-US" dirty="0" smtClean="0"/>
              <a:t> with the </a:t>
            </a:r>
            <a:r>
              <a:rPr lang="en-US" dirty="0" smtClean="0">
                <a:solidFill>
                  <a:srgbClr val="0000FF"/>
                </a:solidFill>
              </a:rPr>
              <a:t>Android Studio</a:t>
            </a:r>
            <a:r>
              <a:rPr lang="en-US" dirty="0" smtClean="0"/>
              <a:t> IDE.</a:t>
            </a:r>
          </a:p>
          <a:p>
            <a:pPr eaLnBrk="1" hangingPunct="1"/>
            <a:r>
              <a:rPr lang="en-US" dirty="0" smtClean="0"/>
              <a:t>On the web server, create scripts in the </a:t>
            </a:r>
            <a:r>
              <a:rPr lang="en-US" dirty="0" smtClean="0">
                <a:solidFill>
                  <a:srgbClr val="0000FF"/>
                </a:solidFill>
              </a:rPr>
              <a:t>Python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0000FF"/>
                </a:solidFill>
              </a:rPr>
              <a:t>PHP</a:t>
            </a:r>
            <a:r>
              <a:rPr lang="en-US" dirty="0" smtClean="0"/>
              <a:t> language.</a:t>
            </a:r>
          </a:p>
          <a:p>
            <a:pPr eaLnBrk="1" hangingPunct="1"/>
            <a:r>
              <a:rPr lang="en-US" dirty="0" smtClean="0"/>
              <a:t>Implement a simple Android DASH media player.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Project Homepage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8420100" cy="4530725"/>
          </a:xfrm>
        </p:spPr>
        <p:txBody>
          <a:bodyPr/>
          <a:lstStyle/>
          <a:p>
            <a:pPr eaLnBrk="1" hangingPunct="1"/>
            <a:r>
              <a:rPr lang="en-US" dirty="0" smtClean="0"/>
              <a:t>Descriptions and web links</a:t>
            </a:r>
          </a:p>
          <a:p>
            <a:pPr eaLnBrk="1" hangingPunct="1"/>
            <a:r>
              <a:rPr lang="en-US" dirty="0" smtClean="0"/>
              <a:t>Some utilities and some library source codes</a:t>
            </a:r>
          </a:p>
          <a:p>
            <a:pPr eaLnBrk="1" hangingPunct="1"/>
            <a:r>
              <a:rPr lang="en-US" dirty="0" smtClean="0"/>
              <a:t>Documentation (RFCs, etc.)</a:t>
            </a:r>
          </a:p>
          <a:p>
            <a:pPr eaLnBrk="1" hangingPunct="1"/>
            <a:r>
              <a:rPr lang="en-US" dirty="0" smtClean="0"/>
              <a:t>IVLE Forums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TA: </a:t>
            </a:r>
            <a:r>
              <a:rPr lang="en-US" dirty="0" smtClean="0">
                <a:solidFill>
                  <a:srgbClr val="0000FF"/>
                </a:solidFill>
              </a:rPr>
              <a:t>Aditya Kulkarni </a:t>
            </a:r>
            <a:r>
              <a:rPr lang="en-US" sz="2800" dirty="0" smtClean="0">
                <a:solidFill>
                  <a:srgbClr val="0000FF"/>
                </a:solidFill>
              </a:rPr>
              <a:t>(email.aditya.kulkarni@gmail.com</a:t>
            </a:r>
            <a:r>
              <a:rPr lang="en-US" sz="2800" dirty="0">
                <a:solidFill>
                  <a:srgbClr val="0000FF"/>
                </a:solidFill>
              </a:rPr>
              <a:t>)</a:t>
            </a:r>
            <a:endParaRPr lang="en-US" sz="28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560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Logistics </a:t>
            </a:r>
            <a:r>
              <a:rPr lang="en-US" dirty="0" smtClean="0"/>
              <a:t>(1)</a:t>
            </a:r>
            <a:endParaRPr lang="en-US" dirty="0" smtClean="0"/>
          </a:p>
        </p:txBody>
      </p:sp>
      <p:sp>
        <p:nvSpPr>
          <p:cNvPr id="2560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An account </a:t>
            </a:r>
            <a:r>
              <a:rPr lang="en-US" dirty="0" smtClean="0"/>
              <a:t>will be created </a:t>
            </a:r>
            <a:r>
              <a:rPr lang="en-US" dirty="0" smtClean="0"/>
              <a:t>for each </a:t>
            </a:r>
            <a:r>
              <a:rPr lang="en-US" dirty="0" smtClean="0"/>
              <a:t>group on </a:t>
            </a:r>
            <a:r>
              <a:rPr lang="en-US" dirty="0" smtClean="0"/>
              <a:t>our server: </a:t>
            </a:r>
            <a:r>
              <a:rPr lang="en-US" dirty="0" smtClean="0">
                <a:solidFill>
                  <a:srgbClr val="0000FF"/>
                </a:solidFill>
              </a:rPr>
              <a:t>pilatus.d1.comp.nus.edu.sg</a:t>
            </a:r>
          </a:p>
          <a:p>
            <a:pPr eaLnBrk="1" hangingPunct="1"/>
            <a:r>
              <a:rPr lang="en-US" dirty="0" smtClean="0"/>
              <a:t>Your username and password </a:t>
            </a:r>
            <a:r>
              <a:rPr lang="en-US" dirty="0" smtClean="0"/>
              <a:t>will be emailed </a:t>
            </a:r>
            <a:r>
              <a:rPr lang="en-US" dirty="0" smtClean="0"/>
              <a:t>to you. </a:t>
            </a:r>
            <a:r>
              <a:rPr lang="en-US" u="sng" dirty="0" smtClean="0"/>
              <a:t>Change the password</a:t>
            </a:r>
            <a:r>
              <a:rPr lang="en-US" dirty="0" smtClean="0"/>
              <a:t>!</a:t>
            </a:r>
          </a:p>
          <a:p>
            <a:pPr eaLnBrk="1" hangingPunct="1"/>
            <a:r>
              <a:rPr lang="en-US" dirty="0" smtClean="0"/>
              <a:t>Use </a:t>
            </a:r>
            <a:r>
              <a:rPr lang="en-US" b="1" dirty="0" err="1" smtClean="0"/>
              <a:t>ssh</a:t>
            </a:r>
            <a:r>
              <a:rPr lang="en-US" dirty="0" smtClean="0"/>
              <a:t> or </a:t>
            </a:r>
            <a:r>
              <a:rPr lang="en-US" b="1" dirty="0" err="1" smtClean="0"/>
              <a:t>PuTTy</a:t>
            </a:r>
            <a:r>
              <a:rPr lang="en-US" dirty="0" smtClean="0"/>
              <a:t> or something similar to log in. The machine runs Linux (</a:t>
            </a:r>
            <a:r>
              <a:rPr lang="en-US" b="1" dirty="0" smtClean="0"/>
              <a:t>CentOS</a:t>
            </a:r>
            <a:r>
              <a:rPr lang="en-US" dirty="0" smtClean="0"/>
              <a:t> </a:t>
            </a:r>
            <a:r>
              <a:rPr lang="en-US" dirty="0" smtClean="0"/>
              <a:t>6.7, </a:t>
            </a:r>
            <a:r>
              <a:rPr lang="en-US" dirty="0" smtClean="0">
                <a:hlinkClick r:id="rId3"/>
              </a:rPr>
              <a:t>www.centos.org</a:t>
            </a:r>
            <a:r>
              <a:rPr lang="en-US" dirty="0" smtClean="0"/>
              <a:t>).</a:t>
            </a:r>
          </a:p>
          <a:p>
            <a:pPr eaLnBrk="1" hangingPunct="1"/>
            <a:r>
              <a:rPr lang="en-US" dirty="0"/>
              <a:t>You will need to know some minimal Linux commands: </a:t>
            </a:r>
            <a:r>
              <a:rPr lang="en-US" dirty="0">
                <a:solidFill>
                  <a:srgbClr val="0000FF"/>
                </a:solidFill>
              </a:rPr>
              <a:t>ls</a:t>
            </a:r>
            <a:r>
              <a:rPr lang="en-US" dirty="0"/>
              <a:t>, </a:t>
            </a:r>
            <a:r>
              <a:rPr lang="en-US" dirty="0">
                <a:solidFill>
                  <a:srgbClr val="0000FF"/>
                </a:solidFill>
              </a:rPr>
              <a:t>mv</a:t>
            </a:r>
            <a:r>
              <a:rPr lang="en-US" dirty="0"/>
              <a:t>, </a:t>
            </a:r>
            <a:r>
              <a:rPr lang="en-US" dirty="0">
                <a:solidFill>
                  <a:srgbClr val="0000FF"/>
                </a:solidFill>
              </a:rPr>
              <a:t>cd</a:t>
            </a:r>
            <a:r>
              <a:rPr lang="en-US" dirty="0"/>
              <a:t>, </a:t>
            </a:r>
            <a:r>
              <a:rPr lang="en-US" dirty="0" err="1">
                <a:solidFill>
                  <a:srgbClr val="0000FF"/>
                </a:solidFill>
              </a:rPr>
              <a:t>chmod</a:t>
            </a:r>
            <a:r>
              <a:rPr lang="en-US" dirty="0"/>
              <a:t>, </a:t>
            </a: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1422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560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Logistics </a:t>
            </a:r>
            <a:r>
              <a:rPr lang="en-US" dirty="0" smtClean="0"/>
              <a:t>(2)</a:t>
            </a:r>
            <a:endParaRPr lang="en-US" dirty="0" smtClean="0"/>
          </a:p>
        </p:txBody>
      </p:sp>
      <p:sp>
        <p:nvSpPr>
          <p:cNvPr id="2560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534400" cy="4530725"/>
          </a:xfrm>
        </p:spPr>
        <p:txBody>
          <a:bodyPr/>
          <a:lstStyle/>
          <a:p>
            <a:pPr eaLnBrk="1" hangingPunct="1"/>
            <a:r>
              <a:rPr lang="en-US" dirty="0" smtClean="0"/>
              <a:t>For </a:t>
            </a:r>
            <a:r>
              <a:rPr lang="en-US" dirty="0" smtClean="0"/>
              <a:t>your HTML and </a:t>
            </a:r>
            <a:r>
              <a:rPr lang="en-US" dirty="0" smtClean="0"/>
              <a:t>Python/PHP web server code </a:t>
            </a:r>
            <a:r>
              <a:rPr lang="en-US" dirty="0" smtClean="0"/>
              <a:t>you need to create a subdirectory called </a:t>
            </a:r>
            <a:r>
              <a:rPr lang="en-US" dirty="0" err="1" smtClean="0">
                <a:solidFill>
                  <a:srgbClr val="0000FF"/>
                </a:solidFill>
              </a:rPr>
              <a:t>public_html</a:t>
            </a:r>
            <a:r>
              <a:rPr lang="en-US" dirty="0" smtClean="0"/>
              <a:t>.</a:t>
            </a:r>
          </a:p>
          <a:p>
            <a:pPr lvl="1" eaLnBrk="1" hangingPunct="1"/>
            <a:r>
              <a:rPr lang="en-US" sz="2800" dirty="0" err="1">
                <a:solidFill>
                  <a:srgbClr val="0000FF"/>
                </a:solidFill>
              </a:rPr>
              <a:t>chmod</a:t>
            </a:r>
            <a:r>
              <a:rPr lang="en-US" sz="2800" dirty="0">
                <a:solidFill>
                  <a:srgbClr val="0000FF"/>
                </a:solidFill>
              </a:rPr>
              <a:t> 711</a:t>
            </a:r>
            <a:r>
              <a:rPr lang="en-US" sz="2800" dirty="0"/>
              <a:t> on your </a:t>
            </a:r>
            <a:r>
              <a:rPr lang="en-US" sz="2800" dirty="0" err="1"/>
              <a:t>public_html</a:t>
            </a:r>
            <a:r>
              <a:rPr lang="en-US" sz="2800" dirty="0"/>
              <a:t> directory</a:t>
            </a:r>
          </a:p>
          <a:p>
            <a:pPr lvl="1" eaLnBrk="1" hangingPunct="1"/>
            <a:r>
              <a:rPr lang="en-US" sz="2800" dirty="0" err="1" smtClean="0">
                <a:solidFill>
                  <a:srgbClr val="0000FF"/>
                </a:solidFill>
              </a:rPr>
              <a:t>chmod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0000FF"/>
                </a:solidFill>
              </a:rPr>
              <a:t>644</a:t>
            </a:r>
            <a:r>
              <a:rPr lang="en-US" sz="2800" dirty="0"/>
              <a:t> on all web files (e.g., *.html</a:t>
            </a:r>
            <a:r>
              <a:rPr lang="en-US" sz="2800" dirty="0" smtClean="0"/>
              <a:t>, *.</a:t>
            </a:r>
            <a:r>
              <a:rPr lang="en-US" sz="2800" dirty="0" err="1"/>
              <a:t>php</a:t>
            </a:r>
            <a:r>
              <a:rPr lang="en-US" sz="2800" dirty="0" smtClean="0"/>
              <a:t>)</a:t>
            </a:r>
          </a:p>
          <a:p>
            <a:pPr eaLnBrk="1" hangingPunct="1"/>
            <a:r>
              <a:rPr lang="en-US" dirty="0" smtClean="0"/>
              <a:t>The public </a:t>
            </a:r>
            <a:r>
              <a:rPr lang="en-US" dirty="0"/>
              <a:t>link will be:</a:t>
            </a:r>
            <a:br>
              <a:rPr lang="en-US" dirty="0"/>
            </a:br>
            <a:r>
              <a:rPr lang="en-US" sz="3000" dirty="0">
                <a:solidFill>
                  <a:srgbClr val="0000FF"/>
                </a:solidFill>
              </a:rPr>
              <a:t>http://pilatus.d1.comp.nus.edu.sg/~</a:t>
            </a:r>
            <a:r>
              <a:rPr lang="en-US" sz="3000" dirty="0" smtClean="0">
                <a:solidFill>
                  <a:srgbClr val="0000FF"/>
                </a:solidFill>
              </a:rPr>
              <a:t>yourname</a:t>
            </a:r>
            <a:endParaRPr lang="en-US" sz="3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335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560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Logistics </a:t>
            </a:r>
            <a:r>
              <a:rPr lang="en-US" dirty="0" smtClean="0"/>
              <a:t>(3)</a:t>
            </a:r>
            <a:endParaRPr lang="en-US" dirty="0" smtClean="0"/>
          </a:p>
        </p:txBody>
      </p:sp>
      <p:sp>
        <p:nvSpPr>
          <p:cNvPr id="2560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sym typeface="Symbol"/>
              </a:rPr>
              <a:t>Every team will be given a </a:t>
            </a:r>
            <a:r>
              <a:rPr lang="en-US" dirty="0">
                <a:solidFill>
                  <a:srgbClr val="0000FF"/>
                </a:solidFill>
                <a:sym typeface="Symbol"/>
              </a:rPr>
              <a:t>MySQL</a:t>
            </a:r>
            <a:r>
              <a:rPr lang="en-US" dirty="0">
                <a:sym typeface="Symbol"/>
              </a:rPr>
              <a:t> account. The database name, username and password will be emailed to you</a:t>
            </a:r>
            <a:r>
              <a:rPr lang="en-US" dirty="0" smtClean="0">
                <a:sym typeface="Symbol"/>
              </a:rPr>
              <a:t>.</a:t>
            </a:r>
            <a:endParaRPr lang="en-US" dirty="0" smtClean="0"/>
          </a:p>
          <a:p>
            <a:pPr eaLnBrk="1" hangingPunct="1"/>
            <a:r>
              <a:rPr lang="en-US" dirty="0" smtClean="0"/>
              <a:t>Below </a:t>
            </a:r>
            <a:r>
              <a:rPr lang="en-US" dirty="0"/>
              <a:t>the </a:t>
            </a:r>
            <a:r>
              <a:rPr lang="en-US" dirty="0" err="1"/>
              <a:t>public_html</a:t>
            </a:r>
            <a:r>
              <a:rPr lang="en-US" dirty="0"/>
              <a:t> you need another directory to store your video files. This directory needs to be given special file </a:t>
            </a:r>
            <a:r>
              <a:rPr lang="en-US" dirty="0" smtClean="0"/>
              <a:t>permissions</a:t>
            </a:r>
            <a:r>
              <a:rPr lang="en-US" dirty="0" smtClean="0">
                <a:sym typeface="Symbol"/>
              </a:rPr>
              <a:t>. E.g.:</a:t>
            </a:r>
          </a:p>
          <a:p>
            <a:pPr lvl="1" eaLnBrk="1" hangingPunct="1"/>
            <a:r>
              <a:rPr lang="en-US" dirty="0" err="1"/>
              <a:t>chcon</a:t>
            </a:r>
            <a:r>
              <a:rPr lang="en-US" dirty="0"/>
              <a:t> -R -t </a:t>
            </a:r>
            <a:r>
              <a:rPr lang="en-US" dirty="0" err="1"/>
              <a:t>httpd_sys_rw_content_t</a:t>
            </a:r>
            <a:r>
              <a:rPr lang="en-US" dirty="0"/>
              <a:t>  </a:t>
            </a:r>
            <a:r>
              <a:rPr lang="en-US" dirty="0" err="1" smtClean="0"/>
              <a:t>public_html</a:t>
            </a:r>
            <a:r>
              <a:rPr lang="en-US" dirty="0" smtClean="0"/>
              <a:t>/</a:t>
            </a:r>
            <a:r>
              <a:rPr lang="en-US" dirty="0" err="1" smtClean="0">
                <a:solidFill>
                  <a:srgbClr val="0000FF"/>
                </a:solidFill>
              </a:rPr>
              <a:t>video_repo</a:t>
            </a:r>
            <a:endParaRPr lang="en-US" dirty="0" smtClean="0">
              <a:solidFill>
                <a:srgbClr val="0000FF"/>
              </a:solidFill>
            </a:endParaRPr>
          </a:p>
          <a:p>
            <a:pPr lvl="1" eaLnBrk="1" hangingPunct="1"/>
            <a:endParaRPr lang="en-US" dirty="0" smtClean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181334343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Logistics </a:t>
            </a:r>
            <a:r>
              <a:rPr lang="en-US" dirty="0" smtClean="0"/>
              <a:t>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Tools </a:t>
            </a:r>
            <a:r>
              <a:rPr lang="en-US" dirty="0" smtClean="0"/>
              <a:t>are accessible in </a:t>
            </a:r>
            <a:r>
              <a:rPr lang="en-US" dirty="0" smtClean="0">
                <a:solidFill>
                  <a:srgbClr val="0000FF"/>
                </a:solidFill>
              </a:rPr>
              <a:t>/</a:t>
            </a:r>
            <a:r>
              <a:rPr lang="en-US" dirty="0" err="1" smtClean="0">
                <a:solidFill>
                  <a:srgbClr val="0000FF"/>
                </a:solidFill>
              </a:rPr>
              <a:t>usr</a:t>
            </a:r>
            <a:r>
              <a:rPr lang="en-US" dirty="0" smtClean="0">
                <a:solidFill>
                  <a:srgbClr val="0000FF"/>
                </a:solidFill>
              </a:rPr>
              <a:t>/local/bin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MB4Box, </a:t>
            </a:r>
            <a:r>
              <a:rPr lang="en-US" dirty="0" err="1" smtClean="0"/>
              <a:t>ffmpeg</a:t>
            </a:r>
            <a:r>
              <a:rPr lang="en-US" dirty="0" smtClean="0"/>
              <a:t>, mp4info, </a:t>
            </a:r>
            <a:r>
              <a:rPr lang="en-US" dirty="0" smtClean="0"/>
              <a:t>…</a:t>
            </a:r>
          </a:p>
          <a:p>
            <a:endParaRPr lang="en-US" dirty="0"/>
          </a:p>
          <a:p>
            <a:r>
              <a:rPr lang="en-US" dirty="0">
                <a:sym typeface="Symbol"/>
              </a:rPr>
              <a:t>Use the </a:t>
            </a:r>
            <a:r>
              <a:rPr lang="en-US" dirty="0">
                <a:solidFill>
                  <a:srgbClr val="0000FF"/>
                </a:solidFill>
                <a:sym typeface="Symbol"/>
              </a:rPr>
              <a:t>IVLE Forum </a:t>
            </a:r>
            <a:r>
              <a:rPr lang="en-US" dirty="0">
                <a:sym typeface="Symbol"/>
              </a:rPr>
              <a:t>for discussions and questions</a:t>
            </a:r>
            <a:r>
              <a:rPr lang="en-US" dirty="0" smtClean="0">
                <a:sym typeface="Symbol"/>
              </a:rPr>
              <a:t>.</a:t>
            </a:r>
            <a:endParaRPr lang="en-US" dirty="0">
              <a:sym typeface="Symbol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NUS.SOC.CS5248-2015</a:t>
            </a:r>
          </a:p>
          <a:p>
            <a:pPr>
              <a:defRPr/>
            </a:pPr>
            <a:r>
              <a:rPr lang="en-US" smtClean="0"/>
              <a:t>Roger Zimmermann 	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endParaRPr lang="en-US" smtClean="0"/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89352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765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Advice and Actions (1)</a:t>
            </a:r>
          </a:p>
        </p:txBody>
      </p:sp>
      <p:sp>
        <p:nvSpPr>
          <p:cNvPr id="2765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Form a team (3 persons).</a:t>
            </a:r>
          </a:p>
          <a:p>
            <a:pPr eaLnBrk="1" hangingPunct="1"/>
            <a:r>
              <a:rPr lang="en-US" b="1" dirty="0" smtClean="0"/>
              <a:t>Note</a:t>
            </a:r>
            <a:r>
              <a:rPr lang="en-US" dirty="0" smtClean="0"/>
              <a:t>: You will need to </a:t>
            </a:r>
            <a:r>
              <a:rPr lang="en-US" dirty="0" smtClean="0">
                <a:solidFill>
                  <a:srgbClr val="C00000"/>
                </a:solidFill>
              </a:rPr>
              <a:t>read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C00000"/>
                </a:solidFill>
              </a:rPr>
              <a:t>learn a lot</a:t>
            </a:r>
            <a:r>
              <a:rPr lang="en-US" dirty="0" smtClean="0"/>
              <a:t>. Your program code will be </a:t>
            </a:r>
            <a:r>
              <a:rPr lang="en-US" u="sng" dirty="0" smtClean="0"/>
              <a:t>quite small</a:t>
            </a:r>
            <a:r>
              <a:rPr lang="en-US" dirty="0" smtClean="0"/>
              <a:t>. </a:t>
            </a:r>
          </a:p>
          <a:p>
            <a:pPr lvl="1" eaLnBrk="1" hangingPunct="1"/>
            <a:r>
              <a:rPr lang="en-US" dirty="0" smtClean="0"/>
              <a:t>HTTP POST command structure</a:t>
            </a:r>
          </a:p>
          <a:p>
            <a:pPr lvl="1" eaLnBrk="1" hangingPunct="1"/>
            <a:r>
              <a:rPr lang="en-US" dirty="0" smtClean="0"/>
              <a:t>MP4Parser usage to create streamlets</a:t>
            </a:r>
          </a:p>
          <a:p>
            <a:pPr lvl="1" eaLnBrk="1" hangingPunct="1"/>
            <a:r>
              <a:rPr lang="en-US" dirty="0" err="1" smtClean="0"/>
              <a:t>FFmpeg</a:t>
            </a:r>
            <a:r>
              <a:rPr lang="en-US" dirty="0" smtClean="0"/>
              <a:t> </a:t>
            </a:r>
            <a:r>
              <a:rPr lang="en-US" dirty="0" err="1" smtClean="0"/>
              <a:t>transcoder</a:t>
            </a:r>
            <a:r>
              <a:rPr lang="en-US" dirty="0" smtClean="0"/>
              <a:t> usage</a:t>
            </a:r>
          </a:p>
          <a:p>
            <a:pPr lvl="1" eaLnBrk="1" hangingPunct="1"/>
            <a:r>
              <a:rPr lang="en-US" dirty="0" smtClean="0"/>
              <a:t>Playlist .m3u8 format in XML</a:t>
            </a:r>
          </a:p>
          <a:p>
            <a:pPr eaLnBrk="1" hangingPunct="1"/>
            <a:r>
              <a:rPr lang="en-US" dirty="0" smtClean="0">
                <a:solidFill>
                  <a:srgbClr val="0000FF"/>
                </a:solidFill>
              </a:rPr>
              <a:t>Start early (i.e., this week)!</a:t>
            </a:r>
          </a:p>
        </p:txBody>
      </p:sp>
      <p:sp>
        <p:nvSpPr>
          <p:cNvPr id="2" name="AutoShape 2" descr="Image result for green check mark image"/>
          <p:cNvSpPr>
            <a:spLocks noChangeAspect="1" noChangeArrowheads="1"/>
          </p:cNvSpPr>
          <p:nvPr/>
        </p:nvSpPr>
        <p:spPr bwMode="auto">
          <a:xfrm>
            <a:off x="155575" y="-533400"/>
            <a:ext cx="1123950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Image result for green check mark image"/>
          <p:cNvSpPr>
            <a:spLocks noChangeAspect="1" noChangeArrowheads="1"/>
          </p:cNvSpPr>
          <p:nvPr/>
        </p:nvSpPr>
        <p:spPr bwMode="auto">
          <a:xfrm>
            <a:off x="307975" y="-381000"/>
            <a:ext cx="1123950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Image result for green check mark image"/>
          <p:cNvSpPr>
            <a:spLocks noChangeAspect="1" noChangeArrowheads="1"/>
          </p:cNvSpPr>
          <p:nvPr/>
        </p:nvSpPr>
        <p:spPr bwMode="auto">
          <a:xfrm>
            <a:off x="155575" y="-541338"/>
            <a:ext cx="1133475" cy="113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Image result for green check mark image"/>
          <p:cNvSpPr>
            <a:spLocks noChangeAspect="1" noChangeArrowheads="1"/>
          </p:cNvSpPr>
          <p:nvPr/>
        </p:nvSpPr>
        <p:spPr bwMode="auto">
          <a:xfrm>
            <a:off x="307975" y="-388938"/>
            <a:ext cx="1133475" cy="113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8" name="Picture 10" descr="http://www.clipartbest.com/cliparts/jRT/A7R/jRTA7RyiL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671637"/>
            <a:ext cx="461963" cy="461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52480-template">
  <a:themeElements>
    <a:clrScheme name="cs52480-template 13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336699"/>
      </a:accent1>
      <a:accent2>
        <a:srgbClr val="660066"/>
      </a:accent2>
      <a:accent3>
        <a:srgbClr val="FFFFFF"/>
      </a:accent3>
      <a:accent4>
        <a:srgbClr val="000000"/>
      </a:accent4>
      <a:accent5>
        <a:srgbClr val="ADB8CA"/>
      </a:accent5>
      <a:accent6>
        <a:srgbClr val="5C005C"/>
      </a:accent6>
      <a:hlink>
        <a:srgbClr val="003366"/>
      </a:hlink>
      <a:folHlink>
        <a:srgbClr val="000066"/>
      </a:folHlink>
    </a:clrScheme>
    <a:fontScheme name="cs52480-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宋体" pitchFamily="2" charset="-122"/>
          </a:defRPr>
        </a:defPPr>
      </a:lstStyle>
    </a:lnDef>
  </a:objectDefaults>
  <a:extraClrSchemeLst>
    <a:extraClrScheme>
      <a:clrScheme name="cs52480-templat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1">
        <a:dk1>
          <a:srgbClr val="000000"/>
        </a:dk1>
        <a:lt1>
          <a:srgbClr val="FFFFFF"/>
        </a:lt1>
        <a:dk2>
          <a:srgbClr val="0033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2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33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ADCA"/>
        </a:accent5>
        <a:accent6>
          <a:srgbClr val="5C005C"/>
        </a:accent6>
        <a:hlink>
          <a:srgbClr val="0033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3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66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5C005C"/>
        </a:accent6>
        <a:hlink>
          <a:srgbClr val="0033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HD:Microsoft Office 2004:Templates:My Templates:cs52480-template.pot</Template>
  <TotalTime>1163</TotalTime>
  <Words>899</Words>
  <Application>Microsoft Office PowerPoint</Application>
  <PresentationFormat>A4 Paper (210x297 mm)</PresentationFormat>
  <Paragraphs>175</Paragraphs>
  <Slides>20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cs52480-template</vt:lpstr>
      <vt:lpstr>Project</vt:lpstr>
      <vt:lpstr>Goals (1)</vt:lpstr>
      <vt:lpstr>Goals (2)</vt:lpstr>
      <vt:lpstr>Project Homepage</vt:lpstr>
      <vt:lpstr>Logistics (1)</vt:lpstr>
      <vt:lpstr>Logistics (2)</vt:lpstr>
      <vt:lpstr>Logistics (3)</vt:lpstr>
      <vt:lpstr>Logistics (4)</vt:lpstr>
      <vt:lpstr>Advice and Actions (1)</vt:lpstr>
      <vt:lpstr>Actions (2): Get your Tablet</vt:lpstr>
      <vt:lpstr>Introduction to DASH</vt:lpstr>
      <vt:lpstr>DASH (1)</vt:lpstr>
      <vt:lpstr>DASH (2)</vt:lpstr>
      <vt:lpstr>DASH (3)</vt:lpstr>
      <vt:lpstr>DASH (4)</vt:lpstr>
      <vt:lpstr>DASH (5)</vt:lpstr>
      <vt:lpstr>DASH (6)</vt:lpstr>
      <vt:lpstr>DASH (7)</vt:lpstr>
      <vt:lpstr>DASH (8)</vt:lpstr>
      <vt:lpstr>DASH (9)</vt:lpstr>
    </vt:vector>
  </TitlesOfParts>
  <Company>Wei Tsang Ooi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MPEG + RTP</dc:title>
  <dc:creator>Wei Tsang Ooi</dc:creator>
  <cp:lastModifiedBy>Roger Zimmermann</cp:lastModifiedBy>
  <cp:revision>124</cp:revision>
  <cp:lastPrinted>2005-08-24T06:05:14Z</cp:lastPrinted>
  <dcterms:created xsi:type="dcterms:W3CDTF">2005-08-24T02:20:16Z</dcterms:created>
  <dcterms:modified xsi:type="dcterms:W3CDTF">2015-09-02T07:39:54Z</dcterms:modified>
</cp:coreProperties>
</file>