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1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6.xml" ContentType="application/vnd.openxmlformats-officedocument.presentationml.tags+xml"/>
  <Override PartName="/ppt/notesSlides/notesSlide25.xml" ContentType="application/vnd.openxmlformats-officedocument.presentationml.notesSlide+xml"/>
  <Override PartName="/ppt/tags/tag7.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30.xml" ContentType="application/vnd.openxmlformats-officedocument.presentationml.notesSlide+xml"/>
  <Override PartName="/ppt/tags/tag10.xml" ContentType="application/vnd.openxmlformats-officedocument.presentationml.tags+xml"/>
  <Override PartName="/ppt/notesSlides/notesSlide31.xml" ContentType="application/vnd.openxmlformats-officedocument.presentationml.notesSlide+xml"/>
  <Override PartName="/ppt/tags/tag11.xml" ContentType="application/vnd.openxmlformats-officedocument.presentationml.tags+xml"/>
  <Override PartName="/ppt/notesSlides/notesSlide32.xml" ContentType="application/vnd.openxmlformats-officedocument.presentationml.notesSlide+xml"/>
  <Override PartName="/ppt/tags/tag12.xml" ContentType="application/vnd.openxmlformats-officedocument.presentationml.tag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tags/tag13.xml" ContentType="application/vnd.openxmlformats-officedocument.presentationml.tags+xml"/>
  <Override PartName="/ppt/notesSlides/notesSlide39.xml" ContentType="application/vnd.openxmlformats-officedocument.presentationml.notesSlide+xml"/>
  <Override PartName="/ppt/tags/tag14.xml" ContentType="application/vnd.openxmlformats-officedocument.presentationml.tags+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1"/>
  </p:notesMasterIdLst>
  <p:handoutMasterIdLst>
    <p:handoutMasterId r:id="rId82"/>
  </p:handoutMasterIdLst>
  <p:sldIdLst>
    <p:sldId id="256" r:id="rId2"/>
    <p:sldId id="306" r:id="rId3"/>
    <p:sldId id="257" r:id="rId4"/>
    <p:sldId id="258" r:id="rId5"/>
    <p:sldId id="389" r:id="rId6"/>
    <p:sldId id="259" r:id="rId7"/>
    <p:sldId id="341" r:id="rId8"/>
    <p:sldId id="262" r:id="rId9"/>
    <p:sldId id="282" r:id="rId10"/>
    <p:sldId id="283" r:id="rId11"/>
    <p:sldId id="388" r:id="rId12"/>
    <p:sldId id="396" r:id="rId13"/>
    <p:sldId id="340" r:id="rId14"/>
    <p:sldId id="363" r:id="rId15"/>
    <p:sldId id="280" r:id="rId16"/>
    <p:sldId id="364" r:id="rId17"/>
    <p:sldId id="293" r:id="rId18"/>
    <p:sldId id="390" r:id="rId19"/>
    <p:sldId id="395" r:id="rId20"/>
    <p:sldId id="366" r:id="rId21"/>
    <p:sldId id="284" r:id="rId22"/>
    <p:sldId id="285" r:id="rId23"/>
    <p:sldId id="288" r:id="rId24"/>
    <p:sldId id="391" r:id="rId25"/>
    <p:sldId id="289" r:id="rId26"/>
    <p:sldId id="392" r:id="rId27"/>
    <p:sldId id="290" r:id="rId28"/>
    <p:sldId id="287" r:id="rId29"/>
    <p:sldId id="291" r:id="rId30"/>
    <p:sldId id="393" r:id="rId31"/>
    <p:sldId id="292" r:id="rId32"/>
    <p:sldId id="294" r:id="rId33"/>
    <p:sldId id="295" r:id="rId34"/>
    <p:sldId id="296" r:id="rId35"/>
    <p:sldId id="394" r:id="rId36"/>
    <p:sldId id="298" r:id="rId37"/>
    <p:sldId id="299" r:id="rId38"/>
    <p:sldId id="300" r:id="rId39"/>
    <p:sldId id="301" r:id="rId40"/>
    <p:sldId id="369" r:id="rId41"/>
    <p:sldId id="370" r:id="rId42"/>
    <p:sldId id="371" r:id="rId43"/>
    <p:sldId id="374" r:id="rId44"/>
    <p:sldId id="373" r:id="rId45"/>
    <p:sldId id="304" r:id="rId46"/>
    <p:sldId id="308" r:id="rId47"/>
    <p:sldId id="397" r:id="rId48"/>
    <p:sldId id="309" r:id="rId49"/>
    <p:sldId id="398" r:id="rId50"/>
    <p:sldId id="310" r:id="rId51"/>
    <p:sldId id="399" r:id="rId52"/>
    <p:sldId id="311" r:id="rId53"/>
    <p:sldId id="400" r:id="rId54"/>
    <p:sldId id="312" r:id="rId55"/>
    <p:sldId id="313" r:id="rId56"/>
    <p:sldId id="314" r:id="rId57"/>
    <p:sldId id="315" r:id="rId58"/>
    <p:sldId id="316" r:id="rId59"/>
    <p:sldId id="317" r:id="rId60"/>
    <p:sldId id="318" r:id="rId61"/>
    <p:sldId id="403" r:id="rId62"/>
    <p:sldId id="404" r:id="rId63"/>
    <p:sldId id="405" r:id="rId64"/>
    <p:sldId id="401" r:id="rId65"/>
    <p:sldId id="402" r:id="rId66"/>
    <p:sldId id="319" r:id="rId67"/>
    <p:sldId id="375" r:id="rId68"/>
    <p:sldId id="377" r:id="rId69"/>
    <p:sldId id="376" r:id="rId70"/>
    <p:sldId id="378" r:id="rId71"/>
    <p:sldId id="379" r:id="rId72"/>
    <p:sldId id="380" r:id="rId73"/>
    <p:sldId id="386" r:id="rId74"/>
    <p:sldId id="382" r:id="rId75"/>
    <p:sldId id="381" r:id="rId76"/>
    <p:sldId id="383" r:id="rId77"/>
    <p:sldId id="384" r:id="rId78"/>
    <p:sldId id="385" r:id="rId79"/>
    <p:sldId id="387" r:id="rId80"/>
  </p:sldIdLst>
  <p:sldSz cx="9144000" cy="6858000" type="screen4x3"/>
  <p:notesSz cx="7315200" cy="9601200"/>
  <p:custDataLst>
    <p:tags r:id="rId83"/>
  </p:custDataLst>
  <p:defaultTextStyle>
    <a:defPPr>
      <a:defRPr lang="en-US"/>
    </a:defPPr>
    <a:lvl1pPr algn="ctr" rtl="0" fontAlgn="base">
      <a:spcBef>
        <a:spcPct val="0"/>
      </a:spcBef>
      <a:spcAft>
        <a:spcPct val="0"/>
      </a:spcAft>
      <a:defRPr sz="2800" kern="1200">
        <a:solidFill>
          <a:schemeClr val="tx1"/>
        </a:solidFill>
        <a:latin typeface="Tahoma" pitchFamily="34" charset="0"/>
        <a:ea typeface="+mn-ea"/>
        <a:cs typeface="+mn-cs"/>
      </a:defRPr>
    </a:lvl1pPr>
    <a:lvl2pPr marL="457200" algn="ctr" rtl="0" fontAlgn="base">
      <a:spcBef>
        <a:spcPct val="0"/>
      </a:spcBef>
      <a:spcAft>
        <a:spcPct val="0"/>
      </a:spcAft>
      <a:defRPr sz="2800" kern="1200">
        <a:solidFill>
          <a:schemeClr val="tx1"/>
        </a:solidFill>
        <a:latin typeface="Tahoma" pitchFamily="34" charset="0"/>
        <a:ea typeface="+mn-ea"/>
        <a:cs typeface="+mn-cs"/>
      </a:defRPr>
    </a:lvl2pPr>
    <a:lvl3pPr marL="914400" algn="ctr" rtl="0" fontAlgn="base">
      <a:spcBef>
        <a:spcPct val="0"/>
      </a:spcBef>
      <a:spcAft>
        <a:spcPct val="0"/>
      </a:spcAft>
      <a:defRPr sz="2800" kern="1200">
        <a:solidFill>
          <a:schemeClr val="tx1"/>
        </a:solidFill>
        <a:latin typeface="Tahoma" pitchFamily="34" charset="0"/>
        <a:ea typeface="+mn-ea"/>
        <a:cs typeface="+mn-cs"/>
      </a:defRPr>
    </a:lvl3pPr>
    <a:lvl4pPr marL="1371600" algn="ctr" rtl="0" fontAlgn="base">
      <a:spcBef>
        <a:spcPct val="0"/>
      </a:spcBef>
      <a:spcAft>
        <a:spcPct val="0"/>
      </a:spcAft>
      <a:defRPr sz="2800" kern="1200">
        <a:solidFill>
          <a:schemeClr val="tx1"/>
        </a:solidFill>
        <a:latin typeface="Tahoma" pitchFamily="34" charset="0"/>
        <a:ea typeface="+mn-ea"/>
        <a:cs typeface="+mn-cs"/>
      </a:defRPr>
    </a:lvl4pPr>
    <a:lvl5pPr marL="1828800" algn="ctr" rtl="0" fontAlgn="base">
      <a:spcBef>
        <a:spcPct val="0"/>
      </a:spcBef>
      <a:spcAft>
        <a:spcPct val="0"/>
      </a:spcAft>
      <a:defRPr sz="2800" kern="1200">
        <a:solidFill>
          <a:schemeClr val="tx1"/>
        </a:solidFill>
        <a:latin typeface="Tahoma" pitchFamily="34" charset="0"/>
        <a:ea typeface="+mn-ea"/>
        <a:cs typeface="+mn-cs"/>
      </a:defRPr>
    </a:lvl5pPr>
    <a:lvl6pPr marL="2286000" algn="l" defTabSz="914400" rtl="0" eaLnBrk="1" latinLnBrk="0" hangingPunct="1">
      <a:defRPr sz="2800" kern="1200">
        <a:solidFill>
          <a:schemeClr val="tx1"/>
        </a:solidFill>
        <a:latin typeface="Tahoma" pitchFamily="34" charset="0"/>
        <a:ea typeface="+mn-ea"/>
        <a:cs typeface="+mn-cs"/>
      </a:defRPr>
    </a:lvl6pPr>
    <a:lvl7pPr marL="2743200" algn="l" defTabSz="914400" rtl="0" eaLnBrk="1" latinLnBrk="0" hangingPunct="1">
      <a:defRPr sz="2800" kern="1200">
        <a:solidFill>
          <a:schemeClr val="tx1"/>
        </a:solidFill>
        <a:latin typeface="Tahoma" pitchFamily="34" charset="0"/>
        <a:ea typeface="+mn-ea"/>
        <a:cs typeface="+mn-cs"/>
      </a:defRPr>
    </a:lvl7pPr>
    <a:lvl8pPr marL="3200400" algn="l" defTabSz="914400" rtl="0" eaLnBrk="1" latinLnBrk="0" hangingPunct="1">
      <a:defRPr sz="2800" kern="1200">
        <a:solidFill>
          <a:schemeClr val="tx1"/>
        </a:solidFill>
        <a:latin typeface="Tahoma" pitchFamily="34" charset="0"/>
        <a:ea typeface="+mn-ea"/>
        <a:cs typeface="+mn-cs"/>
      </a:defRPr>
    </a:lvl8pPr>
    <a:lvl9pPr marL="3657600" algn="l" defTabSz="914400" rtl="0" eaLnBrk="1" latinLnBrk="0" hangingPunct="1">
      <a:defRPr sz="28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2"/>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373737"/>
    <a:srgbClr val="808080"/>
    <a:srgbClr val="FF7C80"/>
    <a:srgbClr val="FFCC66"/>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5177" autoAdjust="0"/>
    <p:restoredTop sz="75717" autoAdjust="0"/>
  </p:normalViewPr>
  <p:slideViewPr>
    <p:cSldViewPr>
      <p:cViewPr varScale="1">
        <p:scale>
          <a:sx n="89" d="100"/>
          <a:sy n="89" d="100"/>
        </p:scale>
        <p:origin x="-9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93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3170238" cy="479425"/>
          </a:xfrm>
          <a:prstGeom prst="rect">
            <a:avLst/>
          </a:prstGeom>
          <a:noFill/>
          <a:ln w="22225">
            <a:noFill/>
            <a:miter lim="800000"/>
            <a:headEnd/>
            <a:tailEnd type="none" w="lg" len="lg"/>
          </a:ln>
          <a:effectLst/>
        </p:spPr>
        <p:txBody>
          <a:bodyPr vert="horz" wrap="none" lIns="91440" tIns="45720" rIns="91440" bIns="45720" numCol="1" anchor="ctr" anchorCtr="0" compatLnSpc="1">
            <a:prstTxWarp prst="textNoShape">
              <a:avLst/>
            </a:prstTxWarp>
          </a:bodyPr>
          <a:lstStyle>
            <a:lvl1pPr algn="l">
              <a:defRPr sz="1200"/>
            </a:lvl1pPr>
          </a:lstStyle>
          <a:p>
            <a:pPr>
              <a:defRPr/>
            </a:pPr>
            <a:endParaRPr lang="en-US"/>
          </a:p>
        </p:txBody>
      </p:sp>
      <p:sp>
        <p:nvSpPr>
          <p:cNvPr id="164867" name="Rectangle 3"/>
          <p:cNvSpPr>
            <a:spLocks noGrp="1" noChangeArrowheads="1"/>
          </p:cNvSpPr>
          <p:nvPr>
            <p:ph type="dt" sz="quarter" idx="1"/>
          </p:nvPr>
        </p:nvSpPr>
        <p:spPr bwMode="auto">
          <a:xfrm>
            <a:off x="4144963" y="0"/>
            <a:ext cx="3170237" cy="479425"/>
          </a:xfrm>
          <a:prstGeom prst="rect">
            <a:avLst/>
          </a:prstGeom>
          <a:noFill/>
          <a:ln w="22225">
            <a:noFill/>
            <a:miter lim="800000"/>
            <a:headEnd/>
            <a:tailEnd type="none" w="lg" len="lg"/>
          </a:ln>
          <a:effectLst/>
        </p:spPr>
        <p:txBody>
          <a:bodyPr vert="horz" wrap="none" lIns="91440" tIns="45720" rIns="91440" bIns="45720" numCol="1" anchor="ctr" anchorCtr="0" compatLnSpc="1">
            <a:prstTxWarp prst="textNoShape">
              <a:avLst/>
            </a:prstTxWarp>
          </a:bodyPr>
          <a:lstStyle>
            <a:lvl1pPr algn="r">
              <a:defRPr sz="1200"/>
            </a:lvl1pPr>
          </a:lstStyle>
          <a:p>
            <a:pPr>
              <a:defRPr/>
            </a:pPr>
            <a:endParaRPr lang="en-US"/>
          </a:p>
        </p:txBody>
      </p:sp>
      <p:sp>
        <p:nvSpPr>
          <p:cNvPr id="164868" name="Rectangle 4"/>
          <p:cNvSpPr>
            <a:spLocks noGrp="1" noChangeArrowheads="1"/>
          </p:cNvSpPr>
          <p:nvPr>
            <p:ph type="ftr" sz="quarter" idx="2"/>
          </p:nvPr>
        </p:nvSpPr>
        <p:spPr bwMode="auto">
          <a:xfrm>
            <a:off x="0" y="9121775"/>
            <a:ext cx="3170238" cy="479425"/>
          </a:xfrm>
          <a:prstGeom prst="rect">
            <a:avLst/>
          </a:prstGeom>
          <a:noFill/>
          <a:ln w="22225">
            <a:noFill/>
            <a:miter lim="800000"/>
            <a:headEnd/>
            <a:tailEnd type="none" w="lg" len="lg"/>
          </a:ln>
          <a:effectLst/>
        </p:spPr>
        <p:txBody>
          <a:bodyPr vert="horz" wrap="none" lIns="91440" tIns="45720" rIns="91440" bIns="45720" numCol="1" anchor="b" anchorCtr="0" compatLnSpc="1">
            <a:prstTxWarp prst="textNoShape">
              <a:avLst/>
            </a:prstTxWarp>
          </a:bodyPr>
          <a:lstStyle>
            <a:lvl1pPr algn="l">
              <a:defRPr sz="1200"/>
            </a:lvl1pPr>
          </a:lstStyle>
          <a:p>
            <a:pPr>
              <a:defRPr/>
            </a:pPr>
            <a:endParaRPr lang="en-US"/>
          </a:p>
        </p:txBody>
      </p:sp>
      <p:sp>
        <p:nvSpPr>
          <p:cNvPr id="164869" name="Rectangle 5"/>
          <p:cNvSpPr>
            <a:spLocks noGrp="1" noChangeArrowheads="1"/>
          </p:cNvSpPr>
          <p:nvPr>
            <p:ph type="sldNum" sz="quarter" idx="3"/>
          </p:nvPr>
        </p:nvSpPr>
        <p:spPr bwMode="auto">
          <a:xfrm>
            <a:off x="4144963" y="9121775"/>
            <a:ext cx="3170237" cy="479425"/>
          </a:xfrm>
          <a:prstGeom prst="rect">
            <a:avLst/>
          </a:prstGeom>
          <a:noFill/>
          <a:ln w="22225">
            <a:noFill/>
            <a:miter lim="800000"/>
            <a:headEnd/>
            <a:tailEnd type="none" w="lg" len="lg"/>
          </a:ln>
          <a:effectLst/>
        </p:spPr>
        <p:txBody>
          <a:bodyPr vert="horz" wrap="none" lIns="91440" tIns="45720" rIns="91440" bIns="45720" numCol="1" anchor="b" anchorCtr="0" compatLnSpc="1">
            <a:prstTxWarp prst="textNoShape">
              <a:avLst/>
            </a:prstTxWarp>
          </a:bodyPr>
          <a:lstStyle>
            <a:lvl1pPr algn="r">
              <a:defRPr sz="1200"/>
            </a:lvl1pPr>
          </a:lstStyle>
          <a:p>
            <a:pPr>
              <a:defRPr/>
            </a:pPr>
            <a:fld id="{48237EAD-D978-47B9-AC9E-1FFCB3B975CB}" type="slidenum">
              <a:rPr lang="en-US"/>
              <a:pPr>
                <a:defRPr/>
              </a:pPr>
              <a:t>‹#›</a:t>
            </a:fld>
            <a:endParaRPr lang="en-US"/>
          </a:p>
        </p:txBody>
      </p:sp>
    </p:spTree>
    <p:extLst>
      <p:ext uri="{BB962C8B-B14F-4D97-AF65-F5344CB8AC3E}">
        <p14:creationId xmlns:p14="http://schemas.microsoft.com/office/powerpoint/2010/main" val="462752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4813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6564" name="Rectangle 4"/>
          <p:cNvSpPr>
            <a:spLocks noGrp="1" noRot="1" noChangeAspect="1" noChangeArrowheads="1" noTextEdit="1"/>
          </p:cNvSpPr>
          <p:nvPr>
            <p:ph type="sldImg" idx="2"/>
          </p:nvPr>
        </p:nvSpPr>
        <p:spPr bwMode="auto">
          <a:xfrm>
            <a:off x="1257300" y="720725"/>
            <a:ext cx="4799013" cy="3598863"/>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4813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114F656-B941-43AB-9255-346781478ECF}" type="slidenum">
              <a:rPr lang="en-US"/>
              <a:pPr>
                <a:defRPr/>
              </a:pPr>
              <a:t>‹#›</a:t>
            </a:fld>
            <a:endParaRPr lang="en-US"/>
          </a:p>
        </p:txBody>
      </p:sp>
    </p:spTree>
    <p:extLst>
      <p:ext uri="{BB962C8B-B14F-4D97-AF65-F5344CB8AC3E}">
        <p14:creationId xmlns:p14="http://schemas.microsoft.com/office/powerpoint/2010/main" val="1181599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ADBB0DE-B307-454A-91AB-7E49011797A1}" type="slidenum">
              <a:rPr lang="en-US" smtClean="0"/>
              <a:pPr/>
              <a:t>1</a:t>
            </a:fld>
            <a:endParaRPr lang="en-US" smtClean="0"/>
          </a:p>
        </p:txBody>
      </p:sp>
      <p:sp>
        <p:nvSpPr>
          <p:cNvPr id="67587" name="Rectangle 2"/>
          <p:cNvSpPr>
            <a:spLocks noGrp="1" noRot="1" noChangeAspect="1" noChangeArrowheads="1" noTextEdit="1"/>
          </p:cNvSpPr>
          <p:nvPr>
            <p:ph type="sldImg"/>
          </p:nvPr>
        </p:nvSpPr>
        <p:spPr>
          <a:xfrm>
            <a:off x="1258888" y="720725"/>
            <a:ext cx="4799012" cy="3598863"/>
          </a:xfrm>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87C6096B-F29A-4DF9-9C61-BC86CE9116BA}" type="slidenum">
              <a:rPr lang="en-US" smtClean="0"/>
              <a:pPr/>
              <a:t>10</a:t>
            </a:fld>
            <a:endParaRPr lang="en-US" smtClean="0"/>
          </a:p>
        </p:txBody>
      </p:sp>
      <p:sp>
        <p:nvSpPr>
          <p:cNvPr id="75779" name="Rectangle 2"/>
          <p:cNvSpPr>
            <a:spLocks noGrp="1" noRot="1" noChangeAspect="1" noChangeArrowheads="1" noTextEdit="1"/>
          </p:cNvSpPr>
          <p:nvPr>
            <p:ph type="sldImg"/>
          </p:nvPr>
        </p:nvSpPr>
        <p:spPr>
          <a:xfrm>
            <a:off x="1258888" y="720725"/>
            <a:ext cx="4799012" cy="3598863"/>
          </a:xfrm>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167E95BF-994E-479D-BD7A-50E3D59EE6E5}" type="slidenum">
              <a:rPr lang="en-US" smtClean="0"/>
              <a:pPr/>
              <a:t>13</a:t>
            </a:fld>
            <a:endParaRPr lang="en-US" smtClean="0"/>
          </a:p>
        </p:txBody>
      </p:sp>
      <p:sp>
        <p:nvSpPr>
          <p:cNvPr id="76803" name="Rectangle 2"/>
          <p:cNvSpPr>
            <a:spLocks noGrp="1" noRot="1" noChangeAspect="1" noChangeArrowheads="1" noTextEdit="1"/>
          </p:cNvSpPr>
          <p:nvPr>
            <p:ph type="sldImg"/>
          </p:nvPr>
        </p:nvSpPr>
        <p:spPr>
          <a:xfrm>
            <a:off x="1258888" y="720725"/>
            <a:ext cx="4799012" cy="3598863"/>
          </a:xfrm>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D6F5D3C-6B9E-4FCB-8228-BE038588AA06}" type="slidenum">
              <a:rPr lang="en-US" smtClean="0"/>
              <a:pPr/>
              <a:t>14</a:t>
            </a:fld>
            <a:endParaRPr lang="en-US" smtClean="0"/>
          </a:p>
        </p:txBody>
      </p:sp>
      <p:sp>
        <p:nvSpPr>
          <p:cNvPr id="77827" name="Rectangle 2"/>
          <p:cNvSpPr>
            <a:spLocks noGrp="1" noRot="1" noChangeAspect="1" noChangeArrowheads="1" noTextEdit="1"/>
          </p:cNvSpPr>
          <p:nvPr>
            <p:ph type="sldImg"/>
          </p:nvPr>
        </p:nvSpPr>
        <p:spPr>
          <a:xfrm>
            <a:off x="1258888" y="720725"/>
            <a:ext cx="4799012" cy="3598863"/>
          </a:xfrm>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0C9ABE-7B09-43F6-9C65-7BCEB4097697}" type="slidenum">
              <a:rPr lang="en-US" smtClean="0"/>
              <a:pPr/>
              <a:t>15</a:t>
            </a:fld>
            <a:endParaRPr lang="en-US" smtClean="0"/>
          </a:p>
        </p:txBody>
      </p:sp>
      <p:sp>
        <p:nvSpPr>
          <p:cNvPr id="78851" name="Rectangle 2"/>
          <p:cNvSpPr>
            <a:spLocks noGrp="1" noRot="1" noChangeAspect="1" noChangeArrowheads="1" noTextEdit="1"/>
          </p:cNvSpPr>
          <p:nvPr>
            <p:ph type="sldImg"/>
          </p:nvPr>
        </p:nvSpPr>
        <p:spPr>
          <a:xfrm>
            <a:off x="1258888" y="720725"/>
            <a:ext cx="4799012" cy="3598863"/>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E7A056A7-E931-450C-B28A-36DE5AD2F9E1}" type="slidenum">
              <a:rPr lang="en-US" smtClean="0"/>
              <a:pPr/>
              <a:t>16</a:t>
            </a:fld>
            <a:endParaRPr lang="en-US" smtClean="0"/>
          </a:p>
        </p:txBody>
      </p:sp>
      <p:sp>
        <p:nvSpPr>
          <p:cNvPr id="79875" name="Rectangle 2"/>
          <p:cNvSpPr>
            <a:spLocks noGrp="1" noRot="1" noChangeAspect="1" noChangeArrowheads="1" noTextEdit="1"/>
          </p:cNvSpPr>
          <p:nvPr>
            <p:ph type="sldImg"/>
          </p:nvPr>
        </p:nvSpPr>
        <p:spPr>
          <a:xfrm>
            <a:off x="1258888" y="720725"/>
            <a:ext cx="4799012" cy="3598863"/>
          </a:xfrm>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17</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18</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19</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DAD5577-3FD4-416D-A9B0-A88D23F98B8F}" type="slidenum">
              <a:rPr lang="en-US" smtClean="0"/>
              <a:pPr/>
              <a:t>20</a:t>
            </a:fld>
            <a:endParaRPr lang="en-US" smtClean="0"/>
          </a:p>
        </p:txBody>
      </p:sp>
      <p:sp>
        <p:nvSpPr>
          <p:cNvPr id="81923" name="Rectangle 2"/>
          <p:cNvSpPr>
            <a:spLocks noGrp="1" noRot="1" noChangeAspect="1" noChangeArrowheads="1" noTextEdit="1"/>
          </p:cNvSpPr>
          <p:nvPr>
            <p:ph type="sldImg"/>
          </p:nvPr>
        </p:nvSpPr>
        <p:spPr>
          <a:xfrm>
            <a:off x="1258888" y="720725"/>
            <a:ext cx="4799012" cy="3598863"/>
          </a:xfrm>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AFBAB09B-2224-4607-9E25-F768A87737F8}" type="slidenum">
              <a:rPr lang="en-US" smtClean="0"/>
              <a:pPr/>
              <a:t>21</a:t>
            </a:fld>
            <a:endParaRPr lang="en-US" smtClean="0"/>
          </a:p>
        </p:txBody>
      </p:sp>
      <p:sp>
        <p:nvSpPr>
          <p:cNvPr id="82947" name="Rectangle 2"/>
          <p:cNvSpPr>
            <a:spLocks noGrp="1" noRot="1" noChangeAspect="1" noChangeArrowheads="1" noTextEdit="1"/>
          </p:cNvSpPr>
          <p:nvPr>
            <p:ph type="sldImg"/>
          </p:nvPr>
        </p:nvSpPr>
        <p:spPr>
          <a:xfrm>
            <a:off x="1258888" y="720725"/>
            <a:ext cx="4799012" cy="3598863"/>
          </a:xfrm>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85BA911-8A4F-4141-9045-6E17812982F2}" type="slidenum">
              <a:rPr lang="en-US" smtClean="0"/>
              <a:pPr/>
              <a:t>2</a:t>
            </a:fld>
            <a:endParaRPr lang="en-US" smtClean="0"/>
          </a:p>
        </p:txBody>
      </p:sp>
      <p:sp>
        <p:nvSpPr>
          <p:cNvPr id="68611" name="Rectangle 2"/>
          <p:cNvSpPr>
            <a:spLocks noGrp="1" noRot="1" noChangeAspect="1" noChangeArrowheads="1" noTextEdit="1"/>
          </p:cNvSpPr>
          <p:nvPr>
            <p:ph type="sldImg"/>
          </p:nvPr>
        </p:nvSpPr>
        <p:spPr>
          <a:xfrm>
            <a:off x="1258888" y="720725"/>
            <a:ext cx="4799012" cy="3598863"/>
          </a:xfrm>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7C0CAA8-4170-496E-B72C-7331710B9B13}" type="slidenum">
              <a:rPr lang="en-US" smtClean="0"/>
              <a:pPr/>
              <a:t>22</a:t>
            </a:fld>
            <a:endParaRPr lang="en-US" smtClean="0"/>
          </a:p>
        </p:txBody>
      </p:sp>
      <p:sp>
        <p:nvSpPr>
          <p:cNvPr id="83971" name="Rectangle 2"/>
          <p:cNvSpPr>
            <a:spLocks noGrp="1" noRot="1" noChangeAspect="1" noChangeArrowheads="1" noTextEdit="1"/>
          </p:cNvSpPr>
          <p:nvPr>
            <p:ph type="sldImg"/>
          </p:nvPr>
        </p:nvSpPr>
        <p:spPr>
          <a:xfrm>
            <a:off x="1258888" y="720725"/>
            <a:ext cx="4799012" cy="3598863"/>
          </a:xfrm>
          <a:ln/>
        </p:spPr>
      </p:sp>
      <p:sp>
        <p:nvSpPr>
          <p:cNvPr id="83972"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002F65E1-C090-4E64-BF2A-B29CB973CA13}" type="slidenum">
              <a:rPr lang="en-US" smtClean="0"/>
              <a:pPr/>
              <a:t>23</a:t>
            </a:fld>
            <a:endParaRPr lang="en-US" smtClean="0"/>
          </a:p>
        </p:txBody>
      </p:sp>
      <p:sp>
        <p:nvSpPr>
          <p:cNvPr id="84995" name="Rectangle 2"/>
          <p:cNvSpPr>
            <a:spLocks noGrp="1" noRot="1" noChangeAspect="1" noChangeArrowheads="1" noTextEdit="1"/>
          </p:cNvSpPr>
          <p:nvPr>
            <p:ph type="sldImg"/>
          </p:nvPr>
        </p:nvSpPr>
        <p:spPr>
          <a:xfrm>
            <a:off x="1258888" y="720725"/>
            <a:ext cx="4799012" cy="3598863"/>
          </a:xfrm>
          <a:ln/>
        </p:spPr>
      </p:sp>
      <p:sp>
        <p:nvSpPr>
          <p:cNvPr id="84996"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002F65E1-C090-4E64-BF2A-B29CB973CA13}" type="slidenum">
              <a:rPr lang="en-US" smtClean="0"/>
              <a:pPr/>
              <a:t>24</a:t>
            </a:fld>
            <a:endParaRPr lang="en-US" smtClean="0"/>
          </a:p>
        </p:txBody>
      </p:sp>
      <p:sp>
        <p:nvSpPr>
          <p:cNvPr id="84995" name="Rectangle 2"/>
          <p:cNvSpPr>
            <a:spLocks noGrp="1" noRot="1" noChangeAspect="1" noChangeArrowheads="1" noTextEdit="1"/>
          </p:cNvSpPr>
          <p:nvPr>
            <p:ph type="sldImg"/>
          </p:nvPr>
        </p:nvSpPr>
        <p:spPr>
          <a:xfrm>
            <a:off x="1258888" y="720725"/>
            <a:ext cx="4799012" cy="3598863"/>
          </a:xfrm>
          <a:ln/>
        </p:spPr>
      </p:sp>
      <p:sp>
        <p:nvSpPr>
          <p:cNvPr id="84996"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A5C78C40-4C26-4BA6-B911-2B7143A5D3EB}" type="slidenum">
              <a:rPr lang="en-US" smtClean="0"/>
              <a:pPr/>
              <a:t>25</a:t>
            </a:fld>
            <a:endParaRPr lang="en-US" smtClean="0"/>
          </a:p>
        </p:txBody>
      </p:sp>
      <p:sp>
        <p:nvSpPr>
          <p:cNvPr id="86019" name="Rectangle 2"/>
          <p:cNvSpPr>
            <a:spLocks noGrp="1" noRot="1" noChangeAspect="1" noChangeArrowheads="1" noTextEdit="1"/>
          </p:cNvSpPr>
          <p:nvPr>
            <p:ph type="sldImg"/>
          </p:nvPr>
        </p:nvSpPr>
        <p:spPr>
          <a:xfrm>
            <a:off x="1258888" y="720725"/>
            <a:ext cx="4799012" cy="3598863"/>
          </a:xfrm>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A5C78C40-4C26-4BA6-B911-2B7143A5D3EB}" type="slidenum">
              <a:rPr lang="en-US" smtClean="0"/>
              <a:pPr/>
              <a:t>26</a:t>
            </a:fld>
            <a:endParaRPr lang="en-US" smtClean="0"/>
          </a:p>
        </p:txBody>
      </p:sp>
      <p:sp>
        <p:nvSpPr>
          <p:cNvPr id="86019" name="Rectangle 2"/>
          <p:cNvSpPr>
            <a:spLocks noGrp="1" noRot="1" noChangeAspect="1" noChangeArrowheads="1" noTextEdit="1"/>
          </p:cNvSpPr>
          <p:nvPr>
            <p:ph type="sldImg"/>
          </p:nvPr>
        </p:nvSpPr>
        <p:spPr>
          <a:xfrm>
            <a:off x="1258888" y="720725"/>
            <a:ext cx="4799012" cy="3598863"/>
          </a:xfrm>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8905156C-B95A-49AB-AD86-727E042C3004}" type="slidenum">
              <a:rPr lang="en-US" smtClean="0"/>
              <a:pPr/>
              <a:t>27</a:t>
            </a:fld>
            <a:endParaRPr lang="en-US" smtClean="0"/>
          </a:p>
        </p:txBody>
      </p:sp>
      <p:sp>
        <p:nvSpPr>
          <p:cNvPr id="87043" name="Rectangle 2"/>
          <p:cNvSpPr>
            <a:spLocks noGrp="1" noRot="1" noChangeAspect="1" noChangeArrowheads="1" noTextEdit="1"/>
          </p:cNvSpPr>
          <p:nvPr>
            <p:ph type="sldImg"/>
          </p:nvPr>
        </p:nvSpPr>
        <p:spPr>
          <a:xfrm>
            <a:off x="1258888" y="720725"/>
            <a:ext cx="4799012" cy="3598863"/>
          </a:xfrm>
          <a:ln/>
        </p:spPr>
      </p:sp>
      <p:sp>
        <p:nvSpPr>
          <p:cNvPr id="870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6A0B6BB2-79FE-41D9-9CE0-F20876C051F0}" type="slidenum">
              <a:rPr lang="en-US" smtClean="0"/>
              <a:pPr/>
              <a:t>28</a:t>
            </a:fld>
            <a:endParaRPr lang="en-US" smtClean="0"/>
          </a:p>
        </p:txBody>
      </p:sp>
      <p:sp>
        <p:nvSpPr>
          <p:cNvPr id="88067" name="Rectangle 2"/>
          <p:cNvSpPr>
            <a:spLocks noGrp="1" noRot="1" noChangeAspect="1" noChangeArrowheads="1" noTextEdit="1"/>
          </p:cNvSpPr>
          <p:nvPr>
            <p:ph type="sldImg"/>
          </p:nvPr>
        </p:nvSpPr>
        <p:spPr>
          <a:xfrm>
            <a:off x="1258888" y="720725"/>
            <a:ext cx="4799012" cy="3598863"/>
          </a:xfrm>
          <a:ln/>
        </p:spPr>
      </p:sp>
      <p:sp>
        <p:nvSpPr>
          <p:cNvPr id="880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137CA1EA-1AD0-4A11-8A87-9E46EC3202C0}" type="slidenum">
              <a:rPr lang="en-US" smtClean="0"/>
              <a:pPr/>
              <a:t>29</a:t>
            </a:fld>
            <a:endParaRPr lang="en-US" smtClean="0"/>
          </a:p>
        </p:txBody>
      </p:sp>
      <p:sp>
        <p:nvSpPr>
          <p:cNvPr id="89091" name="Rectangle 2"/>
          <p:cNvSpPr>
            <a:spLocks noGrp="1" noRot="1" noChangeAspect="1" noChangeArrowheads="1" noTextEdit="1"/>
          </p:cNvSpPr>
          <p:nvPr>
            <p:ph type="sldImg"/>
          </p:nvPr>
        </p:nvSpPr>
        <p:spPr>
          <a:xfrm>
            <a:off x="1258888" y="720725"/>
            <a:ext cx="4799012" cy="3598863"/>
          </a:xfrm>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5E9B866C-F800-4E6A-9DB1-F3E764FCB6C2}" type="slidenum">
              <a:rPr lang="en-US" smtClean="0"/>
              <a:pPr/>
              <a:t>30</a:t>
            </a:fld>
            <a:endParaRPr lang="en-US" smtClean="0"/>
          </a:p>
        </p:txBody>
      </p:sp>
      <p:sp>
        <p:nvSpPr>
          <p:cNvPr id="90115" name="Rectangle 2"/>
          <p:cNvSpPr>
            <a:spLocks noGrp="1" noRot="1" noChangeAspect="1" noChangeArrowheads="1" noTextEdit="1"/>
          </p:cNvSpPr>
          <p:nvPr>
            <p:ph type="sldImg"/>
          </p:nvPr>
        </p:nvSpPr>
        <p:spPr>
          <a:xfrm>
            <a:off x="1258888" y="720725"/>
            <a:ext cx="4799012" cy="3598863"/>
          </a:xfrm>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5E9B866C-F800-4E6A-9DB1-F3E764FCB6C2}" type="slidenum">
              <a:rPr lang="en-US" smtClean="0"/>
              <a:pPr/>
              <a:t>31</a:t>
            </a:fld>
            <a:endParaRPr lang="en-US" smtClean="0"/>
          </a:p>
        </p:txBody>
      </p:sp>
      <p:sp>
        <p:nvSpPr>
          <p:cNvPr id="90115" name="Rectangle 2"/>
          <p:cNvSpPr>
            <a:spLocks noGrp="1" noRot="1" noChangeAspect="1" noChangeArrowheads="1" noTextEdit="1"/>
          </p:cNvSpPr>
          <p:nvPr>
            <p:ph type="sldImg"/>
          </p:nvPr>
        </p:nvSpPr>
        <p:spPr>
          <a:xfrm>
            <a:off x="1258888" y="720725"/>
            <a:ext cx="4799012" cy="3598863"/>
          </a:xfrm>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2FA39BC-3393-46C3-8987-E5EE09DA49EB}" type="slidenum">
              <a:rPr lang="en-US" smtClean="0"/>
              <a:pPr/>
              <a:t>3</a:t>
            </a:fld>
            <a:endParaRPr lang="en-US" smtClean="0"/>
          </a:p>
        </p:txBody>
      </p:sp>
      <p:sp>
        <p:nvSpPr>
          <p:cNvPr id="69635" name="Rectangle 2"/>
          <p:cNvSpPr>
            <a:spLocks noGrp="1" noRot="1" noChangeAspect="1" noChangeArrowheads="1" noTextEdit="1"/>
          </p:cNvSpPr>
          <p:nvPr>
            <p:ph type="sldImg"/>
          </p:nvPr>
        </p:nvSpPr>
        <p:spPr>
          <a:xfrm>
            <a:off x="1258888" y="720725"/>
            <a:ext cx="4799012" cy="3598863"/>
          </a:xfrm>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AD41BD19-E373-4DCD-BC12-D6A1EB0E64EF}" type="slidenum">
              <a:rPr lang="en-US" smtClean="0"/>
              <a:pPr/>
              <a:t>32</a:t>
            </a:fld>
            <a:endParaRPr lang="en-US" smtClean="0"/>
          </a:p>
        </p:txBody>
      </p:sp>
      <p:sp>
        <p:nvSpPr>
          <p:cNvPr id="91139" name="Rectangle 2"/>
          <p:cNvSpPr>
            <a:spLocks noGrp="1" noRot="1" noChangeAspect="1" noChangeArrowheads="1" noTextEdit="1"/>
          </p:cNvSpPr>
          <p:nvPr>
            <p:ph type="sldImg"/>
          </p:nvPr>
        </p:nvSpPr>
        <p:spPr>
          <a:xfrm>
            <a:off x="1258888" y="720725"/>
            <a:ext cx="4799012" cy="3598863"/>
          </a:xfrm>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C3498C7F-CD70-41A6-83DF-677EEA7443AA}" type="slidenum">
              <a:rPr lang="en-US" smtClean="0"/>
              <a:pPr/>
              <a:t>33</a:t>
            </a:fld>
            <a:endParaRPr lang="en-US" smtClean="0"/>
          </a:p>
        </p:txBody>
      </p:sp>
      <p:sp>
        <p:nvSpPr>
          <p:cNvPr id="92163" name="Rectangle 2"/>
          <p:cNvSpPr>
            <a:spLocks noGrp="1" noRot="1" noChangeAspect="1" noChangeArrowheads="1" noTextEdit="1"/>
          </p:cNvSpPr>
          <p:nvPr>
            <p:ph type="sldImg"/>
          </p:nvPr>
        </p:nvSpPr>
        <p:spPr>
          <a:xfrm>
            <a:off x="1258888" y="720725"/>
            <a:ext cx="4799012" cy="3598863"/>
          </a:xfrm>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757598B-0850-4167-9037-743A86FC2903}" type="slidenum">
              <a:rPr lang="en-US" smtClean="0"/>
              <a:pPr/>
              <a:t>34</a:t>
            </a:fld>
            <a:endParaRPr lang="en-US" smtClean="0"/>
          </a:p>
        </p:txBody>
      </p:sp>
      <p:sp>
        <p:nvSpPr>
          <p:cNvPr id="93187" name="Rectangle 2"/>
          <p:cNvSpPr>
            <a:spLocks noGrp="1" noRot="1" noChangeAspect="1" noChangeArrowheads="1" noTextEdit="1"/>
          </p:cNvSpPr>
          <p:nvPr>
            <p:ph type="sldImg"/>
          </p:nvPr>
        </p:nvSpPr>
        <p:spPr>
          <a:xfrm>
            <a:off x="1258888" y="720725"/>
            <a:ext cx="4799012" cy="3598863"/>
          </a:xfrm>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757598B-0850-4167-9037-743A86FC2903}" type="slidenum">
              <a:rPr lang="en-US" smtClean="0"/>
              <a:pPr/>
              <a:t>35</a:t>
            </a:fld>
            <a:endParaRPr lang="en-US" smtClean="0"/>
          </a:p>
        </p:txBody>
      </p:sp>
      <p:sp>
        <p:nvSpPr>
          <p:cNvPr id="93187" name="Rectangle 2"/>
          <p:cNvSpPr>
            <a:spLocks noGrp="1" noRot="1" noChangeAspect="1" noChangeArrowheads="1" noTextEdit="1"/>
          </p:cNvSpPr>
          <p:nvPr>
            <p:ph type="sldImg"/>
          </p:nvPr>
        </p:nvSpPr>
        <p:spPr>
          <a:xfrm>
            <a:off x="1258888" y="720725"/>
            <a:ext cx="4799012" cy="3598863"/>
          </a:xfrm>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6E4522F0-A90B-4459-A822-E53FE824B075}" type="slidenum">
              <a:rPr lang="en-US" smtClean="0"/>
              <a:pPr/>
              <a:t>36</a:t>
            </a:fld>
            <a:endParaRPr lang="en-US" smtClean="0"/>
          </a:p>
        </p:txBody>
      </p:sp>
      <p:sp>
        <p:nvSpPr>
          <p:cNvPr id="94211" name="Rectangle 2"/>
          <p:cNvSpPr>
            <a:spLocks noGrp="1" noRot="1" noChangeAspect="1" noChangeArrowheads="1" noTextEdit="1"/>
          </p:cNvSpPr>
          <p:nvPr>
            <p:ph type="sldImg"/>
          </p:nvPr>
        </p:nvSpPr>
        <p:spPr>
          <a:xfrm>
            <a:off x="1258888" y="720725"/>
            <a:ext cx="4799012" cy="3598863"/>
          </a:xfrm>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7DD30D7E-99F3-4050-A652-F6731F221DD0}" type="slidenum">
              <a:rPr lang="en-US" smtClean="0"/>
              <a:pPr/>
              <a:t>37</a:t>
            </a:fld>
            <a:endParaRPr lang="en-US" smtClean="0"/>
          </a:p>
        </p:txBody>
      </p:sp>
      <p:sp>
        <p:nvSpPr>
          <p:cNvPr id="95235" name="Rectangle 2"/>
          <p:cNvSpPr>
            <a:spLocks noGrp="1" noRot="1" noChangeAspect="1" noChangeArrowheads="1" noTextEdit="1"/>
          </p:cNvSpPr>
          <p:nvPr>
            <p:ph type="sldImg"/>
          </p:nvPr>
        </p:nvSpPr>
        <p:spPr>
          <a:xfrm>
            <a:off x="1258888" y="720725"/>
            <a:ext cx="4799012" cy="3598863"/>
          </a:xfrm>
          <a:ln/>
        </p:spPr>
      </p:sp>
      <p:sp>
        <p:nvSpPr>
          <p:cNvPr id="952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86693DC6-41F2-4D84-8FB6-731C84C664EF}" type="slidenum">
              <a:rPr lang="en-US" smtClean="0"/>
              <a:pPr/>
              <a:t>38</a:t>
            </a:fld>
            <a:endParaRPr lang="en-US" smtClean="0"/>
          </a:p>
        </p:txBody>
      </p:sp>
      <p:sp>
        <p:nvSpPr>
          <p:cNvPr id="96259" name="Rectangle 2"/>
          <p:cNvSpPr>
            <a:spLocks noGrp="1" noRot="1" noChangeAspect="1" noChangeArrowheads="1" noTextEdit="1"/>
          </p:cNvSpPr>
          <p:nvPr>
            <p:ph type="sldImg"/>
          </p:nvPr>
        </p:nvSpPr>
        <p:spPr>
          <a:xfrm>
            <a:off x="1258888" y="720725"/>
            <a:ext cx="4799012" cy="3598863"/>
          </a:xfrm>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998AB7CD-5E39-4D13-9EEF-B5254D6BAB5C}" type="slidenum">
              <a:rPr lang="en-US" smtClean="0"/>
              <a:pPr/>
              <a:t>39</a:t>
            </a:fld>
            <a:endParaRPr lang="en-US" smtClean="0"/>
          </a:p>
        </p:txBody>
      </p:sp>
      <p:sp>
        <p:nvSpPr>
          <p:cNvPr id="97283" name="Rectangle 2"/>
          <p:cNvSpPr>
            <a:spLocks noGrp="1" noRot="1" noChangeAspect="1" noChangeArrowheads="1" noTextEdit="1"/>
          </p:cNvSpPr>
          <p:nvPr>
            <p:ph type="sldImg"/>
          </p:nvPr>
        </p:nvSpPr>
        <p:spPr>
          <a:xfrm>
            <a:off x="1258888" y="720725"/>
            <a:ext cx="4799012" cy="3598863"/>
          </a:xfrm>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B6E5EA3C-B3DB-46A5-9EC7-B41A296C8927}" type="slidenum">
              <a:rPr lang="en-US" smtClean="0"/>
              <a:pPr/>
              <a:t>40</a:t>
            </a:fld>
            <a:endParaRPr lang="en-US" smtClean="0"/>
          </a:p>
        </p:txBody>
      </p:sp>
      <p:sp>
        <p:nvSpPr>
          <p:cNvPr id="98307" name="Rectangle 2"/>
          <p:cNvSpPr>
            <a:spLocks noGrp="1" noRot="1" noChangeAspect="1" noChangeArrowheads="1" noTextEdit="1"/>
          </p:cNvSpPr>
          <p:nvPr>
            <p:ph type="sldImg"/>
          </p:nvPr>
        </p:nvSpPr>
        <p:spPr>
          <a:xfrm>
            <a:off x="1258888" y="720725"/>
            <a:ext cx="4799012" cy="3598863"/>
          </a:xfrm>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D247FCEA-6F78-4944-8C23-A0C15C76142B}" type="slidenum">
              <a:rPr lang="en-US" smtClean="0"/>
              <a:pPr/>
              <a:t>41</a:t>
            </a:fld>
            <a:endParaRPr lang="en-US" smtClean="0"/>
          </a:p>
        </p:txBody>
      </p:sp>
      <p:sp>
        <p:nvSpPr>
          <p:cNvPr id="99331" name="Rectangle 2"/>
          <p:cNvSpPr>
            <a:spLocks noGrp="1" noRot="1" noChangeAspect="1" noChangeArrowheads="1" noTextEdit="1"/>
          </p:cNvSpPr>
          <p:nvPr>
            <p:ph type="sldImg"/>
          </p:nvPr>
        </p:nvSpPr>
        <p:spPr>
          <a:xfrm>
            <a:off x="1258888" y="720725"/>
            <a:ext cx="4799012" cy="3598863"/>
          </a:xfrm>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9020E1-2342-4B3E-B850-6DBB45465632}" type="slidenum">
              <a:rPr lang="en-US" smtClean="0"/>
              <a:pPr/>
              <a:t>4</a:t>
            </a:fld>
            <a:endParaRPr lang="en-US" smtClean="0"/>
          </a:p>
        </p:txBody>
      </p:sp>
      <p:sp>
        <p:nvSpPr>
          <p:cNvPr id="70659" name="Rectangle 2"/>
          <p:cNvSpPr>
            <a:spLocks noGrp="1" noRot="1" noChangeAspect="1" noChangeArrowheads="1" noTextEdit="1"/>
          </p:cNvSpPr>
          <p:nvPr>
            <p:ph type="sldImg"/>
          </p:nvPr>
        </p:nvSpPr>
        <p:spPr>
          <a:xfrm>
            <a:off x="1258888" y="720725"/>
            <a:ext cx="4799012" cy="3598863"/>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F9486D30-039A-4208-8C3B-652E2701C11F}" type="slidenum">
              <a:rPr lang="en-US" smtClean="0"/>
              <a:pPr/>
              <a:t>42</a:t>
            </a:fld>
            <a:endParaRPr lang="en-US" smtClean="0"/>
          </a:p>
        </p:txBody>
      </p:sp>
      <p:sp>
        <p:nvSpPr>
          <p:cNvPr id="100355" name="Rectangle 2"/>
          <p:cNvSpPr>
            <a:spLocks noGrp="1" noRot="1" noChangeAspect="1" noChangeArrowheads="1" noTextEdit="1"/>
          </p:cNvSpPr>
          <p:nvPr>
            <p:ph type="sldImg"/>
          </p:nvPr>
        </p:nvSpPr>
        <p:spPr>
          <a:xfrm>
            <a:off x="1258888" y="720725"/>
            <a:ext cx="4799012" cy="3598863"/>
          </a:xfrm>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D2861448-BD4A-49F8-8769-1DD2B3BD692F}" type="slidenum">
              <a:rPr lang="en-US" smtClean="0"/>
              <a:pPr/>
              <a:t>43</a:t>
            </a:fld>
            <a:endParaRPr lang="en-US" smtClean="0"/>
          </a:p>
        </p:txBody>
      </p:sp>
      <p:sp>
        <p:nvSpPr>
          <p:cNvPr id="101379" name="Rectangle 2"/>
          <p:cNvSpPr>
            <a:spLocks noGrp="1" noRot="1" noChangeAspect="1" noChangeArrowheads="1" noTextEdit="1"/>
          </p:cNvSpPr>
          <p:nvPr>
            <p:ph type="sldImg"/>
          </p:nvPr>
        </p:nvSpPr>
        <p:spPr>
          <a:xfrm>
            <a:off x="1258888" y="720725"/>
            <a:ext cx="4799012" cy="3598863"/>
          </a:xfrm>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CF9DAAF5-9C23-4E1B-A57F-739A9F3C2906}" type="slidenum">
              <a:rPr lang="en-US" smtClean="0"/>
              <a:pPr/>
              <a:t>44</a:t>
            </a:fld>
            <a:endParaRPr lang="en-US" smtClean="0"/>
          </a:p>
        </p:txBody>
      </p:sp>
      <p:sp>
        <p:nvSpPr>
          <p:cNvPr id="102403" name="Rectangle 2"/>
          <p:cNvSpPr>
            <a:spLocks noGrp="1" noRot="1" noChangeAspect="1" noChangeArrowheads="1" noTextEdit="1"/>
          </p:cNvSpPr>
          <p:nvPr>
            <p:ph type="sldImg"/>
          </p:nvPr>
        </p:nvSpPr>
        <p:spPr>
          <a:xfrm>
            <a:off x="1258888" y="720725"/>
            <a:ext cx="4799012" cy="3598863"/>
          </a:xfrm>
          <a:ln/>
        </p:spPr>
      </p:sp>
      <p:sp>
        <p:nvSpPr>
          <p:cNvPr id="1024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427F6ECB-B78E-4736-BB24-ECB2710A9F33}" type="slidenum">
              <a:rPr lang="en-US" smtClean="0"/>
              <a:pPr/>
              <a:t>45</a:t>
            </a:fld>
            <a:endParaRPr lang="en-US" smtClean="0"/>
          </a:p>
        </p:txBody>
      </p:sp>
      <p:sp>
        <p:nvSpPr>
          <p:cNvPr id="103427" name="Rectangle 2"/>
          <p:cNvSpPr>
            <a:spLocks noGrp="1" noRot="1" noChangeAspect="1" noChangeArrowheads="1" noTextEdit="1"/>
          </p:cNvSpPr>
          <p:nvPr>
            <p:ph type="sldImg"/>
          </p:nvPr>
        </p:nvSpPr>
        <p:spPr>
          <a:xfrm>
            <a:off x="1258888" y="720725"/>
            <a:ext cx="4799012" cy="3598863"/>
          </a:xfrm>
          <a:ln/>
        </p:spPr>
      </p:sp>
      <p:sp>
        <p:nvSpPr>
          <p:cNvPr id="1034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D64AD66B-D24C-45F0-A126-0A916B06DD06}" type="slidenum">
              <a:rPr lang="en-US" smtClean="0"/>
              <a:pPr/>
              <a:t>46</a:t>
            </a:fld>
            <a:endParaRPr lang="en-US" smtClean="0"/>
          </a:p>
        </p:txBody>
      </p:sp>
      <p:sp>
        <p:nvSpPr>
          <p:cNvPr id="104451" name="Rectangle 2"/>
          <p:cNvSpPr>
            <a:spLocks noGrp="1" noRot="1" noChangeAspect="1" noChangeArrowheads="1" noTextEdit="1"/>
          </p:cNvSpPr>
          <p:nvPr>
            <p:ph type="sldImg"/>
          </p:nvPr>
        </p:nvSpPr>
        <p:spPr>
          <a:xfrm>
            <a:off x="1258888" y="720725"/>
            <a:ext cx="4799012" cy="3598863"/>
          </a:xfrm>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D64AD66B-D24C-45F0-A126-0A916B06DD06}" type="slidenum">
              <a:rPr lang="en-US" smtClean="0"/>
              <a:pPr/>
              <a:t>47</a:t>
            </a:fld>
            <a:endParaRPr lang="en-US" smtClean="0"/>
          </a:p>
        </p:txBody>
      </p:sp>
      <p:sp>
        <p:nvSpPr>
          <p:cNvPr id="104451" name="Rectangle 2"/>
          <p:cNvSpPr>
            <a:spLocks noGrp="1" noRot="1" noChangeAspect="1" noChangeArrowheads="1" noTextEdit="1"/>
          </p:cNvSpPr>
          <p:nvPr>
            <p:ph type="sldImg"/>
          </p:nvPr>
        </p:nvSpPr>
        <p:spPr>
          <a:xfrm>
            <a:off x="1258888" y="720725"/>
            <a:ext cx="4799012" cy="3598863"/>
          </a:xfrm>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2F4CD639-D5BB-475B-B882-E9B537DF667D}" type="slidenum">
              <a:rPr lang="en-US" smtClean="0"/>
              <a:pPr/>
              <a:t>48</a:t>
            </a:fld>
            <a:endParaRPr lang="en-US" smtClean="0"/>
          </a:p>
        </p:txBody>
      </p:sp>
      <p:sp>
        <p:nvSpPr>
          <p:cNvPr id="105475" name="Rectangle 2"/>
          <p:cNvSpPr>
            <a:spLocks noGrp="1" noRot="1" noChangeAspect="1" noChangeArrowheads="1" noTextEdit="1"/>
          </p:cNvSpPr>
          <p:nvPr>
            <p:ph type="sldImg"/>
          </p:nvPr>
        </p:nvSpPr>
        <p:spPr>
          <a:xfrm>
            <a:off x="1258888" y="720725"/>
            <a:ext cx="4799012" cy="3598863"/>
          </a:xfrm>
          <a:ln/>
        </p:spPr>
      </p:sp>
      <p:sp>
        <p:nvSpPr>
          <p:cNvPr id="1054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2F4CD639-D5BB-475B-B882-E9B537DF667D}" type="slidenum">
              <a:rPr lang="en-US" smtClean="0"/>
              <a:pPr/>
              <a:t>49</a:t>
            </a:fld>
            <a:endParaRPr lang="en-US" smtClean="0"/>
          </a:p>
        </p:txBody>
      </p:sp>
      <p:sp>
        <p:nvSpPr>
          <p:cNvPr id="105475" name="Rectangle 2"/>
          <p:cNvSpPr>
            <a:spLocks noGrp="1" noRot="1" noChangeAspect="1" noChangeArrowheads="1" noTextEdit="1"/>
          </p:cNvSpPr>
          <p:nvPr>
            <p:ph type="sldImg"/>
          </p:nvPr>
        </p:nvSpPr>
        <p:spPr>
          <a:xfrm>
            <a:off x="1258888" y="720725"/>
            <a:ext cx="4799012" cy="3598863"/>
          </a:xfrm>
          <a:ln/>
        </p:spPr>
      </p:sp>
      <p:sp>
        <p:nvSpPr>
          <p:cNvPr id="1054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58BED08C-B712-4932-A253-E4C62B1396E5}" type="slidenum">
              <a:rPr lang="en-US" smtClean="0"/>
              <a:pPr/>
              <a:t>50</a:t>
            </a:fld>
            <a:endParaRPr lang="en-US" smtClean="0"/>
          </a:p>
        </p:txBody>
      </p:sp>
      <p:sp>
        <p:nvSpPr>
          <p:cNvPr id="106499" name="Rectangle 2"/>
          <p:cNvSpPr>
            <a:spLocks noGrp="1" noRot="1" noChangeAspect="1" noChangeArrowheads="1" noTextEdit="1"/>
          </p:cNvSpPr>
          <p:nvPr>
            <p:ph type="sldImg"/>
          </p:nvPr>
        </p:nvSpPr>
        <p:spPr>
          <a:xfrm>
            <a:off x="1258888" y="720725"/>
            <a:ext cx="4799012" cy="3598863"/>
          </a:xfrm>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58BED08C-B712-4932-A253-E4C62B1396E5}" type="slidenum">
              <a:rPr lang="en-US" smtClean="0"/>
              <a:pPr/>
              <a:t>51</a:t>
            </a:fld>
            <a:endParaRPr lang="en-US" smtClean="0"/>
          </a:p>
        </p:txBody>
      </p:sp>
      <p:sp>
        <p:nvSpPr>
          <p:cNvPr id="106499" name="Rectangle 2"/>
          <p:cNvSpPr>
            <a:spLocks noGrp="1" noRot="1" noChangeAspect="1" noChangeArrowheads="1" noTextEdit="1"/>
          </p:cNvSpPr>
          <p:nvPr>
            <p:ph type="sldImg"/>
          </p:nvPr>
        </p:nvSpPr>
        <p:spPr>
          <a:xfrm>
            <a:off x="1258888" y="720725"/>
            <a:ext cx="4799012" cy="3598863"/>
          </a:xfrm>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9020E1-2342-4B3E-B850-6DBB45465632}" type="slidenum">
              <a:rPr lang="en-US" smtClean="0"/>
              <a:pPr/>
              <a:t>5</a:t>
            </a:fld>
            <a:endParaRPr lang="en-US" smtClean="0"/>
          </a:p>
        </p:txBody>
      </p:sp>
      <p:sp>
        <p:nvSpPr>
          <p:cNvPr id="70659" name="Rectangle 2"/>
          <p:cNvSpPr>
            <a:spLocks noGrp="1" noRot="1" noChangeAspect="1" noChangeArrowheads="1" noTextEdit="1"/>
          </p:cNvSpPr>
          <p:nvPr>
            <p:ph type="sldImg"/>
          </p:nvPr>
        </p:nvSpPr>
        <p:spPr>
          <a:xfrm>
            <a:off x="1258888" y="720725"/>
            <a:ext cx="4799012" cy="3598863"/>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80C2CC51-62F6-4670-AD56-3C8E5AD340F2}" type="slidenum">
              <a:rPr lang="en-US" smtClean="0"/>
              <a:pPr/>
              <a:t>52</a:t>
            </a:fld>
            <a:endParaRPr lang="en-US" smtClean="0"/>
          </a:p>
        </p:txBody>
      </p:sp>
      <p:sp>
        <p:nvSpPr>
          <p:cNvPr id="107523" name="Rectangle 2"/>
          <p:cNvSpPr>
            <a:spLocks noGrp="1" noRot="1" noChangeAspect="1" noChangeArrowheads="1" noTextEdit="1"/>
          </p:cNvSpPr>
          <p:nvPr>
            <p:ph type="sldImg"/>
          </p:nvPr>
        </p:nvSpPr>
        <p:spPr>
          <a:xfrm>
            <a:off x="1258888" y="720725"/>
            <a:ext cx="4799012" cy="3598863"/>
          </a:xfrm>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80C2CC51-62F6-4670-AD56-3C8E5AD340F2}" type="slidenum">
              <a:rPr lang="en-US" smtClean="0"/>
              <a:pPr/>
              <a:t>53</a:t>
            </a:fld>
            <a:endParaRPr lang="en-US" smtClean="0"/>
          </a:p>
        </p:txBody>
      </p:sp>
      <p:sp>
        <p:nvSpPr>
          <p:cNvPr id="107523" name="Rectangle 2"/>
          <p:cNvSpPr>
            <a:spLocks noGrp="1" noRot="1" noChangeAspect="1" noChangeArrowheads="1" noTextEdit="1"/>
          </p:cNvSpPr>
          <p:nvPr>
            <p:ph type="sldImg"/>
          </p:nvPr>
        </p:nvSpPr>
        <p:spPr>
          <a:xfrm>
            <a:off x="1258888" y="720725"/>
            <a:ext cx="4799012" cy="3598863"/>
          </a:xfrm>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576EEE64-BBCD-42D1-A4EB-8107C7BFFDF9}" type="slidenum">
              <a:rPr lang="en-US" smtClean="0"/>
              <a:pPr/>
              <a:t>54</a:t>
            </a:fld>
            <a:endParaRPr lang="en-US" smtClean="0"/>
          </a:p>
        </p:txBody>
      </p:sp>
      <p:sp>
        <p:nvSpPr>
          <p:cNvPr id="108547" name="Rectangle 2"/>
          <p:cNvSpPr>
            <a:spLocks noGrp="1" noRot="1" noChangeAspect="1" noChangeArrowheads="1" noTextEdit="1"/>
          </p:cNvSpPr>
          <p:nvPr>
            <p:ph type="sldImg"/>
          </p:nvPr>
        </p:nvSpPr>
        <p:spPr>
          <a:xfrm>
            <a:off x="1258888" y="720725"/>
            <a:ext cx="4799012" cy="3598863"/>
          </a:xfrm>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2C15EFB5-329F-4440-989C-2F85BD00E606}" type="slidenum">
              <a:rPr lang="en-US" smtClean="0"/>
              <a:pPr/>
              <a:t>55</a:t>
            </a:fld>
            <a:endParaRPr lang="en-US" smtClean="0"/>
          </a:p>
        </p:txBody>
      </p:sp>
      <p:sp>
        <p:nvSpPr>
          <p:cNvPr id="109571" name="Rectangle 2"/>
          <p:cNvSpPr>
            <a:spLocks noGrp="1" noRot="1" noChangeAspect="1" noChangeArrowheads="1" noTextEdit="1"/>
          </p:cNvSpPr>
          <p:nvPr>
            <p:ph type="sldImg"/>
          </p:nvPr>
        </p:nvSpPr>
        <p:spPr>
          <a:xfrm>
            <a:off x="1258888" y="720725"/>
            <a:ext cx="4799012" cy="3598863"/>
          </a:xfrm>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9CA88B3B-BB8A-472D-AFE2-48E37498FB67}" type="slidenum">
              <a:rPr lang="en-US" smtClean="0"/>
              <a:pPr/>
              <a:t>56</a:t>
            </a:fld>
            <a:endParaRPr lang="en-US" smtClean="0"/>
          </a:p>
        </p:txBody>
      </p:sp>
      <p:sp>
        <p:nvSpPr>
          <p:cNvPr id="110595" name="Rectangle 2"/>
          <p:cNvSpPr>
            <a:spLocks noGrp="1" noRot="1" noChangeAspect="1" noChangeArrowheads="1" noTextEdit="1"/>
          </p:cNvSpPr>
          <p:nvPr>
            <p:ph type="sldImg"/>
          </p:nvPr>
        </p:nvSpPr>
        <p:spPr>
          <a:xfrm>
            <a:off x="1258888" y="720725"/>
            <a:ext cx="4799012" cy="3598863"/>
          </a:xfrm>
          <a:ln/>
        </p:spPr>
      </p:sp>
      <p:sp>
        <p:nvSpPr>
          <p:cNvPr id="110596" name="Rectangle 3"/>
          <p:cNvSpPr>
            <a:spLocks noGrp="1" noChangeArrowheads="1"/>
          </p:cNvSpPr>
          <p:nvPr>
            <p:ph type="body" idx="1"/>
          </p:nvPr>
        </p:nvSpPr>
        <p:spPr>
          <a:noFill/>
          <a:ln/>
        </p:spPr>
        <p:txBody>
          <a:bodyPr/>
          <a:lstStyle/>
          <a:p>
            <a:pPr eaLnBrk="1" hangingPunct="1"/>
            <a:r>
              <a:rPr lang="en-US" smtClean="0"/>
              <a:t>One of the better proposed solution is called RLM or receiver driven layered multicast.  The idea is to divide a stream into multiple layers.  The base layer encodes the video stream at a low bitrate, and each additional layer on top enhances its quality.  The layers are sent onto different multicast channels, and receivers can choose the number of layers to receive based on their available bandwidth. </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92480E17-1DCC-4AB2-9C36-BF89C7B03D05}" type="slidenum">
              <a:rPr lang="en-US" smtClean="0"/>
              <a:pPr/>
              <a:t>57</a:t>
            </a:fld>
            <a:endParaRPr lang="en-US" smtClean="0"/>
          </a:p>
        </p:txBody>
      </p:sp>
      <p:sp>
        <p:nvSpPr>
          <p:cNvPr id="111619" name="Rectangle 2"/>
          <p:cNvSpPr>
            <a:spLocks noGrp="1" noRot="1" noChangeAspect="1" noChangeArrowheads="1" noTextEdit="1"/>
          </p:cNvSpPr>
          <p:nvPr>
            <p:ph type="sldImg"/>
          </p:nvPr>
        </p:nvSpPr>
        <p:spPr>
          <a:xfrm>
            <a:off x="1258888" y="720725"/>
            <a:ext cx="4799012" cy="3598863"/>
          </a:xfrm>
          <a:ln/>
        </p:spPr>
      </p:sp>
      <p:sp>
        <p:nvSpPr>
          <p:cNvPr id="1116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75A4049F-DAEC-4797-90FE-6102842F51D6}" type="slidenum">
              <a:rPr lang="en-US" smtClean="0"/>
              <a:pPr/>
              <a:t>58</a:t>
            </a:fld>
            <a:endParaRPr lang="en-US" smtClean="0"/>
          </a:p>
        </p:txBody>
      </p:sp>
      <p:sp>
        <p:nvSpPr>
          <p:cNvPr id="112643" name="Rectangle 2"/>
          <p:cNvSpPr>
            <a:spLocks noGrp="1" noRot="1" noChangeAspect="1" noChangeArrowheads="1" noTextEdit="1"/>
          </p:cNvSpPr>
          <p:nvPr>
            <p:ph type="sldImg"/>
          </p:nvPr>
        </p:nvSpPr>
        <p:spPr>
          <a:xfrm>
            <a:off x="1258888" y="720725"/>
            <a:ext cx="4799012" cy="3598863"/>
          </a:xfrm>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CFCDBBDD-DFA6-46F7-8372-1E37D9EBC948}" type="slidenum">
              <a:rPr lang="en-US" smtClean="0"/>
              <a:pPr/>
              <a:t>59</a:t>
            </a:fld>
            <a:endParaRPr lang="en-US" smtClean="0"/>
          </a:p>
        </p:txBody>
      </p:sp>
      <p:sp>
        <p:nvSpPr>
          <p:cNvPr id="113667" name="Rectangle 2"/>
          <p:cNvSpPr>
            <a:spLocks noGrp="1" noRot="1" noChangeAspect="1" noChangeArrowheads="1" noTextEdit="1"/>
          </p:cNvSpPr>
          <p:nvPr>
            <p:ph type="sldImg"/>
          </p:nvPr>
        </p:nvSpPr>
        <p:spPr>
          <a:xfrm>
            <a:off x="1258888" y="720725"/>
            <a:ext cx="4799012" cy="3598863"/>
          </a:xfrm>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60</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61</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1C024BC-D075-49E5-B5F2-594A652AAB81}" type="slidenum">
              <a:rPr lang="en-US" smtClean="0"/>
              <a:pPr/>
              <a:t>6</a:t>
            </a:fld>
            <a:endParaRPr lang="en-US" smtClean="0"/>
          </a:p>
        </p:txBody>
      </p:sp>
      <p:sp>
        <p:nvSpPr>
          <p:cNvPr id="71683" name="Rectangle 2"/>
          <p:cNvSpPr>
            <a:spLocks noGrp="1" noRot="1" noChangeAspect="1" noChangeArrowheads="1" noTextEdit="1"/>
          </p:cNvSpPr>
          <p:nvPr>
            <p:ph type="sldImg"/>
          </p:nvPr>
        </p:nvSpPr>
        <p:spPr>
          <a:xfrm>
            <a:off x="1258888" y="720725"/>
            <a:ext cx="4799012" cy="3598863"/>
          </a:xfrm>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62</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63</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64</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65</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66</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FC32D6FC-A36C-4B9E-A43C-1409D2610349}" type="slidenum">
              <a:rPr lang="en-US" smtClean="0"/>
              <a:pPr/>
              <a:t>67</a:t>
            </a:fld>
            <a:endParaRPr lang="en-US" smtClean="0"/>
          </a:p>
        </p:txBody>
      </p:sp>
      <p:sp>
        <p:nvSpPr>
          <p:cNvPr id="116739" name="Rectangle 2"/>
          <p:cNvSpPr>
            <a:spLocks noGrp="1" noRot="1" noChangeAspect="1" noChangeArrowheads="1" noTextEdit="1"/>
          </p:cNvSpPr>
          <p:nvPr>
            <p:ph type="sldImg"/>
          </p:nvPr>
        </p:nvSpPr>
        <p:spPr>
          <a:xfrm>
            <a:off x="1258888" y="720725"/>
            <a:ext cx="4799012" cy="3598863"/>
          </a:xfrm>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9280ADA9-D02A-4780-8006-B1EB58E3F029}" type="slidenum">
              <a:rPr lang="en-US" smtClean="0"/>
              <a:pPr/>
              <a:t>68</a:t>
            </a:fld>
            <a:endParaRPr lang="en-US" smtClean="0"/>
          </a:p>
        </p:txBody>
      </p:sp>
      <p:sp>
        <p:nvSpPr>
          <p:cNvPr id="117763" name="Rectangle 2"/>
          <p:cNvSpPr>
            <a:spLocks noGrp="1" noRot="1" noChangeAspect="1" noChangeArrowheads="1" noTextEdit="1"/>
          </p:cNvSpPr>
          <p:nvPr>
            <p:ph type="sldImg"/>
          </p:nvPr>
        </p:nvSpPr>
        <p:spPr>
          <a:xfrm>
            <a:off x="1258888" y="720725"/>
            <a:ext cx="4799012" cy="3598863"/>
          </a:xfrm>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B16C75AE-52EB-4461-88C2-E0571824B9AB}" type="slidenum">
              <a:rPr lang="en-US" smtClean="0"/>
              <a:pPr/>
              <a:t>69</a:t>
            </a:fld>
            <a:endParaRPr lang="en-US" smtClean="0"/>
          </a:p>
        </p:txBody>
      </p:sp>
      <p:sp>
        <p:nvSpPr>
          <p:cNvPr id="118787" name="Rectangle 2"/>
          <p:cNvSpPr>
            <a:spLocks noGrp="1" noRot="1" noChangeAspect="1" noChangeArrowheads="1" noTextEdit="1"/>
          </p:cNvSpPr>
          <p:nvPr>
            <p:ph type="sldImg"/>
          </p:nvPr>
        </p:nvSpPr>
        <p:spPr>
          <a:xfrm>
            <a:off x="1258888" y="720725"/>
            <a:ext cx="4799012" cy="3598863"/>
          </a:xfrm>
          <a:ln/>
        </p:spPr>
      </p:sp>
      <p:sp>
        <p:nvSpPr>
          <p:cNvPr id="1187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F4B4AA59-746D-42E0-8B5A-EC55C700C8D0}" type="slidenum">
              <a:rPr lang="en-US" smtClean="0"/>
              <a:pPr/>
              <a:t>70</a:t>
            </a:fld>
            <a:endParaRPr lang="en-US" smtClean="0"/>
          </a:p>
        </p:txBody>
      </p:sp>
      <p:sp>
        <p:nvSpPr>
          <p:cNvPr id="119811" name="Rectangle 2"/>
          <p:cNvSpPr>
            <a:spLocks noGrp="1" noRot="1" noChangeAspect="1" noChangeArrowheads="1" noTextEdit="1"/>
          </p:cNvSpPr>
          <p:nvPr>
            <p:ph type="sldImg"/>
          </p:nvPr>
        </p:nvSpPr>
        <p:spPr>
          <a:xfrm>
            <a:off x="1258888" y="720725"/>
            <a:ext cx="4799012" cy="3598863"/>
          </a:xfrm>
          <a:ln/>
        </p:spPr>
      </p:sp>
      <p:sp>
        <p:nvSpPr>
          <p:cNvPr id="1198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995EC9D1-B08A-4BC1-B3B9-C9AAA99FE051}" type="slidenum">
              <a:rPr lang="en-US" smtClean="0"/>
              <a:pPr/>
              <a:t>71</a:t>
            </a:fld>
            <a:endParaRPr lang="en-US" smtClean="0"/>
          </a:p>
        </p:txBody>
      </p:sp>
      <p:sp>
        <p:nvSpPr>
          <p:cNvPr id="120835" name="Rectangle 2"/>
          <p:cNvSpPr>
            <a:spLocks noGrp="1" noRot="1" noChangeAspect="1" noChangeArrowheads="1" noTextEdit="1"/>
          </p:cNvSpPr>
          <p:nvPr>
            <p:ph type="sldImg"/>
          </p:nvPr>
        </p:nvSpPr>
        <p:spPr>
          <a:xfrm>
            <a:off x="1258888" y="720725"/>
            <a:ext cx="4799012" cy="3598863"/>
          </a:xfrm>
          <a:ln/>
        </p:spPr>
      </p:sp>
      <p:sp>
        <p:nvSpPr>
          <p:cNvPr id="1208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9BB140A1-AA3B-462B-A833-9DB8304B6843}" type="slidenum">
              <a:rPr lang="en-US" smtClean="0"/>
              <a:pPr/>
              <a:t>7</a:t>
            </a:fld>
            <a:endParaRPr lang="en-US" smtClean="0"/>
          </a:p>
        </p:txBody>
      </p:sp>
      <p:sp>
        <p:nvSpPr>
          <p:cNvPr id="72707" name="Rectangle 2"/>
          <p:cNvSpPr>
            <a:spLocks noGrp="1" noRot="1" noChangeAspect="1" noChangeArrowheads="1" noTextEdit="1"/>
          </p:cNvSpPr>
          <p:nvPr>
            <p:ph type="sldImg"/>
          </p:nvPr>
        </p:nvSpPr>
        <p:spPr>
          <a:xfrm>
            <a:off x="1258888" y="720725"/>
            <a:ext cx="4799012" cy="3598863"/>
          </a:xfrm>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56B7C87F-A88F-430A-9CF8-B1A5F7327914}" type="slidenum">
              <a:rPr lang="en-US" smtClean="0"/>
              <a:pPr/>
              <a:t>72</a:t>
            </a:fld>
            <a:endParaRPr lang="en-US" smtClean="0"/>
          </a:p>
        </p:txBody>
      </p:sp>
      <p:sp>
        <p:nvSpPr>
          <p:cNvPr id="121859" name="Rectangle 2"/>
          <p:cNvSpPr>
            <a:spLocks noGrp="1" noRot="1" noChangeAspect="1" noChangeArrowheads="1" noTextEdit="1"/>
          </p:cNvSpPr>
          <p:nvPr>
            <p:ph type="sldImg"/>
          </p:nvPr>
        </p:nvSpPr>
        <p:spPr>
          <a:xfrm>
            <a:off x="1258888" y="720725"/>
            <a:ext cx="4799012" cy="3598863"/>
          </a:xfrm>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DE846D17-201E-42AC-A46E-C555CFE55D07}" type="slidenum">
              <a:rPr lang="en-US" smtClean="0"/>
              <a:pPr/>
              <a:t>73</a:t>
            </a:fld>
            <a:endParaRPr lang="en-US" smtClean="0"/>
          </a:p>
        </p:txBody>
      </p:sp>
      <p:sp>
        <p:nvSpPr>
          <p:cNvPr id="122883" name="Rectangle 2"/>
          <p:cNvSpPr>
            <a:spLocks noGrp="1" noRot="1" noChangeAspect="1" noChangeArrowheads="1" noTextEdit="1"/>
          </p:cNvSpPr>
          <p:nvPr>
            <p:ph type="sldImg"/>
          </p:nvPr>
        </p:nvSpPr>
        <p:spPr>
          <a:xfrm>
            <a:off x="1258888" y="720725"/>
            <a:ext cx="4799012" cy="3598863"/>
          </a:xfrm>
          <a:ln/>
        </p:spPr>
      </p:sp>
      <p:sp>
        <p:nvSpPr>
          <p:cNvPr id="1228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F41B06EE-B056-4E74-810D-3B9FD7D1E730}" type="slidenum">
              <a:rPr lang="en-US" smtClean="0"/>
              <a:pPr/>
              <a:t>74</a:t>
            </a:fld>
            <a:endParaRPr lang="en-US" smtClean="0"/>
          </a:p>
        </p:txBody>
      </p:sp>
      <p:sp>
        <p:nvSpPr>
          <p:cNvPr id="123907" name="Rectangle 2"/>
          <p:cNvSpPr>
            <a:spLocks noGrp="1" noRot="1" noChangeAspect="1" noChangeArrowheads="1" noTextEdit="1"/>
          </p:cNvSpPr>
          <p:nvPr>
            <p:ph type="sldImg"/>
          </p:nvPr>
        </p:nvSpPr>
        <p:spPr>
          <a:xfrm>
            <a:off x="1258888" y="720725"/>
            <a:ext cx="4799012" cy="3598863"/>
          </a:xfrm>
          <a:ln/>
        </p:spPr>
      </p:sp>
      <p:sp>
        <p:nvSpPr>
          <p:cNvPr id="1239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648462C2-5BF4-4091-A6E3-1787DAF4F0D1}" type="slidenum">
              <a:rPr lang="en-US" smtClean="0"/>
              <a:pPr/>
              <a:t>75</a:t>
            </a:fld>
            <a:endParaRPr lang="en-US" smtClean="0"/>
          </a:p>
        </p:txBody>
      </p:sp>
      <p:sp>
        <p:nvSpPr>
          <p:cNvPr id="124931" name="Rectangle 2"/>
          <p:cNvSpPr>
            <a:spLocks noGrp="1" noRot="1" noChangeAspect="1" noChangeArrowheads="1" noTextEdit="1"/>
          </p:cNvSpPr>
          <p:nvPr>
            <p:ph type="sldImg"/>
          </p:nvPr>
        </p:nvSpPr>
        <p:spPr>
          <a:xfrm>
            <a:off x="1258888" y="720725"/>
            <a:ext cx="4799012" cy="3598863"/>
          </a:xfrm>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A62DECC8-FC28-483B-BDED-84FEA196E11E}" type="slidenum">
              <a:rPr lang="en-US" smtClean="0"/>
              <a:pPr/>
              <a:t>76</a:t>
            </a:fld>
            <a:endParaRPr lang="en-US" smtClean="0"/>
          </a:p>
        </p:txBody>
      </p:sp>
      <p:sp>
        <p:nvSpPr>
          <p:cNvPr id="125955" name="Rectangle 2"/>
          <p:cNvSpPr>
            <a:spLocks noGrp="1" noRot="1" noChangeAspect="1" noChangeArrowheads="1" noTextEdit="1"/>
          </p:cNvSpPr>
          <p:nvPr>
            <p:ph type="sldImg"/>
          </p:nvPr>
        </p:nvSpPr>
        <p:spPr>
          <a:xfrm>
            <a:off x="1258888" y="720725"/>
            <a:ext cx="4799012" cy="3598863"/>
          </a:xfrm>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F27714C9-A17E-4E42-9AF5-B020680F7B35}" type="slidenum">
              <a:rPr lang="en-US" smtClean="0"/>
              <a:pPr/>
              <a:t>77</a:t>
            </a:fld>
            <a:endParaRPr lang="en-US" smtClean="0"/>
          </a:p>
        </p:txBody>
      </p:sp>
      <p:sp>
        <p:nvSpPr>
          <p:cNvPr id="126979" name="Rectangle 2"/>
          <p:cNvSpPr>
            <a:spLocks noGrp="1" noRot="1" noChangeAspect="1" noChangeArrowheads="1" noTextEdit="1"/>
          </p:cNvSpPr>
          <p:nvPr>
            <p:ph type="sldImg"/>
          </p:nvPr>
        </p:nvSpPr>
        <p:spPr>
          <a:xfrm>
            <a:off x="1258888" y="720725"/>
            <a:ext cx="4799012" cy="3598863"/>
          </a:xfrm>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864F3686-E55F-4D7E-9B3A-FEC1DD3DE542}" type="slidenum">
              <a:rPr lang="en-US" smtClean="0"/>
              <a:pPr/>
              <a:t>78</a:t>
            </a:fld>
            <a:endParaRPr lang="en-US" smtClean="0"/>
          </a:p>
        </p:txBody>
      </p:sp>
      <p:sp>
        <p:nvSpPr>
          <p:cNvPr id="128003" name="Rectangle 2"/>
          <p:cNvSpPr>
            <a:spLocks noGrp="1" noRot="1" noChangeAspect="1" noChangeArrowheads="1" noTextEdit="1"/>
          </p:cNvSpPr>
          <p:nvPr>
            <p:ph type="sldImg"/>
          </p:nvPr>
        </p:nvSpPr>
        <p:spPr>
          <a:xfrm>
            <a:off x="1258888" y="720725"/>
            <a:ext cx="4799012" cy="3598863"/>
          </a:xfrm>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991A3C5D-07DB-4E94-94C8-46B818E65206}" type="slidenum">
              <a:rPr lang="en-US" smtClean="0"/>
              <a:pPr/>
              <a:t>79</a:t>
            </a:fld>
            <a:endParaRPr lang="en-US" smtClean="0"/>
          </a:p>
        </p:txBody>
      </p:sp>
      <p:sp>
        <p:nvSpPr>
          <p:cNvPr id="129027" name="Rectangle 2"/>
          <p:cNvSpPr>
            <a:spLocks noGrp="1" noRot="1" noChangeAspect="1" noChangeArrowheads="1" noTextEdit="1"/>
          </p:cNvSpPr>
          <p:nvPr>
            <p:ph type="sldImg"/>
          </p:nvPr>
        </p:nvSpPr>
        <p:spPr>
          <a:xfrm>
            <a:off x="1258888" y="720725"/>
            <a:ext cx="4799012" cy="3598863"/>
          </a:xfrm>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F83E25C3-CD3A-49CB-8EF7-07B456336611}" type="slidenum">
              <a:rPr lang="en-US" smtClean="0"/>
              <a:pPr/>
              <a:t>8</a:t>
            </a:fld>
            <a:endParaRPr lang="en-US" smtClean="0"/>
          </a:p>
        </p:txBody>
      </p:sp>
      <p:sp>
        <p:nvSpPr>
          <p:cNvPr id="73731" name="Rectangle 2"/>
          <p:cNvSpPr>
            <a:spLocks noGrp="1" noRot="1" noChangeAspect="1" noChangeArrowheads="1" noTextEdit="1"/>
          </p:cNvSpPr>
          <p:nvPr>
            <p:ph type="sldImg"/>
          </p:nvPr>
        </p:nvSpPr>
        <p:spPr>
          <a:xfrm>
            <a:off x="1258888" y="720725"/>
            <a:ext cx="4799012" cy="3598863"/>
          </a:xfrm>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BB3E32DB-7D66-4DEA-9740-1231CEA42348}" type="slidenum">
              <a:rPr lang="en-US" smtClean="0"/>
              <a:pPr/>
              <a:t>9</a:t>
            </a:fld>
            <a:endParaRPr lang="en-US" smtClean="0"/>
          </a:p>
        </p:txBody>
      </p:sp>
      <p:sp>
        <p:nvSpPr>
          <p:cNvPr id="74755" name="Rectangle 2"/>
          <p:cNvSpPr>
            <a:spLocks noGrp="1" noRot="1" noChangeAspect="1" noChangeArrowheads="1" noTextEdit="1"/>
          </p:cNvSpPr>
          <p:nvPr>
            <p:ph type="sldImg"/>
          </p:nvPr>
        </p:nvSpPr>
        <p:spPr>
          <a:xfrm>
            <a:off x="1258888" y="720725"/>
            <a:ext cx="4799012" cy="3598863"/>
          </a:xfrm>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userDrawn="1"/>
          </p:nvSpPr>
          <p:spPr bwMode="auto">
            <a:xfrm>
              <a:off x="0"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auto">
            <a:xfrm>
              <a:off x="5511"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7" name="Rectangle 5"/>
            <p:cNvSpPr>
              <a:spLocks noChangeArrowheads="1"/>
            </p:cNvSpPr>
            <p:nvPr userDrawn="1"/>
          </p:nvSpPr>
          <p:spPr bwMode="auto">
            <a:xfrm>
              <a:off x="5511"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8" name="Rectangle 6"/>
            <p:cNvSpPr>
              <a:spLocks noChangeArrowheads="1"/>
            </p:cNvSpPr>
            <p:nvPr userDrawn="1"/>
          </p:nvSpPr>
          <p:spPr bwMode="auto">
            <a:xfrm>
              <a:off x="0"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grpSp>
      <p:grpSp>
        <p:nvGrpSpPr>
          <p:cNvPr id="9" name="Group 7"/>
          <p:cNvGrpSpPr>
            <a:grpSpLocks/>
          </p:cNvGrpSpPr>
          <p:nvPr/>
        </p:nvGrpSpPr>
        <p:grpSpPr bwMode="auto">
          <a:xfrm>
            <a:off x="0" y="0"/>
            <a:ext cx="9144000" cy="6858000"/>
            <a:chOff x="0" y="0"/>
            <a:chExt cx="5760" cy="4320"/>
          </a:xfrm>
        </p:grpSpPr>
        <p:sp>
          <p:nvSpPr>
            <p:cNvPr id="10" name="AutoShape 8"/>
            <p:cNvSpPr>
              <a:spLocks noChangeArrowheads="1"/>
            </p:cNvSpPr>
            <p:nvPr userDrawn="1"/>
          </p:nvSpPr>
          <p:spPr bwMode="auto">
            <a:xfrm>
              <a:off x="0"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1" name="AutoShape 9"/>
            <p:cNvSpPr>
              <a:spLocks noChangeArrowheads="1"/>
            </p:cNvSpPr>
            <p:nvPr userDrawn="1"/>
          </p:nvSpPr>
          <p:spPr bwMode="auto">
            <a:xfrm>
              <a:off x="0"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2" name="AutoShape 10"/>
            <p:cNvSpPr>
              <a:spLocks noChangeArrowheads="1"/>
            </p:cNvSpPr>
            <p:nvPr userDrawn="1"/>
          </p:nvSpPr>
          <p:spPr bwMode="auto">
            <a:xfrm>
              <a:off x="4876"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3" name="AutoShape 11"/>
            <p:cNvSpPr>
              <a:spLocks noChangeArrowheads="1"/>
            </p:cNvSpPr>
            <p:nvPr userDrawn="1"/>
          </p:nvSpPr>
          <p:spPr bwMode="auto">
            <a:xfrm>
              <a:off x="4876"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grpSp>
      <p:sp>
        <p:nvSpPr>
          <p:cNvPr id="14" name="Line 17"/>
          <p:cNvSpPr>
            <a:spLocks noChangeShapeType="1"/>
          </p:cNvSpPr>
          <p:nvPr/>
        </p:nvSpPr>
        <p:spPr bwMode="auto">
          <a:xfrm flipH="1">
            <a:off x="755650" y="3429000"/>
            <a:ext cx="8388350" cy="0"/>
          </a:xfrm>
          <a:prstGeom prst="line">
            <a:avLst/>
          </a:prstGeom>
          <a:noFill/>
          <a:ln w="38100">
            <a:solidFill>
              <a:schemeClr val="bg2"/>
            </a:solidFill>
            <a:round/>
            <a:headEnd/>
            <a:tailEnd/>
          </a:ln>
          <a:effectLst/>
        </p:spPr>
        <p:txBody>
          <a:bodyPr/>
          <a:lstStyle/>
          <a:p>
            <a:pPr>
              <a:defRPr/>
            </a:pPr>
            <a:endParaRPr lang="en-US"/>
          </a:p>
        </p:txBody>
      </p:sp>
      <p:sp>
        <p:nvSpPr>
          <p:cNvPr id="15" name="Rectangle 19"/>
          <p:cNvSpPr>
            <a:spLocks noChangeArrowheads="1"/>
          </p:cNvSpPr>
          <p:nvPr/>
        </p:nvSpPr>
        <p:spPr bwMode="auto">
          <a:xfrm>
            <a:off x="914400" y="6477000"/>
            <a:ext cx="3124200" cy="255588"/>
          </a:xfrm>
          <a:prstGeom prst="rect">
            <a:avLst/>
          </a:prstGeom>
          <a:noFill/>
          <a:ln w="9525">
            <a:noFill/>
            <a:miter lim="800000"/>
            <a:headEnd/>
            <a:tailEnd/>
          </a:ln>
          <a:effectLst/>
        </p:spPr>
        <p:txBody>
          <a:bodyPr/>
          <a:lstStyle/>
          <a:p>
            <a:pPr algn="l">
              <a:defRPr/>
            </a:pPr>
            <a:r>
              <a:rPr lang="en-US" sz="800" dirty="0" smtClean="0">
                <a:solidFill>
                  <a:schemeClr val="accent1"/>
                </a:solidFill>
                <a:ea typeface="宋体" pitchFamily="2" charset="-122"/>
              </a:rPr>
              <a:t>NUS.SOC.CS5248-2015</a:t>
            </a:r>
            <a:endParaRPr lang="en-US" sz="800" dirty="0">
              <a:solidFill>
                <a:schemeClr val="accent1"/>
              </a:solidFill>
              <a:ea typeface="宋体" pitchFamily="2" charset="-122"/>
            </a:endParaRPr>
          </a:p>
          <a:p>
            <a:pPr algn="l">
              <a:defRPr/>
            </a:pPr>
            <a:r>
              <a:rPr lang="en-US" sz="800" dirty="0">
                <a:solidFill>
                  <a:schemeClr val="accent1"/>
                </a:solidFill>
                <a:ea typeface="宋体" pitchFamily="2" charset="-122"/>
                <a:cs typeface="Tahoma" pitchFamily="34" charset="0"/>
              </a:rPr>
              <a:t>Roger Zimmermann (based in part on slides by Ooi Wei Tsang)</a:t>
            </a:r>
            <a:r>
              <a:rPr lang="en-US" sz="800" dirty="0">
                <a:solidFill>
                  <a:schemeClr val="accent1"/>
                </a:solidFill>
                <a:latin typeface="Lucida Sans" pitchFamily="34" charset="0"/>
                <a:ea typeface="宋体" pitchFamily="2" charset="-122"/>
              </a:rPr>
              <a:t> </a:t>
            </a:r>
            <a:r>
              <a:rPr lang="en-US" sz="800" dirty="0">
                <a:solidFill>
                  <a:schemeClr val="accent1"/>
                </a:solidFill>
              </a:rPr>
              <a:t>	</a:t>
            </a:r>
          </a:p>
        </p:txBody>
      </p:sp>
      <p:sp>
        <p:nvSpPr>
          <p:cNvPr id="4108" name="Rectangle 12"/>
          <p:cNvSpPr>
            <a:spLocks noGrp="1" noChangeArrowheads="1"/>
          </p:cNvSpPr>
          <p:nvPr>
            <p:ph type="ctrTitle"/>
          </p:nvPr>
        </p:nvSpPr>
        <p:spPr>
          <a:xfrm>
            <a:off x="827088" y="1052513"/>
            <a:ext cx="7859712" cy="2209800"/>
          </a:xfrm>
        </p:spPr>
        <p:txBody>
          <a:bodyPr anchor="b"/>
          <a:lstStyle>
            <a:lvl1pPr>
              <a:defRPr sz="5600"/>
            </a:lvl1pPr>
          </a:lstStyle>
          <a:p>
            <a:r>
              <a:rPr lang="en-US"/>
              <a:t>Click to edit Master title style</a:t>
            </a:r>
          </a:p>
        </p:txBody>
      </p:sp>
      <p:sp>
        <p:nvSpPr>
          <p:cNvPr id="4109" name="Rectangle 13"/>
          <p:cNvSpPr>
            <a:spLocks noGrp="1" noChangeArrowheads="1"/>
          </p:cNvSpPr>
          <p:nvPr>
            <p:ph type="subTitle" idx="1"/>
          </p:nvPr>
        </p:nvSpPr>
        <p:spPr>
          <a:xfrm>
            <a:off x="827088" y="3789363"/>
            <a:ext cx="6858000" cy="1600200"/>
          </a:xfrm>
        </p:spPr>
        <p:txBody>
          <a:bodyPr/>
          <a:lstStyle>
            <a:lvl1pPr marL="0" indent="0">
              <a:buFont typeface="Wingdings" pitchFamily="2" charset="2"/>
              <a:buNone/>
              <a:defRPr>
                <a:solidFill>
                  <a:schemeClr val="bg2"/>
                </a:solidFill>
              </a:defRPr>
            </a:lvl1pPr>
          </a:lstStyle>
          <a:p>
            <a:r>
              <a:rPr lang="en-US"/>
              <a:t>Click to edit Master subtitle style</a:t>
            </a:r>
          </a:p>
        </p:txBody>
      </p:sp>
      <p:sp>
        <p:nvSpPr>
          <p:cNvPr id="16" name="Rectangle 14"/>
          <p:cNvSpPr>
            <a:spLocks noGrp="1" noChangeArrowheads="1"/>
          </p:cNvSpPr>
          <p:nvPr>
            <p:ph type="dt" sz="half" idx="10"/>
          </p:nvPr>
        </p:nvSpPr>
        <p:spPr>
          <a:xfrm>
            <a:off x="912813" y="6453188"/>
            <a:ext cx="1905000" cy="255587"/>
          </a:xfrm>
        </p:spPr>
        <p:txBody>
          <a:bodyPr/>
          <a:lstStyle>
            <a:lvl1pPr>
              <a:defRPr/>
            </a:lvl1pPr>
          </a:lstStyle>
          <a:p>
            <a:pPr>
              <a:defRPr/>
            </a:pPr>
            <a:endParaRPr lang="en-US"/>
          </a:p>
        </p:txBody>
      </p:sp>
      <p:sp>
        <p:nvSpPr>
          <p:cNvPr id="17" name="Rectangle 15"/>
          <p:cNvSpPr>
            <a:spLocks noGrp="1" noChangeArrowheads="1"/>
          </p:cNvSpPr>
          <p:nvPr>
            <p:ph type="ftr" sz="quarter" idx="11"/>
          </p:nvPr>
        </p:nvSpPr>
        <p:spPr>
          <a:xfrm>
            <a:off x="3354388" y="6248400"/>
            <a:ext cx="2895600" cy="457200"/>
          </a:xfrm>
        </p:spPr>
        <p:txBody>
          <a:bodyPr/>
          <a:lstStyle>
            <a:lvl1pPr>
              <a:defRPr>
                <a:solidFill>
                  <a:schemeClr val="tx1"/>
                </a:solidFill>
              </a:defRPr>
            </a:lvl1pPr>
          </a:lstStyle>
          <a:p>
            <a:pPr>
              <a:defRPr/>
            </a:pPr>
            <a:endParaRPr lang="en-US"/>
          </a:p>
        </p:txBody>
      </p:sp>
      <p:sp>
        <p:nvSpPr>
          <p:cNvPr id="18" name="Rectangle 16"/>
          <p:cNvSpPr>
            <a:spLocks noGrp="1" noChangeArrowheads="1"/>
          </p:cNvSpPr>
          <p:nvPr>
            <p:ph type="sldNum" sz="quarter" idx="12"/>
          </p:nvPr>
        </p:nvSpPr>
        <p:spPr/>
        <p:txBody>
          <a:bodyPr/>
          <a:lstStyle>
            <a:lvl1pPr>
              <a:defRPr/>
            </a:lvl1pPr>
          </a:lstStyle>
          <a:p>
            <a:pPr>
              <a:defRPr/>
            </a:pPr>
            <a:fld id="{FE7664CC-C69B-4D45-9F60-0FEDD33195D8}" type="slidenum">
              <a:rPr lang="en-US"/>
              <a:pPr>
                <a:defRPr/>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09031E0A-8A4F-43D0-A6E0-1666A2BBBA70}"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DA7B271C-83D1-4E4D-B075-69FD896B7AB5}" type="slidenum">
              <a:rPr lang="en-US"/>
              <a:pPr>
                <a:defRPr/>
              </a:pPr>
              <a:t>‹#›</a:t>
            </a:fld>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7"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8" name="Rectangle 16"/>
          <p:cNvSpPr>
            <a:spLocks noGrp="1" noChangeArrowheads="1"/>
          </p:cNvSpPr>
          <p:nvPr>
            <p:ph type="sldNum" sz="quarter" idx="12"/>
          </p:nvPr>
        </p:nvSpPr>
        <p:spPr>
          <a:ln/>
        </p:spPr>
        <p:txBody>
          <a:bodyPr/>
          <a:lstStyle>
            <a:lvl1pPr>
              <a:defRPr/>
            </a:lvl1pPr>
          </a:lstStyle>
          <a:p>
            <a:pPr>
              <a:defRPr/>
            </a:pPr>
            <a:fld id="{D7B2AA6C-6AEC-4F1C-AC40-077EA3A56467}"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4B0E0EC9-8739-4986-A228-DB3A5251F325}"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39A84932-20B4-4DAD-8F4B-710BBF1B5969}" type="slidenum">
              <a:rPr lang="en-US"/>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09781494-95D8-4495-A302-715AA8FEFDBB}" type="slidenum">
              <a:rPr lang="en-US"/>
              <a:pPr>
                <a:defRPr/>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66546175-9372-494D-A269-7DAF5854808F}" type="slidenum">
              <a:rPr lang="en-US"/>
              <a:pPr>
                <a:defRPr/>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1C28811C-18F8-4988-BDEB-D9D636CC0F25}" type="slidenum">
              <a:rPr lang="en-US"/>
              <a:pPr>
                <a:defRPr/>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2663D23B-764C-40CC-B82A-B5B914E9ED0F}" type="slidenum">
              <a:rPr lang="en-US"/>
              <a:pPr>
                <a:defRPr/>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FE9DC702-5637-410D-A54F-0F9030B31A14}" type="slidenum">
              <a:rPr lang="en-US"/>
              <a:pPr>
                <a:defRPr/>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EEFE51DC-E8EC-4916-89D8-28BFFEBEF554}"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3075" name="Rectangle 3"/>
            <p:cNvSpPr>
              <a:spLocks noChangeArrowheads="1"/>
            </p:cNvSpPr>
            <p:nvPr userDrawn="1"/>
          </p:nvSpPr>
          <p:spPr bwMode="auto">
            <a:xfrm>
              <a:off x="0"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6" name="Rectangle 4"/>
            <p:cNvSpPr>
              <a:spLocks noChangeArrowheads="1"/>
            </p:cNvSpPr>
            <p:nvPr userDrawn="1"/>
          </p:nvSpPr>
          <p:spPr bwMode="auto">
            <a:xfrm>
              <a:off x="5511"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7" name="Rectangle 5"/>
            <p:cNvSpPr>
              <a:spLocks noChangeArrowheads="1"/>
            </p:cNvSpPr>
            <p:nvPr userDrawn="1"/>
          </p:nvSpPr>
          <p:spPr bwMode="auto">
            <a:xfrm>
              <a:off x="5511"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8" name="Rectangle 6"/>
            <p:cNvSpPr>
              <a:spLocks noChangeArrowheads="1"/>
            </p:cNvSpPr>
            <p:nvPr userDrawn="1"/>
          </p:nvSpPr>
          <p:spPr bwMode="auto">
            <a:xfrm>
              <a:off x="0"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grpSp>
      <p:grpSp>
        <p:nvGrpSpPr>
          <p:cNvPr id="1027" name="Group 7"/>
          <p:cNvGrpSpPr>
            <a:grpSpLocks/>
          </p:cNvGrpSpPr>
          <p:nvPr/>
        </p:nvGrpSpPr>
        <p:grpSpPr bwMode="auto">
          <a:xfrm>
            <a:off x="0" y="0"/>
            <a:ext cx="9144000" cy="6858000"/>
            <a:chOff x="0" y="0"/>
            <a:chExt cx="5760" cy="4320"/>
          </a:xfrm>
        </p:grpSpPr>
        <p:sp>
          <p:nvSpPr>
            <p:cNvPr id="3080" name="AutoShape 8"/>
            <p:cNvSpPr>
              <a:spLocks noChangeArrowheads="1"/>
            </p:cNvSpPr>
            <p:nvPr userDrawn="1"/>
          </p:nvSpPr>
          <p:spPr bwMode="auto">
            <a:xfrm>
              <a:off x="0"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1" name="AutoShape 9"/>
            <p:cNvSpPr>
              <a:spLocks noChangeArrowheads="1"/>
            </p:cNvSpPr>
            <p:nvPr userDrawn="1"/>
          </p:nvSpPr>
          <p:spPr bwMode="auto">
            <a:xfrm>
              <a:off x="0"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2" name="AutoShape 10"/>
            <p:cNvSpPr>
              <a:spLocks noChangeArrowheads="1"/>
            </p:cNvSpPr>
            <p:nvPr userDrawn="1"/>
          </p:nvSpPr>
          <p:spPr bwMode="auto">
            <a:xfrm>
              <a:off x="4876"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3" name="AutoShape 11"/>
            <p:cNvSpPr>
              <a:spLocks noChangeArrowheads="1"/>
            </p:cNvSpPr>
            <p:nvPr userDrawn="1"/>
          </p:nvSpPr>
          <p:spPr bwMode="auto">
            <a:xfrm>
              <a:off x="4876"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grpSp>
      <p:sp>
        <p:nvSpPr>
          <p:cNvPr id="1028" name="Rectangle 12"/>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13"/>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6" name="Rectangle 14"/>
          <p:cNvSpPr>
            <a:spLocks noGrp="1" noChangeArrowheads="1"/>
          </p:cNvSpPr>
          <p:nvPr>
            <p:ph type="dt" sz="half" idx="2"/>
          </p:nvPr>
        </p:nvSpPr>
        <p:spPr bwMode="auto">
          <a:xfrm>
            <a:off x="914400" y="6453188"/>
            <a:ext cx="3276600" cy="255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800" dirty="0" smtClean="0">
                <a:solidFill>
                  <a:schemeClr val="accent1"/>
                </a:solidFill>
              </a:defRPr>
            </a:lvl1pPr>
          </a:lstStyle>
          <a:p>
            <a:pPr>
              <a:defRPr/>
            </a:pPr>
            <a:r>
              <a:rPr lang="en-US" dirty="0" smtClean="0"/>
              <a:t>NUS.SOC.CS5248-2015</a:t>
            </a:r>
            <a:endParaRPr lang="en-US" dirty="0"/>
          </a:p>
          <a:p>
            <a:pPr>
              <a:defRPr/>
            </a:pPr>
            <a:r>
              <a:rPr lang="en-US" dirty="0"/>
              <a:t>Roger Zimmermann (based in part on slides by Ooi Wei Tsang)</a:t>
            </a:r>
          </a:p>
        </p:txBody>
      </p:sp>
      <p:sp>
        <p:nvSpPr>
          <p:cNvPr id="3087" name="Rectangle 15"/>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pPr>
              <a:defRPr/>
            </a:pPr>
            <a:endParaRPr lang="en-US"/>
          </a:p>
          <a:p>
            <a:pPr>
              <a:defRPr/>
            </a:pPr>
            <a:endParaRPr lang="en-US"/>
          </a:p>
          <a:p>
            <a:pPr>
              <a:defRPr/>
            </a:pPr>
            <a:endParaRPr lang="en-US"/>
          </a:p>
        </p:txBody>
      </p:sp>
      <p:sp>
        <p:nvSpPr>
          <p:cNvPr id="3088" name="Rectangle 1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3CB03D69-23D7-402D-8BC2-C52C9971EEC7}" type="slidenum">
              <a:rPr lang="en-US"/>
              <a:pPr>
                <a:defRPr/>
              </a:pPr>
              <a:t>‹#›</a:t>
            </a:fld>
            <a:endParaRPr lang="en-US"/>
          </a:p>
        </p:txBody>
      </p:sp>
      <p:sp>
        <p:nvSpPr>
          <p:cNvPr id="3089" name="Line 17"/>
          <p:cNvSpPr>
            <a:spLocks noChangeShapeType="1"/>
          </p:cNvSpPr>
          <p:nvPr/>
        </p:nvSpPr>
        <p:spPr bwMode="auto">
          <a:xfrm flipH="1">
            <a:off x="900113" y="1268413"/>
            <a:ext cx="8243887" cy="0"/>
          </a:xfrm>
          <a:prstGeom prst="line">
            <a:avLst/>
          </a:prstGeom>
          <a:noFill/>
          <a:ln w="57150">
            <a:solidFill>
              <a:schemeClr val="bg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ransition spd="slow"/>
  <p:timing>
    <p:tnLst>
      <p:par>
        <p:cTn id="1" dur="indefinite" restart="never" nodeType="tmRoot"/>
      </p:par>
    </p:tnLst>
  </p:timing>
  <p:hf sldNum="0"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ahoma" pitchFamily="34" charset="0"/>
        </a:defRPr>
      </a:lvl2pPr>
      <a:lvl3pPr algn="l" rtl="0" eaLnBrk="0" fontAlgn="base" hangingPunct="0">
        <a:spcBef>
          <a:spcPct val="0"/>
        </a:spcBef>
        <a:spcAft>
          <a:spcPct val="0"/>
        </a:spcAft>
        <a:defRPr sz="4200">
          <a:solidFill>
            <a:schemeClr val="tx2"/>
          </a:solidFill>
          <a:latin typeface="Tahoma" pitchFamily="34" charset="0"/>
        </a:defRPr>
      </a:lvl3pPr>
      <a:lvl4pPr algn="l" rtl="0" eaLnBrk="0" fontAlgn="base" hangingPunct="0">
        <a:spcBef>
          <a:spcPct val="0"/>
        </a:spcBef>
        <a:spcAft>
          <a:spcPct val="0"/>
        </a:spcAft>
        <a:defRPr sz="4200">
          <a:solidFill>
            <a:schemeClr val="tx2"/>
          </a:solidFill>
          <a:latin typeface="Tahoma" pitchFamily="34" charset="0"/>
        </a:defRPr>
      </a:lvl4pPr>
      <a:lvl5pPr algn="l" rtl="0" eaLnBrk="0" fontAlgn="base" hangingPunct="0">
        <a:spcBef>
          <a:spcPct val="0"/>
        </a:spcBef>
        <a:spcAft>
          <a:spcPct val="0"/>
        </a:spcAft>
        <a:defRPr sz="4200">
          <a:solidFill>
            <a:schemeClr val="tx2"/>
          </a:solidFill>
          <a:latin typeface="Tahoma" pitchFamily="34" charset="0"/>
        </a:defRPr>
      </a:lvl5pPr>
      <a:lvl6pPr marL="457200" algn="l" rtl="0" fontAlgn="base">
        <a:spcBef>
          <a:spcPct val="0"/>
        </a:spcBef>
        <a:spcAft>
          <a:spcPct val="0"/>
        </a:spcAft>
        <a:defRPr sz="4200">
          <a:solidFill>
            <a:schemeClr val="tx2"/>
          </a:solidFill>
          <a:latin typeface="Tahoma" pitchFamily="34" charset="0"/>
        </a:defRPr>
      </a:lvl6pPr>
      <a:lvl7pPr marL="914400" algn="l" rtl="0" fontAlgn="base">
        <a:spcBef>
          <a:spcPct val="0"/>
        </a:spcBef>
        <a:spcAft>
          <a:spcPct val="0"/>
        </a:spcAft>
        <a:defRPr sz="4200">
          <a:solidFill>
            <a:schemeClr val="tx2"/>
          </a:solidFill>
          <a:latin typeface="Tahoma" pitchFamily="34" charset="0"/>
        </a:defRPr>
      </a:lvl7pPr>
      <a:lvl8pPr marL="1371600" algn="l" rtl="0" fontAlgn="base">
        <a:spcBef>
          <a:spcPct val="0"/>
        </a:spcBef>
        <a:spcAft>
          <a:spcPct val="0"/>
        </a:spcAft>
        <a:defRPr sz="4200">
          <a:solidFill>
            <a:schemeClr val="tx2"/>
          </a:solidFill>
          <a:latin typeface="Tahoma" pitchFamily="34" charset="0"/>
        </a:defRPr>
      </a:lvl8pPr>
      <a:lvl9pPr marL="1828800" algn="l" rtl="0" fontAlgn="base">
        <a:spcBef>
          <a:spcPct val="0"/>
        </a:spcBef>
        <a:spcAft>
          <a:spcPct val="0"/>
        </a:spcAft>
        <a:defRPr sz="42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3000">
          <a:solidFill>
            <a:schemeClr val="folHlink"/>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800">
          <a:solidFill>
            <a:schemeClr val="folHlink"/>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400">
          <a:solidFill>
            <a:schemeClr val="folHlink"/>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400">
          <a:solidFill>
            <a:schemeClr val="folHlink"/>
          </a:solidFill>
          <a:latin typeface="+mn-lt"/>
        </a:defRPr>
      </a:lvl5pPr>
      <a:lvl6pPr marL="25146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6pPr>
      <a:lvl7pPr marL="29718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7pPr>
      <a:lvl8pPr marL="34290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8pPr>
      <a:lvl9pPr marL="38862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notesSlide" Target="../notesSlides/notesSlide30.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image" Target="../media/image10.pn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6.xml"/><Relationship Id="rId1" Type="http://schemas.openxmlformats.org/officeDocument/2006/relationships/tags" Target="../tags/tag11.xml"/><Relationship Id="rId4" Type="http://schemas.openxmlformats.org/officeDocument/2006/relationships/image" Target="../media/image11.pn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6.xml"/><Relationship Id="rId1" Type="http://schemas.openxmlformats.org/officeDocument/2006/relationships/tags" Target="../tags/tag12.xml"/><Relationship Id="rId4" Type="http://schemas.openxmlformats.org/officeDocument/2006/relationships/image" Target="../media/image11.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tags" Target="../tags/tag13.xml"/><Relationship Id="rId4" Type="http://schemas.openxmlformats.org/officeDocument/2006/relationships/image" Target="../media/image13.pn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6.xml"/><Relationship Id="rId1" Type="http://schemas.openxmlformats.org/officeDocument/2006/relationships/tags" Target="../tags/tag14.xml"/><Relationship Id="rId4" Type="http://schemas.openxmlformats.org/officeDocument/2006/relationships/image" Target="../media/image14.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4.xml"/><Relationship Id="rId1" Type="http://schemas.openxmlformats.org/officeDocument/2006/relationships/slideLayout" Target="../slideLayouts/slideLayout6.xml"/><Relationship Id="rId5" Type="http://schemas.openxmlformats.org/officeDocument/2006/relationships/image" Target="../media/image17.jpeg"/><Relationship Id="rId4" Type="http://schemas.openxmlformats.org/officeDocument/2006/relationships/image" Target="../media/image16.jpeg"/></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72.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7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74.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7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75.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7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76.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Rate Adaptations</a:t>
            </a:r>
          </a:p>
        </p:txBody>
      </p:sp>
      <p:sp>
        <p:nvSpPr>
          <p:cNvPr id="3075"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Grp="1" noChangeAspect="1" noChangeArrowheads="1"/>
          </p:cNvPicPr>
          <p:nvPr>
            <p:ph idx="1"/>
          </p:nvPr>
        </p:nvPicPr>
        <p:blipFill>
          <a:blip r:embed="rId3" cstate="print"/>
          <a:srcRect/>
          <a:stretch>
            <a:fillRect/>
          </a:stretch>
        </p:blipFill>
        <p:spPr>
          <a:xfrm>
            <a:off x="971550" y="1628775"/>
            <a:ext cx="6985000" cy="5030788"/>
          </a:xfrm>
          <a:noFill/>
        </p:spPr>
      </p:pic>
      <p:sp>
        <p:nvSpPr>
          <p:cNvPr id="11267"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1268"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1269" name="Rectangle 2"/>
          <p:cNvSpPr>
            <a:spLocks noGrp="1" noChangeArrowheads="1"/>
          </p:cNvSpPr>
          <p:nvPr>
            <p:ph type="title"/>
          </p:nvPr>
        </p:nvSpPr>
        <p:spPr/>
        <p:txBody>
          <a:bodyPr/>
          <a:lstStyle/>
          <a:p>
            <a:pPr eaLnBrk="1" hangingPunct="1"/>
            <a:r>
              <a:rPr lang="en-US" smtClean="0"/>
              <a:t>Effects on TCP</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22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2292" name="Rectangle 2"/>
          <p:cNvSpPr>
            <a:spLocks noGrp="1" noChangeArrowheads="1"/>
          </p:cNvSpPr>
          <p:nvPr>
            <p:ph type="title"/>
          </p:nvPr>
        </p:nvSpPr>
        <p:spPr/>
        <p:txBody>
          <a:bodyPr/>
          <a:lstStyle/>
          <a:p>
            <a:pPr eaLnBrk="1" hangingPunct="1"/>
            <a:r>
              <a:rPr lang="en-US" smtClean="0"/>
              <a:t>DAA Parameters</a:t>
            </a:r>
          </a:p>
        </p:txBody>
      </p:sp>
      <p:sp>
        <p:nvSpPr>
          <p:cNvPr id="12293" name="Rectangle 3"/>
          <p:cNvSpPr>
            <a:spLocks noGrp="1" noChangeArrowheads="1"/>
          </p:cNvSpPr>
          <p:nvPr>
            <p:ph type="body" idx="1"/>
          </p:nvPr>
        </p:nvSpPr>
        <p:spPr/>
        <p:txBody>
          <a:bodyPr/>
          <a:lstStyle/>
          <a:p>
            <a:pPr eaLnBrk="1" hangingPunct="1"/>
            <a:r>
              <a:rPr lang="en-US" dirty="0" smtClean="0"/>
              <a:t>Adaptive RTP flows</a:t>
            </a:r>
          </a:p>
          <a:p>
            <a:pPr lvl="1" eaLnBrk="1" hangingPunct="1"/>
            <a:r>
              <a:rPr lang="en-US" dirty="0" smtClean="0"/>
              <a:t>Additive increase/multiplicative decrease</a:t>
            </a:r>
          </a:p>
          <a:p>
            <a:pPr lvl="2" eaLnBrk="1" hangingPunct="1"/>
            <a:r>
              <a:rPr lang="en-US" dirty="0" smtClean="0"/>
              <a:t>50 kb and factor 0.875</a:t>
            </a:r>
          </a:p>
          <a:p>
            <a:pPr lvl="1" eaLnBrk="1" hangingPunct="1"/>
            <a:r>
              <a:rPr lang="en-US" dirty="0" smtClean="0"/>
              <a:t>RTCP: min 5 sec inter-report time</a:t>
            </a:r>
          </a:p>
          <a:p>
            <a:pPr lvl="1" eaLnBrk="1" hangingPunct="1"/>
            <a:r>
              <a:rPr lang="en-US" dirty="0" smtClean="0"/>
              <a:t>Loss thresholds: 5% and 10%</a:t>
            </a:r>
          </a:p>
          <a:p>
            <a:pPr eaLnBrk="1" hangingPunct="1"/>
            <a:r>
              <a:rPr lang="en-US" dirty="0" smtClean="0"/>
              <a:t>TCP</a:t>
            </a:r>
          </a:p>
          <a:p>
            <a:pPr lvl="1" eaLnBrk="1" hangingPunct="1"/>
            <a:r>
              <a:rPr lang="en-US" dirty="0" smtClean="0"/>
              <a:t>Immediate loss notification</a:t>
            </a:r>
          </a:p>
          <a:p>
            <a:pPr lvl="1" eaLnBrk="1" hangingPunct="1"/>
            <a:r>
              <a:rPr lang="en-US" dirty="0" smtClean="0"/>
              <a:t>Transmission window is halved</a:t>
            </a:r>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22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2292" name="Rectangle 2"/>
          <p:cNvSpPr>
            <a:spLocks noGrp="1" noChangeArrowheads="1"/>
          </p:cNvSpPr>
          <p:nvPr>
            <p:ph type="title"/>
          </p:nvPr>
        </p:nvSpPr>
        <p:spPr/>
        <p:txBody>
          <a:bodyPr/>
          <a:lstStyle/>
          <a:p>
            <a:pPr eaLnBrk="1" hangingPunct="1"/>
            <a:r>
              <a:rPr lang="en-US" smtClean="0"/>
              <a:t>DAA Parameters</a:t>
            </a:r>
          </a:p>
        </p:txBody>
      </p:sp>
      <p:sp>
        <p:nvSpPr>
          <p:cNvPr id="12293" name="Rectangle 3"/>
          <p:cNvSpPr>
            <a:spLocks noGrp="1" noChangeArrowheads="1"/>
          </p:cNvSpPr>
          <p:nvPr>
            <p:ph type="body" idx="1"/>
          </p:nvPr>
        </p:nvSpPr>
        <p:spPr/>
        <p:txBody>
          <a:bodyPr/>
          <a:lstStyle/>
          <a:p>
            <a:pPr eaLnBrk="1" hangingPunct="1"/>
            <a:r>
              <a:rPr lang="en-US" dirty="0" smtClean="0"/>
              <a:t>Adaptive RTP flows</a:t>
            </a:r>
          </a:p>
          <a:p>
            <a:pPr lvl="1" eaLnBrk="1" hangingPunct="1"/>
            <a:r>
              <a:rPr lang="en-US" dirty="0" smtClean="0"/>
              <a:t>Additive increase/multiplicative decrease</a:t>
            </a:r>
          </a:p>
          <a:p>
            <a:pPr lvl="2" eaLnBrk="1" hangingPunct="1"/>
            <a:r>
              <a:rPr lang="en-US" dirty="0" smtClean="0"/>
              <a:t>50 kb and factor 0.875</a:t>
            </a:r>
          </a:p>
          <a:p>
            <a:pPr lvl="1" eaLnBrk="1" hangingPunct="1"/>
            <a:r>
              <a:rPr lang="en-US" dirty="0" smtClean="0"/>
              <a:t>RTCP: min </a:t>
            </a:r>
            <a:r>
              <a:rPr lang="en-US" dirty="0" smtClean="0">
                <a:solidFill>
                  <a:srgbClr val="C00000"/>
                </a:solidFill>
              </a:rPr>
              <a:t>5 sec inter-report time</a:t>
            </a:r>
          </a:p>
          <a:p>
            <a:pPr lvl="1" eaLnBrk="1" hangingPunct="1"/>
            <a:r>
              <a:rPr lang="en-US" dirty="0" smtClean="0"/>
              <a:t>Loss thresholds: 5% and 10%</a:t>
            </a:r>
          </a:p>
          <a:p>
            <a:pPr eaLnBrk="1" hangingPunct="1"/>
            <a:r>
              <a:rPr lang="en-US" dirty="0" smtClean="0"/>
              <a:t>TCP</a:t>
            </a:r>
          </a:p>
          <a:p>
            <a:pPr lvl="1" eaLnBrk="1" hangingPunct="1"/>
            <a:r>
              <a:rPr lang="en-US" dirty="0" smtClean="0">
                <a:solidFill>
                  <a:srgbClr val="C00000"/>
                </a:solidFill>
              </a:rPr>
              <a:t>Immediate loss notification</a:t>
            </a:r>
          </a:p>
          <a:p>
            <a:pPr lvl="1" eaLnBrk="1" hangingPunct="1"/>
            <a:r>
              <a:rPr lang="en-US" dirty="0" smtClean="0"/>
              <a:t>Transmission window is </a:t>
            </a:r>
            <a:r>
              <a:rPr lang="en-US" dirty="0" err="1" smtClean="0"/>
              <a:t>halfed</a:t>
            </a:r>
            <a:endParaRPr lang="en-US" dirty="0" smtClean="0"/>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p:txBody>
          <a:bodyPr/>
          <a:lstStyle/>
          <a:p>
            <a:pPr eaLnBrk="1" hangingPunct="1"/>
            <a:r>
              <a:rPr lang="en-US" smtClean="0"/>
              <a:t>Demo</a:t>
            </a:r>
          </a:p>
        </p:txBody>
      </p:sp>
      <p:sp>
        <p:nvSpPr>
          <p:cNvPr id="13315" name="Rectangle 5"/>
          <p:cNvSpPr>
            <a:spLocks noGrp="1" noChangeArrowheads="1"/>
          </p:cNvSpPr>
          <p:nvPr>
            <p:ph type="subTitle" idx="1"/>
          </p:nvPr>
        </p:nvSpPr>
        <p:spPr/>
        <p:txBody>
          <a:bodyPr/>
          <a:lstStyle/>
          <a:p>
            <a:pPr eaLnBrk="1" hangingPunct="1"/>
            <a:r>
              <a:rPr lang="en-US" dirty="0" smtClean="0"/>
              <a:t>Effects of UDP on TCP without congestion control</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433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14340" name="Rectangle 2"/>
          <p:cNvSpPr>
            <a:spLocks noGrp="1" noChangeArrowheads="1"/>
          </p:cNvSpPr>
          <p:nvPr>
            <p:ph type="title"/>
          </p:nvPr>
        </p:nvSpPr>
        <p:spPr/>
        <p:txBody>
          <a:bodyPr/>
          <a:lstStyle/>
          <a:p>
            <a:pPr eaLnBrk="1" hangingPunct="1"/>
            <a:r>
              <a:rPr lang="en-US" smtClean="0"/>
              <a:t>Two Approaches</a:t>
            </a:r>
          </a:p>
        </p:txBody>
      </p:sp>
      <p:sp>
        <p:nvSpPr>
          <p:cNvPr id="14341" name="Rectangle 3"/>
          <p:cNvSpPr>
            <a:spLocks noGrp="1" noChangeArrowheads="1"/>
          </p:cNvSpPr>
          <p:nvPr>
            <p:ph type="body" idx="4294967295"/>
          </p:nvPr>
        </p:nvSpPr>
        <p:spPr>
          <a:xfrm>
            <a:off x="900113" y="1557338"/>
            <a:ext cx="7772400" cy="4530725"/>
          </a:xfrm>
        </p:spPr>
        <p:txBody>
          <a:bodyPr/>
          <a:lstStyle/>
          <a:p>
            <a:pPr marL="742950" indent="-742950" eaLnBrk="1" hangingPunct="1">
              <a:buFont typeface="+mj-lt"/>
              <a:buAutoNum type="arabicPeriod"/>
            </a:pPr>
            <a:r>
              <a:rPr lang="en-US" sz="3600" dirty="0" smtClean="0"/>
              <a:t>Just send at a fixed rate</a:t>
            </a:r>
          </a:p>
          <a:p>
            <a:pPr marL="1314450" lvl="1" indent="-514350" eaLnBrk="1" hangingPunct="1">
              <a:buFont typeface="Wingdings" pitchFamily="2" charset="2"/>
              <a:buChar char=""/>
            </a:pPr>
            <a:r>
              <a:rPr lang="en-US" sz="2600" dirty="0" smtClean="0"/>
              <a:t>or “I hope the network can handle it” approach</a:t>
            </a:r>
          </a:p>
          <a:p>
            <a:pPr marL="620713" indent="-620713" eaLnBrk="1" hangingPunct="1">
              <a:buFont typeface="+mj-lt"/>
              <a:buAutoNum type="arabicPeriod"/>
            </a:pPr>
            <a:endParaRPr lang="en-US" sz="2800" dirty="0" smtClean="0"/>
          </a:p>
          <a:p>
            <a:pPr marL="742950" indent="-742950" eaLnBrk="1" hangingPunct="1">
              <a:buFont typeface="+mj-lt"/>
              <a:buAutoNum type="arabicPeriod"/>
            </a:pPr>
            <a:r>
              <a:rPr lang="en-US" sz="3600" dirty="0" smtClean="0"/>
              <a:t>Adapt transmission/encoding rate to network condition</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53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5364" name="Rectangle 2"/>
          <p:cNvSpPr>
            <a:spLocks noGrp="1" noChangeArrowheads="1"/>
          </p:cNvSpPr>
          <p:nvPr>
            <p:ph type="title"/>
          </p:nvPr>
        </p:nvSpPr>
        <p:spPr/>
        <p:txBody>
          <a:bodyPr/>
          <a:lstStyle/>
          <a:p>
            <a:pPr eaLnBrk="1" hangingPunct="1"/>
            <a:r>
              <a:rPr lang="en-US" smtClean="0"/>
              <a:t>How to Adapt?</a:t>
            </a:r>
          </a:p>
        </p:txBody>
      </p:sp>
      <p:sp>
        <p:nvSpPr>
          <p:cNvPr id="15365" name="Rectangle 3"/>
          <p:cNvSpPr>
            <a:spLocks noGrp="1" noChangeArrowheads="1"/>
          </p:cNvSpPr>
          <p:nvPr>
            <p:ph type="body" idx="1"/>
          </p:nvPr>
        </p:nvSpPr>
        <p:spPr/>
        <p:txBody>
          <a:bodyPr/>
          <a:lstStyle/>
          <a:p>
            <a:pPr eaLnBrk="1" hangingPunct="1">
              <a:buFont typeface="Wingdings" pitchFamily="2" charset="2"/>
              <a:buNone/>
            </a:pPr>
            <a:r>
              <a:rPr lang="en-US" b="1" dirty="0" smtClean="0"/>
              <a:t>if</a:t>
            </a:r>
            <a:r>
              <a:rPr lang="en-US" dirty="0" smtClean="0"/>
              <a:t> network condition is bad</a:t>
            </a:r>
          </a:p>
          <a:p>
            <a:pPr eaLnBrk="1" hangingPunct="1">
              <a:buFont typeface="Wingdings" pitchFamily="2" charset="2"/>
              <a:buNone/>
            </a:pPr>
            <a:r>
              <a:rPr lang="en-US" dirty="0" smtClean="0"/>
              <a:t>	</a:t>
            </a:r>
            <a:r>
              <a:rPr lang="en-US" b="1" dirty="0" smtClean="0">
                <a:solidFill>
                  <a:schemeClr val="bg2"/>
                </a:solidFill>
              </a:rPr>
              <a:t>reduce rate</a:t>
            </a:r>
          </a:p>
          <a:p>
            <a:pPr eaLnBrk="1" hangingPunct="1">
              <a:buFont typeface="Wingdings" pitchFamily="2" charset="2"/>
              <a:buNone/>
            </a:pPr>
            <a:r>
              <a:rPr lang="en-US" b="1" dirty="0" smtClean="0"/>
              <a:t>else if </a:t>
            </a:r>
            <a:r>
              <a:rPr lang="en-US" dirty="0" smtClean="0"/>
              <a:t>network condition is so-so</a:t>
            </a:r>
          </a:p>
          <a:p>
            <a:pPr eaLnBrk="1" hangingPunct="1">
              <a:buFont typeface="Wingdings" pitchFamily="2" charset="2"/>
              <a:buNone/>
            </a:pPr>
            <a:r>
              <a:rPr lang="en-US" dirty="0" smtClean="0"/>
              <a:t>   do nothing</a:t>
            </a:r>
          </a:p>
          <a:p>
            <a:pPr eaLnBrk="1" hangingPunct="1">
              <a:buFont typeface="Wingdings" pitchFamily="2" charset="2"/>
              <a:buNone/>
            </a:pPr>
            <a:r>
              <a:rPr lang="en-US" b="1" dirty="0" smtClean="0"/>
              <a:t>else if </a:t>
            </a:r>
            <a:r>
              <a:rPr lang="en-US" dirty="0" smtClean="0"/>
              <a:t>network condition is good</a:t>
            </a:r>
            <a:endParaRPr lang="en-US" b="1" dirty="0" smtClean="0"/>
          </a:p>
          <a:p>
            <a:pPr eaLnBrk="1" hangingPunct="1">
              <a:buFont typeface="Wingdings" pitchFamily="2" charset="2"/>
              <a:buNone/>
            </a:pPr>
            <a:r>
              <a:rPr lang="en-US" b="1" dirty="0" smtClean="0"/>
              <a:t>	</a:t>
            </a:r>
            <a:r>
              <a:rPr lang="en-US" b="1" dirty="0" smtClean="0">
                <a:solidFill>
                  <a:schemeClr val="bg2"/>
                </a:solidFill>
              </a:rPr>
              <a:t>increase rate</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63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6388" name="Rectangle 2"/>
          <p:cNvSpPr>
            <a:spLocks noGrp="1" noChangeArrowheads="1"/>
          </p:cNvSpPr>
          <p:nvPr>
            <p:ph type="title"/>
          </p:nvPr>
        </p:nvSpPr>
        <p:spPr/>
        <p:txBody>
          <a:bodyPr/>
          <a:lstStyle/>
          <a:p>
            <a:pPr eaLnBrk="1" hangingPunct="1"/>
            <a:r>
              <a:rPr lang="en-US" smtClean="0"/>
              <a:t>How to ..</a:t>
            </a:r>
          </a:p>
        </p:txBody>
      </p:sp>
      <p:sp>
        <p:nvSpPr>
          <p:cNvPr id="16389" name="Rectangle 3"/>
          <p:cNvSpPr>
            <a:spLocks noGrp="1" noChangeArrowheads="1"/>
          </p:cNvSpPr>
          <p:nvPr>
            <p:ph type="body" idx="1"/>
          </p:nvPr>
        </p:nvSpPr>
        <p:spPr/>
        <p:txBody>
          <a:bodyPr/>
          <a:lstStyle/>
          <a:p>
            <a:pPr eaLnBrk="1" hangingPunct="1"/>
            <a:r>
              <a:rPr lang="en-US" smtClean="0"/>
              <a:t>Know “network condition is bad”?</a:t>
            </a:r>
          </a:p>
          <a:p>
            <a:pPr eaLnBrk="1" hangingPunct="1"/>
            <a:endParaRPr lang="en-US" smtClean="0"/>
          </a:p>
          <a:p>
            <a:pPr eaLnBrk="1" hangingPunct="1"/>
            <a:endParaRPr lang="en-US" smtClean="0"/>
          </a:p>
          <a:p>
            <a:pPr eaLnBrk="1" hangingPunct="1"/>
            <a:r>
              <a:rPr lang="en-US" smtClean="0"/>
              <a:t>Increase/decrease rate?</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solidFill>
                  <a:srgbClr val="373737"/>
                </a:solidFill>
              </a:rPr>
              <a:t>if</a:t>
            </a:r>
            <a:r>
              <a:rPr lang="en-US" smtClean="0">
                <a:solidFill>
                  <a:srgbClr val="373737"/>
                </a:solidFill>
              </a:rPr>
              <a:t> network condition is bad</a:t>
            </a:r>
            <a:endParaRPr lang="en-US" smtClean="0">
              <a:solidFill>
                <a:srgbClr val="808080"/>
              </a:solidFill>
            </a:endParaRPr>
          </a:p>
          <a:p>
            <a:pPr eaLnBrk="1" hangingPunct="1">
              <a:lnSpc>
                <a:spcPct val="90000"/>
              </a:lnSpc>
              <a:buFont typeface="Wingdings" pitchFamily="2" charset="2"/>
              <a:buNone/>
            </a:pPr>
            <a:endParaRPr lang="en-US" smtClean="0">
              <a:solidFill>
                <a:srgbClr val="808080"/>
              </a:solidFill>
            </a:endParaRPr>
          </a:p>
          <a:p>
            <a:pPr eaLnBrk="1" hangingPunct="1">
              <a:lnSpc>
                <a:spcPct val="90000"/>
              </a:lnSpc>
              <a:buFont typeface="Wingdings" pitchFamily="2" charset="2"/>
              <a:buNone/>
            </a:pPr>
            <a:r>
              <a:rPr lang="en-US" smtClean="0">
                <a:solidFill>
                  <a:srgbClr val="808080"/>
                </a:solidFill>
              </a:rPr>
              <a:t>	</a:t>
            </a:r>
            <a:endParaRPr lang="en-US" b="1" smtClean="0"/>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so-so</a:t>
            </a:r>
          </a:p>
          <a:p>
            <a:pPr eaLnBrk="1" hangingPunct="1">
              <a:lnSpc>
                <a:spcPct val="90000"/>
              </a:lnSpc>
              <a:buFont typeface="Wingdings" pitchFamily="2" charset="2"/>
              <a:buNone/>
            </a:pPr>
            <a:r>
              <a:rPr lang="en-US" smtClean="0">
                <a:solidFill>
                  <a:srgbClr val="373737"/>
                </a:solidFill>
              </a:rPr>
              <a:t>   do nothing</a:t>
            </a:r>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good</a:t>
            </a:r>
            <a:endParaRPr lang="en-US" b="1" smtClean="0">
              <a:solidFill>
                <a:srgbClr val="808080"/>
              </a:solidFill>
            </a:endParaRPr>
          </a:p>
          <a:p>
            <a:pPr eaLnBrk="1" hangingPunct="1">
              <a:lnSpc>
                <a:spcPct val="90000"/>
              </a:lnSpc>
              <a:buFont typeface="Wingdings" pitchFamily="2" charset="2"/>
              <a:buNone/>
            </a:pPr>
            <a:endParaRPr lang="en-US" b="1" smtClean="0">
              <a:solidFill>
                <a:schemeClr val="bg2"/>
              </a:solidFill>
            </a:endParaRPr>
          </a:p>
          <a:p>
            <a:pPr eaLnBrk="1" hangingPunct="1">
              <a:lnSpc>
                <a:spcPct val="90000"/>
              </a:lnSpc>
            </a:pPr>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pic>
        <p:nvPicPr>
          <p:cNvPr id="17414" name="Picture 4" descr="txp_fig"/>
          <p:cNvPicPr>
            <a:picLocks noChangeAspect="1" noChangeArrowheads="1"/>
          </p:cNvPicPr>
          <p:nvPr>
            <p:custDataLst>
              <p:tags r:id="rId1"/>
            </p:custDataLst>
          </p:nvPr>
        </p:nvPicPr>
        <p:blipFill>
          <a:blip r:embed="rId5" cstate="print"/>
          <a:srcRect/>
          <a:stretch>
            <a:fillRect/>
          </a:stretch>
        </p:blipFill>
        <p:spPr bwMode="auto">
          <a:xfrm>
            <a:off x="1477963" y="2438400"/>
            <a:ext cx="5432425" cy="488950"/>
          </a:xfrm>
          <a:prstGeom prst="rect">
            <a:avLst/>
          </a:prstGeom>
          <a:noFill/>
          <a:ln w="22225" algn="ctr">
            <a:noFill/>
            <a:miter lim="800000"/>
            <a:headEnd/>
            <a:tailEnd/>
          </a:ln>
        </p:spPr>
      </p:pic>
      <p:pic>
        <p:nvPicPr>
          <p:cNvPr id="17415" name="Picture 5" descr="txp_fig"/>
          <p:cNvPicPr>
            <a:picLocks noChangeAspect="1" noChangeArrowheads="1"/>
          </p:cNvPicPr>
          <p:nvPr>
            <p:custDataLst>
              <p:tags r:id="rId2"/>
            </p:custDataLst>
          </p:nvPr>
        </p:nvPicPr>
        <p:blipFill>
          <a:blip r:embed="rId6" cstate="print"/>
          <a:srcRect/>
          <a:stretch>
            <a:fillRect/>
          </a:stretch>
        </p:blipFill>
        <p:spPr bwMode="auto">
          <a:xfrm>
            <a:off x="1550988" y="5073650"/>
            <a:ext cx="5535612" cy="48895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solidFill>
                  <a:srgbClr val="373737"/>
                </a:solidFill>
              </a:rPr>
              <a:t>if</a:t>
            </a:r>
            <a:r>
              <a:rPr lang="en-US" smtClean="0">
                <a:solidFill>
                  <a:srgbClr val="373737"/>
                </a:solidFill>
              </a:rPr>
              <a:t> network condition is bad</a:t>
            </a:r>
            <a:endParaRPr lang="en-US" smtClean="0">
              <a:solidFill>
                <a:srgbClr val="808080"/>
              </a:solidFill>
            </a:endParaRPr>
          </a:p>
          <a:p>
            <a:pPr eaLnBrk="1" hangingPunct="1">
              <a:lnSpc>
                <a:spcPct val="90000"/>
              </a:lnSpc>
              <a:buFont typeface="Wingdings" pitchFamily="2" charset="2"/>
              <a:buNone/>
            </a:pPr>
            <a:endParaRPr lang="en-US" smtClean="0">
              <a:solidFill>
                <a:srgbClr val="808080"/>
              </a:solidFill>
            </a:endParaRPr>
          </a:p>
          <a:p>
            <a:pPr eaLnBrk="1" hangingPunct="1">
              <a:lnSpc>
                <a:spcPct val="90000"/>
              </a:lnSpc>
              <a:buFont typeface="Wingdings" pitchFamily="2" charset="2"/>
              <a:buNone/>
            </a:pPr>
            <a:r>
              <a:rPr lang="en-US" smtClean="0">
                <a:solidFill>
                  <a:srgbClr val="808080"/>
                </a:solidFill>
              </a:rPr>
              <a:t>	</a:t>
            </a:r>
            <a:endParaRPr lang="en-US" b="1" smtClean="0"/>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so-so</a:t>
            </a:r>
          </a:p>
          <a:p>
            <a:pPr eaLnBrk="1" hangingPunct="1">
              <a:lnSpc>
                <a:spcPct val="90000"/>
              </a:lnSpc>
              <a:buFont typeface="Wingdings" pitchFamily="2" charset="2"/>
              <a:buNone/>
            </a:pPr>
            <a:r>
              <a:rPr lang="en-US" smtClean="0">
                <a:solidFill>
                  <a:srgbClr val="373737"/>
                </a:solidFill>
              </a:rPr>
              <a:t>   do nothing</a:t>
            </a:r>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good</a:t>
            </a:r>
            <a:endParaRPr lang="en-US" b="1" smtClean="0">
              <a:solidFill>
                <a:srgbClr val="808080"/>
              </a:solidFill>
            </a:endParaRPr>
          </a:p>
          <a:p>
            <a:pPr eaLnBrk="1" hangingPunct="1">
              <a:lnSpc>
                <a:spcPct val="90000"/>
              </a:lnSpc>
              <a:buFont typeface="Wingdings" pitchFamily="2" charset="2"/>
              <a:buNone/>
            </a:pPr>
            <a:endParaRPr lang="en-US" b="1" smtClean="0">
              <a:solidFill>
                <a:schemeClr val="bg2"/>
              </a:solidFill>
            </a:endParaRPr>
          </a:p>
          <a:p>
            <a:pPr eaLnBrk="1" hangingPunct="1">
              <a:lnSpc>
                <a:spcPct val="90000"/>
              </a:lnSpc>
            </a:pPr>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pic>
        <p:nvPicPr>
          <p:cNvPr id="17414" name="Picture 4" descr="txp_fig"/>
          <p:cNvPicPr>
            <a:picLocks noChangeAspect="1" noChangeArrowheads="1"/>
          </p:cNvPicPr>
          <p:nvPr>
            <p:custDataLst>
              <p:tags r:id="rId1"/>
            </p:custDataLst>
          </p:nvPr>
        </p:nvPicPr>
        <p:blipFill>
          <a:blip r:embed="rId5" cstate="print"/>
          <a:srcRect/>
          <a:stretch>
            <a:fillRect/>
          </a:stretch>
        </p:blipFill>
        <p:spPr bwMode="auto">
          <a:xfrm>
            <a:off x="1477963" y="2438400"/>
            <a:ext cx="5432425" cy="488950"/>
          </a:xfrm>
          <a:prstGeom prst="rect">
            <a:avLst/>
          </a:prstGeom>
          <a:noFill/>
          <a:ln w="22225" algn="ctr">
            <a:noFill/>
            <a:miter lim="800000"/>
            <a:headEnd/>
            <a:tailEnd/>
          </a:ln>
        </p:spPr>
      </p:pic>
      <p:pic>
        <p:nvPicPr>
          <p:cNvPr id="17415" name="Picture 5" descr="txp_fig"/>
          <p:cNvPicPr>
            <a:picLocks noChangeAspect="1" noChangeArrowheads="1"/>
          </p:cNvPicPr>
          <p:nvPr>
            <p:custDataLst>
              <p:tags r:id="rId2"/>
            </p:custDataLst>
          </p:nvPr>
        </p:nvPicPr>
        <p:blipFill>
          <a:blip r:embed="rId6" cstate="print"/>
          <a:srcRect/>
          <a:stretch>
            <a:fillRect/>
          </a:stretch>
        </p:blipFill>
        <p:spPr bwMode="auto">
          <a:xfrm>
            <a:off x="1550988" y="5073650"/>
            <a:ext cx="5535612" cy="488950"/>
          </a:xfrm>
          <a:prstGeom prst="rect">
            <a:avLst/>
          </a:prstGeom>
          <a:noFill/>
          <a:ln w="22225" algn="ctr">
            <a:noFill/>
            <a:miter lim="800000"/>
            <a:headEnd/>
            <a:tailEnd/>
          </a:ln>
        </p:spPr>
      </p:pic>
      <p:sp>
        <p:nvSpPr>
          <p:cNvPr id="8" name="TextBox 7"/>
          <p:cNvSpPr txBox="1"/>
          <p:nvPr/>
        </p:nvSpPr>
        <p:spPr>
          <a:xfrm>
            <a:off x="6629400" y="1484293"/>
            <a:ext cx="2231508" cy="954107"/>
          </a:xfrm>
          <a:prstGeom prst="rect">
            <a:avLst/>
          </a:prstGeom>
          <a:noFill/>
        </p:spPr>
        <p:txBody>
          <a:bodyPr wrap="none" rtlCol="0">
            <a:spAutoFit/>
          </a:bodyPr>
          <a:lstStyle/>
          <a:p>
            <a:r>
              <a:rPr lang="en-US" dirty="0" smtClean="0">
                <a:solidFill>
                  <a:schemeClr val="bg2"/>
                </a:solidFill>
              </a:rPr>
              <a:t>Multiplicative</a:t>
            </a:r>
          </a:p>
          <a:p>
            <a:r>
              <a:rPr lang="en-US" dirty="0" smtClean="0">
                <a:solidFill>
                  <a:schemeClr val="bg2"/>
                </a:solidFill>
              </a:rPr>
              <a:t>decrease</a:t>
            </a:r>
            <a:endParaRPr lang="en-US" dirty="0">
              <a:solidFill>
                <a:schemeClr val="bg2"/>
              </a:solidFill>
            </a:endParaRPr>
          </a:p>
        </p:txBody>
      </p:sp>
      <p:sp>
        <p:nvSpPr>
          <p:cNvPr id="9" name="TextBox 8"/>
          <p:cNvSpPr txBox="1"/>
          <p:nvPr/>
        </p:nvSpPr>
        <p:spPr>
          <a:xfrm>
            <a:off x="7001264" y="5675293"/>
            <a:ext cx="1487780" cy="954107"/>
          </a:xfrm>
          <a:prstGeom prst="rect">
            <a:avLst/>
          </a:prstGeom>
          <a:noFill/>
        </p:spPr>
        <p:txBody>
          <a:bodyPr wrap="none" rtlCol="0">
            <a:spAutoFit/>
          </a:bodyPr>
          <a:lstStyle/>
          <a:p>
            <a:r>
              <a:rPr lang="en-US" dirty="0" smtClean="0">
                <a:solidFill>
                  <a:schemeClr val="bg2"/>
                </a:solidFill>
              </a:rPr>
              <a:t>Additive</a:t>
            </a:r>
          </a:p>
          <a:p>
            <a:r>
              <a:rPr lang="en-US" dirty="0" smtClean="0">
                <a:solidFill>
                  <a:schemeClr val="bg2"/>
                </a:solidFill>
              </a:rPr>
              <a:t>increase</a:t>
            </a:r>
            <a:endParaRPr lang="en-US" dirty="0">
              <a:solidFill>
                <a:schemeClr val="bg2"/>
              </a:solidFill>
            </a:endParaRP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sp>
        <p:nvSpPr>
          <p:cNvPr id="11" name="Line 3"/>
          <p:cNvSpPr>
            <a:spLocks noChangeShapeType="1"/>
          </p:cNvSpPr>
          <p:nvPr/>
        </p:nvSpPr>
        <p:spPr bwMode="auto">
          <a:xfrm>
            <a:off x="1331913" y="5589588"/>
            <a:ext cx="6911975" cy="0"/>
          </a:xfrm>
          <a:prstGeom prst="line">
            <a:avLst/>
          </a:prstGeom>
          <a:noFill/>
          <a:ln w="15875">
            <a:solidFill>
              <a:schemeClr val="tx1"/>
            </a:solidFill>
            <a:round/>
            <a:headEnd/>
            <a:tailEnd type="triangle" w="med" len="med"/>
          </a:ln>
        </p:spPr>
        <p:txBody>
          <a:bodyPr/>
          <a:lstStyle/>
          <a:p>
            <a:endParaRPr lang="en-US"/>
          </a:p>
        </p:txBody>
      </p:sp>
      <p:sp>
        <p:nvSpPr>
          <p:cNvPr id="12" name="Line 4"/>
          <p:cNvSpPr>
            <a:spLocks noChangeShapeType="1"/>
          </p:cNvSpPr>
          <p:nvPr/>
        </p:nvSpPr>
        <p:spPr bwMode="auto">
          <a:xfrm flipV="1">
            <a:off x="1477963" y="1844675"/>
            <a:ext cx="0" cy="3960813"/>
          </a:xfrm>
          <a:prstGeom prst="line">
            <a:avLst/>
          </a:prstGeom>
          <a:noFill/>
          <a:ln w="15875">
            <a:solidFill>
              <a:schemeClr val="tx1"/>
            </a:solidFill>
            <a:round/>
            <a:headEnd/>
            <a:tailEnd type="triangle" w="med" len="med"/>
          </a:ln>
        </p:spPr>
        <p:txBody>
          <a:bodyPr/>
          <a:lstStyle/>
          <a:p>
            <a:endParaRPr lang="en-US"/>
          </a:p>
        </p:txBody>
      </p:sp>
      <p:cxnSp>
        <p:nvCxnSpPr>
          <p:cNvPr id="14" name="Straight Connector 13"/>
          <p:cNvCxnSpPr/>
          <p:nvPr/>
        </p:nvCxnSpPr>
        <p:spPr bwMode="auto">
          <a:xfrm>
            <a:off x="1600200" y="40386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15" name="Straight Connector 14"/>
          <p:cNvCxnSpPr/>
          <p:nvPr/>
        </p:nvCxnSpPr>
        <p:spPr bwMode="auto">
          <a:xfrm>
            <a:off x="2057400" y="38862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16" name="Straight Connector 15"/>
          <p:cNvCxnSpPr/>
          <p:nvPr/>
        </p:nvCxnSpPr>
        <p:spPr bwMode="auto">
          <a:xfrm>
            <a:off x="2514600" y="37338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17" name="Straight Connector 16"/>
          <p:cNvCxnSpPr/>
          <p:nvPr/>
        </p:nvCxnSpPr>
        <p:spPr bwMode="auto">
          <a:xfrm>
            <a:off x="2971800" y="35814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18" name="Straight Connector 17"/>
          <p:cNvCxnSpPr/>
          <p:nvPr/>
        </p:nvCxnSpPr>
        <p:spPr bwMode="auto">
          <a:xfrm>
            <a:off x="3429000" y="34290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19" name="Straight Connector 18"/>
          <p:cNvCxnSpPr/>
          <p:nvPr/>
        </p:nvCxnSpPr>
        <p:spPr bwMode="auto">
          <a:xfrm>
            <a:off x="3886200" y="32766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20" name="Straight Connector 19"/>
          <p:cNvCxnSpPr/>
          <p:nvPr/>
        </p:nvCxnSpPr>
        <p:spPr bwMode="auto">
          <a:xfrm>
            <a:off x="4343400" y="3886200"/>
            <a:ext cx="457200" cy="0"/>
          </a:xfrm>
          <a:prstGeom prst="line">
            <a:avLst/>
          </a:prstGeom>
          <a:solidFill>
            <a:schemeClr val="accent1"/>
          </a:solidFill>
          <a:ln w="22225" cap="flat" cmpd="sng" algn="ctr">
            <a:solidFill>
              <a:srgbClr val="FF0000"/>
            </a:solidFill>
            <a:prstDash val="solid"/>
            <a:round/>
            <a:headEnd type="none" w="med" len="med"/>
            <a:tailEnd type="none" w="lg" len="lg"/>
          </a:ln>
          <a:effectLst/>
        </p:spPr>
      </p:cxnSp>
      <p:cxnSp>
        <p:nvCxnSpPr>
          <p:cNvPr id="21" name="Straight Connector 20"/>
          <p:cNvCxnSpPr/>
          <p:nvPr/>
        </p:nvCxnSpPr>
        <p:spPr bwMode="auto">
          <a:xfrm>
            <a:off x="4876800" y="4343400"/>
            <a:ext cx="457200" cy="0"/>
          </a:xfrm>
          <a:prstGeom prst="line">
            <a:avLst/>
          </a:prstGeom>
          <a:solidFill>
            <a:schemeClr val="accent1"/>
          </a:solidFill>
          <a:ln w="22225" cap="flat" cmpd="sng" algn="ctr">
            <a:solidFill>
              <a:srgbClr val="FF0000"/>
            </a:solidFill>
            <a:prstDash val="solid"/>
            <a:round/>
            <a:headEnd type="none" w="med" len="med"/>
            <a:tailEnd type="none" w="lg" len="lg"/>
          </a:ln>
          <a:effectLst/>
        </p:spPr>
      </p:cxnSp>
      <p:cxnSp>
        <p:nvCxnSpPr>
          <p:cNvPr id="22" name="Straight Connector 21"/>
          <p:cNvCxnSpPr/>
          <p:nvPr/>
        </p:nvCxnSpPr>
        <p:spPr bwMode="auto">
          <a:xfrm>
            <a:off x="5410200" y="4648200"/>
            <a:ext cx="457200" cy="0"/>
          </a:xfrm>
          <a:prstGeom prst="line">
            <a:avLst/>
          </a:prstGeom>
          <a:solidFill>
            <a:schemeClr val="accent1"/>
          </a:solidFill>
          <a:ln w="22225" cap="flat" cmpd="sng" algn="ctr">
            <a:solidFill>
              <a:srgbClr val="FF0000"/>
            </a:solidFill>
            <a:prstDash val="solid"/>
            <a:round/>
            <a:headEnd type="none" w="med" len="med"/>
            <a:tailEnd type="none" w="lg" len="lg"/>
          </a:ln>
          <a:effectLst/>
        </p:spPr>
      </p:cxnSp>
      <p:cxnSp>
        <p:nvCxnSpPr>
          <p:cNvPr id="23" name="Straight Connector 22"/>
          <p:cNvCxnSpPr/>
          <p:nvPr/>
        </p:nvCxnSpPr>
        <p:spPr bwMode="auto">
          <a:xfrm>
            <a:off x="5867400" y="4876800"/>
            <a:ext cx="457200" cy="0"/>
          </a:xfrm>
          <a:prstGeom prst="line">
            <a:avLst/>
          </a:prstGeom>
          <a:solidFill>
            <a:schemeClr val="accent1"/>
          </a:solidFill>
          <a:ln w="22225" cap="flat" cmpd="sng" algn="ctr">
            <a:solidFill>
              <a:srgbClr val="FF0000"/>
            </a:solidFill>
            <a:prstDash val="solid"/>
            <a:round/>
            <a:headEnd type="none" w="med" len="med"/>
            <a:tailEnd type="none" w="lg" len="lg"/>
          </a:ln>
          <a:effectLst/>
        </p:spPr>
      </p:cxnSp>
      <p:cxnSp>
        <p:nvCxnSpPr>
          <p:cNvPr id="24" name="Straight Connector 23"/>
          <p:cNvCxnSpPr/>
          <p:nvPr/>
        </p:nvCxnSpPr>
        <p:spPr bwMode="auto">
          <a:xfrm>
            <a:off x="6324600" y="47244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25" name="Straight Connector 24"/>
          <p:cNvCxnSpPr/>
          <p:nvPr/>
        </p:nvCxnSpPr>
        <p:spPr bwMode="auto">
          <a:xfrm>
            <a:off x="6781800" y="45720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cxnSp>
        <p:nvCxnSpPr>
          <p:cNvPr id="26" name="Straight Connector 25"/>
          <p:cNvCxnSpPr/>
          <p:nvPr/>
        </p:nvCxnSpPr>
        <p:spPr bwMode="auto">
          <a:xfrm>
            <a:off x="7239000" y="4419600"/>
            <a:ext cx="457200" cy="0"/>
          </a:xfrm>
          <a:prstGeom prst="line">
            <a:avLst/>
          </a:prstGeom>
          <a:solidFill>
            <a:schemeClr val="accent1"/>
          </a:solidFill>
          <a:ln w="22225" cap="flat" cmpd="sng" algn="ctr">
            <a:solidFill>
              <a:srgbClr val="00B050"/>
            </a:solidFill>
            <a:prstDash val="solid"/>
            <a:round/>
            <a:headEnd type="none" w="med" len="med"/>
            <a:tailEnd type="none" w="lg" len="lg"/>
          </a:ln>
          <a:effectLst/>
        </p:spPr>
      </p:cxnSp>
      <p:sp>
        <p:nvSpPr>
          <p:cNvPr id="27" name="TextBox 26"/>
          <p:cNvSpPr txBox="1"/>
          <p:nvPr/>
        </p:nvSpPr>
        <p:spPr>
          <a:xfrm>
            <a:off x="786927" y="1905000"/>
            <a:ext cx="508473" cy="769441"/>
          </a:xfrm>
          <a:prstGeom prst="rect">
            <a:avLst/>
          </a:prstGeom>
          <a:noFill/>
        </p:spPr>
        <p:txBody>
          <a:bodyPr wrap="none" rtlCol="0">
            <a:spAutoFit/>
          </a:bodyPr>
          <a:lstStyle/>
          <a:p>
            <a:r>
              <a:rPr lang="en-US" sz="4400" i="1" dirty="0" err="1" smtClean="0">
                <a:latin typeface="Times New Roman" pitchFamily="18" charset="0"/>
                <a:cs typeface="Times New Roman" pitchFamily="18" charset="0"/>
              </a:rPr>
              <a:t>r</a:t>
            </a:r>
            <a:r>
              <a:rPr lang="en-US" sz="4400" i="1" baseline="-25000" dirty="0" err="1" smtClean="0">
                <a:latin typeface="Times New Roman" pitchFamily="18" charset="0"/>
                <a:cs typeface="Times New Roman" pitchFamily="18" charset="0"/>
              </a:rPr>
              <a:t>i</a:t>
            </a:r>
            <a:endParaRPr lang="en-US" sz="4400" i="1" baseline="-25000" dirty="0">
              <a:latin typeface="Times New Roman" pitchFamily="18" charset="0"/>
              <a:cs typeface="Times New Roman" pitchFamily="18" charset="0"/>
            </a:endParaRPr>
          </a:p>
        </p:txBody>
      </p:sp>
      <p:sp>
        <p:nvSpPr>
          <p:cNvPr id="28" name="TextBox 27"/>
          <p:cNvSpPr txBox="1"/>
          <p:nvPr/>
        </p:nvSpPr>
        <p:spPr>
          <a:xfrm>
            <a:off x="1905000" y="2286000"/>
            <a:ext cx="2862643" cy="523220"/>
          </a:xfrm>
          <a:prstGeom prst="rect">
            <a:avLst/>
          </a:prstGeom>
          <a:noFill/>
        </p:spPr>
        <p:txBody>
          <a:bodyPr wrap="none" rtlCol="0">
            <a:spAutoFit/>
          </a:bodyPr>
          <a:lstStyle/>
          <a:p>
            <a:r>
              <a:rPr lang="en-US" dirty="0" smtClean="0">
                <a:solidFill>
                  <a:srgbClr val="00B050"/>
                </a:solidFill>
              </a:rPr>
              <a:t>Additive increase</a:t>
            </a:r>
            <a:endParaRPr lang="en-US" dirty="0">
              <a:solidFill>
                <a:srgbClr val="00B050"/>
              </a:solidFill>
            </a:endParaRPr>
          </a:p>
        </p:txBody>
      </p:sp>
      <p:sp>
        <p:nvSpPr>
          <p:cNvPr id="29" name="TextBox 28"/>
          <p:cNvSpPr txBox="1"/>
          <p:nvPr/>
        </p:nvSpPr>
        <p:spPr>
          <a:xfrm>
            <a:off x="4953000" y="2895600"/>
            <a:ext cx="3752630" cy="523220"/>
          </a:xfrm>
          <a:prstGeom prst="rect">
            <a:avLst/>
          </a:prstGeom>
          <a:noFill/>
        </p:spPr>
        <p:txBody>
          <a:bodyPr wrap="none" rtlCol="0">
            <a:spAutoFit/>
          </a:bodyPr>
          <a:lstStyle/>
          <a:p>
            <a:r>
              <a:rPr lang="en-US" dirty="0" smtClean="0">
                <a:solidFill>
                  <a:srgbClr val="FF0000"/>
                </a:solidFill>
              </a:rPr>
              <a:t>Multiplicative decrease</a:t>
            </a:r>
            <a:endParaRPr lang="en-US" dirty="0">
              <a:solidFill>
                <a:srgbClr val="FF0000"/>
              </a:solidFill>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0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4100" name="Rectangle 2"/>
          <p:cNvSpPr>
            <a:spLocks noChangeArrowheads="1"/>
          </p:cNvSpPr>
          <p:nvPr/>
        </p:nvSpPr>
        <p:spPr bwMode="auto">
          <a:xfrm>
            <a:off x="914400" y="277813"/>
            <a:ext cx="7772400" cy="1143000"/>
          </a:xfrm>
          <a:prstGeom prst="rect">
            <a:avLst/>
          </a:prstGeom>
          <a:noFill/>
          <a:ln w="9525">
            <a:noFill/>
            <a:miter lim="800000"/>
            <a:headEnd/>
            <a:tailEnd/>
          </a:ln>
        </p:spPr>
        <p:txBody>
          <a:bodyPr anchor="ctr"/>
          <a:lstStyle/>
          <a:p>
            <a:pPr algn="l"/>
            <a:r>
              <a:rPr lang="en-US" sz="4200">
                <a:solidFill>
                  <a:schemeClr val="tx2"/>
                </a:solidFill>
              </a:rPr>
              <a:t>You are Here</a:t>
            </a:r>
          </a:p>
        </p:txBody>
      </p:sp>
      <p:sp>
        <p:nvSpPr>
          <p:cNvPr id="4101" name="Cloud"/>
          <p:cNvSpPr>
            <a:spLocks noChangeAspect="1" noEditPoints="1" noChangeArrowheads="1"/>
          </p:cNvSpPr>
          <p:nvPr/>
        </p:nvSpPr>
        <p:spPr bwMode="auto">
          <a:xfrm>
            <a:off x="3328988" y="4419600"/>
            <a:ext cx="2832100" cy="1638300"/>
          </a:xfrm>
          <a:custGeom>
            <a:avLst/>
            <a:gdLst>
              <a:gd name="T0" fmla="*/ 151025939 w 21600"/>
              <a:gd name="T1" fmla="*/ 2147483647 h 21600"/>
              <a:gd name="T2" fmla="*/ 2147483647 w 21600"/>
              <a:gd name="T3" fmla="*/ 2147483647 h 21600"/>
              <a:gd name="T4" fmla="*/ 2147483647 w 21600"/>
              <a:gd name="T5" fmla="*/ 2147483647 h 21600"/>
              <a:gd name="T6" fmla="*/ 2147483647 w 21600"/>
              <a:gd name="T7" fmla="*/ 53887050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12700">
            <a:solidFill>
              <a:schemeClr val="tx1"/>
            </a:solidFill>
            <a:miter lim="800000"/>
            <a:headEnd/>
            <a:tailEnd/>
          </a:ln>
        </p:spPr>
        <p:txBody>
          <a:bodyPr anchor="ctr"/>
          <a:lstStyle/>
          <a:p>
            <a:r>
              <a:rPr lang="en-US" sz="2400" b="1"/>
              <a:t>Network</a:t>
            </a:r>
          </a:p>
        </p:txBody>
      </p:sp>
      <p:sp>
        <p:nvSpPr>
          <p:cNvPr id="4102" name="Rectangle 5"/>
          <p:cNvSpPr>
            <a:spLocks noChangeArrowheads="1"/>
          </p:cNvSpPr>
          <p:nvPr/>
        </p:nvSpPr>
        <p:spPr bwMode="auto">
          <a:xfrm>
            <a:off x="1403350" y="2043113"/>
            <a:ext cx="1477963" cy="963612"/>
          </a:xfrm>
          <a:prstGeom prst="rect">
            <a:avLst/>
          </a:prstGeom>
          <a:solidFill>
            <a:schemeClr val="bg1"/>
          </a:solidFill>
          <a:ln w="19050">
            <a:solidFill>
              <a:schemeClr val="tx1"/>
            </a:solidFill>
            <a:miter lim="800000"/>
            <a:headEnd/>
            <a:tailEnd/>
          </a:ln>
        </p:spPr>
        <p:txBody>
          <a:bodyPr wrap="none" anchor="ctr"/>
          <a:lstStyle/>
          <a:p>
            <a:r>
              <a:rPr lang="en-US" sz="2400" b="1"/>
              <a:t>Encoder</a:t>
            </a:r>
          </a:p>
        </p:txBody>
      </p:sp>
      <p:sp>
        <p:nvSpPr>
          <p:cNvPr id="4103" name="Oval 6"/>
          <p:cNvSpPr>
            <a:spLocks noChangeArrowheads="1"/>
          </p:cNvSpPr>
          <p:nvPr/>
        </p:nvSpPr>
        <p:spPr bwMode="auto">
          <a:xfrm>
            <a:off x="1789113" y="3392488"/>
            <a:ext cx="1670050" cy="1155700"/>
          </a:xfrm>
          <a:prstGeom prst="ellipse">
            <a:avLst/>
          </a:prstGeom>
          <a:solidFill>
            <a:schemeClr val="accent1"/>
          </a:solidFill>
          <a:ln w="9525">
            <a:solidFill>
              <a:schemeClr val="tx1"/>
            </a:solidFill>
            <a:round/>
            <a:headEnd/>
            <a:tailEnd/>
          </a:ln>
        </p:spPr>
        <p:txBody>
          <a:bodyPr wrap="none" anchor="ctr"/>
          <a:lstStyle/>
          <a:p>
            <a:r>
              <a:rPr lang="en-US" sz="2400" b="1">
                <a:solidFill>
                  <a:schemeClr val="bg1"/>
                </a:solidFill>
              </a:rPr>
              <a:t>Sender</a:t>
            </a:r>
          </a:p>
        </p:txBody>
      </p:sp>
      <p:sp>
        <p:nvSpPr>
          <p:cNvPr id="4104" name="Oval 7"/>
          <p:cNvSpPr>
            <a:spLocks noChangeArrowheads="1"/>
          </p:cNvSpPr>
          <p:nvPr/>
        </p:nvSpPr>
        <p:spPr bwMode="auto">
          <a:xfrm>
            <a:off x="3843338" y="2814638"/>
            <a:ext cx="1666875" cy="1155700"/>
          </a:xfrm>
          <a:prstGeom prst="ellipse">
            <a:avLst/>
          </a:prstGeom>
          <a:solidFill>
            <a:schemeClr val="bg1"/>
          </a:solidFill>
          <a:ln w="9525">
            <a:solidFill>
              <a:schemeClr val="tx1"/>
            </a:solidFill>
            <a:round/>
            <a:headEnd/>
            <a:tailEnd/>
          </a:ln>
        </p:spPr>
        <p:txBody>
          <a:bodyPr wrap="none" anchor="ctr"/>
          <a:lstStyle/>
          <a:p>
            <a:r>
              <a:rPr lang="en-US" sz="2400" b="1"/>
              <a:t>Middlebox</a:t>
            </a:r>
          </a:p>
        </p:txBody>
      </p:sp>
      <p:sp>
        <p:nvSpPr>
          <p:cNvPr id="4105" name="Oval 8"/>
          <p:cNvSpPr>
            <a:spLocks noChangeArrowheads="1"/>
          </p:cNvSpPr>
          <p:nvPr/>
        </p:nvSpPr>
        <p:spPr bwMode="auto">
          <a:xfrm>
            <a:off x="5961063" y="3390900"/>
            <a:ext cx="1670050" cy="1155700"/>
          </a:xfrm>
          <a:prstGeom prst="ellipse">
            <a:avLst/>
          </a:prstGeom>
          <a:solidFill>
            <a:schemeClr val="bg1"/>
          </a:solidFill>
          <a:ln w="9525">
            <a:solidFill>
              <a:schemeClr val="tx1"/>
            </a:solidFill>
            <a:round/>
            <a:headEnd/>
            <a:tailEnd/>
          </a:ln>
        </p:spPr>
        <p:txBody>
          <a:bodyPr wrap="none" anchor="ctr"/>
          <a:lstStyle/>
          <a:p>
            <a:r>
              <a:rPr lang="en-US" sz="2400" b="1"/>
              <a:t>Receiver</a:t>
            </a:r>
          </a:p>
        </p:txBody>
      </p:sp>
      <p:cxnSp>
        <p:nvCxnSpPr>
          <p:cNvPr id="4106" name="AutoShape 9"/>
          <p:cNvCxnSpPr>
            <a:cxnSpLocks noChangeShapeType="1"/>
            <a:stCxn id="4102" idx="2"/>
            <a:endCxn id="4103" idx="0"/>
          </p:cNvCxnSpPr>
          <p:nvPr/>
        </p:nvCxnSpPr>
        <p:spPr bwMode="auto">
          <a:xfrm rot="16200000" flipH="1">
            <a:off x="2195513" y="2963862"/>
            <a:ext cx="376238" cy="481013"/>
          </a:xfrm>
          <a:prstGeom prst="curvedConnector3">
            <a:avLst>
              <a:gd name="adj1" fmla="val 48523"/>
            </a:avLst>
          </a:prstGeom>
          <a:noFill/>
          <a:ln w="9525">
            <a:solidFill>
              <a:schemeClr val="tx1"/>
            </a:solidFill>
            <a:round/>
            <a:headEnd/>
            <a:tailEnd type="triangle" w="med" len="med"/>
          </a:ln>
        </p:spPr>
      </p:cxnSp>
      <p:cxnSp>
        <p:nvCxnSpPr>
          <p:cNvPr id="4107" name="AutoShape 10"/>
          <p:cNvCxnSpPr>
            <a:cxnSpLocks noChangeShapeType="1"/>
            <a:stCxn id="4103" idx="4"/>
            <a:endCxn id="4101" idx="0"/>
          </p:cNvCxnSpPr>
          <p:nvPr/>
        </p:nvCxnSpPr>
        <p:spPr bwMode="auto">
          <a:xfrm rot="16200000" flipH="1">
            <a:off x="2636045" y="4536281"/>
            <a:ext cx="690562" cy="714375"/>
          </a:xfrm>
          <a:prstGeom prst="curvedConnector2">
            <a:avLst/>
          </a:prstGeom>
          <a:noFill/>
          <a:ln w="57150">
            <a:solidFill>
              <a:schemeClr val="tx2"/>
            </a:solidFill>
            <a:round/>
            <a:headEnd/>
            <a:tailEnd type="triangle" w="med" len="med"/>
          </a:ln>
        </p:spPr>
      </p:cxnSp>
      <p:cxnSp>
        <p:nvCxnSpPr>
          <p:cNvPr id="4108" name="AutoShape 11"/>
          <p:cNvCxnSpPr>
            <a:cxnSpLocks noChangeShapeType="1"/>
            <a:endCxn id="4104" idx="3"/>
          </p:cNvCxnSpPr>
          <p:nvPr/>
        </p:nvCxnSpPr>
        <p:spPr bwMode="auto">
          <a:xfrm rot="-5400000">
            <a:off x="3689350" y="4197350"/>
            <a:ext cx="795338" cy="1588"/>
          </a:xfrm>
          <a:prstGeom prst="curvedConnector3">
            <a:avLst>
              <a:gd name="adj1" fmla="val 39324"/>
            </a:avLst>
          </a:prstGeom>
          <a:noFill/>
          <a:ln w="19050">
            <a:solidFill>
              <a:schemeClr val="tx2"/>
            </a:solidFill>
            <a:round/>
            <a:headEnd/>
            <a:tailEnd type="triangle" w="med" len="med"/>
          </a:ln>
        </p:spPr>
      </p:cxnSp>
      <p:cxnSp>
        <p:nvCxnSpPr>
          <p:cNvPr id="4109" name="AutoShape 12"/>
          <p:cNvCxnSpPr>
            <a:cxnSpLocks noChangeShapeType="1"/>
            <a:stCxn id="4104" idx="5"/>
          </p:cNvCxnSpPr>
          <p:nvPr/>
        </p:nvCxnSpPr>
        <p:spPr bwMode="auto">
          <a:xfrm rot="5400000">
            <a:off x="4896644" y="4169569"/>
            <a:ext cx="738188" cy="0"/>
          </a:xfrm>
          <a:prstGeom prst="straightConnector1">
            <a:avLst/>
          </a:prstGeom>
          <a:noFill/>
          <a:ln w="19050">
            <a:solidFill>
              <a:schemeClr val="tx2"/>
            </a:solidFill>
            <a:round/>
            <a:headEnd/>
            <a:tailEnd type="triangle" w="med" len="med"/>
          </a:ln>
        </p:spPr>
      </p:cxnSp>
      <p:cxnSp>
        <p:nvCxnSpPr>
          <p:cNvPr id="4110" name="AutoShape 13"/>
          <p:cNvCxnSpPr>
            <a:cxnSpLocks noChangeShapeType="1"/>
            <a:stCxn id="4101" idx="2"/>
            <a:endCxn id="4105" idx="4"/>
          </p:cNvCxnSpPr>
          <p:nvPr/>
        </p:nvCxnSpPr>
        <p:spPr bwMode="auto">
          <a:xfrm flipV="1">
            <a:off x="6159500" y="4546600"/>
            <a:ext cx="636588" cy="692150"/>
          </a:xfrm>
          <a:prstGeom prst="curvedConnector2">
            <a:avLst/>
          </a:prstGeom>
          <a:noFill/>
          <a:ln w="19050">
            <a:solidFill>
              <a:schemeClr val="tx2"/>
            </a:solidFill>
            <a:round/>
            <a:headEnd/>
            <a:tailEnd type="triangle" w="med" len="med"/>
          </a:ln>
        </p:spPr>
      </p:cxnSp>
      <p:sp>
        <p:nvSpPr>
          <p:cNvPr id="4111" name="Rectangle 14"/>
          <p:cNvSpPr>
            <a:spLocks noChangeArrowheads="1"/>
          </p:cNvSpPr>
          <p:nvPr/>
        </p:nvSpPr>
        <p:spPr bwMode="auto">
          <a:xfrm>
            <a:off x="6408738" y="2043113"/>
            <a:ext cx="1476375" cy="963612"/>
          </a:xfrm>
          <a:prstGeom prst="rect">
            <a:avLst/>
          </a:prstGeom>
          <a:solidFill>
            <a:schemeClr val="bg1"/>
          </a:solidFill>
          <a:ln w="12700">
            <a:solidFill>
              <a:schemeClr val="tx2"/>
            </a:solidFill>
            <a:miter lim="800000"/>
            <a:headEnd/>
            <a:tailEnd/>
          </a:ln>
        </p:spPr>
        <p:txBody>
          <a:bodyPr wrap="none" anchor="ctr"/>
          <a:lstStyle/>
          <a:p>
            <a:r>
              <a:rPr lang="en-US" sz="2400" b="1"/>
              <a:t>Decoder</a:t>
            </a:r>
          </a:p>
        </p:txBody>
      </p:sp>
      <p:cxnSp>
        <p:nvCxnSpPr>
          <p:cNvPr id="4112" name="AutoShape 15"/>
          <p:cNvCxnSpPr>
            <a:cxnSpLocks noChangeShapeType="1"/>
            <a:stCxn id="4105" idx="0"/>
            <a:endCxn id="4111" idx="2"/>
          </p:cNvCxnSpPr>
          <p:nvPr/>
        </p:nvCxnSpPr>
        <p:spPr bwMode="auto">
          <a:xfrm rot="-5400000">
            <a:off x="6779419" y="3023394"/>
            <a:ext cx="384175" cy="350837"/>
          </a:xfrm>
          <a:prstGeom prst="curvedConnector3">
            <a:avLst>
              <a:gd name="adj1" fmla="val 50000"/>
            </a:avLst>
          </a:prstGeom>
          <a:noFill/>
          <a:ln w="9525">
            <a:solidFill>
              <a:schemeClr val="tx1"/>
            </a:solidFill>
            <a:round/>
            <a:headEnd/>
            <a:tailEnd type="triangle" w="med" len="med"/>
          </a:ln>
        </p:spPr>
      </p:cxn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84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8436" name="Rectangle 2"/>
          <p:cNvSpPr>
            <a:spLocks noGrp="1" noChangeArrowheads="1"/>
          </p:cNvSpPr>
          <p:nvPr>
            <p:ph type="title"/>
          </p:nvPr>
        </p:nvSpPr>
        <p:spPr/>
        <p:txBody>
          <a:bodyPr/>
          <a:lstStyle/>
          <a:p>
            <a:pPr eaLnBrk="1" hangingPunct="1"/>
            <a:r>
              <a:rPr lang="en-US" smtClean="0"/>
              <a:t>Question:</a:t>
            </a:r>
          </a:p>
        </p:txBody>
      </p:sp>
      <p:sp>
        <p:nvSpPr>
          <p:cNvPr id="18437" name="Rectangle 3"/>
          <p:cNvSpPr>
            <a:spLocks noGrp="1" noChangeArrowheads="1"/>
          </p:cNvSpPr>
          <p:nvPr>
            <p:ph type="body" idx="1"/>
          </p:nvPr>
        </p:nvSpPr>
        <p:spPr/>
        <p:txBody>
          <a:bodyPr/>
          <a:lstStyle/>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r>
              <a:rPr lang="en-US" sz="4200" dirty="0" smtClean="0">
                <a:solidFill>
                  <a:schemeClr val="tx2"/>
                </a:solidFill>
              </a:rPr>
              <a:t>What should </a:t>
            </a:r>
            <a:r>
              <a:rPr lang="en-US" sz="4200" dirty="0" smtClean="0">
                <a:solidFill>
                  <a:schemeClr val="tx2"/>
                </a:solidFill>
                <a:latin typeface="Symbol" pitchFamily="18" charset="2"/>
                <a:sym typeface="Symbol" pitchFamily="18" charset="2"/>
              </a:rPr>
              <a:t></a:t>
            </a:r>
            <a:r>
              <a:rPr lang="en-US" sz="4200" dirty="0" smtClean="0">
                <a:solidFill>
                  <a:schemeClr val="tx2"/>
                </a:solidFill>
              </a:rPr>
              <a:t> and </a:t>
            </a:r>
            <a:r>
              <a:rPr lang="en-US" sz="4200" dirty="0" smtClean="0">
                <a:solidFill>
                  <a:schemeClr val="tx2"/>
                </a:solidFill>
                <a:latin typeface="Symbol" pitchFamily="18" charset="2"/>
                <a:sym typeface="Symbol" pitchFamily="18" charset="2"/>
              </a:rPr>
              <a:t></a:t>
            </a:r>
            <a:r>
              <a:rPr lang="en-US" sz="4200" dirty="0" smtClean="0">
                <a:solidFill>
                  <a:schemeClr val="tx2"/>
                </a:solidFill>
              </a:rPr>
              <a:t> be?</a:t>
            </a: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945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9460" name="Rectangle 2"/>
          <p:cNvSpPr>
            <a:spLocks noGrp="1" noChangeArrowheads="1"/>
          </p:cNvSpPr>
          <p:nvPr>
            <p:ph type="title"/>
          </p:nvPr>
        </p:nvSpPr>
        <p:spPr/>
        <p:txBody>
          <a:bodyPr/>
          <a:lstStyle/>
          <a:p>
            <a:pPr eaLnBrk="1" hangingPunct="1"/>
            <a:r>
              <a:rPr lang="en-US" smtClean="0"/>
              <a:t>Observation 1</a:t>
            </a:r>
          </a:p>
        </p:txBody>
      </p:sp>
      <p:sp>
        <p:nvSpPr>
          <p:cNvPr id="19461" name="Rectangle 3"/>
          <p:cNvSpPr>
            <a:spLocks noGrp="1" noChangeArrowheads="1"/>
          </p:cNvSpPr>
          <p:nvPr>
            <p:ph type="body" idx="1"/>
          </p:nvPr>
        </p:nvSpPr>
        <p:spPr/>
        <p:txBody>
          <a:bodyPr/>
          <a:lstStyle/>
          <a:p>
            <a:pPr eaLnBrk="1" hangingPunct="1"/>
            <a:r>
              <a:rPr lang="en-US" dirty="0" smtClean="0"/>
              <a:t>Should never change your rate more than an equivalent TCP stream.</a:t>
            </a:r>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048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0484" name="Rectangle 2"/>
          <p:cNvSpPr>
            <a:spLocks noGrp="1" noChangeArrowheads="1"/>
          </p:cNvSpPr>
          <p:nvPr>
            <p:ph type="title"/>
          </p:nvPr>
        </p:nvSpPr>
        <p:spPr/>
        <p:txBody>
          <a:bodyPr/>
          <a:lstStyle/>
          <a:p>
            <a:pPr eaLnBrk="1" hangingPunct="1"/>
            <a:r>
              <a:rPr lang="en-US" smtClean="0"/>
              <a:t>Observation 2</a:t>
            </a:r>
          </a:p>
        </p:txBody>
      </p:sp>
      <p:sp>
        <p:nvSpPr>
          <p:cNvPr id="20485" name="Rectangle 3"/>
          <p:cNvSpPr>
            <a:spLocks noGrp="1" noChangeArrowheads="1"/>
          </p:cNvSpPr>
          <p:nvPr>
            <p:ph type="body" idx="1"/>
          </p:nvPr>
        </p:nvSpPr>
        <p:spPr/>
        <p:txBody>
          <a:bodyPr/>
          <a:lstStyle/>
          <a:p>
            <a:pPr eaLnBrk="1" hangingPunct="1"/>
            <a:r>
              <a:rPr lang="en-US" smtClean="0"/>
              <a:t> </a:t>
            </a:r>
            <a:r>
              <a:rPr lang="en-US" smtClean="0">
                <a:latin typeface="Symbol" pitchFamily="18" charset="2"/>
                <a:sym typeface="Symbol" pitchFamily="18" charset="2"/>
              </a:rPr>
              <a:t></a:t>
            </a:r>
            <a:r>
              <a:rPr lang="en-US" smtClean="0"/>
              <a:t> and </a:t>
            </a:r>
            <a:r>
              <a:rPr lang="en-US" smtClean="0">
                <a:latin typeface="Symbol" pitchFamily="18" charset="2"/>
                <a:sym typeface="Symbol" pitchFamily="18" charset="2"/>
              </a:rPr>
              <a:t></a:t>
            </a:r>
            <a:r>
              <a:rPr lang="en-US" smtClean="0"/>
              <a:t> should depend on network conditions and current rate.</a:t>
            </a:r>
          </a:p>
          <a:p>
            <a:pPr eaLnBrk="1" hangingPunct="1"/>
            <a:endParaRPr lang="en-US" smtClean="0"/>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150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1508" name="Rectangle 2"/>
          <p:cNvSpPr>
            <a:spLocks noGrp="1" noChangeArrowheads="1"/>
          </p:cNvSpPr>
          <p:nvPr>
            <p:ph type="title"/>
          </p:nvPr>
        </p:nvSpPr>
        <p:spPr/>
        <p:txBody>
          <a:bodyPr/>
          <a:lstStyle/>
          <a:p>
            <a:pPr eaLnBrk="1" hangingPunct="1"/>
            <a:r>
              <a:rPr lang="en-US" sz="3800" smtClean="0"/>
              <a:t>Goal: Fair Share of Bottleneck</a:t>
            </a:r>
          </a:p>
        </p:txBody>
      </p:sp>
      <p:sp>
        <p:nvSpPr>
          <p:cNvPr id="21509" name="Rectangle 3"/>
          <p:cNvSpPr>
            <a:spLocks noGrp="1" noChangeArrowheads="1"/>
          </p:cNvSpPr>
          <p:nvPr>
            <p:ph type="body" idx="1"/>
          </p:nvPr>
        </p:nvSpPr>
        <p:spPr/>
        <p:txBody>
          <a:bodyPr/>
          <a:lstStyle/>
          <a:p>
            <a:pPr eaLnBrk="1" hangingPunct="1"/>
            <a:r>
              <a:rPr lang="en-US" dirty="0" smtClean="0"/>
              <a:t>let 	</a:t>
            </a:r>
            <a:r>
              <a:rPr lang="en-US" sz="3600" i="1" dirty="0" smtClean="0">
                <a:latin typeface="Times New Roman" pitchFamily="18" charset="0"/>
                <a:cs typeface="Times New Roman" pitchFamily="18" charset="0"/>
              </a:rPr>
              <a:t>r</a:t>
            </a:r>
            <a:r>
              <a:rPr lang="en-US" dirty="0" smtClean="0"/>
              <a:t>	: current rate</a:t>
            </a:r>
            <a:br>
              <a:rPr lang="en-US" dirty="0" smtClean="0"/>
            </a:br>
            <a:r>
              <a:rPr lang="en-US" dirty="0" smtClean="0"/>
              <a:t>		</a:t>
            </a:r>
            <a:r>
              <a:rPr lang="en-US" sz="3600" i="1" dirty="0" smtClean="0">
                <a:latin typeface="Times New Roman" pitchFamily="18" charset="0"/>
                <a:cs typeface="Times New Roman" pitchFamily="18" charset="0"/>
              </a:rPr>
              <a:t>b</a:t>
            </a:r>
            <a:r>
              <a:rPr lang="en-US" dirty="0" smtClean="0"/>
              <a:t>	: bottleneck bandwidth			</a:t>
            </a:r>
            <a:r>
              <a:rPr lang="en-US" sz="3600" i="1" dirty="0" smtClean="0">
                <a:latin typeface="Times New Roman" pitchFamily="18" charset="0"/>
                <a:cs typeface="Times New Roman" pitchFamily="18" charset="0"/>
              </a:rPr>
              <a:t>S</a:t>
            </a:r>
            <a:r>
              <a:rPr lang="en-US" dirty="0" smtClean="0"/>
              <a:t>	: current share</a:t>
            </a:r>
            <a:endParaRPr lang="en-US" dirty="0" smtClean="0">
              <a:sym typeface="Symbol" pitchFamily="18" charset="2"/>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150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1508" name="Rectangle 2"/>
          <p:cNvSpPr>
            <a:spLocks noGrp="1" noChangeArrowheads="1"/>
          </p:cNvSpPr>
          <p:nvPr>
            <p:ph type="title"/>
          </p:nvPr>
        </p:nvSpPr>
        <p:spPr/>
        <p:txBody>
          <a:bodyPr/>
          <a:lstStyle/>
          <a:p>
            <a:pPr eaLnBrk="1" hangingPunct="1"/>
            <a:r>
              <a:rPr lang="en-US" sz="3800" smtClean="0"/>
              <a:t>Goal: Fair Share of Bottleneck</a:t>
            </a:r>
          </a:p>
        </p:txBody>
      </p:sp>
      <p:sp>
        <p:nvSpPr>
          <p:cNvPr id="21509" name="Rectangle 3"/>
          <p:cNvSpPr>
            <a:spLocks noGrp="1" noChangeArrowheads="1"/>
          </p:cNvSpPr>
          <p:nvPr>
            <p:ph type="body" idx="1"/>
          </p:nvPr>
        </p:nvSpPr>
        <p:spPr/>
        <p:txBody>
          <a:bodyPr/>
          <a:lstStyle/>
          <a:p>
            <a:pPr eaLnBrk="1" hangingPunct="1"/>
            <a:r>
              <a:rPr lang="en-US" dirty="0" smtClean="0"/>
              <a:t>let 	</a:t>
            </a:r>
            <a:r>
              <a:rPr lang="en-US" sz="3600" i="1" dirty="0" smtClean="0">
                <a:latin typeface="Times New Roman" pitchFamily="18" charset="0"/>
                <a:cs typeface="Times New Roman" pitchFamily="18" charset="0"/>
              </a:rPr>
              <a:t>r</a:t>
            </a:r>
            <a:r>
              <a:rPr lang="en-US" dirty="0" smtClean="0"/>
              <a:t>	: current rate</a:t>
            </a:r>
            <a:br>
              <a:rPr lang="en-US" dirty="0" smtClean="0"/>
            </a:br>
            <a:r>
              <a:rPr lang="en-US" dirty="0" smtClean="0"/>
              <a:t>		</a:t>
            </a:r>
            <a:r>
              <a:rPr lang="en-US" sz="3600" i="1" dirty="0" smtClean="0">
                <a:latin typeface="Times New Roman" pitchFamily="18" charset="0"/>
                <a:cs typeface="Times New Roman" pitchFamily="18" charset="0"/>
              </a:rPr>
              <a:t>b</a:t>
            </a:r>
            <a:r>
              <a:rPr lang="en-US" dirty="0" smtClean="0"/>
              <a:t>	: bottleneck bandwidth			</a:t>
            </a:r>
            <a:r>
              <a:rPr lang="en-US" sz="3600" i="1" dirty="0" smtClean="0">
                <a:latin typeface="Times New Roman" pitchFamily="18" charset="0"/>
                <a:cs typeface="Times New Roman" pitchFamily="18" charset="0"/>
              </a:rPr>
              <a:t>S</a:t>
            </a:r>
            <a:r>
              <a:rPr lang="en-US" dirty="0" smtClean="0"/>
              <a:t>	: current share</a:t>
            </a:r>
            <a:endParaRPr lang="en-US" dirty="0" smtClean="0">
              <a:sym typeface="Symbol" pitchFamily="18" charset="2"/>
            </a:endParaRPr>
          </a:p>
        </p:txBody>
      </p:sp>
      <p:graphicFrame>
        <p:nvGraphicFramePr>
          <p:cNvPr id="6" name="Object 5"/>
          <p:cNvGraphicFramePr>
            <a:graphicFrameLocks noChangeAspect="1"/>
          </p:cNvGraphicFramePr>
          <p:nvPr/>
        </p:nvGraphicFramePr>
        <p:xfrm>
          <a:off x="2743200" y="3897315"/>
          <a:ext cx="1752600" cy="1893885"/>
        </p:xfrm>
        <a:graphic>
          <a:graphicData uri="http://schemas.openxmlformats.org/presentationml/2006/ole">
            <mc:AlternateContent xmlns:mc="http://schemas.openxmlformats.org/markup-compatibility/2006">
              <mc:Choice xmlns:v="urn:schemas-microsoft-com:vml" Requires="v">
                <p:oleObj spid="_x0000_s2057" name="Equation" r:id="rId4" imgW="393480" imgH="393480" progId="Equation.3">
                  <p:embed/>
                </p:oleObj>
              </mc:Choice>
              <mc:Fallback>
                <p:oleObj name="Equation" r:id="rId4" imgW="39348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3897315"/>
                        <a:ext cx="1752600" cy="18938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2531"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2532" name="Rectangle 2"/>
          <p:cNvSpPr>
            <a:spLocks noGrp="1" noChangeArrowheads="1"/>
          </p:cNvSpPr>
          <p:nvPr>
            <p:ph type="title"/>
          </p:nvPr>
        </p:nvSpPr>
        <p:spPr/>
        <p:txBody>
          <a:bodyPr/>
          <a:lstStyle/>
          <a:p>
            <a:pPr eaLnBrk="1" hangingPunct="1"/>
            <a:r>
              <a:rPr lang="en-US" dirty="0" smtClean="0"/>
              <a:t>S versus </a:t>
            </a:r>
            <a:r>
              <a:rPr lang="en-US" dirty="0" smtClean="0">
                <a:latin typeface="Symbol" pitchFamily="18" charset="2"/>
                <a:sym typeface="Symbol" pitchFamily="18" charset="2"/>
              </a:rPr>
              <a:t></a:t>
            </a:r>
          </a:p>
        </p:txBody>
      </p:sp>
      <p:sp>
        <p:nvSpPr>
          <p:cNvPr id="22533" name="Line 3"/>
          <p:cNvSpPr>
            <a:spLocks noChangeShapeType="1"/>
          </p:cNvSpPr>
          <p:nvPr/>
        </p:nvSpPr>
        <p:spPr bwMode="auto">
          <a:xfrm>
            <a:off x="1331913" y="5589588"/>
            <a:ext cx="6911975" cy="0"/>
          </a:xfrm>
          <a:prstGeom prst="line">
            <a:avLst/>
          </a:prstGeom>
          <a:noFill/>
          <a:ln w="15875">
            <a:solidFill>
              <a:schemeClr val="tx1"/>
            </a:solidFill>
            <a:round/>
            <a:headEnd/>
            <a:tailEnd type="triangle" w="med" len="med"/>
          </a:ln>
        </p:spPr>
        <p:txBody>
          <a:bodyPr/>
          <a:lstStyle/>
          <a:p>
            <a:endParaRPr lang="en-US"/>
          </a:p>
        </p:txBody>
      </p:sp>
      <p:sp>
        <p:nvSpPr>
          <p:cNvPr id="22534" name="Line 4"/>
          <p:cNvSpPr>
            <a:spLocks noChangeShapeType="1"/>
          </p:cNvSpPr>
          <p:nvPr/>
        </p:nvSpPr>
        <p:spPr bwMode="auto">
          <a:xfrm flipV="1">
            <a:off x="1477963" y="1844675"/>
            <a:ext cx="0" cy="3960813"/>
          </a:xfrm>
          <a:prstGeom prst="line">
            <a:avLst/>
          </a:prstGeom>
          <a:noFill/>
          <a:ln w="15875">
            <a:solidFill>
              <a:schemeClr val="tx1"/>
            </a:solidFill>
            <a:round/>
            <a:headEnd/>
            <a:tailEnd type="triangle" w="med" len="med"/>
          </a:ln>
        </p:spPr>
        <p:txBody>
          <a:bodyPr/>
          <a:lstStyle/>
          <a:p>
            <a:endParaRPr lang="en-US"/>
          </a:p>
        </p:txBody>
      </p:sp>
      <p:sp>
        <p:nvSpPr>
          <p:cNvPr id="22535" name="Text Box 5"/>
          <p:cNvSpPr txBox="1">
            <a:spLocks noChangeArrowheads="1"/>
          </p:cNvSpPr>
          <p:nvPr/>
        </p:nvSpPr>
        <p:spPr bwMode="auto">
          <a:xfrm>
            <a:off x="7288213" y="5751513"/>
            <a:ext cx="377825" cy="460375"/>
          </a:xfrm>
          <a:prstGeom prst="rect">
            <a:avLst/>
          </a:prstGeom>
          <a:noFill/>
          <a:ln w="15875">
            <a:noFill/>
            <a:miter lim="800000"/>
            <a:headEnd/>
            <a:tailEnd/>
          </a:ln>
        </p:spPr>
        <p:txBody>
          <a:bodyPr wrap="none">
            <a:spAutoFit/>
          </a:bodyPr>
          <a:lstStyle/>
          <a:p>
            <a:pPr algn="l"/>
            <a:r>
              <a:rPr lang="en-US" sz="2400" b="1"/>
              <a:t>1</a:t>
            </a:r>
          </a:p>
        </p:txBody>
      </p:sp>
      <p:sp>
        <p:nvSpPr>
          <p:cNvPr id="22536" name="Text Box 6"/>
          <p:cNvSpPr txBox="1">
            <a:spLocks noChangeArrowheads="1"/>
          </p:cNvSpPr>
          <p:nvPr/>
        </p:nvSpPr>
        <p:spPr bwMode="auto">
          <a:xfrm>
            <a:off x="8297863" y="5392738"/>
            <a:ext cx="376237" cy="460375"/>
          </a:xfrm>
          <a:prstGeom prst="rect">
            <a:avLst/>
          </a:prstGeom>
          <a:noFill/>
          <a:ln w="15875">
            <a:noFill/>
            <a:miter lim="800000"/>
            <a:headEnd/>
            <a:tailEnd/>
          </a:ln>
        </p:spPr>
        <p:txBody>
          <a:bodyPr wrap="none">
            <a:spAutoFit/>
          </a:bodyPr>
          <a:lstStyle/>
          <a:p>
            <a:pPr algn="l"/>
            <a:r>
              <a:rPr lang="en-US" sz="2400" b="1"/>
              <a:t>S</a:t>
            </a:r>
          </a:p>
        </p:txBody>
      </p:sp>
      <p:sp>
        <p:nvSpPr>
          <p:cNvPr id="22537" name="Text Box 7"/>
          <p:cNvSpPr txBox="1">
            <a:spLocks noChangeArrowheads="1"/>
          </p:cNvSpPr>
          <p:nvPr/>
        </p:nvSpPr>
        <p:spPr bwMode="auto">
          <a:xfrm>
            <a:off x="1042988" y="1549400"/>
            <a:ext cx="422275" cy="641350"/>
          </a:xfrm>
          <a:prstGeom prst="rect">
            <a:avLst/>
          </a:prstGeom>
          <a:noFill/>
          <a:ln w="15875">
            <a:noFill/>
            <a:miter lim="800000"/>
            <a:headEnd/>
            <a:tailEnd/>
          </a:ln>
        </p:spPr>
        <p:txBody>
          <a:bodyPr wrap="none">
            <a:spAutoFit/>
          </a:bodyPr>
          <a:lstStyle/>
          <a:p>
            <a:pPr algn="l"/>
            <a:r>
              <a:rPr lang="en-US" sz="3600" b="1" dirty="0">
                <a:latin typeface="Symbol" pitchFamily="18" charset="2"/>
                <a:sym typeface="Symbol" pitchFamily="18" charset="2"/>
              </a:rPr>
              <a:t></a:t>
            </a:r>
          </a:p>
        </p:txBody>
      </p:sp>
      <p:cxnSp>
        <p:nvCxnSpPr>
          <p:cNvPr id="15" name="Straight Connector 14"/>
          <p:cNvCxnSpPr>
            <a:endCxn id="22535" idx="0"/>
          </p:cNvCxnSpPr>
          <p:nvPr/>
        </p:nvCxnSpPr>
        <p:spPr bwMode="auto">
          <a:xfrm rot="16200000" flipH="1">
            <a:off x="7301709" y="5576095"/>
            <a:ext cx="341311" cy="9524"/>
          </a:xfrm>
          <a:prstGeom prst="line">
            <a:avLst/>
          </a:prstGeom>
          <a:solidFill>
            <a:schemeClr val="accent1"/>
          </a:solidFill>
          <a:ln w="22225" cap="flat" cmpd="sng" algn="ctr">
            <a:solidFill>
              <a:schemeClr val="tx1"/>
            </a:solidFill>
            <a:prstDash val="solid"/>
            <a:round/>
            <a:headEnd type="none" w="med" len="med"/>
            <a:tailEnd type="none" w="lg" len="lg"/>
          </a:ln>
          <a:effectLst/>
        </p:spPr>
      </p:cxn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2531"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2532" name="Rectangle 2"/>
          <p:cNvSpPr>
            <a:spLocks noGrp="1" noChangeArrowheads="1"/>
          </p:cNvSpPr>
          <p:nvPr>
            <p:ph type="title"/>
          </p:nvPr>
        </p:nvSpPr>
        <p:spPr/>
        <p:txBody>
          <a:bodyPr/>
          <a:lstStyle/>
          <a:p>
            <a:pPr eaLnBrk="1" hangingPunct="1"/>
            <a:r>
              <a:rPr lang="en-US" dirty="0" smtClean="0"/>
              <a:t>S versus </a:t>
            </a:r>
            <a:r>
              <a:rPr lang="en-US" dirty="0" smtClean="0">
                <a:latin typeface="Symbol" pitchFamily="18" charset="2"/>
                <a:sym typeface="Symbol" pitchFamily="18" charset="2"/>
              </a:rPr>
              <a:t></a:t>
            </a:r>
          </a:p>
        </p:txBody>
      </p:sp>
      <p:sp>
        <p:nvSpPr>
          <p:cNvPr id="22533" name="Line 3"/>
          <p:cNvSpPr>
            <a:spLocks noChangeShapeType="1"/>
          </p:cNvSpPr>
          <p:nvPr/>
        </p:nvSpPr>
        <p:spPr bwMode="auto">
          <a:xfrm>
            <a:off x="1331913" y="5589588"/>
            <a:ext cx="6911975" cy="0"/>
          </a:xfrm>
          <a:prstGeom prst="line">
            <a:avLst/>
          </a:prstGeom>
          <a:noFill/>
          <a:ln w="15875">
            <a:solidFill>
              <a:schemeClr val="tx1"/>
            </a:solidFill>
            <a:round/>
            <a:headEnd/>
            <a:tailEnd type="triangle" w="med" len="med"/>
          </a:ln>
        </p:spPr>
        <p:txBody>
          <a:bodyPr/>
          <a:lstStyle/>
          <a:p>
            <a:endParaRPr lang="en-US"/>
          </a:p>
        </p:txBody>
      </p:sp>
      <p:sp>
        <p:nvSpPr>
          <p:cNvPr id="22534" name="Line 4"/>
          <p:cNvSpPr>
            <a:spLocks noChangeShapeType="1"/>
          </p:cNvSpPr>
          <p:nvPr/>
        </p:nvSpPr>
        <p:spPr bwMode="auto">
          <a:xfrm flipV="1">
            <a:off x="1477963" y="1844675"/>
            <a:ext cx="0" cy="3960813"/>
          </a:xfrm>
          <a:prstGeom prst="line">
            <a:avLst/>
          </a:prstGeom>
          <a:noFill/>
          <a:ln w="15875">
            <a:solidFill>
              <a:schemeClr val="tx1"/>
            </a:solidFill>
            <a:round/>
            <a:headEnd/>
            <a:tailEnd type="triangle" w="med" len="med"/>
          </a:ln>
        </p:spPr>
        <p:txBody>
          <a:bodyPr/>
          <a:lstStyle/>
          <a:p>
            <a:endParaRPr lang="en-US"/>
          </a:p>
        </p:txBody>
      </p:sp>
      <p:sp>
        <p:nvSpPr>
          <p:cNvPr id="22535" name="Text Box 5"/>
          <p:cNvSpPr txBox="1">
            <a:spLocks noChangeArrowheads="1"/>
          </p:cNvSpPr>
          <p:nvPr/>
        </p:nvSpPr>
        <p:spPr bwMode="auto">
          <a:xfrm>
            <a:off x="7288213" y="5751513"/>
            <a:ext cx="377825" cy="460375"/>
          </a:xfrm>
          <a:prstGeom prst="rect">
            <a:avLst/>
          </a:prstGeom>
          <a:noFill/>
          <a:ln w="15875">
            <a:noFill/>
            <a:miter lim="800000"/>
            <a:headEnd/>
            <a:tailEnd/>
          </a:ln>
        </p:spPr>
        <p:txBody>
          <a:bodyPr wrap="none">
            <a:spAutoFit/>
          </a:bodyPr>
          <a:lstStyle/>
          <a:p>
            <a:pPr algn="l"/>
            <a:r>
              <a:rPr lang="en-US" sz="2400" b="1"/>
              <a:t>1</a:t>
            </a:r>
          </a:p>
        </p:txBody>
      </p:sp>
      <p:sp>
        <p:nvSpPr>
          <p:cNvPr id="22536" name="Text Box 6"/>
          <p:cNvSpPr txBox="1">
            <a:spLocks noChangeArrowheads="1"/>
          </p:cNvSpPr>
          <p:nvPr/>
        </p:nvSpPr>
        <p:spPr bwMode="auto">
          <a:xfrm>
            <a:off x="8297863" y="5392738"/>
            <a:ext cx="376237" cy="460375"/>
          </a:xfrm>
          <a:prstGeom prst="rect">
            <a:avLst/>
          </a:prstGeom>
          <a:noFill/>
          <a:ln w="15875">
            <a:noFill/>
            <a:miter lim="800000"/>
            <a:headEnd/>
            <a:tailEnd/>
          </a:ln>
        </p:spPr>
        <p:txBody>
          <a:bodyPr wrap="none">
            <a:spAutoFit/>
          </a:bodyPr>
          <a:lstStyle/>
          <a:p>
            <a:pPr algn="l"/>
            <a:r>
              <a:rPr lang="en-US" sz="2400" b="1"/>
              <a:t>S</a:t>
            </a:r>
          </a:p>
        </p:txBody>
      </p:sp>
      <p:sp>
        <p:nvSpPr>
          <p:cNvPr id="22537" name="Text Box 7"/>
          <p:cNvSpPr txBox="1">
            <a:spLocks noChangeArrowheads="1"/>
          </p:cNvSpPr>
          <p:nvPr/>
        </p:nvSpPr>
        <p:spPr bwMode="auto">
          <a:xfrm>
            <a:off x="1042988" y="1549400"/>
            <a:ext cx="422275" cy="641350"/>
          </a:xfrm>
          <a:prstGeom prst="rect">
            <a:avLst/>
          </a:prstGeom>
          <a:noFill/>
          <a:ln w="15875">
            <a:noFill/>
            <a:miter lim="800000"/>
            <a:headEnd/>
            <a:tailEnd/>
          </a:ln>
        </p:spPr>
        <p:txBody>
          <a:bodyPr wrap="none">
            <a:spAutoFit/>
          </a:bodyPr>
          <a:lstStyle/>
          <a:p>
            <a:pPr algn="l"/>
            <a:r>
              <a:rPr lang="en-US" sz="3600" b="1">
                <a:latin typeface="Symbol" pitchFamily="18" charset="2"/>
                <a:sym typeface="Symbol" pitchFamily="18" charset="2"/>
              </a:rPr>
              <a:t></a:t>
            </a:r>
          </a:p>
        </p:txBody>
      </p:sp>
      <p:cxnSp>
        <p:nvCxnSpPr>
          <p:cNvPr id="15" name="Straight Connector 14"/>
          <p:cNvCxnSpPr>
            <a:endCxn id="22535" idx="0"/>
          </p:cNvCxnSpPr>
          <p:nvPr/>
        </p:nvCxnSpPr>
        <p:spPr bwMode="auto">
          <a:xfrm rot="16200000" flipH="1">
            <a:off x="7301709" y="5576095"/>
            <a:ext cx="341311" cy="9524"/>
          </a:xfrm>
          <a:prstGeom prst="line">
            <a:avLst/>
          </a:prstGeom>
          <a:solidFill>
            <a:schemeClr val="accent1"/>
          </a:solidFill>
          <a:ln w="22225" cap="flat" cmpd="sng" algn="ctr">
            <a:solidFill>
              <a:schemeClr val="tx1"/>
            </a:solidFill>
            <a:prstDash val="solid"/>
            <a:round/>
            <a:headEnd type="none" w="med" len="med"/>
            <a:tailEnd type="none" w="lg" len="lg"/>
          </a:ln>
          <a:effectLst/>
        </p:spPr>
      </p:cxnSp>
      <p:sp>
        <p:nvSpPr>
          <p:cNvPr id="17" name="Freeform 16"/>
          <p:cNvSpPr/>
          <p:nvPr/>
        </p:nvSpPr>
        <p:spPr bwMode="auto">
          <a:xfrm>
            <a:off x="1798655" y="2347128"/>
            <a:ext cx="5637125" cy="3215472"/>
          </a:xfrm>
          <a:custGeom>
            <a:avLst/>
            <a:gdLst>
              <a:gd name="connsiteX0" fmla="*/ 0 w 5637125"/>
              <a:gd name="connsiteY0" fmla="*/ 0 h 3215472"/>
              <a:gd name="connsiteX1" fmla="*/ 371789 w 5637125"/>
              <a:gd name="connsiteY1" fmla="*/ 894303 h 3215472"/>
              <a:gd name="connsiteX2" fmla="*/ 1185705 w 5637125"/>
              <a:gd name="connsiteY2" fmla="*/ 1838848 h 3215472"/>
              <a:gd name="connsiteX3" fmla="*/ 2441749 w 5637125"/>
              <a:gd name="connsiteY3" fmla="*/ 2592474 h 3215472"/>
              <a:gd name="connsiteX4" fmla="*/ 4029389 w 5637125"/>
              <a:gd name="connsiteY4" fmla="*/ 3014505 h 3215472"/>
              <a:gd name="connsiteX5" fmla="*/ 5637125 w 5637125"/>
              <a:gd name="connsiteY5" fmla="*/ 3215472 h 3215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7125" h="3215472">
                <a:moveTo>
                  <a:pt x="0" y="0"/>
                </a:moveTo>
                <a:cubicBezTo>
                  <a:pt x="87086" y="293914"/>
                  <a:pt x="174172" y="587828"/>
                  <a:pt x="371789" y="894303"/>
                </a:cubicBezTo>
                <a:cubicBezTo>
                  <a:pt x="569406" y="1200778"/>
                  <a:pt x="840712" y="1555819"/>
                  <a:pt x="1185705" y="1838848"/>
                </a:cubicBezTo>
                <a:cubicBezTo>
                  <a:pt x="1530698" y="2121877"/>
                  <a:pt x="1967802" y="2396531"/>
                  <a:pt x="2441749" y="2592474"/>
                </a:cubicBezTo>
                <a:cubicBezTo>
                  <a:pt x="2915696" y="2788417"/>
                  <a:pt x="3496826" y="2910672"/>
                  <a:pt x="4029389" y="3014505"/>
                </a:cubicBezTo>
                <a:cubicBezTo>
                  <a:pt x="4561952" y="3118338"/>
                  <a:pt x="5099538" y="3166905"/>
                  <a:pt x="5637125" y="3215472"/>
                </a:cubicBezTo>
              </a:path>
            </a:pathLst>
          </a:custGeom>
          <a:noFill/>
          <a:ln w="22225" cap="flat" cmpd="sng" algn="ctr">
            <a:solidFill>
              <a:schemeClr val="tx1"/>
            </a:solidFill>
            <a:prstDash val="solid"/>
            <a:round/>
            <a:headEnd type="none" w="med" len="med"/>
            <a:tailEnd type="non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ahoma" pitchFamily="34" charset="0"/>
            </a:endParaRP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355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3556" name="Rectangle 2"/>
          <p:cNvSpPr>
            <a:spLocks noGrp="1" noChangeArrowheads="1"/>
          </p:cNvSpPr>
          <p:nvPr>
            <p:ph type="title"/>
          </p:nvPr>
        </p:nvSpPr>
        <p:spPr/>
        <p:txBody>
          <a:bodyPr/>
          <a:lstStyle/>
          <a:p>
            <a:pPr eaLnBrk="1" hangingPunct="1"/>
            <a:r>
              <a:rPr lang="en-US" smtClean="0"/>
              <a:t>Value of </a:t>
            </a:r>
            <a:r>
              <a:rPr lang="en-US" smtClean="0">
                <a:latin typeface="Symbol" pitchFamily="18" charset="2"/>
                <a:sym typeface="Symbol" pitchFamily="18" charset="2"/>
              </a:rPr>
              <a:t></a:t>
            </a:r>
          </a:p>
        </p:txBody>
      </p:sp>
      <p:sp>
        <p:nvSpPr>
          <p:cNvPr id="23557" name="Text Box 4"/>
          <p:cNvSpPr txBox="1">
            <a:spLocks noChangeArrowheads="1"/>
          </p:cNvSpPr>
          <p:nvPr/>
        </p:nvSpPr>
        <p:spPr bwMode="auto">
          <a:xfrm>
            <a:off x="2341563" y="4941888"/>
            <a:ext cx="4000500" cy="520700"/>
          </a:xfrm>
          <a:prstGeom prst="rect">
            <a:avLst/>
          </a:prstGeom>
          <a:noFill/>
          <a:ln w="15875">
            <a:noFill/>
            <a:miter lim="800000"/>
            <a:headEnd/>
            <a:tailEnd/>
          </a:ln>
        </p:spPr>
        <p:txBody>
          <a:bodyPr wrap="none">
            <a:spAutoFit/>
          </a:bodyPr>
          <a:lstStyle/>
          <a:p>
            <a:pPr algn="l"/>
            <a:r>
              <a:rPr lang="en-US"/>
              <a:t>(Assuming one receiver)</a:t>
            </a:r>
          </a:p>
        </p:txBody>
      </p:sp>
      <p:pic>
        <p:nvPicPr>
          <p:cNvPr id="23558" name="Picture 6" descr="txp_fig"/>
          <p:cNvPicPr>
            <a:picLocks noChangeAspect="1" noChangeArrowheads="1"/>
          </p:cNvPicPr>
          <p:nvPr>
            <p:custDataLst>
              <p:tags r:id="rId1"/>
            </p:custDataLst>
          </p:nvPr>
        </p:nvPicPr>
        <p:blipFill>
          <a:blip r:embed="rId4" cstate="print"/>
          <a:srcRect/>
          <a:stretch>
            <a:fillRect/>
          </a:stretch>
        </p:blipFill>
        <p:spPr bwMode="auto">
          <a:xfrm>
            <a:off x="2195513" y="2420938"/>
            <a:ext cx="4902200" cy="13208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457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4580" name="Rectangle 2"/>
          <p:cNvSpPr>
            <a:spLocks noGrp="1" noChangeArrowheads="1"/>
          </p:cNvSpPr>
          <p:nvPr>
            <p:ph type="title"/>
          </p:nvPr>
        </p:nvSpPr>
        <p:spPr/>
        <p:txBody>
          <a:bodyPr/>
          <a:lstStyle/>
          <a:p>
            <a:pPr eaLnBrk="1" hangingPunct="1"/>
            <a:r>
              <a:rPr lang="en-US" smtClean="0"/>
              <a:t>Limit of </a:t>
            </a:r>
            <a:r>
              <a:rPr lang="en-US" smtClean="0">
                <a:latin typeface="Symbol" pitchFamily="18" charset="2"/>
                <a:sym typeface="Symbol" pitchFamily="18" charset="2"/>
              </a:rPr>
              <a:t></a:t>
            </a:r>
          </a:p>
        </p:txBody>
      </p:sp>
      <p:sp>
        <p:nvSpPr>
          <p:cNvPr id="24581" name="Rectangle 3"/>
          <p:cNvSpPr>
            <a:spLocks noGrp="1" noChangeArrowheads="1"/>
          </p:cNvSpPr>
          <p:nvPr>
            <p:ph type="body" idx="1"/>
          </p:nvPr>
        </p:nvSpPr>
        <p:spPr/>
        <p:txBody>
          <a:bodyPr/>
          <a:lstStyle/>
          <a:p>
            <a:pPr eaLnBrk="1" hangingPunct="1"/>
            <a:endParaRPr lang="en-US" dirty="0" smtClean="0"/>
          </a:p>
          <a:p>
            <a:pPr eaLnBrk="1" hangingPunct="1"/>
            <a:endParaRPr lang="en-US" dirty="0" smtClean="0"/>
          </a:p>
          <a:p>
            <a:pPr eaLnBrk="1" hangingPunct="1"/>
            <a:endParaRPr lang="en-US" dirty="0" smtClean="0"/>
          </a:p>
          <a:p>
            <a:pPr eaLnBrk="1" hangingPunct="1"/>
            <a:r>
              <a:rPr lang="en-US" i="1" dirty="0" smtClean="0">
                <a:latin typeface="Times New Roman" pitchFamily="18" charset="0"/>
                <a:cs typeface="Times New Roman" pitchFamily="18" charset="0"/>
              </a:rPr>
              <a:t>M</a:t>
            </a:r>
            <a:r>
              <a:rPr lang="en-US" dirty="0" smtClean="0"/>
              <a:t>	: packet size</a:t>
            </a:r>
          </a:p>
          <a:p>
            <a:pPr eaLnBrk="1" hangingPunct="1"/>
            <a:r>
              <a:rPr lang="en-US" i="1" dirty="0" smtClean="0">
                <a:latin typeface="Symbol" pitchFamily="18" charset="2"/>
                <a:sym typeface="Symbol" pitchFamily="18" charset="2"/>
              </a:rPr>
              <a:t></a:t>
            </a:r>
            <a:r>
              <a:rPr lang="en-US" dirty="0" smtClean="0">
                <a:latin typeface="Symbol" pitchFamily="18" charset="2"/>
                <a:sym typeface="Symbol" pitchFamily="18" charset="2"/>
              </a:rPr>
              <a:t>  	</a:t>
            </a:r>
            <a:r>
              <a:rPr lang="en-US" dirty="0" smtClean="0"/>
              <a:t>: round trip time</a:t>
            </a:r>
          </a:p>
          <a:p>
            <a:pPr eaLnBrk="1" hangingPunct="1"/>
            <a:r>
              <a:rPr lang="en-US" i="1" dirty="0" smtClean="0">
                <a:latin typeface="Times New Roman" pitchFamily="18" charset="0"/>
                <a:cs typeface="Times New Roman" pitchFamily="18" charset="0"/>
              </a:rPr>
              <a:t>T</a:t>
            </a:r>
            <a:r>
              <a:rPr lang="en-US" dirty="0" smtClean="0"/>
              <a:t> 	: period between evaluation of </a:t>
            </a:r>
            <a:r>
              <a:rPr lang="en-US" i="1" dirty="0" smtClean="0">
                <a:latin typeface="Symbol" pitchFamily="18" charset="2"/>
                <a:sym typeface="Symbol" pitchFamily="18" charset="2"/>
              </a:rPr>
              <a:t></a:t>
            </a:r>
          </a:p>
        </p:txBody>
      </p:sp>
      <p:pic>
        <p:nvPicPr>
          <p:cNvPr id="24582" name="Picture 4" descr="txp_fig"/>
          <p:cNvPicPr>
            <a:picLocks noChangeAspect="1" noChangeArrowheads="1"/>
          </p:cNvPicPr>
          <p:nvPr>
            <p:custDataLst>
              <p:tags r:id="rId1"/>
            </p:custDataLst>
          </p:nvPr>
        </p:nvPicPr>
        <p:blipFill>
          <a:blip r:embed="rId4" cstate="print"/>
          <a:srcRect/>
          <a:stretch>
            <a:fillRect/>
          </a:stretch>
        </p:blipFill>
        <p:spPr bwMode="auto">
          <a:xfrm>
            <a:off x="2700338" y="1844675"/>
            <a:ext cx="3378200" cy="812800"/>
          </a:xfrm>
          <a:prstGeom prst="rect">
            <a:avLst/>
          </a:prstGeom>
          <a:noFill/>
          <a:ln w="22225" algn="ctr">
            <a:noFill/>
            <a:miter lim="800000"/>
            <a:headEnd/>
            <a:tailEnd/>
          </a:ln>
        </p:spPr>
      </p:pic>
      <p:sp>
        <p:nvSpPr>
          <p:cNvPr id="7" name="TextBox 6"/>
          <p:cNvSpPr txBox="1"/>
          <p:nvPr/>
        </p:nvSpPr>
        <p:spPr>
          <a:xfrm>
            <a:off x="649637" y="5486400"/>
            <a:ext cx="7926209" cy="830997"/>
          </a:xfrm>
          <a:prstGeom prst="rect">
            <a:avLst/>
          </a:prstGeom>
          <a:noFill/>
        </p:spPr>
        <p:txBody>
          <a:bodyPr wrap="none" rtlCol="0">
            <a:spAutoFit/>
          </a:bodyPr>
          <a:lstStyle/>
          <a:p>
            <a:r>
              <a:rPr lang="en-US" sz="2400" dirty="0" smtClean="0">
                <a:solidFill>
                  <a:schemeClr val="bg2"/>
                </a:solidFill>
                <a:sym typeface="Symbol"/>
              </a:rPr>
              <a:t> </a:t>
            </a:r>
            <a:r>
              <a:rPr lang="en-US" sz="2400" dirty="0" smtClean="0">
                <a:solidFill>
                  <a:schemeClr val="bg2"/>
                </a:solidFill>
              </a:rPr>
              <a:t>Limited to the average rate increase a TCP connection</a:t>
            </a:r>
          </a:p>
          <a:p>
            <a:r>
              <a:rPr lang="en-US" sz="2400" dirty="0" smtClean="0">
                <a:solidFill>
                  <a:schemeClr val="bg2"/>
                </a:solidFill>
              </a:rPr>
              <a:t>would utilize during periods without losses. </a:t>
            </a:r>
            <a:endParaRPr lang="en-US" sz="2400" dirty="0">
              <a:solidFill>
                <a:schemeClr val="bg2"/>
              </a:solidFill>
            </a:endParaRP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560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5604" name="Rectangle 2"/>
          <p:cNvSpPr>
            <a:spLocks noGrp="1" noChangeArrowheads="1"/>
          </p:cNvSpPr>
          <p:nvPr>
            <p:ph type="title"/>
          </p:nvPr>
        </p:nvSpPr>
        <p:spPr/>
        <p:txBody>
          <a:bodyPr/>
          <a:lstStyle/>
          <a:p>
            <a:pPr eaLnBrk="1" hangingPunct="1"/>
            <a:r>
              <a:rPr lang="en-US" smtClean="0"/>
              <a:t>Limit of </a:t>
            </a:r>
            <a:r>
              <a:rPr lang="en-US" smtClean="0">
                <a:latin typeface="Symbol" pitchFamily="18" charset="2"/>
                <a:sym typeface="Symbol" pitchFamily="18" charset="2"/>
              </a:rPr>
              <a:t></a:t>
            </a:r>
          </a:p>
        </p:txBody>
      </p:sp>
      <p:sp>
        <p:nvSpPr>
          <p:cNvPr id="25605" name="Rectangle 3"/>
          <p:cNvSpPr>
            <a:spLocks noGrp="1" noChangeArrowheads="1"/>
          </p:cNvSpPr>
          <p:nvPr>
            <p:ph type="body" idx="1"/>
          </p:nvPr>
        </p:nvSpPr>
        <p:spPr/>
        <p:txBody>
          <a:bodyPr/>
          <a:lstStyle/>
          <a:p>
            <a:pPr eaLnBrk="1" hangingPunct="1">
              <a:buFont typeface="Wingdings" pitchFamily="2" charset="2"/>
              <a:buNone/>
            </a:pPr>
            <a:r>
              <a:rPr lang="en-US" sz="2000" i="1" dirty="0" smtClean="0">
                <a:latin typeface="Times New Roman" pitchFamily="18" charset="0"/>
                <a:cs typeface="Times New Roman" pitchFamily="18" charset="0"/>
              </a:rPr>
              <a:t>M</a:t>
            </a:r>
            <a:r>
              <a:rPr lang="en-US" sz="2000" dirty="0" smtClean="0"/>
              <a:t> 	: packet size</a:t>
            </a:r>
          </a:p>
          <a:p>
            <a:pPr eaLnBrk="1" hangingPunct="1">
              <a:buFont typeface="Wingdings" pitchFamily="2" charset="2"/>
              <a:buNone/>
            </a:pPr>
            <a:r>
              <a:rPr lang="en-US" sz="2000" i="1" dirty="0" smtClean="0">
                <a:latin typeface="Symbol" pitchFamily="18" charset="2"/>
                <a:sym typeface="Symbol" pitchFamily="18" charset="2"/>
              </a:rPr>
              <a:t></a:t>
            </a:r>
            <a:r>
              <a:rPr lang="en-US" sz="2000" dirty="0" smtClean="0">
                <a:latin typeface="Symbol" pitchFamily="18" charset="2"/>
                <a:sym typeface="Symbol" pitchFamily="18" charset="2"/>
              </a:rPr>
              <a:t> 	</a:t>
            </a:r>
            <a:r>
              <a:rPr lang="en-US" sz="2000" dirty="0" smtClean="0"/>
              <a:t>: round trip time</a:t>
            </a:r>
          </a:p>
          <a:p>
            <a:pPr eaLnBrk="1" hangingPunct="1">
              <a:buFont typeface="Wingdings" pitchFamily="2" charset="2"/>
              <a:buNone/>
            </a:pPr>
            <a:r>
              <a:rPr lang="en-US" sz="2000" i="1" dirty="0" smtClean="0">
                <a:latin typeface="Times New Roman" pitchFamily="18" charset="0"/>
                <a:cs typeface="Times New Roman" pitchFamily="18" charset="0"/>
              </a:rPr>
              <a:t>T</a:t>
            </a:r>
            <a:r>
              <a:rPr lang="en-US" sz="2000" dirty="0" smtClean="0"/>
              <a:t> 	: period between evaluation of </a:t>
            </a:r>
            <a:r>
              <a:rPr lang="en-US" sz="2000" dirty="0" smtClean="0">
                <a:latin typeface="Symbol" pitchFamily="18" charset="2"/>
                <a:sym typeface="Symbol" pitchFamily="18" charset="2"/>
              </a:rPr>
              <a:t></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1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124" name="Rectangle 2"/>
          <p:cNvSpPr>
            <a:spLocks noGrp="1" noChangeArrowheads="1"/>
          </p:cNvSpPr>
          <p:nvPr>
            <p:ph type="title"/>
          </p:nvPr>
        </p:nvSpPr>
        <p:spPr/>
        <p:txBody>
          <a:bodyPr/>
          <a:lstStyle/>
          <a:p>
            <a:pPr eaLnBrk="1" hangingPunct="1"/>
            <a:r>
              <a:rPr lang="en-US" smtClean="0"/>
              <a:t>Sender’s Algorithm</a:t>
            </a:r>
          </a:p>
        </p:txBody>
      </p:sp>
      <p:sp>
        <p:nvSpPr>
          <p:cNvPr id="5125" name="Rectangle 3"/>
          <p:cNvSpPr>
            <a:spLocks noGrp="1" noChangeArrowheads="1"/>
          </p:cNvSpPr>
          <p:nvPr>
            <p:ph type="body" idx="1"/>
          </p:nvPr>
        </p:nvSpPr>
        <p:spPr/>
        <p:txBody>
          <a:bodyPr/>
          <a:lstStyle/>
          <a:p>
            <a:pPr eaLnBrk="1" hangingPunct="1">
              <a:buFont typeface="Wingdings" pitchFamily="2" charset="2"/>
              <a:buNone/>
            </a:pPr>
            <a:r>
              <a:rPr lang="en-US" smtClean="0"/>
              <a:t>open UDP socket</a:t>
            </a:r>
          </a:p>
          <a:p>
            <a:pPr eaLnBrk="1" hangingPunct="1">
              <a:buFont typeface="Wingdings" pitchFamily="2" charset="2"/>
              <a:buNone/>
            </a:pPr>
            <a:r>
              <a:rPr lang="en-US" smtClean="0"/>
              <a:t>foreach video frame</a:t>
            </a:r>
          </a:p>
          <a:p>
            <a:pPr eaLnBrk="1" hangingPunct="1">
              <a:buFont typeface="Wingdings" pitchFamily="2" charset="2"/>
              <a:buNone/>
            </a:pPr>
            <a:r>
              <a:rPr lang="en-US" smtClean="0"/>
              <a:t>    chop into packets</a:t>
            </a:r>
          </a:p>
          <a:p>
            <a:pPr eaLnBrk="1" hangingPunct="1">
              <a:buFont typeface="Wingdings" pitchFamily="2" charset="2"/>
              <a:buNone/>
            </a:pPr>
            <a:r>
              <a:rPr lang="en-US" smtClean="0"/>
              <a:t>    add RTP header</a:t>
            </a:r>
          </a:p>
          <a:p>
            <a:pPr eaLnBrk="1" hangingPunct="1">
              <a:buFont typeface="Wingdings" pitchFamily="2" charset="2"/>
              <a:buNone/>
            </a:pPr>
            <a:r>
              <a:rPr lang="en-US" smtClean="0"/>
              <a:t>    send to network</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662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6628" name="Rectangle 2"/>
          <p:cNvSpPr>
            <a:spLocks noGrp="1" noChangeArrowheads="1"/>
          </p:cNvSpPr>
          <p:nvPr>
            <p:ph type="title"/>
          </p:nvPr>
        </p:nvSpPr>
        <p:spPr/>
        <p:txBody>
          <a:bodyPr/>
          <a:lstStyle/>
          <a:p>
            <a:pPr eaLnBrk="1" hangingPunct="1"/>
            <a:r>
              <a:rPr lang="en-US" dirty="0" smtClean="0"/>
              <a:t>Loss rate versus </a:t>
            </a:r>
            <a:r>
              <a:rPr lang="en-US" i="1" dirty="0" smtClean="0">
                <a:latin typeface="Symbol" pitchFamily="18" charset="2"/>
                <a:sym typeface="Symbol" pitchFamily="18" charset="2"/>
              </a:rPr>
              <a:t></a:t>
            </a:r>
          </a:p>
        </p:txBody>
      </p:sp>
      <p:sp>
        <p:nvSpPr>
          <p:cNvPr id="26629" name="Line 4"/>
          <p:cNvSpPr>
            <a:spLocks noChangeShapeType="1"/>
          </p:cNvSpPr>
          <p:nvPr/>
        </p:nvSpPr>
        <p:spPr bwMode="auto">
          <a:xfrm>
            <a:off x="1116013" y="5876925"/>
            <a:ext cx="7416800" cy="0"/>
          </a:xfrm>
          <a:prstGeom prst="line">
            <a:avLst/>
          </a:prstGeom>
          <a:noFill/>
          <a:ln w="22225">
            <a:solidFill>
              <a:schemeClr val="tx1"/>
            </a:solidFill>
            <a:round/>
            <a:headEnd/>
            <a:tailEnd type="triangle" w="med" len="med"/>
          </a:ln>
        </p:spPr>
        <p:txBody>
          <a:bodyPr wrap="none" anchor="ctr"/>
          <a:lstStyle/>
          <a:p>
            <a:endParaRPr lang="en-US"/>
          </a:p>
        </p:txBody>
      </p:sp>
      <p:sp>
        <p:nvSpPr>
          <p:cNvPr id="26630" name="Line 5"/>
          <p:cNvSpPr>
            <a:spLocks noChangeShapeType="1"/>
          </p:cNvSpPr>
          <p:nvPr/>
        </p:nvSpPr>
        <p:spPr bwMode="auto">
          <a:xfrm flipV="1">
            <a:off x="1258888" y="1628775"/>
            <a:ext cx="0" cy="4321175"/>
          </a:xfrm>
          <a:prstGeom prst="line">
            <a:avLst/>
          </a:prstGeom>
          <a:noFill/>
          <a:ln w="22225">
            <a:solidFill>
              <a:schemeClr val="tx1"/>
            </a:solidFill>
            <a:round/>
            <a:headEnd/>
            <a:tailEnd type="triangle" w="med" len="med"/>
          </a:ln>
        </p:spPr>
        <p:txBody>
          <a:bodyPr wrap="none" anchor="ctr"/>
          <a:lstStyle/>
          <a:p>
            <a:endParaRPr lang="en-US"/>
          </a:p>
        </p:txBody>
      </p:sp>
      <p:sp>
        <p:nvSpPr>
          <p:cNvPr id="26631" name="Text Box 6"/>
          <p:cNvSpPr txBox="1">
            <a:spLocks noChangeArrowheads="1"/>
          </p:cNvSpPr>
          <p:nvPr/>
        </p:nvSpPr>
        <p:spPr bwMode="auto">
          <a:xfrm>
            <a:off x="633413" y="1454150"/>
            <a:ext cx="492125" cy="731838"/>
          </a:xfrm>
          <a:prstGeom prst="rect">
            <a:avLst/>
          </a:prstGeom>
          <a:noFill/>
          <a:ln w="22225" algn="ctr">
            <a:noFill/>
            <a:miter lim="800000"/>
            <a:headEnd/>
            <a:tailEnd/>
          </a:ln>
        </p:spPr>
        <p:txBody>
          <a:bodyPr wrap="none">
            <a:spAutoFit/>
          </a:bodyPr>
          <a:lstStyle/>
          <a:p>
            <a:r>
              <a:rPr lang="en-US" sz="4200" i="1">
                <a:solidFill>
                  <a:schemeClr val="tx2"/>
                </a:solidFill>
                <a:latin typeface="Symbol" pitchFamily="18" charset="2"/>
                <a:sym typeface="Symbol" pitchFamily="18" charset="2"/>
              </a:rPr>
              <a:t></a:t>
            </a:r>
          </a:p>
        </p:txBody>
      </p:sp>
      <p:sp>
        <p:nvSpPr>
          <p:cNvPr id="26632" name="Text Box 7"/>
          <p:cNvSpPr txBox="1">
            <a:spLocks noChangeArrowheads="1"/>
          </p:cNvSpPr>
          <p:nvPr/>
        </p:nvSpPr>
        <p:spPr bwMode="auto">
          <a:xfrm>
            <a:off x="7023100" y="6021388"/>
            <a:ext cx="1509713" cy="520700"/>
          </a:xfrm>
          <a:prstGeom prst="rect">
            <a:avLst/>
          </a:prstGeom>
          <a:noFill/>
          <a:ln w="22225" algn="ctr">
            <a:noFill/>
            <a:miter lim="800000"/>
            <a:headEnd/>
            <a:tailEnd/>
          </a:ln>
        </p:spPr>
        <p:txBody>
          <a:bodyPr wrap="none">
            <a:spAutoFit/>
          </a:bodyPr>
          <a:lstStyle/>
          <a:p>
            <a:r>
              <a:rPr lang="en-US"/>
              <a:t>loss rate</a:t>
            </a:r>
          </a:p>
        </p:txBody>
      </p:sp>
      <p:sp>
        <p:nvSpPr>
          <p:cNvPr id="26633" name="Text Box 8"/>
          <p:cNvSpPr txBox="1">
            <a:spLocks noChangeArrowheads="1"/>
          </p:cNvSpPr>
          <p:nvPr/>
        </p:nvSpPr>
        <p:spPr bwMode="auto">
          <a:xfrm>
            <a:off x="7335838" y="5121275"/>
            <a:ext cx="377825" cy="520700"/>
          </a:xfrm>
          <a:prstGeom prst="rect">
            <a:avLst/>
          </a:prstGeom>
          <a:noFill/>
          <a:ln w="22225" algn="ctr">
            <a:noFill/>
            <a:miter lim="800000"/>
            <a:headEnd/>
            <a:tailEnd/>
          </a:ln>
        </p:spPr>
        <p:txBody>
          <a:bodyPr wrap="none">
            <a:spAutoFit/>
          </a:bodyPr>
          <a:lstStyle/>
          <a:p>
            <a:r>
              <a:rPr lang="en-US"/>
              <a:t>1</a:t>
            </a:r>
          </a:p>
        </p:txBody>
      </p:sp>
      <p:sp>
        <p:nvSpPr>
          <p:cNvPr id="26634" name="Text Box 9"/>
          <p:cNvSpPr txBox="1">
            <a:spLocks noChangeArrowheads="1"/>
          </p:cNvSpPr>
          <p:nvPr/>
        </p:nvSpPr>
        <p:spPr bwMode="auto">
          <a:xfrm>
            <a:off x="700088" y="2492375"/>
            <a:ext cx="377825" cy="520700"/>
          </a:xfrm>
          <a:prstGeom prst="rect">
            <a:avLst/>
          </a:prstGeom>
          <a:noFill/>
          <a:ln w="22225" algn="ctr">
            <a:noFill/>
            <a:miter lim="800000"/>
            <a:headEnd/>
            <a:tailEnd/>
          </a:ln>
        </p:spPr>
        <p:txBody>
          <a:bodyPr wrap="none">
            <a:spAutoFit/>
          </a:bodyPr>
          <a:lstStyle/>
          <a:p>
            <a:r>
              <a:rPr lang="en-US"/>
              <a:t>1</a:t>
            </a:r>
          </a:p>
        </p:txBody>
      </p:sp>
      <p:cxnSp>
        <p:nvCxnSpPr>
          <p:cNvPr id="12" name="Straight Connector 11"/>
          <p:cNvCxnSpPr>
            <a:stCxn id="26634" idx="3"/>
          </p:cNvCxnSpPr>
          <p:nvPr/>
        </p:nvCxnSpPr>
        <p:spPr bwMode="auto">
          <a:xfrm flipV="1">
            <a:off x="1077913" y="2743200"/>
            <a:ext cx="369887" cy="9525"/>
          </a:xfrm>
          <a:prstGeom prst="line">
            <a:avLst/>
          </a:prstGeom>
          <a:solidFill>
            <a:schemeClr val="accent1"/>
          </a:solidFill>
          <a:ln w="22225" cap="flat" cmpd="sng" algn="ctr">
            <a:solidFill>
              <a:schemeClr val="tx1"/>
            </a:solidFill>
            <a:prstDash val="solid"/>
            <a:round/>
            <a:headEnd type="none" w="med" len="med"/>
            <a:tailEnd type="none" w="lg" len="lg"/>
          </a:ln>
          <a:effectLst/>
        </p:spPr>
      </p:cxnSp>
      <p:cxnSp>
        <p:nvCxnSpPr>
          <p:cNvPr id="14" name="Straight Connector 13"/>
          <p:cNvCxnSpPr/>
          <p:nvPr/>
        </p:nvCxnSpPr>
        <p:spPr bwMode="auto">
          <a:xfrm rot="5400000">
            <a:off x="7353300" y="5905500"/>
            <a:ext cx="381000" cy="0"/>
          </a:xfrm>
          <a:prstGeom prst="line">
            <a:avLst/>
          </a:prstGeom>
          <a:solidFill>
            <a:schemeClr val="accent1"/>
          </a:solidFill>
          <a:ln w="22225" cap="flat" cmpd="sng" algn="ctr">
            <a:solidFill>
              <a:schemeClr val="tx1"/>
            </a:solidFill>
            <a:prstDash val="solid"/>
            <a:round/>
            <a:headEnd type="none" w="med" len="med"/>
            <a:tailEnd type="none" w="lg" len="lg"/>
          </a:ln>
          <a:effectLst/>
        </p:spPr>
      </p:cxn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662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6628" name="Rectangle 2"/>
          <p:cNvSpPr>
            <a:spLocks noGrp="1" noChangeArrowheads="1"/>
          </p:cNvSpPr>
          <p:nvPr>
            <p:ph type="title"/>
          </p:nvPr>
        </p:nvSpPr>
        <p:spPr/>
        <p:txBody>
          <a:bodyPr/>
          <a:lstStyle/>
          <a:p>
            <a:pPr eaLnBrk="1" hangingPunct="1"/>
            <a:r>
              <a:rPr lang="en-US" dirty="0" smtClean="0"/>
              <a:t>Loss rate versus </a:t>
            </a:r>
            <a:r>
              <a:rPr lang="en-US" i="1" dirty="0" smtClean="0">
                <a:latin typeface="Symbol" pitchFamily="18" charset="2"/>
                <a:sym typeface="Symbol" pitchFamily="18" charset="2"/>
              </a:rPr>
              <a:t></a:t>
            </a:r>
          </a:p>
        </p:txBody>
      </p:sp>
      <p:sp>
        <p:nvSpPr>
          <p:cNvPr id="26629" name="Line 4"/>
          <p:cNvSpPr>
            <a:spLocks noChangeShapeType="1"/>
          </p:cNvSpPr>
          <p:nvPr/>
        </p:nvSpPr>
        <p:spPr bwMode="auto">
          <a:xfrm>
            <a:off x="1116013" y="5876925"/>
            <a:ext cx="7416800" cy="0"/>
          </a:xfrm>
          <a:prstGeom prst="line">
            <a:avLst/>
          </a:prstGeom>
          <a:noFill/>
          <a:ln w="22225">
            <a:solidFill>
              <a:schemeClr val="tx1"/>
            </a:solidFill>
            <a:round/>
            <a:headEnd/>
            <a:tailEnd type="triangle" w="med" len="med"/>
          </a:ln>
        </p:spPr>
        <p:txBody>
          <a:bodyPr wrap="none" anchor="ctr"/>
          <a:lstStyle/>
          <a:p>
            <a:endParaRPr lang="en-US"/>
          </a:p>
        </p:txBody>
      </p:sp>
      <p:sp>
        <p:nvSpPr>
          <p:cNvPr id="26630" name="Line 5"/>
          <p:cNvSpPr>
            <a:spLocks noChangeShapeType="1"/>
          </p:cNvSpPr>
          <p:nvPr/>
        </p:nvSpPr>
        <p:spPr bwMode="auto">
          <a:xfrm flipV="1">
            <a:off x="1258888" y="1628775"/>
            <a:ext cx="0" cy="4321175"/>
          </a:xfrm>
          <a:prstGeom prst="line">
            <a:avLst/>
          </a:prstGeom>
          <a:noFill/>
          <a:ln w="22225">
            <a:solidFill>
              <a:schemeClr val="tx1"/>
            </a:solidFill>
            <a:round/>
            <a:headEnd/>
            <a:tailEnd type="triangle" w="med" len="med"/>
          </a:ln>
        </p:spPr>
        <p:txBody>
          <a:bodyPr wrap="none" anchor="ctr"/>
          <a:lstStyle/>
          <a:p>
            <a:endParaRPr lang="en-US"/>
          </a:p>
        </p:txBody>
      </p:sp>
      <p:sp>
        <p:nvSpPr>
          <p:cNvPr id="26631" name="Text Box 6"/>
          <p:cNvSpPr txBox="1">
            <a:spLocks noChangeArrowheads="1"/>
          </p:cNvSpPr>
          <p:nvPr/>
        </p:nvSpPr>
        <p:spPr bwMode="auto">
          <a:xfrm>
            <a:off x="633413" y="1454150"/>
            <a:ext cx="492125" cy="731838"/>
          </a:xfrm>
          <a:prstGeom prst="rect">
            <a:avLst/>
          </a:prstGeom>
          <a:noFill/>
          <a:ln w="22225" algn="ctr">
            <a:noFill/>
            <a:miter lim="800000"/>
            <a:headEnd/>
            <a:tailEnd/>
          </a:ln>
        </p:spPr>
        <p:txBody>
          <a:bodyPr wrap="none">
            <a:spAutoFit/>
          </a:bodyPr>
          <a:lstStyle/>
          <a:p>
            <a:r>
              <a:rPr lang="en-US" sz="4200" i="1">
                <a:solidFill>
                  <a:schemeClr val="tx2"/>
                </a:solidFill>
                <a:latin typeface="Symbol" pitchFamily="18" charset="2"/>
                <a:sym typeface="Symbol" pitchFamily="18" charset="2"/>
              </a:rPr>
              <a:t></a:t>
            </a:r>
          </a:p>
        </p:txBody>
      </p:sp>
      <p:sp>
        <p:nvSpPr>
          <p:cNvPr id="26632" name="Text Box 7"/>
          <p:cNvSpPr txBox="1">
            <a:spLocks noChangeArrowheads="1"/>
          </p:cNvSpPr>
          <p:nvPr/>
        </p:nvSpPr>
        <p:spPr bwMode="auto">
          <a:xfrm>
            <a:off x="7023100" y="6021388"/>
            <a:ext cx="1509713" cy="520700"/>
          </a:xfrm>
          <a:prstGeom prst="rect">
            <a:avLst/>
          </a:prstGeom>
          <a:noFill/>
          <a:ln w="22225" algn="ctr">
            <a:noFill/>
            <a:miter lim="800000"/>
            <a:headEnd/>
            <a:tailEnd/>
          </a:ln>
        </p:spPr>
        <p:txBody>
          <a:bodyPr wrap="none">
            <a:spAutoFit/>
          </a:bodyPr>
          <a:lstStyle/>
          <a:p>
            <a:r>
              <a:rPr lang="en-US"/>
              <a:t>loss rate</a:t>
            </a:r>
          </a:p>
        </p:txBody>
      </p:sp>
      <p:sp>
        <p:nvSpPr>
          <p:cNvPr id="26633" name="Text Box 8"/>
          <p:cNvSpPr txBox="1">
            <a:spLocks noChangeArrowheads="1"/>
          </p:cNvSpPr>
          <p:nvPr/>
        </p:nvSpPr>
        <p:spPr bwMode="auto">
          <a:xfrm>
            <a:off x="7335838" y="5121275"/>
            <a:ext cx="377825" cy="520700"/>
          </a:xfrm>
          <a:prstGeom prst="rect">
            <a:avLst/>
          </a:prstGeom>
          <a:noFill/>
          <a:ln w="22225" algn="ctr">
            <a:noFill/>
            <a:miter lim="800000"/>
            <a:headEnd/>
            <a:tailEnd/>
          </a:ln>
        </p:spPr>
        <p:txBody>
          <a:bodyPr wrap="none">
            <a:spAutoFit/>
          </a:bodyPr>
          <a:lstStyle/>
          <a:p>
            <a:r>
              <a:rPr lang="en-US"/>
              <a:t>1</a:t>
            </a:r>
          </a:p>
        </p:txBody>
      </p:sp>
      <p:sp>
        <p:nvSpPr>
          <p:cNvPr id="26634" name="Text Box 9"/>
          <p:cNvSpPr txBox="1">
            <a:spLocks noChangeArrowheads="1"/>
          </p:cNvSpPr>
          <p:nvPr/>
        </p:nvSpPr>
        <p:spPr bwMode="auto">
          <a:xfrm>
            <a:off x="700088" y="2492375"/>
            <a:ext cx="377825" cy="520700"/>
          </a:xfrm>
          <a:prstGeom prst="rect">
            <a:avLst/>
          </a:prstGeom>
          <a:noFill/>
          <a:ln w="22225" algn="ctr">
            <a:noFill/>
            <a:miter lim="800000"/>
            <a:headEnd/>
            <a:tailEnd/>
          </a:ln>
        </p:spPr>
        <p:txBody>
          <a:bodyPr wrap="none">
            <a:spAutoFit/>
          </a:bodyPr>
          <a:lstStyle/>
          <a:p>
            <a:r>
              <a:rPr lang="en-US"/>
              <a:t>1</a:t>
            </a:r>
          </a:p>
        </p:txBody>
      </p:sp>
      <p:cxnSp>
        <p:nvCxnSpPr>
          <p:cNvPr id="12" name="Straight Connector 11"/>
          <p:cNvCxnSpPr>
            <a:stCxn id="26634" idx="3"/>
          </p:cNvCxnSpPr>
          <p:nvPr/>
        </p:nvCxnSpPr>
        <p:spPr bwMode="auto">
          <a:xfrm flipV="1">
            <a:off x="1077913" y="2743200"/>
            <a:ext cx="369887" cy="9525"/>
          </a:xfrm>
          <a:prstGeom prst="line">
            <a:avLst/>
          </a:prstGeom>
          <a:solidFill>
            <a:schemeClr val="accent1"/>
          </a:solidFill>
          <a:ln w="22225" cap="flat" cmpd="sng" algn="ctr">
            <a:solidFill>
              <a:schemeClr val="tx1"/>
            </a:solidFill>
            <a:prstDash val="solid"/>
            <a:round/>
            <a:headEnd type="none" w="med" len="med"/>
            <a:tailEnd type="none" w="lg" len="lg"/>
          </a:ln>
          <a:effectLst/>
        </p:spPr>
      </p:cxnSp>
      <p:cxnSp>
        <p:nvCxnSpPr>
          <p:cNvPr id="14" name="Straight Connector 13"/>
          <p:cNvCxnSpPr/>
          <p:nvPr/>
        </p:nvCxnSpPr>
        <p:spPr bwMode="auto">
          <a:xfrm rot="5400000">
            <a:off x="7353300" y="5905500"/>
            <a:ext cx="381000" cy="0"/>
          </a:xfrm>
          <a:prstGeom prst="line">
            <a:avLst/>
          </a:prstGeom>
          <a:solidFill>
            <a:schemeClr val="accent1"/>
          </a:solidFill>
          <a:ln w="22225" cap="flat" cmpd="sng" algn="ctr">
            <a:solidFill>
              <a:schemeClr val="tx1"/>
            </a:solidFill>
            <a:prstDash val="solid"/>
            <a:round/>
            <a:headEnd type="none" w="med" len="med"/>
            <a:tailEnd type="none" w="lg" len="lg"/>
          </a:ln>
          <a:effectLst/>
        </p:spPr>
      </p:cxnSp>
      <p:cxnSp>
        <p:nvCxnSpPr>
          <p:cNvPr id="17" name="Straight Connector 16"/>
          <p:cNvCxnSpPr/>
          <p:nvPr/>
        </p:nvCxnSpPr>
        <p:spPr bwMode="auto">
          <a:xfrm>
            <a:off x="1371600" y="2819400"/>
            <a:ext cx="6096000" cy="2971800"/>
          </a:xfrm>
          <a:prstGeom prst="line">
            <a:avLst/>
          </a:prstGeom>
          <a:solidFill>
            <a:schemeClr val="accent1"/>
          </a:solidFill>
          <a:ln w="22225" cap="flat" cmpd="sng" algn="ctr">
            <a:solidFill>
              <a:schemeClr val="tx1"/>
            </a:solidFill>
            <a:prstDash val="solid"/>
            <a:round/>
            <a:headEnd type="none" w="med" len="med"/>
            <a:tailEnd type="none" w="lg" len="lg"/>
          </a:ln>
          <a:effectLst/>
        </p:spPr>
      </p:cxn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765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7652" name="Rectangle 2"/>
          <p:cNvSpPr>
            <a:spLocks noGrp="1" noChangeArrowheads="1"/>
          </p:cNvSpPr>
          <p:nvPr>
            <p:ph type="title"/>
          </p:nvPr>
        </p:nvSpPr>
        <p:spPr/>
        <p:txBody>
          <a:bodyPr/>
          <a:lstStyle/>
          <a:p>
            <a:pPr eaLnBrk="1" hangingPunct="1"/>
            <a:r>
              <a:rPr lang="en-US" dirty="0" smtClean="0"/>
              <a:t>Value of </a:t>
            </a:r>
            <a:r>
              <a:rPr lang="en-US" dirty="0" smtClean="0">
                <a:latin typeface="Symbol" pitchFamily="18" charset="2"/>
                <a:sym typeface="Symbol" pitchFamily="18" charset="2"/>
              </a:rPr>
              <a:t>m</a:t>
            </a:r>
          </a:p>
        </p:txBody>
      </p:sp>
      <p:sp>
        <p:nvSpPr>
          <p:cNvPr id="27653" name="Rectangle 3"/>
          <p:cNvSpPr>
            <a:spLocks noGrp="1" noChangeArrowheads="1"/>
          </p:cNvSpPr>
          <p:nvPr>
            <p:ph type="body" idx="1"/>
          </p:nvPr>
        </p:nvSpPr>
        <p:spPr>
          <a:xfrm>
            <a:off x="914400" y="3429000"/>
            <a:ext cx="7772400" cy="2701925"/>
          </a:xfrm>
        </p:spPr>
        <p:txBody>
          <a:bodyPr/>
          <a:lstStyle/>
          <a:p>
            <a:pPr eaLnBrk="1" hangingPunct="1">
              <a:buFont typeface="Wingdings" pitchFamily="2" charset="2"/>
              <a:buNone/>
            </a:pPr>
            <a:r>
              <a:rPr lang="en-US" dirty="0" smtClean="0"/>
              <a:t>where</a:t>
            </a:r>
          </a:p>
          <a:p>
            <a:pPr eaLnBrk="1" hangingPunct="1">
              <a:buFont typeface="Wingdings" pitchFamily="2" charset="2"/>
              <a:buNone/>
            </a:pPr>
            <a:r>
              <a:rPr lang="en-US" dirty="0" smtClean="0"/>
              <a:t>      is the loss rate</a:t>
            </a:r>
          </a:p>
          <a:p>
            <a:pPr eaLnBrk="1" hangingPunct="1">
              <a:buFont typeface="Wingdings" pitchFamily="2" charset="2"/>
              <a:buNone/>
            </a:pPr>
            <a:r>
              <a:rPr lang="en-US" dirty="0" smtClean="0"/>
              <a:t>   </a:t>
            </a:r>
            <a:r>
              <a:rPr lang="en-US" i="1" dirty="0" smtClean="0">
                <a:latin typeface="Times New Roman" pitchFamily="18" charset="0"/>
                <a:cs typeface="Times New Roman" pitchFamily="18" charset="0"/>
              </a:rPr>
              <a:t>k</a:t>
            </a:r>
            <a:r>
              <a:rPr lang="en-US" dirty="0" smtClean="0"/>
              <a:t> is a constant </a:t>
            </a:r>
          </a:p>
        </p:txBody>
      </p:sp>
      <p:sp>
        <p:nvSpPr>
          <p:cNvPr id="27654" name="Text Box 4"/>
          <p:cNvSpPr txBox="1">
            <a:spLocks noChangeArrowheads="1"/>
          </p:cNvSpPr>
          <p:nvPr/>
        </p:nvSpPr>
        <p:spPr bwMode="auto">
          <a:xfrm>
            <a:off x="2341563" y="5373688"/>
            <a:ext cx="4000500" cy="520700"/>
          </a:xfrm>
          <a:prstGeom prst="rect">
            <a:avLst/>
          </a:prstGeom>
          <a:noFill/>
          <a:ln w="15875">
            <a:noFill/>
            <a:miter lim="800000"/>
            <a:headEnd/>
            <a:tailEnd/>
          </a:ln>
        </p:spPr>
        <p:txBody>
          <a:bodyPr wrap="none">
            <a:spAutoFit/>
          </a:bodyPr>
          <a:lstStyle/>
          <a:p>
            <a:pPr algn="l"/>
            <a:r>
              <a:rPr lang="en-US"/>
              <a:t>(Assuming one receiver)</a:t>
            </a:r>
          </a:p>
        </p:txBody>
      </p:sp>
      <p:pic>
        <p:nvPicPr>
          <p:cNvPr id="27655" name="Picture 7" descr="txp_fig"/>
          <p:cNvPicPr>
            <a:picLocks noChangeAspect="1" noChangeArrowheads="1"/>
          </p:cNvPicPr>
          <p:nvPr>
            <p:custDataLst>
              <p:tags r:id="rId1"/>
            </p:custDataLst>
          </p:nvPr>
        </p:nvPicPr>
        <p:blipFill>
          <a:blip r:embed="rId5" cstate="print"/>
          <a:srcRect/>
          <a:stretch>
            <a:fillRect/>
          </a:stretch>
        </p:blipFill>
        <p:spPr bwMode="auto">
          <a:xfrm>
            <a:off x="2697163" y="2205038"/>
            <a:ext cx="3352800" cy="482600"/>
          </a:xfrm>
          <a:prstGeom prst="rect">
            <a:avLst/>
          </a:prstGeom>
          <a:noFill/>
          <a:ln w="22225" algn="ctr">
            <a:noFill/>
            <a:miter lim="800000"/>
            <a:headEnd/>
            <a:tailEnd/>
          </a:ln>
        </p:spPr>
      </p:pic>
      <p:pic>
        <p:nvPicPr>
          <p:cNvPr id="27656" name="Picture 8" descr="txp_fig"/>
          <p:cNvPicPr>
            <a:picLocks noChangeAspect="1" noChangeArrowheads="1"/>
          </p:cNvPicPr>
          <p:nvPr>
            <p:custDataLst>
              <p:tags r:id="rId2"/>
            </p:custDataLst>
          </p:nvPr>
        </p:nvPicPr>
        <p:blipFill>
          <a:blip r:embed="rId6" cstate="print"/>
          <a:srcRect/>
          <a:stretch>
            <a:fillRect/>
          </a:stretch>
        </p:blipFill>
        <p:spPr bwMode="auto">
          <a:xfrm>
            <a:off x="1403350" y="4149725"/>
            <a:ext cx="207963" cy="360363"/>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1"/>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8675" name="Footer Placeholder 2"/>
          <p:cNvSpPr>
            <a:spLocks noGrp="1"/>
          </p:cNvSpPr>
          <p:nvPr>
            <p:ph type="ftr" sz="quarter" idx="11"/>
          </p:nvPr>
        </p:nvSpPr>
        <p:spPr>
          <a:noFill/>
        </p:spPr>
        <p:txBody>
          <a:bodyPr/>
          <a:lstStyle/>
          <a:p>
            <a:endParaRPr lang="en-US" smtClean="0"/>
          </a:p>
          <a:p>
            <a:endParaRPr lang="en-US" smtClean="0"/>
          </a:p>
          <a:p>
            <a:endParaRPr lang="en-US" smtClean="0"/>
          </a:p>
        </p:txBody>
      </p:sp>
      <p:pic>
        <p:nvPicPr>
          <p:cNvPr id="28676" name="Picture 11" descr="txp_fig"/>
          <p:cNvPicPr>
            <a:picLocks noChangeAspect="1" noChangeArrowheads="1"/>
          </p:cNvPicPr>
          <p:nvPr>
            <p:custDataLst>
              <p:tags r:id="rId1"/>
            </p:custDataLst>
          </p:nvPr>
        </p:nvPicPr>
        <p:blipFill>
          <a:blip r:embed="rId4" cstate="print"/>
          <a:srcRect/>
          <a:stretch>
            <a:fillRect/>
          </a:stretch>
        </p:blipFill>
        <p:spPr bwMode="auto">
          <a:xfrm>
            <a:off x="685800" y="1828800"/>
            <a:ext cx="8077200" cy="4621212"/>
          </a:xfrm>
          <a:prstGeom prst="rect">
            <a:avLst/>
          </a:prstGeom>
          <a:noFill/>
          <a:ln w="22225" algn="ctr">
            <a:noFill/>
            <a:miter lim="800000"/>
            <a:headEnd/>
            <a:tailEnd/>
          </a:ln>
        </p:spPr>
      </p:pic>
      <p:sp>
        <p:nvSpPr>
          <p:cNvPr id="5" name="Rectangle 2"/>
          <p:cNvSpPr txBox="1">
            <a:spLocks noChangeArrowheads="1"/>
          </p:cNvSpPr>
          <p:nvPr/>
        </p:nvSpPr>
        <p:spPr>
          <a:xfrm>
            <a:off x="914400" y="457199"/>
            <a:ext cx="7772400" cy="963613"/>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200" b="0" i="0" u="none" strike="noStrike" kern="0" cap="none" spc="0" normalizeH="0" baseline="0" noProof="0" dirty="0" smtClean="0">
                <a:ln>
                  <a:noFill/>
                </a:ln>
                <a:solidFill>
                  <a:schemeClr val="tx2"/>
                </a:solidFill>
                <a:effectLst/>
                <a:uLnTx/>
                <a:uFillTx/>
                <a:latin typeface="+mj-lt"/>
                <a:ea typeface="+mj-ea"/>
                <a:cs typeface="+mj-cs"/>
              </a:rPr>
              <a:t>LDA Algorithm</a:t>
            </a:r>
            <a:endParaRPr kumimoji="0" lang="en-US" sz="4200" b="0" i="0" u="none" strike="noStrike" kern="0" cap="none" spc="0" normalizeH="0" baseline="0" noProof="0" dirty="0" smtClean="0">
              <a:ln>
                <a:noFill/>
              </a:ln>
              <a:solidFill>
                <a:schemeClr val="tx2"/>
              </a:solidFill>
              <a:effectLst/>
              <a:uLnTx/>
              <a:uFillTx/>
              <a:latin typeface="Symbol" pitchFamily="18" charset="2"/>
              <a:ea typeface="+mj-ea"/>
              <a:cs typeface="+mj-cs"/>
              <a:sym typeface="Symbol" pitchFamily="18" charset="2"/>
            </a:endParaRPr>
          </a:p>
        </p:txBody>
      </p:sp>
      <p:sp>
        <p:nvSpPr>
          <p:cNvPr id="6" name="Rectangle 5"/>
          <p:cNvSpPr/>
          <p:nvPr/>
        </p:nvSpPr>
        <p:spPr bwMode="auto">
          <a:xfrm>
            <a:off x="609600" y="6019800"/>
            <a:ext cx="685800" cy="457200"/>
          </a:xfrm>
          <a:prstGeom prst="rect">
            <a:avLst/>
          </a:prstGeom>
          <a:solidFill>
            <a:schemeClr val="bg1"/>
          </a:solidFill>
          <a:ln w="22225" cap="flat" cmpd="sng" algn="ctr">
            <a:no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ahoma" pitchFamily="34" charset="0"/>
            </a:endParaRP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96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9700" name="Rectangle 2"/>
          <p:cNvSpPr>
            <a:spLocks noGrp="1" noChangeArrowheads="1"/>
          </p:cNvSpPr>
          <p:nvPr>
            <p:ph type="title"/>
          </p:nvPr>
        </p:nvSpPr>
        <p:spPr/>
        <p:txBody>
          <a:bodyPr/>
          <a:lstStyle/>
          <a:p>
            <a:pPr eaLnBrk="1" hangingPunct="1"/>
            <a:r>
              <a:rPr lang="en-US" smtClean="0"/>
              <a:t>What is Needed?</a:t>
            </a:r>
          </a:p>
        </p:txBody>
      </p:sp>
      <p:pic>
        <p:nvPicPr>
          <p:cNvPr id="29701" name="Picture 4" descr="txp_fig"/>
          <p:cNvPicPr>
            <a:picLocks noChangeAspect="1" noChangeArrowheads="1"/>
          </p:cNvPicPr>
          <p:nvPr>
            <p:custDataLst>
              <p:tags r:id="rId1"/>
            </p:custDataLst>
          </p:nvPr>
        </p:nvPicPr>
        <p:blipFill>
          <a:blip r:embed="rId4" cstate="print"/>
          <a:srcRect/>
          <a:stretch>
            <a:fillRect/>
          </a:stretch>
        </p:blipFill>
        <p:spPr bwMode="auto">
          <a:xfrm>
            <a:off x="609600" y="1989138"/>
            <a:ext cx="8001000" cy="7366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296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9700" name="Rectangle 2"/>
          <p:cNvSpPr>
            <a:spLocks noGrp="1" noChangeArrowheads="1"/>
          </p:cNvSpPr>
          <p:nvPr>
            <p:ph type="title"/>
          </p:nvPr>
        </p:nvSpPr>
        <p:spPr/>
        <p:txBody>
          <a:bodyPr/>
          <a:lstStyle/>
          <a:p>
            <a:pPr eaLnBrk="1" hangingPunct="1"/>
            <a:r>
              <a:rPr lang="en-US" smtClean="0"/>
              <a:t>What is Needed?</a:t>
            </a:r>
          </a:p>
        </p:txBody>
      </p:sp>
      <p:pic>
        <p:nvPicPr>
          <p:cNvPr id="29701" name="Picture 4" descr="txp_fig"/>
          <p:cNvPicPr>
            <a:picLocks noChangeAspect="1" noChangeArrowheads="1"/>
          </p:cNvPicPr>
          <p:nvPr>
            <p:custDataLst>
              <p:tags r:id="rId1"/>
            </p:custDataLst>
          </p:nvPr>
        </p:nvPicPr>
        <p:blipFill>
          <a:blip r:embed="rId4" cstate="print"/>
          <a:srcRect/>
          <a:stretch>
            <a:fillRect/>
          </a:stretch>
        </p:blipFill>
        <p:spPr bwMode="auto">
          <a:xfrm>
            <a:off x="609600" y="1989138"/>
            <a:ext cx="8001000" cy="736600"/>
          </a:xfrm>
          <a:prstGeom prst="rect">
            <a:avLst/>
          </a:prstGeom>
          <a:noFill/>
          <a:ln w="22225" algn="ctr">
            <a:noFill/>
            <a:miter lim="800000"/>
            <a:headEnd/>
            <a:tailEnd/>
          </a:ln>
        </p:spPr>
      </p:pic>
      <p:sp>
        <p:nvSpPr>
          <p:cNvPr id="6" name="Rectangle 3"/>
          <p:cNvSpPr txBox="1">
            <a:spLocks noChangeArrowheads="1"/>
          </p:cNvSpPr>
          <p:nvPr/>
        </p:nvSpPr>
        <p:spPr>
          <a:xfrm>
            <a:off x="914400" y="3429000"/>
            <a:ext cx="7772400" cy="2701925"/>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We know</a:t>
            </a:r>
          </a:p>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sz="3200" b="0" i="1"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v</a:t>
            </a:r>
            <a:r>
              <a:rPr kumimoji="0" lang="en-US" sz="3200" b="0" i="1" u="none" strike="noStrike" kern="0" cap="none" spc="0" normalizeH="0" baseline="-25000" noProof="0" dirty="0" smtClean="0">
                <a:ln>
                  <a:noFill/>
                </a:ln>
                <a:solidFill>
                  <a:schemeClr val="tx1"/>
                </a:solidFill>
                <a:effectLst/>
                <a:uLnTx/>
                <a:uFillTx/>
                <a:latin typeface="Times New Roman" pitchFamily="18" charset="0"/>
                <a:cs typeface="Times New Roman" pitchFamily="18" charset="0"/>
              </a:rPr>
              <a:t>i</a:t>
            </a:r>
            <a:r>
              <a:rPr kumimoji="0" lang="en-US" sz="32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0" cap="none" spc="0" normalizeH="0" noProof="0" dirty="0" smtClean="0">
                <a:ln>
                  <a:noFill/>
                </a:ln>
                <a:solidFill>
                  <a:schemeClr val="tx1"/>
                </a:solidFill>
                <a:effectLst/>
                <a:uLnTx/>
                <a:uFillTx/>
                <a:latin typeface="Times New Roman" pitchFamily="18" charset="0"/>
                <a:cs typeface="Times New Roman" pitchFamily="18" charset="0"/>
              </a:rPr>
              <a:t>r</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0" cap="none" spc="0" normalizeH="0" noProof="0" dirty="0" smtClean="0">
                <a:ln>
                  <a:noFill/>
                </a:ln>
                <a:solidFill>
                  <a:schemeClr val="tx1"/>
                </a:solidFill>
                <a:effectLst/>
                <a:uLnTx/>
                <a:uFillTx/>
                <a:latin typeface="Times New Roman" pitchFamily="18" charset="0"/>
                <a:cs typeface="Times New Roman" pitchFamily="18" charset="0"/>
              </a:rPr>
              <a:t>M</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0" cap="none" spc="0" normalizeH="0" noProof="0" dirty="0" smtClean="0">
                <a:ln>
                  <a:noFill/>
                </a:ln>
                <a:solidFill>
                  <a:schemeClr val="tx1"/>
                </a:solidFill>
                <a:effectLst/>
                <a:uLnTx/>
                <a:uFillTx/>
                <a:latin typeface="Times New Roman" pitchFamily="18" charset="0"/>
                <a:cs typeface="Times New Roman" pitchFamily="18" charset="0"/>
              </a:rPr>
              <a:t>T</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0" cap="none" spc="0" normalizeH="0" noProof="0" dirty="0" smtClean="0">
                <a:ln>
                  <a:noFill/>
                </a:ln>
                <a:solidFill>
                  <a:schemeClr val="tx1"/>
                </a:solidFill>
                <a:effectLst/>
                <a:uLnTx/>
                <a:uFillTx/>
                <a:latin typeface="Times New Roman" pitchFamily="18" charset="0"/>
                <a:cs typeface="Times New Roman" pitchFamily="18" charset="0"/>
                <a:sym typeface="Symbol"/>
              </a:rPr>
              <a:t></a:t>
            </a:r>
          </a:p>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lang="en-US" sz="3200" kern="0" baseline="0" dirty="0" smtClean="0">
                <a:latin typeface="+mn-lt"/>
                <a:cs typeface="Times New Roman" pitchFamily="18" charset="0"/>
                <a:sym typeface="Symbol"/>
              </a:rPr>
              <a:t>But not</a:t>
            </a:r>
          </a:p>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3200" b="0" i="1" u="none" strike="noStrike" kern="0" cap="none" spc="0" normalizeH="0" noProof="0" dirty="0" smtClean="0">
                <a:ln>
                  <a:noFill/>
                </a:ln>
                <a:solidFill>
                  <a:schemeClr val="tx1"/>
                </a:solidFill>
                <a:effectLst/>
                <a:uLnTx/>
                <a:uFillTx/>
                <a:latin typeface="Times New Roman" pitchFamily="18" charset="0"/>
                <a:cs typeface="Times New Roman" pitchFamily="18" charset="0"/>
                <a:sym typeface="Symbol"/>
              </a:rPr>
              <a:t>	b</a:t>
            </a:r>
            <a:endParaRPr kumimoji="0" lang="en-US" sz="3200" b="0" i="1" u="none" strike="noStrike" kern="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07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0724" name="Rectangle 2"/>
          <p:cNvSpPr>
            <a:spLocks noGrp="1" noChangeArrowheads="1"/>
          </p:cNvSpPr>
          <p:nvPr>
            <p:ph type="title"/>
          </p:nvPr>
        </p:nvSpPr>
        <p:spPr/>
        <p:txBody>
          <a:bodyPr/>
          <a:lstStyle/>
          <a:p>
            <a:pPr eaLnBrk="1" hangingPunct="1"/>
            <a:r>
              <a:rPr lang="en-US" dirty="0" smtClean="0"/>
              <a:t>Estimating </a:t>
            </a:r>
            <a:r>
              <a:rPr lang="en-US" i="1" dirty="0" smtClean="0">
                <a:latin typeface="Times New Roman" pitchFamily="18" charset="0"/>
                <a:cs typeface="Times New Roman" pitchFamily="18" charset="0"/>
              </a:rPr>
              <a:t>b</a:t>
            </a:r>
            <a:r>
              <a:rPr lang="en-US" dirty="0" smtClean="0"/>
              <a:t> : Packet Pair</a:t>
            </a:r>
          </a:p>
        </p:txBody>
      </p:sp>
      <p:grpSp>
        <p:nvGrpSpPr>
          <p:cNvPr id="30725" name="Group 3"/>
          <p:cNvGrpSpPr>
            <a:grpSpLocks/>
          </p:cNvGrpSpPr>
          <p:nvPr/>
        </p:nvGrpSpPr>
        <p:grpSpPr bwMode="auto">
          <a:xfrm>
            <a:off x="1763713" y="2781300"/>
            <a:ext cx="6121400" cy="576263"/>
            <a:chOff x="1111" y="1752"/>
            <a:chExt cx="3856" cy="363"/>
          </a:xfrm>
        </p:grpSpPr>
        <p:cxnSp>
          <p:nvCxnSpPr>
            <p:cNvPr id="30734" name="AutoShape 4"/>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0735" name="AutoShape 5"/>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0736" name="AutoShape 6"/>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0737" name="AutoShape 7"/>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0738" name="AutoShape 8"/>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0726" name="Rectangle 9"/>
          <p:cNvSpPr>
            <a:spLocks noChangeArrowheads="1"/>
          </p:cNvSpPr>
          <p:nvPr/>
        </p:nvSpPr>
        <p:spPr bwMode="auto">
          <a:xfrm>
            <a:off x="2916238" y="2781300"/>
            <a:ext cx="288925" cy="1800225"/>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0727" name="Rectangle 10"/>
          <p:cNvSpPr>
            <a:spLocks noChangeArrowheads="1"/>
          </p:cNvSpPr>
          <p:nvPr/>
        </p:nvSpPr>
        <p:spPr bwMode="auto">
          <a:xfrm>
            <a:off x="2627313" y="2781300"/>
            <a:ext cx="288925" cy="1800225"/>
          </a:xfrm>
          <a:prstGeom prst="rect">
            <a:avLst/>
          </a:prstGeom>
          <a:solidFill>
            <a:schemeClr val="accent1"/>
          </a:solidFill>
          <a:ln w="15875">
            <a:solidFill>
              <a:schemeClr val="tx1"/>
            </a:solidFill>
            <a:miter lim="800000"/>
            <a:headEnd/>
            <a:tailEnd/>
          </a:ln>
        </p:spPr>
        <p:txBody>
          <a:bodyPr wrap="none" anchor="ctr"/>
          <a:lstStyle/>
          <a:p>
            <a:endParaRPr lang="en-US"/>
          </a:p>
        </p:txBody>
      </p:sp>
      <p:grpSp>
        <p:nvGrpSpPr>
          <p:cNvPr id="30728" name="Group 11"/>
          <p:cNvGrpSpPr>
            <a:grpSpLocks/>
          </p:cNvGrpSpPr>
          <p:nvPr/>
        </p:nvGrpSpPr>
        <p:grpSpPr bwMode="auto">
          <a:xfrm flipV="1">
            <a:off x="1763713" y="4005263"/>
            <a:ext cx="6121400" cy="576262"/>
            <a:chOff x="1111" y="1752"/>
            <a:chExt cx="3856" cy="363"/>
          </a:xfrm>
        </p:grpSpPr>
        <p:cxnSp>
          <p:nvCxnSpPr>
            <p:cNvPr id="30729" name="AutoShape 12"/>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0730" name="AutoShape 13"/>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0731" name="AutoShape 14"/>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0732" name="AutoShape 15"/>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0733" name="AutoShape 16"/>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17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1748" name="Rectangle 2"/>
          <p:cNvSpPr>
            <a:spLocks noGrp="1" noChangeArrowheads="1"/>
          </p:cNvSpPr>
          <p:nvPr>
            <p:ph type="title"/>
          </p:nvPr>
        </p:nvSpPr>
        <p:spPr/>
        <p:txBody>
          <a:bodyPr/>
          <a:lstStyle/>
          <a:p>
            <a:pPr eaLnBrk="1" hangingPunct="1"/>
            <a:r>
              <a:rPr lang="en-US" dirty="0" smtClean="0"/>
              <a:t>Estimating </a:t>
            </a:r>
            <a:r>
              <a:rPr lang="en-US" i="1" dirty="0" smtClean="0">
                <a:latin typeface="Times New Roman" pitchFamily="18" charset="0"/>
                <a:cs typeface="Times New Roman" pitchFamily="18" charset="0"/>
              </a:rPr>
              <a:t>b</a:t>
            </a:r>
            <a:r>
              <a:rPr lang="en-US" dirty="0" smtClean="0"/>
              <a:t> : Packet Pair</a:t>
            </a:r>
          </a:p>
        </p:txBody>
      </p:sp>
      <p:cxnSp>
        <p:nvCxnSpPr>
          <p:cNvPr id="31749" name="AutoShape 3"/>
          <p:cNvCxnSpPr>
            <a:cxnSpLocks noChangeShapeType="1"/>
          </p:cNvCxnSpPr>
          <p:nvPr/>
        </p:nvCxnSpPr>
        <p:spPr bwMode="auto">
          <a:xfrm>
            <a:off x="1763713" y="2781300"/>
            <a:ext cx="1871662" cy="0"/>
          </a:xfrm>
          <a:prstGeom prst="straightConnector1">
            <a:avLst/>
          </a:prstGeom>
          <a:noFill/>
          <a:ln w="15875">
            <a:solidFill>
              <a:schemeClr val="tx1"/>
            </a:solidFill>
            <a:round/>
            <a:headEnd/>
            <a:tailEnd/>
          </a:ln>
        </p:spPr>
      </p:cxnSp>
      <p:cxnSp>
        <p:nvCxnSpPr>
          <p:cNvPr id="31750" name="AutoShape 4"/>
          <p:cNvCxnSpPr>
            <a:cxnSpLocks noChangeShapeType="1"/>
          </p:cNvCxnSpPr>
          <p:nvPr/>
        </p:nvCxnSpPr>
        <p:spPr bwMode="auto">
          <a:xfrm>
            <a:off x="3635375" y="2781300"/>
            <a:ext cx="0" cy="576263"/>
          </a:xfrm>
          <a:prstGeom prst="straightConnector1">
            <a:avLst/>
          </a:prstGeom>
          <a:noFill/>
          <a:ln w="15875">
            <a:solidFill>
              <a:schemeClr val="tx1"/>
            </a:solidFill>
            <a:round/>
            <a:headEnd/>
            <a:tailEnd/>
          </a:ln>
        </p:spPr>
      </p:cxnSp>
      <p:cxnSp>
        <p:nvCxnSpPr>
          <p:cNvPr id="31751" name="AutoShape 5"/>
          <p:cNvCxnSpPr>
            <a:cxnSpLocks noChangeShapeType="1"/>
          </p:cNvCxnSpPr>
          <p:nvPr/>
        </p:nvCxnSpPr>
        <p:spPr bwMode="auto">
          <a:xfrm>
            <a:off x="3635375" y="3357563"/>
            <a:ext cx="2232025" cy="0"/>
          </a:xfrm>
          <a:prstGeom prst="straightConnector1">
            <a:avLst/>
          </a:prstGeom>
          <a:noFill/>
          <a:ln w="15875">
            <a:solidFill>
              <a:schemeClr val="tx1"/>
            </a:solidFill>
            <a:round/>
            <a:headEnd/>
            <a:tailEnd/>
          </a:ln>
        </p:spPr>
      </p:cxnSp>
      <p:grpSp>
        <p:nvGrpSpPr>
          <p:cNvPr id="31752" name="Group 6"/>
          <p:cNvGrpSpPr>
            <a:grpSpLocks/>
          </p:cNvGrpSpPr>
          <p:nvPr/>
        </p:nvGrpSpPr>
        <p:grpSpPr bwMode="auto">
          <a:xfrm>
            <a:off x="1763713" y="2781300"/>
            <a:ext cx="6121400" cy="576263"/>
            <a:chOff x="1111" y="1752"/>
            <a:chExt cx="3856" cy="363"/>
          </a:xfrm>
        </p:grpSpPr>
        <p:cxnSp>
          <p:nvCxnSpPr>
            <p:cNvPr id="31762" name="AutoShape 7"/>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1763" name="AutoShape 8"/>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1764" name="AutoShape 9"/>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1765" name="AutoShape 10"/>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1766" name="AutoShape 11"/>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1753" name="Rectangle 12"/>
          <p:cNvSpPr>
            <a:spLocks noChangeArrowheads="1"/>
          </p:cNvSpPr>
          <p:nvPr/>
        </p:nvSpPr>
        <p:spPr bwMode="auto">
          <a:xfrm>
            <a:off x="4932363" y="3357563"/>
            <a:ext cx="863600" cy="647700"/>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1754" name="Line 13"/>
          <p:cNvSpPr>
            <a:spLocks noChangeShapeType="1"/>
          </p:cNvSpPr>
          <p:nvPr/>
        </p:nvSpPr>
        <p:spPr bwMode="auto">
          <a:xfrm>
            <a:off x="4427538" y="4365625"/>
            <a:ext cx="1082675" cy="0"/>
          </a:xfrm>
          <a:prstGeom prst="line">
            <a:avLst/>
          </a:prstGeom>
          <a:noFill/>
          <a:ln w="15875">
            <a:solidFill>
              <a:schemeClr val="tx1"/>
            </a:solidFill>
            <a:round/>
            <a:headEnd/>
            <a:tailEnd type="triangle" w="med" len="med"/>
          </a:ln>
        </p:spPr>
        <p:txBody>
          <a:bodyPr/>
          <a:lstStyle/>
          <a:p>
            <a:endParaRPr lang="en-US"/>
          </a:p>
        </p:txBody>
      </p:sp>
      <p:grpSp>
        <p:nvGrpSpPr>
          <p:cNvPr id="31755" name="Group 14"/>
          <p:cNvGrpSpPr>
            <a:grpSpLocks/>
          </p:cNvGrpSpPr>
          <p:nvPr/>
        </p:nvGrpSpPr>
        <p:grpSpPr bwMode="auto">
          <a:xfrm flipV="1">
            <a:off x="1763713" y="4005263"/>
            <a:ext cx="6121400" cy="576262"/>
            <a:chOff x="1111" y="1752"/>
            <a:chExt cx="3856" cy="363"/>
          </a:xfrm>
        </p:grpSpPr>
        <p:cxnSp>
          <p:nvCxnSpPr>
            <p:cNvPr id="31757" name="AutoShape 15"/>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1758" name="AutoShape 16"/>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1759" name="AutoShape 17"/>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1760" name="AutoShape 18"/>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1761" name="AutoShape 19"/>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1756" name="Rectangle 20"/>
          <p:cNvSpPr>
            <a:spLocks noChangeArrowheads="1"/>
          </p:cNvSpPr>
          <p:nvPr/>
        </p:nvSpPr>
        <p:spPr bwMode="auto">
          <a:xfrm>
            <a:off x="4068763" y="3357563"/>
            <a:ext cx="863600" cy="647700"/>
          </a:xfrm>
          <a:prstGeom prst="rect">
            <a:avLst/>
          </a:prstGeom>
          <a:solidFill>
            <a:schemeClr val="accent1"/>
          </a:solidFill>
          <a:ln w="15875">
            <a:solidFill>
              <a:schemeClr val="tx1"/>
            </a:solidFill>
            <a:miter lim="800000"/>
            <a:headEnd/>
            <a:tailEnd/>
          </a:ln>
        </p:spPr>
        <p:txBody>
          <a:bodyPr wrap="none" anchor="ctr"/>
          <a:lstStyle/>
          <a:p>
            <a:endParaRPr lang="en-US"/>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27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2772" name="Rectangle 2"/>
          <p:cNvSpPr>
            <a:spLocks noGrp="1" noChangeArrowheads="1"/>
          </p:cNvSpPr>
          <p:nvPr>
            <p:ph type="title"/>
          </p:nvPr>
        </p:nvSpPr>
        <p:spPr/>
        <p:txBody>
          <a:bodyPr/>
          <a:lstStyle/>
          <a:p>
            <a:pPr eaLnBrk="1" hangingPunct="1"/>
            <a:r>
              <a:rPr lang="en-US" dirty="0" smtClean="0"/>
              <a:t>Estimating </a:t>
            </a:r>
            <a:r>
              <a:rPr lang="en-US" i="1" dirty="0" smtClean="0">
                <a:latin typeface="Times New Roman" pitchFamily="18" charset="0"/>
                <a:cs typeface="Times New Roman" pitchFamily="18" charset="0"/>
              </a:rPr>
              <a:t>b</a:t>
            </a:r>
            <a:r>
              <a:rPr lang="en-US" dirty="0" smtClean="0"/>
              <a:t> : Packet Pair</a:t>
            </a:r>
          </a:p>
        </p:txBody>
      </p:sp>
      <p:cxnSp>
        <p:nvCxnSpPr>
          <p:cNvPr id="32773" name="AutoShape 3"/>
          <p:cNvCxnSpPr>
            <a:cxnSpLocks noChangeShapeType="1"/>
          </p:cNvCxnSpPr>
          <p:nvPr/>
        </p:nvCxnSpPr>
        <p:spPr bwMode="auto">
          <a:xfrm>
            <a:off x="1763713" y="2781300"/>
            <a:ext cx="1871662" cy="0"/>
          </a:xfrm>
          <a:prstGeom prst="straightConnector1">
            <a:avLst/>
          </a:prstGeom>
          <a:noFill/>
          <a:ln w="15875">
            <a:solidFill>
              <a:schemeClr val="tx1"/>
            </a:solidFill>
            <a:round/>
            <a:headEnd/>
            <a:tailEnd/>
          </a:ln>
        </p:spPr>
      </p:cxnSp>
      <p:cxnSp>
        <p:nvCxnSpPr>
          <p:cNvPr id="32774" name="AutoShape 4"/>
          <p:cNvCxnSpPr>
            <a:cxnSpLocks noChangeShapeType="1"/>
          </p:cNvCxnSpPr>
          <p:nvPr/>
        </p:nvCxnSpPr>
        <p:spPr bwMode="auto">
          <a:xfrm>
            <a:off x="3635375" y="2781300"/>
            <a:ext cx="0" cy="576263"/>
          </a:xfrm>
          <a:prstGeom prst="straightConnector1">
            <a:avLst/>
          </a:prstGeom>
          <a:noFill/>
          <a:ln w="15875">
            <a:solidFill>
              <a:schemeClr val="tx1"/>
            </a:solidFill>
            <a:round/>
            <a:headEnd/>
            <a:tailEnd/>
          </a:ln>
        </p:spPr>
      </p:cxnSp>
      <p:cxnSp>
        <p:nvCxnSpPr>
          <p:cNvPr id="32775" name="AutoShape 5"/>
          <p:cNvCxnSpPr>
            <a:cxnSpLocks noChangeShapeType="1"/>
          </p:cNvCxnSpPr>
          <p:nvPr/>
        </p:nvCxnSpPr>
        <p:spPr bwMode="auto">
          <a:xfrm>
            <a:off x="3635375" y="3357563"/>
            <a:ext cx="2232025" cy="0"/>
          </a:xfrm>
          <a:prstGeom prst="straightConnector1">
            <a:avLst/>
          </a:prstGeom>
          <a:noFill/>
          <a:ln w="15875">
            <a:solidFill>
              <a:schemeClr val="tx1"/>
            </a:solidFill>
            <a:round/>
            <a:headEnd/>
            <a:tailEnd/>
          </a:ln>
        </p:spPr>
      </p:cxnSp>
      <p:grpSp>
        <p:nvGrpSpPr>
          <p:cNvPr id="32776" name="Group 6"/>
          <p:cNvGrpSpPr>
            <a:grpSpLocks/>
          </p:cNvGrpSpPr>
          <p:nvPr/>
        </p:nvGrpSpPr>
        <p:grpSpPr bwMode="auto">
          <a:xfrm>
            <a:off x="1763713" y="2781300"/>
            <a:ext cx="6121400" cy="576263"/>
            <a:chOff x="1111" y="1752"/>
            <a:chExt cx="3856" cy="363"/>
          </a:xfrm>
        </p:grpSpPr>
        <p:cxnSp>
          <p:nvCxnSpPr>
            <p:cNvPr id="32788" name="AutoShape 7"/>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2789" name="AutoShape 8"/>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2790" name="AutoShape 9"/>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2791" name="AutoShape 10"/>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2792" name="AutoShape 11"/>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2777" name="Line 12"/>
          <p:cNvSpPr>
            <a:spLocks noChangeShapeType="1"/>
          </p:cNvSpPr>
          <p:nvPr/>
        </p:nvSpPr>
        <p:spPr bwMode="auto">
          <a:xfrm>
            <a:off x="6443663" y="4868863"/>
            <a:ext cx="1081087" cy="0"/>
          </a:xfrm>
          <a:prstGeom prst="line">
            <a:avLst/>
          </a:prstGeom>
          <a:noFill/>
          <a:ln w="15875">
            <a:solidFill>
              <a:schemeClr val="tx1"/>
            </a:solidFill>
            <a:round/>
            <a:headEnd/>
            <a:tailEnd type="triangle" w="med" len="med"/>
          </a:ln>
        </p:spPr>
        <p:txBody>
          <a:bodyPr/>
          <a:lstStyle/>
          <a:p>
            <a:endParaRPr lang="en-US"/>
          </a:p>
        </p:txBody>
      </p:sp>
      <p:grpSp>
        <p:nvGrpSpPr>
          <p:cNvPr id="32778" name="Group 13"/>
          <p:cNvGrpSpPr>
            <a:grpSpLocks/>
          </p:cNvGrpSpPr>
          <p:nvPr/>
        </p:nvGrpSpPr>
        <p:grpSpPr bwMode="auto">
          <a:xfrm flipV="1">
            <a:off x="1763713" y="4005263"/>
            <a:ext cx="6121400" cy="576262"/>
            <a:chOff x="1111" y="1752"/>
            <a:chExt cx="3856" cy="363"/>
          </a:xfrm>
        </p:grpSpPr>
        <p:cxnSp>
          <p:nvCxnSpPr>
            <p:cNvPr id="32783" name="AutoShape 14"/>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2784" name="AutoShape 15"/>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2785" name="AutoShape 16"/>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2786" name="AutoShape 17"/>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2787" name="AutoShape 18"/>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2779" name="Rectangle 19"/>
          <p:cNvSpPr>
            <a:spLocks noChangeArrowheads="1"/>
          </p:cNvSpPr>
          <p:nvPr/>
        </p:nvSpPr>
        <p:spPr bwMode="auto">
          <a:xfrm>
            <a:off x="7453313" y="2924175"/>
            <a:ext cx="358775" cy="1512888"/>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2780" name="Rectangle 20"/>
          <p:cNvSpPr>
            <a:spLocks noChangeArrowheads="1"/>
          </p:cNvSpPr>
          <p:nvPr/>
        </p:nvSpPr>
        <p:spPr bwMode="auto">
          <a:xfrm>
            <a:off x="6589713" y="2924175"/>
            <a:ext cx="357187" cy="1512888"/>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71701" name="Rectangle 21"/>
          <p:cNvSpPr>
            <a:spLocks noChangeArrowheads="1"/>
          </p:cNvSpPr>
          <p:nvPr/>
        </p:nvSpPr>
        <p:spPr bwMode="auto">
          <a:xfrm>
            <a:off x="4932363" y="3357563"/>
            <a:ext cx="863600" cy="647700"/>
          </a:xfrm>
          <a:prstGeom prst="rect">
            <a:avLst/>
          </a:prstGeom>
          <a:solidFill>
            <a:schemeClr val="bg2">
              <a:alpha val="47058"/>
            </a:schemeClr>
          </a:solidFill>
          <a:ln w="15875">
            <a:solidFill>
              <a:schemeClr val="tx1"/>
            </a:solidFill>
            <a:prstDash val="sysDot"/>
            <a:miter lim="800000"/>
            <a:headEnd/>
            <a:tailEnd/>
          </a:ln>
        </p:spPr>
        <p:txBody>
          <a:bodyPr wrap="none" anchor="ctr"/>
          <a:lstStyle/>
          <a:p>
            <a:endParaRPr lang="en-US"/>
          </a:p>
        </p:txBody>
      </p:sp>
      <p:sp>
        <p:nvSpPr>
          <p:cNvPr id="71702" name="Rectangle 22"/>
          <p:cNvSpPr>
            <a:spLocks noChangeArrowheads="1"/>
          </p:cNvSpPr>
          <p:nvPr/>
        </p:nvSpPr>
        <p:spPr bwMode="auto">
          <a:xfrm>
            <a:off x="4068763" y="3357563"/>
            <a:ext cx="863600" cy="647700"/>
          </a:xfrm>
          <a:prstGeom prst="rect">
            <a:avLst/>
          </a:prstGeom>
          <a:solidFill>
            <a:schemeClr val="bg2">
              <a:alpha val="47058"/>
            </a:schemeClr>
          </a:solidFill>
          <a:ln w="15875">
            <a:solidFill>
              <a:schemeClr val="tx1"/>
            </a:solidFill>
            <a:prstDash val="sysDot"/>
            <a:miter lim="800000"/>
            <a:headEnd/>
            <a:tailEnd/>
          </a:ln>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1" grpId="0" animBg="1"/>
      <p:bldP spid="7170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3795"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3796" name="Rectangle 2"/>
          <p:cNvSpPr>
            <a:spLocks noGrp="1" noChangeArrowheads="1"/>
          </p:cNvSpPr>
          <p:nvPr>
            <p:ph type="title"/>
          </p:nvPr>
        </p:nvSpPr>
        <p:spPr/>
        <p:txBody>
          <a:bodyPr/>
          <a:lstStyle/>
          <a:p>
            <a:pPr eaLnBrk="1" hangingPunct="1"/>
            <a:r>
              <a:rPr lang="en-US" smtClean="0"/>
              <a:t>Evaluation</a:t>
            </a:r>
          </a:p>
        </p:txBody>
      </p:sp>
      <p:pic>
        <p:nvPicPr>
          <p:cNvPr id="33797" name="Picture 4"/>
          <p:cNvPicPr>
            <a:picLocks noChangeAspect="1" noChangeArrowheads="1"/>
          </p:cNvPicPr>
          <p:nvPr/>
        </p:nvPicPr>
        <p:blipFill>
          <a:blip r:embed="rId3" cstate="print"/>
          <a:srcRect/>
          <a:stretch>
            <a:fillRect/>
          </a:stretch>
        </p:blipFill>
        <p:spPr bwMode="auto">
          <a:xfrm>
            <a:off x="1835150" y="1341438"/>
            <a:ext cx="6049963" cy="5227637"/>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1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8" name="Rectangle 2"/>
          <p:cNvSpPr>
            <a:spLocks noGrp="1" noChangeArrowheads="1"/>
          </p:cNvSpPr>
          <p:nvPr>
            <p:ph type="title"/>
          </p:nvPr>
        </p:nvSpPr>
        <p:spPr/>
        <p:txBody>
          <a:bodyPr/>
          <a:lstStyle/>
          <a:p>
            <a:pPr eaLnBrk="1" hangingPunct="1"/>
            <a:r>
              <a:rPr lang="en-US" dirty="0" smtClean="0"/>
              <a:t>Sender’s Algorithm</a:t>
            </a:r>
          </a:p>
        </p:txBody>
      </p:sp>
      <p:sp>
        <p:nvSpPr>
          <p:cNvPr id="6149"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1/fps seconds</a:t>
            </a: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pPr eaLnBrk="1" hangingPunct="1"/>
            <a:r>
              <a:rPr lang="en-US" smtClean="0"/>
              <a:t>More TCP-Friendly Rate Control</a:t>
            </a:r>
          </a:p>
        </p:txBody>
      </p:sp>
      <p:sp>
        <p:nvSpPr>
          <p:cNvPr id="34819"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5843"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5844" name="Rectangle 2"/>
          <p:cNvSpPr>
            <a:spLocks noGrp="1" noChangeArrowheads="1"/>
          </p:cNvSpPr>
          <p:nvPr>
            <p:ph type="title"/>
          </p:nvPr>
        </p:nvSpPr>
        <p:spPr/>
        <p:txBody>
          <a:bodyPr/>
          <a:lstStyle/>
          <a:p>
            <a:pPr eaLnBrk="1" hangingPunct="1"/>
            <a:r>
              <a:rPr lang="en-US" smtClean="0"/>
              <a:t>TCP-Equation</a:t>
            </a:r>
          </a:p>
        </p:txBody>
      </p:sp>
      <p:sp>
        <p:nvSpPr>
          <p:cNvPr id="35845" name="Text Box 3"/>
          <p:cNvSpPr txBox="1">
            <a:spLocks noChangeArrowheads="1"/>
          </p:cNvSpPr>
          <p:nvPr/>
        </p:nvSpPr>
        <p:spPr bwMode="auto">
          <a:xfrm>
            <a:off x="1116013" y="4868863"/>
            <a:ext cx="7429500" cy="920750"/>
          </a:xfrm>
          <a:prstGeom prst="rect">
            <a:avLst/>
          </a:prstGeom>
          <a:noFill/>
          <a:ln w="22225" algn="ctr">
            <a:noFill/>
            <a:miter lim="800000"/>
            <a:headEnd/>
            <a:tailEnd type="none" w="lg" len="lg"/>
          </a:ln>
        </p:spPr>
        <p:txBody>
          <a:bodyPr wrap="none">
            <a:spAutoFit/>
          </a:bodyPr>
          <a:lstStyle/>
          <a:p>
            <a:pPr algn="l"/>
            <a:r>
              <a:rPr lang="en-US" sz="1800" b="1">
                <a:solidFill>
                  <a:schemeClr val="hlink"/>
                </a:solidFill>
              </a:rPr>
              <a:t>Window size behavior in TCP/IP with constant loss probability</a:t>
            </a:r>
            <a:r>
              <a:rPr lang="en-US" sz="1800"/>
              <a:t> </a:t>
            </a:r>
          </a:p>
          <a:p>
            <a:pPr algn="l"/>
            <a:r>
              <a:rPr lang="en-US" sz="1800">
                <a:solidFill>
                  <a:schemeClr val="accent1"/>
                </a:solidFill>
              </a:rPr>
              <a:t>T. Ott, J. Kemperman, and M. Mathis</a:t>
            </a:r>
          </a:p>
          <a:p>
            <a:pPr algn="l"/>
            <a:r>
              <a:rPr lang="en-US" sz="1800">
                <a:solidFill>
                  <a:schemeClr val="accent1"/>
                </a:solidFill>
              </a:rPr>
              <a:t>June 1997, HPCS 1997</a:t>
            </a:r>
            <a:endParaRPr lang="en-US" sz="1800"/>
          </a:p>
        </p:txBody>
      </p:sp>
      <p:pic>
        <p:nvPicPr>
          <p:cNvPr id="35846" name="Picture 4" descr="txp_fig"/>
          <p:cNvPicPr>
            <a:picLocks noChangeAspect="1" noChangeArrowheads="1"/>
          </p:cNvPicPr>
          <p:nvPr>
            <p:custDataLst>
              <p:tags r:id="rId1"/>
            </p:custDataLst>
          </p:nvPr>
        </p:nvPicPr>
        <p:blipFill>
          <a:blip r:embed="rId4" cstate="print"/>
          <a:srcRect/>
          <a:stretch>
            <a:fillRect/>
          </a:stretch>
        </p:blipFill>
        <p:spPr bwMode="auto">
          <a:xfrm>
            <a:off x="3276600" y="2420938"/>
            <a:ext cx="2616200" cy="863600"/>
          </a:xfrm>
          <a:prstGeom prst="rect">
            <a:avLst/>
          </a:prstGeom>
          <a:noFill/>
          <a:ln w="22225" algn="ctr">
            <a:noFill/>
            <a:miter lim="800000"/>
            <a:headEnd/>
            <a:tailEnd type="none" w="lg" len="lg"/>
          </a:ln>
        </p:spPr>
      </p:pic>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686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6868" name="Rectangle 2"/>
          <p:cNvSpPr>
            <a:spLocks noGrp="1" noChangeArrowheads="1"/>
          </p:cNvSpPr>
          <p:nvPr>
            <p:ph type="title"/>
          </p:nvPr>
        </p:nvSpPr>
        <p:spPr/>
        <p:txBody>
          <a:bodyPr/>
          <a:lstStyle/>
          <a:p>
            <a:pPr eaLnBrk="1" hangingPunct="1"/>
            <a:r>
              <a:rPr lang="en-US" smtClean="0"/>
              <a:t>TCP-Equation</a:t>
            </a:r>
          </a:p>
        </p:txBody>
      </p:sp>
      <p:sp>
        <p:nvSpPr>
          <p:cNvPr id="36869" name="Text Box 3"/>
          <p:cNvSpPr txBox="1">
            <a:spLocks noChangeArrowheads="1"/>
          </p:cNvSpPr>
          <p:nvPr/>
        </p:nvSpPr>
        <p:spPr bwMode="auto">
          <a:xfrm>
            <a:off x="1116013" y="4868863"/>
            <a:ext cx="7124700" cy="920750"/>
          </a:xfrm>
          <a:prstGeom prst="rect">
            <a:avLst/>
          </a:prstGeom>
          <a:noFill/>
          <a:ln w="22225" algn="ctr">
            <a:noFill/>
            <a:miter lim="800000"/>
            <a:headEnd/>
            <a:tailEnd type="none" w="lg" len="lg"/>
          </a:ln>
        </p:spPr>
        <p:txBody>
          <a:bodyPr wrap="none">
            <a:spAutoFit/>
          </a:bodyPr>
          <a:lstStyle/>
          <a:p>
            <a:pPr algn="l"/>
            <a:r>
              <a:rPr lang="en-US" sz="1800" b="1">
                <a:solidFill>
                  <a:schemeClr val="hlink"/>
                </a:solidFill>
              </a:rPr>
              <a:t>Equation-Based Congestion Control for Unicast Applications</a:t>
            </a:r>
            <a:r>
              <a:rPr lang="en-US" sz="1800"/>
              <a:t> </a:t>
            </a:r>
          </a:p>
          <a:p>
            <a:pPr algn="l"/>
            <a:r>
              <a:rPr lang="en-US" sz="1800">
                <a:solidFill>
                  <a:schemeClr val="accent1"/>
                </a:solidFill>
              </a:rPr>
              <a:t>Sally Floyd, Mark Handley, Jitendra Padhye, and Joerg Widmer.</a:t>
            </a:r>
            <a:br>
              <a:rPr lang="en-US" sz="1800">
                <a:solidFill>
                  <a:schemeClr val="accent1"/>
                </a:solidFill>
              </a:rPr>
            </a:br>
            <a:r>
              <a:rPr lang="en-US" sz="1800">
                <a:solidFill>
                  <a:schemeClr val="accent1"/>
                </a:solidFill>
              </a:rPr>
              <a:t>August 2000. SIGCOMM 2000</a:t>
            </a:r>
            <a:r>
              <a:rPr lang="en-US" sz="1800"/>
              <a:t> </a:t>
            </a:r>
          </a:p>
        </p:txBody>
      </p:sp>
      <p:pic>
        <p:nvPicPr>
          <p:cNvPr id="36870" name="Picture 4" descr="txp_fig"/>
          <p:cNvPicPr>
            <a:picLocks noChangeAspect="1" noChangeArrowheads="1"/>
          </p:cNvPicPr>
          <p:nvPr>
            <p:custDataLst>
              <p:tags r:id="rId1"/>
            </p:custDataLst>
          </p:nvPr>
        </p:nvPicPr>
        <p:blipFill>
          <a:blip r:embed="rId4" cstate="print"/>
          <a:srcRect/>
          <a:stretch>
            <a:fillRect/>
          </a:stretch>
        </p:blipFill>
        <p:spPr bwMode="auto">
          <a:xfrm>
            <a:off x="1030288" y="2370138"/>
            <a:ext cx="7340600" cy="1219200"/>
          </a:xfrm>
          <a:prstGeom prst="rect">
            <a:avLst/>
          </a:prstGeom>
          <a:noFill/>
          <a:ln w="22225" algn="ctr">
            <a:noFill/>
            <a:miter lim="800000"/>
            <a:headEnd/>
            <a:tailEnd type="none" w="lg" len="lg"/>
          </a:ln>
        </p:spPr>
      </p:pic>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78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7892" name="Rectangle 1026"/>
          <p:cNvSpPr>
            <a:spLocks noGrp="1" noChangeArrowheads="1"/>
          </p:cNvSpPr>
          <p:nvPr>
            <p:ph type="title"/>
          </p:nvPr>
        </p:nvSpPr>
        <p:spPr/>
        <p:txBody>
          <a:bodyPr/>
          <a:lstStyle/>
          <a:p>
            <a:pPr eaLnBrk="1" hangingPunct="1"/>
            <a:r>
              <a:rPr lang="en-US" smtClean="0"/>
              <a:t>Another Transport Protocol</a:t>
            </a:r>
          </a:p>
        </p:txBody>
      </p:sp>
      <p:sp>
        <p:nvSpPr>
          <p:cNvPr id="37893" name="Rectangle 1027"/>
          <p:cNvSpPr>
            <a:spLocks noGrp="1" noChangeArrowheads="1"/>
          </p:cNvSpPr>
          <p:nvPr>
            <p:ph type="body" idx="1"/>
          </p:nvPr>
        </p:nvSpPr>
        <p:spPr/>
        <p:txBody>
          <a:bodyPr/>
          <a:lstStyle/>
          <a:p>
            <a:pPr eaLnBrk="1" hangingPunct="1"/>
            <a:r>
              <a:rPr lang="en-US" smtClean="0"/>
              <a:t>Datagram Congestion Control Protocol (DCCP)</a:t>
            </a:r>
          </a:p>
          <a:p>
            <a:pPr eaLnBrk="1" hangingPunct="1"/>
            <a:endParaRPr lang="en-US" smtClean="0"/>
          </a:p>
          <a:p>
            <a:pPr eaLnBrk="1" hangingPunct="1"/>
            <a:r>
              <a:rPr lang="en-US" smtClean="0"/>
              <a:t>Implements congestion control but not reliability</a:t>
            </a: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3891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8916" name="Rectangle 2"/>
          <p:cNvSpPr>
            <a:spLocks noGrp="1" noChangeArrowheads="1"/>
          </p:cNvSpPr>
          <p:nvPr>
            <p:ph type="title"/>
          </p:nvPr>
        </p:nvSpPr>
        <p:spPr/>
        <p:txBody>
          <a:bodyPr/>
          <a:lstStyle/>
          <a:p>
            <a:pPr eaLnBrk="1" hangingPunct="1"/>
            <a:r>
              <a:rPr lang="en-US" smtClean="0"/>
              <a:t>Rules</a:t>
            </a:r>
          </a:p>
        </p:txBody>
      </p:sp>
      <p:sp>
        <p:nvSpPr>
          <p:cNvPr id="38917" name="Rectangle 3"/>
          <p:cNvSpPr>
            <a:spLocks noGrp="1" noChangeArrowheads="1"/>
          </p:cNvSpPr>
          <p:nvPr>
            <p:ph type="body" idx="1"/>
          </p:nvPr>
        </p:nvSpPr>
        <p:spPr/>
        <p:txBody>
          <a:bodyPr/>
          <a:lstStyle/>
          <a:p>
            <a:pPr eaLnBrk="1" hangingPunct="1"/>
            <a:r>
              <a:rPr lang="en-US" smtClean="0"/>
              <a:t>Transmission rate should match encoding rate</a:t>
            </a:r>
          </a:p>
          <a:p>
            <a:pPr lvl="1" eaLnBrk="1" hangingPunct="1">
              <a:buFont typeface="Wingdings" pitchFamily="2" charset="2"/>
              <a:buNone/>
            </a:pPr>
            <a:endParaRPr lang="en-US" smtClean="0"/>
          </a:p>
          <a:p>
            <a:pPr lvl="1" eaLnBrk="1" hangingPunct="1">
              <a:buFont typeface="Wingdings" pitchFamily="2" charset="2"/>
              <a:buNone/>
            </a:pPr>
            <a:endParaRPr lang="en-US" smtClean="0"/>
          </a:p>
          <a:p>
            <a:pPr eaLnBrk="1" hangingPunct="1"/>
            <a:r>
              <a:rPr lang="en-US" smtClean="0"/>
              <a:t>Transmission should not be too bursty</a:t>
            </a: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pPr eaLnBrk="1" hangingPunct="1"/>
            <a:r>
              <a:rPr lang="en-US" smtClean="0"/>
              <a:t>Rate Control</a:t>
            </a:r>
          </a:p>
        </p:txBody>
      </p:sp>
      <p:sp>
        <p:nvSpPr>
          <p:cNvPr id="39939" name="Rectangle 3"/>
          <p:cNvSpPr>
            <a:spLocks noGrp="1" noChangeArrowheads="1"/>
          </p:cNvSpPr>
          <p:nvPr>
            <p:ph type="subTitle" idx="1"/>
          </p:nvPr>
        </p:nvSpPr>
        <p:spPr/>
        <p:txBody>
          <a:bodyPr/>
          <a:lstStyle/>
          <a:p>
            <a:pPr eaLnBrk="1" hangingPunct="1"/>
            <a:r>
              <a:rPr lang="en-US" smtClean="0"/>
              <a:t>Given a rate, how to encode the video with the given rate?</a:t>
            </a: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09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0964" name="Rectangle 2"/>
          <p:cNvSpPr>
            <a:spLocks noGrp="1" noChangeArrowheads="1"/>
          </p:cNvSpPr>
          <p:nvPr>
            <p:ph type="title"/>
          </p:nvPr>
        </p:nvSpPr>
        <p:spPr/>
        <p:txBody>
          <a:bodyPr/>
          <a:lstStyle/>
          <a:p>
            <a:pPr eaLnBrk="1" hangingPunct="1"/>
            <a:r>
              <a:rPr lang="en-US" smtClean="0"/>
              <a:t>Reduce Frame Rate</a:t>
            </a:r>
          </a:p>
        </p:txBody>
      </p:sp>
      <p:sp>
        <p:nvSpPr>
          <p:cNvPr id="40965" name="Rectangle 3"/>
          <p:cNvSpPr>
            <a:spLocks noGrp="1" noChangeArrowheads="1"/>
          </p:cNvSpPr>
          <p:nvPr>
            <p:ph type="body" idx="1"/>
          </p:nvPr>
        </p:nvSpPr>
        <p:spPr/>
        <p:txBody>
          <a:bodyPr/>
          <a:lstStyle/>
          <a:p>
            <a:pPr eaLnBrk="1" hangingPunct="1"/>
            <a:r>
              <a:rPr lang="en-US" dirty="0" smtClean="0"/>
              <a:t>Live Video</a:t>
            </a:r>
          </a:p>
          <a:p>
            <a:pPr lvl="1" eaLnBrk="1" hangingPunct="1"/>
            <a:endParaRPr lang="en-US" dirty="0" smtClean="0"/>
          </a:p>
          <a:p>
            <a:pPr eaLnBrk="1" hangingPunct="1"/>
            <a:endParaRPr lang="en-US" dirty="0" smtClean="0"/>
          </a:p>
          <a:p>
            <a:pPr eaLnBrk="1" hangingPunct="1"/>
            <a:r>
              <a:rPr lang="en-US" dirty="0" smtClean="0"/>
              <a:t>Stored Video</a:t>
            </a:r>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09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0964" name="Rectangle 2"/>
          <p:cNvSpPr>
            <a:spLocks noGrp="1" noChangeArrowheads="1"/>
          </p:cNvSpPr>
          <p:nvPr>
            <p:ph type="title"/>
          </p:nvPr>
        </p:nvSpPr>
        <p:spPr/>
        <p:txBody>
          <a:bodyPr/>
          <a:lstStyle/>
          <a:p>
            <a:pPr eaLnBrk="1" hangingPunct="1"/>
            <a:r>
              <a:rPr lang="en-US" smtClean="0"/>
              <a:t>Reduce Frame Rate</a:t>
            </a:r>
          </a:p>
        </p:txBody>
      </p:sp>
      <p:sp>
        <p:nvSpPr>
          <p:cNvPr id="40965" name="Rectangle 3"/>
          <p:cNvSpPr>
            <a:spLocks noGrp="1" noChangeArrowheads="1"/>
          </p:cNvSpPr>
          <p:nvPr>
            <p:ph type="body" idx="1"/>
          </p:nvPr>
        </p:nvSpPr>
        <p:spPr/>
        <p:txBody>
          <a:bodyPr/>
          <a:lstStyle/>
          <a:p>
            <a:pPr eaLnBrk="1" hangingPunct="1"/>
            <a:r>
              <a:rPr lang="en-US" dirty="0" smtClean="0"/>
              <a:t>Live Video</a:t>
            </a:r>
          </a:p>
          <a:p>
            <a:pPr lvl="1" eaLnBrk="1" hangingPunct="1"/>
            <a:r>
              <a:rPr lang="en-US" dirty="0" smtClean="0">
                <a:solidFill>
                  <a:srgbClr val="00B050"/>
                </a:solidFill>
              </a:rPr>
              <a:t>Easy</a:t>
            </a:r>
            <a:r>
              <a:rPr lang="en-US" dirty="0" smtClean="0"/>
              <a:t> (uncompressed input)</a:t>
            </a:r>
          </a:p>
          <a:p>
            <a:pPr eaLnBrk="1" hangingPunct="1"/>
            <a:endParaRPr lang="en-US" dirty="0" smtClean="0"/>
          </a:p>
          <a:p>
            <a:pPr eaLnBrk="1" hangingPunct="1"/>
            <a:r>
              <a:rPr lang="en-US" dirty="0" smtClean="0"/>
              <a:t>Stored Video</a:t>
            </a:r>
          </a:p>
          <a:p>
            <a:pPr lvl="1" eaLnBrk="1" hangingPunct="1"/>
            <a:r>
              <a:rPr lang="en-US" dirty="0" smtClean="0">
                <a:solidFill>
                  <a:srgbClr val="C00000"/>
                </a:solidFill>
              </a:rPr>
              <a:t>Difficult</a:t>
            </a:r>
            <a:r>
              <a:rPr lang="en-US" dirty="0" smtClean="0"/>
              <a:t> (frame dependencies)</a:t>
            </a:r>
          </a:p>
        </p:txBody>
      </p:sp>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19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1988" name="Rectangle 2"/>
          <p:cNvSpPr>
            <a:spLocks noGrp="1" noChangeArrowheads="1"/>
          </p:cNvSpPr>
          <p:nvPr>
            <p:ph type="title"/>
          </p:nvPr>
        </p:nvSpPr>
        <p:spPr/>
        <p:txBody>
          <a:bodyPr/>
          <a:lstStyle/>
          <a:p>
            <a:pPr eaLnBrk="1" hangingPunct="1"/>
            <a:r>
              <a:rPr lang="en-US" smtClean="0"/>
              <a:t>Reduce Frame Resolution</a:t>
            </a:r>
          </a:p>
        </p:txBody>
      </p:sp>
      <p:sp>
        <p:nvSpPr>
          <p:cNvPr id="41989" name="Rectangle 3"/>
          <p:cNvSpPr>
            <a:spLocks noGrp="1" noChangeArrowheads="1"/>
          </p:cNvSpPr>
          <p:nvPr>
            <p:ph type="body" idx="1"/>
          </p:nvPr>
        </p:nvSpPr>
        <p:spPr/>
        <p:txBody>
          <a:bodyPr/>
          <a:lstStyle/>
          <a:p>
            <a:pPr eaLnBrk="1" hangingPunct="1"/>
            <a:r>
              <a:rPr lang="en-US" dirty="0" smtClean="0"/>
              <a:t>Live Video</a:t>
            </a:r>
          </a:p>
          <a:p>
            <a:pPr lvl="1" eaLnBrk="1" hangingPunct="1"/>
            <a:endParaRPr lang="en-US" dirty="0" smtClean="0"/>
          </a:p>
          <a:p>
            <a:pPr eaLnBrk="1" hangingPunct="1"/>
            <a:endParaRPr lang="en-US" dirty="0" smtClean="0"/>
          </a:p>
          <a:p>
            <a:pPr eaLnBrk="1" hangingPunct="1"/>
            <a:r>
              <a:rPr lang="en-US" dirty="0" smtClean="0"/>
              <a:t>Stored Video</a:t>
            </a:r>
          </a:p>
        </p:txBody>
      </p:sp>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19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1988" name="Rectangle 2"/>
          <p:cNvSpPr>
            <a:spLocks noGrp="1" noChangeArrowheads="1"/>
          </p:cNvSpPr>
          <p:nvPr>
            <p:ph type="title"/>
          </p:nvPr>
        </p:nvSpPr>
        <p:spPr/>
        <p:txBody>
          <a:bodyPr/>
          <a:lstStyle/>
          <a:p>
            <a:pPr eaLnBrk="1" hangingPunct="1"/>
            <a:r>
              <a:rPr lang="en-US" smtClean="0"/>
              <a:t>Reduce Frame Resolution</a:t>
            </a:r>
          </a:p>
        </p:txBody>
      </p:sp>
      <p:sp>
        <p:nvSpPr>
          <p:cNvPr id="41989" name="Rectangle 3"/>
          <p:cNvSpPr>
            <a:spLocks noGrp="1" noChangeArrowheads="1"/>
          </p:cNvSpPr>
          <p:nvPr>
            <p:ph type="body" idx="1"/>
          </p:nvPr>
        </p:nvSpPr>
        <p:spPr/>
        <p:txBody>
          <a:bodyPr/>
          <a:lstStyle/>
          <a:p>
            <a:pPr eaLnBrk="1" hangingPunct="1"/>
            <a:r>
              <a:rPr lang="en-US" dirty="0" smtClean="0"/>
              <a:t>Live Video</a:t>
            </a:r>
          </a:p>
          <a:p>
            <a:pPr lvl="1" eaLnBrk="1" hangingPunct="1"/>
            <a:r>
              <a:rPr lang="en-US" dirty="0" smtClean="0">
                <a:solidFill>
                  <a:srgbClr val="00B050"/>
                </a:solidFill>
              </a:rPr>
              <a:t>Easy</a:t>
            </a:r>
          </a:p>
          <a:p>
            <a:pPr eaLnBrk="1" hangingPunct="1"/>
            <a:endParaRPr lang="en-US" dirty="0" smtClean="0"/>
          </a:p>
          <a:p>
            <a:pPr eaLnBrk="1" hangingPunct="1"/>
            <a:r>
              <a:rPr lang="en-US" dirty="0" smtClean="0"/>
              <a:t>Stored Video</a:t>
            </a:r>
          </a:p>
          <a:p>
            <a:pPr lvl="1" eaLnBrk="1" hangingPunct="1"/>
            <a:r>
              <a:rPr lang="en-US" dirty="0" smtClean="0">
                <a:solidFill>
                  <a:srgbClr val="C00000"/>
                </a:solidFill>
              </a:rPr>
              <a:t>Difficult</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1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8" name="Rectangle 2"/>
          <p:cNvSpPr>
            <a:spLocks noGrp="1" noChangeArrowheads="1"/>
          </p:cNvSpPr>
          <p:nvPr>
            <p:ph type="title"/>
          </p:nvPr>
        </p:nvSpPr>
        <p:spPr/>
        <p:txBody>
          <a:bodyPr/>
          <a:lstStyle/>
          <a:p>
            <a:pPr eaLnBrk="1" hangingPunct="1"/>
            <a:r>
              <a:rPr lang="en-US" dirty="0" smtClean="0"/>
              <a:t>Sender’s Algorithm</a:t>
            </a:r>
          </a:p>
        </p:txBody>
      </p:sp>
      <p:sp>
        <p:nvSpPr>
          <p:cNvPr id="6149"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1/fps seconds</a:t>
            </a:r>
          </a:p>
        </p:txBody>
      </p:sp>
      <p:sp>
        <p:nvSpPr>
          <p:cNvPr id="7" name="Rectangle 3"/>
          <p:cNvSpPr txBox="1">
            <a:spLocks noChangeArrowheads="1"/>
          </p:cNvSpPr>
          <p:nvPr/>
        </p:nvSpPr>
        <p:spPr bwMode="auto">
          <a:xfrm>
            <a:off x="5638800" y="1600200"/>
            <a:ext cx="2971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Char char="Ø"/>
              <a:tabLst/>
              <a:defRPr/>
            </a:pPr>
            <a:r>
              <a:rPr kumimoji="0" lang="en-US" b="0" i="0" u="none" strike="noStrike" kern="0" cap="none" spc="0" normalizeH="0" baseline="0" noProof="0" dirty="0" smtClean="0">
                <a:ln>
                  <a:noFill/>
                </a:ln>
                <a:solidFill>
                  <a:schemeClr val="bg2"/>
                </a:solidFill>
                <a:effectLst/>
                <a:uLnTx/>
                <a:uFillTx/>
                <a:latin typeface="+mn-lt"/>
                <a:ea typeface="+mn-ea"/>
                <a:cs typeface="+mn-cs"/>
              </a:rPr>
              <a:t>Send frames at equal time distance.</a:t>
            </a: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30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3012" name="Rectangle 2"/>
          <p:cNvSpPr>
            <a:spLocks noGrp="1" noChangeArrowheads="1"/>
          </p:cNvSpPr>
          <p:nvPr>
            <p:ph type="title"/>
          </p:nvPr>
        </p:nvSpPr>
        <p:spPr/>
        <p:txBody>
          <a:bodyPr/>
          <a:lstStyle/>
          <a:p>
            <a:pPr eaLnBrk="1" hangingPunct="1"/>
            <a:r>
              <a:rPr lang="en-US" smtClean="0"/>
              <a:t>Increase Quantization</a:t>
            </a:r>
          </a:p>
        </p:txBody>
      </p:sp>
      <p:sp>
        <p:nvSpPr>
          <p:cNvPr id="43013" name="Rectangle 3"/>
          <p:cNvSpPr>
            <a:spLocks noGrp="1" noChangeArrowheads="1"/>
          </p:cNvSpPr>
          <p:nvPr>
            <p:ph type="body" idx="1"/>
          </p:nvPr>
        </p:nvSpPr>
        <p:spPr/>
        <p:txBody>
          <a:bodyPr/>
          <a:lstStyle/>
          <a:p>
            <a:pPr eaLnBrk="1" hangingPunct="1"/>
            <a:r>
              <a:rPr lang="en-US" dirty="0" smtClean="0"/>
              <a:t>Live Video</a:t>
            </a:r>
          </a:p>
          <a:p>
            <a:pPr lvl="1" eaLnBrk="1" hangingPunct="1"/>
            <a:endParaRPr lang="en-US" dirty="0" smtClean="0"/>
          </a:p>
          <a:p>
            <a:pPr eaLnBrk="1" hangingPunct="1"/>
            <a:endParaRPr lang="en-US" dirty="0" smtClean="0"/>
          </a:p>
          <a:p>
            <a:pPr eaLnBrk="1" hangingPunct="1"/>
            <a:r>
              <a:rPr lang="en-US" dirty="0" smtClean="0"/>
              <a:t>Stored Video</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30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3012" name="Rectangle 2"/>
          <p:cNvSpPr>
            <a:spLocks noGrp="1" noChangeArrowheads="1"/>
          </p:cNvSpPr>
          <p:nvPr>
            <p:ph type="title"/>
          </p:nvPr>
        </p:nvSpPr>
        <p:spPr/>
        <p:txBody>
          <a:bodyPr/>
          <a:lstStyle/>
          <a:p>
            <a:pPr eaLnBrk="1" hangingPunct="1"/>
            <a:r>
              <a:rPr lang="en-US" smtClean="0"/>
              <a:t>Increase Quantization</a:t>
            </a:r>
          </a:p>
        </p:txBody>
      </p:sp>
      <p:sp>
        <p:nvSpPr>
          <p:cNvPr id="43013" name="Rectangle 3"/>
          <p:cNvSpPr>
            <a:spLocks noGrp="1" noChangeArrowheads="1"/>
          </p:cNvSpPr>
          <p:nvPr>
            <p:ph type="body" idx="1"/>
          </p:nvPr>
        </p:nvSpPr>
        <p:spPr/>
        <p:txBody>
          <a:bodyPr/>
          <a:lstStyle/>
          <a:p>
            <a:pPr eaLnBrk="1" hangingPunct="1"/>
            <a:r>
              <a:rPr lang="en-US" dirty="0" smtClean="0"/>
              <a:t>Live Video</a:t>
            </a:r>
          </a:p>
          <a:p>
            <a:pPr lvl="1" eaLnBrk="1" hangingPunct="1"/>
            <a:r>
              <a:rPr lang="en-US" dirty="0" smtClean="0">
                <a:solidFill>
                  <a:srgbClr val="00B050"/>
                </a:solidFill>
              </a:rPr>
              <a:t>Easy</a:t>
            </a:r>
          </a:p>
          <a:p>
            <a:pPr eaLnBrk="1" hangingPunct="1"/>
            <a:endParaRPr lang="en-US" dirty="0" smtClean="0"/>
          </a:p>
          <a:p>
            <a:pPr eaLnBrk="1" hangingPunct="1"/>
            <a:r>
              <a:rPr lang="en-US" dirty="0" smtClean="0"/>
              <a:t>Stored Video</a:t>
            </a:r>
          </a:p>
          <a:p>
            <a:pPr lvl="1" eaLnBrk="1" hangingPunct="1"/>
            <a:r>
              <a:rPr lang="en-US" dirty="0" smtClean="0">
                <a:solidFill>
                  <a:srgbClr val="C00000"/>
                </a:solidFill>
              </a:rPr>
              <a:t>Difficult</a:t>
            </a: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40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4036" name="Rectangle 2"/>
          <p:cNvSpPr>
            <a:spLocks noGrp="1" noChangeArrowheads="1"/>
          </p:cNvSpPr>
          <p:nvPr>
            <p:ph type="title"/>
          </p:nvPr>
        </p:nvSpPr>
        <p:spPr/>
        <p:txBody>
          <a:bodyPr/>
          <a:lstStyle/>
          <a:p>
            <a:pPr eaLnBrk="1" hangingPunct="1"/>
            <a:r>
              <a:rPr lang="en-US" smtClean="0"/>
              <a:t>Drop AC components</a:t>
            </a:r>
          </a:p>
        </p:txBody>
      </p:sp>
      <p:sp>
        <p:nvSpPr>
          <p:cNvPr id="44037" name="Rectangle 3"/>
          <p:cNvSpPr>
            <a:spLocks noGrp="1" noChangeArrowheads="1"/>
          </p:cNvSpPr>
          <p:nvPr>
            <p:ph type="body" idx="1"/>
          </p:nvPr>
        </p:nvSpPr>
        <p:spPr/>
        <p:txBody>
          <a:bodyPr/>
          <a:lstStyle/>
          <a:p>
            <a:pPr eaLnBrk="1" hangingPunct="1"/>
            <a:r>
              <a:rPr lang="en-US" dirty="0" smtClean="0"/>
              <a:t>Live Video</a:t>
            </a:r>
          </a:p>
          <a:p>
            <a:pPr lvl="1" eaLnBrk="1" hangingPunct="1"/>
            <a:endParaRPr lang="en-US" dirty="0" smtClean="0"/>
          </a:p>
          <a:p>
            <a:pPr eaLnBrk="1" hangingPunct="1"/>
            <a:endParaRPr lang="en-US" dirty="0" smtClean="0"/>
          </a:p>
          <a:p>
            <a:pPr eaLnBrk="1" hangingPunct="1"/>
            <a:r>
              <a:rPr lang="en-US" dirty="0" smtClean="0"/>
              <a:t>Stored Video</a:t>
            </a: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40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4036" name="Rectangle 2"/>
          <p:cNvSpPr>
            <a:spLocks noGrp="1" noChangeArrowheads="1"/>
          </p:cNvSpPr>
          <p:nvPr>
            <p:ph type="title"/>
          </p:nvPr>
        </p:nvSpPr>
        <p:spPr/>
        <p:txBody>
          <a:bodyPr/>
          <a:lstStyle/>
          <a:p>
            <a:pPr eaLnBrk="1" hangingPunct="1"/>
            <a:r>
              <a:rPr lang="en-US" smtClean="0"/>
              <a:t>Drop AC components</a:t>
            </a:r>
          </a:p>
        </p:txBody>
      </p:sp>
      <p:sp>
        <p:nvSpPr>
          <p:cNvPr id="44037" name="Rectangle 3"/>
          <p:cNvSpPr>
            <a:spLocks noGrp="1" noChangeArrowheads="1"/>
          </p:cNvSpPr>
          <p:nvPr>
            <p:ph type="body" idx="1"/>
          </p:nvPr>
        </p:nvSpPr>
        <p:spPr/>
        <p:txBody>
          <a:bodyPr/>
          <a:lstStyle/>
          <a:p>
            <a:pPr eaLnBrk="1" hangingPunct="1"/>
            <a:r>
              <a:rPr lang="en-US" dirty="0" smtClean="0"/>
              <a:t>Live Video</a:t>
            </a:r>
          </a:p>
          <a:p>
            <a:pPr lvl="1" eaLnBrk="1" hangingPunct="1"/>
            <a:r>
              <a:rPr lang="en-US" dirty="0" smtClean="0">
                <a:solidFill>
                  <a:srgbClr val="00B050"/>
                </a:solidFill>
              </a:rPr>
              <a:t>Easy</a:t>
            </a:r>
          </a:p>
          <a:p>
            <a:pPr eaLnBrk="1" hangingPunct="1"/>
            <a:endParaRPr lang="en-US" dirty="0" smtClean="0"/>
          </a:p>
          <a:p>
            <a:pPr eaLnBrk="1" hangingPunct="1"/>
            <a:r>
              <a:rPr lang="en-US" dirty="0" smtClean="0"/>
              <a:t>Stored Video</a:t>
            </a:r>
          </a:p>
          <a:p>
            <a:pPr lvl="1" eaLnBrk="1" hangingPunct="1"/>
            <a:r>
              <a:rPr lang="en-US" dirty="0" smtClean="0">
                <a:solidFill>
                  <a:srgbClr val="00B050"/>
                </a:solidFill>
              </a:rPr>
              <a:t>Easy</a:t>
            </a:r>
          </a:p>
        </p:txBody>
      </p:sp>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505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5060" name="Rectangle 2"/>
          <p:cNvSpPr>
            <a:spLocks noGrp="1" noChangeArrowheads="1"/>
          </p:cNvSpPr>
          <p:nvPr>
            <p:ph type="title"/>
          </p:nvPr>
        </p:nvSpPr>
        <p:spPr/>
        <p:txBody>
          <a:bodyPr/>
          <a:lstStyle/>
          <a:p>
            <a:pPr eaLnBrk="1" hangingPunct="1"/>
            <a:r>
              <a:rPr lang="en-US" smtClean="0"/>
              <a:t>Trouble with Stored Video</a:t>
            </a:r>
          </a:p>
        </p:txBody>
      </p:sp>
      <p:sp>
        <p:nvSpPr>
          <p:cNvPr id="45061" name="Rectangle 3"/>
          <p:cNvSpPr>
            <a:spLocks noGrp="1" noChangeArrowheads="1"/>
          </p:cNvSpPr>
          <p:nvPr>
            <p:ph type="body" idx="1"/>
          </p:nvPr>
        </p:nvSpPr>
        <p:spPr/>
        <p:txBody>
          <a:bodyPr/>
          <a:lstStyle/>
          <a:p>
            <a:pPr eaLnBrk="1" hangingPunct="1"/>
            <a:r>
              <a:rPr lang="en-US" smtClean="0"/>
              <a:t>Reducing rate requires partial decoding and re-encoding</a:t>
            </a:r>
          </a:p>
          <a:p>
            <a:pPr eaLnBrk="1" hangingPunct="1"/>
            <a:endParaRPr lang="en-US" smtClean="0"/>
          </a:p>
          <a:p>
            <a:pPr eaLnBrk="1" hangingPunct="1"/>
            <a:r>
              <a:rPr lang="en-US" smtClean="0"/>
              <a:t>Solution: Layered Video</a:t>
            </a:r>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ctrTitle"/>
          </p:nvPr>
        </p:nvSpPr>
        <p:spPr/>
        <p:txBody>
          <a:bodyPr/>
          <a:lstStyle/>
          <a:p>
            <a:pPr eaLnBrk="1" hangingPunct="1"/>
            <a:r>
              <a:rPr lang="en-US" smtClean="0"/>
              <a:t>Layered Video</a:t>
            </a:r>
          </a:p>
        </p:txBody>
      </p:sp>
      <p:sp>
        <p:nvSpPr>
          <p:cNvPr id="46083" name="Rectangle 5"/>
          <p:cNvSpPr>
            <a:spLocks noGrp="1" noChangeArrowheads="1"/>
          </p:cNvSpPr>
          <p:nvPr>
            <p:ph type="subTitle" idx="1"/>
          </p:nvPr>
        </p:nvSpPr>
        <p:spPr/>
        <p:txBody>
          <a:bodyPr/>
          <a:lstStyle/>
          <a:p>
            <a:pPr eaLnBrk="1" hangingPunct="1"/>
            <a:r>
              <a:rPr lang="en-US" smtClean="0"/>
              <a:t>or “Scalable Video”</a:t>
            </a: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710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47108" name="Rectangle 2"/>
          <p:cNvSpPr>
            <a:spLocks noGrp="1" noChangeArrowheads="1"/>
          </p:cNvSpPr>
          <p:nvPr>
            <p:ph type="title"/>
          </p:nvPr>
        </p:nvSpPr>
        <p:spPr/>
        <p:txBody>
          <a:bodyPr/>
          <a:lstStyle/>
          <a:p>
            <a:pPr eaLnBrk="1" hangingPunct="1"/>
            <a:r>
              <a:rPr lang="en-US" smtClean="0"/>
              <a:t>Layered Video</a:t>
            </a:r>
          </a:p>
        </p:txBody>
      </p:sp>
      <p:pic>
        <p:nvPicPr>
          <p:cNvPr id="90116" name="Picture 4" descr="clenna"/>
          <p:cNvPicPr>
            <a:picLocks noChangeAspect="1" noChangeArrowheads="1"/>
          </p:cNvPicPr>
          <p:nvPr/>
        </p:nvPicPr>
        <p:blipFill>
          <a:blip r:embed="rId3" cstate="print"/>
          <a:srcRect/>
          <a:stretch>
            <a:fillRect/>
          </a:stretch>
        </p:blipFill>
        <p:spPr bwMode="auto">
          <a:xfrm>
            <a:off x="6172200" y="3840163"/>
            <a:ext cx="2438400" cy="2286000"/>
          </a:xfrm>
          <a:prstGeom prst="rect">
            <a:avLst/>
          </a:prstGeom>
          <a:noFill/>
          <a:ln w="9525">
            <a:noFill/>
            <a:miter lim="800000"/>
            <a:headEnd/>
            <a:tailEnd/>
          </a:ln>
        </p:spPr>
      </p:pic>
      <p:pic>
        <p:nvPicPr>
          <p:cNvPr id="90117" name="Picture 5" descr="clenna1"/>
          <p:cNvPicPr>
            <a:picLocks noChangeAspect="1" noChangeArrowheads="1"/>
          </p:cNvPicPr>
          <p:nvPr/>
        </p:nvPicPr>
        <p:blipFill>
          <a:blip r:embed="rId4" cstate="print"/>
          <a:srcRect/>
          <a:stretch>
            <a:fillRect/>
          </a:stretch>
        </p:blipFill>
        <p:spPr bwMode="auto">
          <a:xfrm>
            <a:off x="3621088" y="3844925"/>
            <a:ext cx="2438400" cy="2286000"/>
          </a:xfrm>
          <a:prstGeom prst="rect">
            <a:avLst/>
          </a:prstGeom>
          <a:noFill/>
          <a:ln w="9525">
            <a:noFill/>
            <a:miter lim="800000"/>
            <a:headEnd/>
            <a:tailEnd/>
          </a:ln>
        </p:spPr>
      </p:pic>
      <p:pic>
        <p:nvPicPr>
          <p:cNvPr id="47111" name="Picture 6" descr="clenna2"/>
          <p:cNvPicPr>
            <a:picLocks noChangeAspect="1" noChangeArrowheads="1"/>
          </p:cNvPicPr>
          <p:nvPr/>
        </p:nvPicPr>
        <p:blipFill>
          <a:blip r:embed="rId5" cstate="print"/>
          <a:srcRect/>
          <a:stretch>
            <a:fillRect/>
          </a:stretch>
        </p:blipFill>
        <p:spPr bwMode="auto">
          <a:xfrm>
            <a:off x="1041400" y="3836988"/>
            <a:ext cx="2438400" cy="2286000"/>
          </a:xfrm>
          <a:prstGeom prst="rect">
            <a:avLst/>
          </a:prstGeom>
          <a:noFill/>
          <a:ln w="9525">
            <a:noFill/>
            <a:miter lim="800000"/>
            <a:headEnd/>
            <a:tailEnd/>
          </a:ln>
        </p:spPr>
      </p:pic>
      <p:grpSp>
        <p:nvGrpSpPr>
          <p:cNvPr id="2" name="Group 7"/>
          <p:cNvGrpSpPr>
            <a:grpSpLocks/>
          </p:cNvGrpSpPr>
          <p:nvPr/>
        </p:nvGrpSpPr>
        <p:grpSpPr bwMode="auto">
          <a:xfrm>
            <a:off x="4586288" y="3025775"/>
            <a:ext cx="508000" cy="508000"/>
            <a:chOff x="2840" y="1635"/>
            <a:chExt cx="320" cy="320"/>
          </a:xfrm>
        </p:grpSpPr>
        <p:sp>
          <p:nvSpPr>
            <p:cNvPr id="47127" name="Oval 8"/>
            <p:cNvSpPr>
              <a:spLocks noChangeArrowheads="1"/>
            </p:cNvSpPr>
            <p:nvPr/>
          </p:nvSpPr>
          <p:spPr bwMode="auto">
            <a:xfrm>
              <a:off x="2840" y="1635"/>
              <a:ext cx="320" cy="320"/>
            </a:xfrm>
            <a:prstGeom prst="ellipse">
              <a:avLst/>
            </a:prstGeom>
            <a:solidFill>
              <a:srgbClr val="FFFFFF"/>
            </a:solidFill>
            <a:ln w="12700">
              <a:solidFill>
                <a:schemeClr val="tx1"/>
              </a:solidFill>
              <a:round/>
              <a:headEnd/>
              <a:tailEnd/>
            </a:ln>
          </p:spPr>
          <p:txBody>
            <a:bodyPr wrap="none" anchor="ctr"/>
            <a:lstStyle/>
            <a:p>
              <a:endParaRPr lang="en-US"/>
            </a:p>
          </p:txBody>
        </p:sp>
        <p:cxnSp>
          <p:nvCxnSpPr>
            <p:cNvPr id="47128" name="AutoShape 9"/>
            <p:cNvCxnSpPr>
              <a:cxnSpLocks noChangeShapeType="1"/>
              <a:stCxn id="47127" idx="0"/>
              <a:endCxn id="47127" idx="4"/>
            </p:cNvCxnSpPr>
            <p:nvPr/>
          </p:nvCxnSpPr>
          <p:spPr bwMode="auto">
            <a:xfrm>
              <a:off x="3000" y="1635"/>
              <a:ext cx="0" cy="320"/>
            </a:xfrm>
            <a:prstGeom prst="straightConnector1">
              <a:avLst/>
            </a:prstGeom>
            <a:noFill/>
            <a:ln w="12700">
              <a:solidFill>
                <a:schemeClr val="tx1"/>
              </a:solidFill>
              <a:round/>
              <a:headEnd/>
              <a:tailEnd/>
            </a:ln>
          </p:spPr>
        </p:cxnSp>
        <p:cxnSp>
          <p:nvCxnSpPr>
            <p:cNvPr id="47129" name="AutoShape 10"/>
            <p:cNvCxnSpPr>
              <a:cxnSpLocks noChangeShapeType="1"/>
              <a:stCxn id="47127" idx="2"/>
              <a:endCxn id="47127" idx="6"/>
            </p:cNvCxnSpPr>
            <p:nvPr/>
          </p:nvCxnSpPr>
          <p:spPr bwMode="auto">
            <a:xfrm>
              <a:off x="2840" y="1795"/>
              <a:ext cx="320" cy="0"/>
            </a:xfrm>
            <a:prstGeom prst="straightConnector1">
              <a:avLst/>
            </a:prstGeom>
            <a:noFill/>
            <a:ln w="12700">
              <a:solidFill>
                <a:schemeClr val="tx1"/>
              </a:solidFill>
              <a:round/>
              <a:headEnd/>
              <a:tailEnd/>
            </a:ln>
          </p:spPr>
        </p:cxnSp>
      </p:grpSp>
      <p:grpSp>
        <p:nvGrpSpPr>
          <p:cNvPr id="3" name="Group 11"/>
          <p:cNvGrpSpPr>
            <a:grpSpLocks/>
          </p:cNvGrpSpPr>
          <p:nvPr/>
        </p:nvGrpSpPr>
        <p:grpSpPr bwMode="auto">
          <a:xfrm>
            <a:off x="7137400" y="3027363"/>
            <a:ext cx="508000" cy="508000"/>
            <a:chOff x="2840" y="1635"/>
            <a:chExt cx="320" cy="320"/>
          </a:xfrm>
        </p:grpSpPr>
        <p:sp>
          <p:nvSpPr>
            <p:cNvPr id="47124" name="Oval 12"/>
            <p:cNvSpPr>
              <a:spLocks noChangeArrowheads="1"/>
            </p:cNvSpPr>
            <p:nvPr/>
          </p:nvSpPr>
          <p:spPr bwMode="auto">
            <a:xfrm>
              <a:off x="2840" y="1635"/>
              <a:ext cx="320" cy="320"/>
            </a:xfrm>
            <a:prstGeom prst="ellipse">
              <a:avLst/>
            </a:prstGeom>
            <a:solidFill>
              <a:srgbClr val="FFFFFF"/>
            </a:solidFill>
            <a:ln w="12700">
              <a:solidFill>
                <a:schemeClr val="tx1"/>
              </a:solidFill>
              <a:round/>
              <a:headEnd/>
              <a:tailEnd/>
            </a:ln>
          </p:spPr>
          <p:txBody>
            <a:bodyPr wrap="none" anchor="ctr"/>
            <a:lstStyle/>
            <a:p>
              <a:endParaRPr lang="en-US"/>
            </a:p>
          </p:txBody>
        </p:sp>
        <p:cxnSp>
          <p:nvCxnSpPr>
            <p:cNvPr id="47125" name="AutoShape 13"/>
            <p:cNvCxnSpPr>
              <a:cxnSpLocks noChangeShapeType="1"/>
              <a:stCxn id="47124" idx="0"/>
              <a:endCxn id="47124" idx="4"/>
            </p:cNvCxnSpPr>
            <p:nvPr/>
          </p:nvCxnSpPr>
          <p:spPr bwMode="auto">
            <a:xfrm>
              <a:off x="3000" y="1635"/>
              <a:ext cx="0" cy="320"/>
            </a:xfrm>
            <a:prstGeom prst="straightConnector1">
              <a:avLst/>
            </a:prstGeom>
            <a:noFill/>
            <a:ln w="12700">
              <a:solidFill>
                <a:schemeClr val="tx1"/>
              </a:solidFill>
              <a:round/>
              <a:headEnd/>
              <a:tailEnd/>
            </a:ln>
          </p:spPr>
        </p:cxnSp>
        <p:cxnSp>
          <p:nvCxnSpPr>
            <p:cNvPr id="47126" name="AutoShape 14"/>
            <p:cNvCxnSpPr>
              <a:cxnSpLocks noChangeShapeType="1"/>
              <a:stCxn id="47124" idx="2"/>
              <a:endCxn id="47124" idx="6"/>
            </p:cNvCxnSpPr>
            <p:nvPr/>
          </p:nvCxnSpPr>
          <p:spPr bwMode="auto">
            <a:xfrm>
              <a:off x="2840" y="1795"/>
              <a:ext cx="320" cy="0"/>
            </a:xfrm>
            <a:prstGeom prst="straightConnector1">
              <a:avLst/>
            </a:prstGeom>
            <a:noFill/>
            <a:ln w="12700">
              <a:solidFill>
                <a:schemeClr val="tx1"/>
              </a:solidFill>
              <a:round/>
              <a:headEnd/>
              <a:tailEnd/>
            </a:ln>
          </p:spPr>
        </p:cxnSp>
      </p:grpSp>
      <p:sp>
        <p:nvSpPr>
          <p:cNvPr id="47114" name="Text Box 15"/>
          <p:cNvSpPr txBox="1">
            <a:spLocks noChangeArrowheads="1"/>
          </p:cNvSpPr>
          <p:nvPr/>
        </p:nvSpPr>
        <p:spPr bwMode="auto">
          <a:xfrm>
            <a:off x="1506538" y="2179638"/>
            <a:ext cx="1501775" cy="520700"/>
          </a:xfrm>
          <a:prstGeom prst="rect">
            <a:avLst/>
          </a:prstGeom>
          <a:noFill/>
          <a:ln w="12700">
            <a:noFill/>
            <a:miter lim="800000"/>
            <a:headEnd/>
            <a:tailEnd/>
          </a:ln>
        </p:spPr>
        <p:txBody>
          <a:bodyPr wrap="none" anchor="ctr">
            <a:spAutoFit/>
          </a:bodyPr>
          <a:lstStyle/>
          <a:p>
            <a:pPr eaLnBrk="0" hangingPunct="0"/>
            <a:r>
              <a:rPr lang="en-US" b="1"/>
              <a:t>Layer 1</a:t>
            </a:r>
          </a:p>
        </p:txBody>
      </p:sp>
      <p:sp>
        <p:nvSpPr>
          <p:cNvPr id="90128" name="Text Box 16"/>
          <p:cNvSpPr txBox="1">
            <a:spLocks noChangeArrowheads="1"/>
          </p:cNvSpPr>
          <p:nvPr/>
        </p:nvSpPr>
        <p:spPr bwMode="auto">
          <a:xfrm>
            <a:off x="4089400" y="2239963"/>
            <a:ext cx="1503363" cy="520700"/>
          </a:xfrm>
          <a:prstGeom prst="rect">
            <a:avLst/>
          </a:prstGeom>
          <a:noFill/>
          <a:ln w="12700">
            <a:noFill/>
            <a:miter lim="800000"/>
            <a:headEnd/>
            <a:tailEnd/>
          </a:ln>
        </p:spPr>
        <p:txBody>
          <a:bodyPr wrap="none" anchor="ctr">
            <a:spAutoFit/>
          </a:bodyPr>
          <a:lstStyle/>
          <a:p>
            <a:pPr eaLnBrk="0" hangingPunct="0"/>
            <a:r>
              <a:rPr lang="en-US" b="1"/>
              <a:t>Layer 2</a:t>
            </a:r>
          </a:p>
        </p:txBody>
      </p:sp>
      <p:sp>
        <p:nvSpPr>
          <p:cNvPr id="90129" name="Text Box 17"/>
          <p:cNvSpPr txBox="1">
            <a:spLocks noChangeArrowheads="1"/>
          </p:cNvSpPr>
          <p:nvPr/>
        </p:nvSpPr>
        <p:spPr bwMode="auto">
          <a:xfrm>
            <a:off x="6640513" y="2239963"/>
            <a:ext cx="1501775" cy="520700"/>
          </a:xfrm>
          <a:prstGeom prst="rect">
            <a:avLst/>
          </a:prstGeom>
          <a:noFill/>
          <a:ln w="12700">
            <a:noFill/>
            <a:miter lim="800000"/>
            <a:headEnd/>
            <a:tailEnd/>
          </a:ln>
        </p:spPr>
        <p:txBody>
          <a:bodyPr wrap="none" anchor="ctr">
            <a:spAutoFit/>
          </a:bodyPr>
          <a:lstStyle/>
          <a:p>
            <a:pPr eaLnBrk="0" hangingPunct="0"/>
            <a:r>
              <a:rPr lang="en-US" b="1"/>
              <a:t>Layer 3</a:t>
            </a:r>
          </a:p>
        </p:txBody>
      </p:sp>
      <p:sp>
        <p:nvSpPr>
          <p:cNvPr id="90130" name="Line 18"/>
          <p:cNvSpPr>
            <a:spLocks noChangeShapeType="1"/>
          </p:cNvSpPr>
          <p:nvPr/>
        </p:nvSpPr>
        <p:spPr bwMode="auto">
          <a:xfrm>
            <a:off x="2246313" y="3279775"/>
            <a:ext cx="2343150" cy="0"/>
          </a:xfrm>
          <a:prstGeom prst="line">
            <a:avLst/>
          </a:prstGeom>
          <a:noFill/>
          <a:ln w="12700">
            <a:solidFill>
              <a:schemeClr val="tx1"/>
            </a:solidFill>
            <a:round/>
            <a:headEnd/>
            <a:tailEnd type="triangle" w="lg" len="med"/>
          </a:ln>
        </p:spPr>
        <p:txBody>
          <a:bodyPr wrap="none" anchor="ctr"/>
          <a:lstStyle/>
          <a:p>
            <a:endParaRPr lang="en-US"/>
          </a:p>
        </p:txBody>
      </p:sp>
      <p:sp>
        <p:nvSpPr>
          <p:cNvPr id="90131" name="Line 19"/>
          <p:cNvSpPr>
            <a:spLocks noChangeShapeType="1"/>
          </p:cNvSpPr>
          <p:nvPr/>
        </p:nvSpPr>
        <p:spPr bwMode="auto">
          <a:xfrm>
            <a:off x="5103813" y="3287713"/>
            <a:ext cx="2016125" cy="0"/>
          </a:xfrm>
          <a:prstGeom prst="line">
            <a:avLst/>
          </a:prstGeom>
          <a:noFill/>
          <a:ln w="12700">
            <a:solidFill>
              <a:schemeClr val="tx1"/>
            </a:solidFill>
            <a:round/>
            <a:headEnd/>
            <a:tailEnd type="triangle" w="lg" len="med"/>
          </a:ln>
        </p:spPr>
        <p:txBody>
          <a:bodyPr wrap="none" anchor="ctr"/>
          <a:lstStyle/>
          <a:p>
            <a:endParaRPr lang="en-US"/>
          </a:p>
        </p:txBody>
      </p:sp>
      <p:sp>
        <p:nvSpPr>
          <p:cNvPr id="47119" name="Line 20"/>
          <p:cNvSpPr>
            <a:spLocks noChangeShapeType="1"/>
          </p:cNvSpPr>
          <p:nvPr/>
        </p:nvSpPr>
        <p:spPr bwMode="auto">
          <a:xfrm>
            <a:off x="2209800" y="2849563"/>
            <a:ext cx="0" cy="990600"/>
          </a:xfrm>
          <a:prstGeom prst="line">
            <a:avLst/>
          </a:prstGeom>
          <a:noFill/>
          <a:ln w="9525">
            <a:solidFill>
              <a:schemeClr val="tx1"/>
            </a:solidFill>
            <a:round/>
            <a:headEnd/>
            <a:tailEnd type="triangle" w="lg" len="med"/>
          </a:ln>
        </p:spPr>
        <p:txBody>
          <a:bodyPr/>
          <a:lstStyle/>
          <a:p>
            <a:endParaRPr lang="en-US"/>
          </a:p>
        </p:txBody>
      </p:sp>
      <p:cxnSp>
        <p:nvCxnSpPr>
          <p:cNvPr id="90133" name="AutoShape 21"/>
          <p:cNvCxnSpPr>
            <a:cxnSpLocks noChangeShapeType="1"/>
            <a:stCxn id="47127" idx="4"/>
          </p:cNvCxnSpPr>
          <p:nvPr/>
        </p:nvCxnSpPr>
        <p:spPr bwMode="auto">
          <a:xfrm>
            <a:off x="4840288" y="3533775"/>
            <a:ext cx="0" cy="311150"/>
          </a:xfrm>
          <a:prstGeom prst="straightConnector1">
            <a:avLst/>
          </a:prstGeom>
          <a:noFill/>
          <a:ln w="9525">
            <a:solidFill>
              <a:schemeClr val="tx1"/>
            </a:solidFill>
            <a:round/>
            <a:headEnd/>
            <a:tailEnd type="triangle" w="lg" len="med"/>
          </a:ln>
        </p:spPr>
      </p:cxnSp>
      <p:cxnSp>
        <p:nvCxnSpPr>
          <p:cNvPr id="90134" name="AutoShape 22"/>
          <p:cNvCxnSpPr>
            <a:cxnSpLocks noChangeShapeType="1"/>
            <a:stCxn id="47124" idx="4"/>
          </p:cNvCxnSpPr>
          <p:nvPr/>
        </p:nvCxnSpPr>
        <p:spPr bwMode="auto">
          <a:xfrm>
            <a:off x="7391400" y="3535363"/>
            <a:ext cx="0" cy="304800"/>
          </a:xfrm>
          <a:prstGeom prst="straightConnector1">
            <a:avLst/>
          </a:prstGeom>
          <a:noFill/>
          <a:ln w="9525">
            <a:solidFill>
              <a:schemeClr val="tx1"/>
            </a:solidFill>
            <a:round/>
            <a:headEnd/>
            <a:tailEnd type="triangle" w="lg" len="med"/>
          </a:ln>
        </p:spPr>
      </p:cxnSp>
      <p:cxnSp>
        <p:nvCxnSpPr>
          <p:cNvPr id="90135" name="AutoShape 23"/>
          <p:cNvCxnSpPr>
            <a:cxnSpLocks noChangeShapeType="1"/>
            <a:stCxn id="90128" idx="2"/>
            <a:endCxn id="47127" idx="0"/>
          </p:cNvCxnSpPr>
          <p:nvPr/>
        </p:nvCxnSpPr>
        <p:spPr bwMode="auto">
          <a:xfrm flipH="1">
            <a:off x="4840288" y="2760663"/>
            <a:ext cx="1587" cy="265112"/>
          </a:xfrm>
          <a:prstGeom prst="straightConnector1">
            <a:avLst/>
          </a:prstGeom>
          <a:noFill/>
          <a:ln w="9525">
            <a:solidFill>
              <a:schemeClr val="tx1"/>
            </a:solidFill>
            <a:round/>
            <a:headEnd/>
            <a:tailEnd type="triangle" w="lg" len="med"/>
          </a:ln>
        </p:spPr>
      </p:cxnSp>
      <p:cxnSp>
        <p:nvCxnSpPr>
          <p:cNvPr id="90136" name="AutoShape 24"/>
          <p:cNvCxnSpPr>
            <a:cxnSpLocks noChangeShapeType="1"/>
            <a:stCxn id="90129" idx="2"/>
            <a:endCxn id="47124" idx="0"/>
          </p:cNvCxnSpPr>
          <p:nvPr/>
        </p:nvCxnSpPr>
        <p:spPr bwMode="auto">
          <a:xfrm>
            <a:off x="7391400" y="2760663"/>
            <a:ext cx="0" cy="266700"/>
          </a:xfrm>
          <a:prstGeom prst="straightConnector1">
            <a:avLst/>
          </a:prstGeom>
          <a:noFill/>
          <a:ln w="9525">
            <a:solidFill>
              <a:schemeClr val="tx1"/>
            </a:solidFill>
            <a:round/>
            <a:headEnd/>
            <a:tailEnd type="triangle" w="lg" len="med"/>
          </a:ln>
        </p:spPr>
      </p:cxnSp>
    </p:spTree>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1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01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01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01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01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01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01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013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01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0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8" grpId="0"/>
      <p:bldP spid="90129" grpId="0"/>
      <p:bldP spid="90130" grpId="0" animBg="1"/>
      <p:bldP spid="90131"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813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8132" name="Rectangle 2"/>
          <p:cNvSpPr>
            <a:spLocks noGrp="1" noChangeArrowheads="1"/>
          </p:cNvSpPr>
          <p:nvPr>
            <p:ph type="title"/>
          </p:nvPr>
        </p:nvSpPr>
        <p:spPr/>
        <p:txBody>
          <a:bodyPr/>
          <a:lstStyle/>
          <a:p>
            <a:pPr eaLnBrk="1" hangingPunct="1"/>
            <a:r>
              <a:rPr lang="en-US" smtClean="0"/>
              <a:t>Layering Scheme</a:t>
            </a:r>
          </a:p>
        </p:txBody>
      </p:sp>
      <p:sp>
        <p:nvSpPr>
          <p:cNvPr id="48133" name="Rectangle 3"/>
          <p:cNvSpPr>
            <a:spLocks noGrp="1" noChangeArrowheads="1"/>
          </p:cNvSpPr>
          <p:nvPr>
            <p:ph type="body" idx="1"/>
          </p:nvPr>
        </p:nvSpPr>
        <p:spPr/>
        <p:txBody>
          <a:bodyPr/>
          <a:lstStyle/>
          <a:p>
            <a:pPr eaLnBrk="1" hangingPunct="1"/>
            <a:r>
              <a:rPr lang="en-US" sz="2800" smtClean="0"/>
              <a:t>Temporal (Frame Rate) Layering</a:t>
            </a:r>
          </a:p>
        </p:txBody>
      </p:sp>
      <p:sp>
        <p:nvSpPr>
          <p:cNvPr id="48134" name="AutoShape 4"/>
          <p:cNvSpPr>
            <a:spLocks noChangeArrowheads="1"/>
          </p:cNvSpPr>
          <p:nvPr/>
        </p:nvSpPr>
        <p:spPr bwMode="auto">
          <a:xfrm rot="5400000">
            <a:off x="4227513" y="3946525"/>
            <a:ext cx="3627437" cy="741363"/>
          </a:xfrm>
          <a:prstGeom prst="parallelogram">
            <a:avLst>
              <a:gd name="adj" fmla="val 122323"/>
            </a:avLst>
          </a:prstGeom>
          <a:solidFill>
            <a:schemeClr val="folHlink"/>
          </a:solidFill>
          <a:ln w="15875">
            <a:solidFill>
              <a:schemeClr val="tx1"/>
            </a:solidFill>
            <a:miter lim="800000"/>
            <a:headEnd/>
            <a:tailEnd/>
          </a:ln>
        </p:spPr>
        <p:txBody>
          <a:bodyPr wrap="none" anchor="ctr"/>
          <a:lstStyle/>
          <a:p>
            <a:endParaRPr lang="en-US"/>
          </a:p>
        </p:txBody>
      </p:sp>
      <p:sp>
        <p:nvSpPr>
          <p:cNvPr id="92165" name="AutoShape 5"/>
          <p:cNvSpPr>
            <a:spLocks noChangeArrowheads="1"/>
          </p:cNvSpPr>
          <p:nvPr/>
        </p:nvSpPr>
        <p:spPr bwMode="auto">
          <a:xfrm rot="5400000">
            <a:off x="3640932"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36" name="AutoShape 6"/>
          <p:cNvSpPr>
            <a:spLocks noChangeArrowheads="1"/>
          </p:cNvSpPr>
          <p:nvPr/>
        </p:nvSpPr>
        <p:spPr bwMode="auto">
          <a:xfrm rot="5400000">
            <a:off x="3055938" y="3948113"/>
            <a:ext cx="3627437" cy="738187"/>
          </a:xfrm>
          <a:prstGeom prst="parallelogram">
            <a:avLst>
              <a:gd name="adj" fmla="val 122850"/>
            </a:avLst>
          </a:prstGeom>
          <a:solidFill>
            <a:schemeClr val="folHlink"/>
          </a:solidFill>
          <a:ln w="15875">
            <a:solidFill>
              <a:schemeClr val="tx1"/>
            </a:solidFill>
            <a:miter lim="800000"/>
            <a:headEnd/>
            <a:tailEnd/>
          </a:ln>
        </p:spPr>
        <p:txBody>
          <a:bodyPr wrap="none" anchor="ctr"/>
          <a:lstStyle/>
          <a:p>
            <a:endParaRPr lang="en-US"/>
          </a:p>
        </p:txBody>
      </p:sp>
      <p:sp>
        <p:nvSpPr>
          <p:cNvPr id="92167" name="AutoShape 7"/>
          <p:cNvSpPr>
            <a:spLocks noChangeArrowheads="1"/>
          </p:cNvSpPr>
          <p:nvPr/>
        </p:nvSpPr>
        <p:spPr bwMode="auto">
          <a:xfrm rot="5400000">
            <a:off x="2469357"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38" name="AutoShape 8"/>
          <p:cNvSpPr>
            <a:spLocks noChangeArrowheads="1"/>
          </p:cNvSpPr>
          <p:nvPr/>
        </p:nvSpPr>
        <p:spPr bwMode="auto">
          <a:xfrm rot="5400000">
            <a:off x="1884363" y="3946525"/>
            <a:ext cx="3627437" cy="741363"/>
          </a:xfrm>
          <a:prstGeom prst="parallelogram">
            <a:avLst>
              <a:gd name="adj" fmla="val 122323"/>
            </a:avLst>
          </a:prstGeom>
          <a:solidFill>
            <a:schemeClr val="folHlink"/>
          </a:solidFill>
          <a:ln w="15875">
            <a:solidFill>
              <a:schemeClr val="tx1"/>
            </a:solidFill>
            <a:miter lim="800000"/>
            <a:headEnd/>
            <a:tailEnd/>
          </a:ln>
        </p:spPr>
        <p:txBody>
          <a:bodyPr wrap="none" anchor="ctr"/>
          <a:lstStyle/>
          <a:p>
            <a:endParaRPr lang="en-US"/>
          </a:p>
        </p:txBody>
      </p:sp>
      <p:sp>
        <p:nvSpPr>
          <p:cNvPr id="92169" name="AutoShape 9"/>
          <p:cNvSpPr>
            <a:spLocks noChangeArrowheads="1"/>
          </p:cNvSpPr>
          <p:nvPr/>
        </p:nvSpPr>
        <p:spPr bwMode="auto">
          <a:xfrm rot="5400000">
            <a:off x="1297782"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40" name="AutoShape 10"/>
          <p:cNvSpPr>
            <a:spLocks noChangeArrowheads="1"/>
          </p:cNvSpPr>
          <p:nvPr/>
        </p:nvSpPr>
        <p:spPr bwMode="auto">
          <a:xfrm rot="5400000">
            <a:off x="712788" y="3948113"/>
            <a:ext cx="3627437" cy="738187"/>
          </a:xfrm>
          <a:prstGeom prst="parallelogram">
            <a:avLst>
              <a:gd name="adj" fmla="val 122850"/>
            </a:avLst>
          </a:prstGeom>
          <a:solidFill>
            <a:schemeClr val="folHlink"/>
          </a:solidFill>
          <a:ln w="15875">
            <a:solidFill>
              <a:schemeClr val="tx1"/>
            </a:solidFill>
            <a:miter lim="800000"/>
            <a:headEnd/>
            <a:tailEnd/>
          </a:ln>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6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1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5" grpId="0" animBg="1"/>
      <p:bldP spid="92167" grpId="0" animBg="1"/>
      <p:bldP spid="92169"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49155"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49156" name="Rectangle 2"/>
          <p:cNvSpPr>
            <a:spLocks noGrp="1" noChangeArrowheads="1"/>
          </p:cNvSpPr>
          <p:nvPr>
            <p:ph type="title"/>
          </p:nvPr>
        </p:nvSpPr>
        <p:spPr/>
        <p:txBody>
          <a:bodyPr/>
          <a:lstStyle/>
          <a:p>
            <a:pPr eaLnBrk="1" hangingPunct="1"/>
            <a:r>
              <a:rPr lang="en-US" smtClean="0"/>
              <a:t>Layering Scheme</a:t>
            </a:r>
          </a:p>
        </p:txBody>
      </p:sp>
      <p:sp>
        <p:nvSpPr>
          <p:cNvPr id="49157" name="Rectangle 3"/>
          <p:cNvSpPr>
            <a:spLocks noGrp="1" noChangeArrowheads="1"/>
          </p:cNvSpPr>
          <p:nvPr>
            <p:ph type="body" sz="half" idx="1"/>
          </p:nvPr>
        </p:nvSpPr>
        <p:spPr>
          <a:xfrm>
            <a:off x="914400" y="1600200"/>
            <a:ext cx="7772400" cy="4530725"/>
          </a:xfrm>
        </p:spPr>
        <p:txBody>
          <a:bodyPr/>
          <a:lstStyle/>
          <a:p>
            <a:pPr eaLnBrk="1" hangingPunct="1"/>
            <a:r>
              <a:rPr lang="en-US" sz="2800" smtClean="0"/>
              <a:t>Spatial (Resolution) Layering</a:t>
            </a:r>
          </a:p>
        </p:txBody>
      </p:sp>
      <p:pic>
        <p:nvPicPr>
          <p:cNvPr id="93188" name="Picture 4" descr="clenna"/>
          <p:cNvPicPr>
            <a:picLocks noGrp="1" noChangeAspect="1" noChangeArrowheads="1"/>
          </p:cNvPicPr>
          <p:nvPr>
            <p:ph sz="quarter" idx="2"/>
          </p:nvPr>
        </p:nvPicPr>
        <p:blipFill>
          <a:blip r:embed="rId3" cstate="print"/>
          <a:srcRect/>
          <a:stretch>
            <a:fillRect/>
          </a:stretch>
        </p:blipFill>
        <p:spPr>
          <a:xfrm>
            <a:off x="2166938" y="3068638"/>
            <a:ext cx="2335212" cy="2189162"/>
          </a:xfrm>
          <a:noFill/>
        </p:spPr>
      </p:pic>
      <p:pic>
        <p:nvPicPr>
          <p:cNvPr id="93189" name="Picture 5" descr="clenna"/>
          <p:cNvPicPr>
            <a:picLocks noGrp="1" noChangeAspect="1" noChangeArrowheads="1"/>
          </p:cNvPicPr>
          <p:nvPr>
            <p:ph sz="quarter" idx="3"/>
          </p:nvPr>
        </p:nvPicPr>
        <p:blipFill>
          <a:blip r:embed="rId3" cstate="print"/>
          <a:srcRect/>
          <a:stretch>
            <a:fillRect/>
          </a:stretch>
        </p:blipFill>
        <p:spPr>
          <a:xfrm>
            <a:off x="4646613" y="2276475"/>
            <a:ext cx="4040187" cy="3787775"/>
          </a:xfrm>
          <a:noFill/>
        </p:spPr>
      </p:pic>
      <p:pic>
        <p:nvPicPr>
          <p:cNvPr id="49160" name="Picture 6" descr="clenna"/>
          <p:cNvPicPr>
            <a:picLocks noChangeAspect="1" noChangeArrowheads="1"/>
          </p:cNvPicPr>
          <p:nvPr/>
        </p:nvPicPr>
        <p:blipFill>
          <a:blip r:embed="rId3" cstate="print"/>
          <a:srcRect/>
          <a:stretch>
            <a:fillRect/>
          </a:stretch>
        </p:blipFill>
        <p:spPr bwMode="auto">
          <a:xfrm>
            <a:off x="817563" y="3592513"/>
            <a:ext cx="1233487" cy="1155700"/>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1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0179"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0180" name="Rectangle 2"/>
          <p:cNvSpPr>
            <a:spLocks noGrp="1" noChangeArrowheads="1"/>
          </p:cNvSpPr>
          <p:nvPr>
            <p:ph type="title"/>
          </p:nvPr>
        </p:nvSpPr>
        <p:spPr/>
        <p:txBody>
          <a:bodyPr/>
          <a:lstStyle/>
          <a:p>
            <a:pPr eaLnBrk="1" hangingPunct="1"/>
            <a:r>
              <a:rPr lang="en-US" smtClean="0"/>
              <a:t>Layering Scheme</a:t>
            </a:r>
          </a:p>
        </p:txBody>
      </p:sp>
      <p:sp>
        <p:nvSpPr>
          <p:cNvPr id="50181" name="Rectangle 3"/>
          <p:cNvSpPr>
            <a:spLocks noGrp="1" noChangeArrowheads="1"/>
          </p:cNvSpPr>
          <p:nvPr>
            <p:ph type="body" sz="half" idx="1"/>
          </p:nvPr>
        </p:nvSpPr>
        <p:spPr>
          <a:xfrm>
            <a:off x="914400" y="1600200"/>
            <a:ext cx="7543800" cy="4530725"/>
          </a:xfrm>
        </p:spPr>
        <p:txBody>
          <a:bodyPr/>
          <a:lstStyle/>
          <a:p>
            <a:pPr eaLnBrk="1" hangingPunct="1"/>
            <a:r>
              <a:rPr lang="en-US" sz="2800" smtClean="0"/>
              <a:t>DCT Layering; SNR (Quality) Layering</a:t>
            </a:r>
          </a:p>
        </p:txBody>
      </p:sp>
      <p:sp>
        <p:nvSpPr>
          <p:cNvPr id="50182" name="Rectangle 4"/>
          <p:cNvSpPr>
            <a:spLocks noChangeArrowheads="1"/>
          </p:cNvSpPr>
          <p:nvPr/>
        </p:nvSpPr>
        <p:spPr bwMode="auto">
          <a:xfrm>
            <a:off x="634206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183" name="Rectangle 5"/>
          <p:cNvSpPr>
            <a:spLocks noChangeArrowheads="1"/>
          </p:cNvSpPr>
          <p:nvPr/>
        </p:nvSpPr>
        <p:spPr bwMode="auto">
          <a:xfrm>
            <a:off x="688181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8</a:t>
            </a:r>
          </a:p>
        </p:txBody>
      </p:sp>
      <p:sp>
        <p:nvSpPr>
          <p:cNvPr id="50184" name="Rectangle 6"/>
          <p:cNvSpPr>
            <a:spLocks noChangeArrowheads="1"/>
          </p:cNvSpPr>
          <p:nvPr/>
        </p:nvSpPr>
        <p:spPr bwMode="auto">
          <a:xfrm>
            <a:off x="634206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-6</a:t>
            </a:r>
          </a:p>
        </p:txBody>
      </p:sp>
      <p:sp>
        <p:nvSpPr>
          <p:cNvPr id="50185" name="Rectangle 7"/>
          <p:cNvSpPr>
            <a:spLocks noChangeArrowheads="1"/>
          </p:cNvSpPr>
          <p:nvPr/>
        </p:nvSpPr>
        <p:spPr bwMode="auto">
          <a:xfrm>
            <a:off x="688181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186" name="Rectangle 8"/>
          <p:cNvSpPr>
            <a:spLocks noChangeArrowheads="1"/>
          </p:cNvSpPr>
          <p:nvPr/>
        </p:nvSpPr>
        <p:spPr bwMode="auto">
          <a:xfrm>
            <a:off x="742156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2</a:t>
            </a:r>
          </a:p>
        </p:txBody>
      </p:sp>
      <p:sp>
        <p:nvSpPr>
          <p:cNvPr id="50187" name="Rectangle 9"/>
          <p:cNvSpPr>
            <a:spLocks noChangeArrowheads="1"/>
          </p:cNvSpPr>
          <p:nvPr/>
        </p:nvSpPr>
        <p:spPr bwMode="auto">
          <a:xfrm>
            <a:off x="796131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88" name="Rectangle 10"/>
          <p:cNvSpPr>
            <a:spLocks noChangeArrowheads="1"/>
          </p:cNvSpPr>
          <p:nvPr/>
        </p:nvSpPr>
        <p:spPr bwMode="auto">
          <a:xfrm>
            <a:off x="742156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89" name="Rectangle 11"/>
          <p:cNvSpPr>
            <a:spLocks noChangeArrowheads="1"/>
          </p:cNvSpPr>
          <p:nvPr/>
        </p:nvSpPr>
        <p:spPr bwMode="auto">
          <a:xfrm>
            <a:off x="796131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0" name="Rectangle 12"/>
          <p:cNvSpPr>
            <a:spLocks noChangeArrowheads="1"/>
          </p:cNvSpPr>
          <p:nvPr/>
        </p:nvSpPr>
        <p:spPr bwMode="auto">
          <a:xfrm>
            <a:off x="634206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191" name="Rectangle 13"/>
          <p:cNvSpPr>
            <a:spLocks noChangeArrowheads="1"/>
          </p:cNvSpPr>
          <p:nvPr/>
        </p:nvSpPr>
        <p:spPr bwMode="auto">
          <a:xfrm>
            <a:off x="688181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2" name="Rectangle 14"/>
          <p:cNvSpPr>
            <a:spLocks noChangeArrowheads="1"/>
          </p:cNvSpPr>
          <p:nvPr/>
        </p:nvSpPr>
        <p:spPr bwMode="auto">
          <a:xfrm>
            <a:off x="634206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3" name="Rectangle 15"/>
          <p:cNvSpPr>
            <a:spLocks noChangeArrowheads="1"/>
          </p:cNvSpPr>
          <p:nvPr/>
        </p:nvSpPr>
        <p:spPr bwMode="auto">
          <a:xfrm>
            <a:off x="688181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4" name="Rectangle 16"/>
          <p:cNvSpPr>
            <a:spLocks noChangeArrowheads="1"/>
          </p:cNvSpPr>
          <p:nvPr/>
        </p:nvSpPr>
        <p:spPr bwMode="auto">
          <a:xfrm>
            <a:off x="742156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5" name="Rectangle 17"/>
          <p:cNvSpPr>
            <a:spLocks noChangeArrowheads="1"/>
          </p:cNvSpPr>
          <p:nvPr/>
        </p:nvSpPr>
        <p:spPr bwMode="auto">
          <a:xfrm>
            <a:off x="796131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6" name="Rectangle 18"/>
          <p:cNvSpPr>
            <a:spLocks noChangeArrowheads="1"/>
          </p:cNvSpPr>
          <p:nvPr/>
        </p:nvSpPr>
        <p:spPr bwMode="auto">
          <a:xfrm>
            <a:off x="742156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7" name="Rectangle 19"/>
          <p:cNvSpPr>
            <a:spLocks noChangeArrowheads="1"/>
          </p:cNvSpPr>
          <p:nvPr/>
        </p:nvSpPr>
        <p:spPr bwMode="auto">
          <a:xfrm>
            <a:off x="796131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8" name="Rectangle 20"/>
          <p:cNvSpPr>
            <a:spLocks noChangeArrowheads="1"/>
          </p:cNvSpPr>
          <p:nvPr/>
        </p:nvSpPr>
        <p:spPr bwMode="auto">
          <a:xfrm>
            <a:off x="381158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199" name="Rectangle 21"/>
          <p:cNvSpPr>
            <a:spLocks noChangeArrowheads="1"/>
          </p:cNvSpPr>
          <p:nvPr/>
        </p:nvSpPr>
        <p:spPr bwMode="auto">
          <a:xfrm>
            <a:off x="435133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8</a:t>
            </a:r>
          </a:p>
        </p:txBody>
      </p:sp>
      <p:sp>
        <p:nvSpPr>
          <p:cNvPr id="50200" name="Rectangle 22"/>
          <p:cNvSpPr>
            <a:spLocks noChangeArrowheads="1"/>
          </p:cNvSpPr>
          <p:nvPr/>
        </p:nvSpPr>
        <p:spPr bwMode="auto">
          <a:xfrm>
            <a:off x="3811588" y="29972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-6</a:t>
            </a:r>
          </a:p>
        </p:txBody>
      </p:sp>
      <p:sp>
        <p:nvSpPr>
          <p:cNvPr id="50201" name="Rectangle 23"/>
          <p:cNvSpPr>
            <a:spLocks noChangeArrowheads="1"/>
          </p:cNvSpPr>
          <p:nvPr/>
        </p:nvSpPr>
        <p:spPr bwMode="auto">
          <a:xfrm>
            <a:off x="4351338" y="29972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202" name="Rectangle 24"/>
          <p:cNvSpPr>
            <a:spLocks noChangeArrowheads="1"/>
          </p:cNvSpPr>
          <p:nvPr/>
        </p:nvSpPr>
        <p:spPr bwMode="auto">
          <a:xfrm>
            <a:off x="489108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2</a:t>
            </a:r>
          </a:p>
        </p:txBody>
      </p:sp>
      <p:sp>
        <p:nvSpPr>
          <p:cNvPr id="50203" name="Rectangle 25"/>
          <p:cNvSpPr>
            <a:spLocks noChangeArrowheads="1"/>
          </p:cNvSpPr>
          <p:nvPr/>
        </p:nvSpPr>
        <p:spPr bwMode="auto">
          <a:xfrm>
            <a:off x="5429250" y="2449513"/>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4" name="Rectangle 26"/>
          <p:cNvSpPr>
            <a:spLocks noChangeArrowheads="1"/>
          </p:cNvSpPr>
          <p:nvPr/>
        </p:nvSpPr>
        <p:spPr bwMode="auto">
          <a:xfrm>
            <a:off x="4891088" y="2997200"/>
            <a:ext cx="538162"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5" name="Rectangle 27"/>
          <p:cNvSpPr>
            <a:spLocks noChangeArrowheads="1"/>
          </p:cNvSpPr>
          <p:nvPr/>
        </p:nvSpPr>
        <p:spPr bwMode="auto">
          <a:xfrm>
            <a:off x="5429250" y="29972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6" name="Rectangle 28"/>
          <p:cNvSpPr>
            <a:spLocks noChangeArrowheads="1"/>
          </p:cNvSpPr>
          <p:nvPr/>
        </p:nvSpPr>
        <p:spPr bwMode="auto">
          <a:xfrm>
            <a:off x="3811588" y="3536950"/>
            <a:ext cx="539750" cy="538163"/>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207" name="Rectangle 29"/>
          <p:cNvSpPr>
            <a:spLocks noChangeArrowheads="1"/>
          </p:cNvSpPr>
          <p:nvPr/>
        </p:nvSpPr>
        <p:spPr bwMode="auto">
          <a:xfrm>
            <a:off x="4351338"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8" name="Rectangle 30"/>
          <p:cNvSpPr>
            <a:spLocks noChangeArrowheads="1"/>
          </p:cNvSpPr>
          <p:nvPr/>
        </p:nvSpPr>
        <p:spPr bwMode="auto">
          <a:xfrm>
            <a:off x="3811588"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9" name="Rectangle 31"/>
          <p:cNvSpPr>
            <a:spLocks noChangeArrowheads="1"/>
          </p:cNvSpPr>
          <p:nvPr/>
        </p:nvSpPr>
        <p:spPr bwMode="auto">
          <a:xfrm>
            <a:off x="4351338"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0" name="Rectangle 32"/>
          <p:cNvSpPr>
            <a:spLocks noChangeArrowheads="1"/>
          </p:cNvSpPr>
          <p:nvPr/>
        </p:nvSpPr>
        <p:spPr bwMode="auto">
          <a:xfrm>
            <a:off x="4891088"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1" name="Rectangle 33"/>
          <p:cNvSpPr>
            <a:spLocks noChangeArrowheads="1"/>
          </p:cNvSpPr>
          <p:nvPr/>
        </p:nvSpPr>
        <p:spPr bwMode="auto">
          <a:xfrm>
            <a:off x="5429250"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2" name="Rectangle 34"/>
          <p:cNvSpPr>
            <a:spLocks noChangeArrowheads="1"/>
          </p:cNvSpPr>
          <p:nvPr/>
        </p:nvSpPr>
        <p:spPr bwMode="auto">
          <a:xfrm>
            <a:off x="4891088" y="4076700"/>
            <a:ext cx="538162"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3" name="Rectangle 35"/>
          <p:cNvSpPr>
            <a:spLocks noChangeArrowheads="1"/>
          </p:cNvSpPr>
          <p:nvPr/>
        </p:nvSpPr>
        <p:spPr bwMode="auto">
          <a:xfrm>
            <a:off x="5429250"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4" name="Rectangle 36"/>
          <p:cNvSpPr>
            <a:spLocks noChangeArrowheads="1"/>
          </p:cNvSpPr>
          <p:nvPr/>
        </p:nvSpPr>
        <p:spPr bwMode="auto">
          <a:xfrm>
            <a:off x="1192213" y="24526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215" name="Rectangle 37"/>
          <p:cNvSpPr>
            <a:spLocks noChangeArrowheads="1"/>
          </p:cNvSpPr>
          <p:nvPr/>
        </p:nvSpPr>
        <p:spPr bwMode="auto">
          <a:xfrm>
            <a:off x="1731963"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6" name="Rectangle 38"/>
          <p:cNvSpPr>
            <a:spLocks noChangeArrowheads="1"/>
          </p:cNvSpPr>
          <p:nvPr/>
        </p:nvSpPr>
        <p:spPr bwMode="auto">
          <a:xfrm>
            <a:off x="1192213"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7" name="Rectangle 39"/>
          <p:cNvSpPr>
            <a:spLocks noChangeArrowheads="1"/>
          </p:cNvSpPr>
          <p:nvPr/>
        </p:nvSpPr>
        <p:spPr bwMode="auto">
          <a:xfrm>
            <a:off x="1731963"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8" name="Rectangle 40"/>
          <p:cNvSpPr>
            <a:spLocks noChangeArrowheads="1"/>
          </p:cNvSpPr>
          <p:nvPr/>
        </p:nvSpPr>
        <p:spPr bwMode="auto">
          <a:xfrm>
            <a:off x="2271713"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9" name="Rectangle 41"/>
          <p:cNvSpPr>
            <a:spLocks noChangeArrowheads="1"/>
          </p:cNvSpPr>
          <p:nvPr/>
        </p:nvSpPr>
        <p:spPr bwMode="auto">
          <a:xfrm>
            <a:off x="2808288"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0" name="Rectangle 42"/>
          <p:cNvSpPr>
            <a:spLocks noChangeArrowheads="1"/>
          </p:cNvSpPr>
          <p:nvPr/>
        </p:nvSpPr>
        <p:spPr bwMode="auto">
          <a:xfrm>
            <a:off x="2271713" y="3000375"/>
            <a:ext cx="536575"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1" name="Rectangle 43"/>
          <p:cNvSpPr>
            <a:spLocks noChangeArrowheads="1"/>
          </p:cNvSpPr>
          <p:nvPr/>
        </p:nvSpPr>
        <p:spPr bwMode="auto">
          <a:xfrm>
            <a:off x="2808288"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2" name="Rectangle 44"/>
          <p:cNvSpPr>
            <a:spLocks noChangeArrowheads="1"/>
          </p:cNvSpPr>
          <p:nvPr/>
        </p:nvSpPr>
        <p:spPr bwMode="auto">
          <a:xfrm>
            <a:off x="119221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3" name="Rectangle 45"/>
          <p:cNvSpPr>
            <a:spLocks noChangeArrowheads="1"/>
          </p:cNvSpPr>
          <p:nvPr/>
        </p:nvSpPr>
        <p:spPr bwMode="auto">
          <a:xfrm>
            <a:off x="173196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4" name="Rectangle 46"/>
          <p:cNvSpPr>
            <a:spLocks noChangeArrowheads="1"/>
          </p:cNvSpPr>
          <p:nvPr/>
        </p:nvSpPr>
        <p:spPr bwMode="auto">
          <a:xfrm>
            <a:off x="1192213"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5" name="Rectangle 47"/>
          <p:cNvSpPr>
            <a:spLocks noChangeArrowheads="1"/>
          </p:cNvSpPr>
          <p:nvPr/>
        </p:nvSpPr>
        <p:spPr bwMode="auto">
          <a:xfrm>
            <a:off x="1731963"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6" name="Rectangle 48"/>
          <p:cNvSpPr>
            <a:spLocks noChangeArrowheads="1"/>
          </p:cNvSpPr>
          <p:nvPr/>
        </p:nvSpPr>
        <p:spPr bwMode="auto">
          <a:xfrm>
            <a:off x="227171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7" name="Rectangle 49"/>
          <p:cNvSpPr>
            <a:spLocks noChangeArrowheads="1"/>
          </p:cNvSpPr>
          <p:nvPr/>
        </p:nvSpPr>
        <p:spPr bwMode="auto">
          <a:xfrm>
            <a:off x="2808288"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8" name="Rectangle 50"/>
          <p:cNvSpPr>
            <a:spLocks noChangeArrowheads="1"/>
          </p:cNvSpPr>
          <p:nvPr/>
        </p:nvSpPr>
        <p:spPr bwMode="auto">
          <a:xfrm>
            <a:off x="2271713" y="4079875"/>
            <a:ext cx="536575"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9" name="Rectangle 51"/>
          <p:cNvSpPr>
            <a:spLocks noChangeArrowheads="1"/>
          </p:cNvSpPr>
          <p:nvPr/>
        </p:nvSpPr>
        <p:spPr bwMode="auto">
          <a:xfrm>
            <a:off x="2808288"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71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7172" name="Rectangle 2"/>
          <p:cNvSpPr>
            <a:spLocks noGrp="1" noChangeArrowheads="1"/>
          </p:cNvSpPr>
          <p:nvPr>
            <p:ph type="title"/>
          </p:nvPr>
        </p:nvSpPr>
        <p:spPr/>
        <p:txBody>
          <a:bodyPr/>
          <a:lstStyle/>
          <a:p>
            <a:pPr eaLnBrk="1" hangingPunct="1"/>
            <a:r>
              <a:rPr lang="en-US" smtClean="0"/>
              <a:t>Sender’s Algorithm</a:t>
            </a:r>
          </a:p>
        </p:txBody>
      </p:sp>
      <p:sp>
        <p:nvSpPr>
          <p:cNvPr id="7173"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 </a:t>
            </a:r>
          </a:p>
          <a:p>
            <a:pPr eaLnBrk="1" hangingPunct="1">
              <a:buFont typeface="Wingdings" pitchFamily="2" charset="2"/>
              <a:buNone/>
            </a:pPr>
            <a:r>
              <a:rPr lang="en-US" dirty="0" smtClean="0"/>
              <a:t>    </a:t>
            </a:r>
            <a:r>
              <a:rPr lang="en-US" b="1" dirty="0" err="1" smtClean="0"/>
              <a:t>foreach</a:t>
            </a:r>
            <a:r>
              <a:rPr lang="en-US" b="1" dirty="0" smtClean="0"/>
              <a:t> packet</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size/bps seconds</a:t>
            </a:r>
          </a:p>
        </p:txBody>
      </p:sp>
      <p:sp>
        <p:nvSpPr>
          <p:cNvPr id="6" name="Rectangle 3"/>
          <p:cNvSpPr txBox="1">
            <a:spLocks noChangeArrowheads="1"/>
          </p:cNvSpPr>
          <p:nvPr/>
        </p:nvSpPr>
        <p:spPr bwMode="auto">
          <a:xfrm>
            <a:off x="5638800" y="1600200"/>
            <a:ext cx="29718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Char char="Ø"/>
              <a:tabLst/>
              <a:defRPr/>
            </a:pPr>
            <a:r>
              <a:rPr kumimoji="0" lang="en-US" b="0" i="0" u="none" strike="noStrike" kern="0" cap="none" spc="0" normalizeH="0" baseline="0" noProof="0" dirty="0" smtClean="0">
                <a:ln>
                  <a:noFill/>
                </a:ln>
                <a:solidFill>
                  <a:schemeClr val="bg2"/>
                </a:solidFill>
                <a:effectLst/>
                <a:uLnTx/>
                <a:uFillTx/>
                <a:latin typeface="+mn-lt"/>
                <a:ea typeface="+mn-ea"/>
                <a:cs typeface="+mn-cs"/>
              </a:rPr>
              <a:t>Send data at constant bandwidth.</a:t>
            </a:r>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51205" name="Rectangle 3"/>
          <p:cNvSpPr>
            <a:spLocks noGrp="1" noChangeArrowheads="1"/>
          </p:cNvSpPr>
          <p:nvPr>
            <p:ph type="body" sz="half" idx="1"/>
          </p:nvPr>
        </p:nvSpPr>
        <p:spPr>
          <a:xfrm>
            <a:off x="914400" y="1600200"/>
            <a:ext cx="7772400" cy="4530725"/>
          </a:xfrm>
        </p:spPr>
        <p:txBody>
          <a:bodyPr/>
          <a:lstStyle/>
          <a:p>
            <a:pPr eaLnBrk="1" hangingPunct="1"/>
            <a:r>
              <a:rPr lang="en-US" sz="2800" dirty="0" smtClean="0"/>
              <a:t>Fine Granularity Scalability (FGS): e.g., MPEG-4</a:t>
            </a:r>
          </a:p>
        </p:txBody>
      </p:sp>
      <p:sp>
        <p:nvSpPr>
          <p:cNvPr id="51206" name="Text Box 4"/>
          <p:cNvSpPr txBox="1">
            <a:spLocks noChangeArrowheads="1"/>
          </p:cNvSpPr>
          <p:nvPr/>
        </p:nvSpPr>
        <p:spPr bwMode="auto">
          <a:xfrm>
            <a:off x="1370013" y="4464050"/>
            <a:ext cx="6745287" cy="398463"/>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0	0	0	0	1	0	0</a:t>
            </a:r>
          </a:p>
        </p:txBody>
      </p:sp>
      <p:sp>
        <p:nvSpPr>
          <p:cNvPr id="51207" name="Text Box 5"/>
          <p:cNvSpPr txBox="1">
            <a:spLocks noChangeArrowheads="1"/>
          </p:cNvSpPr>
          <p:nvPr/>
        </p:nvSpPr>
        <p:spPr bwMode="auto">
          <a:xfrm>
            <a:off x="1370013" y="3894138"/>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0	0	1	0	1	0	1</a:t>
            </a:r>
          </a:p>
        </p:txBody>
      </p:sp>
      <p:sp>
        <p:nvSpPr>
          <p:cNvPr id="51208" name="Text Box 6"/>
          <p:cNvSpPr txBox="1">
            <a:spLocks noChangeArrowheads="1"/>
          </p:cNvSpPr>
          <p:nvPr/>
        </p:nvSpPr>
        <p:spPr bwMode="auto">
          <a:xfrm>
            <a:off x="1370013" y="3367088"/>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1	1	0	0	0	1	0</a:t>
            </a:r>
          </a:p>
        </p:txBody>
      </p:sp>
      <p:sp>
        <p:nvSpPr>
          <p:cNvPr id="51209" name="Text Box 7"/>
          <p:cNvSpPr txBox="1">
            <a:spLocks noChangeArrowheads="1"/>
          </p:cNvSpPr>
          <p:nvPr/>
        </p:nvSpPr>
        <p:spPr bwMode="auto">
          <a:xfrm>
            <a:off x="1370013" y="2811463"/>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1	0	0	0	0	0	0</a:t>
            </a:r>
          </a:p>
        </p:txBody>
      </p:sp>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11" name="Rectangle 3"/>
          <p:cNvSpPr>
            <a:spLocks noGrp="1" noChangeArrowheads="1"/>
          </p:cNvSpPr>
          <p:nvPr>
            <p:ph type="body" sz="half" idx="1"/>
          </p:nvPr>
        </p:nvSpPr>
        <p:spPr>
          <a:xfrm>
            <a:off x="762000" y="1447800"/>
            <a:ext cx="8001000" cy="4530725"/>
          </a:xfrm>
        </p:spPr>
        <p:txBody>
          <a:bodyPr/>
          <a:lstStyle/>
          <a:p>
            <a:pPr eaLnBrk="1" hangingPunct="1"/>
            <a:r>
              <a:rPr lang="en-US" sz="2800" dirty="0" smtClean="0"/>
              <a:t>Fine Granularity Scalability (FGS): e.g., MPEG-4</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2057400"/>
            <a:ext cx="6220220" cy="4313567"/>
          </a:xfrm>
          <a:prstGeom prst="rect">
            <a:avLst/>
          </a:prstGeom>
        </p:spPr>
      </p:pic>
      <p:sp>
        <p:nvSpPr>
          <p:cNvPr id="4" name="TextBox 3"/>
          <p:cNvSpPr txBox="1"/>
          <p:nvPr/>
        </p:nvSpPr>
        <p:spPr>
          <a:xfrm rot="16200000">
            <a:off x="7066365" y="4029517"/>
            <a:ext cx="2849690" cy="369332"/>
          </a:xfrm>
          <a:prstGeom prst="rect">
            <a:avLst/>
          </a:prstGeom>
          <a:noFill/>
        </p:spPr>
        <p:txBody>
          <a:bodyPr wrap="none" rtlCol="0">
            <a:spAutoFit/>
          </a:bodyPr>
          <a:lstStyle/>
          <a:p>
            <a:r>
              <a:rPr lang="en-US" sz="1800" dirty="0" smtClean="0"/>
              <a:t>© </a:t>
            </a:r>
            <a:r>
              <a:rPr lang="en-US" sz="1800" dirty="0" err="1" smtClean="0"/>
              <a:t>Mihaela</a:t>
            </a:r>
            <a:r>
              <a:rPr lang="en-US" sz="1800" dirty="0" smtClean="0"/>
              <a:t> van der </a:t>
            </a:r>
            <a:r>
              <a:rPr lang="en-US" sz="1800" dirty="0" err="1" smtClean="0"/>
              <a:t>Schaar</a:t>
            </a:r>
            <a:endParaRPr lang="en-US" sz="1800" dirty="0"/>
          </a:p>
        </p:txBody>
      </p:sp>
    </p:spTree>
    <p:extLst>
      <p:ext uri="{BB962C8B-B14F-4D97-AF65-F5344CB8AC3E}">
        <p14:creationId xmlns:p14="http://schemas.microsoft.com/office/powerpoint/2010/main" val="4158971560"/>
      </p:ext>
    </p:extLst>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11" name="Rectangle 3"/>
          <p:cNvSpPr>
            <a:spLocks noGrp="1" noChangeArrowheads="1"/>
          </p:cNvSpPr>
          <p:nvPr>
            <p:ph type="body" sz="half" idx="1"/>
          </p:nvPr>
        </p:nvSpPr>
        <p:spPr>
          <a:xfrm>
            <a:off x="762000" y="1447800"/>
            <a:ext cx="8001000" cy="4530725"/>
          </a:xfrm>
        </p:spPr>
        <p:txBody>
          <a:bodyPr/>
          <a:lstStyle/>
          <a:p>
            <a:pPr eaLnBrk="1" hangingPunct="1"/>
            <a:r>
              <a:rPr lang="en-US" sz="2800" dirty="0" smtClean="0"/>
              <a:t>Fine Granularity Scalability (FGS): e.g., MPEG-4</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2057400"/>
            <a:ext cx="6248400" cy="4333109"/>
          </a:xfrm>
          <a:prstGeom prst="rect">
            <a:avLst/>
          </a:prstGeom>
        </p:spPr>
      </p:pic>
      <p:sp>
        <p:nvSpPr>
          <p:cNvPr id="8" name="TextBox 7"/>
          <p:cNvSpPr txBox="1"/>
          <p:nvPr/>
        </p:nvSpPr>
        <p:spPr>
          <a:xfrm rot="16200000">
            <a:off x="7066365" y="4029517"/>
            <a:ext cx="2849690" cy="369332"/>
          </a:xfrm>
          <a:prstGeom prst="rect">
            <a:avLst/>
          </a:prstGeom>
          <a:noFill/>
        </p:spPr>
        <p:txBody>
          <a:bodyPr wrap="none" rtlCol="0">
            <a:spAutoFit/>
          </a:bodyPr>
          <a:lstStyle/>
          <a:p>
            <a:r>
              <a:rPr lang="en-US" sz="1800" dirty="0" smtClean="0"/>
              <a:t>© </a:t>
            </a:r>
            <a:r>
              <a:rPr lang="en-US" sz="1800" dirty="0" err="1" smtClean="0"/>
              <a:t>Mihaela</a:t>
            </a:r>
            <a:r>
              <a:rPr lang="en-US" sz="1800" dirty="0" smtClean="0"/>
              <a:t> van der </a:t>
            </a:r>
            <a:r>
              <a:rPr lang="en-US" sz="1800" dirty="0" err="1" smtClean="0"/>
              <a:t>Schaar</a:t>
            </a:r>
            <a:endParaRPr lang="en-US" sz="1800" dirty="0"/>
          </a:p>
        </p:txBody>
      </p:sp>
    </p:spTree>
    <p:extLst>
      <p:ext uri="{BB962C8B-B14F-4D97-AF65-F5344CB8AC3E}">
        <p14:creationId xmlns:p14="http://schemas.microsoft.com/office/powerpoint/2010/main" val="3108583558"/>
      </p:ext>
    </p:extLst>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11" name="Rectangle 3"/>
          <p:cNvSpPr>
            <a:spLocks noGrp="1" noChangeArrowheads="1"/>
          </p:cNvSpPr>
          <p:nvPr>
            <p:ph type="body" sz="half" idx="1"/>
          </p:nvPr>
        </p:nvSpPr>
        <p:spPr>
          <a:xfrm>
            <a:off x="762000" y="1447800"/>
            <a:ext cx="8001000" cy="4530725"/>
          </a:xfrm>
        </p:spPr>
        <p:txBody>
          <a:bodyPr/>
          <a:lstStyle/>
          <a:p>
            <a:pPr eaLnBrk="1" hangingPunct="1"/>
            <a:r>
              <a:rPr lang="en-US" sz="2800" dirty="0" smtClean="0"/>
              <a:t>Fine Granularity Scalability (FGS): e.g., MPEG-4</a:t>
            </a:r>
          </a:p>
        </p:txBody>
      </p:sp>
      <p:sp>
        <p:nvSpPr>
          <p:cNvPr id="8" name="TextBox 7"/>
          <p:cNvSpPr txBox="1"/>
          <p:nvPr/>
        </p:nvSpPr>
        <p:spPr>
          <a:xfrm rot="16200000">
            <a:off x="7066365" y="4029517"/>
            <a:ext cx="2849690" cy="369332"/>
          </a:xfrm>
          <a:prstGeom prst="rect">
            <a:avLst/>
          </a:prstGeom>
          <a:noFill/>
        </p:spPr>
        <p:txBody>
          <a:bodyPr wrap="none" rtlCol="0">
            <a:spAutoFit/>
          </a:bodyPr>
          <a:lstStyle/>
          <a:p>
            <a:r>
              <a:rPr lang="en-US" sz="1800" dirty="0" smtClean="0"/>
              <a:t>© </a:t>
            </a:r>
            <a:r>
              <a:rPr lang="en-US" sz="1800" dirty="0" err="1" smtClean="0"/>
              <a:t>Mihaela</a:t>
            </a:r>
            <a:r>
              <a:rPr lang="en-US" sz="1800" dirty="0" smtClean="0"/>
              <a:t> van der </a:t>
            </a:r>
            <a:r>
              <a:rPr lang="en-US" sz="1800" dirty="0" err="1" smtClean="0"/>
              <a:t>Schaar</a:t>
            </a:r>
            <a:endParaRPr lang="en-US" sz="18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2067691"/>
            <a:ext cx="6248400" cy="4333109"/>
          </a:xfrm>
          <a:prstGeom prst="rect">
            <a:avLst/>
          </a:prstGeom>
        </p:spPr>
      </p:pic>
    </p:spTree>
    <p:extLst>
      <p:ext uri="{BB962C8B-B14F-4D97-AF65-F5344CB8AC3E}">
        <p14:creationId xmlns:p14="http://schemas.microsoft.com/office/powerpoint/2010/main" val="3996416075"/>
      </p:ext>
    </p:extLst>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dirty="0" smtClean="0"/>
              <a:t>Layered Video</a:t>
            </a:r>
          </a:p>
        </p:txBody>
      </p:sp>
      <p:sp>
        <p:nvSpPr>
          <p:cNvPr id="52229" name="Rectangle 3"/>
          <p:cNvSpPr>
            <a:spLocks noGrp="1" noChangeArrowheads="1"/>
          </p:cNvSpPr>
          <p:nvPr>
            <p:ph type="body" idx="1"/>
          </p:nvPr>
        </p:nvSpPr>
        <p:spPr/>
        <p:txBody>
          <a:bodyPr/>
          <a:lstStyle/>
          <a:p>
            <a:pPr eaLnBrk="1" hangingPunct="1"/>
            <a:r>
              <a:rPr lang="en-US" b="1" dirty="0" smtClean="0"/>
              <a:t>SVC</a:t>
            </a:r>
            <a:r>
              <a:rPr lang="en-US" dirty="0" smtClean="0"/>
              <a:t>: Scalable Video Coding</a:t>
            </a:r>
          </a:p>
          <a:p>
            <a:pPr lvl="1" eaLnBrk="1" hangingPunct="1"/>
            <a:r>
              <a:rPr lang="en-US" dirty="0" smtClean="0"/>
              <a:t>Base-layer plus enhancement layers</a:t>
            </a:r>
          </a:p>
          <a:p>
            <a:pPr lvl="1" eaLnBrk="1" hangingPunct="1"/>
            <a:r>
              <a:rPr lang="en-US" dirty="0" smtClean="0"/>
              <a:t>Each received layer improves the quality</a:t>
            </a:r>
          </a:p>
          <a:p>
            <a:pPr lvl="1" eaLnBrk="1" hangingPunct="1"/>
            <a:r>
              <a:rPr lang="en-US" dirty="0" smtClean="0"/>
              <a:t>Layer </a:t>
            </a:r>
            <a:r>
              <a:rPr lang="en-US" i="1" dirty="0" smtClean="0">
                <a:latin typeface="Times New Roman" pitchFamily="18" charset="0"/>
                <a:cs typeface="Times New Roman" pitchFamily="18" charset="0"/>
              </a:rPr>
              <a:t>n+1</a:t>
            </a:r>
            <a:r>
              <a:rPr lang="en-US" dirty="0" smtClean="0"/>
              <a:t> depends on layer </a:t>
            </a:r>
            <a:r>
              <a:rPr lang="en-US" i="1" dirty="0" smtClean="0">
                <a:latin typeface="Times New Roman" pitchFamily="18" charset="0"/>
                <a:cs typeface="Times New Roman" pitchFamily="18" charset="0"/>
              </a:rPr>
              <a:t>n</a:t>
            </a:r>
          </a:p>
          <a:p>
            <a:pPr lvl="1" eaLnBrk="1" hangingPunct="1"/>
            <a:endParaRPr lang="en-US" dirty="0" smtClean="0"/>
          </a:p>
          <a:p>
            <a:pPr eaLnBrk="1" hangingPunct="1"/>
            <a:r>
              <a:rPr lang="en-US" b="1" dirty="0" smtClean="0"/>
              <a:t>MDC</a:t>
            </a:r>
            <a:r>
              <a:rPr lang="en-US" dirty="0" smtClean="0"/>
              <a:t>: Multiple Description Coding</a:t>
            </a:r>
          </a:p>
          <a:p>
            <a:pPr lvl="1" eaLnBrk="1" hangingPunct="1"/>
            <a:r>
              <a:rPr lang="en-US" dirty="0" smtClean="0"/>
              <a:t>Layers are independent</a:t>
            </a:r>
          </a:p>
          <a:p>
            <a:pPr lvl="1" eaLnBrk="1" hangingPunct="1"/>
            <a:r>
              <a:rPr lang="en-US" dirty="0" smtClean="0"/>
              <a:t>Each received layer improves the quality</a:t>
            </a:r>
          </a:p>
        </p:txBody>
      </p:sp>
    </p:spTree>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dirty="0" smtClean="0"/>
              <a:t>Layered Video</a:t>
            </a:r>
          </a:p>
        </p:txBody>
      </p:sp>
      <p:sp>
        <p:nvSpPr>
          <p:cNvPr id="52229" name="Rectangle 3"/>
          <p:cNvSpPr>
            <a:spLocks noGrp="1" noChangeArrowheads="1"/>
          </p:cNvSpPr>
          <p:nvPr>
            <p:ph type="body" idx="1"/>
          </p:nvPr>
        </p:nvSpPr>
        <p:spPr/>
        <p:txBody>
          <a:bodyPr/>
          <a:lstStyle/>
          <a:p>
            <a:pPr eaLnBrk="1" hangingPunct="1"/>
            <a:r>
              <a:rPr lang="en-US" dirty="0" smtClean="0"/>
              <a:t>BUT: Layered video </a:t>
            </a:r>
            <a:r>
              <a:rPr lang="en-US" dirty="0" err="1" smtClean="0"/>
              <a:t>codecs</a:t>
            </a:r>
            <a:r>
              <a:rPr lang="en-US" dirty="0" smtClean="0"/>
              <a:t> are less bandwidth-efficient than single-layer </a:t>
            </a:r>
            <a:r>
              <a:rPr lang="en-US" dirty="0" err="1" smtClean="0"/>
              <a:t>codecs</a:t>
            </a:r>
            <a:r>
              <a:rPr lang="en-US" dirty="0" smtClean="0"/>
              <a:t>.</a:t>
            </a:r>
          </a:p>
        </p:txBody>
      </p:sp>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smtClean="0"/>
              <a:t>Rate Adaptation</a:t>
            </a:r>
          </a:p>
        </p:txBody>
      </p:sp>
      <p:sp>
        <p:nvSpPr>
          <p:cNvPr id="52229" name="Rectangle 3"/>
          <p:cNvSpPr>
            <a:spLocks noGrp="1" noChangeArrowheads="1"/>
          </p:cNvSpPr>
          <p:nvPr>
            <p:ph type="body" idx="1"/>
          </p:nvPr>
        </p:nvSpPr>
        <p:spPr/>
        <p:txBody>
          <a:bodyPr/>
          <a:lstStyle/>
          <a:p>
            <a:pPr eaLnBrk="1" hangingPunct="1"/>
            <a:r>
              <a:rPr lang="en-US" smtClean="0"/>
              <a:t>To increase rate, send more layers</a:t>
            </a:r>
          </a:p>
          <a:p>
            <a:pPr eaLnBrk="1" hangingPunct="1"/>
            <a:r>
              <a:rPr lang="en-US" smtClean="0"/>
              <a:t>To decrease rate, drop some layers</a:t>
            </a:r>
          </a:p>
        </p:txBody>
      </p:sp>
    </p:spTree>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pPr eaLnBrk="1" hangingPunct="1"/>
            <a:r>
              <a:rPr lang="en-US" smtClean="0"/>
              <a:t>MS Windows Streaming Media</a:t>
            </a:r>
          </a:p>
        </p:txBody>
      </p:sp>
      <p:sp>
        <p:nvSpPr>
          <p:cNvPr id="53251"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427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4276" name="Rectangle 2"/>
          <p:cNvSpPr>
            <a:spLocks noGrp="1" noChangeArrowheads="1"/>
          </p:cNvSpPr>
          <p:nvPr>
            <p:ph type="title"/>
          </p:nvPr>
        </p:nvSpPr>
        <p:spPr/>
        <p:txBody>
          <a:bodyPr/>
          <a:lstStyle/>
          <a:p>
            <a:pPr eaLnBrk="1" hangingPunct="1"/>
            <a:r>
              <a:rPr lang="en-US" smtClean="0"/>
              <a:t>Intelligent Streaming</a:t>
            </a:r>
          </a:p>
        </p:txBody>
      </p:sp>
      <p:sp>
        <p:nvSpPr>
          <p:cNvPr id="54277" name="Rectangle 3"/>
          <p:cNvSpPr>
            <a:spLocks noGrp="1" noChangeArrowheads="1"/>
          </p:cNvSpPr>
          <p:nvPr>
            <p:ph type="body" idx="1"/>
          </p:nvPr>
        </p:nvSpPr>
        <p:spPr/>
        <p:txBody>
          <a:bodyPr/>
          <a:lstStyle/>
          <a:p>
            <a:pPr eaLnBrk="1" hangingPunct="1"/>
            <a:r>
              <a:rPr lang="en-US" smtClean="0"/>
              <a:t>Multiple-Bit-Rate Encoding</a:t>
            </a:r>
          </a:p>
          <a:p>
            <a:pPr eaLnBrk="1" hangingPunct="1"/>
            <a:r>
              <a:rPr lang="en-US" smtClean="0"/>
              <a:t>Intelligent Bandwidth Control</a:t>
            </a:r>
          </a:p>
          <a:p>
            <a:pPr lvl="1" eaLnBrk="1" hangingPunct="1"/>
            <a:r>
              <a:rPr lang="en-US" smtClean="0"/>
              <a:t>bit rate selection</a:t>
            </a:r>
          </a:p>
          <a:p>
            <a:pPr lvl="1" eaLnBrk="1" hangingPunct="1"/>
            <a:r>
              <a:rPr lang="en-US" smtClean="0"/>
              <a:t>thinning</a:t>
            </a:r>
          </a:p>
          <a:p>
            <a:pPr eaLnBrk="1" hangingPunct="1"/>
            <a:r>
              <a:rPr lang="en-US" smtClean="0"/>
              <a:t>Intelligent Image Processing</a:t>
            </a:r>
          </a:p>
          <a:p>
            <a:pPr eaLnBrk="1" hangingPunct="1"/>
            <a:endParaRPr lang="en-US" smtClean="0"/>
          </a:p>
          <a:p>
            <a:pPr eaLnBrk="1" hangingPunct="1">
              <a:buFont typeface="Wingdings" pitchFamily="2" charset="2"/>
              <a:buNone/>
            </a:pPr>
            <a:endParaRPr lang="en-US" smtClean="0"/>
          </a:p>
        </p:txBody>
      </p:sp>
    </p:spTree>
  </p:cSld>
  <p:clrMapOvr>
    <a:masterClrMapping/>
  </p:clrMapOvr>
  <p:transition spd="slow"/>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529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5300" name="Rectangle 2"/>
          <p:cNvSpPr>
            <a:spLocks noGrp="1" noChangeArrowheads="1"/>
          </p:cNvSpPr>
          <p:nvPr>
            <p:ph type="title"/>
          </p:nvPr>
        </p:nvSpPr>
        <p:spPr/>
        <p:txBody>
          <a:bodyPr/>
          <a:lstStyle/>
          <a:p>
            <a:pPr eaLnBrk="1" hangingPunct="1"/>
            <a:r>
              <a:rPr lang="en-US" smtClean="0"/>
              <a:t>Intelligent Streaming</a:t>
            </a:r>
          </a:p>
        </p:txBody>
      </p:sp>
      <p:sp>
        <p:nvSpPr>
          <p:cNvPr id="55301" name="Rectangle 3"/>
          <p:cNvSpPr>
            <a:spLocks noGrp="1" noChangeArrowheads="1"/>
          </p:cNvSpPr>
          <p:nvPr>
            <p:ph type="body" idx="1"/>
          </p:nvPr>
        </p:nvSpPr>
        <p:spPr/>
        <p:txBody>
          <a:bodyPr/>
          <a:lstStyle/>
          <a:p>
            <a:pPr eaLnBrk="1" hangingPunct="1"/>
            <a:r>
              <a:rPr lang="en-US" smtClean="0"/>
              <a:t>How exactly does it work?</a:t>
            </a:r>
          </a:p>
          <a:p>
            <a:pPr eaLnBrk="1" hangingPunct="1"/>
            <a:r>
              <a:rPr lang="en-US" smtClean="0"/>
              <a:t>Sorry, it’s proprietary</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819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8196" name="Rectangle 2"/>
          <p:cNvSpPr>
            <a:spLocks noGrp="1" noChangeArrowheads="1"/>
          </p:cNvSpPr>
          <p:nvPr>
            <p:ph type="title"/>
          </p:nvPr>
        </p:nvSpPr>
        <p:spPr/>
        <p:txBody>
          <a:bodyPr/>
          <a:lstStyle/>
          <a:p>
            <a:pPr eaLnBrk="1" hangingPunct="1"/>
            <a:r>
              <a:rPr lang="en-US" smtClean="0"/>
              <a:t>Rules</a:t>
            </a:r>
          </a:p>
        </p:txBody>
      </p:sp>
      <p:sp>
        <p:nvSpPr>
          <p:cNvPr id="8197" name="Rectangle 3"/>
          <p:cNvSpPr>
            <a:spLocks noGrp="1" noChangeArrowheads="1"/>
          </p:cNvSpPr>
          <p:nvPr>
            <p:ph type="body" idx="1"/>
          </p:nvPr>
        </p:nvSpPr>
        <p:spPr/>
        <p:txBody>
          <a:bodyPr/>
          <a:lstStyle/>
          <a:p>
            <a:pPr eaLnBrk="1" hangingPunct="1"/>
            <a:r>
              <a:rPr lang="en-US" dirty="0" smtClean="0"/>
              <a:t>Transmission rate should match encoding rate</a:t>
            </a:r>
          </a:p>
          <a:p>
            <a:pPr lvl="1" eaLnBrk="1" hangingPunct="1">
              <a:buFont typeface="Wingdings" pitchFamily="2" charset="2"/>
              <a:buNone/>
            </a:pPr>
            <a:endParaRPr lang="en-US" dirty="0" smtClean="0"/>
          </a:p>
          <a:p>
            <a:pPr lvl="1" eaLnBrk="1" hangingPunct="1">
              <a:buFont typeface="Wingdings" pitchFamily="2" charset="2"/>
              <a:buNone/>
            </a:pPr>
            <a:endParaRPr lang="en-US" dirty="0" smtClean="0"/>
          </a:p>
          <a:p>
            <a:pPr eaLnBrk="1" hangingPunct="1"/>
            <a:r>
              <a:rPr lang="en-US" dirty="0" smtClean="0"/>
              <a:t>Transmission should not be too </a:t>
            </a:r>
            <a:r>
              <a:rPr lang="en-US" dirty="0" err="1" smtClean="0"/>
              <a:t>bursty</a:t>
            </a:r>
            <a:endParaRPr lang="en-US" dirty="0" smtClean="0"/>
          </a:p>
        </p:txBody>
      </p:sp>
    </p:spTree>
  </p:cSld>
  <p:clrMapOvr>
    <a:masterClrMapping/>
  </p:clrMapOvr>
  <p:transition spd="slow"/>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63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6324" name="Rectangle 2"/>
          <p:cNvSpPr>
            <a:spLocks noGrp="1" noChangeArrowheads="1"/>
          </p:cNvSpPr>
          <p:nvPr>
            <p:ph type="title"/>
          </p:nvPr>
        </p:nvSpPr>
        <p:spPr/>
        <p:txBody>
          <a:bodyPr/>
          <a:lstStyle/>
          <a:p>
            <a:pPr eaLnBrk="1" hangingPunct="1"/>
            <a:r>
              <a:rPr lang="en-US" smtClean="0"/>
              <a:t>Is WSM TCP friendly?</a:t>
            </a:r>
          </a:p>
        </p:txBody>
      </p:sp>
      <p:sp>
        <p:nvSpPr>
          <p:cNvPr id="56325" name="Rectangle 3"/>
          <p:cNvSpPr>
            <a:spLocks noGrp="1" noChangeArrowheads="1"/>
          </p:cNvSpPr>
          <p:nvPr>
            <p:ph type="body" idx="1"/>
          </p:nvPr>
        </p:nvSpPr>
        <p:spPr/>
        <p:txBody>
          <a:bodyPr/>
          <a:lstStyle/>
          <a:p>
            <a:pPr eaLnBrk="1" hangingPunct="1"/>
            <a:r>
              <a:rPr lang="en-US" sz="3400" smtClean="0"/>
              <a:t>Measurements of the Congestion Responsiveness of Windows Streaming Media</a:t>
            </a:r>
          </a:p>
          <a:p>
            <a:pPr eaLnBrk="1" hangingPunct="1"/>
            <a:r>
              <a:rPr lang="en-US" sz="2600" smtClean="0">
                <a:solidFill>
                  <a:schemeClr val="folHlink"/>
                </a:solidFill>
              </a:rPr>
              <a:t>J. Nichols et. al., NOSSDAV 2004</a:t>
            </a:r>
          </a:p>
          <a:p>
            <a:pPr eaLnBrk="1" hangingPunct="1"/>
            <a:endParaRPr lang="en-US" sz="2600" smtClean="0">
              <a:solidFill>
                <a:schemeClr val="folHlink"/>
              </a:solidFill>
            </a:endParaRPr>
          </a:p>
          <a:p>
            <a:pPr eaLnBrk="1" hangingPunct="1">
              <a:buFont typeface="Wingdings" pitchFamily="2" charset="2"/>
              <a:buNone/>
            </a:pPr>
            <a:endParaRPr lang="en-US" sz="3400" b="1" smtClean="0"/>
          </a:p>
          <a:p>
            <a:pPr algn="ctr" eaLnBrk="1" hangingPunct="1">
              <a:buFont typeface="Wingdings" pitchFamily="2" charset="2"/>
              <a:buNone/>
            </a:pPr>
            <a:r>
              <a:rPr lang="en-US" sz="3400" smtClean="0">
                <a:solidFill>
                  <a:srgbClr val="808080"/>
                </a:solidFill>
              </a:rPr>
              <a:t>All figures taken from the original NOSSDAV presentation</a:t>
            </a:r>
          </a:p>
        </p:txBody>
      </p:sp>
    </p:spTree>
  </p:cSld>
  <p:clrMapOvr>
    <a:masterClrMapping/>
  </p:clrMapOvr>
  <p:transition spd="slow"/>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73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7348" name="Rectangle 2"/>
          <p:cNvSpPr>
            <a:spLocks noGrp="1" noChangeArrowheads="1"/>
          </p:cNvSpPr>
          <p:nvPr>
            <p:ph type="title"/>
          </p:nvPr>
        </p:nvSpPr>
        <p:spPr/>
        <p:txBody>
          <a:bodyPr/>
          <a:lstStyle/>
          <a:p>
            <a:pPr eaLnBrk="1" hangingPunct="1"/>
            <a:endParaRPr lang="en-US" smtClean="0"/>
          </a:p>
        </p:txBody>
      </p:sp>
      <p:sp>
        <p:nvSpPr>
          <p:cNvPr id="57349" name="Rectangle 3"/>
          <p:cNvSpPr>
            <a:spLocks noGrp="1" noChangeArrowheads="1"/>
          </p:cNvSpPr>
          <p:nvPr>
            <p:ph type="body" idx="1"/>
          </p:nvPr>
        </p:nvSpPr>
        <p:spPr/>
        <p:txBody>
          <a:bodyPr/>
          <a:lstStyle/>
          <a:p>
            <a:pPr eaLnBrk="1" hangingPunct="1"/>
            <a:endParaRPr lang="en-US" smtClean="0"/>
          </a:p>
        </p:txBody>
      </p:sp>
      <p:sp>
        <p:nvSpPr>
          <p:cNvPr id="57350" name="Rectangle 4"/>
          <p:cNvSpPr>
            <a:spLocks noChangeArrowheads="1"/>
          </p:cNvSpPr>
          <p:nvPr/>
        </p:nvSpPr>
        <p:spPr bwMode="auto">
          <a:xfrm>
            <a:off x="328613" y="2182813"/>
            <a:ext cx="184150" cy="520700"/>
          </a:xfrm>
          <a:prstGeom prst="rect">
            <a:avLst/>
          </a:prstGeom>
          <a:noFill/>
          <a:ln w="22225">
            <a:noFill/>
            <a:miter lim="800000"/>
            <a:headEnd/>
            <a:tailEnd type="none" w="lg" len="lg"/>
          </a:ln>
        </p:spPr>
        <p:txBody>
          <a:bodyPr wrap="none" anchor="ctr">
            <a:spAutoFit/>
          </a:bodyPr>
          <a:lstStyle/>
          <a:p>
            <a:endParaRPr lang="en-US"/>
          </a:p>
        </p:txBody>
      </p:sp>
      <p:pic>
        <p:nvPicPr>
          <p:cNvPr id="57351" name="Picture 5"/>
          <p:cNvPicPr>
            <a:picLocks noChangeAspect="1" noChangeArrowheads="1"/>
          </p:cNvPicPr>
          <p:nvPr/>
        </p:nvPicPr>
        <p:blipFill>
          <a:blip r:embed="rId3" cstate="print"/>
          <a:srcRect/>
          <a:stretch>
            <a:fillRect/>
          </a:stretch>
        </p:blipFill>
        <p:spPr bwMode="auto">
          <a:xfrm>
            <a:off x="0" y="228600"/>
            <a:ext cx="9144000" cy="608965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83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8372" name="Rectangle 2"/>
          <p:cNvSpPr>
            <a:spLocks noGrp="1" noChangeArrowheads="1"/>
          </p:cNvSpPr>
          <p:nvPr>
            <p:ph type="title"/>
          </p:nvPr>
        </p:nvSpPr>
        <p:spPr/>
        <p:txBody>
          <a:bodyPr/>
          <a:lstStyle/>
          <a:p>
            <a:pPr eaLnBrk="1" hangingPunct="1"/>
            <a:r>
              <a:rPr lang="en-US" sz="3400" smtClean="0"/>
              <a:t>340kbps clip, 725kbps bottleneck</a:t>
            </a:r>
            <a:endParaRPr lang="en-US" smtClean="0"/>
          </a:p>
        </p:txBody>
      </p:sp>
      <p:sp>
        <p:nvSpPr>
          <p:cNvPr id="58373" name="Rectangle 3"/>
          <p:cNvSpPr>
            <a:spLocks noGrp="1" noChangeArrowheads="1"/>
          </p:cNvSpPr>
          <p:nvPr>
            <p:ph type="body" idx="1"/>
          </p:nvPr>
        </p:nvSpPr>
        <p:spPr/>
        <p:txBody>
          <a:bodyPr/>
          <a:lstStyle/>
          <a:p>
            <a:pPr eaLnBrk="1" hangingPunct="1"/>
            <a:endParaRPr lang="en-US" smtClean="0"/>
          </a:p>
        </p:txBody>
      </p:sp>
      <p:pic>
        <p:nvPicPr>
          <p:cNvPr id="58374" name="Picture 4"/>
          <p:cNvPicPr>
            <a:picLocks noChangeAspect="1" noChangeArrowheads="1"/>
          </p:cNvPicPr>
          <p:nvPr/>
        </p:nvPicPr>
        <p:blipFill>
          <a:blip r:embed="rId3" cstate="print"/>
          <a:srcRect/>
          <a:stretch>
            <a:fillRect/>
          </a:stretch>
        </p:blipFill>
        <p:spPr bwMode="auto">
          <a:xfrm>
            <a:off x="1676400" y="1600200"/>
            <a:ext cx="6096000" cy="45720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5939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9396" name="Rectangle 2"/>
          <p:cNvSpPr>
            <a:spLocks noGrp="1" noChangeArrowheads="1"/>
          </p:cNvSpPr>
          <p:nvPr>
            <p:ph type="title"/>
          </p:nvPr>
        </p:nvSpPr>
        <p:spPr/>
        <p:txBody>
          <a:bodyPr/>
          <a:lstStyle/>
          <a:p>
            <a:pPr eaLnBrk="1" hangingPunct="1"/>
            <a:r>
              <a:rPr lang="en-US" smtClean="0"/>
              <a:t>Transmission is Bursty</a:t>
            </a:r>
          </a:p>
        </p:txBody>
      </p:sp>
      <p:sp>
        <p:nvSpPr>
          <p:cNvPr id="59397" name="Rectangle 3"/>
          <p:cNvSpPr>
            <a:spLocks noGrp="1" noChangeArrowheads="1"/>
          </p:cNvSpPr>
          <p:nvPr>
            <p:ph type="body" idx="1"/>
          </p:nvPr>
        </p:nvSpPr>
        <p:spPr/>
        <p:txBody>
          <a:bodyPr/>
          <a:lstStyle/>
          <a:p>
            <a:pPr eaLnBrk="1" hangingPunct="1"/>
            <a:endParaRPr lang="en-US" smtClean="0"/>
          </a:p>
        </p:txBody>
      </p:sp>
      <p:pic>
        <p:nvPicPr>
          <p:cNvPr id="59398" name="Picture 6"/>
          <p:cNvPicPr>
            <a:picLocks noChangeAspect="1" noChangeArrowheads="1"/>
          </p:cNvPicPr>
          <p:nvPr/>
        </p:nvPicPr>
        <p:blipFill>
          <a:blip r:embed="rId3" cstate="print"/>
          <a:srcRect/>
          <a:stretch>
            <a:fillRect/>
          </a:stretch>
        </p:blipFill>
        <p:spPr bwMode="auto">
          <a:xfrm>
            <a:off x="1371600" y="1371600"/>
            <a:ext cx="6757988" cy="4941888"/>
          </a:xfrm>
          <a:prstGeom prst="rect">
            <a:avLst/>
          </a:prstGeom>
          <a:noFill/>
          <a:ln w="22225">
            <a:noFill/>
            <a:miter lim="800000"/>
            <a:headEnd/>
            <a:tailEnd type="none" w="lg" len="lg"/>
          </a:ln>
        </p:spPr>
      </p:pic>
    </p:spTree>
  </p:cSld>
  <p:clrMapOvr>
    <a:masterClrMapping/>
  </p:clrMapOvr>
  <p:transition spd="slow"/>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0419" name="Footer Placeholder 4"/>
          <p:cNvSpPr>
            <a:spLocks noGrp="1"/>
          </p:cNvSpPr>
          <p:nvPr>
            <p:ph type="ftr" sz="quarter" idx="11"/>
          </p:nvPr>
        </p:nvSpPr>
        <p:spPr>
          <a:noFill/>
        </p:spPr>
        <p:txBody>
          <a:bodyPr/>
          <a:lstStyle/>
          <a:p>
            <a:endParaRPr lang="en-US" smtClean="0"/>
          </a:p>
          <a:p>
            <a:endParaRPr lang="en-US" smtClean="0"/>
          </a:p>
          <a:p>
            <a:endParaRPr lang="en-US" smtClean="0"/>
          </a:p>
        </p:txBody>
      </p:sp>
      <p:pic>
        <p:nvPicPr>
          <p:cNvPr id="60420" name="Picture 5"/>
          <p:cNvPicPr>
            <a:picLocks noChangeAspect="1" noChangeArrowheads="1"/>
          </p:cNvPicPr>
          <p:nvPr/>
        </p:nvPicPr>
        <p:blipFill>
          <a:blip r:embed="rId3" cstate="print"/>
          <a:srcRect/>
          <a:stretch>
            <a:fillRect/>
          </a:stretch>
        </p:blipFill>
        <p:spPr bwMode="auto">
          <a:xfrm>
            <a:off x="1600200" y="1600200"/>
            <a:ext cx="6096000" cy="4572000"/>
          </a:xfrm>
          <a:prstGeom prst="rect">
            <a:avLst/>
          </a:prstGeom>
          <a:noFill/>
          <a:ln w="9525">
            <a:solidFill>
              <a:schemeClr val="tx1"/>
            </a:solidFill>
            <a:miter lim="800000"/>
            <a:headEnd/>
            <a:tailEnd/>
          </a:ln>
        </p:spPr>
      </p:pic>
      <p:sp>
        <p:nvSpPr>
          <p:cNvPr id="60421" name="Rectangle 2"/>
          <p:cNvSpPr>
            <a:spLocks noGrp="1" noChangeArrowheads="1"/>
          </p:cNvSpPr>
          <p:nvPr>
            <p:ph type="title"/>
          </p:nvPr>
        </p:nvSpPr>
        <p:spPr/>
        <p:txBody>
          <a:bodyPr/>
          <a:lstStyle/>
          <a:p>
            <a:pPr eaLnBrk="1" hangingPunct="1"/>
            <a:r>
              <a:rPr lang="en-US" sz="3400" smtClean="0"/>
              <a:t>340kbps clip, 725kbps bottleneck</a:t>
            </a:r>
            <a:endParaRPr lang="en-US" smtClean="0"/>
          </a:p>
        </p:txBody>
      </p:sp>
      <p:sp>
        <p:nvSpPr>
          <p:cNvPr id="60422" name="Rectangle 3"/>
          <p:cNvSpPr>
            <a:spLocks noGrp="1" noChangeArrowheads="1"/>
          </p:cNvSpPr>
          <p:nvPr>
            <p:ph type="body" idx="1"/>
          </p:nvPr>
        </p:nvSpPr>
        <p:spPr/>
        <p:txBody>
          <a:bodyPr/>
          <a:lstStyle/>
          <a:p>
            <a:pPr eaLnBrk="1" hangingPunct="1"/>
            <a:endParaRPr lang="en-US" smtClean="0"/>
          </a:p>
        </p:txBody>
      </p:sp>
      <p:pic>
        <p:nvPicPr>
          <p:cNvPr id="60423" name="Picture 4"/>
          <p:cNvPicPr>
            <a:picLocks noChangeAspect="1" noChangeArrowheads="1"/>
          </p:cNvPicPr>
          <p:nvPr/>
        </p:nvPicPr>
        <p:blipFill>
          <a:blip r:embed="rId4" cstate="print"/>
          <a:srcRect/>
          <a:stretch>
            <a:fillRect/>
          </a:stretch>
        </p:blipFill>
        <p:spPr bwMode="auto">
          <a:xfrm>
            <a:off x="4724400" y="2514600"/>
            <a:ext cx="2286000" cy="17145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144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44" name="Rectangle 2"/>
          <p:cNvSpPr>
            <a:spLocks noGrp="1" noChangeArrowheads="1"/>
          </p:cNvSpPr>
          <p:nvPr>
            <p:ph type="title"/>
          </p:nvPr>
        </p:nvSpPr>
        <p:spPr/>
        <p:txBody>
          <a:bodyPr/>
          <a:lstStyle/>
          <a:p>
            <a:pPr eaLnBrk="1" hangingPunct="1"/>
            <a:r>
              <a:rPr lang="en-US" sz="3400" smtClean="0"/>
              <a:t>548kbps Clip - 725kbps Bottleneck</a:t>
            </a:r>
            <a:endParaRPr lang="en-US" sz="2200" smtClean="0"/>
          </a:p>
        </p:txBody>
      </p:sp>
      <p:sp>
        <p:nvSpPr>
          <p:cNvPr id="61445" name="Rectangle 3"/>
          <p:cNvSpPr>
            <a:spLocks noGrp="1" noChangeArrowheads="1"/>
          </p:cNvSpPr>
          <p:nvPr>
            <p:ph type="body" idx="1"/>
          </p:nvPr>
        </p:nvSpPr>
        <p:spPr/>
        <p:txBody>
          <a:bodyPr/>
          <a:lstStyle/>
          <a:p>
            <a:pPr eaLnBrk="1" hangingPunct="1"/>
            <a:endParaRPr lang="en-US" smtClean="0"/>
          </a:p>
        </p:txBody>
      </p:sp>
      <p:pic>
        <p:nvPicPr>
          <p:cNvPr id="61446" name="Picture 5"/>
          <p:cNvPicPr>
            <a:picLocks noChangeAspect="1" noChangeArrowheads="1"/>
          </p:cNvPicPr>
          <p:nvPr/>
        </p:nvPicPr>
        <p:blipFill>
          <a:blip r:embed="rId3" cstate="print"/>
          <a:srcRect/>
          <a:stretch>
            <a:fillRect/>
          </a:stretch>
        </p:blipFill>
        <p:spPr bwMode="auto">
          <a:xfrm>
            <a:off x="1752600" y="1600200"/>
            <a:ext cx="6096000" cy="45720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246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2468" name="Rectangle 2"/>
          <p:cNvSpPr>
            <a:spLocks noGrp="1" noChangeArrowheads="1"/>
          </p:cNvSpPr>
          <p:nvPr>
            <p:ph type="title"/>
          </p:nvPr>
        </p:nvSpPr>
        <p:spPr>
          <a:xfrm>
            <a:off x="914400" y="277813"/>
            <a:ext cx="8229600" cy="1143000"/>
          </a:xfrm>
        </p:spPr>
        <p:txBody>
          <a:bodyPr/>
          <a:lstStyle/>
          <a:p>
            <a:pPr eaLnBrk="1" hangingPunct="1"/>
            <a:r>
              <a:rPr lang="en-US" sz="3400" smtClean="0"/>
              <a:t>1128kbps Clip - 725kbps Bottleneck</a:t>
            </a:r>
          </a:p>
        </p:txBody>
      </p:sp>
      <p:sp>
        <p:nvSpPr>
          <p:cNvPr id="62469" name="Rectangle 3"/>
          <p:cNvSpPr>
            <a:spLocks noGrp="1" noChangeArrowheads="1"/>
          </p:cNvSpPr>
          <p:nvPr>
            <p:ph type="body" idx="1"/>
          </p:nvPr>
        </p:nvSpPr>
        <p:spPr/>
        <p:txBody>
          <a:bodyPr/>
          <a:lstStyle/>
          <a:p>
            <a:pPr eaLnBrk="1" hangingPunct="1"/>
            <a:endParaRPr lang="en-US" smtClean="0"/>
          </a:p>
        </p:txBody>
      </p:sp>
      <p:pic>
        <p:nvPicPr>
          <p:cNvPr id="62470" name="Picture 4"/>
          <p:cNvPicPr>
            <a:picLocks noChangeAspect="1" noChangeArrowheads="1"/>
          </p:cNvPicPr>
          <p:nvPr/>
        </p:nvPicPr>
        <p:blipFill>
          <a:blip r:embed="rId3" cstate="print"/>
          <a:srcRect/>
          <a:stretch>
            <a:fillRect/>
          </a:stretch>
        </p:blipFill>
        <p:spPr bwMode="auto">
          <a:xfrm>
            <a:off x="685800" y="2057400"/>
            <a:ext cx="3884613" cy="2913063"/>
          </a:xfrm>
          <a:prstGeom prst="rect">
            <a:avLst/>
          </a:prstGeom>
          <a:noFill/>
          <a:ln w="9525">
            <a:solidFill>
              <a:schemeClr val="tx1"/>
            </a:solidFill>
            <a:miter lim="800000"/>
            <a:headEnd/>
            <a:tailEnd/>
          </a:ln>
        </p:spPr>
      </p:pic>
      <p:pic>
        <p:nvPicPr>
          <p:cNvPr id="62471" name="Picture 5"/>
          <p:cNvPicPr>
            <a:picLocks noChangeAspect="1" noChangeArrowheads="1"/>
          </p:cNvPicPr>
          <p:nvPr/>
        </p:nvPicPr>
        <p:blipFill>
          <a:blip r:embed="rId4" cstate="print"/>
          <a:srcRect/>
          <a:stretch>
            <a:fillRect/>
          </a:stretch>
        </p:blipFill>
        <p:spPr bwMode="auto">
          <a:xfrm>
            <a:off x="4876800" y="2057400"/>
            <a:ext cx="3884613" cy="2913063"/>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34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3492" name="Rectangle 2"/>
          <p:cNvSpPr>
            <a:spLocks noGrp="1" noChangeArrowheads="1"/>
          </p:cNvSpPr>
          <p:nvPr>
            <p:ph type="title"/>
          </p:nvPr>
        </p:nvSpPr>
        <p:spPr/>
        <p:txBody>
          <a:bodyPr/>
          <a:lstStyle/>
          <a:p>
            <a:pPr eaLnBrk="1" hangingPunct="1"/>
            <a:r>
              <a:rPr lang="en-US" smtClean="0"/>
              <a:t>725kbps Bottleneck</a:t>
            </a:r>
          </a:p>
        </p:txBody>
      </p:sp>
      <p:pic>
        <p:nvPicPr>
          <p:cNvPr id="63493" name="Picture 4"/>
          <p:cNvPicPr>
            <a:picLocks noGrp="1" noChangeAspect="1" noChangeArrowheads="1"/>
          </p:cNvPicPr>
          <p:nvPr>
            <p:ph type="body" idx="1"/>
          </p:nvPr>
        </p:nvPicPr>
        <p:blipFill>
          <a:blip r:embed="rId3" cstate="print"/>
          <a:srcRect/>
          <a:stretch>
            <a:fillRect/>
          </a:stretch>
        </p:blipFill>
        <p:spPr>
          <a:xfrm>
            <a:off x="381000" y="2133600"/>
            <a:ext cx="4038600" cy="3028950"/>
          </a:xfrm>
          <a:ln>
            <a:solidFill>
              <a:schemeClr val="tx1"/>
            </a:solidFill>
          </a:ln>
        </p:spPr>
      </p:pic>
      <p:pic>
        <p:nvPicPr>
          <p:cNvPr id="63494" name="Picture 5"/>
          <p:cNvPicPr>
            <a:picLocks noChangeAspect="1" noChangeArrowheads="1"/>
          </p:cNvPicPr>
          <p:nvPr/>
        </p:nvPicPr>
        <p:blipFill>
          <a:blip r:embed="rId4" cstate="print"/>
          <a:srcRect/>
          <a:stretch>
            <a:fillRect/>
          </a:stretch>
        </p:blipFill>
        <p:spPr bwMode="auto">
          <a:xfrm>
            <a:off x="4724400" y="2133600"/>
            <a:ext cx="4038600" cy="3028950"/>
          </a:xfrm>
          <a:prstGeom prst="rect">
            <a:avLst/>
          </a:prstGeom>
          <a:noFill/>
          <a:ln w="9525">
            <a:solidFill>
              <a:schemeClr val="tx1"/>
            </a:solidFill>
            <a:miter lim="800000"/>
            <a:headEnd/>
            <a:tailEnd/>
          </a:ln>
        </p:spPr>
      </p:pic>
      <p:sp>
        <p:nvSpPr>
          <p:cNvPr id="63495" name="Text Box 6"/>
          <p:cNvSpPr txBox="1">
            <a:spLocks noChangeArrowheads="1"/>
          </p:cNvSpPr>
          <p:nvPr/>
        </p:nvSpPr>
        <p:spPr bwMode="auto">
          <a:xfrm>
            <a:off x="1674813" y="1600200"/>
            <a:ext cx="1609725" cy="520700"/>
          </a:xfrm>
          <a:prstGeom prst="rect">
            <a:avLst/>
          </a:prstGeom>
          <a:noFill/>
          <a:ln w="22225">
            <a:noFill/>
            <a:miter lim="800000"/>
            <a:headEnd/>
            <a:tailEnd type="none" w="lg" len="lg"/>
          </a:ln>
        </p:spPr>
        <p:txBody>
          <a:bodyPr wrap="none" anchor="ctr">
            <a:spAutoFit/>
          </a:bodyPr>
          <a:lstStyle/>
          <a:p>
            <a:r>
              <a:rPr lang="en-US"/>
              <a:t>Buffering</a:t>
            </a:r>
          </a:p>
        </p:txBody>
      </p:sp>
      <p:sp>
        <p:nvSpPr>
          <p:cNvPr id="63496" name="Text Box 7"/>
          <p:cNvSpPr txBox="1">
            <a:spLocks noChangeArrowheads="1"/>
          </p:cNvSpPr>
          <p:nvPr/>
        </p:nvSpPr>
        <p:spPr bwMode="auto">
          <a:xfrm>
            <a:off x="6234113" y="1600200"/>
            <a:ext cx="1333500" cy="520700"/>
          </a:xfrm>
          <a:prstGeom prst="rect">
            <a:avLst/>
          </a:prstGeom>
          <a:noFill/>
          <a:ln w="22225">
            <a:noFill/>
            <a:miter lim="800000"/>
            <a:headEnd/>
            <a:tailEnd type="none" w="lg" len="lg"/>
          </a:ln>
        </p:spPr>
        <p:txBody>
          <a:bodyPr wrap="none" anchor="ctr">
            <a:spAutoFit/>
          </a:bodyPr>
          <a:lstStyle/>
          <a:p>
            <a:r>
              <a:rPr lang="en-US"/>
              <a:t>Playout</a:t>
            </a:r>
          </a:p>
        </p:txBody>
      </p:sp>
      <p:sp>
        <p:nvSpPr>
          <p:cNvPr id="63497" name="Rectangle 8"/>
          <p:cNvSpPr>
            <a:spLocks noChangeArrowheads="1"/>
          </p:cNvSpPr>
          <p:nvPr/>
        </p:nvSpPr>
        <p:spPr bwMode="auto">
          <a:xfrm>
            <a:off x="2608263" y="5180013"/>
            <a:ext cx="3917950" cy="863600"/>
          </a:xfrm>
          <a:prstGeom prst="rect">
            <a:avLst/>
          </a:prstGeom>
          <a:noFill/>
          <a:ln w="22225">
            <a:noFill/>
            <a:miter lim="800000"/>
            <a:headEnd/>
            <a:tailEnd type="none" w="lg" len="lg"/>
          </a:ln>
        </p:spPr>
        <p:txBody>
          <a:bodyPr wrap="none" anchor="ctr">
            <a:spAutoFit/>
          </a:bodyPr>
          <a:lstStyle/>
          <a:p>
            <a:pPr>
              <a:lnSpc>
                <a:spcPct val="90000"/>
              </a:lnSpc>
              <a:spcBef>
                <a:spcPct val="20000"/>
              </a:spcBef>
              <a:buClr>
                <a:schemeClr val="folHlink"/>
              </a:buClr>
              <a:buSzPct val="90000"/>
              <a:buFont typeface="Wingdings" pitchFamily="2" charset="2"/>
              <a:buNone/>
            </a:pPr>
            <a:r>
              <a:rPr lang="en-US"/>
              <a:t> </a:t>
            </a:r>
            <a:br>
              <a:rPr lang="en-US"/>
            </a:br>
            <a:r>
              <a:rPr lang="en-US"/>
              <a:t>Single Encoded Bit Rate</a:t>
            </a:r>
          </a:p>
        </p:txBody>
      </p:sp>
    </p:spTree>
  </p:cSld>
  <p:clrMapOvr>
    <a:masterClrMapping/>
  </p:clrMapOvr>
  <p:transition spd="slow"/>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451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4516" name="Rectangle 2"/>
          <p:cNvSpPr>
            <a:spLocks noGrp="1" noChangeArrowheads="1"/>
          </p:cNvSpPr>
          <p:nvPr>
            <p:ph type="title"/>
          </p:nvPr>
        </p:nvSpPr>
        <p:spPr/>
        <p:txBody>
          <a:bodyPr/>
          <a:lstStyle/>
          <a:p>
            <a:pPr eaLnBrk="1" hangingPunct="1"/>
            <a:r>
              <a:rPr lang="en-US" smtClean="0"/>
              <a:t>725kbps Bottleneck</a:t>
            </a:r>
          </a:p>
        </p:txBody>
      </p:sp>
      <p:sp>
        <p:nvSpPr>
          <p:cNvPr id="64517" name="Rectangle 3"/>
          <p:cNvSpPr>
            <a:spLocks noGrp="1" noChangeArrowheads="1"/>
          </p:cNvSpPr>
          <p:nvPr>
            <p:ph type="body" idx="1"/>
          </p:nvPr>
        </p:nvSpPr>
        <p:spPr/>
        <p:txBody>
          <a:bodyPr/>
          <a:lstStyle/>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algn="ctr" eaLnBrk="1" hangingPunct="1">
              <a:lnSpc>
                <a:spcPct val="90000"/>
              </a:lnSpc>
              <a:buFont typeface="Wingdings" pitchFamily="2" charset="2"/>
              <a:buNone/>
            </a:pPr>
            <a:r>
              <a:rPr lang="en-US" sz="2800" smtClean="0"/>
              <a:t>  </a:t>
            </a:r>
            <a:br>
              <a:rPr lang="en-US" sz="2800" smtClean="0"/>
            </a:br>
            <a:r>
              <a:rPr lang="en-US" sz="2800" smtClean="0"/>
              <a:t>Multiple Encoded Bit Rate</a:t>
            </a:r>
          </a:p>
        </p:txBody>
      </p:sp>
      <p:pic>
        <p:nvPicPr>
          <p:cNvPr id="64518" name="Picture 4"/>
          <p:cNvPicPr>
            <a:picLocks noChangeAspect="1" noChangeArrowheads="1"/>
          </p:cNvPicPr>
          <p:nvPr/>
        </p:nvPicPr>
        <p:blipFill>
          <a:blip r:embed="rId3" cstate="print"/>
          <a:srcRect/>
          <a:stretch>
            <a:fillRect/>
          </a:stretch>
        </p:blipFill>
        <p:spPr bwMode="auto">
          <a:xfrm>
            <a:off x="4724400" y="2133600"/>
            <a:ext cx="4068763" cy="3051175"/>
          </a:xfrm>
          <a:prstGeom prst="rect">
            <a:avLst/>
          </a:prstGeom>
          <a:noFill/>
          <a:ln w="9525">
            <a:solidFill>
              <a:schemeClr val="tx1"/>
            </a:solidFill>
            <a:miter lim="800000"/>
            <a:headEnd/>
            <a:tailEnd/>
          </a:ln>
        </p:spPr>
      </p:pic>
      <p:pic>
        <p:nvPicPr>
          <p:cNvPr id="64519" name="Picture 5"/>
          <p:cNvPicPr>
            <a:picLocks noChangeAspect="1" noChangeArrowheads="1"/>
          </p:cNvPicPr>
          <p:nvPr/>
        </p:nvPicPr>
        <p:blipFill>
          <a:blip r:embed="rId4" cstate="print"/>
          <a:srcRect/>
          <a:stretch>
            <a:fillRect/>
          </a:stretch>
        </p:blipFill>
        <p:spPr bwMode="auto">
          <a:xfrm>
            <a:off x="381000" y="2133600"/>
            <a:ext cx="4059238" cy="3044825"/>
          </a:xfrm>
          <a:prstGeom prst="rect">
            <a:avLst/>
          </a:prstGeom>
          <a:noFill/>
          <a:ln w="9525">
            <a:solidFill>
              <a:schemeClr val="tx1"/>
            </a:solidFill>
            <a:miter lim="800000"/>
            <a:headEnd/>
            <a:tailEnd/>
          </a:ln>
        </p:spPr>
      </p:pic>
      <p:sp>
        <p:nvSpPr>
          <p:cNvPr id="64520" name="Rectangle 6"/>
          <p:cNvSpPr>
            <a:spLocks noChangeArrowheads="1"/>
          </p:cNvSpPr>
          <p:nvPr/>
        </p:nvSpPr>
        <p:spPr bwMode="auto">
          <a:xfrm>
            <a:off x="2571750" y="5548313"/>
            <a:ext cx="184150" cy="520700"/>
          </a:xfrm>
          <a:prstGeom prst="rect">
            <a:avLst/>
          </a:prstGeom>
          <a:noFill/>
          <a:ln w="22225">
            <a:noFill/>
            <a:miter lim="800000"/>
            <a:headEnd/>
            <a:tailEnd type="none" w="lg" len="lg"/>
          </a:ln>
        </p:spPr>
        <p:txBody>
          <a:bodyPr wrap="none" anchor="ctr">
            <a:spAutoFit/>
          </a:bodyPr>
          <a:lstStyle/>
          <a:p>
            <a:endParaRPr lang="en-US"/>
          </a:p>
        </p:txBody>
      </p:sp>
      <p:sp>
        <p:nvSpPr>
          <p:cNvPr id="64521" name="Text Box 7"/>
          <p:cNvSpPr txBox="1">
            <a:spLocks noChangeArrowheads="1"/>
          </p:cNvSpPr>
          <p:nvPr/>
        </p:nvSpPr>
        <p:spPr bwMode="auto">
          <a:xfrm>
            <a:off x="1674813" y="1600200"/>
            <a:ext cx="1609725" cy="520700"/>
          </a:xfrm>
          <a:prstGeom prst="rect">
            <a:avLst/>
          </a:prstGeom>
          <a:noFill/>
          <a:ln w="22225">
            <a:noFill/>
            <a:miter lim="800000"/>
            <a:headEnd/>
            <a:tailEnd type="none" w="lg" len="lg"/>
          </a:ln>
        </p:spPr>
        <p:txBody>
          <a:bodyPr wrap="none" anchor="ctr">
            <a:spAutoFit/>
          </a:bodyPr>
          <a:lstStyle/>
          <a:p>
            <a:r>
              <a:rPr lang="en-US"/>
              <a:t>Buffering</a:t>
            </a:r>
          </a:p>
        </p:txBody>
      </p:sp>
      <p:sp>
        <p:nvSpPr>
          <p:cNvPr id="64522" name="Text Box 8"/>
          <p:cNvSpPr txBox="1">
            <a:spLocks noChangeArrowheads="1"/>
          </p:cNvSpPr>
          <p:nvPr/>
        </p:nvSpPr>
        <p:spPr bwMode="auto">
          <a:xfrm>
            <a:off x="6234113" y="1600200"/>
            <a:ext cx="1333500" cy="520700"/>
          </a:xfrm>
          <a:prstGeom prst="rect">
            <a:avLst/>
          </a:prstGeom>
          <a:noFill/>
          <a:ln w="22225">
            <a:noFill/>
            <a:miter lim="800000"/>
            <a:headEnd/>
            <a:tailEnd type="none" w="lg" len="lg"/>
          </a:ln>
        </p:spPr>
        <p:txBody>
          <a:bodyPr wrap="none" anchor="ctr">
            <a:spAutoFit/>
          </a:bodyPr>
          <a:lstStyle/>
          <a:p>
            <a:r>
              <a:rPr lang="en-US"/>
              <a:t>Playout</a:t>
            </a:r>
          </a:p>
        </p:txBody>
      </p:sp>
    </p:spTree>
  </p:cSld>
  <p:clrMapOvr>
    <a:masterClrMapping/>
  </p:clrMapOvr>
  <p:transition spd="slow"/>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6553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5540" name="Rectangle 2"/>
          <p:cNvSpPr>
            <a:spLocks noGrp="1" noChangeArrowheads="1"/>
          </p:cNvSpPr>
          <p:nvPr>
            <p:ph type="title"/>
          </p:nvPr>
        </p:nvSpPr>
        <p:spPr/>
        <p:txBody>
          <a:bodyPr/>
          <a:lstStyle/>
          <a:p>
            <a:pPr eaLnBrk="1" hangingPunct="1"/>
            <a:r>
              <a:rPr lang="en-US" smtClean="0"/>
              <a:t>Conclusion</a:t>
            </a:r>
          </a:p>
        </p:txBody>
      </p:sp>
      <p:sp>
        <p:nvSpPr>
          <p:cNvPr id="65541" name="Rectangle 3"/>
          <p:cNvSpPr>
            <a:spLocks noGrp="1" noChangeArrowheads="1"/>
          </p:cNvSpPr>
          <p:nvPr>
            <p:ph type="body" idx="1"/>
          </p:nvPr>
        </p:nvSpPr>
        <p:spPr/>
        <p:txBody>
          <a:bodyPr/>
          <a:lstStyle/>
          <a:p>
            <a:pPr eaLnBrk="1" hangingPunct="1"/>
            <a:r>
              <a:rPr lang="en-US" smtClean="0"/>
              <a:t>Two phases: buffering + playout</a:t>
            </a:r>
          </a:p>
          <a:p>
            <a:pPr eaLnBrk="1" hangingPunct="1"/>
            <a:r>
              <a:rPr lang="en-US" smtClean="0"/>
              <a:t>Not always TCP-friendly</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921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9220" name="Rectangle 2"/>
          <p:cNvSpPr>
            <a:spLocks noGrp="1" noChangeArrowheads="1"/>
          </p:cNvSpPr>
          <p:nvPr>
            <p:ph type="title"/>
          </p:nvPr>
        </p:nvSpPr>
        <p:spPr/>
        <p:txBody>
          <a:bodyPr/>
          <a:lstStyle/>
          <a:p>
            <a:pPr eaLnBrk="1" hangingPunct="1"/>
            <a:r>
              <a:rPr lang="en-US" smtClean="0"/>
              <a:t>Two Approaches</a:t>
            </a:r>
          </a:p>
        </p:txBody>
      </p:sp>
      <p:sp>
        <p:nvSpPr>
          <p:cNvPr id="9221" name="Rectangle 3"/>
          <p:cNvSpPr>
            <a:spLocks noGrp="1" noChangeArrowheads="1"/>
          </p:cNvSpPr>
          <p:nvPr>
            <p:ph type="body" idx="4294967295"/>
          </p:nvPr>
        </p:nvSpPr>
        <p:spPr>
          <a:xfrm>
            <a:off x="900113" y="1557338"/>
            <a:ext cx="7772400" cy="4530725"/>
          </a:xfrm>
        </p:spPr>
        <p:txBody>
          <a:bodyPr/>
          <a:lstStyle/>
          <a:p>
            <a:pPr marL="742950" indent="-742950" eaLnBrk="1" hangingPunct="1">
              <a:buFont typeface="+mj-lt"/>
              <a:buAutoNum type="arabicPeriod"/>
            </a:pPr>
            <a:r>
              <a:rPr lang="en-US" sz="3600" dirty="0" smtClean="0"/>
              <a:t>Just send at a fix rate</a:t>
            </a:r>
          </a:p>
          <a:p>
            <a:pPr marL="1314450" lvl="1" indent="-514350" eaLnBrk="1" hangingPunct="1">
              <a:buFont typeface="Wingdings" pitchFamily="2" charset="2"/>
              <a:buChar char=""/>
            </a:pPr>
            <a:r>
              <a:rPr lang="en-US" sz="2600" dirty="0" smtClean="0"/>
              <a:t>or “I hope the network can handle it” approach</a:t>
            </a:r>
          </a:p>
          <a:p>
            <a:pPr marL="620713" indent="-620713" eaLnBrk="1" hangingPunct="1">
              <a:buFont typeface="+mj-lt"/>
              <a:buAutoNum type="arabicPeriod"/>
            </a:pPr>
            <a:endParaRPr lang="en-US" sz="2800" dirty="0" smtClean="0"/>
          </a:p>
          <a:p>
            <a:pPr marL="742950" indent="-742950" eaLnBrk="1" hangingPunct="1">
              <a:buFont typeface="+mj-lt"/>
              <a:buAutoNum type="arabicPeriod"/>
            </a:pPr>
            <a:endParaRPr lang="en-US" sz="3600" dirty="0"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dirty="0" smtClean="0"/>
              <a:t>NUS.SOC.CS5248-2015</a:t>
            </a:r>
          </a:p>
          <a:p>
            <a:r>
              <a:rPr lang="en-US" dirty="0" smtClean="0"/>
              <a:t>Roger Zimmermann (based in part on slides by Ooi Wei Tsang)</a:t>
            </a:r>
          </a:p>
        </p:txBody>
      </p:sp>
      <p:sp>
        <p:nvSpPr>
          <p:cNvPr id="1024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0244" name="Rectangle 2"/>
          <p:cNvSpPr>
            <a:spLocks noGrp="1" noChangeArrowheads="1"/>
          </p:cNvSpPr>
          <p:nvPr>
            <p:ph type="title"/>
          </p:nvPr>
        </p:nvSpPr>
        <p:spPr/>
        <p:txBody>
          <a:bodyPr/>
          <a:lstStyle/>
          <a:p>
            <a:pPr eaLnBrk="1" hangingPunct="1"/>
            <a:r>
              <a:rPr lang="en-US" smtClean="0"/>
              <a:t>Effects on TCP: Simulation</a:t>
            </a:r>
          </a:p>
        </p:txBody>
      </p:sp>
      <p:pic>
        <p:nvPicPr>
          <p:cNvPr id="10245" name="Picture 3"/>
          <p:cNvPicPr>
            <a:picLocks noGrp="1" noChangeAspect="1" noChangeArrowheads="1"/>
          </p:cNvPicPr>
          <p:nvPr>
            <p:ph idx="1"/>
          </p:nvPr>
        </p:nvPicPr>
        <p:blipFill>
          <a:blip r:embed="rId3" cstate="print"/>
          <a:srcRect/>
          <a:stretch>
            <a:fillRect/>
          </a:stretch>
        </p:blipFill>
        <p:spPr>
          <a:xfrm>
            <a:off x="1042988" y="2060575"/>
            <a:ext cx="6900862" cy="3057525"/>
          </a:xfrm>
          <a:noFill/>
        </p:spPr>
      </p:pic>
      <p:sp>
        <p:nvSpPr>
          <p:cNvPr id="10246" name="Text Box 4"/>
          <p:cNvSpPr txBox="1">
            <a:spLocks noChangeArrowheads="1"/>
          </p:cNvSpPr>
          <p:nvPr/>
        </p:nvSpPr>
        <p:spPr bwMode="auto">
          <a:xfrm>
            <a:off x="1096963" y="5389563"/>
            <a:ext cx="6851650" cy="828675"/>
          </a:xfrm>
          <a:prstGeom prst="rect">
            <a:avLst/>
          </a:prstGeom>
          <a:noFill/>
          <a:ln w="9525">
            <a:noFill/>
            <a:miter lim="800000"/>
            <a:headEnd/>
            <a:tailEnd/>
          </a:ln>
        </p:spPr>
        <p:txBody>
          <a:bodyPr wrap="none">
            <a:spAutoFit/>
          </a:bodyPr>
          <a:lstStyle/>
          <a:p>
            <a:pPr algn="l"/>
            <a:r>
              <a:rPr lang="en-US" sz="2400" dirty="0"/>
              <a:t>From </a:t>
            </a:r>
            <a:r>
              <a:rPr lang="en-US" sz="2400" dirty="0" err="1"/>
              <a:t>Sisalem</a:t>
            </a:r>
            <a:r>
              <a:rPr lang="en-US" sz="2400" dirty="0"/>
              <a:t>, Emanuel and </a:t>
            </a:r>
            <a:r>
              <a:rPr lang="en-US" sz="2400" dirty="0" err="1"/>
              <a:t>Schulzrinne</a:t>
            </a:r>
            <a:r>
              <a:rPr lang="en-US" sz="2400" dirty="0"/>
              <a:t> paper on</a:t>
            </a:r>
          </a:p>
          <a:p>
            <a:pPr algn="l"/>
            <a:r>
              <a:rPr lang="en-US" sz="2400" dirty="0"/>
              <a:t>“Direct Adjustment </a:t>
            </a:r>
            <a:r>
              <a:rPr lang="en-US" sz="2400" dirty="0" smtClean="0"/>
              <a:t>Algorithm.”</a:t>
            </a:r>
            <a:endParaRPr lang="en-US" sz="2400" dirty="0"/>
          </a:p>
        </p:txBody>
      </p:sp>
    </p:spTree>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c:\miktex\texmf\miktex\bin\latex $(base).tex; dvips -D $(res) -E -o $(base).ps $(base).dvi"/>
  <p:tag name="EXTERNALEDITCOMMAND" val="gvim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9"/>
  <p:tag name="DEFAULTWIDTH" val="540"/>
  <p:tag name="DEFAULTHEIGHT" val="377"/>
</p:tagLst>
</file>

<file path=ppt/tags/tag10.xml><?xml version="1.0" encoding="utf-8"?>
<p:tagLst xmlns:a="http://schemas.openxmlformats.org/drawingml/2006/main" xmlns:r="http://schemas.openxmlformats.org/officeDocument/2006/relationships" xmlns:p="http://schemas.openxmlformats.org/presentationml/2006/main">
  <p:tag name="SOURCE" val="\documentclass{slides}\pagestyle{empty}&#10;\usepackage{newalg}&#10;\begin{document}&#10;\begin{algorithm}{LDA}{}&#10;\begin{IF}{\mbox{receiver report loss}}&#10;\nu_i \= \nu_{0}\\&#10;\mu_i \= 1 - l_ik\\&#10;r_i \= \max \{r_{i-1}*\mu_i, r_{min}\}\\&#10;\ELSE&#10;\nu_i \= \min \{\nu_{i-1}(1-\frac{r}{b}), \frac{M}{2\tau}(\frac{T}{\tau}+1))\} \\&#10;r_i \= \min \{r_{i-1}+\nu_i, r_{max}\}\\&#10;\end{IF}&#10;\end{algorithm}&#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458"/>
  <p:tag name="PICTUREFILESIZE" val="82727"/>
</p:tagLst>
</file>

<file path=ppt/tags/tag11.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_i = \min \{\nu_{i-1}(1-\frac{r}{b}), \frac{M}{2\tau}(\frac{T}{\tau}+1))\}$&#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330"/>
  <p:tag name="PICTUREFILESIZE" val="15454"/>
</p:tagLst>
</file>

<file path=ppt/tags/tag12.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_i = \min \{\nu_{i-1}(1-\frac{r}{b}), \frac{M}{2\tau}(\frac{T}{\tau}+1))\}$&#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330"/>
  <p:tag name="PICTUREFILESIZE" val="15454"/>
</p:tagLst>
</file>

<file path=ppt/tags/tag13.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T = \frac{1.22M}{\tau\sqrt{l}}$&#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103"/>
  <p:tag name="PICTUREFILESIZE" val="5819"/>
</p:tagLst>
</file>

<file path=ppt/tags/tag14.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T = \frac{M}{\tau\sqrt{\frac{2l}{3}} + t_{RTO}(3\sqrt{\frac{3l}{8}}l)(1+32l^2)}$&#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289"/>
  <p:tag name="PICTUREFILESIZE" val="19965"/>
</p:tagLst>
</file>

<file path=ppt/tags/tag2.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ax \{r_{i-1}*\mu, r_{min}\}$&#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3"/>
  <p:tag name="PICTUREFILESIZE" val="10631"/>
</p:tagLst>
</file>

<file path=ppt/tags/tag3.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in \{r_{i-1} + \nu, r_{max}\}$&#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8"/>
  <p:tag name="PICTUREFILESIZE" val="9517"/>
</p:tagLst>
</file>

<file path=ppt/tags/tag4.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ax \{r_{i-1}*\mu, r_{min}\}$&#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3"/>
  <p:tag name="PICTUREFILESIZE" val="10631"/>
</p:tagLst>
</file>

<file path=ppt/tags/tag5.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in \{r_{i-1} + \nu, r_{max}\}$&#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8"/>
  <p:tag name="PICTUREFILESIZE" val="9517"/>
</p:tagLst>
</file>

<file path=ppt/tags/tag6.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begin{eqnarray*}&#10;\nu_i &amp; = &amp; \nu_{i-1}(1 - S)\\&#10;      &amp; = &amp; \nu_{i-1}(1 - r/b)&#10;\end{eqnarray*}&#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93"/>
  <p:tag name="PICTUREFILESIZE" val="13072"/>
</p:tagLst>
</file>

<file path=ppt/tags/tag7.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 \leq \frac{M(T/\tau + 1)}{2\tau}$&#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33"/>
  <p:tag name="PICTUREFILESIZE" val="7881"/>
</p:tagLst>
</file>

<file path=ppt/tags/tag8.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begin{eqnarray*}&#10;\mu_i &amp; = &amp; 1 - l_ik&#10;\end{eqnarray*}&#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32"/>
  <p:tag name="PICTUREFILESIZE" val="4263"/>
</p:tagLst>
</file>

<file path=ppt/tags/tag9.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l_i$&#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1"/>
  <p:tag name="PICTUREFILESIZE" val="1001"/>
</p:tagLst>
</file>

<file path=ppt/theme/theme1.xml><?xml version="1.0" encoding="utf-8"?>
<a:theme xmlns:a="http://schemas.openxmlformats.org/drawingml/2006/main" name="Layers">
  <a:themeElements>
    <a:clrScheme name="Layers 13">
      <a:dk1>
        <a:srgbClr val="000000"/>
      </a:dk1>
      <a:lt1>
        <a:srgbClr val="FFFFFF"/>
      </a:lt1>
      <a:dk2>
        <a:srgbClr val="000000"/>
      </a:dk2>
      <a:lt2>
        <a:srgbClr val="891411"/>
      </a:lt2>
      <a:accent1>
        <a:srgbClr val="336699"/>
      </a:accent1>
      <a:accent2>
        <a:srgbClr val="660066"/>
      </a:accent2>
      <a:accent3>
        <a:srgbClr val="FFFFFF"/>
      </a:accent3>
      <a:accent4>
        <a:srgbClr val="000000"/>
      </a:accent4>
      <a:accent5>
        <a:srgbClr val="ADB8CA"/>
      </a:accent5>
      <a:accent6>
        <a:srgbClr val="5C005C"/>
      </a:accent6>
      <a:hlink>
        <a:srgbClr val="003366"/>
      </a:hlink>
      <a:folHlink>
        <a:srgbClr val="000066"/>
      </a:folHlink>
    </a:clrScheme>
    <a:fontScheme name="Layer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2225" cap="flat" cmpd="sng" algn="ctr">
          <a:solidFill>
            <a:schemeClr val="tx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22225" cap="flat" cmpd="sng" algn="ctr">
          <a:solidFill>
            <a:schemeClr val="tx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FF"/>
        </a:lt1>
        <a:dk2>
          <a:srgbClr val="0033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12">
        <a:dk1>
          <a:srgbClr val="000000"/>
        </a:dk1>
        <a:lt1>
          <a:srgbClr val="FFFFFF"/>
        </a:lt1>
        <a:dk2>
          <a:srgbClr val="000000"/>
        </a:dk2>
        <a:lt2>
          <a:srgbClr val="891411"/>
        </a:lt2>
        <a:accent1>
          <a:srgbClr val="333399"/>
        </a:accent1>
        <a:accent2>
          <a:srgbClr val="660066"/>
        </a:accent2>
        <a:accent3>
          <a:srgbClr val="FFFFFF"/>
        </a:accent3>
        <a:accent4>
          <a:srgbClr val="000000"/>
        </a:accent4>
        <a:accent5>
          <a:srgbClr val="ADADCA"/>
        </a:accent5>
        <a:accent6>
          <a:srgbClr val="5C005C"/>
        </a:accent6>
        <a:hlink>
          <a:srgbClr val="003366"/>
        </a:hlink>
        <a:folHlink>
          <a:srgbClr val="FFFFCC"/>
        </a:folHlink>
      </a:clrScheme>
      <a:clrMap bg1="lt1" tx1="dk1" bg2="lt2" tx2="dk2" accent1="accent1" accent2="accent2" accent3="accent3" accent4="accent4" accent5="accent5" accent6="accent6" hlink="hlink" folHlink="folHlink"/>
    </a:extraClrScheme>
    <a:extraClrScheme>
      <a:clrScheme name="Layers 13">
        <a:dk1>
          <a:srgbClr val="000000"/>
        </a:dk1>
        <a:lt1>
          <a:srgbClr val="FFFFFF"/>
        </a:lt1>
        <a:dk2>
          <a:srgbClr val="000000"/>
        </a:dk2>
        <a:lt2>
          <a:srgbClr val="891411"/>
        </a:lt2>
        <a:accent1>
          <a:srgbClr val="336699"/>
        </a:accent1>
        <a:accent2>
          <a:srgbClr val="660066"/>
        </a:accent2>
        <a:accent3>
          <a:srgbClr val="FFFFFF"/>
        </a:accent3>
        <a:accent4>
          <a:srgbClr val="000000"/>
        </a:accent4>
        <a:accent5>
          <a:srgbClr val="ADB8CA"/>
        </a:accent5>
        <a:accent6>
          <a:srgbClr val="5C005C"/>
        </a:accent6>
        <a:hlink>
          <a:srgbClr val="003366"/>
        </a:hlink>
        <a:folHlink>
          <a:srgbClr val="00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2611</TotalTime>
  <Words>2171</Words>
  <Application>Microsoft Office PowerPoint</Application>
  <PresentationFormat>On-screen Show (4:3)</PresentationFormat>
  <Paragraphs>642</Paragraphs>
  <Slides>79</Slides>
  <Notes>77</Notes>
  <HiddenSlides>4</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79</vt:i4>
      </vt:variant>
    </vt:vector>
  </HeadingPairs>
  <TitlesOfParts>
    <vt:vector size="81" baseType="lpstr">
      <vt:lpstr>Layers</vt:lpstr>
      <vt:lpstr>Equation</vt:lpstr>
      <vt:lpstr>Rate Adaptations</vt:lpstr>
      <vt:lpstr>PowerPoint Presentation</vt:lpstr>
      <vt:lpstr>Sender’s Algorithm</vt:lpstr>
      <vt:lpstr>Sender’s Algorithm</vt:lpstr>
      <vt:lpstr>Sender’s Algorithm</vt:lpstr>
      <vt:lpstr>Sender’s Algorithm</vt:lpstr>
      <vt:lpstr>Rules</vt:lpstr>
      <vt:lpstr>Two Approaches</vt:lpstr>
      <vt:lpstr>Effects on TCP: Simulation</vt:lpstr>
      <vt:lpstr>Effects on TCP</vt:lpstr>
      <vt:lpstr>DAA Parameters</vt:lpstr>
      <vt:lpstr>DAA Parameters</vt:lpstr>
      <vt:lpstr>Demo</vt:lpstr>
      <vt:lpstr>Two Approaches</vt:lpstr>
      <vt:lpstr>How to Adapt?</vt:lpstr>
      <vt:lpstr>How to ..</vt:lpstr>
      <vt:lpstr>Adapting Output Rate</vt:lpstr>
      <vt:lpstr>Adapting Output Rate</vt:lpstr>
      <vt:lpstr>Adapting Output Rate</vt:lpstr>
      <vt:lpstr>Question:</vt:lpstr>
      <vt:lpstr>Observation 1</vt:lpstr>
      <vt:lpstr>Observation 2</vt:lpstr>
      <vt:lpstr>Goal: Fair Share of Bottleneck</vt:lpstr>
      <vt:lpstr>Goal: Fair Share of Bottleneck</vt:lpstr>
      <vt:lpstr>S versus </vt:lpstr>
      <vt:lpstr>S versus </vt:lpstr>
      <vt:lpstr>Value of </vt:lpstr>
      <vt:lpstr>Limit of </vt:lpstr>
      <vt:lpstr>Limit of </vt:lpstr>
      <vt:lpstr>Loss rate versus </vt:lpstr>
      <vt:lpstr>Loss rate versus </vt:lpstr>
      <vt:lpstr>Value of m</vt:lpstr>
      <vt:lpstr>PowerPoint Presentation</vt:lpstr>
      <vt:lpstr>What is Needed?</vt:lpstr>
      <vt:lpstr>What is Needed?</vt:lpstr>
      <vt:lpstr>Estimating b : Packet Pair</vt:lpstr>
      <vt:lpstr>Estimating b : Packet Pair</vt:lpstr>
      <vt:lpstr>Estimating b : Packet Pair</vt:lpstr>
      <vt:lpstr>Evaluation</vt:lpstr>
      <vt:lpstr>More TCP-Friendly Rate Control</vt:lpstr>
      <vt:lpstr>TCP-Equation</vt:lpstr>
      <vt:lpstr>TCP-Equation</vt:lpstr>
      <vt:lpstr>Another Transport Protocol</vt:lpstr>
      <vt:lpstr>Rules</vt:lpstr>
      <vt:lpstr>Rate Control</vt:lpstr>
      <vt:lpstr>Reduce Frame Rate</vt:lpstr>
      <vt:lpstr>Reduce Frame Rate</vt:lpstr>
      <vt:lpstr>Reduce Frame Resolution</vt:lpstr>
      <vt:lpstr>Reduce Frame Resolution</vt:lpstr>
      <vt:lpstr>Increase Quantization</vt:lpstr>
      <vt:lpstr>Increase Quantization</vt:lpstr>
      <vt:lpstr>Drop AC components</vt:lpstr>
      <vt:lpstr>Drop AC components</vt:lpstr>
      <vt:lpstr>Trouble with Stored Video</vt:lpstr>
      <vt:lpstr>Layered Video</vt:lpstr>
      <vt:lpstr>Layered Video</vt:lpstr>
      <vt:lpstr>Layering Scheme</vt:lpstr>
      <vt:lpstr>Layering Scheme</vt:lpstr>
      <vt:lpstr>Layering Scheme</vt:lpstr>
      <vt:lpstr>Layering Scheme</vt:lpstr>
      <vt:lpstr>Layering Scheme</vt:lpstr>
      <vt:lpstr>Layering Scheme</vt:lpstr>
      <vt:lpstr>Layering Scheme</vt:lpstr>
      <vt:lpstr>Layered Video</vt:lpstr>
      <vt:lpstr>Layered Video</vt:lpstr>
      <vt:lpstr>Rate Adaptation</vt:lpstr>
      <vt:lpstr>MS Windows Streaming Media</vt:lpstr>
      <vt:lpstr>Intelligent Streaming</vt:lpstr>
      <vt:lpstr>Intelligent Streaming</vt:lpstr>
      <vt:lpstr>Is WSM TCP friendly?</vt:lpstr>
      <vt:lpstr>PowerPoint Presentation</vt:lpstr>
      <vt:lpstr>340kbps clip, 725kbps bottleneck</vt:lpstr>
      <vt:lpstr>Transmission is Bursty</vt:lpstr>
      <vt:lpstr>340kbps clip, 725kbps bottleneck</vt:lpstr>
      <vt:lpstr>548kbps Clip - 725kbps Bottleneck</vt:lpstr>
      <vt:lpstr>1128kbps Clip - 725kbps Bottleneck</vt:lpstr>
      <vt:lpstr>725kbps Bottleneck</vt:lpstr>
      <vt:lpstr>725kbps Bottleneck</vt:lpstr>
      <vt:lpstr>Conclusion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Roger Zimmermann</cp:lastModifiedBy>
  <cp:revision>60</cp:revision>
  <cp:lastPrinted>2005-08-31T05:23:32Z</cp:lastPrinted>
  <dcterms:created xsi:type="dcterms:W3CDTF">2004-08-19T12:13:19Z</dcterms:created>
  <dcterms:modified xsi:type="dcterms:W3CDTF">2015-10-07T09:51:25Z</dcterms:modified>
</cp:coreProperties>
</file>