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1.xml" ContentType="application/vnd.openxmlformats-officedocument.presentationml.notesSlid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notesSlides/notesSlide2.xml" ContentType="application/vnd.openxmlformats-officedocument.presentationml.notesSlide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84"/>
  </p:notesMasterIdLst>
  <p:handoutMasterIdLst>
    <p:handoutMasterId r:id="rId85"/>
  </p:handoutMasterIdLst>
  <p:sldIdLst>
    <p:sldId id="256" r:id="rId2"/>
    <p:sldId id="258" r:id="rId3"/>
    <p:sldId id="347" r:id="rId4"/>
    <p:sldId id="348" r:id="rId5"/>
    <p:sldId id="266" r:id="rId6"/>
    <p:sldId id="343" r:id="rId7"/>
    <p:sldId id="344" r:id="rId8"/>
    <p:sldId id="345" r:id="rId9"/>
    <p:sldId id="346" r:id="rId10"/>
    <p:sldId id="349" r:id="rId11"/>
    <p:sldId id="350" r:id="rId12"/>
    <p:sldId id="353" r:id="rId13"/>
    <p:sldId id="354" r:id="rId14"/>
    <p:sldId id="355" r:id="rId15"/>
    <p:sldId id="356" r:id="rId16"/>
    <p:sldId id="357" r:id="rId17"/>
    <p:sldId id="267" r:id="rId18"/>
    <p:sldId id="358" r:id="rId19"/>
    <p:sldId id="360" r:id="rId20"/>
    <p:sldId id="268" r:id="rId21"/>
    <p:sldId id="341" r:id="rId22"/>
    <p:sldId id="375" r:id="rId23"/>
    <p:sldId id="369" r:id="rId24"/>
    <p:sldId id="370" r:id="rId25"/>
    <p:sldId id="371" r:id="rId26"/>
    <p:sldId id="372" r:id="rId27"/>
    <p:sldId id="373" r:id="rId28"/>
    <p:sldId id="374" r:id="rId29"/>
    <p:sldId id="367" r:id="rId30"/>
    <p:sldId id="376" r:id="rId31"/>
    <p:sldId id="377" r:id="rId32"/>
    <p:sldId id="378" r:id="rId33"/>
    <p:sldId id="379" r:id="rId34"/>
    <p:sldId id="380" r:id="rId35"/>
    <p:sldId id="381" r:id="rId36"/>
    <p:sldId id="368" r:id="rId37"/>
    <p:sldId id="382" r:id="rId38"/>
    <p:sldId id="260" r:id="rId39"/>
    <p:sldId id="261" r:id="rId40"/>
    <p:sldId id="262" r:id="rId41"/>
    <p:sldId id="264" r:id="rId42"/>
    <p:sldId id="263" r:id="rId43"/>
    <p:sldId id="265" r:id="rId44"/>
    <p:sldId id="281" r:id="rId45"/>
    <p:sldId id="282" r:id="rId46"/>
    <p:sldId id="283" r:id="rId47"/>
    <p:sldId id="284" r:id="rId48"/>
    <p:sldId id="285" r:id="rId49"/>
    <p:sldId id="361" r:id="rId50"/>
    <p:sldId id="286" r:id="rId51"/>
    <p:sldId id="288" r:id="rId52"/>
    <p:sldId id="287" r:id="rId53"/>
    <p:sldId id="289" r:id="rId54"/>
    <p:sldId id="294" r:id="rId55"/>
    <p:sldId id="290" r:id="rId56"/>
    <p:sldId id="293" r:id="rId57"/>
    <p:sldId id="295" r:id="rId58"/>
    <p:sldId id="296" r:id="rId59"/>
    <p:sldId id="297" r:id="rId60"/>
    <p:sldId id="298" r:id="rId61"/>
    <p:sldId id="299" r:id="rId62"/>
    <p:sldId id="300" r:id="rId63"/>
    <p:sldId id="303" r:id="rId64"/>
    <p:sldId id="301" r:id="rId65"/>
    <p:sldId id="306" r:id="rId66"/>
    <p:sldId id="304" r:id="rId67"/>
    <p:sldId id="359" r:id="rId68"/>
    <p:sldId id="305" r:id="rId69"/>
    <p:sldId id="307" r:id="rId70"/>
    <p:sldId id="308" r:id="rId71"/>
    <p:sldId id="309" r:id="rId72"/>
    <p:sldId id="310" r:id="rId73"/>
    <p:sldId id="311" r:id="rId74"/>
    <p:sldId id="362" r:id="rId75"/>
    <p:sldId id="312" r:id="rId76"/>
    <p:sldId id="313" r:id="rId77"/>
    <p:sldId id="314" r:id="rId78"/>
    <p:sldId id="342" r:id="rId79"/>
    <p:sldId id="315" r:id="rId80"/>
    <p:sldId id="316" r:id="rId81"/>
    <p:sldId id="364" r:id="rId82"/>
    <p:sldId id="365" r:id="rId83"/>
  </p:sldIdLst>
  <p:sldSz cx="9144000" cy="6858000" type="screen4x3"/>
  <p:notesSz cx="9601200" cy="7315200"/>
  <p:custDataLst>
    <p:tags r:id="rId86"/>
  </p:custData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Lucida Sans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Lucida Sans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Lucida Sans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Lucida Sans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Lucida Sans" pitchFamily="34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Lucida Sans" pitchFamily="34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Lucida Sans" pitchFamily="34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Lucida Sans" pitchFamily="34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Lucida Sans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F5F5F"/>
    <a:srgbClr val="DDDDDD"/>
    <a:srgbClr val="777777"/>
    <a:srgbClr val="FFFFCC"/>
    <a:srgbClr val="FFCCCC"/>
    <a:srgbClr val="CCEC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79" autoAdjust="0"/>
    <p:restoredTop sz="94660"/>
  </p:normalViewPr>
  <p:slideViewPr>
    <p:cSldViewPr snapToObjects="1">
      <p:cViewPr varScale="1">
        <p:scale>
          <a:sx n="84" d="100"/>
          <a:sy n="84" d="100"/>
        </p:scale>
        <p:origin x="-66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53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notesMaster" Target="notesMasters/notesMaster1.xml"/><Relationship Id="rId89" Type="http://schemas.openxmlformats.org/officeDocument/2006/relationships/theme" Target="theme/theme1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tableStyles" Target="tableStyles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presProps" Target="presProps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8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t" anchorCtr="0" compatLnSpc="1">
            <a:prstTxWarp prst="textNoShape">
              <a:avLst/>
            </a:prstTxWarp>
          </a:bodyPr>
          <a:lstStyle>
            <a:lvl1pPr algn="l" defTabSz="95885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37188" y="0"/>
            <a:ext cx="41624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t" anchorCtr="0" compatLnSpc="1">
            <a:prstTxWarp prst="textNoShape">
              <a:avLst/>
            </a:prstTxWarp>
          </a:bodyPr>
          <a:lstStyle>
            <a:lvl1pPr algn="r" defTabSz="95885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90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8488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b" anchorCtr="0" compatLnSpc="1">
            <a:prstTxWarp prst="textNoShape">
              <a:avLst/>
            </a:prstTxWarp>
          </a:bodyPr>
          <a:lstStyle>
            <a:lvl1pPr algn="l" defTabSz="95885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90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37188" y="6948488"/>
            <a:ext cx="41624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b" anchorCtr="0" compatLnSpc="1">
            <a:prstTxWarp prst="textNoShape">
              <a:avLst/>
            </a:prstTxWarp>
          </a:bodyPr>
          <a:lstStyle>
            <a:lvl1pPr algn="r" defTabSz="958850">
              <a:defRPr sz="1300">
                <a:latin typeface="Arial" charset="0"/>
              </a:defRPr>
            </a:lvl1pPr>
          </a:lstStyle>
          <a:p>
            <a:pPr>
              <a:defRPr/>
            </a:pPr>
            <a:fld id="{898CFA46-7690-4273-AAB3-CE325AF932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4593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8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t" anchorCtr="0" compatLnSpc="1">
            <a:prstTxWarp prst="textNoShape">
              <a:avLst/>
            </a:prstTxWarp>
          </a:bodyPr>
          <a:lstStyle>
            <a:lvl1pPr algn="l" defTabSz="95885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7188" y="0"/>
            <a:ext cx="41624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t" anchorCtr="0" compatLnSpc="1">
            <a:prstTxWarp prst="textNoShape">
              <a:avLst/>
            </a:prstTxWarp>
          </a:bodyPr>
          <a:lstStyle>
            <a:lvl1pPr algn="r" defTabSz="95885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7688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2025" y="3475038"/>
            <a:ext cx="7677150" cy="329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8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488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b" anchorCtr="0" compatLnSpc="1">
            <a:prstTxWarp prst="textNoShape">
              <a:avLst/>
            </a:prstTxWarp>
          </a:bodyPr>
          <a:lstStyle>
            <a:lvl1pPr algn="l" defTabSz="958850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8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7188" y="6948488"/>
            <a:ext cx="41624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b" anchorCtr="0" compatLnSpc="1">
            <a:prstTxWarp prst="textNoShape">
              <a:avLst/>
            </a:prstTxWarp>
          </a:bodyPr>
          <a:lstStyle>
            <a:lvl1pPr algn="r" defTabSz="958850">
              <a:defRPr sz="1300">
                <a:latin typeface="Arial" charset="0"/>
              </a:defRPr>
            </a:lvl1pPr>
          </a:lstStyle>
          <a:p>
            <a:pPr>
              <a:defRPr/>
            </a:pPr>
            <a:fld id="{A148DC8D-4A6C-47B0-B737-39F1A5D52C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830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4D310F-6136-4BFA-BAC9-FE507081BA4A}" type="slidenum">
              <a:rPr lang="en-US" smtClean="0"/>
              <a:pPr/>
              <a:t>63</a:t>
            </a:fld>
            <a:endParaRPr lang="en-US" smtClean="0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5670230-FE31-496B-AA9B-CB03C2147C0F}" type="slidenum">
              <a:rPr lang="en-US" smtClean="0"/>
              <a:pPr/>
              <a:t>69</a:t>
            </a:fld>
            <a:endParaRPr lang="en-US" smtClean="0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auto">
            <a:xfrm>
              <a:off x="0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auto">
            <a:xfrm>
              <a:off x="5511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auto">
            <a:xfrm>
              <a:off x="5511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auto">
            <a:xfrm>
              <a:off x="0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9" name="Group 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0" name="AutoShape 8"/>
            <p:cNvSpPr>
              <a:spLocks noChangeArrowheads="1"/>
            </p:cNvSpPr>
            <p:nvPr userDrawn="1"/>
          </p:nvSpPr>
          <p:spPr bwMode="auto">
            <a:xfrm>
              <a:off x="0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AutoShape 9"/>
            <p:cNvSpPr>
              <a:spLocks noChangeArrowheads="1"/>
            </p:cNvSpPr>
            <p:nvPr userDrawn="1"/>
          </p:nvSpPr>
          <p:spPr bwMode="auto">
            <a:xfrm>
              <a:off x="0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AutoShape 10"/>
            <p:cNvSpPr>
              <a:spLocks noChangeArrowheads="1"/>
            </p:cNvSpPr>
            <p:nvPr userDrawn="1"/>
          </p:nvSpPr>
          <p:spPr bwMode="auto">
            <a:xfrm>
              <a:off x="4876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AutoShape 11"/>
            <p:cNvSpPr>
              <a:spLocks noChangeArrowheads="1"/>
            </p:cNvSpPr>
            <p:nvPr userDrawn="1"/>
          </p:nvSpPr>
          <p:spPr bwMode="auto">
            <a:xfrm>
              <a:off x="4876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4" name="Line 17"/>
          <p:cNvSpPr>
            <a:spLocks noChangeShapeType="1"/>
          </p:cNvSpPr>
          <p:nvPr/>
        </p:nvSpPr>
        <p:spPr bwMode="auto">
          <a:xfrm flipH="1">
            <a:off x="755650" y="3429000"/>
            <a:ext cx="8388350" cy="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914400" y="6453188"/>
            <a:ext cx="342900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>
              <a:defRPr/>
            </a:pPr>
            <a:r>
              <a:rPr lang="en-US" sz="800" dirty="0" smtClean="0">
                <a:solidFill>
                  <a:schemeClr val="accent1"/>
                </a:solidFill>
                <a:latin typeface="Tahoma" pitchFamily="34" charset="0"/>
                <a:ea typeface="宋体" pitchFamily="2" charset="-122"/>
              </a:rPr>
              <a:t>NUS.SOC.CS5248-2015</a:t>
            </a:r>
            <a:endParaRPr lang="en-US" sz="800" dirty="0">
              <a:solidFill>
                <a:schemeClr val="accent1"/>
              </a:solidFill>
              <a:latin typeface="Tahoma" pitchFamily="34" charset="0"/>
              <a:ea typeface="宋体" pitchFamily="2" charset="-122"/>
            </a:endParaRPr>
          </a:p>
          <a:p>
            <a:pPr algn="l">
              <a:defRPr/>
            </a:pPr>
            <a:r>
              <a:rPr lang="en-US" sz="800" dirty="0">
                <a:solidFill>
                  <a:schemeClr val="accent1"/>
                </a:solidFill>
                <a:ea typeface="宋体" pitchFamily="2" charset="-122"/>
              </a:rPr>
              <a:t>Roger Zimmermann (based in part on slides by Ooi Wei Tsang)</a:t>
            </a:r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827088" y="1052513"/>
            <a:ext cx="7859712" cy="2209800"/>
          </a:xfrm>
        </p:spPr>
        <p:txBody>
          <a:bodyPr anchor="b"/>
          <a:lstStyle>
            <a:lvl1pPr>
              <a:defRPr sz="5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827088" y="3789363"/>
            <a:ext cx="68580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6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453188"/>
            <a:ext cx="1905000" cy="2555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C82A8E-C045-475D-98A3-5D0096F5A9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NUS.SOC.CS5248-2015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23F194-7D14-4432-AD3E-674829D4B0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NUS.SOC.CS5248-2015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BC5724-E73E-4AF3-B0B1-FC1D6267B7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NUS.SOC.CS5248-2015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AF6CE0-CA6A-4C9E-8E2C-1B7DB08925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NUS.SOC.CS5248-2015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3B1606-0169-4F0C-AE7D-4C6F0C8ADE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NUS.SOC.CS5248-2015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DA47DD-4E0B-4ED3-877F-4F7E9DB9A9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NUS.SOC.CS5248-2015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8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DD70D8-98BF-45D5-852B-C840FC5E41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NUS.SOC.CS5248-2015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4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63C8E2-327E-469F-BBDF-A71870A62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NUS.SOC.CS5248-2015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3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1BFD4B-7EB8-4210-AC46-2D98C6132E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NUS.SOC.CS5248-2015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3DECD-22D0-4095-85FE-D760ACBD1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NUS.SOC.CS5248-2015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0B6432-E5C2-4763-8623-CB3C189FE0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4099" name="Rectangle 3"/>
            <p:cNvSpPr>
              <a:spLocks noChangeArrowheads="1"/>
            </p:cNvSpPr>
            <p:nvPr userDrawn="1"/>
          </p:nvSpPr>
          <p:spPr bwMode="auto">
            <a:xfrm>
              <a:off x="0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0" name="Rectangle 4"/>
            <p:cNvSpPr>
              <a:spLocks noChangeArrowheads="1"/>
            </p:cNvSpPr>
            <p:nvPr userDrawn="1"/>
          </p:nvSpPr>
          <p:spPr bwMode="auto">
            <a:xfrm>
              <a:off x="5511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1" name="Rectangle 5"/>
            <p:cNvSpPr>
              <a:spLocks noChangeArrowheads="1"/>
            </p:cNvSpPr>
            <p:nvPr userDrawn="1"/>
          </p:nvSpPr>
          <p:spPr bwMode="auto">
            <a:xfrm>
              <a:off x="5511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2" name="Rectangle 6"/>
            <p:cNvSpPr>
              <a:spLocks noChangeArrowheads="1"/>
            </p:cNvSpPr>
            <p:nvPr userDrawn="1"/>
          </p:nvSpPr>
          <p:spPr bwMode="auto">
            <a:xfrm>
              <a:off x="0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027" name="Group 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4104" name="AutoShape 8"/>
            <p:cNvSpPr>
              <a:spLocks noChangeArrowheads="1"/>
            </p:cNvSpPr>
            <p:nvPr userDrawn="1"/>
          </p:nvSpPr>
          <p:spPr bwMode="auto">
            <a:xfrm>
              <a:off x="0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5" name="AutoShape 9"/>
            <p:cNvSpPr>
              <a:spLocks noChangeArrowheads="1"/>
            </p:cNvSpPr>
            <p:nvPr userDrawn="1"/>
          </p:nvSpPr>
          <p:spPr bwMode="auto">
            <a:xfrm>
              <a:off x="0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6" name="AutoShape 10"/>
            <p:cNvSpPr>
              <a:spLocks noChangeArrowheads="1"/>
            </p:cNvSpPr>
            <p:nvPr userDrawn="1"/>
          </p:nvSpPr>
          <p:spPr bwMode="auto">
            <a:xfrm>
              <a:off x="4876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7" name="AutoShape 11"/>
            <p:cNvSpPr>
              <a:spLocks noChangeArrowheads="1"/>
            </p:cNvSpPr>
            <p:nvPr userDrawn="1"/>
          </p:nvSpPr>
          <p:spPr bwMode="auto">
            <a:xfrm>
              <a:off x="4876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028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10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453188"/>
            <a:ext cx="312420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800">
                <a:solidFill>
                  <a:schemeClr val="accent1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NUS.SOC.CS5248-2015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4111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2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4112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charset="0"/>
              </a:defRPr>
            </a:lvl1pPr>
          </a:lstStyle>
          <a:p>
            <a:pPr>
              <a:defRPr/>
            </a:pPr>
            <a:fld id="{0765C713-EB2D-4F9A-8C8A-8D0FDB8D72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113" name="Line 17"/>
          <p:cNvSpPr>
            <a:spLocks noChangeShapeType="1"/>
          </p:cNvSpPr>
          <p:nvPr/>
        </p:nvSpPr>
        <p:spPr bwMode="auto">
          <a:xfrm flipH="1">
            <a:off x="900113" y="1268413"/>
            <a:ext cx="8243887" cy="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slow"/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Lucida San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3000">
          <a:solidFill>
            <a:schemeClr val="folHlink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800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5" Type="http://schemas.openxmlformats.org/officeDocument/2006/relationships/image" Target="../media/image13.png"/><Relationship Id="rId4" Type="http://schemas.openxmlformats.org/officeDocument/2006/relationships/image" Target="../media/image15.png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5" Type="http://schemas.openxmlformats.org/officeDocument/2006/relationships/image" Target="../media/image13.png"/><Relationship Id="rId4" Type="http://schemas.openxmlformats.org/officeDocument/2006/relationships/image" Target="../media/image16.png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5" Type="http://schemas.openxmlformats.org/officeDocument/2006/relationships/image" Target="../media/image13.png"/><Relationship Id="rId4" Type="http://schemas.openxmlformats.org/officeDocument/2006/relationships/image" Target="../media/image15.png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6790F04-6B16-4F50-B085-1D88ECA1414E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Adaptive Playout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1229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22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592D863-BF47-4484-BBC4-0E66F29FCDFA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Sending Packets</a:t>
            </a:r>
          </a:p>
        </p:txBody>
      </p:sp>
      <p:sp>
        <p:nvSpPr>
          <p:cNvPr id="12294" name="Line 3"/>
          <p:cNvSpPr>
            <a:spLocks noChangeShapeType="1"/>
          </p:cNvSpPr>
          <p:nvPr/>
        </p:nvSpPr>
        <p:spPr bwMode="auto">
          <a:xfrm>
            <a:off x="1331913" y="5876925"/>
            <a:ext cx="7056437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295" name="Line 4"/>
          <p:cNvSpPr>
            <a:spLocks noChangeShapeType="1"/>
          </p:cNvSpPr>
          <p:nvPr/>
        </p:nvSpPr>
        <p:spPr bwMode="auto">
          <a:xfrm flipV="1">
            <a:off x="1331913" y="1773238"/>
            <a:ext cx="0" cy="4176712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296" name="Text Box 5"/>
          <p:cNvSpPr txBox="1">
            <a:spLocks noChangeArrowheads="1"/>
          </p:cNvSpPr>
          <p:nvPr/>
        </p:nvSpPr>
        <p:spPr bwMode="auto">
          <a:xfrm>
            <a:off x="7667625" y="5949950"/>
            <a:ext cx="881063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Time</a:t>
            </a:r>
          </a:p>
        </p:txBody>
      </p:sp>
      <p:sp>
        <p:nvSpPr>
          <p:cNvPr id="12297" name="Text Box 6"/>
          <p:cNvSpPr txBox="1">
            <a:spLocks noChangeArrowheads="1"/>
          </p:cNvSpPr>
          <p:nvPr/>
        </p:nvSpPr>
        <p:spPr bwMode="auto">
          <a:xfrm>
            <a:off x="1412875" y="1574800"/>
            <a:ext cx="1358900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Packet</a:t>
            </a:r>
          </a:p>
        </p:txBody>
      </p:sp>
      <p:sp>
        <p:nvSpPr>
          <p:cNvPr id="12298" name="Oval 7"/>
          <p:cNvSpPr>
            <a:spLocks noChangeArrowheads="1"/>
          </p:cNvSpPr>
          <p:nvPr/>
        </p:nvSpPr>
        <p:spPr bwMode="auto">
          <a:xfrm>
            <a:off x="1582738" y="5695950"/>
            <a:ext cx="360362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9" name="Oval 8"/>
          <p:cNvSpPr>
            <a:spLocks noChangeArrowheads="1"/>
          </p:cNvSpPr>
          <p:nvPr/>
        </p:nvSpPr>
        <p:spPr bwMode="auto">
          <a:xfrm>
            <a:off x="2193925" y="5084763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0" name="Oval 9"/>
          <p:cNvSpPr>
            <a:spLocks noChangeArrowheads="1"/>
          </p:cNvSpPr>
          <p:nvPr/>
        </p:nvSpPr>
        <p:spPr bwMode="auto">
          <a:xfrm>
            <a:off x="2771775" y="450850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1" name="Oval 10"/>
          <p:cNvSpPr>
            <a:spLocks noChangeArrowheads="1"/>
          </p:cNvSpPr>
          <p:nvPr/>
        </p:nvSpPr>
        <p:spPr bwMode="auto">
          <a:xfrm>
            <a:off x="3382963" y="3897313"/>
            <a:ext cx="360362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2" name="Oval 11"/>
          <p:cNvSpPr>
            <a:spLocks noChangeArrowheads="1"/>
          </p:cNvSpPr>
          <p:nvPr/>
        </p:nvSpPr>
        <p:spPr bwMode="auto">
          <a:xfrm>
            <a:off x="3959225" y="332105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3" name="Oval 12"/>
          <p:cNvSpPr>
            <a:spLocks noChangeArrowheads="1"/>
          </p:cNvSpPr>
          <p:nvPr/>
        </p:nvSpPr>
        <p:spPr bwMode="auto">
          <a:xfrm>
            <a:off x="4537075" y="2744788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4" name="Oval 13"/>
          <p:cNvSpPr>
            <a:spLocks noChangeArrowheads="1"/>
          </p:cNvSpPr>
          <p:nvPr/>
        </p:nvSpPr>
        <p:spPr bwMode="auto">
          <a:xfrm>
            <a:off x="5148263" y="2133600"/>
            <a:ext cx="360362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1331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33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90BFAAF-961A-4AF7-8DB4-134962806A03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Receiving Packets</a:t>
            </a:r>
          </a:p>
        </p:txBody>
      </p:sp>
      <p:sp>
        <p:nvSpPr>
          <p:cNvPr id="13318" name="Line 3"/>
          <p:cNvSpPr>
            <a:spLocks noChangeShapeType="1"/>
          </p:cNvSpPr>
          <p:nvPr/>
        </p:nvSpPr>
        <p:spPr bwMode="auto">
          <a:xfrm>
            <a:off x="1331913" y="5876925"/>
            <a:ext cx="7056437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19" name="Line 4"/>
          <p:cNvSpPr>
            <a:spLocks noChangeShapeType="1"/>
          </p:cNvSpPr>
          <p:nvPr/>
        </p:nvSpPr>
        <p:spPr bwMode="auto">
          <a:xfrm flipV="1">
            <a:off x="1331913" y="1773238"/>
            <a:ext cx="0" cy="4176712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20" name="Text Box 5"/>
          <p:cNvSpPr txBox="1">
            <a:spLocks noChangeArrowheads="1"/>
          </p:cNvSpPr>
          <p:nvPr/>
        </p:nvSpPr>
        <p:spPr bwMode="auto">
          <a:xfrm>
            <a:off x="7667625" y="5949950"/>
            <a:ext cx="881063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Time</a:t>
            </a:r>
          </a:p>
        </p:txBody>
      </p:sp>
      <p:sp>
        <p:nvSpPr>
          <p:cNvPr id="13321" name="Text Box 6"/>
          <p:cNvSpPr txBox="1">
            <a:spLocks noChangeArrowheads="1"/>
          </p:cNvSpPr>
          <p:nvPr/>
        </p:nvSpPr>
        <p:spPr bwMode="auto">
          <a:xfrm>
            <a:off x="1412875" y="1574800"/>
            <a:ext cx="1358900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Packet</a:t>
            </a:r>
          </a:p>
        </p:txBody>
      </p:sp>
      <p:sp>
        <p:nvSpPr>
          <p:cNvPr id="13322" name="Oval 7"/>
          <p:cNvSpPr>
            <a:spLocks noChangeArrowheads="1"/>
          </p:cNvSpPr>
          <p:nvPr/>
        </p:nvSpPr>
        <p:spPr bwMode="auto">
          <a:xfrm>
            <a:off x="1582738" y="5695950"/>
            <a:ext cx="360362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3" name="Oval 8"/>
          <p:cNvSpPr>
            <a:spLocks noChangeArrowheads="1"/>
          </p:cNvSpPr>
          <p:nvPr/>
        </p:nvSpPr>
        <p:spPr bwMode="auto">
          <a:xfrm>
            <a:off x="2193925" y="5084763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4" name="Oval 9"/>
          <p:cNvSpPr>
            <a:spLocks noChangeArrowheads="1"/>
          </p:cNvSpPr>
          <p:nvPr/>
        </p:nvSpPr>
        <p:spPr bwMode="auto">
          <a:xfrm>
            <a:off x="2771775" y="450850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5" name="Oval 10"/>
          <p:cNvSpPr>
            <a:spLocks noChangeArrowheads="1"/>
          </p:cNvSpPr>
          <p:nvPr/>
        </p:nvSpPr>
        <p:spPr bwMode="auto">
          <a:xfrm>
            <a:off x="3382963" y="3897313"/>
            <a:ext cx="360362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6" name="Oval 11"/>
          <p:cNvSpPr>
            <a:spLocks noChangeArrowheads="1"/>
          </p:cNvSpPr>
          <p:nvPr/>
        </p:nvSpPr>
        <p:spPr bwMode="auto">
          <a:xfrm>
            <a:off x="3959225" y="332105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7" name="Oval 12"/>
          <p:cNvSpPr>
            <a:spLocks noChangeArrowheads="1"/>
          </p:cNvSpPr>
          <p:nvPr/>
        </p:nvSpPr>
        <p:spPr bwMode="auto">
          <a:xfrm>
            <a:off x="4537075" y="2744788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8" name="Oval 13"/>
          <p:cNvSpPr>
            <a:spLocks noChangeArrowheads="1"/>
          </p:cNvSpPr>
          <p:nvPr/>
        </p:nvSpPr>
        <p:spPr bwMode="auto">
          <a:xfrm>
            <a:off x="5148263" y="2133600"/>
            <a:ext cx="360362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9" name="Oval 14"/>
          <p:cNvSpPr>
            <a:spLocks noChangeArrowheads="1"/>
          </p:cNvSpPr>
          <p:nvPr/>
        </p:nvSpPr>
        <p:spPr bwMode="auto">
          <a:xfrm>
            <a:off x="4572000" y="569595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30" name="Oval 15"/>
          <p:cNvSpPr>
            <a:spLocks noChangeArrowheads="1"/>
          </p:cNvSpPr>
          <p:nvPr/>
        </p:nvSpPr>
        <p:spPr bwMode="auto">
          <a:xfrm>
            <a:off x="5183188" y="5084763"/>
            <a:ext cx="360362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31" name="Oval 16"/>
          <p:cNvSpPr>
            <a:spLocks noChangeArrowheads="1"/>
          </p:cNvSpPr>
          <p:nvPr/>
        </p:nvSpPr>
        <p:spPr bwMode="auto">
          <a:xfrm>
            <a:off x="5761038" y="4508500"/>
            <a:ext cx="360362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32" name="Oval 17"/>
          <p:cNvSpPr>
            <a:spLocks noChangeArrowheads="1"/>
          </p:cNvSpPr>
          <p:nvPr/>
        </p:nvSpPr>
        <p:spPr bwMode="auto">
          <a:xfrm>
            <a:off x="6372225" y="3897313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33" name="Oval 18"/>
          <p:cNvSpPr>
            <a:spLocks noChangeArrowheads="1"/>
          </p:cNvSpPr>
          <p:nvPr/>
        </p:nvSpPr>
        <p:spPr bwMode="auto">
          <a:xfrm>
            <a:off x="6948488" y="3321050"/>
            <a:ext cx="360362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34" name="Oval 19"/>
          <p:cNvSpPr>
            <a:spLocks noChangeArrowheads="1"/>
          </p:cNvSpPr>
          <p:nvPr/>
        </p:nvSpPr>
        <p:spPr bwMode="auto">
          <a:xfrm>
            <a:off x="7526338" y="2744788"/>
            <a:ext cx="360362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35" name="Oval 20"/>
          <p:cNvSpPr>
            <a:spLocks noChangeArrowheads="1"/>
          </p:cNvSpPr>
          <p:nvPr/>
        </p:nvSpPr>
        <p:spPr bwMode="auto">
          <a:xfrm>
            <a:off x="8137525" y="213360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3336" name="AutoShape 21"/>
          <p:cNvCxnSpPr>
            <a:cxnSpLocks noChangeShapeType="1"/>
            <a:stCxn id="13329" idx="7"/>
            <a:endCxn id="13335" idx="3"/>
          </p:cNvCxnSpPr>
          <p:nvPr/>
        </p:nvCxnSpPr>
        <p:spPr bwMode="auto">
          <a:xfrm flipV="1">
            <a:off x="4879975" y="2452688"/>
            <a:ext cx="3309938" cy="3284537"/>
          </a:xfrm>
          <a:prstGeom prst="straightConnector1">
            <a:avLst/>
          </a:prstGeom>
          <a:noFill/>
          <a:ln w="38100">
            <a:solidFill>
              <a:schemeClr val="bg2"/>
            </a:solidFill>
            <a:prstDash val="dash"/>
            <a:round/>
            <a:headEnd/>
            <a:tailEnd type="none" w="lg" len="lg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1433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43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8A5BE9C-F143-47B2-8A31-B3570CB9C5DB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With Jitter</a:t>
            </a:r>
          </a:p>
        </p:txBody>
      </p:sp>
      <p:sp>
        <p:nvSpPr>
          <p:cNvPr id="14342" name="Line 3"/>
          <p:cNvSpPr>
            <a:spLocks noChangeShapeType="1"/>
          </p:cNvSpPr>
          <p:nvPr/>
        </p:nvSpPr>
        <p:spPr bwMode="auto">
          <a:xfrm>
            <a:off x="1331913" y="5876925"/>
            <a:ext cx="7056437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343" name="Line 4"/>
          <p:cNvSpPr>
            <a:spLocks noChangeShapeType="1"/>
          </p:cNvSpPr>
          <p:nvPr/>
        </p:nvSpPr>
        <p:spPr bwMode="auto">
          <a:xfrm flipV="1">
            <a:off x="1331913" y="1773238"/>
            <a:ext cx="0" cy="4176712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344" name="Text Box 5"/>
          <p:cNvSpPr txBox="1">
            <a:spLocks noChangeArrowheads="1"/>
          </p:cNvSpPr>
          <p:nvPr/>
        </p:nvSpPr>
        <p:spPr bwMode="auto">
          <a:xfrm>
            <a:off x="7667625" y="5949950"/>
            <a:ext cx="881063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Time</a:t>
            </a:r>
          </a:p>
        </p:txBody>
      </p:sp>
      <p:sp>
        <p:nvSpPr>
          <p:cNvPr id="14345" name="Text Box 6"/>
          <p:cNvSpPr txBox="1">
            <a:spLocks noChangeArrowheads="1"/>
          </p:cNvSpPr>
          <p:nvPr/>
        </p:nvSpPr>
        <p:spPr bwMode="auto">
          <a:xfrm>
            <a:off x="1412875" y="1574800"/>
            <a:ext cx="1143000" cy="7112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Packet</a:t>
            </a:r>
          </a:p>
        </p:txBody>
      </p:sp>
      <p:sp>
        <p:nvSpPr>
          <p:cNvPr id="14346" name="Oval 7"/>
          <p:cNvSpPr>
            <a:spLocks noChangeArrowheads="1"/>
          </p:cNvSpPr>
          <p:nvPr/>
        </p:nvSpPr>
        <p:spPr bwMode="auto">
          <a:xfrm>
            <a:off x="1582738" y="5695950"/>
            <a:ext cx="360362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7" name="Oval 8"/>
          <p:cNvSpPr>
            <a:spLocks noChangeArrowheads="1"/>
          </p:cNvSpPr>
          <p:nvPr/>
        </p:nvSpPr>
        <p:spPr bwMode="auto">
          <a:xfrm>
            <a:off x="2193925" y="5084763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8" name="Oval 9"/>
          <p:cNvSpPr>
            <a:spLocks noChangeArrowheads="1"/>
          </p:cNvSpPr>
          <p:nvPr/>
        </p:nvSpPr>
        <p:spPr bwMode="auto">
          <a:xfrm>
            <a:off x="2771775" y="450850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9" name="Oval 10"/>
          <p:cNvSpPr>
            <a:spLocks noChangeArrowheads="1"/>
          </p:cNvSpPr>
          <p:nvPr/>
        </p:nvSpPr>
        <p:spPr bwMode="auto">
          <a:xfrm>
            <a:off x="3382963" y="3897313"/>
            <a:ext cx="360362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0" name="Oval 11"/>
          <p:cNvSpPr>
            <a:spLocks noChangeArrowheads="1"/>
          </p:cNvSpPr>
          <p:nvPr/>
        </p:nvSpPr>
        <p:spPr bwMode="auto">
          <a:xfrm>
            <a:off x="3959225" y="332105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1" name="Oval 12"/>
          <p:cNvSpPr>
            <a:spLocks noChangeArrowheads="1"/>
          </p:cNvSpPr>
          <p:nvPr/>
        </p:nvSpPr>
        <p:spPr bwMode="auto">
          <a:xfrm>
            <a:off x="4537075" y="2744788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2" name="Oval 13"/>
          <p:cNvSpPr>
            <a:spLocks noChangeArrowheads="1"/>
          </p:cNvSpPr>
          <p:nvPr/>
        </p:nvSpPr>
        <p:spPr bwMode="auto">
          <a:xfrm>
            <a:off x="5148263" y="2133600"/>
            <a:ext cx="360362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3" name="Oval 14"/>
          <p:cNvSpPr>
            <a:spLocks noChangeArrowheads="1"/>
          </p:cNvSpPr>
          <p:nvPr/>
        </p:nvSpPr>
        <p:spPr bwMode="auto">
          <a:xfrm>
            <a:off x="4572000" y="569595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4" name="Oval 15"/>
          <p:cNvSpPr>
            <a:spLocks noChangeArrowheads="1"/>
          </p:cNvSpPr>
          <p:nvPr/>
        </p:nvSpPr>
        <p:spPr bwMode="auto">
          <a:xfrm>
            <a:off x="5508625" y="5084763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5" name="Oval 16"/>
          <p:cNvSpPr>
            <a:spLocks noChangeArrowheads="1"/>
          </p:cNvSpPr>
          <p:nvPr/>
        </p:nvSpPr>
        <p:spPr bwMode="auto">
          <a:xfrm>
            <a:off x="5761038" y="4508500"/>
            <a:ext cx="360362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6" name="Oval 17"/>
          <p:cNvSpPr>
            <a:spLocks noChangeArrowheads="1"/>
          </p:cNvSpPr>
          <p:nvPr/>
        </p:nvSpPr>
        <p:spPr bwMode="auto">
          <a:xfrm>
            <a:off x="6372225" y="3897313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7" name="Oval 18"/>
          <p:cNvSpPr>
            <a:spLocks noChangeArrowheads="1"/>
          </p:cNvSpPr>
          <p:nvPr/>
        </p:nvSpPr>
        <p:spPr bwMode="auto">
          <a:xfrm>
            <a:off x="7345363" y="3321050"/>
            <a:ext cx="360362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8" name="Oval 19"/>
          <p:cNvSpPr>
            <a:spLocks noChangeArrowheads="1"/>
          </p:cNvSpPr>
          <p:nvPr/>
        </p:nvSpPr>
        <p:spPr bwMode="auto">
          <a:xfrm>
            <a:off x="7956550" y="2744788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59" name="Oval 20"/>
          <p:cNvSpPr>
            <a:spLocks noChangeArrowheads="1"/>
          </p:cNvSpPr>
          <p:nvPr/>
        </p:nvSpPr>
        <p:spPr bwMode="auto">
          <a:xfrm>
            <a:off x="8137525" y="213360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4360" name="AutoShape 21"/>
          <p:cNvCxnSpPr>
            <a:cxnSpLocks noChangeShapeType="1"/>
            <a:stCxn id="14353" idx="7"/>
            <a:endCxn id="14359" idx="3"/>
          </p:cNvCxnSpPr>
          <p:nvPr/>
        </p:nvCxnSpPr>
        <p:spPr bwMode="auto">
          <a:xfrm flipV="1">
            <a:off x="4879975" y="2452688"/>
            <a:ext cx="3309938" cy="3284537"/>
          </a:xfrm>
          <a:prstGeom prst="straightConnector1">
            <a:avLst/>
          </a:prstGeom>
          <a:noFill/>
          <a:ln w="38100">
            <a:solidFill>
              <a:schemeClr val="bg2"/>
            </a:solidFill>
            <a:prstDash val="dash"/>
            <a:round/>
            <a:headEnd/>
            <a:tailEnd type="none" w="lg" len="lg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1536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53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6875E9-9F83-4D16-BD80-73D45B509AB4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With Jitter</a:t>
            </a:r>
          </a:p>
        </p:txBody>
      </p:sp>
      <p:sp>
        <p:nvSpPr>
          <p:cNvPr id="15366" name="Line 3"/>
          <p:cNvSpPr>
            <a:spLocks noChangeShapeType="1"/>
          </p:cNvSpPr>
          <p:nvPr/>
        </p:nvSpPr>
        <p:spPr bwMode="auto">
          <a:xfrm>
            <a:off x="1331913" y="5876925"/>
            <a:ext cx="7056437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367" name="Line 4"/>
          <p:cNvSpPr>
            <a:spLocks noChangeShapeType="1"/>
          </p:cNvSpPr>
          <p:nvPr/>
        </p:nvSpPr>
        <p:spPr bwMode="auto">
          <a:xfrm flipV="1">
            <a:off x="1331913" y="1773238"/>
            <a:ext cx="0" cy="4176712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368" name="Text Box 5"/>
          <p:cNvSpPr txBox="1">
            <a:spLocks noChangeArrowheads="1"/>
          </p:cNvSpPr>
          <p:nvPr/>
        </p:nvSpPr>
        <p:spPr bwMode="auto">
          <a:xfrm>
            <a:off x="7667625" y="5949950"/>
            <a:ext cx="881063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Time</a:t>
            </a:r>
          </a:p>
        </p:txBody>
      </p:sp>
      <p:sp>
        <p:nvSpPr>
          <p:cNvPr id="15369" name="Text Box 6"/>
          <p:cNvSpPr txBox="1">
            <a:spLocks noChangeArrowheads="1"/>
          </p:cNvSpPr>
          <p:nvPr/>
        </p:nvSpPr>
        <p:spPr bwMode="auto">
          <a:xfrm>
            <a:off x="1412875" y="1574800"/>
            <a:ext cx="1143000" cy="7112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Packet</a:t>
            </a:r>
          </a:p>
        </p:txBody>
      </p:sp>
      <p:sp>
        <p:nvSpPr>
          <p:cNvPr id="15370" name="Oval 7"/>
          <p:cNvSpPr>
            <a:spLocks noChangeArrowheads="1"/>
          </p:cNvSpPr>
          <p:nvPr/>
        </p:nvSpPr>
        <p:spPr bwMode="auto">
          <a:xfrm>
            <a:off x="1582738" y="5695950"/>
            <a:ext cx="360362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1" name="Oval 8"/>
          <p:cNvSpPr>
            <a:spLocks noChangeArrowheads="1"/>
          </p:cNvSpPr>
          <p:nvPr/>
        </p:nvSpPr>
        <p:spPr bwMode="auto">
          <a:xfrm>
            <a:off x="2193925" y="5084763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2" name="Oval 9"/>
          <p:cNvSpPr>
            <a:spLocks noChangeArrowheads="1"/>
          </p:cNvSpPr>
          <p:nvPr/>
        </p:nvSpPr>
        <p:spPr bwMode="auto">
          <a:xfrm>
            <a:off x="2771775" y="450850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3" name="Oval 10"/>
          <p:cNvSpPr>
            <a:spLocks noChangeArrowheads="1"/>
          </p:cNvSpPr>
          <p:nvPr/>
        </p:nvSpPr>
        <p:spPr bwMode="auto">
          <a:xfrm>
            <a:off x="3382963" y="3897313"/>
            <a:ext cx="360362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4" name="Oval 11"/>
          <p:cNvSpPr>
            <a:spLocks noChangeArrowheads="1"/>
          </p:cNvSpPr>
          <p:nvPr/>
        </p:nvSpPr>
        <p:spPr bwMode="auto">
          <a:xfrm>
            <a:off x="3959225" y="332105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5" name="Oval 12"/>
          <p:cNvSpPr>
            <a:spLocks noChangeArrowheads="1"/>
          </p:cNvSpPr>
          <p:nvPr/>
        </p:nvSpPr>
        <p:spPr bwMode="auto">
          <a:xfrm>
            <a:off x="4537075" y="2744788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6" name="Oval 13"/>
          <p:cNvSpPr>
            <a:spLocks noChangeArrowheads="1"/>
          </p:cNvSpPr>
          <p:nvPr/>
        </p:nvSpPr>
        <p:spPr bwMode="auto">
          <a:xfrm>
            <a:off x="5148263" y="2133600"/>
            <a:ext cx="360362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7" name="Oval 14"/>
          <p:cNvSpPr>
            <a:spLocks noChangeArrowheads="1"/>
          </p:cNvSpPr>
          <p:nvPr/>
        </p:nvSpPr>
        <p:spPr bwMode="auto">
          <a:xfrm>
            <a:off x="4572000" y="569595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8" name="Oval 15"/>
          <p:cNvSpPr>
            <a:spLocks noChangeArrowheads="1"/>
          </p:cNvSpPr>
          <p:nvPr/>
        </p:nvSpPr>
        <p:spPr bwMode="auto">
          <a:xfrm>
            <a:off x="5508625" y="5084763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9" name="Oval 16"/>
          <p:cNvSpPr>
            <a:spLocks noChangeArrowheads="1"/>
          </p:cNvSpPr>
          <p:nvPr/>
        </p:nvSpPr>
        <p:spPr bwMode="auto">
          <a:xfrm>
            <a:off x="5761038" y="4508500"/>
            <a:ext cx="360362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80" name="Oval 17"/>
          <p:cNvSpPr>
            <a:spLocks noChangeArrowheads="1"/>
          </p:cNvSpPr>
          <p:nvPr/>
        </p:nvSpPr>
        <p:spPr bwMode="auto">
          <a:xfrm>
            <a:off x="6372225" y="3897313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81" name="Oval 18"/>
          <p:cNvSpPr>
            <a:spLocks noChangeArrowheads="1"/>
          </p:cNvSpPr>
          <p:nvPr/>
        </p:nvSpPr>
        <p:spPr bwMode="auto">
          <a:xfrm>
            <a:off x="7345363" y="3321050"/>
            <a:ext cx="360362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82" name="Oval 19"/>
          <p:cNvSpPr>
            <a:spLocks noChangeArrowheads="1"/>
          </p:cNvSpPr>
          <p:nvPr/>
        </p:nvSpPr>
        <p:spPr bwMode="auto">
          <a:xfrm>
            <a:off x="7956550" y="2744788"/>
            <a:ext cx="360363" cy="360362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83" name="Oval 20"/>
          <p:cNvSpPr>
            <a:spLocks noChangeArrowheads="1"/>
          </p:cNvSpPr>
          <p:nvPr/>
        </p:nvSpPr>
        <p:spPr bwMode="auto">
          <a:xfrm>
            <a:off x="8137525" y="213360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5384" name="AutoShape 21"/>
          <p:cNvCxnSpPr>
            <a:cxnSpLocks noChangeShapeType="1"/>
          </p:cNvCxnSpPr>
          <p:nvPr/>
        </p:nvCxnSpPr>
        <p:spPr bwMode="auto">
          <a:xfrm flipV="1">
            <a:off x="5438775" y="2592388"/>
            <a:ext cx="3309938" cy="3284537"/>
          </a:xfrm>
          <a:prstGeom prst="straightConnector1">
            <a:avLst/>
          </a:prstGeom>
          <a:noFill/>
          <a:ln w="38100">
            <a:solidFill>
              <a:schemeClr val="bg2"/>
            </a:solidFill>
            <a:prstDash val="dash"/>
            <a:round/>
            <a:headEnd/>
            <a:tailEnd type="none" w="lg" len="lg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1638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4F24518-79BB-45D5-9AFA-43C57A8008D2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causes Jitter?</a:t>
            </a:r>
          </a:p>
        </p:txBody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Network delay =</a:t>
            </a:r>
            <a:br>
              <a:rPr lang="en-US" smtClean="0"/>
            </a:br>
            <a:r>
              <a:rPr lang="en-US" smtClean="0"/>
              <a:t>    Transmission Delay (fixed) + </a:t>
            </a:r>
            <a:br>
              <a:rPr lang="en-US" smtClean="0"/>
            </a:br>
            <a:r>
              <a:rPr lang="en-US" smtClean="0"/>
              <a:t>	Propagation Delay (fixed) +</a:t>
            </a:r>
            <a:br>
              <a:rPr lang="en-US" smtClean="0"/>
            </a:br>
            <a:r>
              <a:rPr lang="en-US" smtClean="0"/>
              <a:t>	Queuing Delay (variable)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Delay jitter is caused by variable queuing delay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1741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74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033AF82-8977-4B97-B35E-820D2F73339B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Delay Jitter</a:t>
            </a:r>
          </a:p>
        </p:txBody>
      </p:sp>
      <p:sp>
        <p:nvSpPr>
          <p:cNvPr id="17414" name="Line 3"/>
          <p:cNvSpPr>
            <a:spLocks noChangeShapeType="1"/>
          </p:cNvSpPr>
          <p:nvPr/>
        </p:nvSpPr>
        <p:spPr bwMode="auto">
          <a:xfrm>
            <a:off x="1403350" y="5734050"/>
            <a:ext cx="6840538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7415" name="Line 4"/>
          <p:cNvSpPr>
            <a:spLocks noChangeShapeType="1"/>
          </p:cNvSpPr>
          <p:nvPr/>
        </p:nvSpPr>
        <p:spPr bwMode="auto">
          <a:xfrm flipV="1">
            <a:off x="1763713" y="2276475"/>
            <a:ext cx="0" cy="3744913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7416" name="Text Box 5"/>
          <p:cNvSpPr txBox="1">
            <a:spLocks noChangeArrowheads="1"/>
          </p:cNvSpPr>
          <p:nvPr/>
        </p:nvSpPr>
        <p:spPr bwMode="auto">
          <a:xfrm>
            <a:off x="7216775" y="5722938"/>
            <a:ext cx="881063" cy="401637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Time</a:t>
            </a:r>
          </a:p>
        </p:txBody>
      </p:sp>
      <p:sp>
        <p:nvSpPr>
          <p:cNvPr id="17417" name="Text Box 6"/>
          <p:cNvSpPr txBox="1">
            <a:spLocks noChangeArrowheads="1"/>
          </p:cNvSpPr>
          <p:nvPr/>
        </p:nvSpPr>
        <p:spPr bwMode="auto">
          <a:xfrm>
            <a:off x="808038" y="1617663"/>
            <a:ext cx="1187450" cy="7112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Transit</a:t>
            </a:r>
          </a:p>
          <a:p>
            <a:pPr algn="l" eaLnBrk="0" hangingPunct="0"/>
            <a:r>
              <a:rPr lang="en-US" sz="2000" b="1">
                <a:latin typeface="Verdana" pitchFamily="34" charset="0"/>
              </a:rPr>
              <a:t>Time</a:t>
            </a:r>
          </a:p>
        </p:txBody>
      </p:sp>
      <p:sp>
        <p:nvSpPr>
          <p:cNvPr id="17418" name="Freeform 7"/>
          <p:cNvSpPr>
            <a:spLocks/>
          </p:cNvSpPr>
          <p:nvPr/>
        </p:nvSpPr>
        <p:spPr bwMode="auto">
          <a:xfrm>
            <a:off x="1752600" y="3170238"/>
            <a:ext cx="6308725" cy="106362"/>
          </a:xfrm>
          <a:custGeom>
            <a:avLst/>
            <a:gdLst>
              <a:gd name="T0" fmla="*/ 0 w 3974"/>
              <a:gd name="T1" fmla="*/ 2147483647 h 67"/>
              <a:gd name="T2" fmla="*/ 2147483647 w 3974"/>
              <a:gd name="T3" fmla="*/ 2147483647 h 67"/>
              <a:gd name="T4" fmla="*/ 2147483647 w 3974"/>
              <a:gd name="T5" fmla="*/ 2147483647 h 67"/>
              <a:gd name="T6" fmla="*/ 2147483647 w 3974"/>
              <a:gd name="T7" fmla="*/ 0 h 67"/>
              <a:gd name="T8" fmla="*/ 2147483647 w 3974"/>
              <a:gd name="T9" fmla="*/ 0 h 6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974"/>
              <a:gd name="T16" fmla="*/ 0 h 67"/>
              <a:gd name="T17" fmla="*/ 3974 w 3974"/>
              <a:gd name="T18" fmla="*/ 67 h 67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974" h="67">
                <a:moveTo>
                  <a:pt x="0" y="9"/>
                </a:moveTo>
                <a:cubicBezTo>
                  <a:pt x="519" y="26"/>
                  <a:pt x="1036" y="52"/>
                  <a:pt x="1555" y="67"/>
                </a:cubicBezTo>
                <a:cubicBezTo>
                  <a:pt x="1891" y="55"/>
                  <a:pt x="2216" y="35"/>
                  <a:pt x="2554" y="29"/>
                </a:cubicBezTo>
                <a:cubicBezTo>
                  <a:pt x="2715" y="18"/>
                  <a:pt x="2848" y="6"/>
                  <a:pt x="3014" y="0"/>
                </a:cubicBezTo>
                <a:cubicBezTo>
                  <a:pt x="3334" y="14"/>
                  <a:pt x="3654" y="0"/>
                  <a:pt x="3974" y="0"/>
                </a:cubicBezTo>
              </a:path>
            </a:pathLst>
          </a:custGeom>
          <a:noFill/>
          <a:ln w="158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9" name="Freeform 8"/>
          <p:cNvSpPr>
            <a:spLocks/>
          </p:cNvSpPr>
          <p:nvPr/>
        </p:nvSpPr>
        <p:spPr bwMode="auto">
          <a:xfrm>
            <a:off x="1768475" y="3854450"/>
            <a:ext cx="6292850" cy="1489075"/>
          </a:xfrm>
          <a:custGeom>
            <a:avLst/>
            <a:gdLst>
              <a:gd name="T0" fmla="*/ 0 w 3964"/>
              <a:gd name="T1" fmla="*/ 2147483647 h 938"/>
              <a:gd name="T2" fmla="*/ 2147483647 w 3964"/>
              <a:gd name="T3" fmla="*/ 2147483647 h 938"/>
              <a:gd name="T4" fmla="*/ 2147483647 w 3964"/>
              <a:gd name="T5" fmla="*/ 2147483647 h 938"/>
              <a:gd name="T6" fmla="*/ 2147483647 w 3964"/>
              <a:gd name="T7" fmla="*/ 2147483647 h 938"/>
              <a:gd name="T8" fmla="*/ 2147483647 w 3964"/>
              <a:gd name="T9" fmla="*/ 2147483647 h 938"/>
              <a:gd name="T10" fmla="*/ 2147483647 w 3964"/>
              <a:gd name="T11" fmla="*/ 2147483647 h 938"/>
              <a:gd name="T12" fmla="*/ 2147483647 w 3964"/>
              <a:gd name="T13" fmla="*/ 2147483647 h 938"/>
              <a:gd name="T14" fmla="*/ 2147483647 w 3964"/>
              <a:gd name="T15" fmla="*/ 2147483647 h 938"/>
              <a:gd name="T16" fmla="*/ 2147483647 w 3964"/>
              <a:gd name="T17" fmla="*/ 2147483647 h 938"/>
              <a:gd name="T18" fmla="*/ 2147483647 w 3964"/>
              <a:gd name="T19" fmla="*/ 2147483647 h 938"/>
              <a:gd name="T20" fmla="*/ 2147483647 w 3964"/>
              <a:gd name="T21" fmla="*/ 2147483647 h 938"/>
              <a:gd name="T22" fmla="*/ 2147483647 w 3964"/>
              <a:gd name="T23" fmla="*/ 2147483647 h 938"/>
              <a:gd name="T24" fmla="*/ 2147483647 w 3964"/>
              <a:gd name="T25" fmla="*/ 2147483647 h 938"/>
              <a:gd name="T26" fmla="*/ 2147483647 w 3964"/>
              <a:gd name="T27" fmla="*/ 2147483647 h 938"/>
              <a:gd name="T28" fmla="*/ 2147483647 w 3964"/>
              <a:gd name="T29" fmla="*/ 2147483647 h 938"/>
              <a:gd name="T30" fmla="*/ 2147483647 w 3964"/>
              <a:gd name="T31" fmla="*/ 2147483647 h 938"/>
              <a:gd name="T32" fmla="*/ 2147483647 w 3964"/>
              <a:gd name="T33" fmla="*/ 2147483647 h 938"/>
              <a:gd name="T34" fmla="*/ 2147483647 w 3964"/>
              <a:gd name="T35" fmla="*/ 2147483647 h 938"/>
              <a:gd name="T36" fmla="*/ 2147483647 w 3964"/>
              <a:gd name="T37" fmla="*/ 2147483647 h 938"/>
              <a:gd name="T38" fmla="*/ 2147483647 w 3964"/>
              <a:gd name="T39" fmla="*/ 2147483647 h 938"/>
              <a:gd name="T40" fmla="*/ 2147483647 w 3964"/>
              <a:gd name="T41" fmla="*/ 2147483647 h 938"/>
              <a:gd name="T42" fmla="*/ 2147483647 w 3964"/>
              <a:gd name="T43" fmla="*/ 2147483647 h 938"/>
              <a:gd name="T44" fmla="*/ 2147483647 w 3964"/>
              <a:gd name="T45" fmla="*/ 2147483647 h 938"/>
              <a:gd name="T46" fmla="*/ 2147483647 w 3964"/>
              <a:gd name="T47" fmla="*/ 2147483647 h 938"/>
              <a:gd name="T48" fmla="*/ 2147483647 w 3964"/>
              <a:gd name="T49" fmla="*/ 2147483647 h 938"/>
              <a:gd name="T50" fmla="*/ 2147483647 w 3964"/>
              <a:gd name="T51" fmla="*/ 2147483647 h 938"/>
              <a:gd name="T52" fmla="*/ 2147483647 w 3964"/>
              <a:gd name="T53" fmla="*/ 2147483647 h 938"/>
              <a:gd name="T54" fmla="*/ 2147483647 w 3964"/>
              <a:gd name="T55" fmla="*/ 2147483647 h 938"/>
              <a:gd name="T56" fmla="*/ 2147483647 w 3964"/>
              <a:gd name="T57" fmla="*/ 2147483647 h 938"/>
              <a:gd name="T58" fmla="*/ 2147483647 w 3964"/>
              <a:gd name="T59" fmla="*/ 2147483647 h 938"/>
              <a:gd name="T60" fmla="*/ 2147483647 w 3964"/>
              <a:gd name="T61" fmla="*/ 2147483647 h 938"/>
              <a:gd name="T62" fmla="*/ 2147483647 w 3964"/>
              <a:gd name="T63" fmla="*/ 2147483647 h 938"/>
              <a:gd name="T64" fmla="*/ 2147483647 w 3964"/>
              <a:gd name="T65" fmla="*/ 2147483647 h 938"/>
              <a:gd name="T66" fmla="*/ 2147483647 w 3964"/>
              <a:gd name="T67" fmla="*/ 2147483647 h 938"/>
              <a:gd name="T68" fmla="*/ 2147483647 w 3964"/>
              <a:gd name="T69" fmla="*/ 2147483647 h 938"/>
              <a:gd name="T70" fmla="*/ 2147483647 w 3964"/>
              <a:gd name="T71" fmla="*/ 2147483647 h 938"/>
              <a:gd name="T72" fmla="*/ 2147483647 w 3964"/>
              <a:gd name="T73" fmla="*/ 2147483647 h 938"/>
              <a:gd name="T74" fmla="*/ 2147483647 w 3964"/>
              <a:gd name="T75" fmla="*/ 2147483647 h 938"/>
              <a:gd name="T76" fmla="*/ 2147483647 w 3964"/>
              <a:gd name="T77" fmla="*/ 2147483647 h 938"/>
              <a:gd name="T78" fmla="*/ 2147483647 w 3964"/>
              <a:gd name="T79" fmla="*/ 2147483647 h 938"/>
              <a:gd name="T80" fmla="*/ 2147483647 w 3964"/>
              <a:gd name="T81" fmla="*/ 2147483647 h 938"/>
              <a:gd name="T82" fmla="*/ 2147483647 w 3964"/>
              <a:gd name="T83" fmla="*/ 2147483647 h 938"/>
              <a:gd name="T84" fmla="*/ 2147483647 w 3964"/>
              <a:gd name="T85" fmla="*/ 2147483647 h 938"/>
              <a:gd name="T86" fmla="*/ 2147483647 w 3964"/>
              <a:gd name="T87" fmla="*/ 2147483647 h 938"/>
              <a:gd name="T88" fmla="*/ 2147483647 w 3964"/>
              <a:gd name="T89" fmla="*/ 2147483647 h 938"/>
              <a:gd name="T90" fmla="*/ 2147483647 w 3964"/>
              <a:gd name="T91" fmla="*/ 2147483647 h 938"/>
              <a:gd name="T92" fmla="*/ 2147483647 w 3964"/>
              <a:gd name="T93" fmla="*/ 2147483647 h 938"/>
              <a:gd name="T94" fmla="*/ 2147483647 w 3964"/>
              <a:gd name="T95" fmla="*/ 2147483647 h 938"/>
              <a:gd name="T96" fmla="*/ 2147483647 w 3964"/>
              <a:gd name="T97" fmla="*/ 2147483647 h 938"/>
              <a:gd name="T98" fmla="*/ 2147483647 w 3964"/>
              <a:gd name="T99" fmla="*/ 2147483647 h 938"/>
              <a:gd name="T100" fmla="*/ 2147483647 w 3964"/>
              <a:gd name="T101" fmla="*/ 2147483647 h 938"/>
              <a:gd name="T102" fmla="*/ 2147483647 w 3964"/>
              <a:gd name="T103" fmla="*/ 2147483647 h 938"/>
              <a:gd name="T104" fmla="*/ 2147483647 w 3964"/>
              <a:gd name="T105" fmla="*/ 2147483647 h 938"/>
              <a:gd name="T106" fmla="*/ 2147483647 w 3964"/>
              <a:gd name="T107" fmla="*/ 2147483647 h 938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w 3964"/>
              <a:gd name="T163" fmla="*/ 0 h 938"/>
              <a:gd name="T164" fmla="*/ 3964 w 3964"/>
              <a:gd name="T165" fmla="*/ 938 h 938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T162" t="T163" r="T164" b="T165"/>
            <a:pathLst>
              <a:path w="3964" h="938">
                <a:moveTo>
                  <a:pt x="0" y="759"/>
                </a:moveTo>
                <a:cubicBezTo>
                  <a:pt x="357" y="747"/>
                  <a:pt x="166" y="769"/>
                  <a:pt x="316" y="721"/>
                </a:cubicBezTo>
                <a:cubicBezTo>
                  <a:pt x="378" y="727"/>
                  <a:pt x="439" y="745"/>
                  <a:pt x="499" y="730"/>
                </a:cubicBezTo>
                <a:cubicBezTo>
                  <a:pt x="505" y="721"/>
                  <a:pt x="507" y="704"/>
                  <a:pt x="518" y="702"/>
                </a:cubicBezTo>
                <a:cubicBezTo>
                  <a:pt x="553" y="695"/>
                  <a:pt x="598" y="713"/>
                  <a:pt x="633" y="721"/>
                </a:cubicBezTo>
                <a:cubicBezTo>
                  <a:pt x="694" y="734"/>
                  <a:pt x="754" y="743"/>
                  <a:pt x="816" y="750"/>
                </a:cubicBezTo>
                <a:cubicBezTo>
                  <a:pt x="854" y="815"/>
                  <a:pt x="847" y="822"/>
                  <a:pt x="921" y="807"/>
                </a:cubicBezTo>
                <a:cubicBezTo>
                  <a:pt x="947" y="768"/>
                  <a:pt x="977" y="735"/>
                  <a:pt x="998" y="692"/>
                </a:cubicBezTo>
                <a:cubicBezTo>
                  <a:pt x="1018" y="652"/>
                  <a:pt x="1030" y="614"/>
                  <a:pt x="1056" y="577"/>
                </a:cubicBezTo>
                <a:cubicBezTo>
                  <a:pt x="1062" y="545"/>
                  <a:pt x="1065" y="512"/>
                  <a:pt x="1075" y="481"/>
                </a:cubicBezTo>
                <a:cubicBezTo>
                  <a:pt x="1085" y="449"/>
                  <a:pt x="1104" y="418"/>
                  <a:pt x="1104" y="385"/>
                </a:cubicBezTo>
                <a:cubicBezTo>
                  <a:pt x="1104" y="375"/>
                  <a:pt x="1097" y="404"/>
                  <a:pt x="1094" y="414"/>
                </a:cubicBezTo>
                <a:cubicBezTo>
                  <a:pt x="1087" y="461"/>
                  <a:pt x="1080" y="503"/>
                  <a:pt x="1065" y="548"/>
                </a:cubicBezTo>
                <a:cubicBezTo>
                  <a:pt x="1059" y="664"/>
                  <a:pt x="1052" y="762"/>
                  <a:pt x="1075" y="874"/>
                </a:cubicBezTo>
                <a:cubicBezTo>
                  <a:pt x="1113" y="819"/>
                  <a:pt x="1107" y="759"/>
                  <a:pt x="1113" y="692"/>
                </a:cubicBezTo>
                <a:cubicBezTo>
                  <a:pt x="1116" y="714"/>
                  <a:pt x="1109" y="741"/>
                  <a:pt x="1123" y="759"/>
                </a:cubicBezTo>
                <a:cubicBezTo>
                  <a:pt x="1130" y="768"/>
                  <a:pt x="1137" y="740"/>
                  <a:pt x="1142" y="730"/>
                </a:cubicBezTo>
                <a:cubicBezTo>
                  <a:pt x="1156" y="703"/>
                  <a:pt x="1171" y="644"/>
                  <a:pt x="1171" y="644"/>
                </a:cubicBezTo>
                <a:cubicBezTo>
                  <a:pt x="1197" y="684"/>
                  <a:pt x="1188" y="703"/>
                  <a:pt x="1228" y="730"/>
                </a:cubicBezTo>
                <a:cubicBezTo>
                  <a:pt x="1286" y="692"/>
                  <a:pt x="1351" y="719"/>
                  <a:pt x="1411" y="740"/>
                </a:cubicBezTo>
                <a:cubicBezTo>
                  <a:pt x="1481" y="725"/>
                  <a:pt x="1551" y="718"/>
                  <a:pt x="1622" y="711"/>
                </a:cubicBezTo>
                <a:cubicBezTo>
                  <a:pt x="1741" y="674"/>
                  <a:pt x="2011" y="721"/>
                  <a:pt x="2150" y="730"/>
                </a:cubicBezTo>
                <a:cubicBezTo>
                  <a:pt x="2235" y="759"/>
                  <a:pt x="2206" y="697"/>
                  <a:pt x="2217" y="615"/>
                </a:cubicBezTo>
                <a:cubicBezTo>
                  <a:pt x="2233" y="497"/>
                  <a:pt x="2247" y="378"/>
                  <a:pt x="2265" y="260"/>
                </a:cubicBezTo>
                <a:cubicBezTo>
                  <a:pt x="2309" y="389"/>
                  <a:pt x="2318" y="718"/>
                  <a:pt x="2275" y="855"/>
                </a:cubicBezTo>
                <a:cubicBezTo>
                  <a:pt x="2278" y="877"/>
                  <a:pt x="2268" y="938"/>
                  <a:pt x="2284" y="922"/>
                </a:cubicBezTo>
                <a:cubicBezTo>
                  <a:pt x="2310" y="896"/>
                  <a:pt x="2313" y="817"/>
                  <a:pt x="2313" y="817"/>
                </a:cubicBezTo>
                <a:cubicBezTo>
                  <a:pt x="2322" y="750"/>
                  <a:pt x="2316" y="681"/>
                  <a:pt x="2332" y="615"/>
                </a:cubicBezTo>
                <a:cubicBezTo>
                  <a:pt x="2336" y="599"/>
                  <a:pt x="2339" y="647"/>
                  <a:pt x="2342" y="663"/>
                </a:cubicBezTo>
                <a:cubicBezTo>
                  <a:pt x="2346" y="685"/>
                  <a:pt x="2348" y="708"/>
                  <a:pt x="2352" y="730"/>
                </a:cubicBezTo>
                <a:cubicBezTo>
                  <a:pt x="2361" y="783"/>
                  <a:pt x="2376" y="833"/>
                  <a:pt x="2390" y="884"/>
                </a:cubicBezTo>
                <a:cubicBezTo>
                  <a:pt x="2400" y="874"/>
                  <a:pt x="2413" y="867"/>
                  <a:pt x="2419" y="855"/>
                </a:cubicBezTo>
                <a:cubicBezTo>
                  <a:pt x="2444" y="805"/>
                  <a:pt x="2403" y="781"/>
                  <a:pt x="2467" y="759"/>
                </a:cubicBezTo>
                <a:cubicBezTo>
                  <a:pt x="2470" y="749"/>
                  <a:pt x="2471" y="739"/>
                  <a:pt x="2476" y="730"/>
                </a:cubicBezTo>
                <a:cubicBezTo>
                  <a:pt x="2515" y="666"/>
                  <a:pt x="2518" y="793"/>
                  <a:pt x="2524" y="817"/>
                </a:cubicBezTo>
                <a:cubicBezTo>
                  <a:pt x="2527" y="753"/>
                  <a:pt x="2532" y="689"/>
                  <a:pt x="2534" y="625"/>
                </a:cubicBezTo>
                <a:cubicBezTo>
                  <a:pt x="2539" y="468"/>
                  <a:pt x="2515" y="0"/>
                  <a:pt x="2544" y="154"/>
                </a:cubicBezTo>
                <a:cubicBezTo>
                  <a:pt x="2576" y="321"/>
                  <a:pt x="2551" y="676"/>
                  <a:pt x="2582" y="913"/>
                </a:cubicBezTo>
                <a:cubicBezTo>
                  <a:pt x="2603" y="853"/>
                  <a:pt x="2609" y="783"/>
                  <a:pt x="2620" y="721"/>
                </a:cubicBezTo>
                <a:cubicBezTo>
                  <a:pt x="2623" y="670"/>
                  <a:pt x="2626" y="618"/>
                  <a:pt x="2630" y="567"/>
                </a:cubicBezTo>
                <a:cubicBezTo>
                  <a:pt x="2640" y="429"/>
                  <a:pt x="2628" y="403"/>
                  <a:pt x="2649" y="471"/>
                </a:cubicBezTo>
                <a:cubicBezTo>
                  <a:pt x="2652" y="573"/>
                  <a:pt x="2653" y="676"/>
                  <a:pt x="2659" y="778"/>
                </a:cubicBezTo>
                <a:cubicBezTo>
                  <a:pt x="2660" y="788"/>
                  <a:pt x="2661" y="814"/>
                  <a:pt x="2668" y="807"/>
                </a:cubicBezTo>
                <a:cubicBezTo>
                  <a:pt x="2682" y="793"/>
                  <a:pt x="2681" y="769"/>
                  <a:pt x="2688" y="750"/>
                </a:cubicBezTo>
                <a:cubicBezTo>
                  <a:pt x="2695" y="706"/>
                  <a:pt x="2703" y="667"/>
                  <a:pt x="2716" y="625"/>
                </a:cubicBezTo>
                <a:cubicBezTo>
                  <a:pt x="2719" y="599"/>
                  <a:pt x="2708" y="566"/>
                  <a:pt x="2726" y="548"/>
                </a:cubicBezTo>
                <a:cubicBezTo>
                  <a:pt x="2738" y="536"/>
                  <a:pt x="2742" y="579"/>
                  <a:pt x="2745" y="596"/>
                </a:cubicBezTo>
                <a:cubicBezTo>
                  <a:pt x="2751" y="628"/>
                  <a:pt x="2752" y="660"/>
                  <a:pt x="2755" y="692"/>
                </a:cubicBezTo>
                <a:cubicBezTo>
                  <a:pt x="2768" y="673"/>
                  <a:pt x="2780" y="653"/>
                  <a:pt x="2793" y="634"/>
                </a:cubicBezTo>
                <a:cubicBezTo>
                  <a:pt x="2799" y="625"/>
                  <a:pt x="2812" y="606"/>
                  <a:pt x="2812" y="606"/>
                </a:cubicBezTo>
                <a:cubicBezTo>
                  <a:pt x="2848" y="674"/>
                  <a:pt x="2811" y="624"/>
                  <a:pt x="2860" y="654"/>
                </a:cubicBezTo>
                <a:cubicBezTo>
                  <a:pt x="2928" y="695"/>
                  <a:pt x="2906" y="697"/>
                  <a:pt x="2995" y="711"/>
                </a:cubicBezTo>
                <a:cubicBezTo>
                  <a:pt x="3051" y="730"/>
                  <a:pt x="3119" y="709"/>
                  <a:pt x="3177" y="702"/>
                </a:cubicBezTo>
                <a:cubicBezTo>
                  <a:pt x="3438" y="716"/>
                  <a:pt x="3702" y="740"/>
                  <a:pt x="3964" y="740"/>
                </a:cubicBezTo>
              </a:path>
            </a:pathLst>
          </a:custGeom>
          <a:noFill/>
          <a:ln w="158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20" name="Text Box 9"/>
          <p:cNvSpPr txBox="1">
            <a:spLocks noChangeArrowheads="1"/>
          </p:cNvSpPr>
          <p:nvPr/>
        </p:nvSpPr>
        <p:spPr bwMode="auto">
          <a:xfrm>
            <a:off x="6507163" y="2566988"/>
            <a:ext cx="1562100" cy="401637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>
                <a:latin typeface="Verdana" pitchFamily="34" charset="0"/>
              </a:rPr>
              <a:t>small jitter</a:t>
            </a:r>
          </a:p>
        </p:txBody>
      </p:sp>
      <p:sp>
        <p:nvSpPr>
          <p:cNvPr id="17421" name="Text Box 10"/>
          <p:cNvSpPr txBox="1">
            <a:spLocks noChangeArrowheads="1"/>
          </p:cNvSpPr>
          <p:nvPr/>
        </p:nvSpPr>
        <p:spPr bwMode="auto">
          <a:xfrm>
            <a:off x="6521450" y="4379913"/>
            <a:ext cx="1530350" cy="401637"/>
          </a:xfrm>
          <a:prstGeom prst="rect">
            <a:avLst/>
          </a:prstGeom>
          <a:noFill/>
          <a:ln w="158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>
                <a:latin typeface="Verdana" pitchFamily="34" charset="0"/>
              </a:rPr>
              <a:t>large jitter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1843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84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A33D7BD-D985-45F6-A26B-392452C277D7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Spike</a:t>
            </a:r>
          </a:p>
        </p:txBody>
      </p:sp>
      <p:sp>
        <p:nvSpPr>
          <p:cNvPr id="18438" name="Line 3"/>
          <p:cNvSpPr>
            <a:spLocks noChangeShapeType="1"/>
          </p:cNvSpPr>
          <p:nvPr/>
        </p:nvSpPr>
        <p:spPr bwMode="auto">
          <a:xfrm>
            <a:off x="1403350" y="5734050"/>
            <a:ext cx="6840538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39" name="Line 4"/>
          <p:cNvSpPr>
            <a:spLocks noChangeShapeType="1"/>
          </p:cNvSpPr>
          <p:nvPr/>
        </p:nvSpPr>
        <p:spPr bwMode="auto">
          <a:xfrm flipV="1">
            <a:off x="1763713" y="2276475"/>
            <a:ext cx="0" cy="3744913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8440" name="Text Box 5"/>
          <p:cNvSpPr txBox="1">
            <a:spLocks noChangeArrowheads="1"/>
          </p:cNvSpPr>
          <p:nvPr/>
        </p:nvSpPr>
        <p:spPr bwMode="auto">
          <a:xfrm>
            <a:off x="7216775" y="5722938"/>
            <a:ext cx="881063" cy="401637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Time</a:t>
            </a:r>
          </a:p>
        </p:txBody>
      </p:sp>
      <p:sp>
        <p:nvSpPr>
          <p:cNvPr id="18441" name="Text Box 6"/>
          <p:cNvSpPr txBox="1">
            <a:spLocks noChangeArrowheads="1"/>
          </p:cNvSpPr>
          <p:nvPr/>
        </p:nvSpPr>
        <p:spPr bwMode="auto">
          <a:xfrm>
            <a:off x="808038" y="1617663"/>
            <a:ext cx="1187450" cy="7112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Transit</a:t>
            </a:r>
          </a:p>
          <a:p>
            <a:pPr algn="l" eaLnBrk="0" hangingPunct="0"/>
            <a:r>
              <a:rPr lang="en-US" sz="2000" b="1">
                <a:latin typeface="Verdana" pitchFamily="34" charset="0"/>
              </a:rPr>
              <a:t>Time</a:t>
            </a:r>
          </a:p>
        </p:txBody>
      </p:sp>
      <p:sp>
        <p:nvSpPr>
          <p:cNvPr id="18442" name="Freeform 7"/>
          <p:cNvSpPr>
            <a:spLocks/>
          </p:cNvSpPr>
          <p:nvPr/>
        </p:nvSpPr>
        <p:spPr bwMode="auto">
          <a:xfrm>
            <a:off x="1782763" y="4511675"/>
            <a:ext cx="1935162" cy="120650"/>
          </a:xfrm>
          <a:custGeom>
            <a:avLst/>
            <a:gdLst>
              <a:gd name="T0" fmla="*/ 0 w 1219"/>
              <a:gd name="T1" fmla="*/ 0 h 76"/>
              <a:gd name="T2" fmla="*/ 2147483647 w 1219"/>
              <a:gd name="T3" fmla="*/ 2147483647 h 76"/>
              <a:gd name="T4" fmla="*/ 2147483647 w 1219"/>
              <a:gd name="T5" fmla="*/ 2147483647 h 76"/>
              <a:gd name="T6" fmla="*/ 2147483647 w 1219"/>
              <a:gd name="T7" fmla="*/ 2147483647 h 76"/>
              <a:gd name="T8" fmla="*/ 0 60000 65536"/>
              <a:gd name="T9" fmla="*/ 0 60000 65536"/>
              <a:gd name="T10" fmla="*/ 0 60000 65536"/>
              <a:gd name="T11" fmla="*/ 0 60000 65536"/>
              <a:gd name="T12" fmla="*/ 0 w 1219"/>
              <a:gd name="T13" fmla="*/ 0 h 76"/>
              <a:gd name="T14" fmla="*/ 1219 w 1219"/>
              <a:gd name="T15" fmla="*/ 76 h 7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219" h="76">
                <a:moveTo>
                  <a:pt x="0" y="0"/>
                </a:moveTo>
                <a:cubicBezTo>
                  <a:pt x="93" y="11"/>
                  <a:pt x="186" y="26"/>
                  <a:pt x="279" y="38"/>
                </a:cubicBezTo>
                <a:cubicBezTo>
                  <a:pt x="320" y="53"/>
                  <a:pt x="360" y="59"/>
                  <a:pt x="403" y="67"/>
                </a:cubicBezTo>
                <a:cubicBezTo>
                  <a:pt x="676" y="56"/>
                  <a:pt x="947" y="76"/>
                  <a:pt x="1219" y="76"/>
                </a:cubicBezTo>
              </a:path>
            </a:pathLst>
          </a:custGeom>
          <a:noFill/>
          <a:ln w="158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3" name="Freeform 8"/>
          <p:cNvSpPr>
            <a:spLocks/>
          </p:cNvSpPr>
          <p:nvPr/>
        </p:nvSpPr>
        <p:spPr bwMode="auto">
          <a:xfrm>
            <a:off x="4830763" y="1782763"/>
            <a:ext cx="3338512" cy="2971800"/>
          </a:xfrm>
          <a:custGeom>
            <a:avLst/>
            <a:gdLst>
              <a:gd name="T0" fmla="*/ 0 w 2103"/>
              <a:gd name="T1" fmla="*/ 0 h 1872"/>
              <a:gd name="T2" fmla="*/ 2147483647 w 2103"/>
              <a:gd name="T3" fmla="*/ 2147483647 h 1872"/>
              <a:gd name="T4" fmla="*/ 2147483647 w 2103"/>
              <a:gd name="T5" fmla="*/ 2147483647 h 1872"/>
              <a:gd name="T6" fmla="*/ 2147483647 w 2103"/>
              <a:gd name="T7" fmla="*/ 2147483647 h 1872"/>
              <a:gd name="T8" fmla="*/ 2147483647 w 2103"/>
              <a:gd name="T9" fmla="*/ 2147483647 h 1872"/>
              <a:gd name="T10" fmla="*/ 2147483647 w 2103"/>
              <a:gd name="T11" fmla="*/ 2147483647 h 1872"/>
              <a:gd name="T12" fmla="*/ 2147483647 w 2103"/>
              <a:gd name="T13" fmla="*/ 2147483647 h 1872"/>
              <a:gd name="T14" fmla="*/ 2147483647 w 2103"/>
              <a:gd name="T15" fmla="*/ 2147483647 h 1872"/>
              <a:gd name="T16" fmla="*/ 2147483647 w 2103"/>
              <a:gd name="T17" fmla="*/ 2147483647 h 1872"/>
              <a:gd name="T18" fmla="*/ 2147483647 w 2103"/>
              <a:gd name="T19" fmla="*/ 2147483647 h 1872"/>
              <a:gd name="T20" fmla="*/ 2147483647 w 2103"/>
              <a:gd name="T21" fmla="*/ 2147483647 h 1872"/>
              <a:gd name="T22" fmla="*/ 2147483647 w 2103"/>
              <a:gd name="T23" fmla="*/ 2147483647 h 1872"/>
              <a:gd name="T24" fmla="*/ 2147483647 w 2103"/>
              <a:gd name="T25" fmla="*/ 2147483647 h 1872"/>
              <a:gd name="T26" fmla="*/ 2147483647 w 2103"/>
              <a:gd name="T27" fmla="*/ 2147483647 h 1872"/>
              <a:gd name="T28" fmla="*/ 2147483647 w 2103"/>
              <a:gd name="T29" fmla="*/ 2147483647 h 1872"/>
              <a:gd name="T30" fmla="*/ 2147483647 w 2103"/>
              <a:gd name="T31" fmla="*/ 2147483647 h 1872"/>
              <a:gd name="T32" fmla="*/ 2147483647 w 2103"/>
              <a:gd name="T33" fmla="*/ 2147483647 h 1872"/>
              <a:gd name="T34" fmla="*/ 2147483647 w 2103"/>
              <a:gd name="T35" fmla="*/ 2147483647 h 1872"/>
              <a:gd name="T36" fmla="*/ 2147483647 w 2103"/>
              <a:gd name="T37" fmla="*/ 2147483647 h 1872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w 2103"/>
              <a:gd name="T58" fmla="*/ 0 h 1872"/>
              <a:gd name="T59" fmla="*/ 2103 w 2103"/>
              <a:gd name="T60" fmla="*/ 1872 h 1872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T57" t="T58" r="T59" b="T60"/>
            <a:pathLst>
              <a:path w="2103" h="1872">
                <a:moveTo>
                  <a:pt x="0" y="0"/>
                </a:moveTo>
                <a:cubicBezTo>
                  <a:pt x="23" y="89"/>
                  <a:pt x="39" y="164"/>
                  <a:pt x="106" y="231"/>
                </a:cubicBezTo>
                <a:cubicBezTo>
                  <a:pt x="117" y="266"/>
                  <a:pt x="134" y="296"/>
                  <a:pt x="154" y="327"/>
                </a:cubicBezTo>
                <a:cubicBezTo>
                  <a:pt x="164" y="409"/>
                  <a:pt x="166" y="524"/>
                  <a:pt x="231" y="586"/>
                </a:cubicBezTo>
                <a:cubicBezTo>
                  <a:pt x="249" y="643"/>
                  <a:pt x="274" y="709"/>
                  <a:pt x="307" y="759"/>
                </a:cubicBezTo>
                <a:cubicBezTo>
                  <a:pt x="314" y="794"/>
                  <a:pt x="318" y="829"/>
                  <a:pt x="327" y="864"/>
                </a:cubicBezTo>
                <a:cubicBezTo>
                  <a:pt x="332" y="884"/>
                  <a:pt x="346" y="922"/>
                  <a:pt x="346" y="922"/>
                </a:cubicBezTo>
                <a:cubicBezTo>
                  <a:pt x="358" y="998"/>
                  <a:pt x="387" y="1083"/>
                  <a:pt x="423" y="1152"/>
                </a:cubicBezTo>
                <a:cubicBezTo>
                  <a:pt x="426" y="1165"/>
                  <a:pt x="425" y="1179"/>
                  <a:pt x="432" y="1191"/>
                </a:cubicBezTo>
                <a:cubicBezTo>
                  <a:pt x="439" y="1203"/>
                  <a:pt x="456" y="1207"/>
                  <a:pt x="461" y="1219"/>
                </a:cubicBezTo>
                <a:cubicBezTo>
                  <a:pt x="472" y="1246"/>
                  <a:pt x="474" y="1277"/>
                  <a:pt x="480" y="1306"/>
                </a:cubicBezTo>
                <a:cubicBezTo>
                  <a:pt x="485" y="1327"/>
                  <a:pt x="504" y="1342"/>
                  <a:pt x="509" y="1363"/>
                </a:cubicBezTo>
                <a:cubicBezTo>
                  <a:pt x="527" y="1434"/>
                  <a:pt x="526" y="1474"/>
                  <a:pt x="576" y="1527"/>
                </a:cubicBezTo>
                <a:cubicBezTo>
                  <a:pt x="588" y="1560"/>
                  <a:pt x="595" y="1584"/>
                  <a:pt x="615" y="1613"/>
                </a:cubicBezTo>
                <a:cubicBezTo>
                  <a:pt x="638" y="1684"/>
                  <a:pt x="619" y="1657"/>
                  <a:pt x="663" y="1699"/>
                </a:cubicBezTo>
                <a:cubicBezTo>
                  <a:pt x="693" y="1776"/>
                  <a:pt x="736" y="1835"/>
                  <a:pt x="816" y="1863"/>
                </a:cubicBezTo>
                <a:cubicBezTo>
                  <a:pt x="1021" y="1858"/>
                  <a:pt x="1338" y="1824"/>
                  <a:pt x="1546" y="1872"/>
                </a:cubicBezTo>
                <a:cubicBezTo>
                  <a:pt x="1674" y="1869"/>
                  <a:pt x="1802" y="1869"/>
                  <a:pt x="1930" y="1863"/>
                </a:cubicBezTo>
                <a:cubicBezTo>
                  <a:pt x="1987" y="1860"/>
                  <a:pt x="2044" y="1843"/>
                  <a:pt x="2103" y="1843"/>
                </a:cubicBezTo>
              </a:path>
            </a:pathLst>
          </a:custGeom>
          <a:noFill/>
          <a:ln w="158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9EEDA5F-D78C-4C79-AF56-17D1198E7694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Today’s Question</a:t>
            </a:r>
          </a:p>
        </p:txBody>
      </p:sp>
      <p:sp>
        <p:nvSpPr>
          <p:cNvPr id="19462" name="Rectangle 2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big is the playout buffer?</a:t>
            </a:r>
          </a:p>
          <a:p>
            <a:pPr eaLnBrk="1" hangingPunct="1"/>
            <a:r>
              <a:rPr lang="en-US" smtClean="0"/>
              <a:t>When to play back?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334A604-0157-4AF7-BC7C-530C66A5F59C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Types of Applications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Non-interactive</a:t>
            </a:r>
          </a:p>
          <a:p>
            <a:pPr lvl="1" eaLnBrk="1" hangingPunct="1"/>
            <a:r>
              <a:rPr lang="en-US" smtClean="0"/>
              <a:t>Buffer can be large</a:t>
            </a:r>
          </a:p>
          <a:p>
            <a:pPr lvl="1" eaLnBrk="1" hangingPunct="1"/>
            <a:endParaRPr lang="en-US" smtClean="0"/>
          </a:p>
          <a:p>
            <a:pPr eaLnBrk="1" hangingPunct="1"/>
            <a:r>
              <a:rPr lang="en-US" smtClean="0"/>
              <a:t>Interactive</a:t>
            </a:r>
          </a:p>
          <a:p>
            <a:pPr lvl="1" eaLnBrk="1" hangingPunct="1"/>
            <a:r>
              <a:rPr lang="en-US" smtClean="0"/>
              <a:t>As small as possible</a:t>
            </a:r>
          </a:p>
        </p:txBody>
      </p:sp>
    </p:spTree>
  </p:cSld>
  <p:clrMapOvr>
    <a:masterClrMapping/>
  </p:clrMapOvr>
  <p:transition spd="slow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215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28DEEF5-4628-44AF-AEF2-DF9378D5172E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Types of Applications</a:t>
            </a:r>
          </a:p>
        </p:txBody>
      </p:sp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Video</a:t>
            </a:r>
          </a:p>
          <a:p>
            <a:pPr lvl="1" eaLnBrk="1" hangingPunct="1"/>
            <a:r>
              <a:rPr lang="en-US" smtClean="0"/>
              <a:t>Frames are discrete (easier problem)</a:t>
            </a:r>
          </a:p>
          <a:p>
            <a:pPr lvl="1" eaLnBrk="1" hangingPunct="1"/>
            <a:endParaRPr lang="en-US" smtClean="0"/>
          </a:p>
          <a:p>
            <a:pPr eaLnBrk="1" hangingPunct="1"/>
            <a:r>
              <a:rPr lang="en-US" smtClean="0"/>
              <a:t>Audio</a:t>
            </a:r>
          </a:p>
          <a:p>
            <a:pPr lvl="1" eaLnBrk="1" hangingPunct="1"/>
            <a:r>
              <a:rPr lang="en-US" smtClean="0"/>
              <a:t>Samples are “continuous”</a:t>
            </a: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409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10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3987A33-BBD9-47CA-AF8E-B15073EC3AE0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4101" name="Rectangle 2"/>
          <p:cNvSpPr>
            <a:spLocks noChangeArrowheads="1"/>
          </p:cNvSpPr>
          <p:nvPr/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/>
            <a:r>
              <a:rPr lang="en-US" sz="4200">
                <a:solidFill>
                  <a:schemeClr val="tx2"/>
                </a:solidFill>
              </a:rPr>
              <a:t>You are Here</a:t>
            </a:r>
          </a:p>
        </p:txBody>
      </p:sp>
      <p:sp>
        <p:nvSpPr>
          <p:cNvPr id="4102" name="Cloud"/>
          <p:cNvSpPr>
            <a:spLocks noChangeAspect="1" noEditPoints="1" noChangeArrowheads="1"/>
          </p:cNvSpPr>
          <p:nvPr/>
        </p:nvSpPr>
        <p:spPr bwMode="auto">
          <a:xfrm>
            <a:off x="3328988" y="4419600"/>
            <a:ext cx="2832100" cy="16383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>
                <a:latin typeface="Lucida Grande" charset="0"/>
              </a:rPr>
              <a:t>Network</a:t>
            </a:r>
          </a:p>
        </p:txBody>
      </p:sp>
      <p:sp>
        <p:nvSpPr>
          <p:cNvPr id="4103" name="Rectangle 5"/>
          <p:cNvSpPr>
            <a:spLocks noChangeArrowheads="1"/>
          </p:cNvSpPr>
          <p:nvPr/>
        </p:nvSpPr>
        <p:spPr bwMode="auto">
          <a:xfrm>
            <a:off x="1403350" y="2043113"/>
            <a:ext cx="1476375" cy="96361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400" b="1">
                <a:latin typeface="Lucida Grande" charset="0"/>
              </a:rPr>
              <a:t>Encoder</a:t>
            </a:r>
          </a:p>
        </p:txBody>
      </p:sp>
      <p:sp>
        <p:nvSpPr>
          <p:cNvPr id="4104" name="Oval 6"/>
          <p:cNvSpPr>
            <a:spLocks noChangeArrowheads="1"/>
          </p:cNvSpPr>
          <p:nvPr/>
        </p:nvSpPr>
        <p:spPr bwMode="auto">
          <a:xfrm>
            <a:off x="1789113" y="3392488"/>
            <a:ext cx="1668462" cy="11557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400" b="1">
                <a:latin typeface="Lucida Grande" charset="0"/>
              </a:rPr>
              <a:t>Sender</a:t>
            </a:r>
          </a:p>
        </p:txBody>
      </p:sp>
      <p:sp>
        <p:nvSpPr>
          <p:cNvPr id="4105" name="Oval 7"/>
          <p:cNvSpPr>
            <a:spLocks noChangeArrowheads="1"/>
          </p:cNvSpPr>
          <p:nvPr/>
        </p:nvSpPr>
        <p:spPr bwMode="auto">
          <a:xfrm>
            <a:off x="3843338" y="2814638"/>
            <a:ext cx="1666875" cy="11557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400" b="1">
                <a:latin typeface="Lucida Grande" charset="0"/>
              </a:rPr>
              <a:t>Middlebox</a:t>
            </a:r>
          </a:p>
        </p:txBody>
      </p:sp>
      <p:sp>
        <p:nvSpPr>
          <p:cNvPr id="4106" name="Oval 8"/>
          <p:cNvSpPr>
            <a:spLocks noChangeArrowheads="1"/>
          </p:cNvSpPr>
          <p:nvPr/>
        </p:nvSpPr>
        <p:spPr bwMode="auto">
          <a:xfrm>
            <a:off x="5961063" y="3390900"/>
            <a:ext cx="1668462" cy="1155700"/>
          </a:xfrm>
          <a:prstGeom prst="ellipse">
            <a:avLst/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2400" b="1">
                <a:solidFill>
                  <a:schemeClr val="bg1"/>
                </a:solidFill>
                <a:latin typeface="Lucida Grande" charset="0"/>
              </a:rPr>
              <a:t>Receiver</a:t>
            </a:r>
          </a:p>
        </p:txBody>
      </p:sp>
      <p:cxnSp>
        <p:nvCxnSpPr>
          <p:cNvPr id="4107" name="AutoShape 9"/>
          <p:cNvCxnSpPr>
            <a:cxnSpLocks noChangeShapeType="1"/>
            <a:stCxn id="4103" idx="2"/>
            <a:endCxn id="4104" idx="0"/>
          </p:cNvCxnSpPr>
          <p:nvPr/>
        </p:nvCxnSpPr>
        <p:spPr bwMode="auto">
          <a:xfrm rot="16200000" flipH="1">
            <a:off x="2189956" y="2958307"/>
            <a:ext cx="385763" cy="482600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4108" name="AutoShape 10"/>
          <p:cNvCxnSpPr>
            <a:cxnSpLocks noChangeShapeType="1"/>
            <a:stCxn id="4104" idx="4"/>
            <a:endCxn id="4102" idx="0"/>
          </p:cNvCxnSpPr>
          <p:nvPr/>
        </p:nvCxnSpPr>
        <p:spPr bwMode="auto">
          <a:xfrm rot="16200000" flipH="1">
            <a:off x="2635251" y="4537075"/>
            <a:ext cx="690562" cy="712787"/>
          </a:xfrm>
          <a:prstGeom prst="curvedConnector2">
            <a:avLst/>
          </a:prstGeom>
          <a:noFill/>
          <a:ln w="28575">
            <a:solidFill>
              <a:schemeClr val="tx2"/>
            </a:solidFill>
            <a:round/>
            <a:headEnd/>
            <a:tailEnd type="triangle" w="med" len="med"/>
          </a:ln>
        </p:spPr>
      </p:cxnSp>
      <p:cxnSp>
        <p:nvCxnSpPr>
          <p:cNvPr id="4109" name="AutoShape 11"/>
          <p:cNvCxnSpPr>
            <a:cxnSpLocks noChangeShapeType="1"/>
            <a:endCxn id="4105" idx="3"/>
          </p:cNvCxnSpPr>
          <p:nvPr/>
        </p:nvCxnSpPr>
        <p:spPr bwMode="auto">
          <a:xfrm rot="-5400000">
            <a:off x="3689350" y="4197350"/>
            <a:ext cx="795338" cy="1588"/>
          </a:xfrm>
          <a:prstGeom prst="curvedConnector3">
            <a:avLst>
              <a:gd name="adj1" fmla="val 39324"/>
            </a:avLst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</p:spPr>
      </p:cxnSp>
      <p:cxnSp>
        <p:nvCxnSpPr>
          <p:cNvPr id="4110" name="AutoShape 12"/>
          <p:cNvCxnSpPr>
            <a:cxnSpLocks noChangeShapeType="1"/>
            <a:stCxn id="4105" idx="5"/>
          </p:cNvCxnSpPr>
          <p:nvPr/>
        </p:nvCxnSpPr>
        <p:spPr bwMode="auto">
          <a:xfrm rot="5400000">
            <a:off x="4896644" y="4169569"/>
            <a:ext cx="738188" cy="0"/>
          </a:xfrm>
          <a:prstGeom prst="straightConnector1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</p:spPr>
      </p:cxnSp>
      <p:cxnSp>
        <p:nvCxnSpPr>
          <p:cNvPr id="4111" name="AutoShape 13"/>
          <p:cNvCxnSpPr>
            <a:cxnSpLocks noChangeShapeType="1"/>
            <a:stCxn id="4102" idx="2"/>
            <a:endCxn id="4106" idx="4"/>
          </p:cNvCxnSpPr>
          <p:nvPr/>
        </p:nvCxnSpPr>
        <p:spPr bwMode="auto">
          <a:xfrm flipV="1">
            <a:off x="6157913" y="4546600"/>
            <a:ext cx="638175" cy="692150"/>
          </a:xfrm>
          <a:prstGeom prst="curvedConnector2">
            <a:avLst/>
          </a:prstGeom>
          <a:noFill/>
          <a:ln w="19050">
            <a:solidFill>
              <a:schemeClr val="tx2"/>
            </a:solidFill>
            <a:round/>
            <a:headEnd/>
            <a:tailEnd type="triangle" w="med" len="med"/>
          </a:ln>
        </p:spPr>
      </p:cxnSp>
      <p:sp>
        <p:nvSpPr>
          <p:cNvPr id="4112" name="Rectangle 14"/>
          <p:cNvSpPr>
            <a:spLocks noChangeArrowheads="1"/>
          </p:cNvSpPr>
          <p:nvPr/>
        </p:nvSpPr>
        <p:spPr bwMode="auto">
          <a:xfrm>
            <a:off x="6408738" y="2043113"/>
            <a:ext cx="1476375" cy="96361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2400" b="1">
                <a:latin typeface="Lucida Grande" charset="0"/>
              </a:rPr>
              <a:t>Decoder</a:t>
            </a:r>
          </a:p>
        </p:txBody>
      </p:sp>
      <p:cxnSp>
        <p:nvCxnSpPr>
          <p:cNvPr id="4113" name="AutoShape 15"/>
          <p:cNvCxnSpPr>
            <a:cxnSpLocks noChangeShapeType="1"/>
            <a:stCxn id="4106" idx="0"/>
            <a:endCxn id="4112" idx="2"/>
          </p:cNvCxnSpPr>
          <p:nvPr/>
        </p:nvCxnSpPr>
        <p:spPr bwMode="auto">
          <a:xfrm rot="-5400000">
            <a:off x="6780213" y="3022600"/>
            <a:ext cx="384175" cy="352425"/>
          </a:xfrm>
          <a:prstGeom prst="curvedConnector3">
            <a:avLst>
              <a:gd name="adj1" fmla="val 49815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4F640FD-367D-41D5-995C-5AB424618CC9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Naive Answer</a:t>
            </a:r>
          </a:p>
        </p:txBody>
      </p:sp>
      <p:sp>
        <p:nvSpPr>
          <p:cNvPr id="225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big is a buffer?</a:t>
            </a:r>
          </a:p>
          <a:p>
            <a:pPr lvl="1" eaLnBrk="1" hangingPunct="1"/>
            <a:r>
              <a:rPr lang="en-US" smtClean="0"/>
              <a:t>Fixed at a small value, to reduce latency</a:t>
            </a:r>
          </a:p>
          <a:p>
            <a:pPr lvl="1" eaLnBrk="1" hangingPunct="1"/>
            <a:endParaRPr lang="en-US" smtClean="0"/>
          </a:p>
          <a:p>
            <a:pPr eaLnBrk="1" hangingPunct="1"/>
            <a:r>
              <a:rPr lang="en-US" smtClean="0"/>
              <a:t>When to playback?</a:t>
            </a:r>
          </a:p>
          <a:p>
            <a:pPr lvl="1" eaLnBrk="1" hangingPunct="1"/>
            <a:r>
              <a:rPr lang="en-US" smtClean="0"/>
              <a:t>Playback as soon as possible, to reduce latency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FB7D8DD-74A6-4D50-94BD-2DC31EC8573B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23555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Client Buffer Management</a:t>
            </a:r>
          </a:p>
        </p:txBody>
      </p:sp>
      <p:sp>
        <p:nvSpPr>
          <p:cNvPr id="23556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Bandwidth Smoothing for Non-interactive Applications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70B1B5A-8532-4D4F-B323-D8A7F1A70BBA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Multi-Threshold Flow Control 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R. Zimmermann, K. Fu, M. Jahangiri, C. Shahabi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solidFill>
                  <a:schemeClr val="tx1"/>
                </a:solidFill>
              </a:rPr>
              <a:t>MTAP 2006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56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E0247F-3EEF-43C3-985E-9B7C1D22821C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Video-on-Demand (VoD)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High-quality playback required</a:t>
            </a:r>
          </a:p>
          <a:p>
            <a:pPr eaLnBrk="1" hangingPunct="1"/>
            <a:r>
              <a:rPr lang="en-US" smtClean="0"/>
              <a:t>Buffer can be large</a:t>
            </a:r>
          </a:p>
          <a:p>
            <a:pPr eaLnBrk="1" hangingPunct="1"/>
            <a:r>
              <a:rPr lang="en-US" smtClean="0"/>
              <a:t>Encoding may be VBR for high visual quality</a:t>
            </a:r>
          </a:p>
          <a:p>
            <a:pPr eaLnBrk="1" hangingPunct="1"/>
            <a:r>
              <a:rPr lang="en-US" smtClean="0"/>
              <a:t>Playback time may be very long (2+ hours)</a:t>
            </a:r>
          </a:p>
        </p:txBody>
      </p:sp>
    </p:spTree>
  </p:cSld>
  <p:clrMapOvr>
    <a:masterClrMapping/>
  </p:clrMapOvr>
  <p:transition spd="slow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266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25A3E64-C9F9-4B23-8DE6-51ECE4BB80F3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Two Approaches (1)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Server-controlled</a:t>
            </a:r>
          </a:p>
          <a:p>
            <a:pPr lvl="1" eaLnBrk="1" hangingPunct="1"/>
            <a:r>
              <a:rPr lang="en-US" smtClean="0"/>
              <a:t>Pre-compute transmission schedule</a:t>
            </a:r>
          </a:p>
          <a:p>
            <a:pPr lvl="1" eaLnBrk="1" hangingPunct="1"/>
            <a:r>
              <a:rPr lang="en-US" i="1" smtClean="0"/>
              <a:t>Piece-wise linear</a:t>
            </a:r>
            <a:r>
              <a:rPr lang="en-US" smtClean="0"/>
              <a:t> approximation: compute a number of constant-rate segments</a:t>
            </a:r>
          </a:p>
          <a:p>
            <a:pPr lvl="1" eaLnBrk="1" hangingPunct="1"/>
            <a:r>
              <a:rPr lang="en-US" smtClean="0"/>
              <a:t>Different optimization criteria</a:t>
            </a:r>
          </a:p>
          <a:p>
            <a:pPr lvl="2" eaLnBrk="1" hangingPunct="1"/>
            <a:r>
              <a:rPr lang="en-US" smtClean="0"/>
              <a:t>Minimize: # of rate changes, # utilization of client buffer, peak rate, etc.</a:t>
            </a:r>
          </a:p>
        </p:txBody>
      </p:sp>
    </p:spTree>
  </p:cSld>
  <p:clrMapOvr>
    <a:masterClrMapping/>
  </p:clrMapOvr>
  <p:transition spd="slow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276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FD0B4D4-A2E9-40C8-B0F7-B21592D5DF64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Two Approaches (2)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Client-controlled</a:t>
            </a:r>
          </a:p>
          <a:p>
            <a:pPr lvl="1" eaLnBrk="1" hangingPunct="1"/>
            <a:r>
              <a:rPr lang="en-US" smtClean="0"/>
              <a:t>Client adaptively informs server</a:t>
            </a:r>
          </a:p>
          <a:p>
            <a:pPr lvl="1" eaLnBrk="1" hangingPunct="1"/>
            <a:r>
              <a:rPr lang="en-US" smtClean="0"/>
              <a:t>Advantages:</a:t>
            </a:r>
          </a:p>
          <a:p>
            <a:pPr lvl="2" eaLnBrk="1" hangingPunct="1"/>
            <a:r>
              <a:rPr lang="en-US" smtClean="0"/>
              <a:t>No rate history necessary (VBR)</a:t>
            </a:r>
          </a:p>
          <a:p>
            <a:pPr lvl="2" eaLnBrk="1" hangingPunct="1"/>
            <a:r>
              <a:rPr lang="en-US" smtClean="0"/>
              <a:t>Can adjust to network conditions</a:t>
            </a:r>
          </a:p>
          <a:p>
            <a:pPr lvl="2" eaLnBrk="1" hangingPunct="1"/>
            <a:r>
              <a:rPr lang="en-US" smtClean="0"/>
              <a:t>Works easily with interactive commands such as FF, FR, Pause</a:t>
            </a:r>
          </a:p>
        </p:txBody>
      </p:sp>
    </p:spTree>
  </p:cSld>
  <p:clrMapOvr>
    <a:masterClrMapping/>
  </p:clrMapOvr>
  <p:transition spd="slow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286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86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EBC646E-A6DB-4991-B66E-ACFCB7B1B606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286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Robust Stream Delivery</a:t>
            </a:r>
          </a:p>
        </p:txBody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ja-JP" smtClean="0">
                <a:ea typeface="ＭＳ Ｐゴシック" pitchFamily="34" charset="-128"/>
              </a:rPr>
              <a:t>Smoothing of VBR media traffic has the following quality benefits:</a:t>
            </a:r>
          </a:p>
          <a:p>
            <a:pPr lvl="1" eaLnBrk="1" hangingPunct="1"/>
            <a:r>
              <a:rPr lang="en-US" altLang="ja-JP" smtClean="0">
                <a:ea typeface="ＭＳ Ｐゴシック" pitchFamily="34" charset="-128"/>
              </a:rPr>
              <a:t>Better resource utilization (less bursty)</a:t>
            </a:r>
          </a:p>
          <a:p>
            <a:pPr lvl="1" eaLnBrk="1" hangingPunct="1"/>
            <a:r>
              <a:rPr lang="en-US" altLang="ja-JP" smtClean="0">
                <a:ea typeface="ＭＳ Ｐゴシック" pitchFamily="34" charset="-128"/>
              </a:rPr>
              <a:t>More streams with the same network capacity</a:t>
            </a:r>
            <a:endParaRPr lang="en-US" smtClean="0"/>
          </a:p>
        </p:txBody>
      </p:sp>
    </p:spTree>
  </p:cSld>
  <p:clrMapOvr>
    <a:masterClrMapping/>
  </p:clrMapOvr>
  <p:transition spd="slow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296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97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1850DC4-FF7E-4AFD-AB2E-2EE9393A68F4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297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Objectives</a:t>
            </a:r>
          </a:p>
        </p:txBody>
      </p:sp>
      <p:sp>
        <p:nvSpPr>
          <p:cNvPr id="297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ja-JP" b="1" i="1" smtClean="0">
                <a:ea typeface="ＭＳ Ｐゴシック" pitchFamily="34" charset="-128"/>
              </a:rPr>
              <a:t>Multi-Threshold Flow Control</a:t>
            </a:r>
            <a:br>
              <a:rPr lang="en-US" altLang="ja-JP" b="1" i="1" smtClean="0">
                <a:ea typeface="ＭＳ Ｐゴシック" pitchFamily="34" charset="-128"/>
              </a:rPr>
            </a:br>
            <a:r>
              <a:rPr lang="en-US" altLang="ja-JP" b="1" i="1" smtClean="0">
                <a:ea typeface="ＭＳ Ｐゴシック" pitchFamily="34" charset="-128"/>
              </a:rPr>
              <a:t>(MTFC)</a:t>
            </a:r>
            <a:r>
              <a:rPr lang="en-US" altLang="ja-JP" smtClean="0">
                <a:ea typeface="ＭＳ Ｐゴシック" pitchFamily="34" charset="-128"/>
              </a:rPr>
              <a:t> algorithm objectives:</a:t>
            </a:r>
          </a:p>
          <a:p>
            <a:pPr lvl="1" eaLnBrk="1" hangingPunct="1"/>
            <a:r>
              <a:rPr lang="en-US" altLang="ja-JP" smtClean="0">
                <a:ea typeface="ＭＳ Ｐゴシック" pitchFamily="34" charset="-128"/>
              </a:rPr>
              <a:t>Online operation</a:t>
            </a:r>
          </a:p>
          <a:p>
            <a:pPr lvl="1" eaLnBrk="1" hangingPunct="1"/>
            <a:r>
              <a:rPr lang="en-US" altLang="ja-JP" smtClean="0">
                <a:ea typeface="ＭＳ Ｐゴシック" pitchFamily="34" charset="-128"/>
              </a:rPr>
              <a:t>Content independence</a:t>
            </a:r>
          </a:p>
          <a:p>
            <a:pPr lvl="1" eaLnBrk="1" hangingPunct="1"/>
            <a:r>
              <a:rPr lang="en-US" altLang="ja-JP" smtClean="0">
                <a:ea typeface="ＭＳ Ｐゴシック" pitchFamily="34" charset="-128"/>
              </a:rPr>
              <a:t>Minimizing feedback</a:t>
            </a:r>
            <a:br>
              <a:rPr lang="en-US" altLang="ja-JP" smtClean="0">
                <a:ea typeface="ＭＳ Ｐゴシック" pitchFamily="34" charset="-128"/>
              </a:rPr>
            </a:br>
            <a:r>
              <a:rPr lang="en-US" altLang="ja-JP" smtClean="0">
                <a:ea typeface="ＭＳ Ｐゴシック" pitchFamily="34" charset="-128"/>
              </a:rPr>
              <a:t>control signaling</a:t>
            </a:r>
          </a:p>
          <a:p>
            <a:pPr lvl="1" eaLnBrk="1" hangingPunct="1"/>
            <a:r>
              <a:rPr lang="en-US" altLang="ja-JP" smtClean="0">
                <a:ea typeface="ＭＳ Ｐゴシック" pitchFamily="34" charset="-128"/>
              </a:rPr>
              <a:t>Rate smoothing</a:t>
            </a:r>
            <a:endParaRPr lang="en-US" smtClean="0"/>
          </a:p>
        </p:txBody>
      </p:sp>
    </p:spTree>
  </p:cSld>
  <p:clrMapOvr>
    <a:masterClrMapping/>
  </p:clrMapOvr>
  <p:transition spd="slow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307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07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360D56B-6490-48AD-9074-0B5157D23C20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307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</a:t>
            </a:r>
          </a:p>
        </p:txBody>
      </p:sp>
      <p:pic>
        <p:nvPicPr>
          <p:cNvPr id="30726" name="Picture 4" descr="thruput_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1620838"/>
            <a:ext cx="5867400" cy="4802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317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17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4B37E57-1C40-4083-B736-7AFFBAA07326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317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z="3800" smtClean="0">
                <a:ea typeface="ＭＳ Ｐゴシック" pitchFamily="34" charset="-128"/>
              </a:rPr>
              <a:t>MTFC Buffer Management</a:t>
            </a:r>
          </a:p>
        </p:txBody>
      </p:sp>
      <p:pic>
        <p:nvPicPr>
          <p:cNvPr id="31750" name="Picture 4" descr="mtfcbuf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581400" y="2514600"/>
            <a:ext cx="5257800" cy="3617913"/>
          </a:xfrm>
          <a:noFill/>
        </p:spPr>
      </p:pic>
      <p:sp>
        <p:nvSpPr>
          <p:cNvPr id="3175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914400" y="1600200"/>
            <a:ext cx="7772400" cy="4724400"/>
          </a:xfrm>
        </p:spPr>
        <p:txBody>
          <a:bodyPr/>
          <a:lstStyle/>
          <a:p>
            <a:pPr eaLnBrk="1" hangingPunct="1"/>
            <a:r>
              <a:rPr lang="en-US" altLang="ja-JP" sz="3300" smtClean="0">
                <a:ea typeface="ＭＳ Ｐゴシック" pitchFamily="34" charset="-128"/>
              </a:rPr>
              <a:t>Multiple Thresholds: goal is middle of buffer</a:t>
            </a:r>
          </a:p>
          <a:p>
            <a:pPr eaLnBrk="1" hangingPunct="1"/>
            <a:r>
              <a:rPr lang="en-US" altLang="ja-JP" sz="3300" smtClean="0">
                <a:ea typeface="ＭＳ Ｐゴシック" pitchFamily="34" charset="-128"/>
              </a:rPr>
              <a:t>Send rate</a:t>
            </a:r>
            <a:br>
              <a:rPr lang="en-US" altLang="ja-JP" sz="3300" smtClean="0">
                <a:ea typeface="ＭＳ Ｐゴシック" pitchFamily="34" charset="-128"/>
              </a:rPr>
            </a:br>
            <a:r>
              <a:rPr lang="en-US" altLang="ja-JP" sz="3300" smtClean="0">
                <a:ea typeface="ＭＳ Ｐゴシック" pitchFamily="34" charset="-128"/>
              </a:rPr>
              <a:t>adjust</a:t>
            </a:r>
            <a:br>
              <a:rPr lang="en-US" altLang="ja-JP" sz="3300" smtClean="0">
                <a:ea typeface="ＭＳ Ｐゴシック" pitchFamily="34" charset="-128"/>
              </a:rPr>
            </a:br>
            <a:r>
              <a:rPr lang="en-US" altLang="ja-JP" sz="3300" smtClean="0">
                <a:ea typeface="ＭＳ Ｐゴシック" pitchFamily="34" charset="-128"/>
              </a:rPr>
              <a:t>command</a:t>
            </a:r>
            <a:br>
              <a:rPr lang="en-US" altLang="ja-JP" sz="3300" smtClean="0">
                <a:ea typeface="ＭＳ Ｐゴシック" pitchFamily="34" charset="-128"/>
              </a:rPr>
            </a:br>
            <a:r>
              <a:rPr lang="en-US" altLang="ja-JP" sz="3300" smtClean="0">
                <a:ea typeface="ＭＳ Ｐゴシック" pitchFamily="34" charset="-128"/>
              </a:rPr>
              <a:t>to server</a:t>
            </a:r>
            <a:br>
              <a:rPr lang="en-US" altLang="ja-JP" sz="3300" smtClean="0">
                <a:ea typeface="ＭＳ Ｐゴシック" pitchFamily="34" charset="-128"/>
              </a:rPr>
            </a:br>
            <a:r>
              <a:rPr lang="en-US" altLang="ja-JP" sz="3300" smtClean="0">
                <a:ea typeface="ＭＳ Ｐゴシック" pitchFamily="34" charset="-128"/>
              </a:rPr>
              <a:t>whenever</a:t>
            </a:r>
            <a:br>
              <a:rPr lang="en-US" altLang="ja-JP" sz="3300" smtClean="0">
                <a:ea typeface="ＭＳ Ｐゴシック" pitchFamily="34" charset="-128"/>
              </a:rPr>
            </a:br>
            <a:r>
              <a:rPr lang="en-US" altLang="ja-JP" sz="3300" smtClean="0">
                <a:ea typeface="ＭＳ Ｐゴシック" pitchFamily="34" charset="-128"/>
              </a:rPr>
              <a:t>threshold</a:t>
            </a:r>
            <a:br>
              <a:rPr lang="en-US" altLang="ja-JP" sz="3300" smtClean="0">
                <a:ea typeface="ＭＳ Ｐゴシック" pitchFamily="34" charset="-128"/>
              </a:rPr>
            </a:br>
            <a:r>
              <a:rPr lang="en-US" altLang="ja-JP" sz="3300" smtClean="0">
                <a:ea typeface="ＭＳ Ｐゴシック" pitchFamily="34" charset="-128"/>
              </a:rPr>
              <a:t>is crossed</a:t>
            </a:r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4F827DB-FCDF-4194-A318-4A54F464A89F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to recv and play?</a:t>
            </a:r>
          </a:p>
        </p:txBody>
      </p:sp>
      <p:sp>
        <p:nvSpPr>
          <p:cNvPr id="51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open socket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b="1" smtClean="0"/>
              <a:t>while</a:t>
            </a:r>
            <a:r>
              <a:rPr lang="en-US" smtClean="0"/>
              <a:t> not done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</a:t>
            </a:r>
            <a:r>
              <a:rPr lang="en-US" b="1" smtClean="0"/>
              <a:t>if</a:t>
            </a:r>
            <a:r>
              <a:rPr lang="en-US" smtClean="0"/>
              <a:t> socket is readable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	read packet from socket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	remove RTP header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	decode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		play back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327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27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400BD81-4428-4C20-B214-09CAA213FEF8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327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to Set Thresholds?</a:t>
            </a:r>
          </a:p>
        </p:txBody>
      </p:sp>
      <p:sp>
        <p:nvSpPr>
          <p:cNvPr id="327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Simple: equi-distant</a:t>
            </a:r>
          </a:p>
          <a:p>
            <a:pPr lvl="1" eaLnBrk="1" hangingPunct="1"/>
            <a:r>
              <a:rPr lang="en-US" i="1" smtClean="0"/>
              <a:t>m</a:t>
            </a:r>
            <a:r>
              <a:rPr lang="en-US" smtClean="0"/>
              <a:t>: number of thresholds</a:t>
            </a:r>
          </a:p>
          <a:p>
            <a:pPr lvl="1" eaLnBrk="1" hangingPunct="1"/>
            <a:r>
              <a:rPr lang="en-US" smtClean="0"/>
              <a:t>Overflow and underflow thresholds</a:t>
            </a:r>
          </a:p>
        </p:txBody>
      </p:sp>
      <p:pic>
        <p:nvPicPr>
          <p:cNvPr id="32775" name="Picture 4" descr="mtfc_linea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3765550"/>
            <a:ext cx="7681913" cy="194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3379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37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EBB444-D7DE-44AA-B57E-BDFEC7369B6A}" type="slidenum">
              <a:rPr lang="en-US" smtClean="0"/>
              <a:pPr/>
              <a:t>31</a:t>
            </a:fld>
            <a:endParaRPr lang="en-US" smtClean="0"/>
          </a:p>
        </p:txBody>
      </p:sp>
      <p:sp>
        <p:nvSpPr>
          <p:cNvPr id="337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How to Calculate Sending Rate?</a:t>
            </a:r>
          </a:p>
        </p:txBody>
      </p:sp>
      <p:pic>
        <p:nvPicPr>
          <p:cNvPr id="33798" name="Picture 4" descr="twister_RateDistribuati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450" y="1409700"/>
            <a:ext cx="6889750" cy="5157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348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48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69A6ECE-66B1-48EC-ACAF-1A8F609A0FB8}" type="slidenum">
              <a:rPr lang="en-US" smtClean="0"/>
              <a:pPr/>
              <a:t>32</a:t>
            </a:fld>
            <a:endParaRPr lang="en-US" smtClean="0"/>
          </a:p>
        </p:txBody>
      </p:sp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Threshold Spacing Strategies</a:t>
            </a:r>
          </a:p>
        </p:txBody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Linear vs. arithmetic vs. geometric</a:t>
            </a:r>
          </a:p>
        </p:txBody>
      </p:sp>
      <p:pic>
        <p:nvPicPr>
          <p:cNvPr id="34823" name="Picture 4" descr="Non-Uniform-threshold-spaci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2786856" y="261144"/>
            <a:ext cx="3709988" cy="852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358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58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C6F4798-B542-4E00-814E-00FD17628B7A}" type="slidenum">
              <a:rPr lang="en-US" smtClean="0"/>
              <a:pPr/>
              <a:t>33</a:t>
            </a:fld>
            <a:endParaRPr lang="en-US" smtClean="0"/>
          </a:p>
        </p:txBody>
      </p:sp>
      <p:sp>
        <p:nvSpPr>
          <p:cNvPr id="358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Threshold Spacing Strategies</a:t>
            </a:r>
          </a:p>
        </p:txBody>
      </p:sp>
      <p:sp>
        <p:nvSpPr>
          <p:cNvPr id="358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Geometric and arithmetic spacing:</a:t>
            </a:r>
          </a:p>
        </p:txBody>
      </p:sp>
      <p:pic>
        <p:nvPicPr>
          <p:cNvPr id="35847" name="Picture 4" descr="mtfc_arith_geo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57275" y="2419350"/>
            <a:ext cx="4886325" cy="390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368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68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5BBD880-5347-4C08-A63B-96EBDC5DD714}" type="slidenum">
              <a:rPr lang="en-US" smtClean="0"/>
              <a:pPr/>
              <a:t>34</a:t>
            </a:fld>
            <a:endParaRPr lang="en-US" smtClean="0"/>
          </a:p>
        </p:txBody>
      </p:sp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Sending Rate Computation</a:t>
            </a: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Relevant factors:</a:t>
            </a:r>
          </a:p>
          <a:p>
            <a:pPr lvl="1" eaLnBrk="1" hangingPunct="1"/>
            <a:r>
              <a:rPr lang="en-US" sz="2400" smtClean="0"/>
              <a:t>Target buffer level (i.e., 50%): </a:t>
            </a:r>
            <a:r>
              <a:rPr lang="en-US" sz="2400" i="1" smtClean="0"/>
              <a:t>TH</a:t>
            </a:r>
            <a:r>
              <a:rPr lang="en-US" sz="2400" i="1" baseline="-25000" smtClean="0"/>
              <a:t>N</a:t>
            </a:r>
          </a:p>
          <a:p>
            <a:pPr lvl="1" eaLnBrk="1" hangingPunct="1"/>
            <a:r>
              <a:rPr lang="en-US" sz="2400" smtClean="0"/>
              <a:t>Current buffer level: b</a:t>
            </a:r>
            <a:r>
              <a:rPr lang="en-US" sz="2400" baseline="-25000" smtClean="0"/>
              <a:t>wobsv</a:t>
            </a:r>
          </a:p>
          <a:p>
            <a:pPr lvl="1" eaLnBrk="1" hangingPunct="1"/>
            <a:r>
              <a:rPr lang="en-US" sz="2400" smtClean="0"/>
              <a:t>Predicted duration to reach target level</a:t>
            </a:r>
          </a:p>
          <a:p>
            <a:pPr lvl="1" eaLnBrk="1" hangingPunct="1"/>
            <a:r>
              <a:rPr lang="en-US" sz="2400" smtClean="0"/>
              <a:t>Data consumed during predicted duration</a:t>
            </a:r>
          </a:p>
        </p:txBody>
      </p:sp>
      <p:pic>
        <p:nvPicPr>
          <p:cNvPr id="36871" name="Picture 4" descr="new_rat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2125" y="4162425"/>
            <a:ext cx="5781675" cy="246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3789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78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A4AE5EB-BCB6-4193-8250-5907B7571497}" type="slidenum">
              <a:rPr lang="en-US" smtClean="0"/>
              <a:pPr/>
              <a:t>35</a:t>
            </a:fld>
            <a:endParaRPr lang="en-US" smtClean="0"/>
          </a:p>
        </p:txBody>
      </p:sp>
      <p:sp>
        <p:nvSpPr>
          <p:cNvPr id="378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MTFC Results</a:t>
            </a:r>
          </a:p>
        </p:txBody>
      </p:sp>
      <p:pic>
        <p:nvPicPr>
          <p:cNvPr id="37894" name="Picture 9" descr="mpeg4Profi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25550" y="1420813"/>
            <a:ext cx="6692900" cy="501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3891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89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99BAAAE-0744-491D-85A4-A31AC1618A76}" type="slidenum">
              <a:rPr lang="en-US" smtClean="0"/>
              <a:pPr/>
              <a:t>36</a:t>
            </a:fld>
            <a:endParaRPr lang="en-US" smtClean="0"/>
          </a:p>
        </p:txBody>
      </p:sp>
      <p:pic>
        <p:nvPicPr>
          <p:cNvPr id="38917" name="Picture 3" descr="mtfc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8350" y="1219200"/>
            <a:ext cx="7620000" cy="51228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38918" name="Picture 4" descr="MTFCResult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1730375"/>
            <a:ext cx="6291263" cy="407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9" name="Rectangle 5"/>
          <p:cNvSpPr>
            <a:spLocks noChangeArrowheads="1"/>
          </p:cNvSpPr>
          <p:nvPr/>
        </p:nvSpPr>
        <p:spPr bwMode="auto">
          <a:xfrm>
            <a:off x="7927975" y="1698625"/>
            <a:ext cx="173038" cy="4381500"/>
          </a:xfrm>
          <a:prstGeom prst="rect">
            <a:avLst/>
          </a:prstGeom>
          <a:solidFill>
            <a:srgbClr val="FFFFFF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2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MTFC Results: # of Thresholds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399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99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B5A8864-DFD4-4478-922E-6B0E6BCA491D}" type="slidenum">
              <a:rPr lang="en-US" smtClean="0"/>
              <a:pPr/>
              <a:t>37</a:t>
            </a:fld>
            <a:endParaRPr lang="en-US" smtClean="0"/>
          </a:p>
        </p:txBody>
      </p:sp>
      <p:sp>
        <p:nvSpPr>
          <p:cNvPr id="399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MTFC Results: # of Thresholds</a:t>
            </a:r>
          </a:p>
        </p:txBody>
      </p:sp>
      <p:pic>
        <p:nvPicPr>
          <p:cNvPr id="39942" name="Picture 4" descr="dpn_tren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2059781" y="486569"/>
            <a:ext cx="5405438" cy="708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43" name="Text Box 5"/>
          <p:cNvSpPr txBox="1">
            <a:spLocks noChangeArrowheads="1"/>
          </p:cNvSpPr>
          <p:nvPr/>
        </p:nvSpPr>
        <p:spPr bwMode="auto">
          <a:xfrm>
            <a:off x="596900" y="2209800"/>
            <a:ext cx="1244600" cy="1311275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000"/>
              <a:t>Number</a:t>
            </a:r>
          </a:p>
          <a:p>
            <a:r>
              <a:rPr lang="en-US" sz="2000"/>
              <a:t>Of</a:t>
            </a:r>
          </a:p>
          <a:p>
            <a:r>
              <a:rPr lang="en-US" sz="2000"/>
              <a:t>Rate</a:t>
            </a:r>
          </a:p>
          <a:p>
            <a:r>
              <a:rPr lang="en-US" sz="2000"/>
              <a:t>Changes</a:t>
            </a:r>
          </a:p>
        </p:txBody>
      </p:sp>
      <p:sp>
        <p:nvSpPr>
          <p:cNvPr id="39944" name="Text Box 6"/>
          <p:cNvSpPr txBox="1">
            <a:spLocks noChangeArrowheads="1"/>
          </p:cNvSpPr>
          <p:nvPr/>
        </p:nvSpPr>
        <p:spPr bwMode="auto">
          <a:xfrm>
            <a:off x="3167063" y="5600700"/>
            <a:ext cx="709612" cy="396875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000"/>
              <a:t>8MB</a:t>
            </a:r>
          </a:p>
        </p:txBody>
      </p:sp>
      <p:sp>
        <p:nvSpPr>
          <p:cNvPr id="39945" name="Text Box 7"/>
          <p:cNvSpPr txBox="1">
            <a:spLocks noChangeArrowheads="1"/>
          </p:cNvSpPr>
          <p:nvPr/>
        </p:nvSpPr>
        <p:spPr bwMode="auto">
          <a:xfrm>
            <a:off x="4803775" y="5586413"/>
            <a:ext cx="869950" cy="396875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000"/>
              <a:t>16MB</a:t>
            </a:r>
          </a:p>
        </p:txBody>
      </p:sp>
      <p:sp>
        <p:nvSpPr>
          <p:cNvPr id="39946" name="Text Box 8"/>
          <p:cNvSpPr txBox="1">
            <a:spLocks noChangeArrowheads="1"/>
          </p:cNvSpPr>
          <p:nvPr/>
        </p:nvSpPr>
        <p:spPr bwMode="auto">
          <a:xfrm>
            <a:off x="6445250" y="5600700"/>
            <a:ext cx="869950" cy="396875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000"/>
              <a:t>32MB</a:t>
            </a:r>
          </a:p>
        </p:txBody>
      </p:sp>
      <p:sp>
        <p:nvSpPr>
          <p:cNvPr id="39947" name="Text Box 9"/>
          <p:cNvSpPr txBox="1">
            <a:spLocks noChangeArrowheads="1"/>
          </p:cNvSpPr>
          <p:nvPr/>
        </p:nvSpPr>
        <p:spPr bwMode="auto">
          <a:xfrm>
            <a:off x="2070100" y="5181600"/>
            <a:ext cx="312738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600"/>
              <a:t>0</a:t>
            </a:r>
          </a:p>
        </p:txBody>
      </p:sp>
      <p:sp>
        <p:nvSpPr>
          <p:cNvPr id="39948" name="Text Box 10"/>
          <p:cNvSpPr txBox="1">
            <a:spLocks noChangeArrowheads="1"/>
          </p:cNvSpPr>
          <p:nvPr/>
        </p:nvSpPr>
        <p:spPr bwMode="auto">
          <a:xfrm>
            <a:off x="1925638" y="4876800"/>
            <a:ext cx="538162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US" sz="1600"/>
              <a:t>10</a:t>
            </a:r>
          </a:p>
        </p:txBody>
      </p:sp>
      <p:sp>
        <p:nvSpPr>
          <p:cNvPr id="39949" name="Text Box 11"/>
          <p:cNvSpPr txBox="1">
            <a:spLocks noChangeArrowheads="1"/>
          </p:cNvSpPr>
          <p:nvPr/>
        </p:nvSpPr>
        <p:spPr bwMode="auto">
          <a:xfrm>
            <a:off x="1925638" y="4648200"/>
            <a:ext cx="538162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US" sz="1600"/>
              <a:t>20</a:t>
            </a:r>
          </a:p>
        </p:txBody>
      </p:sp>
      <p:sp>
        <p:nvSpPr>
          <p:cNvPr id="39950" name="Text Box 12"/>
          <p:cNvSpPr txBox="1">
            <a:spLocks noChangeArrowheads="1"/>
          </p:cNvSpPr>
          <p:nvPr/>
        </p:nvSpPr>
        <p:spPr bwMode="auto">
          <a:xfrm>
            <a:off x="1920875" y="4343400"/>
            <a:ext cx="538163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US" sz="1600"/>
              <a:t>30</a:t>
            </a:r>
          </a:p>
        </p:txBody>
      </p:sp>
      <p:sp>
        <p:nvSpPr>
          <p:cNvPr id="39951" name="Text Box 13"/>
          <p:cNvSpPr txBox="1">
            <a:spLocks noChangeArrowheads="1"/>
          </p:cNvSpPr>
          <p:nvPr/>
        </p:nvSpPr>
        <p:spPr bwMode="auto">
          <a:xfrm>
            <a:off x="1925638" y="4038600"/>
            <a:ext cx="538162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US" sz="1600"/>
              <a:t>40</a:t>
            </a:r>
          </a:p>
        </p:txBody>
      </p:sp>
      <p:sp>
        <p:nvSpPr>
          <p:cNvPr id="39952" name="Text Box 14"/>
          <p:cNvSpPr txBox="1">
            <a:spLocks noChangeArrowheads="1"/>
          </p:cNvSpPr>
          <p:nvPr/>
        </p:nvSpPr>
        <p:spPr bwMode="auto">
          <a:xfrm>
            <a:off x="1920875" y="3733800"/>
            <a:ext cx="538163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US" sz="1600"/>
              <a:t>50</a:t>
            </a:r>
          </a:p>
        </p:txBody>
      </p:sp>
      <p:sp>
        <p:nvSpPr>
          <p:cNvPr id="39953" name="Text Box 15"/>
          <p:cNvSpPr txBox="1">
            <a:spLocks noChangeArrowheads="1"/>
          </p:cNvSpPr>
          <p:nvPr/>
        </p:nvSpPr>
        <p:spPr bwMode="auto">
          <a:xfrm>
            <a:off x="1925638" y="3397250"/>
            <a:ext cx="538162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US" sz="1600"/>
              <a:t>60</a:t>
            </a:r>
          </a:p>
        </p:txBody>
      </p:sp>
      <p:sp>
        <p:nvSpPr>
          <p:cNvPr id="39954" name="Text Box 16"/>
          <p:cNvSpPr txBox="1">
            <a:spLocks noChangeArrowheads="1"/>
          </p:cNvSpPr>
          <p:nvPr/>
        </p:nvSpPr>
        <p:spPr bwMode="auto">
          <a:xfrm>
            <a:off x="1925638" y="3048000"/>
            <a:ext cx="538162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US" sz="1600"/>
              <a:t>70</a:t>
            </a:r>
          </a:p>
        </p:txBody>
      </p:sp>
      <p:sp>
        <p:nvSpPr>
          <p:cNvPr id="39955" name="Text Box 17"/>
          <p:cNvSpPr txBox="1">
            <a:spLocks noChangeArrowheads="1"/>
          </p:cNvSpPr>
          <p:nvPr/>
        </p:nvSpPr>
        <p:spPr bwMode="auto">
          <a:xfrm>
            <a:off x="1925638" y="2787650"/>
            <a:ext cx="538162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US" sz="1600"/>
              <a:t>80</a:t>
            </a:r>
          </a:p>
        </p:txBody>
      </p:sp>
      <p:sp>
        <p:nvSpPr>
          <p:cNvPr id="39956" name="Text Box 18"/>
          <p:cNvSpPr txBox="1">
            <a:spLocks noChangeArrowheads="1"/>
          </p:cNvSpPr>
          <p:nvPr/>
        </p:nvSpPr>
        <p:spPr bwMode="auto">
          <a:xfrm>
            <a:off x="1925638" y="2514600"/>
            <a:ext cx="538162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US" sz="1600"/>
              <a:t>90</a:t>
            </a:r>
          </a:p>
        </p:txBody>
      </p:sp>
      <p:sp>
        <p:nvSpPr>
          <p:cNvPr id="39957" name="Text Box 19"/>
          <p:cNvSpPr txBox="1">
            <a:spLocks noChangeArrowheads="1"/>
          </p:cNvSpPr>
          <p:nvPr/>
        </p:nvSpPr>
        <p:spPr bwMode="auto">
          <a:xfrm>
            <a:off x="1773238" y="2209800"/>
            <a:ext cx="685800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>
            <a:spAutoFit/>
          </a:bodyPr>
          <a:lstStyle/>
          <a:p>
            <a:r>
              <a:rPr lang="en-US" sz="1600"/>
              <a:t>100</a:t>
            </a:r>
          </a:p>
        </p:txBody>
      </p:sp>
      <p:sp>
        <p:nvSpPr>
          <p:cNvPr id="39958" name="Text Box 20"/>
          <p:cNvSpPr txBox="1">
            <a:spLocks noChangeArrowheads="1"/>
          </p:cNvSpPr>
          <p:nvPr/>
        </p:nvSpPr>
        <p:spPr bwMode="auto">
          <a:xfrm>
            <a:off x="3348038" y="1905000"/>
            <a:ext cx="312737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600"/>
              <a:t>3</a:t>
            </a:r>
          </a:p>
        </p:txBody>
      </p:sp>
      <p:sp>
        <p:nvSpPr>
          <p:cNvPr id="39959" name="Text Box 21"/>
          <p:cNvSpPr txBox="1">
            <a:spLocks noChangeArrowheads="1"/>
          </p:cNvSpPr>
          <p:nvPr/>
        </p:nvSpPr>
        <p:spPr bwMode="auto">
          <a:xfrm>
            <a:off x="4414838" y="1905000"/>
            <a:ext cx="312737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600"/>
              <a:t>5</a:t>
            </a:r>
          </a:p>
        </p:txBody>
      </p:sp>
      <p:sp>
        <p:nvSpPr>
          <p:cNvPr id="39960" name="Text Box 22"/>
          <p:cNvSpPr txBox="1">
            <a:spLocks noChangeArrowheads="1"/>
          </p:cNvSpPr>
          <p:nvPr/>
        </p:nvSpPr>
        <p:spPr bwMode="auto">
          <a:xfrm>
            <a:off x="5516563" y="1905000"/>
            <a:ext cx="312737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600"/>
              <a:t>9</a:t>
            </a:r>
          </a:p>
        </p:txBody>
      </p:sp>
      <p:sp>
        <p:nvSpPr>
          <p:cNvPr id="39961" name="Text Box 23"/>
          <p:cNvSpPr txBox="1">
            <a:spLocks noChangeArrowheads="1"/>
          </p:cNvSpPr>
          <p:nvPr/>
        </p:nvSpPr>
        <p:spPr bwMode="auto">
          <a:xfrm>
            <a:off x="6408738" y="1905000"/>
            <a:ext cx="441325" cy="3365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1600"/>
              <a:t>17</a:t>
            </a:r>
          </a:p>
        </p:txBody>
      </p:sp>
      <p:sp>
        <p:nvSpPr>
          <p:cNvPr id="39962" name="Text Box 24"/>
          <p:cNvSpPr txBox="1">
            <a:spLocks noChangeArrowheads="1"/>
          </p:cNvSpPr>
          <p:nvPr/>
        </p:nvSpPr>
        <p:spPr bwMode="auto">
          <a:xfrm>
            <a:off x="3660775" y="1508125"/>
            <a:ext cx="2949575" cy="396875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000"/>
              <a:t>Number of Thresholds</a:t>
            </a:r>
          </a:p>
        </p:txBody>
      </p:sp>
    </p:spTree>
  </p:cSld>
  <p:clrMapOvr>
    <a:masterClrMapping/>
  </p:clrMapOvr>
  <p:transition spd="slow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D7B8F01-6970-447A-BB13-5E2242631CDF}" type="slidenum">
              <a:rPr lang="en-US" smtClean="0"/>
              <a:pPr/>
              <a:t>38</a:t>
            </a:fld>
            <a:endParaRPr lang="en-US" smtClean="0"/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5000" smtClean="0"/>
              <a:t>A Brief Introduction to Audio Conferencing</a:t>
            </a:r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4198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19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2F94B84-6D04-43A1-A8DE-615759801428}" type="slidenum">
              <a:rPr lang="en-US" smtClean="0"/>
              <a:pPr/>
              <a:t>39</a:t>
            </a:fld>
            <a:endParaRPr lang="en-US" smtClean="0"/>
          </a:p>
        </p:txBody>
      </p:sp>
      <p:sp>
        <p:nvSpPr>
          <p:cNvPr id="419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Audio Conferencing</a:t>
            </a:r>
          </a:p>
        </p:txBody>
      </p:sp>
      <p:sp>
        <p:nvSpPr>
          <p:cNvPr id="419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Live, interactive application</a:t>
            </a:r>
          </a:p>
          <a:p>
            <a:pPr lvl="1" eaLnBrk="1" hangingPunct="1"/>
            <a:r>
              <a:rPr lang="en-US" smtClean="0"/>
              <a:t>Latency is important</a:t>
            </a:r>
          </a:p>
          <a:p>
            <a:pPr lvl="1" eaLnBrk="1" hangingPunct="1"/>
            <a:endParaRPr lang="en-US" smtClean="0"/>
          </a:p>
          <a:p>
            <a:pPr eaLnBrk="1" hangingPunct="1"/>
            <a:r>
              <a:rPr lang="en-US" smtClean="0"/>
              <a:t>Each packet contains 20-30ms of audio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CDDA14F-BC74-4E4E-AB9B-8120D57F3121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What’s Wrong?</a:t>
            </a:r>
          </a:p>
        </p:txBody>
      </p:sp>
      <p:sp>
        <p:nvSpPr>
          <p:cNvPr id="61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packet ordering</a:t>
            </a:r>
          </a:p>
          <a:p>
            <a:pPr eaLnBrk="1" hangingPunct="1"/>
            <a:r>
              <a:rPr lang="en-US" smtClean="0"/>
              <a:t>packet loss</a:t>
            </a:r>
          </a:p>
          <a:p>
            <a:pPr eaLnBrk="1" hangingPunct="1"/>
            <a:r>
              <a:rPr lang="en-US" smtClean="0"/>
              <a:t>next packet arrive in-time?</a:t>
            </a:r>
          </a:p>
          <a:p>
            <a:pPr eaLnBrk="1" hangingPunct="1"/>
            <a:endParaRPr lang="en-US" smtClean="0"/>
          </a:p>
        </p:txBody>
      </p:sp>
      <p:sp>
        <p:nvSpPr>
          <p:cNvPr id="6151" name="Text Box 4"/>
          <p:cNvSpPr txBox="1">
            <a:spLocks noChangeArrowheads="1"/>
          </p:cNvSpPr>
          <p:nvPr/>
        </p:nvSpPr>
        <p:spPr bwMode="auto">
          <a:xfrm>
            <a:off x="1042988" y="4508500"/>
            <a:ext cx="7480300" cy="523875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b="1">
                <a:latin typeface="Verdana" pitchFamily="34" charset="0"/>
              </a:rPr>
              <a:t>Especially bad for audio applications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430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30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BC777FC-ED6F-414B-A12B-E207A357CF49}" type="slidenum">
              <a:rPr lang="en-US" smtClean="0"/>
              <a:pPr/>
              <a:t>40</a:t>
            </a:fld>
            <a:endParaRPr lang="en-US" smtClean="0"/>
          </a:p>
        </p:txBody>
      </p:sp>
      <p:sp>
        <p:nvSpPr>
          <p:cNvPr id="430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Silence Suppression</a:t>
            </a:r>
          </a:p>
        </p:txBody>
      </p:sp>
      <p:sp>
        <p:nvSpPr>
          <p:cNvPr id="430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Silence Detection</a:t>
            </a:r>
          </a:p>
          <a:p>
            <a:pPr lvl="1" eaLnBrk="1" hangingPunct="1"/>
            <a:r>
              <a:rPr lang="en-US" smtClean="0"/>
              <a:t>if no sound, no need to send</a:t>
            </a:r>
          </a:p>
          <a:p>
            <a:pPr lvl="1" eaLnBrk="1" hangingPunct="1"/>
            <a:endParaRPr lang="en-US" smtClean="0"/>
          </a:p>
          <a:p>
            <a:pPr eaLnBrk="1" hangingPunct="1"/>
            <a:r>
              <a:rPr lang="en-US" smtClean="0"/>
              <a:t>Talk spurt</a:t>
            </a:r>
          </a:p>
          <a:p>
            <a:pPr lvl="1" eaLnBrk="1" hangingPunct="1"/>
            <a:r>
              <a:rPr lang="en-US" smtClean="0"/>
              <a:t>consecutive audio packets (between silence)</a:t>
            </a:r>
          </a:p>
          <a:p>
            <a:pPr lvl="1" eaLnBrk="1" hangingPunct="1"/>
            <a:r>
              <a:rPr lang="en-US" smtClean="0"/>
              <a:t>hundreds of ms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4403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403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2DC1BD5-0AA8-4857-A703-BD83AAA3AE8F}" type="slidenum">
              <a:rPr lang="en-US" smtClean="0"/>
              <a:pPr/>
              <a:t>41</a:t>
            </a:fld>
            <a:endParaRPr lang="en-US" smtClean="0"/>
          </a:p>
        </p:txBody>
      </p:sp>
      <p:sp>
        <p:nvSpPr>
          <p:cNvPr id="440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Recall: RTP Header</a:t>
            </a:r>
          </a:p>
        </p:txBody>
      </p:sp>
      <p:sp>
        <p:nvSpPr>
          <p:cNvPr id="440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z="2800" b="1" smtClean="0"/>
          </a:p>
          <a:p>
            <a:pPr eaLnBrk="1" hangingPunct="1">
              <a:lnSpc>
                <a:spcPct val="90000"/>
              </a:lnSpc>
            </a:pPr>
            <a:endParaRPr lang="en-US" sz="2800" b="1" smtClean="0"/>
          </a:p>
          <a:p>
            <a:pPr eaLnBrk="1" hangingPunct="1">
              <a:lnSpc>
                <a:spcPct val="90000"/>
              </a:lnSpc>
            </a:pPr>
            <a:endParaRPr lang="en-US" sz="2800" b="1" smtClean="0"/>
          </a:p>
          <a:p>
            <a:pPr eaLnBrk="1" hangingPunct="1">
              <a:lnSpc>
                <a:spcPct val="90000"/>
              </a:lnSpc>
            </a:pPr>
            <a:endParaRPr lang="en-US" sz="2800" b="1" smtClean="0"/>
          </a:p>
          <a:p>
            <a:pPr eaLnBrk="1" hangingPunct="1">
              <a:lnSpc>
                <a:spcPct val="90000"/>
              </a:lnSpc>
            </a:pPr>
            <a:endParaRPr lang="en-US" sz="2800" b="1" smtClean="0"/>
          </a:p>
          <a:p>
            <a:pPr eaLnBrk="1" hangingPunct="1">
              <a:lnSpc>
                <a:spcPct val="90000"/>
              </a:lnSpc>
            </a:pPr>
            <a:endParaRPr lang="en-US" sz="2800" b="1" smtClean="0"/>
          </a:p>
          <a:p>
            <a:pPr eaLnBrk="1" hangingPunct="1">
              <a:lnSpc>
                <a:spcPct val="90000"/>
              </a:lnSpc>
            </a:pPr>
            <a:r>
              <a:rPr lang="en-US" sz="2800" b="1" smtClean="0"/>
              <a:t>marker bit: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smtClean="0"/>
              <a:t>depends on payload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smtClean="0"/>
              <a:t>e.g. beginning of frame</a:t>
            </a:r>
          </a:p>
          <a:p>
            <a:pPr eaLnBrk="1" hangingPunct="1">
              <a:lnSpc>
                <a:spcPct val="90000"/>
              </a:lnSpc>
            </a:pPr>
            <a:endParaRPr lang="en-US" sz="2800" smtClean="0"/>
          </a:p>
        </p:txBody>
      </p:sp>
      <p:sp>
        <p:nvSpPr>
          <p:cNvPr id="44039" name="Rectangle 4"/>
          <p:cNvSpPr>
            <a:spLocks noChangeArrowheads="1"/>
          </p:cNvSpPr>
          <p:nvPr/>
        </p:nvSpPr>
        <p:spPr bwMode="auto">
          <a:xfrm>
            <a:off x="2600325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0" name="Rectangle 5"/>
          <p:cNvSpPr>
            <a:spLocks noChangeArrowheads="1"/>
          </p:cNvSpPr>
          <p:nvPr/>
        </p:nvSpPr>
        <p:spPr bwMode="auto">
          <a:xfrm>
            <a:off x="2733675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1" name="Rectangle 6"/>
          <p:cNvSpPr>
            <a:spLocks noChangeArrowheads="1"/>
          </p:cNvSpPr>
          <p:nvPr/>
        </p:nvSpPr>
        <p:spPr bwMode="auto">
          <a:xfrm>
            <a:off x="2870200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2" name="Rectangle 7"/>
          <p:cNvSpPr>
            <a:spLocks noChangeArrowheads="1"/>
          </p:cNvSpPr>
          <p:nvPr/>
        </p:nvSpPr>
        <p:spPr bwMode="auto">
          <a:xfrm>
            <a:off x="3006725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3" name="Rectangle 8"/>
          <p:cNvSpPr>
            <a:spLocks noChangeArrowheads="1"/>
          </p:cNvSpPr>
          <p:nvPr/>
        </p:nvSpPr>
        <p:spPr bwMode="auto">
          <a:xfrm>
            <a:off x="3143250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4" name="Rectangle 9"/>
          <p:cNvSpPr>
            <a:spLocks noChangeArrowheads="1"/>
          </p:cNvSpPr>
          <p:nvPr/>
        </p:nvSpPr>
        <p:spPr bwMode="auto">
          <a:xfrm>
            <a:off x="3268663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5" name="Rectangle 10"/>
          <p:cNvSpPr>
            <a:spLocks noChangeArrowheads="1"/>
          </p:cNvSpPr>
          <p:nvPr/>
        </p:nvSpPr>
        <p:spPr bwMode="auto">
          <a:xfrm>
            <a:off x="3402013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6" name="Rectangle 11"/>
          <p:cNvSpPr>
            <a:spLocks noChangeArrowheads="1"/>
          </p:cNvSpPr>
          <p:nvPr/>
        </p:nvSpPr>
        <p:spPr bwMode="auto">
          <a:xfrm>
            <a:off x="3544888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7" name="Rectangle 12"/>
          <p:cNvSpPr>
            <a:spLocks noChangeArrowheads="1"/>
          </p:cNvSpPr>
          <p:nvPr/>
        </p:nvSpPr>
        <p:spPr bwMode="auto">
          <a:xfrm>
            <a:off x="3671888" y="1916113"/>
            <a:ext cx="136525" cy="731837"/>
          </a:xfrm>
          <a:prstGeom prst="rect">
            <a:avLst/>
          </a:prstGeom>
          <a:solidFill>
            <a:srgbClr val="3399F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8" name="Rectangle 13"/>
          <p:cNvSpPr>
            <a:spLocks noChangeArrowheads="1"/>
          </p:cNvSpPr>
          <p:nvPr/>
        </p:nvSpPr>
        <p:spPr bwMode="auto">
          <a:xfrm>
            <a:off x="3805238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9" name="Rectangle 14"/>
          <p:cNvSpPr>
            <a:spLocks noChangeArrowheads="1"/>
          </p:cNvSpPr>
          <p:nvPr/>
        </p:nvSpPr>
        <p:spPr bwMode="auto">
          <a:xfrm>
            <a:off x="3941763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0" name="Rectangle 15"/>
          <p:cNvSpPr>
            <a:spLocks noChangeArrowheads="1"/>
          </p:cNvSpPr>
          <p:nvPr/>
        </p:nvSpPr>
        <p:spPr bwMode="auto">
          <a:xfrm>
            <a:off x="4078288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1" name="Rectangle 16"/>
          <p:cNvSpPr>
            <a:spLocks noChangeArrowheads="1"/>
          </p:cNvSpPr>
          <p:nvPr/>
        </p:nvSpPr>
        <p:spPr bwMode="auto">
          <a:xfrm>
            <a:off x="4214813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2" name="Rectangle 17"/>
          <p:cNvSpPr>
            <a:spLocks noChangeArrowheads="1"/>
          </p:cNvSpPr>
          <p:nvPr/>
        </p:nvSpPr>
        <p:spPr bwMode="auto">
          <a:xfrm>
            <a:off x="4351338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3" name="Rectangle 18"/>
          <p:cNvSpPr>
            <a:spLocks noChangeArrowheads="1"/>
          </p:cNvSpPr>
          <p:nvPr/>
        </p:nvSpPr>
        <p:spPr bwMode="auto">
          <a:xfrm>
            <a:off x="4487863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4" name="Rectangle 19"/>
          <p:cNvSpPr>
            <a:spLocks noChangeArrowheads="1"/>
          </p:cNvSpPr>
          <p:nvPr/>
        </p:nvSpPr>
        <p:spPr bwMode="auto">
          <a:xfrm>
            <a:off x="5170488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5" name="Rectangle 20"/>
          <p:cNvSpPr>
            <a:spLocks noChangeArrowheads="1"/>
          </p:cNvSpPr>
          <p:nvPr/>
        </p:nvSpPr>
        <p:spPr bwMode="auto">
          <a:xfrm>
            <a:off x="5443538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4056" name="Group 21"/>
          <p:cNvGrpSpPr>
            <a:grpSpLocks/>
          </p:cNvGrpSpPr>
          <p:nvPr/>
        </p:nvGrpSpPr>
        <p:grpSpPr bwMode="auto">
          <a:xfrm>
            <a:off x="4624388" y="1916113"/>
            <a:ext cx="1092200" cy="731837"/>
            <a:chOff x="2913" y="1207"/>
            <a:chExt cx="688" cy="461"/>
          </a:xfrm>
        </p:grpSpPr>
        <p:sp>
          <p:nvSpPr>
            <p:cNvPr id="44128" name="Rectangle 22"/>
            <p:cNvSpPr>
              <a:spLocks noChangeArrowheads="1"/>
            </p:cNvSpPr>
            <p:nvPr/>
          </p:nvSpPr>
          <p:spPr bwMode="auto">
            <a:xfrm>
              <a:off x="2913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29" name="Rectangle 23"/>
            <p:cNvSpPr>
              <a:spLocks noChangeArrowheads="1"/>
            </p:cNvSpPr>
            <p:nvPr/>
          </p:nvSpPr>
          <p:spPr bwMode="auto">
            <a:xfrm>
              <a:off x="2999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30" name="Rectangle 24"/>
            <p:cNvSpPr>
              <a:spLocks noChangeArrowheads="1"/>
            </p:cNvSpPr>
            <p:nvPr/>
          </p:nvSpPr>
          <p:spPr bwMode="auto">
            <a:xfrm>
              <a:off x="3085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31" name="Rectangle 25"/>
            <p:cNvSpPr>
              <a:spLocks noChangeArrowheads="1"/>
            </p:cNvSpPr>
            <p:nvPr/>
          </p:nvSpPr>
          <p:spPr bwMode="auto">
            <a:xfrm>
              <a:off x="3171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32" name="Rectangle 26"/>
            <p:cNvSpPr>
              <a:spLocks noChangeArrowheads="1"/>
            </p:cNvSpPr>
            <p:nvPr/>
          </p:nvSpPr>
          <p:spPr bwMode="auto">
            <a:xfrm>
              <a:off x="3343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33" name="Rectangle 27"/>
            <p:cNvSpPr>
              <a:spLocks noChangeArrowheads="1"/>
            </p:cNvSpPr>
            <p:nvPr/>
          </p:nvSpPr>
          <p:spPr bwMode="auto">
            <a:xfrm>
              <a:off x="3515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4057" name="Rectangle 28"/>
          <p:cNvSpPr>
            <a:spLocks noChangeArrowheads="1"/>
          </p:cNvSpPr>
          <p:nvPr/>
        </p:nvSpPr>
        <p:spPr bwMode="auto">
          <a:xfrm>
            <a:off x="6399213" y="191611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4058" name="Group 29"/>
          <p:cNvGrpSpPr>
            <a:grpSpLocks/>
          </p:cNvGrpSpPr>
          <p:nvPr/>
        </p:nvGrpSpPr>
        <p:grpSpPr bwMode="auto">
          <a:xfrm>
            <a:off x="5716588" y="1916113"/>
            <a:ext cx="1092200" cy="731837"/>
            <a:chOff x="3601" y="1207"/>
            <a:chExt cx="688" cy="461"/>
          </a:xfrm>
        </p:grpSpPr>
        <p:sp>
          <p:nvSpPr>
            <p:cNvPr id="44121" name="Rectangle 30"/>
            <p:cNvSpPr>
              <a:spLocks noChangeArrowheads="1"/>
            </p:cNvSpPr>
            <p:nvPr/>
          </p:nvSpPr>
          <p:spPr bwMode="auto">
            <a:xfrm>
              <a:off x="3601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22" name="Rectangle 31"/>
            <p:cNvSpPr>
              <a:spLocks noChangeArrowheads="1"/>
            </p:cNvSpPr>
            <p:nvPr/>
          </p:nvSpPr>
          <p:spPr bwMode="auto">
            <a:xfrm>
              <a:off x="3687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23" name="Rectangle 32"/>
            <p:cNvSpPr>
              <a:spLocks noChangeArrowheads="1"/>
            </p:cNvSpPr>
            <p:nvPr/>
          </p:nvSpPr>
          <p:spPr bwMode="auto">
            <a:xfrm>
              <a:off x="3773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24" name="Rectangle 33"/>
            <p:cNvSpPr>
              <a:spLocks noChangeArrowheads="1"/>
            </p:cNvSpPr>
            <p:nvPr/>
          </p:nvSpPr>
          <p:spPr bwMode="auto">
            <a:xfrm>
              <a:off x="3859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25" name="Rectangle 34"/>
            <p:cNvSpPr>
              <a:spLocks noChangeArrowheads="1"/>
            </p:cNvSpPr>
            <p:nvPr/>
          </p:nvSpPr>
          <p:spPr bwMode="auto">
            <a:xfrm>
              <a:off x="3945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26" name="Rectangle 35"/>
            <p:cNvSpPr>
              <a:spLocks noChangeArrowheads="1"/>
            </p:cNvSpPr>
            <p:nvPr/>
          </p:nvSpPr>
          <p:spPr bwMode="auto">
            <a:xfrm>
              <a:off x="4117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127" name="Rectangle 36"/>
            <p:cNvSpPr>
              <a:spLocks noChangeArrowheads="1"/>
            </p:cNvSpPr>
            <p:nvPr/>
          </p:nvSpPr>
          <p:spPr bwMode="auto">
            <a:xfrm>
              <a:off x="4203" y="1207"/>
              <a:ext cx="86" cy="461"/>
            </a:xfrm>
            <a:prstGeom prst="rect">
              <a:avLst/>
            </a:prstGeom>
            <a:solidFill>
              <a:schemeClr val="accent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4059" name="Rectangle 37"/>
          <p:cNvSpPr>
            <a:spLocks noChangeArrowheads="1"/>
          </p:cNvSpPr>
          <p:nvPr/>
        </p:nvSpPr>
        <p:spPr bwMode="auto">
          <a:xfrm>
            <a:off x="2600325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0" name="Rectangle 38"/>
          <p:cNvSpPr>
            <a:spLocks noChangeArrowheads="1"/>
          </p:cNvSpPr>
          <p:nvPr/>
        </p:nvSpPr>
        <p:spPr bwMode="auto">
          <a:xfrm>
            <a:off x="2733675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1" name="Rectangle 39"/>
          <p:cNvSpPr>
            <a:spLocks noChangeArrowheads="1"/>
          </p:cNvSpPr>
          <p:nvPr/>
        </p:nvSpPr>
        <p:spPr bwMode="auto">
          <a:xfrm>
            <a:off x="2870200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2" name="Rectangle 40"/>
          <p:cNvSpPr>
            <a:spLocks noChangeArrowheads="1"/>
          </p:cNvSpPr>
          <p:nvPr/>
        </p:nvSpPr>
        <p:spPr bwMode="auto">
          <a:xfrm>
            <a:off x="3006725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3" name="Rectangle 41"/>
          <p:cNvSpPr>
            <a:spLocks noChangeArrowheads="1"/>
          </p:cNvSpPr>
          <p:nvPr/>
        </p:nvSpPr>
        <p:spPr bwMode="auto">
          <a:xfrm>
            <a:off x="3143250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4" name="Rectangle 42"/>
          <p:cNvSpPr>
            <a:spLocks noChangeArrowheads="1"/>
          </p:cNvSpPr>
          <p:nvPr/>
        </p:nvSpPr>
        <p:spPr bwMode="auto">
          <a:xfrm>
            <a:off x="3268663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5" name="Rectangle 43"/>
          <p:cNvSpPr>
            <a:spLocks noChangeArrowheads="1"/>
          </p:cNvSpPr>
          <p:nvPr/>
        </p:nvSpPr>
        <p:spPr bwMode="auto">
          <a:xfrm>
            <a:off x="3402013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6" name="Rectangle 44"/>
          <p:cNvSpPr>
            <a:spLocks noChangeArrowheads="1"/>
          </p:cNvSpPr>
          <p:nvPr/>
        </p:nvSpPr>
        <p:spPr bwMode="auto">
          <a:xfrm>
            <a:off x="3544888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7" name="Rectangle 45"/>
          <p:cNvSpPr>
            <a:spLocks noChangeArrowheads="1"/>
          </p:cNvSpPr>
          <p:nvPr/>
        </p:nvSpPr>
        <p:spPr bwMode="auto">
          <a:xfrm>
            <a:off x="3671888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8" name="Rectangle 46"/>
          <p:cNvSpPr>
            <a:spLocks noChangeArrowheads="1"/>
          </p:cNvSpPr>
          <p:nvPr/>
        </p:nvSpPr>
        <p:spPr bwMode="auto">
          <a:xfrm>
            <a:off x="3805238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9" name="Rectangle 47"/>
          <p:cNvSpPr>
            <a:spLocks noChangeArrowheads="1"/>
          </p:cNvSpPr>
          <p:nvPr/>
        </p:nvSpPr>
        <p:spPr bwMode="auto">
          <a:xfrm>
            <a:off x="3941763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70" name="Rectangle 48"/>
          <p:cNvSpPr>
            <a:spLocks noChangeArrowheads="1"/>
          </p:cNvSpPr>
          <p:nvPr/>
        </p:nvSpPr>
        <p:spPr bwMode="auto">
          <a:xfrm>
            <a:off x="4078288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71" name="Rectangle 49"/>
          <p:cNvSpPr>
            <a:spLocks noChangeArrowheads="1"/>
          </p:cNvSpPr>
          <p:nvPr/>
        </p:nvSpPr>
        <p:spPr bwMode="auto">
          <a:xfrm>
            <a:off x="4214813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72" name="Rectangle 50"/>
          <p:cNvSpPr>
            <a:spLocks noChangeArrowheads="1"/>
          </p:cNvSpPr>
          <p:nvPr/>
        </p:nvSpPr>
        <p:spPr bwMode="auto">
          <a:xfrm>
            <a:off x="4351338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73" name="Rectangle 51"/>
          <p:cNvSpPr>
            <a:spLocks noChangeArrowheads="1"/>
          </p:cNvSpPr>
          <p:nvPr/>
        </p:nvSpPr>
        <p:spPr bwMode="auto">
          <a:xfrm>
            <a:off x="4487863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74" name="Rectangle 52"/>
          <p:cNvSpPr>
            <a:spLocks noChangeArrowheads="1"/>
          </p:cNvSpPr>
          <p:nvPr/>
        </p:nvSpPr>
        <p:spPr bwMode="auto">
          <a:xfrm>
            <a:off x="4624388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75" name="Rectangle 53"/>
          <p:cNvSpPr>
            <a:spLocks noChangeArrowheads="1"/>
          </p:cNvSpPr>
          <p:nvPr/>
        </p:nvSpPr>
        <p:spPr bwMode="auto">
          <a:xfrm>
            <a:off x="4760913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76" name="Rectangle 54"/>
          <p:cNvSpPr>
            <a:spLocks noChangeArrowheads="1"/>
          </p:cNvSpPr>
          <p:nvPr/>
        </p:nvSpPr>
        <p:spPr bwMode="auto">
          <a:xfrm>
            <a:off x="4897438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77" name="Rectangle 55"/>
          <p:cNvSpPr>
            <a:spLocks noChangeArrowheads="1"/>
          </p:cNvSpPr>
          <p:nvPr/>
        </p:nvSpPr>
        <p:spPr bwMode="auto">
          <a:xfrm>
            <a:off x="5033963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78" name="Rectangle 56"/>
          <p:cNvSpPr>
            <a:spLocks noChangeArrowheads="1"/>
          </p:cNvSpPr>
          <p:nvPr/>
        </p:nvSpPr>
        <p:spPr bwMode="auto">
          <a:xfrm>
            <a:off x="5170488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79" name="Rectangle 57"/>
          <p:cNvSpPr>
            <a:spLocks noChangeArrowheads="1"/>
          </p:cNvSpPr>
          <p:nvPr/>
        </p:nvSpPr>
        <p:spPr bwMode="auto">
          <a:xfrm>
            <a:off x="5307013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80" name="Rectangle 58"/>
          <p:cNvSpPr>
            <a:spLocks noChangeArrowheads="1"/>
          </p:cNvSpPr>
          <p:nvPr/>
        </p:nvSpPr>
        <p:spPr bwMode="auto">
          <a:xfrm>
            <a:off x="5443538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81" name="Rectangle 59"/>
          <p:cNvSpPr>
            <a:spLocks noChangeArrowheads="1"/>
          </p:cNvSpPr>
          <p:nvPr/>
        </p:nvSpPr>
        <p:spPr bwMode="auto">
          <a:xfrm>
            <a:off x="5580063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82" name="Rectangle 60"/>
          <p:cNvSpPr>
            <a:spLocks noChangeArrowheads="1"/>
          </p:cNvSpPr>
          <p:nvPr/>
        </p:nvSpPr>
        <p:spPr bwMode="auto">
          <a:xfrm>
            <a:off x="5716588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83" name="Rectangle 61"/>
          <p:cNvSpPr>
            <a:spLocks noChangeArrowheads="1"/>
          </p:cNvSpPr>
          <p:nvPr/>
        </p:nvSpPr>
        <p:spPr bwMode="auto">
          <a:xfrm>
            <a:off x="5853113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84" name="Rectangle 62"/>
          <p:cNvSpPr>
            <a:spLocks noChangeArrowheads="1"/>
          </p:cNvSpPr>
          <p:nvPr/>
        </p:nvSpPr>
        <p:spPr bwMode="auto">
          <a:xfrm>
            <a:off x="5989638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85" name="Rectangle 63"/>
          <p:cNvSpPr>
            <a:spLocks noChangeArrowheads="1"/>
          </p:cNvSpPr>
          <p:nvPr/>
        </p:nvSpPr>
        <p:spPr bwMode="auto">
          <a:xfrm>
            <a:off x="6126163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86" name="Rectangle 64"/>
          <p:cNvSpPr>
            <a:spLocks noChangeArrowheads="1"/>
          </p:cNvSpPr>
          <p:nvPr/>
        </p:nvSpPr>
        <p:spPr bwMode="auto">
          <a:xfrm>
            <a:off x="6262688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87" name="Rectangle 65"/>
          <p:cNvSpPr>
            <a:spLocks noChangeArrowheads="1"/>
          </p:cNvSpPr>
          <p:nvPr/>
        </p:nvSpPr>
        <p:spPr bwMode="auto">
          <a:xfrm>
            <a:off x="6399213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88" name="Rectangle 66"/>
          <p:cNvSpPr>
            <a:spLocks noChangeArrowheads="1"/>
          </p:cNvSpPr>
          <p:nvPr/>
        </p:nvSpPr>
        <p:spPr bwMode="auto">
          <a:xfrm>
            <a:off x="6535738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89" name="Rectangle 67"/>
          <p:cNvSpPr>
            <a:spLocks noChangeArrowheads="1"/>
          </p:cNvSpPr>
          <p:nvPr/>
        </p:nvSpPr>
        <p:spPr bwMode="auto">
          <a:xfrm>
            <a:off x="6672263" y="2655888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90" name="Rectangle 68"/>
          <p:cNvSpPr>
            <a:spLocks noChangeArrowheads="1"/>
          </p:cNvSpPr>
          <p:nvPr/>
        </p:nvSpPr>
        <p:spPr bwMode="auto">
          <a:xfrm>
            <a:off x="2600325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91" name="Rectangle 69"/>
          <p:cNvSpPr>
            <a:spLocks noChangeArrowheads="1"/>
          </p:cNvSpPr>
          <p:nvPr/>
        </p:nvSpPr>
        <p:spPr bwMode="auto">
          <a:xfrm>
            <a:off x="2733675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92" name="Rectangle 70"/>
          <p:cNvSpPr>
            <a:spLocks noChangeArrowheads="1"/>
          </p:cNvSpPr>
          <p:nvPr/>
        </p:nvSpPr>
        <p:spPr bwMode="auto">
          <a:xfrm>
            <a:off x="2870200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93" name="Rectangle 71"/>
          <p:cNvSpPr>
            <a:spLocks noChangeArrowheads="1"/>
          </p:cNvSpPr>
          <p:nvPr/>
        </p:nvSpPr>
        <p:spPr bwMode="auto">
          <a:xfrm>
            <a:off x="3006725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94" name="Rectangle 72"/>
          <p:cNvSpPr>
            <a:spLocks noChangeArrowheads="1"/>
          </p:cNvSpPr>
          <p:nvPr/>
        </p:nvSpPr>
        <p:spPr bwMode="auto">
          <a:xfrm>
            <a:off x="3143250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95" name="Rectangle 73"/>
          <p:cNvSpPr>
            <a:spLocks noChangeArrowheads="1"/>
          </p:cNvSpPr>
          <p:nvPr/>
        </p:nvSpPr>
        <p:spPr bwMode="auto">
          <a:xfrm>
            <a:off x="3268663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96" name="Rectangle 74"/>
          <p:cNvSpPr>
            <a:spLocks noChangeArrowheads="1"/>
          </p:cNvSpPr>
          <p:nvPr/>
        </p:nvSpPr>
        <p:spPr bwMode="auto">
          <a:xfrm>
            <a:off x="3402013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97" name="Rectangle 75"/>
          <p:cNvSpPr>
            <a:spLocks noChangeArrowheads="1"/>
          </p:cNvSpPr>
          <p:nvPr/>
        </p:nvSpPr>
        <p:spPr bwMode="auto">
          <a:xfrm>
            <a:off x="3544888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98" name="Rectangle 76"/>
          <p:cNvSpPr>
            <a:spLocks noChangeArrowheads="1"/>
          </p:cNvSpPr>
          <p:nvPr/>
        </p:nvSpPr>
        <p:spPr bwMode="auto">
          <a:xfrm>
            <a:off x="3671888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99" name="Rectangle 77"/>
          <p:cNvSpPr>
            <a:spLocks noChangeArrowheads="1"/>
          </p:cNvSpPr>
          <p:nvPr/>
        </p:nvSpPr>
        <p:spPr bwMode="auto">
          <a:xfrm>
            <a:off x="3805238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00" name="Rectangle 78"/>
          <p:cNvSpPr>
            <a:spLocks noChangeArrowheads="1"/>
          </p:cNvSpPr>
          <p:nvPr/>
        </p:nvSpPr>
        <p:spPr bwMode="auto">
          <a:xfrm>
            <a:off x="3941763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01" name="Rectangle 79"/>
          <p:cNvSpPr>
            <a:spLocks noChangeArrowheads="1"/>
          </p:cNvSpPr>
          <p:nvPr/>
        </p:nvSpPr>
        <p:spPr bwMode="auto">
          <a:xfrm>
            <a:off x="4078288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02" name="Rectangle 80"/>
          <p:cNvSpPr>
            <a:spLocks noChangeArrowheads="1"/>
          </p:cNvSpPr>
          <p:nvPr/>
        </p:nvSpPr>
        <p:spPr bwMode="auto">
          <a:xfrm>
            <a:off x="4214813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03" name="Rectangle 81"/>
          <p:cNvSpPr>
            <a:spLocks noChangeArrowheads="1"/>
          </p:cNvSpPr>
          <p:nvPr/>
        </p:nvSpPr>
        <p:spPr bwMode="auto">
          <a:xfrm>
            <a:off x="4351338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04" name="Rectangle 82"/>
          <p:cNvSpPr>
            <a:spLocks noChangeArrowheads="1"/>
          </p:cNvSpPr>
          <p:nvPr/>
        </p:nvSpPr>
        <p:spPr bwMode="auto">
          <a:xfrm>
            <a:off x="4487863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05" name="Rectangle 83"/>
          <p:cNvSpPr>
            <a:spLocks noChangeArrowheads="1"/>
          </p:cNvSpPr>
          <p:nvPr/>
        </p:nvSpPr>
        <p:spPr bwMode="auto">
          <a:xfrm>
            <a:off x="4624388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06" name="Rectangle 84"/>
          <p:cNvSpPr>
            <a:spLocks noChangeArrowheads="1"/>
          </p:cNvSpPr>
          <p:nvPr/>
        </p:nvSpPr>
        <p:spPr bwMode="auto">
          <a:xfrm>
            <a:off x="4760913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07" name="Rectangle 85"/>
          <p:cNvSpPr>
            <a:spLocks noChangeArrowheads="1"/>
          </p:cNvSpPr>
          <p:nvPr/>
        </p:nvSpPr>
        <p:spPr bwMode="auto">
          <a:xfrm>
            <a:off x="4897438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08" name="Rectangle 86"/>
          <p:cNvSpPr>
            <a:spLocks noChangeArrowheads="1"/>
          </p:cNvSpPr>
          <p:nvPr/>
        </p:nvSpPr>
        <p:spPr bwMode="auto">
          <a:xfrm>
            <a:off x="5033963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09" name="Rectangle 87"/>
          <p:cNvSpPr>
            <a:spLocks noChangeArrowheads="1"/>
          </p:cNvSpPr>
          <p:nvPr/>
        </p:nvSpPr>
        <p:spPr bwMode="auto">
          <a:xfrm>
            <a:off x="5170488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10" name="Rectangle 88"/>
          <p:cNvSpPr>
            <a:spLocks noChangeArrowheads="1"/>
          </p:cNvSpPr>
          <p:nvPr/>
        </p:nvSpPr>
        <p:spPr bwMode="auto">
          <a:xfrm>
            <a:off x="5307013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11" name="Rectangle 89"/>
          <p:cNvSpPr>
            <a:spLocks noChangeArrowheads="1"/>
          </p:cNvSpPr>
          <p:nvPr/>
        </p:nvSpPr>
        <p:spPr bwMode="auto">
          <a:xfrm>
            <a:off x="5443538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12" name="Rectangle 90"/>
          <p:cNvSpPr>
            <a:spLocks noChangeArrowheads="1"/>
          </p:cNvSpPr>
          <p:nvPr/>
        </p:nvSpPr>
        <p:spPr bwMode="auto">
          <a:xfrm>
            <a:off x="5580063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13" name="Rectangle 91"/>
          <p:cNvSpPr>
            <a:spLocks noChangeArrowheads="1"/>
          </p:cNvSpPr>
          <p:nvPr/>
        </p:nvSpPr>
        <p:spPr bwMode="auto">
          <a:xfrm>
            <a:off x="5716588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14" name="Rectangle 92"/>
          <p:cNvSpPr>
            <a:spLocks noChangeArrowheads="1"/>
          </p:cNvSpPr>
          <p:nvPr/>
        </p:nvSpPr>
        <p:spPr bwMode="auto">
          <a:xfrm>
            <a:off x="5853113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15" name="Rectangle 93"/>
          <p:cNvSpPr>
            <a:spLocks noChangeArrowheads="1"/>
          </p:cNvSpPr>
          <p:nvPr/>
        </p:nvSpPr>
        <p:spPr bwMode="auto">
          <a:xfrm>
            <a:off x="5989638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16" name="Rectangle 94"/>
          <p:cNvSpPr>
            <a:spLocks noChangeArrowheads="1"/>
          </p:cNvSpPr>
          <p:nvPr/>
        </p:nvSpPr>
        <p:spPr bwMode="auto">
          <a:xfrm>
            <a:off x="6126163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17" name="Rectangle 95"/>
          <p:cNvSpPr>
            <a:spLocks noChangeArrowheads="1"/>
          </p:cNvSpPr>
          <p:nvPr/>
        </p:nvSpPr>
        <p:spPr bwMode="auto">
          <a:xfrm>
            <a:off x="6262688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18" name="Rectangle 96"/>
          <p:cNvSpPr>
            <a:spLocks noChangeArrowheads="1"/>
          </p:cNvSpPr>
          <p:nvPr/>
        </p:nvSpPr>
        <p:spPr bwMode="auto">
          <a:xfrm>
            <a:off x="6399213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19" name="Rectangle 97"/>
          <p:cNvSpPr>
            <a:spLocks noChangeArrowheads="1"/>
          </p:cNvSpPr>
          <p:nvPr/>
        </p:nvSpPr>
        <p:spPr bwMode="auto">
          <a:xfrm>
            <a:off x="6535738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120" name="Rectangle 98"/>
          <p:cNvSpPr>
            <a:spLocks noChangeArrowheads="1"/>
          </p:cNvSpPr>
          <p:nvPr/>
        </p:nvSpPr>
        <p:spPr bwMode="auto">
          <a:xfrm>
            <a:off x="6672263" y="3395663"/>
            <a:ext cx="1365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450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50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98CC642-E530-4850-AD3B-A3477E607FDE}" type="slidenum">
              <a:rPr lang="en-US" smtClean="0"/>
              <a:pPr/>
              <a:t>42</a:t>
            </a:fld>
            <a:endParaRPr lang="en-US" smtClean="0"/>
          </a:p>
        </p:txBody>
      </p:sp>
      <p:sp>
        <p:nvSpPr>
          <p:cNvPr id="450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RTP and Talkspurt</a:t>
            </a:r>
          </a:p>
        </p:txBody>
      </p:sp>
      <p:sp>
        <p:nvSpPr>
          <p:cNvPr id="450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First packet of a talkspurt will have marker bit set to 1</a:t>
            </a:r>
          </a:p>
          <a:p>
            <a:pPr eaLnBrk="1" hangingPunct="1"/>
            <a:endParaRPr lang="en-US" smtClean="0"/>
          </a:p>
        </p:txBody>
      </p:sp>
      <p:sp>
        <p:nvSpPr>
          <p:cNvPr id="45063" name="Rectangle 4"/>
          <p:cNvSpPr>
            <a:spLocks noChangeArrowheads="1"/>
          </p:cNvSpPr>
          <p:nvPr/>
        </p:nvSpPr>
        <p:spPr bwMode="auto">
          <a:xfrm>
            <a:off x="1042988" y="3573463"/>
            <a:ext cx="720725" cy="935037"/>
          </a:xfrm>
          <a:prstGeom prst="rect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4" name="Rectangle 7"/>
          <p:cNvSpPr>
            <a:spLocks noChangeArrowheads="1"/>
          </p:cNvSpPr>
          <p:nvPr/>
        </p:nvSpPr>
        <p:spPr bwMode="auto">
          <a:xfrm>
            <a:off x="1908175" y="3573463"/>
            <a:ext cx="720725" cy="935037"/>
          </a:xfrm>
          <a:prstGeom prst="rect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5" name="Rectangle 8"/>
          <p:cNvSpPr>
            <a:spLocks noChangeArrowheads="1"/>
          </p:cNvSpPr>
          <p:nvPr/>
        </p:nvSpPr>
        <p:spPr bwMode="auto">
          <a:xfrm>
            <a:off x="3492500" y="3573463"/>
            <a:ext cx="720725" cy="935037"/>
          </a:xfrm>
          <a:prstGeom prst="rect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6" name="Rectangle 11"/>
          <p:cNvSpPr>
            <a:spLocks noChangeArrowheads="1"/>
          </p:cNvSpPr>
          <p:nvPr/>
        </p:nvSpPr>
        <p:spPr bwMode="auto">
          <a:xfrm>
            <a:off x="5364163" y="3573463"/>
            <a:ext cx="720725" cy="935037"/>
          </a:xfrm>
          <a:prstGeom prst="rect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7" name="Rectangle 12"/>
          <p:cNvSpPr>
            <a:spLocks noChangeArrowheads="1"/>
          </p:cNvSpPr>
          <p:nvPr/>
        </p:nvSpPr>
        <p:spPr bwMode="auto">
          <a:xfrm>
            <a:off x="6227763" y="3573463"/>
            <a:ext cx="720725" cy="935037"/>
          </a:xfrm>
          <a:prstGeom prst="rect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460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60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E2CC01E-05EF-460A-967E-22B3754E6178}" type="slidenum">
              <a:rPr lang="en-US" smtClean="0"/>
              <a:pPr/>
              <a:t>43</a:t>
            </a:fld>
            <a:endParaRPr lang="en-US" smtClean="0"/>
          </a:p>
        </p:txBody>
      </p:sp>
      <p:sp>
        <p:nvSpPr>
          <p:cNvPr id="46085" name="Rectangle 23"/>
          <p:cNvSpPr>
            <a:spLocks noChangeArrowheads="1"/>
          </p:cNvSpPr>
          <p:nvPr/>
        </p:nvSpPr>
        <p:spPr bwMode="auto">
          <a:xfrm>
            <a:off x="914400" y="4756150"/>
            <a:ext cx="6400800" cy="349250"/>
          </a:xfrm>
          <a:prstGeom prst="rect">
            <a:avLst/>
          </a:prstGeom>
          <a:solidFill>
            <a:srgbClr val="FFFFCC"/>
          </a:solidFill>
          <a:ln w="22225">
            <a:noFill/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RTP and Talkspurt</a:t>
            </a:r>
          </a:p>
        </p:txBody>
      </p:sp>
      <p:sp>
        <p:nvSpPr>
          <p:cNvPr id="460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Deduce talkspurt from sequence number and timestamp</a:t>
            </a:r>
          </a:p>
        </p:txBody>
      </p:sp>
      <p:sp>
        <p:nvSpPr>
          <p:cNvPr id="46088" name="Rectangle 4"/>
          <p:cNvSpPr>
            <a:spLocks noChangeArrowheads="1"/>
          </p:cNvSpPr>
          <p:nvPr/>
        </p:nvSpPr>
        <p:spPr bwMode="auto">
          <a:xfrm>
            <a:off x="1042988" y="3573463"/>
            <a:ext cx="720725" cy="935037"/>
          </a:xfrm>
          <a:prstGeom prst="rect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9" name="Rectangle 5"/>
          <p:cNvSpPr>
            <a:spLocks noChangeArrowheads="1"/>
          </p:cNvSpPr>
          <p:nvPr/>
        </p:nvSpPr>
        <p:spPr bwMode="auto">
          <a:xfrm>
            <a:off x="1908175" y="3573463"/>
            <a:ext cx="720725" cy="935037"/>
          </a:xfrm>
          <a:prstGeom prst="rect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0" name="Rectangle 6"/>
          <p:cNvSpPr>
            <a:spLocks noChangeArrowheads="1"/>
          </p:cNvSpPr>
          <p:nvPr/>
        </p:nvSpPr>
        <p:spPr bwMode="auto">
          <a:xfrm>
            <a:off x="3470275" y="3573463"/>
            <a:ext cx="720725" cy="935037"/>
          </a:xfrm>
          <a:prstGeom prst="rect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1" name="Rectangle 7"/>
          <p:cNvSpPr>
            <a:spLocks noChangeArrowheads="1"/>
          </p:cNvSpPr>
          <p:nvPr/>
        </p:nvSpPr>
        <p:spPr bwMode="auto">
          <a:xfrm>
            <a:off x="5364163" y="3573463"/>
            <a:ext cx="720725" cy="935037"/>
          </a:xfrm>
          <a:prstGeom prst="rect">
            <a:avLst/>
          </a:prstGeom>
          <a:solidFill>
            <a:schemeClr val="accent1">
              <a:alpha val="32941"/>
            </a:schemeClr>
          </a:solidFill>
          <a:ln w="28575" algn="ctr">
            <a:solidFill>
              <a:schemeClr val="tx1"/>
            </a:solidFill>
            <a:prstDash val="dash"/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2" name="Rectangle 8"/>
          <p:cNvSpPr>
            <a:spLocks noChangeArrowheads="1"/>
          </p:cNvSpPr>
          <p:nvPr/>
        </p:nvSpPr>
        <p:spPr bwMode="auto">
          <a:xfrm>
            <a:off x="6227763" y="3573463"/>
            <a:ext cx="720725" cy="935037"/>
          </a:xfrm>
          <a:prstGeom prst="rect">
            <a:avLst/>
          </a:prstGeom>
          <a:solidFill>
            <a:schemeClr val="accent1"/>
          </a:solidFill>
          <a:ln w="2857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3" name="Text Box 18"/>
          <p:cNvSpPr txBox="1">
            <a:spLocks noChangeArrowheads="1"/>
          </p:cNvSpPr>
          <p:nvPr/>
        </p:nvSpPr>
        <p:spPr bwMode="auto">
          <a:xfrm>
            <a:off x="1906588" y="4756150"/>
            <a:ext cx="504825" cy="701675"/>
          </a:xfrm>
          <a:prstGeom prst="rect">
            <a:avLst/>
          </a:prstGeom>
          <a:noFill/>
          <a:ln w="22225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r>
              <a:rPr lang="en-US" sz="2000"/>
              <a:t>2</a:t>
            </a:r>
          </a:p>
          <a:p>
            <a:r>
              <a:rPr lang="en-US" sz="2000"/>
              <a:t>40</a:t>
            </a:r>
            <a:endParaRPr lang="en-US"/>
          </a:p>
        </p:txBody>
      </p:sp>
      <p:sp>
        <p:nvSpPr>
          <p:cNvPr id="46094" name="Text Box 20"/>
          <p:cNvSpPr txBox="1">
            <a:spLocks noChangeArrowheads="1"/>
          </p:cNvSpPr>
          <p:nvPr/>
        </p:nvSpPr>
        <p:spPr bwMode="auto">
          <a:xfrm>
            <a:off x="1042988" y="4756150"/>
            <a:ext cx="504825" cy="701675"/>
          </a:xfrm>
          <a:prstGeom prst="rect">
            <a:avLst/>
          </a:prstGeom>
          <a:noFill/>
          <a:ln w="22225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r>
              <a:rPr lang="en-US" sz="2000"/>
              <a:t>1</a:t>
            </a:r>
          </a:p>
          <a:p>
            <a:r>
              <a:rPr lang="en-US" sz="2000"/>
              <a:t>20</a:t>
            </a:r>
            <a:endParaRPr lang="en-US"/>
          </a:p>
        </p:txBody>
      </p:sp>
      <p:sp>
        <p:nvSpPr>
          <p:cNvPr id="46095" name="Text Box 21"/>
          <p:cNvSpPr txBox="1">
            <a:spLocks noChangeArrowheads="1"/>
          </p:cNvSpPr>
          <p:nvPr/>
        </p:nvSpPr>
        <p:spPr bwMode="auto">
          <a:xfrm>
            <a:off x="3470275" y="4756150"/>
            <a:ext cx="504825" cy="701675"/>
          </a:xfrm>
          <a:prstGeom prst="rect">
            <a:avLst/>
          </a:prstGeom>
          <a:noFill/>
          <a:ln w="22225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r>
              <a:rPr lang="en-US" sz="2000"/>
              <a:t>3</a:t>
            </a:r>
          </a:p>
          <a:p>
            <a:r>
              <a:rPr lang="en-US" sz="2000"/>
              <a:t>60</a:t>
            </a:r>
            <a:endParaRPr lang="en-US"/>
          </a:p>
        </p:txBody>
      </p:sp>
      <p:sp>
        <p:nvSpPr>
          <p:cNvPr id="46096" name="Text Box 22"/>
          <p:cNvSpPr txBox="1">
            <a:spLocks noChangeArrowheads="1"/>
          </p:cNvSpPr>
          <p:nvPr/>
        </p:nvSpPr>
        <p:spPr bwMode="auto">
          <a:xfrm>
            <a:off x="6145213" y="4756150"/>
            <a:ext cx="666750" cy="701675"/>
          </a:xfrm>
          <a:prstGeom prst="rect">
            <a:avLst/>
          </a:prstGeom>
          <a:noFill/>
          <a:ln w="22225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r>
              <a:rPr lang="en-US" sz="2000"/>
              <a:t>5</a:t>
            </a:r>
          </a:p>
          <a:p>
            <a:r>
              <a:rPr lang="en-US" sz="2000"/>
              <a:t>190</a:t>
            </a:r>
            <a:endParaRPr lang="en-US"/>
          </a:p>
        </p:txBody>
      </p:sp>
      <p:sp>
        <p:nvSpPr>
          <p:cNvPr id="46097" name="Text Box 25"/>
          <p:cNvSpPr txBox="1">
            <a:spLocks noChangeArrowheads="1"/>
          </p:cNvSpPr>
          <p:nvPr/>
        </p:nvSpPr>
        <p:spPr bwMode="auto">
          <a:xfrm>
            <a:off x="7315200" y="4754563"/>
            <a:ext cx="1565275" cy="701675"/>
          </a:xfrm>
          <a:prstGeom prst="rect">
            <a:avLst/>
          </a:prstGeom>
          <a:noFill/>
          <a:ln w="22225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pPr algn="l"/>
            <a:r>
              <a:rPr lang="en-US" sz="2000">
                <a:solidFill>
                  <a:schemeClr val="folHlink"/>
                </a:solidFill>
              </a:rPr>
              <a:t>SeqNo</a:t>
            </a:r>
          </a:p>
          <a:p>
            <a:pPr algn="l"/>
            <a:r>
              <a:rPr lang="en-US" sz="2000">
                <a:solidFill>
                  <a:schemeClr val="folHlink"/>
                </a:solidFill>
              </a:rPr>
              <a:t>TimeStamp</a:t>
            </a:r>
            <a:endParaRPr lang="en-US">
              <a:solidFill>
                <a:schemeClr val="folHlink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471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71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542EBC2-0E3A-4B94-A5B1-CAD71D720A92}" type="slidenum">
              <a:rPr lang="en-US" smtClean="0"/>
              <a:pPr/>
              <a:t>44</a:t>
            </a:fld>
            <a:endParaRPr lang="en-US" smtClean="0"/>
          </a:p>
        </p:txBody>
      </p:sp>
      <p:sp>
        <p:nvSpPr>
          <p:cNvPr id="471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Consequences of Talkspurt</a:t>
            </a:r>
          </a:p>
        </p:txBody>
      </p:sp>
      <p:sp>
        <p:nvSpPr>
          <p:cNvPr id="47110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Opportunity to adjust playout delay</a:t>
            </a:r>
          </a:p>
          <a:p>
            <a:pPr lvl="1" eaLnBrk="1" hangingPunct="1"/>
            <a:r>
              <a:rPr lang="en-US" smtClean="0"/>
              <a:t>if jitter is large, increase delay</a:t>
            </a:r>
          </a:p>
          <a:p>
            <a:pPr lvl="1" eaLnBrk="1" hangingPunct="1"/>
            <a:r>
              <a:rPr lang="en-US" smtClean="0"/>
              <a:t>if jitter is small, decrease delay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4813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81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443CE44-6BAE-414A-9CBC-41EF74633FA4}" type="slidenum">
              <a:rPr lang="en-US" smtClean="0"/>
              <a:pPr/>
              <a:t>45</a:t>
            </a:fld>
            <a:endParaRPr lang="en-US" smtClean="0"/>
          </a:p>
        </p:txBody>
      </p:sp>
      <p:sp>
        <p:nvSpPr>
          <p:cNvPr id="481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Fixed Playout Delay</a:t>
            </a:r>
          </a:p>
        </p:txBody>
      </p:sp>
      <p:sp>
        <p:nvSpPr>
          <p:cNvPr id="48134" name="Line 3"/>
          <p:cNvSpPr>
            <a:spLocks noChangeShapeType="1"/>
          </p:cNvSpPr>
          <p:nvPr/>
        </p:nvSpPr>
        <p:spPr bwMode="auto">
          <a:xfrm>
            <a:off x="900113" y="2636838"/>
            <a:ext cx="66976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135" name="Line 4"/>
          <p:cNvSpPr>
            <a:spLocks noChangeShapeType="1"/>
          </p:cNvSpPr>
          <p:nvPr/>
        </p:nvSpPr>
        <p:spPr bwMode="auto">
          <a:xfrm>
            <a:off x="900113" y="3644900"/>
            <a:ext cx="66976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136" name="Rectangle 6"/>
          <p:cNvSpPr>
            <a:spLocks noChangeArrowheads="1"/>
          </p:cNvSpPr>
          <p:nvPr/>
        </p:nvSpPr>
        <p:spPr bwMode="auto">
          <a:xfrm>
            <a:off x="7089775" y="2133600"/>
            <a:ext cx="287338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7" name="Line 9"/>
          <p:cNvSpPr>
            <a:spLocks noChangeShapeType="1"/>
          </p:cNvSpPr>
          <p:nvPr/>
        </p:nvSpPr>
        <p:spPr bwMode="auto">
          <a:xfrm>
            <a:off x="900113" y="4725988"/>
            <a:ext cx="66976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138" name="Text Box 12"/>
          <p:cNvSpPr txBox="1">
            <a:spLocks noChangeArrowheads="1"/>
          </p:cNvSpPr>
          <p:nvPr/>
        </p:nvSpPr>
        <p:spPr bwMode="auto">
          <a:xfrm>
            <a:off x="7740650" y="2409825"/>
            <a:ext cx="963613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SEND</a:t>
            </a:r>
          </a:p>
        </p:txBody>
      </p:sp>
      <p:sp>
        <p:nvSpPr>
          <p:cNvPr id="48139" name="Text Box 13"/>
          <p:cNvSpPr txBox="1">
            <a:spLocks noChangeArrowheads="1"/>
          </p:cNvSpPr>
          <p:nvPr/>
        </p:nvSpPr>
        <p:spPr bwMode="auto">
          <a:xfrm>
            <a:off x="7740650" y="3417888"/>
            <a:ext cx="933450" cy="401637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RECV</a:t>
            </a:r>
          </a:p>
        </p:txBody>
      </p:sp>
      <p:sp>
        <p:nvSpPr>
          <p:cNvPr id="48140" name="Text Box 14"/>
          <p:cNvSpPr txBox="1">
            <a:spLocks noChangeArrowheads="1"/>
          </p:cNvSpPr>
          <p:nvPr/>
        </p:nvSpPr>
        <p:spPr bwMode="auto">
          <a:xfrm>
            <a:off x="7720013" y="4498975"/>
            <a:ext cx="915987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PLAY</a:t>
            </a:r>
          </a:p>
        </p:txBody>
      </p:sp>
      <p:sp>
        <p:nvSpPr>
          <p:cNvPr id="48141" name="Rectangle 15"/>
          <p:cNvSpPr>
            <a:spLocks noChangeArrowheads="1"/>
          </p:cNvSpPr>
          <p:nvPr/>
        </p:nvSpPr>
        <p:spPr bwMode="auto">
          <a:xfrm>
            <a:off x="6584950" y="2133600"/>
            <a:ext cx="287338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2" name="Rectangle 16"/>
          <p:cNvSpPr>
            <a:spLocks noChangeArrowheads="1"/>
          </p:cNvSpPr>
          <p:nvPr/>
        </p:nvSpPr>
        <p:spPr bwMode="auto">
          <a:xfrm>
            <a:off x="6081713" y="2133600"/>
            <a:ext cx="287337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3" name="Rectangle 17"/>
          <p:cNvSpPr>
            <a:spLocks noChangeArrowheads="1"/>
          </p:cNvSpPr>
          <p:nvPr/>
        </p:nvSpPr>
        <p:spPr bwMode="auto">
          <a:xfrm>
            <a:off x="5578475" y="2133600"/>
            <a:ext cx="287338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4" name="Rectangle 18"/>
          <p:cNvSpPr>
            <a:spLocks noChangeArrowheads="1"/>
          </p:cNvSpPr>
          <p:nvPr/>
        </p:nvSpPr>
        <p:spPr bwMode="auto">
          <a:xfrm>
            <a:off x="4495800" y="2133600"/>
            <a:ext cx="287338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5" name="Rectangle 19"/>
          <p:cNvSpPr>
            <a:spLocks noChangeArrowheads="1"/>
          </p:cNvSpPr>
          <p:nvPr/>
        </p:nvSpPr>
        <p:spPr bwMode="auto">
          <a:xfrm>
            <a:off x="3990975" y="2133600"/>
            <a:ext cx="287338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6" name="Rectangle 20"/>
          <p:cNvSpPr>
            <a:spLocks noChangeArrowheads="1"/>
          </p:cNvSpPr>
          <p:nvPr/>
        </p:nvSpPr>
        <p:spPr bwMode="auto">
          <a:xfrm>
            <a:off x="3487738" y="2133600"/>
            <a:ext cx="287337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7" name="Rectangle 22"/>
          <p:cNvSpPr>
            <a:spLocks noChangeArrowheads="1"/>
          </p:cNvSpPr>
          <p:nvPr/>
        </p:nvSpPr>
        <p:spPr bwMode="auto">
          <a:xfrm>
            <a:off x="5446713" y="3141663"/>
            <a:ext cx="287337" cy="503237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8" name="Rectangle 23"/>
          <p:cNvSpPr>
            <a:spLocks noChangeArrowheads="1"/>
          </p:cNvSpPr>
          <p:nvPr/>
        </p:nvSpPr>
        <p:spPr bwMode="auto">
          <a:xfrm>
            <a:off x="5018088" y="3141663"/>
            <a:ext cx="287337" cy="503237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9" name="Rectangle 24"/>
          <p:cNvSpPr>
            <a:spLocks noChangeArrowheads="1"/>
          </p:cNvSpPr>
          <p:nvPr/>
        </p:nvSpPr>
        <p:spPr bwMode="auto">
          <a:xfrm>
            <a:off x="4584700" y="3141663"/>
            <a:ext cx="287338" cy="503237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0" name="Rectangle 25"/>
          <p:cNvSpPr>
            <a:spLocks noChangeArrowheads="1"/>
          </p:cNvSpPr>
          <p:nvPr/>
        </p:nvSpPr>
        <p:spPr bwMode="auto">
          <a:xfrm>
            <a:off x="3775075" y="3141663"/>
            <a:ext cx="287338" cy="503237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1" name="Rectangle 26"/>
          <p:cNvSpPr>
            <a:spLocks noChangeArrowheads="1"/>
          </p:cNvSpPr>
          <p:nvPr/>
        </p:nvSpPr>
        <p:spPr bwMode="auto">
          <a:xfrm>
            <a:off x="3343275" y="3141663"/>
            <a:ext cx="287338" cy="503237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2" name="Rectangle 27"/>
          <p:cNvSpPr>
            <a:spLocks noChangeArrowheads="1"/>
          </p:cNvSpPr>
          <p:nvPr/>
        </p:nvSpPr>
        <p:spPr bwMode="auto">
          <a:xfrm>
            <a:off x="2841625" y="3141663"/>
            <a:ext cx="287338" cy="503237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3" name="Rectangle 32"/>
          <p:cNvSpPr>
            <a:spLocks noChangeArrowheads="1"/>
          </p:cNvSpPr>
          <p:nvPr/>
        </p:nvSpPr>
        <p:spPr bwMode="auto">
          <a:xfrm>
            <a:off x="4152900" y="3141663"/>
            <a:ext cx="287338" cy="503237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4" name="Rectangle 34"/>
          <p:cNvSpPr>
            <a:spLocks noChangeArrowheads="1"/>
          </p:cNvSpPr>
          <p:nvPr/>
        </p:nvSpPr>
        <p:spPr bwMode="auto">
          <a:xfrm>
            <a:off x="5018088" y="4222750"/>
            <a:ext cx="287337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5" name="Rectangle 35"/>
          <p:cNvSpPr>
            <a:spLocks noChangeArrowheads="1"/>
          </p:cNvSpPr>
          <p:nvPr/>
        </p:nvSpPr>
        <p:spPr bwMode="auto">
          <a:xfrm>
            <a:off x="4513263" y="4222750"/>
            <a:ext cx="287337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6" name="Rectangle 36"/>
          <p:cNvSpPr>
            <a:spLocks noChangeArrowheads="1"/>
          </p:cNvSpPr>
          <p:nvPr/>
        </p:nvSpPr>
        <p:spPr bwMode="auto">
          <a:xfrm>
            <a:off x="4010025" y="4222750"/>
            <a:ext cx="287338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7" name="Rectangle 37"/>
          <p:cNvSpPr>
            <a:spLocks noChangeArrowheads="1"/>
          </p:cNvSpPr>
          <p:nvPr/>
        </p:nvSpPr>
        <p:spPr bwMode="auto">
          <a:xfrm>
            <a:off x="3506788" y="4222750"/>
            <a:ext cx="287337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8" name="Rectangle 38"/>
          <p:cNvSpPr>
            <a:spLocks noChangeArrowheads="1"/>
          </p:cNvSpPr>
          <p:nvPr/>
        </p:nvSpPr>
        <p:spPr bwMode="auto">
          <a:xfrm>
            <a:off x="2424113" y="4222750"/>
            <a:ext cx="287337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9" name="Rectangle 39"/>
          <p:cNvSpPr>
            <a:spLocks noChangeArrowheads="1"/>
          </p:cNvSpPr>
          <p:nvPr/>
        </p:nvSpPr>
        <p:spPr bwMode="auto">
          <a:xfrm>
            <a:off x="1919288" y="4222750"/>
            <a:ext cx="287337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60" name="Rectangle 40"/>
          <p:cNvSpPr>
            <a:spLocks noChangeArrowheads="1"/>
          </p:cNvSpPr>
          <p:nvPr/>
        </p:nvSpPr>
        <p:spPr bwMode="auto">
          <a:xfrm>
            <a:off x="1416050" y="4222750"/>
            <a:ext cx="287338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4915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91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06FD2A6-A0DA-46CB-A8EB-045B53AB4385}" type="slidenum">
              <a:rPr lang="en-US" smtClean="0"/>
              <a:pPr/>
              <a:t>46</a:t>
            </a:fld>
            <a:endParaRPr lang="en-US" smtClean="0"/>
          </a:p>
        </p:txBody>
      </p:sp>
      <p:sp>
        <p:nvSpPr>
          <p:cNvPr id="491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Adaptive Playout Delay</a:t>
            </a:r>
          </a:p>
        </p:txBody>
      </p:sp>
      <p:sp>
        <p:nvSpPr>
          <p:cNvPr id="49158" name="Line 3"/>
          <p:cNvSpPr>
            <a:spLocks noChangeShapeType="1"/>
          </p:cNvSpPr>
          <p:nvPr/>
        </p:nvSpPr>
        <p:spPr bwMode="auto">
          <a:xfrm>
            <a:off x="900113" y="2636838"/>
            <a:ext cx="66976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159" name="Line 4"/>
          <p:cNvSpPr>
            <a:spLocks noChangeShapeType="1"/>
          </p:cNvSpPr>
          <p:nvPr/>
        </p:nvSpPr>
        <p:spPr bwMode="auto">
          <a:xfrm>
            <a:off x="900113" y="3644900"/>
            <a:ext cx="66976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160" name="Rectangle 5"/>
          <p:cNvSpPr>
            <a:spLocks noChangeArrowheads="1"/>
          </p:cNvSpPr>
          <p:nvPr/>
        </p:nvSpPr>
        <p:spPr bwMode="auto">
          <a:xfrm>
            <a:off x="7089775" y="2133600"/>
            <a:ext cx="287338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1" name="Line 6"/>
          <p:cNvSpPr>
            <a:spLocks noChangeShapeType="1"/>
          </p:cNvSpPr>
          <p:nvPr/>
        </p:nvSpPr>
        <p:spPr bwMode="auto">
          <a:xfrm>
            <a:off x="900113" y="4725988"/>
            <a:ext cx="66976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162" name="Text Box 7"/>
          <p:cNvSpPr txBox="1">
            <a:spLocks noChangeArrowheads="1"/>
          </p:cNvSpPr>
          <p:nvPr/>
        </p:nvSpPr>
        <p:spPr bwMode="auto">
          <a:xfrm>
            <a:off x="7740650" y="2409825"/>
            <a:ext cx="963613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SEND</a:t>
            </a:r>
          </a:p>
        </p:txBody>
      </p:sp>
      <p:sp>
        <p:nvSpPr>
          <p:cNvPr id="49163" name="Text Box 8"/>
          <p:cNvSpPr txBox="1">
            <a:spLocks noChangeArrowheads="1"/>
          </p:cNvSpPr>
          <p:nvPr/>
        </p:nvSpPr>
        <p:spPr bwMode="auto">
          <a:xfrm>
            <a:off x="7740650" y="3417888"/>
            <a:ext cx="933450" cy="401637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RECV</a:t>
            </a:r>
          </a:p>
        </p:txBody>
      </p:sp>
      <p:sp>
        <p:nvSpPr>
          <p:cNvPr id="49164" name="Text Box 9"/>
          <p:cNvSpPr txBox="1">
            <a:spLocks noChangeArrowheads="1"/>
          </p:cNvSpPr>
          <p:nvPr/>
        </p:nvSpPr>
        <p:spPr bwMode="auto">
          <a:xfrm>
            <a:off x="7720013" y="4498975"/>
            <a:ext cx="915987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PLAY</a:t>
            </a:r>
          </a:p>
        </p:txBody>
      </p:sp>
      <p:sp>
        <p:nvSpPr>
          <p:cNvPr id="49165" name="Rectangle 10"/>
          <p:cNvSpPr>
            <a:spLocks noChangeArrowheads="1"/>
          </p:cNvSpPr>
          <p:nvPr/>
        </p:nvSpPr>
        <p:spPr bwMode="auto">
          <a:xfrm>
            <a:off x="6584950" y="2133600"/>
            <a:ext cx="287338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6" name="Rectangle 11"/>
          <p:cNvSpPr>
            <a:spLocks noChangeArrowheads="1"/>
          </p:cNvSpPr>
          <p:nvPr/>
        </p:nvSpPr>
        <p:spPr bwMode="auto">
          <a:xfrm>
            <a:off x="6081713" y="2133600"/>
            <a:ext cx="287337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7" name="Rectangle 12"/>
          <p:cNvSpPr>
            <a:spLocks noChangeArrowheads="1"/>
          </p:cNvSpPr>
          <p:nvPr/>
        </p:nvSpPr>
        <p:spPr bwMode="auto">
          <a:xfrm>
            <a:off x="5578475" y="2133600"/>
            <a:ext cx="287338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8" name="Rectangle 13"/>
          <p:cNvSpPr>
            <a:spLocks noChangeArrowheads="1"/>
          </p:cNvSpPr>
          <p:nvPr/>
        </p:nvSpPr>
        <p:spPr bwMode="auto">
          <a:xfrm>
            <a:off x="4495800" y="2133600"/>
            <a:ext cx="287338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9" name="Rectangle 14"/>
          <p:cNvSpPr>
            <a:spLocks noChangeArrowheads="1"/>
          </p:cNvSpPr>
          <p:nvPr/>
        </p:nvSpPr>
        <p:spPr bwMode="auto">
          <a:xfrm>
            <a:off x="3990975" y="2133600"/>
            <a:ext cx="287338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0" name="Rectangle 15"/>
          <p:cNvSpPr>
            <a:spLocks noChangeArrowheads="1"/>
          </p:cNvSpPr>
          <p:nvPr/>
        </p:nvSpPr>
        <p:spPr bwMode="auto">
          <a:xfrm>
            <a:off x="3487738" y="2133600"/>
            <a:ext cx="287337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1" name="Rectangle 16"/>
          <p:cNvSpPr>
            <a:spLocks noChangeArrowheads="1"/>
          </p:cNvSpPr>
          <p:nvPr/>
        </p:nvSpPr>
        <p:spPr bwMode="auto">
          <a:xfrm>
            <a:off x="5446713" y="3141663"/>
            <a:ext cx="287337" cy="503237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2" name="Rectangle 17"/>
          <p:cNvSpPr>
            <a:spLocks noChangeArrowheads="1"/>
          </p:cNvSpPr>
          <p:nvPr/>
        </p:nvSpPr>
        <p:spPr bwMode="auto">
          <a:xfrm>
            <a:off x="5018088" y="3141663"/>
            <a:ext cx="287337" cy="503237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3" name="Rectangle 18"/>
          <p:cNvSpPr>
            <a:spLocks noChangeArrowheads="1"/>
          </p:cNvSpPr>
          <p:nvPr/>
        </p:nvSpPr>
        <p:spPr bwMode="auto">
          <a:xfrm>
            <a:off x="4584700" y="3141663"/>
            <a:ext cx="287338" cy="503237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4" name="Rectangle 19"/>
          <p:cNvSpPr>
            <a:spLocks noChangeArrowheads="1"/>
          </p:cNvSpPr>
          <p:nvPr/>
        </p:nvSpPr>
        <p:spPr bwMode="auto">
          <a:xfrm>
            <a:off x="3775075" y="3141663"/>
            <a:ext cx="287338" cy="503237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5" name="Rectangle 20"/>
          <p:cNvSpPr>
            <a:spLocks noChangeArrowheads="1"/>
          </p:cNvSpPr>
          <p:nvPr/>
        </p:nvSpPr>
        <p:spPr bwMode="auto">
          <a:xfrm>
            <a:off x="3343275" y="3141663"/>
            <a:ext cx="287338" cy="503237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6" name="Rectangle 21"/>
          <p:cNvSpPr>
            <a:spLocks noChangeArrowheads="1"/>
          </p:cNvSpPr>
          <p:nvPr/>
        </p:nvSpPr>
        <p:spPr bwMode="auto">
          <a:xfrm>
            <a:off x="2841625" y="3141663"/>
            <a:ext cx="287338" cy="503237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7" name="Rectangle 22"/>
          <p:cNvSpPr>
            <a:spLocks noChangeArrowheads="1"/>
          </p:cNvSpPr>
          <p:nvPr/>
        </p:nvSpPr>
        <p:spPr bwMode="auto">
          <a:xfrm>
            <a:off x="4152900" y="3141663"/>
            <a:ext cx="287338" cy="503237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8" name="Rectangle 23"/>
          <p:cNvSpPr>
            <a:spLocks noChangeArrowheads="1"/>
          </p:cNvSpPr>
          <p:nvPr/>
        </p:nvSpPr>
        <p:spPr bwMode="auto">
          <a:xfrm>
            <a:off x="5018088" y="4222750"/>
            <a:ext cx="287337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9" name="Rectangle 24"/>
          <p:cNvSpPr>
            <a:spLocks noChangeArrowheads="1"/>
          </p:cNvSpPr>
          <p:nvPr/>
        </p:nvSpPr>
        <p:spPr bwMode="auto">
          <a:xfrm>
            <a:off x="4513263" y="4222750"/>
            <a:ext cx="287337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80" name="Rectangle 25"/>
          <p:cNvSpPr>
            <a:spLocks noChangeArrowheads="1"/>
          </p:cNvSpPr>
          <p:nvPr/>
        </p:nvSpPr>
        <p:spPr bwMode="auto">
          <a:xfrm>
            <a:off x="4010025" y="4222750"/>
            <a:ext cx="287338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81" name="Rectangle 26"/>
          <p:cNvSpPr>
            <a:spLocks noChangeArrowheads="1"/>
          </p:cNvSpPr>
          <p:nvPr/>
        </p:nvSpPr>
        <p:spPr bwMode="auto">
          <a:xfrm>
            <a:off x="3506788" y="4222750"/>
            <a:ext cx="287337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82" name="Rectangle 27"/>
          <p:cNvSpPr>
            <a:spLocks noChangeArrowheads="1"/>
          </p:cNvSpPr>
          <p:nvPr/>
        </p:nvSpPr>
        <p:spPr bwMode="auto">
          <a:xfrm>
            <a:off x="2984500" y="4222750"/>
            <a:ext cx="287338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83" name="Rectangle 28"/>
          <p:cNvSpPr>
            <a:spLocks noChangeArrowheads="1"/>
          </p:cNvSpPr>
          <p:nvPr/>
        </p:nvSpPr>
        <p:spPr bwMode="auto">
          <a:xfrm>
            <a:off x="2479675" y="4222750"/>
            <a:ext cx="287338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84" name="Rectangle 29"/>
          <p:cNvSpPr>
            <a:spLocks noChangeArrowheads="1"/>
          </p:cNvSpPr>
          <p:nvPr/>
        </p:nvSpPr>
        <p:spPr bwMode="auto">
          <a:xfrm>
            <a:off x="1976438" y="4222750"/>
            <a:ext cx="287337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5017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01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932673D-37CC-4A72-924D-E936D4775281}" type="slidenum">
              <a:rPr lang="en-US" smtClean="0"/>
              <a:pPr/>
              <a:t>47</a:t>
            </a:fld>
            <a:endParaRPr lang="en-US" smtClean="0"/>
          </a:p>
        </p:txBody>
      </p:sp>
      <p:sp>
        <p:nvSpPr>
          <p:cNvPr id="501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Adaptive Playout Delay</a:t>
            </a:r>
          </a:p>
        </p:txBody>
      </p:sp>
      <p:sp>
        <p:nvSpPr>
          <p:cNvPr id="50182" name="Line 3"/>
          <p:cNvSpPr>
            <a:spLocks noChangeShapeType="1"/>
          </p:cNvSpPr>
          <p:nvPr/>
        </p:nvSpPr>
        <p:spPr bwMode="auto">
          <a:xfrm>
            <a:off x="900113" y="2636838"/>
            <a:ext cx="66976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183" name="Line 4"/>
          <p:cNvSpPr>
            <a:spLocks noChangeShapeType="1"/>
          </p:cNvSpPr>
          <p:nvPr/>
        </p:nvSpPr>
        <p:spPr bwMode="auto">
          <a:xfrm>
            <a:off x="900113" y="3644900"/>
            <a:ext cx="66976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184" name="Rectangle 5"/>
          <p:cNvSpPr>
            <a:spLocks noChangeArrowheads="1"/>
          </p:cNvSpPr>
          <p:nvPr/>
        </p:nvSpPr>
        <p:spPr bwMode="auto">
          <a:xfrm>
            <a:off x="7089775" y="2133600"/>
            <a:ext cx="287338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5" name="Line 6"/>
          <p:cNvSpPr>
            <a:spLocks noChangeShapeType="1"/>
          </p:cNvSpPr>
          <p:nvPr/>
        </p:nvSpPr>
        <p:spPr bwMode="auto">
          <a:xfrm>
            <a:off x="900113" y="4725988"/>
            <a:ext cx="66976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186" name="Text Box 7"/>
          <p:cNvSpPr txBox="1">
            <a:spLocks noChangeArrowheads="1"/>
          </p:cNvSpPr>
          <p:nvPr/>
        </p:nvSpPr>
        <p:spPr bwMode="auto">
          <a:xfrm>
            <a:off x="7740650" y="2409825"/>
            <a:ext cx="963613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SEND</a:t>
            </a:r>
          </a:p>
        </p:txBody>
      </p:sp>
      <p:sp>
        <p:nvSpPr>
          <p:cNvPr id="50187" name="Text Box 8"/>
          <p:cNvSpPr txBox="1">
            <a:spLocks noChangeArrowheads="1"/>
          </p:cNvSpPr>
          <p:nvPr/>
        </p:nvSpPr>
        <p:spPr bwMode="auto">
          <a:xfrm>
            <a:off x="7740650" y="3417888"/>
            <a:ext cx="933450" cy="401637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RECV</a:t>
            </a:r>
          </a:p>
        </p:txBody>
      </p:sp>
      <p:sp>
        <p:nvSpPr>
          <p:cNvPr id="50188" name="Text Box 9"/>
          <p:cNvSpPr txBox="1">
            <a:spLocks noChangeArrowheads="1"/>
          </p:cNvSpPr>
          <p:nvPr/>
        </p:nvSpPr>
        <p:spPr bwMode="auto">
          <a:xfrm>
            <a:off x="7720013" y="4498975"/>
            <a:ext cx="915987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PLAY</a:t>
            </a:r>
          </a:p>
        </p:txBody>
      </p:sp>
      <p:sp>
        <p:nvSpPr>
          <p:cNvPr id="50189" name="Rectangle 10"/>
          <p:cNvSpPr>
            <a:spLocks noChangeArrowheads="1"/>
          </p:cNvSpPr>
          <p:nvPr/>
        </p:nvSpPr>
        <p:spPr bwMode="auto">
          <a:xfrm>
            <a:off x="6584950" y="2133600"/>
            <a:ext cx="287338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0" name="Rectangle 11"/>
          <p:cNvSpPr>
            <a:spLocks noChangeArrowheads="1"/>
          </p:cNvSpPr>
          <p:nvPr/>
        </p:nvSpPr>
        <p:spPr bwMode="auto">
          <a:xfrm>
            <a:off x="6081713" y="2133600"/>
            <a:ext cx="287337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1" name="Rectangle 12"/>
          <p:cNvSpPr>
            <a:spLocks noChangeArrowheads="1"/>
          </p:cNvSpPr>
          <p:nvPr/>
        </p:nvSpPr>
        <p:spPr bwMode="auto">
          <a:xfrm>
            <a:off x="5578475" y="2133600"/>
            <a:ext cx="287338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2" name="Rectangle 13"/>
          <p:cNvSpPr>
            <a:spLocks noChangeArrowheads="1"/>
          </p:cNvSpPr>
          <p:nvPr/>
        </p:nvSpPr>
        <p:spPr bwMode="auto">
          <a:xfrm>
            <a:off x="4495800" y="2133600"/>
            <a:ext cx="287338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3" name="Rectangle 14"/>
          <p:cNvSpPr>
            <a:spLocks noChangeArrowheads="1"/>
          </p:cNvSpPr>
          <p:nvPr/>
        </p:nvSpPr>
        <p:spPr bwMode="auto">
          <a:xfrm>
            <a:off x="3990975" y="2133600"/>
            <a:ext cx="287338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4" name="Rectangle 15"/>
          <p:cNvSpPr>
            <a:spLocks noChangeArrowheads="1"/>
          </p:cNvSpPr>
          <p:nvPr/>
        </p:nvSpPr>
        <p:spPr bwMode="auto">
          <a:xfrm>
            <a:off x="3487738" y="2133600"/>
            <a:ext cx="287337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5" name="Rectangle 16"/>
          <p:cNvSpPr>
            <a:spLocks noChangeArrowheads="1"/>
          </p:cNvSpPr>
          <p:nvPr/>
        </p:nvSpPr>
        <p:spPr bwMode="auto">
          <a:xfrm>
            <a:off x="5446713" y="3141663"/>
            <a:ext cx="287337" cy="503237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6" name="Rectangle 17"/>
          <p:cNvSpPr>
            <a:spLocks noChangeArrowheads="1"/>
          </p:cNvSpPr>
          <p:nvPr/>
        </p:nvSpPr>
        <p:spPr bwMode="auto">
          <a:xfrm>
            <a:off x="5018088" y="3141663"/>
            <a:ext cx="287337" cy="503237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7" name="Rectangle 18"/>
          <p:cNvSpPr>
            <a:spLocks noChangeArrowheads="1"/>
          </p:cNvSpPr>
          <p:nvPr/>
        </p:nvSpPr>
        <p:spPr bwMode="auto">
          <a:xfrm>
            <a:off x="4584700" y="3141663"/>
            <a:ext cx="287338" cy="503237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8" name="Rectangle 19"/>
          <p:cNvSpPr>
            <a:spLocks noChangeArrowheads="1"/>
          </p:cNvSpPr>
          <p:nvPr/>
        </p:nvSpPr>
        <p:spPr bwMode="auto">
          <a:xfrm>
            <a:off x="3775075" y="3141663"/>
            <a:ext cx="287338" cy="503237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9" name="Rectangle 20"/>
          <p:cNvSpPr>
            <a:spLocks noChangeArrowheads="1"/>
          </p:cNvSpPr>
          <p:nvPr/>
        </p:nvSpPr>
        <p:spPr bwMode="auto">
          <a:xfrm>
            <a:off x="2767013" y="3141663"/>
            <a:ext cx="287337" cy="503237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0" name="Rectangle 21"/>
          <p:cNvSpPr>
            <a:spLocks noChangeArrowheads="1"/>
          </p:cNvSpPr>
          <p:nvPr/>
        </p:nvSpPr>
        <p:spPr bwMode="auto">
          <a:xfrm>
            <a:off x="1690688" y="3141663"/>
            <a:ext cx="287337" cy="503237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1" name="Rectangle 22"/>
          <p:cNvSpPr>
            <a:spLocks noChangeArrowheads="1"/>
          </p:cNvSpPr>
          <p:nvPr/>
        </p:nvSpPr>
        <p:spPr bwMode="auto">
          <a:xfrm>
            <a:off x="4152900" y="3141663"/>
            <a:ext cx="287338" cy="503237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2" name="Rectangle 23"/>
          <p:cNvSpPr>
            <a:spLocks noChangeArrowheads="1"/>
          </p:cNvSpPr>
          <p:nvPr/>
        </p:nvSpPr>
        <p:spPr bwMode="auto">
          <a:xfrm>
            <a:off x="5018088" y="4222750"/>
            <a:ext cx="287337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3" name="Rectangle 24"/>
          <p:cNvSpPr>
            <a:spLocks noChangeArrowheads="1"/>
          </p:cNvSpPr>
          <p:nvPr/>
        </p:nvSpPr>
        <p:spPr bwMode="auto">
          <a:xfrm>
            <a:off x="4513263" y="4222750"/>
            <a:ext cx="287337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4" name="Rectangle 25"/>
          <p:cNvSpPr>
            <a:spLocks noChangeArrowheads="1"/>
          </p:cNvSpPr>
          <p:nvPr/>
        </p:nvSpPr>
        <p:spPr bwMode="auto">
          <a:xfrm>
            <a:off x="4010025" y="4222750"/>
            <a:ext cx="287338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5" name="Rectangle 26"/>
          <p:cNvSpPr>
            <a:spLocks noChangeArrowheads="1"/>
          </p:cNvSpPr>
          <p:nvPr/>
        </p:nvSpPr>
        <p:spPr bwMode="auto">
          <a:xfrm>
            <a:off x="3506788" y="4222750"/>
            <a:ext cx="287337" cy="503238"/>
          </a:xfrm>
          <a:prstGeom prst="rect">
            <a:avLst/>
          </a:prstGeom>
          <a:solidFill>
            <a:schemeClr val="hlink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6" name="Rectangle 27"/>
          <p:cNvSpPr>
            <a:spLocks noChangeArrowheads="1"/>
          </p:cNvSpPr>
          <p:nvPr/>
        </p:nvSpPr>
        <p:spPr bwMode="auto">
          <a:xfrm>
            <a:off x="2984500" y="4222750"/>
            <a:ext cx="287338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7" name="Rectangle 28"/>
          <p:cNvSpPr>
            <a:spLocks noChangeArrowheads="1"/>
          </p:cNvSpPr>
          <p:nvPr/>
        </p:nvSpPr>
        <p:spPr bwMode="auto">
          <a:xfrm>
            <a:off x="2479675" y="4222750"/>
            <a:ext cx="287338" cy="503238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8" name="Rectangle 29"/>
          <p:cNvSpPr>
            <a:spLocks noChangeArrowheads="1"/>
          </p:cNvSpPr>
          <p:nvPr/>
        </p:nvSpPr>
        <p:spPr bwMode="auto">
          <a:xfrm>
            <a:off x="1976438" y="4222750"/>
            <a:ext cx="287337" cy="503238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5120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12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015A662-D0BE-4C5E-AA1B-CC3D32EE36ED}" type="slidenum">
              <a:rPr lang="en-US" smtClean="0"/>
              <a:pPr/>
              <a:t>48</a:t>
            </a:fld>
            <a:endParaRPr lang="en-US" smtClean="0"/>
          </a:p>
        </p:txBody>
      </p:sp>
      <p:sp>
        <p:nvSpPr>
          <p:cNvPr id="512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Trade-Off</a:t>
            </a:r>
          </a:p>
        </p:txBody>
      </p:sp>
      <p:sp>
        <p:nvSpPr>
          <p:cNvPr id="512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algn="ctr" eaLnBrk="1" hangingPunct="1">
              <a:buFont typeface="Wingdings" pitchFamily="2" charset="2"/>
              <a:buNone/>
            </a:pPr>
            <a:r>
              <a:rPr lang="en-US" sz="4400" smtClean="0"/>
              <a:t>Latency </a:t>
            </a:r>
            <a:r>
              <a:rPr lang="en-US" sz="4400" smtClean="0">
                <a:solidFill>
                  <a:schemeClr val="accent1"/>
                </a:solidFill>
              </a:rPr>
              <a:t>vs.</a:t>
            </a:r>
            <a:r>
              <a:rPr lang="en-US" sz="4400" smtClean="0"/>
              <a:t> Packet Loss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522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22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8491FB4-EDDE-415E-84F1-0C0693341DDC}" type="slidenum">
              <a:rPr lang="en-US" smtClean="0"/>
              <a:pPr/>
              <a:t>49</a:t>
            </a:fld>
            <a:endParaRPr lang="en-US" smtClean="0"/>
          </a:p>
        </p:txBody>
      </p:sp>
      <p:sp>
        <p:nvSpPr>
          <p:cNvPr id="522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Latency vs Loss-Rate</a:t>
            </a:r>
          </a:p>
        </p:txBody>
      </p:sp>
      <p:sp>
        <p:nvSpPr>
          <p:cNvPr id="52230" name="Line 5"/>
          <p:cNvSpPr>
            <a:spLocks noChangeShapeType="1"/>
          </p:cNvSpPr>
          <p:nvPr/>
        </p:nvSpPr>
        <p:spPr bwMode="auto">
          <a:xfrm>
            <a:off x="1331913" y="5876925"/>
            <a:ext cx="6696075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2231" name="Line 6"/>
          <p:cNvSpPr>
            <a:spLocks noChangeShapeType="1"/>
          </p:cNvSpPr>
          <p:nvPr/>
        </p:nvSpPr>
        <p:spPr bwMode="auto">
          <a:xfrm flipV="1">
            <a:off x="1547813" y="1700213"/>
            <a:ext cx="0" cy="432117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2232" name="Text Box 7"/>
          <p:cNvSpPr txBox="1">
            <a:spLocks noChangeArrowheads="1"/>
          </p:cNvSpPr>
          <p:nvPr/>
        </p:nvSpPr>
        <p:spPr bwMode="auto">
          <a:xfrm>
            <a:off x="436563" y="1700213"/>
            <a:ext cx="954087" cy="9461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Loss</a:t>
            </a:r>
          </a:p>
          <a:p>
            <a:r>
              <a:rPr lang="en-US"/>
              <a:t>Rate</a:t>
            </a:r>
          </a:p>
        </p:txBody>
      </p:sp>
      <p:sp>
        <p:nvSpPr>
          <p:cNvPr id="52233" name="Text Box 8"/>
          <p:cNvSpPr txBox="1">
            <a:spLocks noChangeArrowheads="1"/>
          </p:cNvSpPr>
          <p:nvPr/>
        </p:nvSpPr>
        <p:spPr bwMode="auto">
          <a:xfrm>
            <a:off x="6723063" y="5099050"/>
            <a:ext cx="1490662" cy="519113"/>
          </a:xfrm>
          <a:prstGeom prst="rect">
            <a:avLst/>
          </a:prstGeom>
          <a:noFill/>
          <a:ln w="22225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r>
              <a:rPr lang="en-US"/>
              <a:t>Latency</a:t>
            </a:r>
          </a:p>
        </p:txBody>
      </p:sp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717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1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2873ECE-C54C-4C28-986E-66B1967BBA97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Overview</a:t>
            </a:r>
          </a:p>
        </p:txBody>
      </p:sp>
      <p:sp>
        <p:nvSpPr>
          <p:cNvPr id="7174" name="Cloud"/>
          <p:cNvSpPr>
            <a:spLocks noChangeAspect="1" noEditPoints="1" noChangeArrowheads="1"/>
          </p:cNvSpPr>
          <p:nvPr/>
        </p:nvSpPr>
        <p:spPr bwMode="auto">
          <a:xfrm>
            <a:off x="611188" y="4670425"/>
            <a:ext cx="2832100" cy="16383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400" b="1">
                <a:solidFill>
                  <a:schemeClr val="folHlink"/>
                </a:solidFill>
                <a:latin typeface="Lucida Grande" charset="0"/>
              </a:rPr>
              <a:t>Network</a:t>
            </a:r>
          </a:p>
        </p:txBody>
      </p:sp>
      <p:cxnSp>
        <p:nvCxnSpPr>
          <p:cNvPr id="7175" name="AutoShape 9"/>
          <p:cNvCxnSpPr>
            <a:cxnSpLocks noChangeShapeType="1"/>
            <a:stCxn id="7174" idx="2"/>
            <a:endCxn id="7183" idx="1"/>
          </p:cNvCxnSpPr>
          <p:nvPr/>
        </p:nvCxnSpPr>
        <p:spPr bwMode="auto">
          <a:xfrm>
            <a:off x="3441700" y="5489575"/>
            <a:ext cx="1470025" cy="0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7176" name="Oval 11"/>
          <p:cNvSpPr>
            <a:spLocks noChangeArrowheads="1"/>
          </p:cNvSpPr>
          <p:nvPr/>
        </p:nvSpPr>
        <p:spPr bwMode="auto">
          <a:xfrm>
            <a:off x="6804025" y="3622675"/>
            <a:ext cx="2016125" cy="1368425"/>
          </a:xfrm>
          <a:prstGeom prst="ellipse">
            <a:avLst/>
          </a:prstGeom>
          <a:solidFill>
            <a:schemeClr val="bg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r>
              <a:rPr lang="en-US" sz="2400" b="1">
                <a:solidFill>
                  <a:schemeClr val="folHlink"/>
                </a:solidFill>
              </a:rPr>
              <a:t>RTP</a:t>
            </a:r>
            <a:r>
              <a:rPr lang="en-US" b="1">
                <a:solidFill>
                  <a:schemeClr val="folHlink"/>
                </a:solidFill>
              </a:rPr>
              <a:t> </a:t>
            </a:r>
          </a:p>
          <a:p>
            <a:r>
              <a:rPr lang="en-US" sz="2400" b="1">
                <a:solidFill>
                  <a:schemeClr val="folHlink"/>
                </a:solidFill>
              </a:rPr>
              <a:t>Classifier</a:t>
            </a:r>
          </a:p>
        </p:txBody>
      </p:sp>
      <p:cxnSp>
        <p:nvCxnSpPr>
          <p:cNvPr id="7177" name="AutoShape 12"/>
          <p:cNvCxnSpPr>
            <a:cxnSpLocks noChangeShapeType="1"/>
            <a:stCxn id="7182" idx="3"/>
            <a:endCxn id="7176" idx="3"/>
          </p:cNvCxnSpPr>
          <p:nvPr/>
        </p:nvCxnSpPr>
        <p:spPr bwMode="auto">
          <a:xfrm flipV="1">
            <a:off x="5673725" y="4802188"/>
            <a:ext cx="1425575" cy="687387"/>
          </a:xfrm>
          <a:prstGeom prst="curvedConnector2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7178" name="AutoShape 29"/>
          <p:cNvCxnSpPr>
            <a:cxnSpLocks noChangeShapeType="1"/>
            <a:stCxn id="7176" idx="1"/>
            <a:endCxn id="7195" idx="3"/>
          </p:cNvCxnSpPr>
          <p:nvPr/>
        </p:nvCxnSpPr>
        <p:spPr bwMode="auto">
          <a:xfrm rot="5400000" flipH="1">
            <a:off x="6553994" y="3266282"/>
            <a:ext cx="454025" cy="636587"/>
          </a:xfrm>
          <a:prstGeom prst="curvedConnector2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7179" name="Oval 30"/>
          <p:cNvSpPr>
            <a:spLocks noChangeArrowheads="1"/>
          </p:cNvSpPr>
          <p:nvPr/>
        </p:nvSpPr>
        <p:spPr bwMode="auto">
          <a:xfrm>
            <a:off x="2246313" y="2133600"/>
            <a:ext cx="2016125" cy="1368425"/>
          </a:xfrm>
          <a:prstGeom prst="ellipse">
            <a:avLst/>
          </a:prstGeom>
          <a:solidFill>
            <a:schemeClr val="bg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r>
              <a:rPr lang="en-US" sz="2400" b="1">
                <a:solidFill>
                  <a:schemeClr val="folHlink"/>
                </a:solidFill>
              </a:rPr>
              <a:t>Decode</a:t>
            </a:r>
          </a:p>
        </p:txBody>
      </p:sp>
      <p:cxnSp>
        <p:nvCxnSpPr>
          <p:cNvPr id="7180" name="AutoShape 32"/>
          <p:cNvCxnSpPr>
            <a:cxnSpLocks noChangeShapeType="1"/>
            <a:endCxn id="7179" idx="6"/>
          </p:cNvCxnSpPr>
          <p:nvPr/>
        </p:nvCxnSpPr>
        <p:spPr bwMode="auto">
          <a:xfrm rot="10800000">
            <a:off x="4273550" y="2817813"/>
            <a:ext cx="698500" cy="539750"/>
          </a:xfrm>
          <a:prstGeom prst="curvedConnector3">
            <a:avLst>
              <a:gd name="adj1" fmla="val 50000"/>
            </a:avLst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7181" name="AutoShape 33"/>
          <p:cNvCxnSpPr>
            <a:cxnSpLocks noChangeShapeType="1"/>
            <a:stCxn id="7179" idx="2"/>
          </p:cNvCxnSpPr>
          <p:nvPr/>
        </p:nvCxnSpPr>
        <p:spPr bwMode="auto">
          <a:xfrm flipH="1">
            <a:off x="1619250" y="2817813"/>
            <a:ext cx="615950" cy="0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7182" name="Rectangle 35"/>
          <p:cNvSpPr>
            <a:spLocks noChangeArrowheads="1"/>
          </p:cNvSpPr>
          <p:nvPr/>
        </p:nvSpPr>
        <p:spPr bwMode="auto">
          <a:xfrm>
            <a:off x="5292725" y="5035550"/>
            <a:ext cx="369888" cy="908050"/>
          </a:xfrm>
          <a:prstGeom prst="rect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3" name="Rectangle 36"/>
          <p:cNvSpPr>
            <a:spLocks noChangeArrowheads="1"/>
          </p:cNvSpPr>
          <p:nvPr/>
        </p:nvSpPr>
        <p:spPr bwMode="auto">
          <a:xfrm>
            <a:off x="4922838" y="5035550"/>
            <a:ext cx="369887" cy="908050"/>
          </a:xfrm>
          <a:prstGeom prst="rect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4" name="Rectangle 37"/>
          <p:cNvSpPr>
            <a:spLocks noChangeArrowheads="1"/>
          </p:cNvSpPr>
          <p:nvPr/>
        </p:nvSpPr>
        <p:spPr bwMode="auto">
          <a:xfrm>
            <a:off x="5341938" y="2903538"/>
            <a:ext cx="369887" cy="908050"/>
          </a:xfrm>
          <a:prstGeom prst="rect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5" name="Rectangle 38"/>
          <p:cNvSpPr>
            <a:spLocks noChangeArrowheads="1"/>
          </p:cNvSpPr>
          <p:nvPr/>
        </p:nvSpPr>
        <p:spPr bwMode="auto">
          <a:xfrm>
            <a:off x="4972050" y="2903538"/>
            <a:ext cx="369888" cy="908050"/>
          </a:xfrm>
          <a:prstGeom prst="rect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6" name="Rectangle 39"/>
          <p:cNvSpPr>
            <a:spLocks noChangeArrowheads="1"/>
          </p:cNvSpPr>
          <p:nvPr/>
        </p:nvSpPr>
        <p:spPr bwMode="auto">
          <a:xfrm>
            <a:off x="5711825" y="2903538"/>
            <a:ext cx="369888" cy="908050"/>
          </a:xfrm>
          <a:prstGeom prst="rect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7" name="Rectangle 40"/>
          <p:cNvSpPr>
            <a:spLocks noChangeArrowheads="1"/>
          </p:cNvSpPr>
          <p:nvPr/>
        </p:nvSpPr>
        <p:spPr bwMode="auto">
          <a:xfrm>
            <a:off x="5341938" y="1679575"/>
            <a:ext cx="369887" cy="908050"/>
          </a:xfrm>
          <a:prstGeom prst="rect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8" name="Rectangle 41"/>
          <p:cNvSpPr>
            <a:spLocks noChangeArrowheads="1"/>
          </p:cNvSpPr>
          <p:nvPr/>
        </p:nvSpPr>
        <p:spPr bwMode="auto">
          <a:xfrm>
            <a:off x="4972050" y="1679575"/>
            <a:ext cx="369888" cy="908050"/>
          </a:xfrm>
          <a:prstGeom prst="rect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9" name="Line 43"/>
          <p:cNvSpPr>
            <a:spLocks noChangeShapeType="1"/>
          </p:cNvSpPr>
          <p:nvPr/>
        </p:nvSpPr>
        <p:spPr bwMode="auto">
          <a:xfrm flipH="1">
            <a:off x="4189413" y="5035550"/>
            <a:ext cx="7223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0" name="Line 44"/>
          <p:cNvSpPr>
            <a:spLocks noChangeShapeType="1"/>
          </p:cNvSpPr>
          <p:nvPr/>
        </p:nvSpPr>
        <p:spPr bwMode="auto">
          <a:xfrm flipH="1">
            <a:off x="4189413" y="5943600"/>
            <a:ext cx="7223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1" name="Line 45"/>
          <p:cNvSpPr>
            <a:spLocks noChangeShapeType="1"/>
          </p:cNvSpPr>
          <p:nvPr/>
        </p:nvSpPr>
        <p:spPr bwMode="auto">
          <a:xfrm flipH="1">
            <a:off x="6081713" y="3811588"/>
            <a:ext cx="7223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2" name="Line 46"/>
          <p:cNvSpPr>
            <a:spLocks noChangeShapeType="1"/>
          </p:cNvSpPr>
          <p:nvPr/>
        </p:nvSpPr>
        <p:spPr bwMode="auto">
          <a:xfrm flipH="1">
            <a:off x="6081713" y="2903538"/>
            <a:ext cx="7223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3" name="Line 47"/>
          <p:cNvSpPr>
            <a:spLocks noChangeShapeType="1"/>
          </p:cNvSpPr>
          <p:nvPr/>
        </p:nvSpPr>
        <p:spPr bwMode="auto">
          <a:xfrm flipH="1">
            <a:off x="5711825" y="2587625"/>
            <a:ext cx="72231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4" name="Line 48"/>
          <p:cNvSpPr>
            <a:spLocks noChangeShapeType="1"/>
          </p:cNvSpPr>
          <p:nvPr/>
        </p:nvSpPr>
        <p:spPr bwMode="auto">
          <a:xfrm flipH="1">
            <a:off x="5711825" y="1679575"/>
            <a:ext cx="72231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5" name="Rectangle 49"/>
          <p:cNvSpPr>
            <a:spLocks noChangeArrowheads="1"/>
          </p:cNvSpPr>
          <p:nvPr/>
        </p:nvSpPr>
        <p:spPr bwMode="auto">
          <a:xfrm>
            <a:off x="6081713" y="2903538"/>
            <a:ext cx="369887" cy="908050"/>
          </a:xfrm>
          <a:prstGeom prst="rect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6" name="Rectangle 50"/>
          <p:cNvSpPr>
            <a:spLocks noChangeArrowheads="1"/>
          </p:cNvSpPr>
          <p:nvPr/>
        </p:nvSpPr>
        <p:spPr bwMode="auto">
          <a:xfrm>
            <a:off x="1238250" y="2363788"/>
            <a:ext cx="369888" cy="908050"/>
          </a:xfrm>
          <a:prstGeom prst="rect">
            <a:avLst/>
          </a:prstGeom>
          <a:solidFill>
            <a:srgbClr val="DDDDDD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7" name="Rectangle 51"/>
          <p:cNvSpPr>
            <a:spLocks noChangeArrowheads="1"/>
          </p:cNvSpPr>
          <p:nvPr/>
        </p:nvSpPr>
        <p:spPr bwMode="auto">
          <a:xfrm>
            <a:off x="868363" y="2363788"/>
            <a:ext cx="369887" cy="908050"/>
          </a:xfrm>
          <a:prstGeom prst="rect">
            <a:avLst/>
          </a:prstGeom>
          <a:solidFill>
            <a:srgbClr val="DDDDDD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8" name="Line 52"/>
          <p:cNvSpPr>
            <a:spLocks noChangeShapeType="1"/>
          </p:cNvSpPr>
          <p:nvPr/>
        </p:nvSpPr>
        <p:spPr bwMode="auto">
          <a:xfrm flipH="1">
            <a:off x="1608138" y="3271838"/>
            <a:ext cx="4429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99" name="Line 53"/>
          <p:cNvSpPr>
            <a:spLocks noChangeShapeType="1"/>
          </p:cNvSpPr>
          <p:nvPr/>
        </p:nvSpPr>
        <p:spPr bwMode="auto">
          <a:xfrm flipH="1">
            <a:off x="1608138" y="2363788"/>
            <a:ext cx="4429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AE7AA03-94AC-4D60-A71C-23F86A5B7762}" type="slidenum">
              <a:rPr lang="en-US" smtClean="0"/>
              <a:pPr/>
              <a:t>50</a:t>
            </a:fld>
            <a:endParaRPr lang="en-US" smtClean="0"/>
          </a:p>
        </p:txBody>
      </p:sp>
      <p:sp>
        <p:nvSpPr>
          <p:cNvPr id="53251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Adaptive Playout Mechanisms for Packetized Audio Applications in WAN</a:t>
            </a:r>
          </a:p>
        </p:txBody>
      </p:sp>
      <p:sp>
        <p:nvSpPr>
          <p:cNvPr id="53252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R. Ramjee, J. Kurose, D. Towsley, H. Schulzrinne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solidFill>
                  <a:schemeClr val="tx1"/>
                </a:solidFill>
              </a:rPr>
              <a:t>INFOCOM 1994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5427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42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E5424BB-404F-4936-8D05-454906B4FB7B}" type="slidenum">
              <a:rPr lang="en-US" smtClean="0"/>
              <a:pPr/>
              <a:t>51</a:t>
            </a:fld>
            <a:endParaRPr lang="en-US" smtClean="0"/>
          </a:p>
        </p:txBody>
      </p:sp>
      <p:sp>
        <p:nvSpPr>
          <p:cNvPr id="542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Variables and Notations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5529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530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8DFEB3A-BA71-4F0F-AC65-703F09F63186}" type="slidenum">
              <a:rPr lang="en-US" smtClean="0"/>
              <a:pPr/>
              <a:t>52</a:t>
            </a:fld>
            <a:endParaRPr lang="en-US" smtClean="0"/>
          </a:p>
        </p:txBody>
      </p:sp>
      <p:sp>
        <p:nvSpPr>
          <p:cNvPr id="553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Variables and Notations</a:t>
            </a:r>
          </a:p>
        </p:txBody>
      </p:sp>
      <p:cxnSp>
        <p:nvCxnSpPr>
          <p:cNvPr id="55302" name="AutoShape 4"/>
          <p:cNvCxnSpPr>
            <a:cxnSpLocks noChangeShapeType="1"/>
          </p:cNvCxnSpPr>
          <p:nvPr/>
        </p:nvCxnSpPr>
        <p:spPr bwMode="auto">
          <a:xfrm>
            <a:off x="1258888" y="5603875"/>
            <a:ext cx="68421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55303" name="AutoShape 5"/>
          <p:cNvCxnSpPr>
            <a:cxnSpLocks noChangeShapeType="1"/>
          </p:cNvCxnSpPr>
          <p:nvPr/>
        </p:nvCxnSpPr>
        <p:spPr bwMode="auto">
          <a:xfrm>
            <a:off x="1258888" y="2579688"/>
            <a:ext cx="6842125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55304" name="Text Box 6"/>
          <p:cNvSpPr txBox="1">
            <a:spLocks noChangeArrowheads="1"/>
          </p:cNvSpPr>
          <p:nvPr/>
        </p:nvSpPr>
        <p:spPr bwMode="auto">
          <a:xfrm>
            <a:off x="1527175" y="5586413"/>
            <a:ext cx="1547813" cy="585787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3200">
                <a:latin typeface="Verdana" pitchFamily="34" charset="0"/>
              </a:rPr>
              <a:t>T</a:t>
            </a:r>
            <a:r>
              <a:rPr lang="en-US" sz="3200" baseline="-25000">
                <a:latin typeface="Verdana" pitchFamily="34" charset="0"/>
              </a:rPr>
              <a:t>send</a:t>
            </a:r>
            <a:r>
              <a:rPr lang="en-US" sz="3200">
                <a:latin typeface="Verdana" pitchFamily="34" charset="0"/>
              </a:rPr>
              <a:t>(i)</a:t>
            </a:r>
          </a:p>
        </p:txBody>
      </p:sp>
      <p:sp>
        <p:nvSpPr>
          <p:cNvPr id="55305" name="Line 7"/>
          <p:cNvSpPr>
            <a:spLocks noChangeShapeType="1"/>
          </p:cNvSpPr>
          <p:nvPr/>
        </p:nvSpPr>
        <p:spPr bwMode="auto">
          <a:xfrm flipV="1">
            <a:off x="1763713" y="2579688"/>
            <a:ext cx="2303462" cy="3024187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5306" name="Line 8"/>
          <p:cNvSpPr>
            <a:spLocks noChangeShapeType="1"/>
          </p:cNvSpPr>
          <p:nvPr/>
        </p:nvSpPr>
        <p:spPr bwMode="auto">
          <a:xfrm>
            <a:off x="1763713" y="5459413"/>
            <a:ext cx="0" cy="2159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5307" name="Line 9"/>
          <p:cNvSpPr>
            <a:spLocks noChangeShapeType="1"/>
          </p:cNvSpPr>
          <p:nvPr/>
        </p:nvSpPr>
        <p:spPr bwMode="auto">
          <a:xfrm flipV="1">
            <a:off x="1763713" y="2506663"/>
            <a:ext cx="0" cy="3097212"/>
          </a:xfrm>
          <a:prstGeom prst="line">
            <a:avLst/>
          </a:prstGeom>
          <a:noFill/>
          <a:ln w="3810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5308" name="Line 10"/>
          <p:cNvSpPr>
            <a:spLocks noChangeShapeType="1"/>
          </p:cNvSpPr>
          <p:nvPr/>
        </p:nvSpPr>
        <p:spPr bwMode="auto">
          <a:xfrm>
            <a:off x="6732588" y="2506663"/>
            <a:ext cx="0" cy="2159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5309" name="Text Box 11"/>
          <p:cNvSpPr txBox="1">
            <a:spLocks noChangeArrowheads="1"/>
          </p:cNvSpPr>
          <p:nvPr/>
        </p:nvSpPr>
        <p:spPr bwMode="auto">
          <a:xfrm>
            <a:off x="6732588" y="2565400"/>
            <a:ext cx="1473200" cy="58578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3200">
                <a:latin typeface="Verdana" pitchFamily="34" charset="0"/>
              </a:rPr>
              <a:t>T</a:t>
            </a:r>
            <a:r>
              <a:rPr lang="en-US" sz="3200" baseline="-25000">
                <a:latin typeface="Verdana" pitchFamily="34" charset="0"/>
              </a:rPr>
              <a:t>play</a:t>
            </a:r>
            <a:r>
              <a:rPr lang="en-US" sz="3200">
                <a:latin typeface="Verdana" pitchFamily="34" charset="0"/>
              </a:rPr>
              <a:t>(i)</a:t>
            </a:r>
          </a:p>
        </p:txBody>
      </p:sp>
      <p:sp>
        <p:nvSpPr>
          <p:cNvPr id="55310" name="Line 12"/>
          <p:cNvSpPr>
            <a:spLocks noChangeShapeType="1"/>
          </p:cNvSpPr>
          <p:nvPr/>
        </p:nvSpPr>
        <p:spPr bwMode="auto">
          <a:xfrm>
            <a:off x="4067175" y="2363788"/>
            <a:ext cx="2665413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5311" name="Text Box 13"/>
          <p:cNvSpPr txBox="1">
            <a:spLocks noChangeArrowheads="1"/>
          </p:cNvSpPr>
          <p:nvPr/>
        </p:nvSpPr>
        <p:spPr bwMode="auto">
          <a:xfrm>
            <a:off x="4716463" y="1711325"/>
            <a:ext cx="1344612" cy="58578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3200">
                <a:latin typeface="Verdana" pitchFamily="34" charset="0"/>
              </a:rPr>
              <a:t>T</a:t>
            </a:r>
            <a:r>
              <a:rPr lang="en-US" sz="3200" baseline="-25000">
                <a:latin typeface="Verdana" pitchFamily="34" charset="0"/>
              </a:rPr>
              <a:t>buf</a:t>
            </a:r>
            <a:r>
              <a:rPr lang="en-US" sz="3200">
                <a:latin typeface="Verdana" pitchFamily="34" charset="0"/>
              </a:rPr>
              <a:t>(i)</a:t>
            </a:r>
          </a:p>
        </p:txBody>
      </p:sp>
      <p:sp>
        <p:nvSpPr>
          <p:cNvPr id="55312" name="Text Box 14"/>
          <p:cNvSpPr txBox="1">
            <a:spLocks noChangeArrowheads="1"/>
          </p:cNvSpPr>
          <p:nvPr/>
        </p:nvSpPr>
        <p:spPr bwMode="auto">
          <a:xfrm>
            <a:off x="4067175" y="2562225"/>
            <a:ext cx="1692275" cy="58578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3200">
                <a:latin typeface="Verdana" pitchFamily="34" charset="0"/>
              </a:rPr>
              <a:t>T</a:t>
            </a:r>
            <a:r>
              <a:rPr lang="en-US" sz="3200" baseline="-25000">
                <a:latin typeface="Verdana" pitchFamily="34" charset="0"/>
              </a:rPr>
              <a:t>arrive</a:t>
            </a:r>
            <a:r>
              <a:rPr lang="en-US" sz="3200">
                <a:latin typeface="Verdana" pitchFamily="34" charset="0"/>
              </a:rPr>
              <a:t>(i)</a:t>
            </a:r>
          </a:p>
        </p:txBody>
      </p:sp>
      <p:sp>
        <p:nvSpPr>
          <p:cNvPr id="49167" name="Line 15"/>
          <p:cNvSpPr>
            <a:spLocks noChangeShapeType="1"/>
          </p:cNvSpPr>
          <p:nvPr/>
        </p:nvSpPr>
        <p:spPr bwMode="auto">
          <a:xfrm flipV="1">
            <a:off x="6732588" y="2506663"/>
            <a:ext cx="0" cy="3097212"/>
          </a:xfrm>
          <a:prstGeom prst="line">
            <a:avLst/>
          </a:prstGeom>
          <a:noFill/>
          <a:ln w="3810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9168" name="Line 16"/>
          <p:cNvSpPr>
            <a:spLocks noChangeShapeType="1"/>
          </p:cNvSpPr>
          <p:nvPr/>
        </p:nvSpPr>
        <p:spPr bwMode="auto">
          <a:xfrm>
            <a:off x="1763713" y="5099050"/>
            <a:ext cx="4968875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9169" name="Text Box 17"/>
          <p:cNvSpPr txBox="1">
            <a:spLocks noChangeArrowheads="1"/>
          </p:cNvSpPr>
          <p:nvPr/>
        </p:nvSpPr>
        <p:spPr bwMode="auto">
          <a:xfrm>
            <a:off x="3492500" y="4448175"/>
            <a:ext cx="1631950" cy="58578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3200">
                <a:latin typeface="Verdana" pitchFamily="34" charset="0"/>
              </a:rPr>
              <a:t>T</a:t>
            </a:r>
            <a:r>
              <a:rPr lang="en-US" sz="3200" baseline="-25000">
                <a:latin typeface="Verdana" pitchFamily="34" charset="0"/>
              </a:rPr>
              <a:t>delay</a:t>
            </a:r>
            <a:r>
              <a:rPr lang="en-US" sz="3200">
                <a:latin typeface="Verdana" pitchFamily="34" charset="0"/>
              </a:rPr>
              <a:t>(i)</a:t>
            </a:r>
          </a:p>
        </p:txBody>
      </p:sp>
      <p:sp>
        <p:nvSpPr>
          <p:cNvPr id="55316" name="Line 18"/>
          <p:cNvSpPr>
            <a:spLocks noChangeShapeType="1"/>
          </p:cNvSpPr>
          <p:nvPr/>
        </p:nvSpPr>
        <p:spPr bwMode="auto">
          <a:xfrm>
            <a:off x="1763713" y="2363788"/>
            <a:ext cx="2303462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5317" name="Text Box 19"/>
          <p:cNvSpPr txBox="1">
            <a:spLocks noChangeArrowheads="1"/>
          </p:cNvSpPr>
          <p:nvPr/>
        </p:nvSpPr>
        <p:spPr bwMode="auto">
          <a:xfrm>
            <a:off x="2124075" y="1711325"/>
            <a:ext cx="1347788" cy="58578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3200">
                <a:latin typeface="Verdana" pitchFamily="34" charset="0"/>
              </a:rPr>
              <a:t>T</a:t>
            </a:r>
            <a:r>
              <a:rPr lang="en-US" sz="3200" baseline="-25000">
                <a:latin typeface="Verdana" pitchFamily="34" charset="0"/>
              </a:rPr>
              <a:t>net</a:t>
            </a:r>
            <a:r>
              <a:rPr lang="en-US" sz="3200">
                <a:latin typeface="Verdana" pitchFamily="34" charset="0"/>
              </a:rPr>
              <a:t>(i)</a:t>
            </a:r>
          </a:p>
        </p:txBody>
      </p:sp>
      <p:sp>
        <p:nvSpPr>
          <p:cNvPr id="55318" name="Line 20"/>
          <p:cNvSpPr>
            <a:spLocks noChangeShapeType="1"/>
          </p:cNvSpPr>
          <p:nvPr/>
        </p:nvSpPr>
        <p:spPr bwMode="auto">
          <a:xfrm>
            <a:off x="4067175" y="2506663"/>
            <a:ext cx="0" cy="2159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67" grpId="0" animBg="1"/>
      <p:bldP spid="49168" grpId="0" animBg="1"/>
      <p:bldP spid="49169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563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63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B2FE3E8-CA03-44EA-94BA-6443994A08F6}" type="slidenum">
              <a:rPr lang="en-US" smtClean="0"/>
              <a:pPr/>
              <a:t>53</a:t>
            </a:fld>
            <a:endParaRPr lang="en-US" smtClean="0"/>
          </a:p>
        </p:txBody>
      </p:sp>
      <p:sp>
        <p:nvSpPr>
          <p:cNvPr id="563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1</a:t>
            </a:r>
            <a:r>
              <a:rPr lang="en-US" baseline="30000" smtClean="0"/>
              <a:t>st</a:t>
            </a:r>
            <a:r>
              <a:rPr lang="en-US" smtClean="0"/>
              <a:t> Packet in Talkspurt</a:t>
            </a:r>
            <a:endParaRPr lang="en-US" baseline="-25000" smtClean="0"/>
          </a:p>
        </p:txBody>
      </p:sp>
      <p:sp>
        <p:nvSpPr>
          <p:cNvPr id="563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  <p:pic>
        <p:nvPicPr>
          <p:cNvPr id="56327" name="Picture 6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58888" y="1917700"/>
            <a:ext cx="6858000" cy="63500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</p:pic>
      <p:pic>
        <p:nvPicPr>
          <p:cNvPr id="53255" name="Picture 7" descr="txp_fig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58888" y="4306888"/>
            <a:ext cx="7188200" cy="63500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</p:pic>
      <p:sp>
        <p:nvSpPr>
          <p:cNvPr id="53256" name="Text Box 8"/>
          <p:cNvSpPr txBox="1">
            <a:spLocks noChangeArrowheads="1"/>
          </p:cNvSpPr>
          <p:nvPr/>
        </p:nvSpPr>
        <p:spPr bwMode="auto">
          <a:xfrm>
            <a:off x="915988" y="3386138"/>
            <a:ext cx="3587750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We can estimate as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6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573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73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811D76E-67DA-41C1-BCFE-96A044C5D4E0}" type="slidenum">
              <a:rPr lang="en-US" smtClean="0"/>
              <a:pPr/>
              <a:t>54</a:t>
            </a:fld>
            <a:endParaRPr lang="en-US" smtClean="0"/>
          </a:p>
        </p:txBody>
      </p:sp>
      <p:sp>
        <p:nvSpPr>
          <p:cNvPr id="573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to estimate V</a:t>
            </a:r>
            <a:r>
              <a:rPr lang="en-US" baseline="-25000" smtClean="0"/>
              <a:t>net</a:t>
            </a:r>
            <a:r>
              <a:rPr lang="en-US" smtClean="0"/>
              <a:t>(i)</a:t>
            </a:r>
          </a:p>
        </p:txBody>
      </p:sp>
      <p:sp>
        <p:nvSpPr>
          <p:cNvPr id="573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>
              <a:solidFill>
                <a:schemeClr val="folHlink"/>
              </a:solidFill>
            </a:endParaRPr>
          </a:p>
        </p:txBody>
      </p:sp>
      <p:pic>
        <p:nvPicPr>
          <p:cNvPr id="57351" name="Picture 6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4213" y="3429000"/>
            <a:ext cx="8239125" cy="390525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583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83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D8A735D-5977-44CB-A24F-330ACD22E2EC}" type="slidenum">
              <a:rPr lang="en-US" smtClean="0"/>
              <a:pPr/>
              <a:t>55</a:t>
            </a:fld>
            <a:endParaRPr lang="en-US" smtClean="0"/>
          </a:p>
        </p:txBody>
      </p:sp>
      <p:sp>
        <p:nvSpPr>
          <p:cNvPr id="583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to estimate E</a:t>
            </a:r>
            <a:r>
              <a:rPr lang="en-US" baseline="-25000" smtClean="0"/>
              <a:t>net</a:t>
            </a:r>
            <a:r>
              <a:rPr lang="en-US" smtClean="0"/>
              <a:t>(i)</a:t>
            </a:r>
          </a:p>
        </p:txBody>
      </p:sp>
      <p:sp>
        <p:nvSpPr>
          <p:cNvPr id="583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folHlink"/>
                </a:solidFill>
              </a:rPr>
              <a:t>Method 1: Jacobson’s Method</a:t>
            </a:r>
          </a:p>
        </p:txBody>
      </p:sp>
      <p:pic>
        <p:nvPicPr>
          <p:cNvPr id="58375" name="Picture 4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6013" y="2852738"/>
            <a:ext cx="7343775" cy="3873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</p:pic>
      <p:pic>
        <p:nvPicPr>
          <p:cNvPr id="57350" name="Picture 6" descr="txp_fig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43000" y="3733800"/>
            <a:ext cx="5562600" cy="492125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5939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593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498D077-1176-468F-836B-C445735E56AE}" type="slidenum">
              <a:rPr lang="en-US" smtClean="0"/>
              <a:pPr/>
              <a:t>56</a:t>
            </a:fld>
            <a:endParaRPr lang="en-US" smtClean="0"/>
          </a:p>
        </p:txBody>
      </p:sp>
      <p:sp>
        <p:nvSpPr>
          <p:cNvPr id="593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Spike</a:t>
            </a:r>
          </a:p>
        </p:txBody>
      </p:sp>
      <p:sp>
        <p:nvSpPr>
          <p:cNvPr id="59398" name="Line 3"/>
          <p:cNvSpPr>
            <a:spLocks noChangeShapeType="1"/>
          </p:cNvSpPr>
          <p:nvPr/>
        </p:nvSpPr>
        <p:spPr bwMode="auto">
          <a:xfrm>
            <a:off x="1403350" y="5734050"/>
            <a:ext cx="6840538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9399" name="Line 4"/>
          <p:cNvSpPr>
            <a:spLocks noChangeShapeType="1"/>
          </p:cNvSpPr>
          <p:nvPr/>
        </p:nvSpPr>
        <p:spPr bwMode="auto">
          <a:xfrm flipV="1">
            <a:off x="1763713" y="2276475"/>
            <a:ext cx="0" cy="3744913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9400" name="Text Box 5"/>
          <p:cNvSpPr txBox="1">
            <a:spLocks noChangeArrowheads="1"/>
          </p:cNvSpPr>
          <p:nvPr/>
        </p:nvSpPr>
        <p:spPr bwMode="auto">
          <a:xfrm>
            <a:off x="7216775" y="5722938"/>
            <a:ext cx="881063" cy="401637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Time</a:t>
            </a:r>
          </a:p>
        </p:txBody>
      </p:sp>
      <p:sp>
        <p:nvSpPr>
          <p:cNvPr id="59401" name="Text Box 6"/>
          <p:cNvSpPr txBox="1">
            <a:spLocks noChangeArrowheads="1"/>
          </p:cNvSpPr>
          <p:nvPr/>
        </p:nvSpPr>
        <p:spPr bwMode="auto">
          <a:xfrm>
            <a:off x="914400" y="2001838"/>
            <a:ext cx="660400" cy="401637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T</a:t>
            </a:r>
            <a:r>
              <a:rPr lang="en-US" sz="2000" b="1" baseline="-25000">
                <a:latin typeface="Verdana" pitchFamily="34" charset="0"/>
              </a:rPr>
              <a:t>net</a:t>
            </a:r>
            <a:endParaRPr lang="en-US" sz="2000" b="1">
              <a:latin typeface="Verdana" pitchFamily="34" charset="0"/>
            </a:endParaRPr>
          </a:p>
        </p:txBody>
      </p:sp>
      <p:sp>
        <p:nvSpPr>
          <p:cNvPr id="59402" name="Freeform 7"/>
          <p:cNvSpPr>
            <a:spLocks/>
          </p:cNvSpPr>
          <p:nvPr/>
        </p:nvSpPr>
        <p:spPr bwMode="auto">
          <a:xfrm>
            <a:off x="1870075" y="4973638"/>
            <a:ext cx="1468438" cy="82550"/>
          </a:xfrm>
          <a:custGeom>
            <a:avLst/>
            <a:gdLst>
              <a:gd name="T0" fmla="*/ 0 w 925"/>
              <a:gd name="T1" fmla="*/ 2147483647 h 52"/>
              <a:gd name="T2" fmla="*/ 2147483647 w 925"/>
              <a:gd name="T3" fmla="*/ 0 h 52"/>
              <a:gd name="T4" fmla="*/ 2147483647 w 925"/>
              <a:gd name="T5" fmla="*/ 2147483647 h 52"/>
              <a:gd name="T6" fmla="*/ 2147483647 w 925"/>
              <a:gd name="T7" fmla="*/ 2147483647 h 52"/>
              <a:gd name="T8" fmla="*/ 2147483647 w 925"/>
              <a:gd name="T9" fmla="*/ 2147483647 h 52"/>
              <a:gd name="T10" fmla="*/ 2147483647 w 925"/>
              <a:gd name="T11" fmla="*/ 2147483647 h 52"/>
              <a:gd name="T12" fmla="*/ 2147483647 w 925"/>
              <a:gd name="T13" fmla="*/ 2147483647 h 52"/>
              <a:gd name="T14" fmla="*/ 2147483647 w 925"/>
              <a:gd name="T15" fmla="*/ 2147483647 h 52"/>
              <a:gd name="T16" fmla="*/ 2147483647 w 925"/>
              <a:gd name="T17" fmla="*/ 2147483647 h 52"/>
              <a:gd name="T18" fmla="*/ 2147483647 w 925"/>
              <a:gd name="T19" fmla="*/ 2147483647 h 52"/>
              <a:gd name="T20" fmla="*/ 2147483647 w 925"/>
              <a:gd name="T21" fmla="*/ 2147483647 h 52"/>
              <a:gd name="T22" fmla="*/ 2147483647 w 925"/>
              <a:gd name="T23" fmla="*/ 2147483647 h 52"/>
              <a:gd name="T24" fmla="*/ 2147483647 w 925"/>
              <a:gd name="T25" fmla="*/ 2147483647 h 5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925"/>
              <a:gd name="T40" fmla="*/ 0 h 52"/>
              <a:gd name="T41" fmla="*/ 925 w 925"/>
              <a:gd name="T42" fmla="*/ 52 h 52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925" h="52">
                <a:moveTo>
                  <a:pt x="0" y="35"/>
                </a:moveTo>
                <a:cubicBezTo>
                  <a:pt x="50" y="18"/>
                  <a:pt x="53" y="9"/>
                  <a:pt x="114" y="0"/>
                </a:cubicBezTo>
                <a:cubicBezTo>
                  <a:pt x="171" y="8"/>
                  <a:pt x="203" y="13"/>
                  <a:pt x="245" y="52"/>
                </a:cubicBezTo>
                <a:cubicBezTo>
                  <a:pt x="273" y="49"/>
                  <a:pt x="313" y="49"/>
                  <a:pt x="341" y="35"/>
                </a:cubicBezTo>
                <a:cubicBezTo>
                  <a:pt x="402" y="5"/>
                  <a:pt x="328" y="28"/>
                  <a:pt x="402" y="9"/>
                </a:cubicBezTo>
                <a:cubicBezTo>
                  <a:pt x="425" y="12"/>
                  <a:pt x="449" y="11"/>
                  <a:pt x="471" y="18"/>
                </a:cubicBezTo>
                <a:cubicBezTo>
                  <a:pt x="479" y="20"/>
                  <a:pt x="481" y="34"/>
                  <a:pt x="489" y="35"/>
                </a:cubicBezTo>
                <a:cubicBezTo>
                  <a:pt x="556" y="41"/>
                  <a:pt x="623" y="22"/>
                  <a:pt x="690" y="18"/>
                </a:cubicBezTo>
                <a:cubicBezTo>
                  <a:pt x="716" y="21"/>
                  <a:pt x="742" y="22"/>
                  <a:pt x="768" y="26"/>
                </a:cubicBezTo>
                <a:cubicBezTo>
                  <a:pt x="777" y="27"/>
                  <a:pt x="785" y="36"/>
                  <a:pt x="794" y="35"/>
                </a:cubicBezTo>
                <a:cubicBezTo>
                  <a:pt x="812" y="33"/>
                  <a:pt x="847" y="18"/>
                  <a:pt x="847" y="18"/>
                </a:cubicBezTo>
                <a:cubicBezTo>
                  <a:pt x="856" y="21"/>
                  <a:pt x="864" y="23"/>
                  <a:pt x="873" y="26"/>
                </a:cubicBezTo>
                <a:cubicBezTo>
                  <a:pt x="890" y="32"/>
                  <a:pt x="925" y="44"/>
                  <a:pt x="925" y="44"/>
                </a:cubicBezTo>
              </a:path>
            </a:pathLst>
          </a:custGeom>
          <a:noFill/>
          <a:ln w="222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03" name="Freeform 8"/>
          <p:cNvSpPr>
            <a:spLocks/>
          </p:cNvSpPr>
          <p:nvPr/>
        </p:nvSpPr>
        <p:spPr bwMode="auto">
          <a:xfrm>
            <a:off x="4683125" y="2203450"/>
            <a:ext cx="692150" cy="1038225"/>
          </a:xfrm>
          <a:custGeom>
            <a:avLst/>
            <a:gdLst>
              <a:gd name="T0" fmla="*/ 0 w 436"/>
              <a:gd name="T1" fmla="*/ 0 h 654"/>
              <a:gd name="T2" fmla="*/ 2147483647 w 436"/>
              <a:gd name="T3" fmla="*/ 2147483647 h 654"/>
              <a:gd name="T4" fmla="*/ 2147483647 w 436"/>
              <a:gd name="T5" fmla="*/ 2147483647 h 654"/>
              <a:gd name="T6" fmla="*/ 2147483647 w 436"/>
              <a:gd name="T7" fmla="*/ 2147483647 h 654"/>
              <a:gd name="T8" fmla="*/ 2147483647 w 436"/>
              <a:gd name="T9" fmla="*/ 2147483647 h 654"/>
              <a:gd name="T10" fmla="*/ 2147483647 w 436"/>
              <a:gd name="T11" fmla="*/ 2147483647 h 654"/>
              <a:gd name="T12" fmla="*/ 2147483647 w 436"/>
              <a:gd name="T13" fmla="*/ 2147483647 h 654"/>
              <a:gd name="T14" fmla="*/ 2147483647 w 436"/>
              <a:gd name="T15" fmla="*/ 2147483647 h 654"/>
              <a:gd name="T16" fmla="*/ 2147483647 w 436"/>
              <a:gd name="T17" fmla="*/ 2147483647 h 654"/>
              <a:gd name="T18" fmla="*/ 2147483647 w 436"/>
              <a:gd name="T19" fmla="*/ 2147483647 h 654"/>
              <a:gd name="T20" fmla="*/ 2147483647 w 436"/>
              <a:gd name="T21" fmla="*/ 2147483647 h 65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436"/>
              <a:gd name="T34" fmla="*/ 0 h 654"/>
              <a:gd name="T35" fmla="*/ 436 w 436"/>
              <a:gd name="T36" fmla="*/ 654 h 654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436" h="654">
                <a:moveTo>
                  <a:pt x="0" y="0"/>
                </a:moveTo>
                <a:cubicBezTo>
                  <a:pt x="26" y="26"/>
                  <a:pt x="44" y="40"/>
                  <a:pt x="78" y="52"/>
                </a:cubicBezTo>
                <a:cubicBezTo>
                  <a:pt x="96" y="69"/>
                  <a:pt x="113" y="87"/>
                  <a:pt x="131" y="104"/>
                </a:cubicBezTo>
                <a:cubicBezTo>
                  <a:pt x="142" y="140"/>
                  <a:pt x="168" y="165"/>
                  <a:pt x="183" y="200"/>
                </a:cubicBezTo>
                <a:cubicBezTo>
                  <a:pt x="201" y="240"/>
                  <a:pt x="202" y="269"/>
                  <a:pt x="227" y="305"/>
                </a:cubicBezTo>
                <a:cubicBezTo>
                  <a:pt x="239" y="343"/>
                  <a:pt x="272" y="379"/>
                  <a:pt x="305" y="401"/>
                </a:cubicBezTo>
                <a:cubicBezTo>
                  <a:pt x="320" y="445"/>
                  <a:pt x="334" y="488"/>
                  <a:pt x="349" y="532"/>
                </a:cubicBezTo>
                <a:cubicBezTo>
                  <a:pt x="355" y="549"/>
                  <a:pt x="356" y="569"/>
                  <a:pt x="366" y="584"/>
                </a:cubicBezTo>
                <a:cubicBezTo>
                  <a:pt x="373" y="595"/>
                  <a:pt x="385" y="601"/>
                  <a:pt x="393" y="611"/>
                </a:cubicBezTo>
                <a:cubicBezTo>
                  <a:pt x="400" y="619"/>
                  <a:pt x="403" y="630"/>
                  <a:pt x="410" y="637"/>
                </a:cubicBezTo>
                <a:cubicBezTo>
                  <a:pt x="417" y="644"/>
                  <a:pt x="436" y="654"/>
                  <a:pt x="436" y="654"/>
                </a:cubicBezTo>
              </a:path>
            </a:pathLst>
          </a:custGeom>
          <a:noFill/>
          <a:ln w="222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04" name="Freeform 9"/>
          <p:cNvSpPr>
            <a:spLocks/>
          </p:cNvSpPr>
          <p:nvPr/>
        </p:nvSpPr>
        <p:spPr bwMode="auto">
          <a:xfrm>
            <a:off x="5924550" y="4281488"/>
            <a:ext cx="850900" cy="692150"/>
          </a:xfrm>
          <a:custGeom>
            <a:avLst/>
            <a:gdLst>
              <a:gd name="T0" fmla="*/ 2147483647 w 536"/>
              <a:gd name="T1" fmla="*/ 0 h 436"/>
              <a:gd name="T2" fmla="*/ 2147483647 w 536"/>
              <a:gd name="T3" fmla="*/ 2147483647 h 436"/>
              <a:gd name="T4" fmla="*/ 2147483647 w 536"/>
              <a:gd name="T5" fmla="*/ 2147483647 h 436"/>
              <a:gd name="T6" fmla="*/ 2147483647 w 536"/>
              <a:gd name="T7" fmla="*/ 2147483647 h 436"/>
              <a:gd name="T8" fmla="*/ 2147483647 w 536"/>
              <a:gd name="T9" fmla="*/ 2147483647 h 436"/>
              <a:gd name="T10" fmla="*/ 2147483647 w 536"/>
              <a:gd name="T11" fmla="*/ 2147483647 h 436"/>
              <a:gd name="T12" fmla="*/ 2147483647 w 536"/>
              <a:gd name="T13" fmla="*/ 2147483647 h 436"/>
              <a:gd name="T14" fmla="*/ 2147483647 w 536"/>
              <a:gd name="T15" fmla="*/ 2147483647 h 436"/>
              <a:gd name="T16" fmla="*/ 2147483647 w 536"/>
              <a:gd name="T17" fmla="*/ 2147483647 h 4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36"/>
              <a:gd name="T28" fmla="*/ 0 h 436"/>
              <a:gd name="T29" fmla="*/ 536 w 536"/>
              <a:gd name="T30" fmla="*/ 436 h 4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36" h="436">
                <a:moveTo>
                  <a:pt x="3" y="0"/>
                </a:moveTo>
                <a:cubicBezTo>
                  <a:pt x="20" y="50"/>
                  <a:pt x="0" y="3"/>
                  <a:pt x="38" y="52"/>
                </a:cubicBezTo>
                <a:cubicBezTo>
                  <a:pt x="72" y="95"/>
                  <a:pt x="88" y="144"/>
                  <a:pt x="134" y="174"/>
                </a:cubicBezTo>
                <a:cubicBezTo>
                  <a:pt x="149" y="218"/>
                  <a:pt x="184" y="244"/>
                  <a:pt x="213" y="279"/>
                </a:cubicBezTo>
                <a:cubicBezTo>
                  <a:pt x="239" y="310"/>
                  <a:pt x="261" y="349"/>
                  <a:pt x="300" y="366"/>
                </a:cubicBezTo>
                <a:cubicBezTo>
                  <a:pt x="333" y="381"/>
                  <a:pt x="371" y="389"/>
                  <a:pt x="405" y="401"/>
                </a:cubicBezTo>
                <a:cubicBezTo>
                  <a:pt x="411" y="407"/>
                  <a:pt x="415" y="415"/>
                  <a:pt x="422" y="419"/>
                </a:cubicBezTo>
                <a:cubicBezTo>
                  <a:pt x="439" y="427"/>
                  <a:pt x="475" y="436"/>
                  <a:pt x="475" y="436"/>
                </a:cubicBezTo>
                <a:cubicBezTo>
                  <a:pt x="500" y="398"/>
                  <a:pt x="482" y="410"/>
                  <a:pt x="536" y="410"/>
                </a:cubicBezTo>
              </a:path>
            </a:pathLst>
          </a:custGeom>
          <a:noFill/>
          <a:ln w="222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05" name="Freeform 10"/>
          <p:cNvSpPr>
            <a:spLocks/>
          </p:cNvSpPr>
          <p:nvPr/>
        </p:nvSpPr>
        <p:spPr bwMode="auto">
          <a:xfrm>
            <a:off x="7051675" y="4849813"/>
            <a:ext cx="1122363" cy="152400"/>
          </a:xfrm>
          <a:custGeom>
            <a:avLst/>
            <a:gdLst>
              <a:gd name="T0" fmla="*/ 0 w 707"/>
              <a:gd name="T1" fmla="*/ 2147483647 h 96"/>
              <a:gd name="T2" fmla="*/ 2147483647 w 707"/>
              <a:gd name="T3" fmla="*/ 0 h 96"/>
              <a:gd name="T4" fmla="*/ 2147483647 w 707"/>
              <a:gd name="T5" fmla="*/ 2147483647 h 96"/>
              <a:gd name="T6" fmla="*/ 2147483647 w 707"/>
              <a:gd name="T7" fmla="*/ 2147483647 h 96"/>
              <a:gd name="T8" fmla="*/ 2147483647 w 707"/>
              <a:gd name="T9" fmla="*/ 2147483647 h 96"/>
              <a:gd name="T10" fmla="*/ 2147483647 w 707"/>
              <a:gd name="T11" fmla="*/ 2147483647 h 96"/>
              <a:gd name="T12" fmla="*/ 2147483647 w 707"/>
              <a:gd name="T13" fmla="*/ 2147483647 h 96"/>
              <a:gd name="T14" fmla="*/ 2147483647 w 707"/>
              <a:gd name="T15" fmla="*/ 2147483647 h 9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707"/>
              <a:gd name="T25" fmla="*/ 0 h 96"/>
              <a:gd name="T26" fmla="*/ 707 w 707"/>
              <a:gd name="T27" fmla="*/ 96 h 9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707" h="96">
                <a:moveTo>
                  <a:pt x="0" y="96"/>
                </a:moveTo>
                <a:cubicBezTo>
                  <a:pt x="44" y="67"/>
                  <a:pt x="91" y="15"/>
                  <a:pt x="140" y="0"/>
                </a:cubicBezTo>
                <a:cubicBezTo>
                  <a:pt x="187" y="11"/>
                  <a:pt x="218" y="42"/>
                  <a:pt x="262" y="61"/>
                </a:cubicBezTo>
                <a:cubicBezTo>
                  <a:pt x="288" y="72"/>
                  <a:pt x="323" y="74"/>
                  <a:pt x="349" y="78"/>
                </a:cubicBezTo>
                <a:cubicBezTo>
                  <a:pt x="391" y="71"/>
                  <a:pt x="417" y="73"/>
                  <a:pt x="445" y="43"/>
                </a:cubicBezTo>
                <a:cubicBezTo>
                  <a:pt x="478" y="52"/>
                  <a:pt x="501" y="67"/>
                  <a:pt x="533" y="78"/>
                </a:cubicBezTo>
                <a:cubicBezTo>
                  <a:pt x="575" y="67"/>
                  <a:pt x="605" y="39"/>
                  <a:pt x="646" y="26"/>
                </a:cubicBezTo>
                <a:cubicBezTo>
                  <a:pt x="665" y="32"/>
                  <a:pt x="687" y="43"/>
                  <a:pt x="707" y="43"/>
                </a:cubicBezTo>
              </a:path>
            </a:pathLst>
          </a:custGeom>
          <a:noFill/>
          <a:ln w="222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604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04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328BCDB-4416-4315-8BA1-01F1A254B7EC}" type="slidenum">
              <a:rPr lang="en-US" smtClean="0"/>
              <a:pPr/>
              <a:t>57</a:t>
            </a:fld>
            <a:endParaRPr lang="en-US" smtClean="0"/>
          </a:p>
        </p:txBody>
      </p:sp>
      <p:sp>
        <p:nvSpPr>
          <p:cNvPr id="604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Problems</a:t>
            </a:r>
          </a:p>
        </p:txBody>
      </p:sp>
      <p:sp>
        <p:nvSpPr>
          <p:cNvPr id="604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Does not react to spike fast enough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614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14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0B79D0D-7775-462C-8431-094F2BA7FAF8}" type="slidenum">
              <a:rPr lang="en-US" smtClean="0"/>
              <a:pPr/>
              <a:t>58</a:t>
            </a:fld>
            <a:endParaRPr lang="en-US" smtClean="0"/>
          </a:p>
        </p:txBody>
      </p:sp>
      <p:sp>
        <p:nvSpPr>
          <p:cNvPr id="614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to estimate E</a:t>
            </a:r>
            <a:r>
              <a:rPr lang="en-US" baseline="-25000" smtClean="0"/>
              <a:t>net</a:t>
            </a:r>
            <a:r>
              <a:rPr lang="en-US" smtClean="0"/>
              <a:t>(i)</a:t>
            </a:r>
          </a:p>
        </p:txBody>
      </p:sp>
      <p:sp>
        <p:nvSpPr>
          <p:cNvPr id="614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folHlink"/>
                </a:solidFill>
              </a:rPr>
              <a:t>Ramjee’s Method</a:t>
            </a:r>
          </a:p>
        </p:txBody>
      </p:sp>
      <p:sp>
        <p:nvSpPr>
          <p:cNvPr id="61447" name="Oval 4"/>
          <p:cNvSpPr>
            <a:spLocks noChangeArrowheads="1"/>
          </p:cNvSpPr>
          <p:nvPr/>
        </p:nvSpPr>
        <p:spPr bwMode="auto">
          <a:xfrm>
            <a:off x="1835150" y="3357563"/>
            <a:ext cx="1223963" cy="1223962"/>
          </a:xfrm>
          <a:prstGeom prst="ellipse">
            <a:avLst/>
          </a:prstGeom>
          <a:solidFill>
            <a:schemeClr val="accent2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 b="1">
                <a:solidFill>
                  <a:schemeClr val="bg1"/>
                </a:solidFill>
                <a:latin typeface="Verdana" pitchFamily="34" charset="0"/>
              </a:rPr>
              <a:t>SPIKE</a:t>
            </a:r>
          </a:p>
        </p:txBody>
      </p:sp>
      <p:sp>
        <p:nvSpPr>
          <p:cNvPr id="61448" name="Oval 5"/>
          <p:cNvSpPr>
            <a:spLocks noChangeArrowheads="1"/>
          </p:cNvSpPr>
          <p:nvPr/>
        </p:nvSpPr>
        <p:spPr bwMode="auto">
          <a:xfrm>
            <a:off x="5759450" y="3357563"/>
            <a:ext cx="1223963" cy="1223962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 b="1">
                <a:solidFill>
                  <a:schemeClr val="bg1"/>
                </a:solidFill>
                <a:latin typeface="Verdana" pitchFamily="34" charset="0"/>
              </a:rPr>
              <a:t>NORMAL</a:t>
            </a:r>
          </a:p>
        </p:txBody>
      </p:sp>
      <p:cxnSp>
        <p:nvCxnSpPr>
          <p:cNvPr id="61449" name="AutoShape 6"/>
          <p:cNvCxnSpPr>
            <a:cxnSpLocks noChangeShapeType="1"/>
            <a:stCxn id="61448" idx="1"/>
            <a:endCxn id="61447" idx="7"/>
          </p:cNvCxnSpPr>
          <p:nvPr/>
        </p:nvCxnSpPr>
        <p:spPr bwMode="auto">
          <a:xfrm rot="-5400000" flipH="1" flipV="1">
            <a:off x="4408488" y="2000250"/>
            <a:ext cx="1587" cy="3059113"/>
          </a:xfrm>
          <a:prstGeom prst="curvedConnector3">
            <a:avLst>
              <a:gd name="adj1" fmla="val -25200009"/>
            </a:avLst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1450" name="AutoShape 7"/>
          <p:cNvCxnSpPr>
            <a:cxnSpLocks noChangeShapeType="1"/>
            <a:stCxn id="61447" idx="5"/>
            <a:endCxn id="61448" idx="3"/>
          </p:cNvCxnSpPr>
          <p:nvPr/>
        </p:nvCxnSpPr>
        <p:spPr bwMode="auto">
          <a:xfrm rot="16200000" flipH="1">
            <a:off x="4408488" y="2881312"/>
            <a:ext cx="1588" cy="3059113"/>
          </a:xfrm>
          <a:prstGeom prst="curvedConnector3">
            <a:avLst>
              <a:gd name="adj1" fmla="val 25100009"/>
            </a:avLst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6246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24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1E19FE1-5450-48F7-9182-D5F272C9CC61}" type="slidenum">
              <a:rPr lang="en-US" smtClean="0"/>
              <a:pPr/>
              <a:t>59</a:t>
            </a:fld>
            <a:endParaRPr lang="en-US" smtClean="0"/>
          </a:p>
        </p:txBody>
      </p:sp>
      <p:sp>
        <p:nvSpPr>
          <p:cNvPr id="624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Ramjee’s Idea</a:t>
            </a:r>
          </a:p>
        </p:txBody>
      </p:sp>
      <p:sp>
        <p:nvSpPr>
          <p:cNvPr id="62470" name="Oval 8"/>
          <p:cNvSpPr>
            <a:spLocks noChangeArrowheads="1"/>
          </p:cNvSpPr>
          <p:nvPr/>
        </p:nvSpPr>
        <p:spPr bwMode="auto">
          <a:xfrm>
            <a:off x="1835150" y="3357563"/>
            <a:ext cx="1223963" cy="1223962"/>
          </a:xfrm>
          <a:prstGeom prst="ellipse">
            <a:avLst/>
          </a:prstGeom>
          <a:solidFill>
            <a:schemeClr val="accent2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 b="1">
                <a:solidFill>
                  <a:schemeClr val="bg1"/>
                </a:solidFill>
                <a:latin typeface="Verdana" pitchFamily="34" charset="0"/>
              </a:rPr>
              <a:t>SPIKE</a:t>
            </a:r>
          </a:p>
        </p:txBody>
      </p:sp>
      <p:sp>
        <p:nvSpPr>
          <p:cNvPr id="62471" name="Oval 9"/>
          <p:cNvSpPr>
            <a:spLocks noChangeArrowheads="1"/>
          </p:cNvSpPr>
          <p:nvPr/>
        </p:nvSpPr>
        <p:spPr bwMode="auto">
          <a:xfrm>
            <a:off x="5759450" y="3357563"/>
            <a:ext cx="1223963" cy="1223962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 b="1">
                <a:solidFill>
                  <a:schemeClr val="bg1"/>
                </a:solidFill>
                <a:latin typeface="Verdana" pitchFamily="34" charset="0"/>
              </a:rPr>
              <a:t>NORMAL</a:t>
            </a:r>
          </a:p>
        </p:txBody>
      </p:sp>
      <p:cxnSp>
        <p:nvCxnSpPr>
          <p:cNvPr id="62472" name="AutoShape 10"/>
          <p:cNvCxnSpPr>
            <a:cxnSpLocks noChangeShapeType="1"/>
            <a:stCxn id="62471" idx="1"/>
            <a:endCxn id="62470" idx="7"/>
          </p:cNvCxnSpPr>
          <p:nvPr/>
        </p:nvCxnSpPr>
        <p:spPr bwMode="auto">
          <a:xfrm rot="-5400000" flipH="1" flipV="1">
            <a:off x="4408488" y="2000250"/>
            <a:ext cx="1587" cy="3059113"/>
          </a:xfrm>
          <a:prstGeom prst="curvedConnector3">
            <a:avLst>
              <a:gd name="adj1" fmla="val -25200009"/>
            </a:avLst>
          </a:prstGeom>
          <a:noFill/>
          <a:ln w="15875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62473" name="AutoShape 11"/>
          <p:cNvCxnSpPr>
            <a:cxnSpLocks noChangeShapeType="1"/>
            <a:stCxn id="62470" idx="5"/>
            <a:endCxn id="62471" idx="3"/>
          </p:cNvCxnSpPr>
          <p:nvPr/>
        </p:nvCxnSpPr>
        <p:spPr bwMode="auto">
          <a:xfrm rot="16200000" flipH="1">
            <a:off x="4408488" y="2881312"/>
            <a:ext cx="1588" cy="3059113"/>
          </a:xfrm>
          <a:prstGeom prst="curvedConnector3">
            <a:avLst>
              <a:gd name="adj1" fmla="val 25100009"/>
            </a:avLst>
          </a:prstGeom>
          <a:noFill/>
          <a:ln w="15875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62474" name="Text Box 12"/>
          <p:cNvSpPr txBox="1">
            <a:spLocks noChangeArrowheads="1"/>
          </p:cNvSpPr>
          <p:nvPr/>
        </p:nvSpPr>
        <p:spPr bwMode="auto">
          <a:xfrm>
            <a:off x="2220913" y="2400300"/>
            <a:ext cx="4670425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if T</a:t>
            </a:r>
            <a:r>
              <a:rPr lang="en-US" baseline="-25000"/>
              <a:t>net</a:t>
            </a:r>
            <a:r>
              <a:rPr lang="en-US"/>
              <a:t>(i) suddenly increase</a:t>
            </a:r>
          </a:p>
        </p:txBody>
      </p:sp>
      <p:sp>
        <p:nvSpPr>
          <p:cNvPr id="62475" name="Text Box 13"/>
          <p:cNvSpPr txBox="1">
            <a:spLocks noChangeArrowheads="1"/>
          </p:cNvSpPr>
          <p:nvPr/>
        </p:nvSpPr>
        <p:spPr bwMode="auto">
          <a:xfrm>
            <a:off x="2230438" y="4978400"/>
            <a:ext cx="4557712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if “slope” is small enough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819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81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9E1B279-99D2-4CC2-9BCE-102EFD09E2AC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Implementation</a:t>
            </a:r>
          </a:p>
        </p:txBody>
      </p:sp>
      <p:sp>
        <p:nvSpPr>
          <p:cNvPr id="81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Single Thread</a:t>
            </a:r>
          </a:p>
          <a:p>
            <a:pPr lvl="1" eaLnBrk="1" hangingPunct="1"/>
            <a:r>
              <a:rPr lang="en-US" smtClean="0"/>
              <a:t>using select()</a:t>
            </a:r>
          </a:p>
          <a:p>
            <a:pPr lvl="1" eaLnBrk="1" hangingPunct="1"/>
            <a:endParaRPr lang="en-US" smtClean="0"/>
          </a:p>
          <a:p>
            <a:pPr eaLnBrk="1" hangingPunct="1"/>
            <a:r>
              <a:rPr lang="en-US" smtClean="0"/>
              <a:t>Multi-Threads</a:t>
            </a:r>
          </a:p>
        </p:txBody>
      </p:sp>
    </p:spTree>
  </p:cSld>
  <p:clrMapOvr>
    <a:masterClrMapping/>
  </p:clrMapOvr>
  <p:transition spd="slow"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6349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34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A3B6A48-60F1-4128-9AED-2CC99A55D446}" type="slidenum">
              <a:rPr lang="en-US" smtClean="0"/>
              <a:pPr/>
              <a:t>60</a:t>
            </a:fld>
            <a:endParaRPr lang="en-US" smtClean="0"/>
          </a:p>
        </p:txBody>
      </p:sp>
      <p:sp>
        <p:nvSpPr>
          <p:cNvPr id="634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 Spike Mode</a:t>
            </a:r>
          </a:p>
        </p:txBody>
      </p:sp>
      <p:pic>
        <p:nvPicPr>
          <p:cNvPr id="63494" name="Picture 5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3550" y="5334000"/>
            <a:ext cx="8223250" cy="388938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</p:pic>
      <p:sp>
        <p:nvSpPr>
          <p:cNvPr id="63495" name="Oval 6"/>
          <p:cNvSpPr>
            <a:spLocks noChangeArrowheads="1"/>
          </p:cNvSpPr>
          <p:nvPr/>
        </p:nvSpPr>
        <p:spPr bwMode="auto">
          <a:xfrm>
            <a:off x="6781800" y="685800"/>
            <a:ext cx="1223963" cy="1223963"/>
          </a:xfrm>
          <a:prstGeom prst="ellipse">
            <a:avLst/>
          </a:prstGeom>
          <a:solidFill>
            <a:schemeClr val="accent2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 b="1">
                <a:solidFill>
                  <a:schemeClr val="bg1"/>
                </a:solidFill>
                <a:latin typeface="Verdana" pitchFamily="34" charset="0"/>
              </a:rPr>
              <a:t>SPIKE</a:t>
            </a:r>
          </a:p>
        </p:txBody>
      </p:sp>
      <p:sp>
        <p:nvSpPr>
          <p:cNvPr id="63496" name="Oval 16"/>
          <p:cNvSpPr>
            <a:spLocks noChangeArrowheads="1"/>
          </p:cNvSpPr>
          <p:nvPr/>
        </p:nvSpPr>
        <p:spPr bwMode="auto">
          <a:xfrm>
            <a:off x="5105400" y="381000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497" name="Oval 17"/>
          <p:cNvSpPr>
            <a:spLocks noChangeArrowheads="1"/>
          </p:cNvSpPr>
          <p:nvPr/>
        </p:nvSpPr>
        <p:spPr bwMode="auto">
          <a:xfrm>
            <a:off x="4648200" y="327660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498" name="Oval 18"/>
          <p:cNvSpPr>
            <a:spLocks noChangeArrowheads="1"/>
          </p:cNvSpPr>
          <p:nvPr/>
        </p:nvSpPr>
        <p:spPr bwMode="auto">
          <a:xfrm>
            <a:off x="4267200" y="274320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499" name="Line 19"/>
          <p:cNvSpPr>
            <a:spLocks noChangeShapeType="1"/>
          </p:cNvSpPr>
          <p:nvPr/>
        </p:nvSpPr>
        <p:spPr bwMode="auto">
          <a:xfrm>
            <a:off x="2895600" y="4572000"/>
            <a:ext cx="4191000" cy="0"/>
          </a:xfrm>
          <a:prstGeom prst="line">
            <a:avLst/>
          </a:prstGeom>
          <a:noFill/>
          <a:ln w="15875">
            <a:solidFill>
              <a:srgbClr val="DDDDDD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3500" name="Line 20"/>
          <p:cNvSpPr>
            <a:spLocks noChangeShapeType="1"/>
          </p:cNvSpPr>
          <p:nvPr/>
        </p:nvSpPr>
        <p:spPr bwMode="auto">
          <a:xfrm flipV="1">
            <a:off x="3048000" y="2133600"/>
            <a:ext cx="0" cy="2590800"/>
          </a:xfrm>
          <a:prstGeom prst="line">
            <a:avLst/>
          </a:prstGeom>
          <a:noFill/>
          <a:ln w="15875">
            <a:solidFill>
              <a:srgbClr val="DDDDDD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3501" name="Text Box 21"/>
          <p:cNvSpPr txBox="1">
            <a:spLocks noChangeArrowheads="1"/>
          </p:cNvSpPr>
          <p:nvPr/>
        </p:nvSpPr>
        <p:spPr bwMode="auto">
          <a:xfrm>
            <a:off x="7162800" y="4572000"/>
            <a:ext cx="271463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solidFill>
                  <a:srgbClr val="777777"/>
                </a:solidFill>
                <a:latin typeface="Verdana" pitchFamily="34" charset="0"/>
              </a:rPr>
              <a:t>i</a:t>
            </a:r>
          </a:p>
        </p:txBody>
      </p:sp>
      <p:sp>
        <p:nvSpPr>
          <p:cNvPr id="63502" name="Text Box 22"/>
          <p:cNvSpPr txBox="1">
            <a:spLocks noChangeArrowheads="1"/>
          </p:cNvSpPr>
          <p:nvPr/>
        </p:nvSpPr>
        <p:spPr bwMode="auto">
          <a:xfrm>
            <a:off x="2057400" y="1981200"/>
            <a:ext cx="660400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solidFill>
                  <a:srgbClr val="777777"/>
                </a:solidFill>
                <a:latin typeface="Verdana" pitchFamily="34" charset="0"/>
              </a:rPr>
              <a:t>T</a:t>
            </a:r>
            <a:r>
              <a:rPr lang="en-US" sz="2000" b="1" baseline="-25000">
                <a:solidFill>
                  <a:srgbClr val="777777"/>
                </a:solidFill>
                <a:latin typeface="Verdana" pitchFamily="34" charset="0"/>
              </a:rPr>
              <a:t>net</a:t>
            </a:r>
            <a:endParaRPr lang="en-US" sz="2000" b="1">
              <a:solidFill>
                <a:srgbClr val="777777"/>
              </a:solidFill>
              <a:latin typeface="Verdana" pitchFamily="34" charset="0"/>
            </a:endParaRPr>
          </a:p>
        </p:txBody>
      </p:sp>
      <p:pic>
        <p:nvPicPr>
          <p:cNvPr id="66584" name="Picture 24" descr="txp_fig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" y="5867400"/>
            <a:ext cx="5486400" cy="485775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6451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45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5E0D1D3-4F8F-49EE-B971-2628FA20C573}" type="slidenum">
              <a:rPr lang="en-US" smtClean="0"/>
              <a:pPr/>
              <a:t>61</a:t>
            </a:fld>
            <a:endParaRPr lang="en-US" smtClean="0"/>
          </a:p>
        </p:txBody>
      </p:sp>
      <p:sp>
        <p:nvSpPr>
          <p:cNvPr id="645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 Normal Mode</a:t>
            </a:r>
          </a:p>
        </p:txBody>
      </p:sp>
      <p:sp>
        <p:nvSpPr>
          <p:cNvPr id="64518" name="Oval 3"/>
          <p:cNvSpPr>
            <a:spLocks noChangeArrowheads="1"/>
          </p:cNvSpPr>
          <p:nvPr/>
        </p:nvSpPr>
        <p:spPr bwMode="auto">
          <a:xfrm>
            <a:off x="6780213" y="685800"/>
            <a:ext cx="1223962" cy="1223963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 b="1">
                <a:solidFill>
                  <a:schemeClr val="bg1"/>
                </a:solidFill>
                <a:latin typeface="Verdana" pitchFamily="34" charset="0"/>
              </a:rPr>
              <a:t>NORMAL</a:t>
            </a:r>
          </a:p>
        </p:txBody>
      </p:sp>
      <p:pic>
        <p:nvPicPr>
          <p:cNvPr id="64519" name="Picture 5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6013" y="5251450"/>
            <a:ext cx="7343775" cy="3873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</p:pic>
      <p:sp>
        <p:nvSpPr>
          <p:cNvPr id="64520" name="Oval 6"/>
          <p:cNvSpPr>
            <a:spLocks noChangeArrowheads="1"/>
          </p:cNvSpPr>
          <p:nvPr/>
        </p:nvSpPr>
        <p:spPr bwMode="auto">
          <a:xfrm>
            <a:off x="5638800" y="373380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21" name="Oval 7"/>
          <p:cNvSpPr>
            <a:spLocks noChangeArrowheads="1"/>
          </p:cNvSpPr>
          <p:nvPr/>
        </p:nvSpPr>
        <p:spPr bwMode="auto">
          <a:xfrm>
            <a:off x="5029200" y="358140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22" name="Oval 8"/>
          <p:cNvSpPr>
            <a:spLocks noChangeArrowheads="1"/>
          </p:cNvSpPr>
          <p:nvPr/>
        </p:nvSpPr>
        <p:spPr bwMode="auto">
          <a:xfrm>
            <a:off x="4419600" y="3733800"/>
            <a:ext cx="360363" cy="360363"/>
          </a:xfrm>
          <a:prstGeom prst="ellipse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23" name="Line 9"/>
          <p:cNvSpPr>
            <a:spLocks noChangeShapeType="1"/>
          </p:cNvSpPr>
          <p:nvPr/>
        </p:nvSpPr>
        <p:spPr bwMode="auto">
          <a:xfrm>
            <a:off x="2895600" y="4572000"/>
            <a:ext cx="4191000" cy="0"/>
          </a:xfrm>
          <a:prstGeom prst="line">
            <a:avLst/>
          </a:prstGeom>
          <a:noFill/>
          <a:ln w="15875">
            <a:solidFill>
              <a:srgbClr val="DDDDDD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4524" name="Line 10"/>
          <p:cNvSpPr>
            <a:spLocks noChangeShapeType="1"/>
          </p:cNvSpPr>
          <p:nvPr/>
        </p:nvSpPr>
        <p:spPr bwMode="auto">
          <a:xfrm flipV="1">
            <a:off x="3048000" y="2133600"/>
            <a:ext cx="0" cy="2590800"/>
          </a:xfrm>
          <a:prstGeom prst="line">
            <a:avLst/>
          </a:prstGeom>
          <a:noFill/>
          <a:ln w="15875">
            <a:solidFill>
              <a:srgbClr val="DDDDDD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4525" name="Text Box 11"/>
          <p:cNvSpPr txBox="1">
            <a:spLocks noChangeArrowheads="1"/>
          </p:cNvSpPr>
          <p:nvPr/>
        </p:nvSpPr>
        <p:spPr bwMode="auto">
          <a:xfrm>
            <a:off x="7162800" y="4572000"/>
            <a:ext cx="271463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solidFill>
                  <a:srgbClr val="777777"/>
                </a:solidFill>
                <a:latin typeface="Verdana" pitchFamily="34" charset="0"/>
              </a:rPr>
              <a:t>i</a:t>
            </a:r>
          </a:p>
        </p:txBody>
      </p:sp>
      <p:sp>
        <p:nvSpPr>
          <p:cNvPr id="64526" name="Text Box 12"/>
          <p:cNvSpPr txBox="1">
            <a:spLocks noChangeArrowheads="1"/>
          </p:cNvSpPr>
          <p:nvPr/>
        </p:nvSpPr>
        <p:spPr bwMode="auto">
          <a:xfrm>
            <a:off x="2057400" y="1981200"/>
            <a:ext cx="660400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solidFill>
                  <a:srgbClr val="777777"/>
                </a:solidFill>
                <a:latin typeface="Verdana" pitchFamily="34" charset="0"/>
              </a:rPr>
              <a:t>T</a:t>
            </a:r>
            <a:r>
              <a:rPr lang="en-US" sz="2000" b="1" baseline="-25000">
                <a:solidFill>
                  <a:srgbClr val="777777"/>
                </a:solidFill>
                <a:latin typeface="Verdana" pitchFamily="34" charset="0"/>
              </a:rPr>
              <a:t>net</a:t>
            </a:r>
            <a:endParaRPr lang="en-US" sz="2000" b="1">
              <a:solidFill>
                <a:srgbClr val="777777"/>
              </a:solidFill>
              <a:latin typeface="Verdana" pitchFamily="34" charset="0"/>
            </a:endParaRPr>
          </a:p>
        </p:txBody>
      </p:sp>
      <p:pic>
        <p:nvPicPr>
          <p:cNvPr id="68621" name="Picture 13" descr="txp_fig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43000" y="5867400"/>
            <a:ext cx="5562600" cy="492125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6553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554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8C615F4-D22F-4D19-821C-43D20BF4286A}" type="slidenum">
              <a:rPr lang="en-US" smtClean="0"/>
              <a:pPr/>
              <a:t>62</a:t>
            </a:fld>
            <a:endParaRPr lang="en-US" smtClean="0"/>
          </a:p>
        </p:txBody>
      </p:sp>
      <p:sp>
        <p:nvSpPr>
          <p:cNvPr id="655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Evaluations</a:t>
            </a:r>
          </a:p>
        </p:txBody>
      </p:sp>
      <p:sp>
        <p:nvSpPr>
          <p:cNvPr id="65542" name="Line 4"/>
          <p:cNvSpPr>
            <a:spLocks noChangeShapeType="1"/>
          </p:cNvSpPr>
          <p:nvPr/>
        </p:nvSpPr>
        <p:spPr bwMode="auto">
          <a:xfrm>
            <a:off x="1331913" y="5876925"/>
            <a:ext cx="6696075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5543" name="Line 5"/>
          <p:cNvSpPr>
            <a:spLocks noChangeShapeType="1"/>
          </p:cNvSpPr>
          <p:nvPr/>
        </p:nvSpPr>
        <p:spPr bwMode="auto">
          <a:xfrm flipV="1">
            <a:off x="1547813" y="1700213"/>
            <a:ext cx="0" cy="432117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5544" name="Text Box 6"/>
          <p:cNvSpPr txBox="1">
            <a:spLocks noChangeArrowheads="1"/>
          </p:cNvSpPr>
          <p:nvPr/>
        </p:nvSpPr>
        <p:spPr bwMode="auto">
          <a:xfrm>
            <a:off x="7235825" y="6021388"/>
            <a:ext cx="1133475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Delay</a:t>
            </a:r>
          </a:p>
        </p:txBody>
      </p:sp>
      <p:sp>
        <p:nvSpPr>
          <p:cNvPr id="65545" name="Text Box 7"/>
          <p:cNvSpPr txBox="1">
            <a:spLocks noChangeArrowheads="1"/>
          </p:cNvSpPr>
          <p:nvPr/>
        </p:nvSpPr>
        <p:spPr bwMode="auto">
          <a:xfrm>
            <a:off x="436563" y="1700213"/>
            <a:ext cx="954087" cy="9461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Loss</a:t>
            </a:r>
          </a:p>
          <a:p>
            <a:r>
              <a:rPr lang="en-US"/>
              <a:t>Rate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6656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65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0E31CF2-FA7B-4DA6-839E-2FF439BF9A45}" type="slidenum">
              <a:rPr lang="en-US" smtClean="0"/>
              <a:pPr/>
              <a:t>63</a:t>
            </a:fld>
            <a:endParaRPr lang="en-US" smtClean="0"/>
          </a:p>
        </p:txBody>
      </p:sp>
      <p:sp>
        <p:nvSpPr>
          <p:cNvPr id="665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Problems with Ramjee’s Method</a:t>
            </a:r>
          </a:p>
        </p:txBody>
      </p:sp>
      <p:sp>
        <p:nvSpPr>
          <p:cNvPr id="66566" name="Line 3"/>
          <p:cNvSpPr>
            <a:spLocks noChangeShapeType="1"/>
          </p:cNvSpPr>
          <p:nvPr/>
        </p:nvSpPr>
        <p:spPr bwMode="auto">
          <a:xfrm>
            <a:off x="1403350" y="5734050"/>
            <a:ext cx="6840538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6567" name="Line 4"/>
          <p:cNvSpPr>
            <a:spLocks noChangeShapeType="1"/>
          </p:cNvSpPr>
          <p:nvPr/>
        </p:nvSpPr>
        <p:spPr bwMode="auto">
          <a:xfrm flipV="1">
            <a:off x="1763713" y="2276475"/>
            <a:ext cx="0" cy="3744913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6568" name="Text Box 5"/>
          <p:cNvSpPr txBox="1">
            <a:spLocks noChangeArrowheads="1"/>
          </p:cNvSpPr>
          <p:nvPr/>
        </p:nvSpPr>
        <p:spPr bwMode="auto">
          <a:xfrm>
            <a:off x="7216775" y="5722938"/>
            <a:ext cx="881063" cy="401637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Time</a:t>
            </a:r>
          </a:p>
        </p:txBody>
      </p:sp>
      <p:sp>
        <p:nvSpPr>
          <p:cNvPr id="66569" name="Text Box 6"/>
          <p:cNvSpPr txBox="1">
            <a:spLocks noChangeArrowheads="1"/>
          </p:cNvSpPr>
          <p:nvPr/>
        </p:nvSpPr>
        <p:spPr bwMode="auto">
          <a:xfrm>
            <a:off x="808038" y="1617663"/>
            <a:ext cx="1187450" cy="7112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Transit</a:t>
            </a:r>
          </a:p>
          <a:p>
            <a:pPr algn="l" eaLnBrk="0" hangingPunct="0"/>
            <a:r>
              <a:rPr lang="en-US" sz="2000" b="1">
                <a:latin typeface="Verdana" pitchFamily="34" charset="0"/>
              </a:rPr>
              <a:t>Time</a:t>
            </a:r>
          </a:p>
        </p:txBody>
      </p:sp>
      <p:sp>
        <p:nvSpPr>
          <p:cNvPr id="66570" name="Freeform 8"/>
          <p:cNvSpPr>
            <a:spLocks/>
          </p:cNvSpPr>
          <p:nvPr/>
        </p:nvSpPr>
        <p:spPr bwMode="auto">
          <a:xfrm>
            <a:off x="1870075" y="4973638"/>
            <a:ext cx="1468438" cy="82550"/>
          </a:xfrm>
          <a:custGeom>
            <a:avLst/>
            <a:gdLst>
              <a:gd name="T0" fmla="*/ 0 w 925"/>
              <a:gd name="T1" fmla="*/ 2147483647 h 52"/>
              <a:gd name="T2" fmla="*/ 2147483647 w 925"/>
              <a:gd name="T3" fmla="*/ 0 h 52"/>
              <a:gd name="T4" fmla="*/ 2147483647 w 925"/>
              <a:gd name="T5" fmla="*/ 2147483647 h 52"/>
              <a:gd name="T6" fmla="*/ 2147483647 w 925"/>
              <a:gd name="T7" fmla="*/ 2147483647 h 52"/>
              <a:gd name="T8" fmla="*/ 2147483647 w 925"/>
              <a:gd name="T9" fmla="*/ 2147483647 h 52"/>
              <a:gd name="T10" fmla="*/ 2147483647 w 925"/>
              <a:gd name="T11" fmla="*/ 2147483647 h 52"/>
              <a:gd name="T12" fmla="*/ 2147483647 w 925"/>
              <a:gd name="T13" fmla="*/ 2147483647 h 52"/>
              <a:gd name="T14" fmla="*/ 2147483647 w 925"/>
              <a:gd name="T15" fmla="*/ 2147483647 h 52"/>
              <a:gd name="T16" fmla="*/ 2147483647 w 925"/>
              <a:gd name="T17" fmla="*/ 2147483647 h 52"/>
              <a:gd name="T18" fmla="*/ 2147483647 w 925"/>
              <a:gd name="T19" fmla="*/ 2147483647 h 52"/>
              <a:gd name="T20" fmla="*/ 2147483647 w 925"/>
              <a:gd name="T21" fmla="*/ 2147483647 h 52"/>
              <a:gd name="T22" fmla="*/ 2147483647 w 925"/>
              <a:gd name="T23" fmla="*/ 2147483647 h 52"/>
              <a:gd name="T24" fmla="*/ 2147483647 w 925"/>
              <a:gd name="T25" fmla="*/ 2147483647 h 5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925"/>
              <a:gd name="T40" fmla="*/ 0 h 52"/>
              <a:gd name="T41" fmla="*/ 925 w 925"/>
              <a:gd name="T42" fmla="*/ 52 h 52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925" h="52">
                <a:moveTo>
                  <a:pt x="0" y="35"/>
                </a:moveTo>
                <a:cubicBezTo>
                  <a:pt x="50" y="18"/>
                  <a:pt x="53" y="9"/>
                  <a:pt x="114" y="0"/>
                </a:cubicBezTo>
                <a:cubicBezTo>
                  <a:pt x="171" y="8"/>
                  <a:pt x="203" y="13"/>
                  <a:pt x="245" y="52"/>
                </a:cubicBezTo>
                <a:cubicBezTo>
                  <a:pt x="273" y="49"/>
                  <a:pt x="313" y="49"/>
                  <a:pt x="341" y="35"/>
                </a:cubicBezTo>
                <a:cubicBezTo>
                  <a:pt x="402" y="5"/>
                  <a:pt x="328" y="28"/>
                  <a:pt x="402" y="9"/>
                </a:cubicBezTo>
                <a:cubicBezTo>
                  <a:pt x="425" y="12"/>
                  <a:pt x="449" y="11"/>
                  <a:pt x="471" y="18"/>
                </a:cubicBezTo>
                <a:cubicBezTo>
                  <a:pt x="479" y="20"/>
                  <a:pt x="481" y="34"/>
                  <a:pt x="489" y="35"/>
                </a:cubicBezTo>
                <a:cubicBezTo>
                  <a:pt x="556" y="41"/>
                  <a:pt x="623" y="22"/>
                  <a:pt x="690" y="18"/>
                </a:cubicBezTo>
                <a:cubicBezTo>
                  <a:pt x="716" y="21"/>
                  <a:pt x="742" y="22"/>
                  <a:pt x="768" y="26"/>
                </a:cubicBezTo>
                <a:cubicBezTo>
                  <a:pt x="777" y="27"/>
                  <a:pt x="785" y="36"/>
                  <a:pt x="794" y="35"/>
                </a:cubicBezTo>
                <a:cubicBezTo>
                  <a:pt x="812" y="33"/>
                  <a:pt x="847" y="18"/>
                  <a:pt x="847" y="18"/>
                </a:cubicBezTo>
                <a:cubicBezTo>
                  <a:pt x="856" y="21"/>
                  <a:pt x="864" y="23"/>
                  <a:pt x="873" y="26"/>
                </a:cubicBezTo>
                <a:cubicBezTo>
                  <a:pt x="890" y="32"/>
                  <a:pt x="925" y="44"/>
                  <a:pt x="925" y="44"/>
                </a:cubicBezTo>
              </a:path>
            </a:pathLst>
          </a:custGeom>
          <a:noFill/>
          <a:ln w="222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71" name="Freeform 9"/>
          <p:cNvSpPr>
            <a:spLocks/>
          </p:cNvSpPr>
          <p:nvPr/>
        </p:nvSpPr>
        <p:spPr bwMode="auto">
          <a:xfrm>
            <a:off x="4683125" y="2203450"/>
            <a:ext cx="692150" cy="1038225"/>
          </a:xfrm>
          <a:custGeom>
            <a:avLst/>
            <a:gdLst>
              <a:gd name="T0" fmla="*/ 0 w 436"/>
              <a:gd name="T1" fmla="*/ 0 h 654"/>
              <a:gd name="T2" fmla="*/ 2147483647 w 436"/>
              <a:gd name="T3" fmla="*/ 2147483647 h 654"/>
              <a:gd name="T4" fmla="*/ 2147483647 w 436"/>
              <a:gd name="T5" fmla="*/ 2147483647 h 654"/>
              <a:gd name="T6" fmla="*/ 2147483647 w 436"/>
              <a:gd name="T7" fmla="*/ 2147483647 h 654"/>
              <a:gd name="T8" fmla="*/ 2147483647 w 436"/>
              <a:gd name="T9" fmla="*/ 2147483647 h 654"/>
              <a:gd name="T10" fmla="*/ 2147483647 w 436"/>
              <a:gd name="T11" fmla="*/ 2147483647 h 654"/>
              <a:gd name="T12" fmla="*/ 2147483647 w 436"/>
              <a:gd name="T13" fmla="*/ 2147483647 h 654"/>
              <a:gd name="T14" fmla="*/ 2147483647 w 436"/>
              <a:gd name="T15" fmla="*/ 2147483647 h 654"/>
              <a:gd name="T16" fmla="*/ 2147483647 w 436"/>
              <a:gd name="T17" fmla="*/ 2147483647 h 654"/>
              <a:gd name="T18" fmla="*/ 2147483647 w 436"/>
              <a:gd name="T19" fmla="*/ 2147483647 h 654"/>
              <a:gd name="T20" fmla="*/ 2147483647 w 436"/>
              <a:gd name="T21" fmla="*/ 2147483647 h 65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436"/>
              <a:gd name="T34" fmla="*/ 0 h 654"/>
              <a:gd name="T35" fmla="*/ 436 w 436"/>
              <a:gd name="T36" fmla="*/ 654 h 654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436" h="654">
                <a:moveTo>
                  <a:pt x="0" y="0"/>
                </a:moveTo>
                <a:cubicBezTo>
                  <a:pt x="26" y="26"/>
                  <a:pt x="44" y="40"/>
                  <a:pt x="78" y="52"/>
                </a:cubicBezTo>
                <a:cubicBezTo>
                  <a:pt x="96" y="69"/>
                  <a:pt x="113" y="87"/>
                  <a:pt x="131" y="104"/>
                </a:cubicBezTo>
                <a:cubicBezTo>
                  <a:pt x="142" y="140"/>
                  <a:pt x="168" y="165"/>
                  <a:pt x="183" y="200"/>
                </a:cubicBezTo>
                <a:cubicBezTo>
                  <a:pt x="201" y="240"/>
                  <a:pt x="202" y="269"/>
                  <a:pt x="227" y="305"/>
                </a:cubicBezTo>
                <a:cubicBezTo>
                  <a:pt x="239" y="343"/>
                  <a:pt x="272" y="379"/>
                  <a:pt x="305" y="401"/>
                </a:cubicBezTo>
                <a:cubicBezTo>
                  <a:pt x="320" y="445"/>
                  <a:pt x="334" y="488"/>
                  <a:pt x="349" y="532"/>
                </a:cubicBezTo>
                <a:cubicBezTo>
                  <a:pt x="355" y="549"/>
                  <a:pt x="356" y="569"/>
                  <a:pt x="366" y="584"/>
                </a:cubicBezTo>
                <a:cubicBezTo>
                  <a:pt x="373" y="595"/>
                  <a:pt x="385" y="601"/>
                  <a:pt x="393" y="611"/>
                </a:cubicBezTo>
                <a:cubicBezTo>
                  <a:pt x="400" y="619"/>
                  <a:pt x="403" y="630"/>
                  <a:pt x="410" y="637"/>
                </a:cubicBezTo>
                <a:cubicBezTo>
                  <a:pt x="417" y="644"/>
                  <a:pt x="436" y="654"/>
                  <a:pt x="436" y="654"/>
                </a:cubicBezTo>
              </a:path>
            </a:pathLst>
          </a:custGeom>
          <a:noFill/>
          <a:ln w="222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72" name="Freeform 10"/>
          <p:cNvSpPr>
            <a:spLocks/>
          </p:cNvSpPr>
          <p:nvPr/>
        </p:nvSpPr>
        <p:spPr bwMode="auto">
          <a:xfrm>
            <a:off x="5924550" y="4281488"/>
            <a:ext cx="850900" cy="692150"/>
          </a:xfrm>
          <a:custGeom>
            <a:avLst/>
            <a:gdLst>
              <a:gd name="T0" fmla="*/ 2147483647 w 536"/>
              <a:gd name="T1" fmla="*/ 0 h 436"/>
              <a:gd name="T2" fmla="*/ 2147483647 w 536"/>
              <a:gd name="T3" fmla="*/ 2147483647 h 436"/>
              <a:gd name="T4" fmla="*/ 2147483647 w 536"/>
              <a:gd name="T5" fmla="*/ 2147483647 h 436"/>
              <a:gd name="T6" fmla="*/ 2147483647 w 536"/>
              <a:gd name="T7" fmla="*/ 2147483647 h 436"/>
              <a:gd name="T8" fmla="*/ 2147483647 w 536"/>
              <a:gd name="T9" fmla="*/ 2147483647 h 436"/>
              <a:gd name="T10" fmla="*/ 2147483647 w 536"/>
              <a:gd name="T11" fmla="*/ 2147483647 h 436"/>
              <a:gd name="T12" fmla="*/ 2147483647 w 536"/>
              <a:gd name="T13" fmla="*/ 2147483647 h 436"/>
              <a:gd name="T14" fmla="*/ 2147483647 w 536"/>
              <a:gd name="T15" fmla="*/ 2147483647 h 436"/>
              <a:gd name="T16" fmla="*/ 2147483647 w 536"/>
              <a:gd name="T17" fmla="*/ 2147483647 h 4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36"/>
              <a:gd name="T28" fmla="*/ 0 h 436"/>
              <a:gd name="T29" fmla="*/ 536 w 536"/>
              <a:gd name="T30" fmla="*/ 436 h 4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36" h="436">
                <a:moveTo>
                  <a:pt x="3" y="0"/>
                </a:moveTo>
                <a:cubicBezTo>
                  <a:pt x="20" y="50"/>
                  <a:pt x="0" y="3"/>
                  <a:pt x="38" y="52"/>
                </a:cubicBezTo>
                <a:cubicBezTo>
                  <a:pt x="72" y="95"/>
                  <a:pt x="88" y="144"/>
                  <a:pt x="134" y="174"/>
                </a:cubicBezTo>
                <a:cubicBezTo>
                  <a:pt x="149" y="218"/>
                  <a:pt x="184" y="244"/>
                  <a:pt x="213" y="279"/>
                </a:cubicBezTo>
                <a:cubicBezTo>
                  <a:pt x="239" y="310"/>
                  <a:pt x="261" y="349"/>
                  <a:pt x="300" y="366"/>
                </a:cubicBezTo>
                <a:cubicBezTo>
                  <a:pt x="333" y="381"/>
                  <a:pt x="371" y="389"/>
                  <a:pt x="405" y="401"/>
                </a:cubicBezTo>
                <a:cubicBezTo>
                  <a:pt x="411" y="407"/>
                  <a:pt x="415" y="415"/>
                  <a:pt x="422" y="419"/>
                </a:cubicBezTo>
                <a:cubicBezTo>
                  <a:pt x="439" y="427"/>
                  <a:pt x="475" y="436"/>
                  <a:pt x="475" y="436"/>
                </a:cubicBezTo>
                <a:cubicBezTo>
                  <a:pt x="500" y="398"/>
                  <a:pt x="482" y="410"/>
                  <a:pt x="536" y="410"/>
                </a:cubicBezTo>
              </a:path>
            </a:pathLst>
          </a:custGeom>
          <a:noFill/>
          <a:ln w="222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6573" name="Freeform 11"/>
          <p:cNvSpPr>
            <a:spLocks/>
          </p:cNvSpPr>
          <p:nvPr/>
        </p:nvSpPr>
        <p:spPr bwMode="auto">
          <a:xfrm>
            <a:off x="7051675" y="4849813"/>
            <a:ext cx="1122363" cy="152400"/>
          </a:xfrm>
          <a:custGeom>
            <a:avLst/>
            <a:gdLst>
              <a:gd name="T0" fmla="*/ 0 w 707"/>
              <a:gd name="T1" fmla="*/ 2147483647 h 96"/>
              <a:gd name="T2" fmla="*/ 2147483647 w 707"/>
              <a:gd name="T3" fmla="*/ 0 h 96"/>
              <a:gd name="T4" fmla="*/ 2147483647 w 707"/>
              <a:gd name="T5" fmla="*/ 2147483647 h 96"/>
              <a:gd name="T6" fmla="*/ 2147483647 w 707"/>
              <a:gd name="T7" fmla="*/ 2147483647 h 96"/>
              <a:gd name="T8" fmla="*/ 2147483647 w 707"/>
              <a:gd name="T9" fmla="*/ 2147483647 h 96"/>
              <a:gd name="T10" fmla="*/ 2147483647 w 707"/>
              <a:gd name="T11" fmla="*/ 2147483647 h 96"/>
              <a:gd name="T12" fmla="*/ 2147483647 w 707"/>
              <a:gd name="T13" fmla="*/ 2147483647 h 96"/>
              <a:gd name="T14" fmla="*/ 2147483647 w 707"/>
              <a:gd name="T15" fmla="*/ 2147483647 h 9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707"/>
              <a:gd name="T25" fmla="*/ 0 h 96"/>
              <a:gd name="T26" fmla="*/ 707 w 707"/>
              <a:gd name="T27" fmla="*/ 96 h 9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707" h="96">
                <a:moveTo>
                  <a:pt x="0" y="96"/>
                </a:moveTo>
                <a:cubicBezTo>
                  <a:pt x="44" y="67"/>
                  <a:pt x="91" y="15"/>
                  <a:pt x="140" y="0"/>
                </a:cubicBezTo>
                <a:cubicBezTo>
                  <a:pt x="187" y="11"/>
                  <a:pt x="218" y="42"/>
                  <a:pt x="262" y="61"/>
                </a:cubicBezTo>
                <a:cubicBezTo>
                  <a:pt x="288" y="72"/>
                  <a:pt x="323" y="74"/>
                  <a:pt x="349" y="78"/>
                </a:cubicBezTo>
                <a:cubicBezTo>
                  <a:pt x="391" y="71"/>
                  <a:pt x="417" y="73"/>
                  <a:pt x="445" y="43"/>
                </a:cubicBezTo>
                <a:cubicBezTo>
                  <a:pt x="478" y="52"/>
                  <a:pt x="501" y="67"/>
                  <a:pt x="533" y="78"/>
                </a:cubicBezTo>
                <a:cubicBezTo>
                  <a:pt x="575" y="67"/>
                  <a:pt x="605" y="39"/>
                  <a:pt x="646" y="26"/>
                </a:cubicBezTo>
                <a:cubicBezTo>
                  <a:pt x="665" y="32"/>
                  <a:pt x="687" y="43"/>
                  <a:pt x="707" y="43"/>
                </a:cubicBezTo>
              </a:path>
            </a:pathLst>
          </a:custGeom>
          <a:noFill/>
          <a:ln w="222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C3B363D-F1BD-491B-9817-7EE397DA574C}" type="slidenum">
              <a:rPr lang="en-US" smtClean="0"/>
              <a:pPr/>
              <a:t>64</a:t>
            </a:fld>
            <a:endParaRPr lang="en-US" smtClean="0"/>
          </a:p>
        </p:txBody>
      </p:sp>
      <p:sp>
        <p:nvSpPr>
          <p:cNvPr id="67587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Packet Audio Playout Delay Adjustment: Performance Bounds and Algorithms</a:t>
            </a:r>
          </a:p>
        </p:txBody>
      </p:sp>
      <p:sp>
        <p:nvSpPr>
          <p:cNvPr id="67588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S. Moon, J. Kurose, D. Towsley</a:t>
            </a:r>
          </a:p>
          <a:p>
            <a:pPr eaLnBrk="1" hangingPunct="1"/>
            <a:r>
              <a:rPr lang="en-US" smtClean="0">
                <a:solidFill>
                  <a:schemeClr val="tx1"/>
                </a:solidFill>
              </a:rPr>
              <a:t>Multimedia Systems 1998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68611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86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CC8AE3F-99E0-49A5-B153-7CA66CCB2FA6}" type="slidenum">
              <a:rPr lang="en-US" smtClean="0"/>
              <a:pPr/>
              <a:t>65</a:t>
            </a:fld>
            <a:endParaRPr lang="en-US" smtClean="0"/>
          </a:p>
        </p:txBody>
      </p:sp>
      <p:sp>
        <p:nvSpPr>
          <p:cNvPr id="686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Recall Previous Methods</a:t>
            </a:r>
          </a:p>
        </p:txBody>
      </p:sp>
      <p:pic>
        <p:nvPicPr>
          <p:cNvPr id="80900" name="Picture 4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8888" y="2205038"/>
            <a:ext cx="7188200" cy="63500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6963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6963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3DF478-C071-45DC-A4E4-4B55918092D0}" type="slidenum">
              <a:rPr lang="en-US" smtClean="0"/>
              <a:pPr/>
              <a:t>66</a:t>
            </a:fld>
            <a:endParaRPr lang="en-US" smtClean="0"/>
          </a:p>
        </p:txBody>
      </p:sp>
      <p:sp>
        <p:nvSpPr>
          <p:cNvPr id="696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to Set T</a:t>
            </a:r>
            <a:r>
              <a:rPr lang="en-US" baseline="-25000" smtClean="0"/>
              <a:t>delay</a:t>
            </a:r>
            <a:r>
              <a:rPr lang="en-US" smtClean="0"/>
              <a:t>(i)</a:t>
            </a:r>
          </a:p>
        </p:txBody>
      </p:sp>
      <p:sp>
        <p:nvSpPr>
          <p:cNvPr id="696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folHlink"/>
                </a:solidFill>
              </a:rPr>
              <a:t>Moon’s Method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Collect statistics on packets that have arrived.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/>
            <a:r>
              <a:rPr lang="en-US" smtClean="0"/>
              <a:t>Find </a:t>
            </a:r>
            <a:r>
              <a:rPr lang="en-US" b="1" smtClean="0"/>
              <a:t>t</a:t>
            </a:r>
            <a:r>
              <a:rPr lang="en-US" smtClean="0"/>
              <a:t> such that </a:t>
            </a:r>
            <a:r>
              <a:rPr lang="en-US" b="1" smtClean="0"/>
              <a:t>q</a:t>
            </a:r>
            <a:r>
              <a:rPr lang="en-US" smtClean="0"/>
              <a:t>% of last </a:t>
            </a:r>
            <a:r>
              <a:rPr lang="en-US" b="1" smtClean="0"/>
              <a:t>w</a:t>
            </a:r>
            <a:r>
              <a:rPr lang="en-US" smtClean="0"/>
              <a:t> packets have T</a:t>
            </a:r>
            <a:r>
              <a:rPr lang="en-US" baseline="-25000" smtClean="0"/>
              <a:t>net</a:t>
            </a:r>
            <a:r>
              <a:rPr lang="en-US" smtClean="0"/>
              <a:t>(i) &lt; t.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7065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06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17320E1-95A4-42BF-8585-6AA1F22CA90F}" type="slidenum">
              <a:rPr lang="en-US" smtClean="0"/>
              <a:pPr/>
              <a:t>67</a:t>
            </a:fld>
            <a:endParaRPr lang="en-US" smtClean="0"/>
          </a:p>
        </p:txBody>
      </p:sp>
      <p:sp>
        <p:nvSpPr>
          <p:cNvPr id="706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 (w =50, q = 90%)</a:t>
            </a:r>
          </a:p>
        </p:txBody>
      </p:sp>
      <p:sp>
        <p:nvSpPr>
          <p:cNvPr id="70662" name="Rectangle 3"/>
          <p:cNvSpPr>
            <a:spLocks noChangeArrowheads="1"/>
          </p:cNvSpPr>
          <p:nvPr/>
        </p:nvSpPr>
        <p:spPr bwMode="auto">
          <a:xfrm>
            <a:off x="1403350" y="3357563"/>
            <a:ext cx="576263" cy="2159000"/>
          </a:xfrm>
          <a:prstGeom prst="rect">
            <a:avLst/>
          </a:prstGeom>
          <a:solidFill>
            <a:srgbClr val="D2BBFF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63" name="Rectangle 4"/>
          <p:cNvSpPr>
            <a:spLocks noChangeArrowheads="1"/>
          </p:cNvSpPr>
          <p:nvPr/>
        </p:nvSpPr>
        <p:spPr bwMode="auto">
          <a:xfrm>
            <a:off x="1979613" y="4149725"/>
            <a:ext cx="576262" cy="1366838"/>
          </a:xfrm>
          <a:prstGeom prst="rect">
            <a:avLst/>
          </a:prstGeom>
          <a:solidFill>
            <a:srgbClr val="D2BBFF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64" name="Rectangle 5"/>
          <p:cNvSpPr>
            <a:spLocks noChangeArrowheads="1"/>
          </p:cNvSpPr>
          <p:nvPr/>
        </p:nvSpPr>
        <p:spPr bwMode="auto">
          <a:xfrm>
            <a:off x="2555875" y="2708275"/>
            <a:ext cx="576263" cy="2808288"/>
          </a:xfrm>
          <a:prstGeom prst="rect">
            <a:avLst/>
          </a:prstGeom>
          <a:solidFill>
            <a:srgbClr val="D2BBFF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65" name="Rectangle 6"/>
          <p:cNvSpPr>
            <a:spLocks noChangeArrowheads="1"/>
          </p:cNvSpPr>
          <p:nvPr/>
        </p:nvSpPr>
        <p:spPr bwMode="auto">
          <a:xfrm>
            <a:off x="3132138" y="4868863"/>
            <a:ext cx="576262" cy="647700"/>
          </a:xfrm>
          <a:prstGeom prst="rect">
            <a:avLst/>
          </a:prstGeom>
          <a:solidFill>
            <a:srgbClr val="D2BBFF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66" name="Rectangle 7"/>
          <p:cNvSpPr>
            <a:spLocks noChangeArrowheads="1"/>
          </p:cNvSpPr>
          <p:nvPr/>
        </p:nvSpPr>
        <p:spPr bwMode="auto">
          <a:xfrm>
            <a:off x="3708400" y="5157788"/>
            <a:ext cx="576263" cy="358775"/>
          </a:xfrm>
          <a:prstGeom prst="rect">
            <a:avLst/>
          </a:prstGeom>
          <a:solidFill>
            <a:srgbClr val="D2BBFF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67" name="Rectangle 8"/>
          <p:cNvSpPr>
            <a:spLocks noChangeArrowheads="1"/>
          </p:cNvSpPr>
          <p:nvPr/>
        </p:nvSpPr>
        <p:spPr bwMode="auto">
          <a:xfrm>
            <a:off x="4284663" y="1989138"/>
            <a:ext cx="576262" cy="3527425"/>
          </a:xfrm>
          <a:prstGeom prst="rect">
            <a:avLst/>
          </a:prstGeom>
          <a:solidFill>
            <a:srgbClr val="D2BBFF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68" name="Rectangle 9"/>
          <p:cNvSpPr>
            <a:spLocks noChangeArrowheads="1"/>
          </p:cNvSpPr>
          <p:nvPr/>
        </p:nvSpPr>
        <p:spPr bwMode="auto">
          <a:xfrm>
            <a:off x="4860925" y="4365625"/>
            <a:ext cx="576263" cy="1150938"/>
          </a:xfrm>
          <a:prstGeom prst="rect">
            <a:avLst/>
          </a:prstGeom>
          <a:solidFill>
            <a:srgbClr val="D2BBFF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69" name="Rectangle 10"/>
          <p:cNvSpPr>
            <a:spLocks noChangeArrowheads="1"/>
          </p:cNvSpPr>
          <p:nvPr/>
        </p:nvSpPr>
        <p:spPr bwMode="auto">
          <a:xfrm>
            <a:off x="5437188" y="2781300"/>
            <a:ext cx="576262" cy="2735263"/>
          </a:xfrm>
          <a:prstGeom prst="rect">
            <a:avLst/>
          </a:prstGeom>
          <a:solidFill>
            <a:srgbClr val="D2BBFF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70" name="Rectangle 11"/>
          <p:cNvSpPr>
            <a:spLocks noChangeArrowheads="1"/>
          </p:cNvSpPr>
          <p:nvPr/>
        </p:nvSpPr>
        <p:spPr bwMode="auto">
          <a:xfrm>
            <a:off x="6013450" y="3933825"/>
            <a:ext cx="576263" cy="1582738"/>
          </a:xfrm>
          <a:prstGeom prst="rect">
            <a:avLst/>
          </a:prstGeom>
          <a:solidFill>
            <a:srgbClr val="D2BBFF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71" name="Rectangle 12"/>
          <p:cNvSpPr>
            <a:spLocks noChangeArrowheads="1"/>
          </p:cNvSpPr>
          <p:nvPr/>
        </p:nvSpPr>
        <p:spPr bwMode="auto">
          <a:xfrm>
            <a:off x="6589713" y="3213100"/>
            <a:ext cx="576262" cy="2303463"/>
          </a:xfrm>
          <a:prstGeom prst="rect">
            <a:avLst/>
          </a:prstGeom>
          <a:solidFill>
            <a:srgbClr val="D2BBFF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72" name="Rectangle 13"/>
          <p:cNvSpPr>
            <a:spLocks noChangeArrowheads="1"/>
          </p:cNvSpPr>
          <p:nvPr/>
        </p:nvSpPr>
        <p:spPr bwMode="auto">
          <a:xfrm>
            <a:off x="7165975" y="4437063"/>
            <a:ext cx="576263" cy="1079500"/>
          </a:xfrm>
          <a:prstGeom prst="rect">
            <a:avLst/>
          </a:prstGeom>
          <a:solidFill>
            <a:srgbClr val="D2BBFF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73" name="Rectangle 14"/>
          <p:cNvSpPr>
            <a:spLocks noChangeArrowheads="1"/>
          </p:cNvSpPr>
          <p:nvPr/>
        </p:nvSpPr>
        <p:spPr bwMode="auto">
          <a:xfrm>
            <a:off x="7742238" y="3357563"/>
            <a:ext cx="576262" cy="2159000"/>
          </a:xfrm>
          <a:prstGeom prst="rect">
            <a:avLst/>
          </a:prstGeom>
          <a:solidFill>
            <a:srgbClr val="D2BBFF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74" name="Line 15"/>
          <p:cNvSpPr>
            <a:spLocks noChangeShapeType="1"/>
          </p:cNvSpPr>
          <p:nvPr/>
        </p:nvSpPr>
        <p:spPr bwMode="auto">
          <a:xfrm>
            <a:off x="1258888" y="5516563"/>
            <a:ext cx="7489825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0675" name="Line 16"/>
          <p:cNvSpPr>
            <a:spLocks noChangeShapeType="1"/>
          </p:cNvSpPr>
          <p:nvPr/>
        </p:nvSpPr>
        <p:spPr bwMode="auto">
          <a:xfrm flipV="1">
            <a:off x="1331913" y="1628775"/>
            <a:ext cx="0" cy="3960813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0676" name="Text Box 17"/>
          <p:cNvSpPr txBox="1">
            <a:spLocks noChangeArrowheads="1"/>
          </p:cNvSpPr>
          <p:nvPr/>
        </p:nvSpPr>
        <p:spPr bwMode="auto">
          <a:xfrm>
            <a:off x="1414463" y="1431925"/>
            <a:ext cx="1285875" cy="7112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num of </a:t>
            </a:r>
          </a:p>
          <a:p>
            <a:pPr algn="l" eaLnBrk="0" hangingPunct="0"/>
            <a:r>
              <a:rPr lang="en-US" sz="2000" b="1">
                <a:latin typeface="Verdana" pitchFamily="34" charset="0"/>
              </a:rPr>
              <a:t>packets</a:t>
            </a:r>
          </a:p>
        </p:txBody>
      </p:sp>
      <p:sp>
        <p:nvSpPr>
          <p:cNvPr id="70677" name="Text Box 18"/>
          <p:cNvSpPr txBox="1">
            <a:spLocks noChangeArrowheads="1"/>
          </p:cNvSpPr>
          <p:nvPr/>
        </p:nvSpPr>
        <p:spPr bwMode="auto">
          <a:xfrm>
            <a:off x="7956550" y="6021388"/>
            <a:ext cx="952500" cy="401637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delay</a:t>
            </a:r>
          </a:p>
        </p:txBody>
      </p:sp>
      <p:sp>
        <p:nvSpPr>
          <p:cNvPr id="70678" name="Text Box 19"/>
          <p:cNvSpPr txBox="1">
            <a:spLocks noChangeArrowheads="1"/>
          </p:cNvSpPr>
          <p:nvPr/>
        </p:nvSpPr>
        <p:spPr bwMode="auto">
          <a:xfrm>
            <a:off x="1384300" y="5578475"/>
            <a:ext cx="6886575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 1     2     3    4     5    6     7    8     9   10   11  12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7168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16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527DAAD-B75F-49DB-9EAB-1732F61974EE}" type="slidenum">
              <a:rPr lang="en-US" smtClean="0"/>
              <a:pPr/>
              <a:t>68</a:t>
            </a:fld>
            <a:endParaRPr lang="en-US" smtClean="0"/>
          </a:p>
        </p:txBody>
      </p:sp>
      <p:sp>
        <p:nvSpPr>
          <p:cNvPr id="716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Setting T</a:t>
            </a:r>
            <a:r>
              <a:rPr lang="en-US" baseline="-25000" smtClean="0"/>
              <a:t>delay</a:t>
            </a:r>
            <a:r>
              <a:rPr lang="en-US" smtClean="0"/>
              <a:t>(i)</a:t>
            </a:r>
          </a:p>
        </p:txBody>
      </p:sp>
      <p:sp>
        <p:nvSpPr>
          <p:cNvPr id="71686" name="Oval 4"/>
          <p:cNvSpPr>
            <a:spLocks noChangeArrowheads="1"/>
          </p:cNvSpPr>
          <p:nvPr/>
        </p:nvSpPr>
        <p:spPr bwMode="auto">
          <a:xfrm>
            <a:off x="1692275" y="1844675"/>
            <a:ext cx="1223963" cy="1223963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 b="1">
                <a:solidFill>
                  <a:schemeClr val="bg1"/>
                </a:solidFill>
                <a:latin typeface="Verdana" pitchFamily="34" charset="0"/>
              </a:rPr>
              <a:t>NORMAL</a:t>
            </a:r>
          </a:p>
        </p:txBody>
      </p:sp>
      <p:sp>
        <p:nvSpPr>
          <p:cNvPr id="71687" name="Oval 5"/>
          <p:cNvSpPr>
            <a:spLocks noChangeArrowheads="1"/>
          </p:cNvSpPr>
          <p:nvPr/>
        </p:nvSpPr>
        <p:spPr bwMode="auto">
          <a:xfrm>
            <a:off x="5724525" y="1844675"/>
            <a:ext cx="1223963" cy="1223963"/>
          </a:xfrm>
          <a:prstGeom prst="ellipse">
            <a:avLst/>
          </a:prstGeom>
          <a:solidFill>
            <a:schemeClr val="accent2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1800" b="1">
                <a:solidFill>
                  <a:schemeClr val="bg1"/>
                </a:solidFill>
                <a:latin typeface="Verdana" pitchFamily="34" charset="0"/>
              </a:rPr>
              <a:t>SPIKE</a:t>
            </a:r>
          </a:p>
        </p:txBody>
      </p:sp>
      <p:pic>
        <p:nvPicPr>
          <p:cNvPr id="71688" name="Picture 10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6013" y="4000500"/>
            <a:ext cx="2676525" cy="561975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</p:pic>
      <p:pic>
        <p:nvPicPr>
          <p:cNvPr id="71689" name="Picture 11" descr="txp_fig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29138" y="3994150"/>
            <a:ext cx="4157662" cy="568325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7270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27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FDA2F8A-EAD2-46DC-BD4F-C3327DEDB327}" type="slidenum">
              <a:rPr lang="en-US" smtClean="0"/>
              <a:pPr/>
              <a:t>69</a:t>
            </a:fld>
            <a:endParaRPr lang="en-US" smtClean="0"/>
          </a:p>
        </p:txBody>
      </p:sp>
      <p:sp>
        <p:nvSpPr>
          <p:cNvPr id="727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Setting T</a:t>
            </a:r>
            <a:r>
              <a:rPr lang="en-US" baseline="-25000" smtClean="0"/>
              <a:t>delay</a:t>
            </a:r>
            <a:r>
              <a:rPr lang="en-US" smtClean="0"/>
              <a:t>(i)</a:t>
            </a:r>
          </a:p>
        </p:txBody>
      </p:sp>
      <p:sp>
        <p:nvSpPr>
          <p:cNvPr id="72710" name="Line 3"/>
          <p:cNvSpPr>
            <a:spLocks noChangeShapeType="1"/>
          </p:cNvSpPr>
          <p:nvPr/>
        </p:nvSpPr>
        <p:spPr bwMode="auto">
          <a:xfrm>
            <a:off x="1403350" y="5734050"/>
            <a:ext cx="6840538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2711" name="Line 4"/>
          <p:cNvSpPr>
            <a:spLocks noChangeShapeType="1"/>
          </p:cNvSpPr>
          <p:nvPr/>
        </p:nvSpPr>
        <p:spPr bwMode="auto">
          <a:xfrm flipV="1">
            <a:off x="1763713" y="2276475"/>
            <a:ext cx="0" cy="3744913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2712" name="Text Box 5"/>
          <p:cNvSpPr txBox="1">
            <a:spLocks noChangeArrowheads="1"/>
          </p:cNvSpPr>
          <p:nvPr/>
        </p:nvSpPr>
        <p:spPr bwMode="auto">
          <a:xfrm>
            <a:off x="7216775" y="5722938"/>
            <a:ext cx="881063" cy="401637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Time</a:t>
            </a:r>
          </a:p>
        </p:txBody>
      </p:sp>
      <p:sp>
        <p:nvSpPr>
          <p:cNvPr id="72713" name="Text Box 6"/>
          <p:cNvSpPr txBox="1">
            <a:spLocks noChangeArrowheads="1"/>
          </p:cNvSpPr>
          <p:nvPr/>
        </p:nvSpPr>
        <p:spPr bwMode="auto">
          <a:xfrm>
            <a:off x="808038" y="1617663"/>
            <a:ext cx="1187450" cy="7112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Transit</a:t>
            </a:r>
          </a:p>
          <a:p>
            <a:pPr algn="l" eaLnBrk="0" hangingPunct="0"/>
            <a:r>
              <a:rPr lang="en-US" sz="2000" b="1">
                <a:latin typeface="Verdana" pitchFamily="34" charset="0"/>
              </a:rPr>
              <a:t>Time</a:t>
            </a:r>
          </a:p>
        </p:txBody>
      </p:sp>
      <p:sp>
        <p:nvSpPr>
          <p:cNvPr id="72714" name="Freeform 7"/>
          <p:cNvSpPr>
            <a:spLocks/>
          </p:cNvSpPr>
          <p:nvPr/>
        </p:nvSpPr>
        <p:spPr bwMode="auto">
          <a:xfrm>
            <a:off x="1870075" y="4973638"/>
            <a:ext cx="1468438" cy="82550"/>
          </a:xfrm>
          <a:custGeom>
            <a:avLst/>
            <a:gdLst>
              <a:gd name="T0" fmla="*/ 0 w 925"/>
              <a:gd name="T1" fmla="*/ 2147483647 h 52"/>
              <a:gd name="T2" fmla="*/ 2147483647 w 925"/>
              <a:gd name="T3" fmla="*/ 0 h 52"/>
              <a:gd name="T4" fmla="*/ 2147483647 w 925"/>
              <a:gd name="T5" fmla="*/ 2147483647 h 52"/>
              <a:gd name="T6" fmla="*/ 2147483647 w 925"/>
              <a:gd name="T7" fmla="*/ 2147483647 h 52"/>
              <a:gd name="T8" fmla="*/ 2147483647 w 925"/>
              <a:gd name="T9" fmla="*/ 2147483647 h 52"/>
              <a:gd name="T10" fmla="*/ 2147483647 w 925"/>
              <a:gd name="T11" fmla="*/ 2147483647 h 52"/>
              <a:gd name="T12" fmla="*/ 2147483647 w 925"/>
              <a:gd name="T13" fmla="*/ 2147483647 h 52"/>
              <a:gd name="T14" fmla="*/ 2147483647 w 925"/>
              <a:gd name="T15" fmla="*/ 2147483647 h 52"/>
              <a:gd name="T16" fmla="*/ 2147483647 w 925"/>
              <a:gd name="T17" fmla="*/ 2147483647 h 52"/>
              <a:gd name="T18" fmla="*/ 2147483647 w 925"/>
              <a:gd name="T19" fmla="*/ 2147483647 h 52"/>
              <a:gd name="T20" fmla="*/ 2147483647 w 925"/>
              <a:gd name="T21" fmla="*/ 2147483647 h 52"/>
              <a:gd name="T22" fmla="*/ 2147483647 w 925"/>
              <a:gd name="T23" fmla="*/ 2147483647 h 52"/>
              <a:gd name="T24" fmla="*/ 2147483647 w 925"/>
              <a:gd name="T25" fmla="*/ 2147483647 h 52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w 925"/>
              <a:gd name="T40" fmla="*/ 0 h 52"/>
              <a:gd name="T41" fmla="*/ 925 w 925"/>
              <a:gd name="T42" fmla="*/ 52 h 52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T39" t="T40" r="T41" b="T42"/>
            <a:pathLst>
              <a:path w="925" h="52">
                <a:moveTo>
                  <a:pt x="0" y="35"/>
                </a:moveTo>
                <a:cubicBezTo>
                  <a:pt x="50" y="18"/>
                  <a:pt x="53" y="9"/>
                  <a:pt x="114" y="0"/>
                </a:cubicBezTo>
                <a:cubicBezTo>
                  <a:pt x="171" y="8"/>
                  <a:pt x="203" y="13"/>
                  <a:pt x="245" y="52"/>
                </a:cubicBezTo>
                <a:cubicBezTo>
                  <a:pt x="273" y="49"/>
                  <a:pt x="313" y="49"/>
                  <a:pt x="341" y="35"/>
                </a:cubicBezTo>
                <a:cubicBezTo>
                  <a:pt x="402" y="5"/>
                  <a:pt x="328" y="28"/>
                  <a:pt x="402" y="9"/>
                </a:cubicBezTo>
                <a:cubicBezTo>
                  <a:pt x="425" y="12"/>
                  <a:pt x="449" y="11"/>
                  <a:pt x="471" y="18"/>
                </a:cubicBezTo>
                <a:cubicBezTo>
                  <a:pt x="479" y="20"/>
                  <a:pt x="481" y="34"/>
                  <a:pt x="489" y="35"/>
                </a:cubicBezTo>
                <a:cubicBezTo>
                  <a:pt x="556" y="41"/>
                  <a:pt x="623" y="22"/>
                  <a:pt x="690" y="18"/>
                </a:cubicBezTo>
                <a:cubicBezTo>
                  <a:pt x="716" y="21"/>
                  <a:pt x="742" y="22"/>
                  <a:pt x="768" y="26"/>
                </a:cubicBezTo>
                <a:cubicBezTo>
                  <a:pt x="777" y="27"/>
                  <a:pt x="785" y="36"/>
                  <a:pt x="794" y="35"/>
                </a:cubicBezTo>
                <a:cubicBezTo>
                  <a:pt x="812" y="33"/>
                  <a:pt x="847" y="18"/>
                  <a:pt x="847" y="18"/>
                </a:cubicBezTo>
                <a:cubicBezTo>
                  <a:pt x="856" y="21"/>
                  <a:pt x="864" y="23"/>
                  <a:pt x="873" y="26"/>
                </a:cubicBezTo>
                <a:cubicBezTo>
                  <a:pt x="890" y="32"/>
                  <a:pt x="925" y="44"/>
                  <a:pt x="925" y="44"/>
                </a:cubicBezTo>
              </a:path>
            </a:pathLst>
          </a:custGeom>
          <a:noFill/>
          <a:ln w="222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15" name="Freeform 8"/>
          <p:cNvSpPr>
            <a:spLocks/>
          </p:cNvSpPr>
          <p:nvPr/>
        </p:nvSpPr>
        <p:spPr bwMode="auto">
          <a:xfrm>
            <a:off x="4683125" y="2203450"/>
            <a:ext cx="692150" cy="1038225"/>
          </a:xfrm>
          <a:custGeom>
            <a:avLst/>
            <a:gdLst>
              <a:gd name="T0" fmla="*/ 0 w 436"/>
              <a:gd name="T1" fmla="*/ 0 h 654"/>
              <a:gd name="T2" fmla="*/ 2147483647 w 436"/>
              <a:gd name="T3" fmla="*/ 2147483647 h 654"/>
              <a:gd name="T4" fmla="*/ 2147483647 w 436"/>
              <a:gd name="T5" fmla="*/ 2147483647 h 654"/>
              <a:gd name="T6" fmla="*/ 2147483647 w 436"/>
              <a:gd name="T7" fmla="*/ 2147483647 h 654"/>
              <a:gd name="T8" fmla="*/ 2147483647 w 436"/>
              <a:gd name="T9" fmla="*/ 2147483647 h 654"/>
              <a:gd name="T10" fmla="*/ 2147483647 w 436"/>
              <a:gd name="T11" fmla="*/ 2147483647 h 654"/>
              <a:gd name="T12" fmla="*/ 2147483647 w 436"/>
              <a:gd name="T13" fmla="*/ 2147483647 h 654"/>
              <a:gd name="T14" fmla="*/ 2147483647 w 436"/>
              <a:gd name="T15" fmla="*/ 2147483647 h 654"/>
              <a:gd name="T16" fmla="*/ 2147483647 w 436"/>
              <a:gd name="T17" fmla="*/ 2147483647 h 654"/>
              <a:gd name="T18" fmla="*/ 2147483647 w 436"/>
              <a:gd name="T19" fmla="*/ 2147483647 h 654"/>
              <a:gd name="T20" fmla="*/ 2147483647 w 436"/>
              <a:gd name="T21" fmla="*/ 2147483647 h 65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436"/>
              <a:gd name="T34" fmla="*/ 0 h 654"/>
              <a:gd name="T35" fmla="*/ 436 w 436"/>
              <a:gd name="T36" fmla="*/ 654 h 654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436" h="654">
                <a:moveTo>
                  <a:pt x="0" y="0"/>
                </a:moveTo>
                <a:cubicBezTo>
                  <a:pt x="26" y="26"/>
                  <a:pt x="44" y="40"/>
                  <a:pt x="78" y="52"/>
                </a:cubicBezTo>
                <a:cubicBezTo>
                  <a:pt x="96" y="69"/>
                  <a:pt x="113" y="87"/>
                  <a:pt x="131" y="104"/>
                </a:cubicBezTo>
                <a:cubicBezTo>
                  <a:pt x="142" y="140"/>
                  <a:pt x="168" y="165"/>
                  <a:pt x="183" y="200"/>
                </a:cubicBezTo>
                <a:cubicBezTo>
                  <a:pt x="201" y="240"/>
                  <a:pt x="202" y="269"/>
                  <a:pt x="227" y="305"/>
                </a:cubicBezTo>
                <a:cubicBezTo>
                  <a:pt x="239" y="343"/>
                  <a:pt x="272" y="379"/>
                  <a:pt x="305" y="401"/>
                </a:cubicBezTo>
                <a:cubicBezTo>
                  <a:pt x="320" y="445"/>
                  <a:pt x="334" y="488"/>
                  <a:pt x="349" y="532"/>
                </a:cubicBezTo>
                <a:cubicBezTo>
                  <a:pt x="355" y="549"/>
                  <a:pt x="356" y="569"/>
                  <a:pt x="366" y="584"/>
                </a:cubicBezTo>
                <a:cubicBezTo>
                  <a:pt x="373" y="595"/>
                  <a:pt x="385" y="601"/>
                  <a:pt x="393" y="611"/>
                </a:cubicBezTo>
                <a:cubicBezTo>
                  <a:pt x="400" y="619"/>
                  <a:pt x="403" y="630"/>
                  <a:pt x="410" y="637"/>
                </a:cubicBezTo>
                <a:cubicBezTo>
                  <a:pt x="417" y="644"/>
                  <a:pt x="436" y="654"/>
                  <a:pt x="436" y="654"/>
                </a:cubicBezTo>
              </a:path>
            </a:pathLst>
          </a:custGeom>
          <a:noFill/>
          <a:ln w="222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16" name="Freeform 9"/>
          <p:cNvSpPr>
            <a:spLocks/>
          </p:cNvSpPr>
          <p:nvPr/>
        </p:nvSpPr>
        <p:spPr bwMode="auto">
          <a:xfrm>
            <a:off x="5924550" y="4281488"/>
            <a:ext cx="850900" cy="692150"/>
          </a:xfrm>
          <a:custGeom>
            <a:avLst/>
            <a:gdLst>
              <a:gd name="T0" fmla="*/ 2147483647 w 536"/>
              <a:gd name="T1" fmla="*/ 0 h 436"/>
              <a:gd name="T2" fmla="*/ 2147483647 w 536"/>
              <a:gd name="T3" fmla="*/ 2147483647 h 436"/>
              <a:gd name="T4" fmla="*/ 2147483647 w 536"/>
              <a:gd name="T5" fmla="*/ 2147483647 h 436"/>
              <a:gd name="T6" fmla="*/ 2147483647 w 536"/>
              <a:gd name="T7" fmla="*/ 2147483647 h 436"/>
              <a:gd name="T8" fmla="*/ 2147483647 w 536"/>
              <a:gd name="T9" fmla="*/ 2147483647 h 436"/>
              <a:gd name="T10" fmla="*/ 2147483647 w 536"/>
              <a:gd name="T11" fmla="*/ 2147483647 h 436"/>
              <a:gd name="T12" fmla="*/ 2147483647 w 536"/>
              <a:gd name="T13" fmla="*/ 2147483647 h 436"/>
              <a:gd name="T14" fmla="*/ 2147483647 w 536"/>
              <a:gd name="T15" fmla="*/ 2147483647 h 436"/>
              <a:gd name="T16" fmla="*/ 2147483647 w 536"/>
              <a:gd name="T17" fmla="*/ 2147483647 h 4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36"/>
              <a:gd name="T28" fmla="*/ 0 h 436"/>
              <a:gd name="T29" fmla="*/ 536 w 536"/>
              <a:gd name="T30" fmla="*/ 436 h 4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36" h="436">
                <a:moveTo>
                  <a:pt x="3" y="0"/>
                </a:moveTo>
                <a:cubicBezTo>
                  <a:pt x="20" y="50"/>
                  <a:pt x="0" y="3"/>
                  <a:pt x="38" y="52"/>
                </a:cubicBezTo>
                <a:cubicBezTo>
                  <a:pt x="72" y="95"/>
                  <a:pt x="88" y="144"/>
                  <a:pt x="134" y="174"/>
                </a:cubicBezTo>
                <a:cubicBezTo>
                  <a:pt x="149" y="218"/>
                  <a:pt x="184" y="244"/>
                  <a:pt x="213" y="279"/>
                </a:cubicBezTo>
                <a:cubicBezTo>
                  <a:pt x="239" y="310"/>
                  <a:pt x="261" y="349"/>
                  <a:pt x="300" y="366"/>
                </a:cubicBezTo>
                <a:cubicBezTo>
                  <a:pt x="333" y="381"/>
                  <a:pt x="371" y="389"/>
                  <a:pt x="405" y="401"/>
                </a:cubicBezTo>
                <a:cubicBezTo>
                  <a:pt x="411" y="407"/>
                  <a:pt x="415" y="415"/>
                  <a:pt x="422" y="419"/>
                </a:cubicBezTo>
                <a:cubicBezTo>
                  <a:pt x="439" y="427"/>
                  <a:pt x="475" y="436"/>
                  <a:pt x="475" y="436"/>
                </a:cubicBezTo>
                <a:cubicBezTo>
                  <a:pt x="500" y="398"/>
                  <a:pt x="482" y="410"/>
                  <a:pt x="536" y="410"/>
                </a:cubicBezTo>
              </a:path>
            </a:pathLst>
          </a:custGeom>
          <a:noFill/>
          <a:ln w="222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17" name="Freeform 10"/>
          <p:cNvSpPr>
            <a:spLocks/>
          </p:cNvSpPr>
          <p:nvPr/>
        </p:nvSpPr>
        <p:spPr bwMode="auto">
          <a:xfrm>
            <a:off x="7051675" y="4849813"/>
            <a:ext cx="1122363" cy="152400"/>
          </a:xfrm>
          <a:custGeom>
            <a:avLst/>
            <a:gdLst>
              <a:gd name="T0" fmla="*/ 0 w 707"/>
              <a:gd name="T1" fmla="*/ 2147483647 h 96"/>
              <a:gd name="T2" fmla="*/ 2147483647 w 707"/>
              <a:gd name="T3" fmla="*/ 0 h 96"/>
              <a:gd name="T4" fmla="*/ 2147483647 w 707"/>
              <a:gd name="T5" fmla="*/ 2147483647 h 96"/>
              <a:gd name="T6" fmla="*/ 2147483647 w 707"/>
              <a:gd name="T7" fmla="*/ 2147483647 h 96"/>
              <a:gd name="T8" fmla="*/ 2147483647 w 707"/>
              <a:gd name="T9" fmla="*/ 2147483647 h 96"/>
              <a:gd name="T10" fmla="*/ 2147483647 w 707"/>
              <a:gd name="T11" fmla="*/ 2147483647 h 96"/>
              <a:gd name="T12" fmla="*/ 2147483647 w 707"/>
              <a:gd name="T13" fmla="*/ 2147483647 h 96"/>
              <a:gd name="T14" fmla="*/ 2147483647 w 707"/>
              <a:gd name="T15" fmla="*/ 2147483647 h 9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707"/>
              <a:gd name="T25" fmla="*/ 0 h 96"/>
              <a:gd name="T26" fmla="*/ 707 w 707"/>
              <a:gd name="T27" fmla="*/ 96 h 9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707" h="96">
                <a:moveTo>
                  <a:pt x="0" y="96"/>
                </a:moveTo>
                <a:cubicBezTo>
                  <a:pt x="44" y="67"/>
                  <a:pt x="91" y="15"/>
                  <a:pt x="140" y="0"/>
                </a:cubicBezTo>
                <a:cubicBezTo>
                  <a:pt x="187" y="11"/>
                  <a:pt x="218" y="42"/>
                  <a:pt x="262" y="61"/>
                </a:cubicBezTo>
                <a:cubicBezTo>
                  <a:pt x="288" y="72"/>
                  <a:pt x="323" y="74"/>
                  <a:pt x="349" y="78"/>
                </a:cubicBezTo>
                <a:cubicBezTo>
                  <a:pt x="391" y="71"/>
                  <a:pt x="417" y="73"/>
                  <a:pt x="445" y="43"/>
                </a:cubicBezTo>
                <a:cubicBezTo>
                  <a:pt x="478" y="52"/>
                  <a:pt x="501" y="67"/>
                  <a:pt x="533" y="78"/>
                </a:cubicBezTo>
                <a:cubicBezTo>
                  <a:pt x="575" y="67"/>
                  <a:pt x="605" y="39"/>
                  <a:pt x="646" y="26"/>
                </a:cubicBezTo>
                <a:cubicBezTo>
                  <a:pt x="665" y="32"/>
                  <a:pt x="687" y="43"/>
                  <a:pt x="707" y="43"/>
                </a:cubicBezTo>
              </a:path>
            </a:pathLst>
          </a:custGeom>
          <a:noFill/>
          <a:ln w="222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373AD02-DE12-4AE3-BBB5-BB83B9B590FC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Packet Buffer</a:t>
            </a:r>
          </a:p>
        </p:txBody>
      </p:sp>
      <p:sp>
        <p:nvSpPr>
          <p:cNvPr id="92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Sorted by sequence number</a:t>
            </a:r>
          </a:p>
          <a:p>
            <a:pPr eaLnBrk="1" hangingPunct="1"/>
            <a:r>
              <a:rPr lang="en-US" smtClean="0"/>
              <a:t>When ADU is complete, send to decoder</a:t>
            </a:r>
          </a:p>
        </p:txBody>
      </p:sp>
      <p:sp>
        <p:nvSpPr>
          <p:cNvPr id="9223" name="Oval 4"/>
          <p:cNvSpPr>
            <a:spLocks noChangeArrowheads="1"/>
          </p:cNvSpPr>
          <p:nvPr/>
        </p:nvSpPr>
        <p:spPr bwMode="auto">
          <a:xfrm>
            <a:off x="4787900" y="4579938"/>
            <a:ext cx="2016125" cy="1368425"/>
          </a:xfrm>
          <a:prstGeom prst="ellipse">
            <a:avLst/>
          </a:prstGeom>
          <a:solidFill>
            <a:schemeClr val="bg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r>
              <a:rPr lang="en-US" sz="2400" b="1">
                <a:solidFill>
                  <a:schemeClr val="folHlink"/>
                </a:solidFill>
              </a:rPr>
              <a:t>RTP</a:t>
            </a:r>
            <a:r>
              <a:rPr lang="en-US" b="1">
                <a:solidFill>
                  <a:schemeClr val="folHlink"/>
                </a:solidFill>
              </a:rPr>
              <a:t> </a:t>
            </a:r>
          </a:p>
          <a:p>
            <a:r>
              <a:rPr lang="en-US" sz="2400" b="1">
                <a:solidFill>
                  <a:schemeClr val="folHlink"/>
                </a:solidFill>
              </a:rPr>
              <a:t>Classifier</a:t>
            </a:r>
          </a:p>
        </p:txBody>
      </p:sp>
      <p:cxnSp>
        <p:nvCxnSpPr>
          <p:cNvPr id="9224" name="AutoShape 5"/>
          <p:cNvCxnSpPr>
            <a:cxnSpLocks noChangeShapeType="1"/>
            <a:stCxn id="9223" idx="1"/>
            <a:endCxn id="9230" idx="3"/>
          </p:cNvCxnSpPr>
          <p:nvPr/>
        </p:nvCxnSpPr>
        <p:spPr bwMode="auto">
          <a:xfrm rot="5400000" flipH="1">
            <a:off x="4537869" y="4223544"/>
            <a:ext cx="454025" cy="636587"/>
          </a:xfrm>
          <a:prstGeom prst="curvedConnector2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9225" name="Rectangle 6"/>
          <p:cNvSpPr>
            <a:spLocks noChangeArrowheads="1"/>
          </p:cNvSpPr>
          <p:nvPr/>
        </p:nvSpPr>
        <p:spPr bwMode="auto">
          <a:xfrm>
            <a:off x="3325813" y="3860800"/>
            <a:ext cx="369887" cy="908050"/>
          </a:xfrm>
          <a:prstGeom prst="rect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6" name="Rectangle 7"/>
          <p:cNvSpPr>
            <a:spLocks noChangeArrowheads="1"/>
          </p:cNvSpPr>
          <p:nvPr/>
        </p:nvSpPr>
        <p:spPr bwMode="auto">
          <a:xfrm>
            <a:off x="2955925" y="3860800"/>
            <a:ext cx="369888" cy="908050"/>
          </a:xfrm>
          <a:prstGeom prst="rect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7" name="Rectangle 8"/>
          <p:cNvSpPr>
            <a:spLocks noChangeArrowheads="1"/>
          </p:cNvSpPr>
          <p:nvPr/>
        </p:nvSpPr>
        <p:spPr bwMode="auto">
          <a:xfrm>
            <a:off x="3695700" y="3860800"/>
            <a:ext cx="369888" cy="908050"/>
          </a:xfrm>
          <a:prstGeom prst="rect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8" name="Line 9"/>
          <p:cNvSpPr>
            <a:spLocks noChangeShapeType="1"/>
          </p:cNvSpPr>
          <p:nvPr/>
        </p:nvSpPr>
        <p:spPr bwMode="auto">
          <a:xfrm flipH="1">
            <a:off x="4065588" y="4768850"/>
            <a:ext cx="7223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9" name="Line 10"/>
          <p:cNvSpPr>
            <a:spLocks noChangeShapeType="1"/>
          </p:cNvSpPr>
          <p:nvPr/>
        </p:nvSpPr>
        <p:spPr bwMode="auto">
          <a:xfrm flipH="1">
            <a:off x="4065588" y="3860800"/>
            <a:ext cx="722312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30" name="Rectangle 11"/>
          <p:cNvSpPr>
            <a:spLocks noChangeArrowheads="1"/>
          </p:cNvSpPr>
          <p:nvPr/>
        </p:nvSpPr>
        <p:spPr bwMode="auto">
          <a:xfrm>
            <a:off x="4065588" y="3860800"/>
            <a:ext cx="369887" cy="908050"/>
          </a:xfrm>
          <a:prstGeom prst="rect">
            <a:avLst/>
          </a:prstGeom>
          <a:solidFill>
            <a:schemeClr val="accent1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7373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37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F047C51-F0DE-4C08-B63A-10246C534043}" type="slidenum">
              <a:rPr lang="en-US" smtClean="0"/>
              <a:pPr/>
              <a:t>70</a:t>
            </a:fld>
            <a:endParaRPr lang="en-US" smtClean="0"/>
          </a:p>
        </p:txBody>
      </p:sp>
      <p:sp>
        <p:nvSpPr>
          <p:cNvPr id="737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Performance Bound</a:t>
            </a:r>
          </a:p>
        </p:txBody>
      </p:sp>
      <p:sp>
        <p:nvSpPr>
          <p:cNvPr id="737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Given a trace of packets, and a loss rate, find the </a:t>
            </a:r>
            <a:r>
              <a:rPr lang="en-US" smtClean="0">
                <a:solidFill>
                  <a:schemeClr val="bg2"/>
                </a:solidFill>
              </a:rPr>
              <a:t>minimum </a:t>
            </a:r>
            <a:r>
              <a:rPr lang="en-US" smtClean="0"/>
              <a:t>average playout delay.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Use Dynamic Programming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7475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47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89F94F6-7D44-459E-A887-34BA494EFC91}" type="slidenum">
              <a:rPr lang="en-US" smtClean="0"/>
              <a:pPr/>
              <a:t>71</a:t>
            </a:fld>
            <a:endParaRPr lang="en-US" smtClean="0"/>
          </a:p>
        </p:txBody>
      </p:sp>
      <p:sp>
        <p:nvSpPr>
          <p:cNvPr id="7475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Packet Trace</a:t>
            </a:r>
          </a:p>
        </p:txBody>
      </p:sp>
      <p:sp>
        <p:nvSpPr>
          <p:cNvPr id="74758" name="Line 5"/>
          <p:cNvSpPr>
            <a:spLocks noChangeShapeType="1"/>
          </p:cNvSpPr>
          <p:nvPr/>
        </p:nvSpPr>
        <p:spPr bwMode="auto">
          <a:xfrm>
            <a:off x="1258888" y="2708275"/>
            <a:ext cx="66976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59" name="Rectangle 6"/>
          <p:cNvSpPr>
            <a:spLocks noChangeArrowheads="1"/>
          </p:cNvSpPr>
          <p:nvPr/>
        </p:nvSpPr>
        <p:spPr bwMode="auto">
          <a:xfrm>
            <a:off x="1403350" y="2205038"/>
            <a:ext cx="1512888" cy="503237"/>
          </a:xfrm>
          <a:prstGeom prst="rect">
            <a:avLst/>
          </a:prstGeom>
          <a:solidFill>
            <a:srgbClr val="DDDDDD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4760" name="Rectangle 7"/>
          <p:cNvSpPr>
            <a:spLocks noChangeArrowheads="1"/>
          </p:cNvSpPr>
          <p:nvPr/>
        </p:nvSpPr>
        <p:spPr bwMode="auto">
          <a:xfrm>
            <a:off x="3348038" y="2205038"/>
            <a:ext cx="1439862" cy="503237"/>
          </a:xfrm>
          <a:prstGeom prst="rect">
            <a:avLst/>
          </a:prstGeom>
          <a:solidFill>
            <a:srgbClr val="DDDDDD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000" b="1">
                <a:latin typeface="Verdana" pitchFamily="34" charset="0"/>
              </a:rPr>
              <a:t>k</a:t>
            </a:r>
          </a:p>
        </p:txBody>
      </p:sp>
      <p:sp>
        <p:nvSpPr>
          <p:cNvPr id="74761" name="Rectangle 8"/>
          <p:cNvSpPr>
            <a:spLocks noChangeArrowheads="1"/>
          </p:cNvSpPr>
          <p:nvPr/>
        </p:nvSpPr>
        <p:spPr bwMode="auto">
          <a:xfrm>
            <a:off x="4932363" y="2205038"/>
            <a:ext cx="2232025" cy="503237"/>
          </a:xfrm>
          <a:prstGeom prst="rect">
            <a:avLst/>
          </a:prstGeom>
          <a:solidFill>
            <a:srgbClr val="DDDDDD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4762" name="Text Box 9"/>
          <p:cNvSpPr txBox="1">
            <a:spLocks noChangeArrowheads="1"/>
          </p:cNvSpPr>
          <p:nvPr/>
        </p:nvSpPr>
        <p:spPr bwMode="auto">
          <a:xfrm>
            <a:off x="6659563" y="2708275"/>
            <a:ext cx="1955800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M talkspurts</a:t>
            </a:r>
          </a:p>
        </p:txBody>
      </p:sp>
      <p:sp>
        <p:nvSpPr>
          <p:cNvPr id="74763" name="Oval 10"/>
          <p:cNvSpPr>
            <a:spLocks noChangeArrowheads="1"/>
          </p:cNvSpPr>
          <p:nvPr/>
        </p:nvSpPr>
        <p:spPr bwMode="auto">
          <a:xfrm>
            <a:off x="1908175" y="4292600"/>
            <a:ext cx="731838" cy="731838"/>
          </a:xfrm>
          <a:prstGeom prst="ellipse">
            <a:avLst/>
          </a:prstGeom>
          <a:solidFill>
            <a:srgbClr val="DDDDDD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000" b="1">
                <a:latin typeface="Verdana" pitchFamily="34" charset="0"/>
              </a:rPr>
              <a:t>1,k</a:t>
            </a:r>
          </a:p>
        </p:txBody>
      </p:sp>
      <p:sp>
        <p:nvSpPr>
          <p:cNvPr id="74764" name="Oval 11"/>
          <p:cNvSpPr>
            <a:spLocks noChangeArrowheads="1"/>
          </p:cNvSpPr>
          <p:nvPr/>
        </p:nvSpPr>
        <p:spPr bwMode="auto">
          <a:xfrm>
            <a:off x="2687638" y="4292600"/>
            <a:ext cx="731837" cy="731838"/>
          </a:xfrm>
          <a:prstGeom prst="ellipse">
            <a:avLst/>
          </a:prstGeom>
          <a:solidFill>
            <a:srgbClr val="DDDDDD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000" b="1">
                <a:latin typeface="Verdana" pitchFamily="34" charset="0"/>
              </a:rPr>
              <a:t>2,k</a:t>
            </a:r>
          </a:p>
        </p:txBody>
      </p:sp>
      <p:sp>
        <p:nvSpPr>
          <p:cNvPr id="74765" name="Oval 12"/>
          <p:cNvSpPr>
            <a:spLocks noChangeArrowheads="1"/>
          </p:cNvSpPr>
          <p:nvPr/>
        </p:nvSpPr>
        <p:spPr bwMode="auto">
          <a:xfrm>
            <a:off x="3479800" y="4292600"/>
            <a:ext cx="731838" cy="731838"/>
          </a:xfrm>
          <a:prstGeom prst="ellipse">
            <a:avLst/>
          </a:prstGeom>
          <a:solidFill>
            <a:srgbClr val="DDDDDD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000" b="1">
                <a:latin typeface="Verdana" pitchFamily="34" charset="0"/>
              </a:rPr>
              <a:t>3,k</a:t>
            </a:r>
          </a:p>
        </p:txBody>
      </p:sp>
      <p:sp>
        <p:nvSpPr>
          <p:cNvPr id="74766" name="Oval 13"/>
          <p:cNvSpPr>
            <a:spLocks noChangeArrowheads="1"/>
          </p:cNvSpPr>
          <p:nvPr/>
        </p:nvSpPr>
        <p:spPr bwMode="auto">
          <a:xfrm>
            <a:off x="4560888" y="4292600"/>
            <a:ext cx="731837" cy="731838"/>
          </a:xfrm>
          <a:prstGeom prst="ellipse">
            <a:avLst/>
          </a:prstGeom>
          <a:solidFill>
            <a:srgbClr val="DDDDDD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000" b="1">
                <a:latin typeface="Verdana" pitchFamily="34" charset="0"/>
              </a:rPr>
              <a:t>j,k</a:t>
            </a:r>
          </a:p>
        </p:txBody>
      </p:sp>
      <p:sp>
        <p:nvSpPr>
          <p:cNvPr id="74767" name="Oval 14"/>
          <p:cNvSpPr>
            <a:spLocks noChangeArrowheads="1"/>
          </p:cNvSpPr>
          <p:nvPr/>
        </p:nvSpPr>
        <p:spPr bwMode="auto">
          <a:xfrm>
            <a:off x="5856288" y="4292600"/>
            <a:ext cx="731837" cy="731838"/>
          </a:xfrm>
          <a:prstGeom prst="ellipse">
            <a:avLst/>
          </a:prstGeom>
          <a:solidFill>
            <a:srgbClr val="DDDDDD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000" b="1">
                <a:latin typeface="Verdana" pitchFamily="34" charset="0"/>
              </a:rPr>
              <a:t>n</a:t>
            </a:r>
            <a:r>
              <a:rPr lang="en-US" sz="2000" b="1" baseline="-25000">
                <a:latin typeface="Verdana" pitchFamily="34" charset="0"/>
              </a:rPr>
              <a:t>k</a:t>
            </a:r>
            <a:r>
              <a:rPr lang="en-US" sz="2000" b="1">
                <a:latin typeface="Verdana" pitchFamily="34" charset="0"/>
              </a:rPr>
              <a:t>,k</a:t>
            </a:r>
          </a:p>
        </p:txBody>
      </p:sp>
      <p:sp>
        <p:nvSpPr>
          <p:cNvPr id="74768" name="Line 15"/>
          <p:cNvSpPr>
            <a:spLocks noChangeShapeType="1"/>
          </p:cNvSpPr>
          <p:nvPr/>
        </p:nvSpPr>
        <p:spPr bwMode="auto">
          <a:xfrm flipH="1">
            <a:off x="2051050" y="2781300"/>
            <a:ext cx="1225550" cy="15113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69" name="Line 16"/>
          <p:cNvSpPr>
            <a:spLocks noChangeShapeType="1"/>
          </p:cNvSpPr>
          <p:nvPr/>
        </p:nvSpPr>
        <p:spPr bwMode="auto">
          <a:xfrm>
            <a:off x="4787900" y="2781300"/>
            <a:ext cx="1728788" cy="15113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70" name="Text Box 18"/>
          <p:cNvSpPr txBox="1">
            <a:spLocks noChangeArrowheads="1"/>
          </p:cNvSpPr>
          <p:nvPr/>
        </p:nvSpPr>
        <p:spPr bwMode="auto">
          <a:xfrm>
            <a:off x="622300" y="5257800"/>
            <a:ext cx="784225" cy="519113"/>
          </a:xfrm>
          <a:prstGeom prst="rect">
            <a:avLst/>
          </a:prstGeom>
          <a:noFill/>
          <a:ln w="22225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r>
              <a:rPr lang="en-US"/>
              <a:t>T</a:t>
            </a:r>
            <a:r>
              <a:rPr lang="en-US" baseline="-25000"/>
              <a:t>net</a:t>
            </a:r>
            <a:endParaRPr lang="en-US"/>
          </a:p>
        </p:txBody>
      </p:sp>
      <p:sp>
        <p:nvSpPr>
          <p:cNvPr id="74771" name="Text Box 19"/>
          <p:cNvSpPr txBox="1">
            <a:spLocks noChangeArrowheads="1"/>
          </p:cNvSpPr>
          <p:nvPr/>
        </p:nvSpPr>
        <p:spPr bwMode="auto">
          <a:xfrm>
            <a:off x="1905000" y="5257800"/>
            <a:ext cx="633413" cy="519113"/>
          </a:xfrm>
          <a:prstGeom prst="rect">
            <a:avLst/>
          </a:prstGeom>
          <a:noFill/>
          <a:ln w="22225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r>
              <a:rPr lang="en-US"/>
              <a:t>13</a:t>
            </a:r>
          </a:p>
        </p:txBody>
      </p:sp>
      <p:sp>
        <p:nvSpPr>
          <p:cNvPr id="74772" name="Text Box 20"/>
          <p:cNvSpPr txBox="1">
            <a:spLocks noChangeArrowheads="1"/>
          </p:cNvSpPr>
          <p:nvPr/>
        </p:nvSpPr>
        <p:spPr bwMode="auto">
          <a:xfrm>
            <a:off x="2667000" y="5257800"/>
            <a:ext cx="633413" cy="519113"/>
          </a:xfrm>
          <a:prstGeom prst="rect">
            <a:avLst/>
          </a:prstGeom>
          <a:noFill/>
          <a:ln w="22225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r>
              <a:rPr lang="en-US"/>
              <a:t>15</a:t>
            </a:r>
          </a:p>
        </p:txBody>
      </p:sp>
      <p:sp>
        <p:nvSpPr>
          <p:cNvPr id="74773" name="Text Box 21"/>
          <p:cNvSpPr txBox="1">
            <a:spLocks noChangeArrowheads="1"/>
          </p:cNvSpPr>
          <p:nvPr/>
        </p:nvSpPr>
        <p:spPr bwMode="auto">
          <a:xfrm>
            <a:off x="3581400" y="5257800"/>
            <a:ext cx="633413" cy="519113"/>
          </a:xfrm>
          <a:prstGeom prst="rect">
            <a:avLst/>
          </a:prstGeom>
          <a:noFill/>
          <a:ln w="22225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r>
              <a:rPr lang="en-US"/>
              <a:t>10</a:t>
            </a:r>
          </a:p>
        </p:txBody>
      </p:sp>
      <p:sp>
        <p:nvSpPr>
          <p:cNvPr id="74774" name="Text Box 22"/>
          <p:cNvSpPr txBox="1">
            <a:spLocks noChangeArrowheads="1"/>
          </p:cNvSpPr>
          <p:nvPr/>
        </p:nvSpPr>
        <p:spPr bwMode="auto">
          <a:xfrm>
            <a:off x="4381500" y="5257800"/>
            <a:ext cx="539750" cy="519113"/>
          </a:xfrm>
          <a:prstGeom prst="rect">
            <a:avLst/>
          </a:prstGeom>
          <a:noFill/>
          <a:ln w="22225">
            <a:noFill/>
            <a:miter lim="800000"/>
            <a:headEnd/>
            <a:tailEnd type="none" w="lg" len="lg"/>
          </a:ln>
        </p:spPr>
        <p:txBody>
          <a:bodyPr wrap="none" anchor="ctr">
            <a:spAutoFit/>
          </a:bodyPr>
          <a:lstStyle/>
          <a:p>
            <a:r>
              <a:rPr lang="en-US"/>
              <a:t>…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7577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578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D9F5256-09F9-4F00-97AB-2F00A65FC637}" type="slidenum">
              <a:rPr lang="en-US" smtClean="0"/>
              <a:pPr/>
              <a:t>72</a:t>
            </a:fld>
            <a:endParaRPr lang="en-US" smtClean="0"/>
          </a:p>
        </p:txBody>
      </p:sp>
      <p:sp>
        <p:nvSpPr>
          <p:cNvPr id="757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More Notations</a:t>
            </a:r>
          </a:p>
        </p:txBody>
      </p:sp>
      <p:sp>
        <p:nvSpPr>
          <p:cNvPr id="757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M:</a:t>
            </a:r>
          </a:p>
          <a:p>
            <a:pPr lvl="1" eaLnBrk="1" hangingPunct="1"/>
            <a:r>
              <a:rPr lang="en-US" smtClean="0"/>
              <a:t> Number of Talkspurt</a:t>
            </a:r>
          </a:p>
          <a:p>
            <a:pPr eaLnBrk="1" hangingPunct="1"/>
            <a:r>
              <a:rPr lang="en-US" smtClean="0"/>
              <a:t>N</a:t>
            </a:r>
            <a:r>
              <a:rPr lang="en-US" baseline="-25000" smtClean="0"/>
              <a:t>packet</a:t>
            </a:r>
            <a:r>
              <a:rPr lang="en-US" smtClean="0"/>
              <a:t>(k) or n</a:t>
            </a:r>
            <a:r>
              <a:rPr lang="en-US" baseline="-25000" smtClean="0"/>
              <a:t>k</a:t>
            </a:r>
          </a:p>
          <a:p>
            <a:pPr lvl="1" eaLnBrk="1" hangingPunct="1"/>
            <a:r>
              <a:rPr lang="en-US" smtClean="0"/>
              <a:t>Number of packets in talkspurt k</a:t>
            </a:r>
          </a:p>
          <a:p>
            <a:pPr eaLnBrk="1" hangingPunct="1"/>
            <a:r>
              <a:rPr lang="en-US" smtClean="0"/>
              <a:t>N</a:t>
            </a:r>
            <a:r>
              <a:rPr lang="en-US" baseline="-25000" smtClean="0"/>
              <a:t>total</a:t>
            </a:r>
          </a:p>
          <a:p>
            <a:pPr lvl="1" eaLnBrk="1" hangingPunct="1"/>
            <a:r>
              <a:rPr lang="en-US" smtClean="0"/>
              <a:t>Total number of packets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7680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680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820AC51-63A7-421A-AD39-D47B65C28075}" type="slidenum">
              <a:rPr lang="en-US" smtClean="0"/>
              <a:pPr/>
              <a:t>73</a:t>
            </a:fld>
            <a:endParaRPr lang="en-US" smtClean="0"/>
          </a:p>
        </p:txBody>
      </p:sp>
      <p:sp>
        <p:nvSpPr>
          <p:cNvPr id="768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Definition</a:t>
            </a:r>
            <a:endParaRPr lang="en-US" baseline="-25000" smtClean="0"/>
          </a:p>
        </p:txBody>
      </p:sp>
      <p:sp>
        <p:nvSpPr>
          <p:cNvPr id="768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 sz="4800" b="1" baseline="-25000" smtClean="0">
              <a:solidFill>
                <a:schemeClr val="bg2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b="1" smtClean="0">
                <a:solidFill>
                  <a:srgbClr val="CC0000"/>
                </a:solidFill>
              </a:rPr>
              <a:t>	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b="1" smtClean="0">
                <a:solidFill>
                  <a:srgbClr val="CC0000"/>
                </a:solidFill>
              </a:rPr>
              <a:t>  	</a:t>
            </a:r>
            <a:r>
              <a:rPr lang="en-US" smtClean="0"/>
              <a:t>minimum average playout delay for choosing </a:t>
            </a:r>
            <a:r>
              <a:rPr lang="en-US" i="1" smtClean="0"/>
              <a:t>i</a:t>
            </a:r>
            <a:r>
              <a:rPr lang="en-US" smtClean="0"/>
              <a:t> packets to be played out from </a:t>
            </a:r>
            <a:r>
              <a:rPr lang="en-US" i="1" smtClean="0"/>
              <a:t>k</a:t>
            </a:r>
            <a:r>
              <a:rPr lang="en-US" smtClean="0"/>
              <a:t>-th talkspurt</a:t>
            </a:r>
          </a:p>
        </p:txBody>
      </p:sp>
      <p:pic>
        <p:nvPicPr>
          <p:cNvPr id="76807" name="Picture 5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2988" y="1773238"/>
            <a:ext cx="787400" cy="78740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</p:pic>
      <p:sp>
        <p:nvSpPr>
          <p:cNvPr id="76808" name="Line 15"/>
          <p:cNvSpPr>
            <a:spLocks noChangeShapeType="1"/>
          </p:cNvSpPr>
          <p:nvPr/>
        </p:nvSpPr>
        <p:spPr bwMode="auto">
          <a:xfrm>
            <a:off x="1258888" y="5734050"/>
            <a:ext cx="66976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6809" name="Rectangle 16"/>
          <p:cNvSpPr>
            <a:spLocks noChangeArrowheads="1"/>
          </p:cNvSpPr>
          <p:nvPr/>
        </p:nvSpPr>
        <p:spPr bwMode="auto">
          <a:xfrm>
            <a:off x="1403350" y="5230813"/>
            <a:ext cx="1512888" cy="503237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6810" name="Rectangle 17"/>
          <p:cNvSpPr>
            <a:spLocks noChangeArrowheads="1"/>
          </p:cNvSpPr>
          <p:nvPr/>
        </p:nvSpPr>
        <p:spPr bwMode="auto">
          <a:xfrm>
            <a:off x="3348038" y="5230813"/>
            <a:ext cx="1439862" cy="503237"/>
          </a:xfrm>
          <a:prstGeom prst="rect">
            <a:avLst/>
          </a:prstGeom>
          <a:solidFill>
            <a:srgbClr val="DDDDDD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000" b="1">
                <a:latin typeface="Verdana" pitchFamily="34" charset="0"/>
              </a:rPr>
              <a:t>k</a:t>
            </a:r>
          </a:p>
        </p:txBody>
      </p:sp>
      <p:sp>
        <p:nvSpPr>
          <p:cNvPr id="76811" name="Rectangle 18"/>
          <p:cNvSpPr>
            <a:spLocks noChangeArrowheads="1"/>
          </p:cNvSpPr>
          <p:nvPr/>
        </p:nvSpPr>
        <p:spPr bwMode="auto">
          <a:xfrm>
            <a:off x="4932363" y="5230813"/>
            <a:ext cx="2232025" cy="503237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6812" name="Text Box 19"/>
          <p:cNvSpPr txBox="1">
            <a:spLocks noChangeArrowheads="1"/>
          </p:cNvSpPr>
          <p:nvPr/>
        </p:nvSpPr>
        <p:spPr bwMode="auto">
          <a:xfrm>
            <a:off x="6659563" y="5734050"/>
            <a:ext cx="1955800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M talkspurts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778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78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0ADE725-0E28-4217-9017-791CB18BC522}" type="slidenum">
              <a:rPr lang="en-US" smtClean="0"/>
              <a:pPr/>
              <a:t>74</a:t>
            </a:fld>
            <a:endParaRPr lang="en-US" smtClean="0"/>
          </a:p>
        </p:txBody>
      </p:sp>
      <p:sp>
        <p:nvSpPr>
          <p:cNvPr id="778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to find </a:t>
            </a:r>
          </a:p>
        </p:txBody>
      </p:sp>
      <p:sp>
        <p:nvSpPr>
          <p:cNvPr id="778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77831" name="Picture 4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67200" y="381000"/>
            <a:ext cx="787400" cy="78740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</p:pic>
    </p:spTree>
  </p:cSld>
  <p:clrMapOvr>
    <a:masterClrMapping/>
  </p:clrMapOvr>
  <p:transition spd="slow"/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788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88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9C58E46-C7F1-4B86-A329-748642F5786D}" type="slidenum">
              <a:rPr lang="en-US" smtClean="0"/>
              <a:pPr/>
              <a:t>75</a:t>
            </a:fld>
            <a:endParaRPr lang="en-US" smtClean="0"/>
          </a:p>
        </p:txBody>
      </p:sp>
      <p:sp>
        <p:nvSpPr>
          <p:cNvPr id="788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Definition</a:t>
            </a:r>
            <a:endParaRPr lang="en-US" baseline="-25000" smtClean="0"/>
          </a:p>
        </p:txBody>
      </p:sp>
      <p:sp>
        <p:nvSpPr>
          <p:cNvPr id="788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 sz="4800" b="1" baseline="-25000" smtClean="0">
              <a:solidFill>
                <a:schemeClr val="bg2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b="1" smtClean="0">
                <a:solidFill>
                  <a:srgbClr val="CC0000"/>
                </a:solidFill>
              </a:rPr>
              <a:t>	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b="1" smtClean="0">
                <a:solidFill>
                  <a:srgbClr val="CC0000"/>
                </a:solidFill>
              </a:rPr>
              <a:t>  	</a:t>
            </a:r>
            <a:r>
              <a:rPr lang="en-US" smtClean="0"/>
              <a:t>minimum average playout delay for choosing i packets to be played out from</a:t>
            </a:r>
            <a:r>
              <a:rPr lang="en-US" b="1" smtClean="0"/>
              <a:t> k-th</a:t>
            </a:r>
            <a:r>
              <a:rPr lang="en-US" smtClean="0"/>
              <a:t> </a:t>
            </a:r>
            <a:r>
              <a:rPr lang="en-US" b="1" smtClean="0"/>
              <a:t>to M-th</a:t>
            </a:r>
            <a:r>
              <a:rPr lang="en-US" smtClean="0"/>
              <a:t> talkspurt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  <p:pic>
        <p:nvPicPr>
          <p:cNvPr id="78855" name="Picture 5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0113" y="1916113"/>
            <a:ext cx="1600200" cy="50800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</p:pic>
      <p:sp>
        <p:nvSpPr>
          <p:cNvPr id="78856" name="Line 6"/>
          <p:cNvSpPr>
            <a:spLocks noChangeShapeType="1"/>
          </p:cNvSpPr>
          <p:nvPr/>
        </p:nvSpPr>
        <p:spPr bwMode="auto">
          <a:xfrm>
            <a:off x="1258888" y="5734050"/>
            <a:ext cx="66976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857" name="Rectangle 7"/>
          <p:cNvSpPr>
            <a:spLocks noChangeArrowheads="1"/>
          </p:cNvSpPr>
          <p:nvPr/>
        </p:nvSpPr>
        <p:spPr bwMode="auto">
          <a:xfrm>
            <a:off x="1403350" y="5230813"/>
            <a:ext cx="1512888" cy="503237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58" name="Rectangle 8"/>
          <p:cNvSpPr>
            <a:spLocks noChangeArrowheads="1"/>
          </p:cNvSpPr>
          <p:nvPr/>
        </p:nvSpPr>
        <p:spPr bwMode="auto">
          <a:xfrm>
            <a:off x="3348038" y="5230813"/>
            <a:ext cx="1439862" cy="503237"/>
          </a:xfrm>
          <a:prstGeom prst="rect">
            <a:avLst/>
          </a:prstGeom>
          <a:solidFill>
            <a:srgbClr val="DDDDDD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000" b="1">
                <a:latin typeface="Verdana" pitchFamily="34" charset="0"/>
              </a:rPr>
              <a:t>k</a:t>
            </a:r>
          </a:p>
        </p:txBody>
      </p:sp>
      <p:sp>
        <p:nvSpPr>
          <p:cNvPr id="78859" name="Text Box 10"/>
          <p:cNvSpPr txBox="1">
            <a:spLocks noChangeArrowheads="1"/>
          </p:cNvSpPr>
          <p:nvPr/>
        </p:nvSpPr>
        <p:spPr bwMode="auto">
          <a:xfrm>
            <a:off x="6659563" y="5734050"/>
            <a:ext cx="1955800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M talkspurts</a:t>
            </a:r>
          </a:p>
        </p:txBody>
      </p:sp>
      <p:sp>
        <p:nvSpPr>
          <p:cNvPr id="78860" name="Rectangle 12"/>
          <p:cNvSpPr>
            <a:spLocks noChangeArrowheads="1"/>
          </p:cNvSpPr>
          <p:nvPr/>
        </p:nvSpPr>
        <p:spPr bwMode="auto">
          <a:xfrm>
            <a:off x="4932363" y="5230813"/>
            <a:ext cx="431800" cy="503237"/>
          </a:xfrm>
          <a:prstGeom prst="rect">
            <a:avLst/>
          </a:prstGeom>
          <a:solidFill>
            <a:srgbClr val="DDDDDD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61" name="Rectangle 13"/>
          <p:cNvSpPr>
            <a:spLocks noChangeArrowheads="1"/>
          </p:cNvSpPr>
          <p:nvPr/>
        </p:nvSpPr>
        <p:spPr bwMode="auto">
          <a:xfrm>
            <a:off x="5507038" y="5230813"/>
            <a:ext cx="720725" cy="503237"/>
          </a:xfrm>
          <a:prstGeom prst="rect">
            <a:avLst/>
          </a:prstGeom>
          <a:solidFill>
            <a:srgbClr val="DDDDDD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62" name="Rectangle 14"/>
          <p:cNvSpPr>
            <a:spLocks noChangeArrowheads="1"/>
          </p:cNvSpPr>
          <p:nvPr/>
        </p:nvSpPr>
        <p:spPr bwMode="auto">
          <a:xfrm>
            <a:off x="6659563" y="5230813"/>
            <a:ext cx="1081087" cy="503237"/>
          </a:xfrm>
          <a:prstGeom prst="rect">
            <a:avLst/>
          </a:prstGeom>
          <a:solidFill>
            <a:srgbClr val="DDDDDD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000" b="1">
                <a:latin typeface="Verdana" pitchFamily="34" charset="0"/>
              </a:rPr>
              <a:t>M</a:t>
            </a:r>
          </a:p>
        </p:txBody>
      </p:sp>
      <p:sp>
        <p:nvSpPr>
          <p:cNvPr id="78863" name="Text Box 15"/>
          <p:cNvSpPr txBox="1">
            <a:spLocks noChangeArrowheads="1"/>
          </p:cNvSpPr>
          <p:nvPr/>
        </p:nvSpPr>
        <p:spPr bwMode="auto">
          <a:xfrm>
            <a:off x="6227763" y="5256213"/>
            <a:ext cx="368300" cy="401637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..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798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798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003FAE0-9FEE-4B61-B9CB-634C9EC16242}" type="slidenum">
              <a:rPr lang="en-US" smtClean="0"/>
              <a:pPr/>
              <a:t>76</a:t>
            </a:fld>
            <a:endParaRPr lang="en-US" smtClean="0"/>
          </a:p>
        </p:txBody>
      </p:sp>
      <p:sp>
        <p:nvSpPr>
          <p:cNvPr id="79877" name="AutoShape 6"/>
          <p:cNvSpPr>
            <a:spLocks noChangeArrowheads="1"/>
          </p:cNvSpPr>
          <p:nvPr/>
        </p:nvSpPr>
        <p:spPr bwMode="auto">
          <a:xfrm>
            <a:off x="2195513" y="5330825"/>
            <a:ext cx="5689600" cy="923925"/>
          </a:xfrm>
          <a:prstGeom prst="roundRect">
            <a:avLst>
              <a:gd name="adj" fmla="val 16667"/>
            </a:avLst>
          </a:prstGeom>
          <a:solidFill>
            <a:srgbClr val="DDDDDD"/>
          </a:solidFill>
          <a:ln w="22225" algn="ctr">
            <a:noFill/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Base Case</a:t>
            </a:r>
          </a:p>
        </p:txBody>
      </p:sp>
      <p:sp>
        <p:nvSpPr>
          <p:cNvPr id="798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/>
              <a:t>D(k, 0) =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D(M, i) =</a:t>
            </a:r>
          </a:p>
        </p:txBody>
      </p:sp>
      <p:sp>
        <p:nvSpPr>
          <p:cNvPr id="79880" name="Rectangle 4"/>
          <p:cNvSpPr>
            <a:spLocks noChangeArrowheads="1"/>
          </p:cNvSpPr>
          <p:nvPr/>
        </p:nvSpPr>
        <p:spPr bwMode="auto">
          <a:xfrm>
            <a:off x="3851275" y="5330825"/>
            <a:ext cx="3759200" cy="923925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pPr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600">
                <a:solidFill>
                  <a:srgbClr val="5F5F5F"/>
                </a:solidFill>
              </a:rPr>
              <a:t>minimum average playout delay for</a:t>
            </a:r>
          </a:p>
          <a:p>
            <a:pPr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600">
                <a:solidFill>
                  <a:srgbClr val="5F5F5F"/>
                </a:solidFill>
              </a:rPr>
              <a:t>choosing i packets to be played out </a:t>
            </a:r>
          </a:p>
          <a:p>
            <a:pPr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600">
                <a:solidFill>
                  <a:srgbClr val="5F5F5F"/>
                </a:solidFill>
              </a:rPr>
              <a:t>from</a:t>
            </a:r>
            <a:r>
              <a:rPr lang="en-US" sz="1600" b="1">
                <a:solidFill>
                  <a:srgbClr val="5F5F5F"/>
                </a:solidFill>
              </a:rPr>
              <a:t> k-th</a:t>
            </a:r>
            <a:r>
              <a:rPr lang="en-US" sz="1600">
                <a:solidFill>
                  <a:srgbClr val="5F5F5F"/>
                </a:solidFill>
              </a:rPr>
              <a:t> </a:t>
            </a:r>
            <a:r>
              <a:rPr lang="en-US" sz="1600" b="1">
                <a:solidFill>
                  <a:srgbClr val="5F5F5F"/>
                </a:solidFill>
              </a:rPr>
              <a:t>to M-th</a:t>
            </a:r>
            <a:r>
              <a:rPr lang="en-US" sz="1600">
                <a:solidFill>
                  <a:srgbClr val="5F5F5F"/>
                </a:solidFill>
              </a:rPr>
              <a:t> talkspurt</a:t>
            </a:r>
          </a:p>
        </p:txBody>
      </p:sp>
      <p:pic>
        <p:nvPicPr>
          <p:cNvPr id="79881" name="Picture 5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84438" y="5673725"/>
            <a:ext cx="1079500" cy="34290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80899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8090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B92816D-D991-4E25-A6FD-2741ABAD5FCC}" type="slidenum">
              <a:rPr lang="en-US" smtClean="0"/>
              <a:pPr/>
              <a:t>77</a:t>
            </a:fld>
            <a:endParaRPr lang="en-US" smtClean="0"/>
          </a:p>
        </p:txBody>
      </p:sp>
      <p:sp>
        <p:nvSpPr>
          <p:cNvPr id="809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Recursive Case</a:t>
            </a:r>
          </a:p>
        </p:txBody>
      </p:sp>
      <p:sp>
        <p:nvSpPr>
          <p:cNvPr id="80902" name="Line 4"/>
          <p:cNvSpPr>
            <a:spLocks noChangeShapeType="1"/>
          </p:cNvSpPr>
          <p:nvPr/>
        </p:nvSpPr>
        <p:spPr bwMode="auto">
          <a:xfrm>
            <a:off x="1401763" y="2347913"/>
            <a:ext cx="6697662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0903" name="Rectangle 5"/>
          <p:cNvSpPr>
            <a:spLocks noChangeArrowheads="1"/>
          </p:cNvSpPr>
          <p:nvPr/>
        </p:nvSpPr>
        <p:spPr bwMode="auto">
          <a:xfrm>
            <a:off x="1546225" y="1844675"/>
            <a:ext cx="1512888" cy="503238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04" name="Rectangle 6"/>
          <p:cNvSpPr>
            <a:spLocks noChangeArrowheads="1"/>
          </p:cNvSpPr>
          <p:nvPr/>
        </p:nvSpPr>
        <p:spPr bwMode="auto">
          <a:xfrm>
            <a:off x="3490913" y="1844675"/>
            <a:ext cx="1439862" cy="503238"/>
          </a:xfrm>
          <a:prstGeom prst="rect">
            <a:avLst/>
          </a:prstGeom>
          <a:solidFill>
            <a:srgbClr val="777777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000" b="1">
                <a:solidFill>
                  <a:schemeClr val="bg1"/>
                </a:solidFill>
                <a:latin typeface="Verdana" pitchFamily="34" charset="0"/>
              </a:rPr>
              <a:t>k</a:t>
            </a:r>
          </a:p>
        </p:txBody>
      </p:sp>
      <p:sp>
        <p:nvSpPr>
          <p:cNvPr id="80905" name="Rectangle 7"/>
          <p:cNvSpPr>
            <a:spLocks noChangeArrowheads="1"/>
          </p:cNvSpPr>
          <p:nvPr/>
        </p:nvSpPr>
        <p:spPr bwMode="auto">
          <a:xfrm>
            <a:off x="5075238" y="1844675"/>
            <a:ext cx="431800" cy="503238"/>
          </a:xfrm>
          <a:prstGeom prst="rect">
            <a:avLst/>
          </a:prstGeom>
          <a:solidFill>
            <a:srgbClr val="DDDDDD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06" name="Text Box 8"/>
          <p:cNvSpPr txBox="1">
            <a:spLocks noChangeArrowheads="1"/>
          </p:cNvSpPr>
          <p:nvPr/>
        </p:nvSpPr>
        <p:spPr bwMode="auto">
          <a:xfrm>
            <a:off x="3109913" y="1870075"/>
            <a:ext cx="368300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..</a:t>
            </a:r>
          </a:p>
        </p:txBody>
      </p:sp>
      <p:sp>
        <p:nvSpPr>
          <p:cNvPr id="80907" name="Rectangle 9"/>
          <p:cNvSpPr>
            <a:spLocks noChangeArrowheads="1"/>
          </p:cNvSpPr>
          <p:nvPr/>
        </p:nvSpPr>
        <p:spPr bwMode="auto">
          <a:xfrm>
            <a:off x="5649913" y="1844675"/>
            <a:ext cx="720725" cy="503238"/>
          </a:xfrm>
          <a:prstGeom prst="rect">
            <a:avLst/>
          </a:prstGeom>
          <a:solidFill>
            <a:srgbClr val="DDDDDD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08" name="Rectangle 10"/>
          <p:cNvSpPr>
            <a:spLocks noChangeArrowheads="1"/>
          </p:cNvSpPr>
          <p:nvPr/>
        </p:nvSpPr>
        <p:spPr bwMode="auto">
          <a:xfrm>
            <a:off x="6802438" y="1844675"/>
            <a:ext cx="1081087" cy="503238"/>
          </a:xfrm>
          <a:prstGeom prst="rect">
            <a:avLst/>
          </a:prstGeom>
          <a:solidFill>
            <a:srgbClr val="DDDDDD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000" b="1">
                <a:latin typeface="Verdana" pitchFamily="34" charset="0"/>
              </a:rPr>
              <a:t>M</a:t>
            </a:r>
          </a:p>
        </p:txBody>
      </p:sp>
      <p:sp>
        <p:nvSpPr>
          <p:cNvPr id="80909" name="Text Box 11"/>
          <p:cNvSpPr txBox="1">
            <a:spLocks noChangeArrowheads="1"/>
          </p:cNvSpPr>
          <p:nvPr/>
        </p:nvSpPr>
        <p:spPr bwMode="auto">
          <a:xfrm>
            <a:off x="6370638" y="1870075"/>
            <a:ext cx="368300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..</a:t>
            </a:r>
          </a:p>
        </p:txBody>
      </p:sp>
      <p:sp>
        <p:nvSpPr>
          <p:cNvPr id="80910" name="Oval 17"/>
          <p:cNvSpPr>
            <a:spLocks noChangeArrowheads="1"/>
          </p:cNvSpPr>
          <p:nvPr/>
        </p:nvSpPr>
        <p:spPr bwMode="auto">
          <a:xfrm>
            <a:off x="1919288" y="2708275"/>
            <a:ext cx="731837" cy="731838"/>
          </a:xfrm>
          <a:prstGeom prst="ellipse">
            <a:avLst/>
          </a:prstGeom>
          <a:solidFill>
            <a:srgbClr val="777777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000" b="1">
                <a:solidFill>
                  <a:schemeClr val="bg1"/>
                </a:solidFill>
                <a:latin typeface="Verdana" pitchFamily="34" charset="0"/>
              </a:rPr>
              <a:t>1,k</a:t>
            </a:r>
          </a:p>
        </p:txBody>
      </p:sp>
      <p:sp>
        <p:nvSpPr>
          <p:cNvPr id="80911" name="Oval 18"/>
          <p:cNvSpPr>
            <a:spLocks noChangeArrowheads="1"/>
          </p:cNvSpPr>
          <p:nvPr/>
        </p:nvSpPr>
        <p:spPr bwMode="auto">
          <a:xfrm>
            <a:off x="2698750" y="2708275"/>
            <a:ext cx="731838" cy="731838"/>
          </a:xfrm>
          <a:prstGeom prst="ellipse">
            <a:avLst/>
          </a:prstGeom>
          <a:solidFill>
            <a:srgbClr val="777777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000" b="1">
                <a:solidFill>
                  <a:schemeClr val="bg1"/>
                </a:solidFill>
                <a:latin typeface="Verdana" pitchFamily="34" charset="0"/>
              </a:rPr>
              <a:t>2,k</a:t>
            </a:r>
          </a:p>
        </p:txBody>
      </p:sp>
      <p:sp>
        <p:nvSpPr>
          <p:cNvPr id="80912" name="Oval 19"/>
          <p:cNvSpPr>
            <a:spLocks noChangeArrowheads="1"/>
          </p:cNvSpPr>
          <p:nvPr/>
        </p:nvSpPr>
        <p:spPr bwMode="auto">
          <a:xfrm>
            <a:off x="3490913" y="2708275"/>
            <a:ext cx="731837" cy="731838"/>
          </a:xfrm>
          <a:prstGeom prst="ellipse">
            <a:avLst/>
          </a:prstGeom>
          <a:solidFill>
            <a:srgbClr val="777777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000" b="1">
                <a:solidFill>
                  <a:schemeClr val="bg1"/>
                </a:solidFill>
                <a:latin typeface="Verdana" pitchFamily="34" charset="0"/>
              </a:rPr>
              <a:t>3,k</a:t>
            </a:r>
          </a:p>
        </p:txBody>
      </p:sp>
      <p:sp>
        <p:nvSpPr>
          <p:cNvPr id="80913" name="Oval 21"/>
          <p:cNvSpPr>
            <a:spLocks noChangeArrowheads="1"/>
          </p:cNvSpPr>
          <p:nvPr/>
        </p:nvSpPr>
        <p:spPr bwMode="auto">
          <a:xfrm>
            <a:off x="5867400" y="2708275"/>
            <a:ext cx="731838" cy="731838"/>
          </a:xfrm>
          <a:prstGeom prst="ellipse">
            <a:avLst/>
          </a:prstGeom>
          <a:solidFill>
            <a:srgbClr val="777777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000" b="1">
                <a:solidFill>
                  <a:schemeClr val="bg1"/>
                </a:solidFill>
                <a:latin typeface="Verdana" pitchFamily="34" charset="0"/>
              </a:rPr>
              <a:t>n</a:t>
            </a:r>
            <a:r>
              <a:rPr lang="en-US" sz="2000" b="1" baseline="-25000">
                <a:solidFill>
                  <a:schemeClr val="bg1"/>
                </a:solidFill>
                <a:latin typeface="Verdana" pitchFamily="34" charset="0"/>
              </a:rPr>
              <a:t>k</a:t>
            </a:r>
            <a:r>
              <a:rPr lang="en-US" sz="2000" b="1">
                <a:solidFill>
                  <a:schemeClr val="bg1"/>
                </a:solidFill>
                <a:latin typeface="Verdana" pitchFamily="34" charset="0"/>
              </a:rPr>
              <a:t>,k</a:t>
            </a:r>
          </a:p>
        </p:txBody>
      </p:sp>
      <p:sp>
        <p:nvSpPr>
          <p:cNvPr id="80914" name="Text Box 24"/>
          <p:cNvSpPr txBox="1">
            <a:spLocks noChangeArrowheads="1"/>
          </p:cNvSpPr>
          <p:nvPr/>
        </p:nvSpPr>
        <p:spPr bwMode="auto">
          <a:xfrm>
            <a:off x="4891088" y="2708275"/>
            <a:ext cx="368300" cy="40163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/>
            <a:r>
              <a:rPr lang="en-US" sz="2000" b="1">
                <a:latin typeface="Verdana" pitchFamily="34" charset="0"/>
              </a:rPr>
              <a:t>..</a:t>
            </a:r>
          </a:p>
        </p:txBody>
      </p:sp>
      <p:sp>
        <p:nvSpPr>
          <p:cNvPr id="80915" name="Line 25"/>
          <p:cNvSpPr>
            <a:spLocks noChangeShapeType="1"/>
          </p:cNvSpPr>
          <p:nvPr/>
        </p:nvSpPr>
        <p:spPr bwMode="auto">
          <a:xfrm flipV="1">
            <a:off x="2195513" y="2347913"/>
            <a:ext cx="1235075" cy="360362"/>
          </a:xfrm>
          <a:prstGeom prst="line">
            <a:avLst/>
          </a:prstGeom>
          <a:noFill/>
          <a:ln w="22225" cap="rnd">
            <a:solidFill>
              <a:srgbClr val="777777"/>
            </a:solidFill>
            <a:prstDash val="sysDot"/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16" name="Line 26"/>
          <p:cNvSpPr>
            <a:spLocks noChangeShapeType="1"/>
          </p:cNvSpPr>
          <p:nvPr/>
        </p:nvSpPr>
        <p:spPr bwMode="auto">
          <a:xfrm>
            <a:off x="4881563" y="2347913"/>
            <a:ext cx="1489075" cy="360362"/>
          </a:xfrm>
          <a:prstGeom prst="line">
            <a:avLst/>
          </a:prstGeom>
          <a:noFill/>
          <a:ln w="22225" cap="rnd">
            <a:solidFill>
              <a:srgbClr val="777777"/>
            </a:solidFill>
            <a:prstDash val="sysDot"/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0917" name="Text Box 27"/>
          <p:cNvSpPr txBox="1">
            <a:spLocks noChangeArrowheads="1"/>
          </p:cNvSpPr>
          <p:nvPr/>
        </p:nvSpPr>
        <p:spPr bwMode="auto">
          <a:xfrm>
            <a:off x="4222750" y="3900488"/>
            <a:ext cx="292100" cy="519112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j</a:t>
            </a:r>
          </a:p>
        </p:txBody>
      </p:sp>
      <p:sp>
        <p:nvSpPr>
          <p:cNvPr id="80918" name="AutoShape 28"/>
          <p:cNvSpPr>
            <a:spLocks/>
          </p:cNvSpPr>
          <p:nvPr/>
        </p:nvSpPr>
        <p:spPr bwMode="auto">
          <a:xfrm rot="-5400000">
            <a:off x="4146550" y="1676401"/>
            <a:ext cx="460375" cy="3987800"/>
          </a:xfrm>
          <a:prstGeom prst="leftBrace">
            <a:avLst>
              <a:gd name="adj1" fmla="val 72184"/>
              <a:gd name="adj2" fmla="val 50042"/>
            </a:avLst>
          </a:prstGeom>
          <a:noFill/>
          <a:ln w="22225">
            <a:solidFill>
              <a:srgbClr val="777777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819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819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2F21589-7A8D-40ED-BCA6-36C03D6CBECA}" type="slidenum">
              <a:rPr lang="en-US" smtClean="0"/>
              <a:pPr/>
              <a:t>78</a:t>
            </a:fld>
            <a:endParaRPr lang="en-US" smtClean="0"/>
          </a:p>
        </p:txBody>
      </p:sp>
      <p:sp>
        <p:nvSpPr>
          <p:cNvPr id="819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Performance Bound</a:t>
            </a:r>
          </a:p>
        </p:txBody>
      </p:sp>
      <p:sp>
        <p:nvSpPr>
          <p:cNvPr id="819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Given a trace of </a:t>
            </a:r>
            <a:r>
              <a:rPr lang="en-US" i="1" smtClean="0">
                <a:solidFill>
                  <a:schemeClr val="bg2"/>
                </a:solidFill>
              </a:rPr>
              <a:t>M</a:t>
            </a:r>
            <a:r>
              <a:rPr lang="en-US" smtClean="0"/>
              <a:t> talkspurts and </a:t>
            </a:r>
            <a:r>
              <a:rPr lang="en-US" i="1" smtClean="0">
                <a:solidFill>
                  <a:schemeClr val="bg2"/>
                </a:solidFill>
              </a:rPr>
              <a:t>n</a:t>
            </a:r>
            <a:r>
              <a:rPr lang="en-US" smtClean="0">
                <a:solidFill>
                  <a:schemeClr val="bg2"/>
                </a:solidFill>
              </a:rPr>
              <a:t> </a:t>
            </a:r>
            <a:r>
              <a:rPr lang="en-US" smtClean="0"/>
              <a:t>packets, and a loss rate </a:t>
            </a:r>
            <a:r>
              <a:rPr lang="en-US" i="1" smtClean="0">
                <a:solidFill>
                  <a:schemeClr val="bg2"/>
                </a:solidFill>
              </a:rPr>
              <a:t>e</a:t>
            </a:r>
            <a:r>
              <a:rPr lang="en-US" smtClean="0"/>
              <a:t>, find the </a:t>
            </a:r>
            <a:r>
              <a:rPr lang="en-US" smtClean="0">
                <a:solidFill>
                  <a:schemeClr val="bg2"/>
                </a:solidFill>
              </a:rPr>
              <a:t>minimum </a:t>
            </a:r>
            <a:r>
              <a:rPr lang="en-US" smtClean="0"/>
              <a:t>average playout delay.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Answer: Minimum possible average playout delay is </a:t>
            </a:r>
            <a:r>
              <a:rPr lang="en-US" i="1" smtClean="0">
                <a:solidFill>
                  <a:schemeClr val="bg2"/>
                </a:solidFill>
              </a:rPr>
              <a:t>D(1, (1-e)n)</a:t>
            </a:r>
            <a:r>
              <a:rPr lang="en-US" smtClean="0"/>
              <a:t> </a:t>
            </a:r>
          </a:p>
        </p:txBody>
      </p:sp>
      <p:sp>
        <p:nvSpPr>
          <p:cNvPr id="81927" name="AutoShape 4"/>
          <p:cNvSpPr>
            <a:spLocks noChangeArrowheads="1"/>
          </p:cNvSpPr>
          <p:nvPr/>
        </p:nvSpPr>
        <p:spPr bwMode="auto">
          <a:xfrm>
            <a:off x="2195513" y="5330825"/>
            <a:ext cx="5689600" cy="923925"/>
          </a:xfrm>
          <a:prstGeom prst="roundRect">
            <a:avLst>
              <a:gd name="adj" fmla="val 16667"/>
            </a:avLst>
          </a:prstGeom>
          <a:solidFill>
            <a:srgbClr val="DDDDDD"/>
          </a:solidFill>
          <a:ln w="22225" algn="ctr">
            <a:noFill/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28" name="Rectangle 5"/>
          <p:cNvSpPr>
            <a:spLocks noChangeArrowheads="1"/>
          </p:cNvSpPr>
          <p:nvPr/>
        </p:nvSpPr>
        <p:spPr bwMode="auto">
          <a:xfrm>
            <a:off x="3851275" y="5330825"/>
            <a:ext cx="3759200" cy="923925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pPr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600">
                <a:solidFill>
                  <a:srgbClr val="5F5F5F"/>
                </a:solidFill>
              </a:rPr>
              <a:t>minimum average playout delay for</a:t>
            </a:r>
          </a:p>
          <a:p>
            <a:pPr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600">
                <a:solidFill>
                  <a:srgbClr val="5F5F5F"/>
                </a:solidFill>
              </a:rPr>
              <a:t>choosing i packets to be played out </a:t>
            </a:r>
          </a:p>
          <a:p>
            <a:pPr algn="l"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None/>
            </a:pPr>
            <a:r>
              <a:rPr lang="en-US" sz="1600">
                <a:solidFill>
                  <a:srgbClr val="5F5F5F"/>
                </a:solidFill>
              </a:rPr>
              <a:t>from</a:t>
            </a:r>
            <a:r>
              <a:rPr lang="en-US" sz="1600" b="1">
                <a:solidFill>
                  <a:srgbClr val="5F5F5F"/>
                </a:solidFill>
              </a:rPr>
              <a:t> k-th</a:t>
            </a:r>
            <a:r>
              <a:rPr lang="en-US" sz="1600">
                <a:solidFill>
                  <a:srgbClr val="5F5F5F"/>
                </a:solidFill>
              </a:rPr>
              <a:t> </a:t>
            </a:r>
            <a:r>
              <a:rPr lang="en-US" sz="1600" b="1">
                <a:solidFill>
                  <a:srgbClr val="5F5F5F"/>
                </a:solidFill>
              </a:rPr>
              <a:t>to M-th</a:t>
            </a:r>
            <a:r>
              <a:rPr lang="en-US" sz="1600">
                <a:solidFill>
                  <a:srgbClr val="5F5F5F"/>
                </a:solidFill>
              </a:rPr>
              <a:t> talkspurt</a:t>
            </a:r>
          </a:p>
        </p:txBody>
      </p:sp>
      <p:pic>
        <p:nvPicPr>
          <p:cNvPr id="81929" name="Picture 6" descr="txp_fi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84438" y="5673725"/>
            <a:ext cx="1079500" cy="34290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82947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8294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B9A8B8B-66E2-4BFB-B443-D10CAA9E6DA4}" type="slidenum">
              <a:rPr lang="en-US" smtClean="0"/>
              <a:pPr/>
              <a:t>79</a:t>
            </a:fld>
            <a:endParaRPr lang="en-US" smtClean="0"/>
          </a:p>
        </p:txBody>
      </p:sp>
      <p:sp>
        <p:nvSpPr>
          <p:cNvPr id="829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Evaluations</a:t>
            </a:r>
          </a:p>
        </p:txBody>
      </p:sp>
      <p:sp>
        <p:nvSpPr>
          <p:cNvPr id="82950" name="Line 4"/>
          <p:cNvSpPr>
            <a:spLocks noChangeShapeType="1"/>
          </p:cNvSpPr>
          <p:nvPr/>
        </p:nvSpPr>
        <p:spPr bwMode="auto">
          <a:xfrm>
            <a:off x="1331913" y="5876925"/>
            <a:ext cx="6696075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951" name="Line 5"/>
          <p:cNvSpPr>
            <a:spLocks noChangeShapeType="1"/>
          </p:cNvSpPr>
          <p:nvPr/>
        </p:nvSpPr>
        <p:spPr bwMode="auto">
          <a:xfrm flipV="1">
            <a:off x="1547813" y="1700213"/>
            <a:ext cx="0" cy="432117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952" name="Text Box 6"/>
          <p:cNvSpPr txBox="1">
            <a:spLocks noChangeArrowheads="1"/>
          </p:cNvSpPr>
          <p:nvPr/>
        </p:nvSpPr>
        <p:spPr bwMode="auto">
          <a:xfrm>
            <a:off x="436563" y="1700213"/>
            <a:ext cx="954087" cy="946150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Loss</a:t>
            </a:r>
          </a:p>
          <a:p>
            <a:r>
              <a:rPr lang="en-US"/>
              <a:t>Rate</a:t>
            </a:r>
          </a:p>
        </p:txBody>
      </p:sp>
      <p:sp>
        <p:nvSpPr>
          <p:cNvPr id="82953" name="Text Box 7"/>
          <p:cNvSpPr txBox="1">
            <a:spLocks noChangeArrowheads="1"/>
          </p:cNvSpPr>
          <p:nvPr/>
        </p:nvSpPr>
        <p:spPr bwMode="auto">
          <a:xfrm>
            <a:off x="7308850" y="5949950"/>
            <a:ext cx="1133475" cy="519113"/>
          </a:xfrm>
          <a:prstGeom prst="rect">
            <a:avLst/>
          </a:prstGeom>
          <a:noFill/>
          <a:ln w="22225" algn="ctr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/>
              <a:t>Delay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E1191FA-084B-4378-B927-34F48EC723A5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Playout Buffer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Stored decoded data in playout order</a:t>
            </a:r>
          </a:p>
          <a:p>
            <a:pPr eaLnBrk="1" hangingPunct="1"/>
            <a:r>
              <a:rPr lang="en-US" smtClean="0"/>
              <a:t>Post-processing/Mixing may happen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  <p:sp>
        <p:nvSpPr>
          <p:cNvPr id="10247" name="Oval 4"/>
          <p:cNvSpPr>
            <a:spLocks noChangeArrowheads="1"/>
          </p:cNvSpPr>
          <p:nvPr/>
        </p:nvSpPr>
        <p:spPr bwMode="auto">
          <a:xfrm>
            <a:off x="4572000" y="4508500"/>
            <a:ext cx="2016125" cy="1368425"/>
          </a:xfrm>
          <a:prstGeom prst="ellipse">
            <a:avLst/>
          </a:prstGeom>
          <a:solidFill>
            <a:schemeClr val="bg1"/>
          </a:solidFill>
          <a:ln w="22225" algn="ctr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r>
              <a:rPr lang="en-US" sz="2400" b="1">
                <a:solidFill>
                  <a:schemeClr val="folHlink"/>
                </a:solidFill>
              </a:rPr>
              <a:t>Decode</a:t>
            </a:r>
          </a:p>
        </p:txBody>
      </p:sp>
      <p:cxnSp>
        <p:nvCxnSpPr>
          <p:cNvPr id="10248" name="AutoShape 5"/>
          <p:cNvCxnSpPr>
            <a:cxnSpLocks noChangeShapeType="1"/>
            <a:stCxn id="10247" idx="2"/>
          </p:cNvCxnSpPr>
          <p:nvPr/>
        </p:nvCxnSpPr>
        <p:spPr bwMode="auto">
          <a:xfrm flipH="1">
            <a:off x="3944938" y="5192713"/>
            <a:ext cx="615950" cy="0"/>
          </a:xfrm>
          <a:prstGeom prst="straightConnector1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10249" name="Rectangle 6"/>
          <p:cNvSpPr>
            <a:spLocks noChangeArrowheads="1"/>
          </p:cNvSpPr>
          <p:nvPr/>
        </p:nvSpPr>
        <p:spPr bwMode="auto">
          <a:xfrm>
            <a:off x="3563938" y="4738688"/>
            <a:ext cx="369887" cy="908050"/>
          </a:xfrm>
          <a:prstGeom prst="rect">
            <a:avLst/>
          </a:prstGeom>
          <a:solidFill>
            <a:srgbClr val="DDDDDD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0" name="Rectangle 7"/>
          <p:cNvSpPr>
            <a:spLocks noChangeArrowheads="1"/>
          </p:cNvSpPr>
          <p:nvPr/>
        </p:nvSpPr>
        <p:spPr bwMode="auto">
          <a:xfrm>
            <a:off x="3194050" y="4738688"/>
            <a:ext cx="369888" cy="908050"/>
          </a:xfrm>
          <a:prstGeom prst="rect">
            <a:avLst/>
          </a:prstGeom>
          <a:solidFill>
            <a:srgbClr val="DDDDDD"/>
          </a:solidFill>
          <a:ln w="22225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1" name="Line 8"/>
          <p:cNvSpPr>
            <a:spLocks noChangeShapeType="1"/>
          </p:cNvSpPr>
          <p:nvPr/>
        </p:nvSpPr>
        <p:spPr bwMode="auto">
          <a:xfrm flipH="1">
            <a:off x="3933825" y="5646738"/>
            <a:ext cx="44291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52" name="Line 9"/>
          <p:cNvSpPr>
            <a:spLocks noChangeShapeType="1"/>
          </p:cNvSpPr>
          <p:nvPr/>
        </p:nvSpPr>
        <p:spPr bwMode="auto">
          <a:xfrm flipH="1">
            <a:off x="3933825" y="4738688"/>
            <a:ext cx="442913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none" w="lg" len="lg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839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839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E2AE1EA-7D53-42A7-8F6F-3723D2BA3F91}" type="slidenum">
              <a:rPr lang="en-US" smtClean="0"/>
              <a:pPr/>
              <a:t>80</a:t>
            </a:fld>
            <a:endParaRPr lang="en-US" smtClean="0"/>
          </a:p>
        </p:txBody>
      </p:sp>
      <p:sp>
        <p:nvSpPr>
          <p:cNvPr id="839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Summary</a:t>
            </a:r>
          </a:p>
        </p:txBody>
      </p:sp>
      <p:sp>
        <p:nvSpPr>
          <p:cNvPr id="839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Playout Adjustment for Audio Conferencing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Weighted Average Methods vs. Statistical Methods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An Analysis of Minimum Playout Delay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8499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8499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8222352-A4ED-4695-8A68-E5FE481C2434}" type="slidenum">
              <a:rPr lang="en-US" smtClean="0"/>
              <a:pPr/>
              <a:t>81</a:t>
            </a:fld>
            <a:endParaRPr lang="en-US" smtClean="0"/>
          </a:p>
        </p:txBody>
      </p:sp>
      <p:sp>
        <p:nvSpPr>
          <p:cNvPr id="849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Practical Complications</a:t>
            </a:r>
          </a:p>
        </p:txBody>
      </p:sp>
      <p:sp>
        <p:nvSpPr>
          <p:cNvPr id="8499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Clock Drifts</a:t>
            </a:r>
          </a:p>
          <a:p>
            <a:pPr eaLnBrk="1" hangingPunct="1"/>
            <a:r>
              <a:rPr lang="en-US" smtClean="0"/>
              <a:t>Route Change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  <p:transition spd="slow"/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 	</a:t>
            </a:r>
          </a:p>
        </p:txBody>
      </p:sp>
      <p:sp>
        <p:nvSpPr>
          <p:cNvPr id="860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8602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8024F15-5D10-4930-9B0D-C9914C4AA935}" type="slidenum">
              <a:rPr lang="en-US" smtClean="0"/>
              <a:pPr/>
              <a:t>82</a:t>
            </a:fld>
            <a:endParaRPr lang="en-US" smtClean="0"/>
          </a:p>
        </p:txBody>
      </p:sp>
      <p:sp>
        <p:nvSpPr>
          <p:cNvPr id="860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Advanced Techniques</a:t>
            </a:r>
          </a:p>
        </p:txBody>
      </p:sp>
      <p:sp>
        <p:nvSpPr>
          <p:cNvPr id="860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Speed-up Playback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98FE27C-FDE6-4127-B3EE-569AB0A65E5A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1267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Why Buffer?</a:t>
            </a:r>
          </a:p>
        </p:txBody>
      </p:sp>
      <p:sp>
        <p:nvSpPr>
          <p:cNvPr id="11268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FONTSIZE" val="9"/>
  <p:tag name="DEFAULTWIDTH" val="408"/>
  <p:tag name="DEFAULTHEIGHT" val="33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T_{delay}(i) = E_{net}(i) + 4V_{net}(i)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08"/>
  <p:tag name="BOXHEIGHT" val="332"/>
  <p:tag name="BOXFONT" val="9"/>
  <p:tag name="BOXWRAP" val="False"/>
  <p:tag name="WORKAROUNDTRANSPARENCYBUG" val="False"/>
  <p:tag name="ALLOWFONTSUBSTITUTION" val="False"/>
  <p:tag name="BITMAPFORMAT" val="pngmono"/>
  <p:tag name="ORIGWIDTH" val="283"/>
  <p:tag name="PICTUREFILESIZE" val="1630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T_{delay}(i) = E_{net}(i) + 4V_{net}(i)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08"/>
  <p:tag name="BOXHEIGHT" val="332"/>
  <p:tag name="BOXFONT" val="9"/>
  <p:tag name="BOXWRAP" val="False"/>
  <p:tag name="WORKAROUNDTRANSPARENCYBUG" val="False"/>
  <p:tag name="ALLOWFONTSUBSTITUTION" val="False"/>
  <p:tag name="BITMAPFORMAT" val="pngmono"/>
  <p:tag name="ORIGWIDTH" val="283"/>
  <p:tag name="PICTUREFILESIZE" val="1630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T_{delay}(i) = t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08"/>
  <p:tag name="BOXHEIGHT" val="332"/>
  <p:tag name="BOXFONT" val="9"/>
  <p:tag name="BOXWRAP" val="False"/>
  <p:tag name="WORKAROUNDTRANSPARENCYBUG" val="False"/>
  <p:tag name="ALLOWFONTSUBSTITUTION" val="False"/>
  <p:tag name="BITMAPFORMAT" val="pngmono"/>
  <p:tag name="ORIGWIDTH" val="119"/>
  <p:tag name="PICTUREFILESIZE" val="6754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T_{delay}(i) = E_{net}(1)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08"/>
  <p:tag name="BOXHEIGHT" val="332"/>
  <p:tag name="BOXFONT" val="9"/>
  <p:tag name="BOXWRAP" val="False"/>
  <p:tag name="WORKAROUNDTRANSPARENCYBUG" val="False"/>
  <p:tag name="ALLOWFONTSUBSTITUTION" val="False"/>
  <p:tag name="BITMAPFORMAT" val="pngmono"/>
  <p:tag name="ORIGWIDTH" val="183"/>
  <p:tag name="PICTUREFILESIZE" val="10454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d_k^{(i)}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08"/>
  <p:tag name="BOXHEIGHT" val="332"/>
  <p:tag name="BOXFONT" val="9"/>
  <p:tag name="BOXWRAP" val="False"/>
  <p:tag name="WORKAROUNDTRANSPARENCYBUG" val="False"/>
  <p:tag name="ALLOWFONTSUBSTITUTION" val="False"/>
  <p:tag name="BITMAPFORMAT" val="pngmono"/>
  <p:tag name="ORIGWIDTH" val="31"/>
  <p:tag name="PICTUREFILESIZE" val="3317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d_k^{(i)}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08"/>
  <p:tag name="BOXHEIGHT" val="332"/>
  <p:tag name="BOXFONT" val="9"/>
  <p:tag name="BOXWRAP" val="False"/>
  <p:tag name="WORKAROUNDTRANSPARENCYBUG" val="False"/>
  <p:tag name="ALLOWFONTSUBSTITUTION" val="False"/>
  <p:tag name="BITMAPFORMAT" val="pngmono"/>
  <p:tag name="ORIGWIDTH" val="31"/>
  <p:tag name="PICTUREFILESIZE" val="3317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D(k,i)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08"/>
  <p:tag name="BOXHEIGHT" val="332"/>
  <p:tag name="BOXFONT" val="9"/>
  <p:tag name="BOXWRAP" val="False"/>
  <p:tag name="WORKAROUNDTRANSPARENCYBUG" val="False"/>
  <p:tag name="ALLOWFONTSUBSTITUTION" val="False"/>
  <p:tag name="BITMAPFORMAT" val="pngmono"/>
  <p:tag name="ORIGWIDTH" val="63"/>
  <p:tag name="PICTUREFILESIZE" val="418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D(k,i)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08"/>
  <p:tag name="BOXHEIGHT" val="332"/>
  <p:tag name="BOXFONT" val="9"/>
  <p:tag name="BOXWRAP" val="False"/>
  <p:tag name="WORKAROUNDTRANSPARENCYBUG" val="False"/>
  <p:tag name="ALLOWFONTSUBSTITUTION" val="False"/>
  <p:tag name="BITMAPFORMAT" val="pngmono"/>
  <p:tag name="ORIGWIDTH" val="63"/>
  <p:tag name="PICTUREFILESIZE" val="418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D(k,i)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08"/>
  <p:tag name="BOXHEIGHT" val="332"/>
  <p:tag name="BOXFONT" val="9"/>
  <p:tag name="BOXWRAP" val="False"/>
  <p:tag name="WORKAROUNDTRANSPARENCYBUG" val="False"/>
  <p:tag name="ALLOWFONTSUBSTITUTION" val="False"/>
  <p:tag name="BITMAPFORMAT" val="pngmono"/>
  <p:tag name="ORIGWIDTH" val="63"/>
  <p:tag name="PICTUREFILESIZE" val="418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&#10;\begin{document}&#10;$T_{delay}(i) = T_{net}(i) + T_{buf}(i)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348"/>
  <p:tag name="BOXHEIGHT" val="200"/>
  <p:tag name="BOXFONT" val="10"/>
  <p:tag name="BOXWRAP" val="False"/>
  <p:tag name="WORKAROUNDTRANSPARENCYBUG" val="False"/>
  <p:tag name="ALLOWFONTSUBSTITUTION" val="False"/>
  <p:tag name="BITMAPFORMAT" val="pngmono"/>
  <p:tag name="ORIGWIDTH" val="270"/>
  <p:tag name="PICTUREFILESIZE" val="1551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T_{delay}(i) = E_{net}(i) + 4V_{net}(i)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08"/>
  <p:tag name="BOXHEIGHT" val="332"/>
  <p:tag name="BOXFONT" val="9"/>
  <p:tag name="BOXWRAP" val="False"/>
  <p:tag name="WORKAROUNDTRANSPARENCYBUG" val="False"/>
  <p:tag name="ALLOWFONTSUBSTITUTION" val="False"/>
  <p:tag name="BITMAPFORMAT" val="pngmono"/>
  <p:tag name="ORIGWIDTH" val="283"/>
  <p:tag name="PICTUREFILESIZE" val="1630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V_{net}(i) = \alpha V_{net}(i-1) + (1 - \alpha)|E_{net}(i)-T_{net}(i)|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08"/>
  <p:tag name="BOXHEIGHT" val="332"/>
  <p:tag name="BOXFONT" val="9"/>
  <p:tag name="BOXWRAP" val="False"/>
  <p:tag name="WORKAROUNDTRANSPARENCYBUG" val="False"/>
  <p:tag name="ALLOWFONTSUBSTITUTION" val="False"/>
  <p:tag name="BITMAPFORMAT" val="pngmono"/>
  <p:tag name="ORIGWIDTH" val="465"/>
  <p:tag name="PICTUREFILESIZE" val="2141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E_{net}(i) = \alpha E_{net}(i-1) + (1 - \alpha)T_{net}(i)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08"/>
  <p:tag name="BOXHEIGHT" val="332"/>
  <p:tag name="BOXFONT" val="9"/>
  <p:tag name="BOXWRAP" val="False"/>
  <p:tag name="WORKAROUNDTRANSPARENCYBUG" val="False"/>
  <p:tag name="ALLOWFONTSUBSTITUTION" val="False"/>
  <p:tag name="BITMAPFORMAT" val="pngmono"/>
  <p:tag name="ORIGWIDTH" val="380"/>
  <p:tag name="PICTUREFILESIZE" val="1783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T_{delay}(i) = E_{net}(i) + 4V_{net}(i)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08"/>
  <p:tag name="BOXHEIGHT" val="332"/>
  <p:tag name="BOXFONT" val="9"/>
  <p:tag name="BOXWRAP" val="False"/>
  <p:tag name="WORKAROUNDTRANSPARENCYBUG" val="False"/>
  <p:tag name="ALLOWFONTSUBSTITUTION" val="False"/>
  <p:tag name="BITMAPFORMAT" val="pngmono"/>
  <p:tag name="ORIGWIDTH" val="283"/>
  <p:tag name="PICTUREFILESIZE" val="1630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E_{net}(i) = E_{net}(i-1) + T_{net}(i) - T_{net}(i-1)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08"/>
  <p:tag name="BOXHEIGHT" val="332"/>
  <p:tag name="BOXFONT" val="9"/>
  <p:tag name="BOXWRAP" val="False"/>
  <p:tag name="WORKAROUNDTRANSPARENCYBUG" val="False"/>
  <p:tag name="ALLOWFONTSUBSTITUTION" val="False"/>
  <p:tag name="BITMAPFORMAT" val="pngmono"/>
  <p:tag name="ORIGWIDTH" val="423"/>
  <p:tag name="PICTUREFILESIZE" val="1674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T_{delay}(i) = E_{net}(i) + 4V_{net}(i)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08"/>
  <p:tag name="BOXHEIGHT" val="332"/>
  <p:tag name="BOXFONT" val="9"/>
  <p:tag name="BOXWRAP" val="False"/>
  <p:tag name="WORKAROUNDTRANSPARENCYBUG" val="False"/>
  <p:tag name="ALLOWFONTSUBSTITUTION" val="False"/>
  <p:tag name="BITMAPFORMAT" val="pngmono"/>
  <p:tag name="ORIGWIDTH" val="283"/>
  <p:tag name="PICTUREFILESIZE" val="1630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OURCE" val="\documentclass{slides}\pagestyle{empty}&#10;\begin{document}&#10;$E_{net}(i) = \alpha E_{net}(i-1) + (1 - \alpha)T_{net}(i)$&#10;\end{document}&#10;"/>
  <p:tag name="EXTERNALNAME" val="txp_fig"/>
  <p:tag name="BLEND" val="False"/>
  <p:tag name="TRANSPARENT" val="False"/>
  <p:tag name="KEEPFILES" val="False"/>
  <p:tag name="DEBUGPAUSE" val="False"/>
  <p:tag name="RESOLUTION" val="1200"/>
  <p:tag name="TIMEOUT" val="(none)"/>
  <p:tag name="BOXWIDTH" val="408"/>
  <p:tag name="BOXHEIGHT" val="332"/>
  <p:tag name="BOXFONT" val="9"/>
  <p:tag name="BOXWRAP" val="False"/>
  <p:tag name="WORKAROUNDTRANSPARENCYBUG" val="False"/>
  <p:tag name="ALLOWFONTSUBSTITUTION" val="False"/>
  <p:tag name="BITMAPFORMAT" val="pngmono"/>
  <p:tag name="ORIGWIDTH" val="380"/>
  <p:tag name="PICTUREFILESIZE" val="17830"/>
</p:tagLst>
</file>

<file path=ppt/theme/theme1.xml><?xml version="1.0" encoding="utf-8"?>
<a:theme xmlns:a="http://schemas.openxmlformats.org/drawingml/2006/main" name="Layers">
  <a:themeElements>
    <a:clrScheme name="Layers 13">
      <a:dk1>
        <a:srgbClr val="000000"/>
      </a:dk1>
      <a:lt1>
        <a:srgbClr val="FFFFFF"/>
      </a:lt1>
      <a:dk2>
        <a:srgbClr val="000000"/>
      </a:dk2>
      <a:lt2>
        <a:srgbClr val="891411"/>
      </a:lt2>
      <a:accent1>
        <a:srgbClr val="336699"/>
      </a:accent1>
      <a:accent2>
        <a:srgbClr val="660066"/>
      </a:accent2>
      <a:accent3>
        <a:srgbClr val="FFFFFF"/>
      </a:accent3>
      <a:accent4>
        <a:srgbClr val="000000"/>
      </a:accent4>
      <a:accent5>
        <a:srgbClr val="ADB8CA"/>
      </a:accent5>
      <a:accent6>
        <a:srgbClr val="5C005C"/>
      </a:accent6>
      <a:hlink>
        <a:srgbClr val="003366"/>
      </a:hlink>
      <a:folHlink>
        <a:srgbClr val="000066"/>
      </a:folHlink>
    </a:clrScheme>
    <a:fontScheme name="Layers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2225" cap="flat" cmpd="sng" algn="ctr">
          <a:solidFill>
            <a:schemeClr val="tx1"/>
          </a:solidFill>
          <a:prstDash val="solid"/>
          <a:round/>
          <a:headEnd type="none" w="med" len="med"/>
          <a:tailEnd type="triangle" w="lg" len="lg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2225" cap="flat" cmpd="sng" algn="ctr">
          <a:solidFill>
            <a:schemeClr val="tx1"/>
          </a:solidFill>
          <a:prstDash val="solid"/>
          <a:round/>
          <a:headEnd type="none" w="med" len="med"/>
          <a:tailEnd type="triangle" w="lg" len="lg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ucida Sans" pitchFamily="34" charset="0"/>
          </a:defRPr>
        </a:defPPr>
      </a:lstStyle>
    </a:lnDef>
  </a:objectDefaults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1">
        <a:dk1>
          <a:srgbClr val="000000"/>
        </a:dk1>
        <a:lt1>
          <a:srgbClr val="FFFFFF"/>
        </a:lt1>
        <a:dk2>
          <a:srgbClr val="0033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2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333399"/>
        </a:accent1>
        <a:accent2>
          <a:srgbClr val="660066"/>
        </a:accent2>
        <a:accent3>
          <a:srgbClr val="FFFFFF"/>
        </a:accent3>
        <a:accent4>
          <a:srgbClr val="000000"/>
        </a:accent4>
        <a:accent5>
          <a:srgbClr val="ADADCA"/>
        </a:accent5>
        <a:accent6>
          <a:srgbClr val="5C005C"/>
        </a:accent6>
        <a:hlink>
          <a:srgbClr val="003366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3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336699"/>
        </a:accent1>
        <a:accent2>
          <a:srgbClr val="660066"/>
        </a:accent2>
        <a:accent3>
          <a:srgbClr val="FFFFFF"/>
        </a:accent3>
        <a:accent4>
          <a:srgbClr val="000000"/>
        </a:accent4>
        <a:accent5>
          <a:srgbClr val="ADB8CA"/>
        </a:accent5>
        <a:accent6>
          <a:srgbClr val="5C005C"/>
        </a:accent6>
        <a:hlink>
          <a:srgbClr val="003366"/>
        </a:hlink>
        <a:folHlink>
          <a:srgbClr val="0000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CS5248</Template>
  <TotalTime>3412</TotalTime>
  <Words>2190</Words>
  <Application>Microsoft Office PowerPoint</Application>
  <PresentationFormat>On-screen Show (4:3)</PresentationFormat>
  <Paragraphs>685</Paragraphs>
  <Slides>82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82</vt:i4>
      </vt:variant>
    </vt:vector>
  </HeadingPairs>
  <TitlesOfParts>
    <vt:vector size="83" baseType="lpstr">
      <vt:lpstr>Layers</vt:lpstr>
      <vt:lpstr>Adaptive Playout</vt:lpstr>
      <vt:lpstr>PowerPoint Presentation</vt:lpstr>
      <vt:lpstr>How to recv and play?</vt:lpstr>
      <vt:lpstr>What’s Wrong?</vt:lpstr>
      <vt:lpstr>Overview</vt:lpstr>
      <vt:lpstr>Implementation</vt:lpstr>
      <vt:lpstr>Packet Buffer</vt:lpstr>
      <vt:lpstr>Playout Buffer</vt:lpstr>
      <vt:lpstr>Why Buffer?</vt:lpstr>
      <vt:lpstr>Sending Packets</vt:lpstr>
      <vt:lpstr>Receiving Packets</vt:lpstr>
      <vt:lpstr>With Jitter</vt:lpstr>
      <vt:lpstr>With Jitter</vt:lpstr>
      <vt:lpstr>What causes Jitter?</vt:lpstr>
      <vt:lpstr>Delay Jitter</vt:lpstr>
      <vt:lpstr>Spike</vt:lpstr>
      <vt:lpstr>Today’s Question</vt:lpstr>
      <vt:lpstr>Types of Applications</vt:lpstr>
      <vt:lpstr>Types of Applications</vt:lpstr>
      <vt:lpstr>Naive Answer</vt:lpstr>
      <vt:lpstr>Client Buffer Management</vt:lpstr>
      <vt:lpstr>Multi-Threshold Flow Control </vt:lpstr>
      <vt:lpstr>Video-on-Demand (VoD)</vt:lpstr>
      <vt:lpstr>Two Approaches (1)</vt:lpstr>
      <vt:lpstr>Two Approaches (2)</vt:lpstr>
      <vt:lpstr>Robust Stream Delivery</vt:lpstr>
      <vt:lpstr>Objectives</vt:lpstr>
      <vt:lpstr>Example</vt:lpstr>
      <vt:lpstr>MTFC Buffer Management</vt:lpstr>
      <vt:lpstr>How to Set Thresholds?</vt:lpstr>
      <vt:lpstr>How to Calculate Sending Rate?</vt:lpstr>
      <vt:lpstr>Threshold Spacing Strategies</vt:lpstr>
      <vt:lpstr>Threshold Spacing Strategies</vt:lpstr>
      <vt:lpstr>Sending Rate Computation</vt:lpstr>
      <vt:lpstr>MTFC Results</vt:lpstr>
      <vt:lpstr>MTFC Results: # of Thresholds</vt:lpstr>
      <vt:lpstr>MTFC Results: # of Thresholds</vt:lpstr>
      <vt:lpstr>A Brief Introduction to Audio Conferencing</vt:lpstr>
      <vt:lpstr>Audio Conferencing</vt:lpstr>
      <vt:lpstr>Silence Suppression</vt:lpstr>
      <vt:lpstr>Recall: RTP Header</vt:lpstr>
      <vt:lpstr>RTP and Talkspurt</vt:lpstr>
      <vt:lpstr>RTP and Talkspurt</vt:lpstr>
      <vt:lpstr>Consequences of Talkspurt</vt:lpstr>
      <vt:lpstr>Fixed Playout Delay</vt:lpstr>
      <vt:lpstr>Adaptive Playout Delay</vt:lpstr>
      <vt:lpstr>Adaptive Playout Delay</vt:lpstr>
      <vt:lpstr>Trade-Off</vt:lpstr>
      <vt:lpstr>Latency vs Loss-Rate</vt:lpstr>
      <vt:lpstr>Adaptive Playout Mechanisms for Packetized Audio Applications in WAN</vt:lpstr>
      <vt:lpstr>Variables and Notations</vt:lpstr>
      <vt:lpstr>Variables and Notations</vt:lpstr>
      <vt:lpstr>1st Packet in Talkspurt</vt:lpstr>
      <vt:lpstr>How to estimate Vnet(i)</vt:lpstr>
      <vt:lpstr>How to estimate Enet(i)</vt:lpstr>
      <vt:lpstr>Spike</vt:lpstr>
      <vt:lpstr>Problems</vt:lpstr>
      <vt:lpstr>How to estimate Enet(i)</vt:lpstr>
      <vt:lpstr>Ramjee’s Idea</vt:lpstr>
      <vt:lpstr>In Spike Mode</vt:lpstr>
      <vt:lpstr>In Normal Mode</vt:lpstr>
      <vt:lpstr>Evaluations</vt:lpstr>
      <vt:lpstr>Problems with Ramjee’s Method</vt:lpstr>
      <vt:lpstr>Packet Audio Playout Delay Adjustment: Performance Bounds and Algorithms</vt:lpstr>
      <vt:lpstr>Recall Previous Methods</vt:lpstr>
      <vt:lpstr>How to Set Tdelay(i)</vt:lpstr>
      <vt:lpstr>Example (w =50, q = 90%)</vt:lpstr>
      <vt:lpstr>Setting Tdelay(i)</vt:lpstr>
      <vt:lpstr>Setting Tdelay(i)</vt:lpstr>
      <vt:lpstr>Performance Bound</vt:lpstr>
      <vt:lpstr>A Packet Trace</vt:lpstr>
      <vt:lpstr>More Notations</vt:lpstr>
      <vt:lpstr>Definition</vt:lpstr>
      <vt:lpstr>How to find </vt:lpstr>
      <vt:lpstr>Definition</vt:lpstr>
      <vt:lpstr>Base Case</vt:lpstr>
      <vt:lpstr>Recursive Case</vt:lpstr>
      <vt:lpstr>Performance Bound</vt:lpstr>
      <vt:lpstr>Evaluations</vt:lpstr>
      <vt:lpstr>Summary</vt:lpstr>
      <vt:lpstr>Practical Complications</vt:lpstr>
      <vt:lpstr>Advanced Techniques</vt:lpstr>
    </vt:vector>
  </TitlesOfParts>
  <Manager/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Adaptive Playout</dc:title>
  <dc:creator/>
  <cp:lastModifiedBy>Roger Zimmermann</cp:lastModifiedBy>
  <cp:revision>51</cp:revision>
  <cp:lastPrinted>2005-09-07T07:45:08Z</cp:lastPrinted>
  <dcterms:created xsi:type="dcterms:W3CDTF">2004-08-30T12:51:40Z</dcterms:created>
  <dcterms:modified xsi:type="dcterms:W3CDTF">2015-10-07T08:05:49Z</dcterms:modified>
</cp:coreProperties>
</file>