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0"/>
  </p:notesMasterIdLst>
  <p:handoutMasterIdLst>
    <p:handoutMasterId r:id="rId51"/>
  </p:handoutMasterIdLst>
  <p:sldIdLst>
    <p:sldId id="256" r:id="rId2"/>
    <p:sldId id="257" r:id="rId3"/>
    <p:sldId id="316" r:id="rId4"/>
    <p:sldId id="258" r:id="rId5"/>
    <p:sldId id="260" r:id="rId6"/>
    <p:sldId id="295" r:id="rId7"/>
    <p:sldId id="261" r:id="rId8"/>
    <p:sldId id="259" r:id="rId9"/>
    <p:sldId id="262" r:id="rId10"/>
    <p:sldId id="263" r:id="rId11"/>
    <p:sldId id="264" r:id="rId12"/>
    <p:sldId id="266" r:id="rId13"/>
    <p:sldId id="267" r:id="rId14"/>
    <p:sldId id="342" r:id="rId15"/>
    <p:sldId id="272" r:id="rId16"/>
    <p:sldId id="347" r:id="rId17"/>
    <p:sldId id="348" r:id="rId18"/>
    <p:sldId id="278" r:id="rId19"/>
    <p:sldId id="280" r:id="rId20"/>
    <p:sldId id="281" r:id="rId21"/>
    <p:sldId id="282" r:id="rId22"/>
    <p:sldId id="285" r:id="rId23"/>
    <p:sldId id="286" r:id="rId24"/>
    <p:sldId id="287" r:id="rId25"/>
    <p:sldId id="349" r:id="rId26"/>
    <p:sldId id="288" r:id="rId27"/>
    <p:sldId id="289" r:id="rId28"/>
    <p:sldId id="294" r:id="rId29"/>
    <p:sldId id="351" r:id="rId30"/>
    <p:sldId id="350" r:id="rId31"/>
    <p:sldId id="303" r:id="rId32"/>
    <p:sldId id="292" r:id="rId33"/>
    <p:sldId id="293" r:id="rId34"/>
    <p:sldId id="296" r:id="rId35"/>
    <p:sldId id="291" r:id="rId36"/>
    <p:sldId id="299" r:id="rId37"/>
    <p:sldId id="300" r:id="rId38"/>
    <p:sldId id="302" r:id="rId39"/>
    <p:sldId id="297" r:id="rId40"/>
    <p:sldId id="269" r:id="rId41"/>
    <p:sldId id="304" r:id="rId42"/>
    <p:sldId id="305" r:id="rId43"/>
    <p:sldId id="306" r:id="rId44"/>
    <p:sldId id="308" r:id="rId45"/>
    <p:sldId id="355" r:id="rId46"/>
    <p:sldId id="357" r:id="rId47"/>
    <p:sldId id="356" r:id="rId48"/>
    <p:sldId id="353" r:id="rId49"/>
  </p:sldIdLst>
  <p:sldSz cx="9144000" cy="6858000" type="screen4x3"/>
  <p:notesSz cx="9144000" cy="6858000"/>
  <p:defaultTextStyle>
    <a:defPPr>
      <a:defRPr lang="en-US"/>
    </a:defPPr>
    <a:lvl1pPr algn="l" rtl="0" fontAlgn="base">
      <a:spcBef>
        <a:spcPct val="0"/>
      </a:spcBef>
      <a:spcAft>
        <a:spcPct val="0"/>
      </a:spcAft>
      <a:defRPr sz="2000" b="1" kern="1200">
        <a:solidFill>
          <a:schemeClr val="tx1"/>
        </a:solidFill>
        <a:latin typeface="Verdana" pitchFamily="1" charset="0"/>
        <a:ea typeface="+mn-ea"/>
        <a:cs typeface="+mn-cs"/>
      </a:defRPr>
    </a:lvl1pPr>
    <a:lvl2pPr marL="457200" algn="l" rtl="0" fontAlgn="base">
      <a:spcBef>
        <a:spcPct val="0"/>
      </a:spcBef>
      <a:spcAft>
        <a:spcPct val="0"/>
      </a:spcAft>
      <a:defRPr sz="2000" b="1" kern="1200">
        <a:solidFill>
          <a:schemeClr val="tx1"/>
        </a:solidFill>
        <a:latin typeface="Verdana" pitchFamily="1" charset="0"/>
        <a:ea typeface="+mn-ea"/>
        <a:cs typeface="+mn-cs"/>
      </a:defRPr>
    </a:lvl2pPr>
    <a:lvl3pPr marL="914400" algn="l" rtl="0" fontAlgn="base">
      <a:spcBef>
        <a:spcPct val="0"/>
      </a:spcBef>
      <a:spcAft>
        <a:spcPct val="0"/>
      </a:spcAft>
      <a:defRPr sz="2000" b="1" kern="1200">
        <a:solidFill>
          <a:schemeClr val="tx1"/>
        </a:solidFill>
        <a:latin typeface="Verdana" pitchFamily="1" charset="0"/>
        <a:ea typeface="+mn-ea"/>
        <a:cs typeface="+mn-cs"/>
      </a:defRPr>
    </a:lvl3pPr>
    <a:lvl4pPr marL="1371600" algn="l" rtl="0" fontAlgn="base">
      <a:spcBef>
        <a:spcPct val="0"/>
      </a:spcBef>
      <a:spcAft>
        <a:spcPct val="0"/>
      </a:spcAft>
      <a:defRPr sz="2000" b="1" kern="1200">
        <a:solidFill>
          <a:schemeClr val="tx1"/>
        </a:solidFill>
        <a:latin typeface="Verdana" pitchFamily="1" charset="0"/>
        <a:ea typeface="+mn-ea"/>
        <a:cs typeface="+mn-cs"/>
      </a:defRPr>
    </a:lvl4pPr>
    <a:lvl5pPr marL="1828800" algn="l" rtl="0" fontAlgn="base">
      <a:spcBef>
        <a:spcPct val="0"/>
      </a:spcBef>
      <a:spcAft>
        <a:spcPct val="0"/>
      </a:spcAft>
      <a:defRPr sz="2000" b="1" kern="1200">
        <a:solidFill>
          <a:schemeClr val="tx1"/>
        </a:solidFill>
        <a:latin typeface="Verdana" pitchFamily="1" charset="0"/>
        <a:ea typeface="+mn-ea"/>
        <a:cs typeface="+mn-cs"/>
      </a:defRPr>
    </a:lvl5pPr>
    <a:lvl6pPr marL="2286000" algn="l" defTabSz="914400" rtl="0" eaLnBrk="1" latinLnBrk="0" hangingPunct="1">
      <a:defRPr sz="2000" b="1" kern="1200">
        <a:solidFill>
          <a:schemeClr val="tx1"/>
        </a:solidFill>
        <a:latin typeface="Verdana" pitchFamily="1" charset="0"/>
        <a:ea typeface="+mn-ea"/>
        <a:cs typeface="+mn-cs"/>
      </a:defRPr>
    </a:lvl6pPr>
    <a:lvl7pPr marL="2743200" algn="l" defTabSz="914400" rtl="0" eaLnBrk="1" latinLnBrk="0" hangingPunct="1">
      <a:defRPr sz="2000" b="1" kern="1200">
        <a:solidFill>
          <a:schemeClr val="tx1"/>
        </a:solidFill>
        <a:latin typeface="Verdana" pitchFamily="1" charset="0"/>
        <a:ea typeface="+mn-ea"/>
        <a:cs typeface="+mn-cs"/>
      </a:defRPr>
    </a:lvl7pPr>
    <a:lvl8pPr marL="3200400" algn="l" defTabSz="914400" rtl="0" eaLnBrk="1" latinLnBrk="0" hangingPunct="1">
      <a:defRPr sz="2000" b="1" kern="1200">
        <a:solidFill>
          <a:schemeClr val="tx1"/>
        </a:solidFill>
        <a:latin typeface="Verdana" pitchFamily="1" charset="0"/>
        <a:ea typeface="+mn-ea"/>
        <a:cs typeface="+mn-cs"/>
      </a:defRPr>
    </a:lvl8pPr>
    <a:lvl9pPr marL="3657600" algn="l" defTabSz="914400" rtl="0" eaLnBrk="1" latinLnBrk="0" hangingPunct="1">
      <a:defRPr sz="2000" b="1" kern="1200">
        <a:solidFill>
          <a:schemeClr val="tx1"/>
        </a:solidFill>
        <a:latin typeface="Verdana"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A50021"/>
    </p:penClr>
  </p:showPr>
  <p:clrMru>
    <a:srgbClr val="663300"/>
    <a:srgbClr val="FFFF00"/>
    <a:srgbClr val="FFFF99"/>
    <a:srgbClr val="DDDDDD"/>
    <a:srgbClr val="009900"/>
    <a:srgbClr val="99FF66"/>
    <a:srgbClr val="99FFCC"/>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72" autoAdjust="0"/>
    <p:restoredTop sz="86385" autoAdjust="0"/>
  </p:normalViewPr>
  <p:slideViewPr>
    <p:cSldViewPr snapToObjects="1">
      <p:cViewPr varScale="1">
        <p:scale>
          <a:sx n="80" d="100"/>
          <a:sy n="80" d="100"/>
        </p:scale>
        <p:origin x="-78"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3890" name="Rectangle 2"/>
          <p:cNvSpPr>
            <a:spLocks noGrp="1" noChangeArrowheads="1"/>
          </p:cNvSpPr>
          <p:nvPr>
            <p:ph type="hdr" sz="quarter"/>
          </p:nvPr>
        </p:nvSpPr>
        <p:spPr bwMode="auto">
          <a:xfrm>
            <a:off x="0" y="0"/>
            <a:ext cx="3962400" cy="342900"/>
          </a:xfrm>
          <a:prstGeom prst="rect">
            <a:avLst/>
          </a:prstGeom>
          <a:noFill/>
          <a:ln w="25400">
            <a:noFill/>
            <a:miter lim="800000"/>
            <a:headEnd/>
            <a:tailEnd/>
          </a:ln>
          <a:effectLst/>
        </p:spPr>
        <p:txBody>
          <a:bodyPr vert="horz" wrap="none" lIns="91440" tIns="45720" rIns="91440" bIns="45720" numCol="1" anchor="ctr" anchorCtr="0" compatLnSpc="1">
            <a:prstTxWarp prst="textNoShape">
              <a:avLst/>
            </a:prstTxWarp>
          </a:bodyPr>
          <a:lstStyle>
            <a:lvl1pPr>
              <a:defRPr sz="1200" smtClean="0"/>
            </a:lvl1pPr>
          </a:lstStyle>
          <a:p>
            <a:pPr>
              <a:defRPr/>
            </a:pPr>
            <a:endParaRPr lang="en-US"/>
          </a:p>
        </p:txBody>
      </p:sp>
      <p:sp>
        <p:nvSpPr>
          <p:cNvPr id="293891" name="Rectangle 3"/>
          <p:cNvSpPr>
            <a:spLocks noGrp="1" noChangeArrowheads="1"/>
          </p:cNvSpPr>
          <p:nvPr>
            <p:ph type="dt" sz="quarter" idx="1"/>
          </p:nvPr>
        </p:nvSpPr>
        <p:spPr bwMode="auto">
          <a:xfrm>
            <a:off x="5181600" y="0"/>
            <a:ext cx="3962400" cy="342900"/>
          </a:xfrm>
          <a:prstGeom prst="rect">
            <a:avLst/>
          </a:prstGeom>
          <a:noFill/>
          <a:ln w="25400">
            <a:noFill/>
            <a:miter lim="800000"/>
            <a:headEnd/>
            <a:tailEnd/>
          </a:ln>
          <a:effectLst/>
        </p:spPr>
        <p:txBody>
          <a:bodyPr vert="horz" wrap="none" lIns="91440" tIns="45720" rIns="91440" bIns="45720" numCol="1" anchor="ctr" anchorCtr="0" compatLnSpc="1">
            <a:prstTxWarp prst="textNoShape">
              <a:avLst/>
            </a:prstTxWarp>
          </a:bodyPr>
          <a:lstStyle>
            <a:lvl1pPr algn="r">
              <a:defRPr sz="1200" smtClean="0"/>
            </a:lvl1pPr>
          </a:lstStyle>
          <a:p>
            <a:pPr>
              <a:defRPr/>
            </a:pPr>
            <a:endParaRPr lang="en-US"/>
          </a:p>
        </p:txBody>
      </p:sp>
      <p:sp>
        <p:nvSpPr>
          <p:cNvPr id="293892" name="Rectangle 4"/>
          <p:cNvSpPr>
            <a:spLocks noGrp="1" noChangeArrowheads="1"/>
          </p:cNvSpPr>
          <p:nvPr>
            <p:ph type="ftr" sz="quarter" idx="2"/>
          </p:nvPr>
        </p:nvSpPr>
        <p:spPr bwMode="auto">
          <a:xfrm>
            <a:off x="0" y="6515100"/>
            <a:ext cx="3962400" cy="342900"/>
          </a:xfrm>
          <a:prstGeom prst="rect">
            <a:avLst/>
          </a:prstGeom>
          <a:noFill/>
          <a:ln w="25400">
            <a:noFill/>
            <a:miter lim="800000"/>
            <a:headEnd/>
            <a:tailEnd/>
          </a:ln>
          <a:effectLst/>
        </p:spPr>
        <p:txBody>
          <a:bodyPr vert="horz" wrap="none" lIns="91440" tIns="45720" rIns="91440" bIns="45720" numCol="1" anchor="b" anchorCtr="0" compatLnSpc="1">
            <a:prstTxWarp prst="textNoShape">
              <a:avLst/>
            </a:prstTxWarp>
          </a:bodyPr>
          <a:lstStyle>
            <a:lvl1pPr>
              <a:defRPr sz="1200" smtClean="0"/>
            </a:lvl1pPr>
          </a:lstStyle>
          <a:p>
            <a:pPr>
              <a:defRPr/>
            </a:pPr>
            <a:endParaRPr lang="en-US"/>
          </a:p>
        </p:txBody>
      </p:sp>
      <p:sp>
        <p:nvSpPr>
          <p:cNvPr id="293893" name="Rectangle 5"/>
          <p:cNvSpPr>
            <a:spLocks noGrp="1" noChangeArrowheads="1"/>
          </p:cNvSpPr>
          <p:nvPr>
            <p:ph type="sldNum" sz="quarter" idx="3"/>
          </p:nvPr>
        </p:nvSpPr>
        <p:spPr bwMode="auto">
          <a:xfrm>
            <a:off x="5181600" y="6515100"/>
            <a:ext cx="3962400" cy="342900"/>
          </a:xfrm>
          <a:prstGeom prst="rect">
            <a:avLst/>
          </a:prstGeom>
          <a:noFill/>
          <a:ln w="25400">
            <a:noFill/>
            <a:miter lim="800000"/>
            <a:headEnd/>
            <a:tailEnd/>
          </a:ln>
          <a:effectLst/>
        </p:spPr>
        <p:txBody>
          <a:bodyPr vert="horz" wrap="none" lIns="91440" tIns="45720" rIns="91440" bIns="45720" numCol="1" anchor="b" anchorCtr="0" compatLnSpc="1">
            <a:prstTxWarp prst="textNoShape">
              <a:avLst/>
            </a:prstTxWarp>
          </a:bodyPr>
          <a:lstStyle>
            <a:lvl1pPr algn="r">
              <a:defRPr sz="1200" smtClean="0"/>
            </a:lvl1pPr>
          </a:lstStyle>
          <a:p>
            <a:pPr>
              <a:defRPr/>
            </a:pPr>
            <a:fld id="{307E4AAE-560E-47E8-8675-CDF2949D19D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p>
        </p:txBody>
      </p:sp>
      <p:sp>
        <p:nvSpPr>
          <p:cNvPr id="20483"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p>
        </p:txBody>
      </p:sp>
      <p:sp>
        <p:nvSpPr>
          <p:cNvPr id="52228"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1B58F43F-3E7E-4C53-BBBC-838A7147669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2029AA9-9745-4DB2-BAAC-004E3C748FC6}" type="slidenum">
              <a:rPr lang="en-US"/>
              <a:pPr/>
              <a:t>1</a:t>
            </a:fld>
            <a:endParaRPr lang="en-US"/>
          </a:p>
        </p:txBody>
      </p:sp>
      <p:sp>
        <p:nvSpPr>
          <p:cNvPr id="53251" name="Rectangle 1026"/>
          <p:cNvSpPr>
            <a:spLocks noRo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CF546FF-BBA6-4376-9E9E-B95EE71A847B}" type="slidenum">
              <a:rPr lang="en-US"/>
              <a:pPr/>
              <a:t>10</a:t>
            </a:fld>
            <a:endParaRPr 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4EB445F-3520-4D4C-95C9-3B5A8E8C4632}" type="slidenum">
              <a:rPr lang="en-US"/>
              <a:pPr/>
              <a:t>11</a:t>
            </a:fld>
            <a:endParaRPr 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AFBBEE4-BCDD-4E48-A69E-EF03BA0C4D90}" type="slidenum">
              <a:rPr lang="en-US"/>
              <a:pPr/>
              <a:t>12</a:t>
            </a:fld>
            <a:endParaRPr 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Periodic broadcast uses technique that is very similar to staggered broadcast.  However, instead of broadcast each video entirely in each channel, periodic broadcast divide the video into segments.  Each segment can then be broadcast to different channel.  Client will tune into different channel at different time to receive different segments of the video.  Because client have to wait for the beginning of the first segment to start watching the video, the time the client have to wait is equal to the first segment.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14F47EA-E813-4E83-A71D-20DF63D2CFB9}" type="slidenum">
              <a:rPr lang="en-US"/>
              <a:pPr/>
              <a:t>13</a:t>
            </a:fld>
            <a:endParaRPr 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If we make the first segment smaller, then we can reduce the waiting time!  This is the basic idea behind pyramid broadcast.  Pyramid broadcast divide a video in segments who size is an increasing geometric series.</a:t>
            </a:r>
          </a:p>
          <a:p>
            <a:pPr eaLnBrk="1" hangingPunct="1"/>
            <a:endParaRPr lang="en-US" smtClean="0"/>
          </a:p>
          <a:p>
            <a:pPr eaLnBrk="1" hangingPunct="1"/>
            <a:r>
              <a:rPr lang="en-US" smtClean="0"/>
              <a:t>Client receive data from two channels at one time.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B12E8C2-B608-4CA5-83A7-A1A1158D184B}" type="slidenum">
              <a:rPr lang="en-US"/>
              <a:pPr/>
              <a:t>14</a:t>
            </a:fld>
            <a:endParaRPr lang="en-US"/>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t>Let’s look at pyramid broadcast in greater details.  We want to analyze the server bandwidth requirements, clients waiting time, client buffer requirements and client bandwidth requirements.  </a:t>
            </a:r>
          </a:p>
          <a:p>
            <a:pPr eaLnBrk="1" hangingPunct="1"/>
            <a:endParaRPr lang="en-US" smtClean="0"/>
          </a:p>
          <a:p>
            <a:pPr eaLnBrk="1" hangingPunct="1"/>
            <a:r>
              <a:rPr lang="en-US" smtClean="0"/>
              <a:t>First, note that if we send each segment in each channel at the same rate as the video, we will encounter “hiccup” – discontinuity in video playback.  We now analyze how much bandwidth the server need to broadcast one video.</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812EC5C-E8C6-42B7-921B-F51479E1FD1D}" type="slidenum">
              <a:rPr lang="en-US"/>
              <a:pPr/>
              <a:t>15</a:t>
            </a:fld>
            <a:endParaRPr lang="en-US"/>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E24F897-71EF-414E-A33F-2349C54D0676}" type="slidenum">
              <a:rPr lang="en-US"/>
              <a:pPr/>
              <a:t>16</a:t>
            </a:fld>
            <a:endParaRPr lang="en-US"/>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5559F38-1E7E-4789-8B36-692024AFC9B5}" type="slidenum">
              <a:rPr lang="en-US"/>
              <a:pPr/>
              <a:t>17</a:t>
            </a:fld>
            <a:endParaRPr lang="en-US"/>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053CB423-8713-4FD2-BF2A-9CC7FE7E924C}" type="slidenum">
              <a:rPr lang="en-US"/>
              <a:pPr/>
              <a:t>18</a:t>
            </a:fld>
            <a:endParaRPr lang="en-US"/>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D037CDF2-BA47-4DFF-94FF-8AFA9BA1F2A8}" type="slidenum">
              <a:rPr lang="en-US"/>
              <a:pPr/>
              <a:t>19</a:t>
            </a:fld>
            <a:endParaRPr lang="en-US"/>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74C511E-E7FB-4401-9680-937B0BD721F8}" type="slidenum">
              <a:rPr lang="en-US"/>
              <a:pPr/>
              <a:t>2</a:t>
            </a:fld>
            <a:endParaRPr 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t>In this lecture, we will look at some representative research in video on demand protocols.  Imagine you have a video server, loaded with tons of video.  Clients can send request to the server and request to watch a particular video.  The server have to response by streaming the requested video to the client.  We want to be able to support large number of clients, and clients should be able to watch at anytime.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9A3168F-E628-4F98-8E27-2DF307E2096E}" type="slidenum">
              <a:rPr lang="en-US"/>
              <a:pPr/>
              <a:t>20</a:t>
            </a:fld>
            <a:endParaRPr 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2A935F4-ED6A-489E-8F1A-C8DF8E7566B8}" type="slidenum">
              <a:rPr lang="en-US"/>
              <a:pPr/>
              <a:t>21</a:t>
            </a:fld>
            <a:endParaRPr lang="en-US"/>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9575291A-5D9E-449E-8B49-4EF53871685C}" type="slidenum">
              <a:rPr lang="en-US"/>
              <a:pPr/>
              <a:t>22</a:t>
            </a:fld>
            <a:endParaRPr lang="en-US"/>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67E9B64-1FC3-470B-BFA1-F6D84BE2E883}" type="slidenum">
              <a:rPr lang="en-US"/>
              <a:pPr/>
              <a:t>23</a:t>
            </a:fld>
            <a:endParaRPr lang="en-US"/>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smtClean="0"/>
              <a:t>Permutation-based pyramid broadcast (PPB) is a combination of staggered broadcast and pyramid broadcast (PB)</a:t>
            </a:r>
          </a:p>
          <a:p>
            <a:pPr eaLnBrk="1" hangingPunct="1"/>
            <a:r>
              <a:rPr lang="en-US" smtClean="0"/>
              <a:t>It has two main differences vs PB: (1) Each segment is staggered and broadcast in p channels.  (2) Client downloads one channel at a time (3) client can pause while download a segment, and resume later from another channel.</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16BABEE-A456-4438-811D-2DA64E4B7080}" type="slidenum">
              <a:rPr lang="en-US"/>
              <a:pPr/>
              <a:t>24</a:t>
            </a:fld>
            <a:endParaRPr lang="en-US"/>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0C1EC4EC-413C-444A-ABCE-0028219783CB}" type="slidenum">
              <a:rPr lang="en-US"/>
              <a:pPr/>
              <a:t>25</a:t>
            </a:fld>
            <a:endParaRPr lang="en-US"/>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A09CD38B-18F4-469A-896D-CCE25DDAD008}" type="slidenum">
              <a:rPr lang="en-US"/>
              <a:pPr/>
              <a:t>26</a:t>
            </a:fld>
            <a:endParaRPr lang="en-US"/>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FEC19C56-0B38-493A-99EE-BEF6743AD8EC}" type="slidenum">
              <a:rPr lang="en-US"/>
              <a:pPr/>
              <a:t>27</a:t>
            </a:fld>
            <a:endParaRPr lang="en-US"/>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3DC5BF65-E20D-4156-8D79-D8279F9D6634}" type="slidenum">
              <a:rPr lang="en-US"/>
              <a:pPr/>
              <a:t>28</a:t>
            </a:fld>
            <a:endParaRPr lang="en-US"/>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06ABE820-F17B-4ED8-9BAE-E6F7EA7537A6}" type="slidenum">
              <a:rPr lang="en-US"/>
              <a:pPr/>
              <a:t>29</a:t>
            </a:fld>
            <a:endParaRPr lang="en-US"/>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C98B06A-3F90-4206-9B96-570407519FE4}" type="slidenum">
              <a:rPr lang="en-US"/>
              <a:pPr/>
              <a:t>3</a:t>
            </a:fld>
            <a:endParaRPr 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All of the work we will study today make simplifying assumptions about the data and network.  Firstly, it assumes that the video data are encoded at a constant bitrate.  Secondly, it assumes that the network is perfect – no packet loss, no jitter, no fluctuating available bandwidth.  These assumptions are not reasonable for Internet, but is suitable for CATV network.</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1C0272B0-2B37-4E3F-87C8-146D00026B66}" type="slidenum">
              <a:rPr lang="en-US"/>
              <a:pPr/>
              <a:t>30</a:t>
            </a:fld>
            <a:endParaRPr lang="en-US"/>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132D48F7-CF97-47F1-AE48-4D1D6E9D2DE5}" type="slidenum">
              <a:rPr lang="en-US"/>
              <a:pPr/>
              <a:t>31</a:t>
            </a:fld>
            <a:endParaRPr lang="en-US"/>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smtClean="0"/>
              <a:t>PBP has huge improvement in client access latency, storage requirement and bandwidth, at the expense of larger server’s bandwidth.</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0F58DF2-8B6E-4FC6-9600-DEF3A628A90D}" type="slidenum">
              <a:rPr lang="en-US"/>
              <a:pPr/>
              <a:t>32</a:t>
            </a:fld>
            <a:endParaRPr lang="en-US"/>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453C2451-25DA-45A8-8924-60CDAAE766CA}" type="slidenum">
              <a:rPr lang="en-US"/>
              <a:pPr/>
              <a:t>33</a:t>
            </a:fld>
            <a:endParaRPr lang="en-US"/>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mtClean="0"/>
              <a:t>The next broadcasting scheme we will see today is skyscrapper broadcasting.  It is different from the previous scheme in that (1) it limits the size of a largest chunk, (2) the series is design in such a way to reduce channel bandwidth and client buffer.  (3) the channel bandwidth is the same as the video bandwidth. (4) client have to downlaod from two channels at a time.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B513DEBC-E7E7-4681-B3C6-A37206B467B3}" type="slidenum">
              <a:rPr lang="en-US"/>
              <a:pPr/>
              <a:t>34</a:t>
            </a:fld>
            <a:endParaRPr lang="en-US"/>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8412560-22E6-4527-AD41-F9F6FD397E4C}" type="slidenum">
              <a:rPr lang="en-US"/>
              <a:pPr/>
              <a:t>35</a:t>
            </a:fld>
            <a:endParaRPr lang="en-US"/>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89DAAB0-2D1D-4C43-A0D1-CCAE06F778B2}" type="slidenum">
              <a:rPr lang="en-US"/>
              <a:pPr/>
              <a:t>36</a:t>
            </a:fld>
            <a:endParaRPr lang="en-US"/>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9004EC1-5AC4-4630-BFE3-A47F3A3DC94B}" type="slidenum">
              <a:rPr lang="en-US"/>
              <a:pPr/>
              <a:t>37</a:t>
            </a:fld>
            <a:endParaRPr lang="en-US"/>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54FBA3B0-0853-440E-91CF-5AF1D7F81AA2}" type="slidenum">
              <a:rPr lang="en-US"/>
              <a:pPr/>
              <a:t>38</a:t>
            </a:fld>
            <a:endParaRPr lang="en-US"/>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222BEA3-618C-4709-82B8-CC861996631F}" type="slidenum">
              <a:rPr lang="en-US"/>
              <a:pPr/>
              <a:t>39</a:t>
            </a:fld>
            <a:endParaRPr lang="en-US"/>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smtClean="0"/>
              <a:t>There are many other broadcasting schemes – just to name a few, pagoda broadcasting that uses a different series.  Harmonic broadcasting that uses equal segment size, but varies the channel bandwidth instead.</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A59BE80-1DDD-4116-9D38-AB406005F428}" type="slidenum">
              <a:rPr lang="en-US"/>
              <a:pPr/>
              <a:t>4</a:t>
            </a:fld>
            <a:endParaRPr 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smtClean="0"/>
              <a:t>Even with these assumptions, the problem of serving video to large number of clients remain challenging.  Let’s look at the most straight forward solution.  Suppose the server send a new stream in response to each new client request.  Under this scheme, there is little start-up latency – the client only have to wait for one round trip time to receive the stream.  The client bandwidth requirement is also small – it only needs to downlaod at the rate the video is playback.  There is no buffer required at the client.  The server, however, requires large amount of bandwidth to support large number of clients.  Therefore the scheme is not scalable at all.</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7A43E501-4F6C-425D-AD65-D0A9A936E44D}" type="slidenum">
              <a:rPr lang="en-US"/>
              <a:pPr/>
              <a:t>40</a:t>
            </a:fld>
            <a:endParaRPr lang="en-US"/>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4E1B04E-7EB6-4F80-AD1B-C2E6CE29497A}" type="slidenum">
              <a:rPr lang="en-US"/>
              <a:pPr/>
              <a:t>41</a:t>
            </a:fld>
            <a:endParaRPr lang="en-US"/>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8C38408-F23D-4D6E-843E-3E4FF960C09F}" type="slidenum">
              <a:rPr lang="en-US"/>
              <a:pPr/>
              <a:t>42</a:t>
            </a:fld>
            <a:endParaRPr lang="en-US"/>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r>
              <a:rPr lang="en-US" smtClean="0"/>
              <a:t>All periodic broadcast protocols requires client to wait before viewing video.  This is sometimes called “near” voD.  Patching is a “true” VoD protocol.  Clients can start watching immediately after request, provided the server have enough channels.  </a:t>
            </a:r>
          </a:p>
          <a:p>
            <a:pPr eaLnBrk="1" hangingPunct="1"/>
            <a:endParaRPr lang="en-US" smtClean="0"/>
          </a:p>
          <a:p>
            <a:pPr eaLnBrk="1" hangingPunct="1"/>
            <a:r>
              <a:rPr lang="en-US" smtClean="0"/>
              <a:t>The server multicast a new video, based on previous requests.  Suppose a client wants to join and watch the same video.  The server can unicast a patch stream to the client immediately.  The client, will download the patched stream, and the multicast stream.  The patched stream is played back immediately.  The multicast stream is stored and when the patched stream is done playing, the client will continue playback from the multicast stream.</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AE0B5C4A-CE4F-4FB8-AE06-F8067085C4B5}" type="slidenum">
              <a:rPr lang="en-US"/>
              <a:pPr/>
              <a:t>43</a:t>
            </a:fld>
            <a:endParaRPr lang="en-US"/>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r>
              <a:rPr lang="en-US" smtClean="0"/>
              <a:t>The patching window W is a threshold, if client request arrives within the patching window, a patch stream will be sent.  If the patching window is large, in the worst case, the client may have to buffer a lots of data.  If W is larger than client buffer, B, the server will have to start a new multicast stream.</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4626E1A1-373D-4E93-B079-BB11C441CB70}" type="slidenum">
              <a:rPr lang="en-US"/>
              <a:pPr/>
              <a:t>44</a:t>
            </a:fld>
            <a:endParaRPr lang="en-US"/>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r>
              <a:rPr lang="en-US" smtClean="0"/>
              <a:t>This is call grace patching.</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A2E7394A-4683-4744-9175-713B29A82A2C}" type="slidenum">
              <a:rPr lang="en-US"/>
              <a:pPr/>
              <a:t>48</a:t>
            </a:fld>
            <a:endParaRPr lang="en-US"/>
          </a:p>
        </p:txBody>
      </p:sp>
      <p:sp>
        <p:nvSpPr>
          <p:cNvPr id="98307" name="Rectangle 2"/>
          <p:cNvSpPr>
            <a:spLocks noChangeArrowheads="1" noTextEdit="1"/>
          </p:cNvSpPr>
          <p:nvPr>
            <p:ph type="sldImg"/>
          </p:nvPr>
        </p:nvSpPr>
        <p:spPr>
          <a:solidFill>
            <a:srgbClr val="FFFFFF"/>
          </a:solidFill>
          <a:ln/>
        </p:spPr>
      </p:sp>
      <p:sp>
        <p:nvSpPr>
          <p:cNvPr id="9830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5D02608A-4A4C-46E9-A8FE-3F18E7807059}" type="slidenum">
              <a:rPr lang="en-US"/>
              <a:pPr/>
              <a:t>5</a:t>
            </a:fld>
            <a:endParaRPr lang="en-US"/>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smtClean="0"/>
              <a:t>The other obvious solution is to use multicast to serve clients requesting the same video.  Clients requests that arrive with a short time period (say 10 minutes) can be served together using a single multicast stream.   The drawback is that the clients have to wait.  The obvious tradeoff here is the client waiting time and server bandwidth.   Just like the unicast solution, the client does not need any buffering or any additional bandwidth.</a:t>
            </a:r>
          </a:p>
          <a:p>
            <a:pPr eaLnBrk="1" hangingPunct="1"/>
            <a:endParaRPr lang="en-US" smtClean="0"/>
          </a:p>
          <a:p>
            <a:pPr eaLnBrk="1" hangingPunct="1"/>
            <a:r>
              <a:rPr lang="en-US" smtClean="0"/>
              <a:t>This approach is call batching, because clients are served in batch.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B7E8717-A39A-43B8-9E03-57986D1F83B5}" type="slidenum">
              <a:rPr lang="en-US"/>
              <a:pPr/>
              <a:t>6</a:t>
            </a:fld>
            <a:endParaRPr 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mtClean="0"/>
              <a:t>Batching is considered a user-centric approach.  Data streams are scheduled based on user requests.  If no client requests any stream, no stream is sent.  </a:t>
            </a:r>
          </a:p>
          <a:p>
            <a:pPr eaLnBrk="1" hangingPunct="1"/>
            <a:endParaRPr lang="en-US" smtClean="0"/>
          </a:p>
          <a:p>
            <a:pPr eaLnBrk="1" hangingPunct="1"/>
            <a:r>
              <a:rPr lang="en-US" smtClean="0"/>
              <a:t>The other approach, which we will focus on today, is the data-centric approach.  Under this approach, the server just multicast videos on to specific channels, and don’t care about users.  User can just tune in to watch the video she desires.   This approach is similar to that of TV or VoD on plane.  This is useful for broadcasting hot video.  This is the method we will focus on today.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136EB9A-22B6-4B60-A8A8-E15A3B490D3B}" type="slidenum">
              <a:rPr lang="en-US"/>
              <a:pPr/>
              <a:t>7</a:t>
            </a:fld>
            <a:endParaRPr 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smtClean="0"/>
              <a:t>Let’s begin by looking at the simplest way to implement a data-centric vod – staggered broadcast.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0BF5A56-7F0D-4CCA-9F91-2A80B21EC6CC}" type="slidenum">
              <a:rPr lang="en-US"/>
              <a:pPr/>
              <a:t>8</a:t>
            </a:fld>
            <a:endParaRPr 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t>Staggered broadcast just begins broadcasting a video periodically, at regular interval.  Client can tune in to a channel, and wait for the beginning of the video.</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9C9AA6F-2F4B-4AEB-8392-C4102BF8F87F}" type="slidenum">
              <a:rPr lang="en-US"/>
              <a:pPr/>
              <a:t>9</a:t>
            </a:fld>
            <a:endParaRPr lang="en-US"/>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mtClean="0"/>
              <a:t>The server needs large amount of bandwidth to support staggered broadcast.  Suppose we have a 2 hour video, and we set the maximum client waiting time to be 5 minutes.  The server will need to send the video in 24 different channels.  This translates to 36Mbps per video (assume VCD).  The advantage is that client does not require buffers.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a:defRPr/>
            </a:pPr>
            <a:endParaRPr lang="en-US"/>
          </a:p>
        </p:txBody>
      </p:sp>
      <p:sp>
        <p:nvSpPr>
          <p:cNvPr id="5"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defRPr/>
            </a:pPr>
            <a:endParaRPr lang="en-US" sz="2400" b="0">
              <a:latin typeface="Times New Roman" pitchFamily="1"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defRPr/>
            </a:pPr>
            <a:endParaRPr lang="en-US" sz="2400" b="0">
              <a:latin typeface="Times New Roman" pitchFamily="1"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defRPr/>
            </a:pPr>
            <a:endParaRPr lang="en-US" sz="2400" b="0">
              <a:latin typeface="Times New Roman" pitchFamily="1" charset="0"/>
            </a:endParaRPr>
          </a:p>
        </p:txBody>
      </p:sp>
      <p:sp>
        <p:nvSpPr>
          <p:cNvPr id="18434" name="Rectangle 2"/>
          <p:cNvSpPr>
            <a:spLocks noGrp="1" noChangeArrowheads="1"/>
          </p:cNvSpPr>
          <p:nvPr>
            <p:ph type="ctrTitle"/>
          </p:nvPr>
        </p:nvSpPr>
        <p:spPr>
          <a:xfrm>
            <a:off x="2133600" y="1371600"/>
            <a:ext cx="6477000" cy="1752600"/>
          </a:xfrm>
        </p:spPr>
        <p:txBody>
          <a:bodyPr/>
          <a:lstStyle>
            <a:lvl1pPr>
              <a:defRPr sz="5400"/>
            </a:lvl1pPr>
          </a:lstStyle>
          <a:p>
            <a:r>
              <a:rPr lang="en-US"/>
              <a:t>Click to edit Master title style</a:t>
            </a:r>
          </a:p>
        </p:txBody>
      </p:sp>
      <p:sp>
        <p:nvSpPr>
          <p:cNvPr id="18435"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a:xfrm>
            <a:off x="3810000" y="6248400"/>
            <a:ext cx="2895600" cy="457200"/>
          </a:xfrm>
        </p:spPr>
        <p:txBody>
          <a:bodyPr/>
          <a:lstStyle>
            <a:lvl1pPr algn="ctr">
              <a:defRPr smtClean="0"/>
            </a:lvl1pPr>
          </a:lstStyle>
          <a:p>
            <a:pPr>
              <a:defRPr/>
            </a:pPr>
            <a:endParaRPr lang="en-US"/>
          </a:p>
        </p:txBody>
      </p:sp>
      <p:sp>
        <p:nvSpPr>
          <p:cNvPr id="10" name="Rectangle 6"/>
          <p:cNvSpPr>
            <a:spLocks noGrp="1" noChangeArrowheads="1"/>
          </p:cNvSpPr>
          <p:nvPr>
            <p:ph type="sldNum" sz="quarter" idx="12"/>
          </p:nvPr>
        </p:nvSpPr>
        <p:spPr>
          <a:xfrm>
            <a:off x="2209800" y="6400800"/>
            <a:ext cx="1219200" cy="457200"/>
          </a:xfrm>
        </p:spPr>
        <p:txBody>
          <a:bodyPr/>
          <a:lstStyle>
            <a:lvl1pPr>
              <a:defRPr sz="1400" smtClean="0"/>
            </a:lvl1pPr>
          </a:lstStyle>
          <a:p>
            <a:pPr>
              <a:defRPr/>
            </a:pPr>
            <a:fld id="{F7CACC95-9E3F-402F-A4A3-C2B0959C38C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6" name="Rectangle 6"/>
          <p:cNvSpPr>
            <a:spLocks noGrp="1" noChangeArrowheads="1"/>
          </p:cNvSpPr>
          <p:nvPr>
            <p:ph type="sldNum" sz="quarter" idx="12"/>
          </p:nvPr>
        </p:nvSpPr>
        <p:spPr>
          <a:ln/>
        </p:spPr>
        <p:txBody>
          <a:bodyPr/>
          <a:lstStyle>
            <a:lvl1pPr>
              <a:defRPr/>
            </a:lvl1pPr>
          </a:lstStyle>
          <a:p>
            <a:pPr>
              <a:defRPr/>
            </a:pPr>
            <a:fld id="{1691B153-03EB-429B-A33B-379A11ABEE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6" name="Rectangle 6"/>
          <p:cNvSpPr>
            <a:spLocks noGrp="1" noChangeArrowheads="1"/>
          </p:cNvSpPr>
          <p:nvPr>
            <p:ph type="sldNum" sz="quarter" idx="12"/>
          </p:nvPr>
        </p:nvSpPr>
        <p:spPr>
          <a:ln/>
        </p:spPr>
        <p:txBody>
          <a:bodyPr/>
          <a:lstStyle>
            <a:lvl1pPr>
              <a:defRPr/>
            </a:lvl1pPr>
          </a:lstStyle>
          <a:p>
            <a:pPr>
              <a:defRPr/>
            </a:pPr>
            <a:fld id="{0A953691-7FC5-47B8-9977-181579E2296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7" name="Rectangle 6"/>
          <p:cNvSpPr>
            <a:spLocks noGrp="1" noChangeArrowheads="1"/>
          </p:cNvSpPr>
          <p:nvPr>
            <p:ph type="sldNum" sz="quarter" idx="12"/>
          </p:nvPr>
        </p:nvSpPr>
        <p:spPr>
          <a:ln/>
        </p:spPr>
        <p:txBody>
          <a:bodyPr/>
          <a:lstStyle>
            <a:lvl1pPr>
              <a:defRPr/>
            </a:lvl1pPr>
          </a:lstStyle>
          <a:p>
            <a:pPr>
              <a:defRPr/>
            </a:pPr>
            <a:fld id="{24EAAC5C-8F56-4245-909A-1FE92247E33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010400" cy="15271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0" y="1905000"/>
            <a:ext cx="7010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6" name="Rectangle 6"/>
          <p:cNvSpPr>
            <a:spLocks noGrp="1" noChangeArrowheads="1"/>
          </p:cNvSpPr>
          <p:nvPr>
            <p:ph type="sldNum" sz="quarter" idx="12"/>
          </p:nvPr>
        </p:nvSpPr>
        <p:spPr>
          <a:ln/>
        </p:spPr>
        <p:txBody>
          <a:bodyPr/>
          <a:lstStyle>
            <a:lvl1pPr>
              <a:defRPr/>
            </a:lvl1pPr>
          </a:lstStyle>
          <a:p>
            <a:pPr>
              <a:defRPr/>
            </a:pPr>
            <a:fld id="{BD91D3EF-3D9E-464A-BA34-2F6F6FC0D6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6" name="Rectangle 6"/>
          <p:cNvSpPr>
            <a:spLocks noGrp="1" noChangeArrowheads="1"/>
          </p:cNvSpPr>
          <p:nvPr>
            <p:ph type="sldNum" sz="quarter" idx="12"/>
          </p:nvPr>
        </p:nvSpPr>
        <p:spPr>
          <a:ln/>
        </p:spPr>
        <p:txBody>
          <a:bodyPr/>
          <a:lstStyle>
            <a:lvl1pPr>
              <a:defRPr/>
            </a:lvl1pPr>
          </a:lstStyle>
          <a:p>
            <a:pPr>
              <a:defRPr/>
            </a:pPr>
            <a:fld id="{972615E7-ED43-4CD3-890E-1B4C3CE789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6" name="Rectangle 6"/>
          <p:cNvSpPr>
            <a:spLocks noGrp="1" noChangeArrowheads="1"/>
          </p:cNvSpPr>
          <p:nvPr>
            <p:ph type="sldNum" sz="quarter" idx="12"/>
          </p:nvPr>
        </p:nvSpPr>
        <p:spPr>
          <a:ln/>
        </p:spPr>
        <p:txBody>
          <a:bodyPr/>
          <a:lstStyle>
            <a:lvl1pPr>
              <a:defRPr/>
            </a:lvl1pPr>
          </a:lstStyle>
          <a:p>
            <a:pPr>
              <a:defRPr/>
            </a:pPr>
            <a:fld id="{974052AE-84F3-4C06-847B-A0DFE98325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7" name="Rectangle 6"/>
          <p:cNvSpPr>
            <a:spLocks noGrp="1" noChangeArrowheads="1"/>
          </p:cNvSpPr>
          <p:nvPr>
            <p:ph type="sldNum" sz="quarter" idx="12"/>
          </p:nvPr>
        </p:nvSpPr>
        <p:spPr>
          <a:ln/>
        </p:spPr>
        <p:txBody>
          <a:bodyPr/>
          <a:lstStyle>
            <a:lvl1pPr>
              <a:defRPr/>
            </a:lvl1pPr>
          </a:lstStyle>
          <a:p>
            <a:pPr>
              <a:defRPr/>
            </a:pPr>
            <a:fld id="{BD0DF66A-F9EE-4970-80E1-FFDEBF3B77F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9" name="Rectangle 6"/>
          <p:cNvSpPr>
            <a:spLocks noGrp="1" noChangeArrowheads="1"/>
          </p:cNvSpPr>
          <p:nvPr>
            <p:ph type="sldNum" sz="quarter" idx="12"/>
          </p:nvPr>
        </p:nvSpPr>
        <p:spPr>
          <a:ln/>
        </p:spPr>
        <p:txBody>
          <a:bodyPr/>
          <a:lstStyle>
            <a:lvl1pPr>
              <a:defRPr/>
            </a:lvl1pPr>
          </a:lstStyle>
          <a:p>
            <a:pPr>
              <a:defRPr/>
            </a:pPr>
            <a:fld id="{A2C634DE-60A6-475F-828B-F70EEE95CB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5" name="Rectangle 6"/>
          <p:cNvSpPr>
            <a:spLocks noGrp="1" noChangeArrowheads="1"/>
          </p:cNvSpPr>
          <p:nvPr>
            <p:ph type="sldNum" sz="quarter" idx="12"/>
          </p:nvPr>
        </p:nvSpPr>
        <p:spPr>
          <a:ln/>
        </p:spPr>
        <p:txBody>
          <a:bodyPr/>
          <a:lstStyle>
            <a:lvl1pPr>
              <a:defRPr/>
            </a:lvl1pPr>
          </a:lstStyle>
          <a:p>
            <a:pPr>
              <a:defRPr/>
            </a:pPr>
            <a:fld id="{764CBC41-0E01-46C8-BE94-51E4ABD2300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4" name="Rectangle 6"/>
          <p:cNvSpPr>
            <a:spLocks noGrp="1" noChangeArrowheads="1"/>
          </p:cNvSpPr>
          <p:nvPr>
            <p:ph type="sldNum" sz="quarter" idx="12"/>
          </p:nvPr>
        </p:nvSpPr>
        <p:spPr>
          <a:ln/>
        </p:spPr>
        <p:txBody>
          <a:bodyPr/>
          <a:lstStyle>
            <a:lvl1pPr>
              <a:defRPr/>
            </a:lvl1pPr>
          </a:lstStyle>
          <a:p>
            <a:pPr>
              <a:defRPr/>
            </a:pPr>
            <a:fld id="{D1EB3A04-CD1B-46DF-B08A-B5DDD6263D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7" name="Rectangle 6"/>
          <p:cNvSpPr>
            <a:spLocks noGrp="1" noChangeArrowheads="1"/>
          </p:cNvSpPr>
          <p:nvPr>
            <p:ph type="sldNum" sz="quarter" idx="12"/>
          </p:nvPr>
        </p:nvSpPr>
        <p:spPr>
          <a:ln/>
        </p:spPr>
        <p:txBody>
          <a:bodyPr/>
          <a:lstStyle>
            <a:lvl1pPr>
              <a:defRPr/>
            </a:lvl1pPr>
          </a:lstStyle>
          <a:p>
            <a:pPr>
              <a:defRPr/>
            </a:pPr>
            <a:fld id="{51E0498B-D324-43D6-B36C-BB49871B7F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r>
              <a:rPr lang="en-US"/>
              <a:t>NUS.SOC.CS5248-2011</a:t>
            </a:r>
          </a:p>
          <a:p>
            <a:r>
              <a:rPr lang="en-US"/>
              <a:t>Roger Zimmermann (based in part on slides by Ooi Wei Tsang)</a:t>
            </a:r>
          </a:p>
        </p:txBody>
      </p:sp>
      <p:sp>
        <p:nvSpPr>
          <p:cNvPr id="7" name="Rectangle 6"/>
          <p:cNvSpPr>
            <a:spLocks noGrp="1" noChangeArrowheads="1"/>
          </p:cNvSpPr>
          <p:nvPr>
            <p:ph type="sldNum" sz="quarter" idx="12"/>
          </p:nvPr>
        </p:nvSpPr>
        <p:spPr>
          <a:ln/>
        </p:spPr>
        <p:txBody>
          <a:bodyPr/>
          <a:lstStyle>
            <a:lvl1pPr>
              <a:defRPr/>
            </a:lvl1pPr>
          </a:lstStyle>
          <a:p>
            <a:pPr>
              <a:defRPr/>
            </a:pPr>
            <a:fld id="{9A92A2B6-312D-4314-B99F-B026B699E5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2" name="Rectangle 4"/>
          <p:cNvSpPr>
            <a:spLocks noGrp="1" noChangeArrowheads="1"/>
          </p:cNvSpPr>
          <p:nvPr>
            <p:ph type="dt" sz="half" idx="2"/>
          </p:nvPr>
        </p:nvSpPr>
        <p:spPr bwMode="auto">
          <a:xfrm>
            <a:off x="49530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smtClean="0">
                <a:latin typeface="Arial" charset="0"/>
              </a:defRPr>
            </a:lvl1pPr>
          </a:lstStyle>
          <a:p>
            <a:pPr>
              <a:defRPr/>
            </a:pPr>
            <a:endParaRPr lang="en-US"/>
          </a:p>
        </p:txBody>
      </p:sp>
      <p:sp>
        <p:nvSpPr>
          <p:cNvPr id="17413" name="Rectangle 5"/>
          <p:cNvSpPr>
            <a:spLocks noGrp="1" noChangeArrowheads="1"/>
          </p:cNvSpPr>
          <p:nvPr>
            <p:ph type="ftr" sz="quarter" idx="3"/>
          </p:nvPr>
        </p:nvSpPr>
        <p:spPr bwMode="auto">
          <a:xfrm>
            <a:off x="1524000" y="6248400"/>
            <a:ext cx="3886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atin typeface="Arial" charset="0"/>
              </a:defRPr>
            </a:lvl1pPr>
          </a:lstStyle>
          <a:p>
            <a:r>
              <a:rPr lang="en-US"/>
              <a:t>NUS.SOC.CS5248-2011</a:t>
            </a:r>
          </a:p>
          <a:p>
            <a:r>
              <a:rPr lang="en-US"/>
              <a:t>Roger Zimmermann (based in part on slides by Ooi Wei Tsang)</a:t>
            </a:r>
          </a:p>
        </p:txBody>
      </p:sp>
      <p:sp>
        <p:nvSpPr>
          <p:cNvPr id="17414" name="Rectangle 6"/>
          <p:cNvSpPr>
            <a:spLocks noGrp="1" noChangeArrowheads="1"/>
          </p:cNvSpPr>
          <p:nvPr>
            <p:ph type="sldNum" sz="quarter" idx="4"/>
          </p:nvPr>
        </p:nvSpPr>
        <p:spPr bwMode="auto">
          <a:xfrm>
            <a:off x="7239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smtClean="0">
                <a:latin typeface="Arial" charset="0"/>
              </a:defRPr>
            </a:lvl1pPr>
          </a:lstStyle>
          <a:p>
            <a:pPr>
              <a:defRPr/>
            </a:pPr>
            <a:fld id="{8B5A3971-0D4B-44F5-87C9-A8EE39A8FDD5}" type="slidenum">
              <a:rPr lang="en-US"/>
              <a:pPr>
                <a:defRPr/>
              </a:pPr>
              <a:t>‹#›</a:t>
            </a:fld>
            <a:endParaRPr lang="en-US"/>
          </a:p>
        </p:txBody>
      </p:sp>
      <p:sp>
        <p:nvSpPr>
          <p:cNvPr id="17415"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a:defRPr/>
            </a:pPr>
            <a:endParaRPr lang="en-US"/>
          </a:p>
        </p:txBody>
      </p:sp>
      <p:sp>
        <p:nvSpPr>
          <p:cNvPr id="17416"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defRPr/>
            </a:pPr>
            <a:endParaRPr lang="en-US" sz="2400" b="0">
              <a:latin typeface="Times New Roman" pitchFamily="1" charset="0"/>
            </a:endParaRPr>
          </a:p>
        </p:txBody>
      </p:sp>
      <p:sp>
        <p:nvSpPr>
          <p:cNvPr id="17417"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defRPr/>
            </a:pPr>
            <a:endParaRPr lang="en-US" sz="2400" b="0">
              <a:latin typeface="Times New Roman" pitchFamily="1" charset="0"/>
            </a:endParaRPr>
          </a:p>
        </p:txBody>
      </p:sp>
      <p:sp>
        <p:nvSpPr>
          <p:cNvPr id="17418"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defRPr/>
            </a:pPr>
            <a:endParaRPr lang="en-US" sz="2400" b="0">
              <a:latin typeface="Times New Roman" pitchFamily="1" charset="0"/>
            </a:endParaRP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 id="2147483677" r:id="rId12"/>
    <p:sldLayoutId id="2147483676" r:id="rId13"/>
  </p:sldLayoutIdLst>
  <p:timing>
    <p:tnLst>
      <p:par>
        <p:cTn id="1" dur="indefinite" restart="never" nodeType="tmRoot"/>
      </p:par>
    </p:tnLst>
  </p:timing>
  <p:hf hdr="0" dt="0"/>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Tahoma" pitchFamily="34" charset="0"/>
        </a:defRPr>
      </a:lvl2pPr>
      <a:lvl3pPr algn="l" rtl="0" eaLnBrk="0" fontAlgn="base" hangingPunct="0">
        <a:spcBef>
          <a:spcPct val="0"/>
        </a:spcBef>
        <a:spcAft>
          <a:spcPct val="0"/>
        </a:spcAft>
        <a:defRPr sz="4200" b="1">
          <a:solidFill>
            <a:schemeClr val="tx2"/>
          </a:solidFill>
          <a:latin typeface="Tahoma" pitchFamily="34" charset="0"/>
        </a:defRPr>
      </a:lvl3pPr>
      <a:lvl4pPr algn="l" rtl="0" eaLnBrk="0" fontAlgn="base" hangingPunct="0">
        <a:spcBef>
          <a:spcPct val="0"/>
        </a:spcBef>
        <a:spcAft>
          <a:spcPct val="0"/>
        </a:spcAft>
        <a:defRPr sz="4200" b="1">
          <a:solidFill>
            <a:schemeClr val="tx2"/>
          </a:solidFill>
          <a:latin typeface="Tahoma" pitchFamily="34" charset="0"/>
        </a:defRPr>
      </a:lvl4pPr>
      <a:lvl5pPr algn="l" rtl="0" eaLnBrk="0" fontAlgn="base" hangingPunct="0">
        <a:spcBef>
          <a:spcPct val="0"/>
        </a:spcBef>
        <a:spcAft>
          <a:spcPct val="0"/>
        </a:spcAft>
        <a:defRPr sz="4200" b="1">
          <a:solidFill>
            <a:schemeClr val="tx2"/>
          </a:solidFill>
          <a:latin typeface="Tahoma" pitchFamily="34" charset="0"/>
        </a:defRPr>
      </a:lvl5pPr>
      <a:lvl6pPr marL="457200" algn="l" rtl="0" fontAlgn="base">
        <a:spcBef>
          <a:spcPct val="0"/>
        </a:spcBef>
        <a:spcAft>
          <a:spcPct val="0"/>
        </a:spcAft>
        <a:defRPr sz="4200" b="1">
          <a:solidFill>
            <a:schemeClr val="tx2"/>
          </a:solidFill>
          <a:latin typeface="Tahoma" pitchFamily="34" charset="0"/>
        </a:defRPr>
      </a:lvl6pPr>
      <a:lvl7pPr marL="914400" algn="l" rtl="0" fontAlgn="base">
        <a:spcBef>
          <a:spcPct val="0"/>
        </a:spcBef>
        <a:spcAft>
          <a:spcPct val="0"/>
        </a:spcAft>
        <a:defRPr sz="4200" b="1">
          <a:solidFill>
            <a:schemeClr val="tx2"/>
          </a:solidFill>
          <a:latin typeface="Tahoma" pitchFamily="34" charset="0"/>
        </a:defRPr>
      </a:lvl7pPr>
      <a:lvl8pPr marL="1371600" algn="l" rtl="0" fontAlgn="base">
        <a:spcBef>
          <a:spcPct val="0"/>
        </a:spcBef>
        <a:spcAft>
          <a:spcPct val="0"/>
        </a:spcAft>
        <a:defRPr sz="4200" b="1">
          <a:solidFill>
            <a:schemeClr val="tx2"/>
          </a:solidFill>
          <a:latin typeface="Tahoma" pitchFamily="34" charset="0"/>
        </a:defRPr>
      </a:lvl8pPr>
      <a:lvl9pPr marL="1828800" algn="l" rtl="0" fontAlgn="base">
        <a:spcBef>
          <a:spcPct val="0"/>
        </a:spcBef>
        <a:spcAft>
          <a:spcPct val="0"/>
        </a:spcAft>
        <a:defRPr sz="4200" b="1">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tx1"/>
        </a:buClr>
        <a:buSzPct val="80000"/>
        <a:buFont typeface="Wingdings" pitchFamily="2" charset="2"/>
        <a:buChar char="l"/>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a:noFill/>
        </p:spPr>
        <p:txBody>
          <a:bodyPr/>
          <a:lstStyle/>
          <a:p>
            <a:fld id="{ADFDEB7D-E592-4831-A794-0C87B1741554}" type="slidenum">
              <a:rPr lang="en-US"/>
              <a:pPr/>
              <a:t>1</a:t>
            </a:fld>
            <a:endParaRPr lang="en-US"/>
          </a:p>
        </p:txBody>
      </p:sp>
      <p:sp>
        <p:nvSpPr>
          <p:cNvPr id="3075" name="Rectangle 2"/>
          <p:cNvSpPr>
            <a:spLocks noGrp="1" noChangeArrowheads="1"/>
          </p:cNvSpPr>
          <p:nvPr>
            <p:ph type="ctrTitle"/>
          </p:nvPr>
        </p:nvSpPr>
        <p:spPr/>
        <p:txBody>
          <a:bodyPr/>
          <a:lstStyle/>
          <a:p>
            <a:pPr eaLnBrk="1" hangingPunct="1"/>
            <a:r>
              <a:rPr lang="en-US" smtClean="0"/>
              <a:t>Video On Demand</a:t>
            </a:r>
            <a:endParaRPr lang="en-US" sz="2000" smtClean="0"/>
          </a:p>
        </p:txBody>
      </p:sp>
      <p:sp>
        <p:nvSpPr>
          <p:cNvPr id="3076"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2291" name="Slide Number Placeholder 5"/>
          <p:cNvSpPr>
            <a:spLocks noGrp="1"/>
          </p:cNvSpPr>
          <p:nvPr>
            <p:ph type="sldNum" sz="quarter" idx="12"/>
          </p:nvPr>
        </p:nvSpPr>
        <p:spPr>
          <a:noFill/>
        </p:spPr>
        <p:txBody>
          <a:bodyPr/>
          <a:lstStyle/>
          <a:p>
            <a:fld id="{915AB1FD-A0C9-4DCA-9964-DFC095497A20}" type="slidenum">
              <a:rPr lang="en-US"/>
              <a:pPr/>
              <a:t>10</a:t>
            </a:fld>
            <a:endParaRPr lang="en-US"/>
          </a:p>
        </p:txBody>
      </p:sp>
      <p:sp>
        <p:nvSpPr>
          <p:cNvPr id="12292" name="Rectangle 2"/>
          <p:cNvSpPr>
            <a:spLocks noGrp="1" noChangeArrowheads="1"/>
          </p:cNvSpPr>
          <p:nvPr>
            <p:ph type="title"/>
          </p:nvPr>
        </p:nvSpPr>
        <p:spPr/>
        <p:txBody>
          <a:bodyPr/>
          <a:lstStyle/>
          <a:p>
            <a:pPr eaLnBrk="1" hangingPunct="1"/>
            <a:r>
              <a:rPr lang="en-US" smtClean="0"/>
              <a:t>Multicast Solution</a:t>
            </a:r>
          </a:p>
        </p:txBody>
      </p:sp>
      <p:sp>
        <p:nvSpPr>
          <p:cNvPr id="12293" name="Rectangle 3"/>
          <p:cNvSpPr>
            <a:spLocks noGrp="1" noChangeArrowheads="1"/>
          </p:cNvSpPr>
          <p:nvPr>
            <p:ph type="body" idx="1"/>
          </p:nvPr>
        </p:nvSpPr>
        <p:spPr/>
        <p:txBody>
          <a:bodyPr/>
          <a:lstStyle/>
          <a:p>
            <a:pPr eaLnBrk="1" hangingPunct="1"/>
            <a:r>
              <a:rPr lang="en-US" smtClean="0"/>
              <a:t>Batching</a:t>
            </a:r>
          </a:p>
          <a:p>
            <a:pPr eaLnBrk="1" hangingPunct="1"/>
            <a:r>
              <a:rPr lang="en-US" b="1" smtClean="0"/>
              <a:t>Staggered Broadcast</a:t>
            </a:r>
          </a:p>
          <a:p>
            <a:pPr lvl="1" eaLnBrk="1" hangingPunct="1"/>
            <a:r>
              <a:rPr lang="en-US" smtClean="0"/>
              <a:t>clients have to wait</a:t>
            </a:r>
          </a:p>
          <a:p>
            <a:pPr lvl="1" eaLnBrk="1" hangingPunct="1"/>
            <a:r>
              <a:rPr lang="en-US" smtClean="0"/>
              <a:t>No client buffer</a:t>
            </a:r>
          </a:p>
          <a:p>
            <a:pPr lvl="1" eaLnBrk="1" hangingPunct="1"/>
            <a:r>
              <a:rPr lang="en-US" smtClean="0"/>
              <a:t>Low client bandwidth</a:t>
            </a:r>
          </a:p>
          <a:p>
            <a:pPr lvl="1" eaLnBrk="1" hangingPunct="1"/>
            <a:r>
              <a:rPr lang="en-US" smtClean="0"/>
              <a:t>Huge server bandwidth</a:t>
            </a:r>
          </a:p>
          <a:p>
            <a:pPr lvl="1" eaLnBrk="1" hangingPunct="1"/>
            <a:endParaRPr lang="en-US" b="1" smtClean="0"/>
          </a:p>
          <a:p>
            <a:pPr lvl="1" eaLnBrk="1" hangingPunct="1"/>
            <a:endParaRPr lang="en-US"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3315" name="Slide Number Placeholder 5"/>
          <p:cNvSpPr>
            <a:spLocks noGrp="1"/>
          </p:cNvSpPr>
          <p:nvPr>
            <p:ph type="sldNum" sz="quarter" idx="12"/>
          </p:nvPr>
        </p:nvSpPr>
        <p:spPr>
          <a:noFill/>
        </p:spPr>
        <p:txBody>
          <a:bodyPr/>
          <a:lstStyle/>
          <a:p>
            <a:fld id="{97E26A9E-E482-4027-B8F0-3E2C5AF53056}" type="slidenum">
              <a:rPr lang="en-US"/>
              <a:pPr/>
              <a:t>11</a:t>
            </a:fld>
            <a:endParaRPr lang="en-US"/>
          </a:p>
        </p:txBody>
      </p:sp>
      <p:sp>
        <p:nvSpPr>
          <p:cNvPr id="13316" name="Rectangle 2"/>
          <p:cNvSpPr>
            <a:spLocks noGrp="1" noChangeArrowheads="1"/>
          </p:cNvSpPr>
          <p:nvPr>
            <p:ph type="title"/>
          </p:nvPr>
        </p:nvSpPr>
        <p:spPr/>
        <p:txBody>
          <a:bodyPr/>
          <a:lstStyle/>
          <a:p>
            <a:pPr eaLnBrk="1" hangingPunct="1"/>
            <a:r>
              <a:rPr lang="en-US" smtClean="0"/>
              <a:t>Multicast Solution</a:t>
            </a:r>
          </a:p>
        </p:txBody>
      </p:sp>
      <p:sp>
        <p:nvSpPr>
          <p:cNvPr id="13317" name="Rectangle 3"/>
          <p:cNvSpPr>
            <a:spLocks noGrp="1" noChangeArrowheads="1"/>
          </p:cNvSpPr>
          <p:nvPr>
            <p:ph type="body" idx="1"/>
          </p:nvPr>
        </p:nvSpPr>
        <p:spPr/>
        <p:txBody>
          <a:bodyPr/>
          <a:lstStyle/>
          <a:p>
            <a:pPr eaLnBrk="1" hangingPunct="1"/>
            <a:r>
              <a:rPr lang="en-US" smtClean="0"/>
              <a:t>Batching</a:t>
            </a:r>
          </a:p>
          <a:p>
            <a:pPr eaLnBrk="1" hangingPunct="1"/>
            <a:r>
              <a:rPr lang="en-US" smtClean="0"/>
              <a:t>Staggered Broadcast</a:t>
            </a:r>
          </a:p>
          <a:p>
            <a:pPr eaLnBrk="1" hangingPunct="1"/>
            <a:r>
              <a:rPr lang="en-US" b="1" smtClean="0"/>
              <a:t>Periodic Broadcast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4339" name="Slide Number Placeholder 4"/>
          <p:cNvSpPr>
            <a:spLocks noGrp="1"/>
          </p:cNvSpPr>
          <p:nvPr>
            <p:ph type="sldNum" sz="quarter" idx="12"/>
          </p:nvPr>
        </p:nvSpPr>
        <p:spPr>
          <a:noFill/>
        </p:spPr>
        <p:txBody>
          <a:bodyPr/>
          <a:lstStyle/>
          <a:p>
            <a:fld id="{A9F9960E-F157-4358-A7B9-DCB8AC45A588}" type="slidenum">
              <a:rPr lang="en-US"/>
              <a:pPr/>
              <a:t>12</a:t>
            </a:fld>
            <a:endParaRPr lang="en-US"/>
          </a:p>
        </p:txBody>
      </p:sp>
      <p:sp>
        <p:nvSpPr>
          <p:cNvPr id="14340" name="Rectangle 2"/>
          <p:cNvSpPr>
            <a:spLocks noGrp="1" noChangeArrowheads="1"/>
          </p:cNvSpPr>
          <p:nvPr>
            <p:ph type="title"/>
          </p:nvPr>
        </p:nvSpPr>
        <p:spPr/>
        <p:txBody>
          <a:bodyPr/>
          <a:lstStyle/>
          <a:p>
            <a:pPr eaLnBrk="1" hangingPunct="1"/>
            <a:r>
              <a:rPr lang="en-US" smtClean="0"/>
              <a:t>Periodic Broadcast </a:t>
            </a:r>
          </a:p>
        </p:txBody>
      </p:sp>
      <p:sp>
        <p:nvSpPr>
          <p:cNvPr id="14341" name="Text Box 3"/>
          <p:cNvSpPr txBox="1">
            <a:spLocks noChangeArrowheads="1"/>
          </p:cNvSpPr>
          <p:nvPr/>
        </p:nvSpPr>
        <p:spPr bwMode="auto">
          <a:xfrm>
            <a:off x="914400" y="2209800"/>
            <a:ext cx="1146175" cy="457200"/>
          </a:xfrm>
          <a:prstGeom prst="rect">
            <a:avLst/>
          </a:prstGeom>
          <a:noFill/>
          <a:ln w="25400">
            <a:noFill/>
            <a:miter lim="800000"/>
            <a:headEnd/>
            <a:tailEnd/>
          </a:ln>
        </p:spPr>
        <p:txBody>
          <a:bodyPr wrap="none">
            <a:spAutoFit/>
          </a:bodyPr>
          <a:lstStyle/>
          <a:p>
            <a:r>
              <a:rPr lang="en-US" sz="2400"/>
              <a:t>Video</a:t>
            </a:r>
          </a:p>
        </p:txBody>
      </p:sp>
      <p:sp>
        <p:nvSpPr>
          <p:cNvPr id="14342" name="Text Box 11"/>
          <p:cNvSpPr txBox="1">
            <a:spLocks noChangeArrowheads="1"/>
          </p:cNvSpPr>
          <p:nvPr/>
        </p:nvSpPr>
        <p:spPr bwMode="auto">
          <a:xfrm>
            <a:off x="1295400" y="3200400"/>
            <a:ext cx="620713" cy="457200"/>
          </a:xfrm>
          <a:prstGeom prst="rect">
            <a:avLst/>
          </a:prstGeom>
          <a:noFill/>
          <a:ln w="25400">
            <a:noFill/>
            <a:miter lim="800000"/>
            <a:headEnd/>
            <a:tailEnd/>
          </a:ln>
        </p:spPr>
        <p:txBody>
          <a:bodyPr wrap="none">
            <a:spAutoFit/>
          </a:bodyPr>
          <a:lstStyle/>
          <a:p>
            <a:r>
              <a:rPr lang="en-US" sz="2400"/>
              <a:t>C0</a:t>
            </a:r>
          </a:p>
        </p:txBody>
      </p:sp>
      <p:sp>
        <p:nvSpPr>
          <p:cNvPr id="14343" name="Text Box 12"/>
          <p:cNvSpPr txBox="1">
            <a:spLocks noChangeArrowheads="1"/>
          </p:cNvSpPr>
          <p:nvPr/>
        </p:nvSpPr>
        <p:spPr bwMode="auto">
          <a:xfrm>
            <a:off x="1295400" y="3733800"/>
            <a:ext cx="620713" cy="457200"/>
          </a:xfrm>
          <a:prstGeom prst="rect">
            <a:avLst/>
          </a:prstGeom>
          <a:noFill/>
          <a:ln w="25400">
            <a:noFill/>
            <a:miter lim="800000"/>
            <a:headEnd/>
            <a:tailEnd/>
          </a:ln>
        </p:spPr>
        <p:txBody>
          <a:bodyPr wrap="none">
            <a:spAutoFit/>
          </a:bodyPr>
          <a:lstStyle/>
          <a:p>
            <a:r>
              <a:rPr lang="en-US" sz="2400"/>
              <a:t>C1</a:t>
            </a:r>
          </a:p>
        </p:txBody>
      </p:sp>
      <p:sp>
        <p:nvSpPr>
          <p:cNvPr id="14344" name="Text Box 13"/>
          <p:cNvSpPr txBox="1">
            <a:spLocks noChangeArrowheads="1"/>
          </p:cNvSpPr>
          <p:nvPr/>
        </p:nvSpPr>
        <p:spPr bwMode="auto">
          <a:xfrm>
            <a:off x="1295400" y="4343400"/>
            <a:ext cx="620713" cy="457200"/>
          </a:xfrm>
          <a:prstGeom prst="rect">
            <a:avLst/>
          </a:prstGeom>
          <a:noFill/>
          <a:ln w="25400">
            <a:noFill/>
            <a:miter lim="800000"/>
            <a:headEnd/>
            <a:tailEnd/>
          </a:ln>
        </p:spPr>
        <p:txBody>
          <a:bodyPr wrap="none">
            <a:spAutoFit/>
          </a:bodyPr>
          <a:lstStyle/>
          <a:p>
            <a:r>
              <a:rPr lang="en-US" sz="2400"/>
              <a:t>C2</a:t>
            </a:r>
          </a:p>
        </p:txBody>
      </p:sp>
      <p:sp>
        <p:nvSpPr>
          <p:cNvPr id="14345" name="Text Box 17"/>
          <p:cNvSpPr txBox="1">
            <a:spLocks noChangeArrowheads="1"/>
          </p:cNvSpPr>
          <p:nvPr/>
        </p:nvSpPr>
        <p:spPr bwMode="auto">
          <a:xfrm>
            <a:off x="4298950" y="5029200"/>
            <a:ext cx="276225" cy="366713"/>
          </a:xfrm>
          <a:prstGeom prst="rect">
            <a:avLst/>
          </a:prstGeom>
          <a:noFill/>
          <a:ln w="25400">
            <a:noFill/>
            <a:miter lim="800000"/>
            <a:headEnd/>
            <a:tailEnd/>
          </a:ln>
        </p:spPr>
        <p:txBody>
          <a:bodyPr wrap="none">
            <a:spAutoFit/>
          </a:bodyPr>
          <a:lstStyle/>
          <a:p>
            <a:r>
              <a:rPr lang="en-US" sz="1800"/>
              <a:t>:</a:t>
            </a:r>
          </a:p>
        </p:txBody>
      </p:sp>
      <p:sp>
        <p:nvSpPr>
          <p:cNvPr id="14346" name="Rectangle 18"/>
          <p:cNvSpPr>
            <a:spLocks noChangeArrowheads="1"/>
          </p:cNvSpPr>
          <p:nvPr/>
        </p:nvSpPr>
        <p:spPr bwMode="auto">
          <a:xfrm>
            <a:off x="2209800" y="2286000"/>
            <a:ext cx="1439863"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47" name="Rectangle 19"/>
          <p:cNvSpPr>
            <a:spLocks noChangeArrowheads="1"/>
          </p:cNvSpPr>
          <p:nvPr/>
        </p:nvSpPr>
        <p:spPr bwMode="auto">
          <a:xfrm>
            <a:off x="3657600" y="22860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48" name="Rectangle 20"/>
          <p:cNvSpPr>
            <a:spLocks noChangeArrowheads="1"/>
          </p:cNvSpPr>
          <p:nvPr/>
        </p:nvSpPr>
        <p:spPr bwMode="auto">
          <a:xfrm>
            <a:off x="5105400" y="2286000"/>
            <a:ext cx="1439863"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49" name="Rectangle 21"/>
          <p:cNvSpPr>
            <a:spLocks noChangeArrowheads="1"/>
          </p:cNvSpPr>
          <p:nvPr/>
        </p:nvSpPr>
        <p:spPr bwMode="auto">
          <a:xfrm>
            <a:off x="6553200" y="2286000"/>
            <a:ext cx="1439863" cy="360363"/>
          </a:xfrm>
          <a:prstGeom prst="rect">
            <a:avLst/>
          </a:prstGeom>
          <a:no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0" name="Rectangle 26"/>
          <p:cNvSpPr>
            <a:spLocks noChangeArrowheads="1"/>
          </p:cNvSpPr>
          <p:nvPr/>
        </p:nvSpPr>
        <p:spPr bwMode="auto">
          <a:xfrm>
            <a:off x="2209800" y="3276600"/>
            <a:ext cx="1439863"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1" name="Rectangle 27"/>
          <p:cNvSpPr>
            <a:spLocks noChangeArrowheads="1"/>
          </p:cNvSpPr>
          <p:nvPr/>
        </p:nvSpPr>
        <p:spPr bwMode="auto">
          <a:xfrm>
            <a:off x="3657600" y="3276600"/>
            <a:ext cx="1439863"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2" name="Rectangle 28"/>
          <p:cNvSpPr>
            <a:spLocks noChangeArrowheads="1"/>
          </p:cNvSpPr>
          <p:nvPr/>
        </p:nvSpPr>
        <p:spPr bwMode="auto">
          <a:xfrm>
            <a:off x="5105400" y="3276600"/>
            <a:ext cx="1439863"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3" name="Rectangle 29"/>
          <p:cNvSpPr>
            <a:spLocks noChangeArrowheads="1"/>
          </p:cNvSpPr>
          <p:nvPr/>
        </p:nvSpPr>
        <p:spPr bwMode="auto">
          <a:xfrm>
            <a:off x="6553200" y="3276600"/>
            <a:ext cx="1439863"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4" name="Rectangle 34"/>
          <p:cNvSpPr>
            <a:spLocks noChangeArrowheads="1"/>
          </p:cNvSpPr>
          <p:nvPr/>
        </p:nvSpPr>
        <p:spPr bwMode="auto">
          <a:xfrm>
            <a:off x="2209800" y="38100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5" name="Rectangle 35"/>
          <p:cNvSpPr>
            <a:spLocks noChangeArrowheads="1"/>
          </p:cNvSpPr>
          <p:nvPr/>
        </p:nvSpPr>
        <p:spPr bwMode="auto">
          <a:xfrm>
            <a:off x="3657600" y="38100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6" name="Rectangle 36"/>
          <p:cNvSpPr>
            <a:spLocks noChangeArrowheads="1"/>
          </p:cNvSpPr>
          <p:nvPr/>
        </p:nvSpPr>
        <p:spPr bwMode="auto">
          <a:xfrm>
            <a:off x="5105400" y="38100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7" name="Rectangle 37"/>
          <p:cNvSpPr>
            <a:spLocks noChangeArrowheads="1"/>
          </p:cNvSpPr>
          <p:nvPr/>
        </p:nvSpPr>
        <p:spPr bwMode="auto">
          <a:xfrm>
            <a:off x="6553200" y="38100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8" name="Rectangle 42"/>
          <p:cNvSpPr>
            <a:spLocks noChangeArrowheads="1"/>
          </p:cNvSpPr>
          <p:nvPr/>
        </p:nvSpPr>
        <p:spPr bwMode="auto">
          <a:xfrm>
            <a:off x="2209800" y="4343400"/>
            <a:ext cx="1439863"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59" name="Rectangle 43"/>
          <p:cNvSpPr>
            <a:spLocks noChangeArrowheads="1"/>
          </p:cNvSpPr>
          <p:nvPr/>
        </p:nvSpPr>
        <p:spPr bwMode="auto">
          <a:xfrm>
            <a:off x="3657600" y="4343400"/>
            <a:ext cx="1439863"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60" name="Rectangle 44"/>
          <p:cNvSpPr>
            <a:spLocks noChangeArrowheads="1"/>
          </p:cNvSpPr>
          <p:nvPr/>
        </p:nvSpPr>
        <p:spPr bwMode="auto">
          <a:xfrm>
            <a:off x="5105400" y="4343400"/>
            <a:ext cx="1439863"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4361" name="Rectangle 45"/>
          <p:cNvSpPr>
            <a:spLocks noChangeArrowheads="1"/>
          </p:cNvSpPr>
          <p:nvPr/>
        </p:nvSpPr>
        <p:spPr bwMode="auto">
          <a:xfrm>
            <a:off x="6553200" y="4343400"/>
            <a:ext cx="1439863"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5363" name="Slide Number Placeholder 4"/>
          <p:cNvSpPr>
            <a:spLocks noGrp="1"/>
          </p:cNvSpPr>
          <p:nvPr>
            <p:ph type="sldNum" sz="quarter" idx="12"/>
          </p:nvPr>
        </p:nvSpPr>
        <p:spPr>
          <a:noFill/>
        </p:spPr>
        <p:txBody>
          <a:bodyPr/>
          <a:lstStyle/>
          <a:p>
            <a:fld id="{22F35AFD-D93D-43C4-ACF4-7997074F03A2}" type="slidenum">
              <a:rPr lang="en-US"/>
              <a:pPr/>
              <a:t>13</a:t>
            </a:fld>
            <a:endParaRPr lang="en-US"/>
          </a:p>
        </p:txBody>
      </p:sp>
      <p:sp>
        <p:nvSpPr>
          <p:cNvPr id="15364" name="Rectangle 2"/>
          <p:cNvSpPr>
            <a:spLocks noGrp="1" noChangeArrowheads="1"/>
          </p:cNvSpPr>
          <p:nvPr>
            <p:ph type="title"/>
          </p:nvPr>
        </p:nvSpPr>
        <p:spPr/>
        <p:txBody>
          <a:bodyPr/>
          <a:lstStyle/>
          <a:p>
            <a:pPr eaLnBrk="1" hangingPunct="1"/>
            <a:r>
              <a:rPr lang="en-US" smtClean="0"/>
              <a:t>Pyramid Broadcast </a:t>
            </a:r>
          </a:p>
        </p:txBody>
      </p:sp>
      <p:sp>
        <p:nvSpPr>
          <p:cNvPr id="15365" name="Text Box 3"/>
          <p:cNvSpPr txBox="1">
            <a:spLocks noChangeArrowheads="1"/>
          </p:cNvSpPr>
          <p:nvPr/>
        </p:nvSpPr>
        <p:spPr bwMode="auto">
          <a:xfrm>
            <a:off x="1143000" y="2447925"/>
            <a:ext cx="1146175" cy="457200"/>
          </a:xfrm>
          <a:prstGeom prst="rect">
            <a:avLst/>
          </a:prstGeom>
          <a:noFill/>
          <a:ln w="25400">
            <a:noFill/>
            <a:miter lim="800000"/>
            <a:headEnd/>
            <a:tailEnd/>
          </a:ln>
        </p:spPr>
        <p:txBody>
          <a:bodyPr wrap="none">
            <a:spAutoFit/>
          </a:bodyPr>
          <a:lstStyle/>
          <a:p>
            <a:r>
              <a:rPr lang="en-US" sz="2400"/>
              <a:t>Video</a:t>
            </a:r>
          </a:p>
        </p:txBody>
      </p:sp>
      <p:sp>
        <p:nvSpPr>
          <p:cNvPr id="15366" name="Text Box 4"/>
          <p:cNvSpPr txBox="1">
            <a:spLocks noChangeArrowheads="1"/>
          </p:cNvSpPr>
          <p:nvPr/>
        </p:nvSpPr>
        <p:spPr bwMode="auto">
          <a:xfrm>
            <a:off x="1524000" y="3438525"/>
            <a:ext cx="620713" cy="457200"/>
          </a:xfrm>
          <a:prstGeom prst="rect">
            <a:avLst/>
          </a:prstGeom>
          <a:noFill/>
          <a:ln w="25400">
            <a:noFill/>
            <a:miter lim="800000"/>
            <a:headEnd/>
            <a:tailEnd/>
          </a:ln>
        </p:spPr>
        <p:txBody>
          <a:bodyPr wrap="none">
            <a:spAutoFit/>
          </a:bodyPr>
          <a:lstStyle/>
          <a:p>
            <a:r>
              <a:rPr lang="en-US" sz="2400"/>
              <a:t>C0</a:t>
            </a:r>
          </a:p>
        </p:txBody>
      </p:sp>
      <p:sp>
        <p:nvSpPr>
          <p:cNvPr id="15367" name="Text Box 5"/>
          <p:cNvSpPr txBox="1">
            <a:spLocks noChangeArrowheads="1"/>
          </p:cNvSpPr>
          <p:nvPr/>
        </p:nvSpPr>
        <p:spPr bwMode="auto">
          <a:xfrm>
            <a:off x="1524000" y="3971925"/>
            <a:ext cx="620713" cy="457200"/>
          </a:xfrm>
          <a:prstGeom prst="rect">
            <a:avLst/>
          </a:prstGeom>
          <a:noFill/>
          <a:ln w="25400">
            <a:noFill/>
            <a:miter lim="800000"/>
            <a:headEnd/>
            <a:tailEnd/>
          </a:ln>
        </p:spPr>
        <p:txBody>
          <a:bodyPr wrap="none">
            <a:spAutoFit/>
          </a:bodyPr>
          <a:lstStyle/>
          <a:p>
            <a:r>
              <a:rPr lang="en-US" sz="2400"/>
              <a:t>C1</a:t>
            </a:r>
          </a:p>
        </p:txBody>
      </p:sp>
      <p:sp>
        <p:nvSpPr>
          <p:cNvPr id="15368" name="Text Box 6"/>
          <p:cNvSpPr txBox="1">
            <a:spLocks noChangeArrowheads="1"/>
          </p:cNvSpPr>
          <p:nvPr/>
        </p:nvSpPr>
        <p:spPr bwMode="auto">
          <a:xfrm>
            <a:off x="1524000" y="4581525"/>
            <a:ext cx="620713" cy="457200"/>
          </a:xfrm>
          <a:prstGeom prst="rect">
            <a:avLst/>
          </a:prstGeom>
          <a:noFill/>
          <a:ln w="25400">
            <a:noFill/>
            <a:miter lim="800000"/>
            <a:headEnd/>
            <a:tailEnd/>
          </a:ln>
        </p:spPr>
        <p:txBody>
          <a:bodyPr wrap="none">
            <a:spAutoFit/>
          </a:bodyPr>
          <a:lstStyle/>
          <a:p>
            <a:r>
              <a:rPr lang="en-US" sz="2400"/>
              <a:t>C2</a:t>
            </a:r>
          </a:p>
        </p:txBody>
      </p:sp>
      <p:sp>
        <p:nvSpPr>
          <p:cNvPr id="15369" name="Text Box 8"/>
          <p:cNvSpPr txBox="1">
            <a:spLocks noChangeArrowheads="1"/>
          </p:cNvSpPr>
          <p:nvPr/>
        </p:nvSpPr>
        <p:spPr bwMode="auto">
          <a:xfrm>
            <a:off x="4527550" y="5267325"/>
            <a:ext cx="276225" cy="366713"/>
          </a:xfrm>
          <a:prstGeom prst="rect">
            <a:avLst/>
          </a:prstGeom>
          <a:noFill/>
          <a:ln w="25400">
            <a:noFill/>
            <a:miter lim="800000"/>
            <a:headEnd/>
            <a:tailEnd/>
          </a:ln>
        </p:spPr>
        <p:txBody>
          <a:bodyPr wrap="none">
            <a:spAutoFit/>
          </a:bodyPr>
          <a:lstStyle/>
          <a:p>
            <a:r>
              <a:rPr lang="en-US" sz="1800"/>
              <a:t>:</a:t>
            </a:r>
          </a:p>
        </p:txBody>
      </p:sp>
      <p:sp>
        <p:nvSpPr>
          <p:cNvPr id="15370" name="Rectangle 9"/>
          <p:cNvSpPr>
            <a:spLocks noChangeArrowheads="1"/>
          </p:cNvSpPr>
          <p:nvPr/>
        </p:nvSpPr>
        <p:spPr bwMode="auto">
          <a:xfrm>
            <a:off x="2457450" y="24971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1" name="Rectangle 10"/>
          <p:cNvSpPr>
            <a:spLocks noChangeArrowheads="1"/>
          </p:cNvSpPr>
          <p:nvPr/>
        </p:nvSpPr>
        <p:spPr bwMode="auto">
          <a:xfrm>
            <a:off x="3176588" y="24971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2" name="Rectangle 57"/>
          <p:cNvSpPr>
            <a:spLocks noChangeArrowheads="1"/>
          </p:cNvSpPr>
          <p:nvPr/>
        </p:nvSpPr>
        <p:spPr bwMode="auto">
          <a:xfrm>
            <a:off x="4616450" y="2497138"/>
            <a:ext cx="2879725"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3" name="Rectangle 58"/>
          <p:cNvSpPr>
            <a:spLocks noChangeArrowheads="1"/>
          </p:cNvSpPr>
          <p:nvPr/>
        </p:nvSpPr>
        <p:spPr bwMode="auto">
          <a:xfrm>
            <a:off x="2457450"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4" name="Rectangle 59"/>
          <p:cNvSpPr>
            <a:spLocks noChangeArrowheads="1"/>
          </p:cNvSpPr>
          <p:nvPr/>
        </p:nvSpPr>
        <p:spPr bwMode="auto">
          <a:xfrm>
            <a:off x="3178175"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5" name="Rectangle 60"/>
          <p:cNvSpPr>
            <a:spLocks noChangeArrowheads="1"/>
          </p:cNvSpPr>
          <p:nvPr/>
        </p:nvSpPr>
        <p:spPr bwMode="auto">
          <a:xfrm>
            <a:off x="3897313"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6" name="Rectangle 61"/>
          <p:cNvSpPr>
            <a:spLocks noChangeArrowheads="1"/>
          </p:cNvSpPr>
          <p:nvPr/>
        </p:nvSpPr>
        <p:spPr bwMode="auto">
          <a:xfrm>
            <a:off x="4618038"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7" name="Rectangle 62"/>
          <p:cNvSpPr>
            <a:spLocks noChangeArrowheads="1"/>
          </p:cNvSpPr>
          <p:nvPr/>
        </p:nvSpPr>
        <p:spPr bwMode="auto">
          <a:xfrm>
            <a:off x="5337175"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8" name="Rectangle 63"/>
          <p:cNvSpPr>
            <a:spLocks noChangeArrowheads="1"/>
          </p:cNvSpPr>
          <p:nvPr/>
        </p:nvSpPr>
        <p:spPr bwMode="auto">
          <a:xfrm>
            <a:off x="6057900"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79" name="Rectangle 64"/>
          <p:cNvSpPr>
            <a:spLocks noChangeArrowheads="1"/>
          </p:cNvSpPr>
          <p:nvPr/>
        </p:nvSpPr>
        <p:spPr bwMode="auto">
          <a:xfrm>
            <a:off x="6777038"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0" name="Rectangle 65"/>
          <p:cNvSpPr>
            <a:spLocks noChangeArrowheads="1"/>
          </p:cNvSpPr>
          <p:nvPr/>
        </p:nvSpPr>
        <p:spPr bwMode="auto">
          <a:xfrm>
            <a:off x="7497763"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1" name="Rectangle 66"/>
          <p:cNvSpPr>
            <a:spLocks noChangeArrowheads="1"/>
          </p:cNvSpPr>
          <p:nvPr/>
        </p:nvSpPr>
        <p:spPr bwMode="auto">
          <a:xfrm>
            <a:off x="2457450" y="40719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2" name="Rectangle 67"/>
          <p:cNvSpPr>
            <a:spLocks noChangeArrowheads="1"/>
          </p:cNvSpPr>
          <p:nvPr/>
        </p:nvSpPr>
        <p:spPr bwMode="auto">
          <a:xfrm>
            <a:off x="3897313" y="40719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3" name="Rectangle 68"/>
          <p:cNvSpPr>
            <a:spLocks noChangeArrowheads="1"/>
          </p:cNvSpPr>
          <p:nvPr/>
        </p:nvSpPr>
        <p:spPr bwMode="auto">
          <a:xfrm>
            <a:off x="5337175" y="40719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4" name="Rectangle 69"/>
          <p:cNvSpPr>
            <a:spLocks noChangeArrowheads="1"/>
          </p:cNvSpPr>
          <p:nvPr/>
        </p:nvSpPr>
        <p:spPr bwMode="auto">
          <a:xfrm>
            <a:off x="6777038" y="40719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5" name="Rectangle 70"/>
          <p:cNvSpPr>
            <a:spLocks noChangeArrowheads="1"/>
          </p:cNvSpPr>
          <p:nvPr/>
        </p:nvSpPr>
        <p:spPr bwMode="auto">
          <a:xfrm>
            <a:off x="2457450" y="4657725"/>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5386" name="Rectangle 71"/>
          <p:cNvSpPr>
            <a:spLocks noChangeArrowheads="1"/>
          </p:cNvSpPr>
          <p:nvPr/>
        </p:nvSpPr>
        <p:spPr bwMode="auto">
          <a:xfrm>
            <a:off x="5337175" y="4657725"/>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6387" name="Slide Number Placeholder 4"/>
          <p:cNvSpPr>
            <a:spLocks noGrp="1"/>
          </p:cNvSpPr>
          <p:nvPr>
            <p:ph type="sldNum" sz="quarter" idx="12"/>
          </p:nvPr>
        </p:nvSpPr>
        <p:spPr>
          <a:noFill/>
        </p:spPr>
        <p:txBody>
          <a:bodyPr/>
          <a:lstStyle/>
          <a:p>
            <a:fld id="{0019A2C7-1709-4A4A-B572-8CBB711DABC1}" type="slidenum">
              <a:rPr lang="en-US"/>
              <a:pPr/>
              <a:t>14</a:t>
            </a:fld>
            <a:endParaRPr lang="en-US"/>
          </a:p>
        </p:txBody>
      </p:sp>
      <p:sp>
        <p:nvSpPr>
          <p:cNvPr id="16388" name="Rectangle 1026"/>
          <p:cNvSpPr>
            <a:spLocks noGrp="1" noChangeArrowheads="1"/>
          </p:cNvSpPr>
          <p:nvPr>
            <p:ph type="title"/>
          </p:nvPr>
        </p:nvSpPr>
        <p:spPr/>
        <p:txBody>
          <a:bodyPr/>
          <a:lstStyle/>
          <a:p>
            <a:pPr eaLnBrk="1" hangingPunct="1"/>
            <a:r>
              <a:rPr lang="en-US" smtClean="0"/>
              <a:t>Pyramid Broadcast </a:t>
            </a:r>
          </a:p>
        </p:txBody>
      </p:sp>
      <p:sp>
        <p:nvSpPr>
          <p:cNvPr id="16389" name="Text Box 1027"/>
          <p:cNvSpPr txBox="1">
            <a:spLocks noChangeArrowheads="1"/>
          </p:cNvSpPr>
          <p:nvPr/>
        </p:nvSpPr>
        <p:spPr bwMode="auto">
          <a:xfrm>
            <a:off x="1143000" y="2447925"/>
            <a:ext cx="1146175" cy="457200"/>
          </a:xfrm>
          <a:prstGeom prst="rect">
            <a:avLst/>
          </a:prstGeom>
          <a:noFill/>
          <a:ln w="25400">
            <a:noFill/>
            <a:miter lim="800000"/>
            <a:headEnd/>
            <a:tailEnd/>
          </a:ln>
        </p:spPr>
        <p:txBody>
          <a:bodyPr wrap="none">
            <a:spAutoFit/>
          </a:bodyPr>
          <a:lstStyle/>
          <a:p>
            <a:r>
              <a:rPr lang="en-US" sz="2400"/>
              <a:t>Video</a:t>
            </a:r>
          </a:p>
        </p:txBody>
      </p:sp>
      <p:sp>
        <p:nvSpPr>
          <p:cNvPr id="16390" name="Text Box 1028"/>
          <p:cNvSpPr txBox="1">
            <a:spLocks noChangeArrowheads="1"/>
          </p:cNvSpPr>
          <p:nvPr/>
        </p:nvSpPr>
        <p:spPr bwMode="auto">
          <a:xfrm>
            <a:off x="1524000" y="3438525"/>
            <a:ext cx="620713" cy="457200"/>
          </a:xfrm>
          <a:prstGeom prst="rect">
            <a:avLst/>
          </a:prstGeom>
          <a:noFill/>
          <a:ln w="25400">
            <a:noFill/>
            <a:miter lim="800000"/>
            <a:headEnd/>
            <a:tailEnd/>
          </a:ln>
        </p:spPr>
        <p:txBody>
          <a:bodyPr wrap="none">
            <a:spAutoFit/>
          </a:bodyPr>
          <a:lstStyle/>
          <a:p>
            <a:r>
              <a:rPr lang="en-US" sz="2400"/>
              <a:t>C0</a:t>
            </a:r>
          </a:p>
        </p:txBody>
      </p:sp>
      <p:sp>
        <p:nvSpPr>
          <p:cNvPr id="16391" name="Text Box 1029"/>
          <p:cNvSpPr txBox="1">
            <a:spLocks noChangeArrowheads="1"/>
          </p:cNvSpPr>
          <p:nvPr/>
        </p:nvSpPr>
        <p:spPr bwMode="auto">
          <a:xfrm>
            <a:off x="1524000" y="3971925"/>
            <a:ext cx="620713" cy="457200"/>
          </a:xfrm>
          <a:prstGeom prst="rect">
            <a:avLst/>
          </a:prstGeom>
          <a:noFill/>
          <a:ln w="25400">
            <a:noFill/>
            <a:miter lim="800000"/>
            <a:headEnd/>
            <a:tailEnd/>
          </a:ln>
        </p:spPr>
        <p:txBody>
          <a:bodyPr wrap="none">
            <a:spAutoFit/>
          </a:bodyPr>
          <a:lstStyle/>
          <a:p>
            <a:r>
              <a:rPr lang="en-US" sz="2400"/>
              <a:t>C1</a:t>
            </a:r>
          </a:p>
        </p:txBody>
      </p:sp>
      <p:sp>
        <p:nvSpPr>
          <p:cNvPr id="16392" name="Text Box 1030"/>
          <p:cNvSpPr txBox="1">
            <a:spLocks noChangeArrowheads="1"/>
          </p:cNvSpPr>
          <p:nvPr/>
        </p:nvSpPr>
        <p:spPr bwMode="auto">
          <a:xfrm>
            <a:off x="1524000" y="4581525"/>
            <a:ext cx="620713" cy="457200"/>
          </a:xfrm>
          <a:prstGeom prst="rect">
            <a:avLst/>
          </a:prstGeom>
          <a:noFill/>
          <a:ln w="25400">
            <a:noFill/>
            <a:miter lim="800000"/>
            <a:headEnd/>
            <a:tailEnd/>
          </a:ln>
        </p:spPr>
        <p:txBody>
          <a:bodyPr wrap="none">
            <a:spAutoFit/>
          </a:bodyPr>
          <a:lstStyle/>
          <a:p>
            <a:r>
              <a:rPr lang="en-US" sz="2400"/>
              <a:t>C2</a:t>
            </a:r>
          </a:p>
        </p:txBody>
      </p:sp>
      <p:sp>
        <p:nvSpPr>
          <p:cNvPr id="16393" name="Text Box 1032"/>
          <p:cNvSpPr txBox="1">
            <a:spLocks noChangeArrowheads="1"/>
          </p:cNvSpPr>
          <p:nvPr/>
        </p:nvSpPr>
        <p:spPr bwMode="auto">
          <a:xfrm>
            <a:off x="4527550" y="5267325"/>
            <a:ext cx="276225" cy="366713"/>
          </a:xfrm>
          <a:prstGeom prst="rect">
            <a:avLst/>
          </a:prstGeom>
          <a:noFill/>
          <a:ln w="25400">
            <a:noFill/>
            <a:miter lim="800000"/>
            <a:headEnd/>
            <a:tailEnd/>
          </a:ln>
        </p:spPr>
        <p:txBody>
          <a:bodyPr wrap="none">
            <a:spAutoFit/>
          </a:bodyPr>
          <a:lstStyle/>
          <a:p>
            <a:r>
              <a:rPr lang="en-US" sz="1800"/>
              <a:t>:</a:t>
            </a:r>
          </a:p>
        </p:txBody>
      </p:sp>
      <p:sp>
        <p:nvSpPr>
          <p:cNvPr id="16394" name="Rectangle 1033"/>
          <p:cNvSpPr>
            <a:spLocks noChangeArrowheads="1"/>
          </p:cNvSpPr>
          <p:nvPr/>
        </p:nvSpPr>
        <p:spPr bwMode="auto">
          <a:xfrm>
            <a:off x="2457450" y="24971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395" name="Rectangle 1034"/>
          <p:cNvSpPr>
            <a:spLocks noChangeArrowheads="1"/>
          </p:cNvSpPr>
          <p:nvPr/>
        </p:nvSpPr>
        <p:spPr bwMode="auto">
          <a:xfrm>
            <a:off x="3176588" y="24971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396" name="Rectangle 1035"/>
          <p:cNvSpPr>
            <a:spLocks noChangeArrowheads="1"/>
          </p:cNvSpPr>
          <p:nvPr/>
        </p:nvSpPr>
        <p:spPr bwMode="auto">
          <a:xfrm>
            <a:off x="4616450" y="2497138"/>
            <a:ext cx="2879725"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397" name="Rectangle 1036"/>
          <p:cNvSpPr>
            <a:spLocks noChangeArrowheads="1"/>
          </p:cNvSpPr>
          <p:nvPr/>
        </p:nvSpPr>
        <p:spPr bwMode="auto">
          <a:xfrm>
            <a:off x="2457450"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398" name="Rectangle 1037"/>
          <p:cNvSpPr>
            <a:spLocks noChangeArrowheads="1"/>
          </p:cNvSpPr>
          <p:nvPr/>
        </p:nvSpPr>
        <p:spPr bwMode="auto">
          <a:xfrm>
            <a:off x="3178175"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399" name="Rectangle 1038"/>
          <p:cNvSpPr>
            <a:spLocks noChangeArrowheads="1"/>
          </p:cNvSpPr>
          <p:nvPr/>
        </p:nvSpPr>
        <p:spPr bwMode="auto">
          <a:xfrm>
            <a:off x="3897313"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0" name="Rectangle 1039"/>
          <p:cNvSpPr>
            <a:spLocks noChangeArrowheads="1"/>
          </p:cNvSpPr>
          <p:nvPr/>
        </p:nvSpPr>
        <p:spPr bwMode="auto">
          <a:xfrm>
            <a:off x="4618038"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1" name="Rectangle 1040"/>
          <p:cNvSpPr>
            <a:spLocks noChangeArrowheads="1"/>
          </p:cNvSpPr>
          <p:nvPr/>
        </p:nvSpPr>
        <p:spPr bwMode="auto">
          <a:xfrm>
            <a:off x="5337175"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2" name="Rectangle 1041"/>
          <p:cNvSpPr>
            <a:spLocks noChangeArrowheads="1"/>
          </p:cNvSpPr>
          <p:nvPr/>
        </p:nvSpPr>
        <p:spPr bwMode="auto">
          <a:xfrm>
            <a:off x="6057900" y="3487738"/>
            <a:ext cx="719138"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3" name="Rectangle 1042"/>
          <p:cNvSpPr>
            <a:spLocks noChangeArrowheads="1"/>
          </p:cNvSpPr>
          <p:nvPr/>
        </p:nvSpPr>
        <p:spPr bwMode="auto">
          <a:xfrm>
            <a:off x="6777038"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4" name="Rectangle 1043"/>
          <p:cNvSpPr>
            <a:spLocks noChangeArrowheads="1"/>
          </p:cNvSpPr>
          <p:nvPr/>
        </p:nvSpPr>
        <p:spPr bwMode="auto">
          <a:xfrm>
            <a:off x="7497763" y="3487738"/>
            <a:ext cx="719137"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5" name="Rectangle 1044"/>
          <p:cNvSpPr>
            <a:spLocks noChangeArrowheads="1"/>
          </p:cNvSpPr>
          <p:nvPr/>
        </p:nvSpPr>
        <p:spPr bwMode="auto">
          <a:xfrm>
            <a:off x="2457450" y="40719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6" name="Rectangle 1045"/>
          <p:cNvSpPr>
            <a:spLocks noChangeArrowheads="1"/>
          </p:cNvSpPr>
          <p:nvPr/>
        </p:nvSpPr>
        <p:spPr bwMode="auto">
          <a:xfrm>
            <a:off x="3897313" y="40719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7" name="Rectangle 1046"/>
          <p:cNvSpPr>
            <a:spLocks noChangeArrowheads="1"/>
          </p:cNvSpPr>
          <p:nvPr/>
        </p:nvSpPr>
        <p:spPr bwMode="auto">
          <a:xfrm>
            <a:off x="5337175" y="40719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8" name="Rectangle 1047"/>
          <p:cNvSpPr>
            <a:spLocks noChangeArrowheads="1"/>
          </p:cNvSpPr>
          <p:nvPr/>
        </p:nvSpPr>
        <p:spPr bwMode="auto">
          <a:xfrm>
            <a:off x="6777038" y="40719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09" name="Rectangle 1048"/>
          <p:cNvSpPr>
            <a:spLocks noChangeArrowheads="1"/>
          </p:cNvSpPr>
          <p:nvPr/>
        </p:nvSpPr>
        <p:spPr bwMode="auto">
          <a:xfrm>
            <a:off x="2457450" y="4657725"/>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6410" name="Rectangle 1049"/>
          <p:cNvSpPr>
            <a:spLocks noChangeArrowheads="1"/>
          </p:cNvSpPr>
          <p:nvPr/>
        </p:nvSpPr>
        <p:spPr bwMode="auto">
          <a:xfrm>
            <a:off x="5337175" y="4657725"/>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5"/>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7411" name="Slide Number Placeholder 6"/>
          <p:cNvSpPr>
            <a:spLocks noGrp="1"/>
          </p:cNvSpPr>
          <p:nvPr>
            <p:ph type="sldNum" sz="quarter" idx="12"/>
          </p:nvPr>
        </p:nvSpPr>
        <p:spPr>
          <a:noFill/>
        </p:spPr>
        <p:txBody>
          <a:bodyPr/>
          <a:lstStyle/>
          <a:p>
            <a:fld id="{11A2662E-2163-442D-B2E0-E9BC7C2D3C45}" type="slidenum">
              <a:rPr lang="en-US"/>
              <a:pPr/>
              <a:t>15</a:t>
            </a:fld>
            <a:endParaRPr lang="en-US"/>
          </a:p>
        </p:txBody>
      </p:sp>
      <p:sp>
        <p:nvSpPr>
          <p:cNvPr id="17412" name="Rectangle 2"/>
          <p:cNvSpPr>
            <a:spLocks noGrp="1" noChangeArrowheads="1"/>
          </p:cNvSpPr>
          <p:nvPr>
            <p:ph type="title"/>
          </p:nvPr>
        </p:nvSpPr>
        <p:spPr/>
        <p:txBody>
          <a:bodyPr/>
          <a:lstStyle/>
          <a:p>
            <a:pPr eaLnBrk="1" hangingPunct="1"/>
            <a:r>
              <a:rPr lang="en-US" smtClean="0"/>
              <a:t>Analysis of Pyramid Broadcast</a:t>
            </a:r>
          </a:p>
        </p:txBody>
      </p:sp>
      <p:sp>
        <p:nvSpPr>
          <p:cNvPr id="17413" name="Rectangle 3"/>
          <p:cNvSpPr>
            <a:spLocks noGrp="1" noChangeArrowheads="1"/>
          </p:cNvSpPr>
          <p:nvPr>
            <p:ph type="body" sz="half" idx="1"/>
          </p:nvPr>
        </p:nvSpPr>
        <p:spPr>
          <a:xfrm>
            <a:off x="1524000" y="1981200"/>
            <a:ext cx="6400800" cy="4114800"/>
          </a:xfrm>
        </p:spPr>
        <p:txBody>
          <a:bodyPr/>
          <a:lstStyle/>
          <a:p>
            <a:pPr eaLnBrk="1" hangingPunct="1"/>
            <a:r>
              <a:rPr lang="en-US" sz="2600" smtClean="0"/>
              <a:t>Notations</a:t>
            </a:r>
          </a:p>
          <a:p>
            <a:pPr lvl="1" eaLnBrk="1" hangingPunct="1"/>
            <a:r>
              <a:rPr lang="en-US" sz="2400" b="1" i="1" smtClean="0"/>
              <a:t>B</a:t>
            </a:r>
            <a:r>
              <a:rPr lang="en-US" sz="2400" smtClean="0"/>
              <a:t> : Total available bandwidth</a:t>
            </a:r>
          </a:p>
          <a:p>
            <a:pPr lvl="1" eaLnBrk="1" hangingPunct="1"/>
            <a:r>
              <a:rPr lang="en-US" sz="2400" b="1" i="1" smtClean="0"/>
              <a:t>B</a:t>
            </a:r>
            <a:r>
              <a:rPr lang="en-US" sz="2400" b="1" i="1" baseline="-25000" smtClean="0"/>
              <a:t>v</a:t>
            </a:r>
            <a:r>
              <a:rPr lang="en-US" sz="2400" smtClean="0"/>
              <a:t> : Bandwidth of video</a:t>
            </a:r>
          </a:p>
          <a:p>
            <a:pPr lvl="1" eaLnBrk="1" hangingPunct="1"/>
            <a:r>
              <a:rPr lang="en-US" sz="2400" b="1" i="1" smtClean="0"/>
              <a:t>T</a:t>
            </a:r>
            <a:r>
              <a:rPr lang="en-US" sz="2400" b="1" i="1" baseline="-25000" smtClean="0"/>
              <a:t>v</a:t>
            </a:r>
            <a:r>
              <a:rPr lang="en-US" sz="2400" smtClean="0"/>
              <a:t> : Total length of each video</a:t>
            </a:r>
          </a:p>
          <a:p>
            <a:pPr lvl="1" eaLnBrk="1" hangingPunct="1"/>
            <a:r>
              <a:rPr lang="en-US" sz="2400" b="1" i="1" smtClean="0"/>
              <a:t>K</a:t>
            </a:r>
            <a:r>
              <a:rPr lang="en-US" sz="2400" smtClean="0"/>
              <a:t>  : Number of segments per video</a:t>
            </a:r>
          </a:p>
          <a:p>
            <a:pPr lvl="1" eaLnBrk="1" hangingPunct="1"/>
            <a:r>
              <a:rPr lang="en-US" sz="2400" b="1" i="1" smtClean="0"/>
              <a:t>T</a:t>
            </a:r>
            <a:r>
              <a:rPr lang="en-US" sz="2400" b="1" i="1" baseline="-25000" smtClean="0"/>
              <a:t>i</a:t>
            </a:r>
            <a:r>
              <a:rPr lang="en-US" sz="2400" smtClean="0"/>
              <a:t>  : Length of segment </a:t>
            </a:r>
            <a:r>
              <a:rPr lang="en-US" sz="2400" i="1" smtClean="0"/>
              <a:t>i</a:t>
            </a:r>
          </a:p>
          <a:p>
            <a:pPr lvl="1" eaLnBrk="1" hangingPunct="1"/>
            <a:r>
              <a:rPr lang="en-US" sz="2400" b="1" i="1" smtClean="0">
                <a:sym typeface="Symbol" pitchFamily="1" charset="2"/>
              </a:rPr>
              <a:t>  </a:t>
            </a:r>
            <a:r>
              <a:rPr lang="en-US" sz="2400" smtClean="0">
                <a:sym typeface="Symbol" pitchFamily="1" charset="2"/>
              </a:rPr>
              <a:t>: Factor in geometric series</a:t>
            </a:r>
            <a:endParaRPr lang="en-US" sz="2400" baseline="-25000" smtClean="0">
              <a:sym typeface="Symbol" pitchFamily="1" charset="2"/>
            </a:endParaRPr>
          </a:p>
          <a:p>
            <a:pPr lvl="1" eaLnBrk="1" hangingPunct="1"/>
            <a:endParaRPr lang="en-US" sz="2400" b="1" smtClean="0"/>
          </a:p>
        </p:txBody>
      </p:sp>
      <p:sp>
        <p:nvSpPr>
          <p:cNvPr id="17414" name="Rectangle 12"/>
          <p:cNvSpPr>
            <a:spLocks noChangeArrowheads="1"/>
          </p:cNvSpPr>
          <p:nvPr/>
        </p:nvSpPr>
        <p:spPr bwMode="auto">
          <a:xfrm>
            <a:off x="2413000" y="549910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7415" name="Rectangle 13"/>
          <p:cNvSpPr>
            <a:spLocks noChangeArrowheads="1"/>
          </p:cNvSpPr>
          <p:nvPr/>
        </p:nvSpPr>
        <p:spPr bwMode="auto">
          <a:xfrm>
            <a:off x="3132138" y="5499100"/>
            <a:ext cx="1439862"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7416" name="Rectangle 14"/>
          <p:cNvSpPr>
            <a:spLocks noChangeArrowheads="1"/>
          </p:cNvSpPr>
          <p:nvPr/>
        </p:nvSpPr>
        <p:spPr bwMode="auto">
          <a:xfrm>
            <a:off x="4572000" y="5499100"/>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8435" name="Slide Number Placeholder 4"/>
          <p:cNvSpPr>
            <a:spLocks noGrp="1"/>
          </p:cNvSpPr>
          <p:nvPr>
            <p:ph type="sldNum" sz="quarter" idx="12"/>
          </p:nvPr>
        </p:nvSpPr>
        <p:spPr>
          <a:noFill/>
        </p:spPr>
        <p:txBody>
          <a:bodyPr/>
          <a:lstStyle/>
          <a:p>
            <a:fld id="{E78B4E2A-B181-483F-92F4-3D307B17AFD3}" type="slidenum">
              <a:rPr lang="en-US"/>
              <a:pPr/>
              <a:t>16</a:t>
            </a:fld>
            <a:endParaRPr lang="en-US"/>
          </a:p>
        </p:txBody>
      </p:sp>
      <p:sp>
        <p:nvSpPr>
          <p:cNvPr id="18436" name="Rectangle 1026"/>
          <p:cNvSpPr>
            <a:spLocks noGrp="1" noChangeArrowheads="1"/>
          </p:cNvSpPr>
          <p:nvPr>
            <p:ph type="title"/>
          </p:nvPr>
        </p:nvSpPr>
        <p:spPr/>
        <p:txBody>
          <a:bodyPr/>
          <a:lstStyle/>
          <a:p>
            <a:pPr eaLnBrk="1" hangingPunct="1"/>
            <a:r>
              <a:rPr lang="en-US" smtClean="0"/>
              <a:t>Channel Bandwidth</a:t>
            </a:r>
          </a:p>
        </p:txBody>
      </p:sp>
      <p:sp>
        <p:nvSpPr>
          <p:cNvPr id="18437" name="Rectangle 1030"/>
          <p:cNvSpPr>
            <a:spLocks noChangeArrowheads="1"/>
          </p:cNvSpPr>
          <p:nvPr/>
        </p:nvSpPr>
        <p:spPr bwMode="auto">
          <a:xfrm>
            <a:off x="1736725" y="2752725"/>
            <a:ext cx="1439863" cy="360363"/>
          </a:xfrm>
          <a:prstGeom prst="rect">
            <a:avLst/>
          </a:prstGeom>
          <a:solidFill>
            <a:schemeClr val="accent1"/>
          </a:solidFill>
          <a:ln w="25400">
            <a:solidFill>
              <a:schemeClr val="tx1"/>
            </a:solidFill>
            <a:miter lim="800000"/>
            <a:headEnd/>
            <a:tailEnd/>
          </a:ln>
        </p:spPr>
        <p:txBody>
          <a:bodyPr wrap="none" anchor="ctr"/>
          <a:lstStyle/>
          <a:p>
            <a:pPr algn="ctr"/>
            <a:r>
              <a:rPr lang="en-US" sz="1800"/>
              <a:t>i</a:t>
            </a:r>
          </a:p>
        </p:txBody>
      </p:sp>
      <p:sp>
        <p:nvSpPr>
          <p:cNvPr id="18438" name="Rectangle 1031"/>
          <p:cNvSpPr>
            <a:spLocks noChangeArrowheads="1"/>
          </p:cNvSpPr>
          <p:nvPr/>
        </p:nvSpPr>
        <p:spPr bwMode="auto">
          <a:xfrm>
            <a:off x="1692275" y="3113088"/>
            <a:ext cx="2879725" cy="360362"/>
          </a:xfrm>
          <a:prstGeom prst="rect">
            <a:avLst/>
          </a:prstGeom>
          <a:solidFill>
            <a:schemeClr val="bg1"/>
          </a:solidFill>
          <a:ln w="25400">
            <a:solidFill>
              <a:schemeClr val="tx1"/>
            </a:solidFill>
            <a:miter lim="800000"/>
            <a:headEnd/>
            <a:tailEnd/>
          </a:ln>
        </p:spPr>
        <p:txBody>
          <a:bodyPr wrap="none" anchor="ctr"/>
          <a:lstStyle/>
          <a:p>
            <a:pPr algn="ctr"/>
            <a:r>
              <a:rPr lang="en-US" sz="1800"/>
              <a:t>i+1</a:t>
            </a:r>
          </a:p>
        </p:txBody>
      </p:sp>
      <p:sp>
        <p:nvSpPr>
          <p:cNvPr id="18439" name="Rectangle 1032"/>
          <p:cNvSpPr>
            <a:spLocks noChangeArrowheads="1"/>
          </p:cNvSpPr>
          <p:nvPr/>
        </p:nvSpPr>
        <p:spPr bwMode="auto">
          <a:xfrm>
            <a:off x="4572000" y="3111500"/>
            <a:ext cx="2879725" cy="360363"/>
          </a:xfrm>
          <a:prstGeom prst="rect">
            <a:avLst/>
          </a:prstGeom>
          <a:solidFill>
            <a:schemeClr val="accent2"/>
          </a:solidFill>
          <a:ln w="25400">
            <a:solidFill>
              <a:schemeClr val="tx1"/>
            </a:solidFill>
            <a:miter lim="800000"/>
            <a:headEnd/>
            <a:tailEnd/>
          </a:ln>
        </p:spPr>
        <p:txBody>
          <a:bodyPr wrap="none" anchor="ctr"/>
          <a:lstStyle/>
          <a:p>
            <a:pPr algn="ctr"/>
            <a:r>
              <a:rPr lang="en-US" sz="1800"/>
              <a:t>i+1</a:t>
            </a:r>
          </a:p>
        </p:txBody>
      </p:sp>
      <p:sp>
        <p:nvSpPr>
          <p:cNvPr id="18440" name="Rectangle 1033"/>
          <p:cNvSpPr>
            <a:spLocks noChangeArrowheads="1"/>
          </p:cNvSpPr>
          <p:nvPr/>
        </p:nvSpPr>
        <p:spPr bwMode="auto">
          <a:xfrm>
            <a:off x="1736725" y="2259013"/>
            <a:ext cx="3195638" cy="180975"/>
          </a:xfrm>
          <a:prstGeom prst="rect">
            <a:avLst/>
          </a:prstGeom>
          <a:solidFill>
            <a:schemeClr val="accent1"/>
          </a:solidFill>
          <a:ln w="25400">
            <a:solidFill>
              <a:schemeClr val="tx1"/>
            </a:solidFill>
            <a:miter lim="800000"/>
            <a:headEnd/>
            <a:tailEnd/>
          </a:ln>
        </p:spPr>
        <p:txBody>
          <a:bodyPr wrap="none" anchor="ctr"/>
          <a:lstStyle/>
          <a:p>
            <a:pPr algn="ctr"/>
            <a:endParaRPr lang="en-US" sz="1800"/>
          </a:p>
        </p:txBody>
      </p:sp>
      <p:sp>
        <p:nvSpPr>
          <p:cNvPr id="18441" name="Text Box 1034"/>
          <p:cNvSpPr txBox="1">
            <a:spLocks noChangeArrowheads="1"/>
          </p:cNvSpPr>
          <p:nvPr/>
        </p:nvSpPr>
        <p:spPr bwMode="auto">
          <a:xfrm>
            <a:off x="5424488" y="1419225"/>
            <a:ext cx="2803525" cy="396875"/>
          </a:xfrm>
          <a:prstGeom prst="rect">
            <a:avLst/>
          </a:prstGeom>
          <a:noFill/>
          <a:ln w="25400" algn="ctr">
            <a:noFill/>
            <a:miter lim="800000"/>
            <a:headEnd/>
            <a:tailEnd/>
          </a:ln>
        </p:spPr>
        <p:txBody>
          <a:bodyPr wrap="none">
            <a:spAutoFit/>
          </a:bodyPr>
          <a:lstStyle/>
          <a:p>
            <a:r>
              <a:rPr lang="en-US"/>
              <a:t>playback time = T</a:t>
            </a:r>
            <a:r>
              <a:rPr lang="en-US" baseline="-25000"/>
              <a:t>i</a:t>
            </a:r>
          </a:p>
        </p:txBody>
      </p:sp>
      <p:cxnSp>
        <p:nvCxnSpPr>
          <p:cNvPr id="18442" name="AutoShape 1035"/>
          <p:cNvCxnSpPr>
            <a:cxnSpLocks noChangeShapeType="1"/>
            <a:stCxn id="18441" idx="1"/>
            <a:endCxn id="18440" idx="0"/>
          </p:cNvCxnSpPr>
          <p:nvPr/>
        </p:nvCxnSpPr>
        <p:spPr bwMode="auto">
          <a:xfrm rot="10800000" flipV="1">
            <a:off x="3335338" y="1617663"/>
            <a:ext cx="2089150" cy="628650"/>
          </a:xfrm>
          <a:prstGeom prst="curvedConnector2">
            <a:avLst/>
          </a:prstGeom>
          <a:noFill/>
          <a:ln w="25400">
            <a:solidFill>
              <a:schemeClr val="tx1"/>
            </a:solidFill>
            <a:round/>
            <a:headEnd/>
            <a:tailEnd type="triangle" w="med" len="med"/>
          </a:ln>
        </p:spPr>
      </p:cxnSp>
      <p:sp>
        <p:nvSpPr>
          <p:cNvPr id="18443" name="Line 1036"/>
          <p:cNvSpPr>
            <a:spLocks noChangeShapeType="1"/>
          </p:cNvSpPr>
          <p:nvPr/>
        </p:nvSpPr>
        <p:spPr bwMode="auto">
          <a:xfrm>
            <a:off x="1736725" y="3743325"/>
            <a:ext cx="2879725" cy="0"/>
          </a:xfrm>
          <a:prstGeom prst="line">
            <a:avLst/>
          </a:prstGeom>
          <a:noFill/>
          <a:ln w="25400">
            <a:solidFill>
              <a:schemeClr val="tx1"/>
            </a:solidFill>
            <a:round/>
            <a:headEnd type="triangle" w="med" len="med"/>
            <a:tailEnd type="triangle" w="med" len="med"/>
          </a:ln>
        </p:spPr>
        <p:txBody>
          <a:bodyPr wrap="none" anchor="ctr"/>
          <a:lstStyle/>
          <a:p>
            <a:endParaRPr lang="en-US"/>
          </a:p>
        </p:txBody>
      </p:sp>
      <p:sp>
        <p:nvSpPr>
          <p:cNvPr id="18444" name="Text Box 1037"/>
          <p:cNvSpPr txBox="1">
            <a:spLocks noChangeArrowheads="1"/>
          </p:cNvSpPr>
          <p:nvPr/>
        </p:nvSpPr>
        <p:spPr bwMode="auto">
          <a:xfrm>
            <a:off x="2024063" y="3851275"/>
            <a:ext cx="3916362" cy="396875"/>
          </a:xfrm>
          <a:prstGeom prst="rect">
            <a:avLst/>
          </a:prstGeom>
          <a:noFill/>
          <a:ln w="25400" algn="ctr">
            <a:noFill/>
            <a:miter lim="800000"/>
            <a:headEnd/>
            <a:tailEnd/>
          </a:ln>
        </p:spPr>
        <p:txBody>
          <a:bodyPr wrap="none">
            <a:spAutoFit/>
          </a:bodyPr>
          <a:lstStyle/>
          <a:p>
            <a:r>
              <a:rPr lang="en-US"/>
              <a:t>download time = T</a:t>
            </a:r>
            <a:r>
              <a:rPr lang="en-US" baseline="-25000"/>
              <a:t>i+1</a:t>
            </a:r>
            <a:r>
              <a:rPr lang="en-US"/>
              <a:t>B</a:t>
            </a:r>
            <a:r>
              <a:rPr lang="en-US" baseline="-25000"/>
              <a:t>v</a:t>
            </a:r>
            <a:r>
              <a:rPr lang="en-US"/>
              <a:t>/B</a:t>
            </a:r>
            <a:r>
              <a:rPr lang="en-US" baseline="-25000"/>
              <a:t>i</a:t>
            </a:r>
          </a:p>
        </p:txBody>
      </p:sp>
      <p:sp>
        <p:nvSpPr>
          <p:cNvPr id="18445" name="Text Box 1038"/>
          <p:cNvSpPr txBox="1">
            <a:spLocks noChangeArrowheads="1"/>
          </p:cNvSpPr>
          <p:nvPr/>
        </p:nvSpPr>
        <p:spPr bwMode="auto">
          <a:xfrm>
            <a:off x="1524000" y="4894263"/>
            <a:ext cx="6348413" cy="701675"/>
          </a:xfrm>
          <a:prstGeom prst="rect">
            <a:avLst/>
          </a:prstGeom>
          <a:noFill/>
          <a:ln w="25400" algn="ctr">
            <a:noFill/>
            <a:miter lim="800000"/>
            <a:headEnd/>
            <a:tailEnd/>
          </a:ln>
        </p:spPr>
        <p:txBody>
          <a:bodyPr wrap="none">
            <a:spAutoFit/>
          </a:bodyPr>
          <a:lstStyle/>
          <a:p>
            <a:r>
              <a:rPr lang="en-US"/>
              <a:t>Download time for segment i+1 needs</a:t>
            </a:r>
          </a:p>
          <a:p>
            <a:r>
              <a:rPr lang="en-US"/>
              <a:t>to be smaller than T</a:t>
            </a:r>
            <a:r>
              <a:rPr lang="en-US" baseline="-25000"/>
              <a:t>i </a:t>
            </a:r>
            <a:r>
              <a:rPr lang="en-US"/>
              <a:t>for it to arrive in time.</a:t>
            </a:r>
            <a:endParaRPr lang="en-US" baseline="-25000"/>
          </a:p>
        </p:txBody>
      </p:sp>
      <p:sp>
        <p:nvSpPr>
          <p:cNvPr id="18446" name="Text Box 1039"/>
          <p:cNvSpPr txBox="1">
            <a:spLocks noChangeArrowheads="1"/>
          </p:cNvSpPr>
          <p:nvPr/>
        </p:nvSpPr>
        <p:spPr bwMode="auto">
          <a:xfrm>
            <a:off x="158750" y="3743325"/>
            <a:ext cx="936625" cy="1311275"/>
          </a:xfrm>
          <a:prstGeom prst="rect">
            <a:avLst/>
          </a:prstGeom>
          <a:noFill/>
          <a:ln w="25400" algn="ctr">
            <a:noFill/>
            <a:miter lim="800000"/>
            <a:headEnd/>
            <a:tailEnd/>
          </a:ln>
        </p:spPr>
        <p:txBody>
          <a:bodyPr wrap="none">
            <a:spAutoFit/>
          </a:bodyPr>
          <a:lstStyle/>
          <a:p>
            <a:r>
              <a:rPr lang="en-US">
                <a:solidFill>
                  <a:schemeClr val="folHlink"/>
                </a:solidFill>
              </a:rPr>
              <a:t>D’oh!</a:t>
            </a:r>
          </a:p>
          <a:p>
            <a:r>
              <a:rPr lang="en-US">
                <a:solidFill>
                  <a:schemeClr val="folHlink"/>
                </a:solidFill>
              </a:rPr>
              <a:t>Just </a:t>
            </a:r>
          </a:p>
          <a:p>
            <a:r>
              <a:rPr lang="en-US">
                <a:solidFill>
                  <a:schemeClr val="folHlink"/>
                </a:solidFill>
              </a:rPr>
              <a:t>miss </a:t>
            </a:r>
          </a:p>
          <a:p>
            <a:r>
              <a:rPr lang="en-US">
                <a:solidFill>
                  <a:schemeClr val="folHlink"/>
                </a:solidFill>
              </a:rPr>
              <a:t>it!</a:t>
            </a:r>
          </a:p>
        </p:txBody>
      </p:sp>
      <p:cxnSp>
        <p:nvCxnSpPr>
          <p:cNvPr id="18447" name="AutoShape 1040"/>
          <p:cNvCxnSpPr>
            <a:cxnSpLocks noChangeShapeType="1"/>
            <a:stCxn id="18438" idx="1"/>
            <a:endCxn id="18446" idx="0"/>
          </p:cNvCxnSpPr>
          <p:nvPr/>
        </p:nvCxnSpPr>
        <p:spPr bwMode="auto">
          <a:xfrm rot="10800000" flipV="1">
            <a:off x="627063" y="3294063"/>
            <a:ext cx="1052512" cy="449262"/>
          </a:xfrm>
          <a:prstGeom prst="curvedConnector2">
            <a:avLst/>
          </a:prstGeom>
          <a:noFill/>
          <a:ln w="25400">
            <a:solidFill>
              <a:schemeClr val="folHlink"/>
            </a:solidFill>
            <a:round/>
            <a:headEnd/>
            <a:tailEnd type="triangle" w="med" len="med"/>
          </a:ln>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9459" name="Slide Number Placeholder 5"/>
          <p:cNvSpPr>
            <a:spLocks noGrp="1"/>
          </p:cNvSpPr>
          <p:nvPr>
            <p:ph type="sldNum" sz="quarter" idx="12"/>
          </p:nvPr>
        </p:nvSpPr>
        <p:spPr>
          <a:noFill/>
        </p:spPr>
        <p:txBody>
          <a:bodyPr/>
          <a:lstStyle/>
          <a:p>
            <a:fld id="{24CC6FD7-7A24-40C3-AC84-69B09A1502D0}" type="slidenum">
              <a:rPr lang="en-US"/>
              <a:pPr/>
              <a:t>17</a:t>
            </a:fld>
            <a:endParaRPr lang="en-US"/>
          </a:p>
        </p:txBody>
      </p:sp>
      <p:sp>
        <p:nvSpPr>
          <p:cNvPr id="19460" name="Rectangle 2"/>
          <p:cNvSpPr>
            <a:spLocks noGrp="1" noChangeArrowheads="1"/>
          </p:cNvSpPr>
          <p:nvPr>
            <p:ph type="title"/>
          </p:nvPr>
        </p:nvSpPr>
        <p:spPr/>
        <p:txBody>
          <a:bodyPr/>
          <a:lstStyle/>
          <a:p>
            <a:pPr eaLnBrk="1" hangingPunct="1"/>
            <a:r>
              <a:rPr lang="en-US" smtClean="0"/>
              <a:t>Channel Bandwidth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0483" name="Slide Number Placeholder 4"/>
          <p:cNvSpPr>
            <a:spLocks noGrp="1"/>
          </p:cNvSpPr>
          <p:nvPr>
            <p:ph type="sldNum" sz="quarter" idx="12"/>
          </p:nvPr>
        </p:nvSpPr>
        <p:spPr>
          <a:noFill/>
        </p:spPr>
        <p:txBody>
          <a:bodyPr/>
          <a:lstStyle/>
          <a:p>
            <a:fld id="{2BD73105-E4C2-4F67-85BB-437C310F2CBF}" type="slidenum">
              <a:rPr lang="en-US"/>
              <a:pPr/>
              <a:t>18</a:t>
            </a:fld>
            <a:endParaRPr lang="en-US"/>
          </a:p>
        </p:txBody>
      </p:sp>
      <p:sp>
        <p:nvSpPr>
          <p:cNvPr id="20484" name="Rectangle 60"/>
          <p:cNvSpPr>
            <a:spLocks noChangeArrowheads="1"/>
          </p:cNvSpPr>
          <p:nvPr/>
        </p:nvSpPr>
        <p:spPr bwMode="auto">
          <a:xfrm>
            <a:off x="2444750" y="239395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85" name="Rectangle 61"/>
          <p:cNvSpPr>
            <a:spLocks noChangeArrowheads="1"/>
          </p:cNvSpPr>
          <p:nvPr/>
        </p:nvSpPr>
        <p:spPr bwMode="auto">
          <a:xfrm>
            <a:off x="3163888" y="2393950"/>
            <a:ext cx="1439862"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86" name="Rectangle 62"/>
          <p:cNvSpPr>
            <a:spLocks noChangeArrowheads="1"/>
          </p:cNvSpPr>
          <p:nvPr/>
        </p:nvSpPr>
        <p:spPr bwMode="auto">
          <a:xfrm>
            <a:off x="4603750" y="2393950"/>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87" name="Rectangle 64"/>
          <p:cNvSpPr>
            <a:spLocks noChangeArrowheads="1"/>
          </p:cNvSpPr>
          <p:nvPr/>
        </p:nvSpPr>
        <p:spPr bwMode="auto">
          <a:xfrm>
            <a:off x="2449513"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88" name="Rectangle 82"/>
          <p:cNvSpPr>
            <a:spLocks noChangeArrowheads="1"/>
          </p:cNvSpPr>
          <p:nvPr/>
        </p:nvSpPr>
        <p:spPr bwMode="auto">
          <a:xfrm>
            <a:off x="2809875"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89" name="Rectangle 84"/>
          <p:cNvSpPr>
            <a:spLocks noChangeArrowheads="1"/>
          </p:cNvSpPr>
          <p:nvPr/>
        </p:nvSpPr>
        <p:spPr bwMode="auto">
          <a:xfrm>
            <a:off x="3168650"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0" name="Rectangle 86"/>
          <p:cNvSpPr>
            <a:spLocks noChangeArrowheads="1"/>
          </p:cNvSpPr>
          <p:nvPr/>
        </p:nvSpPr>
        <p:spPr bwMode="auto">
          <a:xfrm>
            <a:off x="3529013"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1" name="Rectangle 88"/>
          <p:cNvSpPr>
            <a:spLocks noChangeArrowheads="1"/>
          </p:cNvSpPr>
          <p:nvPr/>
        </p:nvSpPr>
        <p:spPr bwMode="auto">
          <a:xfrm>
            <a:off x="3883025"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2" name="Rectangle 90"/>
          <p:cNvSpPr>
            <a:spLocks noChangeArrowheads="1"/>
          </p:cNvSpPr>
          <p:nvPr/>
        </p:nvSpPr>
        <p:spPr bwMode="auto">
          <a:xfrm>
            <a:off x="4243388"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3" name="Rectangle 92"/>
          <p:cNvSpPr>
            <a:spLocks noChangeArrowheads="1"/>
          </p:cNvSpPr>
          <p:nvPr/>
        </p:nvSpPr>
        <p:spPr bwMode="auto">
          <a:xfrm>
            <a:off x="4602163"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4" name="Rectangle 94"/>
          <p:cNvSpPr>
            <a:spLocks noChangeArrowheads="1"/>
          </p:cNvSpPr>
          <p:nvPr/>
        </p:nvSpPr>
        <p:spPr bwMode="auto">
          <a:xfrm>
            <a:off x="4962525"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5" name="Rectangle 96"/>
          <p:cNvSpPr>
            <a:spLocks noChangeArrowheads="1"/>
          </p:cNvSpPr>
          <p:nvPr/>
        </p:nvSpPr>
        <p:spPr bwMode="auto">
          <a:xfrm>
            <a:off x="5321300"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6" name="Rectangle 98"/>
          <p:cNvSpPr>
            <a:spLocks noChangeArrowheads="1"/>
          </p:cNvSpPr>
          <p:nvPr/>
        </p:nvSpPr>
        <p:spPr bwMode="auto">
          <a:xfrm>
            <a:off x="5681663"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7" name="Rectangle 100"/>
          <p:cNvSpPr>
            <a:spLocks noChangeArrowheads="1"/>
          </p:cNvSpPr>
          <p:nvPr/>
        </p:nvSpPr>
        <p:spPr bwMode="auto">
          <a:xfrm>
            <a:off x="6040438"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8" name="Rectangle 102"/>
          <p:cNvSpPr>
            <a:spLocks noChangeArrowheads="1"/>
          </p:cNvSpPr>
          <p:nvPr/>
        </p:nvSpPr>
        <p:spPr bwMode="auto">
          <a:xfrm>
            <a:off x="6400800"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499" name="Rectangle 104"/>
          <p:cNvSpPr>
            <a:spLocks noChangeArrowheads="1"/>
          </p:cNvSpPr>
          <p:nvPr/>
        </p:nvSpPr>
        <p:spPr bwMode="auto">
          <a:xfrm>
            <a:off x="6754813"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0" name="Rectangle 106"/>
          <p:cNvSpPr>
            <a:spLocks noChangeArrowheads="1"/>
          </p:cNvSpPr>
          <p:nvPr/>
        </p:nvSpPr>
        <p:spPr bwMode="auto">
          <a:xfrm>
            <a:off x="7115175" y="2887663"/>
            <a:ext cx="358775" cy="7207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1" name="Rectangle 111"/>
          <p:cNvSpPr>
            <a:spLocks noChangeArrowheads="1"/>
          </p:cNvSpPr>
          <p:nvPr/>
        </p:nvSpPr>
        <p:spPr bwMode="auto">
          <a:xfrm>
            <a:off x="2449513"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2" name="Rectangle 113"/>
          <p:cNvSpPr>
            <a:spLocks noChangeArrowheads="1"/>
          </p:cNvSpPr>
          <p:nvPr/>
        </p:nvSpPr>
        <p:spPr bwMode="auto">
          <a:xfrm>
            <a:off x="3170238"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3" name="Rectangle 115"/>
          <p:cNvSpPr>
            <a:spLocks noChangeArrowheads="1"/>
          </p:cNvSpPr>
          <p:nvPr/>
        </p:nvSpPr>
        <p:spPr bwMode="auto">
          <a:xfrm>
            <a:off x="3881438"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4" name="Rectangle 117"/>
          <p:cNvSpPr>
            <a:spLocks noChangeArrowheads="1"/>
          </p:cNvSpPr>
          <p:nvPr/>
        </p:nvSpPr>
        <p:spPr bwMode="auto">
          <a:xfrm>
            <a:off x="4602163"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5" name="Rectangle 119"/>
          <p:cNvSpPr>
            <a:spLocks noChangeArrowheads="1"/>
          </p:cNvSpPr>
          <p:nvPr/>
        </p:nvSpPr>
        <p:spPr bwMode="auto">
          <a:xfrm>
            <a:off x="5322888"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6" name="Rectangle 121"/>
          <p:cNvSpPr>
            <a:spLocks noChangeArrowheads="1"/>
          </p:cNvSpPr>
          <p:nvPr/>
        </p:nvSpPr>
        <p:spPr bwMode="auto">
          <a:xfrm>
            <a:off x="6043613"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7" name="Rectangle 123"/>
          <p:cNvSpPr>
            <a:spLocks noChangeArrowheads="1"/>
          </p:cNvSpPr>
          <p:nvPr/>
        </p:nvSpPr>
        <p:spPr bwMode="auto">
          <a:xfrm>
            <a:off x="6764338" y="3608388"/>
            <a:ext cx="720725" cy="72231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8" name="Rectangle 127"/>
          <p:cNvSpPr>
            <a:spLocks noChangeArrowheads="1"/>
          </p:cNvSpPr>
          <p:nvPr/>
        </p:nvSpPr>
        <p:spPr bwMode="auto">
          <a:xfrm>
            <a:off x="2449513" y="4330700"/>
            <a:ext cx="1441450" cy="72231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09" name="Rectangle 129"/>
          <p:cNvSpPr>
            <a:spLocks noChangeArrowheads="1"/>
          </p:cNvSpPr>
          <p:nvPr/>
        </p:nvSpPr>
        <p:spPr bwMode="auto">
          <a:xfrm>
            <a:off x="3890963" y="4330700"/>
            <a:ext cx="1441450" cy="72231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10" name="Rectangle 131"/>
          <p:cNvSpPr>
            <a:spLocks noChangeArrowheads="1"/>
          </p:cNvSpPr>
          <p:nvPr/>
        </p:nvSpPr>
        <p:spPr bwMode="auto">
          <a:xfrm>
            <a:off x="5332413" y="4329113"/>
            <a:ext cx="1441450" cy="72231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0511" name="Rectangle 133"/>
          <p:cNvSpPr>
            <a:spLocks noGrp="1" noChangeArrowheads="1"/>
          </p:cNvSpPr>
          <p:nvPr>
            <p:ph type="title"/>
          </p:nvPr>
        </p:nvSpPr>
        <p:spPr/>
        <p:txBody>
          <a:bodyPr/>
          <a:lstStyle/>
          <a:p>
            <a:pPr eaLnBrk="1" hangingPunct="1"/>
            <a:r>
              <a:rPr lang="en-US" smtClean="0">
                <a:sym typeface="Symbol" pitchFamily="1" charset="2"/>
              </a:rPr>
              <a:t> = 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1507" name="Slide Number Placeholder 5"/>
          <p:cNvSpPr>
            <a:spLocks noGrp="1"/>
          </p:cNvSpPr>
          <p:nvPr>
            <p:ph type="sldNum" sz="quarter" idx="12"/>
          </p:nvPr>
        </p:nvSpPr>
        <p:spPr>
          <a:noFill/>
        </p:spPr>
        <p:txBody>
          <a:bodyPr/>
          <a:lstStyle/>
          <a:p>
            <a:fld id="{E933F584-FD57-436A-BAAF-703BF5DC4946}" type="slidenum">
              <a:rPr lang="en-US"/>
              <a:pPr/>
              <a:t>19</a:t>
            </a:fld>
            <a:endParaRPr lang="en-US"/>
          </a:p>
        </p:txBody>
      </p:sp>
      <p:sp>
        <p:nvSpPr>
          <p:cNvPr id="21508" name="Rectangle 2"/>
          <p:cNvSpPr>
            <a:spLocks noGrp="1" noChangeArrowheads="1"/>
          </p:cNvSpPr>
          <p:nvPr>
            <p:ph type="title"/>
          </p:nvPr>
        </p:nvSpPr>
        <p:spPr/>
        <p:txBody>
          <a:bodyPr/>
          <a:lstStyle/>
          <a:p>
            <a:pPr eaLnBrk="1" hangingPunct="1"/>
            <a:r>
              <a:rPr lang="en-US" smtClean="0"/>
              <a:t>Start-up Latency</a:t>
            </a:r>
          </a:p>
        </p:txBody>
      </p:sp>
      <p:sp>
        <p:nvSpPr>
          <p:cNvPr id="21509" name="Rectangle 3"/>
          <p:cNvSpPr>
            <a:spLocks noGrp="1" noChangeArrowheads="1"/>
          </p:cNvSpPr>
          <p:nvPr>
            <p:ph type="body" idx="1"/>
          </p:nvPr>
        </p:nvSpPr>
        <p:spPr/>
        <p:txBody>
          <a:bodyPr/>
          <a:lstStyle/>
          <a:p>
            <a:pPr eaLnBrk="1" hangingPunct="1"/>
            <a:r>
              <a:rPr lang="en-US" smtClean="0"/>
              <a:t>Worst case waiting time =</a:t>
            </a:r>
            <a:endParaRPr lang="en-US" b="1" i="1" baseline="-25000" smtClean="0"/>
          </a:p>
          <a:p>
            <a:pPr lvl="1"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099" name="Slide Number Placeholder 5"/>
          <p:cNvSpPr>
            <a:spLocks noGrp="1"/>
          </p:cNvSpPr>
          <p:nvPr>
            <p:ph type="sldNum" sz="quarter" idx="12"/>
          </p:nvPr>
        </p:nvSpPr>
        <p:spPr>
          <a:noFill/>
        </p:spPr>
        <p:txBody>
          <a:bodyPr/>
          <a:lstStyle/>
          <a:p>
            <a:fld id="{AE678E87-DC2A-4DDD-A2D9-5A9F6F198B04}" type="slidenum">
              <a:rPr lang="en-US"/>
              <a:pPr/>
              <a:t>2</a:t>
            </a:fld>
            <a:endParaRPr lang="en-US"/>
          </a:p>
        </p:txBody>
      </p:sp>
      <p:sp>
        <p:nvSpPr>
          <p:cNvPr id="4100" name="Rectangle 2"/>
          <p:cNvSpPr>
            <a:spLocks noGrp="1" noChangeArrowheads="1"/>
          </p:cNvSpPr>
          <p:nvPr>
            <p:ph type="title"/>
          </p:nvPr>
        </p:nvSpPr>
        <p:spPr/>
        <p:txBody>
          <a:bodyPr/>
          <a:lstStyle/>
          <a:p>
            <a:pPr eaLnBrk="1" hangingPunct="1"/>
            <a:r>
              <a:rPr lang="en-US" smtClean="0"/>
              <a:t>Video on Demand</a:t>
            </a:r>
          </a:p>
        </p:txBody>
      </p:sp>
      <p:sp>
        <p:nvSpPr>
          <p:cNvPr id="4101" name="Rectangle 3"/>
          <p:cNvSpPr>
            <a:spLocks noGrp="1" noChangeArrowheads="1"/>
          </p:cNvSpPr>
          <p:nvPr>
            <p:ph type="body" idx="1"/>
          </p:nvPr>
        </p:nvSpPr>
        <p:spPr/>
        <p:txBody>
          <a:bodyPr/>
          <a:lstStyle/>
          <a:p>
            <a:pPr eaLnBrk="1" hangingPunct="1"/>
            <a:r>
              <a:rPr lang="en-US" smtClean="0"/>
              <a:t>One video server</a:t>
            </a:r>
          </a:p>
          <a:p>
            <a:pPr eaLnBrk="1" hangingPunct="1"/>
            <a:r>
              <a:rPr lang="en-US" smtClean="0"/>
              <a:t>Many video data</a:t>
            </a:r>
          </a:p>
          <a:p>
            <a:pPr eaLnBrk="1" hangingPunct="1"/>
            <a:r>
              <a:rPr lang="en-US" smtClean="0"/>
              <a:t>Many clients</a:t>
            </a:r>
          </a:p>
          <a:p>
            <a:pPr eaLnBrk="1" hangingPunct="1"/>
            <a:r>
              <a:rPr lang="en-US" smtClean="0"/>
              <a:t>Client want to watch at any time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2531" name="Slide Number Placeholder 4"/>
          <p:cNvSpPr>
            <a:spLocks noGrp="1"/>
          </p:cNvSpPr>
          <p:nvPr>
            <p:ph type="sldNum" sz="quarter" idx="12"/>
          </p:nvPr>
        </p:nvSpPr>
        <p:spPr>
          <a:noFill/>
        </p:spPr>
        <p:txBody>
          <a:bodyPr/>
          <a:lstStyle/>
          <a:p>
            <a:fld id="{DFE605F0-5702-4BBD-AB54-FFF74B2431D5}" type="slidenum">
              <a:rPr lang="en-US"/>
              <a:pPr/>
              <a:t>20</a:t>
            </a:fld>
            <a:endParaRPr lang="en-US"/>
          </a:p>
        </p:txBody>
      </p:sp>
      <p:sp>
        <p:nvSpPr>
          <p:cNvPr id="22532" name="Rectangle 2"/>
          <p:cNvSpPr>
            <a:spLocks noGrp="1" noChangeArrowheads="1"/>
          </p:cNvSpPr>
          <p:nvPr>
            <p:ph type="title"/>
          </p:nvPr>
        </p:nvSpPr>
        <p:spPr/>
        <p:txBody>
          <a:bodyPr/>
          <a:lstStyle/>
          <a:p>
            <a:pPr eaLnBrk="1" hangingPunct="1"/>
            <a:r>
              <a:rPr lang="en-US" smtClean="0"/>
              <a:t>Optimal </a:t>
            </a:r>
            <a:r>
              <a:rPr lang="en-US" sz="5000" i="1" smtClean="0">
                <a:sym typeface="Symbol" pitchFamily="1" charset="2"/>
              </a:rPr>
              <a:t></a:t>
            </a:r>
          </a:p>
        </p:txBody>
      </p:sp>
      <p:cxnSp>
        <p:nvCxnSpPr>
          <p:cNvPr id="22533" name="AutoShape 4"/>
          <p:cNvCxnSpPr>
            <a:cxnSpLocks noChangeShapeType="1"/>
          </p:cNvCxnSpPr>
          <p:nvPr/>
        </p:nvCxnSpPr>
        <p:spPr bwMode="auto">
          <a:xfrm>
            <a:off x="1755775" y="5864225"/>
            <a:ext cx="5602288" cy="0"/>
          </a:xfrm>
          <a:prstGeom prst="straightConnector1">
            <a:avLst/>
          </a:prstGeom>
          <a:noFill/>
          <a:ln w="25400">
            <a:solidFill>
              <a:schemeClr val="tx1"/>
            </a:solidFill>
            <a:round/>
            <a:headEnd/>
            <a:tailEnd type="triangle" w="med" len="med"/>
          </a:ln>
        </p:spPr>
      </p:cxnSp>
      <p:cxnSp>
        <p:nvCxnSpPr>
          <p:cNvPr id="22534" name="AutoShape 6"/>
          <p:cNvCxnSpPr>
            <a:cxnSpLocks noChangeShapeType="1"/>
          </p:cNvCxnSpPr>
          <p:nvPr/>
        </p:nvCxnSpPr>
        <p:spPr bwMode="auto">
          <a:xfrm flipV="1">
            <a:off x="1755775" y="1717675"/>
            <a:ext cx="0" cy="4146550"/>
          </a:xfrm>
          <a:prstGeom prst="straightConnector1">
            <a:avLst/>
          </a:prstGeom>
          <a:noFill/>
          <a:ln w="25400">
            <a:solidFill>
              <a:schemeClr val="tx1"/>
            </a:solidFill>
            <a:round/>
            <a:headEnd/>
            <a:tailEnd type="triangle" w="med" len="med"/>
          </a:ln>
        </p:spPr>
      </p:cxnSp>
      <p:sp>
        <p:nvSpPr>
          <p:cNvPr id="22535" name="Freeform 7"/>
          <p:cNvSpPr>
            <a:spLocks/>
          </p:cNvSpPr>
          <p:nvPr/>
        </p:nvSpPr>
        <p:spPr bwMode="auto">
          <a:xfrm>
            <a:off x="1871663" y="2292350"/>
            <a:ext cx="4992687" cy="3011488"/>
          </a:xfrm>
          <a:custGeom>
            <a:avLst/>
            <a:gdLst>
              <a:gd name="T0" fmla="*/ 0 w 3145"/>
              <a:gd name="T1" fmla="*/ 993 h 1897"/>
              <a:gd name="T2" fmla="*/ 97 w 3145"/>
              <a:gd name="T3" fmla="*/ 1170 h 1897"/>
              <a:gd name="T4" fmla="*/ 133 w 3145"/>
              <a:gd name="T5" fmla="*/ 1223 h 1897"/>
              <a:gd name="T6" fmla="*/ 186 w 3145"/>
              <a:gd name="T7" fmla="*/ 1356 h 1897"/>
              <a:gd name="T8" fmla="*/ 416 w 3145"/>
              <a:gd name="T9" fmla="*/ 1613 h 1897"/>
              <a:gd name="T10" fmla="*/ 558 w 3145"/>
              <a:gd name="T11" fmla="*/ 1737 h 1897"/>
              <a:gd name="T12" fmla="*/ 584 w 3145"/>
              <a:gd name="T13" fmla="*/ 1755 h 1897"/>
              <a:gd name="T14" fmla="*/ 620 w 3145"/>
              <a:gd name="T15" fmla="*/ 1790 h 1897"/>
              <a:gd name="T16" fmla="*/ 646 w 3145"/>
              <a:gd name="T17" fmla="*/ 1799 h 1897"/>
              <a:gd name="T18" fmla="*/ 771 w 3145"/>
              <a:gd name="T19" fmla="*/ 1852 h 1897"/>
              <a:gd name="T20" fmla="*/ 912 w 3145"/>
              <a:gd name="T21" fmla="*/ 1897 h 1897"/>
              <a:gd name="T22" fmla="*/ 1160 w 3145"/>
              <a:gd name="T23" fmla="*/ 1888 h 1897"/>
              <a:gd name="T24" fmla="*/ 1285 w 3145"/>
              <a:gd name="T25" fmla="*/ 1861 h 1897"/>
              <a:gd name="T26" fmla="*/ 1435 w 3145"/>
              <a:gd name="T27" fmla="*/ 1782 h 1897"/>
              <a:gd name="T28" fmla="*/ 1488 w 3145"/>
              <a:gd name="T29" fmla="*/ 1746 h 1897"/>
              <a:gd name="T30" fmla="*/ 1550 w 3145"/>
              <a:gd name="T31" fmla="*/ 1702 h 1897"/>
              <a:gd name="T32" fmla="*/ 1816 w 3145"/>
              <a:gd name="T33" fmla="*/ 1507 h 1897"/>
              <a:gd name="T34" fmla="*/ 1967 w 3145"/>
              <a:gd name="T35" fmla="*/ 1339 h 1897"/>
              <a:gd name="T36" fmla="*/ 2038 w 3145"/>
              <a:gd name="T37" fmla="*/ 1268 h 1897"/>
              <a:gd name="T38" fmla="*/ 2082 w 3145"/>
              <a:gd name="T39" fmla="*/ 1214 h 1897"/>
              <a:gd name="T40" fmla="*/ 2117 w 3145"/>
              <a:gd name="T41" fmla="*/ 1197 h 1897"/>
              <a:gd name="T42" fmla="*/ 2135 w 3145"/>
              <a:gd name="T43" fmla="*/ 1170 h 1897"/>
              <a:gd name="T44" fmla="*/ 2295 w 3145"/>
              <a:gd name="T45" fmla="*/ 1011 h 1897"/>
              <a:gd name="T46" fmla="*/ 2366 w 3145"/>
              <a:gd name="T47" fmla="*/ 940 h 1897"/>
              <a:gd name="T48" fmla="*/ 2392 w 3145"/>
              <a:gd name="T49" fmla="*/ 904 h 1897"/>
              <a:gd name="T50" fmla="*/ 2419 w 3145"/>
              <a:gd name="T51" fmla="*/ 895 h 1897"/>
              <a:gd name="T52" fmla="*/ 2428 w 3145"/>
              <a:gd name="T53" fmla="*/ 869 h 1897"/>
              <a:gd name="T54" fmla="*/ 2454 w 3145"/>
              <a:gd name="T55" fmla="*/ 851 h 1897"/>
              <a:gd name="T56" fmla="*/ 2578 w 3145"/>
              <a:gd name="T57" fmla="*/ 727 h 1897"/>
              <a:gd name="T58" fmla="*/ 2826 w 3145"/>
              <a:gd name="T59" fmla="*/ 408 h 1897"/>
              <a:gd name="T60" fmla="*/ 2915 w 3145"/>
              <a:gd name="T61" fmla="*/ 319 h 1897"/>
              <a:gd name="T62" fmla="*/ 3013 w 3145"/>
              <a:gd name="T63" fmla="*/ 187 h 1897"/>
              <a:gd name="T64" fmla="*/ 3066 w 3145"/>
              <a:gd name="T65" fmla="*/ 116 h 1897"/>
              <a:gd name="T66" fmla="*/ 3101 w 3145"/>
              <a:gd name="T67" fmla="*/ 62 h 1897"/>
              <a:gd name="T68" fmla="*/ 3145 w 3145"/>
              <a:gd name="T69" fmla="*/ 0 h 189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45"/>
              <a:gd name="T106" fmla="*/ 0 h 1897"/>
              <a:gd name="T107" fmla="*/ 3145 w 3145"/>
              <a:gd name="T108" fmla="*/ 1897 h 189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45" h="1897">
                <a:moveTo>
                  <a:pt x="0" y="993"/>
                </a:moveTo>
                <a:cubicBezTo>
                  <a:pt x="44" y="1052"/>
                  <a:pt x="73" y="1100"/>
                  <a:pt x="97" y="1170"/>
                </a:cubicBezTo>
                <a:cubicBezTo>
                  <a:pt x="104" y="1190"/>
                  <a:pt x="133" y="1223"/>
                  <a:pt x="133" y="1223"/>
                </a:cubicBezTo>
                <a:cubicBezTo>
                  <a:pt x="147" y="1270"/>
                  <a:pt x="158" y="1316"/>
                  <a:pt x="186" y="1356"/>
                </a:cubicBezTo>
                <a:cubicBezTo>
                  <a:pt x="223" y="1467"/>
                  <a:pt x="337" y="1534"/>
                  <a:pt x="416" y="1613"/>
                </a:cubicBezTo>
                <a:cubicBezTo>
                  <a:pt x="459" y="1656"/>
                  <a:pt x="500" y="1718"/>
                  <a:pt x="558" y="1737"/>
                </a:cubicBezTo>
                <a:cubicBezTo>
                  <a:pt x="567" y="1743"/>
                  <a:pt x="576" y="1748"/>
                  <a:pt x="584" y="1755"/>
                </a:cubicBezTo>
                <a:cubicBezTo>
                  <a:pt x="597" y="1766"/>
                  <a:pt x="606" y="1780"/>
                  <a:pt x="620" y="1790"/>
                </a:cubicBezTo>
                <a:cubicBezTo>
                  <a:pt x="627" y="1795"/>
                  <a:pt x="638" y="1795"/>
                  <a:pt x="646" y="1799"/>
                </a:cubicBezTo>
                <a:cubicBezTo>
                  <a:pt x="696" y="1822"/>
                  <a:pt x="722" y="1837"/>
                  <a:pt x="771" y="1852"/>
                </a:cubicBezTo>
                <a:cubicBezTo>
                  <a:pt x="813" y="1881"/>
                  <a:pt x="863" y="1887"/>
                  <a:pt x="912" y="1897"/>
                </a:cubicBezTo>
                <a:cubicBezTo>
                  <a:pt x="995" y="1894"/>
                  <a:pt x="1077" y="1893"/>
                  <a:pt x="1160" y="1888"/>
                </a:cubicBezTo>
                <a:cubicBezTo>
                  <a:pt x="1203" y="1885"/>
                  <a:pt x="1285" y="1861"/>
                  <a:pt x="1285" y="1861"/>
                </a:cubicBezTo>
                <a:cubicBezTo>
                  <a:pt x="1336" y="1836"/>
                  <a:pt x="1384" y="1807"/>
                  <a:pt x="1435" y="1782"/>
                </a:cubicBezTo>
                <a:cubicBezTo>
                  <a:pt x="1477" y="1720"/>
                  <a:pt x="1424" y="1786"/>
                  <a:pt x="1488" y="1746"/>
                </a:cubicBezTo>
                <a:cubicBezTo>
                  <a:pt x="1585" y="1686"/>
                  <a:pt x="1478" y="1727"/>
                  <a:pt x="1550" y="1702"/>
                </a:cubicBezTo>
                <a:cubicBezTo>
                  <a:pt x="1627" y="1625"/>
                  <a:pt x="1738" y="1585"/>
                  <a:pt x="1816" y="1507"/>
                </a:cubicBezTo>
                <a:cubicBezTo>
                  <a:pt x="1839" y="1439"/>
                  <a:pt x="1921" y="1391"/>
                  <a:pt x="1967" y="1339"/>
                </a:cubicBezTo>
                <a:cubicBezTo>
                  <a:pt x="2036" y="1261"/>
                  <a:pt x="1966" y="1302"/>
                  <a:pt x="2038" y="1268"/>
                </a:cubicBezTo>
                <a:cubicBezTo>
                  <a:pt x="2053" y="1250"/>
                  <a:pt x="2065" y="1230"/>
                  <a:pt x="2082" y="1214"/>
                </a:cubicBezTo>
                <a:cubicBezTo>
                  <a:pt x="2092" y="1205"/>
                  <a:pt x="2107" y="1205"/>
                  <a:pt x="2117" y="1197"/>
                </a:cubicBezTo>
                <a:cubicBezTo>
                  <a:pt x="2125" y="1190"/>
                  <a:pt x="2128" y="1178"/>
                  <a:pt x="2135" y="1170"/>
                </a:cubicBezTo>
                <a:cubicBezTo>
                  <a:pt x="2183" y="1117"/>
                  <a:pt x="2237" y="1053"/>
                  <a:pt x="2295" y="1011"/>
                </a:cubicBezTo>
                <a:cubicBezTo>
                  <a:pt x="2315" y="979"/>
                  <a:pt x="2334" y="960"/>
                  <a:pt x="2366" y="940"/>
                </a:cubicBezTo>
                <a:cubicBezTo>
                  <a:pt x="2375" y="928"/>
                  <a:pt x="2381" y="914"/>
                  <a:pt x="2392" y="904"/>
                </a:cubicBezTo>
                <a:cubicBezTo>
                  <a:pt x="2399" y="898"/>
                  <a:pt x="2412" y="902"/>
                  <a:pt x="2419" y="895"/>
                </a:cubicBezTo>
                <a:cubicBezTo>
                  <a:pt x="2426" y="889"/>
                  <a:pt x="2422" y="876"/>
                  <a:pt x="2428" y="869"/>
                </a:cubicBezTo>
                <a:cubicBezTo>
                  <a:pt x="2435" y="861"/>
                  <a:pt x="2445" y="857"/>
                  <a:pt x="2454" y="851"/>
                </a:cubicBezTo>
                <a:cubicBezTo>
                  <a:pt x="2488" y="802"/>
                  <a:pt x="2531" y="763"/>
                  <a:pt x="2578" y="727"/>
                </a:cubicBezTo>
                <a:cubicBezTo>
                  <a:pt x="2650" y="609"/>
                  <a:pt x="2728" y="506"/>
                  <a:pt x="2826" y="408"/>
                </a:cubicBezTo>
                <a:cubicBezTo>
                  <a:pt x="2856" y="378"/>
                  <a:pt x="2879" y="343"/>
                  <a:pt x="2915" y="319"/>
                </a:cubicBezTo>
                <a:cubicBezTo>
                  <a:pt x="2928" y="270"/>
                  <a:pt x="2969" y="215"/>
                  <a:pt x="3013" y="187"/>
                </a:cubicBezTo>
                <a:cubicBezTo>
                  <a:pt x="3036" y="151"/>
                  <a:pt x="3029" y="139"/>
                  <a:pt x="3066" y="116"/>
                </a:cubicBezTo>
                <a:cubicBezTo>
                  <a:pt x="3087" y="53"/>
                  <a:pt x="3058" y="127"/>
                  <a:pt x="3101" y="62"/>
                </a:cubicBezTo>
                <a:cubicBezTo>
                  <a:pt x="3118" y="37"/>
                  <a:pt x="3115" y="16"/>
                  <a:pt x="3145" y="0"/>
                </a:cubicBezTo>
              </a:path>
            </a:pathLst>
          </a:custGeom>
          <a:noFill/>
          <a:ln w="25400" cap="flat" cmpd="sng">
            <a:solidFill>
              <a:schemeClr val="tx1"/>
            </a:solidFill>
            <a:prstDash val="solid"/>
            <a:round/>
            <a:headEnd type="none" w="med" len="med"/>
            <a:tailEnd type="none" w="med" len="med"/>
          </a:ln>
        </p:spPr>
        <p:txBody>
          <a:bodyPr wrap="none" anchor="ctr"/>
          <a:lstStyle/>
          <a:p>
            <a:endParaRPr lang="en-US"/>
          </a:p>
        </p:txBody>
      </p:sp>
      <p:sp>
        <p:nvSpPr>
          <p:cNvPr id="22536" name="Line 8"/>
          <p:cNvSpPr>
            <a:spLocks noChangeShapeType="1"/>
          </p:cNvSpPr>
          <p:nvPr/>
        </p:nvSpPr>
        <p:spPr bwMode="auto">
          <a:xfrm>
            <a:off x="3536950" y="5303838"/>
            <a:ext cx="0" cy="560387"/>
          </a:xfrm>
          <a:prstGeom prst="line">
            <a:avLst/>
          </a:prstGeom>
          <a:noFill/>
          <a:ln w="25400">
            <a:solidFill>
              <a:schemeClr val="tx1"/>
            </a:solidFill>
            <a:prstDash val="sysDot"/>
            <a:round/>
            <a:headEnd/>
            <a:tailEnd/>
          </a:ln>
        </p:spPr>
        <p:txBody>
          <a:bodyPr wrap="none" anchor="ctr"/>
          <a:lstStyle/>
          <a:p>
            <a:endParaRPr lang="en-US"/>
          </a:p>
        </p:txBody>
      </p:sp>
      <p:sp>
        <p:nvSpPr>
          <p:cNvPr id="22537" name="Text Box 9"/>
          <p:cNvSpPr txBox="1">
            <a:spLocks noChangeArrowheads="1"/>
          </p:cNvSpPr>
          <p:nvPr/>
        </p:nvSpPr>
        <p:spPr bwMode="auto">
          <a:xfrm>
            <a:off x="3175000" y="5830888"/>
            <a:ext cx="636588" cy="396875"/>
          </a:xfrm>
          <a:prstGeom prst="rect">
            <a:avLst/>
          </a:prstGeom>
          <a:noFill/>
          <a:ln w="25400" algn="ctr">
            <a:noFill/>
            <a:miter lim="800000"/>
            <a:headEnd/>
            <a:tailEnd/>
          </a:ln>
        </p:spPr>
        <p:txBody>
          <a:bodyPr wrap="none">
            <a:spAutoFit/>
          </a:bodyPr>
          <a:lstStyle/>
          <a:p>
            <a:r>
              <a:rPr lang="en-US"/>
              <a:t>2.5</a:t>
            </a:r>
          </a:p>
        </p:txBody>
      </p:sp>
      <p:sp>
        <p:nvSpPr>
          <p:cNvPr id="22538" name="Text Box 11"/>
          <p:cNvSpPr txBox="1">
            <a:spLocks noChangeArrowheads="1"/>
          </p:cNvSpPr>
          <p:nvPr/>
        </p:nvSpPr>
        <p:spPr bwMode="auto">
          <a:xfrm>
            <a:off x="7358063" y="5467350"/>
            <a:ext cx="407987" cy="519113"/>
          </a:xfrm>
          <a:prstGeom prst="rect">
            <a:avLst/>
          </a:prstGeom>
          <a:noFill/>
          <a:ln w="25400" algn="ctr">
            <a:noFill/>
            <a:miter lim="800000"/>
            <a:headEnd/>
            <a:tailEnd/>
          </a:ln>
        </p:spPr>
        <p:txBody>
          <a:bodyPr wrap="none">
            <a:spAutoFit/>
          </a:bodyPr>
          <a:lstStyle/>
          <a:p>
            <a:r>
              <a:rPr lang="en-US" sz="2800" i="1">
                <a:solidFill>
                  <a:schemeClr val="tx2"/>
                </a:solidFill>
                <a:sym typeface="Symbol" pitchFamily="1" charset="2"/>
              </a:rPr>
              <a:t></a:t>
            </a:r>
          </a:p>
        </p:txBody>
      </p:sp>
      <p:sp>
        <p:nvSpPr>
          <p:cNvPr id="22539" name="Text Box 12"/>
          <p:cNvSpPr txBox="1">
            <a:spLocks noChangeArrowheads="1"/>
          </p:cNvSpPr>
          <p:nvPr/>
        </p:nvSpPr>
        <p:spPr bwMode="auto">
          <a:xfrm>
            <a:off x="1281113" y="1843088"/>
            <a:ext cx="474662" cy="396875"/>
          </a:xfrm>
          <a:prstGeom prst="rect">
            <a:avLst/>
          </a:prstGeom>
          <a:noFill/>
          <a:ln w="25400" algn="ctr">
            <a:noFill/>
            <a:miter lim="800000"/>
            <a:headEnd/>
            <a:tailEnd/>
          </a:ln>
        </p:spPr>
        <p:txBody>
          <a:bodyPr wrap="none">
            <a:spAutoFit/>
          </a:bodyPr>
          <a:lstStyle/>
          <a:p>
            <a:r>
              <a:rPr lang="en-US"/>
              <a:t>T</a:t>
            </a:r>
            <a:r>
              <a:rPr lang="en-US" baseline="-25000"/>
              <a:t>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3555" name="Slide Number Placeholder 4"/>
          <p:cNvSpPr>
            <a:spLocks noGrp="1"/>
          </p:cNvSpPr>
          <p:nvPr>
            <p:ph type="sldNum" sz="quarter" idx="12"/>
          </p:nvPr>
        </p:nvSpPr>
        <p:spPr>
          <a:noFill/>
        </p:spPr>
        <p:txBody>
          <a:bodyPr/>
          <a:lstStyle/>
          <a:p>
            <a:fld id="{9BE07713-1A8F-4B84-8B17-59FF73BA78D8}" type="slidenum">
              <a:rPr lang="en-US"/>
              <a:pPr/>
              <a:t>21</a:t>
            </a:fld>
            <a:endParaRPr lang="en-US"/>
          </a:p>
        </p:txBody>
      </p:sp>
      <p:sp>
        <p:nvSpPr>
          <p:cNvPr id="23556" name="Rectangle 2"/>
          <p:cNvSpPr>
            <a:spLocks noGrp="1" noChangeArrowheads="1"/>
          </p:cNvSpPr>
          <p:nvPr>
            <p:ph type="title"/>
          </p:nvPr>
        </p:nvSpPr>
        <p:spPr/>
        <p:txBody>
          <a:bodyPr/>
          <a:lstStyle/>
          <a:p>
            <a:pPr eaLnBrk="1" hangingPunct="1"/>
            <a:r>
              <a:rPr lang="en-US" smtClean="0"/>
              <a:t>Storage Requirements</a:t>
            </a:r>
          </a:p>
        </p:txBody>
      </p:sp>
      <p:sp>
        <p:nvSpPr>
          <p:cNvPr id="107523" name="Rectangle 3"/>
          <p:cNvSpPr>
            <a:spLocks noChangeArrowheads="1"/>
          </p:cNvSpPr>
          <p:nvPr/>
        </p:nvSpPr>
        <p:spPr bwMode="auto">
          <a:xfrm>
            <a:off x="9048750" y="2495550"/>
            <a:ext cx="381000" cy="3124200"/>
          </a:xfrm>
          <a:prstGeom prst="rect">
            <a:avLst/>
          </a:prstGeom>
          <a:gradFill rotWithShape="1">
            <a:gsLst>
              <a:gs pos="0">
                <a:schemeClr val="bg1">
                  <a:gamma/>
                  <a:shade val="0"/>
                  <a:invGamma/>
                  <a:alpha val="0"/>
                </a:schemeClr>
              </a:gs>
              <a:gs pos="100000">
                <a:schemeClr val="bg1"/>
              </a:gs>
            </a:gsLst>
            <a:lin ang="0" scaled="1"/>
          </a:gradFill>
          <a:ln w="25400">
            <a:noFill/>
            <a:miter lim="800000"/>
            <a:headEnd/>
            <a:tailEnd/>
          </a:ln>
          <a:effectLst/>
        </p:spPr>
        <p:txBody>
          <a:bodyPr wrap="none" anchor="ctr"/>
          <a:lstStyle/>
          <a:p>
            <a:pPr>
              <a:defRPr/>
            </a:pPr>
            <a:endParaRPr lang="en-US"/>
          </a:p>
        </p:txBody>
      </p:sp>
      <p:sp>
        <p:nvSpPr>
          <p:cNvPr id="23558" name="Rectangle 44"/>
          <p:cNvSpPr>
            <a:spLocks noChangeArrowheads="1"/>
          </p:cNvSpPr>
          <p:nvPr/>
        </p:nvSpPr>
        <p:spPr bwMode="auto">
          <a:xfrm>
            <a:off x="2273300"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59" name="Rectangle 45"/>
          <p:cNvSpPr>
            <a:spLocks noChangeArrowheads="1"/>
          </p:cNvSpPr>
          <p:nvPr/>
        </p:nvSpPr>
        <p:spPr bwMode="auto">
          <a:xfrm>
            <a:off x="2633663"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0" name="Rectangle 46"/>
          <p:cNvSpPr>
            <a:spLocks noChangeArrowheads="1"/>
          </p:cNvSpPr>
          <p:nvPr/>
        </p:nvSpPr>
        <p:spPr bwMode="auto">
          <a:xfrm>
            <a:off x="2994025"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1" name="Rectangle 47"/>
          <p:cNvSpPr>
            <a:spLocks noChangeArrowheads="1"/>
          </p:cNvSpPr>
          <p:nvPr/>
        </p:nvSpPr>
        <p:spPr bwMode="auto">
          <a:xfrm>
            <a:off x="3354388"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2" name="Rectangle 48"/>
          <p:cNvSpPr>
            <a:spLocks noChangeArrowheads="1"/>
          </p:cNvSpPr>
          <p:nvPr/>
        </p:nvSpPr>
        <p:spPr bwMode="auto">
          <a:xfrm>
            <a:off x="3705225"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3" name="Rectangle 49"/>
          <p:cNvSpPr>
            <a:spLocks noChangeArrowheads="1"/>
          </p:cNvSpPr>
          <p:nvPr/>
        </p:nvSpPr>
        <p:spPr bwMode="auto">
          <a:xfrm>
            <a:off x="4065588"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4" name="Rectangle 50"/>
          <p:cNvSpPr>
            <a:spLocks noChangeArrowheads="1"/>
          </p:cNvSpPr>
          <p:nvPr/>
        </p:nvSpPr>
        <p:spPr bwMode="auto">
          <a:xfrm>
            <a:off x="4425950"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5" name="Rectangle 51"/>
          <p:cNvSpPr>
            <a:spLocks noChangeArrowheads="1"/>
          </p:cNvSpPr>
          <p:nvPr/>
        </p:nvSpPr>
        <p:spPr bwMode="auto">
          <a:xfrm>
            <a:off x="4786313"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6" name="Rectangle 52"/>
          <p:cNvSpPr>
            <a:spLocks noChangeArrowheads="1"/>
          </p:cNvSpPr>
          <p:nvPr/>
        </p:nvSpPr>
        <p:spPr bwMode="auto">
          <a:xfrm>
            <a:off x="5146675"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7" name="Rectangle 53"/>
          <p:cNvSpPr>
            <a:spLocks noChangeArrowheads="1"/>
          </p:cNvSpPr>
          <p:nvPr/>
        </p:nvSpPr>
        <p:spPr bwMode="auto">
          <a:xfrm>
            <a:off x="5507038"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8" name="Rectangle 54"/>
          <p:cNvSpPr>
            <a:spLocks noChangeArrowheads="1"/>
          </p:cNvSpPr>
          <p:nvPr/>
        </p:nvSpPr>
        <p:spPr bwMode="auto">
          <a:xfrm>
            <a:off x="5867400"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69" name="Rectangle 55"/>
          <p:cNvSpPr>
            <a:spLocks noChangeArrowheads="1"/>
          </p:cNvSpPr>
          <p:nvPr/>
        </p:nvSpPr>
        <p:spPr bwMode="auto">
          <a:xfrm>
            <a:off x="6227763"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0" name="Rectangle 56"/>
          <p:cNvSpPr>
            <a:spLocks noChangeArrowheads="1"/>
          </p:cNvSpPr>
          <p:nvPr/>
        </p:nvSpPr>
        <p:spPr bwMode="auto">
          <a:xfrm>
            <a:off x="6588125" y="1897063"/>
            <a:ext cx="360363"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1" name="Rectangle 57"/>
          <p:cNvSpPr>
            <a:spLocks noChangeArrowheads="1"/>
          </p:cNvSpPr>
          <p:nvPr/>
        </p:nvSpPr>
        <p:spPr bwMode="auto">
          <a:xfrm>
            <a:off x="6948488" y="1897063"/>
            <a:ext cx="360362" cy="144303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2" name="Rectangle 58"/>
          <p:cNvSpPr>
            <a:spLocks noChangeArrowheads="1"/>
          </p:cNvSpPr>
          <p:nvPr/>
        </p:nvSpPr>
        <p:spPr bwMode="auto">
          <a:xfrm>
            <a:off x="2271713" y="3340100"/>
            <a:ext cx="720725" cy="1443038"/>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3" name="Rectangle 59"/>
          <p:cNvSpPr>
            <a:spLocks noChangeArrowheads="1"/>
          </p:cNvSpPr>
          <p:nvPr/>
        </p:nvSpPr>
        <p:spPr bwMode="auto">
          <a:xfrm>
            <a:off x="2994025" y="3340100"/>
            <a:ext cx="720725" cy="1443038"/>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4" name="Rectangle 60"/>
          <p:cNvSpPr>
            <a:spLocks noChangeArrowheads="1"/>
          </p:cNvSpPr>
          <p:nvPr/>
        </p:nvSpPr>
        <p:spPr bwMode="auto">
          <a:xfrm>
            <a:off x="3714750" y="3340100"/>
            <a:ext cx="720725" cy="1443038"/>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5" name="Rectangle 61"/>
          <p:cNvSpPr>
            <a:spLocks noChangeArrowheads="1"/>
          </p:cNvSpPr>
          <p:nvPr/>
        </p:nvSpPr>
        <p:spPr bwMode="auto">
          <a:xfrm>
            <a:off x="4435475" y="3340100"/>
            <a:ext cx="720725" cy="1443038"/>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6" name="Rectangle 62"/>
          <p:cNvSpPr>
            <a:spLocks noChangeArrowheads="1"/>
          </p:cNvSpPr>
          <p:nvPr/>
        </p:nvSpPr>
        <p:spPr bwMode="auto">
          <a:xfrm>
            <a:off x="5156200" y="3338513"/>
            <a:ext cx="720725" cy="1443037"/>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7" name="Rectangle 63"/>
          <p:cNvSpPr>
            <a:spLocks noChangeArrowheads="1"/>
          </p:cNvSpPr>
          <p:nvPr/>
        </p:nvSpPr>
        <p:spPr bwMode="auto">
          <a:xfrm>
            <a:off x="5876925" y="3338513"/>
            <a:ext cx="720725" cy="1443037"/>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3578" name="Rectangle 64"/>
          <p:cNvSpPr>
            <a:spLocks noChangeArrowheads="1"/>
          </p:cNvSpPr>
          <p:nvPr/>
        </p:nvSpPr>
        <p:spPr bwMode="auto">
          <a:xfrm>
            <a:off x="6577013" y="3338513"/>
            <a:ext cx="720725" cy="1443037"/>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4579" name="Slide Number Placeholder 5"/>
          <p:cNvSpPr>
            <a:spLocks noGrp="1"/>
          </p:cNvSpPr>
          <p:nvPr>
            <p:ph type="sldNum" sz="quarter" idx="12"/>
          </p:nvPr>
        </p:nvSpPr>
        <p:spPr>
          <a:noFill/>
        </p:spPr>
        <p:txBody>
          <a:bodyPr/>
          <a:lstStyle/>
          <a:p>
            <a:fld id="{507A1DDC-D9AF-4911-BA94-AB5E105A0BBA}" type="slidenum">
              <a:rPr lang="en-US"/>
              <a:pPr/>
              <a:t>22</a:t>
            </a:fld>
            <a:endParaRPr lang="en-US"/>
          </a:p>
        </p:txBody>
      </p:sp>
      <p:sp>
        <p:nvSpPr>
          <p:cNvPr id="24580" name="Rectangle 2"/>
          <p:cNvSpPr>
            <a:spLocks noGrp="1" noChangeArrowheads="1"/>
          </p:cNvSpPr>
          <p:nvPr>
            <p:ph type="title"/>
          </p:nvPr>
        </p:nvSpPr>
        <p:spPr/>
        <p:txBody>
          <a:bodyPr/>
          <a:lstStyle/>
          <a:p>
            <a:pPr eaLnBrk="1" hangingPunct="1"/>
            <a:r>
              <a:rPr lang="en-US" smtClean="0"/>
              <a:t>Pyramid Broadcast</a:t>
            </a:r>
          </a:p>
        </p:txBody>
      </p:sp>
      <p:sp>
        <p:nvSpPr>
          <p:cNvPr id="24581" name="Rectangle 3"/>
          <p:cNvSpPr>
            <a:spLocks noGrp="1" noChangeArrowheads="1"/>
          </p:cNvSpPr>
          <p:nvPr>
            <p:ph type="body" idx="1"/>
          </p:nvPr>
        </p:nvSpPr>
        <p:spPr/>
        <p:txBody>
          <a:bodyPr/>
          <a:lstStyle/>
          <a:p>
            <a:pPr eaLnBrk="1" hangingPunct="1"/>
            <a:r>
              <a:rPr lang="en-US" smtClean="0"/>
              <a:t>Large client bandwidth </a:t>
            </a:r>
            <a:r>
              <a:rPr lang="en-US" b="1" smtClean="0"/>
              <a:t>(</a:t>
            </a:r>
            <a:r>
              <a:rPr lang="en-US" b="1" i="1" smtClean="0">
                <a:sym typeface="Symbol" pitchFamily="1" charset="2"/>
              </a:rPr>
              <a:t>KB</a:t>
            </a:r>
            <a:r>
              <a:rPr lang="en-US" b="1" i="1" baseline="-25000" smtClean="0">
                <a:sym typeface="Symbol" pitchFamily="1" charset="2"/>
              </a:rPr>
              <a:t>v</a:t>
            </a:r>
            <a:r>
              <a:rPr lang="en-US" b="1" smtClean="0"/>
              <a:t>)</a:t>
            </a:r>
          </a:p>
          <a:p>
            <a:pPr eaLnBrk="1" hangingPunct="1"/>
            <a:endParaRPr lang="en-US" b="1" smtClean="0"/>
          </a:p>
          <a:p>
            <a:pPr eaLnBrk="1" hangingPunct="1"/>
            <a:r>
              <a:rPr lang="en-US" smtClean="0"/>
              <a:t>Huge client buffer </a:t>
            </a:r>
            <a:r>
              <a:rPr lang="en-US" b="1" smtClean="0"/>
              <a:t>(70–80% T</a:t>
            </a:r>
            <a:r>
              <a:rPr lang="en-US" b="1" baseline="-25000" smtClean="0"/>
              <a:t>v</a:t>
            </a:r>
            <a:r>
              <a:rPr lang="en-US" b="1"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5603" name="Slide Number Placeholder 4"/>
          <p:cNvSpPr>
            <a:spLocks noGrp="1"/>
          </p:cNvSpPr>
          <p:nvPr>
            <p:ph type="sldNum" sz="quarter" idx="12"/>
          </p:nvPr>
        </p:nvSpPr>
        <p:spPr>
          <a:noFill/>
        </p:spPr>
        <p:txBody>
          <a:bodyPr/>
          <a:lstStyle/>
          <a:p>
            <a:fld id="{CF0C34D0-D25D-44A7-91E2-21BCB0599A25}" type="slidenum">
              <a:rPr lang="en-US"/>
              <a:pPr/>
              <a:t>23</a:t>
            </a:fld>
            <a:endParaRPr lang="en-US"/>
          </a:p>
        </p:txBody>
      </p:sp>
      <p:sp>
        <p:nvSpPr>
          <p:cNvPr id="25604" name="Rectangle 2"/>
          <p:cNvSpPr>
            <a:spLocks noGrp="1" noChangeArrowheads="1"/>
          </p:cNvSpPr>
          <p:nvPr>
            <p:ph type="title"/>
          </p:nvPr>
        </p:nvSpPr>
        <p:spPr/>
        <p:txBody>
          <a:bodyPr/>
          <a:lstStyle/>
          <a:p>
            <a:pPr eaLnBrk="1" hangingPunct="1"/>
            <a:r>
              <a:rPr lang="en-US" smtClean="0"/>
              <a:t>Permutation-based Pyramid Broadcast</a:t>
            </a:r>
          </a:p>
        </p:txBody>
      </p:sp>
      <p:sp>
        <p:nvSpPr>
          <p:cNvPr id="25605" name="Text Box 5"/>
          <p:cNvSpPr txBox="1">
            <a:spLocks noChangeArrowheads="1"/>
          </p:cNvSpPr>
          <p:nvPr/>
        </p:nvSpPr>
        <p:spPr bwMode="auto">
          <a:xfrm>
            <a:off x="1524000" y="3352800"/>
            <a:ext cx="620713" cy="457200"/>
          </a:xfrm>
          <a:prstGeom prst="rect">
            <a:avLst/>
          </a:prstGeom>
          <a:noFill/>
          <a:ln w="25400">
            <a:noFill/>
            <a:miter lim="800000"/>
            <a:headEnd/>
            <a:tailEnd/>
          </a:ln>
        </p:spPr>
        <p:txBody>
          <a:bodyPr wrap="none">
            <a:spAutoFit/>
          </a:bodyPr>
          <a:lstStyle/>
          <a:p>
            <a:r>
              <a:rPr lang="en-US" sz="2400"/>
              <a:t>C0</a:t>
            </a:r>
          </a:p>
        </p:txBody>
      </p:sp>
      <p:sp>
        <p:nvSpPr>
          <p:cNvPr id="25606" name="Text Box 6"/>
          <p:cNvSpPr txBox="1">
            <a:spLocks noChangeArrowheads="1"/>
          </p:cNvSpPr>
          <p:nvPr/>
        </p:nvSpPr>
        <p:spPr bwMode="auto">
          <a:xfrm>
            <a:off x="1524000" y="4241800"/>
            <a:ext cx="620713" cy="457200"/>
          </a:xfrm>
          <a:prstGeom prst="rect">
            <a:avLst/>
          </a:prstGeom>
          <a:noFill/>
          <a:ln w="25400">
            <a:noFill/>
            <a:miter lim="800000"/>
            <a:headEnd/>
            <a:tailEnd/>
          </a:ln>
        </p:spPr>
        <p:txBody>
          <a:bodyPr wrap="none">
            <a:spAutoFit/>
          </a:bodyPr>
          <a:lstStyle/>
          <a:p>
            <a:r>
              <a:rPr lang="en-US" sz="2400"/>
              <a:t>C1</a:t>
            </a:r>
          </a:p>
        </p:txBody>
      </p:sp>
      <p:sp>
        <p:nvSpPr>
          <p:cNvPr id="25607" name="Text Box 7"/>
          <p:cNvSpPr txBox="1">
            <a:spLocks noChangeArrowheads="1"/>
          </p:cNvSpPr>
          <p:nvPr/>
        </p:nvSpPr>
        <p:spPr bwMode="auto">
          <a:xfrm>
            <a:off x="1524000" y="5181600"/>
            <a:ext cx="620713" cy="457200"/>
          </a:xfrm>
          <a:prstGeom prst="rect">
            <a:avLst/>
          </a:prstGeom>
          <a:noFill/>
          <a:ln w="25400">
            <a:noFill/>
            <a:miter lim="800000"/>
            <a:headEnd/>
            <a:tailEnd/>
          </a:ln>
        </p:spPr>
        <p:txBody>
          <a:bodyPr wrap="none">
            <a:spAutoFit/>
          </a:bodyPr>
          <a:lstStyle/>
          <a:p>
            <a:r>
              <a:rPr lang="en-US" sz="2400"/>
              <a:t>C2</a:t>
            </a:r>
          </a:p>
        </p:txBody>
      </p:sp>
      <p:sp>
        <p:nvSpPr>
          <p:cNvPr id="25608" name="Rectangle 8"/>
          <p:cNvSpPr>
            <a:spLocks noChangeArrowheads="1"/>
          </p:cNvSpPr>
          <p:nvPr/>
        </p:nvSpPr>
        <p:spPr bwMode="auto">
          <a:xfrm>
            <a:off x="2457450" y="2439988"/>
            <a:ext cx="1439863" cy="20637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09" name="Rectangle 9"/>
          <p:cNvSpPr>
            <a:spLocks noChangeArrowheads="1"/>
          </p:cNvSpPr>
          <p:nvPr/>
        </p:nvSpPr>
        <p:spPr bwMode="auto">
          <a:xfrm>
            <a:off x="3897313" y="2439988"/>
            <a:ext cx="2879725" cy="206375"/>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0" name="Rectangle 10"/>
          <p:cNvSpPr>
            <a:spLocks noChangeArrowheads="1"/>
          </p:cNvSpPr>
          <p:nvPr/>
        </p:nvSpPr>
        <p:spPr bwMode="auto">
          <a:xfrm>
            <a:off x="6777038" y="2439988"/>
            <a:ext cx="2879725" cy="206375"/>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1" name="Rectangle 11"/>
          <p:cNvSpPr>
            <a:spLocks noChangeArrowheads="1"/>
          </p:cNvSpPr>
          <p:nvPr/>
        </p:nvSpPr>
        <p:spPr bwMode="auto">
          <a:xfrm>
            <a:off x="2457450" y="31591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2" name="Rectangle 12"/>
          <p:cNvSpPr>
            <a:spLocks noChangeArrowheads="1"/>
          </p:cNvSpPr>
          <p:nvPr/>
        </p:nvSpPr>
        <p:spPr bwMode="auto">
          <a:xfrm>
            <a:off x="3178175" y="31591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3" name="Rectangle 13"/>
          <p:cNvSpPr>
            <a:spLocks noChangeArrowheads="1"/>
          </p:cNvSpPr>
          <p:nvPr/>
        </p:nvSpPr>
        <p:spPr bwMode="auto">
          <a:xfrm>
            <a:off x="3897313" y="31591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4" name="Rectangle 14"/>
          <p:cNvSpPr>
            <a:spLocks noChangeArrowheads="1"/>
          </p:cNvSpPr>
          <p:nvPr/>
        </p:nvSpPr>
        <p:spPr bwMode="auto">
          <a:xfrm>
            <a:off x="4618038" y="31591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5" name="Rectangle 15"/>
          <p:cNvSpPr>
            <a:spLocks noChangeArrowheads="1"/>
          </p:cNvSpPr>
          <p:nvPr/>
        </p:nvSpPr>
        <p:spPr bwMode="auto">
          <a:xfrm>
            <a:off x="5337175" y="31591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6" name="Rectangle 16"/>
          <p:cNvSpPr>
            <a:spLocks noChangeArrowheads="1"/>
          </p:cNvSpPr>
          <p:nvPr/>
        </p:nvSpPr>
        <p:spPr bwMode="auto">
          <a:xfrm>
            <a:off x="6057900" y="31591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7" name="Rectangle 17"/>
          <p:cNvSpPr>
            <a:spLocks noChangeArrowheads="1"/>
          </p:cNvSpPr>
          <p:nvPr/>
        </p:nvSpPr>
        <p:spPr bwMode="auto">
          <a:xfrm>
            <a:off x="6777038" y="31591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8" name="Rectangle 18"/>
          <p:cNvSpPr>
            <a:spLocks noChangeArrowheads="1"/>
          </p:cNvSpPr>
          <p:nvPr/>
        </p:nvSpPr>
        <p:spPr bwMode="auto">
          <a:xfrm>
            <a:off x="7497763" y="31591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19" name="Rectangle 19"/>
          <p:cNvSpPr>
            <a:spLocks noChangeArrowheads="1"/>
          </p:cNvSpPr>
          <p:nvPr/>
        </p:nvSpPr>
        <p:spPr bwMode="auto">
          <a:xfrm>
            <a:off x="2457450" y="40592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0" name="Rectangle 20"/>
          <p:cNvSpPr>
            <a:spLocks noChangeArrowheads="1"/>
          </p:cNvSpPr>
          <p:nvPr/>
        </p:nvSpPr>
        <p:spPr bwMode="auto">
          <a:xfrm>
            <a:off x="3897313" y="40592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1" name="Rectangle 21"/>
          <p:cNvSpPr>
            <a:spLocks noChangeArrowheads="1"/>
          </p:cNvSpPr>
          <p:nvPr/>
        </p:nvSpPr>
        <p:spPr bwMode="auto">
          <a:xfrm>
            <a:off x="5337175" y="4059238"/>
            <a:ext cx="1439863"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2" name="Rectangle 22"/>
          <p:cNvSpPr>
            <a:spLocks noChangeArrowheads="1"/>
          </p:cNvSpPr>
          <p:nvPr/>
        </p:nvSpPr>
        <p:spPr bwMode="auto">
          <a:xfrm>
            <a:off x="6777038" y="4059238"/>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3" name="Rectangle 23"/>
          <p:cNvSpPr>
            <a:spLocks noChangeArrowheads="1"/>
          </p:cNvSpPr>
          <p:nvPr/>
        </p:nvSpPr>
        <p:spPr bwMode="auto">
          <a:xfrm>
            <a:off x="2457450" y="5003800"/>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4" name="Rectangle 24"/>
          <p:cNvSpPr>
            <a:spLocks noChangeArrowheads="1"/>
          </p:cNvSpPr>
          <p:nvPr/>
        </p:nvSpPr>
        <p:spPr bwMode="auto">
          <a:xfrm>
            <a:off x="5337175" y="5003800"/>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5" name="Rectangle 29"/>
          <p:cNvSpPr>
            <a:spLocks noChangeArrowheads="1"/>
          </p:cNvSpPr>
          <p:nvPr/>
        </p:nvSpPr>
        <p:spPr bwMode="auto">
          <a:xfrm>
            <a:off x="2816225" y="35274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6" name="Rectangle 30"/>
          <p:cNvSpPr>
            <a:spLocks noChangeArrowheads="1"/>
          </p:cNvSpPr>
          <p:nvPr/>
        </p:nvSpPr>
        <p:spPr bwMode="auto">
          <a:xfrm>
            <a:off x="3536950" y="35274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7" name="Rectangle 31"/>
          <p:cNvSpPr>
            <a:spLocks noChangeArrowheads="1"/>
          </p:cNvSpPr>
          <p:nvPr/>
        </p:nvSpPr>
        <p:spPr bwMode="auto">
          <a:xfrm>
            <a:off x="4256088" y="35274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8" name="Rectangle 32"/>
          <p:cNvSpPr>
            <a:spLocks noChangeArrowheads="1"/>
          </p:cNvSpPr>
          <p:nvPr/>
        </p:nvSpPr>
        <p:spPr bwMode="auto">
          <a:xfrm>
            <a:off x="4976813" y="35274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29" name="Rectangle 33"/>
          <p:cNvSpPr>
            <a:spLocks noChangeArrowheads="1"/>
          </p:cNvSpPr>
          <p:nvPr/>
        </p:nvSpPr>
        <p:spPr bwMode="auto">
          <a:xfrm>
            <a:off x="5695950" y="35274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0" name="Rectangle 34"/>
          <p:cNvSpPr>
            <a:spLocks noChangeArrowheads="1"/>
          </p:cNvSpPr>
          <p:nvPr/>
        </p:nvSpPr>
        <p:spPr bwMode="auto">
          <a:xfrm>
            <a:off x="6416675" y="3527425"/>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1" name="Rectangle 35"/>
          <p:cNvSpPr>
            <a:spLocks noChangeArrowheads="1"/>
          </p:cNvSpPr>
          <p:nvPr/>
        </p:nvSpPr>
        <p:spPr bwMode="auto">
          <a:xfrm>
            <a:off x="7135813" y="3527425"/>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2" name="Rectangle 36"/>
          <p:cNvSpPr>
            <a:spLocks noChangeArrowheads="1"/>
          </p:cNvSpPr>
          <p:nvPr/>
        </p:nvSpPr>
        <p:spPr bwMode="auto">
          <a:xfrm>
            <a:off x="7856538" y="3527425"/>
            <a:ext cx="360362"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3" name="Rectangle 37"/>
          <p:cNvSpPr>
            <a:spLocks noChangeArrowheads="1"/>
          </p:cNvSpPr>
          <p:nvPr/>
        </p:nvSpPr>
        <p:spPr bwMode="auto">
          <a:xfrm>
            <a:off x="3133725" y="44196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4" name="Rectangle 38"/>
          <p:cNvSpPr>
            <a:spLocks noChangeArrowheads="1"/>
          </p:cNvSpPr>
          <p:nvPr/>
        </p:nvSpPr>
        <p:spPr bwMode="auto">
          <a:xfrm>
            <a:off x="4573588" y="4419600"/>
            <a:ext cx="1439862"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5" name="Rectangle 39"/>
          <p:cNvSpPr>
            <a:spLocks noChangeArrowheads="1"/>
          </p:cNvSpPr>
          <p:nvPr/>
        </p:nvSpPr>
        <p:spPr bwMode="auto">
          <a:xfrm>
            <a:off x="6013450" y="4419600"/>
            <a:ext cx="1439863"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6" name="Rectangle 40"/>
          <p:cNvSpPr>
            <a:spLocks noChangeArrowheads="1"/>
          </p:cNvSpPr>
          <p:nvPr/>
        </p:nvSpPr>
        <p:spPr bwMode="auto">
          <a:xfrm>
            <a:off x="7453313" y="4419600"/>
            <a:ext cx="763587"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7" name="Rectangle 41"/>
          <p:cNvSpPr>
            <a:spLocks noChangeArrowheads="1"/>
          </p:cNvSpPr>
          <p:nvPr/>
        </p:nvSpPr>
        <p:spPr bwMode="auto">
          <a:xfrm>
            <a:off x="3897313" y="5364163"/>
            <a:ext cx="2879725"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8" name="Rectangle 42"/>
          <p:cNvSpPr>
            <a:spLocks noChangeArrowheads="1"/>
          </p:cNvSpPr>
          <p:nvPr/>
        </p:nvSpPr>
        <p:spPr bwMode="auto">
          <a:xfrm>
            <a:off x="6777038" y="5364163"/>
            <a:ext cx="1439862"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39" name="Rectangle 43"/>
          <p:cNvSpPr>
            <a:spLocks noChangeArrowheads="1"/>
          </p:cNvSpPr>
          <p:nvPr/>
        </p:nvSpPr>
        <p:spPr bwMode="auto">
          <a:xfrm>
            <a:off x="2457450" y="4419600"/>
            <a:ext cx="676275"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40" name="Rectangle 44"/>
          <p:cNvSpPr>
            <a:spLocks noChangeArrowheads="1"/>
          </p:cNvSpPr>
          <p:nvPr/>
        </p:nvSpPr>
        <p:spPr bwMode="auto">
          <a:xfrm>
            <a:off x="2457450" y="3527425"/>
            <a:ext cx="358775"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5641" name="Rectangle 45"/>
          <p:cNvSpPr>
            <a:spLocks noChangeArrowheads="1"/>
          </p:cNvSpPr>
          <p:nvPr/>
        </p:nvSpPr>
        <p:spPr bwMode="auto">
          <a:xfrm>
            <a:off x="2457450" y="5364163"/>
            <a:ext cx="1439863"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6627" name="Slide Number Placeholder 4"/>
          <p:cNvSpPr>
            <a:spLocks noGrp="1"/>
          </p:cNvSpPr>
          <p:nvPr>
            <p:ph type="sldNum" sz="quarter" idx="12"/>
          </p:nvPr>
        </p:nvSpPr>
        <p:spPr>
          <a:noFill/>
        </p:spPr>
        <p:txBody>
          <a:bodyPr/>
          <a:lstStyle/>
          <a:p>
            <a:fld id="{EB27C8D9-1BC4-436E-88DD-6EDA1331957F}" type="slidenum">
              <a:rPr lang="en-US"/>
              <a:pPr/>
              <a:t>24</a:t>
            </a:fld>
            <a:endParaRPr lang="en-US"/>
          </a:p>
        </p:txBody>
      </p:sp>
      <p:sp>
        <p:nvSpPr>
          <p:cNvPr id="26628" name="Rectangle 2"/>
          <p:cNvSpPr>
            <a:spLocks noGrp="1" noChangeArrowheads="1"/>
          </p:cNvSpPr>
          <p:nvPr>
            <p:ph type="title"/>
          </p:nvPr>
        </p:nvSpPr>
        <p:spPr/>
        <p:txBody>
          <a:bodyPr/>
          <a:lstStyle/>
          <a:p>
            <a:pPr eaLnBrk="1" hangingPunct="1"/>
            <a:r>
              <a:rPr lang="en-US" smtClean="0"/>
              <a:t>Channel Bandwidth</a:t>
            </a:r>
          </a:p>
        </p:txBody>
      </p:sp>
      <p:sp>
        <p:nvSpPr>
          <p:cNvPr id="26629" name="Rectangle 4"/>
          <p:cNvSpPr>
            <a:spLocks noChangeArrowheads="1"/>
          </p:cNvSpPr>
          <p:nvPr/>
        </p:nvSpPr>
        <p:spPr bwMode="auto">
          <a:xfrm>
            <a:off x="1736725" y="2752725"/>
            <a:ext cx="1439863" cy="360363"/>
          </a:xfrm>
          <a:prstGeom prst="rect">
            <a:avLst/>
          </a:prstGeom>
          <a:solidFill>
            <a:schemeClr val="accent1"/>
          </a:solidFill>
          <a:ln w="25400">
            <a:solidFill>
              <a:schemeClr val="tx1"/>
            </a:solidFill>
            <a:miter lim="800000"/>
            <a:headEnd/>
            <a:tailEnd/>
          </a:ln>
        </p:spPr>
        <p:txBody>
          <a:bodyPr wrap="none" anchor="ctr"/>
          <a:lstStyle/>
          <a:p>
            <a:pPr algn="ctr"/>
            <a:r>
              <a:rPr lang="en-US" sz="1800"/>
              <a:t>i</a:t>
            </a:r>
          </a:p>
        </p:txBody>
      </p:sp>
      <p:sp>
        <p:nvSpPr>
          <p:cNvPr id="26630" name="Rectangle 5"/>
          <p:cNvSpPr>
            <a:spLocks noChangeArrowheads="1"/>
          </p:cNvSpPr>
          <p:nvPr/>
        </p:nvSpPr>
        <p:spPr bwMode="auto">
          <a:xfrm>
            <a:off x="3132138" y="3113088"/>
            <a:ext cx="2879725" cy="360362"/>
          </a:xfrm>
          <a:prstGeom prst="rect">
            <a:avLst/>
          </a:prstGeom>
          <a:solidFill>
            <a:schemeClr val="bg1"/>
          </a:solidFill>
          <a:ln w="25400">
            <a:solidFill>
              <a:schemeClr val="tx1"/>
            </a:solidFill>
            <a:miter lim="800000"/>
            <a:headEnd/>
            <a:tailEnd/>
          </a:ln>
        </p:spPr>
        <p:txBody>
          <a:bodyPr wrap="none" anchor="ctr"/>
          <a:lstStyle/>
          <a:p>
            <a:pPr algn="ctr"/>
            <a:r>
              <a:rPr lang="en-US" sz="1800"/>
              <a:t>i+1</a:t>
            </a:r>
          </a:p>
        </p:txBody>
      </p:sp>
      <p:sp>
        <p:nvSpPr>
          <p:cNvPr id="26631" name="Rectangle 6"/>
          <p:cNvSpPr>
            <a:spLocks noChangeArrowheads="1"/>
          </p:cNvSpPr>
          <p:nvPr/>
        </p:nvSpPr>
        <p:spPr bwMode="auto">
          <a:xfrm>
            <a:off x="6011863" y="3111500"/>
            <a:ext cx="2879725" cy="360363"/>
          </a:xfrm>
          <a:prstGeom prst="rect">
            <a:avLst/>
          </a:prstGeom>
          <a:noFill/>
          <a:ln w="25400">
            <a:solidFill>
              <a:schemeClr val="tx1"/>
            </a:solidFill>
            <a:miter lim="800000"/>
            <a:headEnd/>
            <a:tailEnd/>
          </a:ln>
        </p:spPr>
        <p:txBody>
          <a:bodyPr wrap="none" anchor="ctr"/>
          <a:lstStyle/>
          <a:p>
            <a:pPr algn="ctr"/>
            <a:r>
              <a:rPr lang="en-US" sz="1800"/>
              <a:t>i+1</a:t>
            </a:r>
          </a:p>
        </p:txBody>
      </p:sp>
      <p:sp>
        <p:nvSpPr>
          <p:cNvPr id="26632" name="Rectangle 7"/>
          <p:cNvSpPr>
            <a:spLocks noChangeArrowheads="1"/>
          </p:cNvSpPr>
          <p:nvPr/>
        </p:nvSpPr>
        <p:spPr bwMode="auto">
          <a:xfrm>
            <a:off x="1736725" y="2259013"/>
            <a:ext cx="3195638" cy="180975"/>
          </a:xfrm>
          <a:prstGeom prst="rect">
            <a:avLst/>
          </a:prstGeom>
          <a:solidFill>
            <a:schemeClr val="accent1"/>
          </a:solidFill>
          <a:ln w="25400">
            <a:solidFill>
              <a:schemeClr val="tx1"/>
            </a:solidFill>
            <a:miter lim="800000"/>
            <a:headEnd/>
            <a:tailEnd/>
          </a:ln>
        </p:spPr>
        <p:txBody>
          <a:bodyPr wrap="none" anchor="ctr"/>
          <a:lstStyle/>
          <a:p>
            <a:pPr algn="ctr"/>
            <a:endParaRPr lang="en-US" sz="1800"/>
          </a:p>
        </p:txBody>
      </p:sp>
      <p:sp>
        <p:nvSpPr>
          <p:cNvPr id="26633" name="Text Box 8"/>
          <p:cNvSpPr txBox="1">
            <a:spLocks noChangeArrowheads="1"/>
          </p:cNvSpPr>
          <p:nvPr/>
        </p:nvSpPr>
        <p:spPr bwMode="auto">
          <a:xfrm>
            <a:off x="5424488" y="1419225"/>
            <a:ext cx="2803525" cy="396875"/>
          </a:xfrm>
          <a:prstGeom prst="rect">
            <a:avLst/>
          </a:prstGeom>
          <a:noFill/>
          <a:ln w="25400" algn="ctr">
            <a:noFill/>
            <a:miter lim="800000"/>
            <a:headEnd/>
            <a:tailEnd/>
          </a:ln>
        </p:spPr>
        <p:txBody>
          <a:bodyPr wrap="none">
            <a:spAutoFit/>
          </a:bodyPr>
          <a:lstStyle/>
          <a:p>
            <a:r>
              <a:rPr lang="en-US"/>
              <a:t>playback time = T</a:t>
            </a:r>
            <a:r>
              <a:rPr lang="en-US" baseline="-25000"/>
              <a:t>i</a:t>
            </a:r>
          </a:p>
        </p:txBody>
      </p:sp>
      <p:cxnSp>
        <p:nvCxnSpPr>
          <p:cNvPr id="26634" name="AutoShape 9"/>
          <p:cNvCxnSpPr>
            <a:cxnSpLocks noChangeShapeType="1"/>
            <a:stCxn id="26633" idx="1"/>
            <a:endCxn id="26632" idx="0"/>
          </p:cNvCxnSpPr>
          <p:nvPr/>
        </p:nvCxnSpPr>
        <p:spPr bwMode="auto">
          <a:xfrm rot="10800000" flipV="1">
            <a:off x="3335338" y="1617663"/>
            <a:ext cx="2089150" cy="628650"/>
          </a:xfrm>
          <a:prstGeom prst="curvedConnector2">
            <a:avLst/>
          </a:prstGeom>
          <a:noFill/>
          <a:ln w="25400">
            <a:solidFill>
              <a:schemeClr val="tx1"/>
            </a:solidFill>
            <a:round/>
            <a:headEnd/>
            <a:tailEnd type="triangle" w="med" len="med"/>
          </a:ln>
        </p:spPr>
      </p:cxnSp>
      <p:sp>
        <p:nvSpPr>
          <p:cNvPr id="26635" name="Line 10"/>
          <p:cNvSpPr>
            <a:spLocks noChangeShapeType="1"/>
          </p:cNvSpPr>
          <p:nvPr/>
        </p:nvSpPr>
        <p:spPr bwMode="auto">
          <a:xfrm>
            <a:off x="3335338" y="4024313"/>
            <a:ext cx="2973387" cy="7937"/>
          </a:xfrm>
          <a:prstGeom prst="line">
            <a:avLst/>
          </a:prstGeom>
          <a:noFill/>
          <a:ln w="25400">
            <a:solidFill>
              <a:schemeClr val="tx1"/>
            </a:solidFill>
            <a:round/>
            <a:headEnd type="triangle" w="med" len="med"/>
            <a:tailEnd type="triangle" w="med" len="med"/>
          </a:ln>
        </p:spPr>
        <p:txBody>
          <a:bodyPr wrap="none" anchor="ctr"/>
          <a:lstStyle/>
          <a:p>
            <a:endParaRPr lang="en-US"/>
          </a:p>
        </p:txBody>
      </p:sp>
      <p:sp>
        <p:nvSpPr>
          <p:cNvPr id="26636" name="Text Box 11"/>
          <p:cNvSpPr txBox="1">
            <a:spLocks noChangeArrowheads="1"/>
          </p:cNvSpPr>
          <p:nvPr/>
        </p:nvSpPr>
        <p:spPr bwMode="auto">
          <a:xfrm>
            <a:off x="3335338" y="4140200"/>
            <a:ext cx="3916362" cy="396875"/>
          </a:xfrm>
          <a:prstGeom prst="rect">
            <a:avLst/>
          </a:prstGeom>
          <a:noFill/>
          <a:ln w="25400" algn="ctr">
            <a:noFill/>
            <a:miter lim="800000"/>
            <a:headEnd/>
            <a:tailEnd/>
          </a:ln>
        </p:spPr>
        <p:txBody>
          <a:bodyPr wrap="none">
            <a:spAutoFit/>
          </a:bodyPr>
          <a:lstStyle/>
          <a:p>
            <a:r>
              <a:rPr lang="en-US"/>
              <a:t>download time = T</a:t>
            </a:r>
            <a:r>
              <a:rPr lang="en-US" baseline="-25000"/>
              <a:t>i+1</a:t>
            </a:r>
            <a:r>
              <a:rPr lang="en-US"/>
              <a:t>B</a:t>
            </a:r>
            <a:r>
              <a:rPr lang="en-US" baseline="-25000"/>
              <a:t>v</a:t>
            </a:r>
            <a:r>
              <a:rPr lang="en-US"/>
              <a:t>/B</a:t>
            </a:r>
            <a:r>
              <a:rPr lang="en-US" baseline="-25000"/>
              <a:t>i</a:t>
            </a:r>
          </a:p>
        </p:txBody>
      </p:sp>
      <p:sp>
        <p:nvSpPr>
          <p:cNvPr id="26637" name="Text Box 12"/>
          <p:cNvSpPr txBox="1">
            <a:spLocks noChangeArrowheads="1"/>
          </p:cNvSpPr>
          <p:nvPr/>
        </p:nvSpPr>
        <p:spPr bwMode="auto">
          <a:xfrm>
            <a:off x="1524000" y="4894263"/>
            <a:ext cx="6192838" cy="701675"/>
          </a:xfrm>
          <a:prstGeom prst="rect">
            <a:avLst/>
          </a:prstGeom>
          <a:noFill/>
          <a:ln w="25400" algn="ctr">
            <a:noFill/>
            <a:miter lim="800000"/>
            <a:headEnd/>
            <a:tailEnd/>
          </a:ln>
        </p:spPr>
        <p:txBody>
          <a:bodyPr wrap="none">
            <a:spAutoFit/>
          </a:bodyPr>
          <a:lstStyle/>
          <a:p>
            <a:r>
              <a:rPr lang="en-US"/>
              <a:t>X needs to be smaller than T</a:t>
            </a:r>
            <a:r>
              <a:rPr lang="en-US" baseline="-25000"/>
              <a:t>i </a:t>
            </a:r>
            <a:r>
              <a:rPr lang="en-US"/>
              <a:t>for segment </a:t>
            </a:r>
          </a:p>
          <a:p>
            <a:r>
              <a:rPr lang="en-US"/>
              <a:t>i+1 to arrive in time.</a:t>
            </a:r>
            <a:endParaRPr lang="en-US" baseline="-25000"/>
          </a:p>
        </p:txBody>
      </p:sp>
      <p:sp>
        <p:nvSpPr>
          <p:cNvPr id="26638" name="Text Box 13"/>
          <p:cNvSpPr txBox="1">
            <a:spLocks noChangeArrowheads="1"/>
          </p:cNvSpPr>
          <p:nvPr/>
        </p:nvSpPr>
        <p:spPr bwMode="auto">
          <a:xfrm>
            <a:off x="158750" y="3743325"/>
            <a:ext cx="936625" cy="1311275"/>
          </a:xfrm>
          <a:prstGeom prst="rect">
            <a:avLst/>
          </a:prstGeom>
          <a:noFill/>
          <a:ln w="25400" algn="ctr">
            <a:noFill/>
            <a:miter lim="800000"/>
            <a:headEnd/>
            <a:tailEnd/>
          </a:ln>
        </p:spPr>
        <p:txBody>
          <a:bodyPr wrap="none">
            <a:spAutoFit/>
          </a:bodyPr>
          <a:lstStyle/>
          <a:p>
            <a:r>
              <a:rPr lang="en-US">
                <a:solidFill>
                  <a:schemeClr val="folHlink"/>
                </a:solidFill>
              </a:rPr>
              <a:t>D’oh!</a:t>
            </a:r>
          </a:p>
          <a:p>
            <a:r>
              <a:rPr lang="en-US">
                <a:solidFill>
                  <a:schemeClr val="folHlink"/>
                </a:solidFill>
              </a:rPr>
              <a:t>Just </a:t>
            </a:r>
          </a:p>
          <a:p>
            <a:r>
              <a:rPr lang="en-US">
                <a:solidFill>
                  <a:schemeClr val="folHlink"/>
                </a:solidFill>
              </a:rPr>
              <a:t>miss </a:t>
            </a:r>
          </a:p>
          <a:p>
            <a:r>
              <a:rPr lang="en-US">
                <a:solidFill>
                  <a:schemeClr val="folHlink"/>
                </a:solidFill>
              </a:rPr>
              <a:t>it!</a:t>
            </a:r>
          </a:p>
        </p:txBody>
      </p:sp>
      <p:cxnSp>
        <p:nvCxnSpPr>
          <p:cNvPr id="26639" name="AutoShape 14"/>
          <p:cNvCxnSpPr>
            <a:cxnSpLocks noChangeShapeType="1"/>
            <a:stCxn id="26630" idx="1"/>
            <a:endCxn id="26638" idx="0"/>
          </p:cNvCxnSpPr>
          <p:nvPr/>
        </p:nvCxnSpPr>
        <p:spPr bwMode="auto">
          <a:xfrm rot="10800000" flipV="1">
            <a:off x="627063" y="3294063"/>
            <a:ext cx="2492375" cy="449262"/>
          </a:xfrm>
          <a:prstGeom prst="curvedConnector2">
            <a:avLst/>
          </a:prstGeom>
          <a:noFill/>
          <a:ln w="25400">
            <a:solidFill>
              <a:schemeClr val="folHlink"/>
            </a:solidFill>
            <a:round/>
            <a:headEnd/>
            <a:tailEnd type="triangle" w="med" len="med"/>
          </a:ln>
        </p:spPr>
      </p:cxnSp>
      <p:sp>
        <p:nvSpPr>
          <p:cNvPr id="26640" name="Rectangle 15"/>
          <p:cNvSpPr>
            <a:spLocks noChangeArrowheads="1"/>
          </p:cNvSpPr>
          <p:nvPr/>
        </p:nvSpPr>
        <p:spPr bwMode="auto">
          <a:xfrm>
            <a:off x="3384550" y="3475038"/>
            <a:ext cx="2879725" cy="360362"/>
          </a:xfrm>
          <a:prstGeom prst="rect">
            <a:avLst/>
          </a:prstGeom>
          <a:solidFill>
            <a:schemeClr val="accent2"/>
          </a:solidFill>
          <a:ln w="25400">
            <a:solidFill>
              <a:schemeClr val="tx1"/>
            </a:solidFill>
            <a:miter lim="800000"/>
            <a:headEnd/>
            <a:tailEnd/>
          </a:ln>
        </p:spPr>
        <p:txBody>
          <a:bodyPr wrap="none" anchor="ctr"/>
          <a:lstStyle/>
          <a:p>
            <a:pPr algn="ctr"/>
            <a:r>
              <a:rPr lang="en-US" sz="1800"/>
              <a:t>i+1</a:t>
            </a:r>
          </a:p>
        </p:txBody>
      </p:sp>
      <p:sp>
        <p:nvSpPr>
          <p:cNvPr id="26641" name="Rectangle 16"/>
          <p:cNvSpPr>
            <a:spLocks noChangeArrowheads="1"/>
          </p:cNvSpPr>
          <p:nvPr/>
        </p:nvSpPr>
        <p:spPr bwMode="auto">
          <a:xfrm>
            <a:off x="6264275" y="3473450"/>
            <a:ext cx="2627313" cy="360363"/>
          </a:xfrm>
          <a:prstGeom prst="rect">
            <a:avLst/>
          </a:prstGeom>
          <a:noFill/>
          <a:ln w="25400">
            <a:solidFill>
              <a:schemeClr val="tx1"/>
            </a:solidFill>
            <a:miter lim="800000"/>
            <a:headEnd/>
            <a:tailEnd/>
          </a:ln>
        </p:spPr>
        <p:txBody>
          <a:bodyPr wrap="none" anchor="ctr"/>
          <a:lstStyle/>
          <a:p>
            <a:pPr algn="ctr"/>
            <a:r>
              <a:rPr lang="en-US" sz="1800"/>
              <a:t>i+1</a:t>
            </a:r>
          </a:p>
        </p:txBody>
      </p:sp>
      <p:sp>
        <p:nvSpPr>
          <p:cNvPr id="26642" name="Line 17"/>
          <p:cNvSpPr>
            <a:spLocks noChangeShapeType="1"/>
          </p:cNvSpPr>
          <p:nvPr/>
        </p:nvSpPr>
        <p:spPr bwMode="auto">
          <a:xfrm>
            <a:off x="1736725" y="4024313"/>
            <a:ext cx="1647825" cy="0"/>
          </a:xfrm>
          <a:prstGeom prst="line">
            <a:avLst/>
          </a:prstGeom>
          <a:noFill/>
          <a:ln w="25400">
            <a:solidFill>
              <a:schemeClr val="tx1"/>
            </a:solidFill>
            <a:round/>
            <a:headEnd type="triangle" w="med" len="med"/>
            <a:tailEnd type="triangle" w="med" len="med"/>
          </a:ln>
        </p:spPr>
        <p:txBody>
          <a:bodyPr wrap="none" anchor="ctr"/>
          <a:lstStyle/>
          <a:p>
            <a:endParaRPr lang="en-US"/>
          </a:p>
        </p:txBody>
      </p:sp>
      <p:sp>
        <p:nvSpPr>
          <p:cNvPr id="26643" name="Text Box 18"/>
          <p:cNvSpPr txBox="1">
            <a:spLocks noChangeArrowheads="1"/>
          </p:cNvSpPr>
          <p:nvPr/>
        </p:nvSpPr>
        <p:spPr bwMode="auto">
          <a:xfrm>
            <a:off x="2365375" y="4149725"/>
            <a:ext cx="377825" cy="396875"/>
          </a:xfrm>
          <a:prstGeom prst="rect">
            <a:avLst/>
          </a:prstGeom>
          <a:noFill/>
          <a:ln w="25400" algn="ctr">
            <a:noFill/>
            <a:miter lim="800000"/>
            <a:headEnd/>
            <a:tailEnd/>
          </a:ln>
        </p:spPr>
        <p:txBody>
          <a:bodyPr wrap="none">
            <a:spAutoFit/>
          </a:bodyPr>
          <a:lstStyle/>
          <a:p>
            <a:r>
              <a:rPr lang="en-US"/>
              <a:t>X</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7651" name="Slide Number Placeholder 4"/>
          <p:cNvSpPr>
            <a:spLocks noGrp="1"/>
          </p:cNvSpPr>
          <p:nvPr>
            <p:ph type="sldNum" sz="quarter" idx="12"/>
          </p:nvPr>
        </p:nvSpPr>
        <p:spPr>
          <a:noFill/>
        </p:spPr>
        <p:txBody>
          <a:bodyPr/>
          <a:lstStyle/>
          <a:p>
            <a:fld id="{D9C34D6B-2C08-40C4-AE75-EE2F5179994B}" type="slidenum">
              <a:rPr lang="en-US"/>
              <a:pPr/>
              <a:t>25</a:t>
            </a:fld>
            <a:endParaRPr lang="en-US"/>
          </a:p>
        </p:txBody>
      </p:sp>
      <p:sp>
        <p:nvSpPr>
          <p:cNvPr id="27652" name="Rectangle 2"/>
          <p:cNvSpPr>
            <a:spLocks noGrp="1" noChangeArrowheads="1"/>
          </p:cNvSpPr>
          <p:nvPr>
            <p:ph type="title"/>
          </p:nvPr>
        </p:nvSpPr>
        <p:spPr/>
        <p:txBody>
          <a:bodyPr/>
          <a:lstStyle/>
          <a:p>
            <a:pPr eaLnBrk="1" hangingPunct="1"/>
            <a:r>
              <a:rPr lang="en-US" smtClean="0"/>
              <a:t>Channel Bandwidth</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8675" name="Slide Number Placeholder 5"/>
          <p:cNvSpPr>
            <a:spLocks noGrp="1"/>
          </p:cNvSpPr>
          <p:nvPr>
            <p:ph type="sldNum" sz="quarter" idx="12"/>
          </p:nvPr>
        </p:nvSpPr>
        <p:spPr>
          <a:noFill/>
        </p:spPr>
        <p:txBody>
          <a:bodyPr/>
          <a:lstStyle/>
          <a:p>
            <a:fld id="{08B24F3B-C7A1-4785-84D2-041EF2F2F019}" type="slidenum">
              <a:rPr lang="en-US"/>
              <a:pPr/>
              <a:t>26</a:t>
            </a:fld>
            <a:endParaRPr lang="en-US"/>
          </a:p>
        </p:txBody>
      </p:sp>
      <p:sp>
        <p:nvSpPr>
          <p:cNvPr id="28676" name="Rectangle 2"/>
          <p:cNvSpPr>
            <a:spLocks noGrp="1" noChangeArrowheads="1"/>
          </p:cNvSpPr>
          <p:nvPr>
            <p:ph type="title"/>
          </p:nvPr>
        </p:nvSpPr>
        <p:spPr/>
        <p:txBody>
          <a:bodyPr/>
          <a:lstStyle/>
          <a:p>
            <a:pPr eaLnBrk="1" hangingPunct="1"/>
            <a:r>
              <a:rPr lang="en-US" smtClean="0"/>
              <a:t>Client Latency</a:t>
            </a:r>
          </a:p>
        </p:txBody>
      </p:sp>
      <p:sp>
        <p:nvSpPr>
          <p:cNvPr id="28677" name="Rectangle 3"/>
          <p:cNvSpPr>
            <a:spLocks noGrp="1" noChangeArrowheads="1"/>
          </p:cNvSpPr>
          <p:nvPr>
            <p:ph type="body" idx="1"/>
          </p:nvPr>
        </p:nvSpPr>
        <p:spPr/>
        <p:txBody>
          <a:bodyPr/>
          <a:lstStyle/>
          <a:p>
            <a:pPr eaLnBrk="1" hangingPunct="1">
              <a:buFont typeface="Wingdings" pitchFamily="2" charset="2"/>
              <a:buNone/>
            </a:pPr>
            <a:endParaRPr lang="en-US" baseline="-250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29699" name="Slide Number Placeholder 5"/>
          <p:cNvSpPr>
            <a:spLocks noGrp="1"/>
          </p:cNvSpPr>
          <p:nvPr>
            <p:ph type="sldNum" sz="quarter" idx="12"/>
          </p:nvPr>
        </p:nvSpPr>
        <p:spPr>
          <a:noFill/>
        </p:spPr>
        <p:txBody>
          <a:bodyPr/>
          <a:lstStyle/>
          <a:p>
            <a:fld id="{16FCEAF0-2862-4727-800C-3807765FAF11}" type="slidenum">
              <a:rPr lang="en-US"/>
              <a:pPr/>
              <a:t>27</a:t>
            </a:fld>
            <a:endParaRPr lang="en-US"/>
          </a:p>
        </p:txBody>
      </p:sp>
      <p:sp>
        <p:nvSpPr>
          <p:cNvPr id="29700" name="Rectangle 2"/>
          <p:cNvSpPr>
            <a:spLocks noGrp="1" noChangeArrowheads="1"/>
          </p:cNvSpPr>
          <p:nvPr>
            <p:ph type="title"/>
          </p:nvPr>
        </p:nvSpPr>
        <p:spPr/>
        <p:txBody>
          <a:bodyPr/>
          <a:lstStyle/>
          <a:p>
            <a:pPr eaLnBrk="1" hangingPunct="1"/>
            <a:r>
              <a:rPr lang="en-US" smtClean="0"/>
              <a:t>Storage Requirement</a:t>
            </a:r>
          </a:p>
        </p:txBody>
      </p:sp>
      <p:sp>
        <p:nvSpPr>
          <p:cNvPr id="29701" name="Rectangle 5"/>
          <p:cNvSpPr>
            <a:spLocks noGrp="1" noChangeArrowheads="1"/>
          </p:cNvSpPr>
          <p:nvPr>
            <p:ph type="body" idx="1"/>
          </p:nvPr>
        </p:nvSpPr>
        <p:spPr/>
        <p:txBody>
          <a:bodyPr/>
          <a:lstStyle/>
          <a:p>
            <a:pPr eaLnBrk="1" hangingPunct="1"/>
            <a:r>
              <a:rPr lang="en-US" smtClean="0"/>
              <a:t>One channel at a time</a:t>
            </a:r>
          </a:p>
          <a:p>
            <a:pPr eaLnBrk="1" hangingPunct="1"/>
            <a:r>
              <a:rPr lang="en-US" smtClean="0"/>
              <a:t>Can pause and wait</a:t>
            </a:r>
          </a:p>
        </p:txBody>
      </p:sp>
      <p:sp>
        <p:nvSpPr>
          <p:cNvPr id="29702" name="Rectangle 6"/>
          <p:cNvSpPr>
            <a:spLocks noChangeArrowheads="1"/>
          </p:cNvSpPr>
          <p:nvPr/>
        </p:nvSpPr>
        <p:spPr bwMode="auto">
          <a:xfrm>
            <a:off x="2006600" y="3384550"/>
            <a:ext cx="719138"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3" name="Rectangle 7"/>
          <p:cNvSpPr>
            <a:spLocks noChangeArrowheads="1"/>
          </p:cNvSpPr>
          <p:nvPr/>
        </p:nvSpPr>
        <p:spPr bwMode="auto">
          <a:xfrm>
            <a:off x="2727325" y="338455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4" name="Rectangle 8"/>
          <p:cNvSpPr>
            <a:spLocks noChangeArrowheads="1"/>
          </p:cNvSpPr>
          <p:nvPr/>
        </p:nvSpPr>
        <p:spPr bwMode="auto">
          <a:xfrm>
            <a:off x="3446463" y="3384550"/>
            <a:ext cx="719137"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5" name="Rectangle 9"/>
          <p:cNvSpPr>
            <a:spLocks noChangeArrowheads="1"/>
          </p:cNvSpPr>
          <p:nvPr/>
        </p:nvSpPr>
        <p:spPr bwMode="auto">
          <a:xfrm>
            <a:off x="4167188" y="3384550"/>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6" name="Rectangle 10"/>
          <p:cNvSpPr>
            <a:spLocks noChangeArrowheads="1"/>
          </p:cNvSpPr>
          <p:nvPr/>
        </p:nvSpPr>
        <p:spPr bwMode="auto">
          <a:xfrm>
            <a:off x="4886325" y="3384550"/>
            <a:ext cx="719138"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7" name="Rectangle 11"/>
          <p:cNvSpPr>
            <a:spLocks noChangeArrowheads="1"/>
          </p:cNvSpPr>
          <p:nvPr/>
        </p:nvSpPr>
        <p:spPr bwMode="auto">
          <a:xfrm>
            <a:off x="5607050" y="338455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8" name="Rectangle 12"/>
          <p:cNvSpPr>
            <a:spLocks noChangeArrowheads="1"/>
          </p:cNvSpPr>
          <p:nvPr/>
        </p:nvSpPr>
        <p:spPr bwMode="auto">
          <a:xfrm>
            <a:off x="6326188" y="3384550"/>
            <a:ext cx="719137"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09" name="Rectangle 13"/>
          <p:cNvSpPr>
            <a:spLocks noChangeArrowheads="1"/>
          </p:cNvSpPr>
          <p:nvPr/>
        </p:nvSpPr>
        <p:spPr bwMode="auto">
          <a:xfrm>
            <a:off x="7046913" y="3384550"/>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0" name="Rectangle 14"/>
          <p:cNvSpPr>
            <a:spLocks noChangeArrowheads="1"/>
          </p:cNvSpPr>
          <p:nvPr/>
        </p:nvSpPr>
        <p:spPr bwMode="auto">
          <a:xfrm>
            <a:off x="2006600" y="4284663"/>
            <a:ext cx="1439863" cy="360362"/>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1" name="Rectangle 15"/>
          <p:cNvSpPr>
            <a:spLocks noChangeArrowheads="1"/>
          </p:cNvSpPr>
          <p:nvPr/>
        </p:nvSpPr>
        <p:spPr bwMode="auto">
          <a:xfrm>
            <a:off x="3446463" y="4284663"/>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2" name="Rectangle 16"/>
          <p:cNvSpPr>
            <a:spLocks noChangeArrowheads="1"/>
          </p:cNvSpPr>
          <p:nvPr/>
        </p:nvSpPr>
        <p:spPr bwMode="auto">
          <a:xfrm>
            <a:off x="4886325" y="4284663"/>
            <a:ext cx="1439863" cy="360362"/>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3" name="Rectangle 17"/>
          <p:cNvSpPr>
            <a:spLocks noChangeArrowheads="1"/>
          </p:cNvSpPr>
          <p:nvPr/>
        </p:nvSpPr>
        <p:spPr bwMode="auto">
          <a:xfrm>
            <a:off x="6326188" y="4284663"/>
            <a:ext cx="1439862"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4" name="Rectangle 18"/>
          <p:cNvSpPr>
            <a:spLocks noChangeArrowheads="1"/>
          </p:cNvSpPr>
          <p:nvPr/>
        </p:nvSpPr>
        <p:spPr bwMode="auto">
          <a:xfrm>
            <a:off x="2006600" y="5229225"/>
            <a:ext cx="2879725"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5" name="Rectangle 19"/>
          <p:cNvSpPr>
            <a:spLocks noChangeArrowheads="1"/>
          </p:cNvSpPr>
          <p:nvPr/>
        </p:nvSpPr>
        <p:spPr bwMode="auto">
          <a:xfrm>
            <a:off x="4886325" y="5229225"/>
            <a:ext cx="2879725"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6" name="Rectangle 20"/>
          <p:cNvSpPr>
            <a:spLocks noChangeArrowheads="1"/>
          </p:cNvSpPr>
          <p:nvPr/>
        </p:nvSpPr>
        <p:spPr bwMode="auto">
          <a:xfrm>
            <a:off x="2365375" y="3752850"/>
            <a:ext cx="719138"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7" name="Rectangle 21"/>
          <p:cNvSpPr>
            <a:spLocks noChangeArrowheads="1"/>
          </p:cNvSpPr>
          <p:nvPr/>
        </p:nvSpPr>
        <p:spPr bwMode="auto">
          <a:xfrm>
            <a:off x="3086100" y="375285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8" name="Rectangle 22"/>
          <p:cNvSpPr>
            <a:spLocks noChangeArrowheads="1"/>
          </p:cNvSpPr>
          <p:nvPr/>
        </p:nvSpPr>
        <p:spPr bwMode="auto">
          <a:xfrm>
            <a:off x="3805238" y="3752850"/>
            <a:ext cx="719137"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19" name="Rectangle 23"/>
          <p:cNvSpPr>
            <a:spLocks noChangeArrowheads="1"/>
          </p:cNvSpPr>
          <p:nvPr/>
        </p:nvSpPr>
        <p:spPr bwMode="auto">
          <a:xfrm>
            <a:off x="4525963" y="3752850"/>
            <a:ext cx="719137"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0" name="Rectangle 24"/>
          <p:cNvSpPr>
            <a:spLocks noChangeArrowheads="1"/>
          </p:cNvSpPr>
          <p:nvPr/>
        </p:nvSpPr>
        <p:spPr bwMode="auto">
          <a:xfrm>
            <a:off x="5245100" y="3752850"/>
            <a:ext cx="719138"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1" name="Rectangle 25"/>
          <p:cNvSpPr>
            <a:spLocks noChangeArrowheads="1"/>
          </p:cNvSpPr>
          <p:nvPr/>
        </p:nvSpPr>
        <p:spPr bwMode="auto">
          <a:xfrm>
            <a:off x="5965825" y="3752850"/>
            <a:ext cx="719138"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2" name="Rectangle 26"/>
          <p:cNvSpPr>
            <a:spLocks noChangeArrowheads="1"/>
          </p:cNvSpPr>
          <p:nvPr/>
        </p:nvSpPr>
        <p:spPr bwMode="auto">
          <a:xfrm>
            <a:off x="6684963" y="3752850"/>
            <a:ext cx="719137"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3" name="Rectangle 27"/>
          <p:cNvSpPr>
            <a:spLocks noChangeArrowheads="1"/>
          </p:cNvSpPr>
          <p:nvPr/>
        </p:nvSpPr>
        <p:spPr bwMode="auto">
          <a:xfrm>
            <a:off x="7405688" y="3752850"/>
            <a:ext cx="360362" cy="360363"/>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4" name="Rectangle 28"/>
          <p:cNvSpPr>
            <a:spLocks noChangeArrowheads="1"/>
          </p:cNvSpPr>
          <p:nvPr/>
        </p:nvSpPr>
        <p:spPr bwMode="auto">
          <a:xfrm>
            <a:off x="2682875" y="4645025"/>
            <a:ext cx="1439863"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5" name="Rectangle 29"/>
          <p:cNvSpPr>
            <a:spLocks noChangeArrowheads="1"/>
          </p:cNvSpPr>
          <p:nvPr/>
        </p:nvSpPr>
        <p:spPr bwMode="auto">
          <a:xfrm>
            <a:off x="4122738" y="4645025"/>
            <a:ext cx="1439862"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6" name="Rectangle 30"/>
          <p:cNvSpPr>
            <a:spLocks noChangeArrowheads="1"/>
          </p:cNvSpPr>
          <p:nvPr/>
        </p:nvSpPr>
        <p:spPr bwMode="auto">
          <a:xfrm>
            <a:off x="5562600" y="4645025"/>
            <a:ext cx="1439863" cy="360363"/>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7" name="Rectangle 31"/>
          <p:cNvSpPr>
            <a:spLocks noChangeArrowheads="1"/>
          </p:cNvSpPr>
          <p:nvPr/>
        </p:nvSpPr>
        <p:spPr bwMode="auto">
          <a:xfrm>
            <a:off x="7002463" y="4645025"/>
            <a:ext cx="763587"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8" name="Rectangle 32"/>
          <p:cNvSpPr>
            <a:spLocks noChangeArrowheads="1"/>
          </p:cNvSpPr>
          <p:nvPr/>
        </p:nvSpPr>
        <p:spPr bwMode="auto">
          <a:xfrm>
            <a:off x="3446463" y="5589588"/>
            <a:ext cx="2879725" cy="360362"/>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29" name="Rectangle 33"/>
          <p:cNvSpPr>
            <a:spLocks noChangeArrowheads="1"/>
          </p:cNvSpPr>
          <p:nvPr/>
        </p:nvSpPr>
        <p:spPr bwMode="auto">
          <a:xfrm>
            <a:off x="6326188" y="5589588"/>
            <a:ext cx="1439862"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30" name="Rectangle 34"/>
          <p:cNvSpPr>
            <a:spLocks noChangeArrowheads="1"/>
          </p:cNvSpPr>
          <p:nvPr/>
        </p:nvSpPr>
        <p:spPr bwMode="auto">
          <a:xfrm>
            <a:off x="2006600" y="4654550"/>
            <a:ext cx="676275"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31" name="Rectangle 35"/>
          <p:cNvSpPr>
            <a:spLocks noChangeArrowheads="1"/>
          </p:cNvSpPr>
          <p:nvPr/>
        </p:nvSpPr>
        <p:spPr bwMode="auto">
          <a:xfrm>
            <a:off x="2006600" y="3751263"/>
            <a:ext cx="358775"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29732" name="Rectangle 36"/>
          <p:cNvSpPr>
            <a:spLocks noChangeArrowheads="1"/>
          </p:cNvSpPr>
          <p:nvPr/>
        </p:nvSpPr>
        <p:spPr bwMode="auto">
          <a:xfrm>
            <a:off x="2006600" y="5589588"/>
            <a:ext cx="1439863"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0723" name="Slide Number Placeholder 4"/>
          <p:cNvSpPr>
            <a:spLocks noGrp="1"/>
          </p:cNvSpPr>
          <p:nvPr>
            <p:ph type="sldNum" sz="quarter" idx="12"/>
          </p:nvPr>
        </p:nvSpPr>
        <p:spPr>
          <a:noFill/>
        </p:spPr>
        <p:txBody>
          <a:bodyPr/>
          <a:lstStyle/>
          <a:p>
            <a:fld id="{7CB110B4-0634-474D-93C4-3F78047B5F1C}" type="slidenum">
              <a:rPr lang="en-US"/>
              <a:pPr/>
              <a:t>28</a:t>
            </a:fld>
            <a:endParaRPr lang="en-US"/>
          </a:p>
        </p:txBody>
      </p:sp>
      <p:sp>
        <p:nvSpPr>
          <p:cNvPr id="30724" name="Rectangle 2"/>
          <p:cNvSpPr>
            <a:spLocks noGrp="1" noChangeArrowheads="1"/>
          </p:cNvSpPr>
          <p:nvPr>
            <p:ph type="title"/>
          </p:nvPr>
        </p:nvSpPr>
        <p:spPr/>
        <p:txBody>
          <a:bodyPr/>
          <a:lstStyle/>
          <a:p>
            <a:pPr eaLnBrk="1" hangingPunct="1"/>
            <a:r>
              <a:rPr lang="en-US" smtClean="0"/>
              <a:t>Storage Requirement</a:t>
            </a:r>
          </a:p>
        </p:txBody>
      </p:sp>
      <p:sp>
        <p:nvSpPr>
          <p:cNvPr id="30725" name="Rectangle 4"/>
          <p:cNvSpPr>
            <a:spLocks noChangeArrowheads="1"/>
          </p:cNvSpPr>
          <p:nvPr/>
        </p:nvSpPr>
        <p:spPr bwMode="auto">
          <a:xfrm>
            <a:off x="1736725" y="2754313"/>
            <a:ext cx="1439863" cy="360362"/>
          </a:xfrm>
          <a:prstGeom prst="rect">
            <a:avLst/>
          </a:prstGeom>
          <a:solidFill>
            <a:schemeClr val="accent1"/>
          </a:solidFill>
          <a:ln w="25400">
            <a:solidFill>
              <a:schemeClr val="tx1"/>
            </a:solidFill>
            <a:miter lim="800000"/>
            <a:headEnd/>
            <a:tailEnd/>
          </a:ln>
        </p:spPr>
        <p:txBody>
          <a:bodyPr wrap="none" anchor="ctr"/>
          <a:lstStyle/>
          <a:p>
            <a:pPr algn="ctr"/>
            <a:r>
              <a:rPr lang="en-US" sz="1800"/>
              <a:t>k-1</a:t>
            </a:r>
          </a:p>
        </p:txBody>
      </p:sp>
      <p:sp>
        <p:nvSpPr>
          <p:cNvPr id="30726" name="Rectangle 5"/>
          <p:cNvSpPr>
            <a:spLocks noChangeArrowheads="1"/>
          </p:cNvSpPr>
          <p:nvPr/>
        </p:nvSpPr>
        <p:spPr bwMode="auto">
          <a:xfrm>
            <a:off x="3132138" y="3113088"/>
            <a:ext cx="2879725" cy="360362"/>
          </a:xfrm>
          <a:prstGeom prst="rect">
            <a:avLst/>
          </a:prstGeom>
          <a:solidFill>
            <a:schemeClr val="bg1"/>
          </a:solidFill>
          <a:ln w="25400">
            <a:solidFill>
              <a:schemeClr val="tx1"/>
            </a:solidFill>
            <a:miter lim="800000"/>
            <a:headEnd/>
            <a:tailEnd/>
          </a:ln>
        </p:spPr>
        <p:txBody>
          <a:bodyPr wrap="none" anchor="ctr"/>
          <a:lstStyle/>
          <a:p>
            <a:pPr algn="ctr"/>
            <a:r>
              <a:rPr lang="en-US" sz="1800"/>
              <a:t>k</a:t>
            </a:r>
          </a:p>
        </p:txBody>
      </p:sp>
      <p:sp>
        <p:nvSpPr>
          <p:cNvPr id="30727" name="Rectangle 9"/>
          <p:cNvSpPr>
            <a:spLocks noChangeArrowheads="1"/>
          </p:cNvSpPr>
          <p:nvPr/>
        </p:nvSpPr>
        <p:spPr bwMode="auto">
          <a:xfrm>
            <a:off x="3384550" y="3475038"/>
            <a:ext cx="2879725" cy="360362"/>
          </a:xfrm>
          <a:prstGeom prst="rect">
            <a:avLst/>
          </a:prstGeom>
          <a:solidFill>
            <a:schemeClr val="accent2"/>
          </a:solidFill>
          <a:ln w="25400">
            <a:solidFill>
              <a:schemeClr val="tx1"/>
            </a:solidFill>
            <a:miter lim="800000"/>
            <a:headEnd/>
            <a:tailEnd/>
          </a:ln>
        </p:spPr>
        <p:txBody>
          <a:bodyPr wrap="none" anchor="ctr"/>
          <a:lstStyle/>
          <a:p>
            <a:pPr algn="ctr"/>
            <a:r>
              <a:rPr lang="en-US" sz="1800"/>
              <a:t>k</a:t>
            </a:r>
          </a:p>
        </p:txBody>
      </p:sp>
      <p:sp>
        <p:nvSpPr>
          <p:cNvPr id="30728" name="Rectangle 12"/>
          <p:cNvSpPr>
            <a:spLocks noChangeArrowheads="1"/>
          </p:cNvSpPr>
          <p:nvPr/>
        </p:nvSpPr>
        <p:spPr bwMode="auto">
          <a:xfrm>
            <a:off x="1557338" y="2393950"/>
            <a:ext cx="1439862" cy="360363"/>
          </a:xfrm>
          <a:prstGeom prst="rect">
            <a:avLst/>
          </a:prstGeom>
          <a:solidFill>
            <a:schemeClr val="accent1"/>
          </a:solidFill>
          <a:ln w="25400">
            <a:solidFill>
              <a:schemeClr val="tx1"/>
            </a:solidFill>
            <a:miter lim="800000"/>
            <a:headEnd/>
            <a:tailEnd/>
          </a:ln>
        </p:spPr>
        <p:txBody>
          <a:bodyPr wrap="none" anchor="ctr"/>
          <a:lstStyle/>
          <a:p>
            <a:pPr algn="ctr"/>
            <a:r>
              <a:rPr lang="en-US" sz="1800"/>
              <a:t>k-1</a:t>
            </a:r>
          </a:p>
        </p:txBody>
      </p:sp>
      <p:sp>
        <p:nvSpPr>
          <p:cNvPr id="30729" name="Rectangle 13"/>
          <p:cNvSpPr>
            <a:spLocks noChangeArrowheads="1"/>
          </p:cNvSpPr>
          <p:nvPr/>
        </p:nvSpPr>
        <p:spPr bwMode="auto">
          <a:xfrm>
            <a:off x="2906713" y="2406650"/>
            <a:ext cx="90487" cy="349250"/>
          </a:xfrm>
          <a:prstGeom prst="rect">
            <a:avLst/>
          </a:prstGeom>
          <a:solidFill>
            <a:schemeClr val="bg1"/>
          </a:solidFill>
          <a:ln w="25400" algn="ctr">
            <a:noFill/>
            <a:miter lim="800000"/>
            <a:headEnd/>
            <a:tailEnd/>
          </a:ln>
        </p:spPr>
        <p:txBody>
          <a:bodyPr wrap="none" anchor="ctr"/>
          <a:lstStyle/>
          <a:p>
            <a:endParaRPr lang="en-US"/>
          </a:p>
        </p:txBody>
      </p:sp>
      <p:sp>
        <p:nvSpPr>
          <p:cNvPr id="30730" name="Rectangle 14"/>
          <p:cNvSpPr>
            <a:spLocks noChangeArrowheads="1"/>
          </p:cNvSpPr>
          <p:nvPr/>
        </p:nvSpPr>
        <p:spPr bwMode="auto">
          <a:xfrm>
            <a:off x="1751013" y="2771775"/>
            <a:ext cx="1330325" cy="333375"/>
          </a:xfrm>
          <a:prstGeom prst="rect">
            <a:avLst/>
          </a:prstGeom>
          <a:solidFill>
            <a:schemeClr val="bg1"/>
          </a:solidFill>
          <a:ln w="25400" algn="ctr">
            <a:noFill/>
            <a:miter lim="800000"/>
            <a:headEnd/>
            <a:tailEnd/>
          </a:ln>
        </p:spPr>
        <p:txBody>
          <a:bodyPr wrap="none" anchor="ctr"/>
          <a:lstStyle/>
          <a:p>
            <a:endParaRPr lang="en-US"/>
          </a:p>
        </p:txBody>
      </p:sp>
      <p:sp>
        <p:nvSpPr>
          <p:cNvPr id="30731" name="Line 15"/>
          <p:cNvSpPr>
            <a:spLocks noChangeShapeType="1"/>
          </p:cNvSpPr>
          <p:nvPr/>
        </p:nvSpPr>
        <p:spPr bwMode="auto">
          <a:xfrm>
            <a:off x="2841625" y="2168525"/>
            <a:ext cx="0" cy="225425"/>
          </a:xfrm>
          <a:prstGeom prst="line">
            <a:avLst/>
          </a:prstGeom>
          <a:noFill/>
          <a:ln w="25400">
            <a:solidFill>
              <a:schemeClr val="bg2"/>
            </a:solidFill>
            <a:round/>
            <a:headEnd/>
            <a:tailEnd type="triangle" w="med" len="med"/>
          </a:ln>
        </p:spPr>
        <p:txBody>
          <a:bodyPr wrap="none" anchor="ctr"/>
          <a:lstStyle/>
          <a:p>
            <a:endParaRPr lang="en-US"/>
          </a:p>
        </p:txBody>
      </p:sp>
      <p:sp>
        <p:nvSpPr>
          <p:cNvPr id="30732" name="Line 16"/>
          <p:cNvSpPr>
            <a:spLocks noChangeShapeType="1"/>
          </p:cNvSpPr>
          <p:nvPr/>
        </p:nvSpPr>
        <p:spPr bwMode="auto">
          <a:xfrm flipV="1">
            <a:off x="2997200" y="3105150"/>
            <a:ext cx="0" cy="368300"/>
          </a:xfrm>
          <a:prstGeom prst="line">
            <a:avLst/>
          </a:prstGeom>
          <a:noFill/>
          <a:ln w="25400">
            <a:solidFill>
              <a:schemeClr val="bg2"/>
            </a:solidFill>
            <a:round/>
            <a:headEnd/>
            <a:tailEnd type="triangle" w="med" len="med"/>
          </a:ln>
        </p:spPr>
        <p:txBody>
          <a:bodyPr wrap="none" anchor="ctr"/>
          <a:lstStyle/>
          <a:p>
            <a:endParaRPr lang="en-US"/>
          </a:p>
        </p:txBody>
      </p:sp>
      <p:sp>
        <p:nvSpPr>
          <p:cNvPr id="30733" name="Text Box 17"/>
          <p:cNvSpPr txBox="1">
            <a:spLocks noChangeArrowheads="1"/>
          </p:cNvSpPr>
          <p:nvPr/>
        </p:nvSpPr>
        <p:spPr bwMode="auto">
          <a:xfrm>
            <a:off x="2616200" y="1847850"/>
            <a:ext cx="777875" cy="304800"/>
          </a:xfrm>
          <a:prstGeom prst="rect">
            <a:avLst/>
          </a:prstGeom>
          <a:noFill/>
          <a:ln w="25400" algn="ctr">
            <a:noFill/>
            <a:miter lim="800000"/>
            <a:headEnd/>
            <a:tailEnd/>
          </a:ln>
        </p:spPr>
        <p:txBody>
          <a:bodyPr wrap="none">
            <a:spAutoFit/>
          </a:bodyPr>
          <a:lstStyle/>
          <a:p>
            <a:r>
              <a:rPr lang="en-US" sz="1400">
                <a:solidFill>
                  <a:schemeClr val="bg2"/>
                </a:solidFill>
              </a:rPr>
              <a:t>pause</a:t>
            </a:r>
          </a:p>
        </p:txBody>
      </p:sp>
      <p:sp>
        <p:nvSpPr>
          <p:cNvPr id="30734" name="Text Box 18"/>
          <p:cNvSpPr txBox="1">
            <a:spLocks noChangeArrowheads="1"/>
          </p:cNvSpPr>
          <p:nvPr/>
        </p:nvSpPr>
        <p:spPr bwMode="auto">
          <a:xfrm>
            <a:off x="2203450" y="3475038"/>
            <a:ext cx="928688" cy="304800"/>
          </a:xfrm>
          <a:prstGeom prst="rect">
            <a:avLst/>
          </a:prstGeom>
          <a:noFill/>
          <a:ln w="25400" algn="ctr">
            <a:noFill/>
            <a:miter lim="800000"/>
            <a:headEnd/>
            <a:tailEnd/>
          </a:ln>
        </p:spPr>
        <p:txBody>
          <a:bodyPr wrap="none">
            <a:spAutoFit/>
          </a:bodyPr>
          <a:lstStyle/>
          <a:p>
            <a:r>
              <a:rPr lang="en-US" sz="1400">
                <a:solidFill>
                  <a:schemeClr val="bg2"/>
                </a:solidFill>
              </a:rPr>
              <a:t>resume</a:t>
            </a:r>
          </a:p>
        </p:txBody>
      </p:sp>
      <p:sp>
        <p:nvSpPr>
          <p:cNvPr id="30735" name="Line 19"/>
          <p:cNvSpPr>
            <a:spLocks noChangeShapeType="1"/>
          </p:cNvSpPr>
          <p:nvPr/>
        </p:nvSpPr>
        <p:spPr bwMode="auto">
          <a:xfrm>
            <a:off x="2906713" y="2771775"/>
            <a:ext cx="0" cy="3087688"/>
          </a:xfrm>
          <a:prstGeom prst="line">
            <a:avLst/>
          </a:prstGeom>
          <a:noFill/>
          <a:ln w="3175">
            <a:solidFill>
              <a:schemeClr val="tx1"/>
            </a:solidFill>
            <a:prstDash val="sysDot"/>
            <a:round/>
            <a:headEnd/>
            <a:tailEnd/>
          </a:ln>
        </p:spPr>
        <p:txBody>
          <a:bodyPr wrap="none" anchor="ctr"/>
          <a:lstStyle/>
          <a:p>
            <a:endParaRPr lang="en-US"/>
          </a:p>
        </p:txBody>
      </p:sp>
      <p:sp>
        <p:nvSpPr>
          <p:cNvPr id="30736" name="Line 20"/>
          <p:cNvSpPr>
            <a:spLocks noChangeShapeType="1"/>
          </p:cNvSpPr>
          <p:nvPr/>
        </p:nvSpPr>
        <p:spPr bwMode="auto">
          <a:xfrm flipH="1">
            <a:off x="3390900" y="3835400"/>
            <a:ext cx="1588" cy="2030413"/>
          </a:xfrm>
          <a:prstGeom prst="line">
            <a:avLst/>
          </a:prstGeom>
          <a:noFill/>
          <a:ln w="3175">
            <a:solidFill>
              <a:schemeClr val="tx1"/>
            </a:solidFill>
            <a:prstDash val="sysDot"/>
            <a:round/>
            <a:headEnd/>
            <a:tailEnd/>
          </a:ln>
        </p:spPr>
        <p:txBody>
          <a:bodyPr wrap="none" anchor="ctr"/>
          <a:lstStyle/>
          <a:p>
            <a:endParaRPr lang="en-US"/>
          </a:p>
        </p:txBody>
      </p:sp>
      <p:cxnSp>
        <p:nvCxnSpPr>
          <p:cNvPr id="30737" name="AutoShape 21"/>
          <p:cNvCxnSpPr>
            <a:cxnSpLocks noChangeShapeType="1"/>
            <a:stCxn id="30735" idx="1"/>
            <a:endCxn id="30736" idx="1"/>
          </p:cNvCxnSpPr>
          <p:nvPr/>
        </p:nvCxnSpPr>
        <p:spPr bwMode="auto">
          <a:xfrm>
            <a:off x="2906713" y="5859463"/>
            <a:ext cx="485775" cy="6350"/>
          </a:xfrm>
          <a:prstGeom prst="straightConnector1">
            <a:avLst/>
          </a:prstGeom>
          <a:noFill/>
          <a:ln w="25400">
            <a:solidFill>
              <a:schemeClr val="tx1"/>
            </a:solidFill>
            <a:round/>
            <a:headEnd type="triangle" w="med" len="med"/>
            <a:tailEnd type="triangle" w="med" len="med"/>
          </a:ln>
        </p:spPr>
      </p:cxnSp>
      <p:sp>
        <p:nvSpPr>
          <p:cNvPr id="30738" name="Text Box 22"/>
          <p:cNvSpPr txBox="1">
            <a:spLocks noChangeArrowheads="1"/>
          </p:cNvSpPr>
          <p:nvPr/>
        </p:nvSpPr>
        <p:spPr bwMode="auto">
          <a:xfrm>
            <a:off x="2933700" y="5875338"/>
            <a:ext cx="377825" cy="396875"/>
          </a:xfrm>
          <a:prstGeom prst="rect">
            <a:avLst/>
          </a:prstGeom>
          <a:noFill/>
          <a:ln w="25400" algn="ctr">
            <a:noFill/>
            <a:miter lim="800000"/>
            <a:headEnd/>
            <a:tailEnd/>
          </a:ln>
        </p:spPr>
        <p:txBody>
          <a:bodyPr wrap="none">
            <a:spAutoFit/>
          </a:bodyPr>
          <a:lstStyle/>
          <a:p>
            <a:r>
              <a:rPr lang="en-US"/>
              <a:t>X</a:t>
            </a:r>
          </a:p>
        </p:txBody>
      </p:sp>
      <p:sp>
        <p:nvSpPr>
          <p:cNvPr id="30739" name="Text Box 23"/>
          <p:cNvSpPr txBox="1">
            <a:spLocks noChangeArrowheads="1"/>
          </p:cNvSpPr>
          <p:nvPr/>
        </p:nvSpPr>
        <p:spPr bwMode="auto">
          <a:xfrm>
            <a:off x="4659313" y="4479925"/>
            <a:ext cx="3255962" cy="1006475"/>
          </a:xfrm>
          <a:prstGeom prst="rect">
            <a:avLst/>
          </a:prstGeom>
          <a:noFill/>
          <a:ln w="25400" algn="ctr">
            <a:noFill/>
            <a:miter lim="800000"/>
            <a:headEnd/>
            <a:tailEnd/>
          </a:ln>
        </p:spPr>
        <p:txBody>
          <a:bodyPr wrap="none">
            <a:spAutoFit/>
          </a:bodyPr>
          <a:lstStyle/>
          <a:p>
            <a:r>
              <a:rPr lang="en-US"/>
              <a:t>Within time X, better</a:t>
            </a:r>
          </a:p>
          <a:p>
            <a:r>
              <a:rPr lang="en-US"/>
              <a:t>not consume all data </a:t>
            </a:r>
          </a:p>
          <a:p>
            <a:r>
              <a:rPr lang="en-US"/>
              <a:t>in buffer.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1747" name="Slide Number Placeholder 4"/>
          <p:cNvSpPr>
            <a:spLocks noGrp="1"/>
          </p:cNvSpPr>
          <p:nvPr>
            <p:ph type="sldNum" sz="quarter" idx="12"/>
          </p:nvPr>
        </p:nvSpPr>
        <p:spPr>
          <a:noFill/>
        </p:spPr>
        <p:txBody>
          <a:bodyPr/>
          <a:lstStyle/>
          <a:p>
            <a:fld id="{92EEABF1-5DD3-4F05-97A9-D3273D028081}" type="slidenum">
              <a:rPr lang="en-US"/>
              <a:pPr/>
              <a:t>29</a:t>
            </a:fld>
            <a:endParaRPr lang="en-US"/>
          </a:p>
        </p:txBody>
      </p:sp>
      <p:sp>
        <p:nvSpPr>
          <p:cNvPr id="31748" name="Rectangle 2"/>
          <p:cNvSpPr>
            <a:spLocks noGrp="1" noChangeArrowheads="1"/>
          </p:cNvSpPr>
          <p:nvPr>
            <p:ph type="title"/>
          </p:nvPr>
        </p:nvSpPr>
        <p:spPr/>
        <p:txBody>
          <a:bodyPr/>
          <a:lstStyle/>
          <a:p>
            <a:pPr eaLnBrk="1" hangingPunct="1"/>
            <a:r>
              <a:rPr lang="en-US" smtClean="0"/>
              <a:t>Storage Requirement</a:t>
            </a:r>
          </a:p>
        </p:txBody>
      </p:sp>
      <p:sp>
        <p:nvSpPr>
          <p:cNvPr id="31749" name="Rectangle 3"/>
          <p:cNvSpPr>
            <a:spLocks noChangeArrowheads="1"/>
          </p:cNvSpPr>
          <p:nvPr/>
        </p:nvSpPr>
        <p:spPr bwMode="auto">
          <a:xfrm>
            <a:off x="1736725" y="2754313"/>
            <a:ext cx="1439863" cy="360362"/>
          </a:xfrm>
          <a:prstGeom prst="rect">
            <a:avLst/>
          </a:prstGeom>
          <a:solidFill>
            <a:schemeClr val="bg1"/>
          </a:solidFill>
          <a:ln w="25400">
            <a:solidFill>
              <a:schemeClr val="tx1"/>
            </a:solidFill>
            <a:miter lim="800000"/>
            <a:headEnd/>
            <a:tailEnd/>
          </a:ln>
        </p:spPr>
        <p:txBody>
          <a:bodyPr wrap="none" anchor="ctr"/>
          <a:lstStyle/>
          <a:p>
            <a:pPr algn="ctr"/>
            <a:r>
              <a:rPr lang="en-US" sz="1800"/>
              <a:t>k-1</a:t>
            </a:r>
          </a:p>
        </p:txBody>
      </p:sp>
      <p:sp>
        <p:nvSpPr>
          <p:cNvPr id="31750" name="Rectangle 4"/>
          <p:cNvSpPr>
            <a:spLocks noChangeArrowheads="1"/>
          </p:cNvSpPr>
          <p:nvPr/>
        </p:nvSpPr>
        <p:spPr bwMode="auto">
          <a:xfrm>
            <a:off x="3132138" y="3113088"/>
            <a:ext cx="2879725" cy="360362"/>
          </a:xfrm>
          <a:prstGeom prst="rect">
            <a:avLst/>
          </a:prstGeom>
          <a:solidFill>
            <a:schemeClr val="bg1"/>
          </a:solidFill>
          <a:ln w="25400">
            <a:solidFill>
              <a:schemeClr val="tx1"/>
            </a:solidFill>
            <a:miter lim="800000"/>
            <a:headEnd/>
            <a:tailEnd/>
          </a:ln>
        </p:spPr>
        <p:txBody>
          <a:bodyPr wrap="none" anchor="ctr"/>
          <a:lstStyle/>
          <a:p>
            <a:pPr algn="ctr"/>
            <a:r>
              <a:rPr lang="en-US" sz="1800"/>
              <a:t>k</a:t>
            </a:r>
          </a:p>
        </p:txBody>
      </p:sp>
      <p:sp>
        <p:nvSpPr>
          <p:cNvPr id="31751" name="Rectangle 5"/>
          <p:cNvSpPr>
            <a:spLocks noChangeArrowheads="1"/>
          </p:cNvSpPr>
          <p:nvPr/>
        </p:nvSpPr>
        <p:spPr bwMode="auto">
          <a:xfrm>
            <a:off x="3384550" y="3475038"/>
            <a:ext cx="2879725" cy="360362"/>
          </a:xfrm>
          <a:prstGeom prst="rect">
            <a:avLst/>
          </a:prstGeom>
          <a:solidFill>
            <a:schemeClr val="accent2"/>
          </a:solidFill>
          <a:ln w="25400">
            <a:solidFill>
              <a:schemeClr val="tx1"/>
            </a:solidFill>
            <a:miter lim="800000"/>
            <a:headEnd/>
            <a:tailEnd/>
          </a:ln>
        </p:spPr>
        <p:txBody>
          <a:bodyPr wrap="none" anchor="ctr"/>
          <a:lstStyle/>
          <a:p>
            <a:pPr algn="ctr"/>
            <a:r>
              <a:rPr lang="en-US" sz="1800"/>
              <a:t>k</a:t>
            </a:r>
          </a:p>
        </p:txBody>
      </p:sp>
      <p:sp>
        <p:nvSpPr>
          <p:cNvPr id="31752" name="Rectangle 6"/>
          <p:cNvSpPr>
            <a:spLocks noChangeArrowheads="1"/>
          </p:cNvSpPr>
          <p:nvPr/>
        </p:nvSpPr>
        <p:spPr bwMode="auto">
          <a:xfrm>
            <a:off x="1557338" y="2393950"/>
            <a:ext cx="1439862" cy="360363"/>
          </a:xfrm>
          <a:prstGeom prst="rect">
            <a:avLst/>
          </a:prstGeom>
          <a:solidFill>
            <a:schemeClr val="accent1"/>
          </a:solidFill>
          <a:ln w="25400">
            <a:solidFill>
              <a:schemeClr val="tx1"/>
            </a:solidFill>
            <a:miter lim="800000"/>
            <a:headEnd/>
            <a:tailEnd/>
          </a:ln>
        </p:spPr>
        <p:txBody>
          <a:bodyPr wrap="none" anchor="ctr"/>
          <a:lstStyle/>
          <a:p>
            <a:pPr algn="ctr"/>
            <a:r>
              <a:rPr lang="en-US" sz="1800"/>
              <a:t>k-1</a:t>
            </a:r>
          </a:p>
        </p:txBody>
      </p:sp>
      <p:sp>
        <p:nvSpPr>
          <p:cNvPr id="31753" name="Line 9"/>
          <p:cNvSpPr>
            <a:spLocks noChangeShapeType="1"/>
          </p:cNvSpPr>
          <p:nvPr/>
        </p:nvSpPr>
        <p:spPr bwMode="auto">
          <a:xfrm>
            <a:off x="2968625" y="2168525"/>
            <a:ext cx="0" cy="225425"/>
          </a:xfrm>
          <a:prstGeom prst="line">
            <a:avLst/>
          </a:prstGeom>
          <a:noFill/>
          <a:ln w="25400">
            <a:solidFill>
              <a:schemeClr val="bg2"/>
            </a:solidFill>
            <a:round/>
            <a:headEnd/>
            <a:tailEnd type="triangle" w="med" len="med"/>
          </a:ln>
        </p:spPr>
        <p:txBody>
          <a:bodyPr wrap="none" anchor="ctr"/>
          <a:lstStyle/>
          <a:p>
            <a:endParaRPr lang="en-US"/>
          </a:p>
        </p:txBody>
      </p:sp>
      <p:sp>
        <p:nvSpPr>
          <p:cNvPr id="31754" name="Line 10"/>
          <p:cNvSpPr>
            <a:spLocks noChangeShapeType="1"/>
          </p:cNvSpPr>
          <p:nvPr/>
        </p:nvSpPr>
        <p:spPr bwMode="auto">
          <a:xfrm flipV="1">
            <a:off x="3384550" y="3810000"/>
            <a:ext cx="0" cy="368300"/>
          </a:xfrm>
          <a:prstGeom prst="line">
            <a:avLst/>
          </a:prstGeom>
          <a:noFill/>
          <a:ln w="25400">
            <a:solidFill>
              <a:schemeClr val="bg2"/>
            </a:solidFill>
            <a:round/>
            <a:headEnd/>
            <a:tailEnd type="triangle" w="med" len="med"/>
          </a:ln>
        </p:spPr>
        <p:txBody>
          <a:bodyPr wrap="none" anchor="ctr"/>
          <a:lstStyle/>
          <a:p>
            <a:endParaRPr lang="en-US"/>
          </a:p>
        </p:txBody>
      </p:sp>
      <p:sp>
        <p:nvSpPr>
          <p:cNvPr id="31755" name="Text Box 11"/>
          <p:cNvSpPr txBox="1">
            <a:spLocks noChangeArrowheads="1"/>
          </p:cNvSpPr>
          <p:nvPr/>
        </p:nvSpPr>
        <p:spPr bwMode="auto">
          <a:xfrm>
            <a:off x="2743200" y="1847850"/>
            <a:ext cx="777875" cy="304800"/>
          </a:xfrm>
          <a:prstGeom prst="rect">
            <a:avLst/>
          </a:prstGeom>
          <a:noFill/>
          <a:ln w="25400" algn="ctr">
            <a:noFill/>
            <a:miter lim="800000"/>
            <a:headEnd/>
            <a:tailEnd/>
          </a:ln>
        </p:spPr>
        <p:txBody>
          <a:bodyPr wrap="none">
            <a:spAutoFit/>
          </a:bodyPr>
          <a:lstStyle/>
          <a:p>
            <a:r>
              <a:rPr lang="en-US" sz="1400">
                <a:solidFill>
                  <a:schemeClr val="bg2"/>
                </a:solidFill>
              </a:rPr>
              <a:t>pause</a:t>
            </a:r>
          </a:p>
        </p:txBody>
      </p:sp>
      <p:sp>
        <p:nvSpPr>
          <p:cNvPr id="31756" name="Text Box 12"/>
          <p:cNvSpPr txBox="1">
            <a:spLocks noChangeArrowheads="1"/>
          </p:cNvSpPr>
          <p:nvPr/>
        </p:nvSpPr>
        <p:spPr bwMode="auto">
          <a:xfrm>
            <a:off x="2590800" y="4179888"/>
            <a:ext cx="928688" cy="304800"/>
          </a:xfrm>
          <a:prstGeom prst="rect">
            <a:avLst/>
          </a:prstGeom>
          <a:noFill/>
          <a:ln w="25400" algn="ctr">
            <a:noFill/>
            <a:miter lim="800000"/>
            <a:headEnd/>
            <a:tailEnd/>
          </a:ln>
        </p:spPr>
        <p:txBody>
          <a:bodyPr wrap="none">
            <a:spAutoFit/>
          </a:bodyPr>
          <a:lstStyle/>
          <a:p>
            <a:r>
              <a:rPr lang="en-US" sz="1400">
                <a:solidFill>
                  <a:schemeClr val="bg2"/>
                </a:solidFill>
              </a:rPr>
              <a:t>resume</a:t>
            </a:r>
          </a:p>
        </p:txBody>
      </p:sp>
      <p:sp>
        <p:nvSpPr>
          <p:cNvPr id="31757" name="Line 13"/>
          <p:cNvSpPr>
            <a:spLocks noChangeShapeType="1"/>
          </p:cNvSpPr>
          <p:nvPr/>
        </p:nvSpPr>
        <p:spPr bwMode="auto">
          <a:xfrm>
            <a:off x="2968625" y="2771775"/>
            <a:ext cx="0" cy="3087688"/>
          </a:xfrm>
          <a:prstGeom prst="line">
            <a:avLst/>
          </a:prstGeom>
          <a:noFill/>
          <a:ln w="3175">
            <a:solidFill>
              <a:schemeClr val="tx1"/>
            </a:solidFill>
            <a:prstDash val="sysDot"/>
            <a:round/>
            <a:headEnd/>
            <a:tailEnd/>
          </a:ln>
        </p:spPr>
        <p:txBody>
          <a:bodyPr wrap="none" anchor="ctr"/>
          <a:lstStyle/>
          <a:p>
            <a:endParaRPr lang="en-US"/>
          </a:p>
        </p:txBody>
      </p:sp>
      <p:sp>
        <p:nvSpPr>
          <p:cNvPr id="31758" name="Line 14"/>
          <p:cNvSpPr>
            <a:spLocks noChangeShapeType="1"/>
          </p:cNvSpPr>
          <p:nvPr/>
        </p:nvSpPr>
        <p:spPr bwMode="auto">
          <a:xfrm flipH="1">
            <a:off x="3390900" y="3835400"/>
            <a:ext cx="1588" cy="2030413"/>
          </a:xfrm>
          <a:prstGeom prst="line">
            <a:avLst/>
          </a:prstGeom>
          <a:noFill/>
          <a:ln w="3175">
            <a:solidFill>
              <a:schemeClr val="tx1"/>
            </a:solidFill>
            <a:prstDash val="sysDot"/>
            <a:round/>
            <a:headEnd/>
            <a:tailEnd/>
          </a:ln>
        </p:spPr>
        <p:txBody>
          <a:bodyPr wrap="none" anchor="ctr"/>
          <a:lstStyle/>
          <a:p>
            <a:endParaRPr lang="en-US"/>
          </a:p>
        </p:txBody>
      </p:sp>
      <p:cxnSp>
        <p:nvCxnSpPr>
          <p:cNvPr id="31759" name="AutoShape 15"/>
          <p:cNvCxnSpPr>
            <a:cxnSpLocks noChangeShapeType="1"/>
            <a:stCxn id="31757" idx="1"/>
            <a:endCxn id="31758" idx="1"/>
          </p:cNvCxnSpPr>
          <p:nvPr/>
        </p:nvCxnSpPr>
        <p:spPr bwMode="auto">
          <a:xfrm>
            <a:off x="2968625" y="5859463"/>
            <a:ext cx="423863" cy="4762"/>
          </a:xfrm>
          <a:prstGeom prst="straightConnector1">
            <a:avLst/>
          </a:prstGeom>
          <a:noFill/>
          <a:ln w="25400">
            <a:solidFill>
              <a:schemeClr val="tx1"/>
            </a:solidFill>
            <a:round/>
            <a:headEnd type="triangle" w="med" len="med"/>
            <a:tailEnd type="triangle" w="med" len="med"/>
          </a:ln>
        </p:spPr>
      </p:cxnSp>
      <p:sp>
        <p:nvSpPr>
          <p:cNvPr id="31760" name="Text Box 16"/>
          <p:cNvSpPr txBox="1">
            <a:spLocks noChangeArrowheads="1"/>
          </p:cNvSpPr>
          <p:nvPr/>
        </p:nvSpPr>
        <p:spPr bwMode="auto">
          <a:xfrm>
            <a:off x="2974975" y="5927725"/>
            <a:ext cx="377825" cy="396875"/>
          </a:xfrm>
          <a:prstGeom prst="rect">
            <a:avLst/>
          </a:prstGeom>
          <a:noFill/>
          <a:ln w="25400" algn="ctr">
            <a:noFill/>
            <a:miter lim="800000"/>
            <a:headEnd/>
            <a:tailEnd/>
          </a:ln>
        </p:spPr>
        <p:txBody>
          <a:bodyPr wrap="none">
            <a:spAutoFit/>
          </a:bodyPr>
          <a:lstStyle/>
          <a:p>
            <a:r>
              <a:rPr lang="en-US"/>
              <a:t>X</a:t>
            </a:r>
          </a:p>
        </p:txBody>
      </p:sp>
      <p:sp>
        <p:nvSpPr>
          <p:cNvPr id="31761" name="Text Box 17"/>
          <p:cNvSpPr txBox="1">
            <a:spLocks noChangeArrowheads="1"/>
          </p:cNvSpPr>
          <p:nvPr/>
        </p:nvSpPr>
        <p:spPr bwMode="auto">
          <a:xfrm>
            <a:off x="4659313" y="4479925"/>
            <a:ext cx="3255962" cy="1006475"/>
          </a:xfrm>
          <a:prstGeom prst="rect">
            <a:avLst/>
          </a:prstGeom>
          <a:noFill/>
          <a:ln w="25400" algn="ctr">
            <a:noFill/>
            <a:miter lim="800000"/>
            <a:headEnd/>
            <a:tailEnd/>
          </a:ln>
        </p:spPr>
        <p:txBody>
          <a:bodyPr wrap="none">
            <a:spAutoFit/>
          </a:bodyPr>
          <a:lstStyle/>
          <a:p>
            <a:r>
              <a:rPr lang="en-US"/>
              <a:t>Within time X, better</a:t>
            </a:r>
          </a:p>
          <a:p>
            <a:r>
              <a:rPr lang="en-US"/>
              <a:t>not consume all data </a:t>
            </a:r>
          </a:p>
          <a:p>
            <a:r>
              <a:rPr lang="en-US"/>
              <a:t>in buffer.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5123" name="Slide Number Placeholder 5"/>
          <p:cNvSpPr>
            <a:spLocks noGrp="1"/>
          </p:cNvSpPr>
          <p:nvPr>
            <p:ph type="sldNum" sz="quarter" idx="12"/>
          </p:nvPr>
        </p:nvSpPr>
        <p:spPr>
          <a:noFill/>
        </p:spPr>
        <p:txBody>
          <a:bodyPr/>
          <a:lstStyle/>
          <a:p>
            <a:fld id="{4EF0E61F-B045-4B62-A992-47541727056F}" type="slidenum">
              <a:rPr lang="en-US"/>
              <a:pPr/>
              <a:t>3</a:t>
            </a:fld>
            <a:endParaRPr lang="en-US"/>
          </a:p>
        </p:txBody>
      </p:sp>
      <p:sp>
        <p:nvSpPr>
          <p:cNvPr id="5124" name="Rectangle 2"/>
          <p:cNvSpPr>
            <a:spLocks noGrp="1" noChangeArrowheads="1"/>
          </p:cNvSpPr>
          <p:nvPr>
            <p:ph type="title"/>
          </p:nvPr>
        </p:nvSpPr>
        <p:spPr/>
        <p:txBody>
          <a:bodyPr/>
          <a:lstStyle/>
          <a:p>
            <a:pPr eaLnBrk="1" hangingPunct="1"/>
            <a:r>
              <a:rPr lang="en-GB" smtClean="0"/>
              <a:t>Assumptions</a:t>
            </a:r>
            <a:endParaRPr lang="en-US" smtClean="0"/>
          </a:p>
        </p:txBody>
      </p:sp>
      <p:sp>
        <p:nvSpPr>
          <p:cNvPr id="5125" name="Rectangle 3"/>
          <p:cNvSpPr>
            <a:spLocks noGrp="1" noChangeArrowheads="1"/>
          </p:cNvSpPr>
          <p:nvPr>
            <p:ph type="body" idx="1"/>
          </p:nvPr>
        </p:nvSpPr>
        <p:spPr/>
        <p:txBody>
          <a:bodyPr/>
          <a:lstStyle/>
          <a:p>
            <a:pPr eaLnBrk="1" hangingPunct="1"/>
            <a:r>
              <a:rPr lang="en-GB" smtClean="0"/>
              <a:t>Constant bitrate stream</a:t>
            </a:r>
          </a:p>
          <a:p>
            <a:pPr eaLnBrk="1" hangingPunct="1"/>
            <a:r>
              <a:rPr lang="en-GB" smtClean="0"/>
              <a:t>Perfect network transport</a:t>
            </a: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2771" name="Slide Number Placeholder 5"/>
          <p:cNvSpPr>
            <a:spLocks noGrp="1"/>
          </p:cNvSpPr>
          <p:nvPr>
            <p:ph type="sldNum" sz="quarter" idx="12"/>
          </p:nvPr>
        </p:nvSpPr>
        <p:spPr>
          <a:noFill/>
        </p:spPr>
        <p:txBody>
          <a:bodyPr/>
          <a:lstStyle/>
          <a:p>
            <a:fld id="{A4662C70-8111-4E0D-8812-5B05BBF41B73}" type="slidenum">
              <a:rPr lang="en-US"/>
              <a:pPr/>
              <a:t>30</a:t>
            </a:fld>
            <a:endParaRPr lang="en-US"/>
          </a:p>
        </p:txBody>
      </p:sp>
      <p:sp>
        <p:nvSpPr>
          <p:cNvPr id="32772" name="Rectangle 2"/>
          <p:cNvSpPr>
            <a:spLocks noGrp="1" noChangeArrowheads="1"/>
          </p:cNvSpPr>
          <p:nvPr>
            <p:ph type="title"/>
          </p:nvPr>
        </p:nvSpPr>
        <p:spPr/>
        <p:txBody>
          <a:bodyPr/>
          <a:lstStyle/>
          <a:p>
            <a:pPr eaLnBrk="1" hangingPunct="1"/>
            <a:r>
              <a:rPr lang="en-US" smtClean="0"/>
              <a:t>Storage Requirement</a:t>
            </a:r>
          </a:p>
        </p:txBody>
      </p:sp>
      <p:sp>
        <p:nvSpPr>
          <p:cNvPr id="32773" name="Rectangle 3"/>
          <p:cNvSpPr>
            <a:spLocks noGrp="1" noChangeArrowheads="1"/>
          </p:cNvSpPr>
          <p:nvPr>
            <p:ph type="body" idx="1"/>
          </p:nvPr>
        </p:nvSpPr>
        <p:spPr/>
        <p:txBody>
          <a:bodyPr/>
          <a:lstStyle/>
          <a:p>
            <a:pPr eaLnBrk="1" hangingPunct="1">
              <a:buFont typeface="Wingdings" pitchFamily="2" charset="2"/>
              <a:buNone/>
            </a:pPr>
            <a:endParaRPr lang="en-US" baseline="-25000" smtClean="0"/>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3795" name="Slide Number Placeholder 5"/>
          <p:cNvSpPr>
            <a:spLocks noGrp="1"/>
          </p:cNvSpPr>
          <p:nvPr>
            <p:ph type="sldNum" sz="quarter" idx="12"/>
          </p:nvPr>
        </p:nvSpPr>
        <p:spPr>
          <a:noFill/>
        </p:spPr>
        <p:txBody>
          <a:bodyPr/>
          <a:lstStyle/>
          <a:p>
            <a:fld id="{825B7644-09D4-4566-BE0D-B7A7B8D55F72}" type="slidenum">
              <a:rPr lang="en-US"/>
              <a:pPr/>
              <a:t>31</a:t>
            </a:fld>
            <a:endParaRPr lang="en-US"/>
          </a:p>
        </p:txBody>
      </p:sp>
      <p:sp>
        <p:nvSpPr>
          <p:cNvPr id="33796" name="Rectangle 2"/>
          <p:cNvSpPr>
            <a:spLocks noGrp="1" noChangeArrowheads="1"/>
          </p:cNvSpPr>
          <p:nvPr>
            <p:ph type="title"/>
          </p:nvPr>
        </p:nvSpPr>
        <p:spPr/>
        <p:txBody>
          <a:bodyPr/>
          <a:lstStyle/>
          <a:p>
            <a:pPr eaLnBrk="1" hangingPunct="1"/>
            <a:r>
              <a:rPr lang="en-US" smtClean="0"/>
              <a:t>Comparisons</a:t>
            </a:r>
          </a:p>
        </p:txBody>
      </p:sp>
      <p:graphicFrame>
        <p:nvGraphicFramePr>
          <p:cNvPr id="138243" name="Group 3"/>
          <p:cNvGraphicFramePr>
            <a:graphicFrameLocks noGrp="1"/>
          </p:cNvGraphicFramePr>
          <p:nvPr>
            <p:ph idx="1"/>
          </p:nvPr>
        </p:nvGraphicFramePr>
        <p:xfrm>
          <a:off x="522288" y="1905000"/>
          <a:ext cx="8099425" cy="2725738"/>
        </p:xfrm>
        <a:graphic>
          <a:graphicData uri="http://schemas.openxmlformats.org/drawingml/2006/table">
            <a:tbl>
              <a:tblPr/>
              <a:tblGrid>
                <a:gridCol w="2159000"/>
                <a:gridCol w="1665287"/>
                <a:gridCol w="2025650"/>
                <a:gridCol w="2249488"/>
              </a:tblGrid>
              <a:tr h="588963">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Scheme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Storage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Server’s</a:t>
                      </a:r>
                    </a:p>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Client’s</a:t>
                      </a:r>
                    </a:p>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BW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585788">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Pyramid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sym typeface="Symbol" pitchFamily="1" charset="2"/>
                        </a:rPr>
                        <a:t>KB</a:t>
                      </a:r>
                      <a:r>
                        <a:rPr kumimoji="0" lang="en-US" sz="2600" b="0" i="0" u="none" strike="noStrike" cap="none" normalizeH="0" baseline="-25000" smtClean="0">
                          <a:ln>
                            <a:noFill/>
                          </a:ln>
                          <a:solidFill>
                            <a:schemeClr val="tx2"/>
                          </a:solidFill>
                          <a:effectLst/>
                          <a:latin typeface="Verdana" pitchFamily="1" charset="0"/>
                          <a:sym typeface="Symbol" pitchFamily="1" charset="2"/>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4-5 B</a:t>
                      </a:r>
                      <a:r>
                        <a:rPr kumimoji="0" lang="en-US" sz="2600" b="0" i="0" u="none" strike="noStrike" cap="none" normalizeH="0" baseline="-25000" smtClean="0">
                          <a:ln>
                            <a:noFill/>
                          </a:ln>
                          <a:solidFill>
                            <a:schemeClr val="tx2"/>
                          </a:solidFill>
                          <a:effectLst/>
                          <a:latin typeface="Verdana" pitchFamily="1" charset="0"/>
                        </a:rPr>
                        <a:t>v</a:t>
                      </a:r>
                      <a:r>
                        <a:rPr kumimoji="0" lang="en-US" sz="2600" b="0" i="0" u="none" strike="noStrike" cap="none" normalizeH="0" baseline="0" smtClean="0">
                          <a:ln>
                            <a:noFill/>
                          </a:ln>
                          <a:solidFill>
                            <a:schemeClr val="tx2"/>
                          </a:solidFill>
                          <a:effectLst/>
                          <a:latin typeface="Verdana"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Pyramid++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sym typeface="Symbol" pitchFamily="1" charset="2"/>
                        </a:rPr>
                        <a:t>(+p)KB</a:t>
                      </a:r>
                      <a:r>
                        <a:rPr kumimoji="0" lang="en-US" sz="2600" b="0" i="0" u="none" strike="noStrike" cap="none" normalizeH="0" baseline="-25000" smtClean="0">
                          <a:ln>
                            <a:noFill/>
                          </a:ln>
                          <a:solidFill>
                            <a:schemeClr val="tx2"/>
                          </a:solidFill>
                          <a:effectLst/>
                          <a:latin typeface="Verdana" pitchFamily="1" charset="0"/>
                          <a:sym typeface="Symbol" pitchFamily="1" charset="2"/>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2-3 B</a:t>
                      </a:r>
                      <a:r>
                        <a:rPr kumimoji="0" lang="en-US" sz="2600" b="0" i="0" u="none" strike="noStrike" cap="none" normalizeH="0" baseline="-25000" smtClean="0">
                          <a:ln>
                            <a:noFill/>
                          </a:ln>
                          <a:solidFill>
                            <a:schemeClr val="tx2"/>
                          </a:solidFill>
                          <a:effectLst/>
                          <a:latin typeface="Verdana" pitchFamily="1" charset="0"/>
                        </a:rPr>
                        <a: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endParaRPr kumimoji="0" lang="en-US" sz="2600" b="0" i="0" u="none" strike="noStrike" cap="none" normalizeH="0" baseline="0" smtClean="0">
                        <a:ln>
                          <a:noFill/>
                        </a:ln>
                        <a:solidFill>
                          <a:schemeClr val="tx2"/>
                        </a:solidFill>
                        <a:effectLst/>
                        <a:latin typeface="Verdana" pitchFamily="1"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endParaRPr kumimoji="0" lang="en-US" sz="2600" b="0" i="0" u="none" strike="noStrike" cap="none" normalizeH="0" baseline="0" smtClean="0">
                        <a:ln>
                          <a:noFill/>
                        </a:ln>
                        <a:solidFill>
                          <a:schemeClr val="tx2"/>
                        </a:solidFill>
                        <a:effectLst/>
                        <a:latin typeface="Verdana"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endParaRPr kumimoji="0" lang="en-US" sz="2600" b="0" i="0" u="none" strike="noStrike" cap="none" normalizeH="0" baseline="-25000" smtClean="0">
                        <a:ln>
                          <a:noFill/>
                        </a:ln>
                        <a:solidFill>
                          <a:schemeClr val="tx2"/>
                        </a:solidFill>
                        <a:effectLst/>
                        <a:latin typeface="Verdana" pitchFamily="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endParaRPr kumimoji="0" lang="en-US" sz="2600" b="0" i="0" u="none" strike="noStrike" cap="none" normalizeH="0" baseline="-25000" smtClean="0">
                        <a:ln>
                          <a:noFill/>
                        </a:ln>
                        <a:solidFill>
                          <a:schemeClr val="tx2"/>
                        </a:solidFill>
                        <a:effectLst/>
                        <a:latin typeface="Verdana" pitchFamily="1"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24" name="Text Box 30"/>
          <p:cNvSpPr txBox="1">
            <a:spLocks noChangeArrowheads="1"/>
          </p:cNvSpPr>
          <p:nvPr/>
        </p:nvSpPr>
        <p:spPr bwMode="auto">
          <a:xfrm>
            <a:off x="1779588" y="5021263"/>
            <a:ext cx="5665787" cy="701675"/>
          </a:xfrm>
          <a:prstGeom prst="rect">
            <a:avLst/>
          </a:prstGeom>
          <a:solidFill>
            <a:schemeClr val="bg1"/>
          </a:solidFill>
          <a:ln w="25400">
            <a:noFill/>
            <a:miter lim="800000"/>
            <a:headEnd/>
            <a:tailEnd/>
          </a:ln>
        </p:spPr>
        <p:txBody>
          <a:bodyPr wrap="none">
            <a:spAutoFit/>
          </a:bodyPr>
          <a:lstStyle/>
          <a:p>
            <a:r>
              <a:rPr lang="en-US" b="0">
                <a:solidFill>
                  <a:schemeClr val="folHlink"/>
                </a:solidFill>
              </a:rPr>
              <a:t>Carter, Long and Paris </a:t>
            </a:r>
          </a:p>
          <a:p>
            <a:r>
              <a:rPr lang="en-US" b="0">
                <a:solidFill>
                  <a:schemeClr val="folHlink"/>
                </a:solidFill>
              </a:rPr>
              <a:t>“Video on Demand Broadcasting Protocols”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2"/>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4819" name="Slide Number Placeholder 3"/>
          <p:cNvSpPr>
            <a:spLocks noGrp="1"/>
          </p:cNvSpPr>
          <p:nvPr>
            <p:ph type="sldNum" sz="quarter" idx="12"/>
          </p:nvPr>
        </p:nvSpPr>
        <p:spPr>
          <a:noFill/>
        </p:spPr>
        <p:txBody>
          <a:bodyPr/>
          <a:lstStyle/>
          <a:p>
            <a:fld id="{6CD9E78F-CA61-4CF0-8011-455651CE28A1}" type="slidenum">
              <a:rPr lang="en-US"/>
              <a:pPr/>
              <a:t>32</a:t>
            </a:fld>
            <a:endParaRPr lang="en-US"/>
          </a:p>
        </p:txBody>
      </p:sp>
      <p:grpSp>
        <p:nvGrpSpPr>
          <p:cNvPr id="34820" name="Group 8"/>
          <p:cNvGrpSpPr>
            <a:grpSpLocks/>
          </p:cNvGrpSpPr>
          <p:nvPr/>
        </p:nvGrpSpPr>
        <p:grpSpPr bwMode="auto">
          <a:xfrm>
            <a:off x="971550" y="2541588"/>
            <a:ext cx="3598863" cy="901700"/>
            <a:chOff x="187" y="1743"/>
            <a:chExt cx="3627" cy="908"/>
          </a:xfrm>
        </p:grpSpPr>
        <p:sp>
          <p:nvSpPr>
            <p:cNvPr id="34822" name="Rectangle 4"/>
            <p:cNvSpPr>
              <a:spLocks noChangeArrowheads="1"/>
            </p:cNvSpPr>
            <p:nvPr/>
          </p:nvSpPr>
          <p:spPr bwMode="auto">
            <a:xfrm>
              <a:off x="1774" y="1743"/>
              <a:ext cx="453" cy="227"/>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4823" name="Rectangle 5"/>
            <p:cNvSpPr>
              <a:spLocks noChangeArrowheads="1"/>
            </p:cNvSpPr>
            <p:nvPr/>
          </p:nvSpPr>
          <p:spPr bwMode="auto">
            <a:xfrm>
              <a:off x="1547" y="1970"/>
              <a:ext cx="907" cy="22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4824" name="Rectangle 6"/>
            <p:cNvSpPr>
              <a:spLocks noChangeArrowheads="1"/>
            </p:cNvSpPr>
            <p:nvPr/>
          </p:nvSpPr>
          <p:spPr bwMode="auto">
            <a:xfrm>
              <a:off x="1093" y="2197"/>
              <a:ext cx="1814" cy="227"/>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4825" name="Rectangle 7"/>
            <p:cNvSpPr>
              <a:spLocks noChangeArrowheads="1"/>
            </p:cNvSpPr>
            <p:nvPr/>
          </p:nvSpPr>
          <p:spPr bwMode="auto">
            <a:xfrm>
              <a:off x="187" y="2424"/>
              <a:ext cx="3627" cy="227"/>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grpSp>
      <p:sp>
        <p:nvSpPr>
          <p:cNvPr id="34821" name="Text Box 9"/>
          <p:cNvSpPr txBox="1">
            <a:spLocks noChangeArrowheads="1"/>
          </p:cNvSpPr>
          <p:nvPr/>
        </p:nvSpPr>
        <p:spPr bwMode="auto">
          <a:xfrm>
            <a:off x="1243013" y="3895725"/>
            <a:ext cx="3327400" cy="396875"/>
          </a:xfrm>
          <a:prstGeom prst="rect">
            <a:avLst/>
          </a:prstGeom>
          <a:noFill/>
          <a:ln w="25400">
            <a:noFill/>
            <a:miter lim="800000"/>
            <a:headEnd/>
            <a:tailEnd/>
          </a:ln>
        </p:spPr>
        <p:txBody>
          <a:bodyPr wrap="none">
            <a:spAutoFit/>
          </a:bodyPr>
          <a:lstStyle/>
          <a:p>
            <a:r>
              <a:rPr lang="en-US"/>
              <a:t>Pyramid Broadcasting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5843" name="Slide Number Placeholder 5"/>
          <p:cNvSpPr>
            <a:spLocks noGrp="1"/>
          </p:cNvSpPr>
          <p:nvPr>
            <p:ph type="sldNum" sz="quarter" idx="12"/>
          </p:nvPr>
        </p:nvSpPr>
        <p:spPr>
          <a:noFill/>
        </p:spPr>
        <p:txBody>
          <a:bodyPr/>
          <a:lstStyle/>
          <a:p>
            <a:fld id="{744F8338-368E-417E-8DA0-9D7FEFEE6938}" type="slidenum">
              <a:rPr lang="en-US"/>
              <a:pPr/>
              <a:t>33</a:t>
            </a:fld>
            <a:endParaRPr lang="en-US"/>
          </a:p>
        </p:txBody>
      </p:sp>
      <p:sp>
        <p:nvSpPr>
          <p:cNvPr id="35844" name="Rectangle 2"/>
          <p:cNvSpPr>
            <a:spLocks noGrp="1" noChangeArrowheads="1"/>
          </p:cNvSpPr>
          <p:nvPr>
            <p:ph type="title"/>
          </p:nvPr>
        </p:nvSpPr>
        <p:spPr/>
        <p:txBody>
          <a:bodyPr/>
          <a:lstStyle/>
          <a:p>
            <a:pPr eaLnBrk="1" hangingPunct="1"/>
            <a:r>
              <a:rPr lang="en-US" smtClean="0"/>
              <a:t>Skyscraper Broadcasting</a:t>
            </a:r>
          </a:p>
        </p:txBody>
      </p:sp>
      <p:sp>
        <p:nvSpPr>
          <p:cNvPr id="35845" name="Rectangle 3"/>
          <p:cNvSpPr>
            <a:spLocks noGrp="1" noChangeArrowheads="1"/>
          </p:cNvSpPr>
          <p:nvPr>
            <p:ph type="body" idx="1"/>
          </p:nvPr>
        </p:nvSpPr>
        <p:spPr/>
        <p:txBody>
          <a:bodyPr/>
          <a:lstStyle/>
          <a:p>
            <a:pPr eaLnBrk="1" hangingPunct="1"/>
            <a:r>
              <a:rPr lang="en-US" b="1" smtClean="0"/>
              <a:t>Observations:</a:t>
            </a:r>
          </a:p>
          <a:p>
            <a:pPr lvl="1" eaLnBrk="1" hangingPunct="1"/>
            <a:r>
              <a:rPr lang="en-US" smtClean="0"/>
              <a:t>storage requirement is affected by size of the largest chunk</a:t>
            </a:r>
          </a:p>
          <a:p>
            <a:pPr lvl="1" eaLnBrk="1" hangingPunct="1">
              <a:buFont typeface="Wingdings" pitchFamily="2" charset="2"/>
              <a:buNone/>
            </a:pPr>
            <a:endParaRPr lang="en-US" smtClean="0"/>
          </a:p>
          <a:p>
            <a:pPr lvl="1" eaLnBrk="1" hangingPunct="1">
              <a:buFont typeface="Wingdings" pitchFamily="2" charset="2"/>
              <a:buNone/>
            </a:pPr>
            <a:endParaRPr lang="en-US" smtClean="0"/>
          </a:p>
          <a:p>
            <a:pPr lvl="1" eaLnBrk="1" hangingPunct="1">
              <a:buFont typeface="Wingdings" pitchFamily="2" charset="2"/>
              <a:buNone/>
            </a:pPr>
            <a:r>
              <a:rPr lang="en-US" smtClean="0"/>
              <a:t>	So, let’s limit the size of the largest chunk!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2"/>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6867" name="Slide Number Placeholder 3"/>
          <p:cNvSpPr>
            <a:spLocks noGrp="1"/>
          </p:cNvSpPr>
          <p:nvPr>
            <p:ph type="sldNum" sz="quarter" idx="12"/>
          </p:nvPr>
        </p:nvSpPr>
        <p:spPr>
          <a:noFill/>
        </p:spPr>
        <p:txBody>
          <a:bodyPr/>
          <a:lstStyle/>
          <a:p>
            <a:fld id="{B44A8DD9-35AB-4B41-8E82-82AADE05492C}" type="slidenum">
              <a:rPr lang="en-US"/>
              <a:pPr/>
              <a:t>34</a:t>
            </a:fld>
            <a:endParaRPr lang="en-US"/>
          </a:p>
        </p:txBody>
      </p:sp>
      <p:grpSp>
        <p:nvGrpSpPr>
          <p:cNvPr id="36868" name="Group 2"/>
          <p:cNvGrpSpPr>
            <a:grpSpLocks/>
          </p:cNvGrpSpPr>
          <p:nvPr/>
        </p:nvGrpSpPr>
        <p:grpSpPr bwMode="auto">
          <a:xfrm>
            <a:off x="971550" y="2541588"/>
            <a:ext cx="3598863" cy="901700"/>
            <a:chOff x="187" y="1743"/>
            <a:chExt cx="3627" cy="908"/>
          </a:xfrm>
        </p:grpSpPr>
        <p:sp>
          <p:nvSpPr>
            <p:cNvPr id="36878" name="Rectangle 3"/>
            <p:cNvSpPr>
              <a:spLocks noChangeArrowheads="1"/>
            </p:cNvSpPr>
            <p:nvPr/>
          </p:nvSpPr>
          <p:spPr bwMode="auto">
            <a:xfrm>
              <a:off x="1774" y="1743"/>
              <a:ext cx="453" cy="227"/>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9" name="Rectangle 4"/>
            <p:cNvSpPr>
              <a:spLocks noChangeArrowheads="1"/>
            </p:cNvSpPr>
            <p:nvPr/>
          </p:nvSpPr>
          <p:spPr bwMode="auto">
            <a:xfrm>
              <a:off x="1547" y="1970"/>
              <a:ext cx="907" cy="227"/>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80" name="Rectangle 5"/>
            <p:cNvSpPr>
              <a:spLocks noChangeArrowheads="1"/>
            </p:cNvSpPr>
            <p:nvPr/>
          </p:nvSpPr>
          <p:spPr bwMode="auto">
            <a:xfrm>
              <a:off x="1093" y="2197"/>
              <a:ext cx="1814" cy="227"/>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81" name="Rectangle 6"/>
            <p:cNvSpPr>
              <a:spLocks noChangeArrowheads="1"/>
            </p:cNvSpPr>
            <p:nvPr/>
          </p:nvSpPr>
          <p:spPr bwMode="auto">
            <a:xfrm>
              <a:off x="187" y="2424"/>
              <a:ext cx="3627" cy="227"/>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grpSp>
      <p:sp>
        <p:nvSpPr>
          <p:cNvPr id="36869" name="Text Box 7"/>
          <p:cNvSpPr txBox="1">
            <a:spLocks noChangeArrowheads="1"/>
          </p:cNvSpPr>
          <p:nvPr/>
        </p:nvSpPr>
        <p:spPr bwMode="auto">
          <a:xfrm>
            <a:off x="2097088" y="3895725"/>
            <a:ext cx="1365250" cy="396875"/>
          </a:xfrm>
          <a:prstGeom prst="rect">
            <a:avLst/>
          </a:prstGeom>
          <a:noFill/>
          <a:ln w="25400">
            <a:noFill/>
            <a:miter lim="800000"/>
            <a:headEnd/>
            <a:tailEnd/>
          </a:ln>
        </p:spPr>
        <p:txBody>
          <a:bodyPr wrap="none">
            <a:spAutoFit/>
          </a:bodyPr>
          <a:lstStyle/>
          <a:p>
            <a:r>
              <a:rPr lang="en-US"/>
              <a:t>Pyramid</a:t>
            </a:r>
          </a:p>
        </p:txBody>
      </p:sp>
      <p:sp>
        <p:nvSpPr>
          <p:cNvPr id="36870" name="Rectangle 9"/>
          <p:cNvSpPr>
            <a:spLocks noChangeArrowheads="1"/>
          </p:cNvSpPr>
          <p:nvPr/>
        </p:nvSpPr>
        <p:spPr bwMode="auto">
          <a:xfrm>
            <a:off x="6324600" y="1865313"/>
            <a:ext cx="449263" cy="225425"/>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1" name="Rectangle 10"/>
          <p:cNvSpPr>
            <a:spLocks noChangeArrowheads="1"/>
          </p:cNvSpPr>
          <p:nvPr/>
        </p:nvSpPr>
        <p:spPr bwMode="auto">
          <a:xfrm>
            <a:off x="6099175" y="2090738"/>
            <a:ext cx="900113" cy="225425"/>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2" name="Rectangle 13"/>
          <p:cNvSpPr>
            <a:spLocks noChangeArrowheads="1"/>
          </p:cNvSpPr>
          <p:nvPr/>
        </p:nvSpPr>
        <p:spPr bwMode="auto">
          <a:xfrm>
            <a:off x="6099175" y="2316163"/>
            <a:ext cx="900113" cy="225425"/>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3" name="Rectangle 14"/>
          <p:cNvSpPr>
            <a:spLocks noChangeArrowheads="1"/>
          </p:cNvSpPr>
          <p:nvPr/>
        </p:nvSpPr>
        <p:spPr bwMode="auto">
          <a:xfrm>
            <a:off x="5427663" y="2541588"/>
            <a:ext cx="2246312" cy="225425"/>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4" name="Rectangle 15"/>
          <p:cNvSpPr>
            <a:spLocks noChangeArrowheads="1"/>
          </p:cNvSpPr>
          <p:nvPr/>
        </p:nvSpPr>
        <p:spPr bwMode="auto">
          <a:xfrm>
            <a:off x="5427663" y="2767013"/>
            <a:ext cx="2246312" cy="225425"/>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5" name="Rectangle 16"/>
          <p:cNvSpPr>
            <a:spLocks noChangeArrowheads="1"/>
          </p:cNvSpPr>
          <p:nvPr/>
        </p:nvSpPr>
        <p:spPr bwMode="auto">
          <a:xfrm>
            <a:off x="5427663" y="2992438"/>
            <a:ext cx="2246312" cy="225425"/>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6" name="Rectangle 17"/>
          <p:cNvSpPr>
            <a:spLocks noChangeArrowheads="1"/>
          </p:cNvSpPr>
          <p:nvPr/>
        </p:nvSpPr>
        <p:spPr bwMode="auto">
          <a:xfrm>
            <a:off x="5427663" y="3217863"/>
            <a:ext cx="2246312" cy="225425"/>
          </a:xfrm>
          <a:prstGeom prst="rect">
            <a:avLst/>
          </a:prstGeom>
          <a:solidFill>
            <a:srgbClr val="DDDDDD"/>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6877" name="Text Box 18"/>
          <p:cNvSpPr txBox="1">
            <a:spLocks noChangeArrowheads="1"/>
          </p:cNvSpPr>
          <p:nvPr/>
        </p:nvSpPr>
        <p:spPr bwMode="auto">
          <a:xfrm>
            <a:off x="5697538" y="3895725"/>
            <a:ext cx="1768475" cy="396875"/>
          </a:xfrm>
          <a:prstGeom prst="rect">
            <a:avLst/>
          </a:prstGeom>
          <a:noFill/>
          <a:ln w="25400">
            <a:noFill/>
            <a:miter lim="800000"/>
            <a:headEnd/>
            <a:tailEnd/>
          </a:ln>
        </p:spPr>
        <p:txBody>
          <a:bodyPr wrap="none">
            <a:spAutoFit/>
          </a:bodyPr>
          <a:lstStyle/>
          <a:p>
            <a:r>
              <a:rPr lang="en-US"/>
              <a:t>Skyscraper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7891" name="Slide Number Placeholder 5"/>
          <p:cNvSpPr>
            <a:spLocks noGrp="1"/>
          </p:cNvSpPr>
          <p:nvPr>
            <p:ph type="sldNum" sz="quarter" idx="12"/>
          </p:nvPr>
        </p:nvSpPr>
        <p:spPr>
          <a:noFill/>
        </p:spPr>
        <p:txBody>
          <a:bodyPr/>
          <a:lstStyle/>
          <a:p>
            <a:fld id="{9261EEBF-A48E-4CEA-B0B7-309E6FCC18BE}" type="slidenum">
              <a:rPr lang="en-US"/>
              <a:pPr/>
              <a:t>35</a:t>
            </a:fld>
            <a:endParaRPr lang="en-US"/>
          </a:p>
        </p:txBody>
      </p:sp>
      <p:sp>
        <p:nvSpPr>
          <p:cNvPr id="37892" name="Rectangle 2"/>
          <p:cNvSpPr>
            <a:spLocks noGrp="1" noChangeArrowheads="1"/>
          </p:cNvSpPr>
          <p:nvPr>
            <p:ph type="title"/>
          </p:nvPr>
        </p:nvSpPr>
        <p:spPr/>
        <p:txBody>
          <a:bodyPr/>
          <a:lstStyle/>
          <a:p>
            <a:pPr eaLnBrk="1" hangingPunct="1"/>
            <a:r>
              <a:rPr lang="en-US" smtClean="0"/>
              <a:t>Skyscraper Broadcasting</a:t>
            </a:r>
          </a:p>
        </p:txBody>
      </p:sp>
      <p:sp>
        <p:nvSpPr>
          <p:cNvPr id="37893" name="Rectangle 3"/>
          <p:cNvSpPr>
            <a:spLocks noGrp="1" noChangeArrowheads="1"/>
          </p:cNvSpPr>
          <p:nvPr>
            <p:ph type="body" idx="1"/>
          </p:nvPr>
        </p:nvSpPr>
        <p:spPr/>
        <p:txBody>
          <a:bodyPr/>
          <a:lstStyle/>
          <a:p>
            <a:pPr eaLnBrk="1" hangingPunct="1"/>
            <a:r>
              <a:rPr lang="en-US" smtClean="0"/>
              <a:t>Uses series</a:t>
            </a:r>
          </a:p>
          <a:p>
            <a:pPr eaLnBrk="1" hangingPunct="1"/>
            <a:endParaRPr lang="en-US" smtClean="0"/>
          </a:p>
          <a:p>
            <a:pPr eaLnBrk="1" hangingPunct="1">
              <a:buFont typeface="Wingdings" pitchFamily="2" charset="2"/>
              <a:buNone/>
            </a:pPr>
            <a:r>
              <a:rPr lang="en-US" sz="2600" smtClean="0"/>
              <a:t>1 2 2 5 5 12 12 25 25 52 52 … W W W</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8915" name="Slide Number Placeholder 4"/>
          <p:cNvSpPr>
            <a:spLocks noGrp="1"/>
          </p:cNvSpPr>
          <p:nvPr>
            <p:ph type="sldNum" sz="quarter" idx="12"/>
          </p:nvPr>
        </p:nvSpPr>
        <p:spPr>
          <a:noFill/>
        </p:spPr>
        <p:txBody>
          <a:bodyPr/>
          <a:lstStyle/>
          <a:p>
            <a:fld id="{C2868A89-334B-485B-B44D-E577C4B90C9B}" type="slidenum">
              <a:rPr lang="en-US"/>
              <a:pPr/>
              <a:t>36</a:t>
            </a:fld>
            <a:endParaRPr lang="en-US"/>
          </a:p>
        </p:txBody>
      </p:sp>
      <p:sp>
        <p:nvSpPr>
          <p:cNvPr id="38916" name="Rectangle 4"/>
          <p:cNvSpPr>
            <a:spLocks noGrp="1" noChangeArrowheads="1"/>
          </p:cNvSpPr>
          <p:nvPr>
            <p:ph type="title"/>
          </p:nvPr>
        </p:nvSpPr>
        <p:spPr/>
        <p:txBody>
          <a:bodyPr/>
          <a:lstStyle/>
          <a:p>
            <a:pPr eaLnBrk="1" hangingPunct="1"/>
            <a:r>
              <a:rPr lang="en-US" smtClean="0"/>
              <a:t>Skyscraper Example</a:t>
            </a:r>
          </a:p>
        </p:txBody>
      </p:sp>
      <p:sp>
        <p:nvSpPr>
          <p:cNvPr id="38917" name="Rectangle 5"/>
          <p:cNvSpPr>
            <a:spLocks noChangeArrowheads="1"/>
          </p:cNvSpPr>
          <p:nvPr/>
        </p:nvSpPr>
        <p:spPr bwMode="auto">
          <a:xfrm>
            <a:off x="1873250" y="2439988"/>
            <a:ext cx="360363"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18" name="Rectangle 6"/>
          <p:cNvSpPr>
            <a:spLocks noChangeArrowheads="1"/>
          </p:cNvSpPr>
          <p:nvPr/>
        </p:nvSpPr>
        <p:spPr bwMode="auto">
          <a:xfrm>
            <a:off x="2233613" y="2439988"/>
            <a:ext cx="719137"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19" name="Rectangle 7"/>
          <p:cNvSpPr>
            <a:spLocks noChangeArrowheads="1"/>
          </p:cNvSpPr>
          <p:nvPr/>
        </p:nvSpPr>
        <p:spPr bwMode="auto">
          <a:xfrm>
            <a:off x="2952750" y="2439988"/>
            <a:ext cx="719138"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0" name="Rectangle 8"/>
          <p:cNvSpPr>
            <a:spLocks noChangeArrowheads="1"/>
          </p:cNvSpPr>
          <p:nvPr/>
        </p:nvSpPr>
        <p:spPr bwMode="auto">
          <a:xfrm>
            <a:off x="3671888" y="2439988"/>
            <a:ext cx="1800225" cy="360362"/>
          </a:xfrm>
          <a:prstGeom prst="rect">
            <a:avLst/>
          </a:prstGeom>
          <a:solidFill>
            <a:schemeClr val="fo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1" name="Rectangle 9"/>
          <p:cNvSpPr>
            <a:spLocks noChangeArrowheads="1"/>
          </p:cNvSpPr>
          <p:nvPr/>
        </p:nvSpPr>
        <p:spPr bwMode="auto">
          <a:xfrm>
            <a:off x="5476875" y="2439988"/>
            <a:ext cx="1800225" cy="360362"/>
          </a:xfrm>
          <a:prstGeom prst="rect">
            <a:avLst/>
          </a:prstGeom>
          <a:solidFill>
            <a:schemeClr val="bg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2" name="Rectangle 11"/>
          <p:cNvSpPr>
            <a:spLocks noChangeArrowheads="1"/>
          </p:cNvSpPr>
          <p:nvPr/>
        </p:nvSpPr>
        <p:spPr bwMode="auto">
          <a:xfrm>
            <a:off x="1873250" y="2976563"/>
            <a:ext cx="360363"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3" name="Rectangle 12"/>
          <p:cNvSpPr>
            <a:spLocks noChangeArrowheads="1"/>
          </p:cNvSpPr>
          <p:nvPr/>
        </p:nvSpPr>
        <p:spPr bwMode="auto">
          <a:xfrm>
            <a:off x="223361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4" name="Rectangle 13"/>
          <p:cNvSpPr>
            <a:spLocks noChangeArrowheads="1"/>
          </p:cNvSpPr>
          <p:nvPr/>
        </p:nvSpPr>
        <p:spPr bwMode="auto">
          <a:xfrm>
            <a:off x="259397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5" name="Rectangle 14"/>
          <p:cNvSpPr>
            <a:spLocks noChangeArrowheads="1"/>
          </p:cNvSpPr>
          <p:nvPr/>
        </p:nvSpPr>
        <p:spPr bwMode="auto">
          <a:xfrm>
            <a:off x="295433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6" name="Rectangle 15"/>
          <p:cNvSpPr>
            <a:spLocks noChangeArrowheads="1"/>
          </p:cNvSpPr>
          <p:nvPr/>
        </p:nvSpPr>
        <p:spPr bwMode="auto">
          <a:xfrm>
            <a:off x="331470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7" name="Rectangle 16"/>
          <p:cNvSpPr>
            <a:spLocks noChangeArrowheads="1"/>
          </p:cNvSpPr>
          <p:nvPr/>
        </p:nvSpPr>
        <p:spPr bwMode="auto">
          <a:xfrm>
            <a:off x="367506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8" name="Rectangle 17"/>
          <p:cNvSpPr>
            <a:spLocks noChangeArrowheads="1"/>
          </p:cNvSpPr>
          <p:nvPr/>
        </p:nvSpPr>
        <p:spPr bwMode="auto">
          <a:xfrm>
            <a:off x="403542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29" name="Rectangle 18"/>
          <p:cNvSpPr>
            <a:spLocks noChangeArrowheads="1"/>
          </p:cNvSpPr>
          <p:nvPr/>
        </p:nvSpPr>
        <p:spPr bwMode="auto">
          <a:xfrm>
            <a:off x="439578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0" name="Rectangle 19"/>
          <p:cNvSpPr>
            <a:spLocks noChangeArrowheads="1"/>
          </p:cNvSpPr>
          <p:nvPr/>
        </p:nvSpPr>
        <p:spPr bwMode="auto">
          <a:xfrm>
            <a:off x="475615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1" name="Rectangle 20"/>
          <p:cNvSpPr>
            <a:spLocks noChangeArrowheads="1"/>
          </p:cNvSpPr>
          <p:nvPr/>
        </p:nvSpPr>
        <p:spPr bwMode="auto">
          <a:xfrm>
            <a:off x="511651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2" name="Rectangle 21"/>
          <p:cNvSpPr>
            <a:spLocks noChangeArrowheads="1"/>
          </p:cNvSpPr>
          <p:nvPr/>
        </p:nvSpPr>
        <p:spPr bwMode="auto">
          <a:xfrm>
            <a:off x="547687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3" name="Rectangle 22"/>
          <p:cNvSpPr>
            <a:spLocks noChangeArrowheads="1"/>
          </p:cNvSpPr>
          <p:nvPr/>
        </p:nvSpPr>
        <p:spPr bwMode="auto">
          <a:xfrm>
            <a:off x="583723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4" name="Rectangle 23"/>
          <p:cNvSpPr>
            <a:spLocks noChangeArrowheads="1"/>
          </p:cNvSpPr>
          <p:nvPr/>
        </p:nvSpPr>
        <p:spPr bwMode="auto">
          <a:xfrm>
            <a:off x="619760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5" name="Rectangle 24"/>
          <p:cNvSpPr>
            <a:spLocks noChangeArrowheads="1"/>
          </p:cNvSpPr>
          <p:nvPr/>
        </p:nvSpPr>
        <p:spPr bwMode="auto">
          <a:xfrm>
            <a:off x="655796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6" name="Rectangle 27"/>
          <p:cNvSpPr>
            <a:spLocks noChangeArrowheads="1"/>
          </p:cNvSpPr>
          <p:nvPr/>
        </p:nvSpPr>
        <p:spPr bwMode="auto">
          <a:xfrm>
            <a:off x="1874838" y="3517900"/>
            <a:ext cx="719137"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7" name="Rectangle 28"/>
          <p:cNvSpPr>
            <a:spLocks noChangeArrowheads="1"/>
          </p:cNvSpPr>
          <p:nvPr/>
        </p:nvSpPr>
        <p:spPr bwMode="auto">
          <a:xfrm>
            <a:off x="2595563"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8" name="Rectangle 29"/>
          <p:cNvSpPr>
            <a:spLocks noChangeArrowheads="1"/>
          </p:cNvSpPr>
          <p:nvPr/>
        </p:nvSpPr>
        <p:spPr bwMode="auto">
          <a:xfrm>
            <a:off x="3316288"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39" name="Rectangle 30"/>
          <p:cNvSpPr>
            <a:spLocks noChangeArrowheads="1"/>
          </p:cNvSpPr>
          <p:nvPr/>
        </p:nvSpPr>
        <p:spPr bwMode="auto">
          <a:xfrm>
            <a:off x="4037013"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0" name="Rectangle 31"/>
          <p:cNvSpPr>
            <a:spLocks noChangeArrowheads="1"/>
          </p:cNvSpPr>
          <p:nvPr/>
        </p:nvSpPr>
        <p:spPr bwMode="auto">
          <a:xfrm>
            <a:off x="4749800"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1" name="Rectangle 32"/>
          <p:cNvSpPr>
            <a:spLocks noChangeArrowheads="1"/>
          </p:cNvSpPr>
          <p:nvPr/>
        </p:nvSpPr>
        <p:spPr bwMode="auto">
          <a:xfrm>
            <a:off x="5470525"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2" name="Rectangle 33"/>
          <p:cNvSpPr>
            <a:spLocks noChangeArrowheads="1"/>
          </p:cNvSpPr>
          <p:nvPr/>
        </p:nvSpPr>
        <p:spPr bwMode="auto">
          <a:xfrm>
            <a:off x="6191250"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3" name="Rectangle 35"/>
          <p:cNvSpPr>
            <a:spLocks noChangeArrowheads="1"/>
          </p:cNvSpPr>
          <p:nvPr/>
        </p:nvSpPr>
        <p:spPr bwMode="auto">
          <a:xfrm>
            <a:off x="1873250"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4" name="Rectangle 36"/>
          <p:cNvSpPr>
            <a:spLocks noChangeArrowheads="1"/>
          </p:cNvSpPr>
          <p:nvPr/>
        </p:nvSpPr>
        <p:spPr bwMode="auto">
          <a:xfrm>
            <a:off x="2593975" y="4057650"/>
            <a:ext cx="719138"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5" name="Rectangle 37"/>
          <p:cNvSpPr>
            <a:spLocks noChangeArrowheads="1"/>
          </p:cNvSpPr>
          <p:nvPr/>
        </p:nvSpPr>
        <p:spPr bwMode="auto">
          <a:xfrm>
            <a:off x="3314700"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6" name="Rectangle 38"/>
          <p:cNvSpPr>
            <a:spLocks noChangeArrowheads="1"/>
          </p:cNvSpPr>
          <p:nvPr/>
        </p:nvSpPr>
        <p:spPr bwMode="auto">
          <a:xfrm>
            <a:off x="4035425"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7" name="Rectangle 39"/>
          <p:cNvSpPr>
            <a:spLocks noChangeArrowheads="1"/>
          </p:cNvSpPr>
          <p:nvPr/>
        </p:nvSpPr>
        <p:spPr bwMode="auto">
          <a:xfrm>
            <a:off x="4748213"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8" name="Rectangle 40"/>
          <p:cNvSpPr>
            <a:spLocks noChangeArrowheads="1"/>
          </p:cNvSpPr>
          <p:nvPr/>
        </p:nvSpPr>
        <p:spPr bwMode="auto">
          <a:xfrm>
            <a:off x="5468938"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49" name="Rectangle 41"/>
          <p:cNvSpPr>
            <a:spLocks noChangeArrowheads="1"/>
          </p:cNvSpPr>
          <p:nvPr/>
        </p:nvSpPr>
        <p:spPr bwMode="auto">
          <a:xfrm>
            <a:off x="6189663"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0" name="Rectangle 42"/>
          <p:cNvSpPr>
            <a:spLocks noChangeArrowheads="1"/>
          </p:cNvSpPr>
          <p:nvPr/>
        </p:nvSpPr>
        <p:spPr bwMode="auto">
          <a:xfrm>
            <a:off x="1871663" y="4598988"/>
            <a:ext cx="1800225"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1" name="Rectangle 43"/>
          <p:cNvSpPr>
            <a:spLocks noChangeArrowheads="1"/>
          </p:cNvSpPr>
          <p:nvPr/>
        </p:nvSpPr>
        <p:spPr bwMode="auto">
          <a:xfrm>
            <a:off x="3676650" y="4598988"/>
            <a:ext cx="1800225" cy="360362"/>
          </a:xfrm>
          <a:prstGeom prst="rect">
            <a:avLst/>
          </a:prstGeom>
          <a:solidFill>
            <a:schemeClr val="fo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2" name="Rectangle 44"/>
          <p:cNvSpPr>
            <a:spLocks noChangeArrowheads="1"/>
          </p:cNvSpPr>
          <p:nvPr/>
        </p:nvSpPr>
        <p:spPr bwMode="auto">
          <a:xfrm>
            <a:off x="5476875" y="4597400"/>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3" name="Rectangle 50"/>
          <p:cNvSpPr>
            <a:spLocks noChangeArrowheads="1"/>
          </p:cNvSpPr>
          <p:nvPr/>
        </p:nvSpPr>
        <p:spPr bwMode="auto">
          <a:xfrm>
            <a:off x="1862138" y="5140325"/>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4" name="Rectangle 51"/>
          <p:cNvSpPr>
            <a:spLocks noChangeArrowheads="1"/>
          </p:cNvSpPr>
          <p:nvPr/>
        </p:nvSpPr>
        <p:spPr bwMode="auto">
          <a:xfrm>
            <a:off x="3667125" y="5140325"/>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8955" name="Rectangle 52"/>
          <p:cNvSpPr>
            <a:spLocks noChangeArrowheads="1"/>
          </p:cNvSpPr>
          <p:nvPr/>
        </p:nvSpPr>
        <p:spPr bwMode="auto">
          <a:xfrm>
            <a:off x="5467350" y="5138738"/>
            <a:ext cx="1800225" cy="360362"/>
          </a:xfrm>
          <a:prstGeom prst="rect">
            <a:avLst/>
          </a:prstGeom>
          <a:solidFill>
            <a:schemeClr val="bg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39939" name="Slide Number Placeholder 4"/>
          <p:cNvSpPr>
            <a:spLocks noGrp="1"/>
          </p:cNvSpPr>
          <p:nvPr>
            <p:ph type="sldNum" sz="quarter" idx="12"/>
          </p:nvPr>
        </p:nvSpPr>
        <p:spPr>
          <a:noFill/>
        </p:spPr>
        <p:txBody>
          <a:bodyPr/>
          <a:lstStyle/>
          <a:p>
            <a:fld id="{4FA7BFF8-E61E-43DB-B81C-7C57D8FC0F5F}" type="slidenum">
              <a:rPr lang="en-US"/>
              <a:pPr/>
              <a:t>37</a:t>
            </a:fld>
            <a:endParaRPr lang="en-US"/>
          </a:p>
        </p:txBody>
      </p:sp>
      <p:sp>
        <p:nvSpPr>
          <p:cNvPr id="39940" name="Rectangle 2"/>
          <p:cNvSpPr>
            <a:spLocks noGrp="1" noChangeArrowheads="1"/>
          </p:cNvSpPr>
          <p:nvPr>
            <p:ph type="title"/>
          </p:nvPr>
        </p:nvSpPr>
        <p:spPr/>
        <p:txBody>
          <a:bodyPr/>
          <a:lstStyle/>
          <a:p>
            <a:pPr eaLnBrk="1" hangingPunct="1"/>
            <a:r>
              <a:rPr lang="en-US" smtClean="0"/>
              <a:t>Skyscraper Example</a:t>
            </a:r>
          </a:p>
        </p:txBody>
      </p:sp>
      <p:sp>
        <p:nvSpPr>
          <p:cNvPr id="39941" name="Rectangle 3"/>
          <p:cNvSpPr>
            <a:spLocks noChangeArrowheads="1"/>
          </p:cNvSpPr>
          <p:nvPr/>
        </p:nvSpPr>
        <p:spPr bwMode="auto">
          <a:xfrm>
            <a:off x="2233613" y="2439988"/>
            <a:ext cx="360362"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2" name="Rectangle 4"/>
          <p:cNvSpPr>
            <a:spLocks noChangeArrowheads="1"/>
          </p:cNvSpPr>
          <p:nvPr/>
        </p:nvSpPr>
        <p:spPr bwMode="auto">
          <a:xfrm>
            <a:off x="2593975" y="2439988"/>
            <a:ext cx="719138" cy="360362"/>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3" name="Rectangle 5"/>
          <p:cNvSpPr>
            <a:spLocks noChangeArrowheads="1"/>
          </p:cNvSpPr>
          <p:nvPr/>
        </p:nvSpPr>
        <p:spPr bwMode="auto">
          <a:xfrm>
            <a:off x="3313113" y="2439988"/>
            <a:ext cx="719137" cy="360362"/>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4" name="Rectangle 6"/>
          <p:cNvSpPr>
            <a:spLocks noChangeArrowheads="1"/>
          </p:cNvSpPr>
          <p:nvPr/>
        </p:nvSpPr>
        <p:spPr bwMode="auto">
          <a:xfrm>
            <a:off x="4032250" y="2439988"/>
            <a:ext cx="1800225" cy="360362"/>
          </a:xfrm>
          <a:prstGeom prst="rect">
            <a:avLst/>
          </a:prstGeom>
          <a:solidFill>
            <a:schemeClr val="fo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5" name="Rectangle 7"/>
          <p:cNvSpPr>
            <a:spLocks noChangeArrowheads="1"/>
          </p:cNvSpPr>
          <p:nvPr/>
        </p:nvSpPr>
        <p:spPr bwMode="auto">
          <a:xfrm>
            <a:off x="5837238" y="2439988"/>
            <a:ext cx="1800225" cy="360362"/>
          </a:xfrm>
          <a:prstGeom prst="rect">
            <a:avLst/>
          </a:prstGeom>
          <a:solidFill>
            <a:schemeClr val="bg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6" name="Rectangle 8"/>
          <p:cNvSpPr>
            <a:spLocks noChangeArrowheads="1"/>
          </p:cNvSpPr>
          <p:nvPr/>
        </p:nvSpPr>
        <p:spPr bwMode="auto">
          <a:xfrm>
            <a:off x="187325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7" name="Rectangle 9"/>
          <p:cNvSpPr>
            <a:spLocks noChangeArrowheads="1"/>
          </p:cNvSpPr>
          <p:nvPr/>
        </p:nvSpPr>
        <p:spPr bwMode="auto">
          <a:xfrm>
            <a:off x="2233613" y="2976563"/>
            <a:ext cx="360362" cy="360362"/>
          </a:xfrm>
          <a:prstGeom prst="rect">
            <a:avLst/>
          </a:prstGeom>
          <a:solidFill>
            <a:schemeClr va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8" name="Rectangle 10"/>
          <p:cNvSpPr>
            <a:spLocks noChangeArrowheads="1"/>
          </p:cNvSpPr>
          <p:nvPr/>
        </p:nvSpPr>
        <p:spPr bwMode="auto">
          <a:xfrm>
            <a:off x="259397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49" name="Rectangle 11"/>
          <p:cNvSpPr>
            <a:spLocks noChangeArrowheads="1"/>
          </p:cNvSpPr>
          <p:nvPr/>
        </p:nvSpPr>
        <p:spPr bwMode="auto">
          <a:xfrm>
            <a:off x="295433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0" name="Rectangle 12"/>
          <p:cNvSpPr>
            <a:spLocks noChangeArrowheads="1"/>
          </p:cNvSpPr>
          <p:nvPr/>
        </p:nvSpPr>
        <p:spPr bwMode="auto">
          <a:xfrm>
            <a:off x="331470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1" name="Rectangle 13"/>
          <p:cNvSpPr>
            <a:spLocks noChangeArrowheads="1"/>
          </p:cNvSpPr>
          <p:nvPr/>
        </p:nvSpPr>
        <p:spPr bwMode="auto">
          <a:xfrm>
            <a:off x="367506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2" name="Rectangle 14"/>
          <p:cNvSpPr>
            <a:spLocks noChangeArrowheads="1"/>
          </p:cNvSpPr>
          <p:nvPr/>
        </p:nvSpPr>
        <p:spPr bwMode="auto">
          <a:xfrm>
            <a:off x="403542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3" name="Rectangle 15"/>
          <p:cNvSpPr>
            <a:spLocks noChangeArrowheads="1"/>
          </p:cNvSpPr>
          <p:nvPr/>
        </p:nvSpPr>
        <p:spPr bwMode="auto">
          <a:xfrm>
            <a:off x="439578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4" name="Rectangle 16"/>
          <p:cNvSpPr>
            <a:spLocks noChangeArrowheads="1"/>
          </p:cNvSpPr>
          <p:nvPr/>
        </p:nvSpPr>
        <p:spPr bwMode="auto">
          <a:xfrm>
            <a:off x="475615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5" name="Rectangle 17"/>
          <p:cNvSpPr>
            <a:spLocks noChangeArrowheads="1"/>
          </p:cNvSpPr>
          <p:nvPr/>
        </p:nvSpPr>
        <p:spPr bwMode="auto">
          <a:xfrm>
            <a:off x="511651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6" name="Rectangle 18"/>
          <p:cNvSpPr>
            <a:spLocks noChangeArrowheads="1"/>
          </p:cNvSpPr>
          <p:nvPr/>
        </p:nvSpPr>
        <p:spPr bwMode="auto">
          <a:xfrm>
            <a:off x="5476875"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7" name="Rectangle 19"/>
          <p:cNvSpPr>
            <a:spLocks noChangeArrowheads="1"/>
          </p:cNvSpPr>
          <p:nvPr/>
        </p:nvSpPr>
        <p:spPr bwMode="auto">
          <a:xfrm>
            <a:off x="5837238"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8" name="Rectangle 20"/>
          <p:cNvSpPr>
            <a:spLocks noChangeArrowheads="1"/>
          </p:cNvSpPr>
          <p:nvPr/>
        </p:nvSpPr>
        <p:spPr bwMode="auto">
          <a:xfrm>
            <a:off x="6197600" y="2976563"/>
            <a:ext cx="360363"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59" name="Rectangle 21"/>
          <p:cNvSpPr>
            <a:spLocks noChangeArrowheads="1"/>
          </p:cNvSpPr>
          <p:nvPr/>
        </p:nvSpPr>
        <p:spPr bwMode="auto">
          <a:xfrm>
            <a:off x="6557963" y="2976563"/>
            <a:ext cx="360362"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0" name="Rectangle 22"/>
          <p:cNvSpPr>
            <a:spLocks noChangeArrowheads="1"/>
          </p:cNvSpPr>
          <p:nvPr/>
        </p:nvSpPr>
        <p:spPr bwMode="auto">
          <a:xfrm>
            <a:off x="1874838"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1" name="Rectangle 23"/>
          <p:cNvSpPr>
            <a:spLocks noChangeArrowheads="1"/>
          </p:cNvSpPr>
          <p:nvPr/>
        </p:nvSpPr>
        <p:spPr bwMode="auto">
          <a:xfrm>
            <a:off x="2595563" y="3517900"/>
            <a:ext cx="719137" cy="360363"/>
          </a:xfrm>
          <a:prstGeom prst="rect">
            <a:avLst/>
          </a:prstGeom>
          <a:solidFill>
            <a:schemeClr val="accent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2" name="Rectangle 24"/>
          <p:cNvSpPr>
            <a:spLocks noChangeArrowheads="1"/>
          </p:cNvSpPr>
          <p:nvPr/>
        </p:nvSpPr>
        <p:spPr bwMode="auto">
          <a:xfrm>
            <a:off x="3316288"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3" name="Rectangle 25"/>
          <p:cNvSpPr>
            <a:spLocks noChangeArrowheads="1"/>
          </p:cNvSpPr>
          <p:nvPr/>
        </p:nvSpPr>
        <p:spPr bwMode="auto">
          <a:xfrm>
            <a:off x="4037013" y="351790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4" name="Rectangle 26"/>
          <p:cNvSpPr>
            <a:spLocks noChangeArrowheads="1"/>
          </p:cNvSpPr>
          <p:nvPr/>
        </p:nvSpPr>
        <p:spPr bwMode="auto">
          <a:xfrm>
            <a:off x="4749800"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5" name="Rectangle 27"/>
          <p:cNvSpPr>
            <a:spLocks noChangeArrowheads="1"/>
          </p:cNvSpPr>
          <p:nvPr/>
        </p:nvSpPr>
        <p:spPr bwMode="auto">
          <a:xfrm>
            <a:off x="5470525"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6" name="Rectangle 28"/>
          <p:cNvSpPr>
            <a:spLocks noChangeArrowheads="1"/>
          </p:cNvSpPr>
          <p:nvPr/>
        </p:nvSpPr>
        <p:spPr bwMode="auto">
          <a:xfrm>
            <a:off x="6191250" y="351790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7" name="Rectangle 29"/>
          <p:cNvSpPr>
            <a:spLocks noChangeArrowheads="1"/>
          </p:cNvSpPr>
          <p:nvPr/>
        </p:nvSpPr>
        <p:spPr bwMode="auto">
          <a:xfrm>
            <a:off x="1873250"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8" name="Rectangle 30"/>
          <p:cNvSpPr>
            <a:spLocks noChangeArrowheads="1"/>
          </p:cNvSpPr>
          <p:nvPr/>
        </p:nvSpPr>
        <p:spPr bwMode="auto">
          <a:xfrm>
            <a:off x="2593975"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69" name="Rectangle 31"/>
          <p:cNvSpPr>
            <a:spLocks noChangeArrowheads="1"/>
          </p:cNvSpPr>
          <p:nvPr/>
        </p:nvSpPr>
        <p:spPr bwMode="auto">
          <a:xfrm>
            <a:off x="3314700" y="4057650"/>
            <a:ext cx="719138" cy="360363"/>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0" name="Rectangle 32"/>
          <p:cNvSpPr>
            <a:spLocks noChangeArrowheads="1"/>
          </p:cNvSpPr>
          <p:nvPr/>
        </p:nvSpPr>
        <p:spPr bwMode="auto">
          <a:xfrm>
            <a:off x="4035425" y="4057650"/>
            <a:ext cx="719138"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1" name="Rectangle 33"/>
          <p:cNvSpPr>
            <a:spLocks noChangeArrowheads="1"/>
          </p:cNvSpPr>
          <p:nvPr/>
        </p:nvSpPr>
        <p:spPr bwMode="auto">
          <a:xfrm>
            <a:off x="4748213"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2" name="Rectangle 34"/>
          <p:cNvSpPr>
            <a:spLocks noChangeArrowheads="1"/>
          </p:cNvSpPr>
          <p:nvPr/>
        </p:nvSpPr>
        <p:spPr bwMode="auto">
          <a:xfrm>
            <a:off x="5468938"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3" name="Rectangle 35"/>
          <p:cNvSpPr>
            <a:spLocks noChangeArrowheads="1"/>
          </p:cNvSpPr>
          <p:nvPr/>
        </p:nvSpPr>
        <p:spPr bwMode="auto">
          <a:xfrm>
            <a:off x="6189663" y="4057650"/>
            <a:ext cx="719137"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4" name="Rectangle 44"/>
          <p:cNvSpPr>
            <a:spLocks noChangeArrowheads="1"/>
          </p:cNvSpPr>
          <p:nvPr/>
        </p:nvSpPr>
        <p:spPr bwMode="auto">
          <a:xfrm>
            <a:off x="1871663" y="4598988"/>
            <a:ext cx="1800225" cy="360362"/>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5" name="Rectangle 45"/>
          <p:cNvSpPr>
            <a:spLocks noChangeArrowheads="1"/>
          </p:cNvSpPr>
          <p:nvPr/>
        </p:nvSpPr>
        <p:spPr bwMode="auto">
          <a:xfrm>
            <a:off x="3676650" y="4598988"/>
            <a:ext cx="1800225" cy="360362"/>
          </a:xfrm>
          <a:prstGeom prst="rect">
            <a:avLst/>
          </a:prstGeom>
          <a:solidFill>
            <a:schemeClr val="folHlink"/>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6" name="Rectangle 46"/>
          <p:cNvSpPr>
            <a:spLocks noChangeArrowheads="1"/>
          </p:cNvSpPr>
          <p:nvPr/>
        </p:nvSpPr>
        <p:spPr bwMode="auto">
          <a:xfrm>
            <a:off x="5476875" y="4597400"/>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7" name="Rectangle 47"/>
          <p:cNvSpPr>
            <a:spLocks noChangeArrowheads="1"/>
          </p:cNvSpPr>
          <p:nvPr/>
        </p:nvSpPr>
        <p:spPr bwMode="auto">
          <a:xfrm>
            <a:off x="1862138" y="5140325"/>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8" name="Rectangle 48"/>
          <p:cNvSpPr>
            <a:spLocks noChangeArrowheads="1"/>
          </p:cNvSpPr>
          <p:nvPr/>
        </p:nvSpPr>
        <p:spPr bwMode="auto">
          <a:xfrm>
            <a:off x="3667125" y="5140325"/>
            <a:ext cx="1800225" cy="360363"/>
          </a:xfrm>
          <a:prstGeom prst="rect">
            <a:avLst/>
          </a:prstGeom>
          <a:solidFill>
            <a:schemeClr val="bg1"/>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39979" name="Rectangle 49"/>
          <p:cNvSpPr>
            <a:spLocks noChangeArrowheads="1"/>
          </p:cNvSpPr>
          <p:nvPr/>
        </p:nvSpPr>
        <p:spPr bwMode="auto">
          <a:xfrm>
            <a:off x="5467350" y="5138738"/>
            <a:ext cx="1800225" cy="360362"/>
          </a:xfrm>
          <a:prstGeom prst="rect">
            <a:avLst/>
          </a:prstGeom>
          <a:solidFill>
            <a:schemeClr val="bg2"/>
          </a:solidFill>
          <a:ln w="25400">
            <a:solidFill>
              <a:schemeClr val="tx1"/>
            </a:solidFill>
            <a:miter lim="800000"/>
            <a:headEnd/>
            <a:tailEnd/>
          </a:ln>
        </p:spPr>
        <p:txBody>
          <a:bodyPr wrap="none" anchor="ctr"/>
          <a:lstStyle/>
          <a:p>
            <a:pPr algn="ctr"/>
            <a:endParaRPr lang="en-US" sz="1800">
              <a:solidFill>
                <a:schemeClr val="bg2"/>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0963" name="Slide Number Placeholder 5"/>
          <p:cNvSpPr>
            <a:spLocks noGrp="1"/>
          </p:cNvSpPr>
          <p:nvPr>
            <p:ph type="sldNum" sz="quarter" idx="12"/>
          </p:nvPr>
        </p:nvSpPr>
        <p:spPr>
          <a:noFill/>
        </p:spPr>
        <p:txBody>
          <a:bodyPr/>
          <a:lstStyle/>
          <a:p>
            <a:fld id="{8EE624B9-3B6E-4EFF-B848-E9CB942E6BAF}" type="slidenum">
              <a:rPr lang="en-US"/>
              <a:pPr/>
              <a:t>38</a:t>
            </a:fld>
            <a:endParaRPr lang="en-US"/>
          </a:p>
        </p:txBody>
      </p:sp>
      <p:sp>
        <p:nvSpPr>
          <p:cNvPr id="40964" name="Rectangle 2"/>
          <p:cNvSpPr>
            <a:spLocks noGrp="1" noChangeArrowheads="1"/>
          </p:cNvSpPr>
          <p:nvPr>
            <p:ph type="title"/>
          </p:nvPr>
        </p:nvSpPr>
        <p:spPr/>
        <p:txBody>
          <a:bodyPr/>
          <a:lstStyle/>
          <a:p>
            <a:pPr eaLnBrk="1" hangingPunct="1"/>
            <a:r>
              <a:rPr lang="en-US" smtClean="0"/>
              <a:t>Comparisons</a:t>
            </a:r>
          </a:p>
        </p:txBody>
      </p:sp>
      <p:graphicFrame>
        <p:nvGraphicFramePr>
          <p:cNvPr id="137280" name="Group 64"/>
          <p:cNvGraphicFramePr>
            <a:graphicFrameLocks noGrp="1"/>
          </p:cNvGraphicFramePr>
          <p:nvPr>
            <p:ph idx="1"/>
          </p:nvPr>
        </p:nvGraphicFramePr>
        <p:xfrm>
          <a:off x="522288" y="1905000"/>
          <a:ext cx="8099425" cy="2725738"/>
        </p:xfrm>
        <a:graphic>
          <a:graphicData uri="http://schemas.openxmlformats.org/drawingml/2006/table">
            <a:tbl>
              <a:tblPr/>
              <a:tblGrid>
                <a:gridCol w="2159000"/>
                <a:gridCol w="1665287"/>
                <a:gridCol w="2025650"/>
                <a:gridCol w="2249488"/>
              </a:tblGrid>
              <a:tr h="588963">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Scheme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Storage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Server’s</a:t>
                      </a:r>
                    </a:p>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Client’s</a:t>
                      </a:r>
                    </a:p>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1" i="0" u="none" strike="noStrike" cap="none" normalizeH="0" baseline="0" smtClean="0">
                          <a:ln>
                            <a:noFill/>
                          </a:ln>
                          <a:solidFill>
                            <a:schemeClr val="tx2"/>
                          </a:solidFill>
                          <a:effectLst/>
                          <a:latin typeface="Verdana" pitchFamily="1" charset="0"/>
                        </a:rPr>
                        <a:t>BW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585788">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Pyramid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sym typeface="Symbol" pitchFamily="1" charset="2"/>
                        </a:rPr>
                        <a:t>KB</a:t>
                      </a:r>
                      <a:r>
                        <a:rPr kumimoji="0" lang="en-US" sz="2600" b="0" i="0" u="none" strike="noStrike" cap="none" normalizeH="0" baseline="-25000" smtClean="0">
                          <a:ln>
                            <a:noFill/>
                          </a:ln>
                          <a:solidFill>
                            <a:schemeClr val="tx2"/>
                          </a:solidFill>
                          <a:effectLst/>
                          <a:latin typeface="Verdana" pitchFamily="1" charset="0"/>
                          <a:sym typeface="Symbol" pitchFamily="1" charset="2"/>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4-5 B</a:t>
                      </a:r>
                      <a:r>
                        <a:rPr kumimoji="0" lang="en-US" sz="2600" b="0" i="0" u="none" strike="noStrike" cap="none" normalizeH="0" baseline="-25000" smtClean="0">
                          <a:ln>
                            <a:noFill/>
                          </a:ln>
                          <a:solidFill>
                            <a:schemeClr val="tx2"/>
                          </a:solidFill>
                          <a:effectLst/>
                          <a:latin typeface="Verdana" pitchFamily="1" charset="0"/>
                        </a:rPr>
                        <a:t>v</a:t>
                      </a:r>
                      <a:r>
                        <a:rPr kumimoji="0" lang="en-US" sz="2600" b="0" i="0" u="none" strike="noStrike" cap="none" normalizeH="0" baseline="0" smtClean="0">
                          <a:ln>
                            <a:noFill/>
                          </a:ln>
                          <a:solidFill>
                            <a:schemeClr val="tx2"/>
                          </a:solidFill>
                          <a:effectLst/>
                          <a:latin typeface="Verdana" pitchFamily="1"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Pyramid++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sym typeface="Symbol" pitchFamily="1" charset="2"/>
                        </a:rPr>
                        <a:t>(+p)KB</a:t>
                      </a:r>
                      <a:r>
                        <a:rPr kumimoji="0" lang="en-US" sz="2600" b="0" i="0" u="none" strike="noStrike" cap="none" normalizeH="0" baseline="-25000" smtClean="0">
                          <a:ln>
                            <a:noFill/>
                          </a:ln>
                          <a:solidFill>
                            <a:schemeClr val="tx2"/>
                          </a:solidFill>
                          <a:effectLst/>
                          <a:latin typeface="Verdana" pitchFamily="1" charset="0"/>
                          <a:sym typeface="Symbol" pitchFamily="1" charset="2"/>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2-3 B</a:t>
                      </a:r>
                      <a:r>
                        <a:rPr kumimoji="0" lang="en-US" sz="2600" b="0" i="0" u="none" strike="noStrike" cap="none" normalizeH="0" baseline="-25000" smtClean="0">
                          <a:ln>
                            <a:noFill/>
                          </a:ln>
                          <a:solidFill>
                            <a:schemeClr val="tx2"/>
                          </a:solidFill>
                          <a:effectLst/>
                          <a:latin typeface="Verdana" pitchFamily="1" charset="0"/>
                        </a:rPr>
                        <a: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Skyscraper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KB</a:t>
                      </a:r>
                      <a:r>
                        <a:rPr kumimoji="0" lang="en-US" sz="2600" b="0" i="0" u="none" strike="noStrike" cap="none" normalizeH="0" baseline="-25000" smtClean="0">
                          <a:ln>
                            <a:noFill/>
                          </a:ln>
                          <a:solidFill>
                            <a:schemeClr val="tx2"/>
                          </a:solidFill>
                          <a:effectLst/>
                          <a:latin typeface="Verdana" pitchFamily="1"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80000"/>
                        <a:buFont typeface="Wingdings" pitchFamily="2" charset="2"/>
                        <a:buNone/>
                        <a:tabLst/>
                      </a:pPr>
                      <a:r>
                        <a:rPr kumimoji="0" lang="en-US" sz="2600" b="0" i="0" u="none" strike="noStrike" cap="none" normalizeH="0" baseline="0" smtClean="0">
                          <a:ln>
                            <a:noFill/>
                          </a:ln>
                          <a:solidFill>
                            <a:schemeClr val="tx2"/>
                          </a:solidFill>
                          <a:effectLst/>
                          <a:latin typeface="Verdana" pitchFamily="1" charset="0"/>
                        </a:rPr>
                        <a:t>1-2 B</a:t>
                      </a:r>
                      <a:r>
                        <a:rPr kumimoji="0" lang="en-US" sz="2600" b="0" i="0" u="none" strike="noStrike" cap="none" normalizeH="0" baseline="-25000" smtClean="0">
                          <a:ln>
                            <a:noFill/>
                          </a:ln>
                          <a:solidFill>
                            <a:schemeClr val="tx2"/>
                          </a:solidFill>
                          <a:effectLst/>
                          <a:latin typeface="Verdana" pitchFamily="1" charset="0"/>
                        </a:rPr>
                        <a: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992" name="Text Box 40"/>
          <p:cNvSpPr txBox="1">
            <a:spLocks noChangeArrowheads="1"/>
          </p:cNvSpPr>
          <p:nvPr/>
        </p:nvSpPr>
        <p:spPr bwMode="auto">
          <a:xfrm>
            <a:off x="1779588" y="5021263"/>
            <a:ext cx="5665787" cy="701675"/>
          </a:xfrm>
          <a:prstGeom prst="rect">
            <a:avLst/>
          </a:prstGeom>
          <a:solidFill>
            <a:schemeClr val="bg1"/>
          </a:solidFill>
          <a:ln w="25400">
            <a:noFill/>
            <a:miter lim="800000"/>
            <a:headEnd/>
            <a:tailEnd/>
          </a:ln>
        </p:spPr>
        <p:txBody>
          <a:bodyPr wrap="none">
            <a:spAutoFit/>
          </a:bodyPr>
          <a:lstStyle/>
          <a:p>
            <a:r>
              <a:rPr lang="en-US" b="0">
                <a:solidFill>
                  <a:schemeClr val="folHlink"/>
                </a:solidFill>
              </a:rPr>
              <a:t>Carter, Long and Paris </a:t>
            </a:r>
          </a:p>
          <a:p>
            <a:r>
              <a:rPr lang="en-US" b="0">
                <a:solidFill>
                  <a:schemeClr val="folHlink"/>
                </a:solidFill>
              </a:rPr>
              <a:t>“Video on Demand Broadcasting Protocols”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1987" name="Slide Number Placeholder 5"/>
          <p:cNvSpPr>
            <a:spLocks noGrp="1"/>
          </p:cNvSpPr>
          <p:nvPr>
            <p:ph type="sldNum" sz="quarter" idx="12"/>
          </p:nvPr>
        </p:nvSpPr>
        <p:spPr>
          <a:noFill/>
        </p:spPr>
        <p:txBody>
          <a:bodyPr/>
          <a:lstStyle/>
          <a:p>
            <a:fld id="{BB858B16-1740-4CDB-A807-B34BCFC9D0EE}" type="slidenum">
              <a:rPr lang="en-US"/>
              <a:pPr/>
              <a:t>39</a:t>
            </a:fld>
            <a:endParaRPr lang="en-US"/>
          </a:p>
        </p:txBody>
      </p:sp>
      <p:sp>
        <p:nvSpPr>
          <p:cNvPr id="41988" name="Rectangle 2"/>
          <p:cNvSpPr>
            <a:spLocks noGrp="1" noChangeArrowheads="1"/>
          </p:cNvSpPr>
          <p:nvPr>
            <p:ph type="title"/>
          </p:nvPr>
        </p:nvSpPr>
        <p:spPr/>
        <p:txBody>
          <a:bodyPr/>
          <a:lstStyle/>
          <a:p>
            <a:pPr eaLnBrk="1" hangingPunct="1"/>
            <a:r>
              <a:rPr lang="en-US" smtClean="0"/>
              <a:t>Other schemes</a:t>
            </a:r>
          </a:p>
        </p:txBody>
      </p:sp>
      <p:sp>
        <p:nvSpPr>
          <p:cNvPr id="41989" name="Rectangle 3"/>
          <p:cNvSpPr>
            <a:spLocks noGrp="1" noChangeArrowheads="1"/>
          </p:cNvSpPr>
          <p:nvPr>
            <p:ph type="body" idx="1"/>
          </p:nvPr>
        </p:nvSpPr>
        <p:spPr/>
        <p:txBody>
          <a:bodyPr/>
          <a:lstStyle/>
          <a:p>
            <a:pPr eaLnBrk="1" hangingPunct="1"/>
            <a:r>
              <a:rPr lang="en-US" b="1" smtClean="0"/>
              <a:t>Pagoda Broadcasting</a:t>
            </a:r>
            <a:r>
              <a:rPr lang="en-US" smtClean="0"/>
              <a:t> </a:t>
            </a:r>
            <a:br>
              <a:rPr lang="en-US" smtClean="0"/>
            </a:br>
            <a:r>
              <a:rPr lang="en-US" smtClean="0"/>
              <a:t>1 3 5 15 25 75 125 …</a:t>
            </a:r>
          </a:p>
          <a:p>
            <a:pPr eaLnBrk="1" hangingPunct="1"/>
            <a:endParaRPr lang="en-US" smtClean="0"/>
          </a:p>
          <a:p>
            <a:pPr eaLnBrk="1" hangingPunct="1"/>
            <a:r>
              <a:rPr lang="en-US" b="1" smtClean="0"/>
              <a:t>Harmonic Broadcasting</a:t>
            </a:r>
          </a:p>
          <a:p>
            <a:pPr eaLnBrk="1" hangingPunct="1">
              <a:buFont typeface="Wingdings" pitchFamily="2" charset="2"/>
              <a:buNone/>
            </a:pPr>
            <a:r>
              <a:rPr lang="en-US" smtClean="0"/>
              <a:t>	Equal segment size, varies bandwidth instead!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6147" name="Slide Number Placeholder 5"/>
          <p:cNvSpPr>
            <a:spLocks noGrp="1"/>
          </p:cNvSpPr>
          <p:nvPr>
            <p:ph type="sldNum" sz="quarter" idx="12"/>
          </p:nvPr>
        </p:nvSpPr>
        <p:spPr>
          <a:noFill/>
        </p:spPr>
        <p:txBody>
          <a:bodyPr/>
          <a:lstStyle/>
          <a:p>
            <a:fld id="{35015946-9B3B-4B1D-AC48-A37B2CA6857B}" type="slidenum">
              <a:rPr lang="en-US"/>
              <a:pPr/>
              <a:t>4</a:t>
            </a:fld>
            <a:endParaRPr lang="en-US"/>
          </a:p>
        </p:txBody>
      </p:sp>
      <p:sp>
        <p:nvSpPr>
          <p:cNvPr id="6148" name="Rectangle 2"/>
          <p:cNvSpPr>
            <a:spLocks noGrp="1" noChangeArrowheads="1"/>
          </p:cNvSpPr>
          <p:nvPr>
            <p:ph type="title"/>
          </p:nvPr>
        </p:nvSpPr>
        <p:spPr/>
        <p:txBody>
          <a:bodyPr/>
          <a:lstStyle/>
          <a:p>
            <a:pPr eaLnBrk="1" hangingPunct="1"/>
            <a:r>
              <a:rPr lang="en-US" smtClean="0"/>
              <a:t>Unicast Solution</a:t>
            </a:r>
          </a:p>
        </p:txBody>
      </p:sp>
      <p:sp>
        <p:nvSpPr>
          <p:cNvPr id="6149" name="Rectangle 3"/>
          <p:cNvSpPr>
            <a:spLocks noGrp="1" noChangeArrowheads="1"/>
          </p:cNvSpPr>
          <p:nvPr>
            <p:ph type="body" idx="1"/>
          </p:nvPr>
        </p:nvSpPr>
        <p:spPr/>
        <p:txBody>
          <a:bodyPr/>
          <a:lstStyle/>
          <a:p>
            <a:pPr eaLnBrk="1" hangingPunct="1"/>
            <a:r>
              <a:rPr lang="en-US" smtClean="0"/>
              <a:t>One channel per client</a:t>
            </a:r>
          </a:p>
          <a:p>
            <a:pPr eaLnBrk="1" hangingPunct="1"/>
            <a:r>
              <a:rPr lang="en-US" smtClean="0"/>
              <a:t>No start-up latency</a:t>
            </a:r>
          </a:p>
          <a:p>
            <a:pPr eaLnBrk="1" hangingPunct="1"/>
            <a:r>
              <a:rPr lang="en-US" smtClean="0"/>
              <a:t>No client buffer</a:t>
            </a:r>
          </a:p>
          <a:p>
            <a:pPr eaLnBrk="1" hangingPunct="1"/>
            <a:r>
              <a:rPr lang="en-US" smtClean="0"/>
              <a:t>Low client bandwidth</a:t>
            </a:r>
          </a:p>
          <a:p>
            <a:pPr eaLnBrk="1" hangingPunct="1"/>
            <a:r>
              <a:rPr lang="en-US" smtClean="0"/>
              <a:t>Large server bandwidth </a:t>
            </a:r>
          </a:p>
          <a:p>
            <a:pPr eaLnBrk="1" hangingPunct="1"/>
            <a:r>
              <a:rPr lang="en-US" smtClean="0"/>
              <a:t>Not scalable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3011" name="Slide Number Placeholder 5"/>
          <p:cNvSpPr>
            <a:spLocks noGrp="1"/>
          </p:cNvSpPr>
          <p:nvPr>
            <p:ph type="sldNum" sz="quarter" idx="12"/>
          </p:nvPr>
        </p:nvSpPr>
        <p:spPr>
          <a:noFill/>
        </p:spPr>
        <p:txBody>
          <a:bodyPr/>
          <a:lstStyle/>
          <a:p>
            <a:fld id="{3B099FAE-911C-4F0D-A79D-A3483C571CC2}" type="slidenum">
              <a:rPr lang="en-US"/>
              <a:pPr/>
              <a:t>40</a:t>
            </a:fld>
            <a:endParaRPr lang="en-US"/>
          </a:p>
        </p:txBody>
      </p:sp>
      <p:sp>
        <p:nvSpPr>
          <p:cNvPr id="43012" name="Rectangle 2"/>
          <p:cNvSpPr>
            <a:spLocks noGrp="1" noChangeArrowheads="1"/>
          </p:cNvSpPr>
          <p:nvPr>
            <p:ph type="title"/>
          </p:nvPr>
        </p:nvSpPr>
        <p:spPr/>
        <p:txBody>
          <a:bodyPr/>
          <a:lstStyle/>
          <a:p>
            <a:pPr eaLnBrk="1" hangingPunct="1"/>
            <a:r>
              <a:rPr lang="en-US" smtClean="0"/>
              <a:t>Multicast Solution</a:t>
            </a:r>
          </a:p>
        </p:txBody>
      </p:sp>
      <p:sp>
        <p:nvSpPr>
          <p:cNvPr id="43013" name="Rectangle 3"/>
          <p:cNvSpPr>
            <a:spLocks noGrp="1" noChangeArrowheads="1"/>
          </p:cNvSpPr>
          <p:nvPr>
            <p:ph type="body" idx="1"/>
          </p:nvPr>
        </p:nvSpPr>
        <p:spPr/>
        <p:txBody>
          <a:bodyPr/>
          <a:lstStyle/>
          <a:p>
            <a:pPr eaLnBrk="1" hangingPunct="1"/>
            <a:r>
              <a:rPr lang="en-US" smtClean="0"/>
              <a:t>Batching</a:t>
            </a:r>
          </a:p>
          <a:p>
            <a:pPr eaLnBrk="1" hangingPunct="1"/>
            <a:r>
              <a:rPr lang="en-US" smtClean="0"/>
              <a:t>Staggered Broadcast</a:t>
            </a:r>
          </a:p>
          <a:p>
            <a:pPr eaLnBrk="1" hangingPunct="1"/>
            <a:r>
              <a:rPr lang="en-US" b="1" smtClean="0"/>
              <a:t>Periodic Broadcast</a:t>
            </a:r>
          </a:p>
          <a:p>
            <a:pPr lvl="1" eaLnBrk="1" hangingPunct="1"/>
            <a:r>
              <a:rPr lang="en-US" smtClean="0"/>
              <a:t>Sending rate ≥ playback rate</a:t>
            </a:r>
          </a:p>
          <a:p>
            <a:pPr lvl="1" eaLnBrk="1" hangingPunct="1"/>
            <a:r>
              <a:rPr lang="en-US" smtClean="0"/>
              <a:t>May need multiple channels</a:t>
            </a:r>
          </a:p>
          <a:p>
            <a:pPr lvl="1" eaLnBrk="1" hangingPunct="1"/>
            <a:r>
              <a:rPr lang="en-US" smtClean="0"/>
              <a:t>Need additional client buffer</a:t>
            </a:r>
          </a:p>
          <a:p>
            <a:pPr lvl="1" eaLnBrk="1" hangingPunct="1"/>
            <a:r>
              <a:rPr lang="en-US" smtClean="0"/>
              <a:t>Need to wait</a:t>
            </a:r>
          </a:p>
          <a:p>
            <a:pPr lvl="1" eaLnBrk="1" hangingPunct="1"/>
            <a:endParaRPr lang="en-US" b="1"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4035" name="Slide Number Placeholder 5"/>
          <p:cNvSpPr>
            <a:spLocks noGrp="1"/>
          </p:cNvSpPr>
          <p:nvPr>
            <p:ph type="sldNum" sz="quarter" idx="12"/>
          </p:nvPr>
        </p:nvSpPr>
        <p:spPr>
          <a:noFill/>
        </p:spPr>
        <p:txBody>
          <a:bodyPr/>
          <a:lstStyle/>
          <a:p>
            <a:fld id="{5748EBE2-7E31-4B3F-A01F-11E60AB5D0A1}" type="slidenum">
              <a:rPr lang="en-US"/>
              <a:pPr/>
              <a:t>41</a:t>
            </a:fld>
            <a:endParaRPr lang="en-US"/>
          </a:p>
        </p:txBody>
      </p:sp>
      <p:sp>
        <p:nvSpPr>
          <p:cNvPr id="44036" name="Rectangle 2"/>
          <p:cNvSpPr>
            <a:spLocks noGrp="1" noChangeArrowheads="1"/>
          </p:cNvSpPr>
          <p:nvPr>
            <p:ph type="title"/>
          </p:nvPr>
        </p:nvSpPr>
        <p:spPr/>
        <p:txBody>
          <a:bodyPr/>
          <a:lstStyle/>
          <a:p>
            <a:pPr eaLnBrk="1" hangingPunct="1"/>
            <a:r>
              <a:rPr lang="en-US" smtClean="0"/>
              <a:t>Multicast Solution</a:t>
            </a:r>
          </a:p>
        </p:txBody>
      </p:sp>
      <p:sp>
        <p:nvSpPr>
          <p:cNvPr id="44037" name="Rectangle 3"/>
          <p:cNvSpPr>
            <a:spLocks noGrp="1" noChangeArrowheads="1"/>
          </p:cNvSpPr>
          <p:nvPr>
            <p:ph type="body" idx="1"/>
          </p:nvPr>
        </p:nvSpPr>
        <p:spPr/>
        <p:txBody>
          <a:bodyPr/>
          <a:lstStyle/>
          <a:p>
            <a:pPr eaLnBrk="1" hangingPunct="1"/>
            <a:r>
              <a:rPr lang="en-US" smtClean="0"/>
              <a:t>Batching</a:t>
            </a:r>
          </a:p>
          <a:p>
            <a:pPr eaLnBrk="1" hangingPunct="1"/>
            <a:r>
              <a:rPr lang="en-US" smtClean="0"/>
              <a:t>Staggered Broadcast</a:t>
            </a:r>
          </a:p>
          <a:p>
            <a:pPr eaLnBrk="1" hangingPunct="1"/>
            <a:r>
              <a:rPr lang="en-US" smtClean="0"/>
              <a:t>Periodic Broadcast</a:t>
            </a:r>
          </a:p>
          <a:p>
            <a:pPr eaLnBrk="1" hangingPunct="1"/>
            <a:r>
              <a:rPr lang="en-US" b="1" smtClean="0"/>
              <a:t>Patching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5059" name="Slide Number Placeholder 4"/>
          <p:cNvSpPr>
            <a:spLocks noGrp="1"/>
          </p:cNvSpPr>
          <p:nvPr>
            <p:ph type="sldNum" sz="quarter" idx="12"/>
          </p:nvPr>
        </p:nvSpPr>
        <p:spPr>
          <a:noFill/>
        </p:spPr>
        <p:txBody>
          <a:bodyPr/>
          <a:lstStyle/>
          <a:p>
            <a:fld id="{4870C352-D56A-4BC7-A77E-8508DA79AF4E}" type="slidenum">
              <a:rPr lang="en-US"/>
              <a:pPr/>
              <a:t>42</a:t>
            </a:fld>
            <a:endParaRPr lang="en-US"/>
          </a:p>
        </p:txBody>
      </p:sp>
      <p:sp>
        <p:nvSpPr>
          <p:cNvPr id="45060" name="Rectangle 2"/>
          <p:cNvSpPr>
            <a:spLocks noGrp="1" noChangeArrowheads="1"/>
          </p:cNvSpPr>
          <p:nvPr>
            <p:ph type="title"/>
          </p:nvPr>
        </p:nvSpPr>
        <p:spPr/>
        <p:txBody>
          <a:bodyPr/>
          <a:lstStyle/>
          <a:p>
            <a:pPr eaLnBrk="1" hangingPunct="1"/>
            <a:r>
              <a:rPr lang="en-US" smtClean="0"/>
              <a:t>Patching</a:t>
            </a:r>
          </a:p>
        </p:txBody>
      </p:sp>
      <p:sp>
        <p:nvSpPr>
          <p:cNvPr id="45061" name="Rectangle 4"/>
          <p:cNvSpPr>
            <a:spLocks noChangeArrowheads="1"/>
          </p:cNvSpPr>
          <p:nvPr/>
        </p:nvSpPr>
        <p:spPr bwMode="auto">
          <a:xfrm>
            <a:off x="1524000" y="2708275"/>
            <a:ext cx="6423025" cy="630238"/>
          </a:xfrm>
          <a:prstGeom prst="rect">
            <a:avLst/>
          </a:prstGeom>
          <a:solidFill>
            <a:schemeClr val="accent2"/>
          </a:solidFill>
          <a:ln w="25400">
            <a:solidFill>
              <a:schemeClr val="tx1"/>
            </a:solidFill>
            <a:miter lim="800000"/>
            <a:headEnd/>
            <a:tailEnd/>
          </a:ln>
        </p:spPr>
        <p:txBody>
          <a:bodyPr wrap="none" anchor="ctr"/>
          <a:lstStyle/>
          <a:p>
            <a:endParaRPr lang="en-US"/>
          </a:p>
        </p:txBody>
      </p:sp>
      <p:cxnSp>
        <p:nvCxnSpPr>
          <p:cNvPr id="45062" name="AutoShape 5"/>
          <p:cNvCxnSpPr>
            <a:cxnSpLocks noChangeShapeType="1"/>
          </p:cNvCxnSpPr>
          <p:nvPr/>
        </p:nvCxnSpPr>
        <p:spPr bwMode="auto">
          <a:xfrm>
            <a:off x="1241425" y="2708275"/>
            <a:ext cx="7292975" cy="1588"/>
          </a:xfrm>
          <a:prstGeom prst="straightConnector1">
            <a:avLst/>
          </a:prstGeom>
          <a:noFill/>
          <a:ln w="25400">
            <a:solidFill>
              <a:schemeClr val="tx1"/>
            </a:solidFill>
            <a:round/>
            <a:headEnd/>
            <a:tailEnd type="triangle" w="med" len="med"/>
          </a:ln>
        </p:spPr>
      </p:cxnSp>
      <p:sp>
        <p:nvSpPr>
          <p:cNvPr id="45063" name="Text Box 6"/>
          <p:cNvSpPr txBox="1">
            <a:spLocks noChangeArrowheads="1"/>
          </p:cNvSpPr>
          <p:nvPr/>
        </p:nvSpPr>
        <p:spPr bwMode="auto">
          <a:xfrm>
            <a:off x="7653338" y="2211388"/>
            <a:ext cx="881062" cy="396875"/>
          </a:xfrm>
          <a:prstGeom prst="rect">
            <a:avLst/>
          </a:prstGeom>
          <a:noFill/>
          <a:ln w="25400">
            <a:noFill/>
            <a:miter lim="800000"/>
            <a:headEnd/>
            <a:tailEnd/>
          </a:ln>
        </p:spPr>
        <p:txBody>
          <a:bodyPr wrap="none">
            <a:spAutoFit/>
          </a:bodyPr>
          <a:lstStyle/>
          <a:p>
            <a:r>
              <a:rPr lang="en-US"/>
              <a:t>Time</a:t>
            </a:r>
          </a:p>
        </p:txBody>
      </p:sp>
      <p:cxnSp>
        <p:nvCxnSpPr>
          <p:cNvPr id="45064" name="AutoShape 9"/>
          <p:cNvCxnSpPr>
            <a:cxnSpLocks noChangeShapeType="1"/>
          </p:cNvCxnSpPr>
          <p:nvPr/>
        </p:nvCxnSpPr>
        <p:spPr bwMode="auto">
          <a:xfrm flipV="1">
            <a:off x="2185988" y="3359150"/>
            <a:ext cx="644525" cy="1247775"/>
          </a:xfrm>
          <a:prstGeom prst="straightConnector1">
            <a:avLst/>
          </a:prstGeom>
          <a:noFill/>
          <a:ln w="25400">
            <a:solidFill>
              <a:schemeClr val="tx1"/>
            </a:solidFill>
            <a:round/>
            <a:headEnd/>
            <a:tailEnd type="triangle" w="med" len="med"/>
          </a:ln>
        </p:spPr>
      </p:cxnSp>
      <p:sp>
        <p:nvSpPr>
          <p:cNvPr id="45065" name="Text Box 10"/>
          <p:cNvSpPr txBox="1">
            <a:spLocks noChangeArrowheads="1"/>
          </p:cNvSpPr>
          <p:nvPr/>
        </p:nvSpPr>
        <p:spPr bwMode="auto">
          <a:xfrm>
            <a:off x="1895475" y="4606925"/>
            <a:ext cx="2254250" cy="396875"/>
          </a:xfrm>
          <a:prstGeom prst="rect">
            <a:avLst/>
          </a:prstGeom>
          <a:noFill/>
          <a:ln w="25400">
            <a:noFill/>
            <a:miter lim="800000"/>
            <a:headEnd/>
            <a:tailEnd/>
          </a:ln>
        </p:spPr>
        <p:txBody>
          <a:bodyPr wrap="none">
            <a:spAutoFit/>
          </a:bodyPr>
          <a:lstStyle/>
          <a:p>
            <a:r>
              <a:rPr lang="en-GB"/>
              <a:t>Client Request</a:t>
            </a:r>
            <a:endParaRPr lang="en-US"/>
          </a:p>
        </p:txBody>
      </p:sp>
      <p:sp>
        <p:nvSpPr>
          <p:cNvPr id="45066" name="Rectangle 11"/>
          <p:cNvSpPr>
            <a:spLocks noChangeArrowheads="1"/>
          </p:cNvSpPr>
          <p:nvPr/>
        </p:nvSpPr>
        <p:spPr bwMode="auto">
          <a:xfrm>
            <a:off x="1524000" y="2708275"/>
            <a:ext cx="1306513" cy="630238"/>
          </a:xfrm>
          <a:prstGeom prst="rect">
            <a:avLst/>
          </a:prstGeom>
          <a:solidFill>
            <a:schemeClr val="accent1"/>
          </a:solidFill>
          <a:ln w="25400">
            <a:solidFill>
              <a:schemeClr val="tx1"/>
            </a:solidFill>
            <a:miter lim="800000"/>
            <a:headEnd/>
            <a:tailEnd/>
          </a:ln>
        </p:spPr>
        <p:txBody>
          <a:bodyPr wrap="none" anchor="ctr"/>
          <a:lstStyle/>
          <a:p>
            <a:endParaRPr lang="en-US"/>
          </a:p>
        </p:txBody>
      </p:sp>
      <p:sp>
        <p:nvSpPr>
          <p:cNvPr id="45067" name="Rectangle 12"/>
          <p:cNvSpPr>
            <a:spLocks noChangeArrowheads="1"/>
          </p:cNvSpPr>
          <p:nvPr/>
        </p:nvSpPr>
        <p:spPr bwMode="auto">
          <a:xfrm>
            <a:off x="2844800" y="3571875"/>
            <a:ext cx="1306513" cy="630238"/>
          </a:xfrm>
          <a:prstGeom prst="rect">
            <a:avLst/>
          </a:prstGeom>
          <a:solidFill>
            <a:schemeClr val="accent1"/>
          </a:solidFill>
          <a:ln w="25400">
            <a:solidFill>
              <a:schemeClr val="tx1"/>
            </a:solidFill>
            <a:miter lim="800000"/>
            <a:headEnd/>
            <a:tailEnd/>
          </a:ln>
        </p:spPr>
        <p:txBody>
          <a:bodyPr wrap="none" anchor="ctr"/>
          <a:lstStyle/>
          <a:p>
            <a:endParaRPr lang="en-US"/>
          </a:p>
        </p:txBody>
      </p:sp>
      <p:sp>
        <p:nvSpPr>
          <p:cNvPr id="45068" name="Text Box 19"/>
          <p:cNvSpPr txBox="1">
            <a:spLocks noChangeArrowheads="1"/>
          </p:cNvSpPr>
          <p:nvPr/>
        </p:nvSpPr>
        <p:spPr bwMode="auto">
          <a:xfrm>
            <a:off x="485775" y="2770188"/>
            <a:ext cx="1038225" cy="396875"/>
          </a:xfrm>
          <a:prstGeom prst="rect">
            <a:avLst/>
          </a:prstGeom>
          <a:noFill/>
          <a:ln w="25400">
            <a:noFill/>
            <a:miter lim="800000"/>
            <a:headEnd/>
            <a:tailEnd/>
          </a:ln>
        </p:spPr>
        <p:txBody>
          <a:bodyPr wrap="none">
            <a:spAutoFit/>
          </a:bodyPr>
          <a:lstStyle/>
          <a:p>
            <a:r>
              <a:rPr lang="en-GB"/>
              <a:t>mcast</a:t>
            </a:r>
            <a:endParaRPr lang="en-US"/>
          </a:p>
        </p:txBody>
      </p:sp>
      <p:sp>
        <p:nvSpPr>
          <p:cNvPr id="45069" name="Text Box 20"/>
          <p:cNvSpPr txBox="1">
            <a:spLocks noChangeArrowheads="1"/>
          </p:cNvSpPr>
          <p:nvPr/>
        </p:nvSpPr>
        <p:spPr bwMode="auto">
          <a:xfrm>
            <a:off x="517525" y="3805238"/>
            <a:ext cx="1217613" cy="396875"/>
          </a:xfrm>
          <a:prstGeom prst="rect">
            <a:avLst/>
          </a:prstGeom>
          <a:noFill/>
          <a:ln w="25400">
            <a:noFill/>
            <a:miter lim="800000"/>
            <a:headEnd/>
            <a:tailEnd/>
          </a:ln>
        </p:spPr>
        <p:txBody>
          <a:bodyPr wrap="none">
            <a:spAutoFit/>
          </a:bodyPr>
          <a:lstStyle/>
          <a:p>
            <a:r>
              <a:rPr lang="en-GB"/>
              <a:t>unicast</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6083" name="Slide Number Placeholder 4"/>
          <p:cNvSpPr>
            <a:spLocks noGrp="1"/>
          </p:cNvSpPr>
          <p:nvPr>
            <p:ph type="sldNum" sz="quarter" idx="12"/>
          </p:nvPr>
        </p:nvSpPr>
        <p:spPr>
          <a:noFill/>
        </p:spPr>
        <p:txBody>
          <a:bodyPr/>
          <a:lstStyle/>
          <a:p>
            <a:fld id="{EF981D37-90FB-45FC-BD64-4C3F99C2A700}" type="slidenum">
              <a:rPr lang="en-US"/>
              <a:pPr/>
              <a:t>43</a:t>
            </a:fld>
            <a:endParaRPr lang="en-US"/>
          </a:p>
        </p:txBody>
      </p:sp>
      <p:sp>
        <p:nvSpPr>
          <p:cNvPr id="46084" name="Rectangle 2"/>
          <p:cNvSpPr>
            <a:spLocks noGrp="1" noChangeArrowheads="1"/>
          </p:cNvSpPr>
          <p:nvPr>
            <p:ph type="title"/>
          </p:nvPr>
        </p:nvSpPr>
        <p:spPr/>
        <p:txBody>
          <a:bodyPr/>
          <a:lstStyle/>
          <a:p>
            <a:pPr eaLnBrk="1" hangingPunct="1"/>
            <a:r>
              <a:rPr lang="en-US" smtClean="0"/>
              <a:t>Patching</a:t>
            </a:r>
          </a:p>
        </p:txBody>
      </p:sp>
      <p:sp>
        <p:nvSpPr>
          <p:cNvPr id="46085" name="Rectangle 3"/>
          <p:cNvSpPr>
            <a:spLocks noChangeArrowheads="1"/>
          </p:cNvSpPr>
          <p:nvPr/>
        </p:nvSpPr>
        <p:spPr bwMode="auto">
          <a:xfrm>
            <a:off x="1524000" y="2708275"/>
            <a:ext cx="6423025" cy="630238"/>
          </a:xfrm>
          <a:prstGeom prst="rect">
            <a:avLst/>
          </a:prstGeom>
          <a:solidFill>
            <a:schemeClr val="accent2"/>
          </a:solidFill>
          <a:ln w="25400">
            <a:solidFill>
              <a:schemeClr val="tx1"/>
            </a:solidFill>
            <a:miter lim="800000"/>
            <a:headEnd/>
            <a:tailEnd/>
          </a:ln>
        </p:spPr>
        <p:txBody>
          <a:bodyPr wrap="none" anchor="ctr"/>
          <a:lstStyle/>
          <a:p>
            <a:endParaRPr lang="en-US"/>
          </a:p>
        </p:txBody>
      </p:sp>
      <p:cxnSp>
        <p:nvCxnSpPr>
          <p:cNvPr id="46086" name="AutoShape 4"/>
          <p:cNvCxnSpPr>
            <a:cxnSpLocks noChangeShapeType="1"/>
          </p:cNvCxnSpPr>
          <p:nvPr/>
        </p:nvCxnSpPr>
        <p:spPr bwMode="auto">
          <a:xfrm>
            <a:off x="1241425" y="2708275"/>
            <a:ext cx="7292975" cy="1588"/>
          </a:xfrm>
          <a:prstGeom prst="straightConnector1">
            <a:avLst/>
          </a:prstGeom>
          <a:noFill/>
          <a:ln w="25400">
            <a:solidFill>
              <a:schemeClr val="tx1"/>
            </a:solidFill>
            <a:round/>
            <a:headEnd/>
            <a:tailEnd type="triangle" w="med" len="med"/>
          </a:ln>
        </p:spPr>
      </p:cxnSp>
      <p:sp>
        <p:nvSpPr>
          <p:cNvPr id="46087" name="Text Box 5"/>
          <p:cNvSpPr txBox="1">
            <a:spLocks noChangeArrowheads="1"/>
          </p:cNvSpPr>
          <p:nvPr/>
        </p:nvSpPr>
        <p:spPr bwMode="auto">
          <a:xfrm>
            <a:off x="7653338" y="2211388"/>
            <a:ext cx="881062" cy="396875"/>
          </a:xfrm>
          <a:prstGeom prst="rect">
            <a:avLst/>
          </a:prstGeom>
          <a:noFill/>
          <a:ln w="25400">
            <a:noFill/>
            <a:miter lim="800000"/>
            <a:headEnd/>
            <a:tailEnd/>
          </a:ln>
        </p:spPr>
        <p:txBody>
          <a:bodyPr wrap="none">
            <a:spAutoFit/>
          </a:bodyPr>
          <a:lstStyle/>
          <a:p>
            <a:r>
              <a:rPr lang="en-US"/>
              <a:t>Time</a:t>
            </a:r>
          </a:p>
        </p:txBody>
      </p:sp>
      <p:cxnSp>
        <p:nvCxnSpPr>
          <p:cNvPr id="46088" name="AutoShape 6"/>
          <p:cNvCxnSpPr>
            <a:cxnSpLocks noChangeShapeType="1"/>
          </p:cNvCxnSpPr>
          <p:nvPr/>
        </p:nvCxnSpPr>
        <p:spPr bwMode="auto">
          <a:xfrm flipV="1">
            <a:off x="3506788" y="3359150"/>
            <a:ext cx="644525" cy="1247775"/>
          </a:xfrm>
          <a:prstGeom prst="straightConnector1">
            <a:avLst/>
          </a:prstGeom>
          <a:noFill/>
          <a:ln w="25400">
            <a:solidFill>
              <a:schemeClr val="tx1"/>
            </a:solidFill>
            <a:round/>
            <a:headEnd/>
            <a:tailEnd type="triangle" w="med" len="med"/>
          </a:ln>
        </p:spPr>
      </p:cxnSp>
      <p:sp>
        <p:nvSpPr>
          <p:cNvPr id="46089" name="Text Box 7"/>
          <p:cNvSpPr txBox="1">
            <a:spLocks noChangeArrowheads="1"/>
          </p:cNvSpPr>
          <p:nvPr/>
        </p:nvSpPr>
        <p:spPr bwMode="auto">
          <a:xfrm>
            <a:off x="1895475" y="4606925"/>
            <a:ext cx="2254250" cy="396875"/>
          </a:xfrm>
          <a:prstGeom prst="rect">
            <a:avLst/>
          </a:prstGeom>
          <a:noFill/>
          <a:ln w="25400">
            <a:noFill/>
            <a:miter lim="800000"/>
            <a:headEnd/>
            <a:tailEnd/>
          </a:ln>
        </p:spPr>
        <p:txBody>
          <a:bodyPr wrap="none">
            <a:spAutoFit/>
          </a:bodyPr>
          <a:lstStyle/>
          <a:p>
            <a:r>
              <a:rPr lang="en-GB"/>
              <a:t>Client Request</a:t>
            </a:r>
            <a:endParaRPr lang="en-US"/>
          </a:p>
        </p:txBody>
      </p:sp>
      <p:sp>
        <p:nvSpPr>
          <p:cNvPr id="46090" name="Rectangle 11"/>
          <p:cNvSpPr>
            <a:spLocks noChangeArrowheads="1"/>
          </p:cNvSpPr>
          <p:nvPr/>
        </p:nvSpPr>
        <p:spPr bwMode="auto">
          <a:xfrm>
            <a:off x="4151313" y="3652838"/>
            <a:ext cx="6423025" cy="630237"/>
          </a:xfrm>
          <a:prstGeom prst="rect">
            <a:avLst/>
          </a:prstGeom>
          <a:solidFill>
            <a:schemeClr val="accent2"/>
          </a:solidFill>
          <a:ln w="25400">
            <a:solidFill>
              <a:schemeClr val="tx1"/>
            </a:solidFill>
            <a:miter lim="800000"/>
            <a:headEnd/>
            <a:tailEnd/>
          </a:ln>
        </p:spPr>
        <p:txBody>
          <a:bodyPr wrap="none" anchor="ctr"/>
          <a:lstStyle/>
          <a:p>
            <a:endParaRPr lang="en-US"/>
          </a:p>
        </p:txBody>
      </p:sp>
      <p:sp>
        <p:nvSpPr>
          <p:cNvPr id="46091" name="Text Box 12"/>
          <p:cNvSpPr txBox="1">
            <a:spLocks noChangeArrowheads="1"/>
          </p:cNvSpPr>
          <p:nvPr/>
        </p:nvSpPr>
        <p:spPr bwMode="auto">
          <a:xfrm>
            <a:off x="1241425" y="1912938"/>
            <a:ext cx="3152775" cy="396875"/>
          </a:xfrm>
          <a:prstGeom prst="rect">
            <a:avLst/>
          </a:prstGeom>
          <a:noFill/>
          <a:ln w="25400">
            <a:noFill/>
            <a:miter lim="800000"/>
            <a:headEnd/>
            <a:tailEnd/>
          </a:ln>
        </p:spPr>
        <p:txBody>
          <a:bodyPr wrap="none">
            <a:spAutoFit/>
          </a:bodyPr>
          <a:lstStyle/>
          <a:p>
            <a:r>
              <a:rPr lang="en-GB"/>
              <a:t>Patching Window: </a:t>
            </a:r>
            <a:r>
              <a:rPr lang="en-GB" i="1"/>
              <a:t>W</a:t>
            </a:r>
            <a:endParaRPr lang="en-US" i="1"/>
          </a:p>
        </p:txBody>
      </p:sp>
      <p:sp>
        <p:nvSpPr>
          <p:cNvPr id="46092" name="Text Box 13"/>
          <p:cNvSpPr txBox="1">
            <a:spLocks noChangeArrowheads="1"/>
          </p:cNvSpPr>
          <p:nvPr/>
        </p:nvSpPr>
        <p:spPr bwMode="auto">
          <a:xfrm>
            <a:off x="485775" y="2770188"/>
            <a:ext cx="1038225" cy="396875"/>
          </a:xfrm>
          <a:prstGeom prst="rect">
            <a:avLst/>
          </a:prstGeom>
          <a:noFill/>
          <a:ln w="25400">
            <a:noFill/>
            <a:miter lim="800000"/>
            <a:headEnd/>
            <a:tailEnd/>
          </a:ln>
        </p:spPr>
        <p:txBody>
          <a:bodyPr wrap="none">
            <a:spAutoFit/>
          </a:bodyPr>
          <a:lstStyle/>
          <a:p>
            <a:r>
              <a:rPr lang="en-GB"/>
              <a:t>mcast</a:t>
            </a:r>
            <a:endParaRPr lang="en-US"/>
          </a:p>
        </p:txBody>
      </p:sp>
      <p:sp>
        <p:nvSpPr>
          <p:cNvPr id="46093" name="Text Box 14"/>
          <p:cNvSpPr txBox="1">
            <a:spLocks noChangeArrowheads="1"/>
          </p:cNvSpPr>
          <p:nvPr/>
        </p:nvSpPr>
        <p:spPr bwMode="auto">
          <a:xfrm>
            <a:off x="517525" y="3805238"/>
            <a:ext cx="1038225" cy="396875"/>
          </a:xfrm>
          <a:prstGeom prst="rect">
            <a:avLst/>
          </a:prstGeom>
          <a:noFill/>
          <a:ln w="25400">
            <a:noFill/>
            <a:miter lim="800000"/>
            <a:headEnd/>
            <a:tailEnd/>
          </a:ln>
        </p:spPr>
        <p:txBody>
          <a:bodyPr wrap="none">
            <a:spAutoFit/>
          </a:bodyPr>
          <a:lstStyle/>
          <a:p>
            <a:r>
              <a:rPr lang="en-GB"/>
              <a:t>mcast</a:t>
            </a:r>
            <a:endParaRPr lang="en-US"/>
          </a:p>
        </p:txBody>
      </p:sp>
      <p:sp>
        <p:nvSpPr>
          <p:cNvPr id="46094" name="Line 17"/>
          <p:cNvSpPr>
            <a:spLocks noChangeShapeType="1"/>
          </p:cNvSpPr>
          <p:nvPr/>
        </p:nvSpPr>
        <p:spPr bwMode="auto">
          <a:xfrm>
            <a:off x="1547813" y="2474913"/>
            <a:ext cx="2627312" cy="0"/>
          </a:xfrm>
          <a:prstGeom prst="line">
            <a:avLst/>
          </a:prstGeom>
          <a:noFill/>
          <a:ln w="25400">
            <a:solidFill>
              <a:schemeClr val="tx1"/>
            </a:solidFill>
            <a:round/>
            <a:headEnd type="triangle" w="med" len="me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7107" name="Slide Number Placeholder 5"/>
          <p:cNvSpPr>
            <a:spLocks noGrp="1"/>
          </p:cNvSpPr>
          <p:nvPr>
            <p:ph type="sldNum" sz="quarter" idx="12"/>
          </p:nvPr>
        </p:nvSpPr>
        <p:spPr>
          <a:noFill/>
        </p:spPr>
        <p:txBody>
          <a:bodyPr/>
          <a:lstStyle/>
          <a:p>
            <a:fld id="{1A23D23A-6095-4726-AFCE-D23F75CE2BC9}" type="slidenum">
              <a:rPr lang="en-US"/>
              <a:pPr/>
              <a:t>44</a:t>
            </a:fld>
            <a:endParaRPr lang="en-US"/>
          </a:p>
        </p:txBody>
      </p:sp>
      <p:sp>
        <p:nvSpPr>
          <p:cNvPr id="47108" name="Rectangle 2"/>
          <p:cNvSpPr>
            <a:spLocks noGrp="1" noChangeArrowheads="1"/>
          </p:cNvSpPr>
          <p:nvPr>
            <p:ph type="title"/>
          </p:nvPr>
        </p:nvSpPr>
        <p:spPr/>
        <p:txBody>
          <a:bodyPr/>
          <a:lstStyle/>
          <a:p>
            <a:pPr eaLnBrk="1" hangingPunct="1"/>
            <a:r>
              <a:rPr lang="en-GB" smtClean="0"/>
              <a:t>Grace Patching</a:t>
            </a:r>
            <a:endParaRPr lang="en-US" smtClean="0"/>
          </a:p>
        </p:txBody>
      </p:sp>
      <p:sp>
        <p:nvSpPr>
          <p:cNvPr id="47109" name="Rectangle 3"/>
          <p:cNvSpPr>
            <a:spLocks noGrp="1" noChangeArrowheads="1"/>
          </p:cNvSpPr>
          <p:nvPr>
            <p:ph type="body" idx="1"/>
          </p:nvPr>
        </p:nvSpPr>
        <p:spPr/>
        <p:txBody>
          <a:bodyPr/>
          <a:lstStyle/>
          <a:p>
            <a:pPr eaLnBrk="1" hangingPunct="1">
              <a:buFont typeface="Wingdings" pitchFamily="2" charset="2"/>
              <a:buNone/>
            </a:pPr>
            <a:r>
              <a:rPr lang="en-GB" b="1" smtClean="0"/>
              <a:t>if</a:t>
            </a:r>
            <a:r>
              <a:rPr lang="en-GB" smtClean="0"/>
              <a:t> </a:t>
            </a:r>
            <a:r>
              <a:rPr lang="en-GB" i="1" smtClean="0"/>
              <a:t>W</a:t>
            </a:r>
            <a:r>
              <a:rPr lang="en-GB" smtClean="0"/>
              <a:t> &lt; </a:t>
            </a:r>
            <a:r>
              <a:rPr lang="en-GB" i="1" smtClean="0"/>
              <a:t>B</a:t>
            </a:r>
          </a:p>
          <a:p>
            <a:pPr eaLnBrk="1" hangingPunct="1">
              <a:buFont typeface="Wingdings" pitchFamily="2" charset="2"/>
              <a:buNone/>
            </a:pPr>
            <a:r>
              <a:rPr lang="en-GB" smtClean="0"/>
              <a:t>	client buffer video[</a:t>
            </a:r>
            <a:r>
              <a:rPr lang="en-GB" i="1" smtClean="0"/>
              <a:t>W</a:t>
            </a:r>
            <a:r>
              <a:rPr lang="en-GB" smtClean="0"/>
              <a:t> .. end]</a:t>
            </a:r>
            <a:endParaRPr lang="en-US" smtClean="0"/>
          </a:p>
          <a:p>
            <a:pPr eaLnBrk="1" hangingPunct="1"/>
            <a:r>
              <a:rPr lang="en-US" smtClean="0"/>
              <a:t>30 minutes video</a:t>
            </a:r>
          </a:p>
          <a:p>
            <a:pPr eaLnBrk="1" hangingPunct="1"/>
            <a:r>
              <a:rPr lang="en-US" smtClean="0"/>
              <a:t>1 client arrival per minute</a:t>
            </a:r>
          </a:p>
          <a:p>
            <a:pPr eaLnBrk="1" hangingPunct="1"/>
            <a:r>
              <a:rPr lang="en-US" smtClean="0"/>
              <a:t>Total data delivered =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8131" name="Slide Number Placeholder 5"/>
          <p:cNvSpPr>
            <a:spLocks noGrp="1"/>
          </p:cNvSpPr>
          <p:nvPr>
            <p:ph type="sldNum" sz="quarter" idx="12"/>
          </p:nvPr>
        </p:nvSpPr>
        <p:spPr>
          <a:noFill/>
        </p:spPr>
        <p:txBody>
          <a:bodyPr/>
          <a:lstStyle/>
          <a:p>
            <a:fld id="{8C5DBFFC-F6D7-40C7-A6DC-CA9D30544FF8}" type="slidenum">
              <a:rPr lang="en-US"/>
              <a:pPr/>
              <a:t>45</a:t>
            </a:fld>
            <a:endParaRPr lang="en-US"/>
          </a:p>
        </p:txBody>
      </p:sp>
      <p:sp>
        <p:nvSpPr>
          <p:cNvPr id="48132" name="Rectangle 2"/>
          <p:cNvSpPr>
            <a:spLocks noGrp="1" noChangeArrowheads="1"/>
          </p:cNvSpPr>
          <p:nvPr>
            <p:ph type="title"/>
          </p:nvPr>
        </p:nvSpPr>
        <p:spPr/>
        <p:txBody>
          <a:bodyPr/>
          <a:lstStyle/>
          <a:p>
            <a:pPr eaLnBrk="1" hangingPunct="1"/>
            <a:r>
              <a:rPr lang="en-US" smtClean="0"/>
              <a:t>Scenario 1: B = 15mins</a:t>
            </a:r>
          </a:p>
        </p:txBody>
      </p:sp>
      <p:sp>
        <p:nvSpPr>
          <p:cNvPr id="48133" name="Rectangle 3"/>
          <p:cNvSpPr>
            <a:spLocks noGrp="1" noChangeArrowheads="1"/>
          </p:cNvSpPr>
          <p:nvPr>
            <p:ph type="body" idx="1"/>
          </p:nvPr>
        </p:nvSpPr>
        <p:spPr/>
        <p:txBody>
          <a:bodyPr/>
          <a:lstStyle/>
          <a:p>
            <a:pPr eaLnBrk="1" hangingPunct="1"/>
            <a:r>
              <a:rPr lang="en-US" smtClean="0"/>
              <a:t>30 minutes video</a:t>
            </a:r>
          </a:p>
          <a:p>
            <a:pPr eaLnBrk="1" hangingPunct="1"/>
            <a:r>
              <a:rPr lang="en-US" smtClean="0"/>
              <a:t>1 client arrival per minute</a:t>
            </a:r>
          </a:p>
          <a:p>
            <a:pPr eaLnBrk="1" hangingPunct="1"/>
            <a:r>
              <a:rPr lang="en-US" smtClean="0"/>
              <a:t>Total data delivered =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49155" name="Slide Number Placeholder 5"/>
          <p:cNvSpPr>
            <a:spLocks noGrp="1"/>
          </p:cNvSpPr>
          <p:nvPr>
            <p:ph type="sldNum" sz="quarter" idx="12"/>
          </p:nvPr>
        </p:nvSpPr>
        <p:spPr>
          <a:noFill/>
        </p:spPr>
        <p:txBody>
          <a:bodyPr/>
          <a:lstStyle/>
          <a:p>
            <a:fld id="{593C4CD0-F375-471B-9014-60632CDBF4E7}" type="slidenum">
              <a:rPr lang="en-US"/>
              <a:pPr/>
              <a:t>46</a:t>
            </a:fld>
            <a:endParaRPr lang="en-US"/>
          </a:p>
        </p:txBody>
      </p:sp>
      <p:sp>
        <p:nvSpPr>
          <p:cNvPr id="49156" name="Rectangle 2"/>
          <p:cNvSpPr>
            <a:spLocks noGrp="1" noChangeArrowheads="1"/>
          </p:cNvSpPr>
          <p:nvPr>
            <p:ph type="title"/>
          </p:nvPr>
        </p:nvSpPr>
        <p:spPr/>
        <p:txBody>
          <a:bodyPr/>
          <a:lstStyle/>
          <a:p>
            <a:pPr eaLnBrk="1" hangingPunct="1"/>
            <a:r>
              <a:rPr lang="en-US" smtClean="0"/>
              <a:t>Scenario 2: B = 5mins</a:t>
            </a:r>
          </a:p>
        </p:txBody>
      </p:sp>
      <p:sp>
        <p:nvSpPr>
          <p:cNvPr id="49157" name="Rectangle 3"/>
          <p:cNvSpPr>
            <a:spLocks noGrp="1" noChangeArrowheads="1"/>
          </p:cNvSpPr>
          <p:nvPr>
            <p:ph type="body" idx="1"/>
          </p:nvPr>
        </p:nvSpPr>
        <p:spPr/>
        <p:txBody>
          <a:bodyPr/>
          <a:lstStyle/>
          <a:p>
            <a:pPr eaLnBrk="1" hangingPunct="1"/>
            <a:r>
              <a:rPr lang="en-US" smtClean="0"/>
              <a:t>30 minutes video</a:t>
            </a:r>
          </a:p>
          <a:p>
            <a:pPr eaLnBrk="1" hangingPunct="1"/>
            <a:r>
              <a:rPr lang="en-US" smtClean="0"/>
              <a:t>1 client arrival per minute</a:t>
            </a:r>
          </a:p>
          <a:p>
            <a:pPr eaLnBrk="1" hangingPunct="1"/>
            <a:r>
              <a:rPr lang="en-US" smtClean="0"/>
              <a:t>Total data delivered =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50179" name="Slide Number Placeholder 5"/>
          <p:cNvSpPr>
            <a:spLocks noGrp="1"/>
          </p:cNvSpPr>
          <p:nvPr>
            <p:ph type="sldNum" sz="quarter" idx="12"/>
          </p:nvPr>
        </p:nvSpPr>
        <p:spPr>
          <a:noFill/>
        </p:spPr>
        <p:txBody>
          <a:bodyPr/>
          <a:lstStyle/>
          <a:p>
            <a:fld id="{935E79F7-D158-43B5-8042-E5A7D0F25559}" type="slidenum">
              <a:rPr lang="en-US"/>
              <a:pPr/>
              <a:t>47</a:t>
            </a:fld>
            <a:endParaRPr lang="en-US"/>
          </a:p>
        </p:txBody>
      </p:sp>
      <p:sp>
        <p:nvSpPr>
          <p:cNvPr id="50180" name="Rectangle 2"/>
          <p:cNvSpPr>
            <a:spLocks noGrp="1" noChangeArrowheads="1"/>
          </p:cNvSpPr>
          <p:nvPr>
            <p:ph type="title"/>
          </p:nvPr>
        </p:nvSpPr>
        <p:spPr/>
        <p:txBody>
          <a:bodyPr/>
          <a:lstStyle/>
          <a:p>
            <a:pPr eaLnBrk="1" hangingPunct="1"/>
            <a:r>
              <a:rPr lang="en-US" smtClean="0"/>
              <a:t>Scenario 3: B = 2mins</a:t>
            </a:r>
          </a:p>
        </p:txBody>
      </p:sp>
      <p:sp>
        <p:nvSpPr>
          <p:cNvPr id="50181" name="Rectangle 3"/>
          <p:cNvSpPr>
            <a:spLocks noGrp="1" noChangeArrowheads="1"/>
          </p:cNvSpPr>
          <p:nvPr>
            <p:ph type="body" idx="1"/>
          </p:nvPr>
        </p:nvSpPr>
        <p:spPr/>
        <p:txBody>
          <a:bodyPr/>
          <a:lstStyle/>
          <a:p>
            <a:pPr eaLnBrk="1" hangingPunct="1"/>
            <a:r>
              <a:rPr lang="en-US" smtClean="0"/>
              <a:t>30 minutes video</a:t>
            </a:r>
          </a:p>
          <a:p>
            <a:pPr eaLnBrk="1" hangingPunct="1"/>
            <a:r>
              <a:rPr lang="en-US" smtClean="0"/>
              <a:t>1 client arrival per minute</a:t>
            </a:r>
          </a:p>
          <a:p>
            <a:pPr eaLnBrk="1" hangingPunct="1"/>
            <a:r>
              <a:rPr lang="en-US" smtClean="0"/>
              <a:t>Total data delivered =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51203" name="Slide Number Placeholder 5"/>
          <p:cNvSpPr>
            <a:spLocks noGrp="1"/>
          </p:cNvSpPr>
          <p:nvPr>
            <p:ph type="sldNum" sz="quarter" idx="12"/>
          </p:nvPr>
        </p:nvSpPr>
        <p:spPr>
          <a:noFill/>
        </p:spPr>
        <p:txBody>
          <a:bodyPr/>
          <a:lstStyle/>
          <a:p>
            <a:fld id="{90143954-E264-422A-808F-73DF74EFF950}" type="slidenum">
              <a:rPr lang="en-US"/>
              <a:pPr/>
              <a:t>48</a:t>
            </a:fld>
            <a:endParaRPr lang="en-US"/>
          </a:p>
        </p:txBody>
      </p:sp>
      <p:sp>
        <p:nvSpPr>
          <p:cNvPr id="51204" name="Rectangle 2"/>
          <p:cNvSpPr>
            <a:spLocks noGrp="1" noChangeArrowheads="1"/>
          </p:cNvSpPr>
          <p:nvPr>
            <p:ph type="title"/>
          </p:nvPr>
        </p:nvSpPr>
        <p:spPr/>
        <p:txBody>
          <a:bodyPr/>
          <a:lstStyle/>
          <a:p>
            <a:pPr eaLnBrk="1" hangingPunct="1"/>
            <a:r>
              <a:rPr lang="en-US" smtClean="0"/>
              <a:t>Summary</a:t>
            </a:r>
          </a:p>
        </p:txBody>
      </p:sp>
      <p:sp>
        <p:nvSpPr>
          <p:cNvPr id="51205" name="Rectangle 3"/>
          <p:cNvSpPr>
            <a:spLocks noGrp="1" noChangeArrowheads="1"/>
          </p:cNvSpPr>
          <p:nvPr>
            <p:ph type="body" idx="1"/>
          </p:nvPr>
        </p:nvSpPr>
        <p:spPr/>
        <p:txBody>
          <a:bodyPr/>
          <a:lstStyle/>
          <a:p>
            <a:pPr eaLnBrk="1" hangingPunct="1"/>
            <a:r>
              <a:rPr lang="en-US" smtClean="0"/>
              <a:t>Batching </a:t>
            </a:r>
            <a:r>
              <a:rPr lang="en-US" sz="2200" smtClean="0"/>
              <a:t>(User Centered)</a:t>
            </a:r>
            <a:endParaRPr lang="en-US" smtClean="0"/>
          </a:p>
          <a:p>
            <a:pPr eaLnBrk="1" hangingPunct="1"/>
            <a:r>
              <a:rPr lang="en-US" smtClean="0"/>
              <a:t>Staggered Broadcast </a:t>
            </a:r>
            <a:r>
              <a:rPr lang="en-US" sz="2200" smtClean="0"/>
              <a:t>(Data Centered)</a:t>
            </a:r>
          </a:p>
          <a:p>
            <a:pPr eaLnBrk="1" hangingPunct="1"/>
            <a:r>
              <a:rPr lang="en-US" smtClean="0"/>
              <a:t>Periodic Broadcast </a:t>
            </a:r>
            <a:r>
              <a:rPr lang="en-US" sz="2200" smtClean="0"/>
              <a:t>(Data Centered)</a:t>
            </a:r>
          </a:p>
          <a:p>
            <a:pPr eaLnBrk="1" hangingPunct="1"/>
            <a:r>
              <a:rPr lang="en-US" smtClean="0"/>
              <a:t>Patching </a:t>
            </a:r>
            <a:r>
              <a:rPr lang="en-US" sz="2200" smtClean="0"/>
              <a:t>(True VOD)</a:t>
            </a:r>
            <a:endParaRPr lang="en-US" sz="22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7171" name="Slide Number Placeholder 5"/>
          <p:cNvSpPr>
            <a:spLocks noGrp="1"/>
          </p:cNvSpPr>
          <p:nvPr>
            <p:ph type="sldNum" sz="quarter" idx="12"/>
          </p:nvPr>
        </p:nvSpPr>
        <p:spPr>
          <a:noFill/>
        </p:spPr>
        <p:txBody>
          <a:bodyPr/>
          <a:lstStyle/>
          <a:p>
            <a:fld id="{857FD886-1B45-446E-9FA2-95E7CFBF71FE}" type="slidenum">
              <a:rPr lang="en-US"/>
              <a:pPr/>
              <a:t>5</a:t>
            </a:fld>
            <a:endParaRPr lang="en-US"/>
          </a:p>
        </p:txBody>
      </p:sp>
      <p:sp>
        <p:nvSpPr>
          <p:cNvPr id="7172" name="Rectangle 2"/>
          <p:cNvSpPr>
            <a:spLocks noGrp="1" noChangeArrowheads="1"/>
          </p:cNvSpPr>
          <p:nvPr>
            <p:ph type="title"/>
          </p:nvPr>
        </p:nvSpPr>
        <p:spPr/>
        <p:txBody>
          <a:bodyPr/>
          <a:lstStyle/>
          <a:p>
            <a:pPr eaLnBrk="1" hangingPunct="1"/>
            <a:r>
              <a:rPr lang="en-US" smtClean="0"/>
              <a:t>Multicast Solution</a:t>
            </a:r>
          </a:p>
        </p:txBody>
      </p:sp>
      <p:sp>
        <p:nvSpPr>
          <p:cNvPr id="7173" name="Rectangle 3"/>
          <p:cNvSpPr>
            <a:spLocks noGrp="1" noChangeArrowheads="1"/>
          </p:cNvSpPr>
          <p:nvPr>
            <p:ph type="body" idx="1"/>
          </p:nvPr>
        </p:nvSpPr>
        <p:spPr/>
        <p:txBody>
          <a:bodyPr/>
          <a:lstStyle/>
          <a:p>
            <a:pPr eaLnBrk="1" hangingPunct="1"/>
            <a:r>
              <a:rPr lang="en-US" sz="2600" b="1" smtClean="0"/>
              <a:t>Batching</a:t>
            </a:r>
          </a:p>
          <a:p>
            <a:pPr lvl="1" eaLnBrk="1" hangingPunct="1"/>
            <a:r>
              <a:rPr lang="en-US" sz="2400" smtClean="0"/>
              <a:t>aggregate client requests</a:t>
            </a:r>
          </a:p>
          <a:p>
            <a:pPr lvl="1" eaLnBrk="1" hangingPunct="1"/>
            <a:r>
              <a:rPr lang="en-US" sz="2400" smtClean="0"/>
              <a:t>serve using multicast</a:t>
            </a:r>
          </a:p>
          <a:p>
            <a:pPr lvl="1" eaLnBrk="1" hangingPunct="1"/>
            <a:r>
              <a:rPr lang="en-US" sz="2400" smtClean="0"/>
              <a:t>clients have to wait</a:t>
            </a:r>
          </a:p>
          <a:p>
            <a:pPr lvl="1" eaLnBrk="1" hangingPunct="1"/>
            <a:r>
              <a:rPr lang="en-US" sz="2400" smtClean="0"/>
              <a:t>No client buffer</a:t>
            </a:r>
          </a:p>
          <a:p>
            <a:pPr lvl="1" eaLnBrk="1" hangingPunct="1"/>
            <a:r>
              <a:rPr lang="en-US" sz="2400" smtClean="0"/>
              <a:t>Low client bandwidth</a:t>
            </a:r>
          </a:p>
          <a:p>
            <a:pPr lvl="1" eaLnBrk="1" hangingPunct="1"/>
            <a:endParaRPr lang="en-US" sz="2400" smtClean="0"/>
          </a:p>
          <a:p>
            <a:pPr eaLnBrk="1" hangingPunct="1">
              <a:buFont typeface="Wingdings" pitchFamily="2" charset="2"/>
              <a:buNone/>
            </a:pPr>
            <a:r>
              <a:rPr lang="en-US" sz="2000" smtClean="0">
                <a:solidFill>
                  <a:schemeClr val="folHlink"/>
                </a:solidFill>
              </a:rPr>
              <a:t>	</a:t>
            </a:r>
            <a:r>
              <a:rPr lang="en-US" sz="1600" smtClean="0">
                <a:solidFill>
                  <a:schemeClr val="folHlink"/>
                </a:solidFill>
              </a:rPr>
              <a:t>“Scheduling Policies for an On-Demand Video Server with Batching”</a:t>
            </a:r>
            <a:r>
              <a:rPr lang="en-US" sz="2000" smtClean="0"/>
              <a:t>	</a:t>
            </a:r>
          </a:p>
          <a:p>
            <a:pPr eaLnBrk="1" hangingPunct="1">
              <a:buFont typeface="Wingdings" pitchFamily="2" charset="2"/>
              <a:buNone/>
            </a:pPr>
            <a:r>
              <a:rPr lang="en-US" sz="1600" smtClean="0">
                <a:solidFill>
                  <a:schemeClr val="folHlink"/>
                </a:solidFill>
              </a:rPr>
              <a:t>	Dan, Sitaram, Shahabuddin, IBM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8195" name="Slide Number Placeholder 5"/>
          <p:cNvSpPr>
            <a:spLocks noGrp="1"/>
          </p:cNvSpPr>
          <p:nvPr>
            <p:ph type="sldNum" sz="quarter" idx="12"/>
          </p:nvPr>
        </p:nvSpPr>
        <p:spPr>
          <a:noFill/>
        </p:spPr>
        <p:txBody>
          <a:bodyPr/>
          <a:lstStyle/>
          <a:p>
            <a:fld id="{BE5318FA-AAB9-4BA7-9CAF-8C819A73EAEB}" type="slidenum">
              <a:rPr lang="en-US"/>
              <a:pPr/>
              <a:t>6</a:t>
            </a:fld>
            <a:endParaRPr lang="en-US"/>
          </a:p>
        </p:txBody>
      </p:sp>
      <p:sp>
        <p:nvSpPr>
          <p:cNvPr id="8196" name="Rectangle 2"/>
          <p:cNvSpPr>
            <a:spLocks noGrp="1" noChangeArrowheads="1"/>
          </p:cNvSpPr>
          <p:nvPr>
            <p:ph type="title"/>
          </p:nvPr>
        </p:nvSpPr>
        <p:spPr/>
        <p:txBody>
          <a:bodyPr/>
          <a:lstStyle/>
          <a:p>
            <a:pPr eaLnBrk="1" hangingPunct="1"/>
            <a:r>
              <a:rPr lang="en-US" smtClean="0"/>
              <a:t>Multicast Solution</a:t>
            </a:r>
          </a:p>
        </p:txBody>
      </p:sp>
      <p:sp>
        <p:nvSpPr>
          <p:cNvPr id="8197" name="Rectangle 3"/>
          <p:cNvSpPr>
            <a:spLocks noGrp="1" noChangeArrowheads="1"/>
          </p:cNvSpPr>
          <p:nvPr>
            <p:ph type="body" idx="1"/>
          </p:nvPr>
        </p:nvSpPr>
        <p:spPr/>
        <p:txBody>
          <a:bodyPr/>
          <a:lstStyle/>
          <a:p>
            <a:pPr eaLnBrk="1" hangingPunct="1"/>
            <a:r>
              <a:rPr lang="en-US" b="1" smtClean="0"/>
              <a:t>User-centered </a:t>
            </a:r>
            <a:r>
              <a:rPr lang="en-US" smtClean="0"/>
              <a:t>approach</a:t>
            </a:r>
          </a:p>
          <a:p>
            <a:pPr lvl="1" eaLnBrk="1" hangingPunct="1"/>
            <a:r>
              <a:rPr lang="en-US" smtClean="0"/>
              <a:t>Scheduling data based on user requests</a:t>
            </a:r>
          </a:p>
          <a:p>
            <a:pPr lvl="1" eaLnBrk="1" hangingPunct="1"/>
            <a:endParaRPr lang="en-US" smtClean="0"/>
          </a:p>
          <a:p>
            <a:pPr eaLnBrk="1" hangingPunct="1"/>
            <a:r>
              <a:rPr lang="en-US" b="1" smtClean="0"/>
              <a:t>Data-centered </a:t>
            </a:r>
            <a:r>
              <a:rPr lang="en-US" smtClean="0"/>
              <a:t>approach</a:t>
            </a:r>
          </a:p>
          <a:p>
            <a:pPr lvl="1" eaLnBrk="1" hangingPunct="1"/>
            <a:r>
              <a:rPr lang="en-US" smtClean="0"/>
              <a:t>Don’t care about user</a:t>
            </a:r>
          </a:p>
          <a:p>
            <a:pPr lvl="1" eaLnBrk="1" hangingPunct="1"/>
            <a:r>
              <a:rPr lang="en-US" smtClean="0"/>
              <a:t>Just broadcast popular video</a:t>
            </a:r>
          </a:p>
          <a:p>
            <a:pPr lvl="1"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9219" name="Slide Number Placeholder 5"/>
          <p:cNvSpPr>
            <a:spLocks noGrp="1"/>
          </p:cNvSpPr>
          <p:nvPr>
            <p:ph type="sldNum" sz="quarter" idx="12"/>
          </p:nvPr>
        </p:nvSpPr>
        <p:spPr>
          <a:noFill/>
        </p:spPr>
        <p:txBody>
          <a:bodyPr/>
          <a:lstStyle/>
          <a:p>
            <a:fld id="{606892C3-4370-4CE4-9EA8-3F481685EEF1}" type="slidenum">
              <a:rPr lang="en-US"/>
              <a:pPr/>
              <a:t>7</a:t>
            </a:fld>
            <a:endParaRPr lang="en-US"/>
          </a:p>
        </p:txBody>
      </p:sp>
      <p:sp>
        <p:nvSpPr>
          <p:cNvPr id="9220" name="Rectangle 2"/>
          <p:cNvSpPr>
            <a:spLocks noGrp="1" noChangeArrowheads="1"/>
          </p:cNvSpPr>
          <p:nvPr>
            <p:ph type="title"/>
          </p:nvPr>
        </p:nvSpPr>
        <p:spPr/>
        <p:txBody>
          <a:bodyPr/>
          <a:lstStyle/>
          <a:p>
            <a:pPr eaLnBrk="1" hangingPunct="1"/>
            <a:r>
              <a:rPr lang="en-US" smtClean="0"/>
              <a:t>Multicast Solution</a:t>
            </a:r>
          </a:p>
        </p:txBody>
      </p:sp>
      <p:sp>
        <p:nvSpPr>
          <p:cNvPr id="9221" name="Rectangle 3"/>
          <p:cNvSpPr>
            <a:spLocks noGrp="1" noChangeArrowheads="1"/>
          </p:cNvSpPr>
          <p:nvPr>
            <p:ph type="body" idx="1"/>
          </p:nvPr>
        </p:nvSpPr>
        <p:spPr/>
        <p:txBody>
          <a:bodyPr/>
          <a:lstStyle/>
          <a:p>
            <a:pPr eaLnBrk="1" hangingPunct="1"/>
            <a:r>
              <a:rPr lang="en-US" smtClean="0"/>
              <a:t>Batching</a:t>
            </a:r>
          </a:p>
          <a:p>
            <a:pPr eaLnBrk="1" hangingPunct="1"/>
            <a:r>
              <a:rPr lang="en-US" b="1" smtClean="0"/>
              <a:t>Staggered Broadcast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0243" name="Slide Number Placeholder 4"/>
          <p:cNvSpPr>
            <a:spLocks noGrp="1"/>
          </p:cNvSpPr>
          <p:nvPr>
            <p:ph type="sldNum" sz="quarter" idx="12"/>
          </p:nvPr>
        </p:nvSpPr>
        <p:spPr>
          <a:noFill/>
        </p:spPr>
        <p:txBody>
          <a:bodyPr/>
          <a:lstStyle/>
          <a:p>
            <a:fld id="{CE3D360D-9237-493F-96A4-3ED43B983F75}" type="slidenum">
              <a:rPr lang="en-US"/>
              <a:pPr/>
              <a:t>8</a:t>
            </a:fld>
            <a:endParaRPr lang="en-US"/>
          </a:p>
        </p:txBody>
      </p:sp>
      <p:sp>
        <p:nvSpPr>
          <p:cNvPr id="10244" name="Rectangle 74"/>
          <p:cNvSpPr>
            <a:spLocks noChangeArrowheads="1"/>
          </p:cNvSpPr>
          <p:nvPr/>
        </p:nvSpPr>
        <p:spPr bwMode="auto">
          <a:xfrm>
            <a:off x="8305800" y="3200400"/>
            <a:ext cx="228600"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45" name="Rectangle 2"/>
          <p:cNvSpPr>
            <a:spLocks noGrp="1" noChangeArrowheads="1"/>
          </p:cNvSpPr>
          <p:nvPr>
            <p:ph type="title"/>
          </p:nvPr>
        </p:nvSpPr>
        <p:spPr/>
        <p:txBody>
          <a:bodyPr/>
          <a:lstStyle/>
          <a:p>
            <a:pPr eaLnBrk="1" hangingPunct="1"/>
            <a:r>
              <a:rPr lang="en-US" smtClean="0"/>
              <a:t>Staggered Broadcast </a:t>
            </a:r>
          </a:p>
        </p:txBody>
      </p:sp>
      <p:sp>
        <p:nvSpPr>
          <p:cNvPr id="10246" name="Text Box 48"/>
          <p:cNvSpPr txBox="1">
            <a:spLocks noChangeArrowheads="1"/>
          </p:cNvSpPr>
          <p:nvPr/>
        </p:nvSpPr>
        <p:spPr bwMode="auto">
          <a:xfrm>
            <a:off x="2028825" y="2209800"/>
            <a:ext cx="1146175" cy="457200"/>
          </a:xfrm>
          <a:prstGeom prst="rect">
            <a:avLst/>
          </a:prstGeom>
          <a:noFill/>
          <a:ln w="25400">
            <a:noFill/>
            <a:miter lim="800000"/>
            <a:headEnd/>
            <a:tailEnd/>
          </a:ln>
        </p:spPr>
        <p:txBody>
          <a:bodyPr wrap="none">
            <a:spAutoFit/>
          </a:bodyPr>
          <a:lstStyle/>
          <a:p>
            <a:r>
              <a:rPr lang="en-US" sz="2400"/>
              <a:t>Video</a:t>
            </a:r>
          </a:p>
        </p:txBody>
      </p:sp>
      <p:sp>
        <p:nvSpPr>
          <p:cNvPr id="10247" name="Text Box 57"/>
          <p:cNvSpPr txBox="1">
            <a:spLocks noChangeArrowheads="1"/>
          </p:cNvSpPr>
          <p:nvPr/>
        </p:nvSpPr>
        <p:spPr bwMode="auto">
          <a:xfrm>
            <a:off x="152400" y="3200400"/>
            <a:ext cx="620713" cy="457200"/>
          </a:xfrm>
          <a:prstGeom prst="rect">
            <a:avLst/>
          </a:prstGeom>
          <a:noFill/>
          <a:ln w="25400">
            <a:noFill/>
            <a:miter lim="800000"/>
            <a:headEnd/>
            <a:tailEnd/>
          </a:ln>
        </p:spPr>
        <p:txBody>
          <a:bodyPr wrap="none">
            <a:spAutoFit/>
          </a:bodyPr>
          <a:lstStyle/>
          <a:p>
            <a:r>
              <a:rPr lang="en-US" sz="2400"/>
              <a:t>C0</a:t>
            </a:r>
          </a:p>
        </p:txBody>
      </p:sp>
      <p:sp>
        <p:nvSpPr>
          <p:cNvPr id="10248" name="Text Box 58"/>
          <p:cNvSpPr txBox="1">
            <a:spLocks noChangeArrowheads="1"/>
          </p:cNvSpPr>
          <p:nvPr/>
        </p:nvSpPr>
        <p:spPr bwMode="auto">
          <a:xfrm>
            <a:off x="152400" y="4114800"/>
            <a:ext cx="620713" cy="457200"/>
          </a:xfrm>
          <a:prstGeom prst="rect">
            <a:avLst/>
          </a:prstGeom>
          <a:noFill/>
          <a:ln w="25400">
            <a:noFill/>
            <a:miter lim="800000"/>
            <a:headEnd/>
            <a:tailEnd/>
          </a:ln>
        </p:spPr>
        <p:txBody>
          <a:bodyPr wrap="none">
            <a:spAutoFit/>
          </a:bodyPr>
          <a:lstStyle/>
          <a:p>
            <a:r>
              <a:rPr lang="en-US" sz="2400"/>
              <a:t>C1</a:t>
            </a:r>
          </a:p>
        </p:txBody>
      </p:sp>
      <p:sp>
        <p:nvSpPr>
          <p:cNvPr id="10249" name="Text Box 59"/>
          <p:cNvSpPr txBox="1">
            <a:spLocks noChangeArrowheads="1"/>
          </p:cNvSpPr>
          <p:nvPr/>
        </p:nvSpPr>
        <p:spPr bwMode="auto">
          <a:xfrm>
            <a:off x="152400" y="5029200"/>
            <a:ext cx="620713" cy="457200"/>
          </a:xfrm>
          <a:prstGeom prst="rect">
            <a:avLst/>
          </a:prstGeom>
          <a:noFill/>
          <a:ln w="25400">
            <a:noFill/>
            <a:miter lim="800000"/>
            <a:headEnd/>
            <a:tailEnd/>
          </a:ln>
        </p:spPr>
        <p:txBody>
          <a:bodyPr wrap="none">
            <a:spAutoFit/>
          </a:bodyPr>
          <a:lstStyle/>
          <a:p>
            <a:r>
              <a:rPr lang="en-US" sz="2400"/>
              <a:t>C2</a:t>
            </a:r>
          </a:p>
        </p:txBody>
      </p:sp>
      <p:sp>
        <p:nvSpPr>
          <p:cNvPr id="10250" name="Text Box 63"/>
          <p:cNvSpPr txBox="1">
            <a:spLocks noChangeArrowheads="1"/>
          </p:cNvSpPr>
          <p:nvPr/>
        </p:nvSpPr>
        <p:spPr bwMode="auto">
          <a:xfrm>
            <a:off x="4251325" y="5975350"/>
            <a:ext cx="276225" cy="366713"/>
          </a:xfrm>
          <a:prstGeom prst="rect">
            <a:avLst/>
          </a:prstGeom>
          <a:noFill/>
          <a:ln w="25400">
            <a:noFill/>
            <a:miter lim="800000"/>
            <a:headEnd/>
            <a:tailEnd/>
          </a:ln>
        </p:spPr>
        <p:txBody>
          <a:bodyPr wrap="none">
            <a:spAutoFit/>
          </a:bodyPr>
          <a:lstStyle/>
          <a:p>
            <a:r>
              <a:rPr lang="en-US" sz="1800"/>
              <a:t>:</a:t>
            </a:r>
          </a:p>
        </p:txBody>
      </p:sp>
      <p:sp>
        <p:nvSpPr>
          <p:cNvPr id="10251" name="Rectangle 64"/>
          <p:cNvSpPr>
            <a:spLocks noChangeArrowheads="1"/>
          </p:cNvSpPr>
          <p:nvPr/>
        </p:nvSpPr>
        <p:spPr bwMode="auto">
          <a:xfrm>
            <a:off x="3324225" y="2235200"/>
            <a:ext cx="3598863"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2" name="Rectangle 65"/>
          <p:cNvSpPr>
            <a:spLocks noChangeArrowheads="1"/>
          </p:cNvSpPr>
          <p:nvPr/>
        </p:nvSpPr>
        <p:spPr bwMode="auto">
          <a:xfrm>
            <a:off x="1154113" y="3200400"/>
            <a:ext cx="3598862"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3" name="Rectangle 66"/>
          <p:cNvSpPr>
            <a:spLocks noChangeArrowheads="1"/>
          </p:cNvSpPr>
          <p:nvPr/>
        </p:nvSpPr>
        <p:spPr bwMode="auto">
          <a:xfrm>
            <a:off x="1658938" y="4114800"/>
            <a:ext cx="3598862"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4" name="Rectangle 67"/>
          <p:cNvSpPr>
            <a:spLocks noChangeArrowheads="1"/>
          </p:cNvSpPr>
          <p:nvPr/>
        </p:nvSpPr>
        <p:spPr bwMode="auto">
          <a:xfrm>
            <a:off x="2192338" y="5029200"/>
            <a:ext cx="3598862"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5" name="Rectangle 68"/>
          <p:cNvSpPr>
            <a:spLocks noChangeArrowheads="1"/>
          </p:cNvSpPr>
          <p:nvPr/>
        </p:nvSpPr>
        <p:spPr bwMode="auto">
          <a:xfrm>
            <a:off x="4724400" y="3200400"/>
            <a:ext cx="3598863"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6" name="Rectangle 69"/>
          <p:cNvSpPr>
            <a:spLocks noChangeArrowheads="1"/>
          </p:cNvSpPr>
          <p:nvPr/>
        </p:nvSpPr>
        <p:spPr bwMode="auto">
          <a:xfrm>
            <a:off x="5181600" y="4114800"/>
            <a:ext cx="3352800"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7" name="Rectangle 70"/>
          <p:cNvSpPr>
            <a:spLocks noChangeArrowheads="1"/>
          </p:cNvSpPr>
          <p:nvPr/>
        </p:nvSpPr>
        <p:spPr bwMode="auto">
          <a:xfrm>
            <a:off x="5791200" y="5029200"/>
            <a:ext cx="2743200" cy="431800"/>
          </a:xfrm>
          <a:prstGeom prst="rect">
            <a:avLst/>
          </a:prstGeom>
          <a:solidFill>
            <a:schemeClr val="accent2"/>
          </a:solidFill>
          <a:ln w="25400">
            <a:solidFill>
              <a:schemeClr val="tx1"/>
            </a:solidFill>
            <a:miter lim="800000"/>
            <a:headEnd/>
            <a:tailEnd/>
          </a:ln>
        </p:spPr>
        <p:txBody>
          <a:bodyPr wrap="none" anchor="ctr"/>
          <a:lstStyle/>
          <a:p>
            <a:pPr algn="ctr"/>
            <a:endParaRPr lang="en-US" sz="1800">
              <a:solidFill>
                <a:schemeClr val="bg2"/>
              </a:solidFill>
            </a:endParaRPr>
          </a:p>
        </p:txBody>
      </p:sp>
      <p:sp>
        <p:nvSpPr>
          <p:cNvPr id="10258" name="Rectangle 71"/>
          <p:cNvSpPr>
            <a:spLocks noChangeArrowheads="1"/>
          </p:cNvSpPr>
          <p:nvPr/>
        </p:nvSpPr>
        <p:spPr bwMode="auto">
          <a:xfrm>
            <a:off x="1143000" y="4114800"/>
            <a:ext cx="533400" cy="431800"/>
          </a:xfrm>
          <a:prstGeom prst="rect">
            <a:avLst/>
          </a:prstGeom>
          <a:solidFill>
            <a:schemeClr val="bg1"/>
          </a:solidFill>
          <a:ln w="25400">
            <a:solidFill>
              <a:schemeClr val="tx1"/>
            </a:solidFill>
            <a:miter lim="800000"/>
            <a:headEnd/>
            <a:tailEnd/>
          </a:ln>
        </p:spPr>
        <p:txBody>
          <a:bodyPr wrap="none" anchor="ctr"/>
          <a:lstStyle/>
          <a:p>
            <a:endParaRPr lang="en-US"/>
          </a:p>
        </p:txBody>
      </p:sp>
      <p:sp>
        <p:nvSpPr>
          <p:cNvPr id="10259" name="Rectangle 72"/>
          <p:cNvSpPr>
            <a:spLocks noChangeArrowheads="1"/>
          </p:cNvSpPr>
          <p:nvPr/>
        </p:nvSpPr>
        <p:spPr bwMode="auto">
          <a:xfrm>
            <a:off x="1676400" y="5029200"/>
            <a:ext cx="533400" cy="431800"/>
          </a:xfrm>
          <a:prstGeom prst="rect">
            <a:avLst/>
          </a:prstGeom>
          <a:solidFill>
            <a:schemeClr val="bg1"/>
          </a:solidFill>
          <a:ln w="25400">
            <a:solidFill>
              <a:schemeClr val="tx1"/>
            </a:solidFill>
            <a:miter lim="800000"/>
            <a:headEnd/>
            <a:tailEnd/>
          </a:ln>
        </p:spPr>
        <p:txBody>
          <a:bodyPr wrap="none" anchor="ctr"/>
          <a:lstStyle/>
          <a:p>
            <a:endParaRPr lang="en-US"/>
          </a:p>
        </p:txBody>
      </p:sp>
      <p:sp>
        <p:nvSpPr>
          <p:cNvPr id="10260" name="Rectangle 73"/>
          <p:cNvSpPr>
            <a:spLocks noChangeArrowheads="1"/>
          </p:cNvSpPr>
          <p:nvPr/>
        </p:nvSpPr>
        <p:spPr bwMode="auto">
          <a:xfrm>
            <a:off x="1143000" y="5029200"/>
            <a:ext cx="533400" cy="431800"/>
          </a:xfrm>
          <a:prstGeom prst="rect">
            <a:avLst/>
          </a:prstGeom>
          <a:solidFill>
            <a:schemeClr val="bg1"/>
          </a:solidFill>
          <a:ln w="25400">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a:t>NUS.SOC.CS5248-2011</a:t>
            </a:r>
          </a:p>
          <a:p>
            <a:r>
              <a:rPr lang="en-US"/>
              <a:t>Roger Zimmermann (based in part on slides by Ooi Wei Tsang)</a:t>
            </a:r>
          </a:p>
        </p:txBody>
      </p:sp>
      <p:sp>
        <p:nvSpPr>
          <p:cNvPr id="11267" name="Slide Number Placeholder 5"/>
          <p:cNvSpPr>
            <a:spLocks noGrp="1"/>
          </p:cNvSpPr>
          <p:nvPr>
            <p:ph type="sldNum" sz="quarter" idx="12"/>
          </p:nvPr>
        </p:nvSpPr>
        <p:spPr>
          <a:noFill/>
        </p:spPr>
        <p:txBody>
          <a:bodyPr/>
          <a:lstStyle/>
          <a:p>
            <a:fld id="{3AA2274F-0808-47C1-88D6-DDFC1A050747}" type="slidenum">
              <a:rPr lang="en-US"/>
              <a:pPr/>
              <a:t>9</a:t>
            </a:fld>
            <a:endParaRPr lang="en-US"/>
          </a:p>
        </p:txBody>
      </p:sp>
      <p:sp>
        <p:nvSpPr>
          <p:cNvPr id="11268" name="Rectangle 2"/>
          <p:cNvSpPr>
            <a:spLocks noGrp="1" noChangeArrowheads="1"/>
          </p:cNvSpPr>
          <p:nvPr>
            <p:ph type="title"/>
          </p:nvPr>
        </p:nvSpPr>
        <p:spPr/>
        <p:txBody>
          <a:bodyPr/>
          <a:lstStyle/>
          <a:p>
            <a:pPr eaLnBrk="1" hangingPunct="1"/>
            <a:r>
              <a:rPr lang="en-US" smtClean="0"/>
              <a:t>Staggered Broadcast</a:t>
            </a:r>
          </a:p>
        </p:txBody>
      </p:sp>
      <p:sp>
        <p:nvSpPr>
          <p:cNvPr id="81923" name="Rectangle 3"/>
          <p:cNvSpPr>
            <a:spLocks noGrp="1" noChangeArrowheads="1"/>
          </p:cNvSpPr>
          <p:nvPr>
            <p:ph type="body" idx="1"/>
          </p:nvPr>
        </p:nvSpPr>
        <p:spPr/>
        <p:txBody>
          <a:bodyPr/>
          <a:lstStyle/>
          <a:p>
            <a:pPr eaLnBrk="1" hangingPunct="1"/>
            <a:r>
              <a:rPr lang="en-US" smtClean="0"/>
              <a:t>2 hour video</a:t>
            </a:r>
          </a:p>
          <a:p>
            <a:pPr eaLnBrk="1" hangingPunct="1"/>
            <a:r>
              <a:rPr lang="en-US" smtClean="0"/>
              <a:t>5 minutes waiting time</a:t>
            </a:r>
          </a:p>
          <a:p>
            <a:pPr eaLnBrk="1" hangingPunct="1"/>
            <a:r>
              <a:rPr lang="en-US" smtClean="0"/>
              <a:t>Number of channels =</a:t>
            </a:r>
          </a:p>
          <a:p>
            <a:pPr eaLnBrk="1" hangingPunct="1">
              <a:buFont typeface="Wingdings" pitchFamily="2" charset="2"/>
              <a:buNone/>
            </a:pPr>
            <a:r>
              <a:rPr lang="en-US" smtClean="0"/>
              <a:t>		2 x 60 / 5 = </a:t>
            </a:r>
            <a:r>
              <a:rPr lang="en-US" b="1" smtClean="0"/>
              <a:t>24</a:t>
            </a:r>
          </a:p>
          <a:p>
            <a:pPr eaLnBrk="1" hangingPunct="1">
              <a:buFont typeface="Wingdings" pitchFamily="2" charset="2"/>
              <a:buNone/>
            </a:pPr>
            <a:endParaRPr lang="en-US" smtClean="0"/>
          </a:p>
          <a:p>
            <a:pPr eaLnBrk="1" hangingPunct="1"/>
            <a:r>
              <a:rPr lang="en-US" smtClean="0"/>
              <a:t>Required bandwidth = </a:t>
            </a:r>
            <a:br>
              <a:rPr lang="en-US" smtClean="0"/>
            </a:br>
            <a:r>
              <a:rPr lang="en-US" smtClean="0"/>
              <a:t>	</a:t>
            </a:r>
            <a:endParaRPr lang="en-US" b="1" smtClean="0"/>
          </a:p>
        </p:txBody>
      </p:sp>
      <p:sp>
        <p:nvSpPr>
          <p:cNvPr id="81924" name="Text Box 4"/>
          <p:cNvSpPr txBox="1">
            <a:spLocks noChangeArrowheads="1"/>
          </p:cNvSpPr>
          <p:nvPr/>
        </p:nvSpPr>
        <p:spPr bwMode="auto">
          <a:xfrm>
            <a:off x="2365375" y="5265738"/>
            <a:ext cx="5021263" cy="549275"/>
          </a:xfrm>
          <a:prstGeom prst="rect">
            <a:avLst/>
          </a:prstGeom>
          <a:noFill/>
          <a:ln w="25400">
            <a:noFill/>
            <a:miter lim="800000"/>
            <a:headEnd/>
            <a:tailEnd/>
          </a:ln>
        </p:spPr>
        <p:txBody>
          <a:bodyPr wrap="none">
            <a:spAutoFit/>
          </a:bodyPr>
          <a:lstStyle/>
          <a:p>
            <a:r>
              <a:rPr lang="en-US" sz="3000" b="0">
                <a:solidFill>
                  <a:schemeClr val="tx2"/>
                </a:solidFill>
              </a:rPr>
              <a:t>1.5Mbps x 24 = </a:t>
            </a:r>
            <a:r>
              <a:rPr lang="en-US" sz="3000">
                <a:solidFill>
                  <a:schemeClr val="tx2"/>
                </a:solidFill>
              </a:rPr>
              <a:t>36Mbps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Lst>
  </p:timing>
</p:sld>
</file>

<file path=ppt/theme/theme1.xml><?xml version="1.0" encoding="utf-8"?>
<a:theme xmlns:a="http://schemas.openxmlformats.org/drawingml/2006/main" name="Echo">
  <a:themeElements>
    <a:clrScheme name="Echo 13">
      <a:dk1>
        <a:srgbClr val="000000"/>
      </a:dk1>
      <a:lt1>
        <a:srgbClr val="FFFFFF"/>
      </a:lt1>
      <a:dk2>
        <a:srgbClr val="000000"/>
      </a:dk2>
      <a:lt2>
        <a:srgbClr val="666699"/>
      </a:lt2>
      <a:accent1>
        <a:srgbClr val="FF3300"/>
      </a:accent1>
      <a:accent2>
        <a:srgbClr val="FF9900"/>
      </a:accent2>
      <a:accent3>
        <a:srgbClr val="FFFFFF"/>
      </a:accent3>
      <a:accent4>
        <a:srgbClr val="000000"/>
      </a:accent4>
      <a:accent5>
        <a:srgbClr val="FFADAA"/>
      </a:accent5>
      <a:accent6>
        <a:srgbClr val="E78A00"/>
      </a:accent6>
      <a:hlink>
        <a:srgbClr val="993300"/>
      </a:hlink>
      <a:folHlink>
        <a:srgbClr val="808080"/>
      </a:folHlink>
    </a:clrScheme>
    <a:fontScheme name="Echo">
      <a:majorFont>
        <a:latin typeface="Tahom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Verdana" pitchFamily="1" charset="0"/>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Verdana" pitchFamily="1"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
      <a:clrScheme name="Echo 11">
        <a:dk1>
          <a:srgbClr val="000000"/>
        </a:dk1>
        <a:lt1>
          <a:srgbClr val="FFFFFF"/>
        </a:lt1>
        <a:dk2>
          <a:srgbClr val="000000"/>
        </a:dk2>
        <a:lt2>
          <a:srgbClr val="666699"/>
        </a:lt2>
        <a:accent1>
          <a:srgbClr val="FF3300"/>
        </a:accent1>
        <a:accent2>
          <a:srgbClr val="FF9900"/>
        </a:accent2>
        <a:accent3>
          <a:srgbClr val="FFFFFF"/>
        </a:accent3>
        <a:accent4>
          <a:srgbClr val="000000"/>
        </a:accent4>
        <a:accent5>
          <a:srgbClr val="FFADAA"/>
        </a:accent5>
        <a:accent6>
          <a:srgbClr val="E78A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12">
        <a:dk1>
          <a:srgbClr val="000000"/>
        </a:dk1>
        <a:lt1>
          <a:srgbClr val="FFFFFF"/>
        </a:lt1>
        <a:dk2>
          <a:srgbClr val="000000"/>
        </a:dk2>
        <a:lt2>
          <a:srgbClr val="666699"/>
        </a:lt2>
        <a:accent1>
          <a:srgbClr val="FF3300"/>
        </a:accent1>
        <a:accent2>
          <a:srgbClr val="FF9900"/>
        </a:accent2>
        <a:accent3>
          <a:srgbClr val="FFFFFF"/>
        </a:accent3>
        <a:accent4>
          <a:srgbClr val="000000"/>
        </a:accent4>
        <a:accent5>
          <a:srgbClr val="FFADAA"/>
        </a:accent5>
        <a:accent6>
          <a:srgbClr val="E78A00"/>
        </a:accent6>
        <a:hlink>
          <a:srgbClr val="99CCFF"/>
        </a:hlink>
        <a:folHlink>
          <a:srgbClr val="808080"/>
        </a:folHlink>
      </a:clrScheme>
      <a:clrMap bg1="lt1" tx1="dk1" bg2="lt2" tx2="dk2" accent1="accent1" accent2="accent2" accent3="accent3" accent4="accent4" accent5="accent5" accent6="accent6" hlink="hlink" folHlink="folHlink"/>
    </a:extraClrScheme>
    <a:extraClrScheme>
      <a:clrScheme name="Echo 13">
        <a:dk1>
          <a:srgbClr val="000000"/>
        </a:dk1>
        <a:lt1>
          <a:srgbClr val="FFFFFF"/>
        </a:lt1>
        <a:dk2>
          <a:srgbClr val="000000"/>
        </a:dk2>
        <a:lt2>
          <a:srgbClr val="666699"/>
        </a:lt2>
        <a:accent1>
          <a:srgbClr val="FF3300"/>
        </a:accent1>
        <a:accent2>
          <a:srgbClr val="FF9900"/>
        </a:accent2>
        <a:accent3>
          <a:srgbClr val="FFFFFF"/>
        </a:accent3>
        <a:accent4>
          <a:srgbClr val="000000"/>
        </a:accent4>
        <a:accent5>
          <a:srgbClr val="FFADAA"/>
        </a:accent5>
        <a:accent6>
          <a:srgbClr val="E78A00"/>
        </a:accent6>
        <a:hlink>
          <a:srgbClr val="9933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6826</TotalTime>
  <Words>2594</Words>
  <Application>Microsoft Office PowerPoint</Application>
  <PresentationFormat>On-screen Show (4:3)</PresentationFormat>
  <Paragraphs>480</Paragraphs>
  <Slides>48</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Verdana</vt:lpstr>
      <vt:lpstr>Arial</vt:lpstr>
      <vt:lpstr>Tahoma</vt:lpstr>
      <vt:lpstr>Wingdings</vt:lpstr>
      <vt:lpstr>Times New Roman</vt:lpstr>
      <vt:lpstr>Symbol</vt:lpstr>
      <vt:lpstr>Echo</vt:lpstr>
      <vt:lpstr>Video On Demand</vt:lpstr>
      <vt:lpstr>Video on Demand</vt:lpstr>
      <vt:lpstr>Assumptions</vt:lpstr>
      <vt:lpstr>Unicast Solution</vt:lpstr>
      <vt:lpstr>Multicast Solution</vt:lpstr>
      <vt:lpstr>Multicast Solution</vt:lpstr>
      <vt:lpstr>Multicast Solution</vt:lpstr>
      <vt:lpstr>Staggered Broadcast </vt:lpstr>
      <vt:lpstr>Staggered Broadcast</vt:lpstr>
      <vt:lpstr>Multicast Solution</vt:lpstr>
      <vt:lpstr>Multicast Solution</vt:lpstr>
      <vt:lpstr>Periodic Broadcast </vt:lpstr>
      <vt:lpstr>Pyramid Broadcast </vt:lpstr>
      <vt:lpstr>Pyramid Broadcast </vt:lpstr>
      <vt:lpstr>Analysis of Pyramid Broadcast</vt:lpstr>
      <vt:lpstr>Channel Bandwidth</vt:lpstr>
      <vt:lpstr>Channel Bandwidth</vt:lpstr>
      <vt:lpstr> = 2</vt:lpstr>
      <vt:lpstr>Start-up Latency</vt:lpstr>
      <vt:lpstr>Optimal </vt:lpstr>
      <vt:lpstr>Storage Requirements</vt:lpstr>
      <vt:lpstr>Pyramid Broadcast</vt:lpstr>
      <vt:lpstr>Permutation-based Pyramid Broadcast</vt:lpstr>
      <vt:lpstr>Channel Bandwidth</vt:lpstr>
      <vt:lpstr>Channel Bandwidth</vt:lpstr>
      <vt:lpstr>Client Latency</vt:lpstr>
      <vt:lpstr>Storage Requirement</vt:lpstr>
      <vt:lpstr>Storage Requirement</vt:lpstr>
      <vt:lpstr>Storage Requirement</vt:lpstr>
      <vt:lpstr>Storage Requirement</vt:lpstr>
      <vt:lpstr>Comparisons</vt:lpstr>
      <vt:lpstr>Slide 32</vt:lpstr>
      <vt:lpstr>Skyscraper Broadcasting</vt:lpstr>
      <vt:lpstr>Slide 34</vt:lpstr>
      <vt:lpstr>Skyscraper Broadcasting</vt:lpstr>
      <vt:lpstr>Skyscraper Example</vt:lpstr>
      <vt:lpstr>Skyscraper Example</vt:lpstr>
      <vt:lpstr>Comparisons</vt:lpstr>
      <vt:lpstr>Other schemes</vt:lpstr>
      <vt:lpstr>Multicast Solution</vt:lpstr>
      <vt:lpstr>Multicast Solution</vt:lpstr>
      <vt:lpstr>Patching</vt:lpstr>
      <vt:lpstr>Patching</vt:lpstr>
      <vt:lpstr>Grace Patching</vt:lpstr>
      <vt:lpstr>Scenario 1: B = 15mins</vt:lpstr>
      <vt:lpstr>Scenario 2: B = 5mins</vt:lpstr>
      <vt:lpstr>Scenario 3: B = 2mins</vt:lpstr>
      <vt:lpstr>Summary</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Error Recovery</dc:title>
  <dc:creator/>
  <cp:lastModifiedBy>Roger Zimmermann</cp:lastModifiedBy>
  <cp:revision>30</cp:revision>
  <cp:lastPrinted>2005-10-12T05:59:27Z</cp:lastPrinted>
  <dcterms:created xsi:type="dcterms:W3CDTF">2003-09-06T02:49:53Z</dcterms:created>
  <dcterms:modified xsi:type="dcterms:W3CDTF">2011-09-28T08:10:28Z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WO120">
    <vt:i4>1086062668</vt:i4>
  </property>
  <property fmtid="{D5CDD505-2E9C-101B-9397-08002B2CF9AE}" pid="3" name="Undo10Write">
    <vt:lpwstr>172|128|30|</vt:lpwstr>
  </property>
</Properties>
</file>