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ink/ink1.xml" ContentType="application/inkml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1"/>
  </p:notesMasterIdLst>
  <p:sldIdLst>
    <p:sldId id="256" r:id="rId2"/>
    <p:sldId id="480" r:id="rId3"/>
    <p:sldId id="473" r:id="rId4"/>
    <p:sldId id="498" r:id="rId5"/>
    <p:sldId id="496" r:id="rId6"/>
    <p:sldId id="497" r:id="rId7"/>
    <p:sldId id="474" r:id="rId8"/>
    <p:sldId id="475" r:id="rId9"/>
    <p:sldId id="476" r:id="rId10"/>
    <p:sldId id="478" r:id="rId11"/>
    <p:sldId id="479" r:id="rId12"/>
    <p:sldId id="477" r:id="rId13"/>
    <p:sldId id="259" r:id="rId14"/>
    <p:sldId id="418" r:id="rId15"/>
    <p:sldId id="419" r:id="rId16"/>
    <p:sldId id="420" r:id="rId17"/>
    <p:sldId id="260" r:id="rId18"/>
    <p:sldId id="261" r:id="rId19"/>
    <p:sldId id="346" r:id="rId20"/>
    <p:sldId id="472" r:id="rId21"/>
    <p:sldId id="262" r:id="rId22"/>
    <p:sldId id="264" r:id="rId23"/>
    <p:sldId id="265" r:id="rId24"/>
    <p:sldId id="350" r:id="rId25"/>
    <p:sldId id="349" r:id="rId26"/>
    <p:sldId id="321" r:id="rId27"/>
    <p:sldId id="351" r:id="rId28"/>
    <p:sldId id="345" r:id="rId29"/>
    <p:sldId id="266" r:id="rId30"/>
    <p:sldId id="267" r:id="rId31"/>
    <p:sldId id="268" r:id="rId32"/>
    <p:sldId id="269" r:id="rId33"/>
    <p:sldId id="270" r:id="rId34"/>
    <p:sldId id="273" r:id="rId35"/>
    <p:sldId id="354" r:id="rId36"/>
    <p:sldId id="492" r:id="rId37"/>
    <p:sldId id="493" r:id="rId38"/>
    <p:sldId id="494" r:id="rId39"/>
    <p:sldId id="281" r:id="rId40"/>
    <p:sldId id="282" r:id="rId41"/>
    <p:sldId id="355" r:id="rId42"/>
    <p:sldId id="356" r:id="rId43"/>
    <p:sldId id="283" r:id="rId44"/>
    <p:sldId id="322" r:id="rId45"/>
    <p:sldId id="495" r:id="rId46"/>
    <p:sldId id="285" r:id="rId47"/>
    <p:sldId id="286" r:id="rId48"/>
    <p:sldId id="287" r:id="rId49"/>
    <p:sldId id="288" r:id="rId50"/>
    <p:sldId id="289" r:id="rId51"/>
    <p:sldId id="293" r:id="rId52"/>
    <p:sldId id="357" r:id="rId53"/>
    <p:sldId id="358" r:id="rId54"/>
    <p:sldId id="295" r:id="rId55"/>
    <p:sldId id="359" r:id="rId56"/>
    <p:sldId id="296" r:id="rId57"/>
    <p:sldId id="297" r:id="rId58"/>
    <p:sldId id="298" r:id="rId59"/>
    <p:sldId id="299" r:id="rId60"/>
    <p:sldId id="300" r:id="rId61"/>
    <p:sldId id="301" r:id="rId62"/>
    <p:sldId id="361" r:id="rId63"/>
    <p:sldId id="302" r:id="rId64"/>
    <p:sldId id="323" r:id="rId65"/>
    <p:sldId id="309" r:id="rId66"/>
    <p:sldId id="310" r:id="rId67"/>
    <p:sldId id="362" r:id="rId68"/>
    <p:sldId id="364" r:id="rId69"/>
    <p:sldId id="363" r:id="rId70"/>
    <p:sldId id="365" r:id="rId71"/>
    <p:sldId id="366" r:id="rId72"/>
    <p:sldId id="367" r:id="rId73"/>
    <p:sldId id="368" r:id="rId74"/>
    <p:sldId id="371" r:id="rId75"/>
    <p:sldId id="372" r:id="rId76"/>
    <p:sldId id="320" r:id="rId77"/>
    <p:sldId id="373" r:id="rId78"/>
    <p:sldId id="324" r:id="rId79"/>
    <p:sldId id="303" r:id="rId80"/>
    <p:sldId id="411" r:id="rId81"/>
    <p:sldId id="409" r:id="rId82"/>
    <p:sldId id="466" r:id="rId83"/>
    <p:sldId id="467" r:id="rId84"/>
    <p:sldId id="468" r:id="rId85"/>
    <p:sldId id="470" r:id="rId86"/>
    <p:sldId id="325" r:id="rId87"/>
    <p:sldId id="465" r:id="rId88"/>
    <p:sldId id="471" r:id="rId89"/>
    <p:sldId id="326" r:id="rId90"/>
    <p:sldId id="421" r:id="rId91"/>
    <p:sldId id="422" r:id="rId92"/>
    <p:sldId id="327" r:id="rId93"/>
    <p:sldId id="381" r:id="rId94"/>
    <p:sldId id="328" r:id="rId95"/>
    <p:sldId id="484" r:id="rId96"/>
    <p:sldId id="491" r:id="rId97"/>
    <p:sldId id="483" r:id="rId98"/>
    <p:sldId id="482" r:id="rId99"/>
    <p:sldId id="489" r:id="rId10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3A3A3"/>
    <a:srgbClr val="ECC4AF"/>
    <a:srgbClr val="91C7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80" autoAdjust="0"/>
    <p:restoredTop sz="94660"/>
  </p:normalViewPr>
  <p:slideViewPr>
    <p:cSldViewPr>
      <p:cViewPr varScale="1">
        <p:scale>
          <a:sx n="84" d="100"/>
          <a:sy n="84" d="100"/>
        </p:scale>
        <p:origin x="-5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7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04-08-18T11:04:59.702"/>
    </inkml:context>
    <inkml:brush xml:id="br0">
      <inkml:brushProperty name="width" value="0.09701" units="cm"/>
      <inkml:brushProperty name="height" value="0.09701" units="cm"/>
      <inkml:brushProperty name="color" value="#CC0000"/>
      <inkml:brushProperty name="fitToCurve" value="1"/>
    </inkml:brush>
  </inkml:definitions>
  <inkml:trace contextRef="#ctx0" brushRef="#br0">25 0,'-25'0,"25"0,0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1478EA57-A1A3-4FA4-BB29-C318A10CE7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83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CFF38F-EB3F-4A54-B2FF-6CA0BC0B14FF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86DFA-1603-4B7D-9ADC-191B977A312F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59049B-DB33-41D3-9B24-C984E17740FE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http://archive.infoworld.com/articles/hn/xml/99/08/16/990816hnmentors.xml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8B8260-F6AC-45C2-A34C-CF6C0E2D4EA3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17C142-5594-42AB-BAE1-222D547B8F8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52AA7-E1B3-4FB3-A9C7-7DAF78C9C429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D71553-CBF5-43E3-AE4C-096CFA4FD4CB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284CAA-F98F-4B97-BABF-4D864665DC27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2B484-4049-4FC7-8CC3-D58FD92077C1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142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F4239D-3B34-4A1B-A7C0-6C7135D2811A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170C12-4B09-4412-B5FD-56389DF3E2B1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44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88569A-5AA5-4A2A-B6D4-478AFA438A2B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B46C8B-1AE8-4288-AC68-6328AD9805FF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77221C-2A91-4149-889F-9CAE7C5CEFFE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1EC968-56E2-4AF1-AA11-EF41F0990058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BAB85-DF2D-43E4-AA67-B9E1E72B4A6E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276A8-5DA3-43E2-AB84-61C9205F2C0A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E741C1-37B9-457D-9DE6-6F6257E17310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F6E142-1581-4CD9-A901-4C91CF1BFE53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00A0DF-F1A8-4733-A1A9-C5CE9A849D77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E176C-0CBD-46D0-9FA4-7DB4E9B7841B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B1675E-BE52-4751-9EF4-57D5277ED670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41435-A5BA-40E5-B309-1F8D5F0D2BA4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D15E52-262B-4663-AEAE-1D0E457F5A1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D0865-4E8E-4BC7-89B6-E7B65F31A6F0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014BF0-6138-4647-AC51-73121DC85684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156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481E90-DB64-4DB7-A677-081F45A826EB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BF9C2A-236C-46B7-AC26-A275DA47BA6F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158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CD40F9-206E-467A-8FA5-41F00E24190B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159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0FBF3C-2F2F-42E6-A622-60F443C17719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160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B4D40-A59D-4DFE-80C9-D61393DC1DC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D09E8-3618-49CD-BBD5-055248913F69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161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736C6E-4AC4-4CD4-9A63-AD6B07A37579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2EED95-05B9-4E97-9801-3B31034393D9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163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D0865-4E8E-4BC7-89B6-E7B65F31A6F0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164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0715B9-8AE4-4F74-AE49-E0907F1DCCD4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165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3E74D7-0D99-49B2-98F2-A87D32532366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166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17DBC0-66BE-4B26-A67E-4E9C7A4ECAC7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7638D3-8F35-4C7A-8192-B0C608EFC2A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D91347-6FF4-4DD8-B8B2-522FA300912C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169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2ED722-97A1-4244-AE64-25E6AA806931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171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DDA40-5EFE-4967-910E-46C3D54ACA9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C76FE2-53A1-43F5-9678-385ABB10A813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172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ACCE7-EB0E-4050-B57B-D9ACA4919EBC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173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242508-9A1E-4061-BA2B-C0E87AF61029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174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58A6F3-AC85-4323-8589-E4E65B75F00C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175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1376F1-BB56-461E-99F0-DA8EE0A94E74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176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B7A31B-6A6C-4BED-8D55-5C755A5D4C23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177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63B859-CE21-4612-83EF-750081AE7B93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178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005321-6481-4F7B-9220-D1FEA3139149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179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94B5AC-7EA6-4353-829B-FFDC6D711345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180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04E9C-7512-4B9B-BC22-F57FF8368844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181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801B9E-F8A3-42DE-AFED-296C2648D23B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C08A2D-FD99-454E-86CC-27073DE22361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182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52D601-E004-4BC8-A651-F4FBB1634CC3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183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555F51-13BC-4739-9E2C-2A09405DC309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184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42CA2-6786-4435-A7E5-8508A474CE5A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185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1D1F2A-7B92-453F-A9EF-ADBFB9940A80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186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54FFBE-3468-4365-86ED-5924B5A1A2DA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187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6213AE-3D17-4261-834E-3EFF662A1914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188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D8FE9-879D-45A3-8571-125D60C83EA4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189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57A9F0-CA4A-4D13-844F-A42CB42F74E4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190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BB9544-60E4-43D0-BE3A-2E67B4E21171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191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996335-ABC7-4623-A879-4C7C45EA3470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EDADEF-8338-4EFB-AC97-247E0896FABF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192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F2B974-ABFD-4278-93A5-436FB4D42AC9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193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AC02FE-44F1-424D-B7AE-75279EA91780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194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4B498-C5FD-44C7-9226-E4B849971428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195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E1112F-074C-4AA7-847B-4FC95D0F287E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196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03305F-BC14-4D9F-9E0C-70425D7EEA02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197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F8ACAD-C543-49F8-B974-64BBCAB78DC1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198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5F16B0-51E8-4979-8EFB-76CF99ACDEE8}" type="slidenum">
              <a:rPr lang="en-US" smtClean="0"/>
              <a:pPr/>
              <a:t>88</a:t>
            </a:fld>
            <a:endParaRPr lang="en-US" smtClean="0"/>
          </a:p>
        </p:txBody>
      </p:sp>
      <p:sp>
        <p:nvSpPr>
          <p:cNvPr id="199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99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449BC0-4BD2-4D1D-AF3C-153EC75866A7}" type="slidenum">
              <a:rPr lang="en-US" smtClean="0"/>
              <a:pPr/>
              <a:t>89</a:t>
            </a:fld>
            <a:endParaRPr lang="en-US" smtClean="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4CEF13-DA2E-44D4-8B5E-61B6F2EFB411}" type="slidenum">
              <a:rPr lang="en-US" smtClean="0"/>
              <a:pPr/>
              <a:t>90</a:t>
            </a:fld>
            <a:endParaRPr lang="en-US" smtClean="0"/>
          </a:p>
        </p:txBody>
      </p:sp>
      <p:sp>
        <p:nvSpPr>
          <p:cNvPr id="201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CCBF4-FA51-4F9C-85D8-A0AE26B8737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D8C606-3DA9-41A1-BAF4-3B4CD0A0F18F}" type="slidenum">
              <a:rPr lang="en-US" smtClean="0"/>
              <a:pPr/>
              <a:t>91</a:t>
            </a:fld>
            <a:endParaRPr lang="en-US" smtClean="0"/>
          </a:p>
        </p:txBody>
      </p:sp>
      <p:sp>
        <p:nvSpPr>
          <p:cNvPr id="202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3C1972-26B2-45ED-A4B4-EC00AC34B065}" type="slidenum">
              <a:rPr lang="en-US" smtClean="0"/>
              <a:pPr/>
              <a:t>92</a:t>
            </a:fld>
            <a:endParaRPr lang="en-US" smtClean="0"/>
          </a:p>
        </p:txBody>
      </p:sp>
      <p:sp>
        <p:nvSpPr>
          <p:cNvPr id="203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6E368-E5FE-4246-BECD-6F4BD69F0A2E}" type="slidenum">
              <a:rPr lang="en-US" smtClean="0"/>
              <a:pPr/>
              <a:t>93</a:t>
            </a:fld>
            <a:endParaRPr lang="en-US" smtClean="0"/>
          </a:p>
        </p:txBody>
      </p:sp>
      <p:sp>
        <p:nvSpPr>
          <p:cNvPr id="204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5B5FEB-0D3B-4720-986D-3E4741C4BFC2}" type="slidenum">
              <a:rPr lang="en-US" smtClean="0"/>
              <a:pPr/>
              <a:t>94</a:t>
            </a:fld>
            <a:endParaRPr lang="en-US" smtClean="0"/>
          </a:p>
        </p:txBody>
      </p:sp>
      <p:sp>
        <p:nvSpPr>
          <p:cNvPr id="205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21F0C-0995-4AA7-A2F5-FE4E7ADF1288}" type="slidenum">
              <a:rPr lang="en-US" smtClean="0"/>
              <a:pPr/>
              <a:t>97</a:t>
            </a:fld>
            <a:endParaRPr lang="en-US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23A12-728F-402B-82D5-03ED1E53EEC0}" type="slidenum">
              <a:rPr lang="en-US" smtClean="0"/>
              <a:pPr/>
              <a:t>98</a:t>
            </a:fld>
            <a:endParaRPr lang="en-US" smtClean="0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03861F-E577-4068-9A5C-C5B439287B2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800" b="0" dirty="0" smtClean="0">
                <a:solidFill>
                  <a:schemeClr val="accent1"/>
                </a:solidFill>
              </a:rPr>
              <a:t>NUS.SOC.CS5248-2017</a:t>
            </a:r>
            <a:endParaRPr lang="en-US" sz="800" b="0" dirty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en-US" sz="800" b="0" dirty="0">
                <a:solidFill>
                  <a:schemeClr val="accent1"/>
                </a:solidFill>
              </a:rPr>
              <a:t>Roger Zimmermann (based in part on slides by Ooi Wei Tsang) 	</a:t>
            </a:r>
          </a:p>
        </p:txBody>
      </p:sp>
      <p:sp>
        <p:nvSpPr>
          <p:cNvPr id="2979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9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A613-2CC9-4918-B697-9E04055EFF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D70ED-7A75-4F6B-874A-ED3AA2281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3A2B8-195F-4DC9-B6B4-4A1B9EFA1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308B4-9E17-42DA-9D5C-A24FF84A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53A3F-1FCC-45B7-A467-D38CC1435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5E776-864F-475E-8AC3-C283D4E91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EB318-AC57-49E3-8ED0-83182AF524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5ECB-F60B-461B-93F2-57061CF9D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D4050-3398-468A-B2B4-C6C4EC9AB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ED297-3929-4B45-8198-EBC404260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DAF47-710F-4AE9-951E-520FB3681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73C12-5A10-4FBB-87E4-CACF73394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C40925-6799-4ECD-BB10-DDA9ED3FC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4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5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6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075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96968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69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0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6971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697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0" dirty="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NUS.SOC.CS5248-2017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</a:t>
            </a:r>
          </a:p>
        </p:txBody>
      </p:sp>
      <p:sp>
        <p:nvSpPr>
          <p:cNvPr id="296975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296976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/>
            </a:lvl1pPr>
          </a:lstStyle>
          <a:p>
            <a:pPr>
              <a:defRPr/>
            </a:pPr>
            <a:fld id="{34A9230A-D78B-4699-92E6-381FDB1192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96977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e.uwaterloo.ca/~z70wang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Protocols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 Reservation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Proper resource management helps to establish desired </a:t>
            </a:r>
            <a:r>
              <a:rPr lang="en-US" dirty="0" err="1" smtClean="0"/>
              <a:t>QoS</a:t>
            </a:r>
            <a:r>
              <a:rPr lang="en-US" dirty="0" smtClean="0"/>
              <a:t>/</a:t>
            </a:r>
            <a:r>
              <a:rPr lang="en-US" dirty="0" err="1" smtClean="0"/>
              <a:t>QoE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000" dirty="0" smtClean="0">
                <a:solidFill>
                  <a:schemeClr val="folHlink"/>
                </a:solidFill>
              </a:rPr>
              <a:t>(memory, bandwidth, CPU, …)</a:t>
            </a:r>
          </a:p>
          <a:p>
            <a:pPr eaLnBrk="1" hangingPunct="1"/>
            <a:r>
              <a:rPr lang="en-US" dirty="0" smtClean="0"/>
              <a:t>E.g.: network bandwidth</a:t>
            </a:r>
          </a:p>
          <a:p>
            <a:pPr lvl="1" eaLnBrk="1" hangingPunct="1"/>
            <a:r>
              <a:rPr lang="en-US" dirty="0" smtClean="0"/>
              <a:t>Circuit-switched</a:t>
            </a:r>
          </a:p>
          <a:p>
            <a:pPr lvl="1" eaLnBrk="1" hangingPunct="1"/>
            <a:endParaRPr lang="en-US" dirty="0" smtClean="0"/>
          </a:p>
          <a:p>
            <a:pPr lvl="1" eaLnBrk="1" hangingPunct="1"/>
            <a:r>
              <a:rPr lang="en-US" dirty="0" smtClean="0"/>
              <a:t>Packet-switched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2590800" y="4246563"/>
            <a:ext cx="1457325" cy="57943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0"/>
              <a:t>versus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 Reservation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 of Thumb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E.g.: In circuit-switched telephone system “silence” will consume bandwidth</a:t>
            </a:r>
          </a:p>
        </p:txBody>
      </p:sp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927100" y="2379663"/>
            <a:ext cx="7350125" cy="1582737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>
                <a:solidFill>
                  <a:schemeClr val="bg2"/>
                </a:solidFill>
              </a:rPr>
              <a:t>Shared</a:t>
            </a:r>
            <a:r>
              <a:rPr lang="en-US" sz="3200" b="0">
                <a:solidFill>
                  <a:schemeClr val="bg2"/>
                </a:solidFill>
              </a:rPr>
              <a:t> resources can often be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more (cost-) effectively used</a:t>
            </a:r>
            <a:br>
              <a:rPr lang="en-US" sz="3200" b="0">
                <a:solidFill>
                  <a:schemeClr val="bg2"/>
                </a:solidFill>
              </a:rPr>
            </a:br>
            <a:r>
              <a:rPr lang="en-US" sz="3200" b="0">
                <a:solidFill>
                  <a:schemeClr val="bg2"/>
                </a:solidFill>
              </a:rPr>
              <a:t>compared with </a:t>
            </a:r>
            <a:r>
              <a:rPr lang="en-US" sz="3200">
                <a:solidFill>
                  <a:schemeClr val="bg2"/>
                </a:solidFill>
              </a:rPr>
              <a:t>dedicated</a:t>
            </a:r>
            <a:r>
              <a:rPr lang="en-US" sz="3200" b="0">
                <a:solidFill>
                  <a:schemeClr val="bg2"/>
                </a:solidFill>
              </a:rPr>
              <a:t> resources</a:t>
            </a: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QoS Summary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(Networked) multimedia systems have certain requirements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Best-effort, shared network: Internet</a:t>
            </a:r>
          </a:p>
          <a:p>
            <a:pPr eaLnBrk="1" hangingPunct="1"/>
            <a:r>
              <a:rPr lang="en-US" smtClean="0"/>
              <a:t>Non real-time OS: Windows, Linux</a:t>
            </a: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3048000" y="3025775"/>
            <a:ext cx="2806700" cy="579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/>
              <a:t>But, we have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1500188" y="5335588"/>
            <a:ext cx="6223000" cy="608012"/>
          </a:xfrm>
          <a:prstGeom prst="rect">
            <a:avLst/>
          </a:prstGeom>
          <a:noFill/>
          <a:ln w="28575">
            <a:solidFill>
              <a:schemeClr val="bg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200" b="0">
                <a:solidFill>
                  <a:schemeClr val="bg2"/>
                </a:solidFill>
              </a:rPr>
              <a:t>Need to find clever techniques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sp>
        <p:nvSpPr>
          <p:cNvPr id="14341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151025939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538870503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Encoder</a:t>
            </a:r>
          </a:p>
        </p:txBody>
      </p:sp>
      <p:sp>
        <p:nvSpPr>
          <p:cNvPr id="14343" name="Oval 7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Sender</a:t>
            </a:r>
          </a:p>
        </p:txBody>
      </p:sp>
      <p:sp>
        <p:nvSpPr>
          <p:cNvPr id="14344" name="Oval 8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Middlebox</a:t>
            </a:r>
          </a:p>
        </p:txBody>
      </p:sp>
      <p:sp>
        <p:nvSpPr>
          <p:cNvPr id="14345" name="Oval 9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Receiver</a:t>
            </a:r>
          </a:p>
        </p:txBody>
      </p:sp>
      <p:cxnSp>
        <p:nvCxnSpPr>
          <p:cNvPr id="14346" name="AutoShape 10"/>
          <p:cNvCxnSpPr>
            <a:cxnSpLocks noChangeShapeType="1"/>
            <a:stCxn id="14342" idx="2"/>
            <a:endCxn id="14343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347" name="AutoShape 11"/>
          <p:cNvCxnSpPr>
            <a:cxnSpLocks noChangeShapeType="1"/>
            <a:stCxn id="14343" idx="4"/>
            <a:endCxn id="14341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8" name="AutoShape 12"/>
          <p:cNvCxnSpPr>
            <a:cxnSpLocks noChangeShapeType="1"/>
            <a:endCxn id="14344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49" name="AutoShape 13"/>
          <p:cNvCxnSpPr>
            <a:cxnSpLocks noChangeShapeType="1"/>
            <a:stCxn id="14344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14350" name="AutoShape 14"/>
          <p:cNvCxnSpPr>
            <a:cxnSpLocks noChangeShapeType="1"/>
            <a:stCxn id="14341" idx="2"/>
            <a:endCxn id="14345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sp>
        <p:nvSpPr>
          <p:cNvPr id="14351" name="Rectangle 15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Decoder</a:t>
            </a:r>
          </a:p>
        </p:txBody>
      </p:sp>
      <p:cxnSp>
        <p:nvCxnSpPr>
          <p:cNvPr id="14352" name="AutoShape 16"/>
          <p:cNvCxnSpPr>
            <a:cxnSpLocks noChangeShapeType="1"/>
            <a:stCxn id="14345" idx="0"/>
            <a:endCxn id="14351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Application</a:t>
            </a: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627313" y="3068638"/>
            <a:ext cx="432117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Transport</a:t>
            </a:r>
          </a:p>
        </p:txBody>
      </p:sp>
      <p:sp>
        <p:nvSpPr>
          <p:cNvPr id="15367" name="Rectangle 6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Network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16389" name="Rectangle 3"/>
          <p:cNvSpPr>
            <a:spLocks noChangeArrowheads="1"/>
          </p:cNvSpPr>
          <p:nvPr/>
        </p:nvSpPr>
        <p:spPr bwMode="auto">
          <a:xfrm>
            <a:off x="2209800" y="1844675"/>
            <a:ext cx="5181599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RTP, RTSP, HTTP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6390" name="Rectangle 4"/>
          <p:cNvSpPr>
            <a:spLocks noChangeArrowheads="1"/>
          </p:cNvSpPr>
          <p:nvPr/>
        </p:nvSpPr>
        <p:spPr bwMode="auto">
          <a:xfrm>
            <a:off x="2209800" y="3068638"/>
            <a:ext cx="2722563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 dirty="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16391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16392" name="Rectangle 6"/>
          <p:cNvSpPr>
            <a:spLocks noChangeArrowheads="1"/>
          </p:cNvSpPr>
          <p:nvPr/>
        </p:nvSpPr>
        <p:spPr bwMode="auto">
          <a:xfrm>
            <a:off x="2209800" y="4292600"/>
            <a:ext cx="2722563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16393" name="Rectangle 7"/>
          <p:cNvSpPr>
            <a:spLocks noChangeArrowheads="1"/>
          </p:cNvSpPr>
          <p:nvPr/>
        </p:nvSpPr>
        <p:spPr bwMode="auto">
          <a:xfrm>
            <a:off x="4932363" y="4292600"/>
            <a:ext cx="2459037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16394" name="Rectangle 8"/>
          <p:cNvSpPr>
            <a:spLocks noChangeArrowheads="1"/>
          </p:cNvSpPr>
          <p:nvPr/>
        </p:nvSpPr>
        <p:spPr bwMode="auto">
          <a:xfrm>
            <a:off x="4932363" y="3068638"/>
            <a:ext cx="2459037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IP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2051050" y="3429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38" name="AutoShape 6"/>
          <p:cNvCxnSpPr>
            <a:cxnSpLocks noChangeShapeType="1"/>
            <a:stCxn id="18437" idx="6"/>
            <a:endCxn id="18440" idx="2"/>
          </p:cNvCxnSpPr>
          <p:nvPr/>
        </p:nvCxnSpPr>
        <p:spPr bwMode="auto">
          <a:xfrm>
            <a:off x="2770188" y="3789363"/>
            <a:ext cx="34575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614825" y="4794250"/>
            <a:ext cx="40270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Traditional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One-to-One</a:t>
            </a: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6227763" y="3429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7072313" y="3544888"/>
            <a:ext cx="1524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eceiver</a:t>
            </a:r>
            <a:endParaRPr lang="en-US" dirty="0"/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795338" y="3544888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ender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19461" name="Oval 3"/>
          <p:cNvSpPr>
            <a:spLocks noChangeArrowheads="1"/>
          </p:cNvSpPr>
          <p:nvPr/>
        </p:nvSpPr>
        <p:spPr bwMode="auto">
          <a:xfrm>
            <a:off x="57943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3" name="AutoShape 5"/>
          <p:cNvCxnSpPr>
            <a:cxnSpLocks noChangeShapeType="1"/>
            <a:stCxn id="19462" idx="6"/>
            <a:endCxn id="19461" idx="2"/>
          </p:cNvCxnSpPr>
          <p:nvPr/>
        </p:nvCxnSpPr>
        <p:spPr bwMode="auto">
          <a:xfrm>
            <a:off x="2411413" y="3502025"/>
            <a:ext cx="33829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One-to-Many</a:t>
            </a:r>
          </a:p>
        </p:txBody>
      </p:sp>
      <p:sp>
        <p:nvSpPr>
          <p:cNvPr id="19465" name="Oval 7"/>
          <p:cNvSpPr>
            <a:spLocks noChangeArrowheads="1"/>
          </p:cNvSpPr>
          <p:nvPr/>
        </p:nvSpPr>
        <p:spPr bwMode="auto">
          <a:xfrm>
            <a:off x="5651500" y="2062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6" name="Oval 8"/>
          <p:cNvSpPr>
            <a:spLocks noChangeArrowheads="1"/>
          </p:cNvSpPr>
          <p:nvPr/>
        </p:nvSpPr>
        <p:spPr bwMode="auto">
          <a:xfrm>
            <a:off x="5651500" y="42211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9467" name="AutoShape 9"/>
          <p:cNvCxnSpPr>
            <a:cxnSpLocks noChangeShapeType="1"/>
            <a:stCxn id="19462" idx="7"/>
            <a:endCxn id="19465" idx="2"/>
          </p:cNvCxnSpPr>
          <p:nvPr/>
        </p:nvCxnSpPr>
        <p:spPr bwMode="auto">
          <a:xfrm flipV="1">
            <a:off x="2306638" y="2422525"/>
            <a:ext cx="3344862" cy="8239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19468" name="AutoShape 10"/>
          <p:cNvCxnSpPr>
            <a:cxnSpLocks noChangeShapeType="1"/>
            <a:stCxn id="19462" idx="5"/>
            <a:endCxn id="19466" idx="2"/>
          </p:cNvCxnSpPr>
          <p:nvPr/>
        </p:nvCxnSpPr>
        <p:spPr bwMode="auto">
          <a:xfrm>
            <a:off x="2306638" y="3756025"/>
            <a:ext cx="3344862" cy="825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19469" name="Text Box 12"/>
          <p:cNvSpPr txBox="1">
            <a:spLocks noChangeArrowheads="1"/>
          </p:cNvSpPr>
          <p:nvPr/>
        </p:nvSpPr>
        <p:spPr bwMode="auto">
          <a:xfrm>
            <a:off x="1476375" y="2579688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ender</a:t>
            </a:r>
            <a:endParaRPr lang="en-US" dirty="0"/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7072313" y="3228975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eceivers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20485" name="Oval 3"/>
          <p:cNvSpPr>
            <a:spLocks noChangeArrowheads="1"/>
          </p:cNvSpPr>
          <p:nvPr/>
        </p:nvSpPr>
        <p:spPr bwMode="auto">
          <a:xfrm>
            <a:off x="6516688" y="29972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4"/>
          <p:cNvSpPr>
            <a:spLocks noChangeArrowheads="1"/>
          </p:cNvSpPr>
          <p:nvPr/>
        </p:nvSpPr>
        <p:spPr bwMode="auto">
          <a:xfrm>
            <a:off x="1692275" y="29972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87" name="AutoShape 5"/>
          <p:cNvCxnSpPr>
            <a:cxnSpLocks noChangeShapeType="1"/>
            <a:stCxn id="20486" idx="6"/>
            <a:endCxn id="20485" idx="2"/>
          </p:cNvCxnSpPr>
          <p:nvPr/>
        </p:nvCxnSpPr>
        <p:spPr bwMode="auto">
          <a:xfrm>
            <a:off x="2411413" y="3357563"/>
            <a:ext cx="4105275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88" name="Text Box 6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>
                <a:solidFill>
                  <a:srgbClr val="0000FF"/>
                </a:solidFill>
              </a:rPr>
              <a:t>Many-to-Many</a:t>
            </a:r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Oval 8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0491" name="AutoShape 9"/>
          <p:cNvCxnSpPr>
            <a:cxnSpLocks noChangeShapeType="1"/>
            <a:stCxn id="20486" idx="7"/>
            <a:endCxn id="20489" idx="2"/>
          </p:cNvCxnSpPr>
          <p:nvPr/>
        </p:nvCxnSpPr>
        <p:spPr bwMode="auto">
          <a:xfrm flipV="1">
            <a:off x="2306638" y="2060575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2" name="AutoShape 10"/>
          <p:cNvCxnSpPr>
            <a:cxnSpLocks noChangeShapeType="1"/>
            <a:stCxn id="20486" idx="5"/>
            <a:endCxn id="20490" idx="2"/>
          </p:cNvCxnSpPr>
          <p:nvPr/>
        </p:nvCxnSpPr>
        <p:spPr bwMode="auto">
          <a:xfrm>
            <a:off x="2306638" y="3611563"/>
            <a:ext cx="1833562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3" name="AutoShape 17"/>
          <p:cNvCxnSpPr>
            <a:cxnSpLocks noChangeShapeType="1"/>
            <a:stCxn id="20489" idx="6"/>
            <a:endCxn id="20485" idx="1"/>
          </p:cNvCxnSpPr>
          <p:nvPr/>
        </p:nvCxnSpPr>
        <p:spPr bwMode="auto">
          <a:xfrm>
            <a:off x="4859338" y="2060575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4" name="AutoShape 18"/>
          <p:cNvCxnSpPr>
            <a:cxnSpLocks noChangeShapeType="1"/>
            <a:stCxn id="20485" idx="3"/>
            <a:endCxn id="20490" idx="6"/>
          </p:cNvCxnSpPr>
          <p:nvPr/>
        </p:nvCxnSpPr>
        <p:spPr bwMode="auto">
          <a:xfrm flipH="1">
            <a:off x="4859338" y="3611563"/>
            <a:ext cx="1762125" cy="1041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0495" name="AutoShape 19"/>
          <p:cNvCxnSpPr>
            <a:cxnSpLocks noChangeShapeType="1"/>
            <a:stCxn id="20489" idx="4"/>
            <a:endCxn id="20490" idx="0"/>
          </p:cNvCxnSpPr>
          <p:nvPr/>
        </p:nvCxnSpPr>
        <p:spPr bwMode="auto">
          <a:xfrm>
            <a:off x="4500563" y="2419350"/>
            <a:ext cx="0" cy="1873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0496" name="Text Box 20"/>
          <p:cNvSpPr txBox="1">
            <a:spLocks noChangeArrowheads="1"/>
          </p:cNvSpPr>
          <p:nvPr/>
        </p:nvSpPr>
        <p:spPr bwMode="auto">
          <a:xfrm>
            <a:off x="6019800" y="1752600"/>
            <a:ext cx="249872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Mesh topology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200" smtClean="0"/>
              <a:t>Background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Communication Models</a:t>
            </a:r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6516688" y="3048000"/>
            <a:ext cx="719137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1692275" y="30480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3047294" y="5010150"/>
            <a:ext cx="32319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Media </a:t>
            </a:r>
            <a:r>
              <a:rPr lang="en-US" dirty="0" smtClean="0"/>
              <a:t>applications</a:t>
            </a:r>
            <a:r>
              <a:rPr lang="en-US" dirty="0"/>
              <a:t>:</a:t>
            </a:r>
          </a:p>
          <a:p>
            <a:pPr algn="ctr"/>
            <a:r>
              <a:rPr lang="en-US" dirty="0"/>
              <a:t>Many-to-Many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4140200" y="170021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4140200" y="4292600"/>
            <a:ext cx="719138" cy="7191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1514" name="AutoShape 10"/>
          <p:cNvCxnSpPr>
            <a:cxnSpLocks noChangeShapeType="1"/>
            <a:stCxn id="21518" idx="0"/>
            <a:endCxn id="21512" idx="4"/>
          </p:cNvCxnSpPr>
          <p:nvPr/>
        </p:nvCxnSpPr>
        <p:spPr bwMode="auto">
          <a:xfrm flipV="1">
            <a:off x="4495800" y="2419350"/>
            <a:ext cx="4763" cy="4619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5" name="AutoShape 11"/>
          <p:cNvCxnSpPr>
            <a:cxnSpLocks noChangeShapeType="1"/>
            <a:stCxn id="21510" idx="6"/>
            <a:endCxn id="21518" idx="2"/>
          </p:cNvCxnSpPr>
          <p:nvPr/>
        </p:nvCxnSpPr>
        <p:spPr bwMode="auto">
          <a:xfrm flipV="1">
            <a:off x="2411413" y="3390900"/>
            <a:ext cx="15367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6" name="AutoShape 12"/>
          <p:cNvCxnSpPr>
            <a:cxnSpLocks noChangeShapeType="1"/>
            <a:stCxn id="21518" idx="6"/>
            <a:endCxn id="21509" idx="2"/>
          </p:cNvCxnSpPr>
          <p:nvPr/>
        </p:nvCxnSpPr>
        <p:spPr bwMode="auto">
          <a:xfrm>
            <a:off x="5043488" y="3390900"/>
            <a:ext cx="1473200" cy="174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1517" name="AutoShape 13"/>
          <p:cNvCxnSpPr>
            <a:cxnSpLocks noChangeShapeType="1"/>
            <a:stCxn id="21518" idx="4"/>
            <a:endCxn id="21513" idx="0"/>
          </p:cNvCxnSpPr>
          <p:nvPr/>
        </p:nvCxnSpPr>
        <p:spPr bwMode="auto">
          <a:xfrm>
            <a:off x="4495800" y="3900488"/>
            <a:ext cx="4763" cy="3921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518" name="Oval 15"/>
          <p:cNvSpPr>
            <a:spLocks noChangeArrowheads="1"/>
          </p:cNvSpPr>
          <p:nvPr/>
        </p:nvSpPr>
        <p:spPr bwMode="auto">
          <a:xfrm>
            <a:off x="3962400" y="2895600"/>
            <a:ext cx="1066800" cy="9906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6019800" y="1676400"/>
            <a:ext cx="2343150" cy="8223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Star topology</a:t>
            </a:r>
          </a:p>
          <a:p>
            <a:r>
              <a:rPr lang="en-US"/>
              <a:t>(client-server)</a:t>
            </a: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609600" y="1447800"/>
            <a:ext cx="2411413" cy="13700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Example:</a:t>
            </a:r>
          </a:p>
          <a:p>
            <a:r>
              <a:rPr lang="en-US"/>
              <a:t>MCU for video</a:t>
            </a:r>
            <a:br>
              <a:rPr lang="en-US"/>
            </a:br>
            <a:r>
              <a:rPr lang="en-US"/>
              <a:t>conferencing</a:t>
            </a:r>
          </a:p>
          <a:p>
            <a:r>
              <a:rPr lang="en-US" sz="1200"/>
              <a:t>(Multipoint Control Unit)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Traditional Solutions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N-1 connections at each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(N × (N-1))/2 connections total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Not scalable!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Star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1 connection per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Server resources become a bottleneck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Single point of failure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355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447800"/>
            <a:ext cx="7761288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YouTube: client-server video distribution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Throughput: &gt; 6 billion hours watched each month (2014)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Number of users: &gt;1 billion per month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Video codecs: (Sorenson H.263), H.264/MPEG-4 AVC, VP8, VP9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Container formats: MP4, </a:t>
            </a:r>
            <a:r>
              <a:rPr lang="en-US" sz="2800" dirty="0" err="1" smtClean="0"/>
              <a:t>WebM</a:t>
            </a:r>
            <a:r>
              <a:rPr lang="en-US" sz="2800" dirty="0" smtClean="0"/>
              <a:t> (DASH)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Video bit-rate: 200 to 5,900 kb/s (SD to 1080p HD to “4K” (3072p))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Cost of bandwidth: several million US$ per month, CDN for popular videos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/>
          </a:p>
        </p:txBody>
      </p:sp>
      <p:pic>
        <p:nvPicPr>
          <p:cNvPr id="23558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457200"/>
            <a:ext cx="1160463" cy="5953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Solution: IP Multicast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227763" y="31416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1692275" y="3141663"/>
            <a:ext cx="719138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Oval 9"/>
          <p:cNvSpPr>
            <a:spLocks noChangeArrowheads="1"/>
          </p:cNvSpPr>
          <p:nvPr/>
        </p:nvSpPr>
        <p:spPr bwMode="auto">
          <a:xfrm>
            <a:off x="6084888" y="2062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Oval 10"/>
          <p:cNvSpPr>
            <a:spLocks noChangeArrowheads="1"/>
          </p:cNvSpPr>
          <p:nvPr/>
        </p:nvSpPr>
        <p:spPr bwMode="auto">
          <a:xfrm>
            <a:off x="6084888" y="4221163"/>
            <a:ext cx="719137" cy="7191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Text Box 13"/>
          <p:cNvSpPr txBox="1">
            <a:spLocks noChangeArrowheads="1"/>
          </p:cNvSpPr>
          <p:nvPr/>
        </p:nvSpPr>
        <p:spPr bwMode="auto">
          <a:xfrm>
            <a:off x="1476375" y="2600325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ender</a:t>
            </a:r>
            <a:endParaRPr lang="en-US" dirty="0"/>
          </a:p>
        </p:txBody>
      </p:sp>
      <p:sp>
        <p:nvSpPr>
          <p:cNvPr id="24586" name="Cloud"/>
          <p:cNvSpPr>
            <a:spLocks noChangeAspect="1" noEditPoints="1" noChangeArrowheads="1"/>
          </p:cNvSpPr>
          <p:nvPr/>
        </p:nvSpPr>
        <p:spPr bwMode="auto">
          <a:xfrm>
            <a:off x="29162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24587" name="AutoShape 15"/>
          <p:cNvCxnSpPr>
            <a:cxnSpLocks noChangeShapeType="1"/>
            <a:stCxn id="24582" idx="6"/>
            <a:endCxn id="24586" idx="0"/>
          </p:cNvCxnSpPr>
          <p:nvPr/>
        </p:nvCxnSpPr>
        <p:spPr bwMode="auto">
          <a:xfrm flipV="1">
            <a:off x="2411413" y="3484563"/>
            <a:ext cx="512762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8" name="AutoShape 16"/>
          <p:cNvCxnSpPr>
            <a:cxnSpLocks noChangeShapeType="1"/>
            <a:stCxn id="24586" idx="2"/>
            <a:endCxn id="24581" idx="2"/>
          </p:cNvCxnSpPr>
          <p:nvPr/>
        </p:nvCxnSpPr>
        <p:spPr bwMode="auto">
          <a:xfrm>
            <a:off x="5657850" y="3484563"/>
            <a:ext cx="569913" cy="17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89" name="AutoShape 17"/>
          <p:cNvCxnSpPr>
            <a:cxnSpLocks noChangeShapeType="1"/>
            <a:endCxn id="24583" idx="3"/>
          </p:cNvCxnSpPr>
          <p:nvPr/>
        </p:nvCxnSpPr>
        <p:spPr bwMode="auto">
          <a:xfrm flipV="1">
            <a:off x="5553075" y="2676525"/>
            <a:ext cx="636588" cy="463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24590" name="AutoShape 18"/>
          <p:cNvCxnSpPr>
            <a:cxnSpLocks noChangeShapeType="1"/>
            <a:endCxn id="24584" idx="1"/>
          </p:cNvCxnSpPr>
          <p:nvPr/>
        </p:nvCxnSpPr>
        <p:spPr bwMode="auto">
          <a:xfrm>
            <a:off x="5448300" y="3817938"/>
            <a:ext cx="741363" cy="508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591" name="Text Box 19"/>
          <p:cNvSpPr txBox="1">
            <a:spLocks noChangeArrowheads="1"/>
          </p:cNvSpPr>
          <p:nvPr/>
        </p:nvSpPr>
        <p:spPr bwMode="auto">
          <a:xfrm>
            <a:off x="7092950" y="3213100"/>
            <a:ext cx="16995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eceivers</a:t>
            </a:r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and Members</a:t>
            </a:r>
          </a:p>
        </p:txBody>
      </p:sp>
      <p:sp>
        <p:nvSpPr>
          <p:cNvPr id="25605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09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1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612" name="Text Box 17"/>
          <p:cNvSpPr txBox="1">
            <a:spLocks noChangeArrowheads="1"/>
          </p:cNvSpPr>
          <p:nvPr/>
        </p:nvSpPr>
        <p:spPr bwMode="auto">
          <a:xfrm>
            <a:off x="1143000" y="4038600"/>
            <a:ext cx="1641796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embers</a:t>
            </a:r>
            <a:endParaRPr lang="en-US" dirty="0"/>
          </a:p>
        </p:txBody>
      </p:sp>
      <p:cxnSp>
        <p:nvCxnSpPr>
          <p:cNvPr id="25613" name="AutoShape 18"/>
          <p:cNvCxnSpPr>
            <a:cxnSpLocks noChangeShapeType="1"/>
            <a:stCxn id="25612" idx="2"/>
            <a:endCxn id="25605" idx="2"/>
          </p:cNvCxnSpPr>
          <p:nvPr/>
        </p:nvCxnSpPr>
        <p:spPr bwMode="auto">
          <a:xfrm rot="16200000" flipH="1">
            <a:off x="2128769" y="4335394"/>
            <a:ext cx="621010" cy="950752"/>
          </a:xfrm>
          <a:prstGeom prst="curvedConnector2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to a Group</a:t>
            </a:r>
          </a:p>
        </p:txBody>
      </p:sp>
      <p:sp>
        <p:nvSpPr>
          <p:cNvPr id="26629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634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4155" name="AutoShape 11"/>
          <p:cNvCxnSpPr>
            <a:cxnSpLocks noChangeShapeType="1"/>
            <a:endCxn id="26631" idx="0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6" name="AutoShape 12"/>
          <p:cNvCxnSpPr>
            <a:cxnSpLocks noChangeShapeType="1"/>
            <a:endCxn id="26632" idx="0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7" name="AutoShape 13"/>
          <p:cNvCxnSpPr>
            <a:cxnSpLocks noChangeShapeType="1"/>
            <a:endCxn id="26630" idx="0"/>
          </p:cNvCxnSpPr>
          <p:nvPr/>
        </p:nvCxnSpPr>
        <p:spPr bwMode="auto">
          <a:xfrm>
            <a:off x="5621338" y="4044950"/>
            <a:ext cx="642937" cy="752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8" name="AutoShape 14"/>
          <p:cNvCxnSpPr>
            <a:cxnSpLocks noChangeShapeType="1"/>
            <a:endCxn id="26635" idx="2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4159" name="AutoShape 15"/>
          <p:cNvCxnSpPr>
            <a:cxnSpLocks noChangeShapeType="1"/>
            <a:stCxn id="26629" idx="0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4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4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4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Joining and Leaving</a:t>
            </a:r>
          </a:p>
        </p:txBody>
      </p:sp>
      <p:sp>
        <p:nvSpPr>
          <p:cNvPr id="27653" name="Oval 4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Oval 5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Oval 6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6" name="Oval 7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7852" name="AutoShape 28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3" name="AutoShape 29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5" name="AutoShape 31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7856" name="AutoShape 32"/>
          <p:cNvCxnSpPr>
            <a:cxnSpLocks noChangeShapeType="1"/>
          </p:cNvCxnSpPr>
          <p:nvPr/>
        </p:nvCxnSpPr>
        <p:spPr bwMode="auto">
          <a:xfrm flipV="1">
            <a:off x="3238500" y="4100513"/>
            <a:ext cx="501650" cy="6969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Anyone can Send</a:t>
            </a:r>
          </a:p>
        </p:txBody>
      </p:sp>
      <p:sp>
        <p:nvSpPr>
          <p:cNvPr id="28677" name="Oval 3"/>
          <p:cNvSpPr>
            <a:spLocks noChangeArrowheads="1"/>
          </p:cNvSpPr>
          <p:nvPr/>
        </p:nvSpPr>
        <p:spPr bwMode="auto">
          <a:xfrm>
            <a:off x="291465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5940425" y="4797425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Oval 5"/>
          <p:cNvSpPr>
            <a:spLocks noChangeArrowheads="1"/>
          </p:cNvSpPr>
          <p:nvPr/>
        </p:nvSpPr>
        <p:spPr bwMode="auto">
          <a:xfrm>
            <a:off x="3924300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Oval 6"/>
          <p:cNvSpPr>
            <a:spLocks noChangeArrowheads="1"/>
          </p:cNvSpPr>
          <p:nvPr/>
        </p:nvSpPr>
        <p:spPr bwMode="auto">
          <a:xfrm>
            <a:off x="4932363" y="4797425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Cloud"/>
          <p:cNvSpPr>
            <a:spLocks noChangeAspect="1" noEditPoints="1" noChangeArrowheads="1"/>
          </p:cNvSpPr>
          <p:nvPr/>
        </p:nvSpPr>
        <p:spPr bwMode="auto">
          <a:xfrm>
            <a:off x="3348038" y="2565400"/>
            <a:ext cx="2743200" cy="1838325"/>
          </a:xfrm>
          <a:custGeom>
            <a:avLst/>
            <a:gdLst>
              <a:gd name="T0" fmla="*/ 137241675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7613294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folHlink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Oval 8"/>
          <p:cNvSpPr>
            <a:spLocks noChangeArrowheads="1"/>
          </p:cNvSpPr>
          <p:nvPr/>
        </p:nvSpPr>
        <p:spPr bwMode="auto">
          <a:xfrm>
            <a:off x="6659563" y="2636838"/>
            <a:ext cx="647700" cy="6477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Oval 9"/>
          <p:cNvSpPr>
            <a:spLocks noChangeArrowheads="1"/>
          </p:cNvSpPr>
          <p:nvPr/>
        </p:nvSpPr>
        <p:spPr bwMode="auto">
          <a:xfrm>
            <a:off x="6661150" y="3716338"/>
            <a:ext cx="647700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6203" name="AutoShape 11"/>
          <p:cNvCxnSpPr>
            <a:cxnSpLocks noChangeShapeType="1"/>
          </p:cNvCxnSpPr>
          <p:nvPr/>
        </p:nvCxnSpPr>
        <p:spPr bwMode="auto">
          <a:xfrm flipH="1">
            <a:off x="4248150" y="4208463"/>
            <a:ext cx="153988" cy="58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4" name="AutoShape 12"/>
          <p:cNvCxnSpPr>
            <a:cxnSpLocks noChangeShapeType="1"/>
          </p:cNvCxnSpPr>
          <p:nvPr/>
        </p:nvCxnSpPr>
        <p:spPr bwMode="auto">
          <a:xfrm>
            <a:off x="5080000" y="4179888"/>
            <a:ext cx="176213" cy="617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5" name="AutoShape 13"/>
          <p:cNvCxnSpPr>
            <a:cxnSpLocks noChangeShapeType="1"/>
          </p:cNvCxnSpPr>
          <p:nvPr/>
        </p:nvCxnSpPr>
        <p:spPr bwMode="auto">
          <a:xfrm flipH="1">
            <a:off x="3230563" y="4090988"/>
            <a:ext cx="425450" cy="720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6" name="AutoShape 14"/>
          <p:cNvCxnSpPr>
            <a:cxnSpLocks noChangeShapeType="1"/>
          </p:cNvCxnSpPr>
          <p:nvPr/>
        </p:nvCxnSpPr>
        <p:spPr bwMode="auto">
          <a:xfrm>
            <a:off x="5881688" y="3733800"/>
            <a:ext cx="779462" cy="3063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6207" name="AutoShape 15"/>
          <p:cNvCxnSpPr>
            <a:cxnSpLocks noChangeShapeType="1"/>
            <a:stCxn id="28682" idx="2"/>
          </p:cNvCxnSpPr>
          <p:nvPr/>
        </p:nvCxnSpPr>
        <p:spPr bwMode="auto">
          <a:xfrm flipH="1">
            <a:off x="6054725" y="2960688"/>
            <a:ext cx="604838" cy="125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36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6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6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36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36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Address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ID or “Multicast address”</a:t>
            </a:r>
          </a:p>
          <a:p>
            <a:pPr lvl="1" eaLnBrk="1" hangingPunct="1"/>
            <a:r>
              <a:rPr lang="en-US" smtClean="0"/>
              <a:t>224.0.0.0 – 239.255.255.255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Unicast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6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8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29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0730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31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32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0733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34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5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8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9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0742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0744" name="Rectangle 22"/>
          <p:cNvSpPr>
            <a:spLocks noChangeArrowheads="1"/>
          </p:cNvSpPr>
          <p:nvPr/>
        </p:nvSpPr>
        <p:spPr bwMode="auto">
          <a:xfrm>
            <a:off x="1600200" y="2514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0745" name="Rectangle 23"/>
          <p:cNvSpPr>
            <a:spLocks noChangeArrowheads="1"/>
          </p:cNvSpPr>
          <p:nvPr/>
        </p:nvSpPr>
        <p:spPr bwMode="auto">
          <a:xfrm>
            <a:off x="1752600" y="2895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0746" name="Line 24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25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Quality of Service (QoS)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concepts</a:t>
            </a:r>
          </a:p>
          <a:p>
            <a:pPr lvl="1" eaLnBrk="1" hangingPunct="1"/>
            <a:r>
              <a:rPr lang="en-US" dirty="0" smtClean="0"/>
              <a:t>Quality of </a:t>
            </a:r>
            <a:r>
              <a:rPr lang="en-US" dirty="0" smtClean="0"/>
              <a:t>Service (</a:t>
            </a:r>
            <a:r>
              <a:rPr lang="en-US" dirty="0" err="1" smtClean="0"/>
              <a:t>QoS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Quality of Experience (</a:t>
            </a:r>
            <a:r>
              <a:rPr lang="en-US" dirty="0" err="1" smtClean="0"/>
              <a:t>QoE</a:t>
            </a:r>
            <a:r>
              <a:rPr lang="en-US" dirty="0" smtClean="0"/>
              <a:t>)</a:t>
            </a:r>
            <a:endParaRPr lang="en-US" dirty="0" smtClean="0"/>
          </a:p>
          <a:p>
            <a:pPr lvl="1" eaLnBrk="1" hangingPunct="1"/>
            <a:r>
              <a:rPr lang="en-US" dirty="0" smtClean="0"/>
              <a:t>Resource reservation</a:t>
            </a:r>
          </a:p>
          <a:p>
            <a:pPr eaLnBrk="1" hangingPunct="1"/>
            <a:r>
              <a:rPr lang="en-US" dirty="0" smtClean="0"/>
              <a:t>End-to-end path must respond to real-time requirements and provide a certain level of service quality</a:t>
            </a:r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1749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2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3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1754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1755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1756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1757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1758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9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0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2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3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1766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7" name="Rectangle 21"/>
          <p:cNvSpPr>
            <a:spLocks noChangeArrowheads="1"/>
          </p:cNvSpPr>
          <p:nvPr/>
        </p:nvSpPr>
        <p:spPr bwMode="auto">
          <a:xfrm>
            <a:off x="1447800" y="2133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1768" name="Line 22"/>
          <p:cNvSpPr>
            <a:spLocks noChangeShapeType="1"/>
          </p:cNvSpPr>
          <p:nvPr/>
        </p:nvSpPr>
        <p:spPr bwMode="auto">
          <a:xfrm>
            <a:off x="2667000" y="38862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Line 23"/>
          <p:cNvSpPr>
            <a:spLocks noChangeShapeType="1"/>
          </p:cNvSpPr>
          <p:nvPr/>
        </p:nvSpPr>
        <p:spPr bwMode="auto">
          <a:xfrm>
            <a:off x="1066800" y="2514600"/>
            <a:ext cx="228600" cy="457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4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6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7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2778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2780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2781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2782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8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9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2790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1" name="Rectangle 21"/>
          <p:cNvSpPr>
            <a:spLocks noChangeArrowheads="1"/>
          </p:cNvSpPr>
          <p:nvPr/>
        </p:nvSpPr>
        <p:spPr bwMode="auto">
          <a:xfrm>
            <a:off x="4267200" y="4267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2792" name="Line 22"/>
          <p:cNvSpPr>
            <a:spLocks noChangeShapeType="1"/>
          </p:cNvSpPr>
          <p:nvPr/>
        </p:nvSpPr>
        <p:spPr bwMode="auto">
          <a:xfrm>
            <a:off x="39624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3" name="Line 23"/>
          <p:cNvSpPr>
            <a:spLocks noChangeShapeType="1"/>
          </p:cNvSpPr>
          <p:nvPr/>
        </p:nvSpPr>
        <p:spPr bwMode="auto">
          <a:xfrm flipV="1">
            <a:off x="4953000" y="3276600"/>
            <a:ext cx="4572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4" name="Rectangle 24"/>
          <p:cNvSpPr>
            <a:spLocks noChangeArrowheads="1"/>
          </p:cNvSpPr>
          <p:nvPr/>
        </p:nvSpPr>
        <p:spPr bwMode="auto">
          <a:xfrm>
            <a:off x="4800600" y="2743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</a:t>
            </a:r>
          </a:p>
        </p:txBody>
      </p:sp>
      <p:sp>
        <p:nvSpPr>
          <p:cNvPr id="33797" name="Rectangle 3"/>
          <p:cNvSpPr>
            <a:spLocks noChangeArrowheads="1"/>
          </p:cNvSpPr>
          <p:nvPr/>
        </p:nvSpPr>
        <p:spPr bwMode="auto">
          <a:xfrm>
            <a:off x="3505200" y="3276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3870325" y="41910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 b="0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1295400" y="3276600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0" name="Rectangle 6"/>
          <p:cNvSpPr>
            <a:spLocks noChangeArrowheads="1"/>
          </p:cNvSpPr>
          <p:nvPr/>
        </p:nvSpPr>
        <p:spPr bwMode="auto">
          <a:xfrm>
            <a:off x="5562600" y="26670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1" name="Rectangle 7"/>
          <p:cNvSpPr>
            <a:spLocks noChangeArrowheads="1"/>
          </p:cNvSpPr>
          <p:nvPr/>
        </p:nvSpPr>
        <p:spPr bwMode="auto">
          <a:xfrm>
            <a:off x="5562600" y="4038600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3802" name="Oval 8"/>
          <p:cNvSpPr>
            <a:spLocks noChangeArrowheads="1"/>
          </p:cNvSpPr>
          <p:nvPr/>
        </p:nvSpPr>
        <p:spPr bwMode="auto">
          <a:xfrm>
            <a:off x="7162800" y="2133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</a:t>
            </a:r>
          </a:p>
        </p:txBody>
      </p:sp>
      <p:sp>
        <p:nvSpPr>
          <p:cNvPr id="33803" name="Oval 9"/>
          <p:cNvSpPr>
            <a:spLocks noChangeArrowheads="1"/>
          </p:cNvSpPr>
          <p:nvPr/>
        </p:nvSpPr>
        <p:spPr bwMode="auto">
          <a:xfrm>
            <a:off x="7162800" y="3048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B</a:t>
            </a:r>
          </a:p>
        </p:txBody>
      </p:sp>
      <p:sp>
        <p:nvSpPr>
          <p:cNvPr id="33804" name="Oval 10"/>
          <p:cNvSpPr>
            <a:spLocks noChangeArrowheads="1"/>
          </p:cNvSpPr>
          <p:nvPr/>
        </p:nvSpPr>
        <p:spPr bwMode="auto">
          <a:xfrm>
            <a:off x="7162800" y="45720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3805" name="Oval 11"/>
          <p:cNvSpPr>
            <a:spLocks noChangeArrowheads="1"/>
          </p:cNvSpPr>
          <p:nvPr/>
        </p:nvSpPr>
        <p:spPr bwMode="auto">
          <a:xfrm>
            <a:off x="3810000" y="48768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</a:t>
            </a:r>
          </a:p>
        </p:txBody>
      </p:sp>
      <p:sp>
        <p:nvSpPr>
          <p:cNvPr id="33806" name="Line 12"/>
          <p:cNvSpPr>
            <a:spLocks noChangeShapeType="1"/>
          </p:cNvSpPr>
          <p:nvPr/>
        </p:nvSpPr>
        <p:spPr bwMode="auto">
          <a:xfrm flipV="1">
            <a:off x="6781800" y="2514600"/>
            <a:ext cx="38100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Line 13"/>
          <p:cNvSpPr>
            <a:spLocks noChangeShapeType="1"/>
          </p:cNvSpPr>
          <p:nvPr/>
        </p:nvSpPr>
        <p:spPr bwMode="auto">
          <a:xfrm>
            <a:off x="6781800" y="3198813"/>
            <a:ext cx="384175" cy="730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8" name="Line 14"/>
          <p:cNvSpPr>
            <a:spLocks noChangeShapeType="1"/>
          </p:cNvSpPr>
          <p:nvPr/>
        </p:nvSpPr>
        <p:spPr bwMode="auto">
          <a:xfrm>
            <a:off x="6781800" y="4572000"/>
            <a:ext cx="381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9" name="Line 15"/>
          <p:cNvSpPr>
            <a:spLocks noChangeShapeType="1"/>
          </p:cNvSpPr>
          <p:nvPr/>
        </p:nvSpPr>
        <p:spPr bwMode="auto">
          <a:xfrm>
            <a:off x="6172200" y="3429000"/>
            <a:ext cx="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Line 16"/>
          <p:cNvSpPr>
            <a:spLocks noChangeShapeType="1"/>
          </p:cNvSpPr>
          <p:nvPr/>
        </p:nvSpPr>
        <p:spPr bwMode="auto">
          <a:xfrm flipV="1">
            <a:off x="4724400" y="3048000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Line 17"/>
          <p:cNvSpPr>
            <a:spLocks noChangeShapeType="1"/>
          </p:cNvSpPr>
          <p:nvPr/>
        </p:nvSpPr>
        <p:spPr bwMode="auto">
          <a:xfrm>
            <a:off x="2438400" y="3657600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2" name="Line 18"/>
          <p:cNvSpPr>
            <a:spLocks noChangeShapeType="1"/>
          </p:cNvSpPr>
          <p:nvPr/>
        </p:nvSpPr>
        <p:spPr bwMode="auto">
          <a:xfrm>
            <a:off x="4114800" y="4038600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Oval 19"/>
          <p:cNvSpPr>
            <a:spLocks noChangeArrowheads="1"/>
          </p:cNvSpPr>
          <p:nvPr/>
        </p:nvSpPr>
        <p:spPr bwMode="auto">
          <a:xfrm>
            <a:off x="838200" y="16002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S</a:t>
            </a:r>
          </a:p>
        </p:txBody>
      </p:sp>
      <p:sp>
        <p:nvSpPr>
          <p:cNvPr id="33814" name="Line 20"/>
          <p:cNvSpPr>
            <a:spLocks noChangeShapeType="1"/>
          </p:cNvSpPr>
          <p:nvPr/>
        </p:nvSpPr>
        <p:spPr bwMode="auto">
          <a:xfrm>
            <a:off x="1143000" y="2209800"/>
            <a:ext cx="457200" cy="1066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Line 21"/>
          <p:cNvSpPr>
            <a:spLocks noChangeShapeType="1"/>
          </p:cNvSpPr>
          <p:nvPr/>
        </p:nvSpPr>
        <p:spPr bwMode="auto">
          <a:xfrm flipV="1">
            <a:off x="6858000" y="2362200"/>
            <a:ext cx="2286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2"/>
          <p:cNvSpPr>
            <a:spLocks noChangeArrowheads="1"/>
          </p:cNvSpPr>
          <p:nvPr/>
        </p:nvSpPr>
        <p:spPr bwMode="auto">
          <a:xfrm>
            <a:off x="7239000" y="17526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7" name="Rectangle 23"/>
          <p:cNvSpPr>
            <a:spLocks noChangeArrowheads="1"/>
          </p:cNvSpPr>
          <p:nvPr/>
        </p:nvSpPr>
        <p:spPr bwMode="auto">
          <a:xfrm>
            <a:off x="7162800" y="3810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3818" name="Line 24"/>
          <p:cNvSpPr>
            <a:spLocks noChangeShapeType="1"/>
          </p:cNvSpPr>
          <p:nvPr/>
        </p:nvSpPr>
        <p:spPr bwMode="auto">
          <a:xfrm>
            <a:off x="6858000" y="3352800"/>
            <a:ext cx="228600" cy="76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Question 1</a:t>
            </a:r>
          </a:p>
        </p:txBody>
      </p:sp>
      <p:sp>
        <p:nvSpPr>
          <p:cNvPr id="34821" name="Rectangle 4"/>
          <p:cNvSpPr>
            <a:spLocks noChangeArrowheads="1"/>
          </p:cNvSpPr>
          <p:nvPr/>
        </p:nvSpPr>
        <p:spPr bwMode="auto">
          <a:xfrm>
            <a:off x="3995738" y="40052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  <a:endParaRPr lang="en-US" b="0"/>
          </a:p>
        </p:txBody>
      </p:sp>
      <p:sp>
        <p:nvSpPr>
          <p:cNvPr id="34822" name="Oval 5"/>
          <p:cNvSpPr>
            <a:spLocks noChangeArrowheads="1"/>
          </p:cNvSpPr>
          <p:nvPr/>
        </p:nvSpPr>
        <p:spPr bwMode="auto">
          <a:xfrm>
            <a:off x="4300538" y="5605463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2928938" y="43862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4605338" y="4767263"/>
            <a:ext cx="0" cy="8382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4787900" y="4941888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G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4114800" y="4797425"/>
            <a:ext cx="334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?</a:t>
            </a:r>
          </a:p>
        </p:txBody>
      </p:sp>
      <p:sp>
        <p:nvSpPr>
          <p:cNvPr id="34827" name="Oval 11"/>
          <p:cNvSpPr>
            <a:spLocks noChangeArrowheads="1"/>
          </p:cNvSpPr>
          <p:nvPr/>
        </p:nvSpPr>
        <p:spPr bwMode="auto">
          <a:xfrm>
            <a:off x="5186363" y="55895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8" name="Oval 12"/>
          <p:cNvSpPr>
            <a:spLocks noChangeArrowheads="1"/>
          </p:cNvSpPr>
          <p:nvPr/>
        </p:nvSpPr>
        <p:spPr bwMode="auto">
          <a:xfrm>
            <a:off x="3419475" y="5627688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>
            <a:off x="3779838" y="5373688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4830" name="AutoShape 14"/>
          <p:cNvCxnSpPr>
            <a:cxnSpLocks noChangeShapeType="1"/>
            <a:endCxn id="34828" idx="0"/>
          </p:cNvCxnSpPr>
          <p:nvPr/>
        </p:nvCxnSpPr>
        <p:spPr bwMode="auto">
          <a:xfrm flipH="1">
            <a:off x="3724275" y="5373688"/>
            <a:ext cx="5556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4831" name="AutoShape 15"/>
          <p:cNvCxnSpPr>
            <a:cxnSpLocks noChangeShapeType="1"/>
            <a:stCxn id="34829" idx="1"/>
            <a:endCxn id="34827" idx="0"/>
          </p:cNvCxnSpPr>
          <p:nvPr/>
        </p:nvCxnSpPr>
        <p:spPr bwMode="auto">
          <a:xfrm>
            <a:off x="5435600" y="5373688"/>
            <a:ext cx="55563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500563" y="4725988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93" name="AutoShape 17"/>
          <p:cNvSpPr>
            <a:spLocks noChangeArrowheads="1"/>
          </p:cNvSpPr>
          <p:nvPr/>
        </p:nvSpPr>
        <p:spPr bwMode="auto">
          <a:xfrm>
            <a:off x="4427538" y="1628775"/>
            <a:ext cx="3960812" cy="2016125"/>
          </a:xfrm>
          <a:prstGeom prst="cloudCallout">
            <a:avLst>
              <a:gd name="adj1" fmla="val -41144"/>
              <a:gd name="adj2" fmla="val 571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S</a:t>
            </a:r>
            <a:r>
              <a:rPr lang="en-US" dirty="0" smtClean="0"/>
              <a:t>hould </a:t>
            </a:r>
            <a:r>
              <a:rPr lang="en-US" dirty="0"/>
              <a:t>I forward this packet to my subnet?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Group Management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Routers maintain “local host group membership table”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“Which group has a member in my subnet ?”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ym typeface="Symbol" pitchFamily="18" charset="2"/>
              </a:rPr>
              <a:t> </a:t>
            </a:r>
            <a:r>
              <a:rPr lang="en-US" dirty="0" smtClean="0"/>
              <a:t>IP Multicast requires ‘state’ in each router.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Question 2</a:t>
            </a:r>
          </a:p>
        </p:txBody>
      </p:sp>
      <p:sp>
        <p:nvSpPr>
          <p:cNvPr id="36869" name="Rectangle 3"/>
          <p:cNvSpPr>
            <a:spLocks noChangeArrowheads="1"/>
          </p:cNvSpPr>
          <p:nvPr/>
        </p:nvSpPr>
        <p:spPr bwMode="auto">
          <a:xfrm>
            <a:off x="4175125" y="4284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0" name="Rectangle 4"/>
          <p:cNvSpPr>
            <a:spLocks noChangeArrowheads="1"/>
          </p:cNvSpPr>
          <p:nvPr/>
        </p:nvSpPr>
        <p:spPr bwMode="auto">
          <a:xfrm>
            <a:off x="1965325" y="4284663"/>
            <a:ext cx="11430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1" name="Rectangle 5"/>
          <p:cNvSpPr>
            <a:spLocks noChangeArrowheads="1"/>
          </p:cNvSpPr>
          <p:nvPr/>
        </p:nvSpPr>
        <p:spPr bwMode="auto">
          <a:xfrm>
            <a:off x="6232525" y="36750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2" name="Rectangle 6"/>
          <p:cNvSpPr>
            <a:spLocks noChangeArrowheads="1"/>
          </p:cNvSpPr>
          <p:nvPr/>
        </p:nvSpPr>
        <p:spPr bwMode="auto">
          <a:xfrm>
            <a:off x="6232525" y="5046663"/>
            <a:ext cx="1219200" cy="75882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Router</a:t>
            </a:r>
          </a:p>
        </p:txBody>
      </p:sp>
      <p:sp>
        <p:nvSpPr>
          <p:cNvPr id="36873" name="Line 7"/>
          <p:cNvSpPr>
            <a:spLocks noChangeShapeType="1"/>
          </p:cNvSpPr>
          <p:nvPr/>
        </p:nvSpPr>
        <p:spPr bwMode="auto">
          <a:xfrm flipV="1">
            <a:off x="5394325" y="4056063"/>
            <a:ext cx="83820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8"/>
          <p:cNvSpPr>
            <a:spLocks noChangeShapeType="1"/>
          </p:cNvSpPr>
          <p:nvPr/>
        </p:nvSpPr>
        <p:spPr bwMode="auto">
          <a:xfrm>
            <a:off x="3108325" y="4665663"/>
            <a:ext cx="10668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9"/>
          <p:cNvSpPr>
            <a:spLocks noChangeShapeType="1"/>
          </p:cNvSpPr>
          <p:nvPr/>
        </p:nvSpPr>
        <p:spPr bwMode="auto">
          <a:xfrm>
            <a:off x="5386388" y="4724400"/>
            <a:ext cx="863600" cy="7207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AutoShape 10"/>
          <p:cNvSpPr>
            <a:spLocks noChangeArrowheads="1"/>
          </p:cNvSpPr>
          <p:nvPr/>
        </p:nvSpPr>
        <p:spPr bwMode="auto">
          <a:xfrm>
            <a:off x="3810000" y="1628775"/>
            <a:ext cx="4578350" cy="1800225"/>
          </a:xfrm>
          <a:prstGeom prst="cloudCallout">
            <a:avLst>
              <a:gd name="adj1" fmla="val -28227"/>
              <a:gd name="adj2" fmla="val 9021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dirty="0"/>
              <a:t>W</a:t>
            </a:r>
            <a:r>
              <a:rPr lang="en-US" dirty="0" smtClean="0"/>
              <a:t>hich </a:t>
            </a:r>
            <a:r>
              <a:rPr lang="en-US" dirty="0"/>
              <a:t>neighbors should I forward this packet?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IP Multicast: Current State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IP multicast has been standardized long ago and is implemented in almost all major routers, but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Technical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00FF"/>
                </a:solidFill>
              </a:rPr>
              <a:t>non-technical</a:t>
            </a:r>
            <a:r>
              <a:rPr lang="en-US" dirty="0" smtClean="0"/>
              <a:t> reasons </a:t>
            </a:r>
            <a:r>
              <a:rPr lang="en-US" i="1" dirty="0" smtClean="0"/>
              <a:t>hinder</a:t>
            </a:r>
            <a:r>
              <a:rPr lang="en-US" dirty="0" smtClean="0"/>
              <a:t> its adoption in much of the Internet.</a:t>
            </a:r>
          </a:p>
          <a:p>
            <a:pPr eaLnBrk="1" hangingPunct="1"/>
            <a:r>
              <a:rPr lang="en-US" dirty="0" smtClean="0"/>
              <a:t>Can you think of some reasons?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768067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One/Many-to-Many (1)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Because of the unavailability of IP multicast many applications use </a:t>
            </a:r>
            <a:r>
              <a:rPr lang="en-US" dirty="0" smtClean="0">
                <a:solidFill>
                  <a:srgbClr val="0000FF"/>
                </a:solidFill>
              </a:rPr>
              <a:t>application-level multicast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>
                <a:sym typeface="Symbol" pitchFamily="18" charset="2"/>
              </a:rPr>
              <a:t> </a:t>
            </a:r>
            <a:r>
              <a:rPr lang="en-US" dirty="0" smtClean="0">
                <a:solidFill>
                  <a:srgbClr val="C00000"/>
                </a:solidFill>
              </a:rPr>
              <a:t>Push protocols </a:t>
            </a:r>
            <a:r>
              <a:rPr lang="en-US" dirty="0" smtClean="0"/>
              <a:t>(e.g., use of distribution trees): sender is pushing data to nodes/receivers.</a:t>
            </a:r>
          </a:p>
          <a:p>
            <a:pPr eaLnBrk="1" hangingPunct="1"/>
            <a:r>
              <a:rPr lang="en-US" dirty="0">
                <a:sym typeface="Symbol" pitchFamily="18" charset="2"/>
              </a:rPr>
              <a:t> </a:t>
            </a:r>
            <a:r>
              <a:rPr lang="en-US" dirty="0" smtClean="0">
                <a:solidFill>
                  <a:srgbClr val="C00000"/>
                </a:solidFill>
              </a:rPr>
              <a:t>Pull protocols</a:t>
            </a:r>
            <a:r>
              <a:rPr lang="en-US" dirty="0" smtClean="0"/>
              <a:t>: receivers are pulling data from nodes/source.</a:t>
            </a:r>
          </a:p>
        </p:txBody>
      </p:sp>
    </p:spTree>
    <p:extLst>
      <p:ext uri="{BB962C8B-B14F-4D97-AF65-F5344CB8AC3E}">
        <p14:creationId xmlns:p14="http://schemas.microsoft.com/office/powerpoint/2010/main" val="42553304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One/Many-to-Many (2)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Frequently also unicast is still used.</a:t>
            </a:r>
          </a:p>
          <a:p>
            <a:pPr eaLnBrk="1" hangingPunct="1"/>
            <a:r>
              <a:rPr lang="en-US" dirty="0" smtClean="0"/>
              <a:t>But, unicast creates </a:t>
            </a:r>
            <a:r>
              <a:rPr lang="en-US" dirty="0" smtClean="0">
                <a:solidFill>
                  <a:srgbClr val="0000FF"/>
                </a:solidFill>
              </a:rPr>
              <a:t>scalability</a:t>
            </a:r>
            <a:r>
              <a:rPr lang="en-US" dirty="0" smtClean="0"/>
              <a:t> problems.</a:t>
            </a:r>
          </a:p>
          <a:p>
            <a:pPr eaLnBrk="1" hangingPunct="1"/>
            <a:r>
              <a:rPr lang="en-US" dirty="0" smtClean="0"/>
              <a:t>Possible solutions:</a:t>
            </a:r>
          </a:p>
          <a:p>
            <a:pPr lvl="1" eaLnBrk="1" hangingPunct="1"/>
            <a:r>
              <a:rPr lang="en-US" dirty="0" smtClean="0"/>
              <a:t>CDN: Content Distribution Networks (e.g., Akamai)</a:t>
            </a:r>
          </a:p>
          <a:p>
            <a:pPr lvl="1" eaLnBrk="1" hangingPunct="1"/>
            <a:r>
              <a:rPr lang="en-US" dirty="0" smtClean="0"/>
              <a:t>Caching.</a:t>
            </a:r>
          </a:p>
        </p:txBody>
      </p:sp>
    </p:spTree>
    <p:extLst>
      <p:ext uri="{BB962C8B-B14F-4D97-AF65-F5344CB8AC3E}">
        <p14:creationId xmlns:p14="http://schemas.microsoft.com/office/powerpoint/2010/main" val="42383708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1481138"/>
            <a:ext cx="7859712" cy="1719262"/>
          </a:xfrm>
        </p:spPr>
        <p:txBody>
          <a:bodyPr/>
          <a:lstStyle/>
          <a:p>
            <a:pPr eaLnBrk="1" hangingPunct="1"/>
            <a:r>
              <a:rPr lang="en-US" sz="5400" dirty="0" smtClean="0"/>
              <a:t>Routing Protocols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/>
          <a:p>
            <a:pPr eaLnBrk="1" hangingPunct="1"/>
            <a:r>
              <a:rPr lang="en-US" dirty="0" smtClean="0"/>
              <a:t>For push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vs </a:t>
            </a:r>
            <a:r>
              <a:rPr lang="en-US" dirty="0" err="1" smtClean="0"/>
              <a:t>QoE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47800"/>
            <a:ext cx="7924800" cy="4530725"/>
          </a:xfrm>
        </p:spPr>
        <p:txBody>
          <a:bodyPr/>
          <a:lstStyle/>
          <a:p>
            <a:r>
              <a:rPr lang="en-US" dirty="0" err="1" smtClean="0"/>
              <a:t>QoS</a:t>
            </a:r>
            <a:r>
              <a:rPr lang="en-US" dirty="0" smtClean="0"/>
              <a:t> – </a:t>
            </a:r>
            <a:r>
              <a:rPr lang="en-US" dirty="0"/>
              <a:t>Quality of Service: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N</a:t>
            </a:r>
            <a:r>
              <a:rPr lang="en-US" sz="2400" dirty="0" smtClean="0"/>
              <a:t>etwork </a:t>
            </a:r>
            <a:r>
              <a:rPr lang="en-US" sz="2400" dirty="0"/>
              <a:t>characteristics/behavior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Performance guarantees given by network provider based </a:t>
            </a:r>
            <a:r>
              <a:rPr lang="en-US" sz="2400" dirty="0" smtClean="0"/>
              <a:t>on </a:t>
            </a:r>
            <a:r>
              <a:rPr lang="en-US" sz="2400" dirty="0"/>
              <a:t>measurements </a:t>
            </a:r>
          </a:p>
          <a:p>
            <a:r>
              <a:rPr lang="en-US" dirty="0" err="1" smtClean="0"/>
              <a:t>QoE</a:t>
            </a:r>
            <a:r>
              <a:rPr lang="en-US" dirty="0" smtClean="0"/>
              <a:t> – </a:t>
            </a:r>
            <a:r>
              <a:rPr lang="en-US" dirty="0"/>
              <a:t>Quality of Experience: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I</a:t>
            </a:r>
            <a:r>
              <a:rPr lang="en-US" sz="2400" dirty="0" smtClean="0"/>
              <a:t>mpact </a:t>
            </a:r>
            <a:r>
              <a:rPr lang="en-US" sz="2400" dirty="0"/>
              <a:t>of network behavior on end user 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some imperfections may go unnoticed 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some imperfections may render application useless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N</a:t>
            </a:r>
            <a:r>
              <a:rPr lang="en-US" sz="2400" dirty="0" smtClean="0"/>
              <a:t>ot </a:t>
            </a:r>
            <a:r>
              <a:rPr lang="en-US" sz="2400" dirty="0"/>
              <a:t>captured by network </a:t>
            </a:r>
            <a:r>
              <a:rPr lang="en-US" sz="2400" dirty="0" smtClean="0"/>
              <a:t>measurements</a:t>
            </a:r>
            <a:endParaRPr lang="en-US" sz="2400" dirty="0"/>
          </a:p>
          <a:p>
            <a:pPr lvl="2">
              <a:spcBef>
                <a:spcPts val="0"/>
              </a:spcBef>
            </a:pPr>
            <a:r>
              <a:rPr lang="en-US" sz="2000" dirty="0"/>
              <a:t>a 5% packet loss could be invisible if it affects background 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a </a:t>
            </a:r>
            <a:r>
              <a:rPr lang="en-US" sz="2000" dirty="0"/>
              <a:t>missed target due to a 100ms delay can affect game outcome 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NUS.SOC.CS5248-2017</a:t>
            </a:r>
          </a:p>
          <a:p>
            <a:pPr>
              <a:defRPr/>
            </a:pPr>
            <a:r>
              <a:rPr lang="en-US" smtClean="0"/>
              <a:t>Roger Zimmermann (based in part on slides by Ooi Wei Tsang)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320950" y="6400800"/>
            <a:ext cx="16706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 smtClean="0"/>
              <a:t>© Magda El </a:t>
            </a:r>
            <a:r>
              <a:rPr lang="en-US" sz="1400" b="0" dirty="0" err="1" smtClean="0"/>
              <a:t>Zarki</a:t>
            </a:r>
            <a:endParaRPr 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715611447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Routing Protocols</a:t>
            </a:r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Generic Methods :</a:t>
            </a:r>
          </a:p>
          <a:p>
            <a:pPr lvl="1" eaLnBrk="1" hangingPunct="1"/>
            <a:r>
              <a:rPr lang="en-US" smtClean="0"/>
              <a:t>Form a tree to all routers with members</a:t>
            </a:r>
          </a:p>
          <a:p>
            <a:pPr lvl="1" eaLnBrk="1" hangingPunct="1"/>
            <a:r>
              <a:rPr lang="en-US" smtClean="0"/>
              <a:t>Deliver the packets along the tree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Shortest Path Tree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for each source for each group</a:t>
            </a:r>
          </a:p>
        </p:txBody>
      </p:sp>
      <p:sp>
        <p:nvSpPr>
          <p:cNvPr id="39942" name="Rectangle 13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14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Rectangle 15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Rectangle 16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17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8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Oval 19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9" name="Line 2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0" name="Line 22"/>
          <p:cNvSpPr>
            <a:spLocks noChangeShapeType="1"/>
          </p:cNvSpPr>
          <p:nvPr/>
        </p:nvSpPr>
        <p:spPr bwMode="auto">
          <a:xfrm flipH="1">
            <a:off x="5867400" y="3581400"/>
            <a:ext cx="304800" cy="609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Line 23"/>
          <p:cNvSpPr>
            <a:spLocks noChangeShapeType="1"/>
          </p:cNvSpPr>
          <p:nvPr/>
        </p:nvSpPr>
        <p:spPr bwMode="auto">
          <a:xfrm flipH="1" flipV="1"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Line 24"/>
          <p:cNvSpPr>
            <a:spLocks noChangeShapeType="1"/>
          </p:cNvSpPr>
          <p:nvPr/>
        </p:nvSpPr>
        <p:spPr bwMode="auto">
          <a:xfrm flipH="1">
            <a:off x="3657600" y="3048000"/>
            <a:ext cx="609600" cy="457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Line 25"/>
          <p:cNvSpPr>
            <a:spLocks noChangeShapeType="1"/>
          </p:cNvSpPr>
          <p:nvPr/>
        </p:nvSpPr>
        <p:spPr bwMode="auto">
          <a:xfrm>
            <a:off x="4495800" y="3200400"/>
            <a:ext cx="1524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Line 26"/>
          <p:cNvSpPr>
            <a:spLocks noChangeShapeType="1"/>
          </p:cNvSpPr>
          <p:nvPr/>
        </p:nvSpPr>
        <p:spPr bwMode="auto">
          <a:xfrm flipH="1">
            <a:off x="3657600" y="4267200"/>
            <a:ext cx="838200" cy="5334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2590800" y="3200400"/>
            <a:ext cx="3429000" cy="2362200"/>
            <a:chOff x="1632" y="2016"/>
            <a:chExt cx="2160" cy="1488"/>
          </a:xfrm>
        </p:grpSpPr>
        <p:sp>
          <p:nvSpPr>
            <p:cNvPr id="39956" name="Oval 20"/>
            <p:cNvSpPr>
              <a:spLocks noChangeArrowheads="1"/>
            </p:cNvSpPr>
            <p:nvPr/>
          </p:nvSpPr>
          <p:spPr bwMode="auto">
            <a:xfrm>
              <a:off x="1632" y="3312"/>
              <a:ext cx="192" cy="192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7" name="Line 28"/>
            <p:cNvSpPr>
              <a:spLocks noChangeShapeType="1"/>
            </p:cNvSpPr>
            <p:nvPr/>
          </p:nvSpPr>
          <p:spPr bwMode="auto">
            <a:xfrm flipV="1">
              <a:off x="1824" y="3168"/>
              <a:ext cx="288" cy="192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8" name="Line 29"/>
            <p:cNvSpPr>
              <a:spLocks noChangeShapeType="1"/>
            </p:cNvSpPr>
            <p:nvPr/>
          </p:nvSpPr>
          <p:spPr bwMode="auto">
            <a:xfrm flipH="1" flipV="1">
              <a:off x="2160" y="2400"/>
              <a:ext cx="48" cy="62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9" name="Line 30"/>
            <p:cNvSpPr>
              <a:spLocks noChangeShapeType="1"/>
            </p:cNvSpPr>
            <p:nvPr/>
          </p:nvSpPr>
          <p:spPr bwMode="auto">
            <a:xfrm flipV="1">
              <a:off x="2352" y="2736"/>
              <a:ext cx="576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0" name="Line 31"/>
            <p:cNvSpPr>
              <a:spLocks noChangeShapeType="1"/>
            </p:cNvSpPr>
            <p:nvPr/>
          </p:nvSpPr>
          <p:spPr bwMode="auto">
            <a:xfrm>
              <a:off x="3072" y="2640"/>
              <a:ext cx="528" cy="9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1" name="Line 32"/>
            <p:cNvSpPr>
              <a:spLocks noChangeShapeType="1"/>
            </p:cNvSpPr>
            <p:nvPr/>
          </p:nvSpPr>
          <p:spPr bwMode="auto">
            <a:xfrm flipV="1">
              <a:off x="3072" y="2160"/>
              <a:ext cx="720" cy="384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62" name="Line 33"/>
            <p:cNvSpPr>
              <a:spLocks noChangeShapeType="1"/>
            </p:cNvSpPr>
            <p:nvPr/>
          </p:nvSpPr>
          <p:spPr bwMode="auto">
            <a:xfrm flipV="1">
              <a:off x="2304" y="2016"/>
              <a:ext cx="384" cy="33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Shared Tree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for each group</a:t>
            </a:r>
          </a:p>
        </p:txBody>
      </p:sp>
      <p:sp>
        <p:nvSpPr>
          <p:cNvPr id="40966" name="Rectangle 17"/>
          <p:cNvSpPr>
            <a:spLocks noChangeArrowheads="1"/>
          </p:cNvSpPr>
          <p:nvPr/>
        </p:nvSpPr>
        <p:spPr bwMode="auto">
          <a:xfrm>
            <a:off x="4267200" y="2895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7" name="Rectangle 18"/>
          <p:cNvSpPr>
            <a:spLocks noChangeArrowheads="1"/>
          </p:cNvSpPr>
          <p:nvPr/>
        </p:nvSpPr>
        <p:spPr bwMode="auto">
          <a:xfrm>
            <a:off x="4495800" y="4038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Rectangle 19"/>
          <p:cNvSpPr>
            <a:spLocks noChangeArrowheads="1"/>
          </p:cNvSpPr>
          <p:nvPr/>
        </p:nvSpPr>
        <p:spPr bwMode="auto">
          <a:xfrm>
            <a:off x="3352800" y="4800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Rectangle 20"/>
          <p:cNvSpPr>
            <a:spLocks noChangeArrowheads="1"/>
          </p:cNvSpPr>
          <p:nvPr/>
        </p:nvSpPr>
        <p:spPr bwMode="auto">
          <a:xfrm>
            <a:off x="5715000" y="41910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0" name="Rectangle 21"/>
          <p:cNvSpPr>
            <a:spLocks noChangeArrowheads="1"/>
          </p:cNvSpPr>
          <p:nvPr/>
        </p:nvSpPr>
        <p:spPr bwMode="auto">
          <a:xfrm>
            <a:off x="3276600" y="35052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1" name="Rectangle 22"/>
          <p:cNvSpPr>
            <a:spLocks noChangeArrowheads="1"/>
          </p:cNvSpPr>
          <p:nvPr/>
        </p:nvSpPr>
        <p:spPr bwMode="auto">
          <a:xfrm>
            <a:off x="6019800" y="3276600"/>
            <a:ext cx="381000" cy="3048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2" name="Line 23"/>
          <p:cNvSpPr>
            <a:spLocks noChangeShapeType="1"/>
          </p:cNvSpPr>
          <p:nvPr/>
        </p:nvSpPr>
        <p:spPr bwMode="auto">
          <a:xfrm>
            <a:off x="4648200" y="3048000"/>
            <a:ext cx="1371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3" name="Line 24"/>
          <p:cNvSpPr>
            <a:spLocks noChangeShapeType="1"/>
          </p:cNvSpPr>
          <p:nvPr/>
        </p:nvSpPr>
        <p:spPr bwMode="auto">
          <a:xfrm flipH="1">
            <a:off x="5867400" y="3581400"/>
            <a:ext cx="304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4" name="Line 25"/>
          <p:cNvSpPr>
            <a:spLocks noChangeShapeType="1"/>
          </p:cNvSpPr>
          <p:nvPr/>
        </p:nvSpPr>
        <p:spPr bwMode="auto">
          <a:xfrm flipH="1" flipV="1">
            <a:off x="4876800" y="4191000"/>
            <a:ext cx="838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5" name="Line 26"/>
          <p:cNvSpPr>
            <a:spLocks noChangeShapeType="1"/>
          </p:cNvSpPr>
          <p:nvPr/>
        </p:nvSpPr>
        <p:spPr bwMode="auto">
          <a:xfrm>
            <a:off x="3657600" y="36576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Line 27"/>
          <p:cNvSpPr>
            <a:spLocks noChangeShapeType="1"/>
          </p:cNvSpPr>
          <p:nvPr/>
        </p:nvSpPr>
        <p:spPr bwMode="auto">
          <a:xfrm flipH="1">
            <a:off x="3733800" y="4343400"/>
            <a:ext cx="7620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Oval 28"/>
          <p:cNvSpPr>
            <a:spLocks noChangeArrowheads="1"/>
          </p:cNvSpPr>
          <p:nvPr/>
        </p:nvSpPr>
        <p:spPr bwMode="auto">
          <a:xfrm>
            <a:off x="6858000" y="29718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8" name="Oval 29"/>
          <p:cNvSpPr>
            <a:spLocks noChangeArrowheads="1"/>
          </p:cNvSpPr>
          <p:nvPr/>
        </p:nvSpPr>
        <p:spPr bwMode="auto">
          <a:xfrm>
            <a:off x="6019800" y="49530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9" name="Oval 30"/>
          <p:cNvSpPr>
            <a:spLocks noChangeArrowheads="1"/>
          </p:cNvSpPr>
          <p:nvPr/>
        </p:nvSpPr>
        <p:spPr bwMode="auto">
          <a:xfrm>
            <a:off x="2743200" y="2819400"/>
            <a:ext cx="304800" cy="3048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0" name="Line 31"/>
          <p:cNvSpPr>
            <a:spLocks noChangeShapeType="1"/>
          </p:cNvSpPr>
          <p:nvPr/>
        </p:nvSpPr>
        <p:spPr bwMode="auto">
          <a:xfrm flipH="1">
            <a:off x="6400800" y="3200400"/>
            <a:ext cx="457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1" name="Line 32"/>
          <p:cNvSpPr>
            <a:spLocks noChangeShapeType="1"/>
          </p:cNvSpPr>
          <p:nvPr/>
        </p:nvSpPr>
        <p:spPr bwMode="auto">
          <a:xfrm flipH="1" flipV="1">
            <a:off x="5867400" y="4495800"/>
            <a:ext cx="2286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82" name="Line 33"/>
          <p:cNvSpPr>
            <a:spLocks noChangeShapeType="1"/>
          </p:cNvSpPr>
          <p:nvPr/>
        </p:nvSpPr>
        <p:spPr bwMode="auto">
          <a:xfrm>
            <a:off x="2971800" y="3048000"/>
            <a:ext cx="4572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Routing Protocols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DVMRP – shortest path tree</a:t>
            </a:r>
          </a:p>
          <a:p>
            <a:pPr eaLnBrk="1" hangingPunct="1"/>
            <a:r>
              <a:rPr lang="en-US" smtClean="0"/>
              <a:t>CBT – shared tree</a:t>
            </a:r>
          </a:p>
          <a:p>
            <a:pPr eaLnBrk="1" hangingPunct="1"/>
            <a:r>
              <a:rPr lang="en-US" smtClean="0"/>
              <a:t>PIM – combine both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DVMRP</a:t>
            </a:r>
          </a:p>
        </p:txBody>
      </p:sp>
      <p:sp>
        <p:nvSpPr>
          <p:cNvPr id="4301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Distance Vector Multicast Routing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DVMRP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Used to share information between routers for the transportation of IP multicast packets.</a:t>
            </a:r>
          </a:p>
          <a:p>
            <a:pPr eaLnBrk="1" hangingPunct="1"/>
            <a:r>
              <a:rPr lang="en-US" dirty="0" smtClean="0"/>
              <a:t>RFC 1075.</a:t>
            </a:r>
          </a:p>
          <a:p>
            <a:pPr eaLnBrk="1" hangingPunct="1"/>
            <a:r>
              <a:rPr lang="en-US" dirty="0" smtClean="0"/>
              <a:t>Basis of </a:t>
            </a:r>
            <a:r>
              <a:rPr lang="en-US" dirty="0" err="1" smtClean="0"/>
              <a:t>Mbone</a:t>
            </a:r>
            <a:r>
              <a:rPr lang="en-US" dirty="0" smtClean="0"/>
              <a:t>.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45281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From S to G</a:t>
            </a:r>
          </a:p>
        </p:txBody>
      </p:sp>
      <p:sp>
        <p:nvSpPr>
          <p:cNvPr id="44037" name="Rectangle 3"/>
          <p:cNvSpPr>
            <a:spLocks noChangeArrowheads="1"/>
          </p:cNvSpPr>
          <p:nvPr/>
        </p:nvSpPr>
        <p:spPr bwMode="auto">
          <a:xfrm>
            <a:off x="1219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3124200" y="3417888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4039" name="Oval 5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6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7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8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9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4044" name="Rectangle 10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4045" name="Oval 11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2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Line 13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Line 14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Line 15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Line 16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Line 17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Line 18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Line 19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Line 20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Line 21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Line 22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Line 23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Line 24"/>
          <p:cNvSpPr>
            <a:spLocks noChangeShapeType="1"/>
          </p:cNvSpPr>
          <p:nvPr/>
        </p:nvSpPr>
        <p:spPr bwMode="auto">
          <a:xfrm>
            <a:off x="2438400" y="365760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5"/>
          <p:cNvSpPr>
            <a:spLocks noChangeArrowheads="1"/>
          </p:cNvSpPr>
          <p:nvPr/>
        </p:nvSpPr>
        <p:spPr bwMode="auto">
          <a:xfrm>
            <a:off x="2362200" y="3124200"/>
            <a:ext cx="609600" cy="381000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>
              <a:solidFill>
                <a:srgbClr val="FF9900"/>
              </a:solidFill>
            </a:endParaRPr>
          </a:p>
        </p:txBody>
      </p:sp>
      <p:cxnSp>
        <p:nvCxnSpPr>
          <p:cNvPr id="44060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61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4062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506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506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506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506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AutoShape 24"/>
          <p:cNvSpPr>
            <a:spLocks noChangeArrowheads="1"/>
          </p:cNvSpPr>
          <p:nvPr/>
        </p:nvSpPr>
        <p:spPr bwMode="auto">
          <a:xfrm>
            <a:off x="3200400" y="685800"/>
            <a:ext cx="1981200" cy="1981200"/>
          </a:xfrm>
          <a:prstGeom prst="wedgeRoundRectCallout">
            <a:avLst>
              <a:gd name="adj1" fmla="val -39181"/>
              <a:gd name="adj2" fmla="val 83093"/>
              <a:gd name="adj3" fmla="val 16667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5082" name="Text Box 25"/>
          <p:cNvSpPr txBox="1">
            <a:spLocks noChangeArrowheads="1"/>
          </p:cNvSpPr>
          <p:nvPr/>
        </p:nvSpPr>
        <p:spPr bwMode="auto">
          <a:xfrm>
            <a:off x="3352800" y="808038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b="0"/>
              <a:t>Is R on the shortest path to S ? </a:t>
            </a:r>
          </a:p>
        </p:txBody>
      </p:sp>
      <p:cxnSp>
        <p:nvCxnSpPr>
          <p:cNvPr id="45083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5084" name="Oval 28"/>
          <p:cNvSpPr>
            <a:spLocks noChangeArrowheads="1"/>
          </p:cNvSpPr>
          <p:nvPr/>
        </p:nvSpPr>
        <p:spPr bwMode="auto">
          <a:xfrm>
            <a:off x="533400" y="16002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822325" y="2244725"/>
            <a:ext cx="258763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: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608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608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609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If no…, ignore the packet</a:t>
            </a:r>
          </a:p>
        </p:txBody>
      </p:sp>
      <p:cxnSp>
        <p:nvCxnSpPr>
          <p:cNvPr id="46106" name="AutoShape 24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7109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7110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7116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If yes… </a:t>
            </a:r>
          </a:p>
        </p:txBody>
      </p:sp>
      <p:sp>
        <p:nvSpPr>
          <p:cNvPr id="47130" name="AutoShape 24"/>
          <p:cNvSpPr>
            <a:spLocks noChangeArrowheads="1"/>
          </p:cNvSpPr>
          <p:nvPr/>
        </p:nvSpPr>
        <p:spPr bwMode="auto">
          <a:xfrm>
            <a:off x="3505200" y="1371600"/>
            <a:ext cx="1752600" cy="1676400"/>
          </a:xfrm>
          <a:prstGeom prst="wedgeRoundRectCallout">
            <a:avLst>
              <a:gd name="adj1" fmla="val -55708"/>
              <a:gd name="adj2" fmla="val 69792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US" b="0"/>
          </a:p>
        </p:txBody>
      </p:sp>
      <p:sp>
        <p:nvSpPr>
          <p:cNvPr id="47131" name="Text Box 25"/>
          <p:cNvSpPr txBox="1">
            <a:spLocks noChangeArrowheads="1"/>
          </p:cNvSpPr>
          <p:nvPr/>
        </p:nvSpPr>
        <p:spPr bwMode="auto">
          <a:xfrm>
            <a:off x="3505200" y="1447800"/>
            <a:ext cx="1828800" cy="15525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b="0"/>
              <a:t>Where should I forward it to ?</a:t>
            </a:r>
          </a:p>
        </p:txBody>
      </p:sp>
      <p:cxnSp>
        <p:nvCxnSpPr>
          <p:cNvPr id="47132" name="AutoShape 33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QoE</a:t>
            </a:r>
            <a:r>
              <a:rPr lang="en-US" dirty="0" smtClean="0"/>
              <a:t>/</a:t>
            </a:r>
            <a:r>
              <a:rPr lang="en-US" dirty="0" err="1" smtClean="0"/>
              <a:t>QoS</a:t>
            </a:r>
            <a:r>
              <a:rPr lang="en-US" dirty="0" smtClean="0"/>
              <a:t>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</a:t>
            </a:r>
            <a:r>
              <a:rPr lang="en-US" dirty="0" err="1" smtClean="0"/>
              <a:t>QoE</a:t>
            </a:r>
            <a:r>
              <a:rPr lang="en-US" dirty="0" smtClean="0"/>
              <a:t>/</a:t>
            </a:r>
            <a:r>
              <a:rPr lang="en-US" dirty="0" err="1" smtClean="0"/>
              <a:t>QoS</a:t>
            </a:r>
            <a:r>
              <a:rPr lang="en-US" dirty="0" smtClean="0"/>
              <a:t> factors:</a:t>
            </a:r>
          </a:p>
          <a:p>
            <a:pPr lvl="1"/>
            <a:r>
              <a:rPr lang="en-US" dirty="0" smtClean="0"/>
              <a:t>Startup delay</a:t>
            </a:r>
          </a:p>
          <a:p>
            <a:pPr lvl="1"/>
            <a:r>
              <a:rPr lang="en-US" dirty="0" smtClean="0"/>
              <a:t>Stall events</a:t>
            </a:r>
          </a:p>
          <a:p>
            <a:pPr lvl="1"/>
            <a:r>
              <a:rPr lang="en-US" dirty="0" smtClean="0"/>
              <a:t>Quality switches</a:t>
            </a:r>
          </a:p>
          <a:p>
            <a:pPr lvl="1"/>
            <a:r>
              <a:rPr lang="en-US" dirty="0" smtClean="0"/>
              <a:t>Visual quality measure:</a:t>
            </a:r>
          </a:p>
          <a:p>
            <a:pPr lvl="2"/>
            <a:r>
              <a:rPr lang="en-US" dirty="0" smtClean="0"/>
              <a:t>PSNR: Peak Signal-to-Noise Ratio</a:t>
            </a:r>
          </a:p>
          <a:p>
            <a:pPr lvl="2"/>
            <a:r>
              <a:rPr lang="en-US" dirty="0" smtClean="0"/>
              <a:t>SSIM, </a:t>
            </a:r>
            <a:r>
              <a:rPr lang="en-US" dirty="0" err="1" smtClean="0"/>
              <a:t>SSIMPlus</a:t>
            </a:r>
            <a:r>
              <a:rPr lang="en-US" dirty="0" smtClean="0"/>
              <a:t> Index: try to model human visual perception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NUS.SOC.CS5248-2017</a:t>
            </a:r>
          </a:p>
          <a:p>
            <a:pPr>
              <a:defRPr/>
            </a:pPr>
            <a:r>
              <a:rPr lang="en-US" smtClean="0"/>
              <a:t>Roger Zimmermann (based in part on slides by Ooi Wei Tsang)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76942" y="5867400"/>
            <a:ext cx="5838458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0" dirty="0" err="1" smtClean="0"/>
              <a:t>Rehman</a:t>
            </a:r>
            <a:r>
              <a:rPr lang="en-US" sz="1100" b="0" dirty="0"/>
              <a:t>, K. Zeng and </a:t>
            </a:r>
            <a:r>
              <a:rPr lang="en-US" sz="1100" b="0" dirty="0">
                <a:hlinkClick r:id="rId2"/>
              </a:rPr>
              <a:t>Z. Wang</a:t>
            </a:r>
            <a:r>
              <a:rPr lang="en-US" sz="1100" b="0" dirty="0" smtClean="0"/>
              <a:t>,</a:t>
            </a:r>
            <a:br>
              <a:rPr lang="en-US" sz="1100" b="0" dirty="0" smtClean="0"/>
            </a:br>
            <a:r>
              <a:rPr lang="en-US" sz="1100" b="0" dirty="0" smtClean="0"/>
              <a:t>“Display </a:t>
            </a:r>
            <a:r>
              <a:rPr lang="en-US" sz="1100" b="0" dirty="0"/>
              <a:t>device-adapted video quality-of-experience assessment</a:t>
            </a:r>
            <a:r>
              <a:rPr lang="en-US" sz="1100" b="0" dirty="0" smtClean="0"/>
              <a:t>,”</a:t>
            </a:r>
            <a:br>
              <a:rPr lang="en-US" sz="1100" b="0" dirty="0" smtClean="0"/>
            </a:br>
            <a:r>
              <a:rPr lang="en-US" sz="1100" b="0" i="1" dirty="0" smtClean="0"/>
              <a:t>IS&amp;T-SPIE </a:t>
            </a:r>
            <a:r>
              <a:rPr lang="en-US" sz="1100" b="0" i="1" dirty="0"/>
              <a:t>Electronic Imaging, Human Vision and Electronic Imaging XX</a:t>
            </a:r>
            <a:r>
              <a:rPr lang="en-US" sz="1100" b="0" dirty="0"/>
              <a:t>, Feb. 2015.</a:t>
            </a: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677910551"/>
      </p:ext>
    </p:extLst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8133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8134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8140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153" name="AutoShape 29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8154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8155" name="AutoShape 36"/>
          <p:cNvSpPr>
            <a:spLocks noChangeArrowheads="1"/>
          </p:cNvSpPr>
          <p:nvPr/>
        </p:nvSpPr>
        <p:spPr bwMode="auto">
          <a:xfrm>
            <a:off x="3200400" y="1524000"/>
            <a:ext cx="2057400" cy="1524000"/>
          </a:xfrm>
          <a:prstGeom prst="wedgeRoundRectCallout">
            <a:avLst>
              <a:gd name="adj1" fmla="val -32407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Is my subnet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4915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4915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916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49176" name="Text Box 30"/>
          <p:cNvSpPr txBox="1">
            <a:spLocks noChangeArrowheads="1"/>
          </p:cNvSpPr>
          <p:nvPr/>
        </p:nvSpPr>
        <p:spPr bwMode="auto">
          <a:xfrm>
            <a:off x="4960938" y="29718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7" name="Text Box 31"/>
          <p:cNvSpPr txBox="1">
            <a:spLocks noChangeArrowheads="1"/>
          </p:cNvSpPr>
          <p:nvPr/>
        </p:nvSpPr>
        <p:spPr bwMode="auto">
          <a:xfrm>
            <a:off x="4960938" y="4191000"/>
            <a:ext cx="312737" cy="457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b="0"/>
              <a:t>?</a:t>
            </a:r>
          </a:p>
        </p:txBody>
      </p:sp>
      <p:sp>
        <p:nvSpPr>
          <p:cNvPr id="49178" name="Line 3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9179" name="AutoShape 3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9180" name="AutoShape 39"/>
          <p:cNvSpPr>
            <a:spLocks noChangeArrowheads="1"/>
          </p:cNvSpPr>
          <p:nvPr/>
        </p:nvSpPr>
        <p:spPr bwMode="auto">
          <a:xfrm>
            <a:off x="3048000" y="1524000"/>
            <a:ext cx="2667000" cy="1524000"/>
          </a:xfrm>
          <a:prstGeom prst="wedgeRoundRectCallout">
            <a:avLst>
              <a:gd name="adj1" fmla="val -30713"/>
              <a:gd name="adj2" fmla="val 71773"/>
              <a:gd name="adj3" fmla="val 16667"/>
            </a:avLst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Are my </a:t>
            </a:r>
          </a:p>
          <a:p>
            <a:pPr algn="ctr" eaLnBrk="0" hangingPunct="0"/>
            <a:r>
              <a:rPr lang="en-US" b="0"/>
              <a:t>neighbors</a:t>
            </a:r>
          </a:p>
          <a:p>
            <a:pPr algn="ctr" eaLnBrk="0" hangingPunct="0"/>
            <a:r>
              <a:rPr lang="en-US" b="0"/>
              <a:t>interested?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Observation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neighbor is going to ignore my packets, don’t need to send the packets to it.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1205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1206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1212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Line 17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Line 18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19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Line 20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Rectangle 21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4067175" y="4200525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5"/>
          <p:cNvSpPr>
            <a:spLocks noChangeArrowheads="1"/>
          </p:cNvSpPr>
          <p:nvPr/>
        </p:nvSpPr>
        <p:spPr bwMode="auto">
          <a:xfrm>
            <a:off x="900113" y="26987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200" b="0"/>
              <a:t>Exchanging Routing Tables</a:t>
            </a:r>
            <a:endParaRPr lang="en-US" sz="1800" b="0"/>
          </a:p>
        </p:txBody>
      </p:sp>
      <p:graphicFrame>
        <p:nvGraphicFramePr>
          <p:cNvPr id="144447" name="Group 63"/>
          <p:cNvGraphicFramePr>
            <a:graphicFrameLocks noGrp="1"/>
          </p:cNvGraphicFramePr>
          <p:nvPr>
            <p:ph idx="1"/>
          </p:nvPr>
        </p:nvGraphicFramePr>
        <p:xfrm>
          <a:off x="2916238" y="1773238"/>
          <a:ext cx="2519362" cy="1310640"/>
        </p:xfrm>
        <a:graphic>
          <a:graphicData uri="http://schemas.openxmlformats.org/drawingml/2006/table">
            <a:tbl>
              <a:tblPr/>
              <a:tblGrid>
                <a:gridCol w="647700"/>
                <a:gridCol w="1190625"/>
                <a:gridCol w="681037"/>
              </a:tblGrid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Dest</a:t>
                      </a: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Next 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248" name="Line 61"/>
          <p:cNvSpPr>
            <a:spLocks noChangeShapeType="1"/>
          </p:cNvSpPr>
          <p:nvPr/>
        </p:nvSpPr>
        <p:spPr bwMode="auto">
          <a:xfrm flipH="1">
            <a:off x="4600575" y="3141663"/>
            <a:ext cx="1050925" cy="38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51249" name="AutoShape 62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Flooding</a:t>
            </a:r>
          </a:p>
        </p:txBody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Default : Always send to neighboring routers, unless told otherwise.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Pruning</a:t>
            </a:r>
          </a:p>
        </p:txBody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Routers which received a “useless” packet send a </a:t>
            </a:r>
            <a:r>
              <a:rPr lang="en-US" dirty="0" smtClean="0">
                <a:solidFill>
                  <a:srgbClr val="0000FF"/>
                </a:solidFill>
              </a:rPr>
              <a:t>prune </a:t>
            </a:r>
            <a:r>
              <a:rPr lang="en-US" dirty="0" smtClean="0"/>
              <a:t>message back.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“Don’t send me packets addressed to G anymore !”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4277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4278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79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0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4283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4284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9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0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1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4298" name="Rectangle 24"/>
          <p:cNvSpPr>
            <a:spLocks noChangeArrowheads="1"/>
          </p:cNvSpPr>
          <p:nvPr/>
        </p:nvSpPr>
        <p:spPr bwMode="auto">
          <a:xfrm>
            <a:off x="47244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9" name="Line 25"/>
          <p:cNvSpPr>
            <a:spLocks noChangeShapeType="1"/>
          </p:cNvSpPr>
          <p:nvPr/>
        </p:nvSpPr>
        <p:spPr bwMode="auto">
          <a:xfrm>
            <a:off x="4953000" y="3962400"/>
            <a:ext cx="457200" cy="152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0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1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430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5301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5302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3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4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5" name="Oval 7"/>
          <p:cNvSpPr>
            <a:spLocks noChangeArrowheads="1"/>
          </p:cNvSpPr>
          <p:nvPr/>
        </p:nvSpPr>
        <p:spPr bwMode="auto">
          <a:xfrm>
            <a:off x="3733800" y="45720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6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5307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5308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9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1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2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3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4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5" name="Line 17"/>
          <p:cNvSpPr>
            <a:spLocks noChangeShapeType="1"/>
          </p:cNvSpPr>
          <p:nvPr/>
        </p:nvSpPr>
        <p:spPr bwMode="auto">
          <a:xfrm>
            <a:off x="4038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7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19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0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21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5322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5323" name="Line 25"/>
          <p:cNvSpPr>
            <a:spLocks noChangeShapeType="1"/>
          </p:cNvSpPr>
          <p:nvPr/>
        </p:nvSpPr>
        <p:spPr bwMode="auto">
          <a:xfrm flipH="1" flipV="1">
            <a:off x="4800600" y="3886200"/>
            <a:ext cx="7620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5324" name="AutoShape 26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63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5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6326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6327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8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29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6332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6333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1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2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5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6346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Rectangle 26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Line 27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6350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73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49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7350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7351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2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3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5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7356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7357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1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2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3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4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5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6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7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8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9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7370" name="Rectangle 24"/>
          <p:cNvSpPr>
            <a:spLocks noChangeArrowheads="1"/>
          </p:cNvSpPr>
          <p:nvPr/>
        </p:nvSpPr>
        <p:spPr bwMode="auto">
          <a:xfrm>
            <a:off x="4800600" y="43434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GRAFT</a:t>
            </a:r>
            <a:endParaRPr lang="en-US" b="0"/>
          </a:p>
        </p:txBody>
      </p:sp>
      <p:sp>
        <p:nvSpPr>
          <p:cNvPr id="57371" name="Line 25"/>
          <p:cNvSpPr>
            <a:spLocks noChangeShapeType="1"/>
          </p:cNvSpPr>
          <p:nvPr/>
        </p:nvSpPr>
        <p:spPr bwMode="auto">
          <a:xfrm flipH="1" flipV="1">
            <a:off x="4953000" y="3962400"/>
            <a:ext cx="6858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7372" name="AutoShape 28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PSNR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924800" cy="4530725"/>
          </a:xfrm>
        </p:spPr>
        <p:txBody>
          <a:bodyPr/>
          <a:lstStyle/>
          <a:p>
            <a:r>
              <a:rPr lang="en-US" dirty="0" smtClean="0"/>
              <a:t>Mean Square Error (MSE):</a:t>
            </a:r>
          </a:p>
          <a:p>
            <a:endParaRPr lang="en-US" dirty="0"/>
          </a:p>
          <a:p>
            <a:endParaRPr lang="en-US" dirty="0" smtClean="0"/>
          </a:p>
          <a:p>
            <a:pPr lvl="2"/>
            <a:r>
              <a:rPr lang="en-US" sz="2400" dirty="0" smtClean="0"/>
              <a:t>M, N: Columns and rows, i.e., pixels</a:t>
            </a:r>
            <a:endParaRPr lang="en-US" sz="2400" dirty="0"/>
          </a:p>
          <a:p>
            <a:endParaRPr lang="en-US" dirty="0" smtClean="0"/>
          </a:p>
          <a:p>
            <a:r>
              <a:rPr lang="en-US" dirty="0" smtClean="0"/>
              <a:t>PSNR:</a:t>
            </a:r>
          </a:p>
          <a:p>
            <a:endParaRPr lang="en-US" dirty="0"/>
          </a:p>
          <a:p>
            <a:pPr lvl="2"/>
            <a:r>
              <a:rPr lang="en-US" sz="2400" dirty="0" smtClean="0"/>
              <a:t>R: input value domain range, e.g., 255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NUS.SOC.CS5248-2017</a:t>
            </a:r>
          </a:p>
          <a:p>
            <a:pPr>
              <a:defRPr/>
            </a:pPr>
            <a:r>
              <a:rPr lang="en-US" smtClean="0"/>
              <a:t>Roger Zimmermann (based in part on slides by Ooi Wei Tsang)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445" y="2209800"/>
            <a:ext cx="3765755" cy="1111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4584615"/>
            <a:ext cx="2895600" cy="977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9729"/>
      </p:ext>
    </p:extLst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83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3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8374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8375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6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7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9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8380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8381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rgbClr val="FF9900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3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5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6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3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8394" name="Rectangle 24"/>
          <p:cNvSpPr>
            <a:spLocks noChangeArrowheads="1"/>
          </p:cNvSpPr>
          <p:nvPr/>
        </p:nvSpPr>
        <p:spPr bwMode="auto">
          <a:xfrm>
            <a:off x="4114800" y="4267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5" name="Line 25"/>
          <p:cNvSpPr>
            <a:spLocks noChangeShapeType="1"/>
          </p:cNvSpPr>
          <p:nvPr/>
        </p:nvSpPr>
        <p:spPr bwMode="auto">
          <a:xfrm>
            <a:off x="3886200" y="4267200"/>
            <a:ext cx="0" cy="304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6" name="Line 26"/>
          <p:cNvSpPr>
            <a:spLocks noChangeShapeType="1"/>
          </p:cNvSpPr>
          <p:nvPr/>
        </p:nvSpPr>
        <p:spPr bwMode="auto">
          <a:xfrm>
            <a:off x="4800600" y="4191000"/>
            <a:ext cx="609600" cy="228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7" name="Rectangle 27"/>
          <p:cNvSpPr>
            <a:spLocks noChangeArrowheads="1"/>
          </p:cNvSpPr>
          <p:nvPr/>
        </p:nvSpPr>
        <p:spPr bwMode="auto">
          <a:xfrm>
            <a:off x="4953000" y="44958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8" name="Rectangle 28"/>
          <p:cNvSpPr>
            <a:spLocks noChangeArrowheads="1"/>
          </p:cNvSpPr>
          <p:nvPr/>
        </p:nvSpPr>
        <p:spPr bwMode="auto">
          <a:xfrm>
            <a:off x="4678363" y="2870200"/>
            <a:ext cx="609600" cy="381000"/>
          </a:xfrm>
          <a:prstGeom prst="rect">
            <a:avLst/>
          </a:prstGeom>
          <a:solidFill>
            <a:srgbClr val="FF990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9" name="Line 29"/>
          <p:cNvSpPr>
            <a:spLocks noChangeShapeType="1"/>
          </p:cNvSpPr>
          <p:nvPr/>
        </p:nvSpPr>
        <p:spPr bwMode="auto">
          <a:xfrm flipV="1">
            <a:off x="4932363" y="3429000"/>
            <a:ext cx="503237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8400" name="AutoShape 30"/>
          <p:cNvCxnSpPr>
            <a:cxnSpLocks noChangeShapeType="1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Line 17"/>
          <p:cNvSpPr>
            <a:spLocks noChangeShapeType="1"/>
          </p:cNvSpPr>
          <p:nvPr/>
        </p:nvSpPr>
        <p:spPr bwMode="auto">
          <a:xfrm>
            <a:off x="4038600" y="4191000"/>
            <a:ext cx="0" cy="5334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397" name="Rectangle 2"/>
          <p:cNvSpPr>
            <a:spLocks noChangeArrowheads="1"/>
          </p:cNvSpPr>
          <p:nvPr/>
        </p:nvSpPr>
        <p:spPr bwMode="auto">
          <a:xfrm>
            <a:off x="1219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R</a:t>
            </a:r>
          </a:p>
        </p:txBody>
      </p:sp>
      <p:sp>
        <p:nvSpPr>
          <p:cNvPr id="59398" name="Rectangle 3"/>
          <p:cNvSpPr>
            <a:spLocks noChangeArrowheads="1"/>
          </p:cNvSpPr>
          <p:nvPr/>
        </p:nvSpPr>
        <p:spPr bwMode="auto">
          <a:xfrm>
            <a:off x="3124200" y="34290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59399" name="Oval 4"/>
          <p:cNvSpPr>
            <a:spLocks noChangeArrowheads="1"/>
          </p:cNvSpPr>
          <p:nvPr/>
        </p:nvSpPr>
        <p:spPr bwMode="auto">
          <a:xfrm>
            <a:off x="2971800" y="45720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0" name="Oval 5"/>
          <p:cNvSpPr>
            <a:spLocks noChangeArrowheads="1"/>
          </p:cNvSpPr>
          <p:nvPr/>
        </p:nvSpPr>
        <p:spPr bwMode="auto">
          <a:xfrm>
            <a:off x="6553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1" name="Oval 6"/>
          <p:cNvSpPr>
            <a:spLocks noChangeArrowheads="1"/>
          </p:cNvSpPr>
          <p:nvPr/>
        </p:nvSpPr>
        <p:spPr bwMode="auto">
          <a:xfrm>
            <a:off x="5791200" y="18288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2" name="Oval 7"/>
          <p:cNvSpPr>
            <a:spLocks noChangeArrowheads="1"/>
          </p:cNvSpPr>
          <p:nvPr/>
        </p:nvSpPr>
        <p:spPr bwMode="auto">
          <a:xfrm>
            <a:off x="3733800" y="4581525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Rectangle 8"/>
          <p:cNvSpPr>
            <a:spLocks noChangeArrowheads="1"/>
          </p:cNvSpPr>
          <p:nvPr/>
        </p:nvSpPr>
        <p:spPr bwMode="auto">
          <a:xfrm>
            <a:off x="5943600" y="28194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Q</a:t>
            </a:r>
          </a:p>
        </p:txBody>
      </p:sp>
      <p:sp>
        <p:nvSpPr>
          <p:cNvPr id="59404" name="Rectangle 9"/>
          <p:cNvSpPr>
            <a:spLocks noChangeArrowheads="1"/>
          </p:cNvSpPr>
          <p:nvPr/>
        </p:nvSpPr>
        <p:spPr bwMode="auto">
          <a:xfrm>
            <a:off x="5943600" y="4038600"/>
            <a:ext cx="1066800" cy="762000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59405" name="Oval 10"/>
          <p:cNvSpPr>
            <a:spLocks noChangeArrowheads="1"/>
          </p:cNvSpPr>
          <p:nvPr/>
        </p:nvSpPr>
        <p:spPr bwMode="auto">
          <a:xfrm>
            <a:off x="5791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6" name="Oval 11"/>
          <p:cNvSpPr>
            <a:spLocks noChangeArrowheads="1"/>
          </p:cNvSpPr>
          <p:nvPr/>
        </p:nvSpPr>
        <p:spPr bwMode="auto">
          <a:xfrm>
            <a:off x="6553200" y="5181600"/>
            <a:ext cx="609600" cy="609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>
            <a:off x="6096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6858000" y="24384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9" name="Line 14"/>
          <p:cNvSpPr>
            <a:spLocks noChangeShapeType="1"/>
          </p:cNvSpPr>
          <p:nvPr/>
        </p:nvSpPr>
        <p:spPr bwMode="auto">
          <a:xfrm>
            <a:off x="6096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0" name="Line 15"/>
          <p:cNvSpPr>
            <a:spLocks noChangeShapeType="1"/>
          </p:cNvSpPr>
          <p:nvPr/>
        </p:nvSpPr>
        <p:spPr bwMode="auto">
          <a:xfrm>
            <a:off x="6858000" y="48006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1" name="Line 16"/>
          <p:cNvSpPr>
            <a:spLocks noChangeShapeType="1"/>
          </p:cNvSpPr>
          <p:nvPr/>
        </p:nvSpPr>
        <p:spPr bwMode="auto">
          <a:xfrm>
            <a:off x="3276600" y="4191000"/>
            <a:ext cx="0" cy="381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2" name="Line 18"/>
          <p:cNvSpPr>
            <a:spLocks noChangeShapeType="1"/>
          </p:cNvSpPr>
          <p:nvPr/>
        </p:nvSpPr>
        <p:spPr bwMode="auto">
          <a:xfrm flipV="1">
            <a:off x="4191000" y="3124200"/>
            <a:ext cx="1752600" cy="6858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3" name="Line 19"/>
          <p:cNvSpPr>
            <a:spLocks noChangeShapeType="1"/>
          </p:cNvSpPr>
          <p:nvPr/>
        </p:nvSpPr>
        <p:spPr bwMode="auto">
          <a:xfrm>
            <a:off x="4191000" y="3810000"/>
            <a:ext cx="1752600" cy="609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4" name="Line 20"/>
          <p:cNvSpPr>
            <a:spLocks noChangeShapeType="1"/>
          </p:cNvSpPr>
          <p:nvPr/>
        </p:nvSpPr>
        <p:spPr bwMode="auto">
          <a:xfrm>
            <a:off x="2286000" y="3810000"/>
            <a:ext cx="838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5" name="Line 21"/>
          <p:cNvSpPr>
            <a:spLocks noChangeShapeType="1"/>
          </p:cNvSpPr>
          <p:nvPr/>
        </p:nvSpPr>
        <p:spPr bwMode="auto">
          <a:xfrm flipH="1" flipV="1">
            <a:off x="1143000" y="2667000"/>
            <a:ext cx="304800" cy="762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6" name="Line 22"/>
          <p:cNvSpPr>
            <a:spLocks noChangeShapeType="1"/>
          </p:cNvSpPr>
          <p:nvPr/>
        </p:nvSpPr>
        <p:spPr bwMode="auto">
          <a:xfrm flipH="1">
            <a:off x="838200" y="3886200"/>
            <a:ext cx="3810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17" name="Rectangle 2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/>
            </a:r>
            <a:br>
              <a:rPr lang="en-US" smtClean="0"/>
            </a:br>
            <a:endParaRPr lang="en-US" smtClean="0"/>
          </a:p>
        </p:txBody>
      </p:sp>
      <p:sp>
        <p:nvSpPr>
          <p:cNvPr id="59418" name="Rectangle 24"/>
          <p:cNvSpPr>
            <a:spLocks noChangeArrowheads="1"/>
          </p:cNvSpPr>
          <p:nvPr/>
        </p:nvSpPr>
        <p:spPr bwMode="auto">
          <a:xfrm>
            <a:off x="2362200" y="2971800"/>
            <a:ext cx="762000" cy="381000"/>
          </a:xfrm>
          <a:prstGeom prst="rect">
            <a:avLst/>
          </a:prstGeom>
          <a:solidFill>
            <a:srgbClr val="FFFF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800" b="0"/>
              <a:t>PRUNE</a:t>
            </a:r>
            <a:endParaRPr lang="en-US" b="0"/>
          </a:p>
        </p:txBody>
      </p:sp>
      <p:sp>
        <p:nvSpPr>
          <p:cNvPr id="59419" name="Line 25"/>
          <p:cNvSpPr>
            <a:spLocks noChangeShapeType="1"/>
          </p:cNvSpPr>
          <p:nvPr/>
        </p:nvSpPr>
        <p:spPr bwMode="auto">
          <a:xfrm flipH="1">
            <a:off x="2514600" y="35814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9420" name="AutoShape 26"/>
          <p:cNvCxnSpPr>
            <a:cxnSpLocks noChangeShapeType="1"/>
            <a:stCxn id="59403" idx="2"/>
            <a:endCxn id="59404" idx="0"/>
          </p:cNvCxnSpPr>
          <p:nvPr/>
        </p:nvCxnSpPr>
        <p:spPr bwMode="auto">
          <a:xfrm>
            <a:off x="6477000" y="3589338"/>
            <a:ext cx="0" cy="441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dirty="0" smtClean="0"/>
              <a:t>A router needs to remember …</a:t>
            </a:r>
            <a:endParaRPr lang="en-US" dirty="0" smtClean="0"/>
          </a:p>
        </p:txBody>
      </p:sp>
      <p:sp>
        <p:nvSpPr>
          <p:cNvPr id="604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If it has any member for group </a:t>
            </a:r>
            <a:r>
              <a:rPr lang="en-US" i="1" dirty="0" smtClean="0"/>
              <a:t>G</a:t>
            </a:r>
            <a:r>
              <a:rPr lang="en-US" dirty="0" smtClean="0"/>
              <a:t> in its subnet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Where to forward packets from source </a:t>
            </a:r>
            <a:r>
              <a:rPr lang="en-US" i="1" dirty="0" smtClean="0"/>
              <a:t>S</a:t>
            </a:r>
            <a:r>
              <a:rPr lang="en-US" dirty="0" smtClean="0"/>
              <a:t> to group </a:t>
            </a:r>
            <a:r>
              <a:rPr lang="en-US" i="1" dirty="0" smtClean="0"/>
              <a:t>G</a:t>
            </a:r>
          </a:p>
          <a:p>
            <a:pPr lvl="1" eaLnBrk="1" hangingPunct="1"/>
            <a:r>
              <a:rPr lang="en-US" dirty="0" smtClean="0"/>
              <a:t>Which neighbors will not throw my packets away</a:t>
            </a:r>
          </a:p>
          <a:p>
            <a:pPr lvl="1" eaLnBrk="1" hangingPunct="1"/>
            <a:r>
              <a:rPr lang="en-US" dirty="0" smtClean="0"/>
              <a:t>Which sub-trees are pruned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 of DVMRP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Scalable</a:t>
            </a:r>
          </a:p>
          <a:p>
            <a:pPr lvl="1" eaLnBrk="1" hangingPunct="1"/>
            <a:r>
              <a:rPr lang="en-US" smtClean="0"/>
              <a:t>O(|S||G|)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Not Efficient</a:t>
            </a:r>
          </a:p>
          <a:p>
            <a:pPr lvl="1" eaLnBrk="1" hangingPunct="1"/>
            <a:r>
              <a:rPr lang="en-US" smtClean="0"/>
              <a:t>Flooding initially</a:t>
            </a:r>
          </a:p>
          <a:p>
            <a:pPr lvl="1" eaLnBrk="1" hangingPunct="1"/>
            <a:r>
              <a:rPr lang="en-US" smtClean="0"/>
              <a:t>Periodically exchange routing tables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CBT</a:t>
            </a:r>
          </a:p>
        </p:txBody>
      </p:sp>
      <p:sp>
        <p:nvSpPr>
          <p:cNvPr id="6246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Core-based Tree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Based Tree</a:t>
            </a:r>
          </a:p>
        </p:txBody>
      </p:sp>
      <p:sp>
        <p:nvSpPr>
          <p:cNvPr id="634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tree per group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Pick a router as core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Shared Tree</a:t>
            </a:r>
          </a:p>
        </p:txBody>
      </p:sp>
      <p:sp>
        <p:nvSpPr>
          <p:cNvPr id="6451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451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451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452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452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452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4523" name="Line 10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4" name="Line 11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5" name="Line 12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6" name="Line 14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4527" name="AutoShape 20"/>
          <p:cNvCxnSpPr>
            <a:cxnSpLocks noChangeShapeType="1"/>
            <a:stCxn id="64520" idx="2"/>
            <a:endCxn id="6451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528" name="AutoShape 22"/>
          <p:cNvCxnSpPr>
            <a:cxnSpLocks noChangeShapeType="1"/>
            <a:stCxn id="64518" idx="3"/>
            <a:endCxn id="64522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4529" name="Rectangle 2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4530" name="AutoShape 24"/>
          <p:cNvCxnSpPr>
            <a:cxnSpLocks noChangeShapeType="1"/>
            <a:stCxn id="6452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1030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035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1036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7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8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9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40" name="AutoShape 14"/>
          <p:cNvCxnSpPr>
            <a:cxnSpLocks noChangeShapeType="1"/>
            <a:stCxn id="1033" idx="2"/>
            <a:endCxn id="1032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41" name="AutoShape 16"/>
          <p:cNvCxnSpPr>
            <a:cxnSpLocks noChangeShapeType="1"/>
            <a:stCxn id="1031" idx="3"/>
            <a:endCxn id="1035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42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1043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44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1045" name="AutoShape 20"/>
          <p:cNvCxnSpPr>
            <a:cxnSpLocks noChangeShapeType="1"/>
            <a:stCxn id="1044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026" name="Ink 2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7446963" y="3963988"/>
              <a:ext cx="9525" cy="1587"/>
            </p14:xfrm>
          </p:contentPart>
        </mc:Choice>
        <mc:Fallback xmlns="">
          <p:pic>
            <p:nvPicPr>
              <p:cNvPr id="1026" name="Ink 2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29012" y="3886225"/>
                <a:ext cx="45427" cy="157113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554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554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554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554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554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554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554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4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555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5551" name="AutoShape 14"/>
          <p:cNvCxnSpPr>
            <a:cxnSpLocks noChangeShapeType="1"/>
            <a:stCxn id="65544" idx="2"/>
            <a:endCxn id="6554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5552" name="AutoShape 16"/>
          <p:cNvCxnSpPr>
            <a:cxnSpLocks noChangeShapeType="1"/>
            <a:stCxn id="65542" idx="3"/>
            <a:endCxn id="65546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5553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5554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5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5556" name="AutoShape 20"/>
          <p:cNvCxnSpPr>
            <a:cxnSpLocks noChangeShapeType="1"/>
            <a:stCxn id="6555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656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656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P</a:t>
            </a:r>
          </a:p>
        </p:txBody>
      </p:sp>
      <p:sp>
        <p:nvSpPr>
          <p:cNvPr id="6656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656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656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657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657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6575" name="AutoShape 14"/>
          <p:cNvCxnSpPr>
            <a:cxnSpLocks noChangeShapeType="1"/>
            <a:stCxn id="66568" idx="2"/>
            <a:endCxn id="6656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6576" name="AutoShape 16"/>
          <p:cNvCxnSpPr>
            <a:cxnSpLocks noChangeShapeType="1"/>
            <a:stCxn id="66566" idx="3"/>
            <a:endCxn id="66570" idx="1"/>
          </p:cNvCxnSpPr>
          <p:nvPr/>
        </p:nvCxnSpPr>
        <p:spPr bwMode="auto">
          <a:xfrm>
            <a:off x="6727825" y="4046538"/>
            <a:ext cx="6445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5003800" y="3068638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6578" name="Line 18"/>
          <p:cNvSpPr>
            <a:spLocks noChangeShapeType="1"/>
          </p:cNvSpPr>
          <p:nvPr/>
        </p:nvSpPr>
        <p:spPr bwMode="auto">
          <a:xfrm flipH="1">
            <a:off x="5146675" y="2924175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6580" name="AutoShape 20"/>
          <p:cNvCxnSpPr>
            <a:cxnSpLocks noChangeShapeType="1"/>
            <a:stCxn id="66579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Multimedia Systems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QoS</a:t>
            </a:r>
            <a:r>
              <a:rPr lang="en-US" dirty="0" smtClean="0"/>
              <a:t>, </a:t>
            </a:r>
            <a:r>
              <a:rPr lang="en-US" dirty="0" err="1" smtClean="0"/>
              <a:t>QoE</a:t>
            </a:r>
            <a:endParaRPr lang="en-US" dirty="0" smtClean="0"/>
          </a:p>
          <a:p>
            <a:pPr lvl="1" eaLnBrk="1" hangingPunct="1"/>
            <a:r>
              <a:rPr lang="en-US" dirty="0" smtClean="0"/>
              <a:t>Often “quality” is subjective (e.g., video, audio)</a:t>
            </a:r>
          </a:p>
          <a:p>
            <a:pPr eaLnBrk="1" hangingPunct="1"/>
            <a:r>
              <a:rPr lang="en-US" dirty="0" smtClean="0"/>
              <a:t>Real-time requirements</a:t>
            </a:r>
          </a:p>
          <a:p>
            <a:pPr lvl="1" eaLnBrk="1" hangingPunct="1"/>
            <a:r>
              <a:rPr lang="en-US" dirty="0" smtClean="0"/>
              <a:t>Hard real-time: aircraft control system</a:t>
            </a:r>
          </a:p>
          <a:p>
            <a:pPr lvl="1" eaLnBrk="1" hangingPunct="1"/>
            <a:r>
              <a:rPr lang="en-US" dirty="0" smtClean="0"/>
              <a:t>Soft real-time: e.g., video playback</a:t>
            </a:r>
          </a:p>
        </p:txBody>
      </p:sp>
    </p:spTree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75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758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759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759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759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759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759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V</a:t>
            </a:r>
          </a:p>
        </p:txBody>
      </p:sp>
      <p:sp>
        <p:nvSpPr>
          <p:cNvPr id="6759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7599" name="AutoShape 14"/>
          <p:cNvCxnSpPr>
            <a:cxnSpLocks noChangeShapeType="1"/>
            <a:stCxn id="67592" idx="2"/>
            <a:endCxn id="6759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7600" name="AutoShape 16"/>
          <p:cNvCxnSpPr>
            <a:cxnSpLocks noChangeShapeType="1"/>
            <a:stCxn id="67590" idx="3"/>
            <a:endCxn id="67594" idx="1"/>
          </p:cNvCxnSpPr>
          <p:nvPr/>
        </p:nvCxnSpPr>
        <p:spPr bwMode="auto">
          <a:xfrm>
            <a:off x="6746875" y="4046538"/>
            <a:ext cx="6254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7601" name="Rectangle 17"/>
          <p:cNvSpPr>
            <a:spLocks noChangeArrowheads="1"/>
          </p:cNvSpPr>
          <p:nvPr/>
        </p:nvSpPr>
        <p:spPr bwMode="auto">
          <a:xfrm>
            <a:off x="6516688" y="3068638"/>
            <a:ext cx="1042987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 flipH="1">
            <a:off x="6659563" y="2924175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7604" name="AutoShape 20"/>
          <p:cNvCxnSpPr>
            <a:cxnSpLocks noChangeShapeType="1"/>
            <a:stCxn id="67603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 Joins G</a:t>
            </a:r>
          </a:p>
        </p:txBody>
      </p:sp>
      <p:sp>
        <p:nvSpPr>
          <p:cNvPr id="68613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8614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8615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8616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8617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8618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8619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0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1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8622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8623" name="AutoShape 14"/>
          <p:cNvCxnSpPr>
            <a:cxnSpLocks noChangeShapeType="1"/>
            <a:stCxn id="68616" idx="2"/>
            <a:endCxn id="68615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8624" name="AutoShape 16"/>
          <p:cNvCxnSpPr>
            <a:cxnSpLocks noChangeShapeType="1"/>
            <a:stCxn id="68614" idx="3"/>
            <a:endCxn id="68618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862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8626" name="AutoShape 20"/>
          <p:cNvCxnSpPr>
            <a:cxnSpLocks noChangeShapeType="1"/>
            <a:stCxn id="6862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 Joins G</a:t>
            </a:r>
          </a:p>
        </p:txBody>
      </p:sp>
      <p:sp>
        <p:nvSpPr>
          <p:cNvPr id="69637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69638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69639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69640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69641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69642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69643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4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5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6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9647" name="AutoShape 14"/>
          <p:cNvCxnSpPr>
            <a:cxnSpLocks noChangeShapeType="1"/>
            <a:stCxn id="69640" idx="2"/>
            <a:endCxn id="69639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9648" name="AutoShape 16"/>
          <p:cNvCxnSpPr>
            <a:cxnSpLocks noChangeShapeType="1"/>
            <a:stCxn id="69638" idx="3"/>
            <a:endCxn id="69642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JOIN</a:t>
            </a:r>
            <a:endParaRPr lang="en-US" sz="2800" b="0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69652" name="AutoShape 20"/>
          <p:cNvCxnSpPr>
            <a:cxnSpLocks noChangeShapeType="1"/>
            <a:stCxn id="69651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06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 Joins G</a:t>
            </a:r>
          </a:p>
        </p:txBody>
      </p:sp>
      <p:sp>
        <p:nvSpPr>
          <p:cNvPr id="70661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0662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0663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0664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0665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0666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0667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0671" name="AutoShape 14"/>
          <p:cNvCxnSpPr>
            <a:cxnSpLocks noChangeShapeType="1"/>
            <a:stCxn id="70664" idx="2"/>
            <a:endCxn id="70663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0672" name="AutoShape 16"/>
          <p:cNvCxnSpPr>
            <a:cxnSpLocks noChangeShapeType="1"/>
            <a:stCxn id="70662" idx="3"/>
            <a:endCxn id="70666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3" name="Rectangle 17"/>
          <p:cNvSpPr>
            <a:spLocks noChangeArrowheads="1"/>
          </p:cNvSpPr>
          <p:nvPr/>
        </p:nvSpPr>
        <p:spPr bwMode="auto">
          <a:xfrm>
            <a:off x="1187450" y="4005263"/>
            <a:ext cx="1042988" cy="449262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000" b="0"/>
              <a:t>ACK</a:t>
            </a:r>
            <a:endParaRPr lang="en-US" sz="2800" b="0"/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 flipH="1" flipV="1">
            <a:off x="1408113" y="3236913"/>
            <a:ext cx="715962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Rectangle 19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W</a:t>
            </a:r>
          </a:p>
        </p:txBody>
      </p:sp>
      <p:cxnSp>
        <p:nvCxnSpPr>
          <p:cNvPr id="70676" name="AutoShape 20"/>
          <p:cNvCxnSpPr>
            <a:cxnSpLocks noChangeShapeType="1"/>
            <a:stCxn id="70675" idx="2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70677" name="Text Box 21"/>
          <p:cNvSpPr txBox="1">
            <a:spLocks noChangeArrowheads="1"/>
          </p:cNvSpPr>
          <p:nvPr/>
        </p:nvSpPr>
        <p:spPr bwMode="auto">
          <a:xfrm>
            <a:off x="2339975" y="4581525"/>
            <a:ext cx="166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intercept!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 Sends (on Tree)</a:t>
            </a:r>
          </a:p>
        </p:txBody>
      </p:sp>
      <p:sp>
        <p:nvSpPr>
          <p:cNvPr id="71685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1686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1687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1688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1689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1690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1691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695" name="AutoShape 14"/>
          <p:cNvCxnSpPr>
            <a:cxnSpLocks noChangeShapeType="1"/>
            <a:stCxn id="71688" idx="2"/>
            <a:endCxn id="71687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696" name="AutoShape 16"/>
          <p:cNvCxnSpPr>
            <a:cxnSpLocks noChangeShapeType="1"/>
            <a:stCxn id="71686" idx="3"/>
            <a:endCxn id="71690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59763" name="Line 19"/>
          <p:cNvSpPr>
            <a:spLocks noChangeShapeType="1"/>
          </p:cNvSpPr>
          <p:nvPr/>
        </p:nvSpPr>
        <p:spPr bwMode="auto">
          <a:xfrm>
            <a:off x="6732588" y="4652963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4" name="Line 20"/>
          <p:cNvSpPr>
            <a:spLocks noChangeShapeType="1"/>
          </p:cNvSpPr>
          <p:nvPr/>
        </p:nvSpPr>
        <p:spPr bwMode="auto">
          <a:xfrm flipH="1">
            <a:off x="5003800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5" name="Line 21"/>
          <p:cNvSpPr>
            <a:spLocks noChangeShapeType="1"/>
          </p:cNvSpPr>
          <p:nvPr/>
        </p:nvSpPr>
        <p:spPr bwMode="auto">
          <a:xfrm flipH="1">
            <a:off x="3419475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6" name="Line 22"/>
          <p:cNvSpPr>
            <a:spLocks noChangeShapeType="1"/>
          </p:cNvSpPr>
          <p:nvPr/>
        </p:nvSpPr>
        <p:spPr bwMode="auto">
          <a:xfrm flipH="1" flipV="1">
            <a:off x="1620838" y="3357563"/>
            <a:ext cx="503237" cy="433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9767" name="Line 23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1702" name="Rectangle 24"/>
          <p:cNvSpPr>
            <a:spLocks noChangeArrowheads="1"/>
          </p:cNvSpPr>
          <p:nvPr/>
        </p:nvSpPr>
        <p:spPr bwMode="auto">
          <a:xfrm>
            <a:off x="7391400" y="2057400"/>
            <a:ext cx="982663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1703" name="AutoShape 25"/>
          <p:cNvCxnSpPr>
            <a:cxnSpLocks noChangeShapeType="1"/>
            <a:stCxn id="71702" idx="2"/>
          </p:cNvCxnSpPr>
          <p:nvPr/>
        </p:nvCxnSpPr>
        <p:spPr bwMode="auto">
          <a:xfrm>
            <a:off x="7883525" y="2817813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9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59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159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9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63" grpId="0" animBg="1"/>
      <p:bldP spid="159764" grpId="0" animBg="1"/>
      <p:bldP spid="159765" grpId="0" animBg="1"/>
      <p:bldP spid="159766" grpId="0" animBg="1"/>
      <p:bldP spid="15976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 Sends (Not on Tree)</a:t>
            </a:r>
          </a:p>
        </p:txBody>
      </p:sp>
      <p:sp>
        <p:nvSpPr>
          <p:cNvPr id="72709" name="Rectangle 3"/>
          <p:cNvSpPr>
            <a:spLocks noChangeArrowheads="1"/>
          </p:cNvSpPr>
          <p:nvPr/>
        </p:nvSpPr>
        <p:spPr bwMode="auto">
          <a:xfrm>
            <a:off x="4219575" y="3670300"/>
            <a:ext cx="984250" cy="752475"/>
          </a:xfrm>
          <a:prstGeom prst="rect">
            <a:avLst/>
          </a:prstGeom>
          <a:solidFill>
            <a:srgbClr val="91C7E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core</a:t>
            </a:r>
          </a:p>
        </p:txBody>
      </p:sp>
      <p:sp>
        <p:nvSpPr>
          <p:cNvPr id="72710" name="Rectangle 4"/>
          <p:cNvSpPr>
            <a:spLocks noChangeArrowheads="1"/>
          </p:cNvSpPr>
          <p:nvPr/>
        </p:nvSpPr>
        <p:spPr bwMode="auto">
          <a:xfrm>
            <a:off x="5745163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P</a:t>
            </a:r>
          </a:p>
        </p:txBody>
      </p:sp>
      <p:sp>
        <p:nvSpPr>
          <p:cNvPr id="72711" name="Rectangle 5"/>
          <p:cNvSpPr>
            <a:spLocks noChangeArrowheads="1"/>
          </p:cNvSpPr>
          <p:nvPr/>
        </p:nvSpPr>
        <p:spPr bwMode="auto">
          <a:xfrm>
            <a:off x="2708275" y="3670300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Q</a:t>
            </a:r>
          </a:p>
        </p:txBody>
      </p:sp>
      <p:sp>
        <p:nvSpPr>
          <p:cNvPr id="72712" name="Rectangle 6"/>
          <p:cNvSpPr>
            <a:spLocks noChangeArrowheads="1"/>
          </p:cNvSpPr>
          <p:nvPr/>
        </p:nvSpPr>
        <p:spPr bwMode="auto">
          <a:xfrm>
            <a:off x="2708275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R</a:t>
            </a:r>
          </a:p>
        </p:txBody>
      </p:sp>
      <p:sp>
        <p:nvSpPr>
          <p:cNvPr id="72713" name="Rectangle 7"/>
          <p:cNvSpPr>
            <a:spLocks noChangeArrowheads="1"/>
          </p:cNvSpPr>
          <p:nvPr/>
        </p:nvSpPr>
        <p:spPr bwMode="auto">
          <a:xfrm>
            <a:off x="831850" y="2084388"/>
            <a:ext cx="982663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U</a:t>
            </a:r>
          </a:p>
        </p:txBody>
      </p:sp>
      <p:sp>
        <p:nvSpPr>
          <p:cNvPr id="72714" name="Rectangle 8"/>
          <p:cNvSpPr>
            <a:spLocks noChangeArrowheads="1"/>
          </p:cNvSpPr>
          <p:nvPr/>
        </p:nvSpPr>
        <p:spPr bwMode="auto">
          <a:xfrm>
            <a:off x="7380288" y="3670300"/>
            <a:ext cx="982662" cy="752475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/>
              <a:t>V</a:t>
            </a:r>
          </a:p>
        </p:txBody>
      </p:sp>
      <p:sp>
        <p:nvSpPr>
          <p:cNvPr id="72715" name="Line 9"/>
          <p:cNvSpPr>
            <a:spLocks noChangeShapeType="1"/>
          </p:cNvSpPr>
          <p:nvPr/>
        </p:nvSpPr>
        <p:spPr bwMode="auto">
          <a:xfrm>
            <a:off x="5210175" y="4046538"/>
            <a:ext cx="5349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Line 10"/>
          <p:cNvSpPr>
            <a:spLocks noChangeShapeType="1"/>
          </p:cNvSpPr>
          <p:nvPr/>
        </p:nvSpPr>
        <p:spPr bwMode="auto">
          <a:xfrm>
            <a:off x="3690938" y="4046538"/>
            <a:ext cx="5349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Line 11"/>
          <p:cNvSpPr>
            <a:spLocks noChangeShapeType="1"/>
          </p:cNvSpPr>
          <p:nvPr/>
        </p:nvSpPr>
        <p:spPr bwMode="auto">
          <a:xfrm>
            <a:off x="1814513" y="2446338"/>
            <a:ext cx="8937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Line 12"/>
          <p:cNvSpPr>
            <a:spLocks noChangeShapeType="1"/>
          </p:cNvSpPr>
          <p:nvPr/>
        </p:nvSpPr>
        <p:spPr bwMode="auto">
          <a:xfrm flipH="1" flipV="1">
            <a:off x="1277938" y="2822575"/>
            <a:ext cx="143033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Rectangle 13"/>
          <p:cNvSpPr>
            <a:spLocks noChangeArrowheads="1"/>
          </p:cNvSpPr>
          <p:nvPr/>
        </p:nvSpPr>
        <p:spPr bwMode="auto">
          <a:xfrm>
            <a:off x="7380288" y="2060575"/>
            <a:ext cx="982662" cy="752475"/>
          </a:xfrm>
          <a:prstGeom prst="rect">
            <a:avLst/>
          </a:prstGeom>
          <a:solidFill>
            <a:schemeClr val="fol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0">
                <a:solidFill>
                  <a:schemeClr val="bg1"/>
                </a:solidFill>
              </a:rPr>
              <a:t>W</a:t>
            </a:r>
          </a:p>
        </p:txBody>
      </p:sp>
      <p:cxnSp>
        <p:nvCxnSpPr>
          <p:cNvPr id="72720" name="AutoShape 14"/>
          <p:cNvCxnSpPr>
            <a:cxnSpLocks noChangeShapeType="1"/>
            <a:stCxn id="72712" idx="2"/>
            <a:endCxn id="72711" idx="0"/>
          </p:cNvCxnSpPr>
          <p:nvPr/>
        </p:nvCxnSpPr>
        <p:spPr bwMode="auto">
          <a:xfrm>
            <a:off x="3200400" y="2855913"/>
            <a:ext cx="0" cy="7953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1" name="AutoShape 15"/>
          <p:cNvCxnSpPr>
            <a:cxnSpLocks noChangeShapeType="1"/>
            <a:stCxn id="72719" idx="2"/>
            <a:endCxn id="72714" idx="0"/>
          </p:cNvCxnSpPr>
          <p:nvPr/>
        </p:nvCxnSpPr>
        <p:spPr bwMode="auto">
          <a:xfrm>
            <a:off x="7872413" y="2820988"/>
            <a:ext cx="0" cy="830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2722" name="AutoShape 16"/>
          <p:cNvCxnSpPr>
            <a:cxnSpLocks noChangeShapeType="1"/>
            <a:stCxn id="72710" idx="3"/>
            <a:endCxn id="72714" idx="1"/>
          </p:cNvCxnSpPr>
          <p:nvPr/>
        </p:nvCxnSpPr>
        <p:spPr bwMode="auto">
          <a:xfrm>
            <a:off x="6746875" y="4046538"/>
            <a:ext cx="6143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60785" name="Line 17"/>
          <p:cNvSpPr>
            <a:spLocks noChangeShapeType="1"/>
          </p:cNvSpPr>
          <p:nvPr/>
        </p:nvSpPr>
        <p:spPr bwMode="auto">
          <a:xfrm>
            <a:off x="5148263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6" name="Line 18"/>
          <p:cNvSpPr>
            <a:spLocks noChangeShapeType="1"/>
          </p:cNvSpPr>
          <p:nvPr/>
        </p:nvSpPr>
        <p:spPr bwMode="auto">
          <a:xfrm flipH="1">
            <a:off x="7740650" y="29972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7" name="Line 19"/>
          <p:cNvSpPr>
            <a:spLocks noChangeShapeType="1"/>
          </p:cNvSpPr>
          <p:nvPr/>
        </p:nvSpPr>
        <p:spPr bwMode="auto">
          <a:xfrm flipH="1">
            <a:off x="6659563" y="46529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8" name="Line 20"/>
          <p:cNvSpPr>
            <a:spLocks noChangeShapeType="1"/>
          </p:cNvSpPr>
          <p:nvPr/>
        </p:nvSpPr>
        <p:spPr bwMode="auto">
          <a:xfrm flipH="1" flipV="1">
            <a:off x="5076825" y="4652963"/>
            <a:ext cx="719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89" name="Line 21"/>
          <p:cNvSpPr>
            <a:spLocks noChangeShapeType="1"/>
          </p:cNvSpPr>
          <p:nvPr/>
        </p:nvSpPr>
        <p:spPr bwMode="auto">
          <a:xfrm flipV="1">
            <a:off x="3492500" y="29972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0" name="Line 22"/>
          <p:cNvSpPr>
            <a:spLocks noChangeShapeType="1"/>
          </p:cNvSpPr>
          <p:nvPr/>
        </p:nvSpPr>
        <p:spPr bwMode="auto">
          <a:xfrm>
            <a:off x="6732588" y="47244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1" name="Line 23"/>
          <p:cNvSpPr>
            <a:spLocks noChangeShapeType="1"/>
          </p:cNvSpPr>
          <p:nvPr/>
        </p:nvSpPr>
        <p:spPr bwMode="auto">
          <a:xfrm flipH="1">
            <a:off x="3563938" y="46529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60792" name="Line 24"/>
          <p:cNvSpPr>
            <a:spLocks noChangeShapeType="1"/>
          </p:cNvSpPr>
          <p:nvPr/>
        </p:nvSpPr>
        <p:spPr bwMode="auto">
          <a:xfrm flipH="1" flipV="1">
            <a:off x="1476375" y="3357563"/>
            <a:ext cx="649288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0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60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60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0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0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0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0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0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85" grpId="0" animBg="1"/>
      <p:bldP spid="160786" grpId="0" animBg="1"/>
      <p:bldP spid="160787" grpId="0" animBg="1"/>
      <p:bldP spid="160788" grpId="0" animBg="1"/>
      <p:bldP spid="160789" grpId="0" animBg="1"/>
      <p:bldP spid="160790" grpId="0" animBg="1"/>
      <p:bldP spid="160791" grpId="0" animBg="1"/>
      <p:bldP spid="160792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CBT Strengths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Scalable </a:t>
            </a:r>
          </a:p>
          <a:p>
            <a:pPr lvl="1" eaLnBrk="1" hangingPunct="1"/>
            <a:r>
              <a:rPr lang="en-US" smtClean="0"/>
              <a:t>O(|G|) states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No flooding</a:t>
            </a:r>
          </a:p>
          <a:p>
            <a:pPr eaLnBrk="1" hangingPunct="1"/>
            <a:r>
              <a:rPr lang="en-US" smtClean="0"/>
              <a:t>No exchange of states</a:t>
            </a:r>
          </a:p>
          <a:p>
            <a:pPr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CBT Weaknesses</a:t>
            </a:r>
          </a:p>
        </p:txBody>
      </p:sp>
      <p:sp>
        <p:nvSpPr>
          <p:cNvPr id="747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Core placement matters</a:t>
            </a:r>
          </a:p>
          <a:p>
            <a:pPr eaLnBrk="1" hangingPunct="1"/>
            <a:r>
              <a:rPr lang="en-US" smtClean="0"/>
              <a:t>Single point of failure</a:t>
            </a:r>
          </a:p>
          <a:p>
            <a:pPr eaLnBrk="1" hangingPunct="1"/>
            <a:r>
              <a:rPr lang="en-US" smtClean="0"/>
              <a:t>Core can become bottleneck</a:t>
            </a:r>
          </a:p>
          <a:p>
            <a:pPr eaLnBrk="1" hangingPunct="1"/>
            <a:r>
              <a:rPr lang="en-US" smtClean="0"/>
              <a:t>Paths not always shortest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PIM</a:t>
            </a:r>
          </a:p>
        </p:txBody>
      </p:sp>
      <p:sp>
        <p:nvSpPr>
          <p:cNvPr id="7577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Protocol Independent Multicast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PIM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Get the best of both worlds:</a:t>
            </a:r>
          </a:p>
          <a:p>
            <a:pPr lvl="1" eaLnBrk="1" hangingPunct="1"/>
            <a:r>
              <a:rPr lang="en-US" smtClean="0"/>
              <a:t>dense mode : similar to DVMRP</a:t>
            </a:r>
          </a:p>
          <a:p>
            <a:pPr lvl="1" eaLnBrk="1" hangingPunct="1"/>
            <a:r>
              <a:rPr lang="en-US" smtClean="0"/>
              <a:t>sparse mode : similar to CBT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77813"/>
            <a:ext cx="8001000" cy="1143000"/>
          </a:xfrm>
        </p:spPr>
        <p:txBody>
          <a:bodyPr/>
          <a:lstStyle/>
          <a:p>
            <a:pPr eaLnBrk="1" hangingPunct="1"/>
            <a:r>
              <a:rPr lang="en-US" smtClean="0"/>
              <a:t>Real-time Requirements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Fault tolerance</a:t>
            </a:r>
          </a:p>
          <a:p>
            <a:pPr eaLnBrk="1" hangingPunct="1"/>
            <a:r>
              <a:rPr lang="en-US" smtClean="0"/>
              <a:t>Missed deadlines</a:t>
            </a:r>
          </a:p>
          <a:p>
            <a:pPr lvl="1" eaLnBrk="1" hangingPunct="1"/>
            <a:r>
              <a:rPr lang="en-US" smtClean="0"/>
              <a:t>Result: e.g., jitter</a:t>
            </a:r>
          </a:p>
          <a:p>
            <a:pPr eaLnBrk="1" hangingPunct="1"/>
            <a:r>
              <a:rPr lang="en-US" smtClean="0"/>
              <a:t>Periodic sampling: streams</a:t>
            </a:r>
          </a:p>
          <a:p>
            <a:pPr lvl="1" eaLnBrk="1" hangingPunct="1"/>
            <a:r>
              <a:rPr lang="en-US" smtClean="0"/>
              <a:t>Affects scheduling policy</a:t>
            </a:r>
          </a:p>
          <a:p>
            <a:pPr eaLnBrk="1" hangingPunct="1"/>
            <a:r>
              <a:rPr lang="en-US" smtClean="0"/>
              <a:t>Bandwidth demand</a:t>
            </a:r>
          </a:p>
          <a:p>
            <a:pPr lvl="1" eaLnBrk="1" hangingPunct="1"/>
            <a:r>
              <a:rPr lang="en-US" smtClean="0"/>
              <a:t>Bandwidth versus quality tradeoff</a:t>
            </a:r>
          </a:p>
        </p:txBody>
      </p:sp>
    </p:spTree>
  </p:cSld>
  <p:clrMapOvr>
    <a:masterClrMapping/>
  </p:clrMapOvr>
  <p:transition spd="slow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778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IP Multicast?</a:t>
            </a:r>
          </a:p>
          <a:p>
            <a:pPr eaLnBrk="1" hangingPunct="1"/>
            <a:r>
              <a:rPr lang="en-US" smtClean="0"/>
              <a:t>How to route packets</a:t>
            </a:r>
          </a:p>
          <a:p>
            <a:pPr lvl="1" eaLnBrk="1" hangingPunct="1"/>
            <a:r>
              <a:rPr lang="en-US" smtClean="0"/>
              <a:t>IGMP</a:t>
            </a:r>
          </a:p>
          <a:p>
            <a:pPr lvl="1" eaLnBrk="1" hangingPunct="1"/>
            <a:r>
              <a:rPr lang="en-US" smtClean="0"/>
              <a:t>DVMRP/CBT/PIM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So, Why </a:t>
            </a:r>
            <a:r>
              <a:rPr lang="en-US" dirty="0"/>
              <a:t>C</a:t>
            </a:r>
            <a:r>
              <a:rPr lang="en-US" dirty="0" smtClean="0"/>
              <a:t>an’t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M</a:t>
            </a:r>
            <a:r>
              <a:rPr lang="en-US" dirty="0" smtClean="0"/>
              <a:t>ulticast?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assigns a multicast address?</a:t>
            </a:r>
          </a:p>
          <a:p>
            <a:pPr eaLnBrk="1" hangingPunct="1"/>
            <a:r>
              <a:rPr lang="en-US" smtClean="0"/>
              <a:t>Who pays for multicast traffic?</a:t>
            </a:r>
          </a:p>
          <a:p>
            <a:pPr eaLnBrk="1" hangingPunct="1"/>
            <a:r>
              <a:rPr lang="en-US" smtClean="0"/>
              <a:t>How to inter-operate between protocols?</a:t>
            </a:r>
          </a:p>
          <a:p>
            <a:pPr eaLnBrk="1" hangingPunct="1"/>
            <a:r>
              <a:rPr lang="en-US" smtClean="0"/>
              <a:t>How can we prevent DoS?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Multicast Programming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Create a UDP Socket</a:t>
            </a:r>
          </a:p>
        </p:txBody>
      </p:sp>
      <p:sp>
        <p:nvSpPr>
          <p:cNvPr id="809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smtClean="0"/>
              <a:t>s = </a:t>
            </a:r>
            <a:r>
              <a:rPr lang="en-US" sz="2800" b="1" smtClean="0">
                <a:solidFill>
                  <a:schemeClr val="folHlink"/>
                </a:solidFill>
              </a:rPr>
              <a:t>socket</a:t>
            </a:r>
            <a:r>
              <a:rPr lang="en-US" sz="2800" smtClean="0"/>
              <a:t>(PF_INET, SOCK_DGRAM, 0)</a:t>
            </a:r>
          </a:p>
          <a:p>
            <a:pPr eaLnBrk="1" hangingPunct="1"/>
            <a:r>
              <a:rPr lang="en-US" sz="2800" b="1" smtClean="0">
                <a:solidFill>
                  <a:schemeClr val="folHlink"/>
                </a:solidFill>
              </a:rPr>
              <a:t>bind</a:t>
            </a:r>
            <a:r>
              <a:rPr lang="en-US" sz="2800" smtClean="0"/>
              <a:t>(s, sock_addr, sizeof(sock_addr))</a:t>
            </a:r>
            <a:endParaRPr lang="en-US" smtClean="0"/>
          </a:p>
        </p:txBody>
      </p:sp>
      <p:sp>
        <p:nvSpPr>
          <p:cNvPr id="80902" name="Rectangle 4"/>
          <p:cNvSpPr>
            <a:spLocks noChangeArrowheads="1"/>
          </p:cNvSpPr>
          <p:nvPr/>
        </p:nvSpPr>
        <p:spPr bwMode="auto">
          <a:xfrm>
            <a:off x="1317625" y="830263"/>
            <a:ext cx="18415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Join a Group</a:t>
            </a:r>
          </a:p>
        </p:txBody>
      </p:sp>
      <p:sp>
        <p:nvSpPr>
          <p:cNvPr id="819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folHlink"/>
                </a:solidFill>
              </a:rPr>
              <a:t>setsockopt</a:t>
            </a:r>
            <a:r>
              <a:rPr lang="en-US" sz="2800" smtClean="0"/>
              <a:t>(s, IPPROTO_IP, IP_ADD_MEMBERSHIP, </a:t>
            </a:r>
            <a:br>
              <a:rPr lang="en-US" sz="2800" smtClean="0"/>
            </a:br>
            <a:r>
              <a:rPr lang="en-US" sz="2800" smtClean="0"/>
              <a:t>(char *) &amp;mreq, sizeof(mreq))</a:t>
            </a:r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29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Leave a Group</a:t>
            </a:r>
          </a:p>
        </p:txBody>
      </p:sp>
      <p:sp>
        <p:nvSpPr>
          <p:cNvPr id="829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sockaddr_in groupStruct;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struct ip_mreq mreq;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mreq.imr_multiaddr = …  // init mcast addr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/>
              <a:t>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smtClean="0">
                <a:solidFill>
                  <a:schemeClr val="folHlink"/>
                </a:solidFill>
              </a:rPr>
              <a:t>setsockopt</a:t>
            </a:r>
            <a:r>
              <a:rPr lang="en-US" sz="2800" smtClean="0"/>
              <a:t>(s, IPPROTO_IP, IP_</a:t>
            </a:r>
            <a:r>
              <a:rPr lang="en-US" sz="2800" smtClean="0">
                <a:solidFill>
                  <a:schemeClr val="bg2"/>
                </a:solidFill>
              </a:rPr>
              <a:t>DROP</a:t>
            </a:r>
            <a:r>
              <a:rPr lang="en-US" sz="2800" smtClean="0"/>
              <a:t>_MEMBERSHIP, </a:t>
            </a:r>
            <a:br>
              <a:rPr lang="en-US" sz="2800" smtClean="0"/>
            </a:br>
            <a:r>
              <a:rPr lang="en-US" sz="2800" smtClean="0"/>
              <a:t>(char *) &amp;mreq, sizeof(mreq))</a:t>
            </a:r>
            <a:endParaRPr lang="en-US" smtClean="0"/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Transport Layer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Interested ISO Layers</a:t>
            </a:r>
          </a:p>
        </p:txBody>
      </p:sp>
      <p:sp>
        <p:nvSpPr>
          <p:cNvPr id="84997" name="Rectangle 3"/>
          <p:cNvSpPr>
            <a:spLocks noChangeArrowheads="1"/>
          </p:cNvSpPr>
          <p:nvPr/>
        </p:nvSpPr>
        <p:spPr bwMode="auto">
          <a:xfrm>
            <a:off x="2627313" y="1844675"/>
            <a:ext cx="4321175" cy="1223963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RTP</a:t>
            </a:r>
          </a:p>
        </p:txBody>
      </p:sp>
      <p:sp>
        <p:nvSpPr>
          <p:cNvPr id="84998" name="Rectangle 4"/>
          <p:cNvSpPr>
            <a:spLocks noChangeArrowheads="1"/>
          </p:cNvSpPr>
          <p:nvPr/>
        </p:nvSpPr>
        <p:spPr bwMode="auto">
          <a:xfrm>
            <a:off x="2627313" y="3068638"/>
            <a:ext cx="2305050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TCP</a:t>
            </a:r>
          </a:p>
        </p:txBody>
      </p:sp>
      <p:sp>
        <p:nvSpPr>
          <p:cNvPr id="84999" name="Rectangle 5"/>
          <p:cNvSpPr>
            <a:spLocks noChangeArrowheads="1"/>
          </p:cNvSpPr>
          <p:nvPr/>
        </p:nvSpPr>
        <p:spPr bwMode="auto">
          <a:xfrm>
            <a:off x="2627313" y="4292600"/>
            <a:ext cx="432117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/>
              <a:t>Network</a:t>
            </a:r>
          </a:p>
        </p:txBody>
      </p:sp>
      <p:sp>
        <p:nvSpPr>
          <p:cNvPr id="85000" name="Rectangle 6"/>
          <p:cNvSpPr>
            <a:spLocks noChangeArrowheads="1"/>
          </p:cNvSpPr>
          <p:nvPr/>
        </p:nvSpPr>
        <p:spPr bwMode="auto">
          <a:xfrm>
            <a:off x="2627313" y="4292600"/>
            <a:ext cx="2305050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>
                <a:solidFill>
                  <a:schemeClr val="bg1"/>
                </a:solidFill>
              </a:rPr>
              <a:t>IP Multicast</a:t>
            </a:r>
          </a:p>
        </p:txBody>
      </p:sp>
      <p:sp>
        <p:nvSpPr>
          <p:cNvPr id="85001" name="Rectangle 7"/>
          <p:cNvSpPr>
            <a:spLocks noChangeArrowheads="1"/>
          </p:cNvSpPr>
          <p:nvPr/>
        </p:nvSpPr>
        <p:spPr bwMode="auto">
          <a:xfrm>
            <a:off x="4932363" y="4292600"/>
            <a:ext cx="2016125" cy="1223963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IP</a:t>
            </a:r>
          </a:p>
        </p:txBody>
      </p:sp>
      <p:sp>
        <p:nvSpPr>
          <p:cNvPr id="85002" name="Rectangle 8"/>
          <p:cNvSpPr>
            <a:spLocks noChangeArrowheads="1"/>
          </p:cNvSpPr>
          <p:nvPr/>
        </p:nvSpPr>
        <p:spPr bwMode="auto">
          <a:xfrm>
            <a:off x="4932363" y="3068638"/>
            <a:ext cx="2016125" cy="1223962"/>
          </a:xfrm>
          <a:prstGeom prst="rect">
            <a:avLst/>
          </a:prstGeom>
          <a:solidFill>
            <a:schemeClr val="accent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4000">
                <a:solidFill>
                  <a:schemeClr val="bg1"/>
                </a:solidFill>
              </a:rPr>
              <a:t>UDP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 vs UDP</a:t>
            </a:r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70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TCP vs UDP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TCP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connection oriented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packet ordering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reliability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congestion control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UDP </a:t>
            </a:r>
          </a:p>
          <a:p>
            <a:pPr marL="819150" lvl="1" eaLnBrk="1" hangingPunct="1">
              <a:lnSpc>
                <a:spcPct val="90000"/>
              </a:lnSpc>
            </a:pPr>
            <a:r>
              <a:rPr lang="en-US" sz="2600" smtClean="0"/>
              <a:t>just send!</a:t>
            </a:r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  <a:p>
            <a:pPr marL="819150" lvl="1" eaLnBrk="1" hangingPunct="1">
              <a:lnSpc>
                <a:spcPct val="90000"/>
              </a:lnSpc>
            </a:pPr>
            <a:endParaRPr lang="en-US" sz="260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Service and Protocol Req.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Time-sensitive requirements</a:t>
            </a:r>
          </a:p>
          <a:p>
            <a:pPr eaLnBrk="1" hangingPunct="1"/>
            <a:r>
              <a:rPr lang="en-US" dirty="0" smtClean="0"/>
              <a:t>High data throughput requirements</a:t>
            </a:r>
          </a:p>
          <a:p>
            <a:pPr eaLnBrk="1" hangingPunct="1"/>
            <a:r>
              <a:rPr lang="en-US" dirty="0" smtClean="0"/>
              <a:t>Service guarantee requirements</a:t>
            </a:r>
          </a:p>
          <a:p>
            <a:pPr eaLnBrk="1" hangingPunct="1"/>
            <a:r>
              <a:rPr lang="en-US" dirty="0" smtClean="0"/>
              <a:t>High or partial reliability requirements</a:t>
            </a:r>
          </a:p>
          <a:p>
            <a:pPr eaLnBrk="1" hangingPunct="1"/>
            <a:r>
              <a:rPr lang="en-US" dirty="0" smtClean="0"/>
              <a:t>Cost-based fairness requirements</a:t>
            </a:r>
          </a:p>
        </p:txBody>
      </p:sp>
    </p:spTree>
  </p:cSld>
  <p:clrMapOvr>
    <a:masterClrMapping/>
  </p:clrMapOvr>
  <p:transition spd="slow"/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80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80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TCP Works (Roughly)</a:t>
            </a:r>
          </a:p>
        </p:txBody>
      </p:sp>
      <p:sp>
        <p:nvSpPr>
          <p:cNvPr id="880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Sender expects packet to be ACK’ed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received duplicate ACKs or no ACK after RTO, assume packet lost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890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TCP Works (Roughly)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Congestion Avoidance - Reduce sending window when packet lost, increase when packet gets through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01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01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Conventional Wisdom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Continuous media uses UDP</a:t>
            </a:r>
          </a:p>
          <a:p>
            <a:pPr lvl="1" eaLnBrk="1" hangingPunct="1"/>
            <a:r>
              <a:rPr lang="en-US" smtClean="0"/>
              <a:t>Retransmission may not be useful</a:t>
            </a:r>
          </a:p>
          <a:p>
            <a:pPr lvl="1" eaLnBrk="1" hangingPunct="1"/>
            <a:r>
              <a:rPr lang="en-US" smtClean="0"/>
              <a:t>Congestion control makes throughput unpredictable</a:t>
            </a:r>
          </a:p>
          <a:p>
            <a:pPr lvl="1" eaLnBrk="1" hangingPunct="1"/>
            <a:r>
              <a:rPr lang="en-US" smtClean="0"/>
              <a:t>Multicast + TCP has problems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11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Header</a:t>
            </a:r>
          </a:p>
        </p:txBody>
      </p:sp>
      <p:sp>
        <p:nvSpPr>
          <p:cNvPr id="911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struct UDPHeader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src_port;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dst_port;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length;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	short checksum;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Andale Mono" charset="0"/>
              </a:rPr>
              <a:t>}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21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1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not enough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Who sent this packet?</a:t>
            </a:r>
          </a:p>
          <a:p>
            <a:pPr eaLnBrk="1" hangingPunct="1"/>
            <a:r>
              <a:rPr lang="en-US" smtClean="0"/>
              <a:t>How do I interpret this packet?</a:t>
            </a:r>
          </a:p>
          <a:p>
            <a:pPr eaLnBrk="1" hangingPunct="1"/>
            <a:r>
              <a:rPr lang="en-US" smtClean="0"/>
              <a:t>When was this packet generated?</a:t>
            </a:r>
          </a:p>
          <a:p>
            <a:pPr eaLnBrk="1" hangingPunct="1"/>
            <a:r>
              <a:rPr lang="en-US" smtClean="0"/>
              <a:t>Which packets come first?</a:t>
            </a:r>
          </a:p>
          <a:p>
            <a:pPr eaLnBrk="1" hangingPunct="1"/>
            <a:r>
              <a:rPr lang="en-US" smtClean="0"/>
              <a:t>Is this packet important?</a:t>
            </a:r>
          </a:p>
          <a:p>
            <a:pPr eaLnBrk="1" hangingPunct="1"/>
            <a:r>
              <a:rPr lang="en-US" smtClean="0"/>
              <a:t>Should I ask for retransmission?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31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UDP Challenges</a:t>
            </a:r>
          </a:p>
        </p:txBody>
      </p:sp>
      <p:sp>
        <p:nvSpPr>
          <p:cNvPr id="931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“NATmare” (© Nan Chen, Atrica)</a:t>
            </a:r>
          </a:p>
          <a:p>
            <a:pPr lvl="1" eaLnBrk="1" hangingPunct="1"/>
            <a:r>
              <a:rPr lang="en-US" smtClean="0"/>
              <a:t>Many residential computers use </a:t>
            </a:r>
            <a:r>
              <a:rPr lang="en-US" u="sng" smtClean="0"/>
              <a:t>network address translation</a:t>
            </a:r>
            <a:r>
              <a:rPr lang="en-US" smtClean="0"/>
              <a:t> (NAT)</a:t>
            </a:r>
          </a:p>
        </p:txBody>
      </p:sp>
      <p:sp>
        <p:nvSpPr>
          <p:cNvPr id="93190" name="Oval 4"/>
          <p:cNvSpPr>
            <a:spLocks noChangeArrowheads="1"/>
          </p:cNvSpPr>
          <p:nvPr/>
        </p:nvSpPr>
        <p:spPr bwMode="auto">
          <a:xfrm>
            <a:off x="1143000" y="5097463"/>
            <a:ext cx="990600" cy="457200"/>
          </a:xfrm>
          <a:prstGeom prst="ellipse">
            <a:avLst/>
          </a:prstGeom>
          <a:solidFill>
            <a:srgbClr val="FFCC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1" name="Oval 5"/>
          <p:cNvSpPr>
            <a:spLocks noChangeArrowheads="1"/>
          </p:cNvSpPr>
          <p:nvPr/>
        </p:nvSpPr>
        <p:spPr bwMode="auto">
          <a:xfrm>
            <a:off x="7143750" y="5083175"/>
            <a:ext cx="1066800" cy="533400"/>
          </a:xfrm>
          <a:prstGeom prst="ellipse">
            <a:avLst/>
          </a:prstGeom>
          <a:solidFill>
            <a:srgbClr val="A8FA7A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2" name="Rectangle 6"/>
          <p:cNvSpPr>
            <a:spLocks noChangeArrowheads="1"/>
          </p:cNvSpPr>
          <p:nvPr/>
        </p:nvSpPr>
        <p:spPr bwMode="auto">
          <a:xfrm>
            <a:off x="2514600" y="4411663"/>
            <a:ext cx="685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3" name="Rectangle 7"/>
          <p:cNvSpPr>
            <a:spLocks noChangeArrowheads="1"/>
          </p:cNvSpPr>
          <p:nvPr/>
        </p:nvSpPr>
        <p:spPr bwMode="auto">
          <a:xfrm>
            <a:off x="6172200" y="4411663"/>
            <a:ext cx="6858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3194" name="Text Box 8"/>
          <p:cNvSpPr txBox="1">
            <a:spLocks noChangeArrowheads="1"/>
          </p:cNvSpPr>
          <p:nvPr/>
        </p:nvSpPr>
        <p:spPr bwMode="auto">
          <a:xfrm>
            <a:off x="1200150" y="450215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1</a:t>
            </a:r>
          </a:p>
        </p:txBody>
      </p:sp>
      <p:sp>
        <p:nvSpPr>
          <p:cNvPr id="93195" name="Text Box 9"/>
          <p:cNvSpPr txBox="1">
            <a:spLocks noChangeArrowheads="1"/>
          </p:cNvSpPr>
          <p:nvPr/>
        </p:nvSpPr>
        <p:spPr bwMode="auto">
          <a:xfrm>
            <a:off x="7296150" y="4487863"/>
            <a:ext cx="857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Peer 2</a:t>
            </a:r>
          </a:p>
        </p:txBody>
      </p:sp>
      <p:sp>
        <p:nvSpPr>
          <p:cNvPr id="93196" name="Text Box 10"/>
          <p:cNvSpPr txBox="1">
            <a:spLocks noChangeArrowheads="1"/>
          </p:cNvSpPr>
          <p:nvPr/>
        </p:nvSpPr>
        <p:spPr bwMode="auto">
          <a:xfrm>
            <a:off x="1549400" y="3649663"/>
            <a:ext cx="2673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(Cable modem gateway)</a:t>
            </a:r>
          </a:p>
        </p:txBody>
      </p:sp>
      <p:sp>
        <p:nvSpPr>
          <p:cNvPr id="93197" name="Text Box 11"/>
          <p:cNvSpPr txBox="1">
            <a:spLocks noChangeArrowheads="1"/>
          </p:cNvSpPr>
          <p:nvPr/>
        </p:nvSpPr>
        <p:spPr bwMode="auto">
          <a:xfrm>
            <a:off x="5664200" y="3649663"/>
            <a:ext cx="1695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NAT device</a:t>
            </a:r>
          </a:p>
          <a:p>
            <a:pPr algn="ctr" eaLnBrk="0" hangingPunct="0"/>
            <a:r>
              <a:rPr lang="en-US" sz="1800" b="0">
                <a:latin typeface="Arial" charset="0"/>
                <a:ea typeface="MS PGothic" pitchFamily="34" charset="-128"/>
              </a:rPr>
              <a:t>(DSL gateway)</a:t>
            </a:r>
          </a:p>
        </p:txBody>
      </p:sp>
      <p:sp>
        <p:nvSpPr>
          <p:cNvPr id="93198" name="Text Box 12"/>
          <p:cNvSpPr txBox="1">
            <a:spLocks noChangeArrowheads="1"/>
          </p:cNvSpPr>
          <p:nvPr/>
        </p:nvSpPr>
        <p:spPr bwMode="auto">
          <a:xfrm>
            <a:off x="898525" y="5667375"/>
            <a:ext cx="1390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192.168.0.1</a:t>
            </a:r>
          </a:p>
        </p:txBody>
      </p:sp>
      <p:sp>
        <p:nvSpPr>
          <p:cNvPr id="93199" name="Text Box 13"/>
          <p:cNvSpPr txBox="1">
            <a:spLocks noChangeArrowheads="1"/>
          </p:cNvSpPr>
          <p:nvPr/>
        </p:nvSpPr>
        <p:spPr bwMode="auto">
          <a:xfrm>
            <a:off x="6991350" y="5729288"/>
            <a:ext cx="1390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192.168.1.3</a:t>
            </a:r>
          </a:p>
        </p:txBody>
      </p:sp>
      <p:sp>
        <p:nvSpPr>
          <p:cNvPr id="93200" name="Text Box 14"/>
          <p:cNvSpPr txBox="1">
            <a:spLocks noChangeArrowheads="1"/>
          </p:cNvSpPr>
          <p:nvPr/>
        </p:nvSpPr>
        <p:spPr bwMode="auto">
          <a:xfrm>
            <a:off x="2346325" y="5210175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128.125.4.204</a:t>
            </a:r>
          </a:p>
        </p:txBody>
      </p:sp>
      <p:sp>
        <p:nvSpPr>
          <p:cNvPr id="93201" name="Text Box 15"/>
          <p:cNvSpPr txBox="1">
            <a:spLocks noChangeArrowheads="1"/>
          </p:cNvSpPr>
          <p:nvPr/>
        </p:nvSpPr>
        <p:spPr bwMode="auto">
          <a:xfrm>
            <a:off x="5334000" y="5264150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 b="0">
                <a:latin typeface="Arial" charset="0"/>
                <a:ea typeface="MS PGothic" pitchFamily="34" charset="-128"/>
              </a:rPr>
              <a:t>209.7.114.157</a:t>
            </a:r>
          </a:p>
        </p:txBody>
      </p:sp>
      <p:cxnSp>
        <p:nvCxnSpPr>
          <p:cNvPr id="449552" name="AutoShape 16"/>
          <p:cNvCxnSpPr>
            <a:cxnSpLocks noChangeShapeType="1"/>
            <a:stCxn id="93190" idx="7"/>
            <a:endCxn id="93192" idx="1"/>
          </p:cNvCxnSpPr>
          <p:nvPr/>
        </p:nvCxnSpPr>
        <p:spPr bwMode="auto">
          <a:xfrm flipV="1">
            <a:off x="1989138" y="4716463"/>
            <a:ext cx="525462" cy="447675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3" name="AutoShape 17"/>
          <p:cNvCxnSpPr>
            <a:cxnSpLocks noChangeShapeType="1"/>
            <a:stCxn id="93192" idx="3"/>
            <a:endCxn id="93193" idx="1"/>
          </p:cNvCxnSpPr>
          <p:nvPr/>
        </p:nvCxnSpPr>
        <p:spPr bwMode="auto">
          <a:xfrm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4" name="AutoShape 18"/>
          <p:cNvCxnSpPr>
            <a:cxnSpLocks noChangeShapeType="1"/>
            <a:stCxn id="93191" idx="1"/>
            <a:endCxn id="93193" idx="3"/>
          </p:cNvCxnSpPr>
          <p:nvPr/>
        </p:nvCxnSpPr>
        <p:spPr bwMode="auto">
          <a:xfrm flipH="1" flipV="1">
            <a:off x="6858000" y="4754563"/>
            <a:ext cx="441325" cy="4064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  <p:cxnSp>
        <p:nvCxnSpPr>
          <p:cNvPr id="449555" name="AutoShape 19"/>
          <p:cNvCxnSpPr>
            <a:cxnSpLocks noChangeShapeType="1"/>
            <a:stCxn id="93193" idx="1"/>
            <a:endCxn id="93192" idx="3"/>
          </p:cNvCxnSpPr>
          <p:nvPr/>
        </p:nvCxnSpPr>
        <p:spPr bwMode="auto">
          <a:xfrm flipH="1" flipV="1">
            <a:off x="3200400" y="4716463"/>
            <a:ext cx="2971800" cy="38100"/>
          </a:xfrm>
          <a:prstGeom prst="straightConnector1">
            <a:avLst/>
          </a:prstGeom>
          <a:noFill/>
          <a:ln w="38100">
            <a:solidFill>
              <a:srgbClr val="5F5F5F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9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9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49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49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NAT Solutions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UDP Hole Punching</a:t>
            </a:r>
          </a:p>
          <a:p>
            <a:pPr lvl="1"/>
            <a:r>
              <a:rPr lang="en-US" smtClean="0"/>
              <a:t>Third party host is used to initially establish correct state in the routers</a:t>
            </a:r>
          </a:p>
          <a:p>
            <a:pPr lvl="1"/>
            <a:r>
              <a:rPr lang="en-US" smtClean="0"/>
              <a:t>State periodically expires: keep-alive message may be needed in the absence of traffic</a:t>
            </a:r>
          </a:p>
          <a:p>
            <a:pPr lvl="1"/>
            <a:r>
              <a:rPr lang="en-US" smtClean="0"/>
              <a:t>STUN protocol (RFC 5389) “Session Traversal Utilities for NAT”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</p:txBody>
      </p:sp>
      <p:sp>
        <p:nvSpPr>
          <p:cNvPr id="942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42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slow"/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Framing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Expose details to applications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Let application decide what to do with a packet, not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SIP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Initiation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NUS.SOC.CS5248-2017</a:t>
            </a:r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pPr eaLnBrk="1" hangingPunct="1"/>
            <a:r>
              <a:rPr lang="en-US" b="1" smtClean="0"/>
              <a:t>Application-layer control</a:t>
            </a:r>
            <a:r>
              <a:rPr lang="en-US" smtClean="0"/>
              <a:t> (signaling) protocol for creating, modifying, and terminating sessions with one or more participants.</a:t>
            </a:r>
          </a:p>
          <a:p>
            <a:pPr eaLnBrk="1" hangingPunct="1"/>
            <a:r>
              <a:rPr lang="en-US" smtClean="0"/>
              <a:t>Text-based</a:t>
            </a:r>
          </a:p>
          <a:p>
            <a:pPr eaLnBrk="1" hangingPunct="1"/>
            <a:r>
              <a:rPr lang="en-US" smtClean="0"/>
              <a:t>RFC 3261</a:t>
            </a:r>
          </a:p>
          <a:p>
            <a:pPr eaLnBrk="1" hangingPunct="1"/>
            <a:r>
              <a:rPr lang="en-US" smtClean="0"/>
              <a:t>Has been accepted as</a:t>
            </a:r>
            <a:br>
              <a:rPr lang="en-US" smtClean="0"/>
            </a:br>
            <a:r>
              <a:rPr lang="en-US" smtClean="0"/>
              <a:t>a standard for VoIP</a:t>
            </a:r>
            <a:br>
              <a:rPr lang="en-US" smtClean="0"/>
            </a:br>
            <a:r>
              <a:rPr lang="en-US" sz="2400" smtClean="0">
                <a:solidFill>
                  <a:schemeClr val="bg2"/>
                </a:solidFill>
              </a:rPr>
              <a:t>(Note: Skype does not use SIP)</a:t>
            </a:r>
          </a:p>
        </p:txBody>
      </p:sp>
      <p:pic>
        <p:nvPicPr>
          <p:cNvPr id="1239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3971925"/>
            <a:ext cx="2295525" cy="1895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4260</TotalTime>
  <Words>2997</Words>
  <Application>Microsoft Office PowerPoint</Application>
  <PresentationFormat>On-screen Show (4:3)</PresentationFormat>
  <Paragraphs>922</Paragraphs>
  <Slides>99</Slides>
  <Notes>85</Notes>
  <HiddenSlides>13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99</vt:i4>
      </vt:variant>
    </vt:vector>
  </HeadingPairs>
  <TitlesOfParts>
    <vt:vector size="100" baseType="lpstr">
      <vt:lpstr>cs52480-template</vt:lpstr>
      <vt:lpstr>Protocols</vt:lpstr>
      <vt:lpstr>Background</vt:lpstr>
      <vt:lpstr>Quality of Service (QoS)</vt:lpstr>
      <vt:lpstr>QoS vs QoE</vt:lpstr>
      <vt:lpstr>QoE/QoS Factors</vt:lpstr>
      <vt:lpstr>PSNR</vt:lpstr>
      <vt:lpstr>Multimedia Systems</vt:lpstr>
      <vt:lpstr>Real-time Requirements</vt:lpstr>
      <vt:lpstr>Service and Protocol Req.</vt:lpstr>
      <vt:lpstr>Resource Reservation</vt:lpstr>
      <vt:lpstr>Resource Reservation</vt:lpstr>
      <vt:lpstr>QoS Summary</vt:lpstr>
      <vt:lpstr>You are Here</vt:lpstr>
      <vt:lpstr>Interested ISO Layers</vt:lpstr>
      <vt:lpstr>Interested ISO Layers</vt:lpstr>
      <vt:lpstr>IP Multicast</vt:lpstr>
      <vt:lpstr>Communication Models</vt:lpstr>
      <vt:lpstr>Communication Models</vt:lpstr>
      <vt:lpstr>Communication Models</vt:lpstr>
      <vt:lpstr>Communication Models</vt:lpstr>
      <vt:lpstr>Traditional Solutions</vt:lpstr>
      <vt:lpstr>Example</vt:lpstr>
      <vt:lpstr>One Solution: IP Multicast</vt:lpstr>
      <vt:lpstr>Group and Members</vt:lpstr>
      <vt:lpstr>Sending to a Group</vt:lpstr>
      <vt:lpstr>Joining and Leaving</vt:lpstr>
      <vt:lpstr>Anyone can Send</vt:lpstr>
      <vt:lpstr>Multicast Address</vt:lpstr>
      <vt:lpstr>Unicast</vt:lpstr>
      <vt:lpstr>Multicast</vt:lpstr>
      <vt:lpstr>Multicast</vt:lpstr>
      <vt:lpstr>Multicast</vt:lpstr>
      <vt:lpstr> Question 1</vt:lpstr>
      <vt:lpstr>Group Management</vt:lpstr>
      <vt:lpstr> Question 2</vt:lpstr>
      <vt:lpstr>IP Multicast: Current State</vt:lpstr>
      <vt:lpstr>One/Many-to-Many (1)</vt:lpstr>
      <vt:lpstr>One/Many-to-Many (2)</vt:lpstr>
      <vt:lpstr>Routing Protocols</vt:lpstr>
      <vt:lpstr>Routing Protocols</vt:lpstr>
      <vt:lpstr>Shortest Path Tree</vt:lpstr>
      <vt:lpstr>Shared Tree</vt:lpstr>
      <vt:lpstr>Routing Protocols</vt:lpstr>
      <vt:lpstr>DVMRP</vt:lpstr>
      <vt:lpstr>DVMRP</vt:lpstr>
      <vt:lpstr>From S to G</vt:lpstr>
      <vt:lpstr>PowerPoint Presentation</vt:lpstr>
      <vt:lpstr>If no…, ignore the packet</vt:lpstr>
      <vt:lpstr>If yes… </vt:lpstr>
      <vt:lpstr> </vt:lpstr>
      <vt:lpstr> </vt:lpstr>
      <vt:lpstr>Observation</vt:lpstr>
      <vt:lpstr> </vt:lpstr>
      <vt:lpstr>Flooding</vt:lpstr>
      <vt:lpstr>Pruning</vt:lpstr>
      <vt:lpstr> </vt:lpstr>
      <vt:lpstr> </vt:lpstr>
      <vt:lpstr> </vt:lpstr>
      <vt:lpstr> </vt:lpstr>
      <vt:lpstr> </vt:lpstr>
      <vt:lpstr> </vt:lpstr>
      <vt:lpstr>A router needs to remember …</vt:lpstr>
      <vt:lpstr>Problems of DVMRP</vt:lpstr>
      <vt:lpstr>CBT</vt:lpstr>
      <vt:lpstr>Core Based Tree</vt:lpstr>
      <vt:lpstr>A Shared Tree</vt:lpstr>
      <vt:lpstr>V Joins G</vt:lpstr>
      <vt:lpstr>V Joins G</vt:lpstr>
      <vt:lpstr>V Joins G</vt:lpstr>
      <vt:lpstr>V Joins G</vt:lpstr>
      <vt:lpstr>V Joins G</vt:lpstr>
      <vt:lpstr>U Joins G</vt:lpstr>
      <vt:lpstr>U Joins G</vt:lpstr>
      <vt:lpstr>P Sends (on Tree)</vt:lpstr>
      <vt:lpstr>W Sends (Not on Tree)</vt:lpstr>
      <vt:lpstr>CBT Strengths</vt:lpstr>
      <vt:lpstr>CBT Weaknesses</vt:lpstr>
      <vt:lpstr>PIM</vt:lpstr>
      <vt:lpstr>PIM</vt:lpstr>
      <vt:lpstr>Summary</vt:lpstr>
      <vt:lpstr>So, Why Can’t We Multicast?</vt:lpstr>
      <vt:lpstr>Multicast Programming</vt:lpstr>
      <vt:lpstr>Create a UDP Socket</vt:lpstr>
      <vt:lpstr>Join a Group</vt:lpstr>
      <vt:lpstr>Leave a Group</vt:lpstr>
      <vt:lpstr>Transport Layer</vt:lpstr>
      <vt:lpstr>Interested ISO Layers</vt:lpstr>
      <vt:lpstr>TCP vs UDP</vt:lpstr>
      <vt:lpstr>TCP vs UDP</vt:lpstr>
      <vt:lpstr>How TCP Works (Roughly)</vt:lpstr>
      <vt:lpstr>How TCP Works (Roughly)</vt:lpstr>
      <vt:lpstr>Conventional Wisdom</vt:lpstr>
      <vt:lpstr>UDP Header</vt:lpstr>
      <vt:lpstr>UDP not enough</vt:lpstr>
      <vt:lpstr>UDP Challenges</vt:lpstr>
      <vt:lpstr>NAT Solutions</vt:lpstr>
      <vt:lpstr>Application-Level Framing</vt:lpstr>
      <vt:lpstr>SIP</vt:lpstr>
      <vt:lpstr>SIP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Compression for Computer Scientists</dc:title>
  <dc:creator/>
  <cp:lastModifiedBy>Roger Zimmermann</cp:lastModifiedBy>
  <cp:revision>124</cp:revision>
  <dcterms:created xsi:type="dcterms:W3CDTF">2003-06-05T07:02:18Z</dcterms:created>
  <dcterms:modified xsi:type="dcterms:W3CDTF">2017-08-23T08:59:22Z</dcterms:modified>
</cp:coreProperties>
</file>