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70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47" r:id="rId12"/>
    <p:sldId id="292" r:id="rId13"/>
    <p:sldId id="310" r:id="rId14"/>
    <p:sldId id="368" r:id="rId15"/>
    <p:sldId id="300" r:id="rId16"/>
    <p:sldId id="365" r:id="rId17"/>
    <p:sldId id="366" r:id="rId18"/>
    <p:sldId id="367" r:id="rId19"/>
    <p:sldId id="364" r:id="rId20"/>
    <p:sldId id="369" r:id="rId21"/>
    <p:sldId id="302" r:id="rId22"/>
    <p:sldId id="362" r:id="rId23"/>
    <p:sldId id="380" r:id="rId24"/>
    <p:sldId id="381" r:id="rId25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020" autoAdjust="0"/>
  </p:normalViewPr>
  <p:slideViewPr>
    <p:cSldViewPr>
      <p:cViewPr varScale="1">
        <p:scale>
          <a:sx n="76" d="100"/>
          <a:sy n="76" d="100"/>
        </p:scale>
        <p:origin x="1387" y="5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144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3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11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- Tablets would be issued only if you have registered your team with the TA. Without team registration, you would not be issued any tablet.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09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- Google and </a:t>
            </a:r>
            <a:r>
              <a:rPr lang="en-SG" dirty="0" err="1"/>
              <a:t>StackOverflow</a:t>
            </a:r>
            <a:r>
              <a:rPr lang="en-SG" dirty="0"/>
              <a:t> would be more useful than us for debugging your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56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Apples HLS</a:t>
            </a:r>
          </a:p>
          <a:p>
            <a:r>
              <a:rPr lang="en-SG" dirty="0"/>
              <a:t>Microsoft Smooth Streaming</a:t>
            </a:r>
          </a:p>
          <a:p>
            <a:r>
              <a:rPr lang="en-SG" dirty="0"/>
              <a:t>Adobe HDS (HTTP Dynamic Streaming)</a:t>
            </a:r>
          </a:p>
          <a:p>
            <a:r>
              <a:rPr lang="en-SG" dirty="0"/>
              <a:t>YouTube </a:t>
            </a:r>
            <a:r>
              <a:rPr lang="en-SG"/>
              <a:t>DASH Guidelines: https://developers.google.com/youtube/v3/live/guides/encoding-with-dash 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67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SG" dirty="0"/>
              <a:t>ISOBMFF: 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rPr>
              <a:t>ISO base media file format. e.g. mp4, 3gp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SG" sz="1200" b="0" i="0" kern="1200" dirty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rPr>
              <a:t>TS: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20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- Take an incremental approach with actual implementation. But keep in mind the advanced goal while working out the design.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Note that these instructions are for the default setup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</a:rPr>
              <a:t>NUS.SOC.CS5248-2017</a:t>
            </a: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slow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marena.com/samsung_galaxy_tab_s2_8_0-7439.php" TargetMode="External"/><Relationship Id="rId2" Type="http://schemas.openxmlformats.org/officeDocument/2006/relationships/hyperlink" Target="http://www.gsmarena.com/samsung_galaxy_note_pro_12_2_lte-5945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s5248.slack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onterosa.d1.comp.nus.edu.sg/phpmyadmi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cs5248.slack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chowcm@comp.nus.edu.s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so.org/standard/65274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 to DASH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Dynamic Adaptive Streaming over HTTP</a:t>
            </a:r>
          </a:p>
        </p:txBody>
      </p:sp>
    </p:spTree>
    <p:extLst>
      <p:ext uri="{BB962C8B-B14F-4D97-AF65-F5344CB8AC3E}">
        <p14:creationId xmlns:p14="http://schemas.microsoft.com/office/powerpoint/2010/main" val="1944726566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 (9)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 versus ISOBMFF file formats</a:t>
            </a:r>
          </a:p>
          <a:p>
            <a:r>
              <a:rPr lang="en-US" dirty="0"/>
              <a:t>MPD validator:</a:t>
            </a:r>
            <a:br>
              <a:rPr lang="en-US" dirty="0"/>
            </a:br>
            <a:r>
              <a:rPr lang="en-US" sz="2800" dirty="0">
                <a:solidFill>
                  <a:srgbClr val="0000FF"/>
                </a:solidFill>
              </a:rPr>
              <a:t>http://www-itec.uni-klu.ac.at/dash/?page_id=605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591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478837" cy="1600200"/>
          </a:xfrm>
        </p:spPr>
        <p:txBody>
          <a:bodyPr/>
          <a:lstStyle/>
          <a:p>
            <a:r>
              <a:rPr lang="en-US" dirty="0"/>
              <a:t>Create a DASH-compliant (Dynamic Adaptive Streaming over HTTP) </a:t>
            </a:r>
            <a:r>
              <a:rPr lang="en-US" i="1" u="sng" dirty="0"/>
              <a:t>live</a:t>
            </a:r>
            <a:r>
              <a:rPr lang="en-US" dirty="0"/>
              <a:t> streaming system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/>
              <a:t>Capture video on an Android tablet and store it as an MP4 file.</a:t>
            </a:r>
          </a:p>
          <a:p>
            <a:pPr eaLnBrk="1" hangingPunct="1"/>
            <a:r>
              <a:rPr lang="en-US" dirty="0"/>
              <a:t>Split the MP4 file into </a:t>
            </a:r>
            <a:r>
              <a:rPr lang="en-US" dirty="0">
                <a:solidFill>
                  <a:srgbClr val="0000FF"/>
                </a:solidFill>
              </a:rPr>
              <a:t>streamlets</a:t>
            </a:r>
            <a:r>
              <a:rPr lang="en-US" dirty="0"/>
              <a:t>, i.e., 3 second long video files.</a:t>
            </a:r>
          </a:p>
          <a:p>
            <a:pPr eaLnBrk="1" hangingPunct="1"/>
            <a:r>
              <a:rPr lang="en-US" dirty="0"/>
              <a:t>Upload the streamlets to a web server.</a:t>
            </a:r>
          </a:p>
          <a:p>
            <a:pPr eaLnBrk="1" hangingPunct="1"/>
            <a:r>
              <a:rPr lang="en-US" dirty="0" err="1">
                <a:solidFill>
                  <a:srgbClr val="0000FF"/>
                </a:solidFill>
              </a:rPr>
              <a:t>Transcode</a:t>
            </a:r>
            <a:r>
              <a:rPr lang="en-US" dirty="0"/>
              <a:t> the streamlets into 3 different streamlets (e.g., low, medium, high quality).</a:t>
            </a:r>
          </a:p>
          <a:p>
            <a:pPr eaLnBrk="1" hangingPunct="1"/>
            <a:r>
              <a:rPr lang="en-US" dirty="0"/>
              <a:t>Create a </a:t>
            </a:r>
            <a:r>
              <a:rPr lang="en-US" dirty="0">
                <a:solidFill>
                  <a:srgbClr val="0000FF"/>
                </a:solidFill>
              </a:rPr>
              <a:t>playlist</a:t>
            </a:r>
            <a:r>
              <a:rPr lang="en-US" dirty="0"/>
              <a:t> on the web server.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dirty="0"/>
              <a:t>Implement a simple Android DASH media player that streams the uploaded video.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>
                <a:solidFill>
                  <a:srgbClr val="0000FF"/>
                </a:solidFill>
              </a:rPr>
              <a:t>Advanced Goal:</a:t>
            </a:r>
            <a:r>
              <a:rPr lang="en-US" dirty="0"/>
              <a:t> enable an end-to-end </a:t>
            </a:r>
            <a:r>
              <a:rPr lang="en-US" dirty="0">
                <a:solidFill>
                  <a:srgbClr val="0000FF"/>
                </a:solidFill>
              </a:rPr>
              <a:t>live</a:t>
            </a:r>
            <a:r>
              <a:rPr lang="en-US" dirty="0"/>
              <a:t> streaming system i.e. all the above goals in an </a:t>
            </a:r>
            <a:r>
              <a:rPr lang="en-US" u="sng" dirty="0"/>
              <a:t>on-the-fly</a:t>
            </a:r>
            <a:r>
              <a:rPr lang="en-US" dirty="0"/>
              <a:t> fashion.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E2B22-07A7-4AD3-A169-57A03639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Tools and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87E87-2C65-454A-97EE-39A1BA32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Samsung </a:t>
            </a:r>
            <a:r>
              <a:rPr lang="en-US" dirty="0">
                <a:hlinkClick r:id="rId2"/>
              </a:rPr>
              <a:t>Galaxy Note Pro</a:t>
            </a:r>
            <a:r>
              <a:rPr lang="en-US" dirty="0"/>
              <a:t> running Android 5.x (Lollipop) OR </a:t>
            </a:r>
            <a:r>
              <a:rPr lang="en-US" i="1" dirty="0"/>
              <a:t> </a:t>
            </a:r>
            <a:r>
              <a:rPr lang="en-SG" dirty="0"/>
              <a:t>Samsung </a:t>
            </a:r>
            <a:r>
              <a:rPr lang="en-SG" dirty="0">
                <a:hlinkClick r:id="rId3"/>
              </a:rPr>
              <a:t>S2 8.0</a:t>
            </a:r>
            <a:r>
              <a:rPr lang="en-SG" dirty="0"/>
              <a:t> </a:t>
            </a:r>
            <a:r>
              <a:rPr lang="en-US" dirty="0"/>
              <a:t>running Android 7.x (</a:t>
            </a:r>
            <a:r>
              <a:rPr lang="en-SG" dirty="0"/>
              <a:t>Nougat</a:t>
            </a:r>
            <a:r>
              <a:rPr lang="en-US" dirty="0"/>
              <a:t>).</a:t>
            </a:r>
          </a:p>
          <a:p>
            <a:pPr eaLnBrk="1" hangingPunct="1"/>
            <a:r>
              <a:rPr lang="en-US" dirty="0"/>
              <a:t>Programming on Android is done in </a:t>
            </a:r>
            <a:r>
              <a:rPr lang="en-US" dirty="0">
                <a:solidFill>
                  <a:srgbClr val="0000FF"/>
                </a:solidFill>
              </a:rPr>
              <a:t>Java</a:t>
            </a:r>
            <a:r>
              <a:rPr lang="en-US" dirty="0"/>
              <a:t> with the </a:t>
            </a:r>
            <a:r>
              <a:rPr lang="en-US" dirty="0">
                <a:solidFill>
                  <a:srgbClr val="0000FF"/>
                </a:solidFill>
              </a:rPr>
              <a:t>Android Studio</a:t>
            </a:r>
            <a:r>
              <a:rPr lang="en-US" dirty="0"/>
              <a:t> IDE.</a:t>
            </a:r>
          </a:p>
          <a:p>
            <a:pPr eaLnBrk="1" hangingPunct="1"/>
            <a:r>
              <a:rPr lang="en-US" dirty="0"/>
              <a:t>On the web server, create scripts in </a:t>
            </a:r>
            <a:r>
              <a:rPr lang="en-US" dirty="0">
                <a:solidFill>
                  <a:srgbClr val="0000FF"/>
                </a:solidFill>
              </a:rPr>
              <a:t>PHP </a:t>
            </a:r>
            <a:r>
              <a:rPr lang="en-US" dirty="0"/>
              <a:t>(default) or any web framework of your choice.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F31BD-52A4-47BE-A327-49BCFC16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NUS.SOC.CS5248-2017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12846-4CDD-43EA-B5C7-3E3D01EF8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8627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Project Homepage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dirty="0"/>
              <a:t>Descriptions and web links</a:t>
            </a:r>
          </a:p>
          <a:p>
            <a:pPr eaLnBrk="1" hangingPunct="1"/>
            <a:r>
              <a:rPr lang="en-US" dirty="0"/>
              <a:t>Some utilities and some library source codes</a:t>
            </a:r>
          </a:p>
          <a:p>
            <a:pPr eaLnBrk="1" hangingPunct="1"/>
            <a:r>
              <a:rPr lang="en-US" dirty="0"/>
              <a:t>Documentation (RFCs, etc.)</a:t>
            </a:r>
          </a:p>
          <a:p>
            <a:pPr eaLnBrk="1" hangingPunct="1"/>
            <a:r>
              <a:rPr lang="en-US" dirty="0"/>
              <a:t>IVLE Forums, Slack (</a:t>
            </a:r>
            <a:r>
              <a:rPr lang="en-US" dirty="0">
                <a:hlinkClick r:id="rId2"/>
              </a:rPr>
              <a:t>cs5248.slack.com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TA: </a:t>
            </a:r>
            <a:r>
              <a:rPr lang="en-US" dirty="0">
                <a:solidFill>
                  <a:srgbClr val="0000FF"/>
                </a:solidFill>
              </a:rPr>
              <a:t>Raj Joshi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(rajjoshi@comp.nus.edu.sg)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Logistics (1)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dirty="0"/>
              <a:t>An account will be created for each group on our server: </a:t>
            </a:r>
            <a:r>
              <a:rPr lang="en-US" sz="3000" dirty="0">
                <a:solidFill>
                  <a:srgbClr val="0000FF"/>
                </a:solidFill>
              </a:rPr>
              <a:t>monterosa.d1.comp.nus.edu.sg</a:t>
            </a:r>
          </a:p>
          <a:p>
            <a:pPr eaLnBrk="1" hangingPunct="1"/>
            <a:r>
              <a:rPr lang="en-US" sz="3000" dirty="0"/>
              <a:t>Your username and password will be emailed to you. </a:t>
            </a:r>
            <a:r>
              <a:rPr lang="en-US" sz="3000" u="sng" dirty="0"/>
              <a:t>Change the password</a:t>
            </a:r>
            <a:r>
              <a:rPr lang="en-US" sz="3000" dirty="0"/>
              <a:t>!</a:t>
            </a:r>
          </a:p>
          <a:p>
            <a:pPr eaLnBrk="1" hangingPunct="1"/>
            <a:r>
              <a:rPr lang="en-US" sz="3000" dirty="0"/>
              <a:t>Use </a:t>
            </a:r>
            <a:r>
              <a:rPr lang="en-US" sz="3000" b="1" dirty="0" err="1"/>
              <a:t>ssh</a:t>
            </a:r>
            <a:r>
              <a:rPr lang="en-US" sz="3000" dirty="0"/>
              <a:t> or </a:t>
            </a:r>
            <a:r>
              <a:rPr lang="en-US" sz="3000" b="1" dirty="0" err="1"/>
              <a:t>PuTTy</a:t>
            </a:r>
            <a:r>
              <a:rPr lang="en-US" sz="3000" dirty="0"/>
              <a:t> or something similar to log in. The machine runs Linux (</a:t>
            </a:r>
            <a:r>
              <a:rPr lang="en-US" sz="3000" b="1" dirty="0"/>
              <a:t>Ubuntu 16.04</a:t>
            </a:r>
            <a:r>
              <a:rPr lang="en-US" sz="3000" dirty="0"/>
              <a:t>).</a:t>
            </a:r>
          </a:p>
          <a:p>
            <a:pPr eaLnBrk="1" hangingPunct="1"/>
            <a:r>
              <a:rPr lang="en-US" sz="3000" dirty="0"/>
              <a:t>You will need to know some minimal Linux commands: </a:t>
            </a:r>
            <a:r>
              <a:rPr lang="en-US" sz="3000" dirty="0">
                <a:solidFill>
                  <a:srgbClr val="0000FF"/>
                </a:solidFill>
              </a:rPr>
              <a:t>ls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0000FF"/>
                </a:solidFill>
              </a:rPr>
              <a:t>mv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0000FF"/>
                </a:solidFill>
              </a:rPr>
              <a:t>cd</a:t>
            </a:r>
            <a:r>
              <a:rPr lang="en-US" sz="3000" dirty="0"/>
              <a:t>, </a:t>
            </a:r>
            <a:r>
              <a:rPr lang="en-US" sz="3000" dirty="0" err="1">
                <a:solidFill>
                  <a:srgbClr val="0000FF"/>
                </a:solidFill>
              </a:rPr>
              <a:t>chmod</a:t>
            </a:r>
            <a:r>
              <a:rPr lang="en-US" sz="3000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5961422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Logistics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/>
              <a:t>For your HTML and Python/PHP web server code you need to create a subdirectory called </a:t>
            </a:r>
            <a:r>
              <a:rPr lang="en-US" dirty="0" err="1">
                <a:solidFill>
                  <a:srgbClr val="0000FF"/>
                </a:solidFill>
              </a:rPr>
              <a:t>public_html</a:t>
            </a:r>
            <a:r>
              <a:rPr lang="en-US" dirty="0"/>
              <a:t>.</a:t>
            </a:r>
          </a:p>
          <a:p>
            <a:pPr lvl="1" eaLnBrk="1" hangingPunct="1"/>
            <a:r>
              <a:rPr lang="en-US" sz="2800" dirty="0" err="1">
                <a:solidFill>
                  <a:srgbClr val="0000FF"/>
                </a:solidFill>
              </a:rPr>
              <a:t>chmod</a:t>
            </a:r>
            <a:r>
              <a:rPr lang="en-US" sz="2800" dirty="0">
                <a:solidFill>
                  <a:srgbClr val="0000FF"/>
                </a:solidFill>
              </a:rPr>
              <a:t> 755</a:t>
            </a:r>
            <a:r>
              <a:rPr lang="en-US" sz="2800" dirty="0"/>
              <a:t> on your </a:t>
            </a:r>
            <a:r>
              <a:rPr lang="en-US" sz="2800" dirty="0" err="1"/>
              <a:t>public_html</a:t>
            </a:r>
            <a:r>
              <a:rPr lang="en-US" sz="2800" dirty="0"/>
              <a:t> directory</a:t>
            </a:r>
            <a:br>
              <a:rPr lang="en-US" sz="2800" dirty="0"/>
            </a:br>
            <a:r>
              <a:rPr lang="en-US" sz="2800" dirty="0">
                <a:solidFill>
                  <a:schemeClr val="tx1"/>
                </a:solidFill>
              </a:rPr>
              <a:t>(done for you this time!)</a:t>
            </a:r>
          </a:p>
          <a:p>
            <a:pPr lvl="1" eaLnBrk="1" hangingPunct="1"/>
            <a:r>
              <a:rPr lang="en-US" sz="2800" dirty="0" err="1">
                <a:solidFill>
                  <a:srgbClr val="0000FF"/>
                </a:solidFill>
              </a:rPr>
              <a:t>chmod</a:t>
            </a:r>
            <a:r>
              <a:rPr lang="en-US" sz="2800" dirty="0">
                <a:solidFill>
                  <a:srgbClr val="0000FF"/>
                </a:solidFill>
              </a:rPr>
              <a:t> 644</a:t>
            </a:r>
            <a:r>
              <a:rPr lang="en-US" sz="2800" dirty="0"/>
              <a:t> on all web files (e.g., *.html, *.</a:t>
            </a:r>
            <a:r>
              <a:rPr lang="en-US" sz="2800" dirty="0" err="1"/>
              <a:t>php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dirty="0"/>
              <a:t>The public link will be:</a:t>
            </a:r>
            <a:br>
              <a:rPr lang="en-US" dirty="0"/>
            </a:br>
            <a:r>
              <a:rPr lang="en-US" sz="2800" dirty="0">
                <a:solidFill>
                  <a:srgbClr val="0000FF"/>
                </a:solidFill>
              </a:rPr>
              <a:t>http://monterosa.d1.comp.nus.edu.sg/~yourteam</a:t>
            </a:r>
            <a:endParaRPr lang="en-US" sz="3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35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Logistics (3)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724400"/>
          </a:xfrm>
        </p:spPr>
        <p:txBody>
          <a:bodyPr/>
          <a:lstStyle/>
          <a:p>
            <a:pPr eaLnBrk="1" hangingPunct="1"/>
            <a:r>
              <a:rPr lang="en-US" dirty="0"/>
              <a:t>Below the </a:t>
            </a:r>
            <a:r>
              <a:rPr lang="en-US" dirty="0" err="1"/>
              <a:t>public_html</a:t>
            </a:r>
            <a:r>
              <a:rPr lang="en-US" dirty="0"/>
              <a:t> you need another directory (e.g. </a:t>
            </a:r>
            <a:r>
              <a:rPr lang="en-US" dirty="0" err="1"/>
              <a:t>video_repo</a:t>
            </a:r>
            <a:r>
              <a:rPr lang="en-US" dirty="0"/>
              <a:t>) to store your video files. This directory needs to have </a:t>
            </a:r>
            <a:r>
              <a:rPr lang="en-US" dirty="0">
                <a:solidFill>
                  <a:srgbClr val="0000FF"/>
                </a:solidFill>
              </a:rPr>
              <a:t>write permissions for group users</a:t>
            </a:r>
            <a:r>
              <a:rPr lang="en-US" dirty="0">
                <a:solidFill>
                  <a:srgbClr val="002060"/>
                </a:solidFill>
              </a:rPr>
              <a:t>.</a:t>
            </a:r>
            <a:br>
              <a:rPr lang="en-US" dirty="0"/>
            </a:br>
            <a:r>
              <a:rPr lang="en-US" dirty="0"/>
              <a:t>(already set for a new directory on Ubuntu)</a:t>
            </a:r>
          </a:p>
          <a:p>
            <a:pPr lvl="1"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r>
              <a:rPr lang="en-US" dirty="0">
                <a:sym typeface="Symbol"/>
              </a:rPr>
              <a:t>This is because </a:t>
            </a:r>
            <a:r>
              <a:rPr lang="en-US" dirty="0"/>
              <a:t>www-data is added to your user group.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81334343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648200"/>
          </a:xfrm>
        </p:spPr>
        <p:txBody>
          <a:bodyPr/>
          <a:lstStyle/>
          <a:p>
            <a:r>
              <a:rPr lang="en-US" sz="2800" dirty="0">
                <a:sym typeface="Symbol"/>
              </a:rPr>
              <a:t>Every team will be given a </a:t>
            </a:r>
            <a:r>
              <a:rPr lang="en-US" sz="2800" dirty="0">
                <a:solidFill>
                  <a:srgbClr val="0000FF"/>
                </a:solidFill>
                <a:sym typeface="Symbol"/>
              </a:rPr>
              <a:t>MySQL</a:t>
            </a:r>
            <a:r>
              <a:rPr lang="en-US" sz="2800" dirty="0">
                <a:sym typeface="Symbol"/>
              </a:rPr>
              <a:t> account. The database name, username and password will be emailed to you.</a:t>
            </a:r>
          </a:p>
          <a:p>
            <a:endParaRPr lang="en-US" sz="2800" dirty="0"/>
          </a:p>
          <a:p>
            <a:r>
              <a:rPr lang="en-US" sz="2800" dirty="0"/>
              <a:t>Use </a:t>
            </a:r>
            <a:r>
              <a:rPr lang="en-US" sz="2800" dirty="0" err="1"/>
              <a:t>mysql</a:t>
            </a:r>
            <a:r>
              <a:rPr lang="en-US" sz="2800" dirty="0"/>
              <a:t> command-line or </a:t>
            </a:r>
            <a:r>
              <a:rPr lang="en-US" sz="2800" dirty="0" err="1"/>
              <a:t>phpMyAdmin</a:t>
            </a:r>
            <a:r>
              <a:rPr lang="en-US" sz="2800" dirty="0"/>
              <a:t> GUI for database administration.</a:t>
            </a:r>
          </a:p>
          <a:p>
            <a:endParaRPr lang="en-US" sz="2800" dirty="0"/>
          </a:p>
          <a:p>
            <a:r>
              <a:rPr lang="en-US" sz="2800" dirty="0" err="1"/>
              <a:t>phpMyadmin</a:t>
            </a:r>
            <a:r>
              <a:rPr lang="en-US" sz="2800" dirty="0"/>
              <a:t>: </a:t>
            </a:r>
            <a:r>
              <a:rPr lang="en-US" sz="2800" dirty="0">
                <a:hlinkClick r:id="rId2"/>
              </a:rPr>
              <a:t>monterosa.d1.comp.nus.edu.sg/phpmyadmin/</a:t>
            </a:r>
            <a:endParaRPr lang="en-US" sz="2800" dirty="0">
              <a:sym typeface="Symbo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8935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RTP/RTSP/RTCP streaming faces several </a:t>
            </a:r>
            <a:r>
              <a:rPr lang="en-US" dirty="0">
                <a:solidFill>
                  <a:srgbClr val="C00000"/>
                </a:solidFill>
              </a:rPr>
              <a:t>challenges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Special-purpose server for media (complex)</a:t>
            </a:r>
          </a:p>
          <a:p>
            <a:pPr lvl="1" eaLnBrk="1" hangingPunct="1"/>
            <a:r>
              <a:rPr lang="en-US" dirty="0"/>
              <a:t>Protocols use TCP and UDP transmissions (firewalls)</a:t>
            </a:r>
          </a:p>
          <a:p>
            <a:pPr lvl="1" eaLnBrk="1" hangingPunct="1"/>
            <a:r>
              <a:rPr lang="en-US" dirty="0"/>
              <a:t>Difficult to cache data (no “web caching”)</a:t>
            </a:r>
          </a:p>
          <a:p>
            <a:pPr lvl="1" eaLnBrk="1" hangingPunct="1"/>
            <a:endParaRPr lang="en-US" sz="2000" dirty="0"/>
          </a:p>
          <a:p>
            <a:pPr eaLnBrk="1" hangingPunct="1"/>
            <a:r>
              <a:rPr lang="en-US" dirty="0">
                <a:solidFill>
                  <a:srgbClr val="00B050"/>
                </a:solidFill>
              </a:rPr>
              <a:t>Advantage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Short end-to-end latency</a:t>
            </a:r>
          </a:p>
        </p:txBody>
      </p:sp>
    </p:spTree>
    <p:extLst>
      <p:ext uri="{BB962C8B-B14F-4D97-AF65-F5344CB8AC3E}">
        <p14:creationId xmlns:p14="http://schemas.microsoft.com/office/powerpoint/2010/main" val="3193830936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7008-C0AA-4379-BB7A-1CDD1A53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(5)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421FA-661A-47D5-9694-3AFA9709F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849813"/>
          </a:xfrm>
        </p:spPr>
        <p:txBody>
          <a:bodyPr/>
          <a:lstStyle/>
          <a:p>
            <a:r>
              <a:rPr lang="en-US" dirty="0"/>
              <a:t>Tools are accessible in </a:t>
            </a:r>
            <a:r>
              <a:rPr lang="en-US" dirty="0">
                <a:solidFill>
                  <a:srgbClr val="0000FF"/>
                </a:solidFill>
              </a:rPr>
              <a:t>/</a:t>
            </a:r>
            <a:r>
              <a:rPr lang="en-US" dirty="0" err="1">
                <a:solidFill>
                  <a:srgbClr val="0000FF"/>
                </a:solidFill>
              </a:rPr>
              <a:t>usr</a:t>
            </a:r>
            <a:r>
              <a:rPr lang="en-US" dirty="0">
                <a:solidFill>
                  <a:srgbClr val="0000FF"/>
                </a:solidFill>
              </a:rPr>
              <a:t>/local/bin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MP4Box, </a:t>
            </a:r>
            <a:r>
              <a:rPr lang="en-US" dirty="0" err="1"/>
              <a:t>ffmpeg</a:t>
            </a:r>
            <a:r>
              <a:rPr lang="en-US" dirty="0"/>
              <a:t>, </a:t>
            </a:r>
            <a:r>
              <a:rPr lang="en-US" dirty="0" err="1"/>
              <a:t>ffprobe</a:t>
            </a:r>
            <a:r>
              <a:rPr lang="en-US" dirty="0"/>
              <a:t>, mp4info</a:t>
            </a:r>
          </a:p>
          <a:p>
            <a:endParaRPr lang="en-US" dirty="0"/>
          </a:p>
          <a:p>
            <a:r>
              <a:rPr lang="en-US" dirty="0"/>
              <a:t>Any other tools? -&gt; email the 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ym typeface="Symbol"/>
              </a:rPr>
              <a:t>Use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Slack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(or IVLE Forum) </a:t>
            </a:r>
            <a:r>
              <a:rPr lang="en-US" dirty="0">
                <a:sym typeface="Symbol"/>
              </a:rPr>
              <a:t>for discussions and questions: </a:t>
            </a:r>
            <a:r>
              <a:rPr lang="en-US" dirty="0">
                <a:sym typeface="Symbol"/>
                <a:hlinkClick r:id="rId2"/>
              </a:rPr>
              <a:t>cs5248.slack.com</a:t>
            </a:r>
            <a:endParaRPr lang="en-US" dirty="0">
              <a:sym typeface="Symbo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66505-D118-40D9-ACE8-0E3734839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NUS.SOC.CS5248-2017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BEE99-6068-41B5-8499-A762B27A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686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Advice and Actions (1)</a:t>
            </a:r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 a team (3 persons).</a:t>
            </a:r>
          </a:p>
          <a:p>
            <a:pPr eaLnBrk="1" hangingPunct="1"/>
            <a:r>
              <a:rPr lang="en-US" b="1" dirty="0"/>
              <a:t>Note</a:t>
            </a:r>
            <a:r>
              <a:rPr lang="en-US" dirty="0"/>
              <a:t>: You will need to </a:t>
            </a:r>
            <a:r>
              <a:rPr lang="en-US" dirty="0">
                <a:solidFill>
                  <a:srgbClr val="C00000"/>
                </a:solidFill>
              </a:rPr>
              <a:t>explore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learn a LOT</a:t>
            </a:r>
            <a:r>
              <a:rPr lang="en-US" dirty="0"/>
              <a:t>. Your programming effort will be small. </a:t>
            </a:r>
          </a:p>
          <a:p>
            <a:pPr lvl="1" eaLnBrk="1" hangingPunct="1"/>
            <a:r>
              <a:rPr lang="en-US" dirty="0"/>
              <a:t>HTTP POST command structure</a:t>
            </a:r>
          </a:p>
          <a:p>
            <a:pPr lvl="1" eaLnBrk="1" hangingPunct="1"/>
            <a:r>
              <a:rPr lang="en-US" dirty="0"/>
              <a:t>MP4Parser/</a:t>
            </a:r>
            <a:r>
              <a:rPr lang="en-US" dirty="0" err="1"/>
              <a:t>MediaCodec</a:t>
            </a:r>
            <a:r>
              <a:rPr lang="en-US" dirty="0"/>
              <a:t> usage</a:t>
            </a:r>
          </a:p>
          <a:p>
            <a:pPr lvl="1" eaLnBrk="1" hangingPunct="1"/>
            <a:r>
              <a:rPr lang="en-US" dirty="0" err="1"/>
              <a:t>FFmpeg</a:t>
            </a:r>
            <a:r>
              <a:rPr lang="en-US" dirty="0"/>
              <a:t> </a:t>
            </a:r>
            <a:r>
              <a:rPr lang="en-US" dirty="0" err="1"/>
              <a:t>transcoder</a:t>
            </a:r>
            <a:r>
              <a:rPr lang="en-US" dirty="0"/>
              <a:t> usage</a:t>
            </a:r>
          </a:p>
          <a:p>
            <a:pPr lvl="1" eaLnBrk="1" hangingPunct="1"/>
            <a:r>
              <a:rPr lang="en-US" dirty="0"/>
              <a:t>Playlist .m3u8 format in XML</a:t>
            </a:r>
          </a:p>
          <a:p>
            <a:pPr eaLnBrk="1" hangingPunct="1"/>
            <a:r>
              <a:rPr lang="en-US" dirty="0">
                <a:solidFill>
                  <a:srgbClr val="0000FF"/>
                </a:solidFill>
              </a:rPr>
              <a:t>Start early (i.e., this week)!</a:t>
            </a:r>
          </a:p>
        </p:txBody>
      </p:sp>
      <p:sp>
        <p:nvSpPr>
          <p:cNvPr id="2" name="AutoShape 2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334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10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413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89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http://www.clipartbest.com/cliparts/jRT/A7R/jRTA7Ryi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1637"/>
            <a:ext cx="46196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(2): Get your Tablet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648200"/>
          </a:xfrm>
        </p:spPr>
        <p:txBody>
          <a:bodyPr/>
          <a:lstStyle/>
          <a:p>
            <a:r>
              <a:rPr lang="en-US" dirty="0"/>
              <a:t>Check out your loan tablet for the project from </a:t>
            </a:r>
            <a:r>
              <a:rPr lang="en-US" b="1" dirty="0"/>
              <a:t>Mr. Chow</a:t>
            </a:r>
            <a:r>
              <a:rPr lang="en-US" dirty="0"/>
              <a:t> from SoC </a:t>
            </a:r>
            <a:r>
              <a:rPr lang="en-SG" dirty="0"/>
              <a:t>Technical Services Counter (COM1-01-06)</a:t>
            </a:r>
            <a:r>
              <a:rPr lang="en-US" dirty="0"/>
              <a:t>.</a:t>
            </a:r>
          </a:p>
          <a:p>
            <a:r>
              <a:rPr lang="en-US" dirty="0"/>
              <a:t>There is one tablet per team (3 students).</a:t>
            </a:r>
          </a:p>
          <a:p>
            <a:r>
              <a:rPr lang="en-US" dirty="0"/>
              <a:t>Please loan your tablet on </a:t>
            </a:r>
            <a:r>
              <a:rPr lang="en-US" dirty="0">
                <a:solidFill>
                  <a:srgbClr val="0000FF"/>
                </a:solidFill>
              </a:rPr>
              <a:t>4/9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5/9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10:00-12:00 </a:t>
            </a:r>
            <a:r>
              <a:rPr lang="en-US" dirty="0"/>
              <a:t>or</a:t>
            </a:r>
            <a:r>
              <a:rPr lang="en-US" dirty="0">
                <a:solidFill>
                  <a:srgbClr val="0000FF"/>
                </a:solidFill>
              </a:rPr>
              <a:t> 13:00-17:00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Email: </a:t>
            </a:r>
            <a:r>
              <a:rPr lang="en-US" dirty="0">
                <a:hlinkClick r:id="rId3"/>
              </a:rPr>
              <a:t>chowcm@comp.nus.edu.sg</a:t>
            </a:r>
            <a:r>
              <a:rPr lang="en-US" dirty="0"/>
              <a:t>.</a:t>
            </a:r>
          </a:p>
          <a:p>
            <a:r>
              <a:rPr lang="en-US" dirty="0"/>
              <a:t>Tell Mr. Chow your team number and names of team members.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NUS.SOC.CS5248-2017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6" name="Picture 10" descr="http://www.clipartbest.com/cliparts/jRT/A7R/jRTA7RyiL.jpeg">
            <a:extLst>
              <a:ext uri="{FF2B5EF4-FFF2-40B4-BE49-F238E27FC236}">
                <a16:creationId xmlns:a16="http://schemas.microsoft.com/office/drawing/2014/main" id="{7A584C8E-441C-41F8-AAB5-290097596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18331"/>
            <a:ext cx="46196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1E806-2F8B-4BE5-8A3E-6E882C0F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More Advice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199E6-425B-47CB-BFA7-8647683A1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Design with ‘live’ in mind, but implement </a:t>
            </a:r>
            <a:r>
              <a:rPr lang="en-SG" u="sng" dirty="0"/>
              <a:t>incrementally</a:t>
            </a:r>
            <a:r>
              <a:rPr lang="en-SG" dirty="0"/>
              <a:t>.</a:t>
            </a:r>
          </a:p>
          <a:p>
            <a:r>
              <a:rPr lang="en-SG" dirty="0"/>
              <a:t>Work in parallel</a:t>
            </a:r>
          </a:p>
          <a:p>
            <a:pPr lvl="1"/>
            <a:r>
              <a:rPr lang="en-SG" dirty="0"/>
              <a:t>Capture client</a:t>
            </a:r>
          </a:p>
          <a:p>
            <a:pPr lvl="1"/>
            <a:r>
              <a:rPr lang="en-SG" dirty="0"/>
              <a:t>Server-side</a:t>
            </a:r>
          </a:p>
          <a:p>
            <a:pPr lvl="1"/>
            <a:r>
              <a:rPr lang="en-SG" dirty="0"/>
              <a:t>DASH Player client</a:t>
            </a:r>
          </a:p>
          <a:p>
            <a:r>
              <a:rPr lang="en-SG" dirty="0"/>
              <a:t>Use version-control and code backups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C8486-847A-4BD8-B09B-1952630B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NUS.SOC.CS5248-2017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1747B-7A6A-4329-952E-7923AD73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4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72242-726C-4B95-89ED-B8045B43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More Advice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30356-D734-41B6-A8E6-2F2955DE8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dirty="0"/>
              <a:t>The teaching team is there to help, BUT …</a:t>
            </a:r>
          </a:p>
          <a:p>
            <a:r>
              <a:rPr lang="en-SG" dirty="0"/>
              <a:t>We will NOT:</a:t>
            </a:r>
          </a:p>
          <a:p>
            <a:pPr lvl="1"/>
            <a:r>
              <a:rPr lang="en-SG" dirty="0"/>
              <a:t>debug your code</a:t>
            </a:r>
          </a:p>
          <a:p>
            <a:pPr lvl="1"/>
            <a:r>
              <a:rPr lang="en-SG" dirty="0"/>
              <a:t>answer queries that could be easily Googled</a:t>
            </a:r>
          </a:p>
          <a:p>
            <a:r>
              <a:rPr lang="en-SG" dirty="0"/>
              <a:t>We will:</a:t>
            </a:r>
          </a:p>
          <a:p>
            <a:pPr lvl="1"/>
            <a:r>
              <a:rPr lang="en-SG" dirty="0"/>
              <a:t>advise you on system design</a:t>
            </a:r>
          </a:p>
          <a:p>
            <a:pPr lvl="1"/>
            <a:r>
              <a:rPr lang="en-SG" dirty="0"/>
              <a:t>provide pointers to what in your system might be going wrong</a:t>
            </a:r>
          </a:p>
          <a:p>
            <a:endParaRPr lang="en-S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7B01D-F3F1-4337-BA99-9AC8A039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NUS.SOC.CS5248-2017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D1434-B255-4694-AD4C-48438566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40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(2)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5029200"/>
          </a:xfrm>
        </p:spPr>
        <p:txBody>
          <a:bodyPr/>
          <a:lstStyle/>
          <a:p>
            <a:pPr eaLnBrk="1" hangingPunct="1"/>
            <a:r>
              <a:rPr lang="en-US" dirty="0"/>
              <a:t>Main idea of DASH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Use HTTP protocol to “stream” media</a:t>
            </a:r>
          </a:p>
          <a:p>
            <a:pPr lvl="1" eaLnBrk="1" hangingPunct="1"/>
            <a:r>
              <a:rPr lang="en-US" dirty="0"/>
              <a:t>Divide media into small chunks, i.e., </a:t>
            </a:r>
            <a:r>
              <a:rPr lang="en-US" dirty="0">
                <a:solidFill>
                  <a:srgbClr val="C00000"/>
                </a:solidFill>
              </a:rPr>
              <a:t>streamlets</a:t>
            </a:r>
          </a:p>
          <a:p>
            <a:pPr lvl="2" eaLnBrk="1" hangingPunct="1"/>
            <a:endParaRPr lang="en-US" sz="2000" dirty="0"/>
          </a:p>
          <a:p>
            <a:pPr eaLnBrk="1" hangingPunct="1"/>
            <a:r>
              <a:rPr lang="en-US" dirty="0">
                <a:solidFill>
                  <a:srgbClr val="00B050"/>
                </a:solidFill>
              </a:rPr>
              <a:t>Advantages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Standard (image) web caching works</a:t>
            </a:r>
          </a:p>
        </p:txBody>
      </p:sp>
    </p:spTree>
    <p:extLst>
      <p:ext uri="{BB962C8B-B14F-4D97-AF65-F5344CB8AC3E}">
        <p14:creationId xmlns:p14="http://schemas.microsoft.com/office/powerpoint/2010/main" val="231777212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(3)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Original DASH implementation by Move Networks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Introduced concept of </a:t>
            </a:r>
            <a:r>
              <a:rPr lang="en-US" dirty="0">
                <a:solidFill>
                  <a:srgbClr val="C00000"/>
                </a:solidFill>
              </a:rPr>
              <a:t>streamlets</a:t>
            </a:r>
          </a:p>
          <a:p>
            <a:pPr lvl="1" eaLnBrk="1" hangingPunct="1"/>
            <a:r>
              <a:rPr lang="en-US" dirty="0"/>
              <a:t>Additional idea: make playback </a:t>
            </a:r>
            <a:r>
              <a:rPr lang="en-US" dirty="0">
                <a:solidFill>
                  <a:srgbClr val="C00000"/>
                </a:solidFill>
              </a:rPr>
              <a:t>adaptive</a:t>
            </a:r>
          </a:p>
          <a:p>
            <a:pPr lvl="2" eaLnBrk="1" hangingPunct="1"/>
            <a:r>
              <a:rPr lang="en-US" dirty="0">
                <a:solidFill>
                  <a:srgbClr val="002060"/>
                </a:solidFill>
              </a:rPr>
              <a:t>Encode media into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multiple different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streamlet files, e.g.,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</a:rPr>
              <a:t>low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medium</a:t>
            </a:r>
            <a:r>
              <a:rPr lang="en-US" dirty="0">
                <a:solidFill>
                  <a:srgbClr val="002060"/>
                </a:solidFill>
              </a:rPr>
              <a:t>, and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high</a:t>
            </a:r>
            <a:r>
              <a:rPr lang="en-US" dirty="0">
                <a:solidFill>
                  <a:srgbClr val="002060"/>
                </a:solidFill>
              </a:rPr>
              <a:t> quality version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(different bandwidth)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10000"/>
            <a:ext cx="23812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278124"/>
            <a:ext cx="3305175" cy="235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340964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(4)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lvl="2" eaLnBrk="1" hangingPunct="1"/>
            <a:endParaRPr lang="en-US" sz="2000" dirty="0"/>
          </a:p>
          <a:p>
            <a:pPr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r>
              <a:rPr lang="en-US" dirty="0">
                <a:solidFill>
                  <a:srgbClr val="002060"/>
                </a:solidFill>
              </a:rPr>
              <a:t>ISO/IEC Standard: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JTC 1/SC 29; FCD 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23009-1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1138" name="O 2"/>
          <p:cNvPicPr>
            <a:picLocks noChangeArrowheads="1"/>
          </p:cNvPicPr>
          <p:nvPr/>
        </p:nvPicPr>
        <p:blipFill>
          <a:blip r:embed="rId3" cstate="print"/>
          <a:srcRect b="-407"/>
          <a:stretch>
            <a:fillRect/>
          </a:stretch>
        </p:blipFill>
        <p:spPr bwMode="auto">
          <a:xfrm>
            <a:off x="1981200" y="1628775"/>
            <a:ext cx="59817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53009" y="685800"/>
            <a:ext cx="5200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MPD: Media Presentation Description</a:t>
            </a:r>
          </a:p>
        </p:txBody>
      </p:sp>
    </p:spTree>
    <p:extLst>
      <p:ext uri="{BB962C8B-B14F-4D97-AF65-F5344CB8AC3E}">
        <p14:creationId xmlns:p14="http://schemas.microsoft.com/office/powerpoint/2010/main" val="80182622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(5)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</a:rPr>
              <a:t>Web server </a:t>
            </a:r>
            <a:r>
              <a:rPr lang="en-US" dirty="0"/>
              <a:t>provides a </a:t>
            </a:r>
            <a:r>
              <a:rPr lang="en-US" dirty="0">
                <a:solidFill>
                  <a:srgbClr val="C00000"/>
                </a:solidFill>
              </a:rPr>
              <a:t>playlist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The playlist is a file in a specific format that lists all the available qualities and all the streamlets for each quality</a:t>
            </a:r>
          </a:p>
          <a:p>
            <a:pPr lvl="1" eaLnBrk="1" hangingPunct="1"/>
            <a:r>
              <a:rPr lang="en-US" dirty="0"/>
              <a:t>Playlist file extension is .m3u8/.</a:t>
            </a:r>
            <a:r>
              <a:rPr lang="en-US" dirty="0" err="1"/>
              <a:t>mpd</a:t>
            </a:r>
            <a:endParaRPr lang="en-US" dirty="0"/>
          </a:p>
          <a:p>
            <a:pPr lvl="1" eaLnBrk="1" hangingPunct="1"/>
            <a:r>
              <a:rPr lang="en-US" dirty="0"/>
              <a:t>Content preparation:</a:t>
            </a:r>
          </a:p>
          <a:p>
            <a:pPr lvl="2" eaLnBrk="1" hangingPunct="1"/>
            <a:r>
              <a:rPr lang="en-US" dirty="0"/>
              <a:t>Original media file needs to be </a:t>
            </a:r>
            <a:r>
              <a:rPr lang="en-US" dirty="0">
                <a:solidFill>
                  <a:srgbClr val="C00000"/>
                </a:solidFill>
              </a:rPr>
              <a:t>split</a:t>
            </a:r>
            <a:r>
              <a:rPr lang="en-US" dirty="0"/>
              <a:t> into streamlets</a:t>
            </a:r>
          </a:p>
          <a:p>
            <a:pPr lvl="2" eaLnBrk="1" hangingPunct="1"/>
            <a:r>
              <a:rPr lang="en-US" dirty="0"/>
              <a:t>Streamlets need to be </a:t>
            </a:r>
            <a:r>
              <a:rPr lang="en-US" dirty="0" err="1">
                <a:solidFill>
                  <a:srgbClr val="C00000"/>
                </a:solidFill>
              </a:rPr>
              <a:t>transcoded</a:t>
            </a:r>
            <a:r>
              <a:rPr lang="en-US" dirty="0"/>
              <a:t> into different qualities</a:t>
            </a:r>
          </a:p>
        </p:txBody>
      </p:sp>
    </p:spTree>
    <p:extLst>
      <p:ext uri="{BB962C8B-B14F-4D97-AF65-F5344CB8AC3E}">
        <p14:creationId xmlns:p14="http://schemas.microsoft.com/office/powerpoint/2010/main" val="16776410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(6)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2060"/>
                </a:solidFill>
              </a:rPr>
              <a:t>HTTP protocol is </a:t>
            </a:r>
            <a:r>
              <a:rPr lang="en-US" dirty="0">
                <a:solidFill>
                  <a:srgbClr val="C00000"/>
                </a:solidFill>
              </a:rPr>
              <a:t>stateless</a:t>
            </a:r>
            <a:r>
              <a:rPr lang="en-US" dirty="0">
                <a:solidFill>
                  <a:srgbClr val="002060"/>
                </a:solidFill>
              </a:rPr>
              <a:t>!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Server remembers “nothing” about session</a:t>
            </a:r>
          </a:p>
          <a:p>
            <a:pPr lvl="1"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r>
              <a:rPr lang="en-US" dirty="0">
                <a:solidFill>
                  <a:srgbClr val="002060"/>
                </a:solidFill>
              </a:rPr>
              <a:t>Scheduling logic, etc., is in media player!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62000" y="3200400"/>
            <a:ext cx="7010400" cy="8382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327066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(7)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DASH media player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Loads .m3u8/.</a:t>
            </a:r>
            <a:r>
              <a:rPr lang="en-US" dirty="0" err="1"/>
              <a:t>mpd</a:t>
            </a:r>
            <a:r>
              <a:rPr lang="en-US" dirty="0"/>
              <a:t> file and then starts to download streamlets</a:t>
            </a:r>
          </a:p>
          <a:p>
            <a:pPr lvl="1" eaLnBrk="1" hangingPunct="1"/>
            <a:r>
              <a:rPr lang="en-US" dirty="0"/>
              <a:t>All the </a:t>
            </a:r>
            <a:r>
              <a:rPr lang="en-US" dirty="0">
                <a:solidFill>
                  <a:srgbClr val="0000FF"/>
                </a:solidFill>
              </a:rPr>
              <a:t>scheduling logic </a:t>
            </a:r>
            <a:r>
              <a:rPr lang="en-US" dirty="0"/>
              <a:t>is in the </a:t>
            </a:r>
            <a:r>
              <a:rPr lang="en-US" dirty="0">
                <a:solidFill>
                  <a:srgbClr val="C00000"/>
                </a:solidFill>
              </a:rPr>
              <a:t>player</a:t>
            </a:r>
            <a:endParaRPr lang="en-US" sz="1400" dirty="0">
              <a:solidFill>
                <a:srgbClr val="C00000"/>
              </a:solidFill>
            </a:endParaRPr>
          </a:p>
          <a:p>
            <a:pPr lvl="2" eaLnBrk="1" hangingPunct="1"/>
            <a:r>
              <a:rPr lang="en-US" dirty="0"/>
              <a:t>Render current streamlet while downloading the next streamlet before playback is done</a:t>
            </a:r>
          </a:p>
          <a:p>
            <a:pPr lvl="2" eaLnBrk="1" hangingPunct="1"/>
            <a:r>
              <a:rPr lang="en-US" dirty="0"/>
              <a:t>Measure bandwidth and switch between different qualities (i.e., adapt)</a:t>
            </a:r>
            <a:endParaRPr lang="en-US" sz="1800" dirty="0"/>
          </a:p>
          <a:p>
            <a:pPr lvl="2" eaLnBrk="1" hangingPunct="1"/>
            <a:r>
              <a:rPr lang="en-US" dirty="0"/>
              <a:t>Switch servers </a:t>
            </a:r>
            <a:r>
              <a:rPr lang="en-US" b="1" dirty="0">
                <a:sym typeface="Symbol"/>
              </a:rPr>
              <a:t></a:t>
            </a:r>
            <a:r>
              <a:rPr lang="en-US" dirty="0">
                <a:sym typeface="Symbol"/>
              </a:rPr>
              <a:t> can be done easily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9295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NUS.SOC.CS5248-2017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(8)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Many media players now understand DASH streaming format</a:t>
            </a:r>
          </a:p>
          <a:p>
            <a:pPr eaLnBrk="1" hangingPunct="1"/>
            <a:r>
              <a:rPr lang="en-US" dirty="0"/>
              <a:t>Many companies use HTTP streaming:</a:t>
            </a:r>
          </a:p>
          <a:p>
            <a:pPr lvl="1" eaLnBrk="1" hangingPunct="1"/>
            <a:r>
              <a:rPr lang="en-US" dirty="0"/>
              <a:t>Apple, Microsoft, Adobe, Netflix, …</a:t>
            </a:r>
          </a:p>
          <a:p>
            <a:pPr eaLnBrk="1" hangingPunct="1"/>
            <a:r>
              <a:rPr lang="en-US" dirty="0"/>
              <a:t>CDNs like this approach</a:t>
            </a:r>
          </a:p>
          <a:p>
            <a:pPr lvl="1" eaLnBrk="1" hangingPunct="1"/>
            <a:r>
              <a:rPr lang="en-US" dirty="0"/>
              <a:t>No need to run QuickTime, Windows Media, </a:t>
            </a:r>
            <a:r>
              <a:rPr lang="en-US" dirty="0" err="1"/>
              <a:t>RealNetworks</a:t>
            </a:r>
            <a:r>
              <a:rPr lang="en-US" dirty="0"/>
              <a:t>, and Flash streaming servers</a:t>
            </a:r>
          </a:p>
          <a:p>
            <a:pPr lvl="2" eaLnBrk="1" hangingPunct="1"/>
            <a:r>
              <a:rPr lang="en-US" dirty="0"/>
              <a:t>Just use web server for everything!</a:t>
            </a:r>
          </a:p>
        </p:txBody>
      </p:sp>
    </p:spTree>
    <p:extLst>
      <p:ext uri="{BB962C8B-B14F-4D97-AF65-F5344CB8AC3E}">
        <p14:creationId xmlns:p14="http://schemas.microsoft.com/office/powerpoint/2010/main" val="268363654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1836</TotalTime>
  <Words>1294</Words>
  <Application>Microsoft Office PowerPoint</Application>
  <PresentationFormat>A4 Paper (210x297 mm)</PresentationFormat>
  <Paragraphs>227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宋体</vt:lpstr>
      <vt:lpstr>Lucida Sans</vt:lpstr>
      <vt:lpstr>Symbol</vt:lpstr>
      <vt:lpstr>Tahoma</vt:lpstr>
      <vt:lpstr>Wingdings</vt:lpstr>
      <vt:lpstr>cs52480-template</vt:lpstr>
      <vt:lpstr>Introduction to DASH</vt:lpstr>
      <vt:lpstr>DASH (1)</vt:lpstr>
      <vt:lpstr>DASH (2)</vt:lpstr>
      <vt:lpstr>DASH (3)</vt:lpstr>
      <vt:lpstr>DASH (4)</vt:lpstr>
      <vt:lpstr>DASH (5)</vt:lpstr>
      <vt:lpstr>DASH (6)</vt:lpstr>
      <vt:lpstr>DASH (7)</vt:lpstr>
      <vt:lpstr>DASH (8)</vt:lpstr>
      <vt:lpstr>DASH (9)</vt:lpstr>
      <vt:lpstr>Project</vt:lpstr>
      <vt:lpstr>Goals (1)</vt:lpstr>
      <vt:lpstr>Goals (2)</vt:lpstr>
      <vt:lpstr>Tools and platforms</vt:lpstr>
      <vt:lpstr>Project Homepage</vt:lpstr>
      <vt:lpstr>Logistics (1)</vt:lpstr>
      <vt:lpstr>Logistics (2)</vt:lpstr>
      <vt:lpstr>Logistics (3)</vt:lpstr>
      <vt:lpstr>Logistics (4)</vt:lpstr>
      <vt:lpstr>Logistics (5)</vt:lpstr>
      <vt:lpstr>Advice and Actions (1)</vt:lpstr>
      <vt:lpstr>Actions (2): Get your Tablet</vt:lpstr>
      <vt:lpstr>More Advice (1)</vt:lpstr>
      <vt:lpstr>More Advice (2)</vt:lpstr>
    </vt:vector>
  </TitlesOfParts>
  <Company>Wei Tsang Ooi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Raj Joshi</cp:lastModifiedBy>
  <cp:revision>206</cp:revision>
  <cp:lastPrinted>2005-08-24T06:05:14Z</cp:lastPrinted>
  <dcterms:created xsi:type="dcterms:W3CDTF">2005-08-24T02:20:16Z</dcterms:created>
  <dcterms:modified xsi:type="dcterms:W3CDTF">2017-09-06T06:24:56Z</dcterms:modified>
</cp:coreProperties>
</file>