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286" r:id="rId51"/>
    <p:sldId id="288" r:id="rId52"/>
    <p:sldId id="287" r:id="rId53"/>
    <p:sldId id="289" r:id="rId54"/>
    <p:sldId id="294" r:id="rId55"/>
    <p:sldId id="290" r:id="rId56"/>
    <p:sldId id="293" r:id="rId57"/>
    <p:sldId id="295" r:id="rId58"/>
    <p:sldId id="296" r:id="rId59"/>
    <p:sldId id="297" r:id="rId60"/>
    <p:sldId id="298" r:id="rId61"/>
    <p:sldId id="299" r:id="rId62"/>
    <p:sldId id="300" r:id="rId63"/>
    <p:sldId id="303" r:id="rId64"/>
    <p:sldId id="316" r:id="rId65"/>
    <p:sldId id="364" r:id="rId66"/>
    <p:sldId id="365" r:id="rId67"/>
  </p:sldIdLst>
  <p:sldSz cx="9144000" cy="6858000" type="screen4x3"/>
  <p:notesSz cx="9601200" cy="7315200"/>
  <p:custDataLst>
    <p:tags r:id="rId7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DDDDDD"/>
    <a:srgbClr val="777777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126" d="100"/>
          <a:sy n="126" d="100"/>
        </p:scale>
        <p:origin x="-11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3475038"/>
            <a:ext cx="76771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8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NUS.SOC.CS5248-2017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delay =</a:t>
            </a:r>
            <a:br>
              <a:rPr lang="en-US" smtClean="0"/>
            </a:br>
            <a:r>
              <a:rPr lang="en-US" smtClean="0"/>
              <a:t>    Transmission Delay (fixed) + </a:t>
            </a:r>
            <a:br>
              <a:rPr lang="en-US" smtClean="0"/>
            </a:br>
            <a:r>
              <a:rPr lang="en-US" smtClean="0"/>
              <a:t>	Propagation Delay (fixed) +</a:t>
            </a:r>
            <a:br>
              <a:rPr lang="en-US" smtClean="0"/>
            </a:br>
            <a:r>
              <a:rPr lang="en-US" smtClean="0"/>
              <a:t>	Queuing Delay (variable)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Delay jitter is caused by variable queuing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the playout buffer?</a:t>
            </a:r>
          </a:p>
          <a:p>
            <a:pPr eaLnBrk="1" hangingPunct="1"/>
            <a:r>
              <a:rPr lang="en-US" smtClean="0"/>
              <a:t>When to play back?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</a:t>
            </a:r>
          </a:p>
          <a:p>
            <a:pPr lvl="1" eaLnBrk="1" hangingPunct="1"/>
            <a:r>
              <a:rPr lang="en-US" smtClean="0"/>
              <a:t>Buffer can be large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Interactive</a:t>
            </a:r>
          </a:p>
          <a:p>
            <a:pPr lvl="1" eaLnBrk="1" hangingPunct="1"/>
            <a:r>
              <a:rPr lang="en-US" smtClean="0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  <a:p>
            <a:pPr lvl="1" eaLnBrk="1" hangingPunct="1"/>
            <a:r>
              <a:rPr lang="en-US" smtClean="0"/>
              <a:t>Frames are discrete (easier problem)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Audio</a:t>
            </a:r>
          </a:p>
          <a:p>
            <a:pPr lvl="1" eaLnBrk="1" hangingPunct="1"/>
            <a:r>
              <a:rPr lang="en-US" smtClean="0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a buffer?</a:t>
            </a:r>
          </a:p>
          <a:p>
            <a:pPr lvl="1" eaLnBrk="1" hangingPunct="1"/>
            <a:r>
              <a:rPr lang="en-US" smtClean="0"/>
              <a:t>Fixed at a small value, to reduce latency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When to playback?</a:t>
            </a:r>
          </a:p>
          <a:p>
            <a:pPr lvl="1" eaLnBrk="1" hangingPunct="1"/>
            <a:r>
              <a:rPr lang="en-US" smtClean="0"/>
              <a:t>Playback as soon as possible, to reduce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Smoothing for Non-interactive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High-quality playback required</a:t>
            </a:r>
          </a:p>
          <a:p>
            <a:pPr eaLnBrk="1" hangingPunct="1"/>
            <a:r>
              <a:rPr lang="en-US" smtClean="0"/>
              <a:t>Buffer can be large</a:t>
            </a:r>
          </a:p>
          <a:p>
            <a:pPr eaLnBrk="1" hangingPunct="1"/>
            <a:r>
              <a:rPr lang="en-US" smtClean="0"/>
              <a:t>Encoding may be VBR for high visual quality</a:t>
            </a:r>
          </a:p>
          <a:p>
            <a:pPr eaLnBrk="1" hangingPunct="1"/>
            <a:r>
              <a:rPr lang="en-US" smtClean="0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Server-controlled</a:t>
            </a:r>
          </a:p>
          <a:p>
            <a:pPr lvl="1" eaLnBrk="1" hangingPunct="1"/>
            <a:r>
              <a:rPr lang="en-US" smtClean="0"/>
              <a:t>Pre-compute transmission schedule</a:t>
            </a:r>
          </a:p>
          <a:p>
            <a:pPr lvl="1" eaLnBrk="1" hangingPunct="1"/>
            <a:r>
              <a:rPr lang="en-US" i="1" smtClean="0"/>
              <a:t>Piece-wise linear</a:t>
            </a:r>
            <a:r>
              <a:rPr lang="en-US" smtClean="0"/>
              <a:t> approximation: compute a number of constant-rate segments</a:t>
            </a:r>
          </a:p>
          <a:p>
            <a:pPr lvl="1" eaLnBrk="1" hangingPunct="1"/>
            <a:r>
              <a:rPr lang="en-US" smtClean="0"/>
              <a:t>Different optimization criteria</a:t>
            </a:r>
          </a:p>
          <a:p>
            <a:pPr lvl="2" eaLnBrk="1" hangingPunct="1"/>
            <a:r>
              <a:rPr lang="en-US" smtClean="0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Client-controlled</a:t>
            </a:r>
          </a:p>
          <a:p>
            <a:pPr lvl="1" eaLnBrk="1" hangingPunct="1"/>
            <a:r>
              <a:rPr lang="en-US" smtClean="0"/>
              <a:t>Client adaptively informs server</a:t>
            </a:r>
          </a:p>
          <a:p>
            <a:pPr lvl="1" eaLnBrk="1" hangingPunct="1"/>
            <a:r>
              <a:rPr lang="en-US" smtClean="0"/>
              <a:t>Advantages:</a:t>
            </a:r>
          </a:p>
          <a:p>
            <a:pPr lvl="2" eaLnBrk="1" hangingPunct="1"/>
            <a:r>
              <a:rPr lang="en-US" smtClean="0"/>
              <a:t>No rate history necessary (VBR)</a:t>
            </a:r>
          </a:p>
          <a:p>
            <a:pPr lvl="2" eaLnBrk="1" hangingPunct="1"/>
            <a:r>
              <a:rPr lang="en-US" smtClean="0"/>
              <a:t>Can adjust to network conditions</a:t>
            </a:r>
          </a:p>
          <a:p>
            <a:pPr lvl="2" eaLnBrk="1" hangingPunct="1"/>
            <a:r>
              <a:rPr lang="en-US" smtClean="0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More streams with the same network capacity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 smtClean="0">
                <a:ea typeface="ＭＳ Ｐゴシック" pitchFamily="34" charset="-128"/>
              </a:rPr>
              <a:t>Multi-Threshold Flow Control</a:t>
            </a:r>
            <a:br>
              <a:rPr lang="en-US" altLang="ja-JP" b="1" i="1" smtClean="0">
                <a:ea typeface="ＭＳ Ｐゴシック" pitchFamily="34" charset="-128"/>
              </a:rPr>
            </a:br>
            <a:r>
              <a:rPr lang="en-US" altLang="ja-JP" b="1" i="1" smtClean="0">
                <a:ea typeface="ＭＳ Ｐゴシック" pitchFamily="34" charset="-128"/>
              </a:rPr>
              <a:t>(MTFC)</a:t>
            </a:r>
            <a:r>
              <a:rPr lang="en-US" altLang="ja-JP" smtClean="0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Minimizing feedback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Rate smoothing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smtClean="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Send rate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adjust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command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to server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whenever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threshold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is crossed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while</a:t>
            </a:r>
            <a:r>
              <a:rPr lang="en-US" smtClean="0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/>
              <a:t>if</a:t>
            </a:r>
            <a:r>
              <a:rPr lang="en-US" smtClean="0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play back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Simple: equi-distant</a:t>
            </a:r>
          </a:p>
          <a:p>
            <a:pPr lvl="1" eaLnBrk="1" hangingPunct="1"/>
            <a:r>
              <a:rPr lang="en-US" i="1" smtClean="0"/>
              <a:t>m</a:t>
            </a:r>
            <a:r>
              <a:rPr lang="en-US" smtClean="0"/>
              <a:t>: number of thresholds</a:t>
            </a:r>
          </a:p>
          <a:p>
            <a:pPr lvl="1" eaLnBrk="1" hangingPunct="1"/>
            <a:r>
              <a:rPr lang="en-US" smtClean="0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Relevant factors:</a:t>
            </a:r>
          </a:p>
          <a:p>
            <a:pPr lvl="1" eaLnBrk="1" hangingPunct="1"/>
            <a:r>
              <a:rPr lang="en-US" sz="2400" smtClean="0"/>
              <a:t>Target buffer level (i.e., 50%): </a:t>
            </a:r>
            <a:r>
              <a:rPr lang="en-US" sz="2400" i="1" smtClean="0"/>
              <a:t>TH</a:t>
            </a:r>
            <a:r>
              <a:rPr lang="en-US" sz="2400" i="1" baseline="-25000" smtClean="0"/>
              <a:t>N</a:t>
            </a:r>
          </a:p>
          <a:p>
            <a:pPr lvl="1" eaLnBrk="1" hangingPunct="1"/>
            <a:r>
              <a:rPr lang="en-US" sz="2400" smtClean="0"/>
              <a:t>Current buffer level: b</a:t>
            </a:r>
            <a:r>
              <a:rPr lang="en-US" sz="2400" baseline="-25000" smtClean="0"/>
              <a:t>wobsv</a:t>
            </a:r>
          </a:p>
          <a:p>
            <a:pPr lvl="1" eaLnBrk="1" hangingPunct="1"/>
            <a:r>
              <a:rPr lang="en-US" sz="2400" smtClean="0"/>
              <a:t>Predicted duration to reach target level</a:t>
            </a:r>
          </a:p>
          <a:p>
            <a:pPr lvl="1" eaLnBrk="1" hangingPunct="1"/>
            <a:r>
              <a:rPr lang="en-US" sz="2400" smtClean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Live, interactive application</a:t>
            </a:r>
          </a:p>
          <a:p>
            <a:pPr lvl="1" eaLnBrk="1" hangingPunct="1"/>
            <a:r>
              <a:rPr lang="en-US" smtClean="0"/>
              <a:t>Latency is important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Each packet contains 20-30ms of audio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ordering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next packet arrive in-time?</a:t>
            </a:r>
          </a:p>
          <a:p>
            <a:pPr eaLnBrk="1" hangingPunct="1"/>
            <a:endParaRPr 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Detection</a:t>
            </a:r>
          </a:p>
          <a:p>
            <a:pPr lvl="1" eaLnBrk="1" hangingPunct="1"/>
            <a:r>
              <a:rPr lang="en-US" smtClean="0"/>
              <a:t>if no sound, no need to send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Talk spurt</a:t>
            </a:r>
          </a:p>
          <a:p>
            <a:pPr lvl="1" eaLnBrk="1" hangingPunct="1"/>
            <a:r>
              <a:rPr lang="en-US" smtClean="0"/>
              <a:t>consecutive audio packets (between silence)</a:t>
            </a:r>
          </a:p>
          <a:p>
            <a:pPr lvl="1" eaLnBrk="1" hangingPunct="1"/>
            <a:r>
              <a:rPr lang="en-US" smtClean="0"/>
              <a:t>hundreds of 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packet of a talkspurt will have marker bit set to 1</a:t>
            </a:r>
          </a:p>
          <a:p>
            <a:pPr eaLnBrk="1" hangingPunct="1"/>
            <a:endParaRPr lang="en-US" smtClean="0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Opportunity to adjust playout delay</a:t>
            </a:r>
          </a:p>
          <a:p>
            <a:pPr lvl="1" eaLnBrk="1" hangingPunct="1"/>
            <a:r>
              <a:rPr lang="en-US" smtClean="0"/>
              <a:t>if jitter is large, increase delay</a:t>
            </a:r>
          </a:p>
          <a:p>
            <a:pPr lvl="1" eaLnBrk="1" hangingPunct="1"/>
            <a:r>
              <a:rPr lang="en-US" smtClean="0"/>
              <a:t>if jitter is small, decrease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/>
              <a:t>Latency </a:t>
            </a:r>
            <a:r>
              <a:rPr lang="en-US" sz="4400" smtClean="0">
                <a:solidFill>
                  <a:schemeClr val="accent1"/>
                </a:solidFill>
              </a:rPr>
              <a:t>vs.</a:t>
            </a:r>
            <a:r>
              <a:rPr lang="en-US" sz="4400" smtClean="0"/>
              <a:t> Packet Loss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47813" cy="5857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send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7320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play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44612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buf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692275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arrive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3195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delay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47788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net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Packet in Talkspurt</a:t>
            </a:r>
            <a:endParaRPr lang="en-US" baseline="-25000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915988" y="3386138"/>
            <a:ext cx="35877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We can estimate as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V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Method 1: Jacobson’s Method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Does not react to spike fast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Ramjee’s Method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220913" y="2400300"/>
            <a:ext cx="4670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T</a:t>
            </a:r>
            <a:r>
              <a:rPr lang="en-US" baseline="-25000"/>
              <a:t>net</a:t>
            </a:r>
            <a:r>
              <a:rPr lang="en-US"/>
              <a:t>(i) suddenly increase</a:t>
            </a:r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Thread</a:t>
            </a:r>
          </a:p>
          <a:p>
            <a:pPr lvl="1" eaLnBrk="1" hangingPunct="1"/>
            <a:r>
              <a:rPr lang="en-US" smtClean="0"/>
              <a:t>using select()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Adjustment for Audio Conferencing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Weighted Average Methods vs. Statistical Methods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 Analysis of Minimum Playout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Drifts</a:t>
            </a:r>
          </a:p>
          <a:p>
            <a:pPr eaLnBrk="1" hangingPunct="1"/>
            <a:r>
              <a:rPr lang="en-US" smtClean="0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Speed-up Playback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by sequence number</a:t>
            </a:r>
          </a:p>
          <a:p>
            <a:pPr eaLnBrk="1" hangingPunct="1"/>
            <a:r>
              <a:rPr lang="en-US" smtClean="0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decoded data in playout order</a:t>
            </a:r>
          </a:p>
          <a:p>
            <a:pPr eaLnBrk="1" hangingPunct="1"/>
            <a:r>
              <a:rPr lang="en-US" smtClean="0"/>
              <a:t>Post-processing/Mixing may happen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3412</TotalTime>
  <Words>1692</Words>
  <Application>Microsoft Office PowerPoint</Application>
  <PresentationFormat>On-screen Show (4:3)</PresentationFormat>
  <Paragraphs>533</Paragraphs>
  <Slides>66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Problems with Ramjee’s Method</vt:lpstr>
      <vt:lpstr>Summary</vt:lpstr>
      <vt:lpstr>Practical Complications</vt:lpstr>
      <vt:lpstr>Advanced Techniques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52</cp:revision>
  <cp:lastPrinted>2005-09-07T07:45:08Z</cp:lastPrinted>
  <dcterms:created xsi:type="dcterms:W3CDTF">2004-08-30T12:51:40Z</dcterms:created>
  <dcterms:modified xsi:type="dcterms:W3CDTF">2017-10-11T01:06:50Z</dcterms:modified>
</cp:coreProperties>
</file>