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63"/>
  </p:notesMasterIdLst>
  <p:handoutMasterIdLst>
    <p:handoutMasterId r:id="rId64"/>
  </p:handoutMasterIdLst>
  <p:sldIdLst>
    <p:sldId id="256" r:id="rId2"/>
    <p:sldId id="354" r:id="rId3"/>
    <p:sldId id="353" r:id="rId4"/>
    <p:sldId id="261" r:id="rId5"/>
    <p:sldId id="260" r:id="rId6"/>
    <p:sldId id="257" r:id="rId7"/>
    <p:sldId id="258" r:id="rId8"/>
    <p:sldId id="395" r:id="rId9"/>
    <p:sldId id="259" r:id="rId10"/>
    <p:sldId id="266" r:id="rId11"/>
    <p:sldId id="362" r:id="rId12"/>
    <p:sldId id="396" r:id="rId13"/>
    <p:sldId id="262" r:id="rId14"/>
    <p:sldId id="397" r:id="rId15"/>
    <p:sldId id="263" r:id="rId16"/>
    <p:sldId id="264" r:id="rId17"/>
    <p:sldId id="265" r:id="rId18"/>
    <p:sldId id="268" r:id="rId19"/>
    <p:sldId id="270" r:id="rId20"/>
    <p:sldId id="271" r:id="rId21"/>
    <p:sldId id="272" r:id="rId22"/>
    <p:sldId id="372" r:id="rId23"/>
    <p:sldId id="273" r:id="rId24"/>
    <p:sldId id="274" r:id="rId25"/>
    <p:sldId id="275" r:id="rId26"/>
    <p:sldId id="278" r:id="rId27"/>
    <p:sldId id="279" r:id="rId28"/>
    <p:sldId id="281" r:id="rId29"/>
    <p:sldId id="280" r:id="rId30"/>
    <p:sldId id="282" r:id="rId31"/>
    <p:sldId id="276" r:id="rId32"/>
    <p:sldId id="277" r:id="rId33"/>
    <p:sldId id="295" r:id="rId34"/>
    <p:sldId id="373" r:id="rId35"/>
    <p:sldId id="287" r:id="rId36"/>
    <p:sldId id="374" r:id="rId37"/>
    <p:sldId id="288" r:id="rId38"/>
    <p:sldId id="390" r:id="rId39"/>
    <p:sldId id="297" r:id="rId40"/>
    <p:sldId id="289" r:id="rId41"/>
    <p:sldId id="290" r:id="rId42"/>
    <p:sldId id="375" r:id="rId43"/>
    <p:sldId id="398" r:id="rId44"/>
    <p:sldId id="399" r:id="rId45"/>
    <p:sldId id="291" r:id="rId46"/>
    <p:sldId id="292" r:id="rId47"/>
    <p:sldId id="293" r:id="rId48"/>
    <p:sldId id="294" r:id="rId49"/>
    <p:sldId id="296" r:id="rId50"/>
    <p:sldId id="298" r:id="rId51"/>
    <p:sldId id="300" r:id="rId52"/>
    <p:sldId id="301" r:id="rId53"/>
    <p:sldId id="302" r:id="rId54"/>
    <p:sldId id="308" r:id="rId55"/>
    <p:sldId id="394" r:id="rId56"/>
    <p:sldId id="311" r:id="rId57"/>
    <p:sldId id="312" r:id="rId58"/>
    <p:sldId id="286" r:id="rId59"/>
    <p:sldId id="313" r:id="rId60"/>
    <p:sldId id="349" r:id="rId61"/>
    <p:sldId id="350" r:id="rId62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Lucida Sans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Lucida Sans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Lucida Sans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Lucida Sans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Lucida Sans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Lucida Sans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Lucida Sans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Lucida Sans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Lucida Sans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A5002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591C"/>
    <a:srgbClr val="FFFFCC"/>
    <a:srgbClr val="FF5050"/>
    <a:srgbClr val="CCCCFF"/>
    <a:srgbClr val="C0C0C0"/>
    <a:srgbClr val="CCECFF"/>
    <a:srgbClr val="99CCFF"/>
    <a:srgbClr val="EFC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355" autoAdjust="0"/>
    <p:restoredTop sz="94660"/>
  </p:normalViewPr>
  <p:slideViewPr>
    <p:cSldViewPr snapToObjects="1">
      <p:cViewPr varScale="1">
        <p:scale>
          <a:sx n="84" d="100"/>
          <a:sy n="84" d="100"/>
        </p:scale>
        <p:origin x="-33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5B7ECB1-83A2-47B2-AC9D-7C42B0535D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7545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D1502C09-97F2-4044-80F4-938DE7637E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616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DE5D3B-5A82-418C-8FE4-6FDCB314849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0A81CC-C3AB-4EAF-BA92-E6C2893D9C38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331825-3C15-44E7-9A93-BBAB30288B96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331825-3C15-44E7-9A93-BBAB30288B96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E031BD-F3A0-48F1-BDA1-F53DD3ECBCE2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4ECF30-2FDF-4C44-8D8D-8D9460467DFD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F9DE65-E902-4B9B-9030-CA80CC33EEF9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DAC08A-0413-48F3-A0DB-CBB565DE5F64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933045-6B85-4008-A3F1-F553F2FE95F4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8CFBDF-C3B1-4AB6-9161-8BB25DFF1751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4ECF30-2FDF-4C44-8D8D-8D9460467DFD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53936C-4BDE-41F2-80D7-C0C1C608C75A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8D902B-DA92-43E2-A0F7-319725F7C644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03B55B-A0FE-4004-8B55-EEA2E990A31A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514606-FDC5-482D-AD54-72E86ECDE2D8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1A97CC-9DF0-4B50-BFDD-B64322AA437E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644F6D-3898-4AFB-8D15-AA412DF831F4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0E3A9D-FFA1-479D-8CBC-106C060D6634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AC6BAF-5E82-486D-A170-A24FA6C95831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3B95CD-BD9C-428C-A7E7-F4291A11BE70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1B5553-41A6-4EF4-ADF3-8888F8834ADD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7C4A40-92D2-42C7-93F3-308D557A5DC2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90A5B4-A2F9-4E6B-A096-6F12C2E4240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9D12B1-6D53-48B0-97A3-C69F4F9BB2B3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8EBD3A-6A87-4ED2-8213-CFC67831A37C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AB585A-D692-4272-B2A1-2C5D44DCEF46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40961E-EA09-4BC3-AAF2-3B02492C1E9C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5FB93C-EC70-42E5-AB04-CE8653E137FA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DDEB80-9FD8-49F8-A936-6A1C91702742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C3DCD2-C0FA-43DE-BCA2-3C564F4C2441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A95B59-4BBE-4538-BB00-CF09876A1CBB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3693D4-95E5-49C4-8DE4-D333D9E83088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9BD111-F778-4250-B318-29E62E5B5022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114977-3379-40BD-BC76-F849CE1E46C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43B297-A8EA-4E0F-8B3D-2E70231AC979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687534-F595-4F02-9035-A352B72BBC59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16BF2C-206B-45BA-BB62-F9A2F18D72BB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604F39-4CFF-4892-8AB3-349966374C92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F7FED6-BB48-4100-92DF-9B3DFD221F74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19442C-00BD-4D5B-8650-35DFDC1322D1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32E1CD-B38B-4244-A8A2-CF4577DDF029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1B7E14-4E6B-4B0E-8D99-8A78522158D5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FBAA64-6B41-4EA4-991A-947EAAA67ED0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99A2E4-1EED-42E2-BE34-77E8C237BD9E}" type="slidenum">
              <a:rPr lang="en-US" smtClean="0"/>
              <a:pPr/>
              <a:t>56</a:t>
            </a:fld>
            <a:endParaRPr lang="en-US" smtClean="0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34DF01-F87B-463F-9CF4-4DA3A1E42F7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661420-345A-4FBB-9478-9394BA356EB0}" type="slidenum">
              <a:rPr lang="en-US" smtClean="0"/>
              <a:pPr/>
              <a:t>57</a:t>
            </a:fld>
            <a:endParaRPr lang="en-US" smtClean="0"/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111203-464F-45C3-A432-9E34E85A1835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8B690D-5782-46C9-9AF8-297665F8723F}" type="slidenum">
              <a:rPr lang="en-US" smtClean="0"/>
              <a:pPr/>
              <a:t>59</a:t>
            </a:fld>
            <a:endParaRPr lang="en-US" smtClean="0"/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E41F11-2F12-46C0-B6C8-A09CDBD9CB87}" type="slidenum">
              <a:rPr lang="en-US" smtClean="0"/>
              <a:pPr/>
              <a:t>60</a:t>
            </a:fld>
            <a:endParaRPr lang="en-US" smtClean="0"/>
          </a:p>
        </p:txBody>
      </p:sp>
      <p:sp>
        <p:nvSpPr>
          <p:cNvPr id="171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054932-8284-4D77-B93D-A45146F3AA35}" type="slidenum">
              <a:rPr lang="en-US" smtClean="0"/>
              <a:pPr/>
              <a:t>61</a:t>
            </a:fld>
            <a:endParaRPr lang="en-US" smtClean="0"/>
          </a:p>
        </p:txBody>
      </p:sp>
      <p:sp>
        <p:nvSpPr>
          <p:cNvPr id="172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7FADF4-2374-488B-8DFA-811F45F76655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E13F27-2036-4350-8349-1733E1F1678A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E13F27-2036-4350-8349-1733E1F1678A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0C8338-4DC7-47CD-BE04-CF2499368BA0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AutoShape 8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AutoShape 9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utoShape 10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AutoShape 11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Line 17"/>
          <p:cNvSpPr>
            <a:spLocks noChangeShapeType="1"/>
          </p:cNvSpPr>
          <p:nvPr/>
        </p:nvSpPr>
        <p:spPr bwMode="auto">
          <a:xfrm flipH="1">
            <a:off x="755650" y="3429000"/>
            <a:ext cx="838835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914400" y="6453188"/>
            <a:ext cx="33528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800" b="0" dirty="0" smtClean="0">
                <a:solidFill>
                  <a:schemeClr val="accent1"/>
                </a:solidFill>
                <a:latin typeface="Tahoma" pitchFamily="34" charset="0"/>
                <a:ea typeface="宋体" pitchFamily="2" charset="-122"/>
              </a:rPr>
              <a:t>NUS.SOC.CS5248-2017</a:t>
            </a:r>
            <a:endParaRPr lang="en-US" sz="800" b="0" dirty="0">
              <a:solidFill>
                <a:schemeClr val="accent1"/>
              </a:solidFill>
              <a:latin typeface="Tahoma" pitchFamily="34" charset="0"/>
              <a:ea typeface="宋体" pitchFamily="2" charset="-122"/>
            </a:endParaRPr>
          </a:p>
          <a:p>
            <a:pPr>
              <a:defRPr/>
            </a:pPr>
            <a:r>
              <a:rPr lang="en-US" sz="800" b="0" dirty="0">
                <a:solidFill>
                  <a:schemeClr val="accent1"/>
                </a:solidFill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1833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27088" y="1052513"/>
            <a:ext cx="7859712" cy="2209800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33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789363"/>
            <a:ext cx="68580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453188"/>
            <a:ext cx="1905000" cy="255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AC628-59C7-44FB-825B-33C297B531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56175-5976-49E8-B7C8-766380C067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FFA2E9-3D63-48D9-A148-1636B6C28D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BC24B-499D-4C32-9D62-A6AB415AE3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36033-3677-4517-98A2-94C6947C97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F4241-B9F1-4F6F-A0E9-613681A3A7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067E1-6D7E-4275-A5F6-2D3D295796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D923C-3C03-4E6A-9503-1F393779A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263D6-7D8A-4F73-8F31-D61BB332C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75667E-6C9C-4BA0-8464-4D75D28BB6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C82F2-833A-42FE-9880-BA4AD9648A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82275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2276" name="Rectangle 4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2277" name="Rectangle 5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2278" name="Rectangle 6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5123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82280" name="AutoShape 8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2281" name="AutoShape 9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2282" name="AutoShape 10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2283" name="AutoShape 11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24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5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2286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53188"/>
            <a:ext cx="37338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 b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182287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182288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/>
            </a:lvl1pPr>
          </a:lstStyle>
          <a:p>
            <a:pPr>
              <a:defRPr/>
            </a:pPr>
            <a:fld id="{B7BBFBBD-5FAA-4A95-B08D-D685755D7E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82289" name="Line 17"/>
          <p:cNvSpPr>
            <a:spLocks noChangeShapeType="1"/>
          </p:cNvSpPr>
          <p:nvPr/>
        </p:nvSpPr>
        <p:spPr bwMode="auto">
          <a:xfrm flipH="1">
            <a:off x="900113" y="1268413"/>
            <a:ext cx="8243887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ransition spd="slow"/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000">
          <a:solidFill>
            <a:schemeClr val="fol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800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2A79BF-E0D0-4EAA-8CC4-7A4D9E6C69B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Error Recovery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B28113-294C-4CED-A342-9408ABEF92AF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Wireless Link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Loss rate measured in various environments (e.g., office) 10 ~ 20%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Up to 50% reported!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F63B00-DFAC-4B9F-A795-67F0E7FBBC0B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Gilbert Model</a:t>
            </a:r>
          </a:p>
        </p:txBody>
      </p:sp>
      <p:sp>
        <p:nvSpPr>
          <p:cNvPr id="28678" name="Oval 4"/>
          <p:cNvSpPr>
            <a:spLocks noChangeArrowheads="1"/>
          </p:cNvSpPr>
          <p:nvPr/>
        </p:nvSpPr>
        <p:spPr bwMode="auto">
          <a:xfrm>
            <a:off x="2057400" y="3733800"/>
            <a:ext cx="1524000" cy="1524000"/>
          </a:xfrm>
          <a:prstGeom prst="ellipse">
            <a:avLst/>
          </a:prstGeom>
          <a:solidFill>
            <a:srgbClr val="18591C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GOOD</a:t>
            </a:r>
          </a:p>
        </p:txBody>
      </p:sp>
      <p:sp>
        <p:nvSpPr>
          <p:cNvPr id="28679" name="Oval 5"/>
          <p:cNvSpPr>
            <a:spLocks noChangeArrowheads="1"/>
          </p:cNvSpPr>
          <p:nvPr/>
        </p:nvSpPr>
        <p:spPr bwMode="auto">
          <a:xfrm>
            <a:off x="5867400" y="3733800"/>
            <a:ext cx="1524000" cy="1524000"/>
          </a:xfrm>
          <a:prstGeom prst="ellipse">
            <a:avLst/>
          </a:prstGeom>
          <a:solidFill>
            <a:schemeClr val="bg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BAD</a:t>
            </a:r>
          </a:p>
        </p:txBody>
      </p:sp>
      <p:cxnSp>
        <p:nvCxnSpPr>
          <p:cNvPr id="28680" name="AutoShape 6"/>
          <p:cNvCxnSpPr>
            <a:cxnSpLocks noChangeShapeType="1"/>
            <a:stCxn id="28678" idx="7"/>
            <a:endCxn id="28679" idx="1"/>
          </p:cNvCxnSpPr>
          <p:nvPr/>
        </p:nvCxnSpPr>
        <p:spPr bwMode="auto">
          <a:xfrm rot="5400000" flipV="1">
            <a:off x="4723607" y="2578894"/>
            <a:ext cx="1587" cy="2733675"/>
          </a:xfrm>
          <a:prstGeom prst="curvedConnector3">
            <a:avLst>
              <a:gd name="adj1" fmla="val -27700009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8681" name="AutoShape 7"/>
          <p:cNvCxnSpPr>
            <a:cxnSpLocks noChangeShapeType="1"/>
            <a:stCxn id="28679" idx="3"/>
            <a:endCxn id="28678" idx="5"/>
          </p:cNvCxnSpPr>
          <p:nvPr/>
        </p:nvCxnSpPr>
        <p:spPr bwMode="auto">
          <a:xfrm rot="5400000">
            <a:off x="4723607" y="3680619"/>
            <a:ext cx="1587" cy="2733675"/>
          </a:xfrm>
          <a:prstGeom prst="curvedConnector3">
            <a:avLst>
              <a:gd name="adj1" fmla="val 27700009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3000">
                <a:solidFill>
                  <a:schemeClr val="folHlink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folHlink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folHlink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folHlink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folHlink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folHlink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folHlink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folHlink"/>
                </a:solidFill>
                <a:latin typeface="+mn-lt"/>
              </a:defRPr>
            </a:lvl9pPr>
          </a:lstStyle>
          <a:p>
            <a:pPr eaLnBrk="1" hangingPunct="1"/>
            <a:r>
              <a:rPr lang="en-US" b="0" kern="0" dirty="0" smtClean="0"/>
              <a:t>This model is used to </a:t>
            </a:r>
            <a:r>
              <a:rPr lang="en-US" b="0" i="1" kern="0" dirty="0" smtClean="0">
                <a:solidFill>
                  <a:srgbClr val="C00000"/>
                </a:solidFill>
              </a:rPr>
              <a:t>simulate</a:t>
            </a:r>
            <a:r>
              <a:rPr lang="en-US" b="0" kern="0" dirty="0" smtClean="0">
                <a:solidFill>
                  <a:srgbClr val="C00000"/>
                </a:solidFill>
              </a:rPr>
              <a:t> </a:t>
            </a:r>
            <a:r>
              <a:rPr lang="en-US" b="0" kern="0" dirty="0" smtClean="0"/>
              <a:t>packet losses that may include </a:t>
            </a:r>
            <a:r>
              <a:rPr lang="en-US" b="0" i="1" kern="0" dirty="0" smtClean="0"/>
              <a:t>packet trains</a:t>
            </a:r>
            <a:r>
              <a:rPr lang="en-US" b="0" kern="0" dirty="0" smtClean="0"/>
              <a:t>.</a:t>
            </a:r>
          </a:p>
          <a:p>
            <a:pPr marL="0" indent="0" eaLnBrk="1" hangingPunct="1">
              <a:buNone/>
            </a:pPr>
            <a:endParaRPr lang="en-US" b="0" kern="0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F63B00-DFAC-4B9F-A795-67F0E7FBBC0B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Gilbert Model</a:t>
            </a:r>
          </a:p>
        </p:txBody>
      </p:sp>
      <p:sp>
        <p:nvSpPr>
          <p:cNvPr id="28678" name="Oval 4"/>
          <p:cNvSpPr>
            <a:spLocks noChangeArrowheads="1"/>
          </p:cNvSpPr>
          <p:nvPr/>
        </p:nvSpPr>
        <p:spPr bwMode="auto">
          <a:xfrm>
            <a:off x="2057400" y="2971800"/>
            <a:ext cx="1524000" cy="1524000"/>
          </a:xfrm>
          <a:prstGeom prst="ellipse">
            <a:avLst/>
          </a:prstGeom>
          <a:solidFill>
            <a:srgbClr val="18591C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GOOD</a:t>
            </a:r>
          </a:p>
        </p:txBody>
      </p:sp>
      <p:sp>
        <p:nvSpPr>
          <p:cNvPr id="28679" name="Oval 5"/>
          <p:cNvSpPr>
            <a:spLocks noChangeArrowheads="1"/>
          </p:cNvSpPr>
          <p:nvPr/>
        </p:nvSpPr>
        <p:spPr bwMode="auto">
          <a:xfrm>
            <a:off x="5867400" y="2971800"/>
            <a:ext cx="1524000" cy="1524000"/>
          </a:xfrm>
          <a:prstGeom prst="ellipse">
            <a:avLst/>
          </a:prstGeom>
          <a:solidFill>
            <a:schemeClr val="bg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BAD</a:t>
            </a:r>
          </a:p>
        </p:txBody>
      </p:sp>
      <p:cxnSp>
        <p:nvCxnSpPr>
          <p:cNvPr id="28680" name="AutoShape 6"/>
          <p:cNvCxnSpPr>
            <a:cxnSpLocks noChangeShapeType="1"/>
            <a:stCxn id="28678" idx="7"/>
            <a:endCxn id="28679" idx="1"/>
          </p:cNvCxnSpPr>
          <p:nvPr/>
        </p:nvCxnSpPr>
        <p:spPr bwMode="auto">
          <a:xfrm rot="5400000" flipV="1">
            <a:off x="4723607" y="1816894"/>
            <a:ext cx="1587" cy="2733675"/>
          </a:xfrm>
          <a:prstGeom prst="curvedConnector3">
            <a:avLst>
              <a:gd name="adj1" fmla="val -27700009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8681" name="AutoShape 7"/>
          <p:cNvCxnSpPr>
            <a:cxnSpLocks noChangeShapeType="1"/>
            <a:stCxn id="28679" idx="3"/>
            <a:endCxn id="28678" idx="5"/>
          </p:cNvCxnSpPr>
          <p:nvPr/>
        </p:nvCxnSpPr>
        <p:spPr bwMode="auto">
          <a:xfrm rot="5400000">
            <a:off x="4723607" y="2918619"/>
            <a:ext cx="1587" cy="2733675"/>
          </a:xfrm>
          <a:prstGeom prst="curvedConnector3">
            <a:avLst>
              <a:gd name="adj1" fmla="val 27700009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0" name="TextBox 9"/>
          <p:cNvSpPr txBox="1"/>
          <p:nvPr/>
        </p:nvSpPr>
        <p:spPr>
          <a:xfrm>
            <a:off x="4539848" y="2297668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p</a:t>
            </a:r>
            <a:endParaRPr lang="en-US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4648200" y="4800600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q</a:t>
            </a:r>
            <a:endParaRPr lang="en-US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7696200" y="3505200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1-</a:t>
            </a:r>
            <a:r>
              <a:rPr lang="en-US" i="1" dirty="0" smtClean="0"/>
              <a:t>q</a:t>
            </a:r>
            <a:endParaRPr lang="en-US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990600" y="3505200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1-</a:t>
            </a:r>
            <a:r>
              <a:rPr lang="en-US" i="1" dirty="0" smtClean="0"/>
              <a:t>p</a:t>
            </a:r>
            <a:endParaRPr lang="en-US" i="1" dirty="0"/>
          </a:p>
        </p:txBody>
      </p:sp>
      <p:cxnSp>
        <p:nvCxnSpPr>
          <p:cNvPr id="15" name="Curved Connector 14"/>
          <p:cNvCxnSpPr>
            <a:stCxn id="28678" idx="1"/>
            <a:endCxn id="28678" idx="3"/>
          </p:cNvCxnSpPr>
          <p:nvPr/>
        </p:nvCxnSpPr>
        <p:spPr bwMode="auto">
          <a:xfrm rot="16200000" flipH="1">
            <a:off x="1741769" y="3733800"/>
            <a:ext cx="1077632" cy="12700"/>
          </a:xfrm>
          <a:prstGeom prst="curvedConnector5">
            <a:avLst>
              <a:gd name="adj1" fmla="val -21213"/>
              <a:gd name="adj2" fmla="val -10639822"/>
              <a:gd name="adj3" fmla="val 121213"/>
            </a:avLst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Curved Connector 18"/>
          <p:cNvCxnSpPr>
            <a:stCxn id="28679" idx="7"/>
            <a:endCxn id="28679" idx="5"/>
          </p:cNvCxnSpPr>
          <p:nvPr/>
        </p:nvCxnSpPr>
        <p:spPr bwMode="auto">
          <a:xfrm rot="16200000" flipH="1">
            <a:off x="6629399" y="3733800"/>
            <a:ext cx="1077632" cy="12700"/>
          </a:xfrm>
          <a:prstGeom prst="curvedConnector5">
            <a:avLst>
              <a:gd name="adj1" fmla="val -21213"/>
              <a:gd name="adj2" fmla="val 10521507"/>
              <a:gd name="adj3" fmla="val 121213"/>
            </a:avLst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D448C5-0DD1-468C-B7F0-2570D42D93DF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600" smtClean="0"/>
              <a:t>A Survey of Packet-Loss Recovery Techniques for Streaming Audio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Perkins, Hodson and Hardman</a:t>
            </a:r>
          </a:p>
          <a:p>
            <a:pPr eaLnBrk="1" hangingPunct="1"/>
            <a:r>
              <a:rPr lang="en-US" smtClean="0"/>
              <a:t>IEEE Network Magazine 1998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A4D139-B71C-436F-93E4-28A25D2FB23C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dirty="0" smtClean="0"/>
              <a:t>Three Fundamental Techniques</a:t>
            </a:r>
            <a:endParaRPr lang="en-US" sz="4600" dirty="0" smtClean="0"/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66800" y="17526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+mj-lt"/>
              <a:buAutoNum type="arabicPeriod"/>
              <a:tabLst/>
              <a:defRPr/>
            </a:pPr>
            <a:r>
              <a:rPr lang="en-US" sz="3200" b="0" kern="0" dirty="0" smtClean="0">
                <a:latin typeface="+mn-lt"/>
              </a:rPr>
              <a:t>Retransmission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Redundant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data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+mj-lt"/>
              <a:buAutoNum type="arabicPeriod"/>
              <a:tabLst/>
              <a:defRPr/>
            </a:pPr>
            <a:r>
              <a:rPr lang="en-US" sz="3200" b="0" kern="0" baseline="0" dirty="0" smtClean="0">
                <a:latin typeface="+mn-lt"/>
              </a:rPr>
              <a:t>Error</a:t>
            </a:r>
            <a:r>
              <a:rPr lang="en-US" sz="3200" b="0" kern="0" dirty="0" smtClean="0">
                <a:latin typeface="+mn-lt"/>
              </a:rPr>
              <a:t> concealment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+mj-lt"/>
              <a:buAutoNum type="arabicPeriod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lang="en-US" sz="3200" kern="0" dirty="0" smtClean="0">
                <a:latin typeface="+mn-lt"/>
              </a:rPr>
              <a:t>Note</a:t>
            </a:r>
            <a:r>
              <a:rPr lang="en-US" sz="3200" b="0" kern="0" dirty="0" smtClean="0">
                <a:latin typeface="+mn-lt"/>
              </a:rPr>
              <a:t>: The </a:t>
            </a:r>
            <a:r>
              <a:rPr lang="en-US" sz="3200" b="0" i="1" kern="0" dirty="0" smtClean="0">
                <a:latin typeface="+mn-lt"/>
              </a:rPr>
              <a:t>optimal</a:t>
            </a:r>
            <a:r>
              <a:rPr lang="en-US" sz="3200" b="0" kern="0" dirty="0" smtClean="0">
                <a:latin typeface="+mn-lt"/>
              </a:rPr>
              <a:t> error recovery technique may be different for </a:t>
            </a:r>
            <a:r>
              <a:rPr lang="en-US" sz="3200" b="0" i="1" kern="0" dirty="0" smtClean="0">
                <a:solidFill>
                  <a:srgbClr val="C00000"/>
                </a:solidFill>
                <a:latin typeface="+mn-lt"/>
              </a:rPr>
              <a:t>frame-based</a:t>
            </a:r>
            <a:r>
              <a:rPr lang="en-US" sz="3200" b="0" kern="0" dirty="0" smtClean="0">
                <a:latin typeface="+mn-lt"/>
              </a:rPr>
              <a:t> protocols (RTP) and </a:t>
            </a:r>
            <a:r>
              <a:rPr lang="en-US" sz="3200" b="0" i="1" kern="0" dirty="0" smtClean="0">
                <a:solidFill>
                  <a:srgbClr val="C00000"/>
                </a:solidFill>
                <a:latin typeface="+mn-lt"/>
              </a:rPr>
              <a:t>chunk-based</a:t>
            </a:r>
            <a:r>
              <a:rPr lang="en-US" sz="3200" b="0" kern="0" dirty="0" smtClean="0">
                <a:latin typeface="+mn-lt"/>
              </a:rPr>
              <a:t> protocols (DASH).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07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07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356C43-7C26-40A9-9C87-476CF2B290D8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1. Retransmission</a:t>
            </a:r>
          </a:p>
        </p:txBody>
      </p:sp>
      <p:sp>
        <p:nvSpPr>
          <p:cNvPr id="30726" name="Rectangle 3"/>
          <p:cNvSpPr>
            <a:spLocks noChangeArrowheads="1"/>
          </p:cNvSpPr>
          <p:nvPr/>
        </p:nvSpPr>
        <p:spPr bwMode="auto">
          <a:xfrm>
            <a:off x="762000" y="2667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0727" name="Rectangle 4"/>
          <p:cNvSpPr>
            <a:spLocks noChangeArrowheads="1"/>
          </p:cNvSpPr>
          <p:nvPr/>
        </p:nvSpPr>
        <p:spPr bwMode="auto">
          <a:xfrm>
            <a:off x="2133600" y="2667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0728" name="Rectangle 5"/>
          <p:cNvSpPr>
            <a:spLocks noChangeArrowheads="1"/>
          </p:cNvSpPr>
          <p:nvPr/>
        </p:nvSpPr>
        <p:spPr bwMode="auto">
          <a:xfrm>
            <a:off x="3505200" y="2667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0729" name="Rectangle 6"/>
          <p:cNvSpPr>
            <a:spLocks noChangeArrowheads="1"/>
          </p:cNvSpPr>
          <p:nvPr/>
        </p:nvSpPr>
        <p:spPr bwMode="auto">
          <a:xfrm>
            <a:off x="4876800" y="2667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0730" name="Rectangle 7"/>
          <p:cNvSpPr>
            <a:spLocks noChangeArrowheads="1"/>
          </p:cNvSpPr>
          <p:nvPr/>
        </p:nvSpPr>
        <p:spPr bwMode="auto">
          <a:xfrm>
            <a:off x="1143000" y="43434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0731" name="Rectangle 8"/>
          <p:cNvSpPr>
            <a:spLocks noChangeArrowheads="1"/>
          </p:cNvSpPr>
          <p:nvPr/>
        </p:nvSpPr>
        <p:spPr bwMode="auto">
          <a:xfrm>
            <a:off x="2514600" y="43434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0732" name="Rectangle 9"/>
          <p:cNvSpPr>
            <a:spLocks noChangeArrowheads="1"/>
          </p:cNvSpPr>
          <p:nvPr/>
        </p:nvSpPr>
        <p:spPr bwMode="auto">
          <a:xfrm>
            <a:off x="5257800" y="43434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0733" name="Rectangle 10"/>
          <p:cNvSpPr>
            <a:spLocks noChangeArrowheads="1"/>
          </p:cNvSpPr>
          <p:nvPr/>
        </p:nvSpPr>
        <p:spPr bwMode="auto">
          <a:xfrm>
            <a:off x="6858000" y="2667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0734" name="Rectangle 11"/>
          <p:cNvSpPr>
            <a:spLocks noChangeArrowheads="1"/>
          </p:cNvSpPr>
          <p:nvPr/>
        </p:nvSpPr>
        <p:spPr bwMode="auto">
          <a:xfrm>
            <a:off x="7239000" y="43434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cxnSp>
        <p:nvCxnSpPr>
          <p:cNvPr id="30735" name="AutoShape 20"/>
          <p:cNvCxnSpPr>
            <a:cxnSpLocks noChangeShapeType="1"/>
            <a:stCxn id="30726" idx="2"/>
            <a:endCxn id="30730" idx="0"/>
          </p:cNvCxnSpPr>
          <p:nvPr/>
        </p:nvCxnSpPr>
        <p:spPr bwMode="auto">
          <a:xfrm>
            <a:off x="1333500" y="3289300"/>
            <a:ext cx="381000" cy="1041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0736" name="AutoShape 21"/>
          <p:cNvCxnSpPr>
            <a:cxnSpLocks noChangeShapeType="1"/>
            <a:stCxn id="30727" idx="2"/>
            <a:endCxn id="30731" idx="0"/>
          </p:cNvCxnSpPr>
          <p:nvPr/>
        </p:nvCxnSpPr>
        <p:spPr bwMode="auto">
          <a:xfrm>
            <a:off x="2705100" y="3289300"/>
            <a:ext cx="381000" cy="1041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0737" name="AutoShape 22"/>
          <p:cNvCxnSpPr>
            <a:cxnSpLocks noChangeShapeType="1"/>
            <a:stCxn id="30729" idx="2"/>
          </p:cNvCxnSpPr>
          <p:nvPr/>
        </p:nvCxnSpPr>
        <p:spPr bwMode="auto">
          <a:xfrm>
            <a:off x="5448300" y="3289300"/>
            <a:ext cx="342900" cy="1041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0738" name="AutoShape 23"/>
          <p:cNvCxnSpPr>
            <a:cxnSpLocks noChangeShapeType="1"/>
            <a:stCxn id="30733" idx="2"/>
            <a:endCxn id="30734" idx="0"/>
          </p:cNvCxnSpPr>
          <p:nvPr/>
        </p:nvCxnSpPr>
        <p:spPr bwMode="auto">
          <a:xfrm>
            <a:off x="7429500" y="3289300"/>
            <a:ext cx="381000" cy="1041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0739" name="AutoShape 24"/>
          <p:cNvCxnSpPr>
            <a:cxnSpLocks noChangeShapeType="1"/>
            <a:stCxn id="30728" idx="2"/>
          </p:cNvCxnSpPr>
          <p:nvPr/>
        </p:nvCxnSpPr>
        <p:spPr bwMode="auto">
          <a:xfrm>
            <a:off x="4076700" y="3289300"/>
            <a:ext cx="190500" cy="6731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0740" name="Text Box 25"/>
          <p:cNvSpPr txBox="1">
            <a:spLocks noChangeArrowheads="1"/>
          </p:cNvSpPr>
          <p:nvPr/>
        </p:nvSpPr>
        <p:spPr bwMode="auto">
          <a:xfrm>
            <a:off x="4076700" y="3876675"/>
            <a:ext cx="190500" cy="5191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bg2"/>
                </a:solidFill>
              </a:rPr>
              <a:t>X</a:t>
            </a:r>
          </a:p>
        </p:txBody>
      </p:sp>
      <p:sp>
        <p:nvSpPr>
          <p:cNvPr id="30741" name="Line 26"/>
          <p:cNvSpPr>
            <a:spLocks noChangeShapeType="1"/>
          </p:cNvSpPr>
          <p:nvPr/>
        </p:nvSpPr>
        <p:spPr bwMode="auto">
          <a:xfrm flipV="1">
            <a:off x="6667500" y="3302000"/>
            <a:ext cx="381000" cy="104140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17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426D4B-DC54-4DC9-81C8-F3BAFB39D24F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2. Redundant Data</a:t>
            </a:r>
          </a:p>
        </p:txBody>
      </p:sp>
      <p:sp>
        <p:nvSpPr>
          <p:cNvPr id="31750" name="Rectangle 3"/>
          <p:cNvSpPr>
            <a:spLocks noChangeArrowheads="1"/>
          </p:cNvSpPr>
          <p:nvPr/>
        </p:nvSpPr>
        <p:spPr bwMode="auto">
          <a:xfrm>
            <a:off x="838200" y="2667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1751" name="Rectangle 4"/>
          <p:cNvSpPr>
            <a:spLocks noChangeArrowheads="1"/>
          </p:cNvSpPr>
          <p:nvPr/>
        </p:nvSpPr>
        <p:spPr bwMode="auto">
          <a:xfrm>
            <a:off x="2590800" y="2667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1752" name="Rectangle 5"/>
          <p:cNvSpPr>
            <a:spLocks noChangeArrowheads="1"/>
          </p:cNvSpPr>
          <p:nvPr/>
        </p:nvSpPr>
        <p:spPr bwMode="auto">
          <a:xfrm>
            <a:off x="4343400" y="2667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1753" name="Rectangle 6"/>
          <p:cNvSpPr>
            <a:spLocks noChangeArrowheads="1"/>
          </p:cNvSpPr>
          <p:nvPr/>
        </p:nvSpPr>
        <p:spPr bwMode="auto">
          <a:xfrm>
            <a:off x="6096000" y="2667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1754" name="Rectangle 7"/>
          <p:cNvSpPr>
            <a:spLocks noChangeArrowheads="1"/>
          </p:cNvSpPr>
          <p:nvPr/>
        </p:nvSpPr>
        <p:spPr bwMode="auto">
          <a:xfrm>
            <a:off x="838200" y="43434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1755" name="Rectangle 8"/>
          <p:cNvSpPr>
            <a:spLocks noChangeArrowheads="1"/>
          </p:cNvSpPr>
          <p:nvPr/>
        </p:nvSpPr>
        <p:spPr bwMode="auto">
          <a:xfrm>
            <a:off x="2590800" y="43434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1756" name="Rectangle 9"/>
          <p:cNvSpPr>
            <a:spLocks noChangeArrowheads="1"/>
          </p:cNvSpPr>
          <p:nvPr/>
        </p:nvSpPr>
        <p:spPr bwMode="auto">
          <a:xfrm>
            <a:off x="6096000" y="43434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1757" name="Rectangle 10"/>
          <p:cNvSpPr>
            <a:spLocks noChangeArrowheads="1"/>
          </p:cNvSpPr>
          <p:nvPr/>
        </p:nvSpPr>
        <p:spPr bwMode="auto">
          <a:xfrm>
            <a:off x="1981200" y="26670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1758" name="Rectangle 11"/>
          <p:cNvSpPr>
            <a:spLocks noChangeArrowheads="1"/>
          </p:cNvSpPr>
          <p:nvPr/>
        </p:nvSpPr>
        <p:spPr bwMode="auto">
          <a:xfrm>
            <a:off x="1981200" y="43434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1759" name="Rectangle 12"/>
          <p:cNvSpPr>
            <a:spLocks noChangeArrowheads="1"/>
          </p:cNvSpPr>
          <p:nvPr/>
        </p:nvSpPr>
        <p:spPr bwMode="auto">
          <a:xfrm>
            <a:off x="3733800" y="43434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1760" name="Rectangle 13"/>
          <p:cNvSpPr>
            <a:spLocks noChangeArrowheads="1"/>
          </p:cNvSpPr>
          <p:nvPr/>
        </p:nvSpPr>
        <p:spPr bwMode="auto">
          <a:xfrm>
            <a:off x="3733800" y="26670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1761" name="Rectangle 14"/>
          <p:cNvSpPr>
            <a:spLocks noChangeArrowheads="1"/>
          </p:cNvSpPr>
          <p:nvPr/>
        </p:nvSpPr>
        <p:spPr bwMode="auto">
          <a:xfrm>
            <a:off x="5486400" y="26670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1762" name="Rectangle 15"/>
          <p:cNvSpPr>
            <a:spLocks noChangeArrowheads="1"/>
          </p:cNvSpPr>
          <p:nvPr/>
        </p:nvSpPr>
        <p:spPr bwMode="auto">
          <a:xfrm>
            <a:off x="7239000" y="26670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31763" name="Rectangle 16"/>
          <p:cNvSpPr>
            <a:spLocks noChangeArrowheads="1"/>
          </p:cNvSpPr>
          <p:nvPr/>
        </p:nvSpPr>
        <p:spPr bwMode="auto">
          <a:xfrm>
            <a:off x="7239000" y="43434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31764" name="Rectangle 17"/>
          <p:cNvSpPr>
            <a:spLocks noChangeArrowheads="1"/>
          </p:cNvSpPr>
          <p:nvPr/>
        </p:nvSpPr>
        <p:spPr bwMode="auto">
          <a:xfrm>
            <a:off x="4343400" y="43434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27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27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70CFF4-265D-4DEB-90DA-1BF915707140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2590800" y="43434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/>
            <a:endParaRPr lang="en-US">
              <a:solidFill>
                <a:schemeClr val="bg1"/>
              </a:solidFill>
            </a:endParaRPr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6096000" y="43434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/>
            <a:endParaRPr lang="en-US">
              <a:solidFill>
                <a:schemeClr val="bg1"/>
              </a:solidFill>
            </a:endParaRPr>
          </a:p>
        </p:txBody>
      </p:sp>
      <p:sp>
        <p:nvSpPr>
          <p:cNvPr id="32775" name="Rectangle 8"/>
          <p:cNvSpPr>
            <a:spLocks noChangeArrowheads="1"/>
          </p:cNvSpPr>
          <p:nvPr/>
        </p:nvSpPr>
        <p:spPr bwMode="auto">
          <a:xfrm>
            <a:off x="2590800" y="43434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2776" name="Rectangle 9"/>
          <p:cNvSpPr>
            <a:spLocks noChangeArrowheads="1"/>
          </p:cNvSpPr>
          <p:nvPr/>
        </p:nvSpPr>
        <p:spPr bwMode="auto">
          <a:xfrm>
            <a:off x="6096000" y="43434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27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3. Error Concealment</a:t>
            </a:r>
          </a:p>
        </p:txBody>
      </p:sp>
      <p:sp>
        <p:nvSpPr>
          <p:cNvPr id="32778" name="Rectangle 3"/>
          <p:cNvSpPr>
            <a:spLocks noChangeArrowheads="1"/>
          </p:cNvSpPr>
          <p:nvPr/>
        </p:nvSpPr>
        <p:spPr bwMode="auto">
          <a:xfrm>
            <a:off x="838200" y="2667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2779" name="Rectangle 4"/>
          <p:cNvSpPr>
            <a:spLocks noChangeArrowheads="1"/>
          </p:cNvSpPr>
          <p:nvPr/>
        </p:nvSpPr>
        <p:spPr bwMode="auto">
          <a:xfrm>
            <a:off x="2590800" y="2667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2780" name="Rectangle 5"/>
          <p:cNvSpPr>
            <a:spLocks noChangeArrowheads="1"/>
          </p:cNvSpPr>
          <p:nvPr/>
        </p:nvSpPr>
        <p:spPr bwMode="auto">
          <a:xfrm>
            <a:off x="4343400" y="2667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2781" name="Rectangle 6"/>
          <p:cNvSpPr>
            <a:spLocks noChangeArrowheads="1"/>
          </p:cNvSpPr>
          <p:nvPr/>
        </p:nvSpPr>
        <p:spPr bwMode="auto">
          <a:xfrm>
            <a:off x="6096000" y="2667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2782" name="Rectangle 7"/>
          <p:cNvSpPr>
            <a:spLocks noChangeArrowheads="1"/>
          </p:cNvSpPr>
          <p:nvPr/>
        </p:nvSpPr>
        <p:spPr bwMode="auto">
          <a:xfrm>
            <a:off x="838200" y="43434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4 2.22222E-6 L -0.1875 2.2222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22222E-6 L 0.19584 2.22222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6" grpId="0" animBg="1"/>
      <p:bldP spid="2970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709D8F-8F97-4303-822E-FCD2330FE5E6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379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Retransmission</a:t>
            </a:r>
          </a:p>
        </p:txBody>
      </p:sp>
      <p:sp>
        <p:nvSpPr>
          <p:cNvPr id="3379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 audio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A4D139-B71C-436F-93E4-28A25D2FB23C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Pros/Cons of Retransmissions</a:t>
            </a:r>
            <a:endParaRPr lang="en-US" sz="4600" smtClean="0"/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0668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Pros</a:t>
            </a:r>
          </a:p>
          <a:p>
            <a:pPr marL="800100" lvl="1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sz="3200" b="0" kern="0" dirty="0" smtClean="0">
                <a:latin typeface="+mn-lt"/>
              </a:rPr>
              <a:t>Low bandwidth overhead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tabLst/>
              <a:defRPr/>
            </a:pPr>
            <a:endParaRPr lang="en-US" sz="3200" b="0" kern="0" dirty="0" smtClean="0"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tabLst/>
              <a:defRPr/>
            </a:pPr>
            <a:endParaRPr lang="en-US" sz="3200" b="0" kern="0" dirty="0" smtClean="0"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tabLst/>
              <a:defRPr/>
            </a:pPr>
            <a:r>
              <a:rPr lang="en-US" sz="3200" b="0" kern="0" dirty="0" smtClean="0">
                <a:solidFill>
                  <a:schemeClr val="folHlink"/>
                </a:solidFill>
                <a:latin typeface="+mn-lt"/>
              </a:rPr>
              <a:t>Cons</a:t>
            </a:r>
          </a:p>
          <a:p>
            <a:pPr marL="800100" lvl="1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</a:rPr>
              <a:t>Additional delay</a:t>
            </a:r>
          </a:p>
          <a:p>
            <a:pPr marL="800100" lvl="1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sz="3000" b="0" kern="0" dirty="0" smtClean="0">
                <a:solidFill>
                  <a:schemeClr val="folHlink"/>
                </a:solidFill>
                <a:latin typeface="+mn-lt"/>
              </a:rPr>
              <a:t>2-way channel needed with RTP</a:t>
            </a:r>
            <a:br>
              <a:rPr lang="en-US" sz="3000" b="0" kern="0" dirty="0" smtClean="0">
                <a:solidFill>
                  <a:schemeClr val="folHlink"/>
                </a:solidFill>
                <a:latin typeface="+mn-lt"/>
              </a:rPr>
            </a:br>
            <a:r>
              <a:rPr lang="en-US" sz="3000" b="0" kern="0" dirty="0" smtClean="0">
                <a:solidFill>
                  <a:schemeClr val="folHlink"/>
                </a:solidFill>
                <a:latin typeface="+mn-lt"/>
              </a:rPr>
              <a:t>(1-way channel with DASH)</a:t>
            </a:r>
            <a:endParaRPr kumimoji="0" lang="en-US" sz="3000" b="0" i="0" u="none" strike="noStrike" kern="0" cap="none" spc="0" normalizeH="0" baseline="0" noProof="0" dirty="0" smtClean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6EA51E-3CAD-40E1-945F-C55B802C5AF5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Problems with Internet</a:t>
            </a:r>
          </a:p>
        </p:txBody>
      </p:sp>
      <p:sp>
        <p:nvSpPr>
          <p:cNvPr id="20486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Limited Bandwidth</a:t>
            </a:r>
          </a:p>
          <a:p>
            <a:pPr eaLnBrk="1" hangingPunct="1"/>
            <a:r>
              <a:rPr lang="en-US" smtClean="0"/>
              <a:t>Varying Conditions</a:t>
            </a:r>
          </a:p>
          <a:p>
            <a:pPr eaLnBrk="1" hangingPunct="1"/>
            <a:r>
              <a:rPr lang="en-US" smtClean="0"/>
              <a:t>Delay Jitter</a:t>
            </a:r>
          </a:p>
          <a:p>
            <a:pPr eaLnBrk="1" hangingPunct="1"/>
            <a:r>
              <a:rPr lang="en-US" smtClean="0"/>
              <a:t>Packet Loss</a:t>
            </a:r>
          </a:p>
          <a:p>
            <a:pPr eaLnBrk="1" hangingPunct="1"/>
            <a:r>
              <a:rPr lang="en-US" smtClean="0"/>
              <a:t>Delay</a:t>
            </a:r>
          </a:p>
          <a:p>
            <a:pPr eaLnBrk="1" hangingPunct="1"/>
            <a:r>
              <a:rPr lang="en-US" smtClean="0"/>
              <a:t>Heterogeneity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 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CAB690-96C0-4A7E-9E9C-EBFBB5D8D83A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Scalable Retransmission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65275"/>
            <a:ext cx="7772400" cy="4530725"/>
          </a:xfrm>
        </p:spPr>
        <p:txBody>
          <a:bodyPr/>
          <a:lstStyle/>
          <a:p>
            <a:pPr eaLnBrk="1" hangingPunct="1"/>
            <a:r>
              <a:rPr lang="en-US" dirty="0" smtClean="0"/>
              <a:t>On packet loss</a:t>
            </a:r>
          </a:p>
          <a:p>
            <a:pPr lvl="1" eaLnBrk="1" hangingPunct="1"/>
            <a:r>
              <a:rPr lang="en-US" dirty="0" smtClean="0"/>
              <a:t>T = random(0, RTT)</a:t>
            </a:r>
          </a:p>
          <a:p>
            <a:pPr lvl="1" eaLnBrk="1" hangingPunct="1"/>
            <a:r>
              <a:rPr lang="en-US" dirty="0" smtClean="0"/>
              <a:t>wait for T</a:t>
            </a:r>
          </a:p>
          <a:p>
            <a:pPr lvl="1" eaLnBrk="1" hangingPunct="1"/>
            <a:r>
              <a:rPr lang="en-US" dirty="0" smtClean="0"/>
              <a:t>multicast NACK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On receiving NACK from others</a:t>
            </a:r>
          </a:p>
          <a:p>
            <a:pPr lvl="1" eaLnBrk="1" hangingPunct="1"/>
            <a:r>
              <a:rPr lang="en-US" dirty="0" smtClean="0"/>
              <a:t>suppress own NACK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148FAC-3C65-4FF7-AB99-D9350A13A311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Retransmit when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Group size is small, or with DASH </a:t>
            </a:r>
          </a:p>
          <a:p>
            <a:pPr eaLnBrk="1" hangingPunct="1"/>
            <a:r>
              <a:rPr lang="en-US" dirty="0" smtClean="0"/>
              <a:t>Loss rate is low</a:t>
            </a:r>
          </a:p>
          <a:p>
            <a:pPr eaLnBrk="1" hangingPunct="1"/>
            <a:r>
              <a:rPr lang="en-US" dirty="0" smtClean="0"/>
              <a:t>Large latency acceptable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5D3472-5113-4FAE-BD01-F8A64F0E85E6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Selective Retransmission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Retransmission based on priority of packets</a:t>
            </a:r>
          </a:p>
          <a:p>
            <a:pPr eaLnBrk="1" hangingPunct="1"/>
            <a:r>
              <a:rPr lang="en-US" smtClean="0"/>
              <a:t>Important/urgent packets are retransmitted first</a:t>
            </a:r>
          </a:p>
          <a:p>
            <a:pPr eaLnBrk="1" hangingPunct="1"/>
            <a:r>
              <a:rPr lang="en-US" smtClean="0"/>
              <a:t>Packets are only retransmitted when there is enough time [Papadopoulos and Parulkar, NOSSDAV 1996]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714709-3F5A-4188-B005-24401591FC52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Redundant Data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 audio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99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91C260-71FE-4882-A8A3-E2B68994AA2F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Parity</a:t>
            </a:r>
            <a:r>
              <a:rPr lang="en-US" smtClean="0"/>
              <a:t> </a:t>
            </a:r>
            <a:r>
              <a:rPr lang="en-US" sz="3800" smtClean="0"/>
              <a:t>Forward Error Correction</a:t>
            </a:r>
            <a:endParaRPr lang="en-US" smtClean="0"/>
          </a:p>
        </p:txBody>
      </p:sp>
      <p:sp>
        <p:nvSpPr>
          <p:cNvPr id="39942" name="Text Box 4"/>
          <p:cNvSpPr txBox="1">
            <a:spLocks noChangeArrowheads="1"/>
          </p:cNvSpPr>
          <p:nvPr/>
        </p:nvSpPr>
        <p:spPr bwMode="auto">
          <a:xfrm>
            <a:off x="1371600" y="2698750"/>
            <a:ext cx="1798638" cy="5445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1011001</a:t>
            </a:r>
          </a:p>
        </p:txBody>
      </p:sp>
      <p:sp>
        <p:nvSpPr>
          <p:cNvPr id="39943" name="Text Box 5"/>
          <p:cNvSpPr txBox="1">
            <a:spLocks noChangeArrowheads="1"/>
          </p:cNvSpPr>
          <p:nvPr/>
        </p:nvSpPr>
        <p:spPr bwMode="auto">
          <a:xfrm>
            <a:off x="1371600" y="3543300"/>
            <a:ext cx="1798638" cy="5445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1000010</a:t>
            </a:r>
          </a:p>
        </p:txBody>
      </p:sp>
      <p:sp>
        <p:nvSpPr>
          <p:cNvPr id="39944" name="Text Box 6"/>
          <p:cNvSpPr txBox="1">
            <a:spLocks noChangeArrowheads="1"/>
          </p:cNvSpPr>
          <p:nvPr/>
        </p:nvSpPr>
        <p:spPr bwMode="auto">
          <a:xfrm>
            <a:off x="1371600" y="4364038"/>
            <a:ext cx="1798638" cy="544512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0001001</a:t>
            </a:r>
          </a:p>
        </p:txBody>
      </p:sp>
      <p:sp>
        <p:nvSpPr>
          <p:cNvPr id="39945" name="Oval 7"/>
          <p:cNvSpPr>
            <a:spLocks noChangeArrowheads="1"/>
          </p:cNvSpPr>
          <p:nvPr/>
        </p:nvSpPr>
        <p:spPr bwMode="auto">
          <a:xfrm>
            <a:off x="3962400" y="3352800"/>
            <a:ext cx="914400" cy="914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XOR</a:t>
            </a:r>
          </a:p>
        </p:txBody>
      </p:sp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5486400" y="3543300"/>
            <a:ext cx="1798638" cy="544513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0010010</a:t>
            </a:r>
          </a:p>
        </p:txBody>
      </p:sp>
      <p:cxnSp>
        <p:nvCxnSpPr>
          <p:cNvPr id="39947" name="AutoShape 9"/>
          <p:cNvCxnSpPr>
            <a:cxnSpLocks noChangeShapeType="1"/>
            <a:stCxn id="39942" idx="3"/>
            <a:endCxn id="39945" idx="1"/>
          </p:cNvCxnSpPr>
          <p:nvPr/>
        </p:nvCxnSpPr>
        <p:spPr bwMode="auto">
          <a:xfrm>
            <a:off x="3182938" y="2971800"/>
            <a:ext cx="912812" cy="50165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9948" name="AutoShape 10"/>
          <p:cNvCxnSpPr>
            <a:cxnSpLocks noChangeShapeType="1"/>
            <a:stCxn id="39944" idx="3"/>
            <a:endCxn id="39945" idx="3"/>
          </p:cNvCxnSpPr>
          <p:nvPr/>
        </p:nvCxnSpPr>
        <p:spPr bwMode="auto">
          <a:xfrm flipV="1">
            <a:off x="3182938" y="4146550"/>
            <a:ext cx="912812" cy="4905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9949" name="AutoShape 11"/>
          <p:cNvCxnSpPr>
            <a:cxnSpLocks noChangeShapeType="1"/>
            <a:stCxn id="39943" idx="3"/>
            <a:endCxn id="39945" idx="2"/>
          </p:cNvCxnSpPr>
          <p:nvPr/>
        </p:nvCxnSpPr>
        <p:spPr bwMode="auto">
          <a:xfrm flipV="1">
            <a:off x="3182938" y="3810000"/>
            <a:ext cx="766762" cy="6350"/>
          </a:xfrm>
          <a:prstGeom prst="curvedConnector3">
            <a:avLst>
              <a:gd name="adj1" fmla="val 49898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9950" name="AutoShape 12"/>
          <p:cNvCxnSpPr>
            <a:cxnSpLocks noChangeShapeType="1"/>
            <a:stCxn id="39945" idx="6"/>
          </p:cNvCxnSpPr>
          <p:nvPr/>
        </p:nvCxnSpPr>
        <p:spPr bwMode="auto">
          <a:xfrm>
            <a:off x="4889500" y="3810000"/>
            <a:ext cx="584200" cy="6350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09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DDA155-9D9C-49E2-B17A-29E6F31F397B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Parity Forward Error Correction</a:t>
            </a:r>
            <a:endParaRPr lang="en-US" smtClean="0"/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1371600" y="2241550"/>
            <a:ext cx="1798638" cy="5445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1011001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1371600" y="3086100"/>
            <a:ext cx="1798638" cy="5445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1000010</a:t>
            </a: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1371600" y="3906838"/>
            <a:ext cx="1798638" cy="544512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0001001</a:t>
            </a:r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1371600" y="4806950"/>
            <a:ext cx="1798638" cy="544513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0010010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79258E-6 L 0.44201 0.0011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63847E-6 L 0.44201 0.0002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2445E-7 L 0.44201 0.0048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" y="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75087E-6 C 0.01909 -0.00602 0.03819 -0.01205 0.06545 0.00649 C 0.0927 0.02503 0.14444 0.0343 0.16388 0.11171 C 0.18333 0.18911 0.17777 0.41136 0.18194 0.47045 " pathEditMode="relative" ptsTypes="aaaA">
                                      <p:cBhvr>
                                        <p:cTn id="12" dur="20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animBg="1"/>
      <p:bldP spid="41988" grpId="0" animBg="1"/>
      <p:bldP spid="41989" grpId="0" animBg="1"/>
      <p:bldP spid="4199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19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19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D9FEFB-A5D8-4DA2-A933-80424F45EAAE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Parity FEC Ordering</a:t>
            </a:r>
          </a:p>
        </p:txBody>
      </p:sp>
      <p:grpSp>
        <p:nvGrpSpPr>
          <p:cNvPr id="41990" name="Group 14"/>
          <p:cNvGrpSpPr>
            <a:grpSpLocks/>
          </p:cNvGrpSpPr>
          <p:nvPr/>
        </p:nvGrpSpPr>
        <p:grpSpPr bwMode="auto">
          <a:xfrm>
            <a:off x="914400" y="3262313"/>
            <a:ext cx="2209800" cy="319087"/>
            <a:chOff x="1056" y="1536"/>
            <a:chExt cx="3360" cy="345"/>
          </a:xfrm>
        </p:grpSpPr>
        <p:sp>
          <p:nvSpPr>
            <p:cNvPr id="42007" name="Rectangle 15"/>
            <p:cNvSpPr>
              <a:spLocks noChangeArrowheads="1"/>
            </p:cNvSpPr>
            <p:nvPr/>
          </p:nvSpPr>
          <p:spPr bwMode="auto">
            <a:xfrm>
              <a:off x="1056" y="1536"/>
              <a:ext cx="768" cy="336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8" name="Rectangle 16"/>
            <p:cNvSpPr>
              <a:spLocks noChangeArrowheads="1"/>
            </p:cNvSpPr>
            <p:nvPr/>
          </p:nvSpPr>
          <p:spPr bwMode="auto">
            <a:xfrm>
              <a:off x="2784" y="1536"/>
              <a:ext cx="768" cy="336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9" name="Rectangle 17"/>
            <p:cNvSpPr>
              <a:spLocks noChangeArrowheads="1"/>
            </p:cNvSpPr>
            <p:nvPr/>
          </p:nvSpPr>
          <p:spPr bwMode="auto">
            <a:xfrm>
              <a:off x="1920" y="1536"/>
              <a:ext cx="768" cy="336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10" name="Rectangle 18"/>
            <p:cNvSpPr>
              <a:spLocks noChangeArrowheads="1"/>
            </p:cNvSpPr>
            <p:nvPr/>
          </p:nvSpPr>
          <p:spPr bwMode="auto">
            <a:xfrm>
              <a:off x="3648" y="1536"/>
              <a:ext cx="768" cy="336"/>
            </a:xfrm>
            <a:prstGeom prst="rect">
              <a:avLst/>
            </a:prstGeom>
            <a:solidFill>
              <a:schemeClr val="folHlink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2011" name="AutoShape 19"/>
            <p:cNvCxnSpPr>
              <a:cxnSpLocks noChangeShapeType="1"/>
              <a:stCxn id="42007" idx="2"/>
              <a:endCxn id="42010" idx="2"/>
            </p:cNvCxnSpPr>
            <p:nvPr/>
          </p:nvCxnSpPr>
          <p:spPr bwMode="auto">
            <a:xfrm rot="16200000" flipH="1">
              <a:off x="2735" y="585"/>
              <a:ext cx="1" cy="2592"/>
            </a:xfrm>
            <a:prstGeom prst="bentConnector3">
              <a:avLst>
                <a:gd name="adj1" fmla="val 41000014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42012" name="AutoShape 20"/>
            <p:cNvCxnSpPr>
              <a:cxnSpLocks noChangeShapeType="1"/>
              <a:stCxn id="42009" idx="2"/>
              <a:endCxn id="42010" idx="2"/>
            </p:cNvCxnSpPr>
            <p:nvPr/>
          </p:nvCxnSpPr>
          <p:spPr bwMode="auto">
            <a:xfrm rot="16200000" flipH="1">
              <a:off x="3167" y="1017"/>
              <a:ext cx="1" cy="1728"/>
            </a:xfrm>
            <a:prstGeom prst="bentConnector3">
              <a:avLst>
                <a:gd name="adj1" fmla="val 26900009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42013" name="AutoShape 21"/>
            <p:cNvCxnSpPr>
              <a:cxnSpLocks noChangeShapeType="1"/>
              <a:stCxn id="42008" idx="2"/>
              <a:endCxn id="42010" idx="2"/>
            </p:cNvCxnSpPr>
            <p:nvPr/>
          </p:nvCxnSpPr>
          <p:spPr bwMode="auto">
            <a:xfrm rot="16200000" flipH="1">
              <a:off x="3599" y="1449"/>
              <a:ext cx="1" cy="864"/>
            </a:xfrm>
            <a:prstGeom prst="bentConnector3">
              <a:avLst>
                <a:gd name="adj1" fmla="val 13600005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41991" name="Group 22"/>
          <p:cNvGrpSpPr>
            <a:grpSpLocks/>
          </p:cNvGrpSpPr>
          <p:nvPr/>
        </p:nvGrpSpPr>
        <p:grpSpPr bwMode="auto">
          <a:xfrm>
            <a:off x="3200400" y="3262313"/>
            <a:ext cx="2209800" cy="319087"/>
            <a:chOff x="1056" y="1536"/>
            <a:chExt cx="3360" cy="345"/>
          </a:xfrm>
        </p:grpSpPr>
        <p:sp>
          <p:nvSpPr>
            <p:cNvPr id="42000" name="Rectangle 23"/>
            <p:cNvSpPr>
              <a:spLocks noChangeArrowheads="1"/>
            </p:cNvSpPr>
            <p:nvPr/>
          </p:nvSpPr>
          <p:spPr bwMode="auto">
            <a:xfrm>
              <a:off x="1056" y="1536"/>
              <a:ext cx="768" cy="336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1" name="Rectangle 24"/>
            <p:cNvSpPr>
              <a:spLocks noChangeArrowheads="1"/>
            </p:cNvSpPr>
            <p:nvPr/>
          </p:nvSpPr>
          <p:spPr bwMode="auto">
            <a:xfrm>
              <a:off x="2784" y="1536"/>
              <a:ext cx="768" cy="336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2" name="Rectangle 25"/>
            <p:cNvSpPr>
              <a:spLocks noChangeArrowheads="1"/>
            </p:cNvSpPr>
            <p:nvPr/>
          </p:nvSpPr>
          <p:spPr bwMode="auto">
            <a:xfrm>
              <a:off x="1920" y="1536"/>
              <a:ext cx="768" cy="336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3" name="Rectangle 26"/>
            <p:cNvSpPr>
              <a:spLocks noChangeArrowheads="1"/>
            </p:cNvSpPr>
            <p:nvPr/>
          </p:nvSpPr>
          <p:spPr bwMode="auto">
            <a:xfrm>
              <a:off x="3648" y="1536"/>
              <a:ext cx="768" cy="336"/>
            </a:xfrm>
            <a:prstGeom prst="rect">
              <a:avLst/>
            </a:prstGeom>
            <a:solidFill>
              <a:schemeClr val="folHlink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2004" name="AutoShape 27"/>
            <p:cNvCxnSpPr>
              <a:cxnSpLocks noChangeShapeType="1"/>
              <a:stCxn id="42000" idx="2"/>
              <a:endCxn id="42003" idx="2"/>
            </p:cNvCxnSpPr>
            <p:nvPr/>
          </p:nvCxnSpPr>
          <p:spPr bwMode="auto">
            <a:xfrm rot="16200000" flipH="1">
              <a:off x="2735" y="585"/>
              <a:ext cx="1" cy="2592"/>
            </a:xfrm>
            <a:prstGeom prst="bentConnector3">
              <a:avLst>
                <a:gd name="adj1" fmla="val 41000014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42005" name="AutoShape 28"/>
            <p:cNvCxnSpPr>
              <a:cxnSpLocks noChangeShapeType="1"/>
              <a:stCxn id="42002" idx="2"/>
              <a:endCxn id="42003" idx="2"/>
            </p:cNvCxnSpPr>
            <p:nvPr/>
          </p:nvCxnSpPr>
          <p:spPr bwMode="auto">
            <a:xfrm rot="16200000" flipH="1">
              <a:off x="3167" y="1017"/>
              <a:ext cx="1" cy="1728"/>
            </a:xfrm>
            <a:prstGeom prst="bentConnector3">
              <a:avLst>
                <a:gd name="adj1" fmla="val 26900009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42006" name="AutoShape 29"/>
            <p:cNvCxnSpPr>
              <a:cxnSpLocks noChangeShapeType="1"/>
              <a:stCxn id="42001" idx="2"/>
              <a:endCxn id="42003" idx="2"/>
            </p:cNvCxnSpPr>
            <p:nvPr/>
          </p:nvCxnSpPr>
          <p:spPr bwMode="auto">
            <a:xfrm rot="16200000" flipH="1">
              <a:off x="3599" y="1449"/>
              <a:ext cx="1" cy="864"/>
            </a:xfrm>
            <a:prstGeom prst="bentConnector3">
              <a:avLst>
                <a:gd name="adj1" fmla="val 13600005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41992" name="Group 30"/>
          <p:cNvGrpSpPr>
            <a:grpSpLocks/>
          </p:cNvGrpSpPr>
          <p:nvPr/>
        </p:nvGrpSpPr>
        <p:grpSpPr bwMode="auto">
          <a:xfrm>
            <a:off x="5486400" y="3262313"/>
            <a:ext cx="2209800" cy="319087"/>
            <a:chOff x="1056" y="1536"/>
            <a:chExt cx="3360" cy="345"/>
          </a:xfrm>
        </p:grpSpPr>
        <p:sp>
          <p:nvSpPr>
            <p:cNvPr id="41993" name="Rectangle 31"/>
            <p:cNvSpPr>
              <a:spLocks noChangeArrowheads="1"/>
            </p:cNvSpPr>
            <p:nvPr/>
          </p:nvSpPr>
          <p:spPr bwMode="auto">
            <a:xfrm>
              <a:off x="1056" y="1536"/>
              <a:ext cx="768" cy="336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4" name="Rectangle 32"/>
            <p:cNvSpPr>
              <a:spLocks noChangeArrowheads="1"/>
            </p:cNvSpPr>
            <p:nvPr/>
          </p:nvSpPr>
          <p:spPr bwMode="auto">
            <a:xfrm>
              <a:off x="2784" y="1536"/>
              <a:ext cx="768" cy="336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5" name="Rectangle 33"/>
            <p:cNvSpPr>
              <a:spLocks noChangeArrowheads="1"/>
            </p:cNvSpPr>
            <p:nvPr/>
          </p:nvSpPr>
          <p:spPr bwMode="auto">
            <a:xfrm>
              <a:off x="1920" y="1536"/>
              <a:ext cx="768" cy="336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6" name="Rectangle 34"/>
            <p:cNvSpPr>
              <a:spLocks noChangeArrowheads="1"/>
            </p:cNvSpPr>
            <p:nvPr/>
          </p:nvSpPr>
          <p:spPr bwMode="auto">
            <a:xfrm>
              <a:off x="3648" y="1536"/>
              <a:ext cx="768" cy="336"/>
            </a:xfrm>
            <a:prstGeom prst="rect">
              <a:avLst/>
            </a:prstGeom>
            <a:solidFill>
              <a:schemeClr val="folHlink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1997" name="AutoShape 35"/>
            <p:cNvCxnSpPr>
              <a:cxnSpLocks noChangeShapeType="1"/>
              <a:stCxn id="41993" idx="2"/>
              <a:endCxn id="41996" idx="2"/>
            </p:cNvCxnSpPr>
            <p:nvPr/>
          </p:nvCxnSpPr>
          <p:spPr bwMode="auto">
            <a:xfrm rot="16200000" flipH="1">
              <a:off x="2735" y="585"/>
              <a:ext cx="1" cy="2592"/>
            </a:xfrm>
            <a:prstGeom prst="bentConnector3">
              <a:avLst>
                <a:gd name="adj1" fmla="val 41000014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41998" name="AutoShape 36"/>
            <p:cNvCxnSpPr>
              <a:cxnSpLocks noChangeShapeType="1"/>
              <a:stCxn id="41995" idx="2"/>
              <a:endCxn id="41996" idx="2"/>
            </p:cNvCxnSpPr>
            <p:nvPr/>
          </p:nvCxnSpPr>
          <p:spPr bwMode="auto">
            <a:xfrm rot="16200000" flipH="1">
              <a:off x="3167" y="1017"/>
              <a:ext cx="1" cy="1728"/>
            </a:xfrm>
            <a:prstGeom prst="bentConnector3">
              <a:avLst>
                <a:gd name="adj1" fmla="val 26900009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41999" name="AutoShape 37"/>
            <p:cNvCxnSpPr>
              <a:cxnSpLocks noChangeShapeType="1"/>
              <a:stCxn id="41994" idx="2"/>
              <a:endCxn id="41996" idx="2"/>
            </p:cNvCxnSpPr>
            <p:nvPr/>
          </p:nvCxnSpPr>
          <p:spPr bwMode="auto">
            <a:xfrm rot="16200000" flipH="1">
              <a:off x="3599" y="1449"/>
              <a:ext cx="1" cy="864"/>
            </a:xfrm>
            <a:prstGeom prst="bentConnector3">
              <a:avLst>
                <a:gd name="adj1" fmla="val 13600005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30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30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C63F6E-B9E7-489E-AEE8-71A65174DEF6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Parity FEC Ordering</a:t>
            </a:r>
          </a:p>
        </p:txBody>
      </p:sp>
      <p:sp>
        <p:nvSpPr>
          <p:cNvPr id="43014" name="Rectangle 12"/>
          <p:cNvSpPr>
            <a:spLocks noChangeArrowheads="1"/>
          </p:cNvSpPr>
          <p:nvPr/>
        </p:nvSpPr>
        <p:spPr bwMode="auto">
          <a:xfrm>
            <a:off x="11430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Rectangle 14"/>
          <p:cNvSpPr>
            <a:spLocks noChangeArrowheads="1"/>
          </p:cNvSpPr>
          <p:nvPr/>
        </p:nvSpPr>
        <p:spPr bwMode="auto">
          <a:xfrm>
            <a:off x="23622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Rectangle 15"/>
          <p:cNvSpPr>
            <a:spLocks noChangeArrowheads="1"/>
          </p:cNvSpPr>
          <p:nvPr/>
        </p:nvSpPr>
        <p:spPr bwMode="auto">
          <a:xfrm>
            <a:off x="17526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3017" name="AutoShape 16"/>
          <p:cNvCxnSpPr>
            <a:cxnSpLocks noChangeShapeType="1"/>
            <a:stCxn id="43014" idx="2"/>
            <a:endCxn id="43016" idx="2"/>
          </p:cNvCxnSpPr>
          <p:nvPr/>
        </p:nvCxnSpPr>
        <p:spPr bwMode="auto">
          <a:xfrm rot="16200000" flipH="1">
            <a:off x="16994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3018" name="AutoShape 17"/>
          <p:cNvCxnSpPr>
            <a:cxnSpLocks noChangeShapeType="1"/>
            <a:stCxn id="43015" idx="2"/>
            <a:endCxn id="43016" idx="2"/>
          </p:cNvCxnSpPr>
          <p:nvPr/>
        </p:nvCxnSpPr>
        <p:spPr bwMode="auto">
          <a:xfrm rot="5400000">
            <a:off x="23090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3019" name="Rectangle 35"/>
          <p:cNvSpPr>
            <a:spLocks noChangeArrowheads="1"/>
          </p:cNvSpPr>
          <p:nvPr/>
        </p:nvSpPr>
        <p:spPr bwMode="auto">
          <a:xfrm>
            <a:off x="35814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0" name="Rectangle 36"/>
          <p:cNvSpPr>
            <a:spLocks noChangeArrowheads="1"/>
          </p:cNvSpPr>
          <p:nvPr/>
        </p:nvSpPr>
        <p:spPr bwMode="auto">
          <a:xfrm>
            <a:off x="48006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1" name="Rectangle 37"/>
          <p:cNvSpPr>
            <a:spLocks noChangeArrowheads="1"/>
          </p:cNvSpPr>
          <p:nvPr/>
        </p:nvSpPr>
        <p:spPr bwMode="auto">
          <a:xfrm>
            <a:off x="41910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3022" name="AutoShape 38"/>
          <p:cNvCxnSpPr>
            <a:cxnSpLocks noChangeShapeType="1"/>
            <a:stCxn id="43019" idx="2"/>
            <a:endCxn id="43021" idx="2"/>
          </p:cNvCxnSpPr>
          <p:nvPr/>
        </p:nvCxnSpPr>
        <p:spPr bwMode="auto">
          <a:xfrm rot="16200000" flipH="1">
            <a:off x="41378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3023" name="AutoShape 39"/>
          <p:cNvCxnSpPr>
            <a:cxnSpLocks noChangeShapeType="1"/>
            <a:stCxn id="43020" idx="2"/>
            <a:endCxn id="43021" idx="2"/>
          </p:cNvCxnSpPr>
          <p:nvPr/>
        </p:nvCxnSpPr>
        <p:spPr bwMode="auto">
          <a:xfrm rot="5400000">
            <a:off x="47474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3024" name="Rectangle 40"/>
          <p:cNvSpPr>
            <a:spLocks noChangeArrowheads="1"/>
          </p:cNvSpPr>
          <p:nvPr/>
        </p:nvSpPr>
        <p:spPr bwMode="auto">
          <a:xfrm>
            <a:off x="60198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5" name="Rectangle 41"/>
          <p:cNvSpPr>
            <a:spLocks noChangeArrowheads="1"/>
          </p:cNvSpPr>
          <p:nvPr/>
        </p:nvSpPr>
        <p:spPr bwMode="auto">
          <a:xfrm>
            <a:off x="7191375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6" name="Rectangle 42"/>
          <p:cNvSpPr>
            <a:spLocks noChangeArrowheads="1"/>
          </p:cNvSpPr>
          <p:nvPr/>
        </p:nvSpPr>
        <p:spPr bwMode="auto">
          <a:xfrm>
            <a:off x="6581775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3027" name="AutoShape 43"/>
          <p:cNvCxnSpPr>
            <a:cxnSpLocks noChangeShapeType="1"/>
            <a:stCxn id="43024" idx="2"/>
            <a:endCxn id="43026" idx="2"/>
          </p:cNvCxnSpPr>
          <p:nvPr/>
        </p:nvCxnSpPr>
        <p:spPr bwMode="auto">
          <a:xfrm rot="16200000" flipH="1">
            <a:off x="6552407" y="3332956"/>
            <a:ext cx="1588" cy="561975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3028" name="AutoShape 44"/>
          <p:cNvCxnSpPr>
            <a:cxnSpLocks noChangeShapeType="1"/>
            <a:stCxn id="43025" idx="2"/>
            <a:endCxn id="43026" idx="2"/>
          </p:cNvCxnSpPr>
          <p:nvPr/>
        </p:nvCxnSpPr>
        <p:spPr bwMode="auto">
          <a:xfrm rot="5400000">
            <a:off x="7138194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3029" name="Rectangle 45"/>
          <p:cNvSpPr>
            <a:spLocks noChangeArrowheads="1"/>
          </p:cNvSpPr>
          <p:nvPr/>
        </p:nvSpPr>
        <p:spPr bwMode="auto">
          <a:xfrm>
            <a:off x="29718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30" name="Rectangle 46"/>
          <p:cNvSpPr>
            <a:spLocks noChangeArrowheads="1"/>
          </p:cNvSpPr>
          <p:nvPr/>
        </p:nvSpPr>
        <p:spPr bwMode="auto">
          <a:xfrm>
            <a:off x="54102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3031" name="AutoShape 47"/>
          <p:cNvCxnSpPr>
            <a:cxnSpLocks noChangeShapeType="1"/>
            <a:stCxn id="43015" idx="0"/>
            <a:endCxn id="43029" idx="0"/>
          </p:cNvCxnSpPr>
          <p:nvPr/>
        </p:nvCxnSpPr>
        <p:spPr bwMode="auto">
          <a:xfrm rot="5400000" flipV="1">
            <a:off x="29186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3032" name="AutoShape 48"/>
          <p:cNvCxnSpPr>
            <a:cxnSpLocks noChangeShapeType="1"/>
            <a:stCxn id="43019" idx="0"/>
            <a:endCxn id="43029" idx="0"/>
          </p:cNvCxnSpPr>
          <p:nvPr/>
        </p:nvCxnSpPr>
        <p:spPr bwMode="auto">
          <a:xfrm rot="-5400000" flipH="1" flipV="1">
            <a:off x="35282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3033" name="AutoShape 49"/>
          <p:cNvCxnSpPr>
            <a:cxnSpLocks noChangeShapeType="1"/>
            <a:stCxn id="43020" idx="0"/>
            <a:endCxn id="43030" idx="0"/>
          </p:cNvCxnSpPr>
          <p:nvPr/>
        </p:nvCxnSpPr>
        <p:spPr bwMode="auto">
          <a:xfrm rot="5400000" flipV="1">
            <a:off x="53570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3034" name="AutoShape 50"/>
          <p:cNvCxnSpPr>
            <a:cxnSpLocks noChangeShapeType="1"/>
            <a:stCxn id="43024" idx="0"/>
            <a:endCxn id="43030" idx="0"/>
          </p:cNvCxnSpPr>
          <p:nvPr/>
        </p:nvCxnSpPr>
        <p:spPr bwMode="auto">
          <a:xfrm rot="-5400000" flipH="1" flipV="1">
            <a:off x="59666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40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40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C919BF-4A2D-4913-B1D6-6CE880F33FAB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Parity FEC Ordering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11430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23622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17526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0182" name="AutoShape 6"/>
          <p:cNvCxnSpPr>
            <a:cxnSpLocks noChangeShapeType="1"/>
            <a:stCxn id="50179" idx="2"/>
            <a:endCxn id="50181" idx="2"/>
          </p:cNvCxnSpPr>
          <p:nvPr/>
        </p:nvCxnSpPr>
        <p:spPr bwMode="auto">
          <a:xfrm rot="16200000" flipH="1">
            <a:off x="16994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0183" name="AutoShape 7"/>
          <p:cNvCxnSpPr>
            <a:cxnSpLocks noChangeShapeType="1"/>
            <a:stCxn id="50180" idx="2"/>
            <a:endCxn id="50181" idx="2"/>
          </p:cNvCxnSpPr>
          <p:nvPr/>
        </p:nvCxnSpPr>
        <p:spPr bwMode="auto">
          <a:xfrm rot="5400000">
            <a:off x="23090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4043" name="Rectangle 8"/>
          <p:cNvSpPr>
            <a:spLocks noChangeArrowheads="1"/>
          </p:cNvSpPr>
          <p:nvPr/>
        </p:nvSpPr>
        <p:spPr bwMode="auto">
          <a:xfrm>
            <a:off x="35814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Rectangle 9"/>
          <p:cNvSpPr>
            <a:spLocks noChangeArrowheads="1"/>
          </p:cNvSpPr>
          <p:nvPr/>
        </p:nvSpPr>
        <p:spPr bwMode="auto">
          <a:xfrm>
            <a:off x="48006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Rectangle 10"/>
          <p:cNvSpPr>
            <a:spLocks noChangeArrowheads="1"/>
          </p:cNvSpPr>
          <p:nvPr/>
        </p:nvSpPr>
        <p:spPr bwMode="auto">
          <a:xfrm>
            <a:off x="41910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4046" name="AutoShape 11"/>
          <p:cNvCxnSpPr>
            <a:cxnSpLocks noChangeShapeType="1"/>
            <a:stCxn id="44043" idx="2"/>
            <a:endCxn id="44045" idx="2"/>
          </p:cNvCxnSpPr>
          <p:nvPr/>
        </p:nvCxnSpPr>
        <p:spPr bwMode="auto">
          <a:xfrm rot="16200000" flipH="1">
            <a:off x="41378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4047" name="AutoShape 12"/>
          <p:cNvCxnSpPr>
            <a:cxnSpLocks noChangeShapeType="1"/>
            <a:stCxn id="44044" idx="2"/>
            <a:endCxn id="44045" idx="2"/>
          </p:cNvCxnSpPr>
          <p:nvPr/>
        </p:nvCxnSpPr>
        <p:spPr bwMode="auto">
          <a:xfrm rot="5400000">
            <a:off x="47474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4048" name="Rectangle 13"/>
          <p:cNvSpPr>
            <a:spLocks noChangeArrowheads="1"/>
          </p:cNvSpPr>
          <p:nvPr/>
        </p:nvSpPr>
        <p:spPr bwMode="auto">
          <a:xfrm>
            <a:off x="60198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Rectangle 14"/>
          <p:cNvSpPr>
            <a:spLocks noChangeArrowheads="1"/>
          </p:cNvSpPr>
          <p:nvPr/>
        </p:nvSpPr>
        <p:spPr bwMode="auto">
          <a:xfrm>
            <a:off x="7191375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Rectangle 15"/>
          <p:cNvSpPr>
            <a:spLocks noChangeArrowheads="1"/>
          </p:cNvSpPr>
          <p:nvPr/>
        </p:nvSpPr>
        <p:spPr bwMode="auto">
          <a:xfrm>
            <a:off x="6581775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4051" name="AutoShape 16"/>
          <p:cNvCxnSpPr>
            <a:cxnSpLocks noChangeShapeType="1"/>
            <a:stCxn id="44048" idx="2"/>
            <a:endCxn id="44050" idx="2"/>
          </p:cNvCxnSpPr>
          <p:nvPr/>
        </p:nvCxnSpPr>
        <p:spPr bwMode="auto">
          <a:xfrm rot="16200000" flipH="1">
            <a:off x="6552407" y="3332956"/>
            <a:ext cx="1588" cy="561975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4052" name="AutoShape 17"/>
          <p:cNvCxnSpPr>
            <a:cxnSpLocks noChangeShapeType="1"/>
            <a:stCxn id="44049" idx="2"/>
            <a:endCxn id="44050" idx="2"/>
          </p:cNvCxnSpPr>
          <p:nvPr/>
        </p:nvCxnSpPr>
        <p:spPr bwMode="auto">
          <a:xfrm rot="5400000">
            <a:off x="7138194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50194" name="Rectangle 18"/>
          <p:cNvSpPr>
            <a:spLocks noChangeArrowheads="1"/>
          </p:cNvSpPr>
          <p:nvPr/>
        </p:nvSpPr>
        <p:spPr bwMode="auto">
          <a:xfrm>
            <a:off x="29718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4" name="Rectangle 19"/>
          <p:cNvSpPr>
            <a:spLocks noChangeArrowheads="1"/>
          </p:cNvSpPr>
          <p:nvPr/>
        </p:nvSpPr>
        <p:spPr bwMode="auto">
          <a:xfrm>
            <a:off x="54102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4055" name="AutoShape 20"/>
          <p:cNvCxnSpPr>
            <a:cxnSpLocks noChangeShapeType="1"/>
            <a:stCxn id="50180" idx="0"/>
            <a:endCxn id="50194" idx="0"/>
          </p:cNvCxnSpPr>
          <p:nvPr/>
        </p:nvCxnSpPr>
        <p:spPr bwMode="auto">
          <a:xfrm rot="5400000" flipV="1">
            <a:off x="29186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4056" name="AutoShape 21"/>
          <p:cNvCxnSpPr>
            <a:cxnSpLocks noChangeShapeType="1"/>
            <a:stCxn id="44043" idx="0"/>
            <a:endCxn id="50194" idx="0"/>
          </p:cNvCxnSpPr>
          <p:nvPr/>
        </p:nvCxnSpPr>
        <p:spPr bwMode="auto">
          <a:xfrm rot="-5400000" flipH="1" flipV="1">
            <a:off x="35282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4057" name="AutoShape 22"/>
          <p:cNvCxnSpPr>
            <a:cxnSpLocks noChangeShapeType="1"/>
            <a:stCxn id="44044" idx="0"/>
            <a:endCxn id="44054" idx="0"/>
          </p:cNvCxnSpPr>
          <p:nvPr/>
        </p:nvCxnSpPr>
        <p:spPr bwMode="auto">
          <a:xfrm rot="5400000" flipV="1">
            <a:off x="53570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4058" name="AutoShape 23"/>
          <p:cNvCxnSpPr>
            <a:cxnSpLocks noChangeShapeType="1"/>
            <a:stCxn id="44048" idx="0"/>
            <a:endCxn id="44054" idx="0"/>
          </p:cNvCxnSpPr>
          <p:nvPr/>
        </p:nvCxnSpPr>
        <p:spPr bwMode="auto">
          <a:xfrm rot="-5400000" flipH="1" flipV="1">
            <a:off x="59666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50200" name="Rectangle 24"/>
          <p:cNvSpPr>
            <a:spLocks noChangeArrowheads="1"/>
          </p:cNvSpPr>
          <p:nvPr/>
        </p:nvSpPr>
        <p:spPr bwMode="auto">
          <a:xfrm>
            <a:off x="23622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50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50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250" autoRev="1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250" autoRev="1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250" autoRev="1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50" autoRev="1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7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50" autoRev="1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7" dur="250" autoRev="1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50" autoRev="1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7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250" autoRev="1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2" dur="250" autoRev="1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3" dur="250" autoRev="1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50" autoRev="1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animBg="1"/>
      <p:bldP spid="50180" grpId="0" animBg="1"/>
      <p:bldP spid="50181" grpId="0" animBg="1"/>
      <p:bldP spid="50194" grpId="0" animBg="1"/>
      <p:bldP spid="5020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50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50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69404D-0F78-4BD5-A78B-E5A2010197DC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Parity FEC Ordering</a:t>
            </a:r>
          </a:p>
        </p:txBody>
      </p:sp>
      <p:sp>
        <p:nvSpPr>
          <p:cNvPr id="45062" name="Rectangle 3"/>
          <p:cNvSpPr>
            <a:spLocks noChangeArrowheads="1"/>
          </p:cNvSpPr>
          <p:nvPr/>
        </p:nvSpPr>
        <p:spPr bwMode="auto">
          <a:xfrm>
            <a:off x="5334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Rectangle 4"/>
          <p:cNvSpPr>
            <a:spLocks noChangeArrowheads="1"/>
          </p:cNvSpPr>
          <p:nvPr/>
        </p:nvSpPr>
        <p:spPr bwMode="auto">
          <a:xfrm>
            <a:off x="17526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Rectangle 5"/>
          <p:cNvSpPr>
            <a:spLocks noChangeArrowheads="1"/>
          </p:cNvSpPr>
          <p:nvPr/>
        </p:nvSpPr>
        <p:spPr bwMode="auto">
          <a:xfrm>
            <a:off x="11430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Rectangle 8"/>
          <p:cNvSpPr>
            <a:spLocks noChangeArrowheads="1"/>
          </p:cNvSpPr>
          <p:nvPr/>
        </p:nvSpPr>
        <p:spPr bwMode="auto">
          <a:xfrm>
            <a:off x="29718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Rectangle 9"/>
          <p:cNvSpPr>
            <a:spLocks noChangeArrowheads="1"/>
          </p:cNvSpPr>
          <p:nvPr/>
        </p:nvSpPr>
        <p:spPr bwMode="auto">
          <a:xfrm>
            <a:off x="41910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Rectangle 10"/>
          <p:cNvSpPr>
            <a:spLocks noChangeArrowheads="1"/>
          </p:cNvSpPr>
          <p:nvPr/>
        </p:nvSpPr>
        <p:spPr bwMode="auto">
          <a:xfrm>
            <a:off x="35814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Rectangle 18"/>
          <p:cNvSpPr>
            <a:spLocks noChangeArrowheads="1"/>
          </p:cNvSpPr>
          <p:nvPr/>
        </p:nvSpPr>
        <p:spPr bwMode="auto">
          <a:xfrm>
            <a:off x="23622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069" name="AutoShape 24"/>
          <p:cNvCxnSpPr>
            <a:cxnSpLocks noChangeShapeType="1"/>
            <a:stCxn id="45064" idx="0"/>
            <a:endCxn id="45063" idx="0"/>
          </p:cNvCxnSpPr>
          <p:nvPr/>
        </p:nvCxnSpPr>
        <p:spPr bwMode="auto">
          <a:xfrm rot="5400000" flipV="1">
            <a:off x="16994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5070" name="AutoShape 25"/>
          <p:cNvCxnSpPr>
            <a:cxnSpLocks noChangeShapeType="1"/>
            <a:stCxn id="45062" idx="0"/>
            <a:endCxn id="45063" idx="0"/>
          </p:cNvCxnSpPr>
          <p:nvPr/>
        </p:nvCxnSpPr>
        <p:spPr bwMode="auto">
          <a:xfrm rot="5400000" flipV="1">
            <a:off x="1394619" y="2667794"/>
            <a:ext cx="1588" cy="12192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5071" name="AutoShape 26"/>
          <p:cNvCxnSpPr>
            <a:cxnSpLocks noChangeShapeType="1"/>
            <a:stCxn id="45068" idx="0"/>
            <a:endCxn id="45063" idx="0"/>
          </p:cNvCxnSpPr>
          <p:nvPr/>
        </p:nvCxnSpPr>
        <p:spPr bwMode="auto">
          <a:xfrm rot="-5400000" flipH="1" flipV="1">
            <a:off x="23090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5072" name="AutoShape 27"/>
          <p:cNvCxnSpPr>
            <a:cxnSpLocks noChangeShapeType="1"/>
            <a:stCxn id="45062" idx="2"/>
            <a:endCxn id="45065" idx="2"/>
          </p:cNvCxnSpPr>
          <p:nvPr/>
        </p:nvCxnSpPr>
        <p:spPr bwMode="auto">
          <a:xfrm rot="16200000" flipH="1">
            <a:off x="2004219" y="2394744"/>
            <a:ext cx="1588" cy="24384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5073" name="AutoShape 28"/>
          <p:cNvCxnSpPr>
            <a:cxnSpLocks noChangeShapeType="1"/>
            <a:stCxn id="45068" idx="2"/>
            <a:endCxn id="45065" idx="2"/>
          </p:cNvCxnSpPr>
          <p:nvPr/>
        </p:nvCxnSpPr>
        <p:spPr bwMode="auto">
          <a:xfrm rot="16200000" flipH="1">
            <a:off x="29186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5074" name="AutoShape 29"/>
          <p:cNvCxnSpPr>
            <a:cxnSpLocks noChangeShapeType="1"/>
            <a:stCxn id="45067" idx="2"/>
            <a:endCxn id="45065" idx="2"/>
          </p:cNvCxnSpPr>
          <p:nvPr/>
        </p:nvCxnSpPr>
        <p:spPr bwMode="auto">
          <a:xfrm rot="5400000">
            <a:off x="35282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5075" name="AutoShape 30"/>
          <p:cNvCxnSpPr>
            <a:cxnSpLocks noChangeShapeType="1"/>
            <a:stCxn id="45062" idx="0"/>
            <a:endCxn id="45066" idx="0"/>
          </p:cNvCxnSpPr>
          <p:nvPr/>
        </p:nvCxnSpPr>
        <p:spPr bwMode="auto">
          <a:xfrm rot="5400000" flipV="1">
            <a:off x="2613819" y="1448594"/>
            <a:ext cx="1588" cy="3657600"/>
          </a:xfrm>
          <a:prstGeom prst="bentConnector3">
            <a:avLst>
              <a:gd name="adj1" fmla="val -43800014"/>
            </a:avLst>
          </a:prstGeom>
          <a:noFill/>
          <a:ln w="25400">
            <a:solidFill>
              <a:srgbClr val="A50021"/>
            </a:solidFill>
            <a:miter lim="800000"/>
            <a:headEnd/>
            <a:tailEnd type="triangle" w="med" len="med"/>
          </a:ln>
        </p:spPr>
      </p:cxnSp>
      <p:cxnSp>
        <p:nvCxnSpPr>
          <p:cNvPr id="45076" name="AutoShape 31"/>
          <p:cNvCxnSpPr>
            <a:cxnSpLocks noChangeShapeType="1"/>
            <a:stCxn id="45064" idx="0"/>
            <a:endCxn id="45066" idx="0"/>
          </p:cNvCxnSpPr>
          <p:nvPr/>
        </p:nvCxnSpPr>
        <p:spPr bwMode="auto">
          <a:xfrm rot="5400000" flipV="1">
            <a:off x="2918619" y="1753394"/>
            <a:ext cx="1588" cy="3048000"/>
          </a:xfrm>
          <a:prstGeom prst="bentConnector3">
            <a:avLst>
              <a:gd name="adj1" fmla="val -44400014"/>
            </a:avLst>
          </a:prstGeom>
          <a:noFill/>
          <a:ln w="25400">
            <a:solidFill>
              <a:srgbClr val="A50021"/>
            </a:solidFill>
            <a:miter lim="800000"/>
            <a:headEnd/>
            <a:tailEnd type="triangle" w="med" len="med"/>
          </a:ln>
        </p:spPr>
      </p:cxnSp>
      <p:sp>
        <p:nvSpPr>
          <p:cNvPr id="45077" name="Rectangle 32"/>
          <p:cNvSpPr>
            <a:spLocks noChangeArrowheads="1"/>
          </p:cNvSpPr>
          <p:nvPr/>
        </p:nvSpPr>
        <p:spPr bwMode="auto">
          <a:xfrm>
            <a:off x="48006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8" name="Rectangle 33"/>
          <p:cNvSpPr>
            <a:spLocks noChangeArrowheads="1"/>
          </p:cNvSpPr>
          <p:nvPr/>
        </p:nvSpPr>
        <p:spPr bwMode="auto">
          <a:xfrm>
            <a:off x="60198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9" name="Rectangle 34"/>
          <p:cNvSpPr>
            <a:spLocks noChangeArrowheads="1"/>
          </p:cNvSpPr>
          <p:nvPr/>
        </p:nvSpPr>
        <p:spPr bwMode="auto">
          <a:xfrm>
            <a:off x="54102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0" name="Rectangle 35"/>
          <p:cNvSpPr>
            <a:spLocks noChangeArrowheads="1"/>
          </p:cNvSpPr>
          <p:nvPr/>
        </p:nvSpPr>
        <p:spPr bwMode="auto">
          <a:xfrm>
            <a:off x="72390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1" name="Rectangle 36"/>
          <p:cNvSpPr>
            <a:spLocks noChangeArrowheads="1"/>
          </p:cNvSpPr>
          <p:nvPr/>
        </p:nvSpPr>
        <p:spPr bwMode="auto">
          <a:xfrm>
            <a:off x="84582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2" name="Rectangle 37"/>
          <p:cNvSpPr>
            <a:spLocks noChangeArrowheads="1"/>
          </p:cNvSpPr>
          <p:nvPr/>
        </p:nvSpPr>
        <p:spPr bwMode="auto">
          <a:xfrm>
            <a:off x="78486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3" name="Rectangle 38"/>
          <p:cNvSpPr>
            <a:spLocks noChangeArrowheads="1"/>
          </p:cNvSpPr>
          <p:nvPr/>
        </p:nvSpPr>
        <p:spPr bwMode="auto">
          <a:xfrm>
            <a:off x="66294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084" name="AutoShape 39"/>
          <p:cNvCxnSpPr>
            <a:cxnSpLocks noChangeShapeType="1"/>
            <a:stCxn id="45079" idx="0"/>
            <a:endCxn id="45078" idx="0"/>
          </p:cNvCxnSpPr>
          <p:nvPr/>
        </p:nvCxnSpPr>
        <p:spPr bwMode="auto">
          <a:xfrm rot="5400000" flipV="1">
            <a:off x="59666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5085" name="AutoShape 40"/>
          <p:cNvCxnSpPr>
            <a:cxnSpLocks noChangeShapeType="1"/>
            <a:stCxn id="45077" idx="0"/>
            <a:endCxn id="45078" idx="0"/>
          </p:cNvCxnSpPr>
          <p:nvPr/>
        </p:nvCxnSpPr>
        <p:spPr bwMode="auto">
          <a:xfrm rot="5400000" flipV="1">
            <a:off x="5661819" y="2667794"/>
            <a:ext cx="1588" cy="12192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5086" name="AutoShape 41"/>
          <p:cNvCxnSpPr>
            <a:cxnSpLocks noChangeShapeType="1"/>
            <a:stCxn id="45083" idx="0"/>
            <a:endCxn id="45078" idx="0"/>
          </p:cNvCxnSpPr>
          <p:nvPr/>
        </p:nvCxnSpPr>
        <p:spPr bwMode="auto">
          <a:xfrm rot="-5400000" flipH="1" flipV="1">
            <a:off x="65762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5087" name="AutoShape 42"/>
          <p:cNvCxnSpPr>
            <a:cxnSpLocks noChangeShapeType="1"/>
            <a:stCxn id="45077" idx="2"/>
            <a:endCxn id="45080" idx="2"/>
          </p:cNvCxnSpPr>
          <p:nvPr/>
        </p:nvCxnSpPr>
        <p:spPr bwMode="auto">
          <a:xfrm rot="16200000" flipH="1">
            <a:off x="6271419" y="2394744"/>
            <a:ext cx="1588" cy="24384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5088" name="AutoShape 43"/>
          <p:cNvCxnSpPr>
            <a:cxnSpLocks noChangeShapeType="1"/>
            <a:stCxn id="45083" idx="2"/>
            <a:endCxn id="45080" idx="2"/>
          </p:cNvCxnSpPr>
          <p:nvPr/>
        </p:nvCxnSpPr>
        <p:spPr bwMode="auto">
          <a:xfrm rot="16200000" flipH="1">
            <a:off x="71858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5089" name="AutoShape 44"/>
          <p:cNvCxnSpPr>
            <a:cxnSpLocks noChangeShapeType="1"/>
            <a:stCxn id="45082" idx="2"/>
            <a:endCxn id="45080" idx="2"/>
          </p:cNvCxnSpPr>
          <p:nvPr/>
        </p:nvCxnSpPr>
        <p:spPr bwMode="auto">
          <a:xfrm rot="5400000">
            <a:off x="77954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5090" name="AutoShape 45"/>
          <p:cNvCxnSpPr>
            <a:cxnSpLocks noChangeShapeType="1"/>
            <a:stCxn id="45077" idx="0"/>
            <a:endCxn id="45081" idx="0"/>
          </p:cNvCxnSpPr>
          <p:nvPr/>
        </p:nvCxnSpPr>
        <p:spPr bwMode="auto">
          <a:xfrm rot="5400000" flipV="1">
            <a:off x="6881019" y="1448594"/>
            <a:ext cx="1588" cy="3657600"/>
          </a:xfrm>
          <a:prstGeom prst="bentConnector3">
            <a:avLst>
              <a:gd name="adj1" fmla="val -43800014"/>
            </a:avLst>
          </a:prstGeom>
          <a:noFill/>
          <a:ln w="25400">
            <a:solidFill>
              <a:srgbClr val="A50021"/>
            </a:solidFill>
            <a:miter lim="800000"/>
            <a:headEnd/>
            <a:tailEnd type="triangle" w="med" len="med"/>
          </a:ln>
        </p:spPr>
      </p:cxnSp>
      <p:cxnSp>
        <p:nvCxnSpPr>
          <p:cNvPr id="45091" name="AutoShape 46"/>
          <p:cNvCxnSpPr>
            <a:cxnSpLocks noChangeShapeType="1"/>
            <a:stCxn id="45079" idx="0"/>
            <a:endCxn id="45081" idx="0"/>
          </p:cNvCxnSpPr>
          <p:nvPr/>
        </p:nvCxnSpPr>
        <p:spPr bwMode="auto">
          <a:xfrm rot="5400000" flipV="1">
            <a:off x="7185819" y="1753394"/>
            <a:ext cx="1588" cy="3048000"/>
          </a:xfrm>
          <a:prstGeom prst="bentConnector3">
            <a:avLst>
              <a:gd name="adj1" fmla="val -44300014"/>
            </a:avLst>
          </a:prstGeom>
          <a:noFill/>
          <a:ln w="25400">
            <a:solidFill>
              <a:srgbClr val="A5002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15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5E2190-9687-4753-8FBD-856FFC451804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1509" name="Cloud"/>
          <p:cNvSpPr>
            <a:spLocks noChangeAspect="1" noEditPoints="1" noChangeArrowheads="1"/>
          </p:cNvSpPr>
          <p:nvPr/>
        </p:nvSpPr>
        <p:spPr bwMode="auto">
          <a:xfrm>
            <a:off x="3328988" y="4419600"/>
            <a:ext cx="2832100" cy="16383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/>
              <a:t>Network</a:t>
            </a:r>
          </a:p>
        </p:txBody>
      </p:sp>
      <p:sp>
        <p:nvSpPr>
          <p:cNvPr id="21510" name="Rectangle 4"/>
          <p:cNvSpPr>
            <a:spLocks noChangeArrowheads="1"/>
          </p:cNvSpPr>
          <p:nvPr/>
        </p:nvSpPr>
        <p:spPr bwMode="auto">
          <a:xfrm>
            <a:off x="1403350" y="2043113"/>
            <a:ext cx="1476375" cy="9636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Encoder</a:t>
            </a:r>
          </a:p>
        </p:txBody>
      </p:sp>
      <p:sp>
        <p:nvSpPr>
          <p:cNvPr id="21511" name="Oval 5"/>
          <p:cNvSpPr>
            <a:spLocks noChangeArrowheads="1"/>
          </p:cNvSpPr>
          <p:nvPr/>
        </p:nvSpPr>
        <p:spPr bwMode="auto">
          <a:xfrm>
            <a:off x="1789113" y="3392488"/>
            <a:ext cx="1668462" cy="11557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Sender</a:t>
            </a:r>
          </a:p>
        </p:txBody>
      </p:sp>
      <p:sp>
        <p:nvSpPr>
          <p:cNvPr id="21512" name="Oval 6"/>
          <p:cNvSpPr>
            <a:spLocks noChangeArrowheads="1"/>
          </p:cNvSpPr>
          <p:nvPr/>
        </p:nvSpPr>
        <p:spPr bwMode="auto">
          <a:xfrm>
            <a:off x="3843338" y="2814638"/>
            <a:ext cx="1666875" cy="1155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Middlebox</a:t>
            </a:r>
          </a:p>
        </p:txBody>
      </p:sp>
      <p:sp>
        <p:nvSpPr>
          <p:cNvPr id="21513" name="Oval 7"/>
          <p:cNvSpPr>
            <a:spLocks noChangeArrowheads="1"/>
          </p:cNvSpPr>
          <p:nvPr/>
        </p:nvSpPr>
        <p:spPr bwMode="auto">
          <a:xfrm>
            <a:off x="5961063" y="3390900"/>
            <a:ext cx="1668462" cy="11557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Receiver</a:t>
            </a:r>
          </a:p>
        </p:txBody>
      </p:sp>
      <p:cxnSp>
        <p:nvCxnSpPr>
          <p:cNvPr id="21514" name="AutoShape 8"/>
          <p:cNvCxnSpPr>
            <a:cxnSpLocks noChangeShapeType="1"/>
            <a:stCxn id="21510" idx="2"/>
            <a:endCxn id="21511" idx="0"/>
          </p:cNvCxnSpPr>
          <p:nvPr/>
        </p:nvCxnSpPr>
        <p:spPr bwMode="auto">
          <a:xfrm rot="16200000" flipH="1">
            <a:off x="2189956" y="2958307"/>
            <a:ext cx="385763" cy="482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515" name="AutoShape 9"/>
          <p:cNvCxnSpPr>
            <a:cxnSpLocks noChangeShapeType="1"/>
            <a:stCxn id="21511" idx="4"/>
            <a:endCxn id="21509" idx="0"/>
          </p:cNvCxnSpPr>
          <p:nvPr/>
        </p:nvCxnSpPr>
        <p:spPr bwMode="auto">
          <a:xfrm rot="16200000" flipH="1">
            <a:off x="2635251" y="4537075"/>
            <a:ext cx="690562" cy="712787"/>
          </a:xfrm>
          <a:prstGeom prst="curvedConnector2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21516" name="AutoShape 10"/>
          <p:cNvCxnSpPr>
            <a:cxnSpLocks noChangeShapeType="1"/>
            <a:endCxn id="21512" idx="3"/>
          </p:cNvCxnSpPr>
          <p:nvPr/>
        </p:nvCxnSpPr>
        <p:spPr bwMode="auto">
          <a:xfrm rot="-5400000">
            <a:off x="3689350" y="4197350"/>
            <a:ext cx="795338" cy="1588"/>
          </a:xfrm>
          <a:prstGeom prst="curvedConnector3">
            <a:avLst>
              <a:gd name="adj1" fmla="val 39324"/>
            </a:avLst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21517" name="AutoShape 11"/>
          <p:cNvCxnSpPr>
            <a:cxnSpLocks noChangeShapeType="1"/>
            <a:stCxn id="21512" idx="5"/>
          </p:cNvCxnSpPr>
          <p:nvPr/>
        </p:nvCxnSpPr>
        <p:spPr bwMode="auto">
          <a:xfrm rot="5400000">
            <a:off x="4896644" y="4169569"/>
            <a:ext cx="738188" cy="0"/>
          </a:xfrm>
          <a:prstGeom prst="straightConnector1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21518" name="AutoShape 12"/>
          <p:cNvCxnSpPr>
            <a:cxnSpLocks noChangeShapeType="1"/>
            <a:stCxn id="21509" idx="2"/>
            <a:endCxn id="21513" idx="4"/>
          </p:cNvCxnSpPr>
          <p:nvPr/>
        </p:nvCxnSpPr>
        <p:spPr bwMode="auto">
          <a:xfrm flipV="1">
            <a:off x="6157913" y="4546600"/>
            <a:ext cx="638175" cy="692150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</p:spPr>
      </p:cxnSp>
      <p:sp>
        <p:nvSpPr>
          <p:cNvPr id="21519" name="Rectangle 13"/>
          <p:cNvSpPr>
            <a:spLocks noChangeArrowheads="1"/>
          </p:cNvSpPr>
          <p:nvPr/>
        </p:nvSpPr>
        <p:spPr bwMode="auto">
          <a:xfrm>
            <a:off x="6408738" y="2043113"/>
            <a:ext cx="1476375" cy="96361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Decoder</a:t>
            </a:r>
          </a:p>
        </p:txBody>
      </p:sp>
      <p:cxnSp>
        <p:nvCxnSpPr>
          <p:cNvPr id="21520" name="AutoShape 14"/>
          <p:cNvCxnSpPr>
            <a:cxnSpLocks noChangeShapeType="1"/>
            <a:stCxn id="21513" idx="0"/>
            <a:endCxn id="21519" idx="2"/>
          </p:cNvCxnSpPr>
          <p:nvPr/>
        </p:nvCxnSpPr>
        <p:spPr bwMode="auto">
          <a:xfrm rot="-5400000">
            <a:off x="6780213" y="3022600"/>
            <a:ext cx="384175" cy="352425"/>
          </a:xfrm>
          <a:prstGeom prst="curved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1521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You Are Here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60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60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86C9DA-E278-41A6-B669-801DF512103D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Parity FEC Ordering</a:t>
            </a: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5334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17526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1143000" y="3289300"/>
            <a:ext cx="504825" cy="311150"/>
          </a:xfrm>
          <a:prstGeom prst="rect">
            <a:avLst/>
          </a:prstGeom>
          <a:solidFill>
            <a:schemeClr val="bg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29718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41910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35814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9" name="Rectangle 9"/>
          <p:cNvSpPr>
            <a:spLocks noChangeArrowheads="1"/>
          </p:cNvSpPr>
          <p:nvPr/>
        </p:nvSpPr>
        <p:spPr bwMode="auto">
          <a:xfrm>
            <a:off x="23622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6093" name="AutoShape 10"/>
          <p:cNvCxnSpPr>
            <a:cxnSpLocks noChangeShapeType="1"/>
            <a:stCxn id="51205" idx="0"/>
            <a:endCxn id="51204" idx="0"/>
          </p:cNvCxnSpPr>
          <p:nvPr/>
        </p:nvCxnSpPr>
        <p:spPr bwMode="auto">
          <a:xfrm rot="5400000" flipV="1">
            <a:off x="16994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6094" name="AutoShape 11"/>
          <p:cNvCxnSpPr>
            <a:cxnSpLocks noChangeShapeType="1"/>
            <a:stCxn id="51203" idx="0"/>
            <a:endCxn id="51204" idx="0"/>
          </p:cNvCxnSpPr>
          <p:nvPr/>
        </p:nvCxnSpPr>
        <p:spPr bwMode="auto">
          <a:xfrm rot="5400000" flipV="1">
            <a:off x="1394619" y="2667794"/>
            <a:ext cx="1588" cy="12192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6095" name="AutoShape 12"/>
          <p:cNvCxnSpPr>
            <a:cxnSpLocks noChangeShapeType="1"/>
            <a:stCxn id="51209" idx="0"/>
            <a:endCxn id="51204" idx="0"/>
          </p:cNvCxnSpPr>
          <p:nvPr/>
        </p:nvCxnSpPr>
        <p:spPr bwMode="auto">
          <a:xfrm rot="-5400000" flipH="1" flipV="1">
            <a:off x="23090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6096" name="AutoShape 13"/>
          <p:cNvCxnSpPr>
            <a:cxnSpLocks noChangeShapeType="1"/>
            <a:stCxn id="51203" idx="2"/>
            <a:endCxn id="51206" idx="2"/>
          </p:cNvCxnSpPr>
          <p:nvPr/>
        </p:nvCxnSpPr>
        <p:spPr bwMode="auto">
          <a:xfrm rot="16200000" flipH="1">
            <a:off x="2004219" y="2394744"/>
            <a:ext cx="1588" cy="24384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6097" name="AutoShape 14"/>
          <p:cNvCxnSpPr>
            <a:cxnSpLocks noChangeShapeType="1"/>
            <a:stCxn id="51209" idx="2"/>
            <a:endCxn id="51206" idx="2"/>
          </p:cNvCxnSpPr>
          <p:nvPr/>
        </p:nvCxnSpPr>
        <p:spPr bwMode="auto">
          <a:xfrm rot="16200000" flipH="1">
            <a:off x="29186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6098" name="AutoShape 15"/>
          <p:cNvCxnSpPr>
            <a:cxnSpLocks noChangeShapeType="1"/>
            <a:stCxn id="51208" idx="2"/>
            <a:endCxn id="51206" idx="2"/>
          </p:cNvCxnSpPr>
          <p:nvPr/>
        </p:nvCxnSpPr>
        <p:spPr bwMode="auto">
          <a:xfrm rot="5400000">
            <a:off x="35282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6099" name="AutoShape 16"/>
          <p:cNvCxnSpPr>
            <a:cxnSpLocks noChangeShapeType="1"/>
            <a:stCxn id="51203" idx="0"/>
            <a:endCxn id="51207" idx="0"/>
          </p:cNvCxnSpPr>
          <p:nvPr/>
        </p:nvCxnSpPr>
        <p:spPr bwMode="auto">
          <a:xfrm rot="5400000" flipV="1">
            <a:off x="2613819" y="1448594"/>
            <a:ext cx="1588" cy="3657600"/>
          </a:xfrm>
          <a:prstGeom prst="bentConnector3">
            <a:avLst>
              <a:gd name="adj1" fmla="val -43800014"/>
            </a:avLst>
          </a:prstGeom>
          <a:noFill/>
          <a:ln w="25400">
            <a:solidFill>
              <a:srgbClr val="A50021"/>
            </a:solidFill>
            <a:miter lim="800000"/>
            <a:headEnd/>
            <a:tailEnd type="triangle" w="med" len="med"/>
          </a:ln>
        </p:spPr>
      </p:cxnSp>
      <p:cxnSp>
        <p:nvCxnSpPr>
          <p:cNvPr id="46100" name="AutoShape 17"/>
          <p:cNvCxnSpPr>
            <a:cxnSpLocks noChangeShapeType="1"/>
          </p:cNvCxnSpPr>
          <p:nvPr/>
        </p:nvCxnSpPr>
        <p:spPr bwMode="auto">
          <a:xfrm rot="5400000" flipV="1">
            <a:off x="2918619" y="1753394"/>
            <a:ext cx="1588" cy="3048000"/>
          </a:xfrm>
          <a:prstGeom prst="bentConnector3">
            <a:avLst>
              <a:gd name="adj1" fmla="val -44400014"/>
            </a:avLst>
          </a:prstGeom>
          <a:noFill/>
          <a:ln w="25400">
            <a:solidFill>
              <a:srgbClr val="A50021"/>
            </a:solidFill>
            <a:miter lim="800000"/>
            <a:headEnd/>
            <a:tailEnd type="triangle" w="med" len="med"/>
          </a:ln>
        </p:spPr>
      </p:cxnSp>
      <p:sp>
        <p:nvSpPr>
          <p:cNvPr id="46101" name="Rectangle 18"/>
          <p:cNvSpPr>
            <a:spLocks noChangeArrowheads="1"/>
          </p:cNvSpPr>
          <p:nvPr/>
        </p:nvSpPr>
        <p:spPr bwMode="auto">
          <a:xfrm>
            <a:off x="48006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2" name="Rectangle 19"/>
          <p:cNvSpPr>
            <a:spLocks noChangeArrowheads="1"/>
          </p:cNvSpPr>
          <p:nvPr/>
        </p:nvSpPr>
        <p:spPr bwMode="auto">
          <a:xfrm>
            <a:off x="60198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3" name="Rectangle 20"/>
          <p:cNvSpPr>
            <a:spLocks noChangeArrowheads="1"/>
          </p:cNvSpPr>
          <p:nvPr/>
        </p:nvSpPr>
        <p:spPr bwMode="auto">
          <a:xfrm>
            <a:off x="54102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4" name="Rectangle 21"/>
          <p:cNvSpPr>
            <a:spLocks noChangeArrowheads="1"/>
          </p:cNvSpPr>
          <p:nvPr/>
        </p:nvSpPr>
        <p:spPr bwMode="auto">
          <a:xfrm>
            <a:off x="72390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5" name="Rectangle 22"/>
          <p:cNvSpPr>
            <a:spLocks noChangeArrowheads="1"/>
          </p:cNvSpPr>
          <p:nvPr/>
        </p:nvSpPr>
        <p:spPr bwMode="auto">
          <a:xfrm>
            <a:off x="84582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6" name="Rectangle 23"/>
          <p:cNvSpPr>
            <a:spLocks noChangeArrowheads="1"/>
          </p:cNvSpPr>
          <p:nvPr/>
        </p:nvSpPr>
        <p:spPr bwMode="auto">
          <a:xfrm>
            <a:off x="78486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7" name="Rectangle 24"/>
          <p:cNvSpPr>
            <a:spLocks noChangeArrowheads="1"/>
          </p:cNvSpPr>
          <p:nvPr/>
        </p:nvSpPr>
        <p:spPr bwMode="auto">
          <a:xfrm>
            <a:off x="66294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6108" name="AutoShape 25"/>
          <p:cNvCxnSpPr>
            <a:cxnSpLocks noChangeShapeType="1"/>
            <a:stCxn id="46103" idx="0"/>
            <a:endCxn id="46102" idx="0"/>
          </p:cNvCxnSpPr>
          <p:nvPr/>
        </p:nvCxnSpPr>
        <p:spPr bwMode="auto">
          <a:xfrm rot="5400000" flipV="1">
            <a:off x="59666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6109" name="AutoShape 26"/>
          <p:cNvCxnSpPr>
            <a:cxnSpLocks noChangeShapeType="1"/>
            <a:stCxn id="46101" idx="0"/>
            <a:endCxn id="46102" idx="0"/>
          </p:cNvCxnSpPr>
          <p:nvPr/>
        </p:nvCxnSpPr>
        <p:spPr bwMode="auto">
          <a:xfrm rot="5400000" flipV="1">
            <a:off x="5661819" y="2667794"/>
            <a:ext cx="1588" cy="12192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6110" name="AutoShape 27"/>
          <p:cNvCxnSpPr>
            <a:cxnSpLocks noChangeShapeType="1"/>
            <a:stCxn id="46107" idx="0"/>
            <a:endCxn id="46102" idx="0"/>
          </p:cNvCxnSpPr>
          <p:nvPr/>
        </p:nvCxnSpPr>
        <p:spPr bwMode="auto">
          <a:xfrm rot="-5400000" flipH="1" flipV="1">
            <a:off x="65762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6111" name="AutoShape 28"/>
          <p:cNvCxnSpPr>
            <a:cxnSpLocks noChangeShapeType="1"/>
            <a:stCxn id="46101" idx="2"/>
            <a:endCxn id="46104" idx="2"/>
          </p:cNvCxnSpPr>
          <p:nvPr/>
        </p:nvCxnSpPr>
        <p:spPr bwMode="auto">
          <a:xfrm rot="16200000" flipH="1">
            <a:off x="6271419" y="2394744"/>
            <a:ext cx="1588" cy="24384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6112" name="AutoShape 29"/>
          <p:cNvCxnSpPr>
            <a:cxnSpLocks noChangeShapeType="1"/>
            <a:stCxn id="46107" idx="2"/>
            <a:endCxn id="46104" idx="2"/>
          </p:cNvCxnSpPr>
          <p:nvPr/>
        </p:nvCxnSpPr>
        <p:spPr bwMode="auto">
          <a:xfrm rot="16200000" flipH="1">
            <a:off x="71858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6113" name="AutoShape 30"/>
          <p:cNvCxnSpPr>
            <a:cxnSpLocks noChangeShapeType="1"/>
            <a:stCxn id="46106" idx="2"/>
            <a:endCxn id="46104" idx="2"/>
          </p:cNvCxnSpPr>
          <p:nvPr/>
        </p:nvCxnSpPr>
        <p:spPr bwMode="auto">
          <a:xfrm rot="5400000">
            <a:off x="77954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6114" name="AutoShape 31"/>
          <p:cNvCxnSpPr>
            <a:cxnSpLocks noChangeShapeType="1"/>
            <a:stCxn id="46101" idx="0"/>
            <a:endCxn id="46105" idx="0"/>
          </p:cNvCxnSpPr>
          <p:nvPr/>
        </p:nvCxnSpPr>
        <p:spPr bwMode="auto">
          <a:xfrm rot="5400000" flipV="1">
            <a:off x="6881019" y="1448594"/>
            <a:ext cx="1588" cy="3657600"/>
          </a:xfrm>
          <a:prstGeom prst="bentConnector3">
            <a:avLst>
              <a:gd name="adj1" fmla="val -43800014"/>
            </a:avLst>
          </a:prstGeom>
          <a:noFill/>
          <a:ln w="25400">
            <a:solidFill>
              <a:srgbClr val="A50021"/>
            </a:solidFill>
            <a:miter lim="800000"/>
            <a:headEnd/>
            <a:tailEnd type="triangle" w="med" len="med"/>
          </a:ln>
        </p:spPr>
      </p:cxnSp>
      <p:cxnSp>
        <p:nvCxnSpPr>
          <p:cNvPr id="46115" name="AutoShape 32"/>
          <p:cNvCxnSpPr>
            <a:cxnSpLocks noChangeShapeType="1"/>
            <a:stCxn id="46103" idx="0"/>
            <a:endCxn id="46105" idx="0"/>
          </p:cNvCxnSpPr>
          <p:nvPr/>
        </p:nvCxnSpPr>
        <p:spPr bwMode="auto">
          <a:xfrm rot="5400000" flipV="1">
            <a:off x="7185819" y="1753394"/>
            <a:ext cx="1588" cy="3048000"/>
          </a:xfrm>
          <a:prstGeom prst="bentConnector3">
            <a:avLst>
              <a:gd name="adj1" fmla="val -44400014"/>
            </a:avLst>
          </a:prstGeom>
          <a:noFill/>
          <a:ln w="25400">
            <a:solidFill>
              <a:srgbClr val="A50021"/>
            </a:solidFill>
            <a:miter lim="800000"/>
            <a:headEnd/>
            <a:tailEnd type="triangle" w="med" len="med"/>
          </a:ln>
        </p:spPr>
      </p:cxnSp>
      <p:sp>
        <p:nvSpPr>
          <p:cNvPr id="51233" name="Rectangle 33"/>
          <p:cNvSpPr>
            <a:spLocks noChangeArrowheads="1"/>
          </p:cNvSpPr>
          <p:nvPr/>
        </p:nvSpPr>
        <p:spPr bwMode="auto">
          <a:xfrm>
            <a:off x="5334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4" name="Rectangle 34"/>
          <p:cNvSpPr>
            <a:spLocks noChangeArrowheads="1"/>
          </p:cNvSpPr>
          <p:nvPr/>
        </p:nvSpPr>
        <p:spPr bwMode="auto">
          <a:xfrm>
            <a:off x="11430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250" autoRev="1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6" dur="250" autoRev="1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7" dur="250" autoRev="1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50" autoRev="1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250" autoRev="1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1" dur="250" autoRev="1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2" dur="250" autoRev="1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250" autoRev="1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7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250" autoRev="1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7" dur="250" autoRev="1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8" dur="250" autoRev="1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250" autoRev="1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250" autoRev="1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2" dur="250" autoRev="1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250" autoRev="1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50" autoRev="1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250" autoRev="1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7" dur="250" autoRev="1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8" dur="250" autoRev="1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50" autoRev="1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7" dur="250" autoRev="1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8" dur="250" autoRev="1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9" dur="250" autoRev="1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250" autoRev="1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250" autoRev="1" fill="hold"/>
                                        <p:tgtEl>
                                          <p:spTgt spid="512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3" dur="250" autoRev="1" fill="hold"/>
                                        <p:tgtEl>
                                          <p:spTgt spid="512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4" dur="250" autoRev="1" fill="hold"/>
                                        <p:tgtEl>
                                          <p:spTgt spid="512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50" autoRev="1" fill="hold"/>
                                        <p:tgtEl>
                                          <p:spTgt spid="512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7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250" autoRev="1" fill="hold"/>
                                        <p:tgtEl>
                                          <p:spTgt spid="512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9" dur="250" autoRev="1" fill="hold"/>
                                        <p:tgtEl>
                                          <p:spTgt spid="512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0" dur="250" autoRev="1" fill="hold"/>
                                        <p:tgtEl>
                                          <p:spTgt spid="512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50" autoRev="1" fill="hold"/>
                                        <p:tgtEl>
                                          <p:spTgt spid="512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250" autoRev="1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4" dur="250" autoRev="1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5" dur="250" autoRev="1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250" autoRev="1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animBg="1"/>
      <p:bldP spid="51204" grpId="0" animBg="1"/>
      <p:bldP spid="51205" grpId="0" animBg="1"/>
      <p:bldP spid="51206" grpId="0" animBg="1"/>
      <p:bldP spid="51206" grpId="1" animBg="1"/>
      <p:bldP spid="51207" grpId="0" animBg="1"/>
      <p:bldP spid="51207" grpId="1" animBg="1"/>
      <p:bldP spid="51208" grpId="0" animBg="1"/>
      <p:bldP spid="51208" grpId="1" animBg="1"/>
      <p:bldP spid="51209" grpId="0" animBg="1"/>
      <p:bldP spid="51209" grpId="1" animBg="1"/>
      <p:bldP spid="51233" grpId="0" animBg="1"/>
      <p:bldP spid="51233" grpId="1" animBg="1"/>
      <p:bldP spid="51233" grpId="2" animBg="1"/>
      <p:bldP spid="5123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71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71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913345-575A-4CA5-97D2-14B9736B8162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Reed-Solomon Code </a:t>
            </a:r>
          </a:p>
        </p:txBody>
      </p:sp>
      <p:sp>
        <p:nvSpPr>
          <p:cNvPr id="471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RS(n,k)</a:t>
            </a:r>
          </a:p>
        </p:txBody>
      </p:sp>
      <p:sp>
        <p:nvSpPr>
          <p:cNvPr id="47111" name="Text Box 4"/>
          <p:cNvSpPr txBox="1">
            <a:spLocks noChangeArrowheads="1"/>
          </p:cNvSpPr>
          <p:nvPr/>
        </p:nvSpPr>
        <p:spPr bwMode="auto">
          <a:xfrm>
            <a:off x="1828800" y="3206750"/>
            <a:ext cx="777875" cy="5445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7112" name="Text Box 5"/>
          <p:cNvSpPr txBox="1">
            <a:spLocks noChangeArrowheads="1"/>
          </p:cNvSpPr>
          <p:nvPr/>
        </p:nvSpPr>
        <p:spPr bwMode="auto">
          <a:xfrm>
            <a:off x="1981200" y="3359150"/>
            <a:ext cx="777875" cy="5445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7113" name="Text Box 6"/>
          <p:cNvSpPr txBox="1">
            <a:spLocks noChangeArrowheads="1"/>
          </p:cNvSpPr>
          <p:nvPr/>
        </p:nvSpPr>
        <p:spPr bwMode="auto">
          <a:xfrm>
            <a:off x="2133600" y="3511550"/>
            <a:ext cx="777875" cy="5445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7114" name="Text Box 7"/>
          <p:cNvSpPr txBox="1">
            <a:spLocks noChangeArrowheads="1"/>
          </p:cNvSpPr>
          <p:nvPr/>
        </p:nvSpPr>
        <p:spPr bwMode="auto">
          <a:xfrm>
            <a:off x="2286000" y="3663950"/>
            <a:ext cx="777875" cy="5445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7115" name="Text Box 8"/>
          <p:cNvSpPr txBox="1">
            <a:spLocks noChangeArrowheads="1"/>
          </p:cNvSpPr>
          <p:nvPr/>
        </p:nvSpPr>
        <p:spPr bwMode="auto">
          <a:xfrm>
            <a:off x="2438400" y="3816350"/>
            <a:ext cx="777875" cy="5445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7116" name="Oval 9"/>
          <p:cNvSpPr>
            <a:spLocks noChangeArrowheads="1"/>
          </p:cNvSpPr>
          <p:nvPr/>
        </p:nvSpPr>
        <p:spPr bwMode="auto">
          <a:xfrm>
            <a:off x="3962400" y="3352800"/>
            <a:ext cx="914400" cy="914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RS</a:t>
            </a:r>
          </a:p>
        </p:txBody>
      </p:sp>
      <p:sp>
        <p:nvSpPr>
          <p:cNvPr id="47117" name="Text Box 10"/>
          <p:cNvSpPr txBox="1">
            <a:spLocks noChangeArrowheads="1"/>
          </p:cNvSpPr>
          <p:nvPr/>
        </p:nvSpPr>
        <p:spPr bwMode="auto">
          <a:xfrm>
            <a:off x="2438400" y="3816350"/>
            <a:ext cx="777875" cy="5445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7118" name="Text Box 11"/>
          <p:cNvSpPr txBox="1">
            <a:spLocks noChangeArrowheads="1"/>
          </p:cNvSpPr>
          <p:nvPr/>
        </p:nvSpPr>
        <p:spPr bwMode="auto">
          <a:xfrm>
            <a:off x="5638800" y="3348038"/>
            <a:ext cx="777875" cy="544512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7119" name="Text Box 12"/>
          <p:cNvSpPr txBox="1">
            <a:spLocks noChangeArrowheads="1"/>
          </p:cNvSpPr>
          <p:nvPr/>
        </p:nvSpPr>
        <p:spPr bwMode="auto">
          <a:xfrm>
            <a:off x="5791200" y="3500438"/>
            <a:ext cx="777875" cy="544512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7120" name="Text Box 13"/>
          <p:cNvSpPr txBox="1">
            <a:spLocks noChangeArrowheads="1"/>
          </p:cNvSpPr>
          <p:nvPr/>
        </p:nvSpPr>
        <p:spPr bwMode="auto">
          <a:xfrm>
            <a:off x="5943600" y="3652838"/>
            <a:ext cx="777875" cy="544512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7121" name="Text Box 18"/>
          <p:cNvSpPr txBox="1">
            <a:spLocks noChangeArrowheads="1"/>
          </p:cNvSpPr>
          <p:nvPr/>
        </p:nvSpPr>
        <p:spPr bwMode="auto">
          <a:xfrm>
            <a:off x="2554288" y="4727575"/>
            <a:ext cx="334962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</a:t>
            </a:r>
          </a:p>
        </p:txBody>
      </p:sp>
      <p:sp>
        <p:nvSpPr>
          <p:cNvPr id="47122" name="Text Box 19"/>
          <p:cNvSpPr txBox="1">
            <a:spLocks noChangeArrowheads="1"/>
          </p:cNvSpPr>
          <p:nvPr/>
        </p:nvSpPr>
        <p:spPr bwMode="auto">
          <a:xfrm>
            <a:off x="5851525" y="4729163"/>
            <a:ext cx="328613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k</a:t>
            </a:r>
          </a:p>
        </p:txBody>
      </p:sp>
      <p:sp>
        <p:nvSpPr>
          <p:cNvPr id="47123" name="Text Box 20"/>
          <p:cNvSpPr txBox="1">
            <a:spLocks noChangeArrowheads="1"/>
          </p:cNvSpPr>
          <p:nvPr/>
        </p:nvSpPr>
        <p:spPr bwMode="auto">
          <a:xfrm>
            <a:off x="1889125" y="5368925"/>
            <a:ext cx="226853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(popular: n = 223)</a:t>
            </a:r>
          </a:p>
        </p:txBody>
      </p:sp>
      <p:sp>
        <p:nvSpPr>
          <p:cNvPr id="47124" name="Text Box 21"/>
          <p:cNvSpPr txBox="1">
            <a:spLocks noChangeArrowheads="1"/>
          </p:cNvSpPr>
          <p:nvPr/>
        </p:nvSpPr>
        <p:spPr bwMode="auto">
          <a:xfrm>
            <a:off x="4894263" y="5348288"/>
            <a:ext cx="211613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(popular: k = 32)</a:t>
            </a:r>
          </a:p>
        </p:txBody>
      </p:sp>
      <p:sp>
        <p:nvSpPr>
          <p:cNvPr id="47125" name="Text Box 22"/>
          <p:cNvSpPr txBox="1">
            <a:spLocks noChangeArrowheads="1"/>
          </p:cNvSpPr>
          <p:nvPr/>
        </p:nvSpPr>
        <p:spPr bwMode="auto">
          <a:xfrm>
            <a:off x="5302250" y="2681288"/>
            <a:ext cx="19192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Parity symbols</a:t>
            </a:r>
          </a:p>
        </p:txBody>
      </p:sp>
      <p:sp>
        <p:nvSpPr>
          <p:cNvPr id="47126" name="Text Box 23"/>
          <p:cNvSpPr txBox="1">
            <a:spLocks noChangeArrowheads="1"/>
          </p:cNvSpPr>
          <p:nvPr/>
        </p:nvSpPr>
        <p:spPr bwMode="auto">
          <a:xfrm>
            <a:off x="1600200" y="2605088"/>
            <a:ext cx="17843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Data symbols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81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81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B282E2-4CB6-47D1-B852-ADAE2263805E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Reed-Solomon Code 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1828800" y="3206750"/>
            <a:ext cx="777875" cy="5445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1981200" y="3359150"/>
            <a:ext cx="777875" cy="5445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2133600" y="3511550"/>
            <a:ext cx="777875" cy="5445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2286000" y="3663950"/>
            <a:ext cx="777875" cy="5445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2438400" y="3816350"/>
            <a:ext cx="777875" cy="5445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4046" name="Text Box 14"/>
          <p:cNvSpPr txBox="1">
            <a:spLocks noChangeArrowheads="1"/>
          </p:cNvSpPr>
          <p:nvPr/>
        </p:nvSpPr>
        <p:spPr bwMode="auto">
          <a:xfrm>
            <a:off x="2590800" y="3968750"/>
            <a:ext cx="777875" cy="544513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4047" name="Text Box 15"/>
          <p:cNvSpPr txBox="1">
            <a:spLocks noChangeArrowheads="1"/>
          </p:cNvSpPr>
          <p:nvPr/>
        </p:nvSpPr>
        <p:spPr bwMode="auto">
          <a:xfrm>
            <a:off x="2743200" y="4121150"/>
            <a:ext cx="777875" cy="544513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4048" name="Text Box 16"/>
          <p:cNvSpPr txBox="1">
            <a:spLocks noChangeArrowheads="1"/>
          </p:cNvSpPr>
          <p:nvPr/>
        </p:nvSpPr>
        <p:spPr bwMode="auto">
          <a:xfrm>
            <a:off x="2895600" y="4273550"/>
            <a:ext cx="777875" cy="544513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8142" name="Text Box 17"/>
          <p:cNvSpPr txBox="1">
            <a:spLocks noChangeArrowheads="1"/>
          </p:cNvSpPr>
          <p:nvPr/>
        </p:nvSpPr>
        <p:spPr bwMode="auto">
          <a:xfrm>
            <a:off x="1601788" y="2497138"/>
            <a:ext cx="40370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Data block (length n+k, e.g., 255)</a:t>
            </a:r>
          </a:p>
        </p:txBody>
      </p:sp>
      <p:sp>
        <p:nvSpPr>
          <p:cNvPr id="48143" name="Text Box 18"/>
          <p:cNvSpPr txBox="1">
            <a:spLocks noChangeArrowheads="1"/>
          </p:cNvSpPr>
          <p:nvPr/>
        </p:nvSpPr>
        <p:spPr bwMode="auto">
          <a:xfrm>
            <a:off x="4572000" y="3505200"/>
            <a:ext cx="3805238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Can correct up to 16 corrupted</a:t>
            </a:r>
          </a:p>
          <a:p>
            <a:r>
              <a:rPr lang="en-US"/>
              <a:t>symbols per block (32/2)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6" dur="20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8" dur="20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E-6 -2.56083E-6 L 5.E-6 0.5499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12" dur="20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49479E-6 L 1.66667E-6 0.5054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16" dur="2000" fill="hold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44959E-6 L -1.66667E-6 0.4720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40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6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20" dur="2000" fill="hold"/>
                                        <p:tgtEl>
                                          <p:spTgt spid="440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animBg="1"/>
      <p:bldP spid="44037" grpId="0" animBg="1"/>
      <p:bldP spid="44038" grpId="0" animBg="1"/>
      <p:bldP spid="44039" grpId="0" animBg="1"/>
      <p:bldP spid="44040" grpId="0" animBg="1"/>
      <p:bldP spid="44046" grpId="0" animBg="1"/>
      <p:bldP spid="44047" grpId="0" animBg="1"/>
      <p:bldP spid="4404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91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91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0403B1-CA80-4359-9D51-80F89FFD74EC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Media Specific FEC</a:t>
            </a:r>
          </a:p>
        </p:txBody>
      </p:sp>
      <p:sp>
        <p:nvSpPr>
          <p:cNvPr id="49158" name="Rectangle 4"/>
          <p:cNvSpPr>
            <a:spLocks noChangeArrowheads="1"/>
          </p:cNvSpPr>
          <p:nvPr/>
        </p:nvSpPr>
        <p:spPr bwMode="auto">
          <a:xfrm>
            <a:off x="1219200" y="32766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49159" name="Rectangle 5"/>
          <p:cNvSpPr>
            <a:spLocks noChangeArrowheads="1"/>
          </p:cNvSpPr>
          <p:nvPr/>
        </p:nvSpPr>
        <p:spPr bwMode="auto">
          <a:xfrm>
            <a:off x="2971800" y="32766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9160" name="Rectangle 6"/>
          <p:cNvSpPr>
            <a:spLocks noChangeArrowheads="1"/>
          </p:cNvSpPr>
          <p:nvPr/>
        </p:nvSpPr>
        <p:spPr bwMode="auto">
          <a:xfrm>
            <a:off x="4724400" y="32766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49161" name="Rectangle 7"/>
          <p:cNvSpPr>
            <a:spLocks noChangeArrowheads="1"/>
          </p:cNvSpPr>
          <p:nvPr/>
        </p:nvSpPr>
        <p:spPr bwMode="auto">
          <a:xfrm>
            <a:off x="6477000" y="32766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49162" name="Rectangle 8"/>
          <p:cNvSpPr>
            <a:spLocks noChangeArrowheads="1"/>
          </p:cNvSpPr>
          <p:nvPr/>
        </p:nvSpPr>
        <p:spPr bwMode="auto">
          <a:xfrm>
            <a:off x="1219200" y="4953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49163" name="Rectangle 9"/>
          <p:cNvSpPr>
            <a:spLocks noChangeArrowheads="1"/>
          </p:cNvSpPr>
          <p:nvPr/>
        </p:nvSpPr>
        <p:spPr bwMode="auto">
          <a:xfrm>
            <a:off x="2971800" y="4953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9164" name="Rectangle 10"/>
          <p:cNvSpPr>
            <a:spLocks noChangeArrowheads="1"/>
          </p:cNvSpPr>
          <p:nvPr/>
        </p:nvSpPr>
        <p:spPr bwMode="auto">
          <a:xfrm>
            <a:off x="6477000" y="4953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49165" name="Rectangle 11"/>
          <p:cNvSpPr>
            <a:spLocks noChangeArrowheads="1"/>
          </p:cNvSpPr>
          <p:nvPr/>
        </p:nvSpPr>
        <p:spPr bwMode="auto">
          <a:xfrm>
            <a:off x="2362200" y="32766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9166" name="Rectangle 12"/>
          <p:cNvSpPr>
            <a:spLocks noChangeArrowheads="1"/>
          </p:cNvSpPr>
          <p:nvPr/>
        </p:nvSpPr>
        <p:spPr bwMode="auto">
          <a:xfrm>
            <a:off x="2362200" y="49530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9167" name="Rectangle 13"/>
          <p:cNvSpPr>
            <a:spLocks noChangeArrowheads="1"/>
          </p:cNvSpPr>
          <p:nvPr/>
        </p:nvSpPr>
        <p:spPr bwMode="auto">
          <a:xfrm>
            <a:off x="4114800" y="49530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49168" name="Rectangle 14"/>
          <p:cNvSpPr>
            <a:spLocks noChangeArrowheads="1"/>
          </p:cNvSpPr>
          <p:nvPr/>
        </p:nvSpPr>
        <p:spPr bwMode="auto">
          <a:xfrm>
            <a:off x="4114800" y="32766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49169" name="Rectangle 15"/>
          <p:cNvSpPr>
            <a:spLocks noChangeArrowheads="1"/>
          </p:cNvSpPr>
          <p:nvPr/>
        </p:nvSpPr>
        <p:spPr bwMode="auto">
          <a:xfrm>
            <a:off x="5867400" y="32766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49170" name="Rectangle 16"/>
          <p:cNvSpPr>
            <a:spLocks noChangeArrowheads="1"/>
          </p:cNvSpPr>
          <p:nvPr/>
        </p:nvSpPr>
        <p:spPr bwMode="auto">
          <a:xfrm>
            <a:off x="7620000" y="32766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49171" name="Rectangle 17"/>
          <p:cNvSpPr>
            <a:spLocks noChangeArrowheads="1"/>
          </p:cNvSpPr>
          <p:nvPr/>
        </p:nvSpPr>
        <p:spPr bwMode="auto">
          <a:xfrm>
            <a:off x="7620000" y="49530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49172" name="Rectangle 18"/>
          <p:cNvSpPr>
            <a:spLocks noChangeArrowheads="1"/>
          </p:cNvSpPr>
          <p:nvPr/>
        </p:nvSpPr>
        <p:spPr bwMode="auto">
          <a:xfrm>
            <a:off x="4724400" y="49530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10668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tabLst/>
              <a:defRPr/>
            </a:pPr>
            <a:r>
              <a:rPr lang="en-US" sz="3200" b="0" kern="0" dirty="0" smtClean="0">
                <a:latin typeface="+mn-lt"/>
              </a:rPr>
              <a:t>Transmit </a:t>
            </a:r>
            <a:r>
              <a:rPr lang="en-US" sz="3200" b="0" kern="0" dirty="0" smtClean="0">
                <a:solidFill>
                  <a:srgbClr val="C00000"/>
                </a:solidFill>
                <a:latin typeface="+mn-lt"/>
              </a:rPr>
              <a:t>low quality</a:t>
            </a:r>
            <a:r>
              <a:rPr lang="en-US" sz="3200" b="0" kern="0" dirty="0" smtClean="0">
                <a:latin typeface="+mn-lt"/>
              </a:rPr>
              <a:t> chunk </a:t>
            </a:r>
            <a:r>
              <a:rPr lang="en-US" sz="3200" b="0" i="1" kern="0" dirty="0" smtClean="0">
                <a:latin typeface="+mn-lt"/>
              </a:rPr>
              <a:t>i+1</a:t>
            </a:r>
            <a:r>
              <a:rPr lang="en-US" sz="3200" b="0" kern="0" dirty="0" smtClean="0">
                <a:latin typeface="+mn-lt"/>
              </a:rPr>
              <a:t> and </a:t>
            </a:r>
            <a:r>
              <a:rPr lang="en-US" sz="3200" b="0" kern="0" dirty="0" smtClean="0">
                <a:solidFill>
                  <a:srgbClr val="C00000"/>
                </a:solidFill>
                <a:latin typeface="+mn-lt"/>
              </a:rPr>
              <a:t>high quality</a:t>
            </a:r>
            <a:r>
              <a:rPr lang="en-US" sz="3200" b="0" kern="0" dirty="0" smtClean="0">
                <a:latin typeface="+mn-lt"/>
              </a:rPr>
              <a:t> chunk </a:t>
            </a:r>
            <a:r>
              <a:rPr lang="en-US" sz="3200" b="0" i="1" kern="0" dirty="0" err="1" smtClean="0">
                <a:latin typeface="+mn-lt"/>
              </a:rPr>
              <a:t>i</a:t>
            </a:r>
            <a:r>
              <a:rPr lang="en-US" sz="3200" b="0" kern="0" dirty="0" smtClean="0">
                <a:latin typeface="+mn-lt"/>
              </a:rPr>
              <a:t> together.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01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01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3E8C4C-764D-4FC8-9C19-D280CFB8A5EE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Pros/Cons of Redundant Data</a:t>
            </a:r>
            <a:endParaRPr lang="en-US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668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Pros</a:t>
            </a:r>
          </a:p>
          <a:p>
            <a:pPr marL="800100" lvl="1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sz="3200" b="0" kern="0" dirty="0" smtClean="0">
                <a:latin typeface="+mn-lt"/>
              </a:rPr>
              <a:t>Small additional delay</a:t>
            </a:r>
          </a:p>
          <a:p>
            <a:pPr marL="800100" lvl="1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Only 1-way channel needed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tabLst/>
              <a:defRPr/>
            </a:pPr>
            <a:endParaRPr lang="en-US" sz="3200" b="0" kern="0" dirty="0" smtClean="0"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tabLst/>
              <a:defRPr/>
            </a:pPr>
            <a:r>
              <a:rPr lang="en-US" sz="3200" b="0" kern="0" dirty="0" smtClean="0">
                <a:solidFill>
                  <a:schemeClr val="folHlink"/>
                </a:solidFill>
                <a:latin typeface="+mn-lt"/>
              </a:rPr>
              <a:t>Cons</a:t>
            </a:r>
          </a:p>
          <a:p>
            <a:pPr marL="800100" lvl="1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</a:rPr>
              <a:t>Computational complexity</a:t>
            </a:r>
          </a:p>
          <a:p>
            <a:pPr marL="800100" lvl="1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sz="3000" b="0" kern="0" dirty="0" smtClean="0">
                <a:solidFill>
                  <a:schemeClr val="folHlink"/>
                </a:solidFill>
                <a:latin typeface="+mn-lt"/>
              </a:rPr>
              <a:t>Limited correction ability</a:t>
            </a:r>
          </a:p>
          <a:p>
            <a:pPr marL="800100" lvl="1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</a:rPr>
              <a:t>Additional bandwidth overhead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12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12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674D29-4E9A-4C18-A7BC-BF381AC2545E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Interleaving</a:t>
            </a:r>
          </a:p>
        </p:txBody>
      </p:sp>
      <p:sp>
        <p:nvSpPr>
          <p:cNvPr id="51206" name="Rectangle 4"/>
          <p:cNvSpPr>
            <a:spLocks noChangeArrowheads="1"/>
          </p:cNvSpPr>
          <p:nvPr/>
        </p:nvSpPr>
        <p:spPr bwMode="auto">
          <a:xfrm>
            <a:off x="1038225" y="2352675"/>
            <a:ext cx="504825" cy="3111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7" name="Rectangle 5"/>
          <p:cNvSpPr>
            <a:spLocks noChangeArrowheads="1"/>
          </p:cNvSpPr>
          <p:nvPr/>
        </p:nvSpPr>
        <p:spPr bwMode="auto">
          <a:xfrm>
            <a:off x="1552575" y="2352675"/>
            <a:ext cx="504825" cy="3111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8" name="Rectangle 6"/>
          <p:cNvSpPr>
            <a:spLocks noChangeArrowheads="1"/>
          </p:cNvSpPr>
          <p:nvPr/>
        </p:nvSpPr>
        <p:spPr bwMode="auto">
          <a:xfrm>
            <a:off x="2057400" y="2352675"/>
            <a:ext cx="504825" cy="3111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9" name="Rectangle 7"/>
          <p:cNvSpPr>
            <a:spLocks noChangeArrowheads="1"/>
          </p:cNvSpPr>
          <p:nvPr/>
        </p:nvSpPr>
        <p:spPr bwMode="auto">
          <a:xfrm>
            <a:off x="2571750" y="2352675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0" name="Rectangle 8"/>
          <p:cNvSpPr>
            <a:spLocks noChangeArrowheads="1"/>
          </p:cNvSpPr>
          <p:nvPr/>
        </p:nvSpPr>
        <p:spPr bwMode="auto">
          <a:xfrm>
            <a:off x="3076575" y="2352675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1" name="Rectangle 9"/>
          <p:cNvSpPr>
            <a:spLocks noChangeArrowheads="1"/>
          </p:cNvSpPr>
          <p:nvPr/>
        </p:nvSpPr>
        <p:spPr bwMode="auto">
          <a:xfrm>
            <a:off x="3590925" y="2352675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2" name="Rectangle 10"/>
          <p:cNvSpPr>
            <a:spLocks noChangeArrowheads="1"/>
          </p:cNvSpPr>
          <p:nvPr/>
        </p:nvSpPr>
        <p:spPr bwMode="auto">
          <a:xfrm>
            <a:off x="4095750" y="2352675"/>
            <a:ext cx="504825" cy="31115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3" name="Rectangle 11"/>
          <p:cNvSpPr>
            <a:spLocks noChangeArrowheads="1"/>
          </p:cNvSpPr>
          <p:nvPr/>
        </p:nvSpPr>
        <p:spPr bwMode="auto">
          <a:xfrm>
            <a:off x="4610100" y="2352675"/>
            <a:ext cx="504825" cy="31115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4" name="Rectangle 12"/>
          <p:cNvSpPr>
            <a:spLocks noChangeArrowheads="1"/>
          </p:cNvSpPr>
          <p:nvPr/>
        </p:nvSpPr>
        <p:spPr bwMode="auto">
          <a:xfrm>
            <a:off x="5114925" y="2352675"/>
            <a:ext cx="504825" cy="31115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5" name="Rectangle 13"/>
          <p:cNvSpPr>
            <a:spLocks noChangeArrowheads="1"/>
          </p:cNvSpPr>
          <p:nvPr/>
        </p:nvSpPr>
        <p:spPr bwMode="auto">
          <a:xfrm>
            <a:off x="5629275" y="2352675"/>
            <a:ext cx="504825" cy="311150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6" name="Rectangle 14"/>
          <p:cNvSpPr>
            <a:spLocks noChangeArrowheads="1"/>
          </p:cNvSpPr>
          <p:nvPr/>
        </p:nvSpPr>
        <p:spPr bwMode="auto">
          <a:xfrm>
            <a:off x="6134100" y="2352675"/>
            <a:ext cx="504825" cy="311150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7" name="Rectangle 15"/>
          <p:cNvSpPr>
            <a:spLocks noChangeArrowheads="1"/>
          </p:cNvSpPr>
          <p:nvPr/>
        </p:nvSpPr>
        <p:spPr bwMode="auto">
          <a:xfrm>
            <a:off x="6648450" y="2352675"/>
            <a:ext cx="504825" cy="311150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Rectangle 16"/>
          <p:cNvSpPr>
            <a:spLocks noChangeArrowheads="1"/>
          </p:cNvSpPr>
          <p:nvPr/>
        </p:nvSpPr>
        <p:spPr bwMode="auto">
          <a:xfrm>
            <a:off x="914400" y="3124200"/>
            <a:ext cx="504825" cy="3111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1" name="Rectangle 17"/>
          <p:cNvSpPr>
            <a:spLocks noChangeArrowheads="1"/>
          </p:cNvSpPr>
          <p:nvPr/>
        </p:nvSpPr>
        <p:spPr bwMode="auto">
          <a:xfrm>
            <a:off x="1428750" y="31242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Rectangle 18"/>
          <p:cNvSpPr>
            <a:spLocks noChangeArrowheads="1"/>
          </p:cNvSpPr>
          <p:nvPr/>
        </p:nvSpPr>
        <p:spPr bwMode="auto">
          <a:xfrm>
            <a:off x="1933575" y="3124200"/>
            <a:ext cx="504825" cy="31115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3" name="Rectangle 19"/>
          <p:cNvSpPr>
            <a:spLocks noChangeArrowheads="1"/>
          </p:cNvSpPr>
          <p:nvPr/>
        </p:nvSpPr>
        <p:spPr bwMode="auto">
          <a:xfrm>
            <a:off x="2447925" y="3124200"/>
            <a:ext cx="504825" cy="311150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4" name="Rectangle 20"/>
          <p:cNvSpPr>
            <a:spLocks noChangeArrowheads="1"/>
          </p:cNvSpPr>
          <p:nvPr/>
        </p:nvSpPr>
        <p:spPr bwMode="auto">
          <a:xfrm>
            <a:off x="3105150" y="3124200"/>
            <a:ext cx="504825" cy="3111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5" name="Rectangle 21"/>
          <p:cNvSpPr>
            <a:spLocks noChangeArrowheads="1"/>
          </p:cNvSpPr>
          <p:nvPr/>
        </p:nvSpPr>
        <p:spPr bwMode="auto">
          <a:xfrm>
            <a:off x="3619500" y="31242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6" name="Rectangle 22"/>
          <p:cNvSpPr>
            <a:spLocks noChangeArrowheads="1"/>
          </p:cNvSpPr>
          <p:nvPr/>
        </p:nvSpPr>
        <p:spPr bwMode="auto">
          <a:xfrm>
            <a:off x="4124325" y="3124200"/>
            <a:ext cx="504825" cy="31115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7" name="Rectangle 23"/>
          <p:cNvSpPr>
            <a:spLocks noChangeArrowheads="1"/>
          </p:cNvSpPr>
          <p:nvPr/>
        </p:nvSpPr>
        <p:spPr bwMode="auto">
          <a:xfrm>
            <a:off x="4638675" y="3124200"/>
            <a:ext cx="504825" cy="311150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8" name="Rectangle 24"/>
          <p:cNvSpPr>
            <a:spLocks noChangeArrowheads="1"/>
          </p:cNvSpPr>
          <p:nvPr/>
        </p:nvSpPr>
        <p:spPr bwMode="auto">
          <a:xfrm>
            <a:off x="5276850" y="3124200"/>
            <a:ext cx="504825" cy="3111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9" name="Rectangle 25"/>
          <p:cNvSpPr>
            <a:spLocks noChangeArrowheads="1"/>
          </p:cNvSpPr>
          <p:nvPr/>
        </p:nvSpPr>
        <p:spPr bwMode="auto">
          <a:xfrm>
            <a:off x="5791200" y="31242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70" name="Rectangle 26"/>
          <p:cNvSpPr>
            <a:spLocks noChangeArrowheads="1"/>
          </p:cNvSpPr>
          <p:nvPr/>
        </p:nvSpPr>
        <p:spPr bwMode="auto">
          <a:xfrm>
            <a:off x="6296025" y="3124200"/>
            <a:ext cx="504825" cy="31115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71" name="Rectangle 27"/>
          <p:cNvSpPr>
            <a:spLocks noChangeArrowheads="1"/>
          </p:cNvSpPr>
          <p:nvPr/>
        </p:nvSpPr>
        <p:spPr bwMode="auto">
          <a:xfrm>
            <a:off x="6810375" y="3124200"/>
            <a:ext cx="504825" cy="311150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72" name="Rectangle 28"/>
          <p:cNvSpPr>
            <a:spLocks noChangeArrowheads="1"/>
          </p:cNvSpPr>
          <p:nvPr/>
        </p:nvSpPr>
        <p:spPr bwMode="auto">
          <a:xfrm>
            <a:off x="1047750" y="5708650"/>
            <a:ext cx="504825" cy="3111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74" name="Rectangle 30"/>
          <p:cNvSpPr>
            <a:spLocks noChangeArrowheads="1"/>
          </p:cNvSpPr>
          <p:nvPr/>
        </p:nvSpPr>
        <p:spPr bwMode="auto">
          <a:xfrm>
            <a:off x="2066925" y="5708650"/>
            <a:ext cx="504825" cy="3111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75" name="Rectangle 31"/>
          <p:cNvSpPr>
            <a:spLocks noChangeArrowheads="1"/>
          </p:cNvSpPr>
          <p:nvPr/>
        </p:nvSpPr>
        <p:spPr bwMode="auto">
          <a:xfrm>
            <a:off x="2581275" y="570865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77" name="Rectangle 33"/>
          <p:cNvSpPr>
            <a:spLocks noChangeArrowheads="1"/>
          </p:cNvSpPr>
          <p:nvPr/>
        </p:nvSpPr>
        <p:spPr bwMode="auto">
          <a:xfrm>
            <a:off x="3600450" y="570865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78" name="Rectangle 34"/>
          <p:cNvSpPr>
            <a:spLocks noChangeArrowheads="1"/>
          </p:cNvSpPr>
          <p:nvPr/>
        </p:nvSpPr>
        <p:spPr bwMode="auto">
          <a:xfrm>
            <a:off x="4105275" y="5708650"/>
            <a:ext cx="504825" cy="31115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80" name="Rectangle 36"/>
          <p:cNvSpPr>
            <a:spLocks noChangeArrowheads="1"/>
          </p:cNvSpPr>
          <p:nvPr/>
        </p:nvSpPr>
        <p:spPr bwMode="auto">
          <a:xfrm>
            <a:off x="5124450" y="5708650"/>
            <a:ext cx="504825" cy="31115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81" name="Rectangle 37"/>
          <p:cNvSpPr>
            <a:spLocks noChangeArrowheads="1"/>
          </p:cNvSpPr>
          <p:nvPr/>
        </p:nvSpPr>
        <p:spPr bwMode="auto">
          <a:xfrm>
            <a:off x="5638800" y="5708650"/>
            <a:ext cx="504825" cy="311150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83" name="Rectangle 39"/>
          <p:cNvSpPr>
            <a:spLocks noChangeArrowheads="1"/>
          </p:cNvSpPr>
          <p:nvPr/>
        </p:nvSpPr>
        <p:spPr bwMode="auto">
          <a:xfrm>
            <a:off x="6657975" y="5708650"/>
            <a:ext cx="504825" cy="311150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3905E-7 L -4.16667E-6 0.200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73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3905E-7 L -4.16667E-6 0.200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73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3905E-7 L -2.5E-6 0.200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73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3905E-7 L -2.5E-6 0.200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573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3905E-7 L 2.5E-6 0.200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73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3905E-7 L 2.5E-6 0.200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73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3905E-7 L 4.16667E-6 0.200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73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3905E-7 L 4.16667E-6 0.200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573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3905E-7 L 2.5E-6 0.55666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573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8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3905E-7 L 2.5E-6 0.55666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573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8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3905E-7 L 4.16667E-6 0.55666 " pathEditMode="relative" rAng="0" ptsTypes="AA">
                                      <p:cBhvr>
                                        <p:cTn id="26" dur="500" fill="hold"/>
                                        <p:tgtEl>
                                          <p:spTgt spid="573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8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3905E-7 L 4.16667E-6 0.55666 " pathEditMode="relative" rAng="0" ptsTypes="AA">
                                      <p:cBhvr>
                                        <p:cTn id="28" dur="500" fill="hold"/>
                                        <p:tgtEl>
                                          <p:spTgt spid="573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60" grpId="0" animBg="1"/>
      <p:bldP spid="57361" grpId="0" animBg="1"/>
      <p:bldP spid="57362" grpId="0" animBg="1"/>
      <p:bldP spid="57363" grpId="0" animBg="1"/>
      <p:bldP spid="57364" grpId="0" animBg="1"/>
      <p:bldP spid="57365" grpId="0" animBg="1"/>
      <p:bldP spid="57366" grpId="0" animBg="1"/>
      <p:bldP spid="57367" grpId="0" animBg="1"/>
      <p:bldP spid="57368" grpId="0" animBg="1"/>
      <p:bldP spid="57369" grpId="0" animBg="1"/>
      <p:bldP spid="57370" grpId="0" animBg="1"/>
      <p:bldP spid="57371" grpId="0" animBg="1"/>
      <p:bldP spid="57372" grpId="0" animBg="1"/>
      <p:bldP spid="57374" grpId="0" animBg="1"/>
      <p:bldP spid="57375" grpId="0" animBg="1"/>
      <p:bldP spid="57377" grpId="0" animBg="1"/>
      <p:bldP spid="57378" grpId="0" animBg="1"/>
      <p:bldP spid="57380" grpId="0" animBg="1"/>
      <p:bldP spid="57381" grpId="0" animBg="1"/>
      <p:bldP spid="57383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22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22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B11650-0C18-4A68-B3E6-BAB21B1261B6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Pros/Cons of Interleaving</a:t>
            </a:r>
            <a:endParaRPr lang="en-US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0668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Pros</a:t>
            </a:r>
          </a:p>
          <a:p>
            <a:pPr marL="800100" lvl="1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sz="3200" b="0" kern="0" dirty="0" smtClean="0">
                <a:latin typeface="+mn-lt"/>
              </a:rPr>
              <a:t>No bandwidth overhead</a:t>
            </a:r>
          </a:p>
          <a:p>
            <a:pPr marL="800100" lvl="1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sz="3200" b="0" kern="0" dirty="0" smtClean="0">
                <a:latin typeface="+mn-lt"/>
              </a:rPr>
              <a:t>“Several small errors vs. one large error”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tabLst/>
              <a:defRPr/>
            </a:pPr>
            <a:endParaRPr lang="en-US" sz="3200" b="0" kern="0" dirty="0" smtClean="0"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tabLst/>
              <a:defRPr/>
            </a:pPr>
            <a:r>
              <a:rPr lang="en-US" sz="3200" b="0" kern="0" dirty="0" smtClean="0">
                <a:solidFill>
                  <a:schemeClr val="folHlink"/>
                </a:solidFill>
                <a:latin typeface="+mn-lt"/>
              </a:rPr>
              <a:t>Cons</a:t>
            </a:r>
          </a:p>
          <a:p>
            <a:pPr marL="800100" lvl="1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</a:rPr>
              <a:t>Additional</a:t>
            </a:r>
            <a:r>
              <a:rPr kumimoji="0" lang="en-US" sz="3000" b="0" i="0" u="none" strike="noStrike" kern="0" cap="none" spc="0" normalizeH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</a:rPr>
              <a:t> delay</a:t>
            </a:r>
            <a:endParaRPr kumimoji="0" lang="en-US" sz="3000" b="0" i="0" u="none" strike="noStrike" kern="0" cap="none" spc="0" normalizeH="0" baseline="0" noProof="0" dirty="0" smtClean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0AAF53-DAE2-4136-A99C-6E9C021DF6F8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53251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Error Concealment</a:t>
            </a:r>
          </a:p>
        </p:txBody>
      </p:sp>
      <p:sp>
        <p:nvSpPr>
          <p:cNvPr id="53252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Recreate Lost Information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5427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427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42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C7B8BC-CB4A-4BD6-8EF0-4F6AA8C56E73}" type="slidenum">
              <a:rPr lang="en-US" smtClean="0"/>
              <a:pPr/>
              <a:t>38</a:t>
            </a:fld>
            <a:endParaRPr lang="en-US" smtClean="0"/>
          </a:p>
        </p:txBody>
      </p:sp>
      <p:pic>
        <p:nvPicPr>
          <p:cNvPr id="1904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1600200"/>
            <a:ext cx="3886200" cy="420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pic>
        <p:nvPicPr>
          <p:cNvPr id="5428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600200"/>
            <a:ext cx="3886200" cy="420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pic>
        <p:nvPicPr>
          <p:cNvPr id="5428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2566988"/>
            <a:ext cx="1876425" cy="2324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0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52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53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27D719-745E-4A3E-926A-B27320AEA601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Effect of Loss on Audio</a:t>
            </a:r>
          </a:p>
        </p:txBody>
      </p:sp>
      <p:sp>
        <p:nvSpPr>
          <p:cNvPr id="553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Speech</a:t>
            </a:r>
          </a:p>
          <a:p>
            <a:pPr lvl="1" eaLnBrk="1" hangingPunct="1"/>
            <a:r>
              <a:rPr lang="en-US" smtClean="0"/>
              <a:t>Human ears can interpolate</a:t>
            </a:r>
          </a:p>
          <a:p>
            <a:pPr lvl="1" eaLnBrk="1" hangingPunct="1"/>
            <a:r>
              <a:rPr lang="en-US" smtClean="0"/>
              <a:t>Loss up to length of phoneme can still be tolerable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493D5C-D083-484C-B57E-2A166308FCB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Characteristics of the Internet</a:t>
            </a:r>
          </a:p>
          <a:p>
            <a:pPr eaLnBrk="1" hangingPunct="1"/>
            <a:r>
              <a:rPr lang="en-US" smtClean="0"/>
              <a:t>General techniques</a:t>
            </a:r>
          </a:p>
          <a:p>
            <a:pPr eaLnBrk="1" hangingPunct="1"/>
            <a:r>
              <a:rPr lang="en-US" smtClean="0"/>
              <a:t>Error recovery for audio</a:t>
            </a:r>
          </a:p>
          <a:p>
            <a:pPr eaLnBrk="1" hangingPunct="1"/>
            <a:r>
              <a:rPr lang="en-US" smtClean="0"/>
              <a:t>Effect of loss on MPEG</a:t>
            </a:r>
          </a:p>
          <a:p>
            <a:pPr eaLnBrk="1" hangingPunct="1"/>
            <a:r>
              <a:rPr lang="en-US" smtClean="0"/>
              <a:t>Error recovery for MPEG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63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F650B4-EDAE-4D2A-9778-EA3D7DCD7689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Insertion-based Repair</a:t>
            </a:r>
          </a:p>
        </p:txBody>
      </p:sp>
      <p:sp>
        <p:nvSpPr>
          <p:cNvPr id="563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Splice</a:t>
            </a:r>
          </a:p>
          <a:p>
            <a:pPr eaLnBrk="1" hangingPunct="1"/>
            <a:r>
              <a:rPr lang="en-US" smtClean="0"/>
              <a:t>Silence Substitution</a:t>
            </a:r>
          </a:p>
          <a:p>
            <a:pPr eaLnBrk="1" hangingPunct="1"/>
            <a:r>
              <a:rPr lang="en-US" smtClean="0"/>
              <a:t>Noise Substitution</a:t>
            </a:r>
          </a:p>
          <a:p>
            <a:pPr eaLnBrk="1" hangingPunct="1"/>
            <a:r>
              <a:rPr lang="en-US" smtClean="0"/>
              <a:t>Repetition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73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73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5E1F0B-1054-4C46-BEB7-0BF505BF1FB5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573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Repair Methods</a:t>
            </a:r>
          </a:p>
        </p:txBody>
      </p:sp>
      <p:sp>
        <p:nvSpPr>
          <p:cNvPr id="573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Interpolation</a:t>
            </a:r>
          </a:p>
          <a:p>
            <a:pPr eaLnBrk="1" hangingPunct="1"/>
            <a:r>
              <a:rPr lang="en-US" smtClean="0"/>
              <a:t>Regeneration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83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83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E131A8-6F4A-42CE-AF88-9BBB1250E7B8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Error Concealment</a:t>
            </a:r>
          </a:p>
        </p:txBody>
      </p:sp>
      <p:sp>
        <p:nvSpPr>
          <p:cNvPr id="583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724400"/>
            <a:ext cx="7772400" cy="1406525"/>
          </a:xfrm>
        </p:spPr>
        <p:txBody>
          <a:bodyPr/>
          <a:lstStyle/>
          <a:p>
            <a:pPr eaLnBrk="1" hangingPunct="1"/>
            <a:r>
              <a:rPr lang="en-US" sz="2800" smtClean="0"/>
              <a:t>More complex error concealment algorithms provide better performance (i.e., playback quality)</a:t>
            </a:r>
          </a:p>
        </p:txBody>
      </p:sp>
      <p:pic>
        <p:nvPicPr>
          <p:cNvPr id="58375" name="Picture 4" descr="error_concealme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8788" y="1524000"/>
            <a:ext cx="5686425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01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01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3E8C4C-764D-4FC8-9C19-D280CFB8A5EE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dirty="0" smtClean="0"/>
              <a:t>Pros/Cons of Error Concealment</a:t>
            </a:r>
            <a:endParaRPr 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668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Pros</a:t>
            </a:r>
          </a:p>
          <a:p>
            <a:pPr marL="800100" lvl="1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sz="3200" b="0" kern="0" dirty="0" smtClean="0">
                <a:latin typeface="+mn-lt"/>
              </a:rPr>
              <a:t>No bandwidth overhead</a:t>
            </a:r>
          </a:p>
          <a:p>
            <a:pPr marL="800100" lvl="1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 (small) additional delay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tabLst/>
              <a:defRPr/>
            </a:pPr>
            <a:endParaRPr lang="en-US" sz="3200" b="0" kern="0" dirty="0" smtClean="0"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tabLst/>
              <a:defRPr/>
            </a:pPr>
            <a:r>
              <a:rPr lang="en-US" sz="3200" b="0" kern="0" dirty="0" smtClean="0">
                <a:solidFill>
                  <a:schemeClr val="folHlink"/>
                </a:solidFill>
                <a:latin typeface="+mn-lt"/>
              </a:rPr>
              <a:t>Cons</a:t>
            </a:r>
          </a:p>
          <a:p>
            <a:pPr marL="800100" lvl="1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</a:rPr>
              <a:t>Computational complexity</a:t>
            </a:r>
          </a:p>
          <a:p>
            <a:pPr marL="800100" lvl="1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sz="3000" b="0" kern="0" dirty="0" smtClean="0">
                <a:solidFill>
                  <a:schemeClr val="folHlink"/>
                </a:solidFill>
                <a:latin typeface="+mn-lt"/>
              </a:rPr>
              <a:t>May result in visual artifacts</a:t>
            </a:r>
          </a:p>
          <a:p>
            <a:pPr marL="800100" lvl="1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</a:rPr>
              <a:t>May result in propagation</a:t>
            </a:r>
            <a:r>
              <a:rPr kumimoji="0" lang="en-US" sz="3000" b="0" i="0" u="none" strike="noStrike" kern="0" cap="none" spc="0" normalizeH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</a:rPr>
              <a:t> errors</a:t>
            </a:r>
            <a:endParaRPr kumimoji="0" lang="en-US" sz="3000" b="0" i="0" u="none" strike="noStrike" kern="0" cap="none" spc="0" normalizeH="0" baseline="0" noProof="0" dirty="0" smtClean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01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01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3E8C4C-764D-4FC8-9C19-D280CFB8A5EE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dirty="0" smtClean="0"/>
              <a:t>Pros/Cons of Error Concealment</a:t>
            </a:r>
            <a:endParaRPr 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668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tabLst/>
              <a:defRPr/>
            </a:pPr>
            <a:r>
              <a:rPr lang="en-US" sz="3200" b="0" kern="0" dirty="0" smtClean="0">
                <a:solidFill>
                  <a:schemeClr val="folHlink"/>
                </a:solidFill>
                <a:latin typeface="+mn-lt"/>
              </a:rPr>
              <a:t>Note:</a:t>
            </a:r>
          </a:p>
          <a:p>
            <a:pPr marL="800100" lvl="1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</a:rPr>
              <a:t>Error concealment</a:t>
            </a:r>
            <a:r>
              <a:rPr kumimoji="0" lang="en-US" sz="3000" b="0" i="0" u="none" strike="noStrike" kern="0" cap="none" spc="0" normalizeH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</a:rPr>
              <a:t> only works for very short amounts of time, i.e., 1 or 2 frames of video or a few milliseconds of audio. Larger interpolations will become very noticeable.</a:t>
            </a:r>
          </a:p>
          <a:p>
            <a:pPr marL="800100" lvl="1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sz="3000" b="0" kern="0" baseline="0" dirty="0" smtClean="0">
                <a:solidFill>
                  <a:schemeClr val="folHlink"/>
                </a:solidFill>
                <a:latin typeface="+mn-lt"/>
              </a:rPr>
              <a:t>Thus:</a:t>
            </a:r>
            <a:r>
              <a:rPr lang="en-US" sz="3000" b="0" kern="0" dirty="0" smtClean="0">
                <a:solidFill>
                  <a:schemeClr val="folHlink"/>
                </a:solidFill>
                <a:latin typeface="+mn-lt"/>
              </a:rPr>
              <a:t> Does </a:t>
            </a:r>
            <a:r>
              <a:rPr lang="en-US" sz="3000" b="0" kern="0" dirty="0" smtClean="0">
                <a:solidFill>
                  <a:srgbClr val="C00000"/>
                </a:solidFill>
                <a:latin typeface="+mn-lt"/>
              </a:rPr>
              <a:t>not</a:t>
            </a:r>
            <a:r>
              <a:rPr lang="en-US" sz="3000" b="0" kern="0" dirty="0" smtClean="0">
                <a:solidFill>
                  <a:schemeClr val="folHlink"/>
                </a:solidFill>
                <a:latin typeface="+mn-lt"/>
              </a:rPr>
              <a:t> work for DASH (2 to 5 second streamlets).</a:t>
            </a:r>
            <a:endParaRPr kumimoji="0" lang="en-US" sz="3000" b="0" i="0" u="none" strike="noStrike" kern="0" cap="none" spc="0" normalizeH="0" baseline="0" noProof="0" dirty="0" smtClean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166090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076E69-87BC-4256-9F81-9DAB79FF2FD8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5939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000" smtClean="0"/>
              <a:t>Colin’s Recommendations</a:t>
            </a:r>
          </a:p>
        </p:txBody>
      </p:sp>
      <p:sp>
        <p:nvSpPr>
          <p:cNvPr id="5939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04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04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AA8E81-EEE4-493E-9B78-084A4DCFAED4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Non-Interactive Apps</a:t>
            </a:r>
          </a:p>
        </p:txBody>
      </p:sp>
      <p:sp>
        <p:nvSpPr>
          <p:cNvPr id="604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Interleaving</a:t>
            </a:r>
          </a:p>
          <a:p>
            <a:pPr eaLnBrk="1" hangingPunct="1"/>
            <a:r>
              <a:rPr lang="en-US" smtClean="0"/>
              <a:t>FEC</a:t>
            </a:r>
          </a:p>
          <a:p>
            <a:pPr eaLnBrk="1" hangingPunct="1"/>
            <a:r>
              <a:rPr lang="en-US" smtClean="0"/>
              <a:t>Retransmission for unicast only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14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14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FC5628-6D33-4B09-9565-339B13A0F0D2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614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Interactive Applications</a:t>
            </a:r>
          </a:p>
        </p:txBody>
      </p:sp>
      <p:sp>
        <p:nvSpPr>
          <p:cNvPr id="614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Media Specific FEC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24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24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347496-35EE-407B-91C8-C69189FC96A2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624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Error Concealment</a:t>
            </a:r>
          </a:p>
        </p:txBody>
      </p:sp>
      <p:sp>
        <p:nvSpPr>
          <p:cNvPr id="624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Repeat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499FFA-6924-4356-909A-20A7B5122872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63491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600" smtClean="0"/>
              <a:t>Packet Loss Effects on MPEG Video Sent over the Public Internet</a:t>
            </a:r>
          </a:p>
        </p:txBody>
      </p:sp>
      <p:sp>
        <p:nvSpPr>
          <p:cNvPr id="63492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Jill Boyce and Robert Gaglianello</a:t>
            </a:r>
          </a:p>
          <a:p>
            <a:pPr eaLnBrk="1" hangingPunct="1"/>
            <a:r>
              <a:rPr lang="en-US" smtClean="0"/>
              <a:t>ACM Multimedia 1998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DF4BB5-B8E8-4F92-B83F-9A03A743F21E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000" smtClean="0">
                <a:solidFill>
                  <a:schemeClr val="tx1"/>
                </a:solidFill>
              </a:rPr>
              <a:t>Loss Characteristics of The Internet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45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45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6B2664-223A-4F68-9581-866483ED2452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645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Measurement-based Study</a:t>
            </a:r>
          </a:p>
        </p:txBody>
      </p:sp>
      <p:sp>
        <p:nvSpPr>
          <p:cNvPr id="645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Need to understand the problem before proposing solution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55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55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10E014-4280-4EBF-82D2-89A2BC3009E2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655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Gathering Method</a:t>
            </a:r>
          </a:p>
        </p:txBody>
      </p:sp>
      <p:sp>
        <p:nvSpPr>
          <p:cNvPr id="655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From</a:t>
            </a:r>
            <a:r>
              <a:rPr lang="en-US" smtClean="0"/>
              <a:t>: NYC</a:t>
            </a:r>
            <a:r>
              <a:rPr lang="en-US" baseline="30000" smtClean="0"/>
              <a:t>13</a:t>
            </a:r>
            <a:r>
              <a:rPr lang="en-US" smtClean="0"/>
              <a:t> , Austin</a:t>
            </a:r>
            <a:r>
              <a:rPr lang="en-US" baseline="30000" smtClean="0"/>
              <a:t>21</a:t>
            </a:r>
            <a:r>
              <a:rPr lang="en-US" smtClean="0"/>
              <a:t>, London</a:t>
            </a:r>
            <a:r>
              <a:rPr lang="en-US" baseline="30000" smtClean="0"/>
              <a:t>18</a:t>
            </a:r>
          </a:p>
          <a:p>
            <a:pPr eaLnBrk="1" hangingPunct="1"/>
            <a:r>
              <a:rPr lang="en-US" b="1" smtClean="0"/>
              <a:t>To</a:t>
            </a:r>
            <a:r>
              <a:rPr lang="en-US" smtClean="0"/>
              <a:t>: Holmdel, NJ</a:t>
            </a:r>
          </a:p>
        </p:txBody>
      </p:sp>
      <p:pic>
        <p:nvPicPr>
          <p:cNvPr id="65543" name="Picture 7" descr="Map of North America"/>
          <p:cNvPicPr>
            <a:picLocks noChangeAspect="1" noChangeArrowheads="1"/>
          </p:cNvPicPr>
          <p:nvPr/>
        </p:nvPicPr>
        <p:blipFill>
          <a:blip r:embed="rId3" cstate="print"/>
          <a:srcRect b="13280"/>
          <a:stretch>
            <a:fillRect/>
          </a:stretch>
        </p:blipFill>
        <p:spPr bwMode="auto">
          <a:xfrm>
            <a:off x="2590800" y="3124200"/>
            <a:ext cx="475297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65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65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E81736-80A7-4EF7-946E-85E53728CC1A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665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Gathering Method</a:t>
            </a:r>
          </a:p>
        </p:txBody>
      </p:sp>
      <p:sp>
        <p:nvSpPr>
          <p:cNvPr id="665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Video:</a:t>
            </a:r>
            <a:endParaRPr lang="en-US" smtClean="0"/>
          </a:p>
          <a:p>
            <a:pPr lvl="1" eaLnBrk="1" hangingPunct="1"/>
            <a:r>
              <a:rPr lang="en-US" smtClean="0"/>
              <a:t>Two 5-mins MPEG</a:t>
            </a:r>
          </a:p>
          <a:p>
            <a:pPr lvl="1" eaLnBrk="1" hangingPunct="1"/>
            <a:r>
              <a:rPr lang="en-US" smtClean="0"/>
              <a:t>30 fps</a:t>
            </a:r>
          </a:p>
          <a:p>
            <a:pPr lvl="1" eaLnBrk="1" hangingPunct="1"/>
            <a:r>
              <a:rPr lang="en-US" smtClean="0"/>
              <a:t>384 kbps and 1 Mbps</a:t>
            </a:r>
          </a:p>
          <a:p>
            <a:pPr lvl="1" eaLnBrk="1" hangingPunct="1"/>
            <a:r>
              <a:rPr lang="en-US" smtClean="0"/>
              <a:t>GOP: IBBPBBPBBPBBPBB</a:t>
            </a:r>
          </a:p>
          <a:p>
            <a:pPr lvl="1" eaLnBrk="1" hangingPunct="1"/>
            <a:r>
              <a:rPr lang="en-US" smtClean="0"/>
              <a:t>QSIF 176x112 and SIF 352x240</a:t>
            </a:r>
          </a:p>
          <a:p>
            <a:pPr lvl="1" eaLnBrk="1" hangingPunct="1"/>
            <a:r>
              <a:rPr lang="en-US" smtClean="0"/>
              <a:t>One row per slice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425ED1-621B-43F5-BB1A-4583442C4337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Average Packet Loss</a:t>
            </a:r>
          </a:p>
        </p:txBody>
      </p:sp>
      <p:graphicFrame>
        <p:nvGraphicFramePr>
          <p:cNvPr id="1026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228600" y="1295400"/>
          <a:ext cx="8915400" cy="507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Chart" r:id="rId4" imgW="7010400" imgH="4114800" progId="MSGraph.Chart.8">
                  <p:embed followColorScheme="full"/>
                </p:oleObj>
              </mc:Choice>
              <mc:Fallback>
                <p:oleObj name="Chart" r:id="rId4" imgW="7010400" imgH="4114800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295400"/>
                        <a:ext cx="8915400" cy="5070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75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75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0084B3-4E22-4B42-8D0F-64CC4F9A1EDB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6758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Frames Affected by Errors (1)</a:t>
            </a:r>
          </a:p>
        </p:txBody>
      </p:sp>
      <p:cxnSp>
        <p:nvCxnSpPr>
          <p:cNvPr id="67590" name="AutoShape 5"/>
          <p:cNvCxnSpPr>
            <a:cxnSpLocks noChangeShapeType="1"/>
          </p:cNvCxnSpPr>
          <p:nvPr/>
        </p:nvCxnSpPr>
        <p:spPr bwMode="auto">
          <a:xfrm>
            <a:off x="1905000" y="5638800"/>
            <a:ext cx="624840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7591" name="AutoShape 6"/>
          <p:cNvCxnSpPr>
            <a:cxnSpLocks noChangeShapeType="1"/>
          </p:cNvCxnSpPr>
          <p:nvPr/>
        </p:nvCxnSpPr>
        <p:spPr bwMode="auto">
          <a:xfrm flipV="1">
            <a:off x="2133600" y="1981200"/>
            <a:ext cx="1588" cy="3810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7592" name="Text Box 16"/>
          <p:cNvSpPr txBox="1">
            <a:spLocks noChangeArrowheads="1"/>
          </p:cNvSpPr>
          <p:nvPr/>
        </p:nvSpPr>
        <p:spPr bwMode="auto">
          <a:xfrm>
            <a:off x="533400" y="1981200"/>
            <a:ext cx="1627188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% Frames in Error</a:t>
            </a:r>
          </a:p>
        </p:txBody>
      </p:sp>
      <p:sp>
        <p:nvSpPr>
          <p:cNvPr id="67593" name="Text Box 17"/>
          <p:cNvSpPr txBox="1">
            <a:spLocks noChangeArrowheads="1"/>
          </p:cNvSpPr>
          <p:nvPr/>
        </p:nvSpPr>
        <p:spPr bwMode="auto">
          <a:xfrm>
            <a:off x="6781800" y="5791200"/>
            <a:ext cx="1654175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Packet Loss Rate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86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86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1EE538-6B89-4438-A85C-0CD6E2B3DF5E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6861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Frames Affected by Errors (2)</a:t>
            </a:r>
          </a:p>
        </p:txBody>
      </p:sp>
      <p:pic>
        <p:nvPicPr>
          <p:cNvPr id="6861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447800"/>
            <a:ext cx="7477125" cy="4943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7B1FCA-B2B6-423C-AE66-A060CC6C67D3}" type="slidenum">
              <a:rPr lang="en-US" smtClean="0"/>
              <a:pPr/>
              <a:t>56</a:t>
            </a:fld>
            <a:endParaRPr lang="en-US" smtClean="0"/>
          </a:p>
        </p:txBody>
      </p:sp>
      <p:sp>
        <p:nvSpPr>
          <p:cNvPr id="6963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000" smtClean="0"/>
              <a:t>Overview of Error Recovery for Video</a:t>
            </a:r>
          </a:p>
        </p:txBody>
      </p:sp>
      <p:sp>
        <p:nvSpPr>
          <p:cNvPr id="6963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06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06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BAD044-67EE-45A7-A873-FC0D72EF6F88}" type="slidenum">
              <a:rPr lang="en-US" smtClean="0"/>
              <a:pPr/>
              <a:t>57</a:t>
            </a:fld>
            <a:endParaRPr lang="en-US" smtClean="0"/>
          </a:p>
        </p:txBody>
      </p:sp>
      <p:sp>
        <p:nvSpPr>
          <p:cNvPr id="706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Methods</a:t>
            </a:r>
          </a:p>
        </p:txBody>
      </p:sp>
      <p:sp>
        <p:nvSpPr>
          <p:cNvPr id="706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Retransmission</a:t>
            </a:r>
          </a:p>
          <a:p>
            <a:pPr eaLnBrk="1" hangingPunct="1"/>
            <a:r>
              <a:rPr lang="en-US" smtClean="0"/>
              <a:t>Interleaving</a:t>
            </a:r>
          </a:p>
          <a:p>
            <a:pPr eaLnBrk="1" hangingPunct="1"/>
            <a:r>
              <a:rPr lang="en-US" smtClean="0"/>
              <a:t>Error Concealment</a:t>
            </a:r>
          </a:p>
          <a:p>
            <a:pPr eaLnBrk="1" hangingPunct="1"/>
            <a:r>
              <a:rPr lang="en-US" smtClean="0"/>
              <a:t>FEC</a:t>
            </a:r>
          </a:p>
          <a:p>
            <a:pPr eaLnBrk="1" hangingPunct="1"/>
            <a:r>
              <a:rPr lang="en-US" smtClean="0"/>
              <a:t>Limiting Error Propagation</a:t>
            </a:r>
          </a:p>
          <a:p>
            <a:pPr lvl="1" eaLnBrk="1" hangingPunct="1"/>
            <a:r>
              <a:rPr lang="en-US" smtClean="0"/>
              <a:t>Reference Frame Selection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16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16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13BE21-0B41-474B-B57F-1DDBE76F5A37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716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Reference Frame Selection</a:t>
            </a:r>
          </a:p>
        </p:txBody>
      </p:sp>
      <p:cxnSp>
        <p:nvCxnSpPr>
          <p:cNvPr id="71686" name="AutoShape 4"/>
          <p:cNvCxnSpPr>
            <a:cxnSpLocks noChangeShapeType="1"/>
          </p:cNvCxnSpPr>
          <p:nvPr/>
        </p:nvCxnSpPr>
        <p:spPr bwMode="auto">
          <a:xfrm>
            <a:off x="1143000" y="2743200"/>
            <a:ext cx="6858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1687" name="AutoShape 5"/>
          <p:cNvCxnSpPr>
            <a:cxnSpLocks noChangeShapeType="1"/>
          </p:cNvCxnSpPr>
          <p:nvPr/>
        </p:nvCxnSpPr>
        <p:spPr bwMode="auto">
          <a:xfrm>
            <a:off x="1143000" y="4953000"/>
            <a:ext cx="6858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1688" name="Text Box 6"/>
          <p:cNvSpPr txBox="1">
            <a:spLocks noChangeArrowheads="1"/>
          </p:cNvSpPr>
          <p:nvPr/>
        </p:nvSpPr>
        <p:spPr bwMode="auto">
          <a:xfrm>
            <a:off x="1431925" y="2246313"/>
            <a:ext cx="49164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          P          B          B         P                 </a:t>
            </a:r>
          </a:p>
        </p:txBody>
      </p:sp>
      <p:cxnSp>
        <p:nvCxnSpPr>
          <p:cNvPr id="55303" name="AutoShape 7"/>
          <p:cNvCxnSpPr>
            <a:cxnSpLocks noChangeShapeType="1"/>
          </p:cNvCxnSpPr>
          <p:nvPr/>
        </p:nvCxnSpPr>
        <p:spPr bwMode="auto">
          <a:xfrm>
            <a:off x="1524000" y="2743200"/>
            <a:ext cx="1176338" cy="2209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5304" name="AutoShape 8"/>
          <p:cNvCxnSpPr>
            <a:cxnSpLocks noChangeShapeType="1"/>
          </p:cNvCxnSpPr>
          <p:nvPr/>
        </p:nvCxnSpPr>
        <p:spPr bwMode="auto">
          <a:xfrm>
            <a:off x="1676400" y="2743200"/>
            <a:ext cx="1176338" cy="2209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5305" name="AutoShape 9"/>
          <p:cNvCxnSpPr>
            <a:cxnSpLocks noChangeShapeType="1"/>
          </p:cNvCxnSpPr>
          <p:nvPr/>
        </p:nvCxnSpPr>
        <p:spPr bwMode="auto">
          <a:xfrm>
            <a:off x="1828800" y="2743200"/>
            <a:ext cx="693738" cy="1298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5306" name="Text Box 10"/>
          <p:cNvSpPr txBox="1">
            <a:spLocks noChangeArrowheads="1"/>
          </p:cNvSpPr>
          <p:nvPr/>
        </p:nvSpPr>
        <p:spPr bwMode="auto">
          <a:xfrm>
            <a:off x="2341563" y="3862388"/>
            <a:ext cx="3365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A50021"/>
                </a:solidFill>
              </a:rPr>
              <a:t>X</a:t>
            </a:r>
          </a:p>
        </p:txBody>
      </p:sp>
      <p:cxnSp>
        <p:nvCxnSpPr>
          <p:cNvPr id="55307" name="AutoShape 11"/>
          <p:cNvCxnSpPr>
            <a:cxnSpLocks noChangeShapeType="1"/>
          </p:cNvCxnSpPr>
          <p:nvPr/>
        </p:nvCxnSpPr>
        <p:spPr bwMode="auto">
          <a:xfrm>
            <a:off x="3471863" y="2743200"/>
            <a:ext cx="1176337" cy="2209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5308" name="AutoShape 12"/>
          <p:cNvCxnSpPr>
            <a:cxnSpLocks noChangeShapeType="1"/>
          </p:cNvCxnSpPr>
          <p:nvPr/>
        </p:nvCxnSpPr>
        <p:spPr bwMode="auto">
          <a:xfrm>
            <a:off x="2522538" y="2743200"/>
            <a:ext cx="1176337" cy="2209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5309" name="AutoShape 13"/>
          <p:cNvCxnSpPr>
            <a:cxnSpLocks noChangeShapeType="1"/>
          </p:cNvCxnSpPr>
          <p:nvPr/>
        </p:nvCxnSpPr>
        <p:spPr bwMode="auto">
          <a:xfrm flipV="1">
            <a:off x="3816350" y="2743200"/>
            <a:ext cx="1060450" cy="2209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5310" name="AutoShape 14"/>
          <p:cNvCxnSpPr>
            <a:cxnSpLocks noChangeShapeType="1"/>
          </p:cNvCxnSpPr>
          <p:nvPr/>
        </p:nvCxnSpPr>
        <p:spPr bwMode="auto">
          <a:xfrm>
            <a:off x="4416425" y="2747963"/>
            <a:ext cx="1176338" cy="2209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5311" name="AutoShape 15"/>
          <p:cNvCxnSpPr>
            <a:cxnSpLocks noChangeShapeType="1"/>
          </p:cNvCxnSpPr>
          <p:nvPr/>
        </p:nvCxnSpPr>
        <p:spPr bwMode="auto">
          <a:xfrm>
            <a:off x="5194300" y="2752725"/>
            <a:ext cx="1176338" cy="2209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5312" name="AutoShape 16"/>
          <p:cNvCxnSpPr>
            <a:cxnSpLocks noChangeShapeType="1"/>
          </p:cNvCxnSpPr>
          <p:nvPr/>
        </p:nvCxnSpPr>
        <p:spPr bwMode="auto">
          <a:xfrm>
            <a:off x="5376863" y="2752725"/>
            <a:ext cx="1176337" cy="2209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5313" name="AutoShape 17"/>
          <p:cNvCxnSpPr>
            <a:cxnSpLocks noChangeShapeType="1"/>
          </p:cNvCxnSpPr>
          <p:nvPr/>
        </p:nvCxnSpPr>
        <p:spPr bwMode="auto">
          <a:xfrm>
            <a:off x="5529263" y="2752725"/>
            <a:ext cx="1176337" cy="2209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5314" name="Text Box 18"/>
          <p:cNvSpPr txBox="1">
            <a:spLocks noChangeArrowheads="1"/>
          </p:cNvSpPr>
          <p:nvPr/>
        </p:nvSpPr>
        <p:spPr bwMode="auto">
          <a:xfrm>
            <a:off x="5100638" y="2246313"/>
            <a:ext cx="260350" cy="366712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A50021"/>
                </a:solidFill>
              </a:rPr>
              <a:t>I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5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55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55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55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55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1000"/>
                                        <p:tgtEl>
                                          <p:spTgt spid="55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6" grpId="0"/>
      <p:bldP spid="55314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27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27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9E70D5-1586-458C-8002-B7587B0185F5}" type="slidenum">
              <a:rPr lang="en-US" smtClean="0"/>
              <a:pPr/>
              <a:t>59</a:t>
            </a:fld>
            <a:endParaRPr lang="en-US" smtClean="0"/>
          </a:p>
        </p:txBody>
      </p:sp>
      <p:sp>
        <p:nvSpPr>
          <p:cNvPr id="727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Methods</a:t>
            </a:r>
          </a:p>
        </p:txBody>
      </p:sp>
      <p:sp>
        <p:nvSpPr>
          <p:cNvPr id="727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Retransmission</a:t>
            </a:r>
          </a:p>
          <a:p>
            <a:pPr eaLnBrk="1" hangingPunct="1"/>
            <a:r>
              <a:rPr lang="en-US" smtClean="0"/>
              <a:t>Interleaving</a:t>
            </a:r>
          </a:p>
          <a:p>
            <a:pPr eaLnBrk="1" hangingPunct="1"/>
            <a:r>
              <a:rPr lang="en-US" smtClean="0"/>
              <a:t>Error Concealment</a:t>
            </a:r>
          </a:p>
          <a:p>
            <a:pPr eaLnBrk="1" hangingPunct="1"/>
            <a:r>
              <a:rPr lang="en-US" smtClean="0"/>
              <a:t>FEC</a:t>
            </a:r>
          </a:p>
          <a:p>
            <a:pPr eaLnBrk="1" hangingPunct="1"/>
            <a:r>
              <a:rPr lang="en-US" smtClean="0"/>
              <a:t>Limiting Error Propagation</a:t>
            </a:r>
          </a:p>
          <a:p>
            <a:pPr lvl="1" eaLnBrk="1" hangingPunct="1"/>
            <a:r>
              <a:rPr lang="en-US" smtClean="0"/>
              <a:t>Reference Frame Selection</a:t>
            </a:r>
          </a:p>
          <a:p>
            <a:pPr lvl="1" eaLnBrk="1" hangingPunct="1"/>
            <a:r>
              <a:rPr lang="en-US" smtClean="0"/>
              <a:t>Changing Temporal Pattern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62590E-4B36-4EA6-A92E-3D06C6BBDBC0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Characteristics of Internet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60-70%</a:t>
            </a:r>
            <a:r>
              <a:rPr lang="en-US" smtClean="0"/>
              <a:t> of paths do not show any loss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Those with loss have an average of </a:t>
            </a:r>
            <a:r>
              <a:rPr lang="en-US" b="1" smtClean="0"/>
              <a:t>4.5 – 6%</a:t>
            </a:r>
            <a:r>
              <a:rPr lang="en-US" smtClean="0"/>
              <a:t> packet loss</a:t>
            </a:r>
          </a:p>
          <a:p>
            <a:pPr eaLnBrk="1" hangingPunct="1"/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</a:t>
            </a:r>
            <a:r>
              <a:rPr lang="en-US" sz="2200" smtClean="0">
                <a:solidFill>
                  <a:schemeClr val="folHlink"/>
                </a:solidFill>
              </a:rPr>
              <a:t>[Paxson97] End-to-end Internet packet dynamics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013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13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DE988A-43DD-4F05-9429-88C9E71992F0}" type="slidenum">
              <a:rPr lang="en-US" smtClean="0"/>
              <a:pPr/>
              <a:t>60</a:t>
            </a:fld>
            <a:endParaRPr lang="en-US" smtClean="0"/>
          </a:p>
        </p:txBody>
      </p:sp>
      <p:sp>
        <p:nvSpPr>
          <p:cNvPr id="1013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Summary (1)</a:t>
            </a:r>
            <a:endParaRPr lang="en-US" dirty="0" smtClean="0"/>
          </a:p>
        </p:txBody>
      </p:sp>
      <p:sp>
        <p:nvSpPr>
          <p:cNvPr id="1013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How to recover packet loss</a:t>
            </a:r>
            <a:endParaRPr lang="en-US" dirty="0" smtClean="0"/>
          </a:p>
          <a:p>
            <a:pPr lvl="1" eaLnBrk="1" hangingPunct="1"/>
            <a:r>
              <a:rPr lang="en-US" dirty="0" smtClean="0"/>
              <a:t>Retransmission</a:t>
            </a:r>
            <a:endParaRPr lang="en-US" dirty="0" smtClean="0"/>
          </a:p>
          <a:p>
            <a:pPr lvl="1" eaLnBrk="1" hangingPunct="1"/>
            <a:r>
              <a:rPr lang="en-US" dirty="0" smtClean="0"/>
              <a:t>FEC</a:t>
            </a:r>
          </a:p>
          <a:p>
            <a:pPr lvl="1" eaLnBrk="1" hangingPunct="1"/>
            <a:r>
              <a:rPr lang="en-US" dirty="0" smtClean="0"/>
              <a:t>Error Concealment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024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24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459BB6-4848-4C29-9F01-2DA3D7275AE7}" type="slidenum">
              <a:rPr lang="en-US" smtClean="0"/>
              <a:pPr/>
              <a:t>61</a:t>
            </a:fld>
            <a:endParaRPr lang="en-US" smtClean="0"/>
          </a:p>
        </p:txBody>
      </p:sp>
      <p:sp>
        <p:nvSpPr>
          <p:cNvPr id="1024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Summary (2)</a:t>
            </a:r>
            <a:endParaRPr lang="en-US" dirty="0" smtClean="0"/>
          </a:p>
        </p:txBody>
      </p:sp>
      <p:sp>
        <p:nvSpPr>
          <p:cNvPr id="1024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How to limit </a:t>
            </a:r>
            <a:r>
              <a:rPr lang="en-US" dirty="0"/>
              <a:t>the damage of </a:t>
            </a:r>
            <a:r>
              <a:rPr lang="en-US" dirty="0" smtClean="0"/>
              <a:t>errors</a:t>
            </a:r>
            <a:endParaRPr lang="en-US" dirty="0" smtClean="0"/>
          </a:p>
          <a:p>
            <a:pPr lvl="1" eaLnBrk="1" hangingPunct="1"/>
            <a:r>
              <a:rPr lang="en-US" dirty="0" smtClean="0"/>
              <a:t>Interleaving</a:t>
            </a:r>
            <a:endParaRPr lang="en-US" dirty="0" smtClean="0"/>
          </a:p>
          <a:p>
            <a:pPr lvl="1" eaLnBrk="1" hangingPunct="1"/>
            <a:r>
              <a:rPr lang="en-US" dirty="0" smtClean="0"/>
              <a:t>Key frame selection</a:t>
            </a:r>
          </a:p>
          <a:p>
            <a:pPr lvl="1" eaLnBrk="1" hangingPunct="1"/>
            <a:r>
              <a:rPr lang="en-US" dirty="0" smtClean="0"/>
              <a:t>Change reference frame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56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5C3F51-81CB-43B1-AC30-034B1009B9B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560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Packet Loss Pattern</a:t>
            </a:r>
          </a:p>
        </p:txBody>
      </p:sp>
      <p:cxnSp>
        <p:nvCxnSpPr>
          <p:cNvPr id="25606" name="AutoShape 5"/>
          <p:cNvCxnSpPr>
            <a:cxnSpLocks noChangeShapeType="1"/>
          </p:cNvCxnSpPr>
          <p:nvPr/>
        </p:nvCxnSpPr>
        <p:spPr bwMode="auto">
          <a:xfrm>
            <a:off x="1143000" y="5791200"/>
            <a:ext cx="6303963" cy="47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07" name="AutoShape 7"/>
          <p:cNvCxnSpPr>
            <a:cxnSpLocks noChangeShapeType="1"/>
          </p:cNvCxnSpPr>
          <p:nvPr/>
        </p:nvCxnSpPr>
        <p:spPr bwMode="auto">
          <a:xfrm flipV="1">
            <a:off x="1674813" y="2286000"/>
            <a:ext cx="1587" cy="3733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711200" y="2747963"/>
            <a:ext cx="7683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1000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6937375" y="5903913"/>
            <a:ext cx="4762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30</a:t>
            </a:r>
          </a:p>
        </p:txBody>
      </p:sp>
      <p:sp>
        <p:nvSpPr>
          <p:cNvPr id="25610" name="Text Box 21"/>
          <p:cNvSpPr txBox="1">
            <a:spLocks noChangeArrowheads="1"/>
          </p:cNvSpPr>
          <p:nvPr/>
        </p:nvSpPr>
        <p:spPr bwMode="auto">
          <a:xfrm>
            <a:off x="882650" y="1643063"/>
            <a:ext cx="1643063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Number of </a:t>
            </a:r>
          </a:p>
          <a:p>
            <a:pPr algn="ctr"/>
            <a:r>
              <a:rPr lang="en-US"/>
              <a:t>Occurrences</a:t>
            </a:r>
          </a:p>
        </p:txBody>
      </p:sp>
      <p:sp>
        <p:nvSpPr>
          <p:cNvPr id="25611" name="Text Box 22"/>
          <p:cNvSpPr txBox="1">
            <a:spLocks noChangeArrowheads="1"/>
          </p:cNvSpPr>
          <p:nvPr/>
        </p:nvSpPr>
        <p:spPr bwMode="auto">
          <a:xfrm>
            <a:off x="7653338" y="5376863"/>
            <a:ext cx="995362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Burst </a:t>
            </a:r>
          </a:p>
          <a:p>
            <a:pPr algn="ctr"/>
            <a:r>
              <a:rPr lang="en-US"/>
              <a:t>Length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56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5C3F51-81CB-43B1-AC30-034B1009B9BB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560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Packet Loss Pattern</a:t>
            </a:r>
          </a:p>
        </p:txBody>
      </p:sp>
      <p:cxnSp>
        <p:nvCxnSpPr>
          <p:cNvPr id="25606" name="AutoShape 5"/>
          <p:cNvCxnSpPr>
            <a:cxnSpLocks noChangeShapeType="1"/>
          </p:cNvCxnSpPr>
          <p:nvPr/>
        </p:nvCxnSpPr>
        <p:spPr bwMode="auto">
          <a:xfrm>
            <a:off x="1143000" y="5791200"/>
            <a:ext cx="6303963" cy="47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07" name="AutoShape 7"/>
          <p:cNvCxnSpPr>
            <a:cxnSpLocks noChangeShapeType="1"/>
          </p:cNvCxnSpPr>
          <p:nvPr/>
        </p:nvCxnSpPr>
        <p:spPr bwMode="auto">
          <a:xfrm flipV="1">
            <a:off x="1674813" y="2286000"/>
            <a:ext cx="1587" cy="3733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711200" y="2747963"/>
            <a:ext cx="7683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1000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6937375" y="5903913"/>
            <a:ext cx="4762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30</a:t>
            </a:r>
          </a:p>
        </p:txBody>
      </p:sp>
      <p:sp>
        <p:nvSpPr>
          <p:cNvPr id="25610" name="Text Box 21"/>
          <p:cNvSpPr txBox="1">
            <a:spLocks noChangeArrowheads="1"/>
          </p:cNvSpPr>
          <p:nvPr/>
        </p:nvSpPr>
        <p:spPr bwMode="auto">
          <a:xfrm>
            <a:off x="882650" y="1643063"/>
            <a:ext cx="1643063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Number of </a:t>
            </a:r>
          </a:p>
          <a:p>
            <a:pPr algn="ctr"/>
            <a:r>
              <a:rPr lang="en-US"/>
              <a:t>Occurrences</a:t>
            </a:r>
          </a:p>
        </p:txBody>
      </p:sp>
      <p:sp>
        <p:nvSpPr>
          <p:cNvPr id="25611" name="Text Box 22"/>
          <p:cNvSpPr txBox="1">
            <a:spLocks noChangeArrowheads="1"/>
          </p:cNvSpPr>
          <p:nvPr/>
        </p:nvSpPr>
        <p:spPr bwMode="auto">
          <a:xfrm>
            <a:off x="7653338" y="5376863"/>
            <a:ext cx="995362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Burst </a:t>
            </a:r>
          </a:p>
          <a:p>
            <a:pPr algn="ctr"/>
            <a:r>
              <a:rPr lang="en-US"/>
              <a:t>Length</a:t>
            </a:r>
          </a:p>
        </p:txBody>
      </p:sp>
      <p:sp>
        <p:nvSpPr>
          <p:cNvPr id="12" name="Freeform 11"/>
          <p:cNvSpPr/>
          <p:nvPr/>
        </p:nvSpPr>
        <p:spPr bwMode="auto">
          <a:xfrm>
            <a:off x="1798656" y="2971800"/>
            <a:ext cx="5138720" cy="2667000"/>
          </a:xfrm>
          <a:custGeom>
            <a:avLst/>
            <a:gdLst>
              <a:gd name="connsiteX0" fmla="*/ 0 w 5637125"/>
              <a:gd name="connsiteY0" fmla="*/ 0 h 3215472"/>
              <a:gd name="connsiteX1" fmla="*/ 371789 w 5637125"/>
              <a:gd name="connsiteY1" fmla="*/ 894303 h 3215472"/>
              <a:gd name="connsiteX2" fmla="*/ 1185705 w 5637125"/>
              <a:gd name="connsiteY2" fmla="*/ 1838848 h 3215472"/>
              <a:gd name="connsiteX3" fmla="*/ 2441749 w 5637125"/>
              <a:gd name="connsiteY3" fmla="*/ 2592474 h 3215472"/>
              <a:gd name="connsiteX4" fmla="*/ 4029389 w 5637125"/>
              <a:gd name="connsiteY4" fmla="*/ 3014505 h 3215472"/>
              <a:gd name="connsiteX5" fmla="*/ 5637125 w 5637125"/>
              <a:gd name="connsiteY5" fmla="*/ 3215472 h 3215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37125" h="3215472">
                <a:moveTo>
                  <a:pt x="0" y="0"/>
                </a:moveTo>
                <a:cubicBezTo>
                  <a:pt x="87086" y="293914"/>
                  <a:pt x="174172" y="587828"/>
                  <a:pt x="371789" y="894303"/>
                </a:cubicBezTo>
                <a:cubicBezTo>
                  <a:pt x="569406" y="1200778"/>
                  <a:pt x="840712" y="1555819"/>
                  <a:pt x="1185705" y="1838848"/>
                </a:cubicBezTo>
                <a:cubicBezTo>
                  <a:pt x="1530698" y="2121877"/>
                  <a:pt x="1967802" y="2396531"/>
                  <a:pt x="2441749" y="2592474"/>
                </a:cubicBezTo>
                <a:cubicBezTo>
                  <a:pt x="2915696" y="2788417"/>
                  <a:pt x="3496826" y="2910672"/>
                  <a:pt x="4029389" y="3014505"/>
                </a:cubicBezTo>
                <a:cubicBezTo>
                  <a:pt x="4561952" y="3118338"/>
                  <a:pt x="5099538" y="3166905"/>
                  <a:pt x="5637125" y="3215472"/>
                </a:cubicBezTo>
              </a:path>
            </a:pathLst>
          </a:cu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8E15C8-A182-44D8-893C-BB8C997CA2FD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Characteristics of Internet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Bursts of loss are typically short (</a:t>
            </a:r>
            <a:r>
              <a:rPr lang="en-US" b="1" smtClean="0"/>
              <a:t>2-3</a:t>
            </a:r>
            <a:r>
              <a:rPr lang="en-US" smtClean="0"/>
              <a:t> consecutively loss packets)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Long bursts do occur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Bursts may occur periodically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52480-template">
  <a:themeElements>
    <a:clrScheme name="cs52480-template 13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336699"/>
      </a:accent1>
      <a:accent2>
        <a:srgbClr val="660066"/>
      </a:accent2>
      <a:accent3>
        <a:srgbClr val="FFFFFF"/>
      </a:accent3>
      <a:accent4>
        <a:srgbClr val="000000"/>
      </a:accent4>
      <a:accent5>
        <a:srgbClr val="ADB8CA"/>
      </a:accent5>
      <a:accent6>
        <a:srgbClr val="5C005C"/>
      </a:accent6>
      <a:hlink>
        <a:srgbClr val="003366"/>
      </a:hlink>
      <a:folHlink>
        <a:srgbClr val="000066"/>
      </a:folHlink>
    </a:clrScheme>
    <a:fontScheme name="cs52480-template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lnDef>
  </a:objectDefaults>
  <a:extraClrSchemeLst>
    <a:extraClrScheme>
      <a:clrScheme name="cs52480-templat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1">
        <a:dk1>
          <a:srgbClr val="000000"/>
        </a:dk1>
        <a:lt1>
          <a:srgbClr val="FFFFFF"/>
        </a:lt1>
        <a:dk2>
          <a:srgbClr val="0033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2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33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5C005C"/>
        </a:accent6>
        <a:hlink>
          <a:srgbClr val="0033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3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66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5C005C"/>
        </a:accent6>
        <a:hlink>
          <a:srgbClr val="0033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HD:Microsoft Office 2004:Templates:My Templates:cs52480-template.pot</Template>
  <TotalTime>2751</TotalTime>
  <Words>1686</Words>
  <Application>Microsoft Office PowerPoint</Application>
  <PresentationFormat>On-screen Show (4:3)</PresentationFormat>
  <Paragraphs>576</Paragraphs>
  <Slides>61</Slides>
  <Notes>54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3" baseType="lpstr">
      <vt:lpstr>cs52480-template</vt:lpstr>
      <vt:lpstr>Chart</vt:lpstr>
      <vt:lpstr>Error Recovery</vt:lpstr>
      <vt:lpstr>Problems with Internet</vt:lpstr>
      <vt:lpstr>You Are Here</vt:lpstr>
      <vt:lpstr>Overview</vt:lpstr>
      <vt:lpstr>Loss Characteristics of The Internet</vt:lpstr>
      <vt:lpstr>Characteristics of Internet</vt:lpstr>
      <vt:lpstr>Packet Loss Pattern</vt:lpstr>
      <vt:lpstr>Packet Loss Pattern</vt:lpstr>
      <vt:lpstr>Characteristics of Internet</vt:lpstr>
      <vt:lpstr>Wireless Link</vt:lpstr>
      <vt:lpstr>Gilbert Model</vt:lpstr>
      <vt:lpstr>Gilbert Model</vt:lpstr>
      <vt:lpstr>A Survey of Packet-Loss Recovery Techniques for Streaming Audio</vt:lpstr>
      <vt:lpstr>Three Fundamental Techniques</vt:lpstr>
      <vt:lpstr>1. Retransmission</vt:lpstr>
      <vt:lpstr>2. Redundant Data</vt:lpstr>
      <vt:lpstr>3. Error Concealment</vt:lpstr>
      <vt:lpstr>Retransmission</vt:lpstr>
      <vt:lpstr>Pros/Cons of Retransmissions</vt:lpstr>
      <vt:lpstr>Scalable Retransmission</vt:lpstr>
      <vt:lpstr>Retransmit when</vt:lpstr>
      <vt:lpstr>Selective Retransmission</vt:lpstr>
      <vt:lpstr>Redundant Data</vt:lpstr>
      <vt:lpstr>Parity Forward Error Correction</vt:lpstr>
      <vt:lpstr>Parity Forward Error Correction</vt:lpstr>
      <vt:lpstr>Parity FEC Ordering</vt:lpstr>
      <vt:lpstr>Parity FEC Ordering</vt:lpstr>
      <vt:lpstr>Parity FEC Ordering</vt:lpstr>
      <vt:lpstr>Parity FEC Ordering</vt:lpstr>
      <vt:lpstr>Parity FEC Ordering</vt:lpstr>
      <vt:lpstr>Reed-Solomon Code </vt:lpstr>
      <vt:lpstr>Reed-Solomon Code </vt:lpstr>
      <vt:lpstr>Media Specific FEC</vt:lpstr>
      <vt:lpstr>Pros/Cons of Redundant Data</vt:lpstr>
      <vt:lpstr>Interleaving</vt:lpstr>
      <vt:lpstr>Pros/Cons of Interleaving</vt:lpstr>
      <vt:lpstr>Error Concealment</vt:lpstr>
      <vt:lpstr>Recreate Lost Information</vt:lpstr>
      <vt:lpstr>Effect of Loss on Audio</vt:lpstr>
      <vt:lpstr>Insertion-based Repair</vt:lpstr>
      <vt:lpstr>Other Repair Methods</vt:lpstr>
      <vt:lpstr>Error Concealment</vt:lpstr>
      <vt:lpstr>Pros/Cons of Error Concealment</vt:lpstr>
      <vt:lpstr>Pros/Cons of Error Concealment</vt:lpstr>
      <vt:lpstr>Colin’s Recommendations</vt:lpstr>
      <vt:lpstr>Non-Interactive Apps</vt:lpstr>
      <vt:lpstr>Interactive Applications</vt:lpstr>
      <vt:lpstr>Error Concealment</vt:lpstr>
      <vt:lpstr>Packet Loss Effects on MPEG Video Sent over the Public Internet</vt:lpstr>
      <vt:lpstr>Measurement-based Study</vt:lpstr>
      <vt:lpstr>Data Gathering Method</vt:lpstr>
      <vt:lpstr>Data Gathering Method</vt:lpstr>
      <vt:lpstr>Average Packet Loss</vt:lpstr>
      <vt:lpstr>Frames Affected by Errors (1)</vt:lpstr>
      <vt:lpstr>Frames Affected by Errors (2)</vt:lpstr>
      <vt:lpstr>Overview of Error Recovery for Video</vt:lpstr>
      <vt:lpstr>Methods</vt:lpstr>
      <vt:lpstr>Reference Frame Selection</vt:lpstr>
      <vt:lpstr>Methods</vt:lpstr>
      <vt:lpstr>Summary (1)</vt:lpstr>
      <vt:lpstr>Summary (2)</vt:lpstr>
    </vt:vector>
  </TitlesOfParts>
  <Company>NUS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Error Recovery</dc:title>
  <dc:creator>dcsooiwt</dc:creator>
  <cp:lastModifiedBy>Roger Zimmermann</cp:lastModifiedBy>
  <cp:revision>81</cp:revision>
  <cp:lastPrinted>2005-09-14T06:01:21Z</cp:lastPrinted>
  <dcterms:created xsi:type="dcterms:W3CDTF">2003-09-06T02:49:53Z</dcterms:created>
  <dcterms:modified xsi:type="dcterms:W3CDTF">2017-10-17T07:51:19Z</dcterms:modified>
</cp:coreProperties>
</file>