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6" r:id="rId1"/>
  </p:sldMasterIdLst>
  <p:notesMasterIdLst>
    <p:notesMasterId r:id="rId33"/>
  </p:notesMasterIdLst>
  <p:handoutMasterIdLst>
    <p:handoutMasterId r:id="rId34"/>
  </p:handoutMasterIdLst>
  <p:sldIdLst>
    <p:sldId id="375" r:id="rId2"/>
    <p:sldId id="257" r:id="rId3"/>
    <p:sldId id="301" r:id="rId4"/>
    <p:sldId id="431" r:id="rId5"/>
    <p:sldId id="303" r:id="rId6"/>
    <p:sldId id="308" r:id="rId7"/>
    <p:sldId id="309" r:id="rId8"/>
    <p:sldId id="310" r:id="rId9"/>
    <p:sldId id="312" r:id="rId10"/>
    <p:sldId id="313" r:id="rId11"/>
    <p:sldId id="314" r:id="rId12"/>
    <p:sldId id="315" r:id="rId13"/>
    <p:sldId id="316" r:id="rId14"/>
    <p:sldId id="317" r:id="rId15"/>
    <p:sldId id="320" r:id="rId16"/>
    <p:sldId id="321" r:id="rId17"/>
    <p:sldId id="322" r:id="rId18"/>
    <p:sldId id="428" r:id="rId19"/>
    <p:sldId id="323" r:id="rId20"/>
    <p:sldId id="324" r:id="rId21"/>
    <p:sldId id="325" r:id="rId22"/>
    <p:sldId id="326" r:id="rId23"/>
    <p:sldId id="327" r:id="rId24"/>
    <p:sldId id="328" r:id="rId25"/>
    <p:sldId id="420" r:id="rId26"/>
    <p:sldId id="421" r:id="rId27"/>
    <p:sldId id="422" r:id="rId28"/>
    <p:sldId id="423" r:id="rId29"/>
    <p:sldId id="424" r:id="rId30"/>
    <p:sldId id="425" r:id="rId31"/>
    <p:sldId id="432" r:id="rId32"/>
  </p:sldIdLst>
  <p:sldSz cx="9144000" cy="6858000" type="screen4x3"/>
  <p:notesSz cx="9144000" cy="6858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Lucida Sans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Lucida Sans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Lucida Sans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Lucida Sans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Lucida Sans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Lucida Sans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Lucida Sans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Lucida Sans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Lucida Sans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A5002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CCFF"/>
    <a:srgbClr val="99FF66"/>
    <a:srgbClr val="FF9933"/>
    <a:srgbClr val="FF3300"/>
    <a:srgbClr val="4D4D4D"/>
    <a:srgbClr val="CCFFCC"/>
    <a:srgbClr val="DDDDDD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458" autoAdjust="0"/>
    <p:restoredTop sz="90018" autoAdjust="0"/>
  </p:normalViewPr>
  <p:slideViewPr>
    <p:cSldViewPr snapToObjects="1">
      <p:cViewPr varScale="1">
        <p:scale>
          <a:sx n="80" d="100"/>
          <a:sy n="80" d="100"/>
        </p:scale>
        <p:origin x="-834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59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0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9014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180013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9014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513513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9014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180013" y="6513513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CA90E2E4-3A39-438B-8339-7EC837EC6A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823186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180013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52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857500" y="514350"/>
            <a:ext cx="3429000" cy="25717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3257550"/>
            <a:ext cx="7315200" cy="308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48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513513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48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180013" y="6513513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81A11B67-9DBD-4A06-93AC-2B9868CFCB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278329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E1A0461-7784-44C4-835B-10156ACC7E52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962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2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D61EF3E-EBD9-49EC-AADB-34B312816EDD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161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17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D1A85A2-A483-4751-B4AC-64422129DADB}" type="slidenum">
              <a:rPr lang="en-US" smtClean="0"/>
              <a:pPr/>
              <a:t>12</a:t>
            </a:fld>
            <a:endParaRPr lang="en-US" smtClean="0"/>
          </a:p>
        </p:txBody>
      </p:sp>
      <p:sp>
        <p:nvSpPr>
          <p:cNvPr id="162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2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72F706D-6F27-47AB-A0BC-27C11A735F65}" type="slidenum">
              <a:rPr lang="en-US" smtClean="0"/>
              <a:pPr/>
              <a:t>13</a:t>
            </a:fld>
            <a:endParaRPr lang="en-US" smtClean="0"/>
          </a:p>
        </p:txBody>
      </p:sp>
      <p:sp>
        <p:nvSpPr>
          <p:cNvPr id="163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95EAD3D-FAEA-4B4D-9CB3-2F3037D4935E}" type="slidenum">
              <a:rPr lang="en-US" smtClean="0"/>
              <a:pPr/>
              <a:t>14</a:t>
            </a:fld>
            <a:endParaRPr lang="en-US" smtClean="0"/>
          </a:p>
        </p:txBody>
      </p:sp>
      <p:sp>
        <p:nvSpPr>
          <p:cNvPr id="164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4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FBE0963-9FD3-457A-B22F-2EA38ABA3912}" type="slidenum">
              <a:rPr lang="en-US" smtClean="0"/>
              <a:pPr/>
              <a:t>15</a:t>
            </a:fld>
            <a:endParaRPr lang="en-US" smtClean="0"/>
          </a:p>
        </p:txBody>
      </p:sp>
      <p:sp>
        <p:nvSpPr>
          <p:cNvPr id="165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58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A645020-DE80-4F17-9592-D524D6363C64}" type="slidenum">
              <a:rPr lang="en-US" smtClean="0"/>
              <a:pPr/>
              <a:t>16</a:t>
            </a:fld>
            <a:endParaRPr lang="en-US" smtClean="0"/>
          </a:p>
        </p:txBody>
      </p:sp>
      <p:sp>
        <p:nvSpPr>
          <p:cNvPr id="166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6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2214070-DFF0-4E31-927C-44B7B9DCCB71}" type="slidenum">
              <a:rPr lang="en-US" smtClean="0"/>
              <a:pPr/>
              <a:t>17</a:t>
            </a:fld>
            <a:endParaRPr lang="en-US" smtClean="0"/>
          </a:p>
        </p:txBody>
      </p:sp>
      <p:sp>
        <p:nvSpPr>
          <p:cNvPr id="167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79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82F70DF-5E4F-416B-9F25-1FA0293EA591}" type="slidenum">
              <a:rPr lang="en-US" smtClean="0"/>
              <a:pPr/>
              <a:t>19</a:t>
            </a:fld>
            <a:endParaRPr lang="en-US" smtClean="0"/>
          </a:p>
        </p:txBody>
      </p:sp>
      <p:sp>
        <p:nvSpPr>
          <p:cNvPr id="168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8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A24D6D8-2944-4544-9988-9DB8E0E7B369}" type="slidenum">
              <a:rPr lang="en-US" smtClean="0"/>
              <a:pPr/>
              <a:t>20</a:t>
            </a:fld>
            <a:endParaRPr lang="en-US" smtClean="0"/>
          </a:p>
        </p:txBody>
      </p:sp>
      <p:sp>
        <p:nvSpPr>
          <p:cNvPr id="169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99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5C08FBE-B074-4B77-B7CD-AC6A37CBEF22}" type="slidenum">
              <a:rPr lang="en-US" smtClean="0"/>
              <a:pPr/>
              <a:t>21</a:t>
            </a:fld>
            <a:endParaRPr lang="en-US" smtClean="0"/>
          </a:p>
        </p:txBody>
      </p:sp>
      <p:sp>
        <p:nvSpPr>
          <p:cNvPr id="171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10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F3B5843-27DE-4224-90A7-0AC10B2A703B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972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72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B2C079F-E0AE-44D2-8775-2DE4B48C3AF2}" type="slidenum">
              <a:rPr lang="en-US" smtClean="0"/>
              <a:pPr/>
              <a:t>22</a:t>
            </a:fld>
            <a:endParaRPr lang="en-US" smtClean="0"/>
          </a:p>
        </p:txBody>
      </p:sp>
      <p:sp>
        <p:nvSpPr>
          <p:cNvPr id="172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20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0A3868C-EE00-4DD5-A8AD-094D3DDE2364}" type="slidenum">
              <a:rPr lang="en-US" smtClean="0"/>
              <a:pPr/>
              <a:t>23</a:t>
            </a:fld>
            <a:endParaRPr lang="en-US" smtClean="0"/>
          </a:p>
        </p:txBody>
      </p:sp>
      <p:sp>
        <p:nvSpPr>
          <p:cNvPr id="173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30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69B39F8-8E61-4B0A-9B5A-88536914521A}" type="slidenum">
              <a:rPr lang="en-US" smtClean="0"/>
              <a:pPr/>
              <a:t>24</a:t>
            </a:fld>
            <a:endParaRPr lang="en-US" smtClean="0"/>
          </a:p>
        </p:txBody>
      </p:sp>
      <p:sp>
        <p:nvSpPr>
          <p:cNvPr id="174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0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03FFB57-A68F-498B-B6F1-F0818FD60785}" type="slidenum">
              <a:rPr lang="en-US" smtClean="0"/>
              <a:pPr/>
              <a:t>25</a:t>
            </a:fld>
            <a:endParaRPr lang="en-US" smtClean="0"/>
          </a:p>
        </p:txBody>
      </p:sp>
      <p:sp>
        <p:nvSpPr>
          <p:cNvPr id="175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75108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AFBEC12-E225-4108-B8F3-E5524800DA42}" type="slidenum">
              <a:rPr lang="en-US" smtClean="0"/>
              <a:pPr/>
              <a:t>26</a:t>
            </a:fld>
            <a:endParaRPr lang="en-US" smtClean="0"/>
          </a:p>
        </p:txBody>
      </p:sp>
      <p:sp>
        <p:nvSpPr>
          <p:cNvPr id="176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76132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856C73D-65A3-4AC5-BE7F-872CCCE4BBDB}" type="slidenum">
              <a:rPr lang="en-US" smtClean="0"/>
              <a:pPr/>
              <a:t>27</a:t>
            </a:fld>
            <a:endParaRPr lang="en-US" smtClean="0"/>
          </a:p>
        </p:txBody>
      </p:sp>
      <p:sp>
        <p:nvSpPr>
          <p:cNvPr id="177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77156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1D7967F-59A4-4144-BB3A-25D9E694B85F}" type="slidenum">
              <a:rPr lang="en-US" smtClean="0"/>
              <a:pPr/>
              <a:t>28</a:t>
            </a:fld>
            <a:endParaRPr lang="en-US" smtClean="0"/>
          </a:p>
        </p:txBody>
      </p:sp>
      <p:sp>
        <p:nvSpPr>
          <p:cNvPr id="178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7818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785BB91-CD8C-4D9B-AA75-3D7636A6CEB1}" type="slidenum">
              <a:rPr lang="en-US" smtClean="0"/>
              <a:pPr/>
              <a:t>29</a:t>
            </a:fld>
            <a:endParaRPr lang="en-US" smtClean="0"/>
          </a:p>
        </p:txBody>
      </p:sp>
      <p:sp>
        <p:nvSpPr>
          <p:cNvPr id="179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92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D835D7A-D853-4586-AF01-E32E47805095}" type="slidenum">
              <a:rPr lang="en-US" smtClean="0"/>
              <a:pPr/>
              <a:t>30</a:t>
            </a:fld>
            <a:endParaRPr lang="en-US" smtClean="0"/>
          </a:p>
        </p:txBody>
      </p:sp>
      <p:sp>
        <p:nvSpPr>
          <p:cNvPr id="180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80228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4665668-7547-47F2-BA4D-9FCF32558ACE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154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4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1C0E75A-E7B5-415C-995C-A528C2CE670B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155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5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DCF975F-A25E-460D-9BBF-2A4F870BAFD8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156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6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B698653-39A5-4B8C-9FA2-7F026BEF3C4A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157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7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471410D-8C35-4F62-8D7B-B35CC9CA7784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158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8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B54B22D-2A91-4126-BA6D-DEBE71171B75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159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9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FDAD38F-C154-43AF-BF3D-F7ABF4A78932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160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0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5" name="Rectangle 3"/>
            <p:cNvSpPr>
              <a:spLocks noChangeArrowheads="1"/>
            </p:cNvSpPr>
            <p:nvPr userDrawn="1"/>
          </p:nvSpPr>
          <p:spPr bwMode="auto">
            <a:xfrm>
              <a:off x="0" y="0"/>
              <a:ext cx="249" cy="25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" name="Rectangle 4"/>
            <p:cNvSpPr>
              <a:spLocks noChangeArrowheads="1"/>
            </p:cNvSpPr>
            <p:nvPr userDrawn="1"/>
          </p:nvSpPr>
          <p:spPr bwMode="auto">
            <a:xfrm>
              <a:off x="5511" y="0"/>
              <a:ext cx="249" cy="25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" name="Rectangle 5"/>
            <p:cNvSpPr>
              <a:spLocks noChangeArrowheads="1"/>
            </p:cNvSpPr>
            <p:nvPr userDrawn="1"/>
          </p:nvSpPr>
          <p:spPr bwMode="auto">
            <a:xfrm>
              <a:off x="5511" y="4065"/>
              <a:ext cx="249" cy="25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" name="Rectangle 6"/>
            <p:cNvSpPr>
              <a:spLocks noChangeArrowheads="1"/>
            </p:cNvSpPr>
            <p:nvPr userDrawn="1"/>
          </p:nvSpPr>
          <p:spPr bwMode="auto">
            <a:xfrm>
              <a:off x="0" y="4065"/>
              <a:ext cx="249" cy="25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grpSp>
        <p:nvGrpSpPr>
          <p:cNvPr id="9" name="Group 7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10" name="AutoShape 8"/>
            <p:cNvSpPr>
              <a:spLocks noChangeArrowheads="1"/>
            </p:cNvSpPr>
            <p:nvPr userDrawn="1"/>
          </p:nvSpPr>
          <p:spPr bwMode="auto">
            <a:xfrm>
              <a:off x="0" y="3436"/>
              <a:ext cx="884" cy="88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" name="AutoShape 9"/>
            <p:cNvSpPr>
              <a:spLocks noChangeArrowheads="1"/>
            </p:cNvSpPr>
            <p:nvPr userDrawn="1"/>
          </p:nvSpPr>
          <p:spPr bwMode="auto">
            <a:xfrm>
              <a:off x="0" y="0"/>
              <a:ext cx="884" cy="88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" name="AutoShape 10"/>
            <p:cNvSpPr>
              <a:spLocks noChangeArrowheads="1"/>
            </p:cNvSpPr>
            <p:nvPr userDrawn="1"/>
          </p:nvSpPr>
          <p:spPr bwMode="auto">
            <a:xfrm>
              <a:off x="4876" y="0"/>
              <a:ext cx="884" cy="88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" name="AutoShape 11"/>
            <p:cNvSpPr>
              <a:spLocks noChangeArrowheads="1"/>
            </p:cNvSpPr>
            <p:nvPr userDrawn="1"/>
          </p:nvSpPr>
          <p:spPr bwMode="auto">
            <a:xfrm>
              <a:off x="4876" y="3436"/>
              <a:ext cx="884" cy="88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14" name="Line 17"/>
          <p:cNvSpPr>
            <a:spLocks noChangeShapeType="1"/>
          </p:cNvSpPr>
          <p:nvPr/>
        </p:nvSpPr>
        <p:spPr bwMode="auto">
          <a:xfrm flipH="1">
            <a:off x="755650" y="3429000"/>
            <a:ext cx="8388350" cy="0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5" name="Rectangle 18"/>
          <p:cNvSpPr>
            <a:spLocks noChangeArrowheads="1"/>
          </p:cNvSpPr>
          <p:nvPr/>
        </p:nvSpPr>
        <p:spPr bwMode="auto">
          <a:xfrm>
            <a:off x="914400" y="6453188"/>
            <a:ext cx="3733800" cy="255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en-US" sz="800" dirty="0" smtClean="0">
                <a:solidFill>
                  <a:schemeClr val="accent1"/>
                </a:solidFill>
                <a:latin typeface="Tahoma" pitchFamily="34" charset="0"/>
                <a:ea typeface="宋体" pitchFamily="2" charset="-122"/>
              </a:rPr>
              <a:t>NUS.SOC.CS5248-2017</a:t>
            </a:r>
            <a:endParaRPr lang="en-US" sz="800" dirty="0">
              <a:solidFill>
                <a:schemeClr val="accent1"/>
              </a:solidFill>
              <a:latin typeface="Tahoma" pitchFamily="34" charset="0"/>
              <a:ea typeface="宋体" pitchFamily="2" charset="-122"/>
            </a:endParaRPr>
          </a:p>
          <a:p>
            <a:pPr eaLnBrk="1" hangingPunct="1">
              <a:defRPr/>
            </a:pPr>
            <a:r>
              <a:rPr lang="en-US" sz="800" dirty="0">
                <a:solidFill>
                  <a:schemeClr val="accent1"/>
                </a:solidFill>
                <a:ea typeface="宋体" pitchFamily="2" charset="-122"/>
              </a:rPr>
              <a:t>Roger Zimmermann (based in part on slides by Ooi Wei Tsang)</a:t>
            </a:r>
          </a:p>
        </p:txBody>
      </p:sp>
      <p:sp>
        <p:nvSpPr>
          <p:cNvPr id="400396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827088" y="1052513"/>
            <a:ext cx="7859712" cy="2209800"/>
          </a:xfrm>
        </p:spPr>
        <p:txBody>
          <a:bodyPr anchor="b"/>
          <a:lstStyle>
            <a:lvl1pPr>
              <a:defRPr sz="5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00397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827088" y="3789363"/>
            <a:ext cx="6858000" cy="1600200"/>
          </a:xfrm>
        </p:spPr>
        <p:txBody>
          <a:bodyPr/>
          <a:lstStyle>
            <a:lvl1pPr marL="0" indent="0">
              <a:buFont typeface="Wingdings" pitchFamily="2" charset="2"/>
              <a:buNone/>
              <a:defRPr>
                <a:solidFill>
                  <a:schemeClr val="bg2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6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12813" y="6453188"/>
            <a:ext cx="3125787" cy="2555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354388" y="6248400"/>
            <a:ext cx="2895600" cy="45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Rectangle 1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E5BF43-6542-481C-AF97-7F8B1808C3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NUS.SOC.CS5248-2017</a:t>
            </a:r>
            <a:endParaRPr lang="en-US" dirty="0"/>
          </a:p>
          <a:p>
            <a:pPr>
              <a:defRPr/>
            </a:pPr>
            <a:r>
              <a:rPr lang="en-US" dirty="0"/>
              <a:t>Roger Zimmermann (based in part on slides by Ooi Wei Tsang)</a:t>
            </a:r>
          </a:p>
        </p:txBody>
      </p:sp>
      <p:sp>
        <p:nvSpPr>
          <p:cNvPr id="5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0949C8-33FD-425A-9A28-7C23771C77C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43700" y="277813"/>
            <a:ext cx="19431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7813"/>
            <a:ext cx="56769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NUS.SOC.CS5248-2017</a:t>
            </a:r>
            <a:endParaRPr lang="en-US" dirty="0"/>
          </a:p>
          <a:p>
            <a:pPr>
              <a:defRPr/>
            </a:pPr>
            <a:r>
              <a:rPr lang="en-US" dirty="0"/>
              <a:t>Roger Zimmermann (based in part on slides by Ooi Wei Tsang)</a:t>
            </a:r>
          </a:p>
        </p:txBody>
      </p:sp>
      <p:sp>
        <p:nvSpPr>
          <p:cNvPr id="5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898B56-FA34-42FE-B1D2-605A2D9002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7813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914400" y="1600200"/>
            <a:ext cx="7772400" cy="4530725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NUS.SOC.CS5248-2017</a:t>
            </a:r>
            <a:endParaRPr lang="en-US" dirty="0"/>
          </a:p>
          <a:p>
            <a:pPr>
              <a:defRPr/>
            </a:pPr>
            <a:r>
              <a:rPr lang="en-US" dirty="0"/>
              <a:t>Roger Zimmermann (based in part on slides by Ooi Wei Tsang)</a:t>
            </a:r>
          </a:p>
        </p:txBody>
      </p:sp>
      <p:sp>
        <p:nvSpPr>
          <p:cNvPr id="5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A910B8-D4AB-47D4-9541-C2796F05E8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7813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914400" y="1600200"/>
            <a:ext cx="38100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76800" y="1600200"/>
            <a:ext cx="38100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NUS.SOC.CS5248-2017</a:t>
            </a:r>
            <a:endParaRPr lang="en-US" dirty="0"/>
          </a:p>
          <a:p>
            <a:pPr>
              <a:defRPr/>
            </a:pPr>
            <a:r>
              <a:rPr lang="en-US" dirty="0"/>
              <a:t>Roger Zimmermann (based in part on slides by Ooi Wei Tsang)</a:t>
            </a:r>
          </a:p>
        </p:txBody>
      </p:sp>
      <p:sp>
        <p:nvSpPr>
          <p:cNvPr id="6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EB648F-2D98-4536-9F56-12685EB9C0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7813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914400" y="1600200"/>
            <a:ext cx="7772400" cy="4530725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NUS.SOC.CS5248-2017</a:t>
            </a:r>
            <a:endParaRPr lang="en-US" dirty="0"/>
          </a:p>
          <a:p>
            <a:pPr>
              <a:defRPr/>
            </a:pPr>
            <a:r>
              <a:rPr lang="en-US" dirty="0"/>
              <a:t>Roger Zimmermann (based in part on slides by Ooi Wei Tsang)</a:t>
            </a:r>
          </a:p>
        </p:txBody>
      </p:sp>
      <p:sp>
        <p:nvSpPr>
          <p:cNvPr id="5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344FF0-A1CA-4B6E-A3CE-55ED6895B1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NUS.SOC.CS5248-2017</a:t>
            </a:r>
            <a:endParaRPr lang="en-US" dirty="0"/>
          </a:p>
          <a:p>
            <a:pPr>
              <a:defRPr/>
            </a:pPr>
            <a:r>
              <a:rPr lang="en-US" dirty="0"/>
              <a:t>Roger Zimmermann (based in part on slides by Ooi Wei Tsang)</a:t>
            </a:r>
          </a:p>
        </p:txBody>
      </p:sp>
      <p:sp>
        <p:nvSpPr>
          <p:cNvPr id="5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77C740-4B92-4E40-A153-6ED51A228D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NUS.SOC.CS5248-2017</a:t>
            </a:r>
            <a:endParaRPr lang="en-US" dirty="0"/>
          </a:p>
          <a:p>
            <a:pPr>
              <a:defRPr/>
            </a:pPr>
            <a:r>
              <a:rPr lang="en-US" dirty="0"/>
              <a:t>Roger Zimmermann (based in part on slides by Ooi Wei Tsang)</a:t>
            </a:r>
          </a:p>
        </p:txBody>
      </p:sp>
      <p:sp>
        <p:nvSpPr>
          <p:cNvPr id="5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F053A5-F338-417D-916B-E826DF7ACF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768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NUS.SOC.CS5248-2017</a:t>
            </a:r>
            <a:endParaRPr lang="en-US" dirty="0"/>
          </a:p>
          <a:p>
            <a:pPr>
              <a:defRPr/>
            </a:pPr>
            <a:r>
              <a:rPr lang="en-US" dirty="0"/>
              <a:t>Roger Zimmermann (based in part on slides by Ooi Wei Tsang)</a:t>
            </a:r>
          </a:p>
        </p:txBody>
      </p:sp>
      <p:sp>
        <p:nvSpPr>
          <p:cNvPr id="6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511CBF-7EF5-4561-B048-0A45046A22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NUS.SOC.CS5248-2017</a:t>
            </a:r>
            <a:endParaRPr lang="en-US" dirty="0"/>
          </a:p>
          <a:p>
            <a:pPr>
              <a:defRPr/>
            </a:pPr>
            <a:r>
              <a:rPr lang="en-US" dirty="0"/>
              <a:t>Roger Zimmermann (based in part on slides by Ooi Wei Tsang)</a:t>
            </a:r>
          </a:p>
        </p:txBody>
      </p:sp>
      <p:sp>
        <p:nvSpPr>
          <p:cNvPr id="8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9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6F680F-495C-4383-A7E2-6117A14BF6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NUS.SOC.CS5248-2017</a:t>
            </a:r>
            <a:endParaRPr lang="en-US" dirty="0"/>
          </a:p>
          <a:p>
            <a:pPr>
              <a:defRPr/>
            </a:pPr>
            <a:r>
              <a:rPr lang="en-US" dirty="0"/>
              <a:t>Roger Zimmermann (based in part on slides by Ooi Wei Tsang)</a:t>
            </a:r>
          </a:p>
        </p:txBody>
      </p:sp>
      <p:sp>
        <p:nvSpPr>
          <p:cNvPr id="4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B59FBB-3E8B-4644-90B3-8406C7D2D2C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NUS.SOC.CS5248-2017</a:t>
            </a:r>
            <a:endParaRPr lang="en-US" dirty="0"/>
          </a:p>
          <a:p>
            <a:pPr>
              <a:defRPr/>
            </a:pPr>
            <a:r>
              <a:rPr lang="en-US" dirty="0"/>
              <a:t>Roger Zimmermann (based in part on slides by Ooi Wei Tsang)</a:t>
            </a:r>
          </a:p>
        </p:txBody>
      </p:sp>
      <p:sp>
        <p:nvSpPr>
          <p:cNvPr id="3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7BD833-838F-4241-B4BF-41E6AB8560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NUS.SOC.CS5248-2017</a:t>
            </a:r>
            <a:endParaRPr lang="en-US" dirty="0"/>
          </a:p>
          <a:p>
            <a:pPr>
              <a:defRPr/>
            </a:pPr>
            <a:r>
              <a:rPr lang="en-US" dirty="0"/>
              <a:t>Roger Zimmermann (based in part on slides by Ooi Wei Tsang)</a:t>
            </a:r>
          </a:p>
        </p:txBody>
      </p:sp>
      <p:sp>
        <p:nvSpPr>
          <p:cNvPr id="6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B78EA8-38C0-4D50-9108-B26C23C57F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NUS.SOC.CS5248-2017</a:t>
            </a:r>
            <a:endParaRPr lang="en-US" dirty="0"/>
          </a:p>
          <a:p>
            <a:pPr>
              <a:defRPr/>
            </a:pPr>
            <a:r>
              <a:rPr lang="en-US" dirty="0"/>
              <a:t>Roger Zimmermann (based in part on slides by Ooi Wei Tsang)</a:t>
            </a:r>
          </a:p>
        </p:txBody>
      </p:sp>
      <p:sp>
        <p:nvSpPr>
          <p:cNvPr id="6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382E60-E5D8-4ED0-A2BC-80128C46F9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2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399363" name="Rectangle 3"/>
            <p:cNvSpPr>
              <a:spLocks noChangeArrowheads="1"/>
            </p:cNvSpPr>
            <p:nvPr userDrawn="1"/>
          </p:nvSpPr>
          <p:spPr bwMode="auto">
            <a:xfrm>
              <a:off x="0" y="0"/>
              <a:ext cx="249" cy="25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99364" name="Rectangle 4"/>
            <p:cNvSpPr>
              <a:spLocks noChangeArrowheads="1"/>
            </p:cNvSpPr>
            <p:nvPr userDrawn="1"/>
          </p:nvSpPr>
          <p:spPr bwMode="auto">
            <a:xfrm>
              <a:off x="5511" y="0"/>
              <a:ext cx="249" cy="25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99365" name="Rectangle 5"/>
            <p:cNvSpPr>
              <a:spLocks noChangeArrowheads="1"/>
            </p:cNvSpPr>
            <p:nvPr userDrawn="1"/>
          </p:nvSpPr>
          <p:spPr bwMode="auto">
            <a:xfrm>
              <a:off x="5511" y="4065"/>
              <a:ext cx="249" cy="25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99366" name="Rectangle 6"/>
            <p:cNvSpPr>
              <a:spLocks noChangeArrowheads="1"/>
            </p:cNvSpPr>
            <p:nvPr userDrawn="1"/>
          </p:nvSpPr>
          <p:spPr bwMode="auto">
            <a:xfrm>
              <a:off x="0" y="4065"/>
              <a:ext cx="249" cy="25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grpSp>
        <p:nvGrpSpPr>
          <p:cNvPr id="5123" name="Group 7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399368" name="AutoShape 8"/>
            <p:cNvSpPr>
              <a:spLocks noChangeArrowheads="1"/>
            </p:cNvSpPr>
            <p:nvPr userDrawn="1"/>
          </p:nvSpPr>
          <p:spPr bwMode="auto">
            <a:xfrm>
              <a:off x="0" y="3436"/>
              <a:ext cx="884" cy="88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99369" name="AutoShape 9"/>
            <p:cNvSpPr>
              <a:spLocks noChangeArrowheads="1"/>
            </p:cNvSpPr>
            <p:nvPr userDrawn="1"/>
          </p:nvSpPr>
          <p:spPr bwMode="auto">
            <a:xfrm>
              <a:off x="0" y="0"/>
              <a:ext cx="884" cy="88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99370" name="AutoShape 10"/>
            <p:cNvSpPr>
              <a:spLocks noChangeArrowheads="1"/>
            </p:cNvSpPr>
            <p:nvPr userDrawn="1"/>
          </p:nvSpPr>
          <p:spPr bwMode="auto">
            <a:xfrm>
              <a:off x="4876" y="0"/>
              <a:ext cx="884" cy="88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99371" name="AutoShape 11"/>
            <p:cNvSpPr>
              <a:spLocks noChangeArrowheads="1"/>
            </p:cNvSpPr>
            <p:nvPr userDrawn="1"/>
          </p:nvSpPr>
          <p:spPr bwMode="auto">
            <a:xfrm>
              <a:off x="4876" y="3436"/>
              <a:ext cx="884" cy="88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5124" name="Rectangle 1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277813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5" name="Rectangle 1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600200"/>
            <a:ext cx="77724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99374" name="Rectangle 1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453188"/>
            <a:ext cx="3352800" cy="255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800" dirty="0" smtClean="0">
                <a:solidFill>
                  <a:schemeClr val="accent1"/>
                </a:solidFill>
                <a:latin typeface="Tahoma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NUS.SOC.CS5248-2017</a:t>
            </a:r>
            <a:endParaRPr lang="en-US" dirty="0"/>
          </a:p>
          <a:p>
            <a:pPr>
              <a:defRPr/>
            </a:pPr>
            <a:r>
              <a:rPr lang="en-US" dirty="0"/>
              <a:t>Roger Zimmermann (based in part on slides by Ooi Wei Tsang)</a:t>
            </a:r>
          </a:p>
        </p:txBody>
      </p:sp>
      <p:sp>
        <p:nvSpPr>
          <p:cNvPr id="399375" name="Rectangle 1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2484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>
                <a:solidFill>
                  <a:schemeClr val="bg2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399376" name="Rectangle 1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latin typeface="Arial" charset="0"/>
              </a:defRPr>
            </a:lvl1pPr>
          </a:lstStyle>
          <a:p>
            <a:pPr>
              <a:defRPr/>
            </a:pPr>
            <a:fld id="{1ACB5F83-789F-4A54-BEFA-0FDEEF3284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99377" name="Line 17"/>
          <p:cNvSpPr>
            <a:spLocks noChangeShapeType="1"/>
          </p:cNvSpPr>
          <p:nvPr/>
        </p:nvSpPr>
        <p:spPr bwMode="auto">
          <a:xfrm flipH="1">
            <a:off x="900113" y="1268413"/>
            <a:ext cx="8243887" cy="0"/>
          </a:xfrm>
          <a:prstGeom prst="line">
            <a:avLst/>
          </a:prstGeom>
          <a:noFill/>
          <a:ln w="57150">
            <a:solidFill>
              <a:schemeClr val="bg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0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  <p:sldLayoutId id="2147483737" r:id="rId12"/>
    <p:sldLayoutId id="2147483738" r:id="rId13"/>
    <p:sldLayoutId id="2147483739" r:id="rId14"/>
  </p:sldLayoutIdLst>
  <p:transition spd="slow"/>
  <p:timing>
    <p:tnLst>
      <p:par>
        <p:cTn id="1" dur="indefinite" restart="never" nodeType="tmRoot"/>
      </p:par>
    </p:tnLst>
  </p:timing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Lucida San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Lucida San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Lucida San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Lucida San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Lucida San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Lucida San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Lucida San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Lucida Sans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sz="3000">
          <a:solidFill>
            <a:schemeClr val="folHlink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5000"/>
        <a:buFont typeface="Wingdings" pitchFamily="2" charset="2"/>
        <a:buChar char="n"/>
        <a:defRPr sz="2800">
          <a:solidFill>
            <a:schemeClr val="folHlink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400">
          <a:solidFill>
            <a:schemeClr val="folHlink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400">
          <a:solidFill>
            <a:schemeClr val="folHlink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400">
          <a:solidFill>
            <a:schemeClr val="folHlink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400">
          <a:solidFill>
            <a:schemeClr val="folHlink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400">
          <a:solidFill>
            <a:schemeClr val="folHlink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400">
          <a:solidFill>
            <a:schemeClr val="folHlink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4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1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1983BDC-85D0-4BEA-B75B-0DD22F7885BD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7171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Proxy Caching for Streaming Media</a:t>
            </a:r>
            <a:endParaRPr lang="en-US" sz="2100" smtClean="0"/>
          </a:p>
        </p:txBody>
      </p:sp>
      <p:sp>
        <p:nvSpPr>
          <p:cNvPr id="7172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NUS.SOC.CS5248-2017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72707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7270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0B82057-A78E-4D19-842B-14E28D700513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7270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Cache Hit</a:t>
            </a:r>
          </a:p>
        </p:txBody>
      </p:sp>
      <p:sp>
        <p:nvSpPr>
          <p:cNvPr id="72710" name="Cloud"/>
          <p:cNvSpPr>
            <a:spLocks noChangeAspect="1" noEditPoints="1" noChangeArrowheads="1"/>
          </p:cNvSpPr>
          <p:nvPr/>
        </p:nvSpPr>
        <p:spPr bwMode="auto">
          <a:xfrm>
            <a:off x="2862263" y="2573338"/>
            <a:ext cx="4140200" cy="2339975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0 60000 65536"/>
              <a:gd name="T9" fmla="*/ 0 60000 65536"/>
              <a:gd name="T10" fmla="*/ 0 60000 65536"/>
              <a:gd name="T11" fmla="*/ 0 60000 65536"/>
              <a:gd name="T12" fmla="*/ 2977 w 21600"/>
              <a:gd name="T13" fmla="*/ 3262 h 21600"/>
              <a:gd name="T14" fmla="*/ 17087 w 21600"/>
              <a:gd name="T15" fmla="*/ 1733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72711" name="Oval 4"/>
          <p:cNvSpPr>
            <a:spLocks noChangeArrowheads="1"/>
          </p:cNvSpPr>
          <p:nvPr/>
        </p:nvSpPr>
        <p:spPr bwMode="auto">
          <a:xfrm>
            <a:off x="4525963" y="1717675"/>
            <a:ext cx="630237" cy="630238"/>
          </a:xfrm>
          <a:prstGeom prst="ellipse">
            <a:avLst/>
          </a:prstGeom>
          <a:solidFill>
            <a:schemeClr val="accent2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2712" name="Oval 5"/>
          <p:cNvSpPr>
            <a:spLocks noChangeArrowheads="1"/>
          </p:cNvSpPr>
          <p:nvPr/>
        </p:nvSpPr>
        <p:spPr bwMode="auto">
          <a:xfrm>
            <a:off x="3176588" y="5003800"/>
            <a:ext cx="630237" cy="630238"/>
          </a:xfrm>
          <a:prstGeom prst="ellipse">
            <a:avLst/>
          </a:prstGeom>
          <a:solidFill>
            <a:schemeClr val="accent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2713" name="Oval 6"/>
          <p:cNvSpPr>
            <a:spLocks noChangeArrowheads="1"/>
          </p:cNvSpPr>
          <p:nvPr/>
        </p:nvSpPr>
        <p:spPr bwMode="auto">
          <a:xfrm>
            <a:off x="6372225" y="5003800"/>
            <a:ext cx="630238" cy="630238"/>
          </a:xfrm>
          <a:prstGeom prst="ellipse">
            <a:avLst/>
          </a:prstGeom>
          <a:solidFill>
            <a:schemeClr val="accent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2714" name="Oval 7"/>
          <p:cNvSpPr>
            <a:spLocks noChangeArrowheads="1"/>
          </p:cNvSpPr>
          <p:nvPr/>
        </p:nvSpPr>
        <p:spPr bwMode="auto">
          <a:xfrm>
            <a:off x="4525963" y="3775075"/>
            <a:ext cx="630237" cy="630238"/>
          </a:xfrm>
          <a:prstGeom prst="ellipse">
            <a:avLst/>
          </a:prstGeom>
          <a:solidFill>
            <a:srgbClr val="CCCCFF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2000" b="1">
                <a:latin typeface="Verdana" pitchFamily="34" charset="0"/>
              </a:rPr>
              <a:t>A</a:t>
            </a:r>
          </a:p>
        </p:txBody>
      </p:sp>
      <p:sp>
        <p:nvSpPr>
          <p:cNvPr id="72715" name="Text Box 8"/>
          <p:cNvSpPr txBox="1">
            <a:spLocks noChangeArrowheads="1"/>
          </p:cNvSpPr>
          <p:nvPr/>
        </p:nvSpPr>
        <p:spPr bwMode="auto">
          <a:xfrm>
            <a:off x="5470525" y="1781175"/>
            <a:ext cx="1119188" cy="3968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000" b="1">
                <a:latin typeface="Verdana" pitchFamily="34" charset="0"/>
              </a:rPr>
              <a:t>Server</a:t>
            </a:r>
          </a:p>
        </p:txBody>
      </p:sp>
      <p:sp>
        <p:nvSpPr>
          <p:cNvPr id="72716" name="Text Box 9"/>
          <p:cNvSpPr txBox="1">
            <a:spLocks noChangeArrowheads="1"/>
          </p:cNvSpPr>
          <p:nvPr/>
        </p:nvSpPr>
        <p:spPr bwMode="auto">
          <a:xfrm>
            <a:off x="7227888" y="5146675"/>
            <a:ext cx="1274762" cy="3968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000" b="1">
                <a:latin typeface="Verdana" pitchFamily="34" charset="0"/>
              </a:rPr>
              <a:t>Client 2</a:t>
            </a:r>
          </a:p>
        </p:txBody>
      </p:sp>
      <p:cxnSp>
        <p:nvCxnSpPr>
          <p:cNvPr id="72717" name="AutoShape 10"/>
          <p:cNvCxnSpPr>
            <a:cxnSpLocks noChangeShapeType="1"/>
            <a:stCxn id="72711" idx="4"/>
            <a:endCxn id="72714" idx="0"/>
          </p:cNvCxnSpPr>
          <p:nvPr/>
        </p:nvCxnSpPr>
        <p:spPr bwMode="auto">
          <a:xfrm rot="5400000">
            <a:off x="4140994" y="3061494"/>
            <a:ext cx="1401762" cy="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72718" name="AutoShape 11"/>
          <p:cNvCxnSpPr>
            <a:cxnSpLocks noChangeShapeType="1"/>
            <a:stCxn id="72714" idx="4"/>
            <a:endCxn id="72713" idx="2"/>
          </p:cNvCxnSpPr>
          <p:nvPr/>
        </p:nvCxnSpPr>
        <p:spPr bwMode="auto">
          <a:xfrm rot="16200000" flipH="1">
            <a:off x="5149850" y="4110038"/>
            <a:ext cx="901700" cy="1517650"/>
          </a:xfrm>
          <a:prstGeom prst="curvedConnector2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72719" name="Text Box 12"/>
          <p:cNvSpPr txBox="1">
            <a:spLocks noChangeArrowheads="1"/>
          </p:cNvSpPr>
          <p:nvPr/>
        </p:nvSpPr>
        <p:spPr bwMode="auto">
          <a:xfrm>
            <a:off x="1797050" y="2274888"/>
            <a:ext cx="1379538" cy="7016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000" b="1">
                <a:latin typeface="Verdana" pitchFamily="34" charset="0"/>
              </a:rPr>
              <a:t>repair +</a:t>
            </a:r>
          </a:p>
          <a:p>
            <a:pPr eaLnBrk="1" hangingPunct="1"/>
            <a:r>
              <a:rPr lang="en-US" sz="2000" b="1">
                <a:latin typeface="Verdana" pitchFamily="34" charset="0"/>
              </a:rPr>
              <a:t>prefetch</a:t>
            </a:r>
          </a:p>
        </p:txBody>
      </p:sp>
      <p:sp>
        <p:nvSpPr>
          <p:cNvPr id="72720" name="Line 14"/>
          <p:cNvSpPr>
            <a:spLocks noChangeShapeType="1"/>
          </p:cNvSpPr>
          <p:nvPr/>
        </p:nvSpPr>
        <p:spPr bwMode="auto">
          <a:xfrm>
            <a:off x="3176588" y="2573338"/>
            <a:ext cx="1665287" cy="403225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NUS.SOC.CS5248-2017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73731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7373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6A00EB2-6E2C-4840-849B-325C9BB4D403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7373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Peeking Inside the Cache</a:t>
            </a:r>
          </a:p>
        </p:txBody>
      </p:sp>
      <p:grpSp>
        <p:nvGrpSpPr>
          <p:cNvPr id="73734" name="Group 37"/>
          <p:cNvGrpSpPr>
            <a:grpSpLocks/>
          </p:cNvGrpSpPr>
          <p:nvPr/>
        </p:nvGrpSpPr>
        <p:grpSpPr bwMode="auto">
          <a:xfrm>
            <a:off x="1524000" y="2754313"/>
            <a:ext cx="6918325" cy="2744787"/>
            <a:chOff x="960" y="1735"/>
            <a:chExt cx="4358" cy="1729"/>
          </a:xfrm>
        </p:grpSpPr>
        <p:grpSp>
          <p:nvGrpSpPr>
            <p:cNvPr id="73735" name="Group 33"/>
            <p:cNvGrpSpPr>
              <a:grpSpLocks/>
            </p:cNvGrpSpPr>
            <p:nvPr/>
          </p:nvGrpSpPr>
          <p:grpSpPr bwMode="auto">
            <a:xfrm>
              <a:off x="960" y="1735"/>
              <a:ext cx="4216" cy="1729"/>
              <a:chOff x="960" y="1735"/>
              <a:chExt cx="4216" cy="1729"/>
            </a:xfrm>
          </p:grpSpPr>
          <p:sp>
            <p:nvSpPr>
              <p:cNvPr id="73761" name="Rectangle 26"/>
              <p:cNvSpPr>
                <a:spLocks noChangeArrowheads="1"/>
              </p:cNvSpPr>
              <p:nvPr/>
            </p:nvSpPr>
            <p:spPr bwMode="auto">
              <a:xfrm>
                <a:off x="960" y="2415"/>
                <a:ext cx="2685" cy="1049"/>
              </a:xfrm>
              <a:prstGeom prst="rect">
                <a:avLst/>
              </a:prstGeom>
              <a:solidFill>
                <a:schemeClr val="accent1"/>
              </a:solidFill>
              <a:ln w="254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3762" name="Rectangle 27"/>
              <p:cNvSpPr>
                <a:spLocks noChangeArrowheads="1"/>
              </p:cNvSpPr>
              <p:nvPr/>
            </p:nvSpPr>
            <p:spPr bwMode="auto">
              <a:xfrm>
                <a:off x="3645" y="2783"/>
                <a:ext cx="1531" cy="681"/>
              </a:xfrm>
              <a:prstGeom prst="rect">
                <a:avLst/>
              </a:prstGeom>
              <a:solidFill>
                <a:schemeClr val="accent1"/>
              </a:solidFill>
              <a:ln w="254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3763" name="Rectangle 28"/>
              <p:cNvSpPr>
                <a:spLocks noChangeArrowheads="1"/>
              </p:cNvSpPr>
              <p:nvPr/>
            </p:nvSpPr>
            <p:spPr bwMode="auto">
              <a:xfrm>
                <a:off x="960" y="1735"/>
                <a:ext cx="503" cy="680"/>
              </a:xfrm>
              <a:prstGeom prst="rect">
                <a:avLst/>
              </a:prstGeom>
              <a:solidFill>
                <a:schemeClr val="accent1"/>
              </a:solidFill>
              <a:ln w="254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3764" name="Rectangle 29"/>
              <p:cNvSpPr>
                <a:spLocks noChangeArrowheads="1"/>
              </p:cNvSpPr>
              <p:nvPr/>
            </p:nvSpPr>
            <p:spPr bwMode="auto">
              <a:xfrm>
                <a:off x="1463" y="2075"/>
                <a:ext cx="425" cy="340"/>
              </a:xfrm>
              <a:prstGeom prst="rect">
                <a:avLst/>
              </a:prstGeom>
              <a:solidFill>
                <a:schemeClr val="accent1"/>
              </a:solidFill>
              <a:ln w="254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3765" name="Rectangle 30"/>
              <p:cNvSpPr>
                <a:spLocks noChangeArrowheads="1"/>
              </p:cNvSpPr>
              <p:nvPr/>
            </p:nvSpPr>
            <p:spPr bwMode="auto">
              <a:xfrm>
                <a:off x="2823" y="2075"/>
                <a:ext cx="425" cy="340"/>
              </a:xfrm>
              <a:prstGeom prst="rect">
                <a:avLst/>
              </a:prstGeom>
              <a:solidFill>
                <a:schemeClr val="accent1"/>
              </a:solidFill>
              <a:ln w="254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3766" name="Rectangle 31"/>
              <p:cNvSpPr>
                <a:spLocks noChangeArrowheads="1"/>
              </p:cNvSpPr>
              <p:nvPr/>
            </p:nvSpPr>
            <p:spPr bwMode="auto">
              <a:xfrm>
                <a:off x="4496" y="2415"/>
                <a:ext cx="425" cy="368"/>
              </a:xfrm>
              <a:prstGeom prst="rect">
                <a:avLst/>
              </a:prstGeom>
              <a:solidFill>
                <a:schemeClr val="accent1"/>
              </a:solidFill>
              <a:ln w="254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3767" name="Rectangle 32"/>
              <p:cNvSpPr>
                <a:spLocks noChangeArrowheads="1"/>
              </p:cNvSpPr>
              <p:nvPr/>
            </p:nvSpPr>
            <p:spPr bwMode="auto">
              <a:xfrm>
                <a:off x="4893" y="1735"/>
                <a:ext cx="283" cy="1247"/>
              </a:xfrm>
              <a:prstGeom prst="rect">
                <a:avLst/>
              </a:prstGeom>
              <a:solidFill>
                <a:schemeClr val="accent1"/>
              </a:solidFill>
              <a:ln w="254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73736" name="Line 4"/>
            <p:cNvSpPr>
              <a:spLocks noChangeShapeType="1"/>
            </p:cNvSpPr>
            <p:nvPr/>
          </p:nvSpPr>
          <p:spPr bwMode="auto">
            <a:xfrm>
              <a:off x="960" y="3464"/>
              <a:ext cx="4216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3737" name="Line 5"/>
            <p:cNvSpPr>
              <a:spLocks noChangeShapeType="1"/>
            </p:cNvSpPr>
            <p:nvPr/>
          </p:nvSpPr>
          <p:spPr bwMode="auto">
            <a:xfrm>
              <a:off x="960" y="3124"/>
              <a:ext cx="421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3738" name="Line 6"/>
            <p:cNvSpPr>
              <a:spLocks noChangeShapeType="1"/>
            </p:cNvSpPr>
            <p:nvPr/>
          </p:nvSpPr>
          <p:spPr bwMode="auto">
            <a:xfrm>
              <a:off x="960" y="2783"/>
              <a:ext cx="421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3739" name="Line 7"/>
            <p:cNvSpPr>
              <a:spLocks noChangeShapeType="1"/>
            </p:cNvSpPr>
            <p:nvPr/>
          </p:nvSpPr>
          <p:spPr bwMode="auto">
            <a:xfrm>
              <a:off x="960" y="2415"/>
              <a:ext cx="421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3740" name="Line 8"/>
            <p:cNvSpPr>
              <a:spLocks noChangeShapeType="1"/>
            </p:cNvSpPr>
            <p:nvPr/>
          </p:nvSpPr>
          <p:spPr bwMode="auto">
            <a:xfrm>
              <a:off x="960" y="2075"/>
              <a:ext cx="421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3741" name="Line 9"/>
            <p:cNvSpPr>
              <a:spLocks noChangeShapeType="1"/>
            </p:cNvSpPr>
            <p:nvPr/>
          </p:nvSpPr>
          <p:spPr bwMode="auto">
            <a:xfrm>
              <a:off x="960" y="1735"/>
              <a:ext cx="421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3742" name="Line 10"/>
            <p:cNvSpPr>
              <a:spLocks noChangeShapeType="1"/>
            </p:cNvSpPr>
            <p:nvPr/>
          </p:nvSpPr>
          <p:spPr bwMode="auto">
            <a:xfrm>
              <a:off x="960" y="1735"/>
              <a:ext cx="503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3743" name="Line 11"/>
            <p:cNvSpPr>
              <a:spLocks noChangeShapeType="1"/>
            </p:cNvSpPr>
            <p:nvPr/>
          </p:nvSpPr>
          <p:spPr bwMode="auto">
            <a:xfrm>
              <a:off x="1463" y="1735"/>
              <a:ext cx="0" cy="34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3744" name="Line 12"/>
            <p:cNvSpPr>
              <a:spLocks noChangeShapeType="1"/>
            </p:cNvSpPr>
            <p:nvPr/>
          </p:nvSpPr>
          <p:spPr bwMode="auto">
            <a:xfrm>
              <a:off x="1463" y="2075"/>
              <a:ext cx="425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3745" name="Line 13"/>
            <p:cNvSpPr>
              <a:spLocks noChangeShapeType="1"/>
            </p:cNvSpPr>
            <p:nvPr/>
          </p:nvSpPr>
          <p:spPr bwMode="auto">
            <a:xfrm>
              <a:off x="1888" y="2075"/>
              <a:ext cx="0" cy="34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3746" name="Line 14"/>
            <p:cNvSpPr>
              <a:spLocks noChangeShapeType="1"/>
            </p:cNvSpPr>
            <p:nvPr/>
          </p:nvSpPr>
          <p:spPr bwMode="auto">
            <a:xfrm>
              <a:off x="1888" y="2415"/>
              <a:ext cx="482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3747" name="Line 15"/>
            <p:cNvSpPr>
              <a:spLocks noChangeShapeType="1"/>
            </p:cNvSpPr>
            <p:nvPr/>
          </p:nvSpPr>
          <p:spPr bwMode="auto">
            <a:xfrm>
              <a:off x="2370" y="2415"/>
              <a:ext cx="453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3748" name="Line 16"/>
            <p:cNvSpPr>
              <a:spLocks noChangeShapeType="1"/>
            </p:cNvSpPr>
            <p:nvPr/>
          </p:nvSpPr>
          <p:spPr bwMode="auto">
            <a:xfrm flipV="1">
              <a:off x="2823" y="2075"/>
              <a:ext cx="0" cy="34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3749" name="Line 17"/>
            <p:cNvSpPr>
              <a:spLocks noChangeShapeType="1"/>
            </p:cNvSpPr>
            <p:nvPr/>
          </p:nvSpPr>
          <p:spPr bwMode="auto">
            <a:xfrm>
              <a:off x="2823" y="2075"/>
              <a:ext cx="426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3750" name="Line 18"/>
            <p:cNvSpPr>
              <a:spLocks noChangeShapeType="1"/>
            </p:cNvSpPr>
            <p:nvPr/>
          </p:nvSpPr>
          <p:spPr bwMode="auto">
            <a:xfrm>
              <a:off x="3249" y="2075"/>
              <a:ext cx="0" cy="34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3751" name="Line 19"/>
            <p:cNvSpPr>
              <a:spLocks noChangeShapeType="1"/>
            </p:cNvSpPr>
            <p:nvPr/>
          </p:nvSpPr>
          <p:spPr bwMode="auto">
            <a:xfrm>
              <a:off x="3249" y="2415"/>
              <a:ext cx="396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3752" name="Line 20"/>
            <p:cNvSpPr>
              <a:spLocks noChangeShapeType="1"/>
            </p:cNvSpPr>
            <p:nvPr/>
          </p:nvSpPr>
          <p:spPr bwMode="auto">
            <a:xfrm>
              <a:off x="3645" y="2415"/>
              <a:ext cx="0" cy="36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3753" name="Line 21"/>
            <p:cNvSpPr>
              <a:spLocks noChangeShapeType="1"/>
            </p:cNvSpPr>
            <p:nvPr/>
          </p:nvSpPr>
          <p:spPr bwMode="auto">
            <a:xfrm>
              <a:off x="3645" y="2783"/>
              <a:ext cx="851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3754" name="Line 22"/>
            <p:cNvSpPr>
              <a:spLocks noChangeShapeType="1"/>
            </p:cNvSpPr>
            <p:nvPr/>
          </p:nvSpPr>
          <p:spPr bwMode="auto">
            <a:xfrm flipV="1">
              <a:off x="4496" y="2415"/>
              <a:ext cx="0" cy="36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3755" name="Line 23"/>
            <p:cNvSpPr>
              <a:spLocks noChangeShapeType="1"/>
            </p:cNvSpPr>
            <p:nvPr/>
          </p:nvSpPr>
          <p:spPr bwMode="auto">
            <a:xfrm>
              <a:off x="4496" y="2415"/>
              <a:ext cx="397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3756" name="Line 24"/>
            <p:cNvSpPr>
              <a:spLocks noChangeShapeType="1"/>
            </p:cNvSpPr>
            <p:nvPr/>
          </p:nvSpPr>
          <p:spPr bwMode="auto">
            <a:xfrm flipV="1">
              <a:off x="4893" y="1735"/>
              <a:ext cx="0" cy="68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3757" name="Line 25"/>
            <p:cNvSpPr>
              <a:spLocks noChangeShapeType="1"/>
            </p:cNvSpPr>
            <p:nvPr/>
          </p:nvSpPr>
          <p:spPr bwMode="auto">
            <a:xfrm>
              <a:off x="4893" y="1735"/>
              <a:ext cx="283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3758" name="Rectangle 34"/>
            <p:cNvSpPr>
              <a:spLocks noChangeArrowheads="1"/>
            </p:cNvSpPr>
            <p:nvPr/>
          </p:nvSpPr>
          <p:spPr bwMode="auto">
            <a:xfrm>
              <a:off x="1463" y="2783"/>
              <a:ext cx="425" cy="341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3759" name="Rectangle 35"/>
            <p:cNvSpPr>
              <a:spLocks noChangeArrowheads="1"/>
            </p:cNvSpPr>
            <p:nvPr/>
          </p:nvSpPr>
          <p:spPr bwMode="auto">
            <a:xfrm>
              <a:off x="4893" y="2415"/>
              <a:ext cx="425" cy="341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3760" name="Rectangle 36"/>
            <p:cNvSpPr>
              <a:spLocks noChangeArrowheads="1"/>
            </p:cNvSpPr>
            <p:nvPr/>
          </p:nvSpPr>
          <p:spPr bwMode="auto">
            <a:xfrm>
              <a:off x="960" y="2075"/>
              <a:ext cx="503" cy="341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NUS.SOC.CS5248-2017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74755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7475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761D06C-B554-41CE-84A0-0E541CF20861}" type="slidenum">
              <a:rPr lang="en-US" smtClean="0"/>
              <a:pPr/>
              <a:t>12</a:t>
            </a:fld>
            <a:endParaRPr lang="en-US" smtClean="0"/>
          </a:p>
        </p:txBody>
      </p:sp>
      <p:sp>
        <p:nvSpPr>
          <p:cNvPr id="7475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Cache Hit: Repair</a:t>
            </a:r>
          </a:p>
        </p:txBody>
      </p:sp>
      <p:grpSp>
        <p:nvGrpSpPr>
          <p:cNvPr id="74758" name="Group 104"/>
          <p:cNvGrpSpPr>
            <a:grpSpLocks/>
          </p:cNvGrpSpPr>
          <p:nvPr/>
        </p:nvGrpSpPr>
        <p:grpSpPr bwMode="auto">
          <a:xfrm>
            <a:off x="1524000" y="2754313"/>
            <a:ext cx="6692900" cy="2744787"/>
            <a:chOff x="960" y="1735"/>
            <a:chExt cx="4216" cy="1729"/>
          </a:xfrm>
        </p:grpSpPr>
        <p:sp>
          <p:nvSpPr>
            <p:cNvPr id="74784" name="Rectangle 105"/>
            <p:cNvSpPr>
              <a:spLocks noChangeArrowheads="1"/>
            </p:cNvSpPr>
            <p:nvPr/>
          </p:nvSpPr>
          <p:spPr bwMode="auto">
            <a:xfrm>
              <a:off x="960" y="2415"/>
              <a:ext cx="2685" cy="1049"/>
            </a:xfrm>
            <a:prstGeom prst="rect">
              <a:avLst/>
            </a:prstGeom>
            <a:solidFill>
              <a:schemeClr val="accent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4785" name="Rectangle 106"/>
            <p:cNvSpPr>
              <a:spLocks noChangeArrowheads="1"/>
            </p:cNvSpPr>
            <p:nvPr/>
          </p:nvSpPr>
          <p:spPr bwMode="auto">
            <a:xfrm>
              <a:off x="3645" y="2783"/>
              <a:ext cx="1531" cy="681"/>
            </a:xfrm>
            <a:prstGeom prst="rect">
              <a:avLst/>
            </a:prstGeom>
            <a:solidFill>
              <a:schemeClr val="accent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4786" name="Rectangle 107"/>
            <p:cNvSpPr>
              <a:spLocks noChangeArrowheads="1"/>
            </p:cNvSpPr>
            <p:nvPr/>
          </p:nvSpPr>
          <p:spPr bwMode="auto">
            <a:xfrm>
              <a:off x="960" y="1735"/>
              <a:ext cx="503" cy="680"/>
            </a:xfrm>
            <a:prstGeom prst="rect">
              <a:avLst/>
            </a:prstGeom>
            <a:solidFill>
              <a:schemeClr val="accent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4787" name="Rectangle 108"/>
            <p:cNvSpPr>
              <a:spLocks noChangeArrowheads="1"/>
            </p:cNvSpPr>
            <p:nvPr/>
          </p:nvSpPr>
          <p:spPr bwMode="auto">
            <a:xfrm>
              <a:off x="1463" y="2075"/>
              <a:ext cx="425" cy="340"/>
            </a:xfrm>
            <a:prstGeom prst="rect">
              <a:avLst/>
            </a:prstGeom>
            <a:solidFill>
              <a:schemeClr val="accent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4788" name="Rectangle 109"/>
            <p:cNvSpPr>
              <a:spLocks noChangeArrowheads="1"/>
            </p:cNvSpPr>
            <p:nvPr/>
          </p:nvSpPr>
          <p:spPr bwMode="auto">
            <a:xfrm>
              <a:off x="2823" y="2075"/>
              <a:ext cx="425" cy="340"/>
            </a:xfrm>
            <a:prstGeom prst="rect">
              <a:avLst/>
            </a:prstGeom>
            <a:solidFill>
              <a:schemeClr val="accent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4789" name="Rectangle 110"/>
            <p:cNvSpPr>
              <a:spLocks noChangeArrowheads="1"/>
            </p:cNvSpPr>
            <p:nvPr/>
          </p:nvSpPr>
          <p:spPr bwMode="auto">
            <a:xfrm>
              <a:off x="4496" y="2415"/>
              <a:ext cx="425" cy="368"/>
            </a:xfrm>
            <a:prstGeom prst="rect">
              <a:avLst/>
            </a:prstGeom>
            <a:solidFill>
              <a:schemeClr val="accent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4790" name="Rectangle 111"/>
            <p:cNvSpPr>
              <a:spLocks noChangeArrowheads="1"/>
            </p:cNvSpPr>
            <p:nvPr/>
          </p:nvSpPr>
          <p:spPr bwMode="auto">
            <a:xfrm>
              <a:off x="4893" y="1735"/>
              <a:ext cx="283" cy="1247"/>
            </a:xfrm>
            <a:prstGeom prst="rect">
              <a:avLst/>
            </a:prstGeom>
            <a:solidFill>
              <a:schemeClr val="accent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74759" name="Line 112"/>
          <p:cNvSpPr>
            <a:spLocks noChangeShapeType="1"/>
          </p:cNvSpPr>
          <p:nvPr/>
        </p:nvSpPr>
        <p:spPr bwMode="auto">
          <a:xfrm>
            <a:off x="1524000" y="5499100"/>
            <a:ext cx="66929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4760" name="Line 113"/>
          <p:cNvSpPr>
            <a:spLocks noChangeShapeType="1"/>
          </p:cNvSpPr>
          <p:nvPr/>
        </p:nvSpPr>
        <p:spPr bwMode="auto">
          <a:xfrm>
            <a:off x="1524000" y="4959350"/>
            <a:ext cx="66929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4761" name="Line 114"/>
          <p:cNvSpPr>
            <a:spLocks noChangeShapeType="1"/>
          </p:cNvSpPr>
          <p:nvPr/>
        </p:nvSpPr>
        <p:spPr bwMode="auto">
          <a:xfrm>
            <a:off x="1524000" y="4418013"/>
            <a:ext cx="66929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4762" name="Line 115"/>
          <p:cNvSpPr>
            <a:spLocks noChangeShapeType="1"/>
          </p:cNvSpPr>
          <p:nvPr/>
        </p:nvSpPr>
        <p:spPr bwMode="auto">
          <a:xfrm>
            <a:off x="1524000" y="3833813"/>
            <a:ext cx="66929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4763" name="Line 116"/>
          <p:cNvSpPr>
            <a:spLocks noChangeShapeType="1"/>
          </p:cNvSpPr>
          <p:nvPr/>
        </p:nvSpPr>
        <p:spPr bwMode="auto">
          <a:xfrm>
            <a:off x="1524000" y="3294063"/>
            <a:ext cx="66929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4764" name="Line 117"/>
          <p:cNvSpPr>
            <a:spLocks noChangeShapeType="1"/>
          </p:cNvSpPr>
          <p:nvPr/>
        </p:nvSpPr>
        <p:spPr bwMode="auto">
          <a:xfrm>
            <a:off x="1524000" y="2754313"/>
            <a:ext cx="66929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4765" name="Line 118"/>
          <p:cNvSpPr>
            <a:spLocks noChangeShapeType="1"/>
          </p:cNvSpPr>
          <p:nvPr/>
        </p:nvSpPr>
        <p:spPr bwMode="auto">
          <a:xfrm>
            <a:off x="1524000" y="2754313"/>
            <a:ext cx="798513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4766" name="Line 119"/>
          <p:cNvSpPr>
            <a:spLocks noChangeShapeType="1"/>
          </p:cNvSpPr>
          <p:nvPr/>
        </p:nvSpPr>
        <p:spPr bwMode="auto">
          <a:xfrm>
            <a:off x="2322513" y="2754313"/>
            <a:ext cx="0" cy="53975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4767" name="Line 120"/>
          <p:cNvSpPr>
            <a:spLocks noChangeShapeType="1"/>
          </p:cNvSpPr>
          <p:nvPr/>
        </p:nvSpPr>
        <p:spPr bwMode="auto">
          <a:xfrm>
            <a:off x="2322513" y="3294063"/>
            <a:ext cx="674687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4768" name="Line 121"/>
          <p:cNvSpPr>
            <a:spLocks noChangeShapeType="1"/>
          </p:cNvSpPr>
          <p:nvPr/>
        </p:nvSpPr>
        <p:spPr bwMode="auto">
          <a:xfrm>
            <a:off x="2997200" y="3294063"/>
            <a:ext cx="0" cy="53975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4769" name="Line 122"/>
          <p:cNvSpPr>
            <a:spLocks noChangeShapeType="1"/>
          </p:cNvSpPr>
          <p:nvPr/>
        </p:nvSpPr>
        <p:spPr bwMode="auto">
          <a:xfrm>
            <a:off x="2997200" y="3833813"/>
            <a:ext cx="765175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4770" name="Line 123"/>
          <p:cNvSpPr>
            <a:spLocks noChangeShapeType="1"/>
          </p:cNvSpPr>
          <p:nvPr/>
        </p:nvSpPr>
        <p:spPr bwMode="auto">
          <a:xfrm>
            <a:off x="3762375" y="3833813"/>
            <a:ext cx="719138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4771" name="Line 124"/>
          <p:cNvSpPr>
            <a:spLocks noChangeShapeType="1"/>
          </p:cNvSpPr>
          <p:nvPr/>
        </p:nvSpPr>
        <p:spPr bwMode="auto">
          <a:xfrm flipV="1">
            <a:off x="4481513" y="3294063"/>
            <a:ext cx="0" cy="53975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4772" name="Line 125"/>
          <p:cNvSpPr>
            <a:spLocks noChangeShapeType="1"/>
          </p:cNvSpPr>
          <p:nvPr/>
        </p:nvSpPr>
        <p:spPr bwMode="auto">
          <a:xfrm>
            <a:off x="4481513" y="3294063"/>
            <a:ext cx="676275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4773" name="Line 126"/>
          <p:cNvSpPr>
            <a:spLocks noChangeShapeType="1"/>
          </p:cNvSpPr>
          <p:nvPr/>
        </p:nvSpPr>
        <p:spPr bwMode="auto">
          <a:xfrm>
            <a:off x="5157788" y="3294063"/>
            <a:ext cx="0" cy="53975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4774" name="Line 127"/>
          <p:cNvSpPr>
            <a:spLocks noChangeShapeType="1"/>
          </p:cNvSpPr>
          <p:nvPr/>
        </p:nvSpPr>
        <p:spPr bwMode="auto">
          <a:xfrm>
            <a:off x="5157788" y="3833813"/>
            <a:ext cx="62865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4775" name="Line 128"/>
          <p:cNvSpPr>
            <a:spLocks noChangeShapeType="1"/>
          </p:cNvSpPr>
          <p:nvPr/>
        </p:nvSpPr>
        <p:spPr bwMode="auto">
          <a:xfrm>
            <a:off x="5786438" y="3833813"/>
            <a:ext cx="0" cy="584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4776" name="Line 129"/>
          <p:cNvSpPr>
            <a:spLocks noChangeShapeType="1"/>
          </p:cNvSpPr>
          <p:nvPr/>
        </p:nvSpPr>
        <p:spPr bwMode="auto">
          <a:xfrm>
            <a:off x="5786438" y="4418013"/>
            <a:ext cx="1350962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4777" name="Line 130"/>
          <p:cNvSpPr>
            <a:spLocks noChangeShapeType="1"/>
          </p:cNvSpPr>
          <p:nvPr/>
        </p:nvSpPr>
        <p:spPr bwMode="auto">
          <a:xfrm flipV="1">
            <a:off x="7137400" y="3833813"/>
            <a:ext cx="0" cy="584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4778" name="Line 131"/>
          <p:cNvSpPr>
            <a:spLocks noChangeShapeType="1"/>
          </p:cNvSpPr>
          <p:nvPr/>
        </p:nvSpPr>
        <p:spPr bwMode="auto">
          <a:xfrm>
            <a:off x="7137400" y="3833813"/>
            <a:ext cx="630238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4779" name="Line 132"/>
          <p:cNvSpPr>
            <a:spLocks noChangeShapeType="1"/>
          </p:cNvSpPr>
          <p:nvPr/>
        </p:nvSpPr>
        <p:spPr bwMode="auto">
          <a:xfrm flipV="1">
            <a:off x="7767638" y="2754313"/>
            <a:ext cx="0" cy="10795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4780" name="Line 133"/>
          <p:cNvSpPr>
            <a:spLocks noChangeShapeType="1"/>
          </p:cNvSpPr>
          <p:nvPr/>
        </p:nvSpPr>
        <p:spPr bwMode="auto">
          <a:xfrm>
            <a:off x="7767638" y="2754313"/>
            <a:ext cx="449262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4781" name="Rectangle 134"/>
          <p:cNvSpPr>
            <a:spLocks noChangeArrowheads="1"/>
          </p:cNvSpPr>
          <p:nvPr/>
        </p:nvSpPr>
        <p:spPr bwMode="auto">
          <a:xfrm>
            <a:off x="2322513" y="4418013"/>
            <a:ext cx="449262" cy="541337"/>
          </a:xfrm>
          <a:prstGeom prst="rect">
            <a:avLst/>
          </a:prstGeom>
          <a:solidFill>
            <a:srgbClr val="CCCCFF"/>
          </a:solidFill>
          <a:ln w="254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4782" name="Rectangle 135"/>
          <p:cNvSpPr>
            <a:spLocks noChangeArrowheads="1"/>
          </p:cNvSpPr>
          <p:nvPr/>
        </p:nvSpPr>
        <p:spPr bwMode="auto">
          <a:xfrm>
            <a:off x="7767638" y="3833813"/>
            <a:ext cx="449262" cy="541337"/>
          </a:xfrm>
          <a:prstGeom prst="rect">
            <a:avLst/>
          </a:prstGeom>
          <a:solidFill>
            <a:srgbClr val="CCCCFF"/>
          </a:solidFill>
          <a:ln w="254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4783" name="Rectangle 136"/>
          <p:cNvSpPr>
            <a:spLocks noChangeArrowheads="1"/>
          </p:cNvSpPr>
          <p:nvPr/>
        </p:nvSpPr>
        <p:spPr bwMode="auto">
          <a:xfrm>
            <a:off x="1524000" y="3294063"/>
            <a:ext cx="798513" cy="541337"/>
          </a:xfrm>
          <a:prstGeom prst="rect">
            <a:avLst/>
          </a:prstGeom>
          <a:solidFill>
            <a:srgbClr val="CCCCFF"/>
          </a:solidFill>
          <a:ln w="254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NUS.SOC.CS5248-2017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75779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7578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55394D1-4DF8-47FF-AA7A-A2488BDD497C}" type="slidenum">
              <a:rPr lang="en-US" smtClean="0"/>
              <a:pPr/>
              <a:t>13</a:t>
            </a:fld>
            <a:endParaRPr lang="en-US" smtClean="0"/>
          </a:p>
        </p:txBody>
      </p:sp>
      <p:grpSp>
        <p:nvGrpSpPr>
          <p:cNvPr id="2" name="Group 54"/>
          <p:cNvGrpSpPr>
            <a:grpSpLocks/>
          </p:cNvGrpSpPr>
          <p:nvPr/>
        </p:nvGrpSpPr>
        <p:grpSpPr bwMode="auto">
          <a:xfrm>
            <a:off x="5170488" y="3324225"/>
            <a:ext cx="1957387" cy="1084263"/>
            <a:chOff x="3257" y="2094"/>
            <a:chExt cx="1233" cy="683"/>
          </a:xfrm>
        </p:grpSpPr>
        <p:sp>
          <p:nvSpPr>
            <p:cNvPr id="75828" name="Rectangle 51"/>
            <p:cNvSpPr>
              <a:spLocks noChangeArrowheads="1"/>
            </p:cNvSpPr>
            <p:nvPr/>
          </p:nvSpPr>
          <p:spPr bwMode="auto">
            <a:xfrm>
              <a:off x="3257" y="2094"/>
              <a:ext cx="770" cy="314"/>
            </a:xfrm>
            <a:prstGeom prst="rect">
              <a:avLst/>
            </a:prstGeom>
            <a:solidFill>
              <a:srgbClr val="CCCCFF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5829" name="Rectangle 52"/>
            <p:cNvSpPr>
              <a:spLocks noChangeArrowheads="1"/>
            </p:cNvSpPr>
            <p:nvPr/>
          </p:nvSpPr>
          <p:spPr bwMode="auto">
            <a:xfrm>
              <a:off x="3653" y="2437"/>
              <a:ext cx="837" cy="340"/>
            </a:xfrm>
            <a:prstGeom prst="rect">
              <a:avLst/>
            </a:prstGeom>
            <a:solidFill>
              <a:srgbClr val="CCCCFF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5830" name="Rectangle 53"/>
            <p:cNvSpPr>
              <a:spLocks noChangeArrowheads="1"/>
            </p:cNvSpPr>
            <p:nvPr/>
          </p:nvSpPr>
          <p:spPr bwMode="auto">
            <a:xfrm>
              <a:off x="3653" y="2302"/>
              <a:ext cx="374" cy="135"/>
            </a:xfrm>
            <a:prstGeom prst="rect">
              <a:avLst/>
            </a:prstGeom>
            <a:solidFill>
              <a:srgbClr val="CCCCFF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09297" name="Rectangle 49"/>
          <p:cNvSpPr>
            <a:spLocks noChangeArrowheads="1"/>
          </p:cNvSpPr>
          <p:nvPr/>
        </p:nvSpPr>
        <p:spPr bwMode="auto">
          <a:xfrm>
            <a:off x="3005138" y="3321050"/>
            <a:ext cx="1476375" cy="501650"/>
          </a:xfrm>
          <a:prstGeom prst="rect">
            <a:avLst/>
          </a:prstGeom>
          <a:solidFill>
            <a:srgbClr val="CCCCFF"/>
          </a:solidFill>
          <a:ln w="254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578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Cache Hit: Prefetch</a:t>
            </a:r>
          </a:p>
        </p:txBody>
      </p:sp>
      <p:grpSp>
        <p:nvGrpSpPr>
          <p:cNvPr id="75784" name="Group 3"/>
          <p:cNvGrpSpPr>
            <a:grpSpLocks/>
          </p:cNvGrpSpPr>
          <p:nvPr/>
        </p:nvGrpSpPr>
        <p:grpSpPr bwMode="auto">
          <a:xfrm>
            <a:off x="1524000" y="2754313"/>
            <a:ext cx="6692900" cy="2744787"/>
            <a:chOff x="960" y="1735"/>
            <a:chExt cx="4216" cy="1729"/>
          </a:xfrm>
        </p:grpSpPr>
        <p:sp>
          <p:nvSpPr>
            <p:cNvPr id="75821" name="Rectangle 4"/>
            <p:cNvSpPr>
              <a:spLocks noChangeArrowheads="1"/>
            </p:cNvSpPr>
            <p:nvPr/>
          </p:nvSpPr>
          <p:spPr bwMode="auto">
            <a:xfrm>
              <a:off x="960" y="2415"/>
              <a:ext cx="2685" cy="1049"/>
            </a:xfrm>
            <a:prstGeom prst="rect">
              <a:avLst/>
            </a:prstGeom>
            <a:solidFill>
              <a:schemeClr val="accent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5822" name="Rectangle 5"/>
            <p:cNvSpPr>
              <a:spLocks noChangeArrowheads="1"/>
            </p:cNvSpPr>
            <p:nvPr/>
          </p:nvSpPr>
          <p:spPr bwMode="auto">
            <a:xfrm>
              <a:off x="3645" y="2783"/>
              <a:ext cx="1531" cy="681"/>
            </a:xfrm>
            <a:prstGeom prst="rect">
              <a:avLst/>
            </a:prstGeom>
            <a:solidFill>
              <a:schemeClr val="accent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5823" name="Rectangle 6"/>
            <p:cNvSpPr>
              <a:spLocks noChangeArrowheads="1"/>
            </p:cNvSpPr>
            <p:nvPr/>
          </p:nvSpPr>
          <p:spPr bwMode="auto">
            <a:xfrm>
              <a:off x="960" y="1735"/>
              <a:ext cx="503" cy="680"/>
            </a:xfrm>
            <a:prstGeom prst="rect">
              <a:avLst/>
            </a:prstGeom>
            <a:solidFill>
              <a:schemeClr val="accent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5824" name="Rectangle 7"/>
            <p:cNvSpPr>
              <a:spLocks noChangeArrowheads="1"/>
            </p:cNvSpPr>
            <p:nvPr/>
          </p:nvSpPr>
          <p:spPr bwMode="auto">
            <a:xfrm>
              <a:off x="1463" y="2075"/>
              <a:ext cx="425" cy="340"/>
            </a:xfrm>
            <a:prstGeom prst="rect">
              <a:avLst/>
            </a:prstGeom>
            <a:solidFill>
              <a:schemeClr val="accent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5825" name="Rectangle 8"/>
            <p:cNvSpPr>
              <a:spLocks noChangeArrowheads="1"/>
            </p:cNvSpPr>
            <p:nvPr/>
          </p:nvSpPr>
          <p:spPr bwMode="auto">
            <a:xfrm>
              <a:off x="2823" y="2075"/>
              <a:ext cx="425" cy="340"/>
            </a:xfrm>
            <a:prstGeom prst="rect">
              <a:avLst/>
            </a:prstGeom>
            <a:solidFill>
              <a:schemeClr val="accent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5826" name="Rectangle 9"/>
            <p:cNvSpPr>
              <a:spLocks noChangeArrowheads="1"/>
            </p:cNvSpPr>
            <p:nvPr/>
          </p:nvSpPr>
          <p:spPr bwMode="auto">
            <a:xfrm>
              <a:off x="4496" y="2415"/>
              <a:ext cx="425" cy="368"/>
            </a:xfrm>
            <a:prstGeom prst="rect">
              <a:avLst/>
            </a:prstGeom>
            <a:solidFill>
              <a:schemeClr val="accent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5827" name="Rectangle 10"/>
            <p:cNvSpPr>
              <a:spLocks noChangeArrowheads="1"/>
            </p:cNvSpPr>
            <p:nvPr/>
          </p:nvSpPr>
          <p:spPr bwMode="auto">
            <a:xfrm>
              <a:off x="4893" y="1735"/>
              <a:ext cx="283" cy="1247"/>
            </a:xfrm>
            <a:prstGeom prst="rect">
              <a:avLst/>
            </a:prstGeom>
            <a:solidFill>
              <a:schemeClr val="accent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75785" name="Line 11"/>
          <p:cNvSpPr>
            <a:spLocks noChangeShapeType="1"/>
          </p:cNvSpPr>
          <p:nvPr/>
        </p:nvSpPr>
        <p:spPr bwMode="auto">
          <a:xfrm>
            <a:off x="1524000" y="5499100"/>
            <a:ext cx="66929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5786" name="Line 12"/>
          <p:cNvSpPr>
            <a:spLocks noChangeShapeType="1"/>
          </p:cNvSpPr>
          <p:nvPr/>
        </p:nvSpPr>
        <p:spPr bwMode="auto">
          <a:xfrm>
            <a:off x="1524000" y="4959350"/>
            <a:ext cx="66929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5787" name="Line 13"/>
          <p:cNvSpPr>
            <a:spLocks noChangeShapeType="1"/>
          </p:cNvSpPr>
          <p:nvPr/>
        </p:nvSpPr>
        <p:spPr bwMode="auto">
          <a:xfrm>
            <a:off x="1524000" y="4418013"/>
            <a:ext cx="66929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5788" name="Line 14"/>
          <p:cNvSpPr>
            <a:spLocks noChangeShapeType="1"/>
          </p:cNvSpPr>
          <p:nvPr/>
        </p:nvSpPr>
        <p:spPr bwMode="auto">
          <a:xfrm>
            <a:off x="1524000" y="3833813"/>
            <a:ext cx="66929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5789" name="Line 15"/>
          <p:cNvSpPr>
            <a:spLocks noChangeShapeType="1"/>
          </p:cNvSpPr>
          <p:nvPr/>
        </p:nvSpPr>
        <p:spPr bwMode="auto">
          <a:xfrm>
            <a:off x="1524000" y="3294063"/>
            <a:ext cx="66929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5790" name="Line 16"/>
          <p:cNvSpPr>
            <a:spLocks noChangeShapeType="1"/>
          </p:cNvSpPr>
          <p:nvPr/>
        </p:nvSpPr>
        <p:spPr bwMode="auto">
          <a:xfrm>
            <a:off x="1524000" y="2754313"/>
            <a:ext cx="66929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5791" name="Line 17"/>
          <p:cNvSpPr>
            <a:spLocks noChangeShapeType="1"/>
          </p:cNvSpPr>
          <p:nvPr/>
        </p:nvSpPr>
        <p:spPr bwMode="auto">
          <a:xfrm>
            <a:off x="1524000" y="2754313"/>
            <a:ext cx="798513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5792" name="Line 18"/>
          <p:cNvSpPr>
            <a:spLocks noChangeShapeType="1"/>
          </p:cNvSpPr>
          <p:nvPr/>
        </p:nvSpPr>
        <p:spPr bwMode="auto">
          <a:xfrm>
            <a:off x="2322513" y="2754313"/>
            <a:ext cx="0" cy="53975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5793" name="Line 19"/>
          <p:cNvSpPr>
            <a:spLocks noChangeShapeType="1"/>
          </p:cNvSpPr>
          <p:nvPr/>
        </p:nvSpPr>
        <p:spPr bwMode="auto">
          <a:xfrm>
            <a:off x="2322513" y="3294063"/>
            <a:ext cx="674687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5794" name="Line 20"/>
          <p:cNvSpPr>
            <a:spLocks noChangeShapeType="1"/>
          </p:cNvSpPr>
          <p:nvPr/>
        </p:nvSpPr>
        <p:spPr bwMode="auto">
          <a:xfrm>
            <a:off x="2997200" y="3294063"/>
            <a:ext cx="0" cy="53975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5795" name="Line 21"/>
          <p:cNvSpPr>
            <a:spLocks noChangeShapeType="1"/>
          </p:cNvSpPr>
          <p:nvPr/>
        </p:nvSpPr>
        <p:spPr bwMode="auto">
          <a:xfrm>
            <a:off x="2997200" y="3833813"/>
            <a:ext cx="765175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5796" name="Line 22"/>
          <p:cNvSpPr>
            <a:spLocks noChangeShapeType="1"/>
          </p:cNvSpPr>
          <p:nvPr/>
        </p:nvSpPr>
        <p:spPr bwMode="auto">
          <a:xfrm>
            <a:off x="3762375" y="3833813"/>
            <a:ext cx="719138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5797" name="Line 23"/>
          <p:cNvSpPr>
            <a:spLocks noChangeShapeType="1"/>
          </p:cNvSpPr>
          <p:nvPr/>
        </p:nvSpPr>
        <p:spPr bwMode="auto">
          <a:xfrm flipV="1">
            <a:off x="4481513" y="3294063"/>
            <a:ext cx="0" cy="53975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5798" name="Line 24"/>
          <p:cNvSpPr>
            <a:spLocks noChangeShapeType="1"/>
          </p:cNvSpPr>
          <p:nvPr/>
        </p:nvSpPr>
        <p:spPr bwMode="auto">
          <a:xfrm>
            <a:off x="4481513" y="3294063"/>
            <a:ext cx="676275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5799" name="Line 25"/>
          <p:cNvSpPr>
            <a:spLocks noChangeShapeType="1"/>
          </p:cNvSpPr>
          <p:nvPr/>
        </p:nvSpPr>
        <p:spPr bwMode="auto">
          <a:xfrm>
            <a:off x="5157788" y="3294063"/>
            <a:ext cx="0" cy="53975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5800" name="Line 26"/>
          <p:cNvSpPr>
            <a:spLocks noChangeShapeType="1"/>
          </p:cNvSpPr>
          <p:nvPr/>
        </p:nvSpPr>
        <p:spPr bwMode="auto">
          <a:xfrm>
            <a:off x="5157788" y="3833813"/>
            <a:ext cx="62865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5801" name="Line 27"/>
          <p:cNvSpPr>
            <a:spLocks noChangeShapeType="1"/>
          </p:cNvSpPr>
          <p:nvPr/>
        </p:nvSpPr>
        <p:spPr bwMode="auto">
          <a:xfrm>
            <a:off x="5786438" y="3833813"/>
            <a:ext cx="0" cy="584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5802" name="Line 28"/>
          <p:cNvSpPr>
            <a:spLocks noChangeShapeType="1"/>
          </p:cNvSpPr>
          <p:nvPr/>
        </p:nvSpPr>
        <p:spPr bwMode="auto">
          <a:xfrm>
            <a:off x="5786438" y="4418013"/>
            <a:ext cx="1350962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5803" name="Line 29"/>
          <p:cNvSpPr>
            <a:spLocks noChangeShapeType="1"/>
          </p:cNvSpPr>
          <p:nvPr/>
        </p:nvSpPr>
        <p:spPr bwMode="auto">
          <a:xfrm flipV="1">
            <a:off x="7137400" y="3833813"/>
            <a:ext cx="0" cy="584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5804" name="Line 30"/>
          <p:cNvSpPr>
            <a:spLocks noChangeShapeType="1"/>
          </p:cNvSpPr>
          <p:nvPr/>
        </p:nvSpPr>
        <p:spPr bwMode="auto">
          <a:xfrm>
            <a:off x="7137400" y="3833813"/>
            <a:ext cx="630238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5805" name="Line 31"/>
          <p:cNvSpPr>
            <a:spLocks noChangeShapeType="1"/>
          </p:cNvSpPr>
          <p:nvPr/>
        </p:nvSpPr>
        <p:spPr bwMode="auto">
          <a:xfrm flipV="1">
            <a:off x="7767638" y="2754313"/>
            <a:ext cx="0" cy="10795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5806" name="Line 32"/>
          <p:cNvSpPr>
            <a:spLocks noChangeShapeType="1"/>
          </p:cNvSpPr>
          <p:nvPr/>
        </p:nvSpPr>
        <p:spPr bwMode="auto">
          <a:xfrm>
            <a:off x="7767638" y="2754313"/>
            <a:ext cx="449262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5807" name="Rectangle 33"/>
          <p:cNvSpPr>
            <a:spLocks noChangeArrowheads="1"/>
          </p:cNvSpPr>
          <p:nvPr/>
        </p:nvSpPr>
        <p:spPr bwMode="auto">
          <a:xfrm>
            <a:off x="2322513" y="4418013"/>
            <a:ext cx="449262" cy="541337"/>
          </a:xfrm>
          <a:prstGeom prst="rect">
            <a:avLst/>
          </a:prstGeom>
          <a:solidFill>
            <a:srgbClr val="CCCCFF"/>
          </a:solidFill>
          <a:ln w="254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5808" name="Rectangle 34"/>
          <p:cNvSpPr>
            <a:spLocks noChangeArrowheads="1"/>
          </p:cNvSpPr>
          <p:nvPr/>
        </p:nvSpPr>
        <p:spPr bwMode="auto">
          <a:xfrm>
            <a:off x="7767638" y="3833813"/>
            <a:ext cx="449262" cy="541337"/>
          </a:xfrm>
          <a:prstGeom prst="rect">
            <a:avLst/>
          </a:prstGeom>
          <a:solidFill>
            <a:srgbClr val="CCCCFF"/>
          </a:solidFill>
          <a:ln w="254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5809" name="Rectangle 35"/>
          <p:cNvSpPr>
            <a:spLocks noChangeArrowheads="1"/>
          </p:cNvSpPr>
          <p:nvPr/>
        </p:nvSpPr>
        <p:spPr bwMode="auto">
          <a:xfrm>
            <a:off x="1524000" y="3294063"/>
            <a:ext cx="798513" cy="541337"/>
          </a:xfrm>
          <a:prstGeom prst="rect">
            <a:avLst/>
          </a:prstGeom>
          <a:solidFill>
            <a:srgbClr val="CCCCFF"/>
          </a:solidFill>
          <a:ln w="254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5810" name="Line 37"/>
          <p:cNvSpPr>
            <a:spLocks noChangeShapeType="1"/>
          </p:cNvSpPr>
          <p:nvPr/>
        </p:nvSpPr>
        <p:spPr bwMode="auto">
          <a:xfrm>
            <a:off x="1524000" y="3294063"/>
            <a:ext cx="2238375" cy="0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5811" name="Line 38"/>
          <p:cNvSpPr>
            <a:spLocks noChangeShapeType="1"/>
          </p:cNvSpPr>
          <p:nvPr/>
        </p:nvSpPr>
        <p:spPr bwMode="auto">
          <a:xfrm flipV="1">
            <a:off x="3762375" y="2754313"/>
            <a:ext cx="0" cy="566737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5812" name="Line 39"/>
          <p:cNvSpPr>
            <a:spLocks noChangeShapeType="1"/>
          </p:cNvSpPr>
          <p:nvPr/>
        </p:nvSpPr>
        <p:spPr bwMode="auto">
          <a:xfrm>
            <a:off x="3762375" y="2754313"/>
            <a:ext cx="719138" cy="0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5813" name="Line 40"/>
          <p:cNvSpPr>
            <a:spLocks noChangeShapeType="1"/>
          </p:cNvSpPr>
          <p:nvPr/>
        </p:nvSpPr>
        <p:spPr bwMode="auto">
          <a:xfrm>
            <a:off x="4481513" y="2754313"/>
            <a:ext cx="0" cy="565150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5814" name="Line 41"/>
          <p:cNvSpPr>
            <a:spLocks noChangeShapeType="1"/>
          </p:cNvSpPr>
          <p:nvPr/>
        </p:nvSpPr>
        <p:spPr bwMode="auto">
          <a:xfrm>
            <a:off x="4481513" y="3294063"/>
            <a:ext cx="1935162" cy="0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5815" name="Line 43"/>
          <p:cNvSpPr>
            <a:spLocks noChangeShapeType="1"/>
          </p:cNvSpPr>
          <p:nvPr/>
        </p:nvSpPr>
        <p:spPr bwMode="auto">
          <a:xfrm flipH="1">
            <a:off x="6416675" y="3294063"/>
            <a:ext cx="0" cy="579437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5816" name="Line 44"/>
          <p:cNvSpPr>
            <a:spLocks noChangeShapeType="1"/>
          </p:cNvSpPr>
          <p:nvPr/>
        </p:nvSpPr>
        <p:spPr bwMode="auto">
          <a:xfrm>
            <a:off x="6416675" y="3844925"/>
            <a:ext cx="720725" cy="0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5817" name="Line 45"/>
          <p:cNvSpPr>
            <a:spLocks noChangeShapeType="1"/>
          </p:cNvSpPr>
          <p:nvPr/>
        </p:nvSpPr>
        <p:spPr bwMode="auto">
          <a:xfrm flipV="1">
            <a:off x="7137400" y="3833813"/>
            <a:ext cx="630238" cy="11112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5818" name="Line 46"/>
          <p:cNvSpPr>
            <a:spLocks noChangeShapeType="1"/>
          </p:cNvSpPr>
          <p:nvPr/>
        </p:nvSpPr>
        <p:spPr bwMode="auto">
          <a:xfrm flipV="1">
            <a:off x="7767638" y="3294063"/>
            <a:ext cx="0" cy="550862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5819" name="Line 47"/>
          <p:cNvSpPr>
            <a:spLocks noChangeShapeType="1"/>
          </p:cNvSpPr>
          <p:nvPr/>
        </p:nvSpPr>
        <p:spPr bwMode="auto">
          <a:xfrm>
            <a:off x="7767638" y="3294063"/>
            <a:ext cx="449262" cy="0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9298" name="Rectangle 50"/>
          <p:cNvSpPr>
            <a:spLocks noChangeArrowheads="1"/>
          </p:cNvSpPr>
          <p:nvPr/>
        </p:nvSpPr>
        <p:spPr bwMode="auto">
          <a:xfrm>
            <a:off x="3786188" y="2779713"/>
            <a:ext cx="679450" cy="560387"/>
          </a:xfrm>
          <a:prstGeom prst="rect">
            <a:avLst/>
          </a:prstGeom>
          <a:solidFill>
            <a:srgbClr val="CCCCFF"/>
          </a:solidFill>
          <a:ln w="254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9297" grpId="0" animBg="1"/>
      <p:bldP spid="309298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NUS.SOC.CS5248-2017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76803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7680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5DF86E9-5DF4-4B32-8618-AE4C60EA0BFC}" type="slidenum">
              <a:rPr lang="en-US" smtClean="0"/>
              <a:pPr/>
              <a:t>14</a:t>
            </a:fld>
            <a:endParaRPr lang="en-US" smtClean="0"/>
          </a:p>
        </p:txBody>
      </p:sp>
      <p:sp>
        <p:nvSpPr>
          <p:cNvPr id="768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Prefetch Algorithm</a:t>
            </a:r>
          </a:p>
        </p:txBody>
      </p:sp>
      <p:grpSp>
        <p:nvGrpSpPr>
          <p:cNvPr id="76806" name="Group 8"/>
          <p:cNvGrpSpPr>
            <a:grpSpLocks/>
          </p:cNvGrpSpPr>
          <p:nvPr/>
        </p:nvGrpSpPr>
        <p:grpSpPr bwMode="auto">
          <a:xfrm>
            <a:off x="1524000" y="2754313"/>
            <a:ext cx="6692900" cy="2744787"/>
            <a:chOff x="960" y="1735"/>
            <a:chExt cx="4216" cy="1729"/>
          </a:xfrm>
        </p:grpSpPr>
        <p:sp>
          <p:nvSpPr>
            <p:cNvPr id="76839" name="Rectangle 9"/>
            <p:cNvSpPr>
              <a:spLocks noChangeArrowheads="1"/>
            </p:cNvSpPr>
            <p:nvPr/>
          </p:nvSpPr>
          <p:spPr bwMode="auto">
            <a:xfrm>
              <a:off x="960" y="2415"/>
              <a:ext cx="2685" cy="1049"/>
            </a:xfrm>
            <a:prstGeom prst="rect">
              <a:avLst/>
            </a:prstGeom>
            <a:solidFill>
              <a:schemeClr val="accent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840" name="Rectangle 10"/>
            <p:cNvSpPr>
              <a:spLocks noChangeArrowheads="1"/>
            </p:cNvSpPr>
            <p:nvPr/>
          </p:nvSpPr>
          <p:spPr bwMode="auto">
            <a:xfrm>
              <a:off x="3645" y="2783"/>
              <a:ext cx="1531" cy="681"/>
            </a:xfrm>
            <a:prstGeom prst="rect">
              <a:avLst/>
            </a:prstGeom>
            <a:solidFill>
              <a:schemeClr val="accent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841" name="Rectangle 11"/>
            <p:cNvSpPr>
              <a:spLocks noChangeArrowheads="1"/>
            </p:cNvSpPr>
            <p:nvPr/>
          </p:nvSpPr>
          <p:spPr bwMode="auto">
            <a:xfrm>
              <a:off x="960" y="1735"/>
              <a:ext cx="503" cy="680"/>
            </a:xfrm>
            <a:prstGeom prst="rect">
              <a:avLst/>
            </a:prstGeom>
            <a:solidFill>
              <a:schemeClr val="accent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842" name="Rectangle 12"/>
            <p:cNvSpPr>
              <a:spLocks noChangeArrowheads="1"/>
            </p:cNvSpPr>
            <p:nvPr/>
          </p:nvSpPr>
          <p:spPr bwMode="auto">
            <a:xfrm>
              <a:off x="1463" y="2075"/>
              <a:ext cx="425" cy="340"/>
            </a:xfrm>
            <a:prstGeom prst="rect">
              <a:avLst/>
            </a:prstGeom>
            <a:solidFill>
              <a:schemeClr val="accent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843" name="Rectangle 13"/>
            <p:cNvSpPr>
              <a:spLocks noChangeArrowheads="1"/>
            </p:cNvSpPr>
            <p:nvPr/>
          </p:nvSpPr>
          <p:spPr bwMode="auto">
            <a:xfrm>
              <a:off x="2823" y="2075"/>
              <a:ext cx="425" cy="340"/>
            </a:xfrm>
            <a:prstGeom prst="rect">
              <a:avLst/>
            </a:prstGeom>
            <a:solidFill>
              <a:schemeClr val="accent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844" name="Rectangle 14"/>
            <p:cNvSpPr>
              <a:spLocks noChangeArrowheads="1"/>
            </p:cNvSpPr>
            <p:nvPr/>
          </p:nvSpPr>
          <p:spPr bwMode="auto">
            <a:xfrm>
              <a:off x="4496" y="2415"/>
              <a:ext cx="425" cy="368"/>
            </a:xfrm>
            <a:prstGeom prst="rect">
              <a:avLst/>
            </a:prstGeom>
            <a:solidFill>
              <a:schemeClr val="accent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845" name="Rectangle 15"/>
            <p:cNvSpPr>
              <a:spLocks noChangeArrowheads="1"/>
            </p:cNvSpPr>
            <p:nvPr/>
          </p:nvSpPr>
          <p:spPr bwMode="auto">
            <a:xfrm>
              <a:off x="4893" y="1735"/>
              <a:ext cx="283" cy="1247"/>
            </a:xfrm>
            <a:prstGeom prst="rect">
              <a:avLst/>
            </a:prstGeom>
            <a:solidFill>
              <a:schemeClr val="accent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76807" name="Line 16"/>
          <p:cNvSpPr>
            <a:spLocks noChangeShapeType="1"/>
          </p:cNvSpPr>
          <p:nvPr/>
        </p:nvSpPr>
        <p:spPr bwMode="auto">
          <a:xfrm>
            <a:off x="1524000" y="5499100"/>
            <a:ext cx="66929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6808" name="Line 17"/>
          <p:cNvSpPr>
            <a:spLocks noChangeShapeType="1"/>
          </p:cNvSpPr>
          <p:nvPr/>
        </p:nvSpPr>
        <p:spPr bwMode="auto">
          <a:xfrm>
            <a:off x="1524000" y="4959350"/>
            <a:ext cx="66929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6809" name="Line 18"/>
          <p:cNvSpPr>
            <a:spLocks noChangeShapeType="1"/>
          </p:cNvSpPr>
          <p:nvPr/>
        </p:nvSpPr>
        <p:spPr bwMode="auto">
          <a:xfrm>
            <a:off x="1524000" y="4418013"/>
            <a:ext cx="66929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6810" name="Line 19"/>
          <p:cNvSpPr>
            <a:spLocks noChangeShapeType="1"/>
          </p:cNvSpPr>
          <p:nvPr/>
        </p:nvSpPr>
        <p:spPr bwMode="auto">
          <a:xfrm>
            <a:off x="1524000" y="3833813"/>
            <a:ext cx="66929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6811" name="Line 20"/>
          <p:cNvSpPr>
            <a:spLocks noChangeShapeType="1"/>
          </p:cNvSpPr>
          <p:nvPr/>
        </p:nvSpPr>
        <p:spPr bwMode="auto">
          <a:xfrm>
            <a:off x="1524000" y="3294063"/>
            <a:ext cx="66929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6812" name="Line 21"/>
          <p:cNvSpPr>
            <a:spLocks noChangeShapeType="1"/>
          </p:cNvSpPr>
          <p:nvPr/>
        </p:nvSpPr>
        <p:spPr bwMode="auto">
          <a:xfrm>
            <a:off x="1524000" y="2754313"/>
            <a:ext cx="66929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6813" name="Line 22"/>
          <p:cNvSpPr>
            <a:spLocks noChangeShapeType="1"/>
          </p:cNvSpPr>
          <p:nvPr/>
        </p:nvSpPr>
        <p:spPr bwMode="auto">
          <a:xfrm>
            <a:off x="1524000" y="2754313"/>
            <a:ext cx="798513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6814" name="Line 23"/>
          <p:cNvSpPr>
            <a:spLocks noChangeShapeType="1"/>
          </p:cNvSpPr>
          <p:nvPr/>
        </p:nvSpPr>
        <p:spPr bwMode="auto">
          <a:xfrm>
            <a:off x="2322513" y="2754313"/>
            <a:ext cx="0" cy="53975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6815" name="Line 24"/>
          <p:cNvSpPr>
            <a:spLocks noChangeShapeType="1"/>
          </p:cNvSpPr>
          <p:nvPr/>
        </p:nvSpPr>
        <p:spPr bwMode="auto">
          <a:xfrm>
            <a:off x="2322513" y="3294063"/>
            <a:ext cx="674687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6816" name="Line 25"/>
          <p:cNvSpPr>
            <a:spLocks noChangeShapeType="1"/>
          </p:cNvSpPr>
          <p:nvPr/>
        </p:nvSpPr>
        <p:spPr bwMode="auto">
          <a:xfrm>
            <a:off x="2997200" y="3294063"/>
            <a:ext cx="0" cy="53975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6817" name="Line 26"/>
          <p:cNvSpPr>
            <a:spLocks noChangeShapeType="1"/>
          </p:cNvSpPr>
          <p:nvPr/>
        </p:nvSpPr>
        <p:spPr bwMode="auto">
          <a:xfrm>
            <a:off x="2997200" y="3833813"/>
            <a:ext cx="765175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6818" name="Line 27"/>
          <p:cNvSpPr>
            <a:spLocks noChangeShapeType="1"/>
          </p:cNvSpPr>
          <p:nvPr/>
        </p:nvSpPr>
        <p:spPr bwMode="auto">
          <a:xfrm>
            <a:off x="3762375" y="3833813"/>
            <a:ext cx="719138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6819" name="Line 28"/>
          <p:cNvSpPr>
            <a:spLocks noChangeShapeType="1"/>
          </p:cNvSpPr>
          <p:nvPr/>
        </p:nvSpPr>
        <p:spPr bwMode="auto">
          <a:xfrm flipV="1">
            <a:off x="4481513" y="3294063"/>
            <a:ext cx="0" cy="53975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6820" name="Line 29"/>
          <p:cNvSpPr>
            <a:spLocks noChangeShapeType="1"/>
          </p:cNvSpPr>
          <p:nvPr/>
        </p:nvSpPr>
        <p:spPr bwMode="auto">
          <a:xfrm>
            <a:off x="4481513" y="3294063"/>
            <a:ext cx="676275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6821" name="Line 30"/>
          <p:cNvSpPr>
            <a:spLocks noChangeShapeType="1"/>
          </p:cNvSpPr>
          <p:nvPr/>
        </p:nvSpPr>
        <p:spPr bwMode="auto">
          <a:xfrm>
            <a:off x="5157788" y="3294063"/>
            <a:ext cx="0" cy="53975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6822" name="Line 31"/>
          <p:cNvSpPr>
            <a:spLocks noChangeShapeType="1"/>
          </p:cNvSpPr>
          <p:nvPr/>
        </p:nvSpPr>
        <p:spPr bwMode="auto">
          <a:xfrm>
            <a:off x="5157788" y="3833813"/>
            <a:ext cx="62865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6823" name="Line 32"/>
          <p:cNvSpPr>
            <a:spLocks noChangeShapeType="1"/>
          </p:cNvSpPr>
          <p:nvPr/>
        </p:nvSpPr>
        <p:spPr bwMode="auto">
          <a:xfrm>
            <a:off x="5786438" y="3833813"/>
            <a:ext cx="0" cy="584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6824" name="Line 33"/>
          <p:cNvSpPr>
            <a:spLocks noChangeShapeType="1"/>
          </p:cNvSpPr>
          <p:nvPr/>
        </p:nvSpPr>
        <p:spPr bwMode="auto">
          <a:xfrm>
            <a:off x="5786438" y="4418013"/>
            <a:ext cx="1350962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6825" name="Line 34"/>
          <p:cNvSpPr>
            <a:spLocks noChangeShapeType="1"/>
          </p:cNvSpPr>
          <p:nvPr/>
        </p:nvSpPr>
        <p:spPr bwMode="auto">
          <a:xfrm flipV="1">
            <a:off x="7137400" y="3833813"/>
            <a:ext cx="0" cy="584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6826" name="Line 35"/>
          <p:cNvSpPr>
            <a:spLocks noChangeShapeType="1"/>
          </p:cNvSpPr>
          <p:nvPr/>
        </p:nvSpPr>
        <p:spPr bwMode="auto">
          <a:xfrm>
            <a:off x="7137400" y="3833813"/>
            <a:ext cx="630238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6827" name="Line 36"/>
          <p:cNvSpPr>
            <a:spLocks noChangeShapeType="1"/>
          </p:cNvSpPr>
          <p:nvPr/>
        </p:nvSpPr>
        <p:spPr bwMode="auto">
          <a:xfrm flipV="1">
            <a:off x="7767638" y="2754313"/>
            <a:ext cx="0" cy="10795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6828" name="Line 37"/>
          <p:cNvSpPr>
            <a:spLocks noChangeShapeType="1"/>
          </p:cNvSpPr>
          <p:nvPr/>
        </p:nvSpPr>
        <p:spPr bwMode="auto">
          <a:xfrm>
            <a:off x="7767638" y="2754313"/>
            <a:ext cx="449262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6829" name="Rectangle 38"/>
          <p:cNvSpPr>
            <a:spLocks noChangeArrowheads="1"/>
          </p:cNvSpPr>
          <p:nvPr/>
        </p:nvSpPr>
        <p:spPr bwMode="auto">
          <a:xfrm>
            <a:off x="2322513" y="4418013"/>
            <a:ext cx="449262" cy="541337"/>
          </a:xfrm>
          <a:prstGeom prst="rect">
            <a:avLst/>
          </a:prstGeom>
          <a:solidFill>
            <a:srgbClr val="CCCCFF"/>
          </a:solidFill>
          <a:ln w="254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6830" name="Rectangle 52"/>
          <p:cNvSpPr>
            <a:spLocks noChangeArrowheads="1"/>
          </p:cNvSpPr>
          <p:nvPr/>
        </p:nvSpPr>
        <p:spPr bwMode="auto">
          <a:xfrm>
            <a:off x="1524000" y="3294063"/>
            <a:ext cx="798513" cy="541337"/>
          </a:xfrm>
          <a:prstGeom prst="rect">
            <a:avLst/>
          </a:prstGeom>
          <a:solidFill>
            <a:srgbClr val="CCCCFF"/>
          </a:solidFill>
          <a:ln w="254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6831" name="Line 53"/>
          <p:cNvSpPr>
            <a:spLocks noChangeShapeType="1"/>
          </p:cNvSpPr>
          <p:nvPr/>
        </p:nvSpPr>
        <p:spPr bwMode="auto">
          <a:xfrm>
            <a:off x="1524000" y="3294063"/>
            <a:ext cx="1473200" cy="0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6832" name="Line 54"/>
          <p:cNvSpPr>
            <a:spLocks noChangeShapeType="1"/>
          </p:cNvSpPr>
          <p:nvPr/>
        </p:nvSpPr>
        <p:spPr bwMode="auto">
          <a:xfrm>
            <a:off x="2997200" y="1717675"/>
            <a:ext cx="0" cy="4276725"/>
          </a:xfrm>
          <a:prstGeom prst="line">
            <a:avLst/>
          </a:prstGeom>
          <a:noFill/>
          <a:ln w="25400">
            <a:solidFill>
              <a:srgbClr val="FF0000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6833" name="Line 55"/>
          <p:cNvSpPr>
            <a:spLocks noChangeShapeType="1"/>
          </p:cNvSpPr>
          <p:nvPr/>
        </p:nvSpPr>
        <p:spPr bwMode="auto">
          <a:xfrm>
            <a:off x="4481513" y="1719263"/>
            <a:ext cx="0" cy="4276725"/>
          </a:xfrm>
          <a:prstGeom prst="line">
            <a:avLst/>
          </a:prstGeom>
          <a:noFill/>
          <a:ln w="25400">
            <a:solidFill>
              <a:srgbClr val="FF0000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6834" name="Line 56"/>
          <p:cNvSpPr>
            <a:spLocks noChangeShapeType="1"/>
          </p:cNvSpPr>
          <p:nvPr/>
        </p:nvSpPr>
        <p:spPr bwMode="auto">
          <a:xfrm>
            <a:off x="5786438" y="1719263"/>
            <a:ext cx="0" cy="4276725"/>
          </a:xfrm>
          <a:prstGeom prst="line">
            <a:avLst/>
          </a:prstGeom>
          <a:noFill/>
          <a:ln w="25400">
            <a:solidFill>
              <a:srgbClr val="FF0000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6835" name="Text Box 57"/>
          <p:cNvSpPr txBox="1">
            <a:spLocks noChangeArrowheads="1"/>
          </p:cNvSpPr>
          <p:nvPr/>
        </p:nvSpPr>
        <p:spPr bwMode="auto">
          <a:xfrm>
            <a:off x="4452938" y="5499100"/>
            <a:ext cx="1379537" cy="7016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000" b="1">
                <a:latin typeface="Verdana" pitchFamily="34" charset="0"/>
              </a:rPr>
              <a:t>prefetch</a:t>
            </a:r>
          </a:p>
          <a:p>
            <a:pPr eaLnBrk="1" hangingPunct="1"/>
            <a:r>
              <a:rPr lang="en-US" sz="2000" b="1">
                <a:latin typeface="Verdana" pitchFamily="34" charset="0"/>
              </a:rPr>
              <a:t>window</a:t>
            </a:r>
          </a:p>
        </p:txBody>
      </p:sp>
      <p:sp>
        <p:nvSpPr>
          <p:cNvPr id="76836" name="Text Box 58"/>
          <p:cNvSpPr txBox="1">
            <a:spLocks noChangeArrowheads="1"/>
          </p:cNvSpPr>
          <p:nvPr/>
        </p:nvSpPr>
        <p:spPr bwMode="auto">
          <a:xfrm>
            <a:off x="566738" y="1719263"/>
            <a:ext cx="1450975" cy="7016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000" b="1">
                <a:latin typeface="Verdana" pitchFamily="34" charset="0"/>
              </a:rPr>
              <a:t>playback</a:t>
            </a:r>
          </a:p>
          <a:p>
            <a:pPr eaLnBrk="1" hangingPunct="1"/>
            <a:r>
              <a:rPr lang="en-US" sz="2000" b="1">
                <a:latin typeface="Verdana" pitchFamily="34" charset="0"/>
              </a:rPr>
              <a:t>point</a:t>
            </a:r>
          </a:p>
        </p:txBody>
      </p:sp>
      <p:sp>
        <p:nvSpPr>
          <p:cNvPr id="76837" name="Line 59"/>
          <p:cNvSpPr>
            <a:spLocks noChangeShapeType="1"/>
          </p:cNvSpPr>
          <p:nvPr/>
        </p:nvSpPr>
        <p:spPr bwMode="auto">
          <a:xfrm>
            <a:off x="2017713" y="2124075"/>
            <a:ext cx="979487" cy="29686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6838" name="Rectangle 60"/>
          <p:cNvSpPr>
            <a:spLocks noChangeArrowheads="1"/>
          </p:cNvSpPr>
          <p:nvPr/>
        </p:nvSpPr>
        <p:spPr bwMode="auto">
          <a:xfrm>
            <a:off x="5157788" y="4418013"/>
            <a:ext cx="628650" cy="541337"/>
          </a:xfrm>
          <a:prstGeom prst="rect">
            <a:avLst/>
          </a:prstGeom>
          <a:solidFill>
            <a:schemeClr val="bg1"/>
          </a:solidFill>
          <a:ln w="25400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endParaRPr lang="en-US" sz="2000" b="1">
              <a:solidFill>
                <a:schemeClr val="bg1"/>
              </a:solidFill>
              <a:latin typeface="Verdana" pitchFamily="34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NUS.SOC.CS5248-2017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7782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7782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27CF2A6-5DB1-4453-A267-2E475355CB09}" type="slidenum">
              <a:rPr lang="en-US" smtClean="0"/>
              <a:pPr/>
              <a:t>15</a:t>
            </a:fld>
            <a:endParaRPr lang="en-US" smtClean="0"/>
          </a:p>
        </p:txBody>
      </p:sp>
      <p:sp>
        <p:nvSpPr>
          <p:cNvPr id="778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Proxy Request to Server</a:t>
            </a:r>
          </a:p>
        </p:txBody>
      </p:sp>
      <p:sp>
        <p:nvSpPr>
          <p:cNvPr id="7783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Multiple requests (for different clients) are batched</a:t>
            </a:r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NUS.SOC.CS5248-2017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7885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788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5566CF5-8820-45D4-A142-14369C3D062A}" type="slidenum">
              <a:rPr lang="en-US" smtClean="0"/>
              <a:pPr/>
              <a:t>16</a:t>
            </a:fld>
            <a:endParaRPr lang="en-US" smtClean="0"/>
          </a:p>
        </p:txBody>
      </p:sp>
      <p:sp>
        <p:nvSpPr>
          <p:cNvPr id="788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Server Response</a:t>
            </a:r>
          </a:p>
        </p:txBody>
      </p:sp>
      <p:sp>
        <p:nvSpPr>
          <p:cNvPr id="7885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Missing segments are sent in decreasing priority</a:t>
            </a:r>
          </a:p>
        </p:txBody>
      </p:sp>
      <p:grpSp>
        <p:nvGrpSpPr>
          <p:cNvPr id="78855" name="Group 4"/>
          <p:cNvGrpSpPr>
            <a:grpSpLocks/>
          </p:cNvGrpSpPr>
          <p:nvPr/>
        </p:nvGrpSpPr>
        <p:grpSpPr bwMode="auto">
          <a:xfrm>
            <a:off x="2520950" y="3927475"/>
            <a:ext cx="4832350" cy="1981200"/>
            <a:chOff x="960" y="1735"/>
            <a:chExt cx="4216" cy="1729"/>
          </a:xfrm>
        </p:grpSpPr>
        <p:sp>
          <p:nvSpPr>
            <p:cNvPr id="78888" name="Rectangle 5"/>
            <p:cNvSpPr>
              <a:spLocks noChangeArrowheads="1"/>
            </p:cNvSpPr>
            <p:nvPr/>
          </p:nvSpPr>
          <p:spPr bwMode="auto">
            <a:xfrm>
              <a:off x="960" y="2415"/>
              <a:ext cx="2685" cy="1049"/>
            </a:xfrm>
            <a:prstGeom prst="rect">
              <a:avLst/>
            </a:prstGeom>
            <a:solidFill>
              <a:schemeClr val="accent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8889" name="Rectangle 6"/>
            <p:cNvSpPr>
              <a:spLocks noChangeArrowheads="1"/>
            </p:cNvSpPr>
            <p:nvPr/>
          </p:nvSpPr>
          <p:spPr bwMode="auto">
            <a:xfrm>
              <a:off x="3645" y="2783"/>
              <a:ext cx="1531" cy="681"/>
            </a:xfrm>
            <a:prstGeom prst="rect">
              <a:avLst/>
            </a:prstGeom>
            <a:solidFill>
              <a:schemeClr val="accent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8890" name="Rectangle 7"/>
            <p:cNvSpPr>
              <a:spLocks noChangeArrowheads="1"/>
            </p:cNvSpPr>
            <p:nvPr/>
          </p:nvSpPr>
          <p:spPr bwMode="auto">
            <a:xfrm>
              <a:off x="960" y="1735"/>
              <a:ext cx="503" cy="680"/>
            </a:xfrm>
            <a:prstGeom prst="rect">
              <a:avLst/>
            </a:prstGeom>
            <a:solidFill>
              <a:schemeClr val="accent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8891" name="Rectangle 8"/>
            <p:cNvSpPr>
              <a:spLocks noChangeArrowheads="1"/>
            </p:cNvSpPr>
            <p:nvPr/>
          </p:nvSpPr>
          <p:spPr bwMode="auto">
            <a:xfrm>
              <a:off x="1463" y="2075"/>
              <a:ext cx="425" cy="340"/>
            </a:xfrm>
            <a:prstGeom prst="rect">
              <a:avLst/>
            </a:prstGeom>
            <a:solidFill>
              <a:schemeClr val="accent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8892" name="Rectangle 9"/>
            <p:cNvSpPr>
              <a:spLocks noChangeArrowheads="1"/>
            </p:cNvSpPr>
            <p:nvPr/>
          </p:nvSpPr>
          <p:spPr bwMode="auto">
            <a:xfrm>
              <a:off x="2823" y="2075"/>
              <a:ext cx="425" cy="340"/>
            </a:xfrm>
            <a:prstGeom prst="rect">
              <a:avLst/>
            </a:prstGeom>
            <a:solidFill>
              <a:schemeClr val="accent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8893" name="Rectangle 10"/>
            <p:cNvSpPr>
              <a:spLocks noChangeArrowheads="1"/>
            </p:cNvSpPr>
            <p:nvPr/>
          </p:nvSpPr>
          <p:spPr bwMode="auto">
            <a:xfrm>
              <a:off x="4496" y="2415"/>
              <a:ext cx="425" cy="368"/>
            </a:xfrm>
            <a:prstGeom prst="rect">
              <a:avLst/>
            </a:prstGeom>
            <a:solidFill>
              <a:schemeClr val="accent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8894" name="Rectangle 11"/>
            <p:cNvSpPr>
              <a:spLocks noChangeArrowheads="1"/>
            </p:cNvSpPr>
            <p:nvPr/>
          </p:nvSpPr>
          <p:spPr bwMode="auto">
            <a:xfrm>
              <a:off x="4893" y="1735"/>
              <a:ext cx="283" cy="1247"/>
            </a:xfrm>
            <a:prstGeom prst="rect">
              <a:avLst/>
            </a:prstGeom>
            <a:solidFill>
              <a:schemeClr val="accent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78856" name="Line 12"/>
          <p:cNvSpPr>
            <a:spLocks noChangeShapeType="1"/>
          </p:cNvSpPr>
          <p:nvPr/>
        </p:nvSpPr>
        <p:spPr bwMode="auto">
          <a:xfrm>
            <a:off x="2520950" y="5908675"/>
            <a:ext cx="483235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8857" name="Line 13"/>
          <p:cNvSpPr>
            <a:spLocks noChangeShapeType="1"/>
          </p:cNvSpPr>
          <p:nvPr/>
        </p:nvSpPr>
        <p:spPr bwMode="auto">
          <a:xfrm>
            <a:off x="2520950" y="5519738"/>
            <a:ext cx="483235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8858" name="Line 14"/>
          <p:cNvSpPr>
            <a:spLocks noChangeShapeType="1"/>
          </p:cNvSpPr>
          <p:nvPr/>
        </p:nvSpPr>
        <p:spPr bwMode="auto">
          <a:xfrm>
            <a:off x="2520950" y="5129213"/>
            <a:ext cx="483235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8859" name="Line 15"/>
          <p:cNvSpPr>
            <a:spLocks noChangeShapeType="1"/>
          </p:cNvSpPr>
          <p:nvPr/>
        </p:nvSpPr>
        <p:spPr bwMode="auto">
          <a:xfrm>
            <a:off x="2520950" y="4706938"/>
            <a:ext cx="483235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8860" name="Line 16"/>
          <p:cNvSpPr>
            <a:spLocks noChangeShapeType="1"/>
          </p:cNvSpPr>
          <p:nvPr/>
        </p:nvSpPr>
        <p:spPr bwMode="auto">
          <a:xfrm>
            <a:off x="2520950" y="4318000"/>
            <a:ext cx="483235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8861" name="Line 17"/>
          <p:cNvSpPr>
            <a:spLocks noChangeShapeType="1"/>
          </p:cNvSpPr>
          <p:nvPr/>
        </p:nvSpPr>
        <p:spPr bwMode="auto">
          <a:xfrm>
            <a:off x="2520950" y="3927475"/>
            <a:ext cx="483235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8862" name="Line 18"/>
          <p:cNvSpPr>
            <a:spLocks noChangeShapeType="1"/>
          </p:cNvSpPr>
          <p:nvPr/>
        </p:nvSpPr>
        <p:spPr bwMode="auto">
          <a:xfrm>
            <a:off x="2520950" y="3927475"/>
            <a:ext cx="576263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8863" name="Line 19"/>
          <p:cNvSpPr>
            <a:spLocks noChangeShapeType="1"/>
          </p:cNvSpPr>
          <p:nvPr/>
        </p:nvSpPr>
        <p:spPr bwMode="auto">
          <a:xfrm>
            <a:off x="3097213" y="3927475"/>
            <a:ext cx="0" cy="39052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8864" name="Line 20"/>
          <p:cNvSpPr>
            <a:spLocks noChangeShapeType="1"/>
          </p:cNvSpPr>
          <p:nvPr/>
        </p:nvSpPr>
        <p:spPr bwMode="auto">
          <a:xfrm>
            <a:off x="3097213" y="4318000"/>
            <a:ext cx="487362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8865" name="Line 21"/>
          <p:cNvSpPr>
            <a:spLocks noChangeShapeType="1"/>
          </p:cNvSpPr>
          <p:nvPr/>
        </p:nvSpPr>
        <p:spPr bwMode="auto">
          <a:xfrm>
            <a:off x="3584575" y="4318000"/>
            <a:ext cx="0" cy="38893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8866" name="Line 22"/>
          <p:cNvSpPr>
            <a:spLocks noChangeShapeType="1"/>
          </p:cNvSpPr>
          <p:nvPr/>
        </p:nvSpPr>
        <p:spPr bwMode="auto">
          <a:xfrm>
            <a:off x="3584575" y="4706938"/>
            <a:ext cx="55245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8867" name="Line 23"/>
          <p:cNvSpPr>
            <a:spLocks noChangeShapeType="1"/>
          </p:cNvSpPr>
          <p:nvPr/>
        </p:nvSpPr>
        <p:spPr bwMode="auto">
          <a:xfrm>
            <a:off x="4137025" y="4706938"/>
            <a:ext cx="519113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8868" name="Line 24"/>
          <p:cNvSpPr>
            <a:spLocks noChangeShapeType="1"/>
          </p:cNvSpPr>
          <p:nvPr/>
        </p:nvSpPr>
        <p:spPr bwMode="auto">
          <a:xfrm flipV="1">
            <a:off x="4656138" y="4318000"/>
            <a:ext cx="0" cy="38893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8869" name="Line 25"/>
          <p:cNvSpPr>
            <a:spLocks noChangeShapeType="1"/>
          </p:cNvSpPr>
          <p:nvPr/>
        </p:nvSpPr>
        <p:spPr bwMode="auto">
          <a:xfrm>
            <a:off x="4656138" y="4318000"/>
            <a:ext cx="48895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8870" name="Line 26"/>
          <p:cNvSpPr>
            <a:spLocks noChangeShapeType="1"/>
          </p:cNvSpPr>
          <p:nvPr/>
        </p:nvSpPr>
        <p:spPr bwMode="auto">
          <a:xfrm>
            <a:off x="5145088" y="4318000"/>
            <a:ext cx="0" cy="38893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8871" name="Line 27"/>
          <p:cNvSpPr>
            <a:spLocks noChangeShapeType="1"/>
          </p:cNvSpPr>
          <p:nvPr/>
        </p:nvSpPr>
        <p:spPr bwMode="auto">
          <a:xfrm>
            <a:off x="5145088" y="4706938"/>
            <a:ext cx="454025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8872" name="Line 28"/>
          <p:cNvSpPr>
            <a:spLocks noChangeShapeType="1"/>
          </p:cNvSpPr>
          <p:nvPr/>
        </p:nvSpPr>
        <p:spPr bwMode="auto">
          <a:xfrm>
            <a:off x="5599113" y="4706938"/>
            <a:ext cx="0" cy="42227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8873" name="Line 29"/>
          <p:cNvSpPr>
            <a:spLocks noChangeShapeType="1"/>
          </p:cNvSpPr>
          <p:nvPr/>
        </p:nvSpPr>
        <p:spPr bwMode="auto">
          <a:xfrm>
            <a:off x="5599113" y="5129213"/>
            <a:ext cx="974725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8874" name="Line 30"/>
          <p:cNvSpPr>
            <a:spLocks noChangeShapeType="1"/>
          </p:cNvSpPr>
          <p:nvPr/>
        </p:nvSpPr>
        <p:spPr bwMode="auto">
          <a:xfrm flipV="1">
            <a:off x="6573838" y="4706938"/>
            <a:ext cx="0" cy="42227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8875" name="Line 31"/>
          <p:cNvSpPr>
            <a:spLocks noChangeShapeType="1"/>
          </p:cNvSpPr>
          <p:nvPr/>
        </p:nvSpPr>
        <p:spPr bwMode="auto">
          <a:xfrm>
            <a:off x="6573838" y="4706938"/>
            <a:ext cx="455612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8876" name="Line 32"/>
          <p:cNvSpPr>
            <a:spLocks noChangeShapeType="1"/>
          </p:cNvSpPr>
          <p:nvPr/>
        </p:nvSpPr>
        <p:spPr bwMode="auto">
          <a:xfrm flipV="1">
            <a:off x="7029450" y="3927475"/>
            <a:ext cx="0" cy="77946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8877" name="Line 33"/>
          <p:cNvSpPr>
            <a:spLocks noChangeShapeType="1"/>
          </p:cNvSpPr>
          <p:nvPr/>
        </p:nvSpPr>
        <p:spPr bwMode="auto">
          <a:xfrm>
            <a:off x="7029450" y="3927475"/>
            <a:ext cx="32385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8878" name="Rectangle 34"/>
          <p:cNvSpPr>
            <a:spLocks noChangeArrowheads="1"/>
          </p:cNvSpPr>
          <p:nvPr/>
        </p:nvSpPr>
        <p:spPr bwMode="auto">
          <a:xfrm>
            <a:off x="3097213" y="5129213"/>
            <a:ext cx="325437" cy="390525"/>
          </a:xfrm>
          <a:prstGeom prst="rect">
            <a:avLst/>
          </a:prstGeom>
          <a:solidFill>
            <a:srgbClr val="CCCCFF"/>
          </a:solidFill>
          <a:ln w="254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8879" name="Rectangle 35"/>
          <p:cNvSpPr>
            <a:spLocks noChangeArrowheads="1"/>
          </p:cNvSpPr>
          <p:nvPr/>
        </p:nvSpPr>
        <p:spPr bwMode="auto">
          <a:xfrm>
            <a:off x="2520950" y="4318000"/>
            <a:ext cx="576263" cy="390525"/>
          </a:xfrm>
          <a:prstGeom prst="rect">
            <a:avLst/>
          </a:prstGeom>
          <a:solidFill>
            <a:srgbClr val="CCCCFF"/>
          </a:solidFill>
          <a:ln w="254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8880" name="Line 36"/>
          <p:cNvSpPr>
            <a:spLocks noChangeShapeType="1"/>
          </p:cNvSpPr>
          <p:nvPr/>
        </p:nvSpPr>
        <p:spPr bwMode="auto">
          <a:xfrm>
            <a:off x="2520950" y="4318000"/>
            <a:ext cx="1063625" cy="0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8881" name="Line 37"/>
          <p:cNvSpPr>
            <a:spLocks noChangeShapeType="1"/>
          </p:cNvSpPr>
          <p:nvPr/>
        </p:nvSpPr>
        <p:spPr bwMode="auto">
          <a:xfrm>
            <a:off x="3584575" y="3473450"/>
            <a:ext cx="0" cy="2794000"/>
          </a:xfrm>
          <a:prstGeom prst="line">
            <a:avLst/>
          </a:prstGeom>
          <a:noFill/>
          <a:ln w="25400">
            <a:solidFill>
              <a:srgbClr val="FF0000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8882" name="Line 38"/>
          <p:cNvSpPr>
            <a:spLocks noChangeShapeType="1"/>
          </p:cNvSpPr>
          <p:nvPr/>
        </p:nvSpPr>
        <p:spPr bwMode="auto">
          <a:xfrm>
            <a:off x="4656138" y="3473450"/>
            <a:ext cx="0" cy="2794000"/>
          </a:xfrm>
          <a:prstGeom prst="line">
            <a:avLst/>
          </a:prstGeom>
          <a:noFill/>
          <a:ln w="25400">
            <a:solidFill>
              <a:srgbClr val="FF0000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8883" name="Line 39"/>
          <p:cNvSpPr>
            <a:spLocks noChangeShapeType="1"/>
          </p:cNvSpPr>
          <p:nvPr/>
        </p:nvSpPr>
        <p:spPr bwMode="auto">
          <a:xfrm>
            <a:off x="5599113" y="3473450"/>
            <a:ext cx="0" cy="2794000"/>
          </a:xfrm>
          <a:prstGeom prst="line">
            <a:avLst/>
          </a:prstGeom>
          <a:noFill/>
          <a:ln w="25400">
            <a:solidFill>
              <a:srgbClr val="FF0000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8884" name="Rectangle 40"/>
          <p:cNvSpPr>
            <a:spLocks noChangeArrowheads="1"/>
          </p:cNvSpPr>
          <p:nvPr/>
        </p:nvSpPr>
        <p:spPr bwMode="auto">
          <a:xfrm>
            <a:off x="5145088" y="5129213"/>
            <a:ext cx="454025" cy="390525"/>
          </a:xfrm>
          <a:prstGeom prst="rect">
            <a:avLst/>
          </a:prstGeom>
          <a:solidFill>
            <a:schemeClr val="bg1"/>
          </a:solidFill>
          <a:ln w="25400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2000" b="1">
                <a:latin typeface="Verdana" pitchFamily="34" charset="0"/>
              </a:rPr>
              <a:t>1</a:t>
            </a:r>
          </a:p>
        </p:txBody>
      </p:sp>
      <p:sp>
        <p:nvSpPr>
          <p:cNvPr id="78885" name="Rectangle 41"/>
          <p:cNvSpPr>
            <a:spLocks noChangeArrowheads="1"/>
          </p:cNvSpPr>
          <p:nvPr/>
        </p:nvSpPr>
        <p:spPr bwMode="auto">
          <a:xfrm>
            <a:off x="5143500" y="4316413"/>
            <a:ext cx="455613" cy="39052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2000" b="1">
                <a:latin typeface="Verdana" pitchFamily="34" charset="0"/>
              </a:rPr>
              <a:t>2</a:t>
            </a:r>
          </a:p>
        </p:txBody>
      </p:sp>
      <p:sp>
        <p:nvSpPr>
          <p:cNvPr id="78886" name="Rectangle 42"/>
          <p:cNvSpPr>
            <a:spLocks noChangeArrowheads="1"/>
          </p:cNvSpPr>
          <p:nvPr/>
        </p:nvSpPr>
        <p:spPr bwMode="auto">
          <a:xfrm>
            <a:off x="4656138" y="3927475"/>
            <a:ext cx="487362" cy="388938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2000" b="1">
                <a:latin typeface="Verdana" pitchFamily="34" charset="0"/>
              </a:rPr>
              <a:t>3</a:t>
            </a:r>
          </a:p>
        </p:txBody>
      </p:sp>
      <p:sp>
        <p:nvSpPr>
          <p:cNvPr id="78887" name="Rectangle 43"/>
          <p:cNvSpPr>
            <a:spLocks noChangeArrowheads="1"/>
          </p:cNvSpPr>
          <p:nvPr/>
        </p:nvSpPr>
        <p:spPr bwMode="auto">
          <a:xfrm>
            <a:off x="5143500" y="3927475"/>
            <a:ext cx="455613" cy="388938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2000" b="1">
                <a:latin typeface="Verdana" pitchFamily="34" charset="0"/>
              </a:rPr>
              <a:t>4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NUS.SOC.CS5248-2017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7987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798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18B9B0A-AF7B-44D8-835D-7B3E186DAC16}" type="slidenum">
              <a:rPr lang="en-US" smtClean="0"/>
              <a:pPr/>
              <a:t>17</a:t>
            </a:fld>
            <a:endParaRPr lang="en-US" smtClean="0"/>
          </a:p>
        </p:txBody>
      </p:sp>
      <p:sp>
        <p:nvSpPr>
          <p:cNvPr id="798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Server Response</a:t>
            </a:r>
          </a:p>
        </p:txBody>
      </p:sp>
      <p:sp>
        <p:nvSpPr>
          <p:cNvPr id="7987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Send as many segments as possible until next prefetch request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NUS.SOC.CS5248-2017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8089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809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6A2A557-47E2-4E72-95A4-C8F188F9C0AD}" type="slidenum">
              <a:rPr lang="en-US" smtClean="0"/>
              <a:pPr/>
              <a:t>18</a:t>
            </a:fld>
            <a:endParaRPr lang="en-US" smtClean="0"/>
          </a:p>
        </p:txBody>
      </p:sp>
      <p:sp>
        <p:nvSpPr>
          <p:cNvPr id="809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Trade-offs</a:t>
            </a:r>
          </a:p>
        </p:txBody>
      </p:sp>
      <p:sp>
        <p:nvSpPr>
          <p:cNvPr id="8090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How far in the future should we prefetch?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NUS.SOC.CS5248-2017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819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819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1C6DC1A-AA62-49FF-A3A7-D57775ECA72D}" type="slidenum">
              <a:rPr lang="en-US" smtClean="0"/>
              <a:pPr/>
              <a:t>19</a:t>
            </a:fld>
            <a:endParaRPr lang="en-US" smtClean="0"/>
          </a:p>
        </p:txBody>
      </p:sp>
      <p:sp>
        <p:nvSpPr>
          <p:cNvPr id="819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Solutions</a:t>
            </a:r>
          </a:p>
        </p:txBody>
      </p:sp>
      <p:sp>
        <p:nvSpPr>
          <p:cNvPr id="8192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Making cache “quality-aware”</a:t>
            </a:r>
          </a:p>
          <a:p>
            <a:pPr lvl="1" eaLnBrk="1" hangingPunct="1"/>
            <a:r>
              <a:rPr lang="en-US" smtClean="0"/>
              <a:t>Prefetch</a:t>
            </a:r>
          </a:p>
          <a:p>
            <a:pPr lvl="1" eaLnBrk="1" hangingPunct="1"/>
            <a:r>
              <a:rPr lang="en-US" b="1" smtClean="0"/>
              <a:t>Replacement Algorithm</a:t>
            </a:r>
          </a:p>
          <a:p>
            <a:pPr lvl="1" eaLnBrk="1" hangingPunct="1"/>
            <a:endParaRPr lang="en-US" b="1" smtClean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NUS.SOC.CS5248-2017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8195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819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9DCA202-2C81-4FDD-848D-C5756B9A0BAB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8197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You Are Here</a:t>
            </a:r>
          </a:p>
        </p:txBody>
      </p:sp>
      <p:grpSp>
        <p:nvGrpSpPr>
          <p:cNvPr id="8198" name="Group 5"/>
          <p:cNvGrpSpPr>
            <a:grpSpLocks/>
          </p:cNvGrpSpPr>
          <p:nvPr/>
        </p:nvGrpSpPr>
        <p:grpSpPr bwMode="auto">
          <a:xfrm>
            <a:off x="1403350" y="2043113"/>
            <a:ext cx="6481763" cy="4014787"/>
            <a:chOff x="658" y="1183"/>
            <a:chExt cx="4581" cy="2837"/>
          </a:xfrm>
        </p:grpSpPr>
        <p:sp>
          <p:nvSpPr>
            <p:cNvPr id="8199" name="Cloud"/>
            <p:cNvSpPr>
              <a:spLocks noChangeAspect="1" noEditPoints="1" noChangeArrowheads="1"/>
            </p:cNvSpPr>
            <p:nvPr/>
          </p:nvSpPr>
          <p:spPr bwMode="auto">
            <a:xfrm>
              <a:off x="2019" y="2862"/>
              <a:ext cx="2001" cy="1158"/>
            </a:xfrm>
            <a:custGeom>
              <a:avLst/>
              <a:gdLst>
                <a:gd name="T0" fmla="*/ 0 w 21600"/>
                <a:gd name="T1" fmla="*/ 0 h 21600"/>
                <a:gd name="T2" fmla="*/ 1 w 21600"/>
                <a:gd name="T3" fmla="*/ 0 h 21600"/>
                <a:gd name="T4" fmla="*/ 2 w 21600"/>
                <a:gd name="T5" fmla="*/ 0 h 21600"/>
                <a:gd name="T6" fmla="*/ 1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2979 w 21600"/>
                <a:gd name="T13" fmla="*/ 3264 h 21600"/>
                <a:gd name="T14" fmla="*/ 17088 w 21600"/>
                <a:gd name="T15" fmla="*/ 17328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 extrusionOk="0">
                  <a:moveTo>
                    <a:pt x="1949" y="7180"/>
                  </a:moveTo>
                  <a:cubicBezTo>
                    <a:pt x="841" y="7336"/>
                    <a:pt x="0" y="8613"/>
                    <a:pt x="0" y="10137"/>
                  </a:cubicBezTo>
                  <a:cubicBezTo>
                    <a:pt x="-1" y="11192"/>
                    <a:pt x="409" y="12169"/>
                    <a:pt x="1074" y="12702"/>
                  </a:cubicBezTo>
                  <a:lnTo>
                    <a:pt x="1063" y="12668"/>
                  </a:lnTo>
                  <a:cubicBezTo>
                    <a:pt x="685" y="13217"/>
                    <a:pt x="475" y="13940"/>
                    <a:pt x="475" y="14690"/>
                  </a:cubicBezTo>
                  <a:cubicBezTo>
                    <a:pt x="475" y="16325"/>
                    <a:pt x="1451" y="17650"/>
                    <a:pt x="2655" y="17650"/>
                  </a:cubicBezTo>
                  <a:cubicBezTo>
                    <a:pt x="2739" y="17650"/>
                    <a:pt x="2824" y="17643"/>
                    <a:pt x="2909" y="17629"/>
                  </a:cubicBezTo>
                  <a:lnTo>
                    <a:pt x="2897" y="17649"/>
                  </a:lnTo>
                  <a:cubicBezTo>
                    <a:pt x="3585" y="19288"/>
                    <a:pt x="4863" y="20300"/>
                    <a:pt x="6247" y="20300"/>
                  </a:cubicBezTo>
                  <a:cubicBezTo>
                    <a:pt x="6947" y="20299"/>
                    <a:pt x="7635" y="20039"/>
                    <a:pt x="8235" y="19546"/>
                  </a:cubicBezTo>
                  <a:lnTo>
                    <a:pt x="8229" y="19550"/>
                  </a:lnTo>
                  <a:cubicBezTo>
                    <a:pt x="8855" y="20829"/>
                    <a:pt x="9908" y="21597"/>
                    <a:pt x="11036" y="21597"/>
                  </a:cubicBezTo>
                  <a:cubicBezTo>
                    <a:pt x="12523" y="21596"/>
                    <a:pt x="13836" y="20267"/>
                    <a:pt x="14267" y="18324"/>
                  </a:cubicBezTo>
                  <a:lnTo>
                    <a:pt x="14270" y="18350"/>
                  </a:lnTo>
                  <a:cubicBezTo>
                    <a:pt x="14730" y="18740"/>
                    <a:pt x="15260" y="18947"/>
                    <a:pt x="15802" y="18947"/>
                  </a:cubicBezTo>
                  <a:cubicBezTo>
                    <a:pt x="17390" y="18946"/>
                    <a:pt x="18682" y="17205"/>
                    <a:pt x="18694" y="15045"/>
                  </a:cubicBezTo>
                  <a:lnTo>
                    <a:pt x="18689" y="15035"/>
                  </a:lnTo>
                  <a:cubicBezTo>
                    <a:pt x="20357" y="14710"/>
                    <a:pt x="21597" y="12765"/>
                    <a:pt x="21597" y="10472"/>
                  </a:cubicBezTo>
                  <a:cubicBezTo>
                    <a:pt x="21597" y="9456"/>
                    <a:pt x="21350" y="8469"/>
                    <a:pt x="20896" y="7663"/>
                  </a:cubicBezTo>
                  <a:lnTo>
                    <a:pt x="20889" y="7661"/>
                  </a:lnTo>
                  <a:cubicBezTo>
                    <a:pt x="21031" y="7208"/>
                    <a:pt x="21105" y="6721"/>
                    <a:pt x="21105" y="6228"/>
                  </a:cubicBezTo>
                  <a:cubicBezTo>
                    <a:pt x="21105" y="4588"/>
                    <a:pt x="20299" y="3150"/>
                    <a:pt x="19139" y="2719"/>
                  </a:cubicBezTo>
                  <a:lnTo>
                    <a:pt x="19148" y="2712"/>
                  </a:lnTo>
                  <a:cubicBezTo>
                    <a:pt x="18940" y="1142"/>
                    <a:pt x="17933" y="0"/>
                    <a:pt x="16758" y="0"/>
                  </a:cubicBezTo>
                  <a:cubicBezTo>
                    <a:pt x="16044" y="-1"/>
                    <a:pt x="15367" y="426"/>
                    <a:pt x="14905" y="1165"/>
                  </a:cubicBezTo>
                  <a:lnTo>
                    <a:pt x="14909" y="1170"/>
                  </a:lnTo>
                  <a:cubicBezTo>
                    <a:pt x="14497" y="432"/>
                    <a:pt x="13855" y="0"/>
                    <a:pt x="13174" y="0"/>
                  </a:cubicBezTo>
                  <a:cubicBezTo>
                    <a:pt x="12347" y="-1"/>
                    <a:pt x="11590" y="637"/>
                    <a:pt x="11221" y="1645"/>
                  </a:cubicBezTo>
                  <a:lnTo>
                    <a:pt x="11229" y="1694"/>
                  </a:lnTo>
                  <a:cubicBezTo>
                    <a:pt x="10730" y="1024"/>
                    <a:pt x="10058" y="650"/>
                    <a:pt x="9358" y="650"/>
                  </a:cubicBezTo>
                  <a:cubicBezTo>
                    <a:pt x="8372" y="649"/>
                    <a:pt x="7466" y="1391"/>
                    <a:pt x="7003" y="2578"/>
                  </a:cubicBezTo>
                  <a:lnTo>
                    <a:pt x="6995" y="2602"/>
                  </a:lnTo>
                  <a:cubicBezTo>
                    <a:pt x="6477" y="2189"/>
                    <a:pt x="5888" y="1972"/>
                    <a:pt x="5288" y="1972"/>
                  </a:cubicBezTo>
                  <a:cubicBezTo>
                    <a:pt x="3423" y="1972"/>
                    <a:pt x="1912" y="4029"/>
                    <a:pt x="1912" y="6567"/>
                  </a:cubicBezTo>
                  <a:cubicBezTo>
                    <a:pt x="1911" y="6774"/>
                    <a:pt x="1922" y="6981"/>
                    <a:pt x="1942" y="7186"/>
                  </a:cubicBezTo>
                  <a:close/>
                </a:path>
                <a:path w="21600" h="21600" fill="none" extrusionOk="0">
                  <a:moveTo>
                    <a:pt x="1074" y="12702"/>
                  </a:moveTo>
                  <a:cubicBezTo>
                    <a:pt x="1407" y="12969"/>
                    <a:pt x="1786" y="13110"/>
                    <a:pt x="2172" y="13110"/>
                  </a:cubicBezTo>
                  <a:cubicBezTo>
                    <a:pt x="2228" y="13109"/>
                    <a:pt x="2285" y="13107"/>
                    <a:pt x="2341" y="13101"/>
                  </a:cubicBezTo>
                </a:path>
                <a:path w="21600" h="21600" fill="none" extrusionOk="0">
                  <a:moveTo>
                    <a:pt x="2909" y="17629"/>
                  </a:moveTo>
                  <a:cubicBezTo>
                    <a:pt x="3099" y="17599"/>
                    <a:pt x="3285" y="17535"/>
                    <a:pt x="3463" y="17439"/>
                  </a:cubicBezTo>
                </a:path>
                <a:path w="21600" h="21600" fill="none" extrusionOk="0">
                  <a:moveTo>
                    <a:pt x="7895" y="18680"/>
                  </a:moveTo>
                  <a:cubicBezTo>
                    <a:pt x="7983" y="18985"/>
                    <a:pt x="8095" y="19277"/>
                    <a:pt x="8229" y="19550"/>
                  </a:cubicBezTo>
                </a:path>
                <a:path w="21600" h="21600" fill="none" extrusionOk="0">
                  <a:moveTo>
                    <a:pt x="14267" y="18324"/>
                  </a:moveTo>
                  <a:cubicBezTo>
                    <a:pt x="14336" y="18013"/>
                    <a:pt x="14380" y="17693"/>
                    <a:pt x="14400" y="17370"/>
                  </a:cubicBezTo>
                </a:path>
                <a:path w="21600" h="21600" fill="none" extrusionOk="0">
                  <a:moveTo>
                    <a:pt x="18694" y="15045"/>
                  </a:moveTo>
                  <a:cubicBezTo>
                    <a:pt x="18694" y="15034"/>
                    <a:pt x="18695" y="15024"/>
                    <a:pt x="18695" y="15013"/>
                  </a:cubicBezTo>
                  <a:cubicBezTo>
                    <a:pt x="18695" y="13508"/>
                    <a:pt x="18063" y="12136"/>
                    <a:pt x="17069" y="11477"/>
                  </a:cubicBezTo>
                </a:path>
                <a:path w="21600" h="21600" fill="none" extrusionOk="0">
                  <a:moveTo>
                    <a:pt x="20165" y="8999"/>
                  </a:moveTo>
                  <a:cubicBezTo>
                    <a:pt x="20479" y="8635"/>
                    <a:pt x="20726" y="8177"/>
                    <a:pt x="20889" y="7661"/>
                  </a:cubicBezTo>
                </a:path>
                <a:path w="21600" h="21600" fill="none" extrusionOk="0">
                  <a:moveTo>
                    <a:pt x="19186" y="3344"/>
                  </a:moveTo>
                  <a:cubicBezTo>
                    <a:pt x="19186" y="3328"/>
                    <a:pt x="19187" y="3313"/>
                    <a:pt x="19187" y="3297"/>
                  </a:cubicBezTo>
                  <a:cubicBezTo>
                    <a:pt x="19187" y="3101"/>
                    <a:pt x="19174" y="2905"/>
                    <a:pt x="19148" y="2712"/>
                  </a:cubicBezTo>
                </a:path>
                <a:path w="21600" h="21600" fill="none" extrusionOk="0">
                  <a:moveTo>
                    <a:pt x="14905" y="1165"/>
                  </a:moveTo>
                  <a:cubicBezTo>
                    <a:pt x="14754" y="1408"/>
                    <a:pt x="14629" y="1679"/>
                    <a:pt x="14535" y="1971"/>
                  </a:cubicBezTo>
                </a:path>
                <a:path w="21600" h="21600" fill="none" extrusionOk="0">
                  <a:moveTo>
                    <a:pt x="11221" y="1645"/>
                  </a:moveTo>
                  <a:cubicBezTo>
                    <a:pt x="11140" y="1866"/>
                    <a:pt x="11080" y="2099"/>
                    <a:pt x="11041" y="2340"/>
                  </a:cubicBezTo>
                </a:path>
                <a:path w="21600" h="21600" fill="none" extrusionOk="0">
                  <a:moveTo>
                    <a:pt x="7645" y="3276"/>
                  </a:moveTo>
                  <a:cubicBezTo>
                    <a:pt x="7449" y="3016"/>
                    <a:pt x="7231" y="2790"/>
                    <a:pt x="6995" y="2602"/>
                  </a:cubicBezTo>
                </a:path>
                <a:path w="21600" h="21600" fill="none" extrusionOk="0">
                  <a:moveTo>
                    <a:pt x="1942" y="7186"/>
                  </a:moveTo>
                  <a:cubicBezTo>
                    <a:pt x="1966" y="7426"/>
                    <a:pt x="2004" y="7663"/>
                    <a:pt x="2056" y="7895"/>
                  </a:cubicBezTo>
                </a:path>
              </a:pathLst>
            </a:cu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 eaLnBrk="1" hangingPunct="1"/>
              <a:r>
                <a:rPr lang="en-US" sz="2400" b="1">
                  <a:latin typeface="Lucida Grande" pitchFamily="1" charset="0"/>
                </a:rPr>
                <a:t>Network</a:t>
              </a:r>
            </a:p>
          </p:txBody>
        </p:sp>
        <p:sp>
          <p:nvSpPr>
            <p:cNvPr id="8200" name="Rectangle 7"/>
            <p:cNvSpPr>
              <a:spLocks noChangeArrowheads="1"/>
            </p:cNvSpPr>
            <p:nvPr/>
          </p:nvSpPr>
          <p:spPr bwMode="auto">
            <a:xfrm>
              <a:off x="658" y="1183"/>
              <a:ext cx="1043" cy="681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r>
                <a:rPr lang="en-US" sz="2400" b="1">
                  <a:latin typeface="Lucida Grande" pitchFamily="1" charset="0"/>
                </a:rPr>
                <a:t>Encoder</a:t>
              </a:r>
            </a:p>
          </p:txBody>
        </p:sp>
        <p:sp>
          <p:nvSpPr>
            <p:cNvPr id="8201" name="Oval 8"/>
            <p:cNvSpPr>
              <a:spLocks noChangeArrowheads="1"/>
            </p:cNvSpPr>
            <p:nvPr/>
          </p:nvSpPr>
          <p:spPr bwMode="auto">
            <a:xfrm>
              <a:off x="931" y="2136"/>
              <a:ext cx="1179" cy="817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r>
                <a:rPr lang="en-US" sz="2400" b="1">
                  <a:latin typeface="Lucida Grande" pitchFamily="1" charset="0"/>
                </a:rPr>
                <a:t>Sender</a:t>
              </a:r>
            </a:p>
          </p:txBody>
        </p:sp>
        <p:sp>
          <p:nvSpPr>
            <p:cNvPr id="8202" name="Oval 9"/>
            <p:cNvSpPr>
              <a:spLocks noChangeArrowheads="1"/>
            </p:cNvSpPr>
            <p:nvPr/>
          </p:nvSpPr>
          <p:spPr bwMode="auto">
            <a:xfrm>
              <a:off x="2382" y="1728"/>
              <a:ext cx="1179" cy="817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r>
                <a:rPr lang="en-US" sz="2400" b="1">
                  <a:solidFill>
                    <a:schemeClr val="bg1"/>
                  </a:solidFill>
                  <a:latin typeface="Lucida Grande" pitchFamily="1" charset="0"/>
                </a:rPr>
                <a:t>Middlebox</a:t>
              </a:r>
            </a:p>
          </p:txBody>
        </p:sp>
        <p:sp>
          <p:nvSpPr>
            <p:cNvPr id="8203" name="Oval 10"/>
            <p:cNvSpPr>
              <a:spLocks noChangeArrowheads="1"/>
            </p:cNvSpPr>
            <p:nvPr/>
          </p:nvSpPr>
          <p:spPr bwMode="auto">
            <a:xfrm>
              <a:off x="3879" y="2135"/>
              <a:ext cx="1179" cy="817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r>
                <a:rPr lang="en-US" sz="2400" b="1">
                  <a:latin typeface="Lucida Grande" pitchFamily="1" charset="0"/>
                </a:rPr>
                <a:t>Receiver</a:t>
              </a:r>
            </a:p>
          </p:txBody>
        </p:sp>
        <p:cxnSp>
          <p:nvCxnSpPr>
            <p:cNvPr id="8204" name="AutoShape 11"/>
            <p:cNvCxnSpPr>
              <a:cxnSpLocks noChangeShapeType="1"/>
              <a:stCxn id="8200" idx="2"/>
              <a:endCxn id="8201" idx="0"/>
            </p:cNvCxnSpPr>
            <p:nvPr/>
          </p:nvCxnSpPr>
          <p:spPr bwMode="auto">
            <a:xfrm rot="16200000" flipH="1">
              <a:off x="1215" y="1829"/>
              <a:ext cx="272" cy="341"/>
            </a:xfrm>
            <a:prstGeom prst="curvedConnector3">
              <a:avLst>
                <a:gd name="adj1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8205" name="AutoShape 12"/>
            <p:cNvCxnSpPr>
              <a:cxnSpLocks noChangeShapeType="1"/>
              <a:stCxn id="8201" idx="4"/>
              <a:endCxn id="8199" idx="0"/>
            </p:cNvCxnSpPr>
            <p:nvPr/>
          </p:nvCxnSpPr>
          <p:spPr bwMode="auto">
            <a:xfrm rot="16200000" flipH="1">
              <a:off x="1529" y="2945"/>
              <a:ext cx="488" cy="504"/>
            </a:xfrm>
            <a:prstGeom prst="curvedConnector2">
              <a:avLst/>
            </a:prstGeom>
            <a:noFill/>
            <a:ln w="28575">
              <a:solidFill>
                <a:schemeClr val="tx2"/>
              </a:solidFill>
              <a:round/>
              <a:headEnd/>
              <a:tailEnd type="triangle" w="med" len="med"/>
            </a:ln>
          </p:spPr>
        </p:cxnSp>
        <p:cxnSp>
          <p:nvCxnSpPr>
            <p:cNvPr id="8206" name="AutoShape 13"/>
            <p:cNvCxnSpPr>
              <a:cxnSpLocks noChangeShapeType="1"/>
              <a:endCxn id="8202" idx="3"/>
            </p:cNvCxnSpPr>
            <p:nvPr/>
          </p:nvCxnSpPr>
          <p:spPr bwMode="auto">
            <a:xfrm rot="-5400000">
              <a:off x="2274" y="2705"/>
              <a:ext cx="562" cy="1"/>
            </a:xfrm>
            <a:prstGeom prst="curvedConnector3">
              <a:avLst>
                <a:gd name="adj1" fmla="val 39324"/>
              </a:avLst>
            </a:prstGeom>
            <a:noFill/>
            <a:ln w="19050">
              <a:solidFill>
                <a:schemeClr val="tx2"/>
              </a:solidFill>
              <a:round/>
              <a:headEnd/>
              <a:tailEnd type="triangle" w="med" len="med"/>
            </a:ln>
          </p:spPr>
        </p:cxnSp>
        <p:cxnSp>
          <p:nvCxnSpPr>
            <p:cNvPr id="8207" name="AutoShape 14"/>
            <p:cNvCxnSpPr>
              <a:cxnSpLocks noChangeShapeType="1"/>
              <a:stCxn id="8202" idx="5"/>
            </p:cNvCxnSpPr>
            <p:nvPr/>
          </p:nvCxnSpPr>
          <p:spPr bwMode="auto">
            <a:xfrm rot="5400000">
              <a:off x="3127" y="2686"/>
              <a:ext cx="522" cy="0"/>
            </a:xfrm>
            <a:prstGeom prst="straightConnector1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 type="triangle" w="med" len="med"/>
            </a:ln>
          </p:spPr>
        </p:cxnSp>
        <p:cxnSp>
          <p:nvCxnSpPr>
            <p:cNvPr id="8208" name="AutoShape 15"/>
            <p:cNvCxnSpPr>
              <a:cxnSpLocks noChangeShapeType="1"/>
              <a:stCxn id="8199" idx="2"/>
              <a:endCxn id="8203" idx="4"/>
            </p:cNvCxnSpPr>
            <p:nvPr/>
          </p:nvCxnSpPr>
          <p:spPr bwMode="auto">
            <a:xfrm flipV="1">
              <a:off x="4018" y="2952"/>
              <a:ext cx="451" cy="489"/>
            </a:xfrm>
            <a:prstGeom prst="curvedConnector2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 type="triangle" w="med" len="med"/>
            </a:ln>
          </p:spPr>
        </p:cxnSp>
        <p:sp>
          <p:nvSpPr>
            <p:cNvPr id="8209" name="Rectangle 16"/>
            <p:cNvSpPr>
              <a:spLocks noChangeArrowheads="1"/>
            </p:cNvSpPr>
            <p:nvPr/>
          </p:nvSpPr>
          <p:spPr bwMode="auto">
            <a:xfrm>
              <a:off x="4196" y="1183"/>
              <a:ext cx="1043" cy="681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r>
                <a:rPr lang="en-US" sz="2400" b="1">
                  <a:latin typeface="Lucida Grande" pitchFamily="1" charset="0"/>
                </a:rPr>
                <a:t>Decoder</a:t>
              </a:r>
            </a:p>
          </p:txBody>
        </p:sp>
        <p:cxnSp>
          <p:nvCxnSpPr>
            <p:cNvPr id="8210" name="AutoShape 17"/>
            <p:cNvCxnSpPr>
              <a:cxnSpLocks noChangeShapeType="1"/>
              <a:stCxn id="8203" idx="0"/>
              <a:endCxn id="8209" idx="2"/>
            </p:cNvCxnSpPr>
            <p:nvPr/>
          </p:nvCxnSpPr>
          <p:spPr bwMode="auto">
            <a:xfrm rot="-5400000">
              <a:off x="4458" y="1875"/>
              <a:ext cx="271" cy="249"/>
            </a:xfrm>
            <a:prstGeom prst="curvedConnector3">
              <a:avLst>
                <a:gd name="adj1" fmla="val 49815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</p:grp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NUS.SOC.CS5248-2017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8294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829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2CCD21B-4BF9-48CA-8190-3DBF2014FA19}" type="slidenum">
              <a:rPr lang="en-US" smtClean="0"/>
              <a:pPr/>
              <a:t>20</a:t>
            </a:fld>
            <a:endParaRPr lang="en-US" smtClean="0"/>
          </a:p>
        </p:txBody>
      </p:sp>
      <p:sp>
        <p:nvSpPr>
          <p:cNvPr id="8294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Goal: converge to efficient state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If a stream is </a:t>
            </a:r>
            <a:r>
              <a:rPr lang="en-US" b="1" smtClean="0"/>
              <a:t>popular</a:t>
            </a:r>
          </a:p>
          <a:p>
            <a:pPr lvl="1" eaLnBrk="1" hangingPunct="1"/>
            <a:r>
              <a:rPr lang="en-US" smtClean="0"/>
              <a:t>average quality is </a:t>
            </a:r>
            <a:r>
              <a:rPr lang="en-US" b="1" smtClean="0"/>
              <a:t>high</a:t>
            </a:r>
          </a:p>
          <a:p>
            <a:pPr lvl="1" eaLnBrk="1" hangingPunct="1"/>
            <a:r>
              <a:rPr lang="en-US" smtClean="0"/>
              <a:t>variation in quality is </a:t>
            </a:r>
            <a:r>
              <a:rPr lang="en-US" b="1" smtClean="0"/>
              <a:t>low</a:t>
            </a:r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</p:txBody>
      </p:sp>
      <p:sp>
        <p:nvSpPr>
          <p:cNvPr id="8295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Goal of Replacement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NUS.SOC.CS5248-2017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83971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8397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DB6ABD0-F091-4CDE-9A58-FC6C403564C4}" type="slidenum">
              <a:rPr lang="en-US" smtClean="0"/>
              <a:pPr/>
              <a:t>21</a:t>
            </a:fld>
            <a:endParaRPr lang="en-US" smtClean="0"/>
          </a:p>
        </p:txBody>
      </p:sp>
      <p:sp>
        <p:nvSpPr>
          <p:cNvPr id="8397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The Algorithm</a:t>
            </a:r>
          </a:p>
        </p:txBody>
      </p:sp>
      <p:grpSp>
        <p:nvGrpSpPr>
          <p:cNvPr id="83974" name="Group 38"/>
          <p:cNvGrpSpPr>
            <a:grpSpLocks/>
          </p:cNvGrpSpPr>
          <p:nvPr/>
        </p:nvGrpSpPr>
        <p:grpSpPr bwMode="auto">
          <a:xfrm>
            <a:off x="1524000" y="2754313"/>
            <a:ext cx="6692900" cy="2744787"/>
            <a:chOff x="960" y="1735"/>
            <a:chExt cx="4216" cy="1729"/>
          </a:xfrm>
        </p:grpSpPr>
        <p:sp>
          <p:nvSpPr>
            <p:cNvPr id="83975" name="Rectangle 36"/>
            <p:cNvSpPr>
              <a:spLocks noChangeArrowheads="1"/>
            </p:cNvSpPr>
            <p:nvPr/>
          </p:nvSpPr>
          <p:spPr bwMode="auto">
            <a:xfrm>
              <a:off x="4893" y="2415"/>
              <a:ext cx="283" cy="341"/>
            </a:xfrm>
            <a:prstGeom prst="rect">
              <a:avLst/>
            </a:prstGeom>
            <a:solidFill>
              <a:schemeClr val="accent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976" name="Rectangle 37"/>
            <p:cNvSpPr>
              <a:spLocks noChangeArrowheads="1"/>
            </p:cNvSpPr>
            <p:nvPr/>
          </p:nvSpPr>
          <p:spPr bwMode="auto">
            <a:xfrm>
              <a:off x="960" y="2075"/>
              <a:ext cx="503" cy="341"/>
            </a:xfrm>
            <a:prstGeom prst="rect">
              <a:avLst/>
            </a:prstGeom>
            <a:solidFill>
              <a:schemeClr val="accent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977" name="Rectangle 6"/>
            <p:cNvSpPr>
              <a:spLocks noChangeArrowheads="1"/>
            </p:cNvSpPr>
            <p:nvPr/>
          </p:nvSpPr>
          <p:spPr bwMode="auto">
            <a:xfrm>
              <a:off x="960" y="2415"/>
              <a:ext cx="2685" cy="1049"/>
            </a:xfrm>
            <a:prstGeom prst="rect">
              <a:avLst/>
            </a:prstGeom>
            <a:solidFill>
              <a:schemeClr val="accent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978" name="Rectangle 7"/>
            <p:cNvSpPr>
              <a:spLocks noChangeArrowheads="1"/>
            </p:cNvSpPr>
            <p:nvPr/>
          </p:nvSpPr>
          <p:spPr bwMode="auto">
            <a:xfrm>
              <a:off x="3645" y="2783"/>
              <a:ext cx="1531" cy="681"/>
            </a:xfrm>
            <a:prstGeom prst="rect">
              <a:avLst/>
            </a:prstGeom>
            <a:solidFill>
              <a:schemeClr val="accent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979" name="Rectangle 8"/>
            <p:cNvSpPr>
              <a:spLocks noChangeArrowheads="1"/>
            </p:cNvSpPr>
            <p:nvPr/>
          </p:nvSpPr>
          <p:spPr bwMode="auto">
            <a:xfrm>
              <a:off x="960" y="1735"/>
              <a:ext cx="503" cy="680"/>
            </a:xfrm>
            <a:prstGeom prst="rect">
              <a:avLst/>
            </a:prstGeom>
            <a:solidFill>
              <a:schemeClr val="accent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980" name="Rectangle 9"/>
            <p:cNvSpPr>
              <a:spLocks noChangeArrowheads="1"/>
            </p:cNvSpPr>
            <p:nvPr/>
          </p:nvSpPr>
          <p:spPr bwMode="auto">
            <a:xfrm>
              <a:off x="1463" y="2075"/>
              <a:ext cx="425" cy="340"/>
            </a:xfrm>
            <a:prstGeom prst="rect">
              <a:avLst/>
            </a:prstGeom>
            <a:solidFill>
              <a:schemeClr val="accent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981" name="Rectangle 10"/>
            <p:cNvSpPr>
              <a:spLocks noChangeArrowheads="1"/>
            </p:cNvSpPr>
            <p:nvPr/>
          </p:nvSpPr>
          <p:spPr bwMode="auto">
            <a:xfrm>
              <a:off x="2823" y="2075"/>
              <a:ext cx="425" cy="340"/>
            </a:xfrm>
            <a:prstGeom prst="rect">
              <a:avLst/>
            </a:prstGeom>
            <a:solidFill>
              <a:schemeClr val="accent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982" name="Rectangle 11"/>
            <p:cNvSpPr>
              <a:spLocks noChangeArrowheads="1"/>
            </p:cNvSpPr>
            <p:nvPr/>
          </p:nvSpPr>
          <p:spPr bwMode="auto">
            <a:xfrm>
              <a:off x="4496" y="2415"/>
              <a:ext cx="425" cy="368"/>
            </a:xfrm>
            <a:prstGeom prst="rect">
              <a:avLst/>
            </a:prstGeom>
            <a:solidFill>
              <a:schemeClr val="accent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983" name="Rectangle 12"/>
            <p:cNvSpPr>
              <a:spLocks noChangeArrowheads="1"/>
            </p:cNvSpPr>
            <p:nvPr/>
          </p:nvSpPr>
          <p:spPr bwMode="auto">
            <a:xfrm>
              <a:off x="4893" y="1735"/>
              <a:ext cx="283" cy="1247"/>
            </a:xfrm>
            <a:prstGeom prst="rect">
              <a:avLst/>
            </a:prstGeom>
            <a:solidFill>
              <a:schemeClr val="accent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984" name="Rectangle 35"/>
            <p:cNvSpPr>
              <a:spLocks noChangeArrowheads="1"/>
            </p:cNvSpPr>
            <p:nvPr/>
          </p:nvSpPr>
          <p:spPr bwMode="auto">
            <a:xfrm>
              <a:off x="1463" y="2783"/>
              <a:ext cx="425" cy="341"/>
            </a:xfrm>
            <a:prstGeom prst="rect">
              <a:avLst/>
            </a:prstGeom>
            <a:solidFill>
              <a:schemeClr val="accent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985" name="Line 13"/>
            <p:cNvSpPr>
              <a:spLocks noChangeShapeType="1"/>
            </p:cNvSpPr>
            <p:nvPr/>
          </p:nvSpPr>
          <p:spPr bwMode="auto">
            <a:xfrm>
              <a:off x="960" y="3464"/>
              <a:ext cx="4216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3986" name="Line 14"/>
            <p:cNvSpPr>
              <a:spLocks noChangeShapeType="1"/>
            </p:cNvSpPr>
            <p:nvPr/>
          </p:nvSpPr>
          <p:spPr bwMode="auto">
            <a:xfrm>
              <a:off x="960" y="3124"/>
              <a:ext cx="421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3987" name="Line 15"/>
            <p:cNvSpPr>
              <a:spLocks noChangeShapeType="1"/>
            </p:cNvSpPr>
            <p:nvPr/>
          </p:nvSpPr>
          <p:spPr bwMode="auto">
            <a:xfrm>
              <a:off x="960" y="2783"/>
              <a:ext cx="421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3988" name="Line 16"/>
            <p:cNvSpPr>
              <a:spLocks noChangeShapeType="1"/>
            </p:cNvSpPr>
            <p:nvPr/>
          </p:nvSpPr>
          <p:spPr bwMode="auto">
            <a:xfrm>
              <a:off x="960" y="2415"/>
              <a:ext cx="421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3989" name="Line 17"/>
            <p:cNvSpPr>
              <a:spLocks noChangeShapeType="1"/>
            </p:cNvSpPr>
            <p:nvPr/>
          </p:nvSpPr>
          <p:spPr bwMode="auto">
            <a:xfrm>
              <a:off x="960" y="2075"/>
              <a:ext cx="421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3990" name="Line 18"/>
            <p:cNvSpPr>
              <a:spLocks noChangeShapeType="1"/>
            </p:cNvSpPr>
            <p:nvPr/>
          </p:nvSpPr>
          <p:spPr bwMode="auto">
            <a:xfrm>
              <a:off x="960" y="1735"/>
              <a:ext cx="421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3991" name="Line 19"/>
            <p:cNvSpPr>
              <a:spLocks noChangeShapeType="1"/>
            </p:cNvSpPr>
            <p:nvPr/>
          </p:nvSpPr>
          <p:spPr bwMode="auto">
            <a:xfrm>
              <a:off x="960" y="1735"/>
              <a:ext cx="503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3992" name="Line 20"/>
            <p:cNvSpPr>
              <a:spLocks noChangeShapeType="1"/>
            </p:cNvSpPr>
            <p:nvPr/>
          </p:nvSpPr>
          <p:spPr bwMode="auto">
            <a:xfrm>
              <a:off x="1463" y="1735"/>
              <a:ext cx="0" cy="34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3993" name="Line 21"/>
            <p:cNvSpPr>
              <a:spLocks noChangeShapeType="1"/>
            </p:cNvSpPr>
            <p:nvPr/>
          </p:nvSpPr>
          <p:spPr bwMode="auto">
            <a:xfrm>
              <a:off x="1463" y="2075"/>
              <a:ext cx="425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3994" name="Line 22"/>
            <p:cNvSpPr>
              <a:spLocks noChangeShapeType="1"/>
            </p:cNvSpPr>
            <p:nvPr/>
          </p:nvSpPr>
          <p:spPr bwMode="auto">
            <a:xfrm>
              <a:off x="1888" y="2075"/>
              <a:ext cx="0" cy="34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3995" name="Line 23"/>
            <p:cNvSpPr>
              <a:spLocks noChangeShapeType="1"/>
            </p:cNvSpPr>
            <p:nvPr/>
          </p:nvSpPr>
          <p:spPr bwMode="auto">
            <a:xfrm>
              <a:off x="1888" y="2415"/>
              <a:ext cx="482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3996" name="Line 24"/>
            <p:cNvSpPr>
              <a:spLocks noChangeShapeType="1"/>
            </p:cNvSpPr>
            <p:nvPr/>
          </p:nvSpPr>
          <p:spPr bwMode="auto">
            <a:xfrm>
              <a:off x="2370" y="2415"/>
              <a:ext cx="453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3997" name="Line 25"/>
            <p:cNvSpPr>
              <a:spLocks noChangeShapeType="1"/>
            </p:cNvSpPr>
            <p:nvPr/>
          </p:nvSpPr>
          <p:spPr bwMode="auto">
            <a:xfrm flipV="1">
              <a:off x="2823" y="2075"/>
              <a:ext cx="0" cy="34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3998" name="Line 26"/>
            <p:cNvSpPr>
              <a:spLocks noChangeShapeType="1"/>
            </p:cNvSpPr>
            <p:nvPr/>
          </p:nvSpPr>
          <p:spPr bwMode="auto">
            <a:xfrm>
              <a:off x="2823" y="2075"/>
              <a:ext cx="426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3999" name="Line 27"/>
            <p:cNvSpPr>
              <a:spLocks noChangeShapeType="1"/>
            </p:cNvSpPr>
            <p:nvPr/>
          </p:nvSpPr>
          <p:spPr bwMode="auto">
            <a:xfrm>
              <a:off x="3249" y="2075"/>
              <a:ext cx="0" cy="34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4000" name="Line 28"/>
            <p:cNvSpPr>
              <a:spLocks noChangeShapeType="1"/>
            </p:cNvSpPr>
            <p:nvPr/>
          </p:nvSpPr>
          <p:spPr bwMode="auto">
            <a:xfrm>
              <a:off x="3249" y="2415"/>
              <a:ext cx="396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4001" name="Line 29"/>
            <p:cNvSpPr>
              <a:spLocks noChangeShapeType="1"/>
            </p:cNvSpPr>
            <p:nvPr/>
          </p:nvSpPr>
          <p:spPr bwMode="auto">
            <a:xfrm>
              <a:off x="3645" y="2415"/>
              <a:ext cx="0" cy="36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4002" name="Line 30"/>
            <p:cNvSpPr>
              <a:spLocks noChangeShapeType="1"/>
            </p:cNvSpPr>
            <p:nvPr/>
          </p:nvSpPr>
          <p:spPr bwMode="auto">
            <a:xfrm>
              <a:off x="3645" y="2783"/>
              <a:ext cx="851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4003" name="Line 31"/>
            <p:cNvSpPr>
              <a:spLocks noChangeShapeType="1"/>
            </p:cNvSpPr>
            <p:nvPr/>
          </p:nvSpPr>
          <p:spPr bwMode="auto">
            <a:xfrm flipV="1">
              <a:off x="4496" y="2415"/>
              <a:ext cx="0" cy="36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4004" name="Line 32"/>
            <p:cNvSpPr>
              <a:spLocks noChangeShapeType="1"/>
            </p:cNvSpPr>
            <p:nvPr/>
          </p:nvSpPr>
          <p:spPr bwMode="auto">
            <a:xfrm>
              <a:off x="4496" y="2415"/>
              <a:ext cx="397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4005" name="Line 33"/>
            <p:cNvSpPr>
              <a:spLocks noChangeShapeType="1"/>
            </p:cNvSpPr>
            <p:nvPr/>
          </p:nvSpPr>
          <p:spPr bwMode="auto">
            <a:xfrm flipV="1">
              <a:off x="4893" y="1735"/>
              <a:ext cx="0" cy="68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4006" name="Line 34"/>
            <p:cNvSpPr>
              <a:spLocks noChangeShapeType="1"/>
            </p:cNvSpPr>
            <p:nvPr/>
          </p:nvSpPr>
          <p:spPr bwMode="auto">
            <a:xfrm>
              <a:off x="4893" y="1735"/>
              <a:ext cx="283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NUS.SOC.CS5248-2017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84995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8499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BFCFB22-9790-49A6-9654-6B1A588E5C55}" type="slidenum">
              <a:rPr lang="en-US" smtClean="0"/>
              <a:pPr/>
              <a:t>22</a:t>
            </a:fld>
            <a:endParaRPr lang="en-US" smtClean="0"/>
          </a:p>
        </p:txBody>
      </p:sp>
      <p:sp>
        <p:nvSpPr>
          <p:cNvPr id="8499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Thrashing and Locking</a:t>
            </a:r>
          </a:p>
        </p:txBody>
      </p:sp>
      <p:grpSp>
        <p:nvGrpSpPr>
          <p:cNvPr id="84998" name="Group 3"/>
          <p:cNvGrpSpPr>
            <a:grpSpLocks/>
          </p:cNvGrpSpPr>
          <p:nvPr/>
        </p:nvGrpSpPr>
        <p:grpSpPr bwMode="auto">
          <a:xfrm>
            <a:off x="1524000" y="2754313"/>
            <a:ext cx="6692900" cy="2744787"/>
            <a:chOff x="960" y="1735"/>
            <a:chExt cx="4216" cy="1729"/>
          </a:xfrm>
        </p:grpSpPr>
        <p:sp>
          <p:nvSpPr>
            <p:cNvPr id="84999" name="Rectangle 4"/>
            <p:cNvSpPr>
              <a:spLocks noChangeArrowheads="1"/>
            </p:cNvSpPr>
            <p:nvPr/>
          </p:nvSpPr>
          <p:spPr bwMode="auto">
            <a:xfrm>
              <a:off x="4893" y="2415"/>
              <a:ext cx="283" cy="341"/>
            </a:xfrm>
            <a:prstGeom prst="rect">
              <a:avLst/>
            </a:prstGeom>
            <a:solidFill>
              <a:schemeClr val="accent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000" name="Rectangle 5"/>
            <p:cNvSpPr>
              <a:spLocks noChangeArrowheads="1"/>
            </p:cNvSpPr>
            <p:nvPr/>
          </p:nvSpPr>
          <p:spPr bwMode="auto">
            <a:xfrm>
              <a:off x="960" y="2075"/>
              <a:ext cx="503" cy="341"/>
            </a:xfrm>
            <a:prstGeom prst="rect">
              <a:avLst/>
            </a:prstGeom>
            <a:solidFill>
              <a:schemeClr val="accent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001" name="Rectangle 6"/>
            <p:cNvSpPr>
              <a:spLocks noChangeArrowheads="1"/>
            </p:cNvSpPr>
            <p:nvPr/>
          </p:nvSpPr>
          <p:spPr bwMode="auto">
            <a:xfrm>
              <a:off x="960" y="2415"/>
              <a:ext cx="2685" cy="1049"/>
            </a:xfrm>
            <a:prstGeom prst="rect">
              <a:avLst/>
            </a:prstGeom>
            <a:solidFill>
              <a:schemeClr val="accent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002" name="Rectangle 7"/>
            <p:cNvSpPr>
              <a:spLocks noChangeArrowheads="1"/>
            </p:cNvSpPr>
            <p:nvPr/>
          </p:nvSpPr>
          <p:spPr bwMode="auto">
            <a:xfrm>
              <a:off x="3645" y="2783"/>
              <a:ext cx="1531" cy="681"/>
            </a:xfrm>
            <a:prstGeom prst="rect">
              <a:avLst/>
            </a:prstGeom>
            <a:solidFill>
              <a:schemeClr val="accent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003" name="Rectangle 8"/>
            <p:cNvSpPr>
              <a:spLocks noChangeArrowheads="1"/>
            </p:cNvSpPr>
            <p:nvPr/>
          </p:nvSpPr>
          <p:spPr bwMode="auto">
            <a:xfrm>
              <a:off x="960" y="1735"/>
              <a:ext cx="503" cy="680"/>
            </a:xfrm>
            <a:prstGeom prst="rect">
              <a:avLst/>
            </a:prstGeom>
            <a:solidFill>
              <a:schemeClr val="accent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004" name="Rectangle 9"/>
            <p:cNvSpPr>
              <a:spLocks noChangeArrowheads="1"/>
            </p:cNvSpPr>
            <p:nvPr/>
          </p:nvSpPr>
          <p:spPr bwMode="auto">
            <a:xfrm>
              <a:off x="1463" y="2075"/>
              <a:ext cx="425" cy="340"/>
            </a:xfrm>
            <a:prstGeom prst="rect">
              <a:avLst/>
            </a:prstGeom>
            <a:solidFill>
              <a:schemeClr val="accent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005" name="Rectangle 10"/>
            <p:cNvSpPr>
              <a:spLocks noChangeArrowheads="1"/>
            </p:cNvSpPr>
            <p:nvPr/>
          </p:nvSpPr>
          <p:spPr bwMode="auto">
            <a:xfrm>
              <a:off x="2823" y="2075"/>
              <a:ext cx="425" cy="340"/>
            </a:xfrm>
            <a:prstGeom prst="rect">
              <a:avLst/>
            </a:prstGeom>
            <a:solidFill>
              <a:schemeClr val="accent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006" name="Rectangle 11"/>
            <p:cNvSpPr>
              <a:spLocks noChangeArrowheads="1"/>
            </p:cNvSpPr>
            <p:nvPr/>
          </p:nvSpPr>
          <p:spPr bwMode="auto">
            <a:xfrm>
              <a:off x="4496" y="2415"/>
              <a:ext cx="425" cy="368"/>
            </a:xfrm>
            <a:prstGeom prst="rect">
              <a:avLst/>
            </a:prstGeom>
            <a:solidFill>
              <a:schemeClr val="accent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007" name="Rectangle 12"/>
            <p:cNvSpPr>
              <a:spLocks noChangeArrowheads="1"/>
            </p:cNvSpPr>
            <p:nvPr/>
          </p:nvSpPr>
          <p:spPr bwMode="auto">
            <a:xfrm>
              <a:off x="4893" y="1735"/>
              <a:ext cx="283" cy="1247"/>
            </a:xfrm>
            <a:prstGeom prst="rect">
              <a:avLst/>
            </a:prstGeom>
            <a:solidFill>
              <a:schemeClr val="accent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008" name="Rectangle 13"/>
            <p:cNvSpPr>
              <a:spLocks noChangeArrowheads="1"/>
            </p:cNvSpPr>
            <p:nvPr/>
          </p:nvSpPr>
          <p:spPr bwMode="auto">
            <a:xfrm>
              <a:off x="1463" y="2783"/>
              <a:ext cx="425" cy="341"/>
            </a:xfrm>
            <a:prstGeom prst="rect">
              <a:avLst/>
            </a:prstGeom>
            <a:solidFill>
              <a:schemeClr val="accent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009" name="Line 14"/>
            <p:cNvSpPr>
              <a:spLocks noChangeShapeType="1"/>
            </p:cNvSpPr>
            <p:nvPr/>
          </p:nvSpPr>
          <p:spPr bwMode="auto">
            <a:xfrm>
              <a:off x="960" y="3464"/>
              <a:ext cx="4216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5010" name="Line 15"/>
            <p:cNvSpPr>
              <a:spLocks noChangeShapeType="1"/>
            </p:cNvSpPr>
            <p:nvPr/>
          </p:nvSpPr>
          <p:spPr bwMode="auto">
            <a:xfrm>
              <a:off x="960" y="3124"/>
              <a:ext cx="421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5011" name="Line 16"/>
            <p:cNvSpPr>
              <a:spLocks noChangeShapeType="1"/>
            </p:cNvSpPr>
            <p:nvPr/>
          </p:nvSpPr>
          <p:spPr bwMode="auto">
            <a:xfrm>
              <a:off x="960" y="2783"/>
              <a:ext cx="421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5012" name="Line 17"/>
            <p:cNvSpPr>
              <a:spLocks noChangeShapeType="1"/>
            </p:cNvSpPr>
            <p:nvPr/>
          </p:nvSpPr>
          <p:spPr bwMode="auto">
            <a:xfrm>
              <a:off x="960" y="2415"/>
              <a:ext cx="421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5013" name="Line 18"/>
            <p:cNvSpPr>
              <a:spLocks noChangeShapeType="1"/>
            </p:cNvSpPr>
            <p:nvPr/>
          </p:nvSpPr>
          <p:spPr bwMode="auto">
            <a:xfrm>
              <a:off x="960" y="2075"/>
              <a:ext cx="421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5014" name="Line 19"/>
            <p:cNvSpPr>
              <a:spLocks noChangeShapeType="1"/>
            </p:cNvSpPr>
            <p:nvPr/>
          </p:nvSpPr>
          <p:spPr bwMode="auto">
            <a:xfrm>
              <a:off x="960" y="1735"/>
              <a:ext cx="421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5015" name="Line 20"/>
            <p:cNvSpPr>
              <a:spLocks noChangeShapeType="1"/>
            </p:cNvSpPr>
            <p:nvPr/>
          </p:nvSpPr>
          <p:spPr bwMode="auto">
            <a:xfrm>
              <a:off x="960" y="1735"/>
              <a:ext cx="503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5016" name="Line 21"/>
            <p:cNvSpPr>
              <a:spLocks noChangeShapeType="1"/>
            </p:cNvSpPr>
            <p:nvPr/>
          </p:nvSpPr>
          <p:spPr bwMode="auto">
            <a:xfrm>
              <a:off x="1463" y="1735"/>
              <a:ext cx="0" cy="34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5017" name="Line 22"/>
            <p:cNvSpPr>
              <a:spLocks noChangeShapeType="1"/>
            </p:cNvSpPr>
            <p:nvPr/>
          </p:nvSpPr>
          <p:spPr bwMode="auto">
            <a:xfrm>
              <a:off x="1463" y="2075"/>
              <a:ext cx="425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5018" name="Line 23"/>
            <p:cNvSpPr>
              <a:spLocks noChangeShapeType="1"/>
            </p:cNvSpPr>
            <p:nvPr/>
          </p:nvSpPr>
          <p:spPr bwMode="auto">
            <a:xfrm>
              <a:off x="1888" y="2075"/>
              <a:ext cx="0" cy="34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5019" name="Line 24"/>
            <p:cNvSpPr>
              <a:spLocks noChangeShapeType="1"/>
            </p:cNvSpPr>
            <p:nvPr/>
          </p:nvSpPr>
          <p:spPr bwMode="auto">
            <a:xfrm>
              <a:off x="1888" y="2415"/>
              <a:ext cx="482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5020" name="Line 25"/>
            <p:cNvSpPr>
              <a:spLocks noChangeShapeType="1"/>
            </p:cNvSpPr>
            <p:nvPr/>
          </p:nvSpPr>
          <p:spPr bwMode="auto">
            <a:xfrm>
              <a:off x="2370" y="2415"/>
              <a:ext cx="453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5021" name="Line 26"/>
            <p:cNvSpPr>
              <a:spLocks noChangeShapeType="1"/>
            </p:cNvSpPr>
            <p:nvPr/>
          </p:nvSpPr>
          <p:spPr bwMode="auto">
            <a:xfrm flipV="1">
              <a:off x="2823" y="2075"/>
              <a:ext cx="0" cy="34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5022" name="Line 27"/>
            <p:cNvSpPr>
              <a:spLocks noChangeShapeType="1"/>
            </p:cNvSpPr>
            <p:nvPr/>
          </p:nvSpPr>
          <p:spPr bwMode="auto">
            <a:xfrm>
              <a:off x="2823" y="2075"/>
              <a:ext cx="426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5023" name="Line 28"/>
            <p:cNvSpPr>
              <a:spLocks noChangeShapeType="1"/>
            </p:cNvSpPr>
            <p:nvPr/>
          </p:nvSpPr>
          <p:spPr bwMode="auto">
            <a:xfrm>
              <a:off x="3249" y="2075"/>
              <a:ext cx="0" cy="34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5024" name="Line 29"/>
            <p:cNvSpPr>
              <a:spLocks noChangeShapeType="1"/>
            </p:cNvSpPr>
            <p:nvPr/>
          </p:nvSpPr>
          <p:spPr bwMode="auto">
            <a:xfrm>
              <a:off x="3249" y="2415"/>
              <a:ext cx="396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5025" name="Line 30"/>
            <p:cNvSpPr>
              <a:spLocks noChangeShapeType="1"/>
            </p:cNvSpPr>
            <p:nvPr/>
          </p:nvSpPr>
          <p:spPr bwMode="auto">
            <a:xfrm>
              <a:off x="3645" y="2415"/>
              <a:ext cx="0" cy="36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5026" name="Line 31"/>
            <p:cNvSpPr>
              <a:spLocks noChangeShapeType="1"/>
            </p:cNvSpPr>
            <p:nvPr/>
          </p:nvSpPr>
          <p:spPr bwMode="auto">
            <a:xfrm>
              <a:off x="3645" y="2783"/>
              <a:ext cx="851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5027" name="Line 32"/>
            <p:cNvSpPr>
              <a:spLocks noChangeShapeType="1"/>
            </p:cNvSpPr>
            <p:nvPr/>
          </p:nvSpPr>
          <p:spPr bwMode="auto">
            <a:xfrm flipV="1">
              <a:off x="4496" y="2415"/>
              <a:ext cx="0" cy="36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5028" name="Line 33"/>
            <p:cNvSpPr>
              <a:spLocks noChangeShapeType="1"/>
            </p:cNvSpPr>
            <p:nvPr/>
          </p:nvSpPr>
          <p:spPr bwMode="auto">
            <a:xfrm>
              <a:off x="4496" y="2415"/>
              <a:ext cx="397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5029" name="Line 34"/>
            <p:cNvSpPr>
              <a:spLocks noChangeShapeType="1"/>
            </p:cNvSpPr>
            <p:nvPr/>
          </p:nvSpPr>
          <p:spPr bwMode="auto">
            <a:xfrm flipV="1">
              <a:off x="4893" y="1735"/>
              <a:ext cx="0" cy="68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5030" name="Line 35"/>
            <p:cNvSpPr>
              <a:spLocks noChangeShapeType="1"/>
            </p:cNvSpPr>
            <p:nvPr/>
          </p:nvSpPr>
          <p:spPr bwMode="auto">
            <a:xfrm>
              <a:off x="4893" y="1735"/>
              <a:ext cx="283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NUS.SOC.CS5248-2017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8601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8602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60F799E-F5F1-4D86-8D4D-B1D25A7A6E3E}" type="slidenum">
              <a:rPr lang="en-US" smtClean="0"/>
              <a:pPr/>
              <a:t>23</a:t>
            </a:fld>
            <a:endParaRPr lang="en-US" smtClean="0"/>
          </a:p>
        </p:txBody>
      </p:sp>
      <p:sp>
        <p:nvSpPr>
          <p:cNvPr id="8602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Choosing Victim</a:t>
            </a:r>
          </a:p>
        </p:txBody>
      </p:sp>
      <p:sp>
        <p:nvSpPr>
          <p:cNvPr id="8602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whit (weighted hit) =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/>
              <a:t>	T</a:t>
            </a:r>
            <a:r>
              <a:rPr lang="en-US" baseline="-25000" smtClean="0"/>
              <a:t>play</a:t>
            </a:r>
            <a:r>
              <a:rPr lang="en-US" smtClean="0"/>
              <a:t>/T</a:t>
            </a:r>
            <a:r>
              <a:rPr lang="en-US" baseline="-25000" smtClean="0"/>
              <a:t>total</a:t>
            </a:r>
          </a:p>
          <a:p>
            <a:pPr eaLnBrk="1" hangingPunct="1">
              <a:buFont typeface="Wingdings" pitchFamily="2" charset="2"/>
              <a:buNone/>
            </a:pPr>
            <a:endParaRPr lang="en-US" baseline="-25000" smtClean="0"/>
          </a:p>
          <a:p>
            <a:pPr eaLnBrk="1" hangingPunct="1"/>
            <a:r>
              <a:rPr lang="en-US" smtClean="0"/>
              <a:t>Calculate whit for each layer in a stream over a </a:t>
            </a:r>
            <a:r>
              <a:rPr lang="en-US" i="1" smtClean="0"/>
              <a:t>popularity window</a:t>
            </a:r>
          </a:p>
          <a:p>
            <a:pPr eaLnBrk="1" hangingPunct="1">
              <a:buFont typeface="Wingdings" pitchFamily="2" charset="2"/>
              <a:buNone/>
            </a:pPr>
            <a:endParaRPr lang="en-US" baseline="-25000" smtClean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NUS.SOC.CS5248-2017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8704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8704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6FE6F51-316C-4EF6-83AD-2230DE4E6B1C}" type="slidenum">
              <a:rPr lang="en-US" smtClean="0"/>
              <a:pPr/>
              <a:t>24</a:t>
            </a:fld>
            <a:endParaRPr lang="en-US" smtClean="0"/>
          </a:p>
        </p:txBody>
      </p:sp>
      <p:sp>
        <p:nvSpPr>
          <p:cNvPr id="8704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Example</a:t>
            </a:r>
          </a:p>
        </p:txBody>
      </p:sp>
      <p:graphicFrame>
        <p:nvGraphicFramePr>
          <p:cNvPr id="325680" name="Group 48"/>
          <p:cNvGraphicFramePr>
            <a:graphicFrameLocks noGrp="1"/>
          </p:cNvGraphicFramePr>
          <p:nvPr>
            <p:ph idx="1"/>
          </p:nvPr>
        </p:nvGraphicFramePr>
        <p:xfrm>
          <a:off x="914400" y="1600200"/>
          <a:ext cx="7772400" cy="4530726"/>
        </p:xfrm>
        <a:graphic>
          <a:graphicData uri="http://schemas.openxmlformats.org/drawingml/2006/table">
            <a:tbl>
              <a:tblPr/>
              <a:tblGrid>
                <a:gridCol w="2430463"/>
                <a:gridCol w="1455737"/>
                <a:gridCol w="1943100"/>
                <a:gridCol w="1943100"/>
              </a:tblGrid>
              <a:tr h="7556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pitchFamily="34" charset="0"/>
                        </a:rPr>
                        <a:t>WHIT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pitchFamily="34" charset="0"/>
                        </a:rPr>
                        <a:t>Lock?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pitchFamily="34" charset="0"/>
                        </a:rPr>
                        <a:t>Name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pitchFamily="34" charset="0"/>
                        </a:rPr>
                        <a:t>Layer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7540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pitchFamily="34" charset="0"/>
                        </a:rPr>
                        <a:t>5.9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pitchFamily="34" charset="0"/>
                        </a:rPr>
                        <a:t>Nemo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556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pitchFamily="34" charset="0"/>
                        </a:rPr>
                        <a:t>4.3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pitchFamily="34" charset="0"/>
                        </a:rPr>
                        <a:t>Nemo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556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pitchFamily="34" charset="0"/>
                        </a:rPr>
                        <a:t>4.0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pitchFamily="34" charset="0"/>
                        </a:rPr>
                        <a:t>Matrix 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540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pitchFamily="34" charset="0"/>
                        </a:rPr>
                        <a:t>3.9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pitchFamily="34" charset="0"/>
                        </a:rPr>
                        <a:t>Matrix 2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556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pitchFamily="34" charset="0"/>
                        </a:rPr>
                        <a:t>1.1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pitchFamily="34" charset="0"/>
                        </a:rPr>
                        <a:t>Gigli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NUS.SOC.CS5248-2017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8806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8806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A7F691D-648F-4DB5-9323-2E9097D5FE85}" type="slidenum">
              <a:rPr lang="en-US" smtClean="0"/>
              <a:pPr/>
              <a:t>25</a:t>
            </a:fld>
            <a:endParaRPr lang="en-US" smtClean="0"/>
          </a:p>
        </p:txBody>
      </p:sp>
      <p:sp>
        <p:nvSpPr>
          <p:cNvPr id="8806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Static Cache</a:t>
            </a:r>
          </a:p>
        </p:txBody>
      </p:sp>
      <p:sp>
        <p:nvSpPr>
          <p:cNvPr id="8807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Cache segments in proxy do not change over time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Can we exploit further properties of streaming media?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1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7C3C497-5C19-44FC-A18E-9B1075D9F04A}" type="slidenum">
              <a:rPr lang="en-US" smtClean="0"/>
              <a:pPr/>
              <a:t>26</a:t>
            </a:fld>
            <a:endParaRPr lang="en-US" smtClean="0"/>
          </a:p>
        </p:txBody>
      </p:sp>
      <p:sp>
        <p:nvSpPr>
          <p:cNvPr id="89091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Dynamic Caching</a:t>
            </a:r>
          </a:p>
        </p:txBody>
      </p:sp>
      <p:sp>
        <p:nvSpPr>
          <p:cNvPr id="89092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  <p:transition spd="slow"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NUS.SOC.CS5248-2017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9011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9011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D7418CA-5415-4386-84E3-6A464566A7F4}" type="slidenum">
              <a:rPr lang="en-US" smtClean="0"/>
              <a:pPr/>
              <a:t>27</a:t>
            </a:fld>
            <a:endParaRPr lang="en-US" smtClean="0"/>
          </a:p>
        </p:txBody>
      </p:sp>
      <p:sp>
        <p:nvSpPr>
          <p:cNvPr id="9011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Motivating Scenario</a:t>
            </a:r>
          </a:p>
        </p:txBody>
      </p:sp>
      <p:sp>
        <p:nvSpPr>
          <p:cNvPr id="9011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 = 0, R1 requests for stream M</a:t>
            </a:r>
          </a:p>
          <a:p>
            <a:pPr eaLnBrk="1" hangingPunct="1"/>
            <a:r>
              <a:rPr lang="en-US" smtClean="0"/>
              <a:t>t = </a:t>
            </a:r>
            <a:r>
              <a:rPr lang="en-US" smtClean="0">
                <a:latin typeface="ヒラギノ角ゴ Pro W3" pitchFamily="1" charset="-128"/>
                <a:sym typeface="Symbol" pitchFamily="18" charset="2"/>
              </a:rPr>
              <a:t></a:t>
            </a:r>
            <a:r>
              <a:rPr lang="en-US" smtClean="0"/>
              <a:t>, R2 requests for stream M</a:t>
            </a:r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Ideally, R1 and R2 should share a multicast of M</a:t>
            </a:r>
          </a:p>
        </p:txBody>
      </p:sp>
    </p:spTree>
  </p:cSld>
  <p:clrMapOvr>
    <a:masterClrMapping/>
  </p:clrMapOvr>
  <p:transition spd="slow"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NUS.SOC.CS5248-2017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91139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9114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2DF07CC-E70C-4D00-A0E2-78BE0828003D}" type="slidenum">
              <a:rPr lang="en-US" smtClean="0"/>
              <a:pPr/>
              <a:t>28</a:t>
            </a:fld>
            <a:endParaRPr lang="en-US" smtClean="0"/>
          </a:p>
        </p:txBody>
      </p:sp>
      <p:sp>
        <p:nvSpPr>
          <p:cNvPr id="9114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91142" name="Rectangle 3"/>
          <p:cNvSpPr>
            <a:spLocks noChangeArrowheads="1"/>
          </p:cNvSpPr>
          <p:nvPr/>
        </p:nvSpPr>
        <p:spPr bwMode="auto">
          <a:xfrm>
            <a:off x="914400" y="2438400"/>
            <a:ext cx="6096000" cy="685800"/>
          </a:xfrm>
          <a:prstGeom prst="rect">
            <a:avLst/>
          </a:prstGeom>
          <a:solidFill>
            <a:srgbClr val="CCCCF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0308" name="Rectangle 4"/>
          <p:cNvSpPr>
            <a:spLocks noChangeArrowheads="1"/>
          </p:cNvSpPr>
          <p:nvPr/>
        </p:nvSpPr>
        <p:spPr bwMode="auto">
          <a:xfrm>
            <a:off x="2379663" y="4114800"/>
            <a:ext cx="5773737" cy="685800"/>
          </a:xfrm>
          <a:prstGeom prst="rect">
            <a:avLst/>
          </a:prstGeom>
          <a:solidFill>
            <a:srgbClr val="CCCCF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1144" name="Line 5"/>
          <p:cNvSpPr>
            <a:spLocks noChangeShapeType="1"/>
          </p:cNvSpPr>
          <p:nvPr/>
        </p:nvSpPr>
        <p:spPr bwMode="auto">
          <a:xfrm>
            <a:off x="895350" y="4084638"/>
            <a:ext cx="1484313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91145" name="AutoShape 6"/>
          <p:cNvSpPr>
            <a:spLocks noChangeArrowheads="1"/>
          </p:cNvSpPr>
          <p:nvPr/>
        </p:nvSpPr>
        <p:spPr bwMode="auto">
          <a:xfrm>
            <a:off x="1524000" y="4267200"/>
            <a:ext cx="258763" cy="211138"/>
          </a:xfrm>
          <a:prstGeom prst="triangle">
            <a:avLst>
              <a:gd name="adj" fmla="val 50000"/>
            </a:avLst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610311" name="Rectangle 7"/>
          <p:cNvSpPr>
            <a:spLocks noChangeArrowheads="1"/>
          </p:cNvSpPr>
          <p:nvPr/>
        </p:nvSpPr>
        <p:spPr bwMode="auto">
          <a:xfrm>
            <a:off x="914400" y="2438400"/>
            <a:ext cx="1465263" cy="6858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0312" name="Line 8"/>
          <p:cNvSpPr>
            <a:spLocks noChangeShapeType="1"/>
          </p:cNvSpPr>
          <p:nvPr/>
        </p:nvSpPr>
        <p:spPr bwMode="auto">
          <a:xfrm>
            <a:off x="2379663" y="3124200"/>
            <a:ext cx="1506537" cy="1011238"/>
          </a:xfrm>
          <a:prstGeom prst="line">
            <a:avLst/>
          </a:prstGeom>
          <a:noFill/>
          <a:ln w="25400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0313" name="Line 9"/>
          <p:cNvSpPr>
            <a:spLocks noChangeShapeType="1"/>
          </p:cNvSpPr>
          <p:nvPr/>
        </p:nvSpPr>
        <p:spPr bwMode="auto">
          <a:xfrm>
            <a:off x="3886200" y="3124200"/>
            <a:ext cx="1524000" cy="1011238"/>
          </a:xfrm>
          <a:prstGeom prst="line">
            <a:avLst/>
          </a:prstGeom>
          <a:noFill/>
          <a:ln w="25400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0314" name="Line 10"/>
          <p:cNvSpPr>
            <a:spLocks noChangeShapeType="1"/>
          </p:cNvSpPr>
          <p:nvPr/>
        </p:nvSpPr>
        <p:spPr bwMode="auto">
          <a:xfrm flipV="1">
            <a:off x="3886200" y="2438400"/>
            <a:ext cx="0" cy="685800"/>
          </a:xfrm>
          <a:prstGeom prst="line">
            <a:avLst/>
          </a:prstGeom>
          <a:noFill/>
          <a:ln w="25400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1150" name="Line 11"/>
          <p:cNvSpPr>
            <a:spLocks noChangeShapeType="1"/>
          </p:cNvSpPr>
          <p:nvPr/>
        </p:nvSpPr>
        <p:spPr bwMode="auto">
          <a:xfrm flipV="1">
            <a:off x="5410200" y="4114800"/>
            <a:ext cx="0" cy="685800"/>
          </a:xfrm>
          <a:prstGeom prst="line">
            <a:avLst/>
          </a:prstGeom>
          <a:noFill/>
          <a:ln w="25400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0316" name="Line 12"/>
          <p:cNvSpPr>
            <a:spLocks noChangeShapeType="1"/>
          </p:cNvSpPr>
          <p:nvPr/>
        </p:nvSpPr>
        <p:spPr bwMode="auto">
          <a:xfrm flipV="1">
            <a:off x="3886200" y="4135438"/>
            <a:ext cx="0" cy="685800"/>
          </a:xfrm>
          <a:prstGeom prst="line">
            <a:avLst/>
          </a:prstGeom>
          <a:noFill/>
          <a:ln w="25400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0317" name="Line 13"/>
          <p:cNvSpPr>
            <a:spLocks noChangeShapeType="1"/>
          </p:cNvSpPr>
          <p:nvPr/>
        </p:nvSpPr>
        <p:spPr bwMode="auto">
          <a:xfrm flipV="1">
            <a:off x="2895600" y="4821238"/>
            <a:ext cx="152400" cy="36036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0318" name="Line 14"/>
          <p:cNvSpPr>
            <a:spLocks noChangeShapeType="1"/>
          </p:cNvSpPr>
          <p:nvPr/>
        </p:nvSpPr>
        <p:spPr bwMode="auto">
          <a:xfrm flipH="1" flipV="1">
            <a:off x="4495800" y="4821238"/>
            <a:ext cx="76200" cy="36036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0319" name="Text Box 15"/>
          <p:cNvSpPr txBox="1">
            <a:spLocks noChangeArrowheads="1"/>
          </p:cNvSpPr>
          <p:nvPr/>
        </p:nvSpPr>
        <p:spPr bwMode="auto">
          <a:xfrm>
            <a:off x="1965325" y="5214938"/>
            <a:ext cx="1482725" cy="6413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needs to be</a:t>
            </a:r>
          </a:p>
          <a:p>
            <a:r>
              <a:rPr lang="en-US"/>
              <a:t>“patched”</a:t>
            </a:r>
          </a:p>
        </p:txBody>
      </p:sp>
      <p:sp>
        <p:nvSpPr>
          <p:cNvPr id="610320" name="Text Box 16"/>
          <p:cNvSpPr txBox="1">
            <a:spLocks noChangeArrowheads="1"/>
          </p:cNvSpPr>
          <p:nvPr/>
        </p:nvSpPr>
        <p:spPr bwMode="auto">
          <a:xfrm>
            <a:off x="4098925" y="5226050"/>
            <a:ext cx="1779588" cy="6413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share with</a:t>
            </a:r>
          </a:p>
          <a:p>
            <a:r>
              <a:rPr lang="en-US"/>
              <a:t>R1 from cache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0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0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0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0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0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0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0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0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0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0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0308" grpId="0" animBg="1"/>
      <p:bldP spid="610311" grpId="0" animBg="1"/>
      <p:bldP spid="610312" grpId="0" animBg="1"/>
      <p:bldP spid="610313" grpId="0" animBg="1"/>
      <p:bldP spid="610314" grpId="0" animBg="1"/>
      <p:bldP spid="610316" grpId="0" animBg="1"/>
      <p:bldP spid="610317" grpId="0" animBg="1"/>
      <p:bldP spid="610318" grpId="0" animBg="1"/>
      <p:bldP spid="610319" grpId="0"/>
      <p:bldP spid="610320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NUS.SOC.CS5248-2017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9216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9216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062CEC4-3401-4276-B709-046574066DD6}" type="slidenum">
              <a:rPr lang="en-US" smtClean="0"/>
              <a:pPr/>
              <a:t>29</a:t>
            </a:fld>
            <a:endParaRPr lang="en-US" smtClean="0"/>
          </a:p>
        </p:txBody>
      </p:sp>
      <p:sp>
        <p:nvSpPr>
          <p:cNvPr id="9216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Using Dynamic Cache</a:t>
            </a:r>
          </a:p>
        </p:txBody>
      </p:sp>
      <p:sp>
        <p:nvSpPr>
          <p:cNvPr id="9216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R2 request stream M</a:t>
            </a:r>
          </a:p>
          <a:p>
            <a:pPr eaLnBrk="1" hangingPunct="1"/>
            <a:r>
              <a:rPr lang="en-US" smtClean="0"/>
              <a:t>Proxy allocate a ring buffer</a:t>
            </a:r>
          </a:p>
          <a:p>
            <a:pPr eaLnBrk="1" hangingPunct="1"/>
            <a:r>
              <a:rPr lang="en-US" smtClean="0"/>
              <a:t>Cache the most recent </a:t>
            </a:r>
            <a:r>
              <a:rPr lang="en-US" smtClean="0">
                <a:sym typeface="Symbol" pitchFamily="18" charset="2"/>
              </a:rPr>
              <a:t>-seconds of M sent to R1</a:t>
            </a:r>
          </a:p>
          <a:p>
            <a:pPr eaLnBrk="1" hangingPunct="1"/>
            <a:r>
              <a:rPr lang="en-US" smtClean="0">
                <a:sym typeface="Symbol" pitchFamily="18" charset="2"/>
              </a:rPr>
              <a:t>R2 get prefix of M from other places, and rest from proxy</a:t>
            </a:r>
          </a:p>
          <a:p>
            <a:pPr eaLnBrk="1" hangingPunct="1">
              <a:buFont typeface="Wingdings" pitchFamily="2" charset="2"/>
              <a:buNone/>
            </a:pPr>
            <a:endParaRPr lang="en-US" smtClean="0">
              <a:sym typeface="Symbol" pitchFamily="18" charset="2"/>
            </a:endParaRPr>
          </a:p>
          <a:p>
            <a:pPr eaLnBrk="1" hangingPunct="1"/>
            <a:endParaRPr lang="en-US" smtClean="0"/>
          </a:p>
        </p:txBody>
      </p:sp>
    </p:spTree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1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0E8A02F-D171-48CC-9410-6F2ED7707E93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65539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z="3800" smtClean="0"/>
              <a:t>Quality Adaptive Caching</a:t>
            </a:r>
          </a:p>
        </p:txBody>
      </p:sp>
      <p:sp>
        <p:nvSpPr>
          <p:cNvPr id="65540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Reza Rajaie et al.</a:t>
            </a:r>
          </a:p>
          <a:p>
            <a:pPr eaLnBrk="1" hangingPunct="1"/>
            <a:r>
              <a:rPr lang="en-US" smtClean="0">
                <a:solidFill>
                  <a:schemeClr val="tx1"/>
                </a:solidFill>
              </a:rPr>
              <a:t>INFOCOM 2000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NUS.SOC.CS5248-2017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93187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9318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B5A8670-20D5-4806-BB09-0AD64C7576E4}" type="slidenum">
              <a:rPr lang="en-US" smtClean="0"/>
              <a:pPr/>
              <a:t>30</a:t>
            </a:fld>
            <a:endParaRPr lang="en-US" smtClean="0"/>
          </a:p>
        </p:txBody>
      </p:sp>
      <p:sp>
        <p:nvSpPr>
          <p:cNvPr id="9318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Extending to N Receivers</a:t>
            </a:r>
          </a:p>
        </p:txBody>
      </p:sp>
      <p:sp>
        <p:nvSpPr>
          <p:cNvPr id="93190" name="Rectangle 3"/>
          <p:cNvSpPr>
            <a:spLocks noChangeArrowheads="1"/>
          </p:cNvSpPr>
          <p:nvPr/>
        </p:nvSpPr>
        <p:spPr bwMode="auto">
          <a:xfrm>
            <a:off x="914400" y="1600200"/>
            <a:ext cx="6096000" cy="685800"/>
          </a:xfrm>
          <a:prstGeom prst="rect">
            <a:avLst/>
          </a:prstGeom>
          <a:solidFill>
            <a:srgbClr val="CCCCF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3380" name="Rectangle 4"/>
          <p:cNvSpPr>
            <a:spLocks noChangeArrowheads="1"/>
          </p:cNvSpPr>
          <p:nvPr/>
        </p:nvSpPr>
        <p:spPr bwMode="auto">
          <a:xfrm>
            <a:off x="2379663" y="3276600"/>
            <a:ext cx="5773737" cy="685800"/>
          </a:xfrm>
          <a:prstGeom prst="rect">
            <a:avLst/>
          </a:prstGeom>
          <a:solidFill>
            <a:srgbClr val="CCCCF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3192" name="Line 5"/>
          <p:cNvSpPr>
            <a:spLocks noChangeShapeType="1"/>
          </p:cNvSpPr>
          <p:nvPr/>
        </p:nvSpPr>
        <p:spPr bwMode="auto">
          <a:xfrm>
            <a:off x="895350" y="3246438"/>
            <a:ext cx="1484313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93193" name="AutoShape 6"/>
          <p:cNvSpPr>
            <a:spLocks noChangeArrowheads="1"/>
          </p:cNvSpPr>
          <p:nvPr/>
        </p:nvSpPr>
        <p:spPr bwMode="auto">
          <a:xfrm>
            <a:off x="1524000" y="3429000"/>
            <a:ext cx="258763" cy="211138"/>
          </a:xfrm>
          <a:prstGeom prst="triangle">
            <a:avLst>
              <a:gd name="adj" fmla="val 50000"/>
            </a:avLst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613383" name="Rectangle 7"/>
          <p:cNvSpPr>
            <a:spLocks noChangeArrowheads="1"/>
          </p:cNvSpPr>
          <p:nvPr/>
        </p:nvSpPr>
        <p:spPr bwMode="auto">
          <a:xfrm>
            <a:off x="914400" y="1600200"/>
            <a:ext cx="1465263" cy="6858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3384" name="Line 8"/>
          <p:cNvSpPr>
            <a:spLocks noChangeShapeType="1"/>
          </p:cNvSpPr>
          <p:nvPr/>
        </p:nvSpPr>
        <p:spPr bwMode="auto">
          <a:xfrm>
            <a:off x="2379663" y="2286000"/>
            <a:ext cx="1354137" cy="990600"/>
          </a:xfrm>
          <a:prstGeom prst="line">
            <a:avLst/>
          </a:prstGeom>
          <a:noFill/>
          <a:ln w="25400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3385" name="Line 9"/>
          <p:cNvSpPr>
            <a:spLocks noChangeShapeType="1"/>
          </p:cNvSpPr>
          <p:nvPr/>
        </p:nvSpPr>
        <p:spPr bwMode="auto">
          <a:xfrm>
            <a:off x="3886200" y="2286000"/>
            <a:ext cx="1354138" cy="990600"/>
          </a:xfrm>
          <a:prstGeom prst="line">
            <a:avLst/>
          </a:prstGeom>
          <a:noFill/>
          <a:ln w="25400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3386" name="Line 10"/>
          <p:cNvSpPr>
            <a:spLocks noChangeShapeType="1"/>
          </p:cNvSpPr>
          <p:nvPr/>
        </p:nvSpPr>
        <p:spPr bwMode="auto">
          <a:xfrm flipV="1">
            <a:off x="3886200" y="1600200"/>
            <a:ext cx="0" cy="685800"/>
          </a:xfrm>
          <a:prstGeom prst="line">
            <a:avLst/>
          </a:prstGeom>
          <a:noFill/>
          <a:ln w="25400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3198" name="Line 11"/>
          <p:cNvSpPr>
            <a:spLocks noChangeShapeType="1"/>
          </p:cNvSpPr>
          <p:nvPr/>
        </p:nvSpPr>
        <p:spPr bwMode="auto">
          <a:xfrm flipV="1">
            <a:off x="5240338" y="3276600"/>
            <a:ext cx="0" cy="685800"/>
          </a:xfrm>
          <a:prstGeom prst="line">
            <a:avLst/>
          </a:prstGeom>
          <a:noFill/>
          <a:ln w="25400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3388" name="Line 12"/>
          <p:cNvSpPr>
            <a:spLocks noChangeShapeType="1"/>
          </p:cNvSpPr>
          <p:nvPr/>
        </p:nvSpPr>
        <p:spPr bwMode="auto">
          <a:xfrm flipV="1">
            <a:off x="3733800" y="3297238"/>
            <a:ext cx="0" cy="685800"/>
          </a:xfrm>
          <a:prstGeom prst="line">
            <a:avLst/>
          </a:prstGeom>
          <a:noFill/>
          <a:ln w="25400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3389" name="Rectangle 13"/>
          <p:cNvSpPr>
            <a:spLocks noChangeArrowheads="1"/>
          </p:cNvSpPr>
          <p:nvPr/>
        </p:nvSpPr>
        <p:spPr bwMode="auto">
          <a:xfrm>
            <a:off x="3048000" y="4724400"/>
            <a:ext cx="5773738" cy="457200"/>
          </a:xfrm>
          <a:prstGeom prst="rect">
            <a:avLst/>
          </a:prstGeom>
          <a:solidFill>
            <a:srgbClr val="CCCCF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3390" name="Rectangle 14"/>
          <p:cNvSpPr>
            <a:spLocks noChangeArrowheads="1"/>
          </p:cNvSpPr>
          <p:nvPr/>
        </p:nvSpPr>
        <p:spPr bwMode="auto">
          <a:xfrm>
            <a:off x="4122738" y="5562600"/>
            <a:ext cx="5773737" cy="457200"/>
          </a:xfrm>
          <a:prstGeom prst="rect">
            <a:avLst/>
          </a:prstGeom>
          <a:solidFill>
            <a:srgbClr val="CCCCF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3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3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3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3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3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3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3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3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3380" grpId="0" animBg="1"/>
      <p:bldP spid="613383" grpId="0" animBg="1"/>
      <p:bldP spid="613384" grpId="0" animBg="1"/>
      <p:bldP spid="613385" grpId="0" animBg="1"/>
      <p:bldP spid="613386" grpId="0" animBg="1"/>
      <p:bldP spid="613388" grpId="0" animBg="1"/>
      <p:bldP spid="613389" grpId="0" animBg="1"/>
      <p:bldP spid="613390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NUS.SOC.CS5248-2017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9421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9421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EF144DE-F9A7-4933-BCB2-273BA6E92880}" type="slidenum">
              <a:rPr lang="en-US" smtClean="0"/>
              <a:pPr/>
              <a:t>31</a:t>
            </a:fld>
            <a:endParaRPr lang="en-US" smtClean="0"/>
          </a:p>
        </p:txBody>
      </p:sp>
      <p:sp>
        <p:nvSpPr>
          <p:cNvPr id="942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Rules of Thumb</a:t>
            </a:r>
          </a:p>
        </p:txBody>
      </p:sp>
      <p:sp>
        <p:nvSpPr>
          <p:cNvPr id="9421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Simple rules that should be considered in the design of caching architectures</a:t>
            </a:r>
          </a:p>
          <a:p>
            <a:pPr lvl="1" eaLnBrk="1" hangingPunct="1"/>
            <a:r>
              <a:rPr lang="en-US" smtClean="0"/>
              <a:t>Cache must be large enough to hold “working set”, otherwise </a:t>
            </a:r>
            <a:r>
              <a:rPr lang="en-US" b="1" u="sng" smtClean="0"/>
              <a:t>thrashing</a:t>
            </a:r>
            <a:r>
              <a:rPr lang="en-US" smtClean="0"/>
              <a:t> will happen</a:t>
            </a:r>
          </a:p>
          <a:p>
            <a:pPr lvl="1" eaLnBrk="1" hangingPunct="1"/>
            <a:r>
              <a:rPr lang="en-US" b="1" u="sng" smtClean="0"/>
              <a:t>Unified</a:t>
            </a:r>
            <a:r>
              <a:rPr lang="en-US" smtClean="0"/>
              <a:t> caches perform better than </a:t>
            </a:r>
            <a:r>
              <a:rPr lang="en-US" b="1" u="sng" smtClean="0"/>
              <a:t>partitioned</a:t>
            </a:r>
            <a:r>
              <a:rPr lang="en-US" smtClean="0"/>
              <a:t> caches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NUS.SOC.CS5248-2017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6656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6656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07AE92B-648B-470D-A19E-F9548224B992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6656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Objective</a:t>
            </a:r>
          </a:p>
        </p:txBody>
      </p:sp>
      <p:sp>
        <p:nvSpPr>
          <p:cNvPr id="6656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Quality adaptive streaming</a:t>
            </a:r>
          </a:p>
          <a:p>
            <a:pPr lvl="1" eaLnBrk="1" hangingPunct="1"/>
            <a:r>
              <a:rPr lang="en-US" smtClean="0"/>
              <a:t>Use Scalable Video Coding (SVC)</a:t>
            </a:r>
          </a:p>
          <a:p>
            <a:pPr eaLnBrk="1" hangingPunct="1"/>
            <a:r>
              <a:rPr lang="en-US" smtClean="0"/>
              <a:t>How to integrate with proxy caching?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NUS.SOC.CS5248-2017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67587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6758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8AD5C23-8C59-4778-90D2-9CA4A8C6A84B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6758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Scenario (10am)</a:t>
            </a:r>
          </a:p>
        </p:txBody>
      </p:sp>
      <p:sp>
        <p:nvSpPr>
          <p:cNvPr id="67590" name="Cloud"/>
          <p:cNvSpPr>
            <a:spLocks noChangeAspect="1" noEditPoints="1" noChangeArrowheads="1"/>
          </p:cNvSpPr>
          <p:nvPr/>
        </p:nvSpPr>
        <p:spPr bwMode="auto">
          <a:xfrm>
            <a:off x="2862263" y="2573338"/>
            <a:ext cx="4140200" cy="2339975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0 60000 65536"/>
              <a:gd name="T9" fmla="*/ 0 60000 65536"/>
              <a:gd name="T10" fmla="*/ 0 60000 65536"/>
              <a:gd name="T11" fmla="*/ 0 60000 65536"/>
              <a:gd name="T12" fmla="*/ 2977 w 21600"/>
              <a:gd name="T13" fmla="*/ 3262 h 21600"/>
              <a:gd name="T14" fmla="*/ 17087 w 21600"/>
              <a:gd name="T15" fmla="*/ 1733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67591" name="Oval 5"/>
          <p:cNvSpPr>
            <a:spLocks noChangeArrowheads="1"/>
          </p:cNvSpPr>
          <p:nvPr/>
        </p:nvSpPr>
        <p:spPr bwMode="auto">
          <a:xfrm>
            <a:off x="4525963" y="1717675"/>
            <a:ext cx="630237" cy="630238"/>
          </a:xfrm>
          <a:prstGeom prst="ellipse">
            <a:avLst/>
          </a:prstGeom>
          <a:solidFill>
            <a:schemeClr val="accent2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592" name="Oval 6"/>
          <p:cNvSpPr>
            <a:spLocks noChangeArrowheads="1"/>
          </p:cNvSpPr>
          <p:nvPr/>
        </p:nvSpPr>
        <p:spPr bwMode="auto">
          <a:xfrm>
            <a:off x="3176588" y="5003800"/>
            <a:ext cx="630237" cy="630238"/>
          </a:xfrm>
          <a:prstGeom prst="ellipse">
            <a:avLst/>
          </a:prstGeom>
          <a:solidFill>
            <a:schemeClr val="accent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593" name="Oval 7"/>
          <p:cNvSpPr>
            <a:spLocks noChangeArrowheads="1"/>
          </p:cNvSpPr>
          <p:nvPr/>
        </p:nvSpPr>
        <p:spPr bwMode="auto">
          <a:xfrm>
            <a:off x="6372225" y="5003800"/>
            <a:ext cx="630238" cy="630238"/>
          </a:xfrm>
          <a:prstGeom prst="ellipse">
            <a:avLst/>
          </a:prstGeom>
          <a:solidFill>
            <a:schemeClr val="accent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594" name="Oval 9"/>
          <p:cNvSpPr>
            <a:spLocks noChangeArrowheads="1"/>
          </p:cNvSpPr>
          <p:nvPr/>
        </p:nvSpPr>
        <p:spPr bwMode="auto">
          <a:xfrm>
            <a:off x="4525963" y="3775075"/>
            <a:ext cx="630237" cy="630238"/>
          </a:xfrm>
          <a:prstGeom prst="ellipse">
            <a:avLst/>
          </a:prstGeom>
          <a:solidFill>
            <a:srgbClr val="CCCCFF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2000" b="1">
                <a:latin typeface="Verdana" pitchFamily="34" charset="0"/>
              </a:rPr>
              <a:t>A</a:t>
            </a:r>
          </a:p>
        </p:txBody>
      </p:sp>
      <p:sp>
        <p:nvSpPr>
          <p:cNvPr id="67595" name="Text Box 10"/>
          <p:cNvSpPr txBox="1">
            <a:spLocks noChangeArrowheads="1"/>
          </p:cNvSpPr>
          <p:nvPr/>
        </p:nvSpPr>
        <p:spPr bwMode="auto">
          <a:xfrm>
            <a:off x="5470525" y="1781175"/>
            <a:ext cx="1119188" cy="3968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000" b="1">
                <a:latin typeface="Verdana" pitchFamily="34" charset="0"/>
              </a:rPr>
              <a:t>Server</a:t>
            </a:r>
          </a:p>
        </p:txBody>
      </p:sp>
      <p:sp>
        <p:nvSpPr>
          <p:cNvPr id="67596" name="Text Box 11"/>
          <p:cNvSpPr txBox="1">
            <a:spLocks noChangeArrowheads="1"/>
          </p:cNvSpPr>
          <p:nvPr/>
        </p:nvSpPr>
        <p:spPr bwMode="auto">
          <a:xfrm>
            <a:off x="7227888" y="5146675"/>
            <a:ext cx="1274762" cy="3968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000" b="1">
                <a:latin typeface="Verdana" pitchFamily="34" charset="0"/>
              </a:rPr>
              <a:t>Client 2</a:t>
            </a:r>
          </a:p>
        </p:txBody>
      </p:sp>
      <p:cxnSp>
        <p:nvCxnSpPr>
          <p:cNvPr id="67597" name="AutoShape 12"/>
          <p:cNvCxnSpPr>
            <a:cxnSpLocks noChangeShapeType="1"/>
            <a:stCxn id="67591" idx="4"/>
            <a:endCxn id="67594" idx="0"/>
          </p:cNvCxnSpPr>
          <p:nvPr/>
        </p:nvCxnSpPr>
        <p:spPr bwMode="auto">
          <a:xfrm rot="5400000">
            <a:off x="4140994" y="3061494"/>
            <a:ext cx="1401762" cy="0"/>
          </a:xfrm>
          <a:prstGeom prst="straightConnector1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 type="triangle" w="med" len="med"/>
          </a:ln>
        </p:spPr>
      </p:cxnSp>
      <p:cxnSp>
        <p:nvCxnSpPr>
          <p:cNvPr id="67598" name="AutoShape 13"/>
          <p:cNvCxnSpPr>
            <a:cxnSpLocks noChangeShapeType="1"/>
            <a:stCxn id="67594" idx="4"/>
            <a:endCxn id="67592" idx="6"/>
          </p:cNvCxnSpPr>
          <p:nvPr/>
        </p:nvCxnSpPr>
        <p:spPr bwMode="auto">
          <a:xfrm rot="5400000">
            <a:off x="3879850" y="4357688"/>
            <a:ext cx="901700" cy="1022350"/>
          </a:xfrm>
          <a:prstGeom prst="curvedConnector2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 type="triangle" w="med" len="med"/>
          </a:ln>
        </p:spPr>
      </p:cxn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NUS.SOC.CS5248-2017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68611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6861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E75C503-CE65-4E84-82B3-4EA219057E95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686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Scenario (1am)</a:t>
            </a:r>
          </a:p>
        </p:txBody>
      </p:sp>
      <p:sp>
        <p:nvSpPr>
          <p:cNvPr id="68614" name="Cloud"/>
          <p:cNvSpPr>
            <a:spLocks noChangeAspect="1" noEditPoints="1" noChangeArrowheads="1"/>
          </p:cNvSpPr>
          <p:nvPr/>
        </p:nvSpPr>
        <p:spPr bwMode="auto">
          <a:xfrm>
            <a:off x="2862263" y="2573338"/>
            <a:ext cx="4140200" cy="2339975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0 60000 65536"/>
              <a:gd name="T9" fmla="*/ 0 60000 65536"/>
              <a:gd name="T10" fmla="*/ 0 60000 65536"/>
              <a:gd name="T11" fmla="*/ 0 60000 65536"/>
              <a:gd name="T12" fmla="*/ 2977 w 21600"/>
              <a:gd name="T13" fmla="*/ 3262 h 21600"/>
              <a:gd name="T14" fmla="*/ 17087 w 21600"/>
              <a:gd name="T15" fmla="*/ 1733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68615" name="Oval 4"/>
          <p:cNvSpPr>
            <a:spLocks noChangeArrowheads="1"/>
          </p:cNvSpPr>
          <p:nvPr/>
        </p:nvSpPr>
        <p:spPr bwMode="auto">
          <a:xfrm>
            <a:off x="4525963" y="1717675"/>
            <a:ext cx="630237" cy="630238"/>
          </a:xfrm>
          <a:prstGeom prst="ellipse">
            <a:avLst/>
          </a:prstGeom>
          <a:solidFill>
            <a:schemeClr val="accent2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616" name="Oval 5"/>
          <p:cNvSpPr>
            <a:spLocks noChangeArrowheads="1"/>
          </p:cNvSpPr>
          <p:nvPr/>
        </p:nvSpPr>
        <p:spPr bwMode="auto">
          <a:xfrm>
            <a:off x="3176588" y="5003800"/>
            <a:ext cx="630237" cy="630238"/>
          </a:xfrm>
          <a:prstGeom prst="ellipse">
            <a:avLst/>
          </a:prstGeom>
          <a:solidFill>
            <a:schemeClr val="accent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617" name="Oval 6"/>
          <p:cNvSpPr>
            <a:spLocks noChangeArrowheads="1"/>
          </p:cNvSpPr>
          <p:nvPr/>
        </p:nvSpPr>
        <p:spPr bwMode="auto">
          <a:xfrm>
            <a:off x="6372225" y="5003800"/>
            <a:ext cx="630238" cy="630238"/>
          </a:xfrm>
          <a:prstGeom prst="ellipse">
            <a:avLst/>
          </a:prstGeom>
          <a:solidFill>
            <a:schemeClr val="accent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618" name="Oval 7"/>
          <p:cNvSpPr>
            <a:spLocks noChangeArrowheads="1"/>
          </p:cNvSpPr>
          <p:nvPr/>
        </p:nvSpPr>
        <p:spPr bwMode="auto">
          <a:xfrm>
            <a:off x="4525963" y="3775075"/>
            <a:ext cx="630237" cy="630238"/>
          </a:xfrm>
          <a:prstGeom prst="ellipse">
            <a:avLst/>
          </a:prstGeom>
          <a:solidFill>
            <a:srgbClr val="CCCCFF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2000" b="1">
                <a:latin typeface="Verdana" pitchFamily="34" charset="0"/>
              </a:rPr>
              <a:t>A</a:t>
            </a:r>
          </a:p>
        </p:txBody>
      </p:sp>
      <p:sp>
        <p:nvSpPr>
          <p:cNvPr id="68619" name="Text Box 8"/>
          <p:cNvSpPr txBox="1">
            <a:spLocks noChangeArrowheads="1"/>
          </p:cNvSpPr>
          <p:nvPr/>
        </p:nvSpPr>
        <p:spPr bwMode="auto">
          <a:xfrm>
            <a:off x="5470525" y="1781175"/>
            <a:ext cx="1119188" cy="3968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000" b="1">
                <a:latin typeface="Verdana" pitchFamily="34" charset="0"/>
              </a:rPr>
              <a:t>Server</a:t>
            </a:r>
          </a:p>
        </p:txBody>
      </p:sp>
      <p:sp>
        <p:nvSpPr>
          <p:cNvPr id="68620" name="Text Box 9"/>
          <p:cNvSpPr txBox="1">
            <a:spLocks noChangeArrowheads="1"/>
          </p:cNvSpPr>
          <p:nvPr/>
        </p:nvSpPr>
        <p:spPr bwMode="auto">
          <a:xfrm>
            <a:off x="7227888" y="5146675"/>
            <a:ext cx="1274762" cy="3968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000" b="1">
                <a:latin typeface="Verdana" pitchFamily="34" charset="0"/>
              </a:rPr>
              <a:t>Client 2</a:t>
            </a:r>
          </a:p>
        </p:txBody>
      </p:sp>
      <p:cxnSp>
        <p:nvCxnSpPr>
          <p:cNvPr id="68621" name="AutoShape 10"/>
          <p:cNvCxnSpPr>
            <a:cxnSpLocks noChangeShapeType="1"/>
            <a:stCxn id="68615" idx="4"/>
            <a:endCxn id="68618" idx="0"/>
          </p:cNvCxnSpPr>
          <p:nvPr/>
        </p:nvCxnSpPr>
        <p:spPr bwMode="auto">
          <a:xfrm rot="5400000">
            <a:off x="4140994" y="3061494"/>
            <a:ext cx="1401762" cy="0"/>
          </a:xfrm>
          <a:prstGeom prst="straightConnector1">
            <a:avLst/>
          </a:prstGeom>
          <a:noFill/>
          <a:ln w="57150">
            <a:solidFill>
              <a:schemeClr val="tx2"/>
            </a:solidFill>
            <a:round/>
            <a:headEnd/>
            <a:tailEnd type="triangle" w="med" len="med"/>
          </a:ln>
        </p:spPr>
      </p:cxnSp>
      <p:cxnSp>
        <p:nvCxnSpPr>
          <p:cNvPr id="68622" name="AutoShape 11"/>
          <p:cNvCxnSpPr>
            <a:cxnSpLocks noChangeShapeType="1"/>
            <a:stCxn id="68618" idx="4"/>
            <a:endCxn id="68617" idx="2"/>
          </p:cNvCxnSpPr>
          <p:nvPr/>
        </p:nvCxnSpPr>
        <p:spPr bwMode="auto">
          <a:xfrm rot="16200000" flipH="1">
            <a:off x="5149850" y="4110038"/>
            <a:ext cx="901700" cy="1517650"/>
          </a:xfrm>
          <a:prstGeom prst="curvedConnector2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 type="triangle" w="med" len="med"/>
          </a:ln>
        </p:spPr>
      </p:cxn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NUS.SOC.CS5248-2017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6963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6963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D663D26-A0DA-49A9-93C9-64D40AF60BA3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6963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6963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Problem:</a:t>
            </a:r>
          </a:p>
          <a:p>
            <a:pPr marL="819150" lvl="1" eaLnBrk="1" hangingPunct="1"/>
            <a:r>
              <a:rPr lang="en-US" smtClean="0"/>
              <a:t>Caches interfere with congestion control algorithm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Solution:</a:t>
            </a:r>
          </a:p>
          <a:p>
            <a:pPr marL="819150" lvl="1" eaLnBrk="1" hangingPunct="1"/>
            <a:r>
              <a:rPr lang="en-US" smtClean="0"/>
              <a:t>Make cache aware of quality adaptation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NUS.SOC.CS5248-2017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7065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7066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132B7CF-BF71-4BB7-BAB4-93769F8AD927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7066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Solutions</a:t>
            </a:r>
          </a:p>
        </p:txBody>
      </p:sp>
      <p:sp>
        <p:nvSpPr>
          <p:cNvPr id="7066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Making cache “quality-aware”</a:t>
            </a:r>
          </a:p>
          <a:p>
            <a:pPr lvl="1" eaLnBrk="1" hangingPunct="1"/>
            <a:r>
              <a:rPr lang="en-US" smtClean="0"/>
              <a:t>Prefetch</a:t>
            </a:r>
          </a:p>
          <a:p>
            <a:pPr lvl="1" eaLnBrk="1" hangingPunct="1"/>
            <a:r>
              <a:rPr lang="en-US" smtClean="0"/>
              <a:t>Replacement Algorithm</a:t>
            </a:r>
          </a:p>
          <a:p>
            <a:pPr lvl="1" eaLnBrk="1" hangingPunct="1"/>
            <a:endParaRPr lang="en-US" smtClean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NUS.SOC.CS5248-2017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71683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7168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93981DA-47E2-4A1F-BCD6-764160DD3336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7168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Cache Miss</a:t>
            </a:r>
          </a:p>
        </p:txBody>
      </p:sp>
      <p:sp>
        <p:nvSpPr>
          <p:cNvPr id="71686" name="Cloud"/>
          <p:cNvSpPr>
            <a:spLocks noChangeAspect="1" noEditPoints="1" noChangeArrowheads="1"/>
          </p:cNvSpPr>
          <p:nvPr/>
        </p:nvSpPr>
        <p:spPr bwMode="auto">
          <a:xfrm>
            <a:off x="2862263" y="2573338"/>
            <a:ext cx="4140200" cy="2339975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0 60000 65536"/>
              <a:gd name="T9" fmla="*/ 0 60000 65536"/>
              <a:gd name="T10" fmla="*/ 0 60000 65536"/>
              <a:gd name="T11" fmla="*/ 0 60000 65536"/>
              <a:gd name="T12" fmla="*/ 2977 w 21600"/>
              <a:gd name="T13" fmla="*/ 3262 h 21600"/>
              <a:gd name="T14" fmla="*/ 17087 w 21600"/>
              <a:gd name="T15" fmla="*/ 1733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71687" name="Oval 4"/>
          <p:cNvSpPr>
            <a:spLocks noChangeArrowheads="1"/>
          </p:cNvSpPr>
          <p:nvPr/>
        </p:nvSpPr>
        <p:spPr bwMode="auto">
          <a:xfrm>
            <a:off x="4525963" y="1717675"/>
            <a:ext cx="630237" cy="630238"/>
          </a:xfrm>
          <a:prstGeom prst="ellipse">
            <a:avLst/>
          </a:prstGeom>
          <a:solidFill>
            <a:schemeClr val="accent2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688" name="Oval 5"/>
          <p:cNvSpPr>
            <a:spLocks noChangeArrowheads="1"/>
          </p:cNvSpPr>
          <p:nvPr/>
        </p:nvSpPr>
        <p:spPr bwMode="auto">
          <a:xfrm>
            <a:off x="3176588" y="5003800"/>
            <a:ext cx="630237" cy="630238"/>
          </a:xfrm>
          <a:prstGeom prst="ellipse">
            <a:avLst/>
          </a:prstGeom>
          <a:solidFill>
            <a:schemeClr val="accent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689" name="Oval 6"/>
          <p:cNvSpPr>
            <a:spLocks noChangeArrowheads="1"/>
          </p:cNvSpPr>
          <p:nvPr/>
        </p:nvSpPr>
        <p:spPr bwMode="auto">
          <a:xfrm>
            <a:off x="6372225" y="5003800"/>
            <a:ext cx="630238" cy="630238"/>
          </a:xfrm>
          <a:prstGeom prst="ellipse">
            <a:avLst/>
          </a:prstGeom>
          <a:solidFill>
            <a:schemeClr val="accent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690" name="Oval 7"/>
          <p:cNvSpPr>
            <a:spLocks noChangeArrowheads="1"/>
          </p:cNvSpPr>
          <p:nvPr/>
        </p:nvSpPr>
        <p:spPr bwMode="auto">
          <a:xfrm>
            <a:off x="4525963" y="3775075"/>
            <a:ext cx="630237" cy="630238"/>
          </a:xfrm>
          <a:prstGeom prst="ellipse">
            <a:avLst/>
          </a:prstGeom>
          <a:solidFill>
            <a:srgbClr val="CCCCFF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2000" b="1">
                <a:latin typeface="Verdana" pitchFamily="34" charset="0"/>
              </a:rPr>
              <a:t>A</a:t>
            </a:r>
          </a:p>
        </p:txBody>
      </p:sp>
      <p:sp>
        <p:nvSpPr>
          <p:cNvPr id="71691" name="Text Box 8"/>
          <p:cNvSpPr txBox="1">
            <a:spLocks noChangeArrowheads="1"/>
          </p:cNvSpPr>
          <p:nvPr/>
        </p:nvSpPr>
        <p:spPr bwMode="auto">
          <a:xfrm>
            <a:off x="5470525" y="1781175"/>
            <a:ext cx="1119188" cy="3968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000" b="1">
                <a:latin typeface="Verdana" pitchFamily="34" charset="0"/>
              </a:rPr>
              <a:t>Server</a:t>
            </a:r>
          </a:p>
        </p:txBody>
      </p:sp>
      <p:sp>
        <p:nvSpPr>
          <p:cNvPr id="71692" name="Text Box 9"/>
          <p:cNvSpPr txBox="1">
            <a:spLocks noChangeArrowheads="1"/>
          </p:cNvSpPr>
          <p:nvPr/>
        </p:nvSpPr>
        <p:spPr bwMode="auto">
          <a:xfrm>
            <a:off x="7227888" y="5146675"/>
            <a:ext cx="1274762" cy="3968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000" b="1">
                <a:latin typeface="Verdana" pitchFamily="34" charset="0"/>
              </a:rPr>
              <a:t>Client 2</a:t>
            </a:r>
          </a:p>
        </p:txBody>
      </p:sp>
      <p:cxnSp>
        <p:nvCxnSpPr>
          <p:cNvPr id="71693" name="AutoShape 10"/>
          <p:cNvCxnSpPr>
            <a:cxnSpLocks noChangeShapeType="1"/>
            <a:stCxn id="71687" idx="4"/>
            <a:endCxn id="71690" idx="0"/>
          </p:cNvCxnSpPr>
          <p:nvPr/>
        </p:nvCxnSpPr>
        <p:spPr bwMode="auto">
          <a:xfrm rot="5400000">
            <a:off x="4140994" y="3061494"/>
            <a:ext cx="1401762" cy="0"/>
          </a:xfrm>
          <a:prstGeom prst="straightConnector1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 type="triangle" w="med" len="med"/>
          </a:ln>
        </p:spPr>
      </p:cxnSp>
      <p:cxnSp>
        <p:nvCxnSpPr>
          <p:cNvPr id="71694" name="AutoShape 11"/>
          <p:cNvCxnSpPr>
            <a:cxnSpLocks noChangeShapeType="1"/>
            <a:stCxn id="71690" idx="4"/>
            <a:endCxn id="71688" idx="6"/>
          </p:cNvCxnSpPr>
          <p:nvPr/>
        </p:nvCxnSpPr>
        <p:spPr bwMode="auto">
          <a:xfrm rot="5400000">
            <a:off x="3879850" y="4357688"/>
            <a:ext cx="901700" cy="1022350"/>
          </a:xfrm>
          <a:prstGeom prst="curvedConnector2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 type="triangle" w="med" len="med"/>
          </a:ln>
        </p:spPr>
      </p:cxn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yers">
  <a:themeElements>
    <a:clrScheme name="Layers 13">
      <a:dk1>
        <a:srgbClr val="000000"/>
      </a:dk1>
      <a:lt1>
        <a:srgbClr val="FFFFFF"/>
      </a:lt1>
      <a:dk2>
        <a:srgbClr val="000000"/>
      </a:dk2>
      <a:lt2>
        <a:srgbClr val="891411"/>
      </a:lt2>
      <a:accent1>
        <a:srgbClr val="336699"/>
      </a:accent1>
      <a:accent2>
        <a:srgbClr val="660066"/>
      </a:accent2>
      <a:accent3>
        <a:srgbClr val="FFFFFF"/>
      </a:accent3>
      <a:accent4>
        <a:srgbClr val="000000"/>
      </a:accent4>
      <a:accent5>
        <a:srgbClr val="ADB8CA"/>
      </a:accent5>
      <a:accent6>
        <a:srgbClr val="5C005C"/>
      </a:accent6>
      <a:hlink>
        <a:srgbClr val="003366"/>
      </a:hlink>
      <a:folHlink>
        <a:srgbClr val="000066"/>
      </a:folHlink>
    </a:clrScheme>
    <a:fontScheme name="Layers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chemeClr val="tx1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Lucida Sans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chemeClr val="tx1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Lucida Sans" pitchFamily="34" charset="0"/>
          </a:defRPr>
        </a:defPPr>
      </a:lstStyle>
    </a:lnDef>
  </a:objectDefaults>
  <a:extraClrSchemeLst>
    <a:extraClrScheme>
      <a:clrScheme name="Layers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11">
        <a:dk1>
          <a:srgbClr val="000000"/>
        </a:dk1>
        <a:lt1>
          <a:srgbClr val="FFFFFF"/>
        </a:lt1>
        <a:dk2>
          <a:srgbClr val="0033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12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333399"/>
        </a:accent1>
        <a:accent2>
          <a:srgbClr val="660066"/>
        </a:accent2>
        <a:accent3>
          <a:srgbClr val="FFFFFF"/>
        </a:accent3>
        <a:accent4>
          <a:srgbClr val="000000"/>
        </a:accent4>
        <a:accent5>
          <a:srgbClr val="ADADCA"/>
        </a:accent5>
        <a:accent6>
          <a:srgbClr val="5C005C"/>
        </a:accent6>
        <a:hlink>
          <a:srgbClr val="003366"/>
        </a:hlink>
        <a:folHlink>
          <a:srgbClr val="FFFF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13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336699"/>
        </a:accent1>
        <a:accent2>
          <a:srgbClr val="660066"/>
        </a:accent2>
        <a:accent3>
          <a:srgbClr val="FFFFFF"/>
        </a:accent3>
        <a:accent4>
          <a:srgbClr val="000000"/>
        </a:accent4>
        <a:accent5>
          <a:srgbClr val="ADB8CA"/>
        </a:accent5>
        <a:accent6>
          <a:srgbClr val="5C005C"/>
        </a:accent6>
        <a:hlink>
          <a:srgbClr val="003366"/>
        </a:hlink>
        <a:folHlink>
          <a:srgbClr val="0000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12277</TotalTime>
  <Words>830</Words>
  <Application>Microsoft Office PowerPoint</Application>
  <PresentationFormat>On-screen Show (4:3)</PresentationFormat>
  <Paragraphs>272</Paragraphs>
  <Slides>31</Slides>
  <Notes>28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2" baseType="lpstr">
      <vt:lpstr>Layers</vt:lpstr>
      <vt:lpstr>Proxy Caching for Streaming Media</vt:lpstr>
      <vt:lpstr>You Are Here</vt:lpstr>
      <vt:lpstr>Quality Adaptive Caching</vt:lpstr>
      <vt:lpstr>Objective</vt:lpstr>
      <vt:lpstr>Scenario (10am)</vt:lpstr>
      <vt:lpstr>Scenario (1am)</vt:lpstr>
      <vt:lpstr>PowerPoint Presentation</vt:lpstr>
      <vt:lpstr>Solutions</vt:lpstr>
      <vt:lpstr>Cache Miss</vt:lpstr>
      <vt:lpstr>Cache Hit</vt:lpstr>
      <vt:lpstr>Peeking Inside the Cache</vt:lpstr>
      <vt:lpstr>Cache Hit: Repair</vt:lpstr>
      <vt:lpstr>Cache Hit: Prefetch</vt:lpstr>
      <vt:lpstr>Prefetch Algorithm</vt:lpstr>
      <vt:lpstr>Proxy Request to Server</vt:lpstr>
      <vt:lpstr>Server Response</vt:lpstr>
      <vt:lpstr>Server Response</vt:lpstr>
      <vt:lpstr>Trade-offs</vt:lpstr>
      <vt:lpstr>Solutions</vt:lpstr>
      <vt:lpstr>Goal of Replacement</vt:lpstr>
      <vt:lpstr>The Algorithm</vt:lpstr>
      <vt:lpstr>Thrashing and Locking</vt:lpstr>
      <vt:lpstr>Choosing Victim</vt:lpstr>
      <vt:lpstr>Example</vt:lpstr>
      <vt:lpstr>Static Cache</vt:lpstr>
      <vt:lpstr>Dynamic Caching</vt:lpstr>
      <vt:lpstr>Motivating Scenario</vt:lpstr>
      <vt:lpstr>PowerPoint Presentation</vt:lpstr>
      <vt:lpstr>Using Dynamic Cache</vt:lpstr>
      <vt:lpstr>Extending to N Receivers</vt:lpstr>
      <vt:lpstr>Rules of Thumb</vt:lpstr>
    </vt:vector>
  </TitlesOfParts>
  <Manager/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Error Recovery</dc:title>
  <dc:creator/>
  <cp:lastModifiedBy>Roger Zimmermann</cp:lastModifiedBy>
  <cp:revision>72</cp:revision>
  <cp:lastPrinted>2005-10-05T01:48:36Z</cp:lastPrinted>
  <dcterms:created xsi:type="dcterms:W3CDTF">2003-09-06T02:49:53Z</dcterms:created>
  <dcterms:modified xsi:type="dcterms:W3CDTF">2017-11-01T09:00:15Z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JWO120">
    <vt:i4>1082196057</vt:i4>
  </property>
</Properties>
</file>