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8"/>
  </p:notesMasterIdLst>
  <p:handoutMasterIdLst>
    <p:handoutMasterId r:id="rId69"/>
  </p:handoutMasterIdLst>
  <p:sldIdLst>
    <p:sldId id="312" r:id="rId2"/>
    <p:sldId id="313" r:id="rId3"/>
    <p:sldId id="303" r:id="rId4"/>
    <p:sldId id="308" r:id="rId5"/>
    <p:sldId id="336" r:id="rId6"/>
    <p:sldId id="337" r:id="rId7"/>
    <p:sldId id="338" r:id="rId8"/>
    <p:sldId id="339" r:id="rId9"/>
    <p:sldId id="314" r:id="rId10"/>
    <p:sldId id="315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04" r:id="rId29"/>
    <p:sldId id="258" r:id="rId30"/>
    <p:sldId id="260" r:id="rId31"/>
    <p:sldId id="256" r:id="rId32"/>
    <p:sldId id="272" r:id="rId33"/>
    <p:sldId id="261" r:id="rId34"/>
    <p:sldId id="271" r:id="rId35"/>
    <p:sldId id="270" r:id="rId36"/>
    <p:sldId id="268" r:id="rId37"/>
    <p:sldId id="284" r:id="rId38"/>
    <p:sldId id="269" r:id="rId39"/>
    <p:sldId id="264" r:id="rId40"/>
    <p:sldId id="305" r:id="rId41"/>
    <p:sldId id="273" r:id="rId42"/>
    <p:sldId id="274" r:id="rId43"/>
    <p:sldId id="275" r:id="rId44"/>
    <p:sldId id="276" r:id="rId45"/>
    <p:sldId id="278" r:id="rId46"/>
    <p:sldId id="311" r:id="rId47"/>
    <p:sldId id="282" r:id="rId48"/>
    <p:sldId id="306" r:id="rId49"/>
    <p:sldId id="279" r:id="rId50"/>
    <p:sldId id="283" r:id="rId51"/>
    <p:sldId id="285" r:id="rId52"/>
    <p:sldId id="286" r:id="rId53"/>
    <p:sldId id="310" r:id="rId54"/>
    <p:sldId id="287" r:id="rId55"/>
    <p:sldId id="289" r:id="rId56"/>
    <p:sldId id="290" r:id="rId57"/>
    <p:sldId id="292" r:id="rId58"/>
    <p:sldId id="294" r:id="rId59"/>
    <p:sldId id="295" r:id="rId60"/>
    <p:sldId id="296" r:id="rId61"/>
    <p:sldId id="297" r:id="rId62"/>
    <p:sldId id="298" r:id="rId63"/>
    <p:sldId id="299" r:id="rId64"/>
    <p:sldId id="300" r:id="rId65"/>
    <p:sldId id="335" r:id="rId66"/>
    <p:sldId id="334" r:id="rId6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E706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A400"/>
    <a:srgbClr val="E70600"/>
    <a:srgbClr val="0195FF"/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6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C98CA7-0762-4E8C-9582-D912C4F77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1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fld id="{23F0BECC-A8D3-4486-9257-CB71230AE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25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7D6E1-6133-4878-96CB-9022469A8A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70D7C-9A4E-4C2D-AC6D-969EC2B8CC0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9E870F-91BF-4CB0-AA5F-21175BC53EC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6376FF-49CC-4250-A37C-EDA8BCF978B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767968-2850-4272-9954-95E37623A33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0EBA7-2320-45B6-82C7-84EEF94A459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A1754-571E-4224-AA1C-C02766B4CB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96B5A-18F8-4CB2-B5D2-E606219BB72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4A022-4A6C-4803-8B94-F0B952A5EC3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0EA1FC-5723-4C0C-81E4-929C76AE65D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2C2D2-8425-492D-84C1-565990C9F21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A1BFC-8A02-4D9B-8468-7FCD7F5AE9E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25470-8D7C-4FED-AECB-B207309376E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32922-AFCE-4489-B571-1ADD6ACA84B5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872D5-1089-49E9-BE7A-5DCD0014CBE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D4526-4E32-4BB2-8AF8-4F4261B032B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17DEA-FA0D-4186-92D1-A2FF6677283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S:R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4E931-AF90-44AF-9CDE-2E1F2B9B676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B9B0D-3FEB-45F9-8B12-BFF70A01488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823FB-A4BE-4936-BA74-FBAC902B8B5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FFC4F-02B9-4CD3-82D0-2746505B3C8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33683-7AEE-4EFA-9CCE-56D220C9C080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/>
              <a:t>CPU is fast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D02176-6FC6-4EEE-BA93-89C4CED33E7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37411-A7B9-4DF4-8CEE-9AB4AD483BC4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E35F9-14F6-44A9-877C-34AC8C7745EF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Improve robustness</a:t>
            </a:r>
          </a:p>
          <a:p>
            <a:r>
              <a:rPr lang="en-US" smtClean="0"/>
              <a:t>It’s a DAG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221F4-97D1-478B-996C-FA61B1C4B09B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4EFCA-E111-4A9E-8807-42DD1BBDF62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E1D58-289D-458B-BC48-BEB6B831459F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5B45F-19A6-4DB5-AA28-C92653DED39D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B8A43-1B43-4587-8860-345AA0D597BD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742C3-4EA6-41C6-8FD8-2B62DB20C5D4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75A09-472E-4BF8-AB90-F74E9114AF6D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3D0D58-E24C-4478-9742-6322283C789F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Abandon</a:t>
            </a:r>
          </a:p>
          <a:p>
            <a:r>
              <a:rPr lang="en-US" smtClean="0"/>
              <a:t>Adopt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7CC39-3F6E-4238-A8DF-084595FA568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/>
              <a:t>Bad for tree-based scheme like NICE/Narada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8D2E1-4B6A-422B-A56D-32FA204314C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reject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5C929-7FD2-4E2F-A0C6-427F48A9A9C3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D0D9A-C3B8-431A-ADF3-091A40B70668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61BDD-1F08-4ABE-B0DB-9100EAA96695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E3711-5F4E-4A75-AEB0-CA2571E61A3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ACE6E-595E-4ED5-9457-B3C10FA5421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73DA9-B73A-42B4-80E6-ECB582D4C999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00F6D-C759-42BD-A7D6-98A62E55A9B4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694EA-7BCF-42D5-B62C-1498721D958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A2909-E6CF-4940-A837-4772422B2ABD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944E6-793A-49EF-8D9B-3E18B4109C9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EE545-C1EF-4B27-996C-BE79B9CF6A22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B5C2F-3432-46A7-89D2-240C3AAB7529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F196A-E66D-4A3A-93CB-85F02B6107EA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B9A4B-0FF8-423D-9948-BCDE235CA680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C059A-AF18-489B-9BC2-F495F3169EC0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2634E0-D433-42A9-BB37-CB0C4093718D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ADA45-6029-4B95-98AB-04A20A18C2EE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39863-AB2E-40D2-8558-576A710C2AAC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1284E-9BDB-476A-80A4-4B6B60212D3B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7864E-7069-4508-B765-6086EC5AC47E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6C7B7-4136-43E8-A27D-076E6EA1C39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6C3E3-D2A6-40FD-A15A-9BF27D7BCDF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21614-60AA-40DB-ACDC-6DDC8CA452F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97CC5-5605-4F7F-8E28-8EC295E9369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77000"/>
            <a:ext cx="3200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  <a:latin typeface="Tahoma" pitchFamily="34" charset="0"/>
              </a:rPr>
              <a:t>NUS.SOC.CS5248-2017</a:t>
            </a:r>
            <a:endParaRPr lang="en-US" sz="800" b="0" dirty="0">
              <a:solidFill>
                <a:schemeClr val="accent1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Roger Zimmermann (based in part on slides by </a:t>
            </a:r>
            <a:r>
              <a:rPr lang="en-US" sz="800" b="0" dirty="0" err="1">
                <a:solidFill>
                  <a:schemeClr val="accent1"/>
                </a:solidFill>
                <a:latin typeface="Tahoma" pitchFamily="34" charset="0"/>
              </a:rPr>
              <a:t>Ooi</a:t>
            </a: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 Wei Tsang)</a:t>
            </a:r>
          </a:p>
        </p:txBody>
      </p:sp>
      <p:sp>
        <p:nvSpPr>
          <p:cNvPr id="91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5829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5D3E-C5C6-4187-A5BD-610461F82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9938F-B20D-45E3-AF69-690C66064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CD64-0B36-4CDD-AF82-39AAC5C0C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19DF-B84C-4959-B41B-EF2550C06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9CE67-E789-4C64-A226-66885C980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14D3-E471-4FB5-BB05-5D30525E3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2C0BC-C09F-4B6F-81E7-0151ECD9D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8F03-B831-4557-A4C1-012C32792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04FB-8367-41F9-A45A-0FF088A5B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A28D0-FB3C-4B9F-A0A6-066C8627D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BDE2-779A-4DF4-A016-88C05D25C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718E1E8-01AF-423D-BEF8-555F570E7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Peer-to-Peer Streaming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Idea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increase robustness:</a:t>
            </a:r>
            <a:br>
              <a:rPr lang="en-US" dirty="0" smtClean="0"/>
            </a:br>
            <a:r>
              <a:rPr lang="en-US" dirty="0" smtClean="0"/>
              <a:t>Split </a:t>
            </a:r>
            <a:r>
              <a:rPr lang="en-US" dirty="0" smtClean="0"/>
              <a:t>video into </a:t>
            </a:r>
            <a:r>
              <a:rPr lang="en-US" i="1" dirty="0" smtClean="0"/>
              <a:t>k</a:t>
            </a:r>
            <a:r>
              <a:rPr lang="en-US" dirty="0" smtClean="0"/>
              <a:t> “parts”, send one part along one </a:t>
            </a:r>
            <a:r>
              <a:rPr lang="en-US" dirty="0" smtClean="0"/>
              <a:t>tree.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“Smart” Splitting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node may be able to reconstruct partial data with a subset of the </a:t>
            </a:r>
            <a:r>
              <a:rPr lang="en-US" dirty="0" smtClean="0"/>
              <a:t>parts.</a:t>
            </a:r>
            <a:endParaRPr lang="en-US" dirty="0" smtClean="0"/>
          </a:p>
          <a:p>
            <a:pPr eaLnBrk="1" hangingPunct="1"/>
            <a:r>
              <a:rPr lang="en-US" dirty="0" smtClean="0"/>
              <a:t>More </a:t>
            </a:r>
            <a:r>
              <a:rPr lang="en-US" dirty="0" smtClean="0"/>
              <a:t>parts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 smtClean="0"/>
              <a:t>better </a:t>
            </a:r>
            <a:r>
              <a:rPr lang="en-US" dirty="0" smtClean="0"/>
              <a:t>quality.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“Multiple Description Coding”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Example (Video)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Divide into two descriptions</a:t>
            </a:r>
          </a:p>
          <a:p>
            <a:pPr lvl="1" eaLnBrk="1" hangingPunct="1"/>
            <a:r>
              <a:rPr lang="en-US" dirty="0" smtClean="0"/>
              <a:t>1. Even frames</a:t>
            </a:r>
          </a:p>
          <a:p>
            <a:pPr lvl="1" eaLnBrk="1" hangingPunct="1"/>
            <a:r>
              <a:rPr lang="en-US" dirty="0" smtClean="0"/>
              <a:t>2. Odd frames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“Multiple State Encoding”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Does not scale to a large number of </a:t>
            </a:r>
            <a:r>
              <a:rPr lang="en-US" dirty="0" smtClean="0"/>
              <a:t>descriptions.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Coding</a:t>
            </a:r>
          </a:p>
        </p:txBody>
      </p:sp>
      <p:pic>
        <p:nvPicPr>
          <p:cNvPr id="11269" name="Picture 3" descr="clen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336925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 descr="clenn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1088" y="3341688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5" descr="clenna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1400" y="333375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2" name="Group 6"/>
          <p:cNvGrpSpPr>
            <a:grpSpLocks/>
          </p:cNvGrpSpPr>
          <p:nvPr/>
        </p:nvGrpSpPr>
        <p:grpSpPr bwMode="auto">
          <a:xfrm>
            <a:off x="4586288" y="2522538"/>
            <a:ext cx="508000" cy="508000"/>
            <a:chOff x="2840" y="1635"/>
            <a:chExt cx="320" cy="320"/>
          </a:xfrm>
        </p:grpSpPr>
        <p:sp>
          <p:nvSpPr>
            <p:cNvPr id="11287" name="Oval 7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8" name="AutoShape 8"/>
            <p:cNvCxnSpPr>
              <a:cxnSpLocks noChangeShapeType="1"/>
              <a:stCxn id="11287" idx="0"/>
              <a:endCxn id="11287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9" name="AutoShape 9"/>
            <p:cNvCxnSpPr>
              <a:cxnSpLocks noChangeShapeType="1"/>
              <a:stCxn id="11287" idx="2"/>
              <a:endCxn id="11287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7137400" y="2524125"/>
            <a:ext cx="508000" cy="508000"/>
            <a:chOff x="2840" y="1635"/>
            <a:chExt cx="320" cy="320"/>
          </a:xfrm>
        </p:grpSpPr>
        <p:sp>
          <p:nvSpPr>
            <p:cNvPr id="11284" name="Oval 11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5" name="AutoShape 12"/>
            <p:cNvCxnSpPr>
              <a:cxnSpLocks noChangeShapeType="1"/>
              <a:stCxn id="11284" idx="0"/>
              <a:endCxn id="11284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6" name="AutoShape 13"/>
            <p:cNvCxnSpPr>
              <a:cxnSpLocks noChangeShapeType="1"/>
              <a:stCxn id="11284" idx="2"/>
              <a:endCxn id="11284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1506538" y="1676400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1</a:t>
            </a:r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>
            <a:off x="4089400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2</a:t>
            </a: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6640513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3</a:t>
            </a:r>
          </a:p>
        </p:txBody>
      </p:sp>
      <p:sp>
        <p:nvSpPr>
          <p:cNvPr id="11277" name="Line 17"/>
          <p:cNvSpPr>
            <a:spLocks noChangeShapeType="1"/>
          </p:cNvSpPr>
          <p:nvPr/>
        </p:nvSpPr>
        <p:spPr bwMode="auto">
          <a:xfrm>
            <a:off x="2246313" y="2776538"/>
            <a:ext cx="2341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8"/>
          <p:cNvSpPr>
            <a:spLocks noChangeShapeType="1"/>
          </p:cNvSpPr>
          <p:nvPr/>
        </p:nvSpPr>
        <p:spPr bwMode="auto">
          <a:xfrm>
            <a:off x="5103813" y="2784475"/>
            <a:ext cx="2016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9"/>
          <p:cNvSpPr>
            <a:spLocks noChangeShapeType="1"/>
          </p:cNvSpPr>
          <p:nvPr/>
        </p:nvSpPr>
        <p:spPr bwMode="auto">
          <a:xfrm>
            <a:off x="2209800" y="2346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280" name="AutoShape 20"/>
          <p:cNvCxnSpPr>
            <a:cxnSpLocks noChangeShapeType="1"/>
            <a:stCxn id="11287" idx="4"/>
          </p:cNvCxnSpPr>
          <p:nvPr/>
        </p:nvCxnSpPr>
        <p:spPr bwMode="auto">
          <a:xfrm>
            <a:off x="4840288" y="3030538"/>
            <a:ext cx="0" cy="311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1" name="AutoShape 21"/>
          <p:cNvCxnSpPr>
            <a:cxnSpLocks noChangeShapeType="1"/>
            <a:stCxn id="11284" idx="4"/>
          </p:cNvCxnSpPr>
          <p:nvPr/>
        </p:nvCxnSpPr>
        <p:spPr bwMode="auto">
          <a:xfrm>
            <a:off x="7391400" y="3032125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2" name="AutoShape 22"/>
          <p:cNvCxnSpPr>
            <a:cxnSpLocks noChangeShapeType="1"/>
            <a:stCxn id="11275" idx="2"/>
            <a:endCxn id="11287" idx="0"/>
          </p:cNvCxnSpPr>
          <p:nvPr/>
        </p:nvCxnSpPr>
        <p:spPr bwMode="auto">
          <a:xfrm>
            <a:off x="4840288" y="2255838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3" name="AutoShape 23"/>
          <p:cNvCxnSpPr>
            <a:cxnSpLocks noChangeShapeType="1"/>
            <a:stCxn id="11276" idx="2"/>
            <a:endCxn id="11284" idx="0"/>
          </p:cNvCxnSpPr>
          <p:nvPr/>
        </p:nvCxnSpPr>
        <p:spPr bwMode="auto">
          <a:xfrm>
            <a:off x="7391400" y="2255838"/>
            <a:ext cx="0" cy="268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Coding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 layer one description?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But there are dependencies between the </a:t>
            </a:r>
            <a:r>
              <a:rPr lang="en-US" dirty="0" smtClean="0"/>
              <a:t>descriptions.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Description Coding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590800" y="18288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2590800" y="32004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2590800" y="45720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1508125" y="2011363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508125" y="49482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1508125" y="35004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2590800" y="18288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590800" y="32004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2590800" y="45720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4419600" y="18288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0653" name="Rectangle 13"/>
          <p:cNvSpPr>
            <a:spLocks noChangeArrowheads="1"/>
          </p:cNvSpPr>
          <p:nvPr/>
        </p:nvSpPr>
        <p:spPr bwMode="auto">
          <a:xfrm>
            <a:off x="4419600" y="32004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4419600" y="45720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XOR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5334000" y="18288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5334000" y="32004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5334000" y="45720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9" grpId="0" animBg="1"/>
      <p:bldP spid="240650" grpId="0" animBg="1"/>
      <p:bldP spid="240651" grpId="0" animBg="1"/>
      <p:bldP spid="240652" grpId="0" animBg="1"/>
      <p:bldP spid="240653" grpId="0" animBg="1"/>
      <p:bldP spid="240654" grpId="0" animBg="1"/>
      <p:bldP spid="240655" grpId="0" animBg="1"/>
      <p:bldP spid="240656" grpId="0" animBg="1"/>
      <p:bldP spid="2406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Description Coding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2590800" y="1828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676400" y="1824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2590800" y="1828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4196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2590800" y="2895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2590800" y="2895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4196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2590800" y="4038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2590800" y="4038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44196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2590800" y="5257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2590800" y="5257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4196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1676400" y="2890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1676400" y="4033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1676400" y="5253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D4</a:t>
            </a:r>
          </a:p>
        </p:txBody>
      </p:sp>
      <p:sp>
        <p:nvSpPr>
          <p:cNvPr id="242707" name="Rectangle 19"/>
          <p:cNvSpPr>
            <a:spLocks noChangeArrowheads="1"/>
          </p:cNvSpPr>
          <p:nvPr/>
        </p:nvSpPr>
        <p:spPr bwMode="auto">
          <a:xfrm>
            <a:off x="6019800" y="1828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6019800" y="2895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019800" y="4038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  <p:sp>
        <p:nvSpPr>
          <p:cNvPr id="242710" name="Rectangle 22"/>
          <p:cNvSpPr>
            <a:spLocks noChangeArrowheads="1"/>
          </p:cNvSpPr>
          <p:nvPr/>
        </p:nvSpPr>
        <p:spPr bwMode="auto">
          <a:xfrm>
            <a:off x="6019800" y="5257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XOR</a:t>
            </a:r>
          </a:p>
        </p:txBody>
      </p:sp>
      <p:sp>
        <p:nvSpPr>
          <p:cNvPr id="242711" name="Rectangle 23"/>
          <p:cNvSpPr>
            <a:spLocks noChangeArrowheads="1"/>
          </p:cNvSpPr>
          <p:nvPr/>
        </p:nvSpPr>
        <p:spPr bwMode="auto">
          <a:xfrm>
            <a:off x="49530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2" name="Rectangle 24"/>
          <p:cNvSpPr>
            <a:spLocks noChangeArrowheads="1"/>
          </p:cNvSpPr>
          <p:nvPr/>
        </p:nvSpPr>
        <p:spPr bwMode="auto">
          <a:xfrm>
            <a:off x="49530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3" name="Rectangle 25"/>
          <p:cNvSpPr>
            <a:spLocks noChangeArrowheads="1"/>
          </p:cNvSpPr>
          <p:nvPr/>
        </p:nvSpPr>
        <p:spPr bwMode="auto">
          <a:xfrm>
            <a:off x="49530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4" name="Rectangle 26"/>
          <p:cNvSpPr>
            <a:spLocks noChangeArrowheads="1"/>
          </p:cNvSpPr>
          <p:nvPr/>
        </p:nvSpPr>
        <p:spPr bwMode="auto">
          <a:xfrm>
            <a:off x="49530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5" name="Rectangle 27"/>
          <p:cNvSpPr>
            <a:spLocks noChangeArrowheads="1"/>
          </p:cNvSpPr>
          <p:nvPr/>
        </p:nvSpPr>
        <p:spPr bwMode="auto">
          <a:xfrm>
            <a:off x="54864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242716" name="Rectangle 28"/>
          <p:cNvSpPr>
            <a:spLocks noChangeArrowheads="1"/>
          </p:cNvSpPr>
          <p:nvPr/>
        </p:nvSpPr>
        <p:spPr bwMode="auto">
          <a:xfrm>
            <a:off x="54864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7" name="Rectangle 29"/>
          <p:cNvSpPr>
            <a:spLocks noChangeArrowheads="1"/>
          </p:cNvSpPr>
          <p:nvPr/>
        </p:nvSpPr>
        <p:spPr bwMode="auto">
          <a:xfrm>
            <a:off x="54864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2718" name="Rectangle 30"/>
          <p:cNvSpPr>
            <a:spLocks noChangeArrowheads="1"/>
          </p:cNvSpPr>
          <p:nvPr/>
        </p:nvSpPr>
        <p:spPr bwMode="auto">
          <a:xfrm>
            <a:off x="54864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3" grpId="0" animBg="1"/>
      <p:bldP spid="242694" grpId="0" animBg="1"/>
      <p:bldP spid="242696" grpId="0" animBg="1"/>
      <p:bldP spid="242697" grpId="0" animBg="1"/>
      <p:bldP spid="242699" grpId="0" animBg="1"/>
      <p:bldP spid="242700" grpId="0" animBg="1"/>
      <p:bldP spid="242702" grpId="0" animBg="1"/>
      <p:bldP spid="242703" grpId="0" animBg="1"/>
      <p:bldP spid="242707" grpId="0" animBg="1"/>
      <p:bldP spid="242708" grpId="0" animBg="1"/>
      <p:bldP spid="242709" grpId="0" animBg="1"/>
      <p:bldP spid="242710" grpId="0" animBg="1"/>
      <p:bldP spid="242711" grpId="0" animBg="1"/>
      <p:bldP spid="242712" grpId="0" animBg="1"/>
      <p:bldP spid="242713" grpId="0" animBg="1"/>
      <p:bldP spid="242714" grpId="0" animBg="1"/>
      <p:bldP spid="242715" grpId="0" animBg="1"/>
      <p:bldP spid="242716" grpId="0" animBg="1"/>
      <p:bldP spid="242717" grpId="0" animBg="1"/>
      <p:bldP spid="2427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Build Tree?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Send one description along one tree </a:t>
            </a:r>
            <a:r>
              <a:rPr lang="en-US" dirty="0" smtClean="0"/>
              <a:t>only.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 node is </a:t>
            </a:r>
            <a:r>
              <a:rPr lang="en-US" b="1" u="sng" dirty="0" smtClean="0"/>
              <a:t>internal node</a:t>
            </a:r>
            <a:r>
              <a:rPr lang="en-US" dirty="0" smtClean="0"/>
              <a:t> in at most </a:t>
            </a:r>
            <a:r>
              <a:rPr lang="en-US" b="1" u="sng" dirty="0" smtClean="0"/>
              <a:t>one tree</a:t>
            </a:r>
            <a:r>
              <a:rPr lang="en-US" dirty="0" smtClean="0"/>
              <a:t>, and is leaf node in the rest of the </a:t>
            </a:r>
            <a:r>
              <a:rPr lang="en-US" dirty="0" smtClean="0"/>
              <a:t>trees.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3622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33528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13716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18288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3" name="Oval 8"/>
          <p:cNvSpPr>
            <a:spLocks noChangeArrowheads="1"/>
          </p:cNvSpPr>
          <p:nvPr/>
        </p:nvSpPr>
        <p:spPr bwMode="auto">
          <a:xfrm>
            <a:off x="838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4" name="Oval 9"/>
          <p:cNvSpPr>
            <a:spLocks noChangeArrowheads="1"/>
          </p:cNvSpPr>
          <p:nvPr/>
        </p:nvSpPr>
        <p:spPr bwMode="auto">
          <a:xfrm>
            <a:off x="3886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395" name="Oval 10"/>
          <p:cNvSpPr>
            <a:spLocks noChangeArrowheads="1"/>
          </p:cNvSpPr>
          <p:nvPr/>
        </p:nvSpPr>
        <p:spPr bwMode="auto">
          <a:xfrm>
            <a:off x="2895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6396" name="Oval 11"/>
          <p:cNvSpPr>
            <a:spLocks noChangeArrowheads="1"/>
          </p:cNvSpPr>
          <p:nvPr/>
        </p:nvSpPr>
        <p:spPr bwMode="auto">
          <a:xfrm>
            <a:off x="64770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7" name="Oval 12"/>
          <p:cNvSpPr>
            <a:spLocks noChangeArrowheads="1"/>
          </p:cNvSpPr>
          <p:nvPr/>
        </p:nvSpPr>
        <p:spPr bwMode="auto">
          <a:xfrm>
            <a:off x="74676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8" name="Oval 13"/>
          <p:cNvSpPr>
            <a:spLocks noChangeArrowheads="1"/>
          </p:cNvSpPr>
          <p:nvPr/>
        </p:nvSpPr>
        <p:spPr bwMode="auto">
          <a:xfrm>
            <a:off x="54864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9" name="Oval 14"/>
          <p:cNvSpPr>
            <a:spLocks noChangeArrowheads="1"/>
          </p:cNvSpPr>
          <p:nvPr/>
        </p:nvSpPr>
        <p:spPr bwMode="auto">
          <a:xfrm>
            <a:off x="5943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400" name="Oval 15"/>
          <p:cNvSpPr>
            <a:spLocks noChangeArrowheads="1"/>
          </p:cNvSpPr>
          <p:nvPr/>
        </p:nvSpPr>
        <p:spPr bwMode="auto">
          <a:xfrm>
            <a:off x="4953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401" name="Oval 16"/>
          <p:cNvSpPr>
            <a:spLocks noChangeArrowheads="1"/>
          </p:cNvSpPr>
          <p:nvPr/>
        </p:nvSpPr>
        <p:spPr bwMode="auto">
          <a:xfrm>
            <a:off x="8001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402" name="Oval 17"/>
          <p:cNvSpPr>
            <a:spLocks noChangeArrowheads="1"/>
          </p:cNvSpPr>
          <p:nvPr/>
        </p:nvSpPr>
        <p:spPr bwMode="auto">
          <a:xfrm>
            <a:off x="70104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16403" name="AutoShape 18"/>
          <p:cNvCxnSpPr>
            <a:cxnSpLocks noChangeShapeType="1"/>
            <a:stCxn id="16389" idx="3"/>
            <a:endCxn id="16391" idx="7"/>
          </p:cNvCxnSpPr>
          <p:nvPr/>
        </p:nvCxnSpPr>
        <p:spPr bwMode="auto">
          <a:xfrm flipH="1">
            <a:off x="18923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4" name="AutoShape 19"/>
          <p:cNvCxnSpPr>
            <a:cxnSpLocks noChangeShapeType="1"/>
            <a:stCxn id="16389" idx="5"/>
            <a:endCxn id="16390" idx="1"/>
          </p:cNvCxnSpPr>
          <p:nvPr/>
        </p:nvCxnSpPr>
        <p:spPr bwMode="auto">
          <a:xfrm>
            <a:off x="28829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5" name="AutoShape 20"/>
          <p:cNvCxnSpPr>
            <a:cxnSpLocks noChangeShapeType="1"/>
            <a:stCxn id="16391" idx="5"/>
            <a:endCxn id="16392" idx="0"/>
          </p:cNvCxnSpPr>
          <p:nvPr/>
        </p:nvCxnSpPr>
        <p:spPr bwMode="auto">
          <a:xfrm>
            <a:off x="18923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6" name="AutoShape 21"/>
          <p:cNvCxnSpPr>
            <a:cxnSpLocks noChangeShapeType="1"/>
            <a:stCxn id="16391" idx="3"/>
            <a:endCxn id="16393" idx="0"/>
          </p:cNvCxnSpPr>
          <p:nvPr/>
        </p:nvCxnSpPr>
        <p:spPr bwMode="auto">
          <a:xfrm flipH="1">
            <a:off x="11430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7" name="AutoShape 22"/>
          <p:cNvCxnSpPr>
            <a:cxnSpLocks noChangeShapeType="1"/>
            <a:stCxn id="16390" idx="3"/>
            <a:endCxn id="16395" idx="0"/>
          </p:cNvCxnSpPr>
          <p:nvPr/>
        </p:nvCxnSpPr>
        <p:spPr bwMode="auto">
          <a:xfrm flipH="1">
            <a:off x="32004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8" name="AutoShape 23"/>
          <p:cNvCxnSpPr>
            <a:cxnSpLocks noChangeShapeType="1"/>
            <a:stCxn id="16390" idx="5"/>
            <a:endCxn id="16394" idx="0"/>
          </p:cNvCxnSpPr>
          <p:nvPr/>
        </p:nvCxnSpPr>
        <p:spPr bwMode="auto">
          <a:xfrm>
            <a:off x="38735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9" name="AutoShape 24"/>
          <p:cNvCxnSpPr>
            <a:cxnSpLocks noChangeShapeType="1"/>
            <a:stCxn id="16396" idx="3"/>
            <a:endCxn id="16398" idx="7"/>
          </p:cNvCxnSpPr>
          <p:nvPr/>
        </p:nvCxnSpPr>
        <p:spPr bwMode="auto">
          <a:xfrm flipH="1">
            <a:off x="60071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0" name="AutoShape 25"/>
          <p:cNvCxnSpPr>
            <a:cxnSpLocks noChangeShapeType="1"/>
            <a:stCxn id="16396" idx="5"/>
            <a:endCxn id="16397" idx="1"/>
          </p:cNvCxnSpPr>
          <p:nvPr/>
        </p:nvCxnSpPr>
        <p:spPr bwMode="auto">
          <a:xfrm>
            <a:off x="69977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1" name="AutoShape 26"/>
          <p:cNvCxnSpPr>
            <a:cxnSpLocks noChangeShapeType="1"/>
            <a:stCxn id="16398" idx="3"/>
            <a:endCxn id="16400" idx="0"/>
          </p:cNvCxnSpPr>
          <p:nvPr/>
        </p:nvCxnSpPr>
        <p:spPr bwMode="auto">
          <a:xfrm flipH="1">
            <a:off x="52578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2" name="AutoShape 27"/>
          <p:cNvCxnSpPr>
            <a:cxnSpLocks noChangeShapeType="1"/>
            <a:stCxn id="16398" idx="5"/>
            <a:endCxn id="16399" idx="0"/>
          </p:cNvCxnSpPr>
          <p:nvPr/>
        </p:nvCxnSpPr>
        <p:spPr bwMode="auto">
          <a:xfrm>
            <a:off x="60071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3" name="AutoShape 28"/>
          <p:cNvCxnSpPr>
            <a:cxnSpLocks noChangeShapeType="1"/>
            <a:stCxn id="16397" idx="3"/>
            <a:endCxn id="16402" idx="0"/>
          </p:cNvCxnSpPr>
          <p:nvPr/>
        </p:nvCxnSpPr>
        <p:spPr bwMode="auto">
          <a:xfrm flipH="1">
            <a:off x="73152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4" name="AutoShape 29"/>
          <p:cNvCxnSpPr>
            <a:cxnSpLocks noChangeShapeType="1"/>
            <a:stCxn id="16397" idx="5"/>
            <a:endCxn id="16401" idx="0"/>
          </p:cNvCxnSpPr>
          <p:nvPr/>
        </p:nvCxnSpPr>
        <p:spPr bwMode="auto">
          <a:xfrm>
            <a:off x="79883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Maintenance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source of video maintains all states.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Isn’t this a centralized design that is not robust?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Peer-to-Peer Streaming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type of application-level multicast</a:t>
            </a:r>
          </a:p>
          <a:p>
            <a:pPr eaLnBrk="1" hangingPunct="1"/>
            <a:r>
              <a:rPr lang="en-US" smtClean="0"/>
              <a:t>But packets are forwarded by end-host (not proxies)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Join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Becomes internal node in a tree with least number of internal nodes.</a:t>
            </a:r>
          </a:p>
          <a:p>
            <a:pPr eaLnBrk="1" hangingPunct="1"/>
            <a:r>
              <a:rPr lang="en-US" smtClean="0"/>
              <a:t>Becomes leaf node in the rest of the trees.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join as internal node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Pick highest internal node with enough bandwidth as parent.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cannot find, pick internal node with leaf node as child, preempt the leaf node.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join as leaf node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Pick highest internal node with enough bandwidth as parent.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cannot find, migrate an internal node from another tree.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Efficiency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choosing parents, breaks ties by choosing closer node as parents.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Number of Trees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4" name="Picture 4" descr="Snapshot 2005-11-02 15-24-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0"/>
            <a:ext cx="82296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Number of Trees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3558" name="Picture 4" descr="Snapshot 2005-11-02 15-25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8305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MDC versus FEC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4582" name="Picture 4" descr="Snapshot 2005-11-02 15-26-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86106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CoopNet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Robustness through redundancy in</a:t>
            </a:r>
          </a:p>
          <a:p>
            <a:pPr lvl="1" eaLnBrk="1" hangingPunct="1"/>
            <a:r>
              <a:rPr lang="en-US" smtClean="0"/>
              <a:t>coding</a:t>
            </a:r>
          </a:p>
          <a:p>
            <a:pPr lvl="1" eaLnBrk="1" hangingPunct="1"/>
            <a:r>
              <a:rPr lang="en-US" smtClean="0"/>
              <a:t>network paths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Issues with P2P Streaming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all peers are happy to contribute resources — selfish peers exist.</a:t>
            </a:r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26637" name="AutoShape 11"/>
          <p:cNvCxnSpPr>
            <a:cxnSpLocks noChangeShapeType="1"/>
            <a:stCxn id="26630" idx="7"/>
            <a:endCxn id="2663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8" name="AutoShape 12"/>
          <p:cNvCxnSpPr>
            <a:cxnSpLocks noChangeShapeType="1"/>
            <a:stCxn id="26630" idx="5"/>
            <a:endCxn id="2663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9" name="AutoShape 13"/>
          <p:cNvCxnSpPr>
            <a:cxnSpLocks noChangeShapeType="1"/>
            <a:stCxn id="26633" idx="6"/>
            <a:endCxn id="2663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0" name="AutoShape 14"/>
          <p:cNvCxnSpPr>
            <a:cxnSpLocks noChangeShapeType="1"/>
            <a:stCxn id="26631" idx="7"/>
            <a:endCxn id="2663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1" name="AutoShape 15"/>
          <p:cNvCxnSpPr>
            <a:cxnSpLocks noChangeShapeType="1"/>
            <a:stCxn id="26631" idx="6"/>
            <a:endCxn id="2663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2" name="AutoShape 16"/>
          <p:cNvCxnSpPr>
            <a:cxnSpLocks noChangeShapeType="1"/>
            <a:stCxn id="26631" idx="5"/>
            <a:endCxn id="2663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 Selfish Peers</a:t>
            </a:r>
          </a:p>
        </p:txBody>
      </p:sp>
      <p:sp>
        <p:nvSpPr>
          <p:cNvPr id="2765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 a constraint:</a:t>
            </a:r>
          </a:p>
          <a:p>
            <a:pPr lvl="1" eaLnBrk="1" hangingPunct="1"/>
            <a:r>
              <a:rPr lang="en-US" dirty="0" smtClean="0"/>
              <a:t>A peer can only receive at most as much as it is willing to send</a:t>
            </a:r>
          </a:p>
          <a:p>
            <a:pPr lvl="1" eaLnBrk="1" hangingPunct="1"/>
            <a:r>
              <a:rPr lang="en-US" i="1" dirty="0" smtClean="0"/>
              <a:t>S</a:t>
            </a:r>
            <a:r>
              <a:rPr lang="en-US" dirty="0" smtClean="0"/>
              <a:t>/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1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Peer-to-Peer Streaming</a:t>
            </a:r>
            <a:endParaRPr lang="en-US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ALM with end-hosts as forwarders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5133" name="AutoShape 13"/>
          <p:cNvCxnSpPr>
            <a:cxnSpLocks noChangeShapeType="1"/>
            <a:stCxn id="5126" idx="7"/>
            <a:endCxn id="5129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4" name="AutoShape 14"/>
          <p:cNvCxnSpPr>
            <a:cxnSpLocks noChangeShapeType="1"/>
            <a:stCxn id="5126" idx="5"/>
            <a:endCxn id="5128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5" name="AutoShape 15"/>
          <p:cNvCxnSpPr>
            <a:cxnSpLocks noChangeShapeType="1"/>
            <a:stCxn id="5129" idx="6"/>
            <a:endCxn id="5127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6" name="AutoShape 16"/>
          <p:cNvCxnSpPr>
            <a:cxnSpLocks noChangeShapeType="1"/>
            <a:stCxn id="5127" idx="7"/>
            <a:endCxn id="5130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7" name="AutoShape 17"/>
          <p:cNvCxnSpPr>
            <a:cxnSpLocks noChangeShapeType="1"/>
            <a:stCxn id="5127" idx="6"/>
            <a:endCxn id="5131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8" name="AutoShape 18"/>
          <p:cNvCxnSpPr>
            <a:cxnSpLocks noChangeShapeType="1"/>
            <a:stCxn id="5127" idx="5"/>
            <a:endCxn id="5132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139" name="Rectangle 24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40" name="Text Box 25"/>
          <p:cNvSpPr txBox="1">
            <a:spLocks noChangeArrowheads="1"/>
          </p:cNvSpPr>
          <p:nvPr/>
        </p:nvSpPr>
        <p:spPr bwMode="auto">
          <a:xfrm>
            <a:off x="546100" y="4165600"/>
            <a:ext cx="17208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Video Server</a:t>
            </a:r>
          </a:p>
        </p:txBody>
      </p:sp>
      <p:cxnSp>
        <p:nvCxnSpPr>
          <p:cNvPr id="5141" name="AutoShape 26"/>
          <p:cNvCxnSpPr>
            <a:cxnSpLocks noChangeShapeType="1"/>
            <a:stCxn id="5140" idx="2"/>
            <a:endCxn id="5126" idx="2"/>
          </p:cNvCxnSpPr>
          <p:nvPr/>
        </p:nvCxnSpPr>
        <p:spPr bwMode="auto">
          <a:xfrm rot="16200000" flipH="1">
            <a:off x="1468438" y="4500562"/>
            <a:ext cx="630238" cy="754063"/>
          </a:xfrm>
          <a:prstGeom prst="curved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2" name="Text Box 27"/>
          <p:cNvSpPr txBox="1">
            <a:spLocks noChangeArrowheads="1"/>
          </p:cNvSpPr>
          <p:nvPr/>
        </p:nvSpPr>
        <p:spPr bwMode="auto">
          <a:xfrm>
            <a:off x="3505200" y="3124200"/>
            <a:ext cx="12874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End Host</a:t>
            </a:r>
          </a:p>
        </p:txBody>
      </p:sp>
      <p:cxnSp>
        <p:nvCxnSpPr>
          <p:cNvPr id="5143" name="AutoShape 28"/>
          <p:cNvCxnSpPr>
            <a:cxnSpLocks noChangeShapeType="1"/>
            <a:stCxn id="5142" idx="2"/>
            <a:endCxn id="5127" idx="0"/>
          </p:cNvCxnSpPr>
          <p:nvPr/>
        </p:nvCxnSpPr>
        <p:spPr bwMode="auto">
          <a:xfrm rot="16200000" flipH="1">
            <a:off x="4714082" y="2956718"/>
            <a:ext cx="622300" cy="1751013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44" name="AutoShape 29"/>
          <p:cNvCxnSpPr>
            <a:cxnSpLocks noChangeShapeType="1"/>
            <a:stCxn id="5142" idx="2"/>
            <a:endCxn id="5129" idx="0"/>
          </p:cNvCxnSpPr>
          <p:nvPr/>
        </p:nvCxnSpPr>
        <p:spPr bwMode="auto">
          <a:xfrm rot="16200000" flipH="1">
            <a:off x="3864769" y="3806031"/>
            <a:ext cx="622300" cy="52388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5" name="Text Box 30"/>
          <p:cNvSpPr txBox="1">
            <a:spLocks noChangeArrowheads="1"/>
          </p:cNvSpPr>
          <p:nvPr/>
        </p:nvSpPr>
        <p:spPr bwMode="auto">
          <a:xfrm>
            <a:off x="4114800" y="4953000"/>
            <a:ext cx="1828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Overlay Links</a:t>
            </a:r>
          </a:p>
        </p:txBody>
      </p:sp>
      <p:sp>
        <p:nvSpPr>
          <p:cNvPr id="5146" name="Line 32"/>
          <p:cNvSpPr>
            <a:spLocks noChangeShapeType="1"/>
          </p:cNvSpPr>
          <p:nvPr/>
        </p:nvSpPr>
        <p:spPr bwMode="auto">
          <a:xfrm flipV="1">
            <a:off x="4953000" y="4572000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Issues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5486400" y="36131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486400" y="49085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79" name="AutoShape 5"/>
          <p:cNvCxnSpPr>
            <a:cxnSpLocks noChangeShapeType="1"/>
            <a:endCxn id="28677" idx="2"/>
          </p:cNvCxnSpPr>
          <p:nvPr/>
        </p:nvCxnSpPr>
        <p:spPr bwMode="auto">
          <a:xfrm>
            <a:off x="4440238" y="3956050"/>
            <a:ext cx="1031875" cy="22225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0" name="AutoShape 6"/>
          <p:cNvCxnSpPr>
            <a:cxnSpLocks noChangeShapeType="1"/>
            <a:endCxn id="28678" idx="2"/>
          </p:cNvCxnSpPr>
          <p:nvPr/>
        </p:nvCxnSpPr>
        <p:spPr bwMode="auto">
          <a:xfrm flipV="1">
            <a:off x="4419600" y="5273675"/>
            <a:ext cx="1052513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1" name="AutoShape 7"/>
          <p:cNvCxnSpPr>
            <a:cxnSpLocks noChangeShapeType="1"/>
            <a:stCxn id="28677" idx="6"/>
          </p:cNvCxnSpPr>
          <p:nvPr/>
        </p:nvCxnSpPr>
        <p:spPr bwMode="auto">
          <a:xfrm>
            <a:off x="6230938" y="3978275"/>
            <a:ext cx="8556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2" name="AutoShape 8"/>
          <p:cNvCxnSpPr>
            <a:cxnSpLocks noChangeShapeType="1"/>
            <a:stCxn id="28678" idx="6"/>
          </p:cNvCxnSpPr>
          <p:nvPr/>
        </p:nvCxnSpPr>
        <p:spPr bwMode="auto">
          <a:xfrm>
            <a:off x="6230938" y="5273675"/>
            <a:ext cx="855662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8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9908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Asymmetric Links</a:t>
            </a:r>
          </a:p>
        </p:txBody>
      </p:sp>
      <p:cxnSp>
        <p:nvCxnSpPr>
          <p:cNvPr id="28684" name="AutoShape 11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257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28685" name="AutoShape 12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1781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28800" y="4038600"/>
            <a:ext cx="2743200" cy="1187450"/>
            <a:chOff x="1152" y="2544"/>
            <a:chExt cx="1728" cy="748"/>
          </a:xfrm>
        </p:grpSpPr>
        <p:sp>
          <p:nvSpPr>
            <p:cNvPr id="28687" name="Text Box 14"/>
            <p:cNvSpPr txBox="1">
              <a:spLocks noChangeArrowheads="1"/>
            </p:cNvSpPr>
            <p:nvPr/>
          </p:nvSpPr>
          <p:spPr bwMode="auto">
            <a:xfrm>
              <a:off x="1152" y="2544"/>
              <a:ext cx="1030" cy="74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Different</a:t>
              </a:r>
            </a:p>
            <a:p>
              <a:r>
                <a:rPr lang="en-US">
                  <a:solidFill>
                    <a:schemeClr val="bg2"/>
                  </a:solidFill>
                </a:rPr>
                <a:t>downlink</a:t>
              </a:r>
            </a:p>
            <a:p>
              <a:r>
                <a:rPr lang="en-US">
                  <a:solidFill>
                    <a:schemeClr val="bg2"/>
                  </a:solidFill>
                </a:rPr>
                <a:t>capacity</a:t>
              </a:r>
            </a:p>
          </p:txBody>
        </p:sp>
        <p:cxnSp>
          <p:nvCxnSpPr>
            <p:cNvPr id="28688" name="AutoShape 15"/>
            <p:cNvCxnSpPr>
              <a:cxnSpLocks noChangeShapeType="1"/>
              <a:stCxn id="28687" idx="3"/>
            </p:cNvCxnSpPr>
            <p:nvPr/>
          </p:nvCxnSpPr>
          <p:spPr bwMode="auto">
            <a:xfrm flipV="1">
              <a:off x="2182" y="2592"/>
              <a:ext cx="698" cy="32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8689" name="AutoShape 16"/>
            <p:cNvCxnSpPr>
              <a:cxnSpLocks noChangeShapeType="1"/>
              <a:stCxn id="28687" idx="3"/>
            </p:cNvCxnSpPr>
            <p:nvPr/>
          </p:nvCxnSpPr>
          <p:spPr bwMode="auto">
            <a:xfrm>
              <a:off x="2182" y="2918"/>
              <a:ext cx="650" cy="34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Dagster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Contributor Aware P2P Streaming in Heterogeneous Environment</a:t>
            </a:r>
          </a:p>
          <a:p>
            <a:pPr eaLnBrk="1" hangingPunct="1"/>
            <a:r>
              <a:rPr lang="en-US" smtClean="0"/>
              <a:t>MMCN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Robustness </a:t>
            </a:r>
            <a:r>
              <a:rPr lang="en-US" dirty="0" err="1" smtClean="0"/>
              <a:t>wrt</a:t>
            </a:r>
            <a:r>
              <a:rPr lang="en-US" dirty="0" smtClean="0"/>
              <a:t> transient peers </a:t>
            </a:r>
          </a:p>
          <a:p>
            <a:pPr eaLnBrk="1" hangingPunct="1"/>
            <a:r>
              <a:rPr lang="en-US" dirty="0" smtClean="0"/>
              <a:t>Deter selfish users without restricting </a:t>
            </a:r>
            <a:r>
              <a:rPr lang="en-US" i="1" dirty="0" smtClean="0"/>
              <a:t>S</a:t>
            </a:r>
            <a:r>
              <a:rPr lang="en-US" dirty="0" smtClean="0"/>
              <a:t>:</a:t>
            </a:r>
            <a:r>
              <a:rPr lang="en-US" i="1" dirty="0" smtClean="0"/>
              <a:t>R</a:t>
            </a:r>
            <a:r>
              <a:rPr lang="en-US" dirty="0" smtClean="0"/>
              <a:t> ratio</a:t>
            </a:r>
          </a:p>
          <a:p>
            <a:pPr eaLnBrk="1" hangingPunct="1"/>
            <a:r>
              <a:rPr lang="en-US" dirty="0" smtClean="0"/>
              <a:t>Heterogeneous receivers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1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Heterogeneous receivers </a:t>
            </a:r>
          </a:p>
          <a:p>
            <a:pPr lvl="1" eaLnBrk="1" hangingPunct="1"/>
            <a:r>
              <a:rPr lang="en-US" smtClean="0"/>
              <a:t>Solution: Transcoding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Transcoding</a:t>
            </a:r>
          </a:p>
        </p:txBody>
      </p:sp>
      <p:sp>
        <p:nvSpPr>
          <p:cNvPr id="3277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2774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2780" name="AutoShape 10"/>
          <p:cNvCxnSpPr>
            <a:cxnSpLocks noChangeShapeType="1"/>
            <a:stCxn id="32773" idx="7"/>
            <a:endCxn id="32776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3" idx="5"/>
            <a:endCxn id="32775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6" idx="6"/>
            <a:endCxn id="32774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3" name="AutoShape 13"/>
          <p:cNvCxnSpPr>
            <a:cxnSpLocks noChangeShapeType="1"/>
            <a:stCxn id="32774" idx="7"/>
            <a:endCxn id="32777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4" name="AutoShape 14"/>
          <p:cNvCxnSpPr>
            <a:cxnSpLocks noChangeShapeType="1"/>
            <a:stCxn id="32774" idx="6"/>
            <a:endCxn id="32778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5" name="AutoShape 15"/>
          <p:cNvCxnSpPr>
            <a:cxnSpLocks noChangeShapeType="1"/>
            <a:stCxn id="32774" idx="5"/>
            <a:endCxn id="32779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2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 Robustness</a:t>
            </a:r>
          </a:p>
          <a:p>
            <a:pPr lvl="1" eaLnBrk="1" hangingPunct="1"/>
            <a:r>
              <a:rPr lang="en-US" smtClean="0"/>
              <a:t>Solution: Distributed Streaming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6453188" y="93980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Streaming</a:t>
            </a:r>
          </a:p>
        </p:txBody>
      </p:sp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4823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4824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4825" name="Oval 8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4826" name="Oval 9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4827" name="Oval 10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4828" name="AutoShape 11"/>
          <p:cNvCxnSpPr>
            <a:cxnSpLocks noChangeShapeType="1"/>
            <a:stCxn id="34821" idx="7"/>
            <a:endCxn id="34824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29" name="AutoShape 12"/>
          <p:cNvCxnSpPr>
            <a:cxnSpLocks noChangeShapeType="1"/>
            <a:stCxn id="34821" idx="5"/>
            <a:endCxn id="34823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0" name="AutoShape 13"/>
          <p:cNvCxnSpPr>
            <a:cxnSpLocks noChangeShapeType="1"/>
            <a:stCxn id="34824" idx="6"/>
            <a:endCxn id="34822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1" name="AutoShape 14"/>
          <p:cNvCxnSpPr>
            <a:cxnSpLocks noChangeShapeType="1"/>
            <a:stCxn id="34822" idx="7"/>
            <a:endCxn id="34825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2" name="AutoShape 15"/>
          <p:cNvCxnSpPr>
            <a:cxnSpLocks noChangeShapeType="1"/>
            <a:stCxn id="34822" idx="6"/>
            <a:endCxn id="34826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16"/>
          <p:cNvCxnSpPr>
            <a:cxnSpLocks noChangeShapeType="1"/>
            <a:stCxn id="34822" idx="5"/>
            <a:endCxn id="34827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4" name="AutoShape 17"/>
          <p:cNvCxnSpPr>
            <a:cxnSpLocks noChangeShapeType="1"/>
            <a:stCxn id="34823" idx="7"/>
            <a:endCxn id="34822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5" name="AutoShape 18"/>
          <p:cNvCxnSpPr>
            <a:cxnSpLocks noChangeShapeType="1"/>
            <a:stCxn id="34823" idx="6"/>
            <a:endCxn id="34827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State Encoding</a:t>
            </a:r>
          </a:p>
        </p:txBody>
      </p:sp>
      <p:sp>
        <p:nvSpPr>
          <p:cNvPr id="3584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5846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5849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5850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5851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5852" name="AutoShape 10"/>
          <p:cNvCxnSpPr>
            <a:cxnSpLocks noChangeShapeType="1"/>
            <a:stCxn id="35845" idx="7"/>
            <a:endCxn id="35848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3" name="AutoShape 11"/>
          <p:cNvCxnSpPr>
            <a:cxnSpLocks noChangeShapeType="1"/>
            <a:stCxn id="35845" idx="5"/>
            <a:endCxn id="35847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4" name="AutoShape 12"/>
          <p:cNvCxnSpPr>
            <a:cxnSpLocks noChangeShapeType="1"/>
            <a:stCxn id="35848" idx="6"/>
            <a:endCxn id="35846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5" name="AutoShape 13"/>
          <p:cNvCxnSpPr>
            <a:cxnSpLocks noChangeShapeType="1"/>
            <a:stCxn id="35846" idx="7"/>
            <a:endCxn id="35849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6" name="AutoShape 14"/>
          <p:cNvCxnSpPr>
            <a:cxnSpLocks noChangeShapeType="1"/>
            <a:stCxn id="35846" idx="6"/>
            <a:endCxn id="35850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7" name="AutoShape 15"/>
          <p:cNvCxnSpPr>
            <a:cxnSpLocks noChangeShapeType="1"/>
            <a:stCxn id="35846" idx="5"/>
            <a:endCxn id="35851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8" name="AutoShape 16"/>
          <p:cNvCxnSpPr>
            <a:cxnSpLocks noChangeShapeType="1"/>
            <a:stCxn id="35847" idx="7"/>
            <a:endCxn id="35846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9" name="AutoShape 17"/>
          <p:cNvCxnSpPr>
            <a:cxnSpLocks noChangeShapeType="1"/>
            <a:stCxn id="35847" idx="6"/>
            <a:endCxn id="35851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60" name="Text Box 18"/>
          <p:cNvSpPr txBox="1">
            <a:spLocks noChangeArrowheads="1"/>
          </p:cNvSpPr>
          <p:nvPr/>
        </p:nvSpPr>
        <p:spPr bwMode="auto">
          <a:xfrm rot="-1200000">
            <a:off x="2139950" y="316547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1" name="Text Box 19"/>
          <p:cNvSpPr txBox="1">
            <a:spLocks noChangeArrowheads="1"/>
          </p:cNvSpPr>
          <p:nvPr/>
        </p:nvSpPr>
        <p:spPr bwMode="auto">
          <a:xfrm rot="1740000">
            <a:off x="2136775" y="472122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2" name="Text Box 20"/>
          <p:cNvSpPr txBox="1">
            <a:spLocks noChangeArrowheads="1"/>
          </p:cNvSpPr>
          <p:nvPr/>
        </p:nvSpPr>
        <p:spPr bwMode="auto">
          <a:xfrm>
            <a:off x="4419600" y="2767013"/>
            <a:ext cx="906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1,3,5..</a:t>
            </a:r>
          </a:p>
        </p:txBody>
      </p:sp>
      <p:sp>
        <p:nvSpPr>
          <p:cNvPr id="35863" name="Text Box 21"/>
          <p:cNvSpPr txBox="1">
            <a:spLocks noChangeArrowheads="1"/>
          </p:cNvSpPr>
          <p:nvPr/>
        </p:nvSpPr>
        <p:spPr bwMode="auto">
          <a:xfrm rot="-2400000">
            <a:off x="4052888" y="3935413"/>
            <a:ext cx="90646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  <p:sp>
        <p:nvSpPr>
          <p:cNvPr id="35864" name="Text Box 22"/>
          <p:cNvSpPr txBox="1">
            <a:spLocks noChangeArrowheads="1"/>
          </p:cNvSpPr>
          <p:nvPr/>
        </p:nvSpPr>
        <p:spPr bwMode="auto">
          <a:xfrm rot="-600000">
            <a:off x="5259388" y="4908550"/>
            <a:ext cx="90646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3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Provide incentives without constraining </a:t>
            </a:r>
            <a:r>
              <a:rPr lang="en-US" i="1" dirty="0" smtClean="0"/>
              <a:t>S</a:t>
            </a:r>
            <a:r>
              <a:rPr lang="en-US" dirty="0" smtClean="0"/>
              <a:t>:</a:t>
            </a:r>
            <a:r>
              <a:rPr lang="en-US" i="1" dirty="0" smtClean="0"/>
              <a:t>R</a:t>
            </a:r>
            <a:r>
              <a:rPr lang="en-US" dirty="0" smtClean="0"/>
              <a:t> ratio?</a:t>
            </a:r>
          </a:p>
          <a:p>
            <a:pPr lvl="1" eaLnBrk="1" hangingPunct="1"/>
            <a:r>
              <a:rPr lang="en-US" dirty="0" smtClean="0"/>
              <a:t>Solution: give peers that </a:t>
            </a:r>
            <a:r>
              <a:rPr lang="en-US" b="1" dirty="0" smtClean="0"/>
              <a:t>pledge</a:t>
            </a:r>
            <a:r>
              <a:rPr lang="en-US" dirty="0" smtClean="0"/>
              <a:t> more contributions some benefits</a:t>
            </a:r>
          </a:p>
          <a:p>
            <a:pPr lvl="1" eaLnBrk="1" hangingPunct="1"/>
            <a:r>
              <a:rPr lang="en-US" dirty="0" smtClean="0"/>
              <a:t>“contributor-aware”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Providing Incentives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Idea: allow a peer to preempt another peer with smaller contributions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Benefits</a:t>
            </a:r>
          </a:p>
          <a:p>
            <a:pPr lvl="1" eaLnBrk="1" hangingPunct="1"/>
            <a:r>
              <a:rPr lang="en-US" smtClean="0"/>
              <a:t>Lower rejection rate</a:t>
            </a:r>
          </a:p>
          <a:p>
            <a:pPr lvl="1" eaLnBrk="1" hangingPunct="1"/>
            <a:r>
              <a:rPr lang="en-US" smtClean="0"/>
              <a:t>Closer to source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Issues with P2P Streaming</a:t>
            </a:r>
            <a:endParaRPr lang="en-US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Depends on peers to forward packets, but peers can fail/leave anytime</a:t>
            </a:r>
          </a:p>
        </p:txBody>
      </p:sp>
      <p:sp>
        <p:nvSpPr>
          <p:cNvPr id="615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6157" name="AutoShape 11"/>
          <p:cNvCxnSpPr>
            <a:cxnSpLocks noChangeShapeType="1"/>
            <a:stCxn id="6150" idx="7"/>
            <a:endCxn id="615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8" name="AutoShape 12"/>
          <p:cNvCxnSpPr>
            <a:cxnSpLocks noChangeShapeType="1"/>
            <a:stCxn id="6150" idx="5"/>
            <a:endCxn id="615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9" name="AutoShape 13"/>
          <p:cNvCxnSpPr>
            <a:cxnSpLocks noChangeShapeType="1"/>
            <a:stCxn id="6153" idx="6"/>
            <a:endCxn id="615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0" name="AutoShape 14"/>
          <p:cNvCxnSpPr>
            <a:cxnSpLocks noChangeShapeType="1"/>
            <a:stCxn id="6151" idx="7"/>
            <a:endCxn id="615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1" name="AutoShape 15"/>
          <p:cNvCxnSpPr>
            <a:cxnSpLocks noChangeShapeType="1"/>
            <a:stCxn id="6151" idx="6"/>
            <a:endCxn id="615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2" name="AutoShape 16"/>
          <p:cNvCxnSpPr>
            <a:cxnSpLocks noChangeShapeType="1"/>
            <a:stCxn id="6151" idx="5"/>
            <a:endCxn id="615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DAG Construction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39944" name="AutoShape 11"/>
          <p:cNvCxnSpPr>
            <a:cxnSpLocks noChangeShapeType="1"/>
            <a:stCxn id="39941" idx="7"/>
            <a:endCxn id="39943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9945" name="Text Box 19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39946" name="Text Box 20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39947" name="Text Box 21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096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096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0968" name="AutoShape 6"/>
          <p:cNvCxnSpPr>
            <a:cxnSpLocks noChangeShapeType="1"/>
            <a:stCxn id="40965" idx="7"/>
            <a:endCxn id="4096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0969" name="AutoShape 7"/>
          <p:cNvCxnSpPr>
            <a:cxnSpLocks noChangeShapeType="1"/>
            <a:stCxn id="40965" idx="5"/>
            <a:endCxn id="4096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0971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198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199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199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1992" name="AutoShape 6"/>
          <p:cNvCxnSpPr>
            <a:cxnSpLocks noChangeShapeType="1"/>
            <a:stCxn id="41989" idx="7"/>
            <a:endCxn id="4199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1993" name="AutoShape 7"/>
          <p:cNvCxnSpPr>
            <a:cxnSpLocks noChangeShapeType="1"/>
            <a:stCxn id="41989" idx="5"/>
            <a:endCxn id="4199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1995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6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7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1998" name="Text Box 12"/>
          <p:cNvSpPr txBox="1">
            <a:spLocks noChangeArrowheads="1"/>
          </p:cNvSpPr>
          <p:nvPr/>
        </p:nvSpPr>
        <p:spPr bwMode="auto">
          <a:xfrm>
            <a:off x="5257800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Preemption</a:t>
            </a:r>
          </a:p>
        </p:txBody>
      </p:sp>
      <p:sp>
        <p:nvSpPr>
          <p:cNvPr id="4301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3014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3015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3016" name="AutoShape 6"/>
          <p:cNvCxnSpPr>
            <a:cxnSpLocks noChangeShapeType="1"/>
            <a:stCxn id="43013" idx="7"/>
            <a:endCxn id="4301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3019" name="Text Box 10"/>
          <p:cNvSpPr txBox="1">
            <a:spLocks noChangeArrowheads="1"/>
          </p:cNvSpPr>
          <p:nvPr/>
        </p:nvSpPr>
        <p:spPr bwMode="auto">
          <a:xfrm>
            <a:off x="3444875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  <p:sp>
        <p:nvSpPr>
          <p:cNvPr id="43020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3021" name="Text Box 12"/>
          <p:cNvSpPr txBox="1">
            <a:spLocks noChangeArrowheads="1"/>
          </p:cNvSpPr>
          <p:nvPr/>
        </p:nvSpPr>
        <p:spPr bwMode="auto">
          <a:xfrm>
            <a:off x="53340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cxnSp>
        <p:nvCxnSpPr>
          <p:cNvPr id="133133" name="AutoShape 13"/>
          <p:cNvCxnSpPr>
            <a:cxnSpLocks noChangeShapeType="1"/>
            <a:stCxn id="43014" idx="6"/>
            <a:endCxn id="4302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14"/>
          <p:cNvCxnSpPr>
            <a:cxnSpLocks noChangeShapeType="1"/>
            <a:stCxn id="43013" idx="5"/>
            <a:endCxn id="4301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Rejection</a:t>
            </a:r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403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4040" name="AutoShape 6"/>
          <p:cNvCxnSpPr>
            <a:cxnSpLocks noChangeShapeType="1"/>
            <a:stCxn id="44037" idx="7"/>
            <a:endCxn id="4403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4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5389563" y="42672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15:6</a:t>
            </a:r>
            <a:endParaRPr lang="en-US"/>
          </a:p>
        </p:txBody>
      </p:sp>
      <p:cxnSp>
        <p:nvCxnSpPr>
          <p:cNvPr id="44046" name="AutoShape 13"/>
          <p:cNvCxnSpPr>
            <a:cxnSpLocks noChangeShapeType="1"/>
            <a:stCxn id="44037" idx="5"/>
            <a:endCxn id="4403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Preemption Rules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can preempt B if</a:t>
            </a:r>
          </a:p>
          <a:p>
            <a:pPr lvl="1" eaLnBrk="1" hangingPunct="1"/>
            <a:r>
              <a:rPr lang="en-US" smtClean="0"/>
              <a:t>A is willing to donate more than B</a:t>
            </a:r>
          </a:p>
          <a:p>
            <a:pPr lvl="1" eaLnBrk="1" hangingPunct="1"/>
            <a:r>
              <a:rPr lang="en-US" smtClean="0"/>
              <a:t>B can find new parents after preemption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608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6088" name="AutoShape 6"/>
          <p:cNvCxnSpPr>
            <a:cxnSpLocks noChangeShapeType="1"/>
            <a:stCxn id="46085" idx="7"/>
            <a:endCxn id="4608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1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6093" name="Text Box 11"/>
          <p:cNvSpPr txBox="1">
            <a:spLocks noChangeArrowheads="1"/>
          </p:cNvSpPr>
          <p:nvPr/>
        </p:nvSpPr>
        <p:spPr bwMode="auto">
          <a:xfrm>
            <a:off x="54102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6094" name="AutoShape 12"/>
          <p:cNvCxnSpPr>
            <a:cxnSpLocks noChangeShapeType="1"/>
            <a:stCxn id="46085" idx="5"/>
            <a:endCxn id="4608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710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7112" name="AutoShape 6"/>
          <p:cNvCxnSpPr>
            <a:cxnSpLocks noChangeShapeType="1"/>
            <a:stCxn id="47109" idx="7"/>
            <a:endCxn id="4711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44195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541020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7118" name="AutoShape 12"/>
          <p:cNvCxnSpPr>
            <a:cxnSpLocks noChangeShapeType="1"/>
            <a:stCxn id="47109" idx="5"/>
            <a:endCxn id="4711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19" name="AutoShape 13"/>
          <p:cNvCxnSpPr>
            <a:cxnSpLocks noChangeShapeType="1"/>
            <a:stCxn id="47111" idx="6"/>
            <a:endCxn id="47116" idx="1"/>
          </p:cNvCxnSpPr>
          <p:nvPr/>
        </p:nvCxnSpPr>
        <p:spPr bwMode="auto">
          <a:xfrm>
            <a:off x="4359275" y="3257550"/>
            <a:ext cx="1189038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20" name="AutoShape 14"/>
          <p:cNvCxnSpPr>
            <a:cxnSpLocks noChangeShapeType="1"/>
            <a:stCxn id="47110" idx="6"/>
            <a:endCxn id="47116" idx="3"/>
          </p:cNvCxnSpPr>
          <p:nvPr/>
        </p:nvCxnSpPr>
        <p:spPr bwMode="auto">
          <a:xfrm flipV="1">
            <a:off x="4359275" y="4327525"/>
            <a:ext cx="1189038" cy="7175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8133" name="Oval 1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8134" name="Oval 1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8135" name="Oval 1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8136" name="AutoShape 17"/>
          <p:cNvCxnSpPr>
            <a:cxnSpLocks noChangeShapeType="1"/>
            <a:stCxn id="48133" idx="7"/>
            <a:endCxn id="4813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37" name="Text Box 1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8138" name="Text Box 1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39" name="Text Box 2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40" name="Oval 2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8141" name="Text Box 22"/>
          <p:cNvSpPr txBox="1">
            <a:spLocks noChangeArrowheads="1"/>
          </p:cNvSpPr>
          <p:nvPr/>
        </p:nvSpPr>
        <p:spPr bwMode="auto">
          <a:xfrm>
            <a:off x="54864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2" name="AutoShape 23"/>
          <p:cNvCxnSpPr>
            <a:cxnSpLocks noChangeShapeType="1"/>
            <a:stCxn id="48133" idx="5"/>
            <a:endCxn id="4813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3" name="AutoShape 24"/>
          <p:cNvCxnSpPr>
            <a:cxnSpLocks noChangeShapeType="1"/>
            <a:stCxn id="48134" idx="6"/>
            <a:endCxn id="4814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4" name="Oval 27"/>
          <p:cNvSpPr>
            <a:spLocks noChangeArrowheads="1"/>
          </p:cNvSpPr>
          <p:nvPr/>
        </p:nvSpPr>
        <p:spPr bwMode="auto">
          <a:xfrm>
            <a:off x="54102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8145" name="Text Box 28"/>
          <p:cNvSpPr txBox="1">
            <a:spLocks noChangeArrowheads="1"/>
          </p:cNvSpPr>
          <p:nvPr/>
        </p:nvSpPr>
        <p:spPr bwMode="auto">
          <a:xfrm>
            <a:off x="54705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6" name="AutoShape 29"/>
          <p:cNvCxnSpPr>
            <a:cxnSpLocks noChangeShapeType="1"/>
            <a:stCxn id="48135" idx="6"/>
            <a:endCxn id="48144" idx="2"/>
          </p:cNvCxnSpPr>
          <p:nvPr/>
        </p:nvCxnSpPr>
        <p:spPr bwMode="auto">
          <a:xfrm>
            <a:off x="4359275" y="3257550"/>
            <a:ext cx="1036638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7" name="Oval 30"/>
          <p:cNvSpPr>
            <a:spLocks noChangeArrowheads="1"/>
          </p:cNvSpPr>
          <p:nvPr/>
        </p:nvSpPr>
        <p:spPr bwMode="auto">
          <a:xfrm>
            <a:off x="70421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8148" name="Text Box 31"/>
          <p:cNvSpPr txBox="1">
            <a:spLocks noChangeArrowheads="1"/>
          </p:cNvSpPr>
          <p:nvPr/>
        </p:nvSpPr>
        <p:spPr bwMode="auto">
          <a:xfrm>
            <a:off x="70104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Topologies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Push</a:t>
            </a:r>
            <a:r>
              <a:rPr lang="en-US" b="1" dirty="0" smtClean="0"/>
              <a:t> </a:t>
            </a:r>
            <a:r>
              <a:rPr lang="en-US" dirty="0" smtClean="0"/>
              <a:t>Based:</a:t>
            </a:r>
          </a:p>
          <a:p>
            <a:pPr lvl="1"/>
            <a:r>
              <a:rPr lang="en-US" dirty="0" smtClean="0"/>
              <a:t>Distribution tree or DAG</a:t>
            </a:r>
          </a:p>
          <a:p>
            <a:pPr lvl="1"/>
            <a:r>
              <a:rPr lang="en-US" dirty="0" smtClean="0"/>
              <a:t>Data is pushed from the source through the </a:t>
            </a:r>
            <a:r>
              <a:rPr lang="en-US" dirty="0" smtClean="0"/>
              <a:t>tree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in part on slides by Ooi Wei Tsang)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174875" y="51720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575300" y="44624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962400" y="5826125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875088" y="44624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73925" y="35814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273925" y="44624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273925" y="53482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14" name="AutoShape 13"/>
          <p:cNvCxnSpPr>
            <a:cxnSpLocks noChangeShapeType="1"/>
            <a:stCxn id="7" idx="7"/>
            <a:endCxn id="10" idx="2"/>
          </p:cNvCxnSpPr>
          <p:nvPr/>
        </p:nvCxnSpPr>
        <p:spPr bwMode="auto">
          <a:xfrm flipV="1">
            <a:off x="2730500" y="47879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5" name="AutoShape 14"/>
          <p:cNvCxnSpPr>
            <a:cxnSpLocks noChangeShapeType="1"/>
            <a:stCxn id="7" idx="5"/>
            <a:endCxn id="9" idx="2"/>
          </p:cNvCxnSpPr>
          <p:nvPr/>
        </p:nvCxnSpPr>
        <p:spPr bwMode="auto">
          <a:xfrm>
            <a:off x="2730432" y="5727632"/>
            <a:ext cx="1231968" cy="423931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6"/>
            <a:endCxn id="8" idx="2"/>
          </p:cNvCxnSpPr>
          <p:nvPr/>
        </p:nvCxnSpPr>
        <p:spPr bwMode="auto">
          <a:xfrm>
            <a:off x="4540250" y="47879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" name="AutoShape 16"/>
          <p:cNvCxnSpPr>
            <a:cxnSpLocks noChangeShapeType="1"/>
            <a:stCxn id="8" idx="7"/>
            <a:endCxn id="11" idx="2"/>
          </p:cNvCxnSpPr>
          <p:nvPr/>
        </p:nvCxnSpPr>
        <p:spPr bwMode="auto">
          <a:xfrm flipV="1">
            <a:off x="6132513" y="39068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8" name="AutoShape 17"/>
          <p:cNvCxnSpPr>
            <a:cxnSpLocks noChangeShapeType="1"/>
            <a:stCxn id="8" idx="6"/>
            <a:endCxn id="12" idx="2"/>
          </p:cNvCxnSpPr>
          <p:nvPr/>
        </p:nvCxnSpPr>
        <p:spPr bwMode="auto">
          <a:xfrm>
            <a:off x="6238875" y="47879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9" name="AutoShape 18"/>
          <p:cNvCxnSpPr>
            <a:cxnSpLocks noChangeShapeType="1"/>
            <a:stCxn id="8" idx="5"/>
            <a:endCxn id="13" idx="2"/>
          </p:cNvCxnSpPr>
          <p:nvPr/>
        </p:nvCxnSpPr>
        <p:spPr bwMode="auto">
          <a:xfrm>
            <a:off x="6132513" y="50323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546100" y="4470400"/>
            <a:ext cx="17208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Video Server</a:t>
            </a:r>
          </a:p>
        </p:txBody>
      </p:sp>
      <p:cxnSp>
        <p:nvCxnSpPr>
          <p:cNvPr id="21" name="AutoShape 26"/>
          <p:cNvCxnSpPr>
            <a:cxnSpLocks noChangeShapeType="1"/>
            <a:stCxn id="20" idx="2"/>
            <a:endCxn id="7" idx="2"/>
          </p:cNvCxnSpPr>
          <p:nvPr/>
        </p:nvCxnSpPr>
        <p:spPr bwMode="auto">
          <a:xfrm rot="16200000" flipH="1">
            <a:off x="1468438" y="4805362"/>
            <a:ext cx="630238" cy="754063"/>
          </a:xfrm>
          <a:prstGeom prst="curved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96518" y="3726038"/>
            <a:ext cx="12874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chemeClr val="bg2"/>
                </a:solidFill>
              </a:rPr>
              <a:t>End Host</a:t>
            </a:r>
          </a:p>
        </p:txBody>
      </p:sp>
      <p:cxnSp>
        <p:nvCxnSpPr>
          <p:cNvPr id="23" name="AutoShape 28"/>
          <p:cNvCxnSpPr>
            <a:cxnSpLocks noChangeShapeType="1"/>
            <a:stCxn id="22" idx="2"/>
            <a:endCxn id="8" idx="0"/>
          </p:cNvCxnSpPr>
          <p:nvPr/>
        </p:nvCxnSpPr>
        <p:spPr bwMode="auto">
          <a:xfrm rot="16200000" flipH="1">
            <a:off x="5050719" y="3612444"/>
            <a:ext cx="339550" cy="13604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22" idx="2"/>
            <a:endCxn id="10" idx="0"/>
          </p:cNvCxnSpPr>
          <p:nvPr/>
        </p:nvCxnSpPr>
        <p:spPr bwMode="auto">
          <a:xfrm rot="5400000">
            <a:off x="4201010" y="4123223"/>
            <a:ext cx="339550" cy="338931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4114800" y="5257800"/>
            <a:ext cx="1828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Overlay Links</a:t>
            </a:r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4953000" y="4876800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00200" y="5939135"/>
            <a:ext cx="595708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Low latency; good for live streaming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445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2 Preemptions</a:t>
            </a:r>
          </a:p>
        </p:txBody>
      </p:sp>
      <p:sp>
        <p:nvSpPr>
          <p:cNvPr id="4915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9160" name="AutoShape 6"/>
          <p:cNvCxnSpPr>
            <a:cxnSpLocks noChangeShapeType="1"/>
            <a:stCxn id="49157" idx="7"/>
            <a:endCxn id="4915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9162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3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65087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9165" name="Text Box 11"/>
          <p:cNvSpPr txBox="1">
            <a:spLocks noChangeArrowheads="1"/>
          </p:cNvSpPr>
          <p:nvPr/>
        </p:nvSpPr>
        <p:spPr bwMode="auto">
          <a:xfrm>
            <a:off x="65532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66" name="AutoShape 12"/>
          <p:cNvCxnSpPr>
            <a:cxnSpLocks noChangeShapeType="1"/>
            <a:stCxn id="49157" idx="5"/>
            <a:endCxn id="4915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67" name="AutoShape 13"/>
          <p:cNvCxnSpPr>
            <a:cxnSpLocks noChangeShapeType="1"/>
            <a:stCxn id="49171" idx="5"/>
            <a:endCxn id="49164" idx="2"/>
          </p:cNvCxnSpPr>
          <p:nvPr/>
        </p:nvCxnSpPr>
        <p:spPr bwMode="auto">
          <a:xfrm>
            <a:off x="5653088" y="4327525"/>
            <a:ext cx="841375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8" name="Oval 14"/>
          <p:cNvSpPr>
            <a:spLocks noChangeArrowheads="1"/>
          </p:cNvSpPr>
          <p:nvPr/>
        </p:nvSpPr>
        <p:spPr bwMode="auto">
          <a:xfrm>
            <a:off x="64770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9169" name="Text Box 15"/>
          <p:cNvSpPr txBox="1">
            <a:spLocks noChangeArrowheads="1"/>
          </p:cNvSpPr>
          <p:nvPr/>
        </p:nvSpPr>
        <p:spPr bwMode="auto">
          <a:xfrm>
            <a:off x="65373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70" name="AutoShape 16"/>
          <p:cNvCxnSpPr>
            <a:cxnSpLocks noChangeShapeType="1"/>
            <a:stCxn id="49171" idx="7"/>
            <a:endCxn id="49168" idx="2"/>
          </p:cNvCxnSpPr>
          <p:nvPr/>
        </p:nvCxnSpPr>
        <p:spPr bwMode="auto">
          <a:xfrm flipV="1">
            <a:off x="5653088" y="3260725"/>
            <a:ext cx="809625" cy="52070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71" name="Oval 17"/>
          <p:cNvSpPr>
            <a:spLocks noChangeArrowheads="1"/>
          </p:cNvSpPr>
          <p:nvPr/>
        </p:nvSpPr>
        <p:spPr bwMode="auto">
          <a:xfrm>
            <a:off x="502920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9172" name="Text Box 18"/>
          <p:cNvSpPr txBox="1">
            <a:spLocks noChangeArrowheads="1"/>
          </p:cNvSpPr>
          <p:nvPr/>
        </p:nvSpPr>
        <p:spPr bwMode="auto">
          <a:xfrm>
            <a:off x="499745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9173" name="AutoShape 19"/>
          <p:cNvCxnSpPr>
            <a:cxnSpLocks noChangeShapeType="1"/>
            <a:stCxn id="49159" idx="6"/>
            <a:endCxn id="49171" idx="1"/>
          </p:cNvCxnSpPr>
          <p:nvPr/>
        </p:nvCxnSpPr>
        <p:spPr bwMode="auto">
          <a:xfrm>
            <a:off x="4359275" y="3257550"/>
            <a:ext cx="776288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74" name="AutoShape 20"/>
          <p:cNvCxnSpPr>
            <a:cxnSpLocks noChangeShapeType="1"/>
            <a:stCxn id="49158" idx="6"/>
            <a:endCxn id="49171" idx="3"/>
          </p:cNvCxnSpPr>
          <p:nvPr/>
        </p:nvCxnSpPr>
        <p:spPr bwMode="auto">
          <a:xfrm flipV="1">
            <a:off x="4359275" y="4327525"/>
            <a:ext cx="776288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Centralized control at the server to prevent illegal preemption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Minimize number of descendents affected when preempting peers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Find a subset of children to preempt, such that number of descendents affected is minimized, and preempted bandwidth is enough for the new node.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KNAPSACK problem!</a:t>
            </a:r>
            <a:endParaRPr lang="en-US" sz="24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Prefer parents who are closer to the source and have large contributions</a:t>
            </a:r>
            <a:endParaRPr lang="en-US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</a:t>
            </a:r>
            <a:r>
              <a:rPr lang="en-US" dirty="0" err="1" smtClean="0"/>
              <a:t>parton</a:t>
            </a:r>
            <a:r>
              <a:rPr lang="en-US" dirty="0" smtClean="0"/>
              <a:t>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Peers can cheat by pledging more contributions than they are capable of.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 can only do our best to detect such cheaters :-(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Simulation Setup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Host characteristics based on study of Gnutella and Napster by Saroiu et. al.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6323" name="Picture 4" descr="rejected_rate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7150"/>
            <a:ext cx="8458200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6325" name="Text Box 7"/>
          <p:cNvSpPr>
            <a:spLocks noGrp="1" noChangeArrowheads="1"/>
          </p:cNvSpPr>
          <p:nvPr>
            <p:ph type="body" idx="1"/>
          </p:nvPr>
        </p:nvSpPr>
        <p:spPr>
          <a:xfrm rot="16200000">
            <a:off x="-762000" y="2819400"/>
            <a:ext cx="2743200" cy="6096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smtClean="0"/>
              <a:t>Rejection Rate</a:t>
            </a:r>
          </a:p>
        </p:txBody>
      </p:sp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3886200" y="2133600"/>
            <a:ext cx="26939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195FF"/>
                </a:solidFill>
              </a:rPr>
              <a:t>Best Fit (no Preemption)</a:t>
            </a:r>
          </a:p>
        </p:txBody>
      </p:sp>
      <p:sp>
        <p:nvSpPr>
          <p:cNvPr id="158729" name="Text Box 9"/>
          <p:cNvSpPr txBox="1">
            <a:spLocks noChangeArrowheads="1"/>
          </p:cNvSpPr>
          <p:nvPr/>
        </p:nvSpPr>
        <p:spPr bwMode="auto">
          <a:xfrm>
            <a:off x="4191000" y="4824413"/>
            <a:ext cx="40528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Contributor-Aware (with Preemption)</a:t>
            </a:r>
          </a:p>
        </p:txBody>
      </p:sp>
      <p:sp>
        <p:nvSpPr>
          <p:cNvPr id="158730" name="Text Box 10"/>
          <p:cNvSpPr txBox="1">
            <a:spLocks noChangeArrowheads="1"/>
          </p:cNvSpPr>
          <p:nvPr/>
        </p:nvSpPr>
        <p:spPr bwMode="auto">
          <a:xfrm>
            <a:off x="4191000" y="5357813"/>
            <a:ext cx="45402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 Contributor Aware (with Preemption)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7349" name="Picture 4" descr="average_level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395288" y="448945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7352" name="Text Box 7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495800" y="4824413"/>
            <a:ext cx="21256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3810000" y="3529013"/>
            <a:ext cx="260667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8373" name="Picture 3" descr="lev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4648200" y="6172200"/>
            <a:ext cx="9985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 rot="-5400000">
            <a:off x="-1714500" y="27051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Donated Bandwidth 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514600" y="2055813"/>
            <a:ext cx="2368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80038" y="4037013"/>
            <a:ext cx="28686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Topologies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Pull</a:t>
            </a:r>
            <a:r>
              <a:rPr lang="en-US" b="1" dirty="0" smtClean="0"/>
              <a:t> </a:t>
            </a:r>
            <a:r>
              <a:rPr lang="en-US" dirty="0" smtClean="0"/>
              <a:t>Based:</a:t>
            </a:r>
          </a:p>
          <a:p>
            <a:pPr lvl="1"/>
            <a:r>
              <a:rPr lang="en-US" dirty="0" smtClean="0"/>
              <a:t>Mesh; data is pulled from a number of known neighbors.</a:t>
            </a:r>
          </a:p>
          <a:p>
            <a:pPr lvl="1"/>
            <a:r>
              <a:rPr lang="en-US" dirty="0" smtClean="0"/>
              <a:t>Each node keeps a segment map.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in part on slides by Ooi Wei Tsang)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648200" y="567372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75300" y="38100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52354" y="4866922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418080" y="38862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477000" y="4866922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" name="AutoShape 13"/>
          <p:cNvCxnSpPr>
            <a:cxnSpLocks noChangeShapeType="1"/>
            <a:stCxn id="8" idx="5"/>
            <a:endCxn id="6" idx="1"/>
          </p:cNvCxnSpPr>
          <p:nvPr/>
        </p:nvCxnSpPr>
        <p:spPr bwMode="auto">
          <a:xfrm>
            <a:off x="3707911" y="5422479"/>
            <a:ext cx="1035607" cy="346564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5" name="AutoShape 13"/>
          <p:cNvCxnSpPr>
            <a:cxnSpLocks noChangeShapeType="1"/>
            <a:stCxn id="9" idx="4"/>
            <a:endCxn id="6" idx="0"/>
          </p:cNvCxnSpPr>
          <p:nvPr/>
        </p:nvCxnSpPr>
        <p:spPr bwMode="auto">
          <a:xfrm>
            <a:off x="4743518" y="4537075"/>
            <a:ext cx="230120" cy="11366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" name="AutoShape 13"/>
          <p:cNvCxnSpPr>
            <a:cxnSpLocks noChangeShapeType="1"/>
            <a:stCxn id="7" idx="4"/>
            <a:endCxn id="6" idx="7"/>
          </p:cNvCxnSpPr>
          <p:nvPr/>
        </p:nvCxnSpPr>
        <p:spPr bwMode="auto">
          <a:xfrm flipH="1">
            <a:off x="5203757" y="4460875"/>
            <a:ext cx="696981" cy="130816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" name="AutoShape 13"/>
          <p:cNvCxnSpPr>
            <a:cxnSpLocks noChangeShapeType="1"/>
            <a:stCxn id="10" idx="3"/>
            <a:endCxn id="6" idx="6"/>
          </p:cNvCxnSpPr>
          <p:nvPr/>
        </p:nvCxnSpPr>
        <p:spPr bwMode="auto">
          <a:xfrm flipH="1">
            <a:off x="5299075" y="5422479"/>
            <a:ext cx="1273243" cy="576684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" name="AutoShape 13"/>
          <p:cNvCxnSpPr>
            <a:cxnSpLocks noChangeShapeType="1"/>
            <a:endCxn id="8" idx="1"/>
          </p:cNvCxnSpPr>
          <p:nvPr/>
        </p:nvCxnSpPr>
        <p:spPr bwMode="auto">
          <a:xfrm>
            <a:off x="2286000" y="4343400"/>
            <a:ext cx="961672" cy="61884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miter lim="800000"/>
            <a:headEnd/>
            <a:tailEnd type="triangle" w="med" len="med"/>
          </a:ln>
        </p:spPr>
      </p:cxnSp>
      <p:cxnSp>
        <p:nvCxnSpPr>
          <p:cNvPr id="31" name="AutoShape 13"/>
          <p:cNvCxnSpPr>
            <a:cxnSpLocks noChangeShapeType="1"/>
            <a:endCxn id="8" idx="0"/>
          </p:cNvCxnSpPr>
          <p:nvPr/>
        </p:nvCxnSpPr>
        <p:spPr bwMode="auto">
          <a:xfrm>
            <a:off x="3152354" y="4135437"/>
            <a:ext cx="325438" cy="73148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miter lim="800000"/>
            <a:headEnd/>
            <a:tailEnd type="triangle" w="med" len="med"/>
          </a:ln>
        </p:spPr>
      </p:cxnSp>
      <p:cxnSp>
        <p:nvCxnSpPr>
          <p:cNvPr id="34" name="AutoShape 13"/>
          <p:cNvCxnSpPr>
            <a:cxnSpLocks noChangeShapeType="1"/>
            <a:endCxn id="8" idx="7"/>
          </p:cNvCxnSpPr>
          <p:nvPr/>
        </p:nvCxnSpPr>
        <p:spPr bwMode="auto">
          <a:xfrm flipH="1">
            <a:off x="3707911" y="4033980"/>
            <a:ext cx="254489" cy="92826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miter lim="800000"/>
            <a:headEnd/>
            <a:tailEnd type="triangle" w="med" len="med"/>
          </a:ln>
        </p:spPr>
      </p:cxnSp>
      <p:sp>
        <p:nvSpPr>
          <p:cNvPr id="18" name="TextBox 17"/>
          <p:cNvSpPr txBox="1"/>
          <p:nvPr/>
        </p:nvSpPr>
        <p:spPr>
          <a:xfrm>
            <a:off x="1742326" y="5939135"/>
            <a:ext cx="595387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 robustness; but longer latency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03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9397" name="Picture 3" descr="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581400" y="6172200"/>
            <a:ext cx="35893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Requested Bandwidth</a:t>
            </a:r>
          </a:p>
        </p:txBody>
      </p:sp>
      <p:sp>
        <p:nvSpPr>
          <p:cNvPr id="59399" name="Text Box 5"/>
          <p:cNvSpPr txBox="1">
            <a:spLocks noChangeArrowheads="1"/>
          </p:cNvSpPr>
          <p:nvPr/>
        </p:nvSpPr>
        <p:spPr bwMode="auto">
          <a:xfrm rot="-5400000">
            <a:off x="-1714500" y="20955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Donated Bandwidth </a:t>
            </a:r>
          </a:p>
        </p:txBody>
      </p:sp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2286000" y="4114800"/>
            <a:ext cx="1270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Admitted</a:t>
            </a:r>
          </a:p>
        </p:txBody>
      </p: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6477000" y="5181600"/>
            <a:ext cx="118586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Rejected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Number of Parents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Dagster limits maximum number of parents a node can have.</a:t>
            </a:r>
          </a:p>
          <a:p>
            <a:pPr eaLnBrk="1" hangingPunct="1"/>
            <a:r>
              <a:rPr lang="en-US" smtClean="0"/>
              <a:t>How many is ideal?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45" name="Picture 4" descr="rejected_rate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 rot="-5400000">
            <a:off x="-7620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Rejection Rate</a:t>
            </a: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5257800" y="32766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P = 1</a:t>
            </a:r>
          </a:p>
        </p:txBody>
      </p:sp>
      <p:sp>
        <p:nvSpPr>
          <p:cNvPr id="184329" name="Text Box 9"/>
          <p:cNvSpPr txBox="1">
            <a:spLocks noGrp="1" noChangeArrowheads="1"/>
          </p:cNvSpPr>
          <p:nvPr>
            <p:ph type="body" idx="1"/>
          </p:nvPr>
        </p:nvSpPr>
        <p:spPr>
          <a:xfrm>
            <a:off x="5334000" y="4724400"/>
            <a:ext cx="1524000" cy="533400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smtClean="0">
                <a:solidFill>
                  <a:srgbClr val="08A400"/>
                </a:solidFill>
              </a:rPr>
              <a:t>P &gt; 1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b="1" smtClean="0">
              <a:solidFill>
                <a:srgbClr val="08A4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2469" name="Picture 4" descr="average_level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 Box 7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2471" name="Text Box 8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7162800" y="3962400"/>
            <a:ext cx="1524000" cy="533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en-US" sz="1600">
                <a:solidFill>
                  <a:srgbClr val="08A400"/>
                </a:solidFill>
              </a:rPr>
              <a:t>P = 2</a:t>
            </a:r>
          </a:p>
          <a:p>
            <a:pPr marL="342900" indent="-342900">
              <a:lnSpc>
                <a:spcPct val="90000"/>
              </a:lnSpc>
              <a:defRPr/>
            </a:pPr>
            <a:endParaRPr lang="en-US" sz="1600">
              <a:solidFill>
                <a:srgbClr val="08A400"/>
              </a:solidFill>
            </a:endParaRPr>
          </a:p>
        </p:txBody>
      </p:sp>
      <p:sp>
        <p:nvSpPr>
          <p:cNvPr id="191500" name="Text Box 12"/>
          <p:cNvSpPr txBox="1">
            <a:spLocks noGrp="1" noChangeArrowheads="1"/>
          </p:cNvSpPr>
          <p:nvPr>
            <p:ph type="body" idx="1"/>
          </p:nvPr>
        </p:nvSpPr>
        <p:spPr>
          <a:xfrm>
            <a:off x="6172200" y="4800600"/>
            <a:ext cx="1676400" cy="568325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smtClean="0">
                <a:solidFill>
                  <a:srgbClr val="E70600"/>
                </a:solidFill>
              </a:rPr>
              <a:t>P = 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Robustness with </a:t>
            </a:r>
            <a:r>
              <a:rPr lang="en-US" i="1" dirty="0" smtClean="0"/>
              <a:t>P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frame-rate 24-30 fps.</a:t>
            </a:r>
          </a:p>
          <a:p>
            <a:pPr eaLnBrk="1" hangingPunct="1"/>
            <a:r>
              <a:rPr lang="en-US" dirty="0" smtClean="0"/>
              <a:t>If </a:t>
            </a:r>
            <a:r>
              <a:rPr lang="en-US" i="1" dirty="0" smtClean="0"/>
              <a:t>P</a:t>
            </a:r>
            <a:r>
              <a:rPr lang="en-US" dirty="0" smtClean="0"/>
              <a:t> = 3, and one parent fails, then clients can expect to receive 16-20 fps.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(1)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Peer-to-Peer Streaming</a:t>
            </a:r>
          </a:p>
          <a:p>
            <a:pPr lvl="1" eaLnBrk="1" hangingPunct="1"/>
            <a:r>
              <a:rPr lang="en-US" dirty="0" smtClean="0"/>
              <a:t>Application-level multicast; node/repeaters are unreliable (end hosts)</a:t>
            </a:r>
          </a:p>
          <a:p>
            <a:pPr lvl="1" eaLnBrk="1" hangingPunct="1"/>
            <a:r>
              <a:rPr lang="en-US" dirty="0" smtClean="0"/>
              <a:t>Different distribution topologies:</a:t>
            </a:r>
          </a:p>
          <a:p>
            <a:pPr lvl="2" eaLnBrk="1" hangingPunct="1"/>
            <a:r>
              <a:rPr lang="en-US" dirty="0" smtClean="0"/>
              <a:t>Push (usually: distribution trees or DAGs)</a:t>
            </a:r>
          </a:p>
          <a:p>
            <a:pPr lvl="2" eaLnBrk="1" hangingPunct="1"/>
            <a:r>
              <a:rPr lang="en-US" dirty="0" smtClean="0"/>
              <a:t>Pull (usually: mesh-based; also called data-driven)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82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Remaining Tasks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15 November 2017 </a:t>
            </a:r>
            <a:r>
              <a:rPr lang="en-US" dirty="0" smtClean="0"/>
              <a:t>(end of day): Project reports and software due.</a:t>
            </a:r>
          </a:p>
          <a:p>
            <a:pPr lvl="1"/>
            <a:r>
              <a:rPr lang="en-US" dirty="0" smtClean="0"/>
              <a:t>In-class presentation on 16 &amp; 17 November</a:t>
            </a:r>
          </a:p>
          <a:p>
            <a:endParaRPr lang="en-US" dirty="0" smtClean="0"/>
          </a:p>
          <a:p>
            <a:r>
              <a:rPr lang="en-US" dirty="0" smtClean="0"/>
              <a:t>Room and schedule will be announced shortly.</a:t>
            </a:r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otorola set top 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000499"/>
            <a:ext cx="2133600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Topologies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 Based:</a:t>
            </a:r>
          </a:p>
          <a:p>
            <a:pPr lvl="1"/>
            <a:r>
              <a:rPr lang="en-US" dirty="0" smtClean="0"/>
              <a:t>Examples (no longer existent):</a:t>
            </a:r>
          </a:p>
          <a:p>
            <a:pPr lvl="2">
              <a:spcBef>
                <a:spcPts val="0"/>
              </a:spcBef>
            </a:pPr>
            <a:r>
              <a:rPr lang="en-US" b="1" dirty="0" smtClean="0"/>
              <a:t>PPTV</a:t>
            </a:r>
            <a:r>
              <a:rPr lang="en-US" dirty="0" smtClean="0"/>
              <a:t>, </a:t>
            </a:r>
            <a:r>
              <a:rPr lang="en-US" dirty="0" smtClean="0"/>
              <a:t>original </a:t>
            </a:r>
            <a:r>
              <a:rPr lang="en-US" dirty="0" smtClean="0"/>
              <a:t>P2P version </a:t>
            </a:r>
            <a:r>
              <a:rPr lang="en-US" dirty="0"/>
              <a:t>was created by </a:t>
            </a:r>
            <a:r>
              <a:rPr lang="en-US" dirty="0" err="1" smtClean="0"/>
              <a:t>Huazhong</a:t>
            </a:r>
            <a:r>
              <a:rPr lang="en-US" dirty="0" smtClean="0"/>
              <a:t> </a:t>
            </a:r>
            <a:r>
              <a:rPr lang="en-US" dirty="0"/>
              <a:t>University of Science and Technology</a:t>
            </a:r>
            <a:endParaRPr lang="en-US" dirty="0" smtClean="0"/>
          </a:p>
          <a:p>
            <a:pPr lvl="2">
              <a:spcBef>
                <a:spcPts val="0"/>
              </a:spcBef>
            </a:pPr>
            <a:r>
              <a:rPr lang="en-US" b="1" dirty="0" err="1" smtClean="0"/>
              <a:t>CoolStreaming</a:t>
            </a:r>
            <a:r>
              <a:rPr lang="en-US" dirty="0" smtClean="0"/>
              <a:t>, similar to </a:t>
            </a:r>
            <a:r>
              <a:rPr lang="en-US" dirty="0" err="1" smtClean="0"/>
              <a:t>BitTorrent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data </a:t>
            </a:r>
            <a:r>
              <a:rPr lang="en-US" dirty="0" smtClean="0"/>
              <a:t>driven</a:t>
            </a:r>
            <a:br>
              <a:rPr lang="en-US" dirty="0" smtClean="0"/>
            </a:br>
            <a:r>
              <a:rPr lang="en-US" dirty="0" smtClean="0"/>
              <a:t>overlay </a:t>
            </a:r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 smtClean="0"/>
              <a:t>There has been some interest to use set-top boxes (STB) for P2P support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in part on slides by Ooi Wei Tsang)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6" name="AutoShape 4" descr="Image result for pptv"/>
          <p:cNvSpPr>
            <a:spLocks noChangeAspect="1" noChangeArrowheads="1"/>
          </p:cNvSpPr>
          <p:nvPr/>
        </p:nvSpPr>
        <p:spPr bwMode="auto">
          <a:xfrm>
            <a:off x="155575" y="-174625"/>
            <a:ext cx="8667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147" y="1371600"/>
            <a:ext cx="2114550" cy="89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0952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P2P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 smtClean="0"/>
              <a:t>Inherently scalable since each new user brings resources to the system (i.e., bandwidth) </a:t>
            </a:r>
            <a:r>
              <a:rPr lang="en-US" dirty="0" smtClean="0">
                <a:sym typeface="Symbol"/>
              </a:rPr>
              <a:t> </a:t>
            </a:r>
            <a:r>
              <a:rPr lang="en-US" b="1" u="sng" dirty="0" smtClean="0">
                <a:sym typeface="Symbol"/>
              </a:rPr>
              <a:t>self-scaling</a:t>
            </a:r>
            <a:endParaRPr lang="en-US" b="1" u="sng" dirty="0"/>
          </a:p>
          <a:p>
            <a:r>
              <a:rPr lang="en-US" dirty="0" smtClean="0"/>
              <a:t>Cons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 smtClean="0"/>
              <a:t>Nodes are unreliable </a:t>
            </a:r>
            <a:r>
              <a:rPr lang="en-US" dirty="0" smtClean="0">
                <a:sym typeface="Symbol"/>
              </a:rPr>
              <a:t> disruptions!</a:t>
            </a:r>
            <a:endParaRPr lang="en-US" dirty="0" smtClean="0"/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 smtClean="0"/>
              <a:t>Nodes need to contribute on average as much as they use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 smtClean="0"/>
              <a:t>Free-riders/cheaters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 smtClean="0"/>
              <a:t>Monitoring of the system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in part on slides by Ooi Wei Tsang)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816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Resilient Peer-to-Peer Streaming, V. Padmanabhan et. al.</a:t>
            </a:r>
          </a:p>
          <a:p>
            <a:pPr eaLnBrk="1" hangingPunct="1"/>
            <a:r>
              <a:rPr lang="en-US" smtClean="0"/>
              <a:t>ICNP 2003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1573</TotalTime>
  <Words>2036</Words>
  <Application>Microsoft Office PowerPoint</Application>
  <PresentationFormat>On-screen Show (4:3)</PresentationFormat>
  <Paragraphs>613</Paragraphs>
  <Slides>66</Slides>
  <Notes>60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cs52480-template</vt:lpstr>
      <vt:lpstr>Peer-to-Peer Streaming</vt:lpstr>
      <vt:lpstr>Peer-to-Peer Streaming</vt:lpstr>
      <vt:lpstr>Peer-to-Peer Streaming</vt:lpstr>
      <vt:lpstr>Issues with P2P Streaming</vt:lpstr>
      <vt:lpstr>Distribution Topologies (1)</vt:lpstr>
      <vt:lpstr>Distribution Topologies (2)</vt:lpstr>
      <vt:lpstr>Distribution Topologies (3)</vt:lpstr>
      <vt:lpstr>Properties of P2P Systems</vt:lpstr>
      <vt:lpstr>CoopNet</vt:lpstr>
      <vt:lpstr>Idea</vt:lpstr>
      <vt:lpstr>“Smart” Splitting</vt:lpstr>
      <vt:lpstr>Simple Example (Video)</vt:lpstr>
      <vt:lpstr>Layered Coding</vt:lpstr>
      <vt:lpstr>Layered Coding</vt:lpstr>
      <vt:lpstr>Multiple Description Coding</vt:lpstr>
      <vt:lpstr>Multiple Description Coding</vt:lpstr>
      <vt:lpstr>How to Build Tree?</vt:lpstr>
      <vt:lpstr>Example</vt:lpstr>
      <vt:lpstr>Tree Maintenance</vt:lpstr>
      <vt:lpstr>Node Join</vt:lpstr>
      <vt:lpstr>To join as internal node</vt:lpstr>
      <vt:lpstr>To join as leaf node</vt:lpstr>
      <vt:lpstr>Network Efficiency</vt:lpstr>
      <vt:lpstr>Effects of Number of Trees</vt:lpstr>
      <vt:lpstr>Effects of Number of Trees</vt:lpstr>
      <vt:lpstr>MDC versus FEC</vt:lpstr>
      <vt:lpstr>Summary of CoopNet</vt:lpstr>
      <vt:lpstr>Issues with P2P Streaming</vt:lpstr>
      <vt:lpstr>Deter Selfish Peers</vt:lpstr>
      <vt:lpstr>Practical Issues</vt:lpstr>
      <vt:lpstr>Dagster</vt:lpstr>
      <vt:lpstr>Goals </vt:lpstr>
      <vt:lpstr>Issue 1</vt:lpstr>
      <vt:lpstr>Transcoding</vt:lpstr>
      <vt:lpstr>Issue 2</vt:lpstr>
      <vt:lpstr>Distributed Streaming</vt:lpstr>
      <vt:lpstr>Multiple State Encoding</vt:lpstr>
      <vt:lpstr>Issue 3</vt:lpstr>
      <vt:lpstr>Providing Incentives</vt:lpstr>
      <vt:lpstr>DAG Construction</vt:lpstr>
      <vt:lpstr>Example</vt:lpstr>
      <vt:lpstr>Example</vt:lpstr>
      <vt:lpstr>Example</vt:lpstr>
      <vt:lpstr>Example: Preemption</vt:lpstr>
      <vt:lpstr>Example: Rejection</vt:lpstr>
      <vt:lpstr>Preemption Rules</vt:lpstr>
      <vt:lpstr>Example</vt:lpstr>
      <vt:lpstr>Example</vt:lpstr>
      <vt:lpstr>Example</vt:lpstr>
      <vt:lpstr>Example: 2 Preemptions</vt:lpstr>
      <vt:lpstr>Details</vt:lpstr>
      <vt:lpstr>Details</vt:lpstr>
      <vt:lpstr>Details</vt:lpstr>
      <vt:lpstr>Details</vt:lpstr>
      <vt:lpstr>Evaluations</vt:lpstr>
      <vt:lpstr>Simulation Setup</vt:lpstr>
      <vt:lpstr>PowerPoint Presentation</vt:lpstr>
      <vt:lpstr>PowerPoint Presentation</vt:lpstr>
      <vt:lpstr>PowerPoint Presentation</vt:lpstr>
      <vt:lpstr>PowerPoint Presentation</vt:lpstr>
      <vt:lpstr>Number of Parents</vt:lpstr>
      <vt:lpstr>PowerPoint Presentation</vt:lpstr>
      <vt:lpstr>PowerPoint Presentation</vt:lpstr>
      <vt:lpstr>Robustness with P</vt:lpstr>
      <vt:lpstr>Summary (1)</vt:lpstr>
      <vt:lpstr>Remaining Tasks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Dagster: Contributor-Aware End-host Multicast for Heterogeneous Environment</dc:title>
  <dc:creator>Wei Tsang Ooi</dc:creator>
  <cp:lastModifiedBy>Roger Zimmermann</cp:lastModifiedBy>
  <cp:revision>67</cp:revision>
  <cp:lastPrinted>2005-11-02T07:35:37Z</cp:lastPrinted>
  <dcterms:created xsi:type="dcterms:W3CDTF">2005-01-14T08:04:53Z</dcterms:created>
  <dcterms:modified xsi:type="dcterms:W3CDTF">2017-11-08T09:29:26Z</dcterms:modified>
</cp:coreProperties>
</file>