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8" r:id="rId20"/>
    <p:sldId id="295" r:id="rId21"/>
    <p:sldId id="296" r:id="rId22"/>
    <p:sldId id="303" r:id="rId23"/>
    <p:sldId id="299" r:id="rId24"/>
    <p:sldId id="300" r:id="rId25"/>
    <p:sldId id="301" r:id="rId26"/>
    <p:sldId id="304" r:id="rId27"/>
    <p:sldId id="293" r:id="rId28"/>
    <p:sldId id="305" r:id="rId29"/>
    <p:sldId id="29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3240"/>
    <a:srgbClr val="C7D5F2"/>
    <a:srgbClr val="E3D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57" autoAdjust="0"/>
    <p:restoredTop sz="94660"/>
  </p:normalViewPr>
  <p:slideViewPr>
    <p:cSldViewPr>
      <p:cViewPr varScale="1">
        <p:scale>
          <a:sx n="84" d="100"/>
          <a:sy n="84" d="100"/>
        </p:scale>
        <p:origin x="-33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6837EA-24DE-4751-9F63-7DB4551DA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75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F1E6E1-22E3-44A8-830F-D207242C224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3D65-7A43-42D8-9022-6ABCE77460D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58C08-B205-493B-B11B-F92FCCA234F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A991F-4183-4422-9DF9-5A6D87BDB16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19555-5F10-43DB-8605-9D552C038C5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AC68E-F406-4E26-9993-6AAED4DC21F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760A6-C37A-4A18-8918-9C66F3E496D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8B89C-4ABB-4541-9B19-B3897F59F17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4FC4A-BD60-4FD8-B952-F647CCC6112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73E99-BC51-47DD-828A-6CD89A731ED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14EB2-7F6F-4B02-81E8-56893E5504A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066BC-CC09-4677-8324-02BC4138E45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566C7-E621-4ACA-A1B8-738AEF8CD0D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7703D-F1D1-4119-BDC6-8709879B00C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AAF05-986A-4550-9C6A-2EF33BB309B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FA2F0-873B-4BCB-B450-37E29CFA77A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127CA7-8DD5-41C8-BD34-4327A5C0E86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6823E-DEC1-4889-80CC-40CF6D0568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838B9D-871A-4A89-BDF0-B724719AEE9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E9DE7-9C75-43A1-9A58-91D6ED1FC84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7C14A-9C32-4A15-AADA-79F732E9BB1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EEF50C-B8A2-420A-9926-33863AA8B5F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E1192-5CF3-4E22-96E1-561F8E7C077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BB79F-28BA-4F28-9CED-2442DC27C63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5" name="Group 1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6" name="Rectangle 20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1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2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23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" name="Group 24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1" name="AutoShape 25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26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27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28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NUS.SOC.CS5248-2017</a:t>
            </a:r>
            <a:endParaRPr lang="en-US" sz="8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sz="800" dirty="0">
                <a:solidFill>
                  <a:schemeClr val="accent1"/>
                </a:solidFill>
              </a:rPr>
              <a:t>Roger Zimmermann (based on slides by Ooi Wei Tsang)	</a:t>
            </a:r>
          </a:p>
        </p:txBody>
      </p:sp>
      <p:sp>
        <p:nvSpPr>
          <p:cNvPr id="142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2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0887-C386-4392-9C5F-BAD7B14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A3F6-8EDE-4C13-9449-00B80788A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04FE-F998-47EF-8BC3-51BA00745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742F8-DCFD-4396-9BD9-7104C4B9F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7C621-3B38-4F1B-A0C1-82CE9BB36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AE2EC-1853-4DF6-8DD2-6E73694F4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823DF-437E-4E2C-A295-3AA98D5E9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55C8-8A78-4E18-8703-FC42B94C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E15A-A928-4D86-8C84-7CC5843A8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55CA8-9186-42AF-9236-F49A44929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490A-E342-454C-98C9-D81EBE91D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4490-233F-4756-910A-D8117281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2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4132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0" name="Group 1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1" name="Rectangle 19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2" name="Rectangle 20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3" name="Rectangle 21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4" name="Rectangle 22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1" name="Group 23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6" name="AutoShape 24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7" name="AutoShape 25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8" name="AutoShape 26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9" name="AutoShape 27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40" name="Line 28"/>
          <p:cNvSpPr>
            <a:spLocks noChangeShapeType="1"/>
          </p:cNvSpPr>
          <p:nvPr userDrawn="1"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13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NUS.SOC.CS5248-2009</a:t>
            </a:r>
          </a:p>
          <a:p>
            <a:pPr>
              <a:defRPr/>
            </a:pPr>
            <a:r>
              <a:rPr lang="en-US"/>
              <a:t>Roger Zimmermann (based on slides by Ooi Wei Tsang)	</a:t>
            </a:r>
          </a:p>
        </p:txBody>
      </p:sp>
      <p:sp>
        <p:nvSpPr>
          <p:cNvPr id="1413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5DCC20D-0C98-42E1-8F09-C11B29B2C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rajjoshi@comp.nus.edu.s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5248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bit.do/join-cs5248-slack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dirty="0" smtClean="0"/>
              <a:t>CS5248: Systems Support for Continuous Media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Review of Media Compression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Network Communication Model</a:t>
            </a:r>
          </a:p>
        </p:txBody>
      </p:sp>
      <p:sp>
        <p:nvSpPr>
          <p:cNvPr id="23558" name="Cloud"/>
          <p:cNvSpPr>
            <a:spLocks noChangeAspect="1" noEditPoints="1" noChangeArrowheads="1"/>
          </p:cNvSpPr>
          <p:nvPr/>
        </p:nvSpPr>
        <p:spPr bwMode="auto">
          <a:xfrm>
            <a:off x="3676650" y="3392488"/>
            <a:ext cx="2044700" cy="11826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2286000" y="1676400"/>
            <a:ext cx="1065213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Encoder</a:t>
            </a:r>
          </a:p>
        </p:txBody>
      </p:sp>
      <p:sp>
        <p:nvSpPr>
          <p:cNvPr id="23560" name="Oval 7"/>
          <p:cNvSpPr>
            <a:spLocks noChangeArrowheads="1"/>
          </p:cNvSpPr>
          <p:nvPr/>
        </p:nvSpPr>
        <p:spPr bwMode="auto">
          <a:xfrm>
            <a:off x="2565400" y="2625725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3561" name="Oval 8"/>
          <p:cNvSpPr>
            <a:spLocks noChangeArrowheads="1"/>
          </p:cNvSpPr>
          <p:nvPr/>
        </p:nvSpPr>
        <p:spPr bwMode="auto">
          <a:xfrm>
            <a:off x="4046538" y="2209800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3562" name="Oval 9"/>
          <p:cNvSpPr>
            <a:spLocks noChangeArrowheads="1"/>
          </p:cNvSpPr>
          <p:nvPr/>
        </p:nvSpPr>
        <p:spPr bwMode="auto">
          <a:xfrm>
            <a:off x="5576888" y="2649538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3563" name="AutoShape 10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 rot="16200000" flipH="1">
            <a:off x="2880519" y="2339181"/>
            <a:ext cx="225425" cy="347663"/>
          </a:xfrm>
          <a:prstGeom prst="curvedConnector3">
            <a:avLst>
              <a:gd name="adj1" fmla="val 4366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4" name="AutoShape 11"/>
          <p:cNvCxnSpPr>
            <a:cxnSpLocks noChangeShapeType="1"/>
            <a:stCxn id="23560" idx="4"/>
            <a:endCxn id="23558" idx="0"/>
          </p:cNvCxnSpPr>
          <p:nvPr/>
        </p:nvCxnSpPr>
        <p:spPr bwMode="auto">
          <a:xfrm rot="16200000" flipH="1">
            <a:off x="3148806" y="3479007"/>
            <a:ext cx="523875" cy="4873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5" name="AutoShape 12"/>
          <p:cNvCxnSpPr>
            <a:cxnSpLocks noChangeShapeType="1"/>
            <a:endCxn id="23561" idx="3"/>
          </p:cNvCxnSpPr>
          <p:nvPr/>
        </p:nvCxnSpPr>
        <p:spPr bwMode="auto">
          <a:xfrm rot="-5400000">
            <a:off x="3934619" y="3209132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6" name="AutoShape 13"/>
          <p:cNvCxnSpPr>
            <a:cxnSpLocks noChangeShapeType="1"/>
            <a:stCxn id="23561" idx="5"/>
          </p:cNvCxnSpPr>
          <p:nvPr/>
        </p:nvCxnSpPr>
        <p:spPr bwMode="auto">
          <a:xfrm rot="5400000">
            <a:off x="4808538" y="31892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7" name="AutoShape 14"/>
          <p:cNvCxnSpPr>
            <a:cxnSpLocks noChangeShapeType="1"/>
            <a:stCxn id="23558" idx="2"/>
            <a:endCxn id="23562" idx="4"/>
          </p:cNvCxnSpPr>
          <p:nvPr/>
        </p:nvCxnSpPr>
        <p:spPr bwMode="auto">
          <a:xfrm flipV="1">
            <a:off x="5718175" y="3484563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5900738" y="1676400"/>
            <a:ext cx="1065212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Decoder</a:t>
            </a:r>
          </a:p>
        </p:txBody>
      </p:sp>
      <p:cxnSp>
        <p:nvCxnSpPr>
          <p:cNvPr id="23569" name="AutoShape 16"/>
          <p:cNvCxnSpPr>
            <a:cxnSpLocks noChangeShapeType="1"/>
            <a:stCxn id="23562" idx="0"/>
            <a:endCxn id="23568" idx="2"/>
          </p:cNvCxnSpPr>
          <p:nvPr/>
        </p:nvCxnSpPr>
        <p:spPr bwMode="auto">
          <a:xfrm rot="-5400000">
            <a:off x="6167437" y="2382838"/>
            <a:ext cx="277813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7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Adaptation</a:t>
            </a:r>
          </a:p>
          <a:p>
            <a:pPr eaLnBrk="1" hangingPunct="1"/>
            <a:r>
              <a:rPr lang="en-US" dirty="0" smtClean="0"/>
              <a:t>Video on Demand, MPEG-DASH</a:t>
            </a:r>
          </a:p>
        </p:txBody>
      </p:sp>
      <p:sp>
        <p:nvSpPr>
          <p:cNvPr id="24582" name="Cloud"/>
          <p:cNvSpPr>
            <a:spLocks noChangeAspect="1" noEditPoints="1" noChangeArrowheads="1"/>
          </p:cNvSpPr>
          <p:nvPr/>
        </p:nvSpPr>
        <p:spPr bwMode="auto">
          <a:xfrm>
            <a:off x="3676650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2286000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565400" y="2673350"/>
            <a:ext cx="1203325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4046538" y="2257425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5576888" y="2673350"/>
            <a:ext cx="1204912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4587" name="AutoShape 10"/>
          <p:cNvCxnSpPr>
            <a:cxnSpLocks noChangeShapeType="1"/>
            <a:stCxn id="24583" idx="2"/>
            <a:endCxn id="24584" idx="0"/>
          </p:cNvCxnSpPr>
          <p:nvPr/>
        </p:nvCxnSpPr>
        <p:spPr bwMode="auto">
          <a:xfrm rot="16200000" flipH="1">
            <a:off x="2854326" y="2360612"/>
            <a:ext cx="277812" cy="34766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11"/>
          <p:cNvCxnSpPr>
            <a:cxnSpLocks noChangeShapeType="1"/>
            <a:stCxn id="24584" idx="4"/>
            <a:endCxn id="24582" idx="0"/>
          </p:cNvCxnSpPr>
          <p:nvPr/>
        </p:nvCxnSpPr>
        <p:spPr bwMode="auto">
          <a:xfrm rot="16200000" flipH="1">
            <a:off x="3175794" y="3499644"/>
            <a:ext cx="498475" cy="5159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9" name="AutoShape 12"/>
          <p:cNvCxnSpPr>
            <a:cxnSpLocks noChangeShapeType="1"/>
            <a:endCxn id="24585" idx="3"/>
          </p:cNvCxnSpPr>
          <p:nvPr/>
        </p:nvCxnSpPr>
        <p:spPr bwMode="auto">
          <a:xfrm rot="-5400000">
            <a:off x="3934619" y="3256757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0" name="AutoShape 13"/>
          <p:cNvCxnSpPr>
            <a:cxnSpLocks noChangeShapeType="1"/>
            <a:stCxn id="24585" idx="5"/>
          </p:cNvCxnSpPr>
          <p:nvPr/>
        </p:nvCxnSpPr>
        <p:spPr bwMode="auto">
          <a:xfrm rot="5400000">
            <a:off x="4808538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1" name="AutoShape 14"/>
          <p:cNvCxnSpPr>
            <a:cxnSpLocks noChangeShapeType="1"/>
            <a:stCxn id="24582" idx="2"/>
            <a:endCxn id="24586" idx="4"/>
          </p:cNvCxnSpPr>
          <p:nvPr/>
        </p:nvCxnSpPr>
        <p:spPr bwMode="auto">
          <a:xfrm flipV="1">
            <a:off x="5718175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2" name="Rectangle 15"/>
          <p:cNvSpPr>
            <a:spLocks noChangeArrowheads="1"/>
          </p:cNvSpPr>
          <p:nvPr/>
        </p:nvSpPr>
        <p:spPr bwMode="auto">
          <a:xfrm>
            <a:off x="59007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4593" name="AutoShape 16"/>
          <p:cNvCxnSpPr>
            <a:cxnSpLocks noChangeShapeType="1"/>
            <a:stCxn id="24586" idx="0"/>
            <a:endCxn id="24592" idx="2"/>
          </p:cNvCxnSpPr>
          <p:nvPr/>
        </p:nvCxnSpPr>
        <p:spPr bwMode="auto">
          <a:xfrm rot="-5400000">
            <a:off x="6167438" y="2406650"/>
            <a:ext cx="277812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Buffering</a:t>
            </a:r>
          </a:p>
          <a:p>
            <a:pPr eaLnBrk="1" hangingPunct="1"/>
            <a:r>
              <a:rPr lang="en-US" sz="2800" dirty="0" smtClean="0"/>
              <a:t>Audio/Video Synchronization</a:t>
            </a:r>
          </a:p>
          <a:p>
            <a:pPr eaLnBrk="1" hangingPunct="1"/>
            <a:r>
              <a:rPr lang="en-US" sz="2800" dirty="0" smtClean="0"/>
              <a:t>Packet Loss Recovery</a:t>
            </a:r>
          </a:p>
        </p:txBody>
      </p:sp>
      <p:sp>
        <p:nvSpPr>
          <p:cNvPr id="25606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5609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5610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Receiver</a:t>
            </a:r>
          </a:p>
        </p:txBody>
      </p:sp>
      <p:cxnSp>
        <p:nvCxnSpPr>
          <p:cNvPr id="25611" name="AutoShape 10"/>
          <p:cNvCxnSpPr>
            <a:cxnSpLocks noChangeShapeType="1"/>
            <a:stCxn id="25607" idx="2"/>
            <a:endCxn id="25608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2" name="AutoShape 11"/>
          <p:cNvCxnSpPr>
            <a:cxnSpLocks noChangeShapeType="1"/>
            <a:stCxn id="25608" idx="4"/>
            <a:endCxn id="25606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2"/>
          <p:cNvCxnSpPr>
            <a:cxnSpLocks noChangeShapeType="1"/>
            <a:endCxn id="25609" idx="3"/>
          </p:cNvCxnSpPr>
          <p:nvPr/>
        </p:nvCxnSpPr>
        <p:spPr bwMode="auto">
          <a:xfrm rot="-5400000">
            <a:off x="3917156" y="3256757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4" name="AutoShape 13"/>
          <p:cNvCxnSpPr>
            <a:cxnSpLocks noChangeShapeType="1"/>
            <a:stCxn id="25609" idx="5"/>
          </p:cNvCxnSpPr>
          <p:nvPr/>
        </p:nvCxnSpPr>
        <p:spPr bwMode="auto">
          <a:xfrm rot="5400000">
            <a:off x="4791075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5" name="AutoShape 14"/>
          <p:cNvCxnSpPr>
            <a:cxnSpLocks noChangeShapeType="1"/>
            <a:stCxn id="25606" idx="2"/>
            <a:endCxn id="25610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5617" name="AutoShape 16"/>
          <p:cNvCxnSpPr>
            <a:cxnSpLocks noChangeShapeType="1"/>
            <a:stCxn id="25610" idx="0"/>
            <a:endCxn id="25616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Caching</a:t>
            </a:r>
          </a:p>
          <a:p>
            <a:pPr eaLnBrk="1" hangingPunct="1"/>
            <a:r>
              <a:rPr lang="en-US" dirty="0" smtClean="0"/>
              <a:t>Application-Level Multicast</a:t>
            </a:r>
          </a:p>
        </p:txBody>
      </p:sp>
      <p:sp>
        <p:nvSpPr>
          <p:cNvPr id="26630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6632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6633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Middlebox</a:t>
            </a:r>
          </a:p>
        </p:txBody>
      </p:sp>
      <p:sp>
        <p:nvSpPr>
          <p:cNvPr id="26634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6635" name="AutoShape 10"/>
          <p:cNvCxnSpPr>
            <a:cxnSpLocks noChangeShapeType="1"/>
            <a:stCxn id="26631" idx="2"/>
            <a:endCxn id="26632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6" name="AutoShape 11"/>
          <p:cNvCxnSpPr>
            <a:cxnSpLocks noChangeShapeType="1"/>
            <a:stCxn id="26632" idx="4"/>
            <a:endCxn id="26630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7" name="AutoShape 12"/>
          <p:cNvCxnSpPr>
            <a:cxnSpLocks noChangeShapeType="1"/>
            <a:endCxn id="26633" idx="3"/>
          </p:cNvCxnSpPr>
          <p:nvPr/>
        </p:nvCxnSpPr>
        <p:spPr bwMode="auto">
          <a:xfrm rot="-5400000">
            <a:off x="3917156" y="3285332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8" name="AutoShape 13"/>
          <p:cNvCxnSpPr>
            <a:cxnSpLocks noChangeShapeType="1"/>
            <a:stCxn id="26633" idx="5"/>
          </p:cNvCxnSpPr>
          <p:nvPr/>
        </p:nvCxnSpPr>
        <p:spPr bwMode="auto">
          <a:xfrm rot="5400000">
            <a:off x="4791075" y="32654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9" name="AutoShape 14"/>
          <p:cNvCxnSpPr>
            <a:cxnSpLocks noChangeShapeType="1"/>
            <a:stCxn id="26630" idx="2"/>
            <a:endCxn id="26634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40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6641" name="AutoShape 16"/>
          <p:cNvCxnSpPr>
            <a:cxnSpLocks noChangeShapeType="1"/>
            <a:stCxn id="26634" idx="0"/>
            <a:endCxn id="26640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Philosophy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Cover breadth, rather than depth</a:t>
            </a:r>
            <a:br>
              <a:rPr lang="en-US" smtClean="0"/>
            </a:b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Classic papers, rather than recent papers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Organization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69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 about </a:t>
            </a:r>
            <a:r>
              <a:rPr lang="en-US" b="1" smtClean="0">
                <a:solidFill>
                  <a:schemeClr val="tx2"/>
                </a:solidFill>
              </a:rPr>
              <a:t>existing techniques and systems</a:t>
            </a:r>
          </a:p>
          <a:p>
            <a:pPr eaLnBrk="1" hangingPunct="1"/>
            <a:endParaRPr lang="en-US" b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smtClean="0"/>
              <a:t>Learn about </a:t>
            </a:r>
            <a:r>
              <a:rPr lang="en-US" b="1" smtClean="0">
                <a:solidFill>
                  <a:schemeClr val="tx2"/>
                </a:solidFill>
              </a:rPr>
              <a:t>current research efforts</a:t>
            </a:r>
          </a:p>
          <a:p>
            <a:pPr eaLnBrk="1" hangingPunct="1"/>
            <a:endParaRPr lang="en-US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Philosophy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Students are expected to be </a:t>
            </a:r>
          </a:p>
          <a:p>
            <a:pPr lvl="1" eaLnBrk="1" hangingPunct="1"/>
            <a:r>
              <a:rPr lang="en-US" smtClean="0"/>
              <a:t>Mature</a:t>
            </a:r>
          </a:p>
          <a:p>
            <a:pPr lvl="1" eaLnBrk="1" hangingPunct="1"/>
            <a:r>
              <a:rPr lang="en-US" smtClean="0"/>
              <a:t>Independent</a:t>
            </a:r>
          </a:p>
          <a:p>
            <a:pPr lvl="1" eaLnBrk="1" hangingPunct="1"/>
            <a:r>
              <a:rPr lang="en-US" smtClean="0"/>
              <a:t>Resourceful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What you learn is (should be) more important than your grade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Academic Honesty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 copying among students</a:t>
            </a:r>
          </a:p>
          <a:p>
            <a:pPr eaLnBrk="1" hangingPunct="1"/>
            <a:r>
              <a:rPr lang="en-US" dirty="0" smtClean="0"/>
              <a:t>No copying from published work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b="1" dirty="0" smtClean="0"/>
              <a:t>ZERO TOLERANCE to Plagiarism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Discussion?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Strongly encouraged,</a:t>
            </a:r>
          </a:p>
          <a:p>
            <a:pPr eaLnBrk="1" hangingPunct="1"/>
            <a:r>
              <a:rPr lang="en-US" smtClean="0"/>
              <a:t>but</a:t>
            </a:r>
          </a:p>
          <a:p>
            <a:pPr lvl="1" eaLnBrk="1" hangingPunct="1"/>
            <a:r>
              <a:rPr lang="en-US" smtClean="0"/>
              <a:t>must acknowledge all contributions</a:t>
            </a:r>
          </a:p>
          <a:p>
            <a:pPr lvl="1" eaLnBrk="1" hangingPunct="1"/>
            <a:r>
              <a:rPr lang="en-US" smtClean="0"/>
              <a:t>write up solutions independently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Scope of this class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Systems Support:</a:t>
            </a:r>
          </a:p>
          <a:p>
            <a:pPr lvl="1" eaLnBrk="1" hangingPunct="1"/>
            <a:r>
              <a:rPr lang="en-US" smtClean="0"/>
              <a:t>Application</a:t>
            </a:r>
          </a:p>
          <a:p>
            <a:pPr lvl="1" eaLnBrk="1" hangingPunct="1"/>
            <a:r>
              <a:rPr lang="en-US" smtClean="0"/>
              <a:t>Middleware</a:t>
            </a:r>
          </a:p>
          <a:p>
            <a:pPr lvl="1" eaLnBrk="1" hangingPunct="1"/>
            <a:r>
              <a:rPr lang="en-US" smtClean="0"/>
              <a:t>Operating System</a:t>
            </a:r>
          </a:p>
          <a:p>
            <a:pPr lvl="1" eaLnBrk="1" hangingPunct="1"/>
            <a:r>
              <a:rPr lang="en-US" smtClean="0"/>
              <a:t>Architecture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b="1" smtClean="0"/>
              <a:t>Continuous Media:</a:t>
            </a:r>
          </a:p>
          <a:p>
            <a:pPr lvl="1" eaLnBrk="1" hangingPunct="1"/>
            <a:r>
              <a:rPr lang="en-US" smtClean="0"/>
              <a:t>Video, audio, animation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Continuous Assessments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1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Continuous Assessments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This module is graded with 100% CA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No final exam!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Project, </a:t>
            </a:r>
            <a:r>
              <a:rPr lang="en-US" dirty="0" err="1" smtClean="0"/>
              <a:t>Writeup</a:t>
            </a:r>
            <a:r>
              <a:rPr lang="en-US" dirty="0" smtClean="0"/>
              <a:t> &amp; Presentation (40%)</a:t>
            </a:r>
          </a:p>
          <a:p>
            <a:pPr eaLnBrk="1" hangingPunct="1"/>
            <a:r>
              <a:rPr lang="en-US" dirty="0" smtClean="0"/>
              <a:t>Midterm Exam (35%)</a:t>
            </a:r>
          </a:p>
          <a:p>
            <a:pPr eaLnBrk="1" hangingPunct="1"/>
            <a:r>
              <a:rPr lang="en-US" dirty="0" smtClean="0"/>
              <a:t>2 Quizzes (2 </a:t>
            </a:r>
            <a:r>
              <a:rPr lang="en-US" dirty="0" smtClean="0">
                <a:cs typeface="Tahoma" pitchFamily="34" charset="0"/>
              </a:rPr>
              <a:t>×</a:t>
            </a:r>
            <a:r>
              <a:rPr lang="en-US" dirty="0" smtClean="0"/>
              <a:t> 10%)</a:t>
            </a:r>
          </a:p>
          <a:p>
            <a:pPr eaLnBrk="1" hangingPunct="1"/>
            <a:r>
              <a:rPr lang="en-US" dirty="0" smtClean="0"/>
              <a:t>Participation (5%)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Project (40%)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Planned topic: Dynamic Adaptive Streaming over HTTP (DASH) in a client-server environment</a:t>
            </a:r>
          </a:p>
          <a:p>
            <a:pPr eaLnBrk="1" hangingPunct="1"/>
            <a:r>
              <a:rPr lang="en-US" dirty="0" smtClean="0"/>
              <a:t>Implement client on Android (Java)</a:t>
            </a:r>
          </a:p>
          <a:p>
            <a:pPr eaLnBrk="1" hangingPunct="1"/>
            <a:r>
              <a:rPr lang="en-US" dirty="0" smtClean="0"/>
              <a:t>More details will be</a:t>
            </a:r>
            <a:br>
              <a:rPr lang="en-US" dirty="0" smtClean="0"/>
            </a:br>
            <a:r>
              <a:rPr lang="en-US" dirty="0" smtClean="0"/>
              <a:t>given in </a:t>
            </a:r>
            <a:r>
              <a:rPr lang="en-US" b="1" dirty="0" smtClean="0"/>
              <a:t>Lecture 3</a:t>
            </a:r>
          </a:p>
          <a:p>
            <a:pPr eaLnBrk="1" hangingPunct="1"/>
            <a:r>
              <a:rPr lang="en-US" b="1" dirty="0" smtClean="0"/>
              <a:t>TA</a:t>
            </a:r>
            <a:r>
              <a:rPr lang="en-US" dirty="0" smtClean="0"/>
              <a:t>: Raj Joshi</a:t>
            </a:r>
            <a:br>
              <a:rPr lang="en-US" dirty="0" smtClean="0"/>
            </a:br>
            <a:r>
              <a:rPr lang="en-US" sz="2400" dirty="0" smtClean="0">
                <a:hlinkClick r:id="rId2"/>
              </a:rPr>
              <a:t>rajjoshi@comp.nus.edu.sg</a:t>
            </a:r>
            <a:r>
              <a:rPr lang="en-US" sz="2400" dirty="0" smtClean="0"/>
              <a:t> </a:t>
            </a:r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pic>
        <p:nvPicPr>
          <p:cNvPr id="1028" name="Picture 4" descr="https://cdn.hachi.tech/assets/images/product_images/f82a2566ec2466b4154459138161bd0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33800"/>
            <a:ext cx="29718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Project (cont.)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Project will be done in teams of 3.</a:t>
            </a:r>
            <a:br>
              <a:rPr lang="en-US" dirty="0" smtClean="0"/>
            </a:br>
            <a:r>
              <a:rPr lang="en-US" dirty="0" smtClean="0">
                <a:sym typeface="Symbol"/>
              </a:rPr>
              <a:t> </a:t>
            </a:r>
            <a:r>
              <a:rPr lang="en-US" u="sng" dirty="0" smtClean="0">
                <a:solidFill>
                  <a:srgbClr val="C00000"/>
                </a:solidFill>
              </a:rPr>
              <a:t>Please start to form groups</a:t>
            </a:r>
            <a:r>
              <a:rPr lang="en-US" dirty="0" smtClean="0"/>
              <a:t>!</a:t>
            </a:r>
            <a:br>
              <a:rPr lang="en-US" dirty="0" smtClean="0"/>
            </a:br>
            <a:r>
              <a:rPr lang="en-US" dirty="0" smtClean="0"/>
              <a:t>Email info to Raj. As soon as groups are formed we can distribute the tablets.</a:t>
            </a:r>
            <a:endParaRPr lang="en-US" dirty="0"/>
          </a:p>
          <a:p>
            <a:pPr eaLnBrk="1" hangingPunct="1"/>
            <a:r>
              <a:rPr lang="en-US" dirty="0" smtClean="0"/>
              <a:t>Deliverables </a:t>
            </a:r>
          </a:p>
          <a:p>
            <a:pPr lvl="1" eaLnBrk="1" hangingPunct="1">
              <a:spcBef>
                <a:spcPts val="0"/>
              </a:spcBef>
            </a:pPr>
            <a:r>
              <a:rPr lang="en-US" dirty="0" smtClean="0"/>
              <a:t>At due date:</a:t>
            </a:r>
          </a:p>
          <a:p>
            <a:pPr lvl="2" eaLnBrk="1" hangingPunct="1">
              <a:spcBef>
                <a:spcPts val="0"/>
              </a:spcBef>
            </a:pPr>
            <a:r>
              <a:rPr lang="en-US" dirty="0" smtClean="0"/>
              <a:t>4-6 pages project report in scientific writing style</a:t>
            </a:r>
          </a:p>
          <a:p>
            <a:pPr lvl="2" eaLnBrk="1" hangingPunct="1">
              <a:spcBef>
                <a:spcPts val="0"/>
              </a:spcBef>
            </a:pPr>
            <a:r>
              <a:rPr lang="en-US" dirty="0" smtClean="0"/>
              <a:t>Source code</a:t>
            </a:r>
          </a:p>
          <a:p>
            <a:pPr lvl="2" eaLnBrk="1" hangingPunct="1">
              <a:spcBef>
                <a:spcPts val="0"/>
              </a:spcBef>
            </a:pPr>
            <a:r>
              <a:rPr lang="en-US" dirty="0" smtClean="0"/>
              <a:t>Demo of completed project in class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Midterm Exam (35%)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Open ended questions</a:t>
            </a:r>
          </a:p>
          <a:p>
            <a:pPr eaLnBrk="1" hangingPunct="1"/>
            <a:r>
              <a:rPr lang="en-US" dirty="0" smtClean="0"/>
              <a:t>Essay style</a:t>
            </a:r>
          </a:p>
          <a:p>
            <a:pPr eaLnBrk="1" hangingPunct="1"/>
            <a:r>
              <a:rPr lang="en-US" dirty="0" smtClean="0"/>
              <a:t>Previous final exam questions are available in the library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Quizzes (20%)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Quizzes (2 </a:t>
            </a:r>
            <a:r>
              <a:rPr lang="en-US" dirty="0" smtClean="0">
                <a:cs typeface="Tahoma" pitchFamily="34" charset="0"/>
              </a:rPr>
              <a:t>× </a:t>
            </a:r>
            <a:r>
              <a:rPr lang="en-US" dirty="0" smtClean="0"/>
              <a:t>10%)</a:t>
            </a:r>
          </a:p>
          <a:p>
            <a:pPr lvl="1" eaLnBrk="1" hangingPunct="1"/>
            <a:r>
              <a:rPr lang="en-US" dirty="0" smtClean="0"/>
              <a:t>Open ended (essay-style) questions</a:t>
            </a:r>
          </a:p>
          <a:p>
            <a:pPr lvl="1" eaLnBrk="1" hangingPunct="1"/>
            <a:r>
              <a:rPr lang="en-US" dirty="0" smtClean="0"/>
              <a:t>30 minutes at the beginning of lectures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eLearning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None this semester!</a:t>
            </a:r>
          </a:p>
          <a:p>
            <a:r>
              <a:rPr lang="en-US" dirty="0" smtClean="0"/>
              <a:t>Goal: Preparations for disruptions to business continuity</a:t>
            </a:r>
          </a:p>
          <a:p>
            <a:r>
              <a:rPr lang="en-US" dirty="0" smtClean="0"/>
              <a:t>Lectures will be conducted on an eLearning platform (TBD)</a:t>
            </a:r>
          </a:p>
          <a:p>
            <a:r>
              <a:rPr lang="en-US" dirty="0" smtClean="0"/>
              <a:t>Students must access materials online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NUS.SOC.CS5248-2017</a:t>
            </a:r>
          </a:p>
          <a:p>
            <a:pPr>
              <a:defRPr/>
            </a:pPr>
            <a:r>
              <a:rPr lang="en-US" dirty="0" smtClean="0"/>
              <a:t>Roger Zimmermann (based on slides by Ooi Wei Tsang)	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3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Online Resources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Main Website</a:t>
            </a:r>
            <a:endParaRPr lang="en-US" sz="2800" dirty="0" smtClean="0"/>
          </a:p>
          <a:p>
            <a:pPr lvl="1" eaLnBrk="1" hangingPunct="1"/>
            <a:r>
              <a:rPr lang="en-US" sz="2600" dirty="0" smtClean="0">
                <a:hlinkClick r:id="rId3"/>
              </a:rPr>
              <a:t>http://www.comp.nus.edu.sg/~cs5248</a:t>
            </a:r>
            <a:endParaRPr lang="en-US" sz="2600" dirty="0" smtClean="0"/>
          </a:p>
          <a:p>
            <a:pPr eaLnBrk="1" hangingPunct="1"/>
            <a:r>
              <a:rPr lang="en-US" sz="2800" dirty="0" smtClean="0"/>
              <a:t>The class schedule is also on the web site.</a:t>
            </a:r>
          </a:p>
          <a:p>
            <a:pPr eaLnBrk="1" hangingPunct="1"/>
            <a:r>
              <a:rPr lang="en-US" sz="2800" dirty="0" smtClean="0"/>
              <a:t>The module is also hosted on </a:t>
            </a:r>
            <a:r>
              <a:rPr lang="en-US" sz="2800" b="1" dirty="0" smtClean="0"/>
              <a:t>IVLE</a:t>
            </a:r>
            <a:r>
              <a:rPr lang="en-US" sz="2800" dirty="0" smtClean="0"/>
              <a:t>.</a:t>
            </a:r>
          </a:p>
          <a:p>
            <a:pPr eaLnBrk="1" hangingPunct="1"/>
            <a:r>
              <a:rPr lang="en-US" sz="2800" dirty="0" smtClean="0"/>
              <a:t>We’ll be using Slack for project</a:t>
            </a:r>
            <a:br>
              <a:rPr lang="en-US" sz="2800" dirty="0" smtClean="0"/>
            </a:br>
            <a:r>
              <a:rPr lang="en-US" sz="2800" dirty="0" smtClean="0"/>
              <a:t>communications</a:t>
            </a:r>
          </a:p>
          <a:p>
            <a:pPr eaLnBrk="1" hangingPunct="1"/>
            <a:r>
              <a:rPr lang="en-US" sz="2800" dirty="0" smtClean="0"/>
              <a:t>To form groups use </a:t>
            </a:r>
            <a:r>
              <a:rPr lang="en-US" sz="2800" b="1" dirty="0" smtClean="0"/>
              <a:t>IVLE Forum</a:t>
            </a:r>
            <a:r>
              <a:rPr lang="en-US" sz="2800" dirty="0" smtClean="0"/>
              <a:t> or </a:t>
            </a:r>
            <a:r>
              <a:rPr lang="en-US" sz="2800" b="1" dirty="0" smtClean="0"/>
              <a:t>Slack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u="sng" dirty="0" smtClean="0">
                <a:hlinkClick r:id="rId4"/>
              </a:rPr>
              <a:t>http</a:t>
            </a:r>
            <a:r>
              <a:rPr lang="en-US" sz="2800" u="sng" dirty="0">
                <a:hlinkClick r:id="rId4"/>
              </a:rPr>
              <a:t>://</a:t>
            </a:r>
            <a:r>
              <a:rPr lang="en-US" sz="2800" u="sng" dirty="0" smtClean="0">
                <a:hlinkClick r:id="rId4"/>
              </a:rPr>
              <a:t>bit.do/join-cs5248-slack</a:t>
            </a:r>
            <a:r>
              <a:rPr lang="en-US" sz="2800" u="sng" dirty="0" smtClean="0"/>
              <a:t/>
            </a:r>
            <a:br>
              <a:rPr lang="en-US" sz="2800" u="sng" dirty="0" smtClean="0"/>
            </a:br>
            <a:r>
              <a:rPr lang="en-US" sz="2800" dirty="0"/>
              <a:t>C</a:t>
            </a:r>
            <a:r>
              <a:rPr lang="en-US" sz="2800" dirty="0" smtClean="0"/>
              <a:t>hannel </a:t>
            </a:r>
            <a:r>
              <a:rPr lang="en-US" sz="2800" b="1" dirty="0" smtClean="0"/>
              <a:t>#</a:t>
            </a:r>
            <a:r>
              <a:rPr lang="en-US" sz="2800" b="1" dirty="0"/>
              <a:t>team-formation</a:t>
            </a:r>
            <a:r>
              <a:rPr lang="en-US" sz="2800" dirty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pic>
        <p:nvPicPr>
          <p:cNvPr id="2050" name="Picture 2" descr="http://www.comp.nus.edu.sg/~cs5248/slack-logo-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733800"/>
            <a:ext cx="762000" cy="76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ivle.nus.edu.sg/v1/content/assets/images/ivle-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" r="70091"/>
          <a:stretch/>
        </p:blipFill>
        <p:spPr bwMode="auto">
          <a:xfrm>
            <a:off x="7620000" y="3200400"/>
            <a:ext cx="9144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30 Aug (Lecture 3)</a:t>
            </a:r>
            <a:br>
              <a:rPr lang="en-US" sz="2800" dirty="0" smtClean="0"/>
            </a:br>
            <a:r>
              <a:rPr lang="en-US" sz="2800" dirty="0" smtClean="0"/>
              <a:t>TA Raj Joshi: </a:t>
            </a:r>
            <a:r>
              <a:rPr lang="en-US" sz="2800" u="sng" dirty="0" smtClean="0"/>
              <a:t>Introduction to Project and Android Programming</a:t>
            </a:r>
          </a:p>
          <a:p>
            <a:r>
              <a:rPr lang="en-US" sz="2800" dirty="0" smtClean="0"/>
              <a:t>6 Sep (Lecture 4)</a:t>
            </a:r>
            <a:br>
              <a:rPr lang="en-US" sz="2800" dirty="0" smtClean="0"/>
            </a:br>
            <a:r>
              <a:rPr lang="en-US" sz="2800" u="sng" dirty="0" smtClean="0"/>
              <a:t>Guest speaker</a:t>
            </a:r>
            <a:r>
              <a:rPr lang="en-US" sz="2800" dirty="0" smtClean="0"/>
              <a:t> – Prof. Ooi Wei Tsang: “DASH”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18 Oct (Lecture 9)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Public holiday </a:t>
            </a:r>
            <a:r>
              <a:rPr lang="en-US" sz="2800" i="1" dirty="0" err="1" smtClean="0">
                <a:solidFill>
                  <a:srgbClr val="FF0000"/>
                </a:solidFill>
              </a:rPr>
              <a:t>Deepavali</a:t>
            </a:r>
            <a:r>
              <a:rPr lang="en-US" sz="2800" i="1" dirty="0" smtClean="0">
                <a:solidFill>
                  <a:srgbClr val="FF0000"/>
                </a:solidFill>
              </a:rPr>
              <a:t>; </a:t>
            </a:r>
            <a:r>
              <a:rPr lang="en-US" sz="2800" dirty="0" smtClean="0">
                <a:solidFill>
                  <a:srgbClr val="FF0000"/>
                </a:solidFill>
              </a:rPr>
              <a:t>make-up lecture on 17 Oct </a:t>
            </a:r>
            <a:r>
              <a:rPr lang="en-US" sz="2800" dirty="0">
                <a:solidFill>
                  <a:srgbClr val="FF0000"/>
                </a:solidFill>
              </a:rPr>
              <a:t>in COM1-0210</a:t>
            </a:r>
          </a:p>
          <a:p>
            <a:r>
              <a:rPr lang="en-US" sz="2800" dirty="0" smtClean="0"/>
              <a:t>25 Oct (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Lecture 10 - ACM 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Multimedia 2017</a:t>
            </a:r>
            <a:r>
              <a:rPr lang="en-US" sz="2800" dirty="0"/>
              <a:t>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u="sng" dirty="0" smtClean="0">
                <a:solidFill>
                  <a:srgbClr val="FF0000"/>
                </a:solidFill>
              </a:rPr>
              <a:t>Midterm Exam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NUS.SOC.CS5248-2017</a:t>
            </a:r>
          </a:p>
          <a:p>
            <a:pPr>
              <a:defRPr/>
            </a:pPr>
            <a:r>
              <a:rPr lang="en-US" smtClean="0"/>
              <a:t>Roger Zimmermann (based on slides by Ooi Wei Tsang)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278524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700" smtClean="0"/>
              <a:t>Q &amp; 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Media Applications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Watch Movies</a:t>
            </a:r>
          </a:p>
          <a:p>
            <a:pPr eaLnBrk="1" hangingPunct="1"/>
            <a:r>
              <a:rPr lang="en-US" smtClean="0"/>
              <a:t> Listen to Music</a:t>
            </a:r>
          </a:p>
          <a:p>
            <a:pPr eaLnBrk="1" hangingPunct="1"/>
            <a:r>
              <a:rPr lang="en-US" smtClean="0"/>
              <a:t> Video Editing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: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2392363" y="5121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2392363" y="4905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Media Applications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Live Webcast and IPTV</a:t>
            </a:r>
          </a:p>
          <a:p>
            <a:pPr eaLnBrk="1" hangingPunct="1"/>
            <a:r>
              <a:rPr lang="en-US" smtClean="0"/>
              <a:t> Pre-recorded Webcast</a:t>
            </a:r>
          </a:p>
          <a:p>
            <a:pPr lvl="1" eaLnBrk="1" hangingPunct="1"/>
            <a:r>
              <a:rPr lang="en-US" smtClean="0"/>
              <a:t>YouTube, …</a:t>
            </a:r>
          </a:p>
          <a:p>
            <a:pPr eaLnBrk="1" hangingPunct="1"/>
            <a:r>
              <a:rPr lang="en-US" smtClean="0"/>
              <a:t> Video Conferencing</a:t>
            </a:r>
          </a:p>
          <a:p>
            <a:pPr eaLnBrk="1" hangingPunct="1"/>
            <a:r>
              <a:rPr lang="en-US" smtClean="0"/>
              <a:t> Video on Demand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</a:t>
            </a:r>
          </a:p>
        </p:txBody>
      </p:sp>
      <p:graphicFrame>
        <p:nvGraphicFramePr>
          <p:cNvPr id="81961" name="Group 4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60173668"/>
              </p:ext>
            </p:extLst>
          </p:nvPr>
        </p:nvGraphicFramePr>
        <p:xfrm>
          <a:off x="990600" y="1600200"/>
          <a:ext cx="7696200" cy="3917951"/>
        </p:xfrm>
        <a:graphic>
          <a:graphicData uri="http://schemas.openxmlformats.org/drawingml/2006/table">
            <a:tbl>
              <a:tblPr/>
              <a:tblGrid>
                <a:gridCol w="1816100"/>
                <a:gridCol w="2795588"/>
                <a:gridCol w="3084512"/>
              </a:tblGrid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Non-Interactive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</a:tr>
              <a:tr h="151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Video Conferencing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U@live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NUS Webcasts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13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Pre-recorded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Lecture/Video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on 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5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Streaming Media Requires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Reliable networks</a:t>
            </a:r>
          </a:p>
          <a:p>
            <a:pPr eaLnBrk="1" hangingPunct="1"/>
            <a:r>
              <a:rPr lang="en-US" smtClean="0"/>
              <a:t>Low latency</a:t>
            </a:r>
          </a:p>
          <a:p>
            <a:pPr eaLnBrk="1" hangingPunct="1"/>
            <a:r>
              <a:rPr lang="en-US" smtClean="0"/>
              <a:t>Bounded latency</a:t>
            </a:r>
          </a:p>
          <a:p>
            <a:pPr eaLnBrk="1" hangingPunct="1"/>
            <a:r>
              <a:rPr lang="en-US" smtClean="0"/>
              <a:t>Plenty of bandwidth</a:t>
            </a:r>
          </a:p>
          <a:p>
            <a:pPr eaLnBrk="1" hangingPunct="1"/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smtClean="0"/>
              <a:t>Internet was designed as a </a:t>
            </a:r>
            <a:r>
              <a:rPr lang="en-US" sz="4000" b="1" i="1" smtClean="0"/>
              <a:t>best-effort</a:t>
            </a:r>
            <a:r>
              <a:rPr lang="en-US" sz="4000" b="1" smtClean="0"/>
              <a:t>  medium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219200" y="4068763"/>
            <a:ext cx="175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However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0485" name="Cloud"/>
          <p:cNvSpPr>
            <a:spLocks noChangeAspect="1" noEditPoints="1" noChangeArrowheads="1"/>
          </p:cNvSpPr>
          <p:nvPr/>
        </p:nvSpPr>
        <p:spPr bwMode="auto">
          <a:xfrm>
            <a:off x="3205163" y="4543425"/>
            <a:ext cx="3176587" cy="1838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/>
              <a:t>Network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044575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Encoder</a:t>
            </a:r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1477963" y="3390900"/>
            <a:ext cx="1871662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Sender</a:t>
            </a: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3781425" y="2743200"/>
            <a:ext cx="1871663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Middlebox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6157913" y="3389313"/>
            <a:ext cx="1871662" cy="1296987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Receiver</a:t>
            </a:r>
          </a:p>
        </p:txBody>
      </p:sp>
      <p:cxnSp>
        <p:nvCxnSpPr>
          <p:cNvPr id="20490" name="AutoShape 8"/>
          <p:cNvCxnSpPr>
            <a:cxnSpLocks noChangeShapeType="1"/>
            <a:stCxn id="20486" idx="2"/>
            <a:endCxn id="20487" idx="0"/>
          </p:cNvCxnSpPr>
          <p:nvPr/>
        </p:nvCxnSpPr>
        <p:spPr bwMode="auto">
          <a:xfrm rot="16200000" flipH="1">
            <a:off x="1928019" y="2904331"/>
            <a:ext cx="431800" cy="54133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1" name="AutoShape 9"/>
          <p:cNvCxnSpPr>
            <a:cxnSpLocks noChangeShapeType="1"/>
            <a:stCxn id="20487" idx="4"/>
            <a:endCxn id="20485" idx="0"/>
          </p:cNvCxnSpPr>
          <p:nvPr/>
        </p:nvCxnSpPr>
        <p:spPr bwMode="auto">
          <a:xfrm rot="16200000" flipH="1">
            <a:off x="2427288" y="4675188"/>
            <a:ext cx="774700" cy="800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endCxn id="20488" idx="3"/>
          </p:cNvCxnSpPr>
          <p:nvPr/>
        </p:nvCxnSpPr>
        <p:spPr bwMode="auto">
          <a:xfrm rot="-5400000">
            <a:off x="3609181" y="4294982"/>
            <a:ext cx="8921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3" name="AutoShape 11"/>
          <p:cNvCxnSpPr>
            <a:cxnSpLocks noChangeShapeType="1"/>
            <a:stCxn id="20488" idx="5"/>
          </p:cNvCxnSpPr>
          <p:nvPr/>
        </p:nvCxnSpPr>
        <p:spPr bwMode="auto">
          <a:xfrm rot="5400000">
            <a:off x="4964112" y="4264026"/>
            <a:ext cx="828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4" name="AutoShape 12"/>
          <p:cNvCxnSpPr>
            <a:cxnSpLocks noChangeShapeType="1"/>
            <a:stCxn id="20485" idx="2"/>
            <a:endCxn id="20489" idx="4"/>
          </p:cNvCxnSpPr>
          <p:nvPr/>
        </p:nvCxnSpPr>
        <p:spPr bwMode="auto">
          <a:xfrm flipV="1">
            <a:off x="6378575" y="4686300"/>
            <a:ext cx="715963" cy="7762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5" name="Rectangle 13"/>
          <p:cNvSpPr>
            <a:spLocks noChangeArrowheads="1"/>
          </p:cNvSpPr>
          <p:nvPr/>
        </p:nvSpPr>
        <p:spPr bwMode="auto">
          <a:xfrm>
            <a:off x="6661150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Decoder</a:t>
            </a:r>
          </a:p>
        </p:txBody>
      </p:sp>
      <p:cxnSp>
        <p:nvCxnSpPr>
          <p:cNvPr id="20496" name="AutoShape 14"/>
          <p:cNvCxnSpPr>
            <a:cxnSpLocks noChangeShapeType="1"/>
            <a:stCxn id="20489" idx="0"/>
            <a:endCxn id="20495" idx="2"/>
          </p:cNvCxnSpPr>
          <p:nvPr/>
        </p:nvCxnSpPr>
        <p:spPr bwMode="auto">
          <a:xfrm rot="-5400000">
            <a:off x="7077075" y="2976563"/>
            <a:ext cx="430213" cy="3952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will NOT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Design new codec</a:t>
            </a:r>
          </a:p>
          <a:p>
            <a:pPr eaLnBrk="1" hangingPunct="1"/>
            <a:endParaRPr lang="en-US" b="1" dirty="0" smtClean="0"/>
          </a:p>
          <a:p>
            <a:pPr eaLnBrk="1" hangingPunct="1"/>
            <a:r>
              <a:rPr lang="en-US" b="1" dirty="0" smtClean="0"/>
              <a:t>Study media processing</a:t>
            </a:r>
          </a:p>
          <a:p>
            <a:pPr lvl="1" eaLnBrk="1" hangingPunct="1"/>
            <a:r>
              <a:rPr lang="en-US" dirty="0" smtClean="0"/>
              <a:t>CS6212/CS5342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/>
              <a:t>Attempt to improve the Internet</a:t>
            </a:r>
          </a:p>
          <a:p>
            <a:pPr lvl="1" eaLnBrk="1" hangingPunct="1"/>
            <a:r>
              <a:rPr lang="en-US" dirty="0" smtClean="0"/>
              <a:t>CS5224/CS5229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Topics</a:t>
            </a:r>
            <a:br>
              <a:rPr lang="en-US" smtClean="0"/>
            </a:br>
            <a:r>
              <a:rPr lang="en-US" smtClean="0"/>
              <a:t>Covered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487</TotalTime>
  <Words>769</Words>
  <Application>Microsoft Office PowerPoint</Application>
  <PresentationFormat>On-screen Show (4:3)</PresentationFormat>
  <Paragraphs>286</Paragraphs>
  <Slides>29</Slides>
  <Notes>24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cs52480-template</vt:lpstr>
      <vt:lpstr>CS5248: Systems Support for Continuous Media</vt:lpstr>
      <vt:lpstr>Scope of this class</vt:lpstr>
      <vt:lpstr>Local Media Applications</vt:lpstr>
      <vt:lpstr>Network Media Applications</vt:lpstr>
      <vt:lpstr>Categories </vt:lpstr>
      <vt:lpstr>Streaming Media Requires</vt:lpstr>
      <vt:lpstr>Overview</vt:lpstr>
      <vt:lpstr>We will NOT</vt:lpstr>
      <vt:lpstr>Summary of Topics Covered</vt:lpstr>
      <vt:lpstr>Sample of Topics Covered</vt:lpstr>
      <vt:lpstr>Sample of Topics Covered</vt:lpstr>
      <vt:lpstr>Sample of Topics Covered</vt:lpstr>
      <vt:lpstr>Sample of Topics Covered</vt:lpstr>
      <vt:lpstr>Lecture Philosophy</vt:lpstr>
      <vt:lpstr>Class Organization</vt:lpstr>
      <vt:lpstr>Goals</vt:lpstr>
      <vt:lpstr>Philosophy</vt:lpstr>
      <vt:lpstr>Academic Honesty</vt:lpstr>
      <vt:lpstr>Discussion?</vt:lpstr>
      <vt:lpstr>Continuous Assessments</vt:lpstr>
      <vt:lpstr>Continuous Assessments</vt:lpstr>
      <vt:lpstr>Project (40%)</vt:lpstr>
      <vt:lpstr>Project (cont.)</vt:lpstr>
      <vt:lpstr>Midterm Exam (35%)</vt:lpstr>
      <vt:lpstr>Quizzes (20%)</vt:lpstr>
      <vt:lpstr>eLearning Week</vt:lpstr>
      <vt:lpstr>Online Resources</vt:lpstr>
      <vt:lpstr>Special Dates</vt:lpstr>
      <vt:lpstr>Q 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Support for Continuous Media</dc:title>
  <dc:creator>Roger Zimmermann</dc:creator>
  <cp:lastModifiedBy>Roger Zimmermann</cp:lastModifiedBy>
  <cp:revision>106</cp:revision>
  <dcterms:created xsi:type="dcterms:W3CDTF">2004-08-11T12:44:46Z</dcterms:created>
  <dcterms:modified xsi:type="dcterms:W3CDTF">2017-08-23T09:47:47Z</dcterms:modified>
</cp:coreProperties>
</file>