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3"/>
  </p:notesMasterIdLst>
  <p:handoutMasterIdLst>
    <p:handoutMasterId r:id="rId34"/>
  </p:handoutMasterIdLst>
  <p:sldIdLst>
    <p:sldId id="375" r:id="rId2"/>
    <p:sldId id="257" r:id="rId3"/>
    <p:sldId id="301" r:id="rId4"/>
    <p:sldId id="431" r:id="rId5"/>
    <p:sldId id="303" r:id="rId6"/>
    <p:sldId id="308" r:id="rId7"/>
    <p:sldId id="309" r:id="rId8"/>
    <p:sldId id="310" r:id="rId9"/>
    <p:sldId id="312" r:id="rId10"/>
    <p:sldId id="313" r:id="rId11"/>
    <p:sldId id="314" r:id="rId12"/>
    <p:sldId id="315" r:id="rId13"/>
    <p:sldId id="316" r:id="rId14"/>
    <p:sldId id="317" r:id="rId15"/>
    <p:sldId id="320" r:id="rId16"/>
    <p:sldId id="321" r:id="rId17"/>
    <p:sldId id="322" r:id="rId18"/>
    <p:sldId id="428" r:id="rId19"/>
    <p:sldId id="323" r:id="rId20"/>
    <p:sldId id="324" r:id="rId21"/>
    <p:sldId id="325" r:id="rId22"/>
    <p:sldId id="326" r:id="rId23"/>
    <p:sldId id="327" r:id="rId24"/>
    <p:sldId id="328" r:id="rId25"/>
    <p:sldId id="420" r:id="rId26"/>
    <p:sldId id="421" r:id="rId27"/>
    <p:sldId id="422" r:id="rId28"/>
    <p:sldId id="423" r:id="rId29"/>
    <p:sldId id="424" r:id="rId30"/>
    <p:sldId id="425" r:id="rId31"/>
    <p:sldId id="432" r:id="rId3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A5002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66"/>
    <a:srgbClr val="FF9933"/>
    <a:srgbClr val="FF3300"/>
    <a:srgbClr val="4D4D4D"/>
    <a:srgbClr val="CCFFCC"/>
    <a:srgbClr val="DDDD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8" autoAdjust="0"/>
    <p:restoredTop sz="90018" autoAdjust="0"/>
  </p:normalViewPr>
  <p:slideViewPr>
    <p:cSldViewPr snapToObjects="1">
      <p:cViewPr varScale="1">
        <p:scale>
          <a:sx n="79" d="100"/>
          <a:sy n="79" d="100"/>
        </p:scale>
        <p:origin x="14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A90E2E4-3A39-438B-8339-7EC837EC6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31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1A11B67-9DBD-4A06-93AC-2B9868CFC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83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1A0461-7784-44C4-835B-10156ACC7E5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1EF3E-EBD9-49EC-AADB-34B312816ED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1A85A2-A483-4751-B4AC-64422129DAD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F706D-6F27-47AB-A0BC-27C11A735F6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EAD3D-FAEA-4B4D-9CB3-2F3037D4935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BE0963-9FD3-457A-B22F-2EA38ABA391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45020-DE80-4F17-9592-D524D6363C6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214070-DFF0-4E31-927C-44B7B9DCCB7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2F70DF-5E4F-416B-9F25-1FA0293EA59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4D6D8-2944-4544-9988-9DB8E0E7B36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08FBE-B074-4B77-B7CD-AC6A37CBEF2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3B5843-27DE-4224-90A7-0AC10B2A703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C079F-E0AE-44D2-8775-2DE4B48C3AF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3868C-EE00-4DD5-A8AD-094D3DDE236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9B39F8-8E61-4B0A-9B5A-88536914521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FFB57-A68F-498B-B6F1-F0818FD6078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FBEC12-E225-4108-B8F3-E5524800DA4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6C73D-65A3-4AC5-BE7F-872CCCE4BBD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D7967F-59A4-4144-BB3A-25D9E694B85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85BB91-CD8C-4D9B-AA75-3D7636A6CEB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835D7A-D853-4586-AF01-E32E4780509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65668-7547-47F2-BA4D-9FCF32558AC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0E75A-E7B5-415C-995C-A528C2CE670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F975F-A25E-460D-9BBF-2A4F870BAFD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98653-39A5-4B8C-9FA2-7F026BEF3C4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71410D-8C35-4F62-8D7B-B35CC9CA778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54B22D-2A91-4126-BA6D-DEBE71171B7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AD38F-C154-43AF-BF3D-F7ABF4A7893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733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NUS.SOC.CS5248-2019</a:t>
            </a: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4003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03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3125787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5BF43-6542-481C-AF97-7F8B1808C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949C8-33FD-425A-9A28-7C23771C7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98B56-FA34-42FE-B1D2-605A2D900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910B8-D4AB-47D4-9541-C2796F05E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B648F-2D98-4536-9F56-12685EB9C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44FF0-A1CA-4B6E-A3CE-55ED6895B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7C740-4B92-4E40-A153-6ED51A228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53A5-F338-417D-916B-E826DF7AC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11CBF-7EF5-4561-B048-0A45046A2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F680F-495C-4383-A7E2-6117A14BF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59FBB-3E8B-4644-90B3-8406C7D2D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BD833-838F-4241-B4BF-41E6AB856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78EA8-38C0-4D50-9108-B26C23C57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82E60-E5D8-4ED0-A2BC-80128C46F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63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4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5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6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12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68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9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70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71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9937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352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 dirty="0" smtClean="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9937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9937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1ACB5F83-789F-4A54-BEFA-0FDEEF32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377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</p:sldLayoutIdLst>
  <p:transition spd="slow"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983BDC-85D0-4BEA-B75B-0DD22F7885B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Proxy Caching for Streaming Media</a:t>
            </a:r>
            <a:endParaRPr lang="en-US" sz="210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B82057-A78E-4D19-842B-14E28D70051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Cache Hit</a:t>
            </a:r>
          </a:p>
        </p:txBody>
      </p:sp>
      <p:sp>
        <p:nvSpPr>
          <p:cNvPr id="7271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2711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Oval 7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72715" name="Text Box 8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72716" name="Text Box 9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72717" name="AutoShape 10"/>
          <p:cNvCxnSpPr>
            <a:cxnSpLocks noChangeShapeType="1"/>
            <a:stCxn id="72711" idx="4"/>
            <a:endCxn id="72714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718" name="AutoShape 11"/>
          <p:cNvCxnSpPr>
            <a:cxnSpLocks noChangeShapeType="1"/>
            <a:stCxn id="72714" idx="4"/>
            <a:endCxn id="72713" idx="2"/>
          </p:cNvCxnSpPr>
          <p:nvPr/>
        </p:nvCxnSpPr>
        <p:spPr bwMode="auto">
          <a:xfrm rot="16200000" flipH="1">
            <a:off x="5149850" y="4110038"/>
            <a:ext cx="901700" cy="1517650"/>
          </a:xfrm>
          <a:prstGeom prst="curvedConnector2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719" name="Text Box 12"/>
          <p:cNvSpPr txBox="1">
            <a:spLocks noChangeArrowheads="1"/>
          </p:cNvSpPr>
          <p:nvPr/>
        </p:nvSpPr>
        <p:spPr bwMode="auto">
          <a:xfrm>
            <a:off x="1797050" y="2274888"/>
            <a:ext cx="1379538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repair +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prefetch</a:t>
            </a:r>
          </a:p>
        </p:txBody>
      </p:sp>
      <p:sp>
        <p:nvSpPr>
          <p:cNvPr id="72720" name="Line 14"/>
          <p:cNvSpPr>
            <a:spLocks noChangeShapeType="1"/>
          </p:cNvSpPr>
          <p:nvPr/>
        </p:nvSpPr>
        <p:spPr bwMode="auto">
          <a:xfrm>
            <a:off x="3176588" y="2573338"/>
            <a:ext cx="1665287" cy="4032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37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A00EB2-6E2C-4840-849B-325C9BB4D40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Peeking Inside the Cache</a:t>
            </a:r>
          </a:p>
        </p:txBody>
      </p:sp>
      <p:grpSp>
        <p:nvGrpSpPr>
          <p:cNvPr id="73734" name="Group 37"/>
          <p:cNvGrpSpPr>
            <a:grpSpLocks/>
          </p:cNvGrpSpPr>
          <p:nvPr/>
        </p:nvGrpSpPr>
        <p:grpSpPr bwMode="auto">
          <a:xfrm>
            <a:off x="1524000" y="2754313"/>
            <a:ext cx="6918325" cy="2744787"/>
            <a:chOff x="960" y="1735"/>
            <a:chExt cx="4358" cy="1729"/>
          </a:xfrm>
        </p:grpSpPr>
        <p:grpSp>
          <p:nvGrpSpPr>
            <p:cNvPr id="73735" name="Group 33"/>
            <p:cNvGrpSpPr>
              <a:grpSpLocks/>
            </p:cNvGrpSpPr>
            <p:nvPr/>
          </p:nvGrpSpPr>
          <p:grpSpPr bwMode="auto">
            <a:xfrm>
              <a:off x="960" y="1735"/>
              <a:ext cx="4216" cy="1729"/>
              <a:chOff x="960" y="1735"/>
              <a:chExt cx="4216" cy="1729"/>
            </a:xfrm>
          </p:grpSpPr>
          <p:sp>
            <p:nvSpPr>
              <p:cNvPr id="73761" name="Rectangle 26"/>
              <p:cNvSpPr>
                <a:spLocks noChangeArrowheads="1"/>
              </p:cNvSpPr>
              <p:nvPr/>
            </p:nvSpPr>
            <p:spPr bwMode="auto">
              <a:xfrm>
                <a:off x="960" y="2415"/>
                <a:ext cx="2685" cy="1049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2" name="Rectangle 27"/>
              <p:cNvSpPr>
                <a:spLocks noChangeArrowheads="1"/>
              </p:cNvSpPr>
              <p:nvPr/>
            </p:nvSpPr>
            <p:spPr bwMode="auto">
              <a:xfrm>
                <a:off x="3645" y="2783"/>
                <a:ext cx="1531" cy="681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3" name="Rectangle 28"/>
              <p:cNvSpPr>
                <a:spLocks noChangeArrowheads="1"/>
              </p:cNvSpPr>
              <p:nvPr/>
            </p:nvSpPr>
            <p:spPr bwMode="auto">
              <a:xfrm>
                <a:off x="960" y="1735"/>
                <a:ext cx="503" cy="680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4" name="Rectangle 29"/>
              <p:cNvSpPr>
                <a:spLocks noChangeArrowheads="1"/>
              </p:cNvSpPr>
              <p:nvPr/>
            </p:nvSpPr>
            <p:spPr bwMode="auto">
              <a:xfrm>
                <a:off x="1463" y="2075"/>
                <a:ext cx="425" cy="340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5" name="Rectangle 30"/>
              <p:cNvSpPr>
                <a:spLocks noChangeArrowheads="1"/>
              </p:cNvSpPr>
              <p:nvPr/>
            </p:nvSpPr>
            <p:spPr bwMode="auto">
              <a:xfrm>
                <a:off x="2823" y="2075"/>
                <a:ext cx="425" cy="340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6" name="Rectangle 31"/>
              <p:cNvSpPr>
                <a:spLocks noChangeArrowheads="1"/>
              </p:cNvSpPr>
              <p:nvPr/>
            </p:nvSpPr>
            <p:spPr bwMode="auto">
              <a:xfrm>
                <a:off x="4496" y="2415"/>
                <a:ext cx="425" cy="368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7" name="Rectangle 32"/>
              <p:cNvSpPr>
                <a:spLocks noChangeArrowheads="1"/>
              </p:cNvSpPr>
              <p:nvPr/>
            </p:nvSpPr>
            <p:spPr bwMode="auto">
              <a:xfrm>
                <a:off x="4893" y="1735"/>
                <a:ext cx="283" cy="1247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3736" name="Line 4"/>
            <p:cNvSpPr>
              <a:spLocks noChangeShapeType="1"/>
            </p:cNvSpPr>
            <p:nvPr/>
          </p:nvSpPr>
          <p:spPr bwMode="auto">
            <a:xfrm>
              <a:off x="960" y="3464"/>
              <a:ext cx="42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7" name="Line 5"/>
            <p:cNvSpPr>
              <a:spLocks noChangeShapeType="1"/>
            </p:cNvSpPr>
            <p:nvPr/>
          </p:nvSpPr>
          <p:spPr bwMode="auto">
            <a:xfrm>
              <a:off x="960" y="3124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8" name="Line 6"/>
            <p:cNvSpPr>
              <a:spLocks noChangeShapeType="1"/>
            </p:cNvSpPr>
            <p:nvPr/>
          </p:nvSpPr>
          <p:spPr bwMode="auto">
            <a:xfrm>
              <a:off x="960" y="2783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9" name="Line 7"/>
            <p:cNvSpPr>
              <a:spLocks noChangeShapeType="1"/>
            </p:cNvSpPr>
            <p:nvPr/>
          </p:nvSpPr>
          <p:spPr bwMode="auto">
            <a:xfrm>
              <a:off x="960" y="241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0" name="Line 8"/>
            <p:cNvSpPr>
              <a:spLocks noChangeShapeType="1"/>
            </p:cNvSpPr>
            <p:nvPr/>
          </p:nvSpPr>
          <p:spPr bwMode="auto">
            <a:xfrm>
              <a:off x="960" y="207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1" name="Line 9"/>
            <p:cNvSpPr>
              <a:spLocks noChangeShapeType="1"/>
            </p:cNvSpPr>
            <p:nvPr/>
          </p:nvSpPr>
          <p:spPr bwMode="auto">
            <a:xfrm>
              <a:off x="960" y="173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2" name="Line 10"/>
            <p:cNvSpPr>
              <a:spLocks noChangeShapeType="1"/>
            </p:cNvSpPr>
            <p:nvPr/>
          </p:nvSpPr>
          <p:spPr bwMode="auto">
            <a:xfrm>
              <a:off x="960" y="1735"/>
              <a:ext cx="5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3" name="Line 11"/>
            <p:cNvSpPr>
              <a:spLocks noChangeShapeType="1"/>
            </p:cNvSpPr>
            <p:nvPr/>
          </p:nvSpPr>
          <p:spPr bwMode="auto">
            <a:xfrm>
              <a:off x="1463" y="173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4" name="Line 12"/>
            <p:cNvSpPr>
              <a:spLocks noChangeShapeType="1"/>
            </p:cNvSpPr>
            <p:nvPr/>
          </p:nvSpPr>
          <p:spPr bwMode="auto">
            <a:xfrm>
              <a:off x="1463" y="2075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5" name="Line 13"/>
            <p:cNvSpPr>
              <a:spLocks noChangeShapeType="1"/>
            </p:cNvSpPr>
            <p:nvPr/>
          </p:nvSpPr>
          <p:spPr bwMode="auto">
            <a:xfrm>
              <a:off x="1888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6" name="Line 14"/>
            <p:cNvSpPr>
              <a:spLocks noChangeShapeType="1"/>
            </p:cNvSpPr>
            <p:nvPr/>
          </p:nvSpPr>
          <p:spPr bwMode="auto">
            <a:xfrm>
              <a:off x="1888" y="2415"/>
              <a:ext cx="4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7" name="Line 15"/>
            <p:cNvSpPr>
              <a:spLocks noChangeShapeType="1"/>
            </p:cNvSpPr>
            <p:nvPr/>
          </p:nvSpPr>
          <p:spPr bwMode="auto">
            <a:xfrm>
              <a:off x="2370" y="2415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8" name="Line 16"/>
            <p:cNvSpPr>
              <a:spLocks noChangeShapeType="1"/>
            </p:cNvSpPr>
            <p:nvPr/>
          </p:nvSpPr>
          <p:spPr bwMode="auto">
            <a:xfrm flipV="1">
              <a:off x="2823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9" name="Line 17"/>
            <p:cNvSpPr>
              <a:spLocks noChangeShapeType="1"/>
            </p:cNvSpPr>
            <p:nvPr/>
          </p:nvSpPr>
          <p:spPr bwMode="auto">
            <a:xfrm>
              <a:off x="2823" y="2075"/>
              <a:ext cx="4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0" name="Line 18"/>
            <p:cNvSpPr>
              <a:spLocks noChangeShapeType="1"/>
            </p:cNvSpPr>
            <p:nvPr/>
          </p:nvSpPr>
          <p:spPr bwMode="auto">
            <a:xfrm>
              <a:off x="3249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1" name="Line 19"/>
            <p:cNvSpPr>
              <a:spLocks noChangeShapeType="1"/>
            </p:cNvSpPr>
            <p:nvPr/>
          </p:nvSpPr>
          <p:spPr bwMode="auto">
            <a:xfrm>
              <a:off x="3249" y="2415"/>
              <a:ext cx="3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2" name="Line 20"/>
            <p:cNvSpPr>
              <a:spLocks noChangeShapeType="1"/>
            </p:cNvSpPr>
            <p:nvPr/>
          </p:nvSpPr>
          <p:spPr bwMode="auto">
            <a:xfrm>
              <a:off x="3645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3" name="Line 21"/>
            <p:cNvSpPr>
              <a:spLocks noChangeShapeType="1"/>
            </p:cNvSpPr>
            <p:nvPr/>
          </p:nvSpPr>
          <p:spPr bwMode="auto">
            <a:xfrm>
              <a:off x="3645" y="2783"/>
              <a:ext cx="8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4" name="Line 22"/>
            <p:cNvSpPr>
              <a:spLocks noChangeShapeType="1"/>
            </p:cNvSpPr>
            <p:nvPr/>
          </p:nvSpPr>
          <p:spPr bwMode="auto">
            <a:xfrm flipV="1">
              <a:off x="4496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5" name="Line 23"/>
            <p:cNvSpPr>
              <a:spLocks noChangeShapeType="1"/>
            </p:cNvSpPr>
            <p:nvPr/>
          </p:nvSpPr>
          <p:spPr bwMode="auto">
            <a:xfrm>
              <a:off x="4496" y="2415"/>
              <a:ext cx="3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6" name="Line 24"/>
            <p:cNvSpPr>
              <a:spLocks noChangeShapeType="1"/>
            </p:cNvSpPr>
            <p:nvPr/>
          </p:nvSpPr>
          <p:spPr bwMode="auto">
            <a:xfrm flipV="1">
              <a:off x="4893" y="1735"/>
              <a:ext cx="0" cy="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7" name="Line 25"/>
            <p:cNvSpPr>
              <a:spLocks noChangeShapeType="1"/>
            </p:cNvSpPr>
            <p:nvPr/>
          </p:nvSpPr>
          <p:spPr bwMode="auto">
            <a:xfrm>
              <a:off x="4893" y="1735"/>
              <a:ext cx="2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8" name="Rectangle 34"/>
            <p:cNvSpPr>
              <a:spLocks noChangeArrowheads="1"/>
            </p:cNvSpPr>
            <p:nvPr/>
          </p:nvSpPr>
          <p:spPr bwMode="auto">
            <a:xfrm>
              <a:off x="1463" y="2783"/>
              <a:ext cx="425" cy="34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9" name="Rectangle 35"/>
            <p:cNvSpPr>
              <a:spLocks noChangeArrowheads="1"/>
            </p:cNvSpPr>
            <p:nvPr/>
          </p:nvSpPr>
          <p:spPr bwMode="auto">
            <a:xfrm>
              <a:off x="4893" y="2415"/>
              <a:ext cx="425" cy="34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0" name="Rectangle 36"/>
            <p:cNvSpPr>
              <a:spLocks noChangeArrowheads="1"/>
            </p:cNvSpPr>
            <p:nvPr/>
          </p:nvSpPr>
          <p:spPr bwMode="auto">
            <a:xfrm>
              <a:off x="960" y="2075"/>
              <a:ext cx="503" cy="34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61D06C-B554-41CE-84A0-0E541CF2086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Cache Hit: Repair</a:t>
            </a:r>
          </a:p>
        </p:txBody>
      </p:sp>
      <p:grpSp>
        <p:nvGrpSpPr>
          <p:cNvPr id="74758" name="Group 104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74784" name="Rectangle 105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5" name="Rectangle 106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6" name="Rectangle 107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7" name="Rectangle 108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8" name="Rectangle 109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9" name="Rectangle 110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0" name="Rectangle 111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59" name="Line 112"/>
          <p:cNvSpPr>
            <a:spLocks noChangeShapeType="1"/>
          </p:cNvSpPr>
          <p:nvPr/>
        </p:nvSpPr>
        <p:spPr bwMode="auto">
          <a:xfrm>
            <a:off x="1524000" y="5499100"/>
            <a:ext cx="669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0" name="Line 113"/>
          <p:cNvSpPr>
            <a:spLocks noChangeShapeType="1"/>
          </p:cNvSpPr>
          <p:nvPr/>
        </p:nvSpPr>
        <p:spPr bwMode="auto">
          <a:xfrm>
            <a:off x="1524000" y="4959350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1" name="Line 114"/>
          <p:cNvSpPr>
            <a:spLocks noChangeShapeType="1"/>
          </p:cNvSpPr>
          <p:nvPr/>
        </p:nvSpPr>
        <p:spPr bwMode="auto">
          <a:xfrm>
            <a:off x="1524000" y="44180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2" name="Line 115"/>
          <p:cNvSpPr>
            <a:spLocks noChangeShapeType="1"/>
          </p:cNvSpPr>
          <p:nvPr/>
        </p:nvSpPr>
        <p:spPr bwMode="auto">
          <a:xfrm>
            <a:off x="1524000" y="38338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3" name="Line 116"/>
          <p:cNvSpPr>
            <a:spLocks noChangeShapeType="1"/>
          </p:cNvSpPr>
          <p:nvPr/>
        </p:nvSpPr>
        <p:spPr bwMode="auto">
          <a:xfrm>
            <a:off x="1524000" y="329406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4" name="Line 117"/>
          <p:cNvSpPr>
            <a:spLocks noChangeShapeType="1"/>
          </p:cNvSpPr>
          <p:nvPr/>
        </p:nvSpPr>
        <p:spPr bwMode="auto">
          <a:xfrm>
            <a:off x="1524000" y="27543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5" name="Line 118"/>
          <p:cNvSpPr>
            <a:spLocks noChangeShapeType="1"/>
          </p:cNvSpPr>
          <p:nvPr/>
        </p:nvSpPr>
        <p:spPr bwMode="auto">
          <a:xfrm>
            <a:off x="1524000" y="2754313"/>
            <a:ext cx="798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6" name="Line 119"/>
          <p:cNvSpPr>
            <a:spLocks noChangeShapeType="1"/>
          </p:cNvSpPr>
          <p:nvPr/>
        </p:nvSpPr>
        <p:spPr bwMode="auto">
          <a:xfrm>
            <a:off x="2322513" y="275431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7" name="Line 120"/>
          <p:cNvSpPr>
            <a:spLocks noChangeShapeType="1"/>
          </p:cNvSpPr>
          <p:nvPr/>
        </p:nvSpPr>
        <p:spPr bwMode="auto">
          <a:xfrm>
            <a:off x="2322513" y="3294063"/>
            <a:ext cx="674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8" name="Line 121"/>
          <p:cNvSpPr>
            <a:spLocks noChangeShapeType="1"/>
          </p:cNvSpPr>
          <p:nvPr/>
        </p:nvSpPr>
        <p:spPr bwMode="auto">
          <a:xfrm>
            <a:off x="2997200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9" name="Line 122"/>
          <p:cNvSpPr>
            <a:spLocks noChangeShapeType="1"/>
          </p:cNvSpPr>
          <p:nvPr/>
        </p:nvSpPr>
        <p:spPr bwMode="auto">
          <a:xfrm>
            <a:off x="2997200" y="3833813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0" name="Line 123"/>
          <p:cNvSpPr>
            <a:spLocks noChangeShapeType="1"/>
          </p:cNvSpPr>
          <p:nvPr/>
        </p:nvSpPr>
        <p:spPr bwMode="auto">
          <a:xfrm>
            <a:off x="3762375" y="3833813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1" name="Line 124"/>
          <p:cNvSpPr>
            <a:spLocks noChangeShapeType="1"/>
          </p:cNvSpPr>
          <p:nvPr/>
        </p:nvSpPr>
        <p:spPr bwMode="auto">
          <a:xfrm flipV="1">
            <a:off x="4481513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2" name="Line 125"/>
          <p:cNvSpPr>
            <a:spLocks noChangeShapeType="1"/>
          </p:cNvSpPr>
          <p:nvPr/>
        </p:nvSpPr>
        <p:spPr bwMode="auto">
          <a:xfrm>
            <a:off x="4481513" y="3294063"/>
            <a:ext cx="67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3" name="Line 126"/>
          <p:cNvSpPr>
            <a:spLocks noChangeShapeType="1"/>
          </p:cNvSpPr>
          <p:nvPr/>
        </p:nvSpPr>
        <p:spPr bwMode="auto">
          <a:xfrm>
            <a:off x="5157788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4" name="Line 127"/>
          <p:cNvSpPr>
            <a:spLocks noChangeShapeType="1"/>
          </p:cNvSpPr>
          <p:nvPr/>
        </p:nvSpPr>
        <p:spPr bwMode="auto">
          <a:xfrm>
            <a:off x="5157788" y="3833813"/>
            <a:ext cx="628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5" name="Line 128"/>
          <p:cNvSpPr>
            <a:spLocks noChangeShapeType="1"/>
          </p:cNvSpPr>
          <p:nvPr/>
        </p:nvSpPr>
        <p:spPr bwMode="auto">
          <a:xfrm>
            <a:off x="5786438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6" name="Line 129"/>
          <p:cNvSpPr>
            <a:spLocks noChangeShapeType="1"/>
          </p:cNvSpPr>
          <p:nvPr/>
        </p:nvSpPr>
        <p:spPr bwMode="auto">
          <a:xfrm>
            <a:off x="5786438" y="4418013"/>
            <a:ext cx="1350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7" name="Line 130"/>
          <p:cNvSpPr>
            <a:spLocks noChangeShapeType="1"/>
          </p:cNvSpPr>
          <p:nvPr/>
        </p:nvSpPr>
        <p:spPr bwMode="auto">
          <a:xfrm flipV="1">
            <a:off x="7137400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8" name="Line 131"/>
          <p:cNvSpPr>
            <a:spLocks noChangeShapeType="1"/>
          </p:cNvSpPr>
          <p:nvPr/>
        </p:nvSpPr>
        <p:spPr bwMode="auto">
          <a:xfrm>
            <a:off x="7137400" y="3833813"/>
            <a:ext cx="630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9" name="Line 132"/>
          <p:cNvSpPr>
            <a:spLocks noChangeShapeType="1"/>
          </p:cNvSpPr>
          <p:nvPr/>
        </p:nvSpPr>
        <p:spPr bwMode="auto">
          <a:xfrm flipV="1">
            <a:off x="7767638" y="2754313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80" name="Line 133"/>
          <p:cNvSpPr>
            <a:spLocks noChangeShapeType="1"/>
          </p:cNvSpPr>
          <p:nvPr/>
        </p:nvSpPr>
        <p:spPr bwMode="auto">
          <a:xfrm>
            <a:off x="7767638" y="2754313"/>
            <a:ext cx="449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81" name="Rectangle 134"/>
          <p:cNvSpPr>
            <a:spLocks noChangeArrowheads="1"/>
          </p:cNvSpPr>
          <p:nvPr/>
        </p:nvSpPr>
        <p:spPr bwMode="auto">
          <a:xfrm>
            <a:off x="2322513" y="44180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2" name="Rectangle 135"/>
          <p:cNvSpPr>
            <a:spLocks noChangeArrowheads="1"/>
          </p:cNvSpPr>
          <p:nvPr/>
        </p:nvSpPr>
        <p:spPr bwMode="auto">
          <a:xfrm>
            <a:off x="7767638" y="38338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3" name="Rectangle 136"/>
          <p:cNvSpPr>
            <a:spLocks noChangeArrowheads="1"/>
          </p:cNvSpPr>
          <p:nvPr/>
        </p:nvSpPr>
        <p:spPr bwMode="auto">
          <a:xfrm>
            <a:off x="1524000" y="3294063"/>
            <a:ext cx="798513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394D1-4DF8-47FF-AA7A-A2488BDD497C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5170488" y="3324225"/>
            <a:ext cx="1957387" cy="1084263"/>
            <a:chOff x="3257" y="2094"/>
            <a:chExt cx="1233" cy="683"/>
          </a:xfrm>
        </p:grpSpPr>
        <p:sp>
          <p:nvSpPr>
            <p:cNvPr id="75828" name="Rectangle 51"/>
            <p:cNvSpPr>
              <a:spLocks noChangeArrowheads="1"/>
            </p:cNvSpPr>
            <p:nvPr/>
          </p:nvSpPr>
          <p:spPr bwMode="auto">
            <a:xfrm>
              <a:off x="3257" y="2094"/>
              <a:ext cx="770" cy="314"/>
            </a:xfrm>
            <a:prstGeom prst="rect">
              <a:avLst/>
            </a:prstGeom>
            <a:solidFill>
              <a:srgbClr val="CCCCFF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9" name="Rectangle 52"/>
            <p:cNvSpPr>
              <a:spLocks noChangeArrowheads="1"/>
            </p:cNvSpPr>
            <p:nvPr/>
          </p:nvSpPr>
          <p:spPr bwMode="auto">
            <a:xfrm>
              <a:off x="3653" y="2437"/>
              <a:ext cx="837" cy="340"/>
            </a:xfrm>
            <a:prstGeom prst="rect">
              <a:avLst/>
            </a:prstGeom>
            <a:solidFill>
              <a:srgbClr val="CCCCFF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0" name="Rectangle 53"/>
            <p:cNvSpPr>
              <a:spLocks noChangeArrowheads="1"/>
            </p:cNvSpPr>
            <p:nvPr/>
          </p:nvSpPr>
          <p:spPr bwMode="auto">
            <a:xfrm>
              <a:off x="3653" y="2302"/>
              <a:ext cx="374" cy="135"/>
            </a:xfrm>
            <a:prstGeom prst="rect">
              <a:avLst/>
            </a:prstGeom>
            <a:solidFill>
              <a:srgbClr val="CCCCFF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297" name="Rectangle 49"/>
          <p:cNvSpPr>
            <a:spLocks noChangeArrowheads="1"/>
          </p:cNvSpPr>
          <p:nvPr/>
        </p:nvSpPr>
        <p:spPr bwMode="auto">
          <a:xfrm>
            <a:off x="3005138" y="3321050"/>
            <a:ext cx="1476375" cy="501650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Cache Hit: Prefetch</a:t>
            </a:r>
          </a:p>
        </p:txBody>
      </p:sp>
      <p:grpSp>
        <p:nvGrpSpPr>
          <p:cNvPr id="75784" name="Group 3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75821" name="Rectangle 4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2" name="Rectangle 5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3" name="Rectangle 6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4" name="Rectangle 7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5" name="Rectangle 8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6" name="Rectangle 9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7" name="Rectangle 10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785" name="Line 11"/>
          <p:cNvSpPr>
            <a:spLocks noChangeShapeType="1"/>
          </p:cNvSpPr>
          <p:nvPr/>
        </p:nvSpPr>
        <p:spPr bwMode="auto">
          <a:xfrm>
            <a:off x="1524000" y="5499100"/>
            <a:ext cx="669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86" name="Line 12"/>
          <p:cNvSpPr>
            <a:spLocks noChangeShapeType="1"/>
          </p:cNvSpPr>
          <p:nvPr/>
        </p:nvSpPr>
        <p:spPr bwMode="auto">
          <a:xfrm>
            <a:off x="1524000" y="4959350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7" name="Line 13"/>
          <p:cNvSpPr>
            <a:spLocks noChangeShapeType="1"/>
          </p:cNvSpPr>
          <p:nvPr/>
        </p:nvSpPr>
        <p:spPr bwMode="auto">
          <a:xfrm>
            <a:off x="1524000" y="44180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8" name="Line 14"/>
          <p:cNvSpPr>
            <a:spLocks noChangeShapeType="1"/>
          </p:cNvSpPr>
          <p:nvPr/>
        </p:nvSpPr>
        <p:spPr bwMode="auto">
          <a:xfrm>
            <a:off x="1524000" y="38338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9" name="Line 15"/>
          <p:cNvSpPr>
            <a:spLocks noChangeShapeType="1"/>
          </p:cNvSpPr>
          <p:nvPr/>
        </p:nvSpPr>
        <p:spPr bwMode="auto">
          <a:xfrm>
            <a:off x="1524000" y="329406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0" name="Line 16"/>
          <p:cNvSpPr>
            <a:spLocks noChangeShapeType="1"/>
          </p:cNvSpPr>
          <p:nvPr/>
        </p:nvSpPr>
        <p:spPr bwMode="auto">
          <a:xfrm>
            <a:off x="1524000" y="27543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1" name="Line 17"/>
          <p:cNvSpPr>
            <a:spLocks noChangeShapeType="1"/>
          </p:cNvSpPr>
          <p:nvPr/>
        </p:nvSpPr>
        <p:spPr bwMode="auto">
          <a:xfrm>
            <a:off x="1524000" y="2754313"/>
            <a:ext cx="798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2" name="Line 18"/>
          <p:cNvSpPr>
            <a:spLocks noChangeShapeType="1"/>
          </p:cNvSpPr>
          <p:nvPr/>
        </p:nvSpPr>
        <p:spPr bwMode="auto">
          <a:xfrm>
            <a:off x="2322513" y="275431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3" name="Line 19"/>
          <p:cNvSpPr>
            <a:spLocks noChangeShapeType="1"/>
          </p:cNvSpPr>
          <p:nvPr/>
        </p:nvSpPr>
        <p:spPr bwMode="auto">
          <a:xfrm>
            <a:off x="2322513" y="3294063"/>
            <a:ext cx="674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4" name="Line 20"/>
          <p:cNvSpPr>
            <a:spLocks noChangeShapeType="1"/>
          </p:cNvSpPr>
          <p:nvPr/>
        </p:nvSpPr>
        <p:spPr bwMode="auto">
          <a:xfrm>
            <a:off x="2997200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5" name="Line 21"/>
          <p:cNvSpPr>
            <a:spLocks noChangeShapeType="1"/>
          </p:cNvSpPr>
          <p:nvPr/>
        </p:nvSpPr>
        <p:spPr bwMode="auto">
          <a:xfrm>
            <a:off x="2997200" y="3833813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6" name="Line 22"/>
          <p:cNvSpPr>
            <a:spLocks noChangeShapeType="1"/>
          </p:cNvSpPr>
          <p:nvPr/>
        </p:nvSpPr>
        <p:spPr bwMode="auto">
          <a:xfrm>
            <a:off x="3762375" y="3833813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7" name="Line 23"/>
          <p:cNvSpPr>
            <a:spLocks noChangeShapeType="1"/>
          </p:cNvSpPr>
          <p:nvPr/>
        </p:nvSpPr>
        <p:spPr bwMode="auto">
          <a:xfrm flipV="1">
            <a:off x="4481513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8" name="Line 24"/>
          <p:cNvSpPr>
            <a:spLocks noChangeShapeType="1"/>
          </p:cNvSpPr>
          <p:nvPr/>
        </p:nvSpPr>
        <p:spPr bwMode="auto">
          <a:xfrm>
            <a:off x="4481513" y="3294063"/>
            <a:ext cx="67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9" name="Line 25"/>
          <p:cNvSpPr>
            <a:spLocks noChangeShapeType="1"/>
          </p:cNvSpPr>
          <p:nvPr/>
        </p:nvSpPr>
        <p:spPr bwMode="auto">
          <a:xfrm>
            <a:off x="5157788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0" name="Line 26"/>
          <p:cNvSpPr>
            <a:spLocks noChangeShapeType="1"/>
          </p:cNvSpPr>
          <p:nvPr/>
        </p:nvSpPr>
        <p:spPr bwMode="auto">
          <a:xfrm>
            <a:off x="5157788" y="3833813"/>
            <a:ext cx="628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1" name="Line 27"/>
          <p:cNvSpPr>
            <a:spLocks noChangeShapeType="1"/>
          </p:cNvSpPr>
          <p:nvPr/>
        </p:nvSpPr>
        <p:spPr bwMode="auto">
          <a:xfrm>
            <a:off x="5786438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2" name="Line 28"/>
          <p:cNvSpPr>
            <a:spLocks noChangeShapeType="1"/>
          </p:cNvSpPr>
          <p:nvPr/>
        </p:nvSpPr>
        <p:spPr bwMode="auto">
          <a:xfrm>
            <a:off x="5786438" y="4418013"/>
            <a:ext cx="1350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3" name="Line 29"/>
          <p:cNvSpPr>
            <a:spLocks noChangeShapeType="1"/>
          </p:cNvSpPr>
          <p:nvPr/>
        </p:nvSpPr>
        <p:spPr bwMode="auto">
          <a:xfrm flipV="1">
            <a:off x="7137400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4" name="Line 30"/>
          <p:cNvSpPr>
            <a:spLocks noChangeShapeType="1"/>
          </p:cNvSpPr>
          <p:nvPr/>
        </p:nvSpPr>
        <p:spPr bwMode="auto">
          <a:xfrm>
            <a:off x="7137400" y="3833813"/>
            <a:ext cx="630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5" name="Line 31"/>
          <p:cNvSpPr>
            <a:spLocks noChangeShapeType="1"/>
          </p:cNvSpPr>
          <p:nvPr/>
        </p:nvSpPr>
        <p:spPr bwMode="auto">
          <a:xfrm flipV="1">
            <a:off x="7767638" y="2754313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6" name="Line 32"/>
          <p:cNvSpPr>
            <a:spLocks noChangeShapeType="1"/>
          </p:cNvSpPr>
          <p:nvPr/>
        </p:nvSpPr>
        <p:spPr bwMode="auto">
          <a:xfrm>
            <a:off x="7767638" y="2754313"/>
            <a:ext cx="449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7" name="Rectangle 33"/>
          <p:cNvSpPr>
            <a:spLocks noChangeArrowheads="1"/>
          </p:cNvSpPr>
          <p:nvPr/>
        </p:nvSpPr>
        <p:spPr bwMode="auto">
          <a:xfrm>
            <a:off x="2322513" y="44180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8" name="Rectangle 34"/>
          <p:cNvSpPr>
            <a:spLocks noChangeArrowheads="1"/>
          </p:cNvSpPr>
          <p:nvPr/>
        </p:nvSpPr>
        <p:spPr bwMode="auto">
          <a:xfrm>
            <a:off x="7767638" y="38338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9" name="Rectangle 35"/>
          <p:cNvSpPr>
            <a:spLocks noChangeArrowheads="1"/>
          </p:cNvSpPr>
          <p:nvPr/>
        </p:nvSpPr>
        <p:spPr bwMode="auto">
          <a:xfrm>
            <a:off x="1524000" y="3294063"/>
            <a:ext cx="798513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10" name="Line 37"/>
          <p:cNvSpPr>
            <a:spLocks noChangeShapeType="1"/>
          </p:cNvSpPr>
          <p:nvPr/>
        </p:nvSpPr>
        <p:spPr bwMode="auto">
          <a:xfrm>
            <a:off x="1524000" y="3294063"/>
            <a:ext cx="223837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1" name="Line 38"/>
          <p:cNvSpPr>
            <a:spLocks noChangeShapeType="1"/>
          </p:cNvSpPr>
          <p:nvPr/>
        </p:nvSpPr>
        <p:spPr bwMode="auto">
          <a:xfrm flipV="1">
            <a:off x="3762375" y="2754313"/>
            <a:ext cx="0" cy="5667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2" name="Line 39"/>
          <p:cNvSpPr>
            <a:spLocks noChangeShapeType="1"/>
          </p:cNvSpPr>
          <p:nvPr/>
        </p:nvSpPr>
        <p:spPr bwMode="auto">
          <a:xfrm>
            <a:off x="3762375" y="2754313"/>
            <a:ext cx="71913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3" name="Line 40"/>
          <p:cNvSpPr>
            <a:spLocks noChangeShapeType="1"/>
          </p:cNvSpPr>
          <p:nvPr/>
        </p:nvSpPr>
        <p:spPr bwMode="auto">
          <a:xfrm>
            <a:off x="4481513" y="2754313"/>
            <a:ext cx="0" cy="5651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4" name="Line 41"/>
          <p:cNvSpPr>
            <a:spLocks noChangeShapeType="1"/>
          </p:cNvSpPr>
          <p:nvPr/>
        </p:nvSpPr>
        <p:spPr bwMode="auto">
          <a:xfrm>
            <a:off x="4481513" y="3294063"/>
            <a:ext cx="193516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5" name="Line 43"/>
          <p:cNvSpPr>
            <a:spLocks noChangeShapeType="1"/>
          </p:cNvSpPr>
          <p:nvPr/>
        </p:nvSpPr>
        <p:spPr bwMode="auto">
          <a:xfrm flipH="1">
            <a:off x="6416675" y="3294063"/>
            <a:ext cx="0" cy="5794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6" name="Line 44"/>
          <p:cNvSpPr>
            <a:spLocks noChangeShapeType="1"/>
          </p:cNvSpPr>
          <p:nvPr/>
        </p:nvSpPr>
        <p:spPr bwMode="auto">
          <a:xfrm>
            <a:off x="6416675" y="3844925"/>
            <a:ext cx="7207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7" name="Line 45"/>
          <p:cNvSpPr>
            <a:spLocks noChangeShapeType="1"/>
          </p:cNvSpPr>
          <p:nvPr/>
        </p:nvSpPr>
        <p:spPr bwMode="auto">
          <a:xfrm flipV="1">
            <a:off x="7137400" y="3833813"/>
            <a:ext cx="630238" cy="1111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8" name="Line 46"/>
          <p:cNvSpPr>
            <a:spLocks noChangeShapeType="1"/>
          </p:cNvSpPr>
          <p:nvPr/>
        </p:nvSpPr>
        <p:spPr bwMode="auto">
          <a:xfrm flipV="1">
            <a:off x="7767638" y="3294063"/>
            <a:ext cx="0" cy="55086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9" name="Line 47"/>
          <p:cNvSpPr>
            <a:spLocks noChangeShapeType="1"/>
          </p:cNvSpPr>
          <p:nvPr/>
        </p:nvSpPr>
        <p:spPr bwMode="auto">
          <a:xfrm>
            <a:off x="7767638" y="3294063"/>
            <a:ext cx="44926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8" name="Rectangle 50"/>
          <p:cNvSpPr>
            <a:spLocks noChangeArrowheads="1"/>
          </p:cNvSpPr>
          <p:nvPr/>
        </p:nvSpPr>
        <p:spPr bwMode="auto">
          <a:xfrm>
            <a:off x="3786188" y="2779713"/>
            <a:ext cx="679450" cy="56038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97" grpId="0" animBg="1"/>
      <p:bldP spid="30929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68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DF86E9-5DF4-4B32-8618-AE4C60EA0BF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Prefetch Algorithm</a:t>
            </a:r>
          </a:p>
        </p:txBody>
      </p:sp>
      <p:grpSp>
        <p:nvGrpSpPr>
          <p:cNvPr id="76806" name="Group 8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76839" name="Rectangle 9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0" name="Rectangle 10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1" name="Rectangle 11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2" name="Rectangle 12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3" name="Rectangle 13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4" name="Rectangle 14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5" name="Rectangle 15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807" name="Line 16"/>
          <p:cNvSpPr>
            <a:spLocks noChangeShapeType="1"/>
          </p:cNvSpPr>
          <p:nvPr/>
        </p:nvSpPr>
        <p:spPr bwMode="auto">
          <a:xfrm>
            <a:off x="1524000" y="5499100"/>
            <a:ext cx="669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08" name="Line 17"/>
          <p:cNvSpPr>
            <a:spLocks noChangeShapeType="1"/>
          </p:cNvSpPr>
          <p:nvPr/>
        </p:nvSpPr>
        <p:spPr bwMode="auto">
          <a:xfrm>
            <a:off x="1524000" y="4959350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09" name="Line 18"/>
          <p:cNvSpPr>
            <a:spLocks noChangeShapeType="1"/>
          </p:cNvSpPr>
          <p:nvPr/>
        </p:nvSpPr>
        <p:spPr bwMode="auto">
          <a:xfrm>
            <a:off x="1524000" y="44180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0" name="Line 19"/>
          <p:cNvSpPr>
            <a:spLocks noChangeShapeType="1"/>
          </p:cNvSpPr>
          <p:nvPr/>
        </p:nvSpPr>
        <p:spPr bwMode="auto">
          <a:xfrm>
            <a:off x="1524000" y="38338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1" name="Line 20"/>
          <p:cNvSpPr>
            <a:spLocks noChangeShapeType="1"/>
          </p:cNvSpPr>
          <p:nvPr/>
        </p:nvSpPr>
        <p:spPr bwMode="auto">
          <a:xfrm>
            <a:off x="1524000" y="329406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2" name="Line 21"/>
          <p:cNvSpPr>
            <a:spLocks noChangeShapeType="1"/>
          </p:cNvSpPr>
          <p:nvPr/>
        </p:nvSpPr>
        <p:spPr bwMode="auto">
          <a:xfrm>
            <a:off x="1524000" y="27543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3" name="Line 22"/>
          <p:cNvSpPr>
            <a:spLocks noChangeShapeType="1"/>
          </p:cNvSpPr>
          <p:nvPr/>
        </p:nvSpPr>
        <p:spPr bwMode="auto">
          <a:xfrm>
            <a:off x="1524000" y="2754313"/>
            <a:ext cx="798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4" name="Line 23"/>
          <p:cNvSpPr>
            <a:spLocks noChangeShapeType="1"/>
          </p:cNvSpPr>
          <p:nvPr/>
        </p:nvSpPr>
        <p:spPr bwMode="auto">
          <a:xfrm>
            <a:off x="2322513" y="275431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5" name="Line 24"/>
          <p:cNvSpPr>
            <a:spLocks noChangeShapeType="1"/>
          </p:cNvSpPr>
          <p:nvPr/>
        </p:nvSpPr>
        <p:spPr bwMode="auto">
          <a:xfrm>
            <a:off x="2322513" y="3294063"/>
            <a:ext cx="674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6" name="Line 25"/>
          <p:cNvSpPr>
            <a:spLocks noChangeShapeType="1"/>
          </p:cNvSpPr>
          <p:nvPr/>
        </p:nvSpPr>
        <p:spPr bwMode="auto">
          <a:xfrm>
            <a:off x="2997200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7" name="Line 26"/>
          <p:cNvSpPr>
            <a:spLocks noChangeShapeType="1"/>
          </p:cNvSpPr>
          <p:nvPr/>
        </p:nvSpPr>
        <p:spPr bwMode="auto">
          <a:xfrm>
            <a:off x="2997200" y="3833813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8" name="Line 27"/>
          <p:cNvSpPr>
            <a:spLocks noChangeShapeType="1"/>
          </p:cNvSpPr>
          <p:nvPr/>
        </p:nvSpPr>
        <p:spPr bwMode="auto">
          <a:xfrm>
            <a:off x="3762375" y="3833813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9" name="Line 28"/>
          <p:cNvSpPr>
            <a:spLocks noChangeShapeType="1"/>
          </p:cNvSpPr>
          <p:nvPr/>
        </p:nvSpPr>
        <p:spPr bwMode="auto">
          <a:xfrm flipV="1">
            <a:off x="4481513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0" name="Line 29"/>
          <p:cNvSpPr>
            <a:spLocks noChangeShapeType="1"/>
          </p:cNvSpPr>
          <p:nvPr/>
        </p:nvSpPr>
        <p:spPr bwMode="auto">
          <a:xfrm>
            <a:off x="4481513" y="3294063"/>
            <a:ext cx="67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1" name="Line 30"/>
          <p:cNvSpPr>
            <a:spLocks noChangeShapeType="1"/>
          </p:cNvSpPr>
          <p:nvPr/>
        </p:nvSpPr>
        <p:spPr bwMode="auto">
          <a:xfrm>
            <a:off x="5157788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2" name="Line 31"/>
          <p:cNvSpPr>
            <a:spLocks noChangeShapeType="1"/>
          </p:cNvSpPr>
          <p:nvPr/>
        </p:nvSpPr>
        <p:spPr bwMode="auto">
          <a:xfrm>
            <a:off x="5157788" y="3833813"/>
            <a:ext cx="628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3" name="Line 32"/>
          <p:cNvSpPr>
            <a:spLocks noChangeShapeType="1"/>
          </p:cNvSpPr>
          <p:nvPr/>
        </p:nvSpPr>
        <p:spPr bwMode="auto">
          <a:xfrm>
            <a:off x="5786438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4" name="Line 33"/>
          <p:cNvSpPr>
            <a:spLocks noChangeShapeType="1"/>
          </p:cNvSpPr>
          <p:nvPr/>
        </p:nvSpPr>
        <p:spPr bwMode="auto">
          <a:xfrm>
            <a:off x="5786438" y="4418013"/>
            <a:ext cx="1350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5" name="Line 34"/>
          <p:cNvSpPr>
            <a:spLocks noChangeShapeType="1"/>
          </p:cNvSpPr>
          <p:nvPr/>
        </p:nvSpPr>
        <p:spPr bwMode="auto">
          <a:xfrm flipV="1">
            <a:off x="7137400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6" name="Line 35"/>
          <p:cNvSpPr>
            <a:spLocks noChangeShapeType="1"/>
          </p:cNvSpPr>
          <p:nvPr/>
        </p:nvSpPr>
        <p:spPr bwMode="auto">
          <a:xfrm>
            <a:off x="7137400" y="3833813"/>
            <a:ext cx="630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7" name="Line 36"/>
          <p:cNvSpPr>
            <a:spLocks noChangeShapeType="1"/>
          </p:cNvSpPr>
          <p:nvPr/>
        </p:nvSpPr>
        <p:spPr bwMode="auto">
          <a:xfrm flipV="1">
            <a:off x="7767638" y="2754313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8" name="Line 37"/>
          <p:cNvSpPr>
            <a:spLocks noChangeShapeType="1"/>
          </p:cNvSpPr>
          <p:nvPr/>
        </p:nvSpPr>
        <p:spPr bwMode="auto">
          <a:xfrm>
            <a:off x="7767638" y="2754313"/>
            <a:ext cx="449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9" name="Rectangle 38"/>
          <p:cNvSpPr>
            <a:spLocks noChangeArrowheads="1"/>
          </p:cNvSpPr>
          <p:nvPr/>
        </p:nvSpPr>
        <p:spPr bwMode="auto">
          <a:xfrm>
            <a:off x="2322513" y="44180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0" name="Rectangle 52"/>
          <p:cNvSpPr>
            <a:spLocks noChangeArrowheads="1"/>
          </p:cNvSpPr>
          <p:nvPr/>
        </p:nvSpPr>
        <p:spPr bwMode="auto">
          <a:xfrm>
            <a:off x="1524000" y="3294063"/>
            <a:ext cx="798513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1" name="Line 53"/>
          <p:cNvSpPr>
            <a:spLocks noChangeShapeType="1"/>
          </p:cNvSpPr>
          <p:nvPr/>
        </p:nvSpPr>
        <p:spPr bwMode="auto">
          <a:xfrm>
            <a:off x="1524000" y="3294063"/>
            <a:ext cx="14732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2" name="Line 54"/>
          <p:cNvSpPr>
            <a:spLocks noChangeShapeType="1"/>
          </p:cNvSpPr>
          <p:nvPr/>
        </p:nvSpPr>
        <p:spPr bwMode="auto">
          <a:xfrm>
            <a:off x="2997200" y="1717675"/>
            <a:ext cx="0" cy="42767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3" name="Line 55"/>
          <p:cNvSpPr>
            <a:spLocks noChangeShapeType="1"/>
          </p:cNvSpPr>
          <p:nvPr/>
        </p:nvSpPr>
        <p:spPr bwMode="auto">
          <a:xfrm>
            <a:off x="4481513" y="1719263"/>
            <a:ext cx="0" cy="42767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4" name="Line 56"/>
          <p:cNvSpPr>
            <a:spLocks noChangeShapeType="1"/>
          </p:cNvSpPr>
          <p:nvPr/>
        </p:nvSpPr>
        <p:spPr bwMode="auto">
          <a:xfrm>
            <a:off x="5786438" y="1719263"/>
            <a:ext cx="0" cy="42767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5" name="Text Box 57"/>
          <p:cNvSpPr txBox="1">
            <a:spLocks noChangeArrowheads="1"/>
          </p:cNvSpPr>
          <p:nvPr/>
        </p:nvSpPr>
        <p:spPr bwMode="auto">
          <a:xfrm>
            <a:off x="4452938" y="5499100"/>
            <a:ext cx="137953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prefetch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window</a:t>
            </a:r>
          </a:p>
        </p:txBody>
      </p:sp>
      <p:sp>
        <p:nvSpPr>
          <p:cNvPr id="76836" name="Text Box 58"/>
          <p:cNvSpPr txBox="1">
            <a:spLocks noChangeArrowheads="1"/>
          </p:cNvSpPr>
          <p:nvPr/>
        </p:nvSpPr>
        <p:spPr bwMode="auto">
          <a:xfrm>
            <a:off x="566738" y="1719263"/>
            <a:ext cx="1450975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playback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point</a:t>
            </a:r>
          </a:p>
        </p:txBody>
      </p:sp>
      <p:sp>
        <p:nvSpPr>
          <p:cNvPr id="76837" name="Line 59"/>
          <p:cNvSpPr>
            <a:spLocks noChangeShapeType="1"/>
          </p:cNvSpPr>
          <p:nvPr/>
        </p:nvSpPr>
        <p:spPr bwMode="auto">
          <a:xfrm>
            <a:off x="2017713" y="2124075"/>
            <a:ext cx="979487" cy="2968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38" name="Rectangle 60"/>
          <p:cNvSpPr>
            <a:spLocks noChangeArrowheads="1"/>
          </p:cNvSpPr>
          <p:nvPr/>
        </p:nvSpPr>
        <p:spPr bwMode="auto">
          <a:xfrm>
            <a:off x="5157788" y="4418013"/>
            <a:ext cx="628650" cy="541337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CF2A6-5DB1-4453-A267-2E475355CB0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Proxy Request to Server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Multiple requests (for different clients) are batched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566CF5-8820-45D4-A142-14369C3D062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Server Response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Missing segments are sent in decreasing priority</a:t>
            </a:r>
          </a:p>
        </p:txBody>
      </p:sp>
      <p:grpSp>
        <p:nvGrpSpPr>
          <p:cNvPr id="78855" name="Group 4"/>
          <p:cNvGrpSpPr>
            <a:grpSpLocks/>
          </p:cNvGrpSpPr>
          <p:nvPr/>
        </p:nvGrpSpPr>
        <p:grpSpPr bwMode="auto">
          <a:xfrm>
            <a:off x="2520950" y="3927475"/>
            <a:ext cx="4832350" cy="1981200"/>
            <a:chOff x="960" y="1735"/>
            <a:chExt cx="4216" cy="1729"/>
          </a:xfrm>
        </p:grpSpPr>
        <p:sp>
          <p:nvSpPr>
            <p:cNvPr id="78888" name="Rectangle 5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9" name="Rectangle 6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0" name="Rectangle 7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1" name="Rectangle 8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2" name="Rectangle 9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3" name="Rectangle 10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4" name="Rectangle 11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856" name="Line 12"/>
          <p:cNvSpPr>
            <a:spLocks noChangeShapeType="1"/>
          </p:cNvSpPr>
          <p:nvPr/>
        </p:nvSpPr>
        <p:spPr bwMode="auto">
          <a:xfrm>
            <a:off x="2520950" y="5908675"/>
            <a:ext cx="483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857" name="Line 13"/>
          <p:cNvSpPr>
            <a:spLocks noChangeShapeType="1"/>
          </p:cNvSpPr>
          <p:nvPr/>
        </p:nvSpPr>
        <p:spPr bwMode="auto">
          <a:xfrm>
            <a:off x="2520950" y="5519738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8" name="Line 14"/>
          <p:cNvSpPr>
            <a:spLocks noChangeShapeType="1"/>
          </p:cNvSpPr>
          <p:nvPr/>
        </p:nvSpPr>
        <p:spPr bwMode="auto">
          <a:xfrm>
            <a:off x="2520950" y="5129213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9" name="Line 15"/>
          <p:cNvSpPr>
            <a:spLocks noChangeShapeType="1"/>
          </p:cNvSpPr>
          <p:nvPr/>
        </p:nvSpPr>
        <p:spPr bwMode="auto">
          <a:xfrm>
            <a:off x="2520950" y="4706938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0" name="Line 16"/>
          <p:cNvSpPr>
            <a:spLocks noChangeShapeType="1"/>
          </p:cNvSpPr>
          <p:nvPr/>
        </p:nvSpPr>
        <p:spPr bwMode="auto">
          <a:xfrm>
            <a:off x="2520950" y="4318000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1" name="Line 17"/>
          <p:cNvSpPr>
            <a:spLocks noChangeShapeType="1"/>
          </p:cNvSpPr>
          <p:nvPr/>
        </p:nvSpPr>
        <p:spPr bwMode="auto">
          <a:xfrm>
            <a:off x="2520950" y="3927475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2" name="Line 18"/>
          <p:cNvSpPr>
            <a:spLocks noChangeShapeType="1"/>
          </p:cNvSpPr>
          <p:nvPr/>
        </p:nvSpPr>
        <p:spPr bwMode="auto">
          <a:xfrm>
            <a:off x="2520950" y="3927475"/>
            <a:ext cx="576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3" name="Line 19"/>
          <p:cNvSpPr>
            <a:spLocks noChangeShapeType="1"/>
          </p:cNvSpPr>
          <p:nvPr/>
        </p:nvSpPr>
        <p:spPr bwMode="auto">
          <a:xfrm>
            <a:off x="3097213" y="3927475"/>
            <a:ext cx="0" cy="390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4" name="Line 20"/>
          <p:cNvSpPr>
            <a:spLocks noChangeShapeType="1"/>
          </p:cNvSpPr>
          <p:nvPr/>
        </p:nvSpPr>
        <p:spPr bwMode="auto">
          <a:xfrm>
            <a:off x="3097213" y="4318000"/>
            <a:ext cx="4873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5" name="Line 21"/>
          <p:cNvSpPr>
            <a:spLocks noChangeShapeType="1"/>
          </p:cNvSpPr>
          <p:nvPr/>
        </p:nvSpPr>
        <p:spPr bwMode="auto">
          <a:xfrm>
            <a:off x="3584575" y="4318000"/>
            <a:ext cx="0" cy="388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6" name="Line 22"/>
          <p:cNvSpPr>
            <a:spLocks noChangeShapeType="1"/>
          </p:cNvSpPr>
          <p:nvPr/>
        </p:nvSpPr>
        <p:spPr bwMode="auto">
          <a:xfrm>
            <a:off x="3584575" y="4706938"/>
            <a:ext cx="5524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7" name="Line 23"/>
          <p:cNvSpPr>
            <a:spLocks noChangeShapeType="1"/>
          </p:cNvSpPr>
          <p:nvPr/>
        </p:nvSpPr>
        <p:spPr bwMode="auto">
          <a:xfrm>
            <a:off x="4137025" y="4706938"/>
            <a:ext cx="5191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8" name="Line 24"/>
          <p:cNvSpPr>
            <a:spLocks noChangeShapeType="1"/>
          </p:cNvSpPr>
          <p:nvPr/>
        </p:nvSpPr>
        <p:spPr bwMode="auto">
          <a:xfrm flipV="1">
            <a:off x="4656138" y="4318000"/>
            <a:ext cx="0" cy="388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9" name="Line 25"/>
          <p:cNvSpPr>
            <a:spLocks noChangeShapeType="1"/>
          </p:cNvSpPr>
          <p:nvPr/>
        </p:nvSpPr>
        <p:spPr bwMode="auto">
          <a:xfrm>
            <a:off x="4656138" y="4318000"/>
            <a:ext cx="488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0" name="Line 26"/>
          <p:cNvSpPr>
            <a:spLocks noChangeShapeType="1"/>
          </p:cNvSpPr>
          <p:nvPr/>
        </p:nvSpPr>
        <p:spPr bwMode="auto">
          <a:xfrm>
            <a:off x="5145088" y="4318000"/>
            <a:ext cx="0" cy="388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1" name="Line 27"/>
          <p:cNvSpPr>
            <a:spLocks noChangeShapeType="1"/>
          </p:cNvSpPr>
          <p:nvPr/>
        </p:nvSpPr>
        <p:spPr bwMode="auto">
          <a:xfrm>
            <a:off x="5145088" y="4706938"/>
            <a:ext cx="454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2" name="Line 28"/>
          <p:cNvSpPr>
            <a:spLocks noChangeShapeType="1"/>
          </p:cNvSpPr>
          <p:nvPr/>
        </p:nvSpPr>
        <p:spPr bwMode="auto">
          <a:xfrm>
            <a:off x="5599113" y="4706938"/>
            <a:ext cx="0" cy="422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3" name="Line 29"/>
          <p:cNvSpPr>
            <a:spLocks noChangeShapeType="1"/>
          </p:cNvSpPr>
          <p:nvPr/>
        </p:nvSpPr>
        <p:spPr bwMode="auto">
          <a:xfrm>
            <a:off x="5599113" y="5129213"/>
            <a:ext cx="974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4" name="Line 30"/>
          <p:cNvSpPr>
            <a:spLocks noChangeShapeType="1"/>
          </p:cNvSpPr>
          <p:nvPr/>
        </p:nvSpPr>
        <p:spPr bwMode="auto">
          <a:xfrm flipV="1">
            <a:off x="6573838" y="4706938"/>
            <a:ext cx="0" cy="422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5" name="Line 31"/>
          <p:cNvSpPr>
            <a:spLocks noChangeShapeType="1"/>
          </p:cNvSpPr>
          <p:nvPr/>
        </p:nvSpPr>
        <p:spPr bwMode="auto">
          <a:xfrm>
            <a:off x="6573838" y="4706938"/>
            <a:ext cx="455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6" name="Line 32"/>
          <p:cNvSpPr>
            <a:spLocks noChangeShapeType="1"/>
          </p:cNvSpPr>
          <p:nvPr/>
        </p:nvSpPr>
        <p:spPr bwMode="auto">
          <a:xfrm flipV="1">
            <a:off x="7029450" y="3927475"/>
            <a:ext cx="0" cy="7794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7" name="Line 33"/>
          <p:cNvSpPr>
            <a:spLocks noChangeShapeType="1"/>
          </p:cNvSpPr>
          <p:nvPr/>
        </p:nvSpPr>
        <p:spPr bwMode="auto">
          <a:xfrm>
            <a:off x="7029450" y="3927475"/>
            <a:ext cx="3238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8" name="Rectangle 34"/>
          <p:cNvSpPr>
            <a:spLocks noChangeArrowheads="1"/>
          </p:cNvSpPr>
          <p:nvPr/>
        </p:nvSpPr>
        <p:spPr bwMode="auto">
          <a:xfrm>
            <a:off x="3097213" y="5129213"/>
            <a:ext cx="325437" cy="390525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9" name="Rectangle 35"/>
          <p:cNvSpPr>
            <a:spLocks noChangeArrowheads="1"/>
          </p:cNvSpPr>
          <p:nvPr/>
        </p:nvSpPr>
        <p:spPr bwMode="auto">
          <a:xfrm>
            <a:off x="2520950" y="4318000"/>
            <a:ext cx="576263" cy="390525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0" name="Line 36"/>
          <p:cNvSpPr>
            <a:spLocks noChangeShapeType="1"/>
          </p:cNvSpPr>
          <p:nvPr/>
        </p:nvSpPr>
        <p:spPr bwMode="auto">
          <a:xfrm>
            <a:off x="2520950" y="4318000"/>
            <a:ext cx="10636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1" name="Line 37"/>
          <p:cNvSpPr>
            <a:spLocks noChangeShapeType="1"/>
          </p:cNvSpPr>
          <p:nvPr/>
        </p:nvSpPr>
        <p:spPr bwMode="auto">
          <a:xfrm>
            <a:off x="3584575" y="3473450"/>
            <a:ext cx="0" cy="27940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2" name="Line 38"/>
          <p:cNvSpPr>
            <a:spLocks noChangeShapeType="1"/>
          </p:cNvSpPr>
          <p:nvPr/>
        </p:nvSpPr>
        <p:spPr bwMode="auto">
          <a:xfrm>
            <a:off x="4656138" y="3473450"/>
            <a:ext cx="0" cy="27940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3" name="Line 39"/>
          <p:cNvSpPr>
            <a:spLocks noChangeShapeType="1"/>
          </p:cNvSpPr>
          <p:nvPr/>
        </p:nvSpPr>
        <p:spPr bwMode="auto">
          <a:xfrm>
            <a:off x="5599113" y="3473450"/>
            <a:ext cx="0" cy="27940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4" name="Rectangle 40"/>
          <p:cNvSpPr>
            <a:spLocks noChangeArrowheads="1"/>
          </p:cNvSpPr>
          <p:nvPr/>
        </p:nvSpPr>
        <p:spPr bwMode="auto">
          <a:xfrm>
            <a:off x="5145088" y="5129213"/>
            <a:ext cx="454025" cy="39052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1</a:t>
            </a:r>
          </a:p>
        </p:txBody>
      </p:sp>
      <p:sp>
        <p:nvSpPr>
          <p:cNvPr id="78885" name="Rectangle 41"/>
          <p:cNvSpPr>
            <a:spLocks noChangeArrowheads="1"/>
          </p:cNvSpPr>
          <p:nvPr/>
        </p:nvSpPr>
        <p:spPr bwMode="auto">
          <a:xfrm>
            <a:off x="5143500" y="4316413"/>
            <a:ext cx="455613" cy="390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2</a:t>
            </a:r>
          </a:p>
        </p:txBody>
      </p:sp>
      <p:sp>
        <p:nvSpPr>
          <p:cNvPr id="78886" name="Rectangle 42"/>
          <p:cNvSpPr>
            <a:spLocks noChangeArrowheads="1"/>
          </p:cNvSpPr>
          <p:nvPr/>
        </p:nvSpPr>
        <p:spPr bwMode="auto">
          <a:xfrm>
            <a:off x="4656138" y="3927475"/>
            <a:ext cx="487362" cy="3889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3</a:t>
            </a:r>
          </a:p>
        </p:txBody>
      </p:sp>
      <p:sp>
        <p:nvSpPr>
          <p:cNvPr id="78887" name="Rectangle 43"/>
          <p:cNvSpPr>
            <a:spLocks noChangeArrowheads="1"/>
          </p:cNvSpPr>
          <p:nvPr/>
        </p:nvSpPr>
        <p:spPr bwMode="auto">
          <a:xfrm>
            <a:off x="5143500" y="3927475"/>
            <a:ext cx="455613" cy="3889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4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8B9B0A-AF7B-44D8-835D-7B3E186DAC1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Server Response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Send as many segments as possible until next prefetch request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A2A557-47E2-4E72-95A4-C8F188F9C0A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Trade-offs</a:t>
            </a:r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How far in the future should we prefetch?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C6DC1A-AA62-49FF-A3A7-D57775ECA72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Solutions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Making cache “quality-aware”</a:t>
            </a:r>
          </a:p>
          <a:p>
            <a:pPr lvl="1" eaLnBrk="1" hangingPunct="1"/>
            <a:r>
              <a:rPr lang="en-US"/>
              <a:t>Prefetch</a:t>
            </a:r>
          </a:p>
          <a:p>
            <a:pPr lvl="1" eaLnBrk="1" hangingPunct="1"/>
            <a:r>
              <a:rPr lang="en-US" b="1"/>
              <a:t>Replacement Algorithm</a:t>
            </a:r>
          </a:p>
          <a:p>
            <a:pPr lvl="1" eaLnBrk="1" hangingPunct="1"/>
            <a:endParaRPr lang="en-US" b="1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DCA202-2C81-4FDD-848D-C5756B9A0BA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You Are Here</a:t>
            </a:r>
          </a:p>
        </p:txBody>
      </p:sp>
      <p:grpSp>
        <p:nvGrpSpPr>
          <p:cNvPr id="8198" name="Group 5"/>
          <p:cNvGrpSpPr>
            <a:grpSpLocks/>
          </p:cNvGrpSpPr>
          <p:nvPr/>
        </p:nvGrpSpPr>
        <p:grpSpPr bwMode="auto">
          <a:xfrm>
            <a:off x="1403350" y="2043113"/>
            <a:ext cx="6481763" cy="4014787"/>
            <a:chOff x="658" y="1183"/>
            <a:chExt cx="4581" cy="2837"/>
          </a:xfrm>
        </p:grpSpPr>
        <p:sp>
          <p:nvSpPr>
            <p:cNvPr id="8199" name="Cloud"/>
            <p:cNvSpPr>
              <a:spLocks noChangeAspect="1" noEditPoints="1" noChangeArrowheads="1"/>
            </p:cNvSpPr>
            <p:nvPr/>
          </p:nvSpPr>
          <p:spPr bwMode="auto">
            <a:xfrm>
              <a:off x="2019" y="2862"/>
              <a:ext cx="2001" cy="1158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2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9 w 21600"/>
                <a:gd name="T13" fmla="*/ 3264 h 21600"/>
                <a:gd name="T14" fmla="*/ 17088 w 21600"/>
                <a:gd name="T15" fmla="*/ 173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Network</a:t>
              </a:r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658" y="1183"/>
              <a:ext cx="1043" cy="68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Encoder</a:t>
              </a:r>
            </a:p>
          </p:txBody>
        </p:sp>
        <p:sp>
          <p:nvSpPr>
            <p:cNvPr id="8201" name="Oval 8"/>
            <p:cNvSpPr>
              <a:spLocks noChangeArrowheads="1"/>
            </p:cNvSpPr>
            <p:nvPr/>
          </p:nvSpPr>
          <p:spPr bwMode="auto">
            <a:xfrm>
              <a:off x="931" y="2136"/>
              <a:ext cx="1179" cy="8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Sender</a:t>
              </a:r>
            </a:p>
          </p:txBody>
        </p:sp>
        <p:sp>
          <p:nvSpPr>
            <p:cNvPr id="8202" name="Oval 9"/>
            <p:cNvSpPr>
              <a:spLocks noChangeArrowheads="1"/>
            </p:cNvSpPr>
            <p:nvPr/>
          </p:nvSpPr>
          <p:spPr bwMode="auto">
            <a:xfrm>
              <a:off x="2382" y="1728"/>
              <a:ext cx="1179" cy="81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solidFill>
                    <a:schemeClr val="bg1"/>
                  </a:solidFill>
                  <a:latin typeface="Lucida Grande" pitchFamily="1" charset="0"/>
                </a:rPr>
                <a:t>Middlebox</a:t>
              </a:r>
            </a:p>
          </p:txBody>
        </p:sp>
        <p:sp>
          <p:nvSpPr>
            <p:cNvPr id="8203" name="Oval 10"/>
            <p:cNvSpPr>
              <a:spLocks noChangeArrowheads="1"/>
            </p:cNvSpPr>
            <p:nvPr/>
          </p:nvSpPr>
          <p:spPr bwMode="auto">
            <a:xfrm>
              <a:off x="3879" y="2135"/>
              <a:ext cx="1179" cy="81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Receiver</a:t>
              </a:r>
            </a:p>
          </p:txBody>
        </p:sp>
        <p:cxnSp>
          <p:nvCxnSpPr>
            <p:cNvPr id="8204" name="AutoShape 11"/>
            <p:cNvCxnSpPr>
              <a:cxnSpLocks noChangeShapeType="1"/>
              <a:stCxn id="8200" idx="2"/>
              <a:endCxn id="8201" idx="0"/>
            </p:cNvCxnSpPr>
            <p:nvPr/>
          </p:nvCxnSpPr>
          <p:spPr bwMode="auto">
            <a:xfrm rot="16200000" flipH="1">
              <a:off x="1215" y="1829"/>
              <a:ext cx="272" cy="341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05" name="AutoShape 12"/>
            <p:cNvCxnSpPr>
              <a:cxnSpLocks noChangeShapeType="1"/>
              <a:stCxn id="8201" idx="4"/>
              <a:endCxn id="8199" idx="0"/>
            </p:cNvCxnSpPr>
            <p:nvPr/>
          </p:nvCxnSpPr>
          <p:spPr bwMode="auto">
            <a:xfrm rot="16200000" flipH="1">
              <a:off x="1529" y="2945"/>
              <a:ext cx="488" cy="504"/>
            </a:xfrm>
            <a:prstGeom prst="curvedConnector2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6" name="AutoShape 13"/>
            <p:cNvCxnSpPr>
              <a:cxnSpLocks noChangeShapeType="1"/>
              <a:endCxn id="8202" idx="3"/>
            </p:cNvCxnSpPr>
            <p:nvPr/>
          </p:nvCxnSpPr>
          <p:spPr bwMode="auto">
            <a:xfrm rot="-5400000">
              <a:off x="2274" y="2705"/>
              <a:ext cx="562" cy="1"/>
            </a:xfrm>
            <a:prstGeom prst="curvedConnector3">
              <a:avLst>
                <a:gd name="adj1" fmla="val 39324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7" name="AutoShape 14"/>
            <p:cNvCxnSpPr>
              <a:cxnSpLocks noChangeShapeType="1"/>
              <a:stCxn id="8202" idx="5"/>
            </p:cNvCxnSpPr>
            <p:nvPr/>
          </p:nvCxnSpPr>
          <p:spPr bwMode="auto">
            <a:xfrm rot="5400000">
              <a:off x="3127" y="2686"/>
              <a:ext cx="522" cy="0"/>
            </a:xfrm>
            <a:prstGeom prst="straightConnector1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8" name="AutoShape 15"/>
            <p:cNvCxnSpPr>
              <a:cxnSpLocks noChangeShapeType="1"/>
              <a:stCxn id="8199" idx="2"/>
              <a:endCxn id="8203" idx="4"/>
            </p:cNvCxnSpPr>
            <p:nvPr/>
          </p:nvCxnSpPr>
          <p:spPr bwMode="auto">
            <a:xfrm flipV="1">
              <a:off x="4018" y="2952"/>
              <a:ext cx="451" cy="489"/>
            </a:xfrm>
            <a:prstGeom prst="curvedConnector2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sp>
          <p:nvSpPr>
            <p:cNvPr id="8209" name="Rectangle 16"/>
            <p:cNvSpPr>
              <a:spLocks noChangeArrowheads="1"/>
            </p:cNvSpPr>
            <p:nvPr/>
          </p:nvSpPr>
          <p:spPr bwMode="auto">
            <a:xfrm>
              <a:off x="4196" y="1183"/>
              <a:ext cx="1043" cy="68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Decoder</a:t>
              </a:r>
            </a:p>
          </p:txBody>
        </p:sp>
        <p:cxnSp>
          <p:nvCxnSpPr>
            <p:cNvPr id="8210" name="AutoShape 17"/>
            <p:cNvCxnSpPr>
              <a:cxnSpLocks noChangeShapeType="1"/>
              <a:stCxn id="8203" idx="0"/>
              <a:endCxn id="8209" idx="2"/>
            </p:cNvCxnSpPr>
            <p:nvPr/>
          </p:nvCxnSpPr>
          <p:spPr bwMode="auto">
            <a:xfrm rot="-5400000">
              <a:off x="4458" y="1875"/>
              <a:ext cx="271" cy="249"/>
            </a:xfrm>
            <a:prstGeom prst="curvedConnector3">
              <a:avLst>
                <a:gd name="adj1" fmla="val 4981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CCD21B-4BF9-48CA-8190-3DBF2014FA1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Goal: converge to efficient state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If a stream is </a:t>
            </a:r>
            <a:r>
              <a:rPr lang="en-US" b="1"/>
              <a:t>popular</a:t>
            </a:r>
          </a:p>
          <a:p>
            <a:pPr lvl="1" eaLnBrk="1" hangingPunct="1"/>
            <a:r>
              <a:rPr lang="en-US"/>
              <a:t>average quality is </a:t>
            </a:r>
            <a:r>
              <a:rPr lang="en-US" b="1"/>
              <a:t>high</a:t>
            </a:r>
          </a:p>
          <a:p>
            <a:pPr lvl="1" eaLnBrk="1" hangingPunct="1"/>
            <a:r>
              <a:rPr lang="en-US"/>
              <a:t>variation in quality is </a:t>
            </a:r>
            <a:r>
              <a:rPr lang="en-US" b="1"/>
              <a:t>low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sp>
        <p:nvSpPr>
          <p:cNvPr id="829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Goal of Replacement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39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39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B6ABD0-F091-4CDE-9A58-FC6C403564C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Algorithm</a:t>
            </a:r>
          </a:p>
        </p:txBody>
      </p:sp>
      <p:grpSp>
        <p:nvGrpSpPr>
          <p:cNvPr id="83974" name="Group 38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83975" name="Rectangle 36"/>
            <p:cNvSpPr>
              <a:spLocks noChangeArrowheads="1"/>
            </p:cNvSpPr>
            <p:nvPr/>
          </p:nvSpPr>
          <p:spPr bwMode="auto">
            <a:xfrm>
              <a:off x="4893" y="2415"/>
              <a:ext cx="28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6" name="Rectangle 37"/>
            <p:cNvSpPr>
              <a:spLocks noChangeArrowheads="1"/>
            </p:cNvSpPr>
            <p:nvPr/>
          </p:nvSpPr>
          <p:spPr bwMode="auto">
            <a:xfrm>
              <a:off x="960" y="2075"/>
              <a:ext cx="50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7" name="Rectangle 6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8" name="Rectangle 7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9" name="Rectangle 8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0" name="Rectangle 9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1" name="Rectangle 10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2" name="Rectangle 11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3" name="Rectangle 12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4" name="Rectangle 35"/>
            <p:cNvSpPr>
              <a:spLocks noChangeArrowheads="1"/>
            </p:cNvSpPr>
            <p:nvPr/>
          </p:nvSpPr>
          <p:spPr bwMode="auto">
            <a:xfrm>
              <a:off x="1463" y="2783"/>
              <a:ext cx="425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5" name="Line 13"/>
            <p:cNvSpPr>
              <a:spLocks noChangeShapeType="1"/>
            </p:cNvSpPr>
            <p:nvPr/>
          </p:nvSpPr>
          <p:spPr bwMode="auto">
            <a:xfrm>
              <a:off x="960" y="3464"/>
              <a:ext cx="42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6" name="Line 14"/>
            <p:cNvSpPr>
              <a:spLocks noChangeShapeType="1"/>
            </p:cNvSpPr>
            <p:nvPr/>
          </p:nvSpPr>
          <p:spPr bwMode="auto">
            <a:xfrm>
              <a:off x="960" y="3124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7" name="Line 15"/>
            <p:cNvSpPr>
              <a:spLocks noChangeShapeType="1"/>
            </p:cNvSpPr>
            <p:nvPr/>
          </p:nvSpPr>
          <p:spPr bwMode="auto">
            <a:xfrm>
              <a:off x="960" y="2783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8" name="Line 16"/>
            <p:cNvSpPr>
              <a:spLocks noChangeShapeType="1"/>
            </p:cNvSpPr>
            <p:nvPr/>
          </p:nvSpPr>
          <p:spPr bwMode="auto">
            <a:xfrm>
              <a:off x="960" y="241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9" name="Line 17"/>
            <p:cNvSpPr>
              <a:spLocks noChangeShapeType="1"/>
            </p:cNvSpPr>
            <p:nvPr/>
          </p:nvSpPr>
          <p:spPr bwMode="auto">
            <a:xfrm>
              <a:off x="960" y="207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0" name="Line 18"/>
            <p:cNvSpPr>
              <a:spLocks noChangeShapeType="1"/>
            </p:cNvSpPr>
            <p:nvPr/>
          </p:nvSpPr>
          <p:spPr bwMode="auto">
            <a:xfrm>
              <a:off x="960" y="173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1" name="Line 19"/>
            <p:cNvSpPr>
              <a:spLocks noChangeShapeType="1"/>
            </p:cNvSpPr>
            <p:nvPr/>
          </p:nvSpPr>
          <p:spPr bwMode="auto">
            <a:xfrm>
              <a:off x="960" y="1735"/>
              <a:ext cx="5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2" name="Line 20"/>
            <p:cNvSpPr>
              <a:spLocks noChangeShapeType="1"/>
            </p:cNvSpPr>
            <p:nvPr/>
          </p:nvSpPr>
          <p:spPr bwMode="auto">
            <a:xfrm>
              <a:off x="1463" y="173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3" name="Line 21"/>
            <p:cNvSpPr>
              <a:spLocks noChangeShapeType="1"/>
            </p:cNvSpPr>
            <p:nvPr/>
          </p:nvSpPr>
          <p:spPr bwMode="auto">
            <a:xfrm>
              <a:off x="1463" y="2075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4" name="Line 22"/>
            <p:cNvSpPr>
              <a:spLocks noChangeShapeType="1"/>
            </p:cNvSpPr>
            <p:nvPr/>
          </p:nvSpPr>
          <p:spPr bwMode="auto">
            <a:xfrm>
              <a:off x="1888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5" name="Line 23"/>
            <p:cNvSpPr>
              <a:spLocks noChangeShapeType="1"/>
            </p:cNvSpPr>
            <p:nvPr/>
          </p:nvSpPr>
          <p:spPr bwMode="auto">
            <a:xfrm>
              <a:off x="1888" y="2415"/>
              <a:ext cx="4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6" name="Line 24"/>
            <p:cNvSpPr>
              <a:spLocks noChangeShapeType="1"/>
            </p:cNvSpPr>
            <p:nvPr/>
          </p:nvSpPr>
          <p:spPr bwMode="auto">
            <a:xfrm>
              <a:off x="2370" y="2415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7" name="Line 25"/>
            <p:cNvSpPr>
              <a:spLocks noChangeShapeType="1"/>
            </p:cNvSpPr>
            <p:nvPr/>
          </p:nvSpPr>
          <p:spPr bwMode="auto">
            <a:xfrm flipV="1">
              <a:off x="2823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8" name="Line 26"/>
            <p:cNvSpPr>
              <a:spLocks noChangeShapeType="1"/>
            </p:cNvSpPr>
            <p:nvPr/>
          </p:nvSpPr>
          <p:spPr bwMode="auto">
            <a:xfrm>
              <a:off x="2823" y="2075"/>
              <a:ext cx="4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9" name="Line 27"/>
            <p:cNvSpPr>
              <a:spLocks noChangeShapeType="1"/>
            </p:cNvSpPr>
            <p:nvPr/>
          </p:nvSpPr>
          <p:spPr bwMode="auto">
            <a:xfrm>
              <a:off x="3249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0" name="Line 28"/>
            <p:cNvSpPr>
              <a:spLocks noChangeShapeType="1"/>
            </p:cNvSpPr>
            <p:nvPr/>
          </p:nvSpPr>
          <p:spPr bwMode="auto">
            <a:xfrm>
              <a:off x="3249" y="2415"/>
              <a:ext cx="3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1" name="Line 29"/>
            <p:cNvSpPr>
              <a:spLocks noChangeShapeType="1"/>
            </p:cNvSpPr>
            <p:nvPr/>
          </p:nvSpPr>
          <p:spPr bwMode="auto">
            <a:xfrm>
              <a:off x="3645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2" name="Line 30"/>
            <p:cNvSpPr>
              <a:spLocks noChangeShapeType="1"/>
            </p:cNvSpPr>
            <p:nvPr/>
          </p:nvSpPr>
          <p:spPr bwMode="auto">
            <a:xfrm>
              <a:off x="3645" y="2783"/>
              <a:ext cx="8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3" name="Line 31"/>
            <p:cNvSpPr>
              <a:spLocks noChangeShapeType="1"/>
            </p:cNvSpPr>
            <p:nvPr/>
          </p:nvSpPr>
          <p:spPr bwMode="auto">
            <a:xfrm flipV="1">
              <a:off x="4496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4" name="Line 32"/>
            <p:cNvSpPr>
              <a:spLocks noChangeShapeType="1"/>
            </p:cNvSpPr>
            <p:nvPr/>
          </p:nvSpPr>
          <p:spPr bwMode="auto">
            <a:xfrm>
              <a:off x="4496" y="2415"/>
              <a:ext cx="3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5" name="Line 33"/>
            <p:cNvSpPr>
              <a:spLocks noChangeShapeType="1"/>
            </p:cNvSpPr>
            <p:nvPr/>
          </p:nvSpPr>
          <p:spPr bwMode="auto">
            <a:xfrm flipV="1">
              <a:off x="4893" y="1735"/>
              <a:ext cx="0" cy="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6" name="Line 34"/>
            <p:cNvSpPr>
              <a:spLocks noChangeShapeType="1"/>
            </p:cNvSpPr>
            <p:nvPr/>
          </p:nvSpPr>
          <p:spPr bwMode="auto">
            <a:xfrm>
              <a:off x="4893" y="1735"/>
              <a:ext cx="2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49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49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FCFB22-9790-49A6-9654-6B1A588E5C5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Thrashing and Locking</a:t>
            </a:r>
          </a:p>
        </p:txBody>
      </p:sp>
      <p:grpSp>
        <p:nvGrpSpPr>
          <p:cNvPr id="84998" name="Group 3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84999" name="Rectangle 4"/>
            <p:cNvSpPr>
              <a:spLocks noChangeArrowheads="1"/>
            </p:cNvSpPr>
            <p:nvPr/>
          </p:nvSpPr>
          <p:spPr bwMode="auto">
            <a:xfrm>
              <a:off x="4893" y="2415"/>
              <a:ext cx="28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0" name="Rectangle 5"/>
            <p:cNvSpPr>
              <a:spLocks noChangeArrowheads="1"/>
            </p:cNvSpPr>
            <p:nvPr/>
          </p:nvSpPr>
          <p:spPr bwMode="auto">
            <a:xfrm>
              <a:off x="960" y="2075"/>
              <a:ext cx="50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1" name="Rectangle 6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2" name="Rectangle 7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3" name="Rectangle 8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4" name="Rectangle 9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5" name="Rectangle 10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6" name="Rectangle 11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7" name="Rectangle 12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8" name="Rectangle 13"/>
            <p:cNvSpPr>
              <a:spLocks noChangeArrowheads="1"/>
            </p:cNvSpPr>
            <p:nvPr/>
          </p:nvSpPr>
          <p:spPr bwMode="auto">
            <a:xfrm>
              <a:off x="1463" y="2783"/>
              <a:ext cx="425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9" name="Line 14"/>
            <p:cNvSpPr>
              <a:spLocks noChangeShapeType="1"/>
            </p:cNvSpPr>
            <p:nvPr/>
          </p:nvSpPr>
          <p:spPr bwMode="auto">
            <a:xfrm>
              <a:off x="960" y="3464"/>
              <a:ext cx="42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0" name="Line 15"/>
            <p:cNvSpPr>
              <a:spLocks noChangeShapeType="1"/>
            </p:cNvSpPr>
            <p:nvPr/>
          </p:nvSpPr>
          <p:spPr bwMode="auto">
            <a:xfrm>
              <a:off x="960" y="3124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1" name="Line 16"/>
            <p:cNvSpPr>
              <a:spLocks noChangeShapeType="1"/>
            </p:cNvSpPr>
            <p:nvPr/>
          </p:nvSpPr>
          <p:spPr bwMode="auto">
            <a:xfrm>
              <a:off x="960" y="2783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2" name="Line 17"/>
            <p:cNvSpPr>
              <a:spLocks noChangeShapeType="1"/>
            </p:cNvSpPr>
            <p:nvPr/>
          </p:nvSpPr>
          <p:spPr bwMode="auto">
            <a:xfrm>
              <a:off x="960" y="241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3" name="Line 18"/>
            <p:cNvSpPr>
              <a:spLocks noChangeShapeType="1"/>
            </p:cNvSpPr>
            <p:nvPr/>
          </p:nvSpPr>
          <p:spPr bwMode="auto">
            <a:xfrm>
              <a:off x="960" y="207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4" name="Line 19"/>
            <p:cNvSpPr>
              <a:spLocks noChangeShapeType="1"/>
            </p:cNvSpPr>
            <p:nvPr/>
          </p:nvSpPr>
          <p:spPr bwMode="auto">
            <a:xfrm>
              <a:off x="960" y="173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5" name="Line 20"/>
            <p:cNvSpPr>
              <a:spLocks noChangeShapeType="1"/>
            </p:cNvSpPr>
            <p:nvPr/>
          </p:nvSpPr>
          <p:spPr bwMode="auto">
            <a:xfrm>
              <a:off x="960" y="1735"/>
              <a:ext cx="5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6" name="Line 21"/>
            <p:cNvSpPr>
              <a:spLocks noChangeShapeType="1"/>
            </p:cNvSpPr>
            <p:nvPr/>
          </p:nvSpPr>
          <p:spPr bwMode="auto">
            <a:xfrm>
              <a:off x="1463" y="173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7" name="Line 22"/>
            <p:cNvSpPr>
              <a:spLocks noChangeShapeType="1"/>
            </p:cNvSpPr>
            <p:nvPr/>
          </p:nvSpPr>
          <p:spPr bwMode="auto">
            <a:xfrm>
              <a:off x="1463" y="2075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8" name="Line 23"/>
            <p:cNvSpPr>
              <a:spLocks noChangeShapeType="1"/>
            </p:cNvSpPr>
            <p:nvPr/>
          </p:nvSpPr>
          <p:spPr bwMode="auto">
            <a:xfrm>
              <a:off x="1888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9" name="Line 24"/>
            <p:cNvSpPr>
              <a:spLocks noChangeShapeType="1"/>
            </p:cNvSpPr>
            <p:nvPr/>
          </p:nvSpPr>
          <p:spPr bwMode="auto">
            <a:xfrm>
              <a:off x="1888" y="2415"/>
              <a:ext cx="4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0" name="Line 25"/>
            <p:cNvSpPr>
              <a:spLocks noChangeShapeType="1"/>
            </p:cNvSpPr>
            <p:nvPr/>
          </p:nvSpPr>
          <p:spPr bwMode="auto">
            <a:xfrm>
              <a:off x="2370" y="2415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1" name="Line 26"/>
            <p:cNvSpPr>
              <a:spLocks noChangeShapeType="1"/>
            </p:cNvSpPr>
            <p:nvPr/>
          </p:nvSpPr>
          <p:spPr bwMode="auto">
            <a:xfrm flipV="1">
              <a:off x="2823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2" name="Line 27"/>
            <p:cNvSpPr>
              <a:spLocks noChangeShapeType="1"/>
            </p:cNvSpPr>
            <p:nvPr/>
          </p:nvSpPr>
          <p:spPr bwMode="auto">
            <a:xfrm>
              <a:off x="2823" y="2075"/>
              <a:ext cx="4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3" name="Line 28"/>
            <p:cNvSpPr>
              <a:spLocks noChangeShapeType="1"/>
            </p:cNvSpPr>
            <p:nvPr/>
          </p:nvSpPr>
          <p:spPr bwMode="auto">
            <a:xfrm>
              <a:off x="3249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4" name="Line 29"/>
            <p:cNvSpPr>
              <a:spLocks noChangeShapeType="1"/>
            </p:cNvSpPr>
            <p:nvPr/>
          </p:nvSpPr>
          <p:spPr bwMode="auto">
            <a:xfrm>
              <a:off x="3249" y="2415"/>
              <a:ext cx="3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5" name="Line 30"/>
            <p:cNvSpPr>
              <a:spLocks noChangeShapeType="1"/>
            </p:cNvSpPr>
            <p:nvPr/>
          </p:nvSpPr>
          <p:spPr bwMode="auto">
            <a:xfrm>
              <a:off x="3645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6" name="Line 31"/>
            <p:cNvSpPr>
              <a:spLocks noChangeShapeType="1"/>
            </p:cNvSpPr>
            <p:nvPr/>
          </p:nvSpPr>
          <p:spPr bwMode="auto">
            <a:xfrm>
              <a:off x="3645" y="2783"/>
              <a:ext cx="8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7" name="Line 32"/>
            <p:cNvSpPr>
              <a:spLocks noChangeShapeType="1"/>
            </p:cNvSpPr>
            <p:nvPr/>
          </p:nvSpPr>
          <p:spPr bwMode="auto">
            <a:xfrm flipV="1">
              <a:off x="4496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8" name="Line 33"/>
            <p:cNvSpPr>
              <a:spLocks noChangeShapeType="1"/>
            </p:cNvSpPr>
            <p:nvPr/>
          </p:nvSpPr>
          <p:spPr bwMode="auto">
            <a:xfrm>
              <a:off x="4496" y="2415"/>
              <a:ext cx="3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9" name="Line 34"/>
            <p:cNvSpPr>
              <a:spLocks noChangeShapeType="1"/>
            </p:cNvSpPr>
            <p:nvPr/>
          </p:nvSpPr>
          <p:spPr bwMode="auto">
            <a:xfrm flipV="1">
              <a:off x="4893" y="1735"/>
              <a:ext cx="0" cy="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30" name="Line 35"/>
            <p:cNvSpPr>
              <a:spLocks noChangeShapeType="1"/>
            </p:cNvSpPr>
            <p:nvPr/>
          </p:nvSpPr>
          <p:spPr bwMode="auto">
            <a:xfrm>
              <a:off x="4893" y="1735"/>
              <a:ext cx="2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0F799E-F5F1-4D86-8D4D-B1D25A7A6E3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Choosing Victim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whit (weighted hit) =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	T</a:t>
            </a:r>
            <a:r>
              <a:rPr lang="en-US" baseline="-25000"/>
              <a:t>play</a:t>
            </a:r>
            <a:r>
              <a:rPr lang="en-US"/>
              <a:t>/T</a:t>
            </a:r>
            <a:r>
              <a:rPr lang="en-US" baseline="-25000"/>
              <a:t>total</a:t>
            </a:r>
          </a:p>
          <a:p>
            <a:pPr eaLnBrk="1" hangingPunct="1">
              <a:buFont typeface="Wingdings" pitchFamily="2" charset="2"/>
              <a:buNone/>
            </a:pPr>
            <a:endParaRPr lang="en-US" baseline="-25000"/>
          </a:p>
          <a:p>
            <a:pPr eaLnBrk="1" hangingPunct="1"/>
            <a:r>
              <a:rPr lang="en-US"/>
              <a:t>Calculate whit for each layer in a stream over a </a:t>
            </a:r>
            <a:r>
              <a:rPr lang="en-US" i="1"/>
              <a:t>popularity window</a:t>
            </a:r>
          </a:p>
          <a:p>
            <a:pPr eaLnBrk="1" hangingPunct="1">
              <a:buFont typeface="Wingdings" pitchFamily="2" charset="2"/>
              <a:buNone/>
            </a:pPr>
            <a:endParaRPr lang="en-US" baseline="-25000"/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70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70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FE6F51-316C-4EF6-83AD-2230DE4E6B1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graphicFrame>
        <p:nvGraphicFramePr>
          <p:cNvPr id="325680" name="Group 48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530726"/>
        </p:xfrm>
        <a:graphic>
          <a:graphicData uri="http://schemas.openxmlformats.org/drawingml/2006/table">
            <a:tbl>
              <a:tblPr/>
              <a:tblGrid>
                <a:gridCol w="2430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WHIT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Lock?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Layer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5.9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Nemo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Nemo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Matrix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Matrix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Gigli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7F691D-648F-4DB5-9323-2E9097D5FE8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Static Cache</a:t>
            </a:r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Cache segments in proxy do not change over time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Can we exploit further properties of streaming media?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C3C497-5C19-44FC-A18E-9B1075D9F04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Dynamic Caching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01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7418CA-5415-4386-84E3-6A464566A7F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901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Motivating Scenario</a:t>
            </a:r>
          </a:p>
        </p:txBody>
      </p:sp>
      <p:sp>
        <p:nvSpPr>
          <p:cNvPr id="901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 = 0, R1 requests for stream M</a:t>
            </a:r>
          </a:p>
          <a:p>
            <a:pPr eaLnBrk="1" hangingPunct="1"/>
            <a:r>
              <a:rPr lang="en-US"/>
              <a:t>t = </a:t>
            </a:r>
            <a:r>
              <a:rPr lang="en-US">
                <a:latin typeface="ヒラギノ角ゴ Pro W3" pitchFamily="1" charset="-128"/>
                <a:sym typeface="Symbol" pitchFamily="18" charset="2"/>
              </a:rPr>
              <a:t></a:t>
            </a:r>
            <a:r>
              <a:rPr lang="en-US"/>
              <a:t>, R2 requests for stream M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Ideally, R1 and R2 should share a multicast of M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11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F07CC-E70C-4D00-A0E2-78BE0828003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911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91142" name="Rectangle 3"/>
          <p:cNvSpPr>
            <a:spLocks noChangeArrowheads="1"/>
          </p:cNvSpPr>
          <p:nvPr/>
        </p:nvSpPr>
        <p:spPr bwMode="auto">
          <a:xfrm>
            <a:off x="914400" y="2438400"/>
            <a:ext cx="6096000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08" name="Rectangle 4"/>
          <p:cNvSpPr>
            <a:spLocks noChangeArrowheads="1"/>
          </p:cNvSpPr>
          <p:nvPr/>
        </p:nvSpPr>
        <p:spPr bwMode="auto">
          <a:xfrm>
            <a:off x="2379663" y="4114800"/>
            <a:ext cx="5773737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4" name="Line 5"/>
          <p:cNvSpPr>
            <a:spLocks noChangeShapeType="1"/>
          </p:cNvSpPr>
          <p:nvPr/>
        </p:nvSpPr>
        <p:spPr bwMode="auto">
          <a:xfrm>
            <a:off x="895350" y="4084638"/>
            <a:ext cx="14843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145" name="AutoShape 6"/>
          <p:cNvSpPr>
            <a:spLocks noChangeArrowheads="1"/>
          </p:cNvSpPr>
          <p:nvPr/>
        </p:nvSpPr>
        <p:spPr bwMode="auto">
          <a:xfrm>
            <a:off x="1524000" y="4267200"/>
            <a:ext cx="258763" cy="211138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0311" name="Rectangle 7"/>
          <p:cNvSpPr>
            <a:spLocks noChangeArrowheads="1"/>
          </p:cNvSpPr>
          <p:nvPr/>
        </p:nvSpPr>
        <p:spPr bwMode="auto">
          <a:xfrm>
            <a:off x="914400" y="2438400"/>
            <a:ext cx="1465263" cy="685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2" name="Line 8"/>
          <p:cNvSpPr>
            <a:spLocks noChangeShapeType="1"/>
          </p:cNvSpPr>
          <p:nvPr/>
        </p:nvSpPr>
        <p:spPr bwMode="auto">
          <a:xfrm>
            <a:off x="2379663" y="3124200"/>
            <a:ext cx="1506537" cy="10112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3" name="Line 9"/>
          <p:cNvSpPr>
            <a:spLocks noChangeShapeType="1"/>
          </p:cNvSpPr>
          <p:nvPr/>
        </p:nvSpPr>
        <p:spPr bwMode="auto">
          <a:xfrm>
            <a:off x="3886200" y="3124200"/>
            <a:ext cx="1524000" cy="10112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4" name="Line 10"/>
          <p:cNvSpPr>
            <a:spLocks noChangeShapeType="1"/>
          </p:cNvSpPr>
          <p:nvPr/>
        </p:nvSpPr>
        <p:spPr bwMode="auto">
          <a:xfrm flipV="1">
            <a:off x="3886200" y="2438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0" name="Line 11"/>
          <p:cNvSpPr>
            <a:spLocks noChangeShapeType="1"/>
          </p:cNvSpPr>
          <p:nvPr/>
        </p:nvSpPr>
        <p:spPr bwMode="auto">
          <a:xfrm flipV="1">
            <a:off x="5410200" y="41148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6" name="Line 12"/>
          <p:cNvSpPr>
            <a:spLocks noChangeShapeType="1"/>
          </p:cNvSpPr>
          <p:nvPr/>
        </p:nvSpPr>
        <p:spPr bwMode="auto">
          <a:xfrm flipV="1">
            <a:off x="3886200" y="4135438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7" name="Line 13"/>
          <p:cNvSpPr>
            <a:spLocks noChangeShapeType="1"/>
          </p:cNvSpPr>
          <p:nvPr/>
        </p:nvSpPr>
        <p:spPr bwMode="auto">
          <a:xfrm flipV="1">
            <a:off x="2895600" y="4821238"/>
            <a:ext cx="15240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8" name="Line 14"/>
          <p:cNvSpPr>
            <a:spLocks noChangeShapeType="1"/>
          </p:cNvSpPr>
          <p:nvPr/>
        </p:nvSpPr>
        <p:spPr bwMode="auto">
          <a:xfrm flipH="1" flipV="1">
            <a:off x="4495800" y="4821238"/>
            <a:ext cx="7620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9" name="Text Box 15"/>
          <p:cNvSpPr txBox="1">
            <a:spLocks noChangeArrowheads="1"/>
          </p:cNvSpPr>
          <p:nvPr/>
        </p:nvSpPr>
        <p:spPr bwMode="auto">
          <a:xfrm>
            <a:off x="1965325" y="5214938"/>
            <a:ext cx="1482725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needs to be</a:t>
            </a:r>
          </a:p>
          <a:p>
            <a:r>
              <a:rPr lang="en-US"/>
              <a:t>“patched”</a:t>
            </a:r>
          </a:p>
        </p:txBody>
      </p:sp>
      <p:sp>
        <p:nvSpPr>
          <p:cNvPr id="610320" name="Text Box 16"/>
          <p:cNvSpPr txBox="1">
            <a:spLocks noChangeArrowheads="1"/>
          </p:cNvSpPr>
          <p:nvPr/>
        </p:nvSpPr>
        <p:spPr bwMode="auto">
          <a:xfrm>
            <a:off x="4098925" y="5226050"/>
            <a:ext cx="17795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share with</a:t>
            </a:r>
          </a:p>
          <a:p>
            <a:r>
              <a:rPr lang="en-US"/>
              <a:t>R1 from cache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8" grpId="0" animBg="1"/>
      <p:bldP spid="610311" grpId="0" animBg="1"/>
      <p:bldP spid="610312" grpId="0" animBg="1"/>
      <p:bldP spid="610313" grpId="0" animBg="1"/>
      <p:bldP spid="610314" grpId="0" animBg="1"/>
      <p:bldP spid="610316" grpId="0" animBg="1"/>
      <p:bldP spid="610317" grpId="0" animBg="1"/>
      <p:bldP spid="610318" grpId="0" animBg="1"/>
      <p:bldP spid="610319" grpId="0"/>
      <p:bldP spid="6103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21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21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62CEC4-3401-4276-B709-046574066DD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921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Using Dynamic Cache</a:t>
            </a:r>
          </a:p>
        </p:txBody>
      </p:sp>
      <p:sp>
        <p:nvSpPr>
          <p:cNvPr id="921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R2 request stream M</a:t>
            </a:r>
          </a:p>
          <a:p>
            <a:pPr eaLnBrk="1" hangingPunct="1"/>
            <a:r>
              <a:rPr lang="en-US"/>
              <a:t>Proxy allocate a ring buffer</a:t>
            </a:r>
          </a:p>
          <a:p>
            <a:pPr eaLnBrk="1" hangingPunct="1"/>
            <a:r>
              <a:rPr lang="en-US"/>
              <a:t>Cache the most recent </a:t>
            </a:r>
            <a:r>
              <a:rPr lang="en-US">
                <a:sym typeface="Symbol" pitchFamily="18" charset="2"/>
              </a:rPr>
              <a:t>-seconds of M sent to R1</a:t>
            </a:r>
          </a:p>
          <a:p>
            <a:pPr eaLnBrk="1" hangingPunct="1"/>
            <a:r>
              <a:rPr lang="en-US">
                <a:sym typeface="Symbol" pitchFamily="18" charset="2"/>
              </a:rPr>
              <a:t>R2 get prefix of M from other places, and rest from proxy</a:t>
            </a:r>
          </a:p>
          <a:p>
            <a:pPr eaLnBrk="1" hangingPunct="1">
              <a:buFont typeface="Wingdings" pitchFamily="2" charset="2"/>
              <a:buNone/>
            </a:pPr>
            <a:endParaRPr lang="en-US">
              <a:sym typeface="Symbol" pitchFamily="18" charset="2"/>
            </a:endParaRP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E8A02F-D171-48CC-9410-6F2ED7707E9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553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/>
              <a:t>Quality Adaptive Caching</a:t>
            </a:r>
          </a:p>
        </p:txBody>
      </p:sp>
      <p:sp>
        <p:nvSpPr>
          <p:cNvPr id="6554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Reza Rajaie et al.</a:t>
            </a:r>
          </a:p>
          <a:p>
            <a:pPr eaLnBrk="1" hangingPunct="1"/>
            <a:r>
              <a:rPr lang="en-US">
                <a:solidFill>
                  <a:schemeClr val="tx1"/>
                </a:solidFill>
              </a:rPr>
              <a:t>INFOCOM 2000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31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31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8670-20D5-4806-BB09-0AD64C7576E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Extending to N Receivers</a:t>
            </a:r>
          </a:p>
        </p:txBody>
      </p:sp>
      <p:sp>
        <p:nvSpPr>
          <p:cNvPr id="93190" name="Rectangle 3"/>
          <p:cNvSpPr>
            <a:spLocks noChangeArrowheads="1"/>
          </p:cNvSpPr>
          <p:nvPr/>
        </p:nvSpPr>
        <p:spPr bwMode="auto">
          <a:xfrm>
            <a:off x="914400" y="1600200"/>
            <a:ext cx="6096000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0" name="Rectangle 4"/>
          <p:cNvSpPr>
            <a:spLocks noChangeArrowheads="1"/>
          </p:cNvSpPr>
          <p:nvPr/>
        </p:nvSpPr>
        <p:spPr bwMode="auto">
          <a:xfrm>
            <a:off x="2379663" y="3276600"/>
            <a:ext cx="5773737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Line 5"/>
          <p:cNvSpPr>
            <a:spLocks noChangeShapeType="1"/>
          </p:cNvSpPr>
          <p:nvPr/>
        </p:nvSpPr>
        <p:spPr bwMode="auto">
          <a:xfrm>
            <a:off x="895350" y="3246438"/>
            <a:ext cx="14843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193" name="AutoShape 6"/>
          <p:cNvSpPr>
            <a:spLocks noChangeArrowheads="1"/>
          </p:cNvSpPr>
          <p:nvPr/>
        </p:nvSpPr>
        <p:spPr bwMode="auto">
          <a:xfrm>
            <a:off x="1524000" y="3429000"/>
            <a:ext cx="258763" cy="211138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3383" name="Rectangle 7"/>
          <p:cNvSpPr>
            <a:spLocks noChangeArrowheads="1"/>
          </p:cNvSpPr>
          <p:nvPr/>
        </p:nvSpPr>
        <p:spPr bwMode="auto">
          <a:xfrm>
            <a:off x="914400" y="1600200"/>
            <a:ext cx="1465263" cy="685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4" name="Line 8"/>
          <p:cNvSpPr>
            <a:spLocks noChangeShapeType="1"/>
          </p:cNvSpPr>
          <p:nvPr/>
        </p:nvSpPr>
        <p:spPr bwMode="auto">
          <a:xfrm>
            <a:off x="2379663" y="2286000"/>
            <a:ext cx="1354137" cy="990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5" name="Line 9"/>
          <p:cNvSpPr>
            <a:spLocks noChangeShapeType="1"/>
          </p:cNvSpPr>
          <p:nvPr/>
        </p:nvSpPr>
        <p:spPr bwMode="auto">
          <a:xfrm>
            <a:off x="3886200" y="2286000"/>
            <a:ext cx="1354138" cy="990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6" name="Line 10"/>
          <p:cNvSpPr>
            <a:spLocks noChangeShapeType="1"/>
          </p:cNvSpPr>
          <p:nvPr/>
        </p:nvSpPr>
        <p:spPr bwMode="auto">
          <a:xfrm flipV="1">
            <a:off x="3886200" y="16002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8" name="Line 11"/>
          <p:cNvSpPr>
            <a:spLocks noChangeShapeType="1"/>
          </p:cNvSpPr>
          <p:nvPr/>
        </p:nvSpPr>
        <p:spPr bwMode="auto">
          <a:xfrm flipV="1">
            <a:off x="5240338" y="32766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8" name="Line 12"/>
          <p:cNvSpPr>
            <a:spLocks noChangeShapeType="1"/>
          </p:cNvSpPr>
          <p:nvPr/>
        </p:nvSpPr>
        <p:spPr bwMode="auto">
          <a:xfrm flipV="1">
            <a:off x="3733800" y="3297238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9" name="Rectangle 13"/>
          <p:cNvSpPr>
            <a:spLocks noChangeArrowheads="1"/>
          </p:cNvSpPr>
          <p:nvPr/>
        </p:nvSpPr>
        <p:spPr bwMode="auto">
          <a:xfrm>
            <a:off x="3048000" y="4724400"/>
            <a:ext cx="5773738" cy="4572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90" name="Rectangle 14"/>
          <p:cNvSpPr>
            <a:spLocks noChangeArrowheads="1"/>
          </p:cNvSpPr>
          <p:nvPr/>
        </p:nvSpPr>
        <p:spPr bwMode="auto">
          <a:xfrm>
            <a:off x="4122738" y="5562600"/>
            <a:ext cx="5773737" cy="4572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0" grpId="0" animBg="1"/>
      <p:bldP spid="613383" grpId="0" animBg="1"/>
      <p:bldP spid="613384" grpId="0" animBg="1"/>
      <p:bldP spid="613385" grpId="0" animBg="1"/>
      <p:bldP spid="613386" grpId="0" animBg="1"/>
      <p:bldP spid="613388" grpId="0" animBg="1"/>
      <p:bldP spid="613389" grpId="0" animBg="1"/>
      <p:bldP spid="61339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42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42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F144DE-F9A7-4933-BCB2-273BA6E9288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942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Rules of Thumb</a:t>
            </a:r>
          </a:p>
        </p:txBody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Simple rules that should be considered in the design of caching architectures</a:t>
            </a:r>
          </a:p>
          <a:p>
            <a:pPr lvl="1" eaLnBrk="1" hangingPunct="1"/>
            <a:r>
              <a:rPr lang="en-US"/>
              <a:t>Cache must be large enough to hold “working set”, otherwise </a:t>
            </a:r>
            <a:r>
              <a:rPr lang="en-US" b="1" u="sng"/>
              <a:t>thrashing</a:t>
            </a:r>
            <a:r>
              <a:rPr lang="en-US"/>
              <a:t> will happen</a:t>
            </a:r>
          </a:p>
          <a:p>
            <a:pPr lvl="1" eaLnBrk="1" hangingPunct="1"/>
            <a:r>
              <a:rPr lang="en-US" b="1" u="sng"/>
              <a:t>Unified</a:t>
            </a:r>
            <a:r>
              <a:rPr lang="en-US"/>
              <a:t> caches perform better than </a:t>
            </a:r>
            <a:r>
              <a:rPr lang="en-US" b="1" u="sng"/>
              <a:t>partitioned</a:t>
            </a:r>
            <a:r>
              <a:rPr lang="en-US"/>
              <a:t> caches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7AE92B-648B-470D-A19E-F9548224B99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Objective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Quality adaptive streaming</a:t>
            </a:r>
          </a:p>
          <a:p>
            <a:pPr lvl="1" eaLnBrk="1" hangingPunct="1"/>
            <a:r>
              <a:rPr lang="en-US"/>
              <a:t>Use Scalable Video Coding (SVC)</a:t>
            </a:r>
          </a:p>
          <a:p>
            <a:pPr eaLnBrk="1" hangingPunct="1"/>
            <a:r>
              <a:rPr lang="en-US"/>
              <a:t>How to integrate with proxy caching?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AD5C23-8C59-4778-90D2-9CA4A8C6A84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Scenario (10am)</a:t>
            </a:r>
          </a:p>
        </p:txBody>
      </p:sp>
      <p:sp>
        <p:nvSpPr>
          <p:cNvPr id="6759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67591" name="Oval 5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Oval 6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7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Oval 9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7595" name="Text Box 10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67596" name="Text Box 11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67597" name="AutoShape 12"/>
          <p:cNvCxnSpPr>
            <a:cxnSpLocks noChangeShapeType="1"/>
            <a:stCxn id="67591" idx="4"/>
            <a:endCxn id="67594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67598" name="AutoShape 13"/>
          <p:cNvCxnSpPr>
            <a:cxnSpLocks noChangeShapeType="1"/>
            <a:stCxn id="67594" idx="4"/>
            <a:endCxn id="67592" idx="6"/>
          </p:cNvCxnSpPr>
          <p:nvPr/>
        </p:nvCxnSpPr>
        <p:spPr bwMode="auto">
          <a:xfrm rot="5400000">
            <a:off x="3879850" y="4357688"/>
            <a:ext cx="901700" cy="1022350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75C503-CE65-4E84-82B3-4EA219057E9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Scenario (1am)</a:t>
            </a:r>
          </a:p>
        </p:txBody>
      </p:sp>
      <p:sp>
        <p:nvSpPr>
          <p:cNvPr id="68614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68615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8" name="Oval 7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68620" name="Text Box 9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68621" name="AutoShape 10"/>
          <p:cNvCxnSpPr>
            <a:cxnSpLocks noChangeShapeType="1"/>
            <a:stCxn id="68615" idx="4"/>
            <a:endCxn id="68618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68622" name="AutoShape 11"/>
          <p:cNvCxnSpPr>
            <a:cxnSpLocks noChangeShapeType="1"/>
            <a:stCxn id="68618" idx="4"/>
            <a:endCxn id="68617" idx="2"/>
          </p:cNvCxnSpPr>
          <p:nvPr/>
        </p:nvCxnSpPr>
        <p:spPr bwMode="auto">
          <a:xfrm rot="16200000" flipH="1">
            <a:off x="5149850" y="4110038"/>
            <a:ext cx="901700" cy="1517650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663D26-A0DA-49A9-93C9-64D40AF60BA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Problem:</a:t>
            </a:r>
          </a:p>
          <a:p>
            <a:pPr marL="819150" lvl="1" eaLnBrk="1" hangingPunct="1"/>
            <a:r>
              <a:rPr lang="en-US"/>
              <a:t>Caches interfere with congestion control algorithm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Solution:</a:t>
            </a:r>
          </a:p>
          <a:p>
            <a:pPr marL="819150" lvl="1" eaLnBrk="1" hangingPunct="1"/>
            <a:r>
              <a:rPr lang="en-US"/>
              <a:t>Make cache aware of quality adaptation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32B7CF-BF71-4BB7-BAB4-93769F8AD92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Solutions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Making cache “quality-aware”</a:t>
            </a:r>
          </a:p>
          <a:p>
            <a:pPr lvl="1" eaLnBrk="1" hangingPunct="1"/>
            <a:r>
              <a:rPr lang="en-US"/>
              <a:t>Prefetch</a:t>
            </a:r>
          </a:p>
          <a:p>
            <a:pPr lvl="1" eaLnBrk="1" hangingPunct="1"/>
            <a:r>
              <a:rPr lang="en-US"/>
              <a:t>Replacement Algorithm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981DA-47E2-4A1F-BCD6-764160DD333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Cache Miss</a:t>
            </a:r>
          </a:p>
        </p:txBody>
      </p:sp>
      <p:sp>
        <p:nvSpPr>
          <p:cNvPr id="71686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1687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8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Oval 7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71691" name="Text Box 8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71692" name="Text Box 9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71693" name="AutoShape 10"/>
          <p:cNvCxnSpPr>
            <a:cxnSpLocks noChangeShapeType="1"/>
            <a:stCxn id="71687" idx="4"/>
            <a:endCxn id="71690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71694" name="AutoShape 11"/>
          <p:cNvCxnSpPr>
            <a:cxnSpLocks noChangeShapeType="1"/>
            <a:stCxn id="71690" idx="4"/>
            <a:endCxn id="71688" idx="6"/>
          </p:cNvCxnSpPr>
          <p:nvPr/>
        </p:nvCxnSpPr>
        <p:spPr bwMode="auto">
          <a:xfrm rot="5400000">
            <a:off x="3879850" y="4357688"/>
            <a:ext cx="901700" cy="1022350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12277</TotalTime>
  <Words>942</Words>
  <Application>Microsoft Office PowerPoint</Application>
  <PresentationFormat>On-screen Show (4:3)</PresentationFormat>
  <Paragraphs>272</Paragraphs>
  <Slides>31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Lucida Grande</vt:lpstr>
      <vt:lpstr>Lucida Sans</vt:lpstr>
      <vt:lpstr>Tahoma</vt:lpstr>
      <vt:lpstr>Verdana</vt:lpstr>
      <vt:lpstr>Wingdings</vt:lpstr>
      <vt:lpstr>ヒラギノ角ゴ Pro W3</vt:lpstr>
      <vt:lpstr>Layers</vt:lpstr>
      <vt:lpstr>Proxy Caching for Streaming Media</vt:lpstr>
      <vt:lpstr>You Are Here</vt:lpstr>
      <vt:lpstr>Quality Adaptive Caching</vt:lpstr>
      <vt:lpstr>Objective</vt:lpstr>
      <vt:lpstr>Scenario (10am)</vt:lpstr>
      <vt:lpstr>Scenario (1am)</vt:lpstr>
      <vt:lpstr>PowerPoint Presentation</vt:lpstr>
      <vt:lpstr>Solutions</vt:lpstr>
      <vt:lpstr>Cache Miss</vt:lpstr>
      <vt:lpstr>Cache Hit</vt:lpstr>
      <vt:lpstr>Peeking Inside the Cache</vt:lpstr>
      <vt:lpstr>Cache Hit: Repair</vt:lpstr>
      <vt:lpstr>Cache Hit: Prefetch</vt:lpstr>
      <vt:lpstr>Prefetch Algorithm</vt:lpstr>
      <vt:lpstr>Proxy Request to Server</vt:lpstr>
      <vt:lpstr>Server Response</vt:lpstr>
      <vt:lpstr>Server Response</vt:lpstr>
      <vt:lpstr>Trade-offs</vt:lpstr>
      <vt:lpstr>Solutions</vt:lpstr>
      <vt:lpstr>Goal of Replacement</vt:lpstr>
      <vt:lpstr>The Algorithm</vt:lpstr>
      <vt:lpstr>Thrashing and Locking</vt:lpstr>
      <vt:lpstr>Choosing Victim</vt:lpstr>
      <vt:lpstr>Example</vt:lpstr>
      <vt:lpstr>Static Cache</vt:lpstr>
      <vt:lpstr>Dynamic Caching</vt:lpstr>
      <vt:lpstr>Motivating Scenario</vt:lpstr>
      <vt:lpstr>PowerPoint Presentation</vt:lpstr>
      <vt:lpstr>Using Dynamic Cache</vt:lpstr>
      <vt:lpstr>Extending to N Receivers</vt:lpstr>
      <vt:lpstr>Rules of Thumb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Recovery</dc:title>
  <dc:creator/>
  <cp:lastModifiedBy>Roger Zimmermann</cp:lastModifiedBy>
  <cp:revision>73</cp:revision>
  <cp:lastPrinted>2005-10-05T01:48:36Z</cp:lastPrinted>
  <dcterms:created xsi:type="dcterms:W3CDTF">2003-09-06T02:49:53Z</dcterms:created>
  <dcterms:modified xsi:type="dcterms:W3CDTF">2019-10-18T07:41:48Z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WO120">
    <vt:i4>1082196057</vt:i4>
  </property>
</Properties>
</file>