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69"/>
  </p:notesMasterIdLst>
  <p:handoutMasterIdLst>
    <p:handoutMasterId r:id="rId70"/>
  </p:handoutMasterIdLst>
  <p:sldIdLst>
    <p:sldId id="375" r:id="rId2"/>
    <p:sldId id="257" r:id="rId3"/>
    <p:sldId id="430" r:id="rId4"/>
    <p:sldId id="429" r:id="rId5"/>
    <p:sldId id="297" r:id="rId6"/>
    <p:sldId id="298" r:id="rId7"/>
    <p:sldId id="353" r:id="rId8"/>
    <p:sldId id="354" r:id="rId9"/>
    <p:sldId id="376" r:id="rId10"/>
    <p:sldId id="296" r:id="rId11"/>
    <p:sldId id="355" r:id="rId12"/>
    <p:sldId id="368" r:id="rId13"/>
    <p:sldId id="434" r:id="rId14"/>
    <p:sldId id="304" r:id="rId15"/>
    <p:sldId id="261" r:id="rId16"/>
    <p:sldId id="305" r:id="rId17"/>
    <p:sldId id="306" r:id="rId18"/>
    <p:sldId id="377" r:id="rId19"/>
    <p:sldId id="364" r:id="rId20"/>
    <p:sldId id="263" r:id="rId21"/>
    <p:sldId id="378" r:id="rId22"/>
    <p:sldId id="359" r:id="rId23"/>
    <p:sldId id="360" r:id="rId24"/>
    <p:sldId id="379" r:id="rId25"/>
    <p:sldId id="392" r:id="rId26"/>
    <p:sldId id="393" r:id="rId27"/>
    <p:sldId id="272" r:id="rId28"/>
    <p:sldId id="274" r:id="rId29"/>
    <p:sldId id="282" r:id="rId30"/>
    <p:sldId id="280" r:id="rId31"/>
    <p:sldId id="281" r:id="rId32"/>
    <p:sldId id="283" r:id="rId33"/>
    <p:sldId id="284" r:id="rId34"/>
    <p:sldId id="400" r:id="rId35"/>
    <p:sldId id="332" r:id="rId36"/>
    <p:sldId id="335" r:id="rId37"/>
    <p:sldId id="334" r:id="rId38"/>
    <p:sldId id="426" r:id="rId39"/>
    <p:sldId id="337" r:id="rId40"/>
    <p:sldId id="338" r:id="rId41"/>
    <p:sldId id="339" r:id="rId42"/>
    <p:sldId id="336" r:id="rId43"/>
    <p:sldId id="427" r:id="rId44"/>
    <p:sldId id="340" r:id="rId45"/>
    <p:sldId id="341" r:id="rId46"/>
    <p:sldId id="382" r:id="rId47"/>
    <p:sldId id="383" r:id="rId48"/>
    <p:sldId id="343" r:id="rId49"/>
    <p:sldId id="384" r:id="rId50"/>
    <p:sldId id="344" r:id="rId51"/>
    <p:sldId id="346" r:id="rId52"/>
    <p:sldId id="345" r:id="rId53"/>
    <p:sldId id="386" r:id="rId54"/>
    <p:sldId id="385" r:id="rId55"/>
    <p:sldId id="347" r:id="rId56"/>
    <p:sldId id="348" r:id="rId57"/>
    <p:sldId id="349" r:id="rId58"/>
    <p:sldId id="350" r:id="rId59"/>
    <p:sldId id="387" r:id="rId60"/>
    <p:sldId id="388" r:id="rId61"/>
    <p:sldId id="389" r:id="rId62"/>
    <p:sldId id="390" r:id="rId63"/>
    <p:sldId id="301" r:id="rId64"/>
    <p:sldId id="431" r:id="rId65"/>
    <p:sldId id="432" r:id="rId66"/>
    <p:sldId id="433" r:id="rId67"/>
    <p:sldId id="435" r:id="rId6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0018" autoAdjust="0"/>
  </p:normalViewPr>
  <p:slideViewPr>
    <p:cSldViewPr snapToObjects="1">
      <p:cViewPr varScale="1">
        <p:scale>
          <a:sx n="79" d="100"/>
          <a:sy n="79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9-29T10:51:55.667"/>
    </inkml:context>
    <inkml:brush xml:id="br0">
      <inkml:brushProperty name="width" value="0.09701" units="cm"/>
      <inkml:brushProperty name="height" value="0.09701" units="cm"/>
      <inkml:brushProperty name="color" value="#A50021"/>
      <inkml:brushProperty name="fitToCurv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3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40EBE-9F5B-4F46-A754-4CAE1387195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77198-60B6-4C49-98F0-C12C6ED6425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906A4-728C-4F79-A3D3-DBDCD6AFC1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D97BD-2912-401A-AD78-88F9142F803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9B162-9D37-4E5A-8107-3E7CB3FA9E2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82683-DE23-4AB7-B42E-694D288F7A8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9232C-3AC1-4C3E-9E9B-77E0BF109BE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C1595-6747-4025-A1FB-5D00B75E03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A7471-EF4A-4679-9359-685D11777E3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F28B6-511F-4F27-84A6-35EEC2AF702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ABAE-1FF8-4554-84CC-0495174928F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6A770-3F61-44EC-8FD4-81A5215D247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0E1B0-0F3B-4C83-BD47-5769D136EF7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FD65-940F-439B-B596-7C0554FE073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server unicast to client 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B264D-CD74-42E5-AA42-AC2566BBEC7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server unicast to client 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EE932-9917-49F2-A31F-12A60D0F588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28735-D137-4B24-904E-1D789C43C22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2B6069-313A-4B3E-870A-105FCFA6E22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209FF-E8CC-4238-AB2C-955CC76EE74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2EFF1-9609-4A19-8CB0-4327294C5AD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61C5-F196-4E3C-939D-3E41F494C49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F5572-CE33-4048-98F3-79BD0CBC9DD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3884B-2C4F-4EC5-8AF0-06F523297A23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72FD4-6D6C-40E7-98D7-3D59DBE6B79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15B20-6A22-4C4C-A105-4980134796D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02F8-7846-4867-9DC7-A762176A517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3B062-A93D-4AF1-AB6B-6181AA2C7FE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402D7-9B6C-49C9-BC3F-E75DB0327C6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ED869-9AE4-41B4-B25C-E6B3735E09A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64C2E-719C-4F4E-B4A0-DC3023A1BB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1126-48AC-4F38-A8A4-DB3DD0EF13C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5B350-1AB2-4D71-9661-61DACCEBA38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BDAC9-BFCF-492F-BAB8-20888E97C9AF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F251B-9BF7-44F3-B582-95F0B271950F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F0AAD-F839-48D1-A3E5-79D0D55E337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54FA6-CB9F-4828-9E1D-497FCB030406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41A6D-4929-4261-B583-C5B3865234A2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B17E0-7114-45CE-95D5-5C1FDE95ABDD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E6FDE-9B26-40BB-8933-72BAB9924F62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90FCC-634B-4D7E-90AE-68B9F0444189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4CEC7-7774-4D12-826A-BF8A42ABBED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F7F92-4DBA-4C8A-BEE2-848337869F98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C3587-933F-4719-AEF4-1D6358983A9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99709-EEEE-4BEA-BB3E-303F3B903A06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0897C-3973-4357-BCB4-0A967F642D4A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7F105-E110-4022-8F9A-494AF55E9DB9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B4749-7E7A-453B-8781-9C99290EBD65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F6EBC-6BA1-44ED-9FD7-D4B7CF430B01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BA434-151F-4E05-A28E-3266A8EFC67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A56E5-1440-499F-848C-E88C7C00F50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D8A13-5478-41FA-855E-63ECBF5E47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A3B26-E138-48EF-B802-ECA49CEC8BA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F22FD-3811-4AFC-80E0-369166B078D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F4FC7-EF67-4E92-BE0F-4D9BF8E936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NUS.SOC.CS5248-2019</a:t>
            </a: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Proxy Caching for Streaming Media</a:t>
            </a:r>
            <a:endParaRPr lang="en-US" sz="210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10B15-8437-49FC-BC5A-99552499BA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Video Access Pattern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by </a:t>
            </a:r>
            <a:r>
              <a:rPr lang="en-US" sz="2800" b="1"/>
              <a:t>S. Acharya</a:t>
            </a:r>
            <a:r>
              <a:rPr lang="en-US" sz="2800"/>
              <a:t> and </a:t>
            </a:r>
            <a:r>
              <a:rPr lang="en-US" sz="2800" b="1"/>
              <a:t>B. Smith in 1999</a:t>
            </a:r>
          </a:p>
          <a:p>
            <a:pPr eaLnBrk="1" hangingPunct="1"/>
            <a:endParaRPr lang="en-US" sz="2800" b="1"/>
          </a:p>
          <a:p>
            <a:pPr lvl="1" eaLnBrk="1" hangingPunct="1"/>
            <a:r>
              <a:rPr lang="en-US" sz="2600"/>
              <a:t>Study at Lulea University, Sweden</a:t>
            </a:r>
          </a:p>
          <a:p>
            <a:pPr lvl="1" eaLnBrk="1" hangingPunct="1"/>
            <a:r>
              <a:rPr lang="en-US" sz="2600" b="1"/>
              <a:t>55%</a:t>
            </a:r>
            <a:r>
              <a:rPr lang="en-US" sz="2600"/>
              <a:t> complete, </a:t>
            </a:r>
            <a:r>
              <a:rPr lang="en-US" sz="2600" b="1"/>
              <a:t>45%</a:t>
            </a:r>
            <a:r>
              <a:rPr lang="en-US" sz="2600"/>
              <a:t> stop very early</a:t>
            </a:r>
          </a:p>
          <a:p>
            <a:pPr lvl="1" eaLnBrk="1" hangingPunct="1"/>
            <a:r>
              <a:rPr lang="en-US" sz="2600"/>
              <a:t>High temporal locality</a:t>
            </a:r>
          </a:p>
          <a:p>
            <a:pPr lvl="1" eaLnBrk="1" hangingPunct="1"/>
            <a:endParaRPr lang="en-US" sz="2600"/>
          </a:p>
          <a:p>
            <a:pPr lvl="1" eaLnBrk="1" hangingPunct="1"/>
            <a:endParaRPr lang="en-US" sz="260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2E81B-F9A9-4F78-920F-6AD4CF6F639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Prefix Access Distribution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Video Popularity</a:t>
            </a:r>
          </a:p>
        </p:txBody>
      </p:sp>
      <p:pic>
        <p:nvPicPr>
          <p:cNvPr id="16390" name="Picture 1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724400"/>
            <a:ext cx="154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For modeling of video popularity</a:t>
            </a:r>
            <a:br>
              <a:rPr lang="en-US" dirty="0"/>
            </a:br>
            <a:r>
              <a:rPr lang="en-US" dirty="0"/>
              <a:t>(Note: this is </a:t>
            </a:r>
            <a:r>
              <a:rPr lang="en-US" b="1" dirty="0"/>
              <a:t>not</a:t>
            </a:r>
            <a:r>
              <a:rPr lang="en-US" dirty="0"/>
              <a:t> a measurement)</a:t>
            </a:r>
          </a:p>
          <a:p>
            <a:pPr eaLnBrk="1" hangingPunct="1"/>
            <a:r>
              <a:rPr lang="en-US" dirty="0"/>
              <a:t>Curve fitting to </a:t>
            </a:r>
            <a:r>
              <a:rPr lang="en-US" dirty="0" err="1"/>
              <a:t>Zipf</a:t>
            </a:r>
            <a:r>
              <a:rPr lang="en-US" dirty="0"/>
              <a:t> “Law”</a:t>
            </a:r>
          </a:p>
          <a:p>
            <a:pPr eaLnBrk="1" hangingPunct="1"/>
            <a:r>
              <a:rPr lang="en-US" dirty="0"/>
              <a:t>Probability of access to </a:t>
            </a: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most popular video can be approximated as: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5345668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Usually:  0.8 </a:t>
            </a:r>
            <a:r>
              <a:rPr lang="en-US" dirty="0">
                <a:sym typeface="Symbol"/>
              </a:rPr>
              <a:t> </a:t>
            </a:r>
            <a:r>
              <a:rPr lang="en-US" sz="2400" dirty="0">
                <a:sym typeface="Symbol"/>
              </a:rPr>
              <a:t></a:t>
            </a:r>
            <a:r>
              <a:rPr lang="en-US" dirty="0">
                <a:sym typeface="Symbol"/>
              </a:rPr>
              <a:t>  1.2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Video Popularity: </a:t>
            </a:r>
            <a:r>
              <a:rPr lang="en-US" dirty="0" err="1"/>
              <a:t>Zipf’s</a:t>
            </a:r>
            <a:r>
              <a:rPr lang="en-US" dirty="0"/>
              <a:t> Law</a:t>
            </a:r>
          </a:p>
        </p:txBody>
      </p:sp>
      <p:pic>
        <p:nvPicPr>
          <p:cNvPr id="5122" name="Picture 2" descr="https://uberflip.cdntwrk.com/files/aHViPTY1NjM0JmNtZD1pdGVtZWRpdG9yaW1hZ2UmZmlsZW5hbWU9aXRlbWVkaXRvcmltYWdlXzU4YmRlN2FmMmUwYTkuUE5HJnZlcnNpb249MDAwMCZzaWc9ZTU2Y2ZkMmY4ZTI2NjkwOGI3ZjllYWM5NTVmYjAwNTg%25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553200" cy="484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35488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9B656-728F-48BF-AD90-86BEC62F8F5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Benefits of Caching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071AD-E019-4E3B-AD54-197D414FE9D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Reduce Access Latency</a:t>
            </a:r>
          </a:p>
        </p:txBody>
      </p:sp>
      <p:sp>
        <p:nvSpPr>
          <p:cNvPr id="184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:)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cxnSp>
        <p:nvCxnSpPr>
          <p:cNvPr id="18441" name="AutoShape 9"/>
          <p:cNvCxnSpPr>
            <a:cxnSpLocks noChangeShapeType="1"/>
            <a:stCxn id="18439" idx="6"/>
            <a:endCxn id="18440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2" name="AutoShape 10"/>
          <p:cNvCxnSpPr>
            <a:cxnSpLocks noChangeShapeType="1"/>
            <a:stCxn id="18446" idx="2"/>
            <a:endCxn id="18445" idx="4"/>
          </p:cNvCxnSpPr>
          <p:nvPr/>
        </p:nvCxnSpPr>
        <p:spPr bwMode="auto">
          <a:xfrm rot="10800000">
            <a:off x="4932363" y="2360613"/>
            <a:ext cx="841375" cy="29591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1"/>
          <p:cNvCxnSpPr>
            <a:cxnSpLocks noChangeShapeType="1"/>
            <a:stCxn id="18445" idx="6"/>
            <a:endCxn id="18446" idx="7"/>
          </p:cNvCxnSpPr>
          <p:nvPr/>
        </p:nvCxnSpPr>
        <p:spPr bwMode="auto">
          <a:xfrm>
            <a:off x="5259388" y="2033588"/>
            <a:ext cx="1065212" cy="30495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2"/>
          <p:cNvCxnSpPr>
            <a:cxnSpLocks noChangeShapeType="1"/>
            <a:stCxn id="18440" idx="2"/>
            <a:endCxn id="18439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78643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:(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4471-4779-4AC3-8038-B2CC9AC6F2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Reduce Server Load</a:t>
            </a:r>
          </a:p>
        </p:txBody>
      </p:sp>
      <p:sp>
        <p:nvSpPr>
          <p:cNvPr id="194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1"/>
          <p:cNvSpPr>
            <a:spLocks noChangeArrowheads="1"/>
          </p:cNvSpPr>
          <p:nvPr/>
        </p:nvSpPr>
        <p:spPr bwMode="auto">
          <a:xfrm>
            <a:off x="6686550" y="45974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7497763" y="3787775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5561013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9469" name="AutoShape 16"/>
          <p:cNvCxnSpPr>
            <a:cxnSpLocks noChangeShapeType="1"/>
            <a:stCxn id="19465" idx="6"/>
            <a:endCxn id="19467" idx="1"/>
          </p:cNvCxnSpPr>
          <p:nvPr/>
        </p:nvCxnSpPr>
        <p:spPr bwMode="auto">
          <a:xfrm>
            <a:off x="5259388" y="2033588"/>
            <a:ext cx="2330450" cy="183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0" name="AutoShape 17"/>
          <p:cNvCxnSpPr>
            <a:cxnSpLocks noChangeShapeType="1"/>
            <a:stCxn id="19465" idx="5"/>
            <a:endCxn id="19466" idx="1"/>
          </p:cNvCxnSpPr>
          <p:nvPr/>
        </p:nvCxnSpPr>
        <p:spPr bwMode="auto">
          <a:xfrm>
            <a:off x="5154613" y="2268538"/>
            <a:ext cx="1624012" cy="2408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1" name="AutoShape 18"/>
          <p:cNvCxnSpPr>
            <a:cxnSpLocks noChangeShapeType="1"/>
            <a:stCxn id="19465" idx="4"/>
            <a:endCxn id="19468" idx="0"/>
          </p:cNvCxnSpPr>
          <p:nvPr/>
        </p:nvCxnSpPr>
        <p:spPr bwMode="auto">
          <a:xfrm>
            <a:off x="4932363" y="2360613"/>
            <a:ext cx="944562" cy="2630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72" name="Freeform 20"/>
          <p:cNvSpPr>
            <a:spLocks/>
          </p:cNvSpPr>
          <p:nvPr/>
        </p:nvSpPr>
        <p:spPr bwMode="auto">
          <a:xfrm>
            <a:off x="4616450" y="2033588"/>
            <a:ext cx="153988" cy="284162"/>
          </a:xfrm>
          <a:custGeom>
            <a:avLst/>
            <a:gdLst>
              <a:gd name="T0" fmla="*/ 2147483647 w 515"/>
              <a:gd name="T1" fmla="*/ 238631986 h 953"/>
              <a:gd name="T2" fmla="*/ 133659764 w 515"/>
              <a:gd name="T3" fmla="*/ 2147483647 h 953"/>
              <a:gd name="T4" fmla="*/ 2147483647 w 515"/>
              <a:gd name="T5" fmla="*/ 2147483647 h 953"/>
              <a:gd name="T6" fmla="*/ 2147483647 w 515"/>
              <a:gd name="T7" fmla="*/ 2147483647 h 953"/>
              <a:gd name="T8" fmla="*/ 2147483647 w 515"/>
              <a:gd name="T9" fmla="*/ 238631986 h 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5"/>
              <a:gd name="T16" fmla="*/ 0 h 953"/>
              <a:gd name="T17" fmla="*/ 515 w 515"/>
              <a:gd name="T18" fmla="*/ 953 h 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5" h="953">
                <a:moveTo>
                  <a:pt x="203" y="9"/>
                </a:moveTo>
                <a:cubicBezTo>
                  <a:pt x="118" y="0"/>
                  <a:pt x="0" y="562"/>
                  <a:pt x="5" y="718"/>
                </a:cubicBezTo>
                <a:cubicBezTo>
                  <a:pt x="10" y="874"/>
                  <a:pt x="147" y="935"/>
                  <a:pt x="232" y="944"/>
                </a:cubicBezTo>
                <a:cubicBezTo>
                  <a:pt x="317" y="953"/>
                  <a:pt x="515" y="930"/>
                  <a:pt x="515" y="774"/>
                </a:cubicBezTo>
                <a:cubicBezTo>
                  <a:pt x="515" y="618"/>
                  <a:pt x="288" y="18"/>
                  <a:pt x="203" y="9"/>
                </a:cubicBez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9473" name="AutoShape 21"/>
          <p:cNvCxnSpPr>
            <a:cxnSpLocks noChangeShapeType="1"/>
            <a:stCxn id="19464" idx="3"/>
            <a:endCxn id="19463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63C4-F958-4F48-8266-FDB7CF66761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Reduce Start-up Latency</a:t>
            </a:r>
          </a:p>
        </p:txBody>
      </p:sp>
      <p:sp>
        <p:nvSpPr>
          <p:cNvPr id="204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0" name="AutoShape 15"/>
          <p:cNvCxnSpPr>
            <a:cxnSpLocks noChangeShapeType="1"/>
            <a:stCxn id="20488" idx="3"/>
            <a:endCxn id="20487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92" name="Rectangle 18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20493" name="AutoShape 20"/>
          <p:cNvCxnSpPr>
            <a:cxnSpLocks noChangeShapeType="1"/>
            <a:stCxn id="20489" idx="4"/>
            <a:endCxn id="20487" idx="6"/>
          </p:cNvCxnSpPr>
          <p:nvPr/>
        </p:nvCxnSpPr>
        <p:spPr bwMode="auto">
          <a:xfrm rot="5400000">
            <a:off x="2896394" y="3283744"/>
            <a:ext cx="2959100" cy="11128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2B333-7A90-4E7F-A62F-7C3372E36B9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Hide Network Congestion</a:t>
            </a:r>
          </a:p>
        </p:txBody>
      </p:sp>
      <p:sp>
        <p:nvSpPr>
          <p:cNvPr id="215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7"/>
          <p:cNvCxnSpPr>
            <a:cxnSpLocks noChangeShapeType="1"/>
            <a:stCxn id="21512" idx="3"/>
            <a:endCxn id="21511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8"/>
          <p:cNvCxnSpPr>
            <a:cxnSpLocks noChangeShapeType="1"/>
            <a:stCxn id="21513" idx="4"/>
            <a:endCxn id="21512" idx="7"/>
          </p:cNvCxnSpPr>
          <p:nvPr/>
        </p:nvCxnSpPr>
        <p:spPr bwMode="auto">
          <a:xfrm flipH="1">
            <a:off x="4344988" y="2360613"/>
            <a:ext cx="587375" cy="15065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45243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0CA45-F9B9-40E1-AB2E-2CF45352868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Issues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What to cache?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Who to fetch from?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When cache is full, what to kick out?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to measure popularity?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Can cache adapt to popularity?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849E7-425D-4662-AC9D-D3BFBE5AE13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/>
              <a:t>What to Cache?</a:t>
            </a:r>
            <a:endParaRPr lang="en-US"/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BA7DB-FA38-4D9A-8412-5BDC8298112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Segmentation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Cache “all or none” is bad</a:t>
            </a:r>
          </a:p>
          <a:p>
            <a:pPr eaLnBrk="1" hangingPunct="1"/>
            <a:r>
              <a:rPr lang="en-US" dirty="0"/>
              <a:t>Divide media file into segments </a:t>
            </a:r>
            <a:r>
              <a:rPr lang="en-US" i="1" dirty="0"/>
              <a:t>S</a:t>
            </a:r>
            <a:r>
              <a:rPr lang="en-US" dirty="0"/>
              <a:t> and consider each segment individually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57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827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2097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2366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2636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2906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3176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3446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3716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3986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56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4525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4795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065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335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05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5875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6145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415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684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954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7224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7494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28"/>
          <p:cNvSpPr>
            <a:spLocks noChangeArrowheads="1"/>
          </p:cNvSpPr>
          <p:nvPr/>
        </p:nvSpPr>
        <p:spPr bwMode="auto">
          <a:xfrm>
            <a:off x="7764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29"/>
          <p:cNvSpPr>
            <a:spLocks noChangeArrowheads="1"/>
          </p:cNvSpPr>
          <p:nvPr/>
        </p:nvSpPr>
        <p:spPr bwMode="auto">
          <a:xfrm>
            <a:off x="155733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0"/>
          <p:cNvSpPr>
            <a:spLocks noChangeArrowheads="1"/>
          </p:cNvSpPr>
          <p:nvPr/>
        </p:nvSpPr>
        <p:spPr bwMode="auto">
          <a:xfrm>
            <a:off x="3446463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1"/>
          <p:cNvSpPr>
            <a:spLocks noChangeArrowheads="1"/>
          </p:cNvSpPr>
          <p:nvPr/>
        </p:nvSpPr>
        <p:spPr bwMode="auto">
          <a:xfrm>
            <a:off x="533558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2"/>
          <p:cNvSpPr>
            <a:spLocks noChangeArrowheads="1"/>
          </p:cNvSpPr>
          <p:nvPr/>
        </p:nvSpPr>
        <p:spPr bwMode="auto">
          <a:xfrm>
            <a:off x="7224713" y="4254500"/>
            <a:ext cx="8096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0D009-A77C-4AC6-B5BB-ACE846478C9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Effects of Segment Size 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Large </a:t>
            </a:r>
            <a:r>
              <a:rPr lang="en-US" i="1" dirty="0"/>
              <a:t>S</a:t>
            </a:r>
            <a:r>
              <a:rPr lang="en-US" dirty="0"/>
              <a:t> : Low utilization</a:t>
            </a:r>
          </a:p>
          <a:p>
            <a:pPr eaLnBrk="1" hangingPunct="1"/>
            <a:r>
              <a:rPr lang="en-US" dirty="0"/>
              <a:t>Small </a:t>
            </a:r>
            <a:r>
              <a:rPr lang="en-US" i="1" dirty="0"/>
              <a:t>S</a:t>
            </a:r>
            <a:r>
              <a:rPr lang="en-US" dirty="0"/>
              <a:t> : Lots of gaps</a:t>
            </a:r>
            <a:br>
              <a:rPr lang="en-US" dirty="0"/>
            </a:br>
            <a:r>
              <a:rPr lang="en-US" dirty="0"/>
              <a:t>(fragmentation)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95A37-CD7B-43A5-A4E8-7D2B5BBEEB7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Prefix Caching Policy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1 Chunk = </a:t>
            </a:r>
            <a:r>
              <a:rPr lang="en-US" i="1"/>
              <a:t>k </a:t>
            </a:r>
            <a:r>
              <a:rPr lang="en-US"/>
              <a:t>segments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557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1827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097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2366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2636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906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3176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1"/>
          <p:cNvSpPr>
            <a:spLocks noChangeArrowheads="1"/>
          </p:cNvSpPr>
          <p:nvPr/>
        </p:nvSpPr>
        <p:spPr bwMode="auto">
          <a:xfrm>
            <a:off x="3446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2"/>
          <p:cNvSpPr>
            <a:spLocks noChangeArrowheads="1"/>
          </p:cNvSpPr>
          <p:nvPr/>
        </p:nvSpPr>
        <p:spPr bwMode="auto">
          <a:xfrm>
            <a:off x="3716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3"/>
          <p:cNvSpPr>
            <a:spLocks noChangeArrowheads="1"/>
          </p:cNvSpPr>
          <p:nvPr/>
        </p:nvSpPr>
        <p:spPr bwMode="auto">
          <a:xfrm>
            <a:off x="3986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14"/>
          <p:cNvSpPr>
            <a:spLocks noChangeArrowheads="1"/>
          </p:cNvSpPr>
          <p:nvPr/>
        </p:nvSpPr>
        <p:spPr bwMode="auto">
          <a:xfrm>
            <a:off x="4256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5"/>
          <p:cNvSpPr>
            <a:spLocks noChangeArrowheads="1"/>
          </p:cNvSpPr>
          <p:nvPr/>
        </p:nvSpPr>
        <p:spPr bwMode="auto">
          <a:xfrm>
            <a:off x="4525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4795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7"/>
          <p:cNvSpPr>
            <a:spLocks noChangeArrowheads="1"/>
          </p:cNvSpPr>
          <p:nvPr/>
        </p:nvSpPr>
        <p:spPr bwMode="auto">
          <a:xfrm>
            <a:off x="5065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18"/>
          <p:cNvSpPr>
            <a:spLocks noChangeArrowheads="1"/>
          </p:cNvSpPr>
          <p:nvPr/>
        </p:nvSpPr>
        <p:spPr bwMode="auto">
          <a:xfrm>
            <a:off x="5335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5605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0"/>
          <p:cNvSpPr>
            <a:spLocks noChangeArrowheads="1"/>
          </p:cNvSpPr>
          <p:nvPr/>
        </p:nvSpPr>
        <p:spPr bwMode="auto">
          <a:xfrm>
            <a:off x="5875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1"/>
          <p:cNvSpPr>
            <a:spLocks noChangeArrowheads="1"/>
          </p:cNvSpPr>
          <p:nvPr/>
        </p:nvSpPr>
        <p:spPr bwMode="auto">
          <a:xfrm>
            <a:off x="6145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2"/>
          <p:cNvSpPr>
            <a:spLocks noChangeArrowheads="1"/>
          </p:cNvSpPr>
          <p:nvPr/>
        </p:nvSpPr>
        <p:spPr bwMode="auto">
          <a:xfrm>
            <a:off x="6415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3"/>
          <p:cNvSpPr>
            <a:spLocks noChangeArrowheads="1"/>
          </p:cNvSpPr>
          <p:nvPr/>
        </p:nvSpPr>
        <p:spPr bwMode="auto">
          <a:xfrm>
            <a:off x="6684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24"/>
          <p:cNvSpPr>
            <a:spLocks noChangeArrowheads="1"/>
          </p:cNvSpPr>
          <p:nvPr/>
        </p:nvSpPr>
        <p:spPr bwMode="auto">
          <a:xfrm>
            <a:off x="6954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5"/>
          <p:cNvSpPr>
            <a:spLocks noChangeArrowheads="1"/>
          </p:cNvSpPr>
          <p:nvPr/>
        </p:nvSpPr>
        <p:spPr bwMode="auto">
          <a:xfrm>
            <a:off x="7224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6"/>
          <p:cNvSpPr>
            <a:spLocks noChangeArrowheads="1"/>
          </p:cNvSpPr>
          <p:nvPr/>
        </p:nvSpPr>
        <p:spPr bwMode="auto">
          <a:xfrm>
            <a:off x="7494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7"/>
          <p:cNvSpPr>
            <a:spLocks noChangeArrowheads="1"/>
          </p:cNvSpPr>
          <p:nvPr/>
        </p:nvSpPr>
        <p:spPr bwMode="auto">
          <a:xfrm>
            <a:off x="7764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8"/>
          <p:cNvSpPr>
            <a:spLocks noChangeArrowheads="1"/>
          </p:cNvSpPr>
          <p:nvPr/>
        </p:nvSpPr>
        <p:spPr bwMode="auto">
          <a:xfrm>
            <a:off x="155733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Rectangle 29"/>
          <p:cNvSpPr>
            <a:spLocks noChangeArrowheads="1"/>
          </p:cNvSpPr>
          <p:nvPr/>
        </p:nvSpPr>
        <p:spPr bwMode="auto">
          <a:xfrm>
            <a:off x="3446463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Rectangle 30"/>
          <p:cNvSpPr>
            <a:spLocks noChangeArrowheads="1"/>
          </p:cNvSpPr>
          <p:nvPr/>
        </p:nvSpPr>
        <p:spPr bwMode="auto">
          <a:xfrm>
            <a:off x="533558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Rectangle 31"/>
          <p:cNvSpPr>
            <a:spLocks noChangeArrowheads="1"/>
          </p:cNvSpPr>
          <p:nvPr/>
        </p:nvSpPr>
        <p:spPr bwMode="auto">
          <a:xfrm>
            <a:off x="7224713" y="34734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B81C7-D142-447C-8453-0332F500293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Caching Policy</a:t>
            </a:r>
          </a:p>
        </p:txBody>
      </p:sp>
      <p:sp>
        <p:nvSpPr>
          <p:cNvPr id="27654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914400" y="3473450"/>
            <a:ext cx="7772400" cy="2657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Basic unit of caching: segment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Cache prefix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Replace suffix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Never replace segments in currently accessed chunk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2414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113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17811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205105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232092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5908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0"/>
          <p:cNvSpPr>
            <a:spLocks noChangeArrowheads="1"/>
          </p:cNvSpPr>
          <p:nvPr/>
        </p:nvSpPr>
        <p:spPr bwMode="auto">
          <a:xfrm>
            <a:off x="28606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33115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2"/>
          <p:cNvSpPr>
            <a:spLocks noChangeArrowheads="1"/>
          </p:cNvSpPr>
          <p:nvPr/>
        </p:nvSpPr>
        <p:spPr bwMode="auto">
          <a:xfrm>
            <a:off x="358140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3"/>
          <p:cNvSpPr>
            <a:spLocks noChangeArrowheads="1"/>
          </p:cNvSpPr>
          <p:nvPr/>
        </p:nvSpPr>
        <p:spPr bwMode="auto">
          <a:xfrm>
            <a:off x="385127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4"/>
          <p:cNvSpPr>
            <a:spLocks noChangeArrowheads="1"/>
          </p:cNvSpPr>
          <p:nvPr/>
        </p:nvSpPr>
        <p:spPr bwMode="auto">
          <a:xfrm>
            <a:off x="412115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5"/>
          <p:cNvSpPr>
            <a:spLocks noChangeArrowheads="1"/>
          </p:cNvSpPr>
          <p:nvPr/>
        </p:nvSpPr>
        <p:spPr bwMode="auto">
          <a:xfrm>
            <a:off x="43910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16"/>
          <p:cNvSpPr>
            <a:spLocks noChangeArrowheads="1"/>
          </p:cNvSpPr>
          <p:nvPr/>
        </p:nvSpPr>
        <p:spPr bwMode="auto">
          <a:xfrm>
            <a:off x="46609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7"/>
          <p:cNvSpPr>
            <a:spLocks noChangeArrowheads="1"/>
          </p:cNvSpPr>
          <p:nvPr/>
        </p:nvSpPr>
        <p:spPr bwMode="auto">
          <a:xfrm>
            <a:off x="49307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8"/>
          <p:cNvSpPr>
            <a:spLocks noChangeArrowheads="1"/>
          </p:cNvSpPr>
          <p:nvPr/>
        </p:nvSpPr>
        <p:spPr bwMode="auto">
          <a:xfrm>
            <a:off x="538321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9"/>
          <p:cNvSpPr>
            <a:spLocks noChangeArrowheads="1"/>
          </p:cNvSpPr>
          <p:nvPr/>
        </p:nvSpPr>
        <p:spPr bwMode="auto">
          <a:xfrm>
            <a:off x="5653088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0"/>
          <p:cNvSpPr>
            <a:spLocks noChangeArrowheads="1"/>
          </p:cNvSpPr>
          <p:nvPr/>
        </p:nvSpPr>
        <p:spPr bwMode="auto">
          <a:xfrm>
            <a:off x="592296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1"/>
          <p:cNvSpPr>
            <a:spLocks noChangeArrowheads="1"/>
          </p:cNvSpPr>
          <p:nvPr/>
        </p:nvSpPr>
        <p:spPr bwMode="auto">
          <a:xfrm>
            <a:off x="619283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2"/>
          <p:cNvSpPr>
            <a:spLocks noChangeArrowheads="1"/>
          </p:cNvSpPr>
          <p:nvPr/>
        </p:nvSpPr>
        <p:spPr bwMode="auto">
          <a:xfrm>
            <a:off x="64627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23"/>
          <p:cNvSpPr>
            <a:spLocks noChangeArrowheads="1"/>
          </p:cNvSpPr>
          <p:nvPr/>
        </p:nvSpPr>
        <p:spPr bwMode="auto">
          <a:xfrm>
            <a:off x="67325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Rectangle 24"/>
          <p:cNvSpPr>
            <a:spLocks noChangeArrowheads="1"/>
          </p:cNvSpPr>
          <p:nvPr/>
        </p:nvSpPr>
        <p:spPr bwMode="auto">
          <a:xfrm>
            <a:off x="70024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25"/>
          <p:cNvSpPr>
            <a:spLocks noChangeArrowheads="1"/>
          </p:cNvSpPr>
          <p:nvPr/>
        </p:nvSpPr>
        <p:spPr bwMode="auto">
          <a:xfrm>
            <a:off x="74533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Rectangle 26"/>
          <p:cNvSpPr>
            <a:spLocks noChangeArrowheads="1"/>
          </p:cNvSpPr>
          <p:nvPr/>
        </p:nvSpPr>
        <p:spPr bwMode="auto">
          <a:xfrm>
            <a:off x="77231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7"/>
          <p:cNvSpPr>
            <a:spLocks noChangeArrowheads="1"/>
          </p:cNvSpPr>
          <p:nvPr/>
        </p:nvSpPr>
        <p:spPr bwMode="auto">
          <a:xfrm>
            <a:off x="79930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8"/>
          <p:cNvSpPr>
            <a:spLocks noChangeArrowheads="1"/>
          </p:cNvSpPr>
          <p:nvPr/>
        </p:nvSpPr>
        <p:spPr bwMode="auto">
          <a:xfrm>
            <a:off x="12414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9"/>
          <p:cNvSpPr>
            <a:spLocks noChangeArrowheads="1"/>
          </p:cNvSpPr>
          <p:nvPr/>
        </p:nvSpPr>
        <p:spPr bwMode="auto">
          <a:xfrm>
            <a:off x="33115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30"/>
          <p:cNvSpPr>
            <a:spLocks noChangeArrowheads="1"/>
          </p:cNvSpPr>
          <p:nvPr/>
        </p:nvSpPr>
        <p:spPr bwMode="auto">
          <a:xfrm>
            <a:off x="5383213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Rectangle 31"/>
          <p:cNvSpPr>
            <a:spLocks noChangeArrowheads="1"/>
          </p:cNvSpPr>
          <p:nvPr/>
        </p:nvSpPr>
        <p:spPr bwMode="auto">
          <a:xfrm>
            <a:off x="7453313" y="18097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82D8D-A73C-461D-B19B-4AD6CBA7E5A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Where To Fetch From?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F22EC5-C220-48AA-A7F3-7E0E3C2B976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Cooperative Caching</a:t>
            </a:r>
          </a:p>
        </p:txBody>
      </p:sp>
      <p:sp>
        <p:nvSpPr>
          <p:cNvPr id="2970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970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29705" name="AutoShape 6"/>
          <p:cNvCxnSpPr>
            <a:cxnSpLocks noChangeShapeType="1"/>
            <a:stCxn id="29704" idx="2"/>
            <a:endCxn id="29703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6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29708" name="AutoShape 9"/>
          <p:cNvCxnSpPr>
            <a:cxnSpLocks noChangeShapeType="1"/>
            <a:stCxn id="29706" idx="4"/>
            <a:endCxn id="29704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9" name="AutoShape 10"/>
          <p:cNvCxnSpPr>
            <a:cxnSpLocks noChangeShapeType="1"/>
            <a:stCxn id="29707" idx="2"/>
            <a:endCxn id="29704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531D8-28D1-4AF9-A1B5-5FE851860C7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0725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Fetch from Server</a:t>
            </a:r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0731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0734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244748" name="AutoShape 12"/>
          <p:cNvCxnSpPr>
            <a:cxnSpLocks noChangeShapeType="1"/>
            <a:stCxn id="30728" idx="0"/>
            <a:endCxn id="3073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49" name="AutoShape 13"/>
          <p:cNvCxnSpPr>
            <a:cxnSpLocks noChangeShapeType="1"/>
            <a:stCxn id="30731" idx="6"/>
            <a:endCxn id="30727" idx="4"/>
          </p:cNvCxnSpPr>
          <p:nvPr/>
        </p:nvCxnSpPr>
        <p:spPr bwMode="auto">
          <a:xfrm flipV="1">
            <a:off x="4449763" y="2360613"/>
            <a:ext cx="392112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0" name="AutoShape 14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1" name="AutoShape 15"/>
          <p:cNvCxnSpPr>
            <a:cxnSpLocks noChangeShapeType="1"/>
            <a:stCxn id="30731" idx="4"/>
            <a:endCxn id="30728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4752" name="Line 16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6" name="Line 20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44757" name="AutoShape 21"/>
          <p:cNvCxnSpPr>
            <a:cxnSpLocks noChangeShapeType="1"/>
            <a:stCxn id="30729" idx="0"/>
            <a:endCxn id="30730" idx="6"/>
          </p:cNvCxnSpPr>
          <p:nvPr/>
        </p:nvCxnSpPr>
        <p:spPr bwMode="auto">
          <a:xfrm rot="5400000" flipH="1">
            <a:off x="5484813" y="3787775"/>
            <a:ext cx="1517650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58" name="AutoShape 22"/>
          <p:cNvCxnSpPr>
            <a:cxnSpLocks noChangeShapeType="1"/>
            <a:stCxn id="30730" idx="2"/>
            <a:endCxn id="30727" idx="4"/>
          </p:cNvCxnSpPr>
          <p:nvPr/>
        </p:nvCxnSpPr>
        <p:spPr bwMode="auto">
          <a:xfrm rot="10800000">
            <a:off x="4841875" y="2360613"/>
            <a:ext cx="301625" cy="11128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9" name="AutoShape 23"/>
          <p:cNvCxnSpPr>
            <a:cxnSpLocks noChangeShapeType="1"/>
            <a:stCxn id="30727" idx="6"/>
            <a:endCxn id="3073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60" name="AutoShape 24"/>
          <p:cNvCxnSpPr>
            <a:cxnSpLocks noChangeShapeType="1"/>
            <a:stCxn id="30730" idx="4"/>
            <a:endCxn id="30729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52" grpId="0" animBg="1"/>
      <p:bldP spid="244753" grpId="0" animBg="1"/>
      <p:bldP spid="244754" grpId="0" animBg="1"/>
      <p:bldP spid="244755" grpId="0" animBg="1"/>
      <p:bldP spid="2447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A3E84-3E51-4042-B8FA-98844D07E0A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1749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Fetch from Fellow Proxy</a:t>
            </a:r>
          </a:p>
        </p:txBody>
      </p:sp>
      <p:sp>
        <p:nvSpPr>
          <p:cNvPr id="3175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1758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31759" name="AutoShape 12"/>
          <p:cNvCxnSpPr>
            <a:cxnSpLocks noChangeShapeType="1"/>
            <a:stCxn id="31751" idx="2"/>
            <a:endCxn id="31755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0" name="AutoShape 13"/>
          <p:cNvCxnSpPr>
            <a:cxnSpLocks noChangeShapeType="1"/>
            <a:stCxn id="31755" idx="4"/>
            <a:endCxn id="31752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61" name="Line 14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15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1766" name="AutoShape 19"/>
          <p:cNvCxnSpPr>
            <a:cxnSpLocks noChangeShapeType="1"/>
            <a:stCxn id="31755" idx="6"/>
            <a:endCxn id="31754" idx="3"/>
          </p:cNvCxnSpPr>
          <p:nvPr/>
        </p:nvCxnSpPr>
        <p:spPr bwMode="auto">
          <a:xfrm flipV="1">
            <a:off x="4449763" y="3708400"/>
            <a:ext cx="798512" cy="3952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7" name="AutoShape 20"/>
          <p:cNvCxnSpPr>
            <a:cxnSpLocks noChangeShapeType="1"/>
            <a:stCxn id="31754" idx="4"/>
            <a:endCxn id="31753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A5F8D-798F-4C60-96CC-CAB7354A8C9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Issues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to advertise?</a:t>
            </a:r>
          </a:p>
          <a:p>
            <a:pPr eaLnBrk="1" hangingPunct="1"/>
            <a:r>
              <a:rPr lang="en-US"/>
              <a:t>How to choose “helper”?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BB481-C558-41BA-A56B-7B8BEF0DA4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Caches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Browser cache</a:t>
            </a:r>
          </a:p>
          <a:p>
            <a:pPr lvl="1" eaLnBrk="1" hangingPunct="1"/>
            <a:r>
              <a:rPr lang="en-US"/>
              <a:t>For one user</a:t>
            </a:r>
          </a:p>
          <a:p>
            <a:pPr eaLnBrk="1" hangingPunct="1"/>
            <a:r>
              <a:rPr lang="en-US"/>
              <a:t>Proxy cache</a:t>
            </a:r>
          </a:p>
          <a:p>
            <a:pPr lvl="1" eaLnBrk="1" hangingPunct="1"/>
            <a:r>
              <a:rPr lang="en-US"/>
              <a:t>Shared cache between clients and server</a:t>
            </a:r>
          </a:p>
          <a:p>
            <a:pPr eaLnBrk="1" hangingPunct="1"/>
            <a:r>
              <a:rPr lang="en-US"/>
              <a:t>Gateway cache</a:t>
            </a:r>
          </a:p>
          <a:p>
            <a:pPr lvl="1" eaLnBrk="1" hangingPunct="1"/>
            <a:r>
              <a:rPr lang="en-US"/>
              <a:t>Content Delivery Networks (CDN)</a:t>
            </a:r>
          </a:p>
          <a:p>
            <a:pPr lvl="1" eaLnBrk="1" hangingPunct="1"/>
            <a:r>
              <a:rPr lang="en-US"/>
              <a:t>“Scale” server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8E3C6-90FF-4AFA-95BF-496108135EF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Advertise?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Balance between</a:t>
            </a:r>
          </a:p>
          <a:p>
            <a:pPr lvl="1" eaLnBrk="1" hangingPunct="1"/>
            <a:r>
              <a:rPr lang="en-US"/>
              <a:t>network load</a:t>
            </a:r>
          </a:p>
          <a:p>
            <a:pPr lvl="1" eaLnBrk="1" hangingPunct="1"/>
            <a:r>
              <a:rPr lang="en-US"/>
              <a:t>freshness of information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5D946-66A4-4152-9645-1DA563AA192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Scalable Advertisement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Expanding Ring Advertisement</a:t>
            </a:r>
          </a:p>
          <a:p>
            <a:pPr eaLnBrk="1" hangingPunct="1"/>
            <a:endParaRPr lang="en-US"/>
          </a:p>
        </p:txBody>
      </p:sp>
      <p:sp>
        <p:nvSpPr>
          <p:cNvPr id="258052" name="Oval 4"/>
          <p:cNvSpPr>
            <a:spLocks noChangeArrowheads="1"/>
          </p:cNvSpPr>
          <p:nvPr/>
        </p:nvSpPr>
        <p:spPr bwMode="auto">
          <a:xfrm>
            <a:off x="3556000" y="2855913"/>
            <a:ext cx="3060700" cy="30607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3" name="Oval 5"/>
          <p:cNvSpPr>
            <a:spLocks noChangeArrowheads="1"/>
          </p:cNvSpPr>
          <p:nvPr/>
        </p:nvSpPr>
        <p:spPr bwMode="auto">
          <a:xfrm>
            <a:off x="3851275" y="3159125"/>
            <a:ext cx="2476500" cy="2501900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4" name="Oval 6"/>
          <p:cNvSpPr>
            <a:spLocks noChangeArrowheads="1"/>
          </p:cNvSpPr>
          <p:nvPr/>
        </p:nvSpPr>
        <p:spPr bwMode="auto">
          <a:xfrm>
            <a:off x="4211638" y="3519488"/>
            <a:ext cx="1755775" cy="17557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Oval 7"/>
          <p:cNvSpPr>
            <a:spLocks noChangeArrowheads="1"/>
          </p:cNvSpPr>
          <p:nvPr/>
        </p:nvSpPr>
        <p:spPr bwMode="auto">
          <a:xfrm>
            <a:off x="4594225" y="3873500"/>
            <a:ext cx="1036638" cy="10366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1219200" y="3221038"/>
            <a:ext cx="1279525" cy="1311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16	1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32	2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64	4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128	8</a:t>
            </a:r>
          </a:p>
        </p:txBody>
      </p:sp>
      <p:sp>
        <p:nvSpPr>
          <p:cNvPr id="34828" name="Rectangle 9"/>
          <p:cNvSpPr>
            <a:spLocks noChangeArrowheads="1"/>
          </p:cNvSpPr>
          <p:nvPr/>
        </p:nvSpPr>
        <p:spPr bwMode="auto">
          <a:xfrm>
            <a:off x="5075238" y="430212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0"/>
          <p:cNvSpPr>
            <a:spLocks noChangeArrowheads="1"/>
          </p:cNvSpPr>
          <p:nvPr/>
        </p:nvSpPr>
        <p:spPr bwMode="auto">
          <a:xfrm>
            <a:off x="5630863" y="44815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1"/>
          <p:cNvSpPr>
            <a:spLocks noChangeArrowheads="1"/>
          </p:cNvSpPr>
          <p:nvPr/>
        </p:nvSpPr>
        <p:spPr bwMode="auto">
          <a:xfrm>
            <a:off x="5741988" y="5138738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2"/>
          <p:cNvSpPr>
            <a:spLocks noChangeArrowheads="1"/>
          </p:cNvSpPr>
          <p:nvPr/>
        </p:nvSpPr>
        <p:spPr bwMode="auto">
          <a:xfrm>
            <a:off x="5830888" y="373697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Rectangle 13"/>
          <p:cNvSpPr>
            <a:spLocks noChangeArrowheads="1"/>
          </p:cNvSpPr>
          <p:nvPr/>
        </p:nvSpPr>
        <p:spPr bwMode="auto">
          <a:xfrm>
            <a:off x="4211638" y="36687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Rectangle 14"/>
          <p:cNvSpPr>
            <a:spLocks noChangeArrowheads="1"/>
          </p:cNvSpPr>
          <p:nvPr/>
        </p:nvSpPr>
        <p:spPr bwMode="auto">
          <a:xfrm>
            <a:off x="3783013" y="4413250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1219200" y="2854325"/>
            <a:ext cx="19081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TTL	PERIOD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nimBg="1"/>
      <p:bldP spid="258053" grpId="0" animBg="1"/>
      <p:bldP spid="258054" grpId="0" animBg="1"/>
      <p:bldP spid="2580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A0BD4-5F8A-47D9-AC39-F500D17FE2D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Choose Helper?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Consideration for Static Cache</a:t>
            </a:r>
          </a:p>
          <a:p>
            <a:pPr lvl="1" eaLnBrk="1" hangingPunct="1"/>
            <a:r>
              <a:rPr lang="en-US"/>
              <a:t>network distance (1,2,3,4)</a:t>
            </a:r>
          </a:p>
          <a:p>
            <a:pPr lvl="1" eaLnBrk="1" hangingPunct="1"/>
            <a:r>
              <a:rPr lang="en-US"/>
              <a:t>number of streams being served</a:t>
            </a:r>
          </a:p>
          <a:p>
            <a:pPr lvl="1" eaLnBrk="1" hangingPunct="1"/>
            <a:r>
              <a:rPr lang="en-US"/>
              <a:t>avoid frequent switches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Build a cost function, integrating the metrics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FE4DC-A6ED-4DAB-A2C5-1F3CD13739E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Cost Function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Cost for retrieving a segment from node </a:t>
            </a:r>
            <a:r>
              <a:rPr lang="en-US" i="1" dirty="0"/>
              <a:t>X</a:t>
            </a:r>
            <a:r>
              <a:rPr lang="en-US" dirty="0"/>
              <a:t> to node </a:t>
            </a:r>
            <a:r>
              <a:rPr lang="en-US" i="1" dirty="0"/>
              <a:t>Y </a:t>
            </a:r>
            <a:r>
              <a:rPr lang="en-US" dirty="0"/>
              <a:t>=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36871" name="Picture 12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0650" y="3429000"/>
            <a:ext cx="38227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22046-F103-4D67-B1E3-89339974102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Algorithm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Consider the next gap in local caches.</a:t>
            </a:r>
          </a:p>
          <a:p>
            <a:pPr eaLnBrk="1" hangingPunct="1"/>
            <a:r>
              <a:rPr lang="en-US" dirty="0"/>
              <a:t>Find the next helper with minimum cost, which can fill in at least </a:t>
            </a:r>
            <a:r>
              <a:rPr lang="en-US" i="1" dirty="0"/>
              <a:t>k</a:t>
            </a:r>
            <a:r>
              <a:rPr lang="en-US" dirty="0"/>
              <a:t> segments in gaps.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6564C0-ABC0-476D-ACB4-3627DE4974D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Distributed Caching 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Y. Chae et al.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JSAC 2002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2DD2B-42C6-463F-8CB9-13F9390D461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Cooperative vs. Distributed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With both types, the caching nodes work together and are aware of each others content (</a:t>
            </a:r>
            <a:r>
              <a:rPr lang="en-US" i="1" dirty="0"/>
              <a:t>global segment map</a:t>
            </a:r>
            <a:r>
              <a:rPr lang="en-US" dirty="0"/>
              <a:t>). However:</a:t>
            </a:r>
          </a:p>
          <a:p>
            <a:pPr lvl="1" eaLnBrk="1" hangingPunct="1"/>
            <a:r>
              <a:rPr lang="en-US" dirty="0"/>
              <a:t>Cooperative caching caches independently, while</a:t>
            </a:r>
          </a:p>
          <a:p>
            <a:pPr lvl="1" eaLnBrk="1" hangingPunct="1"/>
            <a:r>
              <a:rPr lang="en-US" dirty="0"/>
              <a:t>Distributed caching caches as a team.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DDE15-E3D5-4DE6-9874-7BC590B73A3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Cold Start</a:t>
            </a:r>
          </a:p>
        </p:txBody>
      </p:sp>
      <p:sp>
        <p:nvSpPr>
          <p:cNvPr id="4096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7" name="Oval 6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8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9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0971" name="Oval 10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cxnSp>
        <p:nvCxnSpPr>
          <p:cNvPr id="334860" name="AutoShape 12"/>
          <p:cNvCxnSpPr>
            <a:cxnSpLocks noChangeShapeType="1"/>
            <a:stCxn id="40968" idx="0"/>
            <a:endCxn id="4097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62" name="AutoShape 14"/>
          <p:cNvCxnSpPr>
            <a:cxnSpLocks noChangeShapeType="1"/>
            <a:stCxn id="40967" idx="2"/>
            <a:endCxn id="4097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3" name="AutoShape 25"/>
          <p:cNvCxnSpPr>
            <a:cxnSpLocks noChangeShapeType="1"/>
            <a:stCxn id="40971" idx="5"/>
            <a:endCxn id="40968" idx="6"/>
          </p:cNvCxnSpPr>
          <p:nvPr/>
        </p:nvCxnSpPr>
        <p:spPr bwMode="auto">
          <a:xfrm rot="5400000">
            <a:off x="3591719" y="4566444"/>
            <a:ext cx="981075" cy="5254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4" name="AutoShape 26"/>
          <p:cNvCxnSpPr>
            <a:cxnSpLocks noChangeShapeType="1"/>
            <a:stCxn id="40971" idx="6"/>
            <a:endCxn id="40970" idx="3"/>
          </p:cNvCxnSpPr>
          <p:nvPr/>
        </p:nvCxnSpPr>
        <p:spPr bwMode="auto">
          <a:xfrm flipV="1">
            <a:off x="4449763" y="3708400"/>
            <a:ext cx="798512" cy="3952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4784725" y="3941763"/>
            <a:ext cx="14716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new clip!</a:t>
            </a:r>
          </a:p>
        </p:txBody>
      </p:sp>
      <p:cxnSp>
        <p:nvCxnSpPr>
          <p:cNvPr id="334876" name="AutoShape 28"/>
          <p:cNvCxnSpPr>
            <a:cxnSpLocks noChangeShapeType="1"/>
            <a:stCxn id="40967" idx="6"/>
            <a:endCxn id="4097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7" name="AutoShape 29"/>
          <p:cNvCxnSpPr>
            <a:cxnSpLocks noChangeShapeType="1"/>
            <a:stCxn id="40970" idx="4"/>
            <a:endCxn id="40968" idx="6"/>
          </p:cNvCxnSpPr>
          <p:nvPr/>
        </p:nvCxnSpPr>
        <p:spPr bwMode="auto">
          <a:xfrm rot="5400000">
            <a:off x="3886200" y="3733800"/>
            <a:ext cx="1519238" cy="16525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8" name="AutoShape 30"/>
          <p:cNvCxnSpPr>
            <a:cxnSpLocks noChangeShapeType="1"/>
            <a:stCxn id="40971" idx="0"/>
            <a:endCxn id="40967" idx="2"/>
          </p:cNvCxnSpPr>
          <p:nvPr/>
        </p:nvCxnSpPr>
        <p:spPr bwMode="auto">
          <a:xfrm rot="-5400000">
            <a:off x="3447257" y="2709069"/>
            <a:ext cx="1741487" cy="3905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9" name="AutoShape 31"/>
          <p:cNvCxnSpPr>
            <a:cxnSpLocks noChangeShapeType="1"/>
            <a:stCxn id="40970" idx="0"/>
            <a:endCxn id="40967" idx="6"/>
          </p:cNvCxnSpPr>
          <p:nvPr/>
        </p:nvCxnSpPr>
        <p:spPr bwMode="auto">
          <a:xfrm rot="5400000" flipH="1">
            <a:off x="4764882" y="2437606"/>
            <a:ext cx="111125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446463" y="2495550"/>
            <a:ext cx="719137" cy="144463"/>
            <a:chOff x="499" y="1372"/>
            <a:chExt cx="850" cy="419"/>
          </a:xfrm>
        </p:grpSpPr>
        <p:sp>
          <p:nvSpPr>
            <p:cNvPr id="40989" name="Rectangle 32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0" name="Rectangle 33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Rectangle 34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2" name="Rectangle 35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3" name="Rectangle 36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583238" y="2728913"/>
            <a:ext cx="719137" cy="144462"/>
            <a:chOff x="499" y="1989"/>
            <a:chExt cx="850" cy="419"/>
          </a:xfrm>
        </p:grpSpPr>
        <p:sp>
          <p:nvSpPr>
            <p:cNvPr id="40984" name="Rectangle 3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Rectangle 3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Rectangle 3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Rectangle 4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Rectangle 4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75" grpId="0"/>
      <p:bldP spid="334875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CD1A81-641B-4CE9-9403-39F18C8DAB9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Segment Map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Local segment map</a:t>
            </a:r>
          </a:p>
          <a:p>
            <a:pPr lvl="1" eaLnBrk="1" hangingPunct="1"/>
            <a:r>
              <a:rPr lang="en-US"/>
              <a:t>Which segment should I cache?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Global segment map</a:t>
            </a:r>
          </a:p>
          <a:p>
            <a:pPr lvl="1" eaLnBrk="1" hangingPunct="1"/>
            <a:r>
              <a:rPr lang="en-US"/>
              <a:t>Who is supposed to cache what?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F2EF6-5482-41EF-8CBF-EB71DB29CE1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Hit</a:t>
            </a:r>
          </a:p>
        </p:txBody>
      </p:sp>
      <p:sp>
        <p:nvSpPr>
          <p:cNvPr id="430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3021" name="Group 19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3030" name="Rectangle 20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Rectangle 21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Rectangle 22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Rectangle 23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4" name="Rectangle 24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22" name="Group 25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3025" name="Rectangle 26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Rectangle 27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Rectangle 28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Rectangle 29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Rectangle 30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8975" name="AutoShape 31"/>
          <p:cNvCxnSpPr>
            <a:cxnSpLocks noChangeShapeType="1"/>
            <a:stCxn id="43017" idx="2"/>
            <a:endCxn id="43019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976" name="AutoShape 32"/>
          <p:cNvCxnSpPr>
            <a:cxnSpLocks noChangeShapeType="1"/>
            <a:stCxn id="43019" idx="6"/>
            <a:endCxn id="43017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A3167-FBF6-4736-AE93-451B847BF10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Gateway Caches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/>
              <a:t>Deployed (or hired) by web site owners</a:t>
            </a:r>
          </a:p>
          <a:p>
            <a:pPr eaLnBrk="1" hangingPunct="1"/>
            <a:r>
              <a:rPr lang="en-US" sz="3000"/>
              <a:t>Makes sites more scalable and reliable</a:t>
            </a:r>
          </a:p>
          <a:p>
            <a:pPr eaLnBrk="1" hangingPunct="1"/>
            <a:r>
              <a:rPr lang="en-US" sz="3000"/>
              <a:t>Content is pushed out to caching nodes around the world</a:t>
            </a:r>
          </a:p>
          <a:p>
            <a:pPr eaLnBrk="1" hangingPunct="1"/>
            <a:r>
              <a:rPr lang="en-US" sz="3000"/>
              <a:t>Use DNS redirection to find closest cache</a:t>
            </a:r>
          </a:p>
          <a:p>
            <a:pPr eaLnBrk="1" hangingPunct="1"/>
            <a:r>
              <a:rPr lang="en-US" sz="3000"/>
              <a:t>Commercial CDNs:</a:t>
            </a:r>
          </a:p>
          <a:p>
            <a:pPr lvl="1" eaLnBrk="1" hangingPunct="1"/>
            <a:r>
              <a:rPr lang="en-US" sz="2800"/>
              <a:t>Akamai, Amazon CloudFront, …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1BBF-863C-420F-924C-C9BEB765B1F6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Miss</a:t>
            </a:r>
          </a:p>
        </p:txBody>
      </p:sp>
      <p:sp>
        <p:nvSpPr>
          <p:cNvPr id="440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4039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4043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4044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4045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4055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46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4050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9990" name="AutoShape 22"/>
          <p:cNvCxnSpPr>
            <a:cxnSpLocks noChangeShapeType="1"/>
            <a:stCxn id="44041" idx="2"/>
            <a:endCxn id="44043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1" name="AutoShape 23"/>
          <p:cNvCxnSpPr>
            <a:cxnSpLocks noChangeShapeType="1"/>
            <a:stCxn id="44039" idx="2"/>
            <a:endCxn id="44043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2" name="AutoShape 24"/>
          <p:cNvCxnSpPr>
            <a:cxnSpLocks noChangeShapeType="1"/>
            <a:stCxn id="44043" idx="6"/>
            <a:endCxn id="44041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AF29F-2929-40E4-AE17-1FA6EE482BF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Distributed Caching</a:t>
            </a:r>
          </a:p>
        </p:txBody>
      </p:sp>
      <p:sp>
        <p:nvSpPr>
          <p:cNvPr id="450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5067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5068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5069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5078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70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41017" name="AutoShape 25"/>
          <p:cNvCxnSpPr>
            <a:cxnSpLocks noChangeShapeType="1"/>
            <a:stCxn id="45065" idx="2"/>
            <a:endCxn id="45066" idx="4"/>
          </p:cNvCxnSpPr>
          <p:nvPr/>
        </p:nvCxnSpPr>
        <p:spPr bwMode="auto">
          <a:xfrm rot="10800000">
            <a:off x="5472113" y="3800475"/>
            <a:ext cx="887412" cy="15192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1018" name="AutoShape 26"/>
          <p:cNvCxnSpPr>
            <a:cxnSpLocks noChangeShapeType="1"/>
            <a:stCxn id="45065" idx="2"/>
            <a:endCxn id="45067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210C76-7755-4DF6-8CDA-FF835B60A841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r>
              <a:rPr lang="en-US"/>
              <a:t>Which segment to kick out?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How to adapt segment distribution?</a:t>
            </a: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92A92-7488-4229-BBD4-BE0B16A64A2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Who Should Cache What?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RCache scheme</a:t>
            </a:r>
          </a:p>
          <a:p>
            <a:pPr lvl="1" eaLnBrk="1" hangingPunct="1"/>
            <a:r>
              <a:rPr lang="en-US"/>
              <a:t>Segment video into equal size segments</a:t>
            </a:r>
          </a:p>
          <a:p>
            <a:pPr lvl="1" eaLnBrk="1" hangingPunct="1"/>
            <a:r>
              <a:rPr lang="en-US"/>
              <a:t>A proxy will cache each segment with some probability</a:t>
            </a:r>
          </a:p>
          <a:p>
            <a:pPr eaLnBrk="1" hangingPunct="1"/>
            <a:endParaRPr lang="en-US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5103813" y="1719263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2857B-9FFE-4BCA-AB48-005996EAC8F7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RCache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/>
              <a:t>N</a:t>
            </a:r>
            <a:r>
              <a:rPr lang="en-US" b="1" baseline="-25000"/>
              <a:t>p</a:t>
            </a:r>
            <a:r>
              <a:rPr lang="en-US"/>
              <a:t> proxies</a:t>
            </a:r>
          </a:p>
          <a:p>
            <a:pPr eaLnBrk="1" hangingPunct="1"/>
            <a:r>
              <a:rPr lang="en-US"/>
              <a:t>video of length </a:t>
            </a:r>
            <a:r>
              <a:rPr lang="en-US" b="1"/>
              <a:t>L</a:t>
            </a:r>
            <a:r>
              <a:rPr lang="en-US" b="1" baseline="-25000"/>
              <a:t>v</a:t>
            </a:r>
          </a:p>
          <a:p>
            <a:pPr eaLnBrk="1" hangingPunct="1"/>
            <a:r>
              <a:rPr lang="en-US"/>
              <a:t>divide into </a:t>
            </a:r>
            <a:r>
              <a:rPr lang="en-US" b="1"/>
              <a:t>N</a:t>
            </a:r>
            <a:r>
              <a:rPr lang="en-US" b="1" baseline="-25000"/>
              <a:t>s</a:t>
            </a:r>
            <a:r>
              <a:rPr lang="en-US"/>
              <a:t> equal segments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Each proxy caches each segment with a/N</a:t>
            </a:r>
            <a:r>
              <a:rPr lang="en-US" baseline="-25000"/>
              <a:t>p </a:t>
            </a:r>
            <a:r>
              <a:rPr lang="en-US"/>
              <a:t>probability</a:t>
            </a:r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BBCC8-671B-4D29-9249-CEE0C07E5319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Analysis</a:t>
            </a:r>
          </a:p>
        </p:txBody>
      </p:sp>
      <p:sp>
        <p:nvSpPr>
          <p:cNvPr id="30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eaLnBrk="1" hangingPunct="1"/>
            <a:r>
              <a:rPr lang="en-US"/>
              <a:t>Probability that whole video is cached is</a:t>
            </a:r>
          </a:p>
          <a:p>
            <a:pPr eaLnBrk="1" hangingPunct="1"/>
            <a:endParaRPr lang="en-US"/>
          </a:p>
          <a:p>
            <a:pPr eaLnBrk="1" hangingPunct="1"/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	</a:t>
            </a:r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2743200" y="5181600"/>
            <a:ext cx="4051300" cy="121443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s:</a:t>
            </a:r>
            <a:r>
              <a:rPr lang="en-US" b="1">
                <a:solidFill>
                  <a:srgbClr val="4D4D4D"/>
                </a:solidFill>
              </a:rPr>
              <a:t>:    num of segments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p:       </a:t>
            </a:r>
            <a:r>
              <a:rPr lang="en-US" b="1">
                <a:solidFill>
                  <a:srgbClr val="4D4D4D"/>
                </a:solidFill>
              </a:rPr>
              <a:t>num of proxies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a/N</a:t>
            </a:r>
            <a:r>
              <a:rPr lang="en-US" b="1" baseline="-25000">
                <a:solidFill>
                  <a:srgbClr val="4D4D4D"/>
                </a:solidFill>
              </a:rPr>
              <a:t>p:  </a:t>
            </a:r>
            <a:r>
              <a:rPr lang="en-US" b="1">
                <a:solidFill>
                  <a:srgbClr val="4D4D4D"/>
                </a:solidFill>
              </a:rPr>
              <a:t>prob of caching 1 segment</a:t>
            </a:r>
            <a:endParaRPr lang="en-US" b="1" baseline="-25000">
              <a:solidFill>
                <a:srgbClr val="4D4D4D"/>
              </a:solidFill>
            </a:endParaRPr>
          </a:p>
        </p:txBody>
      </p:sp>
      <p:graphicFrame>
        <p:nvGraphicFramePr>
          <p:cNvPr id="3074" name="Object 46"/>
          <p:cNvGraphicFramePr>
            <a:graphicFrameLocks noGrp="1" noChangeAspect="1"/>
          </p:cNvGraphicFramePr>
          <p:nvPr>
            <p:ph sz="half" idx="2"/>
          </p:nvPr>
        </p:nvGraphicFramePr>
        <p:xfrm>
          <a:off x="1371600" y="3937000"/>
          <a:ext cx="7315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2463480" imgH="444240" progId="Equation.3">
                  <p:embed/>
                </p:oleObj>
              </mc:Choice>
              <mc:Fallback>
                <p:oleObj name="Equation" r:id="rId4" imgW="2463480" imgH="4442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37000"/>
                        <a:ext cx="7315200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0"/>
          <p:cNvGraphicFramePr>
            <a:graphicFrameLocks noChangeAspect="1"/>
          </p:cNvGraphicFramePr>
          <p:nvPr/>
        </p:nvGraphicFramePr>
        <p:xfrm>
          <a:off x="1371600" y="2819400"/>
          <a:ext cx="64770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2184120" imgH="444240" progId="Equation.3">
                  <p:embed/>
                </p:oleObj>
              </mc:Choice>
              <mc:Fallback>
                <p:oleObj name="Equation" r:id="rId6" imgW="2184120" imgH="4442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64770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24362-01C3-407C-BC6A-78BC23E7F3E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RCache’s Segmentation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Video is divided into segments of equal length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 we do better?</a:t>
            </a:r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FBE65-9A10-4B82-83E9-02F8115520C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Bimodal Distribution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6C2FD-B7D9-473F-A22E-10764DC6FE5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Silo</a:t>
            </a:r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0197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0198" name="Picture 27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9" name="Picture 28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1" name="Picture 31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6575" y="2667000"/>
            <a:ext cx="48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2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86575" y="2971800"/>
            <a:ext cx="622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3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6575" y="2368550"/>
            <a:ext cx="139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E5C33-9550-4617-94F5-0B4122C19BB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Further Improvement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1221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1222" name="Picture 2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3" name="Picture 25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4" name="Picture 26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5" name="Picture 30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07175" y="234315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6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7175" y="2676525"/>
            <a:ext cx="97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7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2981325"/>
            <a:ext cx="1117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AF17F-1A24-485F-9431-D7F8E30703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Proxies for Web</a:t>
            </a:r>
          </a:p>
        </p:txBody>
      </p:sp>
      <p:sp>
        <p:nvSpPr>
          <p:cNvPr id="1127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1273" name="AutoShape 10"/>
          <p:cNvCxnSpPr>
            <a:cxnSpLocks noChangeShapeType="1"/>
            <a:stCxn id="11271" idx="6"/>
            <a:endCxn id="11272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4" name="AutoShape 11"/>
          <p:cNvCxnSpPr>
            <a:cxnSpLocks noChangeShapeType="1"/>
            <a:stCxn id="11272" idx="0"/>
            <a:endCxn id="11277" idx="2"/>
          </p:cNvCxnSpPr>
          <p:nvPr/>
        </p:nvCxnSpPr>
        <p:spPr bwMode="auto">
          <a:xfrm rot="-5400000">
            <a:off x="3492500" y="2663826"/>
            <a:ext cx="1741487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5" name="AutoShape 12"/>
          <p:cNvCxnSpPr>
            <a:cxnSpLocks noChangeShapeType="1"/>
            <a:stCxn id="11277" idx="4"/>
            <a:endCxn id="11272" idx="6"/>
          </p:cNvCxnSpPr>
          <p:nvPr/>
        </p:nvCxnSpPr>
        <p:spPr bwMode="auto">
          <a:xfrm rot="5400000">
            <a:off x="3819525" y="2990851"/>
            <a:ext cx="1743075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6" name="AutoShape 13"/>
          <p:cNvCxnSpPr>
            <a:cxnSpLocks noChangeShapeType="1"/>
            <a:stCxn id="11272" idx="2"/>
            <a:endCxn id="11271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2200B-0B42-4ECF-AD60-BDDC97255D0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r>
              <a:rPr lang="en-US" b="1"/>
              <a:t>Which segment to kick out?</a:t>
            </a:r>
          </a:p>
          <a:p>
            <a:pPr eaLnBrk="1" hangingPunct="1"/>
            <a:endParaRPr lang="en-US" b="1"/>
          </a:p>
          <a:p>
            <a:pPr eaLnBrk="1" hangingPunct="1"/>
            <a:r>
              <a:rPr lang="en-US"/>
              <a:t>How to redistribute data?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FEF3F-F5BB-4AFE-923E-04B46CAB56D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Segment “Popularity”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For each video </a:t>
            </a:r>
            <a:r>
              <a:rPr lang="en-US" i="1"/>
              <a:t>i</a:t>
            </a:r>
          </a:p>
          <a:p>
            <a:pPr eaLnBrk="1" hangingPunct="1"/>
            <a:r>
              <a:rPr lang="en-US"/>
              <a:t>For each segment </a:t>
            </a:r>
            <a:r>
              <a:rPr lang="en-US" i="1"/>
              <a:t>j</a:t>
            </a:r>
          </a:p>
          <a:p>
            <a:pPr eaLnBrk="1" hangingPunct="1"/>
            <a:endParaRPr lang="en-US" i="1"/>
          </a:p>
          <a:p>
            <a:pPr eaLnBrk="1" hangingPunct="1"/>
            <a:endParaRPr lang="en-US" i="1"/>
          </a:p>
          <a:p>
            <a:pPr eaLnBrk="1" hangingPunct="1">
              <a:buFont typeface="Wingdings" pitchFamily="2" charset="2"/>
              <a:buNone/>
            </a:pPr>
            <a:r>
              <a:rPr lang="en-US" i="1"/>
              <a:t>F(i,j) = </a:t>
            </a:r>
            <a:r>
              <a:rPr lang="en-US" sz="2400" i="1"/>
              <a:t>Prob(i is accessed)*Prob(j is accessed)</a:t>
            </a:r>
            <a:endParaRPr lang="en-US" i="1"/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6F5100-0C29-4A2A-A6BA-09DDD16B6A3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Rainbow Algorithm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4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Rectangle 15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16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17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Rectangle 18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19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Rectangle 20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Rectangle 21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Rectangle 22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Rectangle 25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Rectangle 27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Rectangle 28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Rectangle 29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Rectangle 30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Rectangle 31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Rectangle 32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Rectangle 33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Rectangle 34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Rectangle 36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Rectangle 37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Rectangle 38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3" name="Rectangle 39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Rectangle 40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Rectangle 42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Rectangle 44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Rectangle 45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0" name="Rectangle 46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Rectangle 47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Rectangle 48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Rectangle 49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Rectangle 50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Rectangle 51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6" name="Rectangle 52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Rectangle 53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Line 54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29" name="Line 55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0" name="Text Box 56"/>
          <p:cNvSpPr txBox="1">
            <a:spLocks noChangeArrowheads="1"/>
          </p:cNvSpPr>
          <p:nvPr/>
        </p:nvSpPr>
        <p:spPr bwMode="auto">
          <a:xfrm>
            <a:off x="5200650" y="1644650"/>
            <a:ext cx="194155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>
                <a:latin typeface="Verdana" pitchFamily="34" charset="0"/>
              </a:rPr>
              <a:t>less popular</a:t>
            </a:r>
          </a:p>
        </p:txBody>
      </p:sp>
      <p:sp>
        <p:nvSpPr>
          <p:cNvPr id="54331" name="Line 57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2" name="Line 58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3" name="Rectangle 59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Rectangle 60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Rectangle 61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6" name="Rectangle 62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7" name="Rectangle 63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8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 dirty="0">
                <a:latin typeface="Verdana" pitchFamily="34" charset="0"/>
              </a:rPr>
              <a:t>Segment Number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5912" y="152400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57704-6499-4E92-A673-3998968BAD82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Rainbow Algorithm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bg2"/>
                </a:solidFill>
              </a:rPr>
              <a:t>Problem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Many large videos – too many segments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computationally expensive to sort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>
                <a:solidFill>
                  <a:schemeClr val="bg2"/>
                </a:solidFill>
              </a:rPr>
              <a:t>Solution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>
                <a:solidFill>
                  <a:schemeClr val="tx1"/>
                </a:solidFill>
              </a:rPr>
              <a:t>Just approximate by quantizing popularity</a:t>
            </a: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8BCE1-6046-470D-ACF7-2CE1FBF64BFC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Rainbow Algorithm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Rectangle 5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6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7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0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1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2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Rectangle 13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4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Rectangle 15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Rectangle 16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17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18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19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Rectangle 20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Rectangle 21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2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Rectangle 23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Rectangle 24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5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Rectangle 26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0" name="Rectangle 27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28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Rectangle 29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Rectangle 30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Rectangle 31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Rectangle 32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Rectangle 33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Rectangle 34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Rectangle 35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Rectangle 36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Rectangle 37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Rectangle 38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2" name="Rectangle 39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3" name="Rectangle 40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Rectangle 41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5" name="Rectangle 42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6" name="Rectangle 43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7" name="Rectangle 44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Rectangle 45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Rectangle 46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Rectangle 47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Rectangle 48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2" name="Rectangle 49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3" name="Rectangle 50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4" name="Rectangle 51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5" name="Rectangle 52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6" name="Line 53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7" name="Line 54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8" name="Text Box 55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6379" name="Line 56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0" name="Line 57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1" name="Rectangle 58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2" name="Rectangle 59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3" name="Rectangle 60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4" name="Rectangle 61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6385" name="Rectangle 62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35912" y="152400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Videos</a:t>
            </a: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 dirty="0">
                <a:latin typeface="Verdana" pitchFamily="34" charset="0"/>
              </a:rPr>
              <a:t>Segment Number</a:t>
            </a: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DDCFA-E67F-40D3-A0AF-F2CD0D62A4FC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r>
              <a:rPr lang="en-US"/>
              <a:t>Which segment to kick out?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How to redistribute data?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1AA3AF-AEDC-40BF-A7CB-2F9FE0B9491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Data Redistribution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When popularity changes, need to redistribute.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Redistribute “on-demand” (lazy)</a:t>
            </a:r>
          </a:p>
        </p:txBody>
      </p:sp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852864-3F8E-4760-A597-53F757C90CE9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Token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Each segment have two bits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/>
              <a:t>(T,C)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sz="2800" b="1"/>
              <a:t>T</a:t>
            </a:r>
            <a:r>
              <a:rPr lang="en-US" sz="2800"/>
              <a:t>: I am suppose to have the segment</a:t>
            </a:r>
          </a:p>
          <a:p>
            <a:pPr eaLnBrk="1" hangingPunct="1"/>
            <a:r>
              <a:rPr lang="en-US" sz="2800" b="1"/>
              <a:t>C</a:t>
            </a:r>
            <a:r>
              <a:rPr lang="en-US" sz="2800"/>
              <a:t>: I have the segment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023BB-C64E-4E72-A14E-899DB13DEA39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Data Redistribution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(T=1,C=1)</a:t>
            </a:r>
          </a:p>
          <a:p>
            <a:pPr eaLnBrk="1" hangingPunct="1"/>
            <a:r>
              <a:rPr lang="en-US"/>
              <a:t>(T=0,C=0)</a:t>
            </a:r>
          </a:p>
          <a:p>
            <a:pPr eaLnBrk="1" hangingPunct="1"/>
            <a:r>
              <a:rPr lang="en-US"/>
              <a:t>(T=1,C=0) </a:t>
            </a:r>
          </a:p>
          <a:p>
            <a:pPr eaLnBrk="1" hangingPunct="1"/>
            <a:r>
              <a:rPr lang="en-US"/>
              <a:t>(T=0,C=1) </a:t>
            </a:r>
          </a:p>
        </p:txBody>
      </p: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49FFB-F101-4E49-BAA9-126ED54B54EA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61446" name="Oval 4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1447" name="Oval 5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1448" name="Oval 6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1449" name="Oval 7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1450" name="Oval 8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1451" name="Oval 9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1452" name="Text Box 10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1453" name="Text Box 11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1454" name="Text Box 12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5" name="Text Box 13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7" name="Text Box 15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8" name="Text Box 16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1F14E-D813-40AA-8223-D1C2D8DDF43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Hierarchical Caching</a:t>
            </a:r>
          </a:p>
        </p:txBody>
      </p:sp>
      <p:sp>
        <p:nvSpPr>
          <p:cNvPr id="1031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32" name="Oval 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035" name="AutoShape 7"/>
          <p:cNvCxnSpPr>
            <a:cxnSpLocks noChangeShapeType="1"/>
            <a:stCxn id="1033" idx="6"/>
            <a:endCxn id="1034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6" name="AutoShape 8"/>
          <p:cNvCxnSpPr>
            <a:cxnSpLocks noChangeShapeType="1"/>
            <a:stCxn id="1034" idx="0"/>
            <a:endCxn id="1039" idx="2"/>
          </p:cNvCxnSpPr>
          <p:nvPr/>
        </p:nvCxnSpPr>
        <p:spPr bwMode="auto">
          <a:xfrm rot="-5400000">
            <a:off x="4078288" y="3249613"/>
            <a:ext cx="569912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7" name="AutoShape 9"/>
          <p:cNvCxnSpPr>
            <a:cxnSpLocks noChangeShapeType="1"/>
            <a:stCxn id="1039" idx="4"/>
            <a:endCxn id="1034" idx="6"/>
          </p:cNvCxnSpPr>
          <p:nvPr/>
        </p:nvCxnSpPr>
        <p:spPr bwMode="auto">
          <a:xfrm rot="5400000">
            <a:off x="4405313" y="3576638"/>
            <a:ext cx="571500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8" name="AutoShape 10"/>
          <p:cNvCxnSpPr>
            <a:cxnSpLocks noChangeShapeType="1"/>
            <a:stCxn id="1034" idx="2"/>
            <a:endCxn id="1033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39" name="Oval 11"/>
          <p:cNvSpPr>
            <a:spLocks noChangeArrowheads="1"/>
          </p:cNvSpPr>
          <p:nvPr/>
        </p:nvSpPr>
        <p:spPr bwMode="auto">
          <a:xfrm>
            <a:off x="4616450" y="2889250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040" name="AutoShape 12"/>
          <p:cNvCxnSpPr>
            <a:cxnSpLocks noChangeShapeType="1"/>
            <a:stCxn id="1039" idx="0"/>
            <a:endCxn id="1032" idx="4"/>
          </p:cNvCxnSpPr>
          <p:nvPr/>
        </p:nvCxnSpPr>
        <p:spPr bwMode="auto">
          <a:xfrm rot="-5400000">
            <a:off x="4674394" y="2618582"/>
            <a:ext cx="5159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41" name="AutoShape 13"/>
          <p:cNvCxnSpPr>
            <a:cxnSpLocks noChangeShapeType="1"/>
            <a:stCxn id="1039" idx="6"/>
            <a:endCxn id="1032" idx="6"/>
          </p:cNvCxnSpPr>
          <p:nvPr/>
        </p:nvCxnSpPr>
        <p:spPr bwMode="auto">
          <a:xfrm flipV="1">
            <a:off x="5259388" y="2033588"/>
            <a:ext cx="1587" cy="1171575"/>
          </a:xfrm>
          <a:prstGeom prst="curved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791063" y="37442775"/>
              <a:ext cx="0" cy="0"/>
            </p14:xfrm>
          </p:contentPart>
        </mc:Choice>
        <mc:Fallback xmlns="">
          <p:pic>
            <p:nvPicPr>
              <p:cNvPr id="1026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91063" y="3744277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64FE7-9572-4961-9E8C-95E8025A9E7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62470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2471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2472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2473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2474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2475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2476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2477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B9665-4C78-4F5E-8DB0-7ECA9EF7F55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63494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3495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3496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3497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3498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3499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3500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3501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3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4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3505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6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7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8B369B-DE66-453D-B82D-5B1149D352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4519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4520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4521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4522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4523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4524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4525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4526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7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8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4529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30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4531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Reza Rajaie et al.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Quality adaptive streaming</a:t>
            </a:r>
          </a:p>
          <a:p>
            <a:pPr lvl="1" eaLnBrk="1" hangingPunct="1"/>
            <a:r>
              <a:rPr lang="en-US" dirty="0"/>
              <a:t>Use Scalable Video Coding (SVC)</a:t>
            </a:r>
          </a:p>
          <a:p>
            <a:pPr eaLnBrk="1" hangingPunct="1"/>
            <a:r>
              <a:rPr lang="en-US" dirty="0"/>
              <a:t>How to integrate with proxy caching?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See Additional Reading and Supplemental Slides</a:t>
            </a:r>
          </a:p>
        </p:txBody>
      </p: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Simple rules that should be considered in the design of caching architectures</a:t>
            </a:r>
          </a:p>
          <a:p>
            <a:pPr lvl="1" eaLnBrk="1" hangingPunct="1"/>
            <a:r>
              <a:rPr lang="en-US"/>
              <a:t>Cache must be large enough to hold “working set”, otherwise </a:t>
            </a:r>
            <a:r>
              <a:rPr lang="en-US" b="1" u="sng"/>
              <a:t>thrashing</a:t>
            </a:r>
            <a:r>
              <a:rPr lang="en-US"/>
              <a:t> will happen</a:t>
            </a:r>
          </a:p>
          <a:p>
            <a:pPr lvl="1" eaLnBrk="1" hangingPunct="1"/>
            <a:r>
              <a:rPr lang="en-US" b="1" u="sng"/>
              <a:t>Unified</a:t>
            </a:r>
            <a:r>
              <a:rPr lang="en-US"/>
              <a:t> caches perform better than </a:t>
            </a:r>
            <a:r>
              <a:rPr lang="en-US" b="1" u="sng"/>
              <a:t>partitioned</a:t>
            </a:r>
            <a:r>
              <a:rPr lang="en-US"/>
              <a:t> caches</a:t>
            </a:r>
          </a:p>
        </p:txBody>
      </p: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(1)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Streaming media caching</a:t>
            </a:r>
          </a:p>
          <a:p>
            <a:pPr lvl="1" eaLnBrk="1" hangingPunct="1"/>
            <a:r>
              <a:rPr lang="en-US" dirty="0"/>
              <a:t>Is essential for large-scale, high performance</a:t>
            </a:r>
          </a:p>
          <a:p>
            <a:pPr lvl="1" eaLnBrk="1" hangingPunct="1"/>
            <a:r>
              <a:rPr lang="en-US" dirty="0"/>
              <a:t>Consider popularity of:</a:t>
            </a:r>
          </a:p>
          <a:p>
            <a:pPr lvl="2" eaLnBrk="1" hangingPunct="1"/>
            <a:r>
              <a:rPr lang="en-US" dirty="0"/>
              <a:t>Videos</a:t>
            </a:r>
          </a:p>
          <a:p>
            <a:pPr lvl="2" eaLnBrk="1" hangingPunct="1"/>
            <a:r>
              <a:rPr lang="en-US" dirty="0"/>
              <a:t>Segments in videos</a:t>
            </a:r>
          </a:p>
          <a:p>
            <a:pPr lvl="1" eaLnBrk="1" hangingPunct="1"/>
            <a:r>
              <a:rPr lang="en-US" dirty="0"/>
              <a:t>Cooperative and distributed caching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112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(2)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Streaming media caching issues:</a:t>
            </a:r>
          </a:p>
          <a:p>
            <a:pPr lvl="1" eaLnBrk="1" hangingPunct="1"/>
            <a:r>
              <a:rPr lang="en-US" dirty="0"/>
              <a:t>What to cache?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Who to fetch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When cache is full, what to kick out?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to measure popularity?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Can cache adapt to popularity?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Complexity vs. practicality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36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BA9BD-F3A7-4651-A1B5-6907AA7D46C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Cooperative Caching</a:t>
            </a:r>
          </a:p>
        </p:txBody>
      </p:sp>
      <p:sp>
        <p:nvSpPr>
          <p:cNvPr id="1229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5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6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2297" name="AutoShape 10"/>
          <p:cNvCxnSpPr>
            <a:cxnSpLocks noChangeShapeType="1"/>
            <a:stCxn id="12296" idx="2"/>
            <a:endCxn id="12295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2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2300" name="AutoShape 13"/>
          <p:cNvCxnSpPr>
            <a:cxnSpLocks noChangeShapeType="1"/>
            <a:stCxn id="12298" idx="4"/>
            <a:endCxn id="12296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301" name="AutoShape 14"/>
          <p:cNvCxnSpPr>
            <a:cxnSpLocks noChangeShapeType="1"/>
            <a:stCxn id="12299" idx="2"/>
            <a:endCxn id="12296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58D23-59C7-469E-8159-768731DD914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Distributed Caching</a:t>
            </a:r>
          </a:p>
        </p:txBody>
      </p:sp>
      <p:sp>
        <p:nvSpPr>
          <p:cNvPr id="1331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3321" name="AutoShape 6"/>
          <p:cNvCxnSpPr>
            <a:cxnSpLocks noChangeShapeType="1"/>
            <a:stCxn id="13320" idx="2"/>
            <a:endCxn id="13319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457200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3324" name="AutoShape 9"/>
          <p:cNvCxnSpPr>
            <a:cxnSpLocks noChangeShapeType="1"/>
            <a:stCxn id="13322" idx="2"/>
            <a:endCxn id="13320" idx="0"/>
          </p:cNvCxnSpPr>
          <p:nvPr/>
        </p:nvCxnSpPr>
        <p:spPr bwMode="auto">
          <a:xfrm rot="10800000" flipV="1">
            <a:off x="4122738" y="2033588"/>
            <a:ext cx="4365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5" name="AutoShape 10"/>
          <p:cNvCxnSpPr>
            <a:cxnSpLocks noChangeShapeType="1"/>
            <a:stCxn id="13323" idx="2"/>
            <a:endCxn id="13320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26" name="AutoShape 11"/>
          <p:cNvCxnSpPr>
            <a:cxnSpLocks noChangeShapeType="1"/>
            <a:stCxn id="13322" idx="6"/>
            <a:endCxn id="13323" idx="0"/>
          </p:cNvCxnSpPr>
          <p:nvPr/>
        </p:nvCxnSpPr>
        <p:spPr bwMode="auto">
          <a:xfrm>
            <a:off x="5214938" y="2033588"/>
            <a:ext cx="3476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7" name="AutoShape 12"/>
          <p:cNvCxnSpPr>
            <a:cxnSpLocks noChangeShapeType="1"/>
            <a:stCxn id="13323" idx="4"/>
            <a:endCxn id="13319" idx="6"/>
          </p:cNvCxnSpPr>
          <p:nvPr/>
        </p:nvCxnSpPr>
        <p:spPr bwMode="auto">
          <a:xfrm rot="5400000">
            <a:off x="4112419" y="3869531"/>
            <a:ext cx="1157288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C4B5B-316C-4C76-B761-AB94ABD2E9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Streaming Media vs. Webpage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12495</TotalTime>
  <Words>2387</Words>
  <Application>Microsoft Office PowerPoint</Application>
  <PresentationFormat>On-screen Show (4:3)</PresentationFormat>
  <Paragraphs>637</Paragraphs>
  <Slides>67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6" baseType="lpstr">
      <vt:lpstr>Arial</vt:lpstr>
      <vt:lpstr>Lucida Grande</vt:lpstr>
      <vt:lpstr>Lucida Sans</vt:lpstr>
      <vt:lpstr>Tahoma</vt:lpstr>
      <vt:lpstr>Verdana</vt:lpstr>
      <vt:lpstr>Wingdings</vt:lpstr>
      <vt:lpstr>Layers</vt:lpstr>
      <vt:lpstr>Chart</vt:lpstr>
      <vt:lpstr>Equation</vt:lpstr>
      <vt:lpstr>Proxy Caching for Streaming Media</vt:lpstr>
      <vt:lpstr>You Are Here</vt:lpstr>
      <vt:lpstr>Types of Caches</vt:lpstr>
      <vt:lpstr>Gateway Caches</vt:lpstr>
      <vt:lpstr>Cache Proxies for Web</vt:lpstr>
      <vt:lpstr>Hierarchical Caching</vt:lpstr>
      <vt:lpstr>Cooperative Caching</vt:lpstr>
      <vt:lpstr>Distributed Caching</vt:lpstr>
      <vt:lpstr>Streaming Media vs. Webpage</vt:lpstr>
      <vt:lpstr>Video Access Pattern</vt:lpstr>
      <vt:lpstr>Prefix Access Distribution</vt:lpstr>
      <vt:lpstr>Video Popularity</vt:lpstr>
      <vt:lpstr>Video Popularity: Zipf’s Law</vt:lpstr>
      <vt:lpstr>Benefits of Caching</vt:lpstr>
      <vt:lpstr>Reduce Access Latency</vt:lpstr>
      <vt:lpstr>Reduce Server Load</vt:lpstr>
      <vt:lpstr>Reduce Start-up Latency</vt:lpstr>
      <vt:lpstr>Hide Network Congestion</vt:lpstr>
      <vt:lpstr>Other Issues</vt:lpstr>
      <vt:lpstr>What to Cache?</vt:lpstr>
      <vt:lpstr>Segmentation</vt:lpstr>
      <vt:lpstr>Effects of Segment Size S</vt:lpstr>
      <vt:lpstr>Prefix Caching Policy</vt:lpstr>
      <vt:lpstr>Caching Policy</vt:lpstr>
      <vt:lpstr>Where To Fetch From?</vt:lpstr>
      <vt:lpstr>Cooperative Caching</vt:lpstr>
      <vt:lpstr>Fetch from Server</vt:lpstr>
      <vt:lpstr>Fetch from Fellow Proxy</vt:lpstr>
      <vt:lpstr>Issues</vt:lpstr>
      <vt:lpstr>How to Advertise?</vt:lpstr>
      <vt:lpstr>Scalable Advertisement</vt:lpstr>
      <vt:lpstr>How to Choose Helper?</vt:lpstr>
      <vt:lpstr>Cost Function</vt:lpstr>
      <vt:lpstr>Algorithm</vt:lpstr>
      <vt:lpstr>Distributed Caching </vt:lpstr>
      <vt:lpstr>Cooperative vs. Distributed</vt:lpstr>
      <vt:lpstr>Cold Start</vt:lpstr>
      <vt:lpstr>Segment Map</vt:lpstr>
      <vt:lpstr>Cache Hit</vt:lpstr>
      <vt:lpstr>Cache Miss</vt:lpstr>
      <vt:lpstr>Distributed Caching</vt:lpstr>
      <vt:lpstr>Problems</vt:lpstr>
      <vt:lpstr>Who Should Cache What?</vt:lpstr>
      <vt:lpstr>RCache</vt:lpstr>
      <vt:lpstr>Analysis</vt:lpstr>
      <vt:lpstr>RCache’s Segmentation</vt:lpstr>
      <vt:lpstr>Bimodal Distribution</vt:lpstr>
      <vt:lpstr>Silo</vt:lpstr>
      <vt:lpstr>Further Improvement</vt:lpstr>
      <vt:lpstr>Problems</vt:lpstr>
      <vt:lpstr>Segment “Popularity”</vt:lpstr>
      <vt:lpstr>Rainbow Algorithm</vt:lpstr>
      <vt:lpstr>Rainbow Algorithm</vt:lpstr>
      <vt:lpstr>Rainbow Algorithm</vt:lpstr>
      <vt:lpstr>Problems</vt:lpstr>
      <vt:lpstr>Data Redistribution</vt:lpstr>
      <vt:lpstr>Cache Token</vt:lpstr>
      <vt:lpstr>Data Redistribution</vt:lpstr>
      <vt:lpstr>Example</vt:lpstr>
      <vt:lpstr>Example</vt:lpstr>
      <vt:lpstr>Example</vt:lpstr>
      <vt:lpstr>Example</vt:lpstr>
      <vt:lpstr>Quality Adaptive Caching</vt:lpstr>
      <vt:lpstr>Objective</vt:lpstr>
      <vt:lpstr>Rules of Thumb</vt:lpstr>
      <vt:lpstr>Summary (1)</vt:lpstr>
      <vt:lpstr>Summary (2)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90</cp:revision>
  <cp:lastPrinted>2005-10-05T01:48:36Z</cp:lastPrinted>
  <dcterms:created xsi:type="dcterms:W3CDTF">2003-09-06T02:49:53Z</dcterms:created>
  <dcterms:modified xsi:type="dcterms:W3CDTF">2019-10-18T07:41:24Z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