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9.xml" ContentType="application/vnd.openxmlformats-officedocument.presentationml.tags+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4" r:id="rId9"/>
    <p:sldId id="267" r:id="rId10"/>
    <p:sldId id="272" r:id="rId11"/>
    <p:sldId id="276" r:id="rId12"/>
    <p:sldId id="269" r:id="rId13"/>
    <p:sldId id="277"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037" autoAdjust="0"/>
  </p:normalViewPr>
  <p:slideViewPr>
    <p:cSldViewPr snapToGrid="0">
      <p:cViewPr varScale="1">
        <p:scale>
          <a:sx n="97" d="100"/>
          <a:sy n="97" d="100"/>
        </p:scale>
        <p:origin x="12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E84D1C-474B-41A8-97D4-99B7B039C3BF}" type="datetimeFigureOut">
              <a:rPr lang="en-SG" smtClean="0"/>
              <a:t>28/7/2022</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557E8C-8AC8-473B-8086-7722B91F74E9}" type="slidenum">
              <a:rPr lang="en-SG" smtClean="0"/>
              <a:t>‹#›</a:t>
            </a:fld>
            <a:endParaRPr lang="en-SG"/>
          </a:p>
        </p:txBody>
      </p:sp>
    </p:spTree>
    <p:extLst>
      <p:ext uri="{BB962C8B-B14F-4D97-AF65-F5344CB8AC3E}">
        <p14:creationId xmlns:p14="http://schemas.microsoft.com/office/powerpoint/2010/main" val="2502165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09557E8C-8AC8-473B-8086-7722B91F74E9}" type="slidenum">
              <a:rPr lang="en-SG" smtClean="0"/>
              <a:t>1</a:t>
            </a:fld>
            <a:endParaRPr lang="en-SG"/>
          </a:p>
        </p:txBody>
      </p:sp>
    </p:spTree>
    <p:extLst>
      <p:ext uri="{BB962C8B-B14F-4D97-AF65-F5344CB8AC3E}">
        <p14:creationId xmlns:p14="http://schemas.microsoft.com/office/powerpoint/2010/main" val="1357361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09557E8C-8AC8-473B-8086-7722B91F74E9}" type="slidenum">
              <a:rPr lang="en-SG" smtClean="0"/>
              <a:t>10</a:t>
            </a:fld>
            <a:endParaRPr lang="en-SG"/>
          </a:p>
        </p:txBody>
      </p:sp>
    </p:spTree>
    <p:extLst>
      <p:ext uri="{BB962C8B-B14F-4D97-AF65-F5344CB8AC3E}">
        <p14:creationId xmlns:p14="http://schemas.microsoft.com/office/powerpoint/2010/main" val="183563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endParaRPr lang="en-SG" dirty="0"/>
              </a:p>
            </p:txBody>
          </p:sp>
        </mc:Choice>
        <mc:Fallback xmlns="">
          <p:sp>
            <p:nvSpPr>
              <p:cNvPr id="3" name="Notes Placeholder 2"/>
              <p:cNvSpPr>
                <a:spLocks noGrp="1"/>
              </p:cNvSpPr>
              <p:nvPr>
                <p:ph type="body" idx="1"/>
              </p:nvPr>
            </p:nvSpPr>
            <p:spPr/>
            <p:txBody>
              <a:bodyPr/>
              <a:lstStyle/>
              <a:p>
                <a:r>
                  <a:rPr lang="en-SG" dirty="0"/>
                  <a:t>Because in each round, a node can only send the same message to all </a:t>
                </a:r>
                <a:r>
                  <a:rPr lang="en-SG" dirty="0" err="1"/>
                  <a:t>neighbros</a:t>
                </a:r>
                <a:r>
                  <a:rPr lang="en-SG" dirty="0"/>
                  <a:t> -&gt;&gt;&gt; </a:t>
                </a:r>
                <a:r>
                  <a:rPr lang="en-SG" dirty="0" err="1"/>
                  <a:t>subshares</a:t>
                </a:r>
                <a:r>
                  <a:rPr lang="en-SG" dirty="0"/>
                  <a:t> will all be the same.</a:t>
                </a:r>
              </a:p>
              <a:p>
                <a:endParaRPr lang="en-SG" dirty="0"/>
              </a:p>
              <a:p>
                <a:r>
                  <a:rPr lang="en-SG" dirty="0"/>
                  <a:t>First, unlike in the centralized mechanism, the random shares can be correlated in complicated ways. In the local broadcast model, a node can only send the same message to all </a:t>
                </a:r>
                <a:r>
                  <a:rPr lang="en-SG" dirty="0" err="1"/>
                  <a:t>neighbors</a:t>
                </a:r>
                <a:r>
                  <a:rPr lang="en-SG" dirty="0"/>
                  <a:t>, and the </a:t>
                </a:r>
                <a:r>
                  <a:rPr lang="en-SG" dirty="0" err="1"/>
                  <a:t>subshares</a:t>
                </a:r>
                <a:r>
                  <a:rPr lang="en-SG" dirty="0"/>
                  <a:t> will all be the same. This will cause all the shares to be correlated in complicated ways. To deal with this, our design ensures that </a:t>
                </a:r>
                <a:r>
                  <a:rPr lang="en-SG" b="0" i="0">
                    <a:latin typeface="Cambria Math" panose="02040503050406030204" pitchFamily="18" charset="0"/>
                  </a:rPr>
                  <a:t>𝑝</a:t>
                </a:r>
                <a:r>
                  <a:rPr lang="en-SG" dirty="0"/>
                  <a:t> is larger than the</a:t>
                </a:r>
                <a:r>
                  <a:rPr lang="en-SG" baseline="0" dirty="0"/>
                  <a:t> degree of all nodes. As long as </a:t>
                </a:r>
                <a:r>
                  <a:rPr lang="en-SG" b="0" i="0" baseline="0">
                    <a:latin typeface="Cambria Math" panose="02040503050406030204" pitchFamily="18" charset="0"/>
                  </a:rPr>
                  <a:t>𝑝</a:t>
                </a:r>
                <a:r>
                  <a:rPr lang="en-SG" dirty="0"/>
                  <a:t> is coprime with all the degrees, the correlation become much simpler to analyse.</a:t>
                </a:r>
                <a:r>
                  <a:rPr lang="en-SG" baseline="0" dirty="0"/>
                  <a:t> This needs to be done carefully as nodes need to have an agreement on </a:t>
                </a:r>
                <a:r>
                  <a:rPr lang="en-SG" b="0" i="0" baseline="0">
                    <a:latin typeface="Cambria Math" panose="02040503050406030204" pitchFamily="18" charset="0"/>
                  </a:rPr>
                  <a:t>𝑝</a:t>
                </a:r>
                <a:r>
                  <a:rPr lang="en-SG" dirty="0"/>
                  <a:t>.</a:t>
                </a:r>
              </a:p>
              <a:p>
                <a:endParaRPr lang="en-SG" dirty="0"/>
              </a:p>
              <a:p>
                <a:r>
                  <a:rPr lang="en-SG" dirty="0"/>
                  <a:t>Second, apart from the degree issue, there are constraints on the prime number </a:t>
                </a:r>
                <a:r>
                  <a:rPr lang="en-SG" b="0" i="0">
                    <a:latin typeface="Cambria Math" panose="02040503050406030204" pitchFamily="18" charset="0"/>
                  </a:rPr>
                  <a:t>𝑝</a:t>
                </a:r>
                <a:r>
                  <a:rPr lang="en-SG" dirty="0"/>
                  <a:t>. Larger</a:t>
                </a:r>
                <a:r>
                  <a:rPr lang="en-SG" baseline="0" dirty="0"/>
                  <a:t> </a:t>
                </a:r>
                <a:r>
                  <a:rPr lang="en-SG" b="0" i="0">
                    <a:latin typeface="Cambria Math" panose="02040503050406030204" pitchFamily="18" charset="0"/>
                  </a:rPr>
                  <a:t>𝑝</a:t>
                </a:r>
                <a:r>
                  <a:rPr lang="en-SG" dirty="0"/>
                  <a:t> gives a lower error probability,</a:t>
                </a:r>
                <a:r>
                  <a:rPr lang="en-SG" baseline="0" dirty="0"/>
                  <a:t> but too big a </a:t>
                </a:r>
                <a:r>
                  <a:rPr lang="en-SG" b="0" i="0" baseline="0">
                    <a:latin typeface="Cambria Math" panose="02040503050406030204" pitchFamily="18" charset="0"/>
                  </a:rPr>
                  <a:t>𝑝</a:t>
                </a:r>
                <a:r>
                  <a:rPr lang="en-SG" dirty="0"/>
                  <a:t> will cause the message size to be too big, and violate the CONGEST model. </a:t>
                </a:r>
              </a:p>
              <a:p>
                <a:r>
                  <a:rPr lang="en-SG" dirty="0"/>
                  <a:t>Choosing the right size for </a:t>
                </a:r>
                <a:r>
                  <a:rPr lang="en-SG" b="0" i="0">
                    <a:latin typeface="Cambria Math" panose="02040503050406030204" pitchFamily="18" charset="0"/>
                  </a:rPr>
                  <a:t>𝑝</a:t>
                </a:r>
                <a:r>
                  <a:rPr lang="en-SG" dirty="0"/>
                  <a:t> is difficult because the error probability is a function of both</a:t>
                </a:r>
                <a:r>
                  <a:rPr lang="en-SG" baseline="0" dirty="0"/>
                  <a:t> </a:t>
                </a:r>
                <a:r>
                  <a:rPr lang="en-SG" b="0" i="0" baseline="0">
                    <a:latin typeface="Cambria Math" panose="02040503050406030204" pitchFamily="18" charset="0"/>
                  </a:rPr>
                  <a:t>𝑁</a:t>
                </a:r>
                <a:r>
                  <a:rPr lang="en-SG" dirty="0"/>
                  <a:t> and </a:t>
                </a:r>
                <a:r>
                  <a:rPr lang="en-SG" b="0" i="0">
                    <a:latin typeface="Cambria Math" panose="02040503050406030204" pitchFamily="18" charset="0"/>
                  </a:rPr>
                  <a:t>𝑝</a:t>
                </a:r>
                <a:r>
                  <a:rPr lang="en-SG" dirty="0"/>
                  <a:t>, but </a:t>
                </a:r>
                <a:r>
                  <a:rPr lang="en-SG" b="0" i="0">
                    <a:latin typeface="Cambria Math" panose="02040503050406030204" pitchFamily="18" charset="0"/>
                  </a:rPr>
                  <a:t>𝑁</a:t>
                </a:r>
                <a:r>
                  <a:rPr lang="en-SG" dirty="0"/>
                  <a:t> is unknown when we choose</a:t>
                </a:r>
                <a:r>
                  <a:rPr lang="en-SG" baseline="0" dirty="0"/>
                  <a:t> </a:t>
                </a:r>
                <a:r>
                  <a:rPr lang="en-SG" b="0" i="0" baseline="0">
                    <a:latin typeface="Cambria Math" panose="02040503050406030204" pitchFamily="18" charset="0"/>
                  </a:rPr>
                  <a:t>𝑝</a:t>
                </a:r>
                <a:r>
                  <a:rPr lang="en-SG" dirty="0"/>
                  <a:t>.</a:t>
                </a:r>
                <a:r>
                  <a:rPr lang="en-SG" baseline="0" dirty="0"/>
                  <a:t> Please see our paper for the exact mechanism to choose correct </a:t>
                </a:r>
                <a:r>
                  <a:rPr lang="en-SG" b="0" i="0" baseline="0">
                    <a:latin typeface="Cambria Math" panose="02040503050406030204" pitchFamily="18" charset="0"/>
                  </a:rPr>
                  <a:t>𝑝</a:t>
                </a:r>
                <a:r>
                  <a:rPr lang="en-SG" dirty="0"/>
                  <a:t> without knowing</a:t>
                </a:r>
                <a:r>
                  <a:rPr lang="en-SG" baseline="0" dirty="0"/>
                  <a:t> </a:t>
                </a:r>
                <a:r>
                  <a:rPr lang="en-SG" b="0" i="0" baseline="0">
                    <a:latin typeface="Cambria Math" panose="02040503050406030204" pitchFamily="18" charset="0"/>
                  </a:rPr>
                  <a:t>𝑁</a:t>
                </a:r>
                <a:r>
                  <a:rPr lang="en-SG" dirty="0"/>
                  <a:t>.</a:t>
                </a:r>
              </a:p>
            </p:txBody>
          </p:sp>
        </mc:Fallback>
      </mc:AlternateContent>
      <p:sp>
        <p:nvSpPr>
          <p:cNvPr id="4" name="Slide Number Placeholder 3"/>
          <p:cNvSpPr>
            <a:spLocks noGrp="1"/>
          </p:cNvSpPr>
          <p:nvPr>
            <p:ph type="sldNum" sz="quarter" idx="5"/>
          </p:nvPr>
        </p:nvSpPr>
        <p:spPr/>
        <p:txBody>
          <a:bodyPr/>
          <a:lstStyle/>
          <a:p>
            <a:fld id="{09557E8C-8AC8-473B-8086-7722B91F74E9}" type="slidenum">
              <a:rPr lang="en-SG" smtClean="0"/>
              <a:t>11</a:t>
            </a:fld>
            <a:endParaRPr lang="en-SG"/>
          </a:p>
        </p:txBody>
      </p:sp>
    </p:spTree>
    <p:extLst>
      <p:ext uri="{BB962C8B-B14F-4D97-AF65-F5344CB8AC3E}">
        <p14:creationId xmlns:p14="http://schemas.microsoft.com/office/powerpoint/2010/main" val="3427619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algn="l"/>
                <a:endParaRPr lang="en-SG" sz="1800" b="0" i="0" u="none" strike="noStrike" baseline="0" dirty="0">
                  <a:latin typeface="LinLibertineT"/>
                </a:endParaRPr>
              </a:p>
            </p:txBody>
          </p:sp>
        </mc:Choice>
        <mc:Fallback xmlns="">
          <p:sp>
            <p:nvSpPr>
              <p:cNvPr id="3" name="Notes Placeholder 2"/>
              <p:cNvSpPr>
                <a:spLocks noGrp="1"/>
              </p:cNvSpPr>
              <p:nvPr>
                <p:ph type="body" idx="1"/>
              </p:nvPr>
            </p:nvSpPr>
            <p:spPr/>
            <p:txBody>
              <a:bodyPr/>
              <a:lstStyle/>
              <a:p>
                <a:pPr algn="l"/>
                <a:r>
                  <a:rPr lang="en-SG" sz="1800" b="0" i="0" u="none" strike="noStrike" baseline="0" dirty="0">
                    <a:latin typeface="LinLibertineT"/>
                  </a:rPr>
                  <a:t>Recall that there is another problem with the soundness checking. That is, the nodes do not pass soundness checking at the same time.</a:t>
                </a:r>
              </a:p>
              <a:p>
                <a:pPr algn="l"/>
                <a:endParaRPr lang="en-SG" sz="1800" b="0" i="0" u="none" strike="noStrike" baseline="0" dirty="0">
                  <a:latin typeface="LinLibertineT"/>
                </a:endParaRPr>
              </a:p>
              <a:p>
                <a:pPr algn="l"/>
                <a:r>
                  <a:rPr lang="en-SG" sz="1800" b="0" i="0" u="none" strike="noStrike" baseline="0" dirty="0">
                    <a:latin typeface="LinLibertineT"/>
                  </a:rPr>
                  <a:t>So, if some node A passes soundness checking, A cannot immediately terminate after </a:t>
                </a:r>
                <a:r>
                  <a:rPr lang="en-SG" sz="1800" b="0" i="0" u="none" strike="noStrike" baseline="0" dirty="0" err="1">
                    <a:latin typeface="LinLibertineT"/>
                  </a:rPr>
                  <a:t>outputing</a:t>
                </a:r>
                <a:r>
                  <a:rPr lang="en-SG" sz="1800" b="0" i="0" u="none" strike="noStrike" baseline="0" dirty="0">
                    <a:latin typeface="LinLibertineT"/>
                  </a:rPr>
                  <a:t> the count. Because B did not pass soundness checking, and A’s termination may partition the network and B will never get the correct count.</a:t>
                </a:r>
              </a:p>
              <a:p>
                <a:pPr algn="l"/>
                <a:endParaRPr lang="en-SG" sz="1800" b="0" i="0" u="none" strike="noStrike" baseline="0" dirty="0">
                  <a:latin typeface="LinLibertineT"/>
                </a:endParaRPr>
              </a:p>
              <a:p>
                <a:pPr algn="l"/>
                <a:r>
                  <a:rPr lang="en-SG" sz="1800" b="0" i="0" u="none" strike="noStrike" baseline="0" dirty="0">
                    <a:latin typeface="LinLibertineT"/>
                  </a:rPr>
                  <a:t>Then it becomes unclear when A can safely terminate. In fact, it is unclear whether we can ensure termination on all nodes at all.</a:t>
                </a:r>
              </a:p>
              <a:p>
                <a:pPr algn="l"/>
                <a:endParaRPr lang="en-SG" sz="1800" b="0" i="0" u="none" strike="noStrike" baseline="0" dirty="0">
                  <a:latin typeface="LinLibertineT"/>
                </a:endParaRPr>
              </a:p>
              <a:p>
                <a:pPr algn="l"/>
                <a:r>
                  <a:rPr lang="en-SG" sz="1800" b="0" i="0" u="none" strike="noStrike" baseline="0" dirty="0">
                    <a:latin typeface="LinLibertineT"/>
                  </a:rPr>
                  <a:t>To let the nodes terminate properly, we propose the dual-</a:t>
                </a:r>
                <a:r>
                  <a:rPr lang="en-SG" sz="1800" b="0" i="0" u="none" strike="noStrike" baseline="0" dirty="0" err="1">
                    <a:latin typeface="LinLibertineT"/>
                  </a:rPr>
                  <a:t>schedual</a:t>
                </a:r>
                <a:r>
                  <a:rPr lang="en-SG" sz="1800" b="0" i="0" u="none" strike="noStrike" baseline="0" dirty="0">
                    <a:latin typeface="LinLibertineT"/>
                  </a:rPr>
                  <a:t> termination.</a:t>
                </a:r>
              </a:p>
              <a:p>
                <a:pPr algn="l"/>
                <a:endParaRPr lang="en-SG" sz="1800" b="0" i="0" u="none" strike="noStrike" baseline="0" dirty="0">
                  <a:latin typeface="LinLibertineT"/>
                </a:endParaRPr>
              </a:p>
              <a:p>
                <a:pPr algn="l"/>
                <a:r>
                  <a:rPr lang="en-SG" sz="1800" b="0" i="0" u="none" strike="noStrike" baseline="0" dirty="0">
                    <a:latin typeface="LinLibertineT"/>
                  </a:rPr>
                  <a:t>Let’s start with a simpler case where the dynamic diameter D is known. In this case, when A passes the soundness checking and gets the count, A can simply flood a message containing the count, and inform all nodes to terminate in D rounds. This message will reach all nodes in D rounds, and ensures that all nodes will first output the correct and then terminate. In the following example, when A outputs </a:t>
                </a:r>
                <a:r>
                  <a:rPr lang="en-SG" sz="1800" b="0" i="0" u="none" strike="noStrike" baseline="0">
                    <a:latin typeface="Cambria Math" panose="02040503050406030204" pitchFamily="18" charset="0"/>
                  </a:rPr>
                  <a:t>𝑁</a:t>
                </a:r>
                <a:r>
                  <a:rPr lang="en-SG" sz="1800" b="0" i="0" u="none" strike="noStrike" baseline="0" dirty="0">
                    <a:latin typeface="LinLibertineT"/>
                  </a:rPr>
                  <a:t>, A will schedule a termination at round 14 and flood the message. By round 13, all nodes would have received the message and output N. They will then all terminate in the round 14.</a:t>
                </a:r>
              </a:p>
              <a:p>
                <a:pPr algn="l"/>
                <a:endParaRPr lang="en-SG" sz="1800" b="0" i="0" u="none" strike="noStrike" baseline="0" dirty="0">
                  <a:latin typeface="LinLibertineT"/>
                </a:endParaRPr>
              </a:p>
              <a:p>
                <a:pPr algn="l"/>
                <a:r>
                  <a:rPr lang="en-SG" sz="1800" b="0" i="0" u="none" strike="noStrike" baseline="0" dirty="0">
                    <a:latin typeface="LinLibertineT"/>
                  </a:rPr>
                  <a:t>Of course, the key difficulty is that D is not known. Our first idea is that we can try make a guess D0, and A should schedule all nodes to terminate in D0 rounds. D0 is small enough that terminating in D0 rounds will not add to the time complexity asymptotically. If D is actually smaller than or equal to D0, we are done.</a:t>
                </a:r>
              </a:p>
              <a:p>
                <a:pPr algn="l"/>
                <a:endParaRPr lang="en-SG" sz="1800" b="0" i="0" u="none" strike="noStrike" baseline="0" dirty="0">
                  <a:latin typeface="LinLibertineT"/>
                </a:endParaRPr>
              </a:p>
              <a:p>
                <a:pPr algn="l"/>
                <a:r>
                  <a:rPr lang="en-SG" sz="1800" b="0" i="0" u="none" strike="noStrike" baseline="0" dirty="0">
                    <a:latin typeface="LinLibertineT"/>
                  </a:rPr>
                  <a:t>But what if D is bigger than D0? terminating in D0 rounds will cause a problem because some node will terminate while the other node hasn’t output yet, and cause the network to partition.</a:t>
                </a:r>
              </a:p>
              <a:p>
                <a:pPr algn="l"/>
                <a:endParaRPr lang="en-SG" sz="1800" b="0" i="0" u="none" strike="noStrike" baseline="0" dirty="0">
                  <a:latin typeface="LinLibertineT"/>
                </a:endParaRPr>
              </a:p>
              <a:p>
                <a:pPr algn="l"/>
                <a:r>
                  <a:rPr lang="en-SG" sz="1800" b="0" i="0" u="none" strike="noStrike" baseline="0" dirty="0">
                    <a:latin typeface="LinLibertineT"/>
                  </a:rPr>
                  <a:t>To deal with this, we want to make sure that all nodes output the count before any nodes terminate. Fortunately we can tell if all nodes have output by running a parallel count instance. Then, a node should only schedule to terminate in D0 rounds when it sees that all nodes have output already in the parallel instance. Now, we have ensured that no node will terminate before all nodes output the correct counts.</a:t>
                </a:r>
              </a:p>
              <a:p>
                <a:pPr algn="l"/>
                <a:endParaRPr lang="en-SG" sz="1800" b="0" i="0" u="none" strike="noStrike" baseline="0" dirty="0">
                  <a:latin typeface="LinLibertineT"/>
                </a:endParaRPr>
              </a:p>
              <a:p>
                <a:pPr algn="l"/>
                <a:r>
                  <a:rPr lang="en-SG" sz="1800" b="0" i="0" u="none" strike="noStrike" baseline="0" dirty="0">
                    <a:latin typeface="LinLibertineT"/>
                  </a:rPr>
                  <a:t>We are not done yet, because some node may terminate before the parallel instance returns on all nodes, and causes some node unable to terminate. Our final piece of puzzle is that we observe D&lt;N, so when a node gets the count, it can always safely schedule a termination within N rounds, regardless whether it has heard from the second instance. This is the dual schedule termination.</a:t>
                </a:r>
              </a:p>
              <a:p>
                <a:pPr algn="l"/>
                <a:endParaRPr lang="en-SG" sz="1800" b="0" i="0" u="none" strike="noStrike" baseline="0" dirty="0">
                  <a:latin typeface="LinLibertineT"/>
                </a:endParaRPr>
              </a:p>
              <a:p>
                <a:pPr algn="l"/>
                <a:r>
                  <a:rPr lang="en-SG" sz="1800" b="0" i="0" u="none" strike="noStrike" baseline="0" dirty="0">
                    <a:latin typeface="LinLibertineT"/>
                  </a:rPr>
                  <a:t>Through carefully choosing D0, and carefully running the parallel instance, this dual-schedule ensures that all nodes can terminate without adding overhead to the time complexity asymptotically.</a:t>
                </a:r>
              </a:p>
              <a:p>
                <a:pPr algn="l"/>
                <a:endParaRPr lang="en-SG" sz="1800" b="0" i="0" u="none" strike="noStrike" baseline="0" dirty="0">
                  <a:latin typeface="LinLibertineT"/>
                </a:endParaRPr>
              </a:p>
              <a:p>
                <a:pPr algn="l"/>
                <a:endParaRPr lang="en-SG" sz="1800" b="0" i="0" u="none" strike="noStrike" baseline="0" dirty="0">
                  <a:latin typeface="LinLibertineT"/>
                </a:endParaRPr>
              </a:p>
              <a:p>
                <a:pPr algn="l"/>
                <a:endParaRPr lang="en-SG" sz="1800" b="0" i="0" u="none" strike="noStrike" baseline="0" dirty="0">
                  <a:latin typeface="LinLibertineT"/>
                </a:endParaRPr>
              </a:p>
              <a:p>
                <a:pPr algn="l"/>
                <a:endParaRPr lang="en-SG" sz="1800" b="0" i="0" u="none" strike="noStrike" baseline="0" dirty="0">
                  <a:latin typeface="LinLibertineT"/>
                </a:endParaRPr>
              </a:p>
              <a:p>
                <a:pPr algn="l"/>
                <a:endParaRPr lang="en-SG" sz="1800" b="0" i="0" u="none" strike="noStrike" baseline="0" dirty="0">
                  <a:latin typeface="LinLibertineT"/>
                </a:endParaRPr>
              </a:p>
              <a:p>
                <a:pPr algn="l"/>
                <a:endParaRPr lang="en-SG" sz="1800" b="0" i="0" u="none" strike="noStrike" baseline="0" dirty="0">
                  <a:latin typeface="LinLibertineT"/>
                </a:endParaRPr>
              </a:p>
              <a:p>
                <a:pPr algn="l"/>
                <a:endParaRPr lang="en-SG" sz="1800" b="0" i="0" u="none" strike="noStrike" baseline="0" dirty="0">
                  <a:latin typeface="LinLibertineT"/>
                </a:endParaRPr>
              </a:p>
              <a:p>
                <a:pPr algn="l"/>
                <a:r>
                  <a:rPr lang="en-SG" sz="1800" b="0" i="0" u="none" strike="noStrike" baseline="0" dirty="0">
                    <a:latin typeface="LinLibertineT"/>
                  </a:rPr>
                  <a:t>1. animation: round 10 – round 13 </a:t>
                </a:r>
              </a:p>
              <a:p>
                <a:pPr algn="l"/>
                <a:r>
                  <a:rPr lang="en-SG" sz="1800" b="0" i="0" u="none" strike="noStrike" baseline="0" dirty="0">
                    <a:latin typeface="LinLibertineT"/>
                  </a:rPr>
                  <a:t>2. observe that round 13 is sufficient, but we waste a lot of time</a:t>
                </a:r>
              </a:p>
              <a:p>
                <a:pPr algn="l"/>
                <a:r>
                  <a:rPr lang="en-SG" sz="1800" b="0" i="0" u="none" strike="noStrike" baseline="0" dirty="0">
                    <a:latin typeface="LinLibertineT"/>
                  </a:rPr>
                  <a:t>3. we do not know D, if schedule at 13, things will go wrong</a:t>
                </a:r>
              </a:p>
              <a:p>
                <a:pPr algn="l"/>
                <a:r>
                  <a:rPr lang="en-SG" sz="1800" b="0" i="0" u="none" strike="noStrike" baseline="0" dirty="0">
                    <a:latin typeface="LinLibertineT"/>
                  </a:rPr>
                  <a:t>4. so we do dual schedule: 18 as the “safety-net” and we schedule a fast termination when every node gets the “safety net”</a:t>
                </a:r>
              </a:p>
              <a:p>
                <a:pPr algn="l"/>
                <a:r>
                  <a:rPr lang="en-SG" sz="1800" b="0" i="0" u="none" strike="noStrike" baseline="0" dirty="0">
                    <a:latin typeface="LinLibertineT"/>
                  </a:rPr>
                  <a:t>5. make sure: when a node fast terminates, all nodes have safety net,</a:t>
                </a:r>
              </a:p>
              <a:p>
                <a:pPr algn="l"/>
                <a:r>
                  <a:rPr lang="en-SG" sz="1800" b="0" i="0" u="none" strike="noStrike" baseline="0" dirty="0">
                    <a:latin typeface="LinLibertineT"/>
                  </a:rPr>
                  <a:t>6. fast = N^1/7 is good asymptotically when D is small, when D is big, slow termination is sufficiently good asymptotically, please see analysis.</a:t>
                </a:r>
              </a:p>
              <a:p>
                <a:pPr algn="l"/>
                <a:endParaRPr lang="en-SG" sz="1800" b="0" i="0" u="none" strike="noStrike" baseline="0" dirty="0">
                  <a:latin typeface="LinLibertineT"/>
                </a:endParaRPr>
              </a:p>
              <a:p>
                <a:pPr algn="l"/>
                <a:r>
                  <a:rPr lang="en-SG" sz="1800" b="0" i="0" u="none" strike="noStrike" baseline="0" dirty="0">
                    <a:latin typeface="LinLibertineT"/>
                  </a:rPr>
                  <a:t>Since the dynamic diameter never exceeds </a:t>
                </a:r>
                <a:r>
                  <a:rPr lang="en-SG" sz="1800" b="0" i="0" u="none" strike="noStrike" baseline="0" dirty="0">
                    <a:latin typeface="LibertineMathMI"/>
                  </a:rPr>
                  <a:t>𝑁</a:t>
                </a:r>
                <a:r>
                  <a:rPr lang="en-SG" sz="1800" b="0" i="0" u="none" strike="noStrike" baseline="0" dirty="0">
                    <a:latin typeface="LinLibertineT"/>
                  </a:rPr>
                  <a:t>, one can then see</a:t>
                </a:r>
              </a:p>
              <a:p>
                <a:pPr algn="l"/>
                <a:r>
                  <a:rPr lang="en-SG" sz="1800" b="0" i="0" u="none" strike="noStrike" baseline="0" dirty="0">
                    <a:latin typeface="LinLibertineT"/>
                  </a:rPr>
                  <a:t>that no node will ever terminate, before all nodes have received</a:t>
                </a:r>
              </a:p>
              <a:p>
                <a:pPr algn="l"/>
                <a:r>
                  <a:rPr lang="en-SG" sz="1800" b="0" i="0" u="none" strike="noStrike" baseline="0" dirty="0">
                    <a:latin typeface="LinLibertineT"/>
                  </a:rPr>
                  <a:t>some TERM1 message and have output </a:t>
                </a:r>
                <a:r>
                  <a:rPr lang="en-SG" sz="1800" b="0" i="0" u="none" strike="noStrike" baseline="0" dirty="0">
                    <a:latin typeface="LibertineMathMI"/>
                  </a:rPr>
                  <a:t>𝑁</a:t>
                </a:r>
                <a:r>
                  <a:rPr lang="en-SG" sz="1800" b="0" i="0" u="none" strike="noStrike" baseline="0" dirty="0">
                    <a:latin typeface="LinLibertineT"/>
                  </a:rPr>
                  <a:t>.</a:t>
                </a:r>
                <a:endParaRPr lang="en-SG" dirty="0"/>
              </a:p>
            </p:txBody>
          </p:sp>
        </mc:Fallback>
      </mc:AlternateContent>
      <p:sp>
        <p:nvSpPr>
          <p:cNvPr id="4" name="Slide Number Placeholder 3"/>
          <p:cNvSpPr>
            <a:spLocks noGrp="1"/>
          </p:cNvSpPr>
          <p:nvPr>
            <p:ph type="sldNum" sz="quarter" idx="5"/>
          </p:nvPr>
        </p:nvSpPr>
        <p:spPr/>
        <p:txBody>
          <a:bodyPr/>
          <a:lstStyle/>
          <a:p>
            <a:fld id="{09557E8C-8AC8-473B-8086-7722B91F74E9}" type="slidenum">
              <a:rPr lang="en-SG" smtClean="0"/>
              <a:t>12</a:t>
            </a:fld>
            <a:endParaRPr lang="en-SG"/>
          </a:p>
        </p:txBody>
      </p:sp>
    </p:spTree>
    <p:extLst>
      <p:ext uri="{BB962C8B-B14F-4D97-AF65-F5344CB8AC3E}">
        <p14:creationId xmlns:p14="http://schemas.microsoft.com/office/powerpoint/2010/main" val="2879598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09557E8C-8AC8-473B-8086-7722B91F74E9}" type="slidenum">
              <a:rPr lang="en-SG" smtClean="0"/>
              <a:t>13</a:t>
            </a:fld>
            <a:endParaRPr lang="en-SG"/>
          </a:p>
        </p:txBody>
      </p:sp>
    </p:spTree>
    <p:extLst>
      <p:ext uri="{BB962C8B-B14F-4D97-AF65-F5344CB8AC3E}">
        <p14:creationId xmlns:p14="http://schemas.microsoft.com/office/powerpoint/2010/main" val="3955704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09557E8C-8AC8-473B-8086-7722B91F74E9}" type="slidenum">
              <a:rPr lang="en-SG" smtClean="0"/>
              <a:t>14</a:t>
            </a:fld>
            <a:endParaRPr lang="en-SG"/>
          </a:p>
        </p:txBody>
      </p:sp>
    </p:spTree>
    <p:extLst>
      <p:ext uri="{BB962C8B-B14F-4D97-AF65-F5344CB8AC3E}">
        <p14:creationId xmlns:p14="http://schemas.microsoft.com/office/powerpoint/2010/main" val="313304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spc="-1" dirty="0">
              <a:latin typeface="Arial"/>
            </a:endParaRPr>
          </a:p>
        </p:txBody>
      </p:sp>
      <p:sp>
        <p:nvSpPr>
          <p:cNvPr id="4" name="Slide Number Placeholder 3"/>
          <p:cNvSpPr>
            <a:spLocks noGrp="1"/>
          </p:cNvSpPr>
          <p:nvPr>
            <p:ph type="sldNum" sz="quarter" idx="5"/>
          </p:nvPr>
        </p:nvSpPr>
        <p:spPr/>
        <p:txBody>
          <a:bodyPr/>
          <a:lstStyle/>
          <a:p>
            <a:fld id="{09557E8C-8AC8-473B-8086-7722B91F74E9}" type="slidenum">
              <a:rPr lang="en-SG" smtClean="0"/>
              <a:t>2</a:t>
            </a:fld>
            <a:endParaRPr lang="en-SG"/>
          </a:p>
        </p:txBody>
      </p:sp>
    </p:spTree>
    <p:extLst>
      <p:ext uri="{BB962C8B-B14F-4D97-AF65-F5344CB8AC3E}">
        <p14:creationId xmlns:p14="http://schemas.microsoft.com/office/powerpoint/2010/main" val="384839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pc="-1" dirty="0">
              <a:latin typeface="Arial"/>
            </a:endParaRPr>
          </a:p>
        </p:txBody>
      </p:sp>
      <p:sp>
        <p:nvSpPr>
          <p:cNvPr id="4" name="Slide Number Placeholder 3"/>
          <p:cNvSpPr>
            <a:spLocks noGrp="1"/>
          </p:cNvSpPr>
          <p:nvPr>
            <p:ph type="sldNum" sz="quarter" idx="5"/>
          </p:nvPr>
        </p:nvSpPr>
        <p:spPr/>
        <p:txBody>
          <a:bodyPr/>
          <a:lstStyle/>
          <a:p>
            <a:fld id="{09557E8C-8AC8-473B-8086-7722B91F74E9}" type="slidenum">
              <a:rPr lang="en-SG" smtClean="0"/>
              <a:t>3</a:t>
            </a:fld>
            <a:endParaRPr lang="en-SG"/>
          </a:p>
        </p:txBody>
      </p:sp>
    </p:spTree>
    <p:extLst>
      <p:ext uri="{BB962C8B-B14F-4D97-AF65-F5344CB8AC3E}">
        <p14:creationId xmlns:p14="http://schemas.microsoft.com/office/powerpoint/2010/main" val="3416381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a:p>
        </p:txBody>
      </p:sp>
      <p:sp>
        <p:nvSpPr>
          <p:cNvPr id="4" name="Slide Number Placeholder 3"/>
          <p:cNvSpPr>
            <a:spLocks noGrp="1"/>
          </p:cNvSpPr>
          <p:nvPr>
            <p:ph type="sldNum" sz="quarter" idx="5"/>
          </p:nvPr>
        </p:nvSpPr>
        <p:spPr/>
        <p:txBody>
          <a:bodyPr/>
          <a:lstStyle/>
          <a:p>
            <a:fld id="{09557E8C-8AC8-473B-8086-7722B91F74E9}" type="slidenum">
              <a:rPr lang="en-SG" smtClean="0"/>
              <a:t>4</a:t>
            </a:fld>
            <a:endParaRPr lang="en-SG"/>
          </a:p>
        </p:txBody>
      </p:sp>
    </p:spTree>
    <p:extLst>
      <p:ext uri="{BB962C8B-B14F-4D97-AF65-F5344CB8AC3E}">
        <p14:creationId xmlns:p14="http://schemas.microsoft.com/office/powerpoint/2010/main" val="3285331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09557E8C-8AC8-473B-8086-7722B91F74E9}" type="slidenum">
              <a:rPr lang="en-SG" smtClean="0"/>
              <a:t>5</a:t>
            </a:fld>
            <a:endParaRPr lang="en-SG"/>
          </a:p>
        </p:txBody>
      </p:sp>
    </p:spTree>
    <p:extLst>
      <p:ext uri="{BB962C8B-B14F-4D97-AF65-F5344CB8AC3E}">
        <p14:creationId xmlns:p14="http://schemas.microsoft.com/office/powerpoint/2010/main" val="2783409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09557E8C-8AC8-473B-8086-7722B91F74E9}" type="slidenum">
              <a:rPr lang="en-SG" smtClean="0"/>
              <a:t>6</a:t>
            </a:fld>
            <a:endParaRPr lang="en-SG"/>
          </a:p>
        </p:txBody>
      </p:sp>
    </p:spTree>
    <p:extLst>
      <p:ext uri="{BB962C8B-B14F-4D97-AF65-F5344CB8AC3E}">
        <p14:creationId xmlns:p14="http://schemas.microsoft.com/office/powerpoint/2010/main" val="821121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08000" indent="0">
              <a:spcBef>
                <a:spcPts val="1417"/>
              </a:spcBef>
              <a:buClr>
                <a:srgbClr val="000000"/>
              </a:buClr>
              <a:buSzPct val="45000"/>
              <a:buFont typeface="Wingdings" charset="2"/>
              <a:buNone/>
            </a:pPr>
            <a:endParaRPr lang="en-SG" dirty="0"/>
          </a:p>
        </p:txBody>
      </p:sp>
      <p:sp>
        <p:nvSpPr>
          <p:cNvPr id="4" name="Slide Number Placeholder 3"/>
          <p:cNvSpPr>
            <a:spLocks noGrp="1"/>
          </p:cNvSpPr>
          <p:nvPr>
            <p:ph type="sldNum" sz="quarter" idx="5"/>
          </p:nvPr>
        </p:nvSpPr>
        <p:spPr/>
        <p:txBody>
          <a:bodyPr/>
          <a:lstStyle/>
          <a:p>
            <a:fld id="{09557E8C-8AC8-473B-8086-7722B91F74E9}" type="slidenum">
              <a:rPr lang="en-SG" smtClean="0"/>
              <a:t>7</a:t>
            </a:fld>
            <a:endParaRPr lang="en-SG"/>
          </a:p>
        </p:txBody>
      </p:sp>
    </p:spTree>
    <p:extLst>
      <p:ext uri="{BB962C8B-B14F-4D97-AF65-F5344CB8AC3E}">
        <p14:creationId xmlns:p14="http://schemas.microsoft.com/office/powerpoint/2010/main" val="3523431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09557E8C-8AC8-473B-8086-7722B91F74E9}" type="slidenum">
              <a:rPr lang="en-SG" smtClean="0"/>
              <a:t>8</a:t>
            </a:fld>
            <a:endParaRPr lang="en-SG"/>
          </a:p>
        </p:txBody>
      </p:sp>
    </p:spTree>
    <p:extLst>
      <p:ext uri="{BB962C8B-B14F-4D97-AF65-F5344CB8AC3E}">
        <p14:creationId xmlns:p14="http://schemas.microsoft.com/office/powerpoint/2010/main" val="2155720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09557E8C-8AC8-473B-8086-7722B91F74E9}" type="slidenum">
              <a:rPr lang="en-SG" smtClean="0"/>
              <a:t>9</a:t>
            </a:fld>
            <a:endParaRPr lang="en-SG"/>
          </a:p>
        </p:txBody>
      </p:sp>
    </p:spTree>
    <p:extLst>
      <p:ext uri="{BB962C8B-B14F-4D97-AF65-F5344CB8AC3E}">
        <p14:creationId xmlns:p14="http://schemas.microsoft.com/office/powerpoint/2010/main" val="2010521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D8D29-87D1-450B-A02E-641F317E7B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76772C28-E047-44E9-A4F2-6BA943BB1B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7" name="Rectangle 6">
            <a:extLst>
              <a:ext uri="{FF2B5EF4-FFF2-40B4-BE49-F238E27FC236}">
                <a16:creationId xmlns:a16="http://schemas.microsoft.com/office/drawing/2014/main" id="{20E4A4B0-0066-454D-84D0-A5FF34064D41}"/>
              </a:ext>
            </a:extLst>
          </p:cNvPr>
          <p:cNvSpPr/>
          <p:nvPr userDrawn="1"/>
        </p:nvSpPr>
        <p:spPr>
          <a:xfrm>
            <a:off x="0" y="6287589"/>
            <a:ext cx="12192000" cy="570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3349388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07FDD-28F4-413E-BBE1-F08F7E3611BB}"/>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74C85E21-E9B5-4F3A-BA4F-E1EE59508B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9E4CB82-2985-4BA2-AC2A-32A45EE51A0B}"/>
              </a:ext>
            </a:extLst>
          </p:cNvPr>
          <p:cNvSpPr>
            <a:spLocks noGrp="1"/>
          </p:cNvSpPr>
          <p:nvPr>
            <p:ph type="dt" sz="half" idx="10"/>
          </p:nvPr>
        </p:nvSpPr>
        <p:spPr>
          <a:xfrm>
            <a:off x="838200" y="6356350"/>
            <a:ext cx="2743200" cy="365125"/>
          </a:xfrm>
          <a:prstGeom prst="rect">
            <a:avLst/>
          </a:prstGeom>
        </p:spPr>
        <p:txBody>
          <a:bodyPr/>
          <a:lstStyle/>
          <a:p>
            <a:fld id="{1375EF9A-5EB2-468E-AA18-0ABBED6C0C6C}" type="datetimeFigureOut">
              <a:rPr lang="en-SG" smtClean="0"/>
              <a:t>28/7/2022</a:t>
            </a:fld>
            <a:endParaRPr lang="en-SG"/>
          </a:p>
        </p:txBody>
      </p:sp>
      <p:sp>
        <p:nvSpPr>
          <p:cNvPr id="5" name="Footer Placeholder 4">
            <a:extLst>
              <a:ext uri="{FF2B5EF4-FFF2-40B4-BE49-F238E27FC236}">
                <a16:creationId xmlns:a16="http://schemas.microsoft.com/office/drawing/2014/main" id="{3570217C-D960-495D-A87D-2A9DDBFEE418}"/>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6" name="Slide Number Placeholder 5">
            <a:extLst>
              <a:ext uri="{FF2B5EF4-FFF2-40B4-BE49-F238E27FC236}">
                <a16:creationId xmlns:a16="http://schemas.microsoft.com/office/drawing/2014/main" id="{DBE582E1-4076-43B2-A0EF-083B1AA815B5}"/>
              </a:ext>
            </a:extLst>
          </p:cNvPr>
          <p:cNvSpPr>
            <a:spLocks noGrp="1"/>
          </p:cNvSpPr>
          <p:nvPr>
            <p:ph type="sldNum" sz="quarter" idx="12"/>
          </p:nvPr>
        </p:nvSpPr>
        <p:spPr>
          <a:xfrm>
            <a:off x="9265920" y="6492875"/>
            <a:ext cx="2743200" cy="365125"/>
          </a:xfrm>
          <a:prstGeom prst="roundRect">
            <a:avLst/>
          </a:prstGeom>
        </p:spPr>
        <p:txBody>
          <a:bodyPr/>
          <a:lstStyle/>
          <a:p>
            <a:fld id="{9EF8744F-1FE8-4FCD-A4CA-E1D9EE34937B}" type="slidenum">
              <a:rPr lang="en-SG" smtClean="0"/>
              <a:t>‹#›</a:t>
            </a:fld>
            <a:endParaRPr lang="en-SG"/>
          </a:p>
        </p:txBody>
      </p:sp>
    </p:spTree>
    <p:extLst>
      <p:ext uri="{BB962C8B-B14F-4D97-AF65-F5344CB8AC3E}">
        <p14:creationId xmlns:p14="http://schemas.microsoft.com/office/powerpoint/2010/main" val="327289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A52C3E-BA9E-4A6B-A598-55031726A2D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A3DCF00A-FE04-4F8D-93A2-EB045F16E5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880EF854-5373-465D-B33C-93FB0D188F43}"/>
              </a:ext>
            </a:extLst>
          </p:cNvPr>
          <p:cNvSpPr>
            <a:spLocks noGrp="1"/>
          </p:cNvSpPr>
          <p:nvPr>
            <p:ph type="dt" sz="half" idx="10"/>
          </p:nvPr>
        </p:nvSpPr>
        <p:spPr>
          <a:xfrm>
            <a:off x="838200" y="6356350"/>
            <a:ext cx="2743200" cy="365125"/>
          </a:xfrm>
          <a:prstGeom prst="rect">
            <a:avLst/>
          </a:prstGeom>
        </p:spPr>
        <p:txBody>
          <a:bodyPr/>
          <a:lstStyle/>
          <a:p>
            <a:fld id="{1375EF9A-5EB2-468E-AA18-0ABBED6C0C6C}" type="datetimeFigureOut">
              <a:rPr lang="en-SG" smtClean="0"/>
              <a:t>28/7/2022</a:t>
            </a:fld>
            <a:endParaRPr lang="en-SG"/>
          </a:p>
        </p:txBody>
      </p:sp>
      <p:sp>
        <p:nvSpPr>
          <p:cNvPr id="5" name="Footer Placeholder 4">
            <a:extLst>
              <a:ext uri="{FF2B5EF4-FFF2-40B4-BE49-F238E27FC236}">
                <a16:creationId xmlns:a16="http://schemas.microsoft.com/office/drawing/2014/main" id="{9BE05875-6390-4938-AF1D-AA92B654165E}"/>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6" name="Slide Number Placeholder 5">
            <a:extLst>
              <a:ext uri="{FF2B5EF4-FFF2-40B4-BE49-F238E27FC236}">
                <a16:creationId xmlns:a16="http://schemas.microsoft.com/office/drawing/2014/main" id="{C42D8237-95AE-47FD-A172-8FEA9BBD7E5F}"/>
              </a:ext>
            </a:extLst>
          </p:cNvPr>
          <p:cNvSpPr>
            <a:spLocks noGrp="1"/>
          </p:cNvSpPr>
          <p:nvPr>
            <p:ph type="sldNum" sz="quarter" idx="12"/>
          </p:nvPr>
        </p:nvSpPr>
        <p:spPr>
          <a:xfrm>
            <a:off x="9265920" y="6492875"/>
            <a:ext cx="2743200" cy="365125"/>
          </a:xfrm>
          <a:prstGeom prst="roundRect">
            <a:avLst/>
          </a:prstGeom>
        </p:spPr>
        <p:txBody>
          <a:bodyPr/>
          <a:lstStyle/>
          <a:p>
            <a:fld id="{9EF8744F-1FE8-4FCD-A4CA-E1D9EE34937B}" type="slidenum">
              <a:rPr lang="en-SG" smtClean="0"/>
              <a:t>‹#›</a:t>
            </a:fld>
            <a:endParaRPr lang="en-SG"/>
          </a:p>
        </p:txBody>
      </p:sp>
    </p:spTree>
    <p:extLst>
      <p:ext uri="{BB962C8B-B14F-4D97-AF65-F5344CB8AC3E}">
        <p14:creationId xmlns:p14="http://schemas.microsoft.com/office/powerpoint/2010/main" val="1357278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D4395-78BB-46F8-B201-86E6CCAD0E26}"/>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331AD13C-28E5-4B6E-AD57-E70970DEDC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Tree>
    <p:extLst>
      <p:ext uri="{BB962C8B-B14F-4D97-AF65-F5344CB8AC3E}">
        <p14:creationId xmlns:p14="http://schemas.microsoft.com/office/powerpoint/2010/main" val="3750132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BED7E-0028-4938-BDE5-2CA3C44B1E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F9763EAC-B86C-472E-BD4E-4E6F5797DB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75D74C-59CD-416F-90E5-90AA2912BF53}"/>
              </a:ext>
            </a:extLst>
          </p:cNvPr>
          <p:cNvSpPr>
            <a:spLocks noGrp="1"/>
          </p:cNvSpPr>
          <p:nvPr>
            <p:ph type="dt" sz="half" idx="10"/>
          </p:nvPr>
        </p:nvSpPr>
        <p:spPr>
          <a:xfrm>
            <a:off x="838200" y="6356350"/>
            <a:ext cx="2743200" cy="365125"/>
          </a:xfrm>
          <a:prstGeom prst="rect">
            <a:avLst/>
          </a:prstGeom>
        </p:spPr>
        <p:txBody>
          <a:bodyPr/>
          <a:lstStyle/>
          <a:p>
            <a:fld id="{1375EF9A-5EB2-468E-AA18-0ABBED6C0C6C}" type="datetimeFigureOut">
              <a:rPr lang="en-SG" smtClean="0"/>
              <a:t>28/7/2022</a:t>
            </a:fld>
            <a:endParaRPr lang="en-SG"/>
          </a:p>
        </p:txBody>
      </p:sp>
      <p:sp>
        <p:nvSpPr>
          <p:cNvPr id="5" name="Footer Placeholder 4">
            <a:extLst>
              <a:ext uri="{FF2B5EF4-FFF2-40B4-BE49-F238E27FC236}">
                <a16:creationId xmlns:a16="http://schemas.microsoft.com/office/drawing/2014/main" id="{CA69FFFA-183D-4858-B102-1F3E0695812A}"/>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6" name="Slide Number Placeholder 5">
            <a:extLst>
              <a:ext uri="{FF2B5EF4-FFF2-40B4-BE49-F238E27FC236}">
                <a16:creationId xmlns:a16="http://schemas.microsoft.com/office/drawing/2014/main" id="{05091962-1930-4CEE-8161-91E718A0C676}"/>
              </a:ext>
            </a:extLst>
          </p:cNvPr>
          <p:cNvSpPr>
            <a:spLocks noGrp="1"/>
          </p:cNvSpPr>
          <p:nvPr>
            <p:ph type="sldNum" sz="quarter" idx="12"/>
          </p:nvPr>
        </p:nvSpPr>
        <p:spPr>
          <a:xfrm>
            <a:off x="9265920" y="6492875"/>
            <a:ext cx="2743200" cy="365125"/>
          </a:xfrm>
          <a:prstGeom prst="roundRect">
            <a:avLst/>
          </a:prstGeom>
        </p:spPr>
        <p:txBody>
          <a:bodyPr/>
          <a:lstStyle/>
          <a:p>
            <a:fld id="{9EF8744F-1FE8-4FCD-A4CA-E1D9EE34937B}" type="slidenum">
              <a:rPr lang="en-SG" smtClean="0"/>
              <a:t>‹#›</a:t>
            </a:fld>
            <a:endParaRPr lang="en-SG"/>
          </a:p>
        </p:txBody>
      </p:sp>
    </p:spTree>
    <p:extLst>
      <p:ext uri="{BB962C8B-B14F-4D97-AF65-F5344CB8AC3E}">
        <p14:creationId xmlns:p14="http://schemas.microsoft.com/office/powerpoint/2010/main" val="3113304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4F845-E1F9-4AFA-AB61-4FCCF45F2E46}"/>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FC20B14B-1F53-4828-A7A3-63C2C2FF4D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64AC6C3E-3F00-45CE-ADCF-043F7F10B5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DF992C71-AB7E-4F94-A1F5-02E7D50ABAEF}"/>
              </a:ext>
            </a:extLst>
          </p:cNvPr>
          <p:cNvSpPr>
            <a:spLocks noGrp="1"/>
          </p:cNvSpPr>
          <p:nvPr>
            <p:ph type="dt" sz="half" idx="10"/>
          </p:nvPr>
        </p:nvSpPr>
        <p:spPr>
          <a:xfrm>
            <a:off x="838200" y="6356350"/>
            <a:ext cx="2743200" cy="365125"/>
          </a:xfrm>
          <a:prstGeom prst="rect">
            <a:avLst/>
          </a:prstGeom>
        </p:spPr>
        <p:txBody>
          <a:bodyPr/>
          <a:lstStyle/>
          <a:p>
            <a:fld id="{1375EF9A-5EB2-468E-AA18-0ABBED6C0C6C}" type="datetimeFigureOut">
              <a:rPr lang="en-SG" smtClean="0"/>
              <a:t>28/7/2022</a:t>
            </a:fld>
            <a:endParaRPr lang="en-SG"/>
          </a:p>
        </p:txBody>
      </p:sp>
      <p:sp>
        <p:nvSpPr>
          <p:cNvPr id="6" name="Footer Placeholder 5">
            <a:extLst>
              <a:ext uri="{FF2B5EF4-FFF2-40B4-BE49-F238E27FC236}">
                <a16:creationId xmlns:a16="http://schemas.microsoft.com/office/drawing/2014/main" id="{FF0F0331-EBA6-46EF-927A-36E019598F4A}"/>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7" name="Slide Number Placeholder 6">
            <a:extLst>
              <a:ext uri="{FF2B5EF4-FFF2-40B4-BE49-F238E27FC236}">
                <a16:creationId xmlns:a16="http://schemas.microsoft.com/office/drawing/2014/main" id="{05298763-140D-41DA-8A6A-EF4A1365FEE3}"/>
              </a:ext>
            </a:extLst>
          </p:cNvPr>
          <p:cNvSpPr>
            <a:spLocks noGrp="1"/>
          </p:cNvSpPr>
          <p:nvPr>
            <p:ph type="sldNum" sz="quarter" idx="12"/>
          </p:nvPr>
        </p:nvSpPr>
        <p:spPr>
          <a:xfrm>
            <a:off x="9265920" y="6492875"/>
            <a:ext cx="2743200" cy="365125"/>
          </a:xfrm>
          <a:prstGeom prst="roundRect">
            <a:avLst/>
          </a:prstGeom>
        </p:spPr>
        <p:txBody>
          <a:bodyPr/>
          <a:lstStyle/>
          <a:p>
            <a:fld id="{9EF8744F-1FE8-4FCD-A4CA-E1D9EE34937B}" type="slidenum">
              <a:rPr lang="en-SG" smtClean="0"/>
              <a:t>‹#›</a:t>
            </a:fld>
            <a:endParaRPr lang="en-SG"/>
          </a:p>
        </p:txBody>
      </p:sp>
    </p:spTree>
    <p:extLst>
      <p:ext uri="{BB962C8B-B14F-4D97-AF65-F5344CB8AC3E}">
        <p14:creationId xmlns:p14="http://schemas.microsoft.com/office/powerpoint/2010/main" val="22211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504D-D0DD-4118-8DBB-FE8249F71764}"/>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67688DD2-88BD-4A20-96A5-192E7E1C71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749ECC-DB41-4553-82E9-641369B0ED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A124B404-97E1-45AD-9CAE-71E7FB5D95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DAB20C-C1FF-44F0-9078-82B777E9BC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B49CA742-F20C-4B84-8605-93A85261A1E8}"/>
              </a:ext>
            </a:extLst>
          </p:cNvPr>
          <p:cNvSpPr>
            <a:spLocks noGrp="1"/>
          </p:cNvSpPr>
          <p:nvPr>
            <p:ph type="dt" sz="half" idx="10"/>
          </p:nvPr>
        </p:nvSpPr>
        <p:spPr>
          <a:xfrm>
            <a:off x="838200" y="6356350"/>
            <a:ext cx="2743200" cy="365125"/>
          </a:xfrm>
          <a:prstGeom prst="rect">
            <a:avLst/>
          </a:prstGeom>
        </p:spPr>
        <p:txBody>
          <a:bodyPr/>
          <a:lstStyle/>
          <a:p>
            <a:fld id="{1375EF9A-5EB2-468E-AA18-0ABBED6C0C6C}" type="datetimeFigureOut">
              <a:rPr lang="en-SG" smtClean="0"/>
              <a:t>28/7/2022</a:t>
            </a:fld>
            <a:endParaRPr lang="en-SG"/>
          </a:p>
        </p:txBody>
      </p:sp>
      <p:sp>
        <p:nvSpPr>
          <p:cNvPr id="8" name="Footer Placeholder 7">
            <a:extLst>
              <a:ext uri="{FF2B5EF4-FFF2-40B4-BE49-F238E27FC236}">
                <a16:creationId xmlns:a16="http://schemas.microsoft.com/office/drawing/2014/main" id="{C321EB35-5FBA-4A29-A39F-356C2744A1C0}"/>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9" name="Slide Number Placeholder 8">
            <a:extLst>
              <a:ext uri="{FF2B5EF4-FFF2-40B4-BE49-F238E27FC236}">
                <a16:creationId xmlns:a16="http://schemas.microsoft.com/office/drawing/2014/main" id="{7AF900C3-E538-418F-B5B1-BD36DF87663C}"/>
              </a:ext>
            </a:extLst>
          </p:cNvPr>
          <p:cNvSpPr>
            <a:spLocks noGrp="1"/>
          </p:cNvSpPr>
          <p:nvPr>
            <p:ph type="sldNum" sz="quarter" idx="12"/>
          </p:nvPr>
        </p:nvSpPr>
        <p:spPr>
          <a:xfrm>
            <a:off x="9265920" y="6492875"/>
            <a:ext cx="2743200" cy="365125"/>
          </a:xfrm>
          <a:prstGeom prst="roundRect">
            <a:avLst/>
          </a:prstGeom>
        </p:spPr>
        <p:txBody>
          <a:bodyPr/>
          <a:lstStyle/>
          <a:p>
            <a:fld id="{9EF8744F-1FE8-4FCD-A4CA-E1D9EE34937B}" type="slidenum">
              <a:rPr lang="en-SG" smtClean="0"/>
              <a:t>‹#›</a:t>
            </a:fld>
            <a:endParaRPr lang="en-SG"/>
          </a:p>
        </p:txBody>
      </p:sp>
    </p:spTree>
    <p:extLst>
      <p:ext uri="{BB962C8B-B14F-4D97-AF65-F5344CB8AC3E}">
        <p14:creationId xmlns:p14="http://schemas.microsoft.com/office/powerpoint/2010/main" val="53794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904FB-5B92-42BE-B1C7-98A56AC8FA0A}"/>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E26171FA-7A7D-4E97-AEDD-F68CCCDF8C18}"/>
              </a:ext>
            </a:extLst>
          </p:cNvPr>
          <p:cNvSpPr>
            <a:spLocks noGrp="1"/>
          </p:cNvSpPr>
          <p:nvPr>
            <p:ph type="dt" sz="half" idx="10"/>
          </p:nvPr>
        </p:nvSpPr>
        <p:spPr>
          <a:xfrm>
            <a:off x="838200" y="6356350"/>
            <a:ext cx="2743200" cy="365125"/>
          </a:xfrm>
          <a:prstGeom prst="rect">
            <a:avLst/>
          </a:prstGeom>
        </p:spPr>
        <p:txBody>
          <a:bodyPr/>
          <a:lstStyle/>
          <a:p>
            <a:fld id="{1375EF9A-5EB2-468E-AA18-0ABBED6C0C6C}" type="datetimeFigureOut">
              <a:rPr lang="en-SG" smtClean="0"/>
              <a:t>28/7/2022</a:t>
            </a:fld>
            <a:endParaRPr lang="en-SG"/>
          </a:p>
        </p:txBody>
      </p:sp>
      <p:sp>
        <p:nvSpPr>
          <p:cNvPr id="4" name="Footer Placeholder 3">
            <a:extLst>
              <a:ext uri="{FF2B5EF4-FFF2-40B4-BE49-F238E27FC236}">
                <a16:creationId xmlns:a16="http://schemas.microsoft.com/office/drawing/2014/main" id="{6D2A3EFD-32D1-4ECA-970A-BE7FCD231F6C}"/>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5" name="Slide Number Placeholder 4">
            <a:extLst>
              <a:ext uri="{FF2B5EF4-FFF2-40B4-BE49-F238E27FC236}">
                <a16:creationId xmlns:a16="http://schemas.microsoft.com/office/drawing/2014/main" id="{5141AF7C-596B-4622-96E1-CE7340FAE303}"/>
              </a:ext>
            </a:extLst>
          </p:cNvPr>
          <p:cNvSpPr>
            <a:spLocks noGrp="1"/>
          </p:cNvSpPr>
          <p:nvPr>
            <p:ph type="sldNum" sz="quarter" idx="12"/>
          </p:nvPr>
        </p:nvSpPr>
        <p:spPr>
          <a:xfrm>
            <a:off x="9265920" y="6492875"/>
            <a:ext cx="2743200" cy="365125"/>
          </a:xfrm>
          <a:prstGeom prst="roundRect">
            <a:avLst/>
          </a:prstGeom>
        </p:spPr>
        <p:txBody>
          <a:bodyPr/>
          <a:lstStyle/>
          <a:p>
            <a:fld id="{9EF8744F-1FE8-4FCD-A4CA-E1D9EE34937B}" type="slidenum">
              <a:rPr lang="en-SG" smtClean="0"/>
              <a:t>‹#›</a:t>
            </a:fld>
            <a:endParaRPr lang="en-SG"/>
          </a:p>
        </p:txBody>
      </p:sp>
    </p:spTree>
    <p:extLst>
      <p:ext uri="{BB962C8B-B14F-4D97-AF65-F5344CB8AC3E}">
        <p14:creationId xmlns:p14="http://schemas.microsoft.com/office/powerpoint/2010/main" val="2649154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2CC190-9B80-44C0-8256-53BCEE248047}"/>
              </a:ext>
            </a:extLst>
          </p:cNvPr>
          <p:cNvSpPr>
            <a:spLocks noGrp="1"/>
          </p:cNvSpPr>
          <p:nvPr>
            <p:ph type="dt" sz="half" idx="10"/>
          </p:nvPr>
        </p:nvSpPr>
        <p:spPr>
          <a:xfrm>
            <a:off x="838200" y="6356350"/>
            <a:ext cx="2743200" cy="365125"/>
          </a:xfrm>
          <a:prstGeom prst="rect">
            <a:avLst/>
          </a:prstGeom>
        </p:spPr>
        <p:txBody>
          <a:bodyPr/>
          <a:lstStyle/>
          <a:p>
            <a:fld id="{1375EF9A-5EB2-468E-AA18-0ABBED6C0C6C}" type="datetimeFigureOut">
              <a:rPr lang="en-SG" smtClean="0"/>
              <a:t>28/7/2022</a:t>
            </a:fld>
            <a:endParaRPr lang="en-SG"/>
          </a:p>
        </p:txBody>
      </p:sp>
      <p:sp>
        <p:nvSpPr>
          <p:cNvPr id="3" name="Footer Placeholder 2">
            <a:extLst>
              <a:ext uri="{FF2B5EF4-FFF2-40B4-BE49-F238E27FC236}">
                <a16:creationId xmlns:a16="http://schemas.microsoft.com/office/drawing/2014/main" id="{E7A9322F-6E02-4BCC-A4D3-335C936003FA}"/>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4" name="Slide Number Placeholder 3">
            <a:extLst>
              <a:ext uri="{FF2B5EF4-FFF2-40B4-BE49-F238E27FC236}">
                <a16:creationId xmlns:a16="http://schemas.microsoft.com/office/drawing/2014/main" id="{45E993A0-48A3-4C3A-B342-2EDA91993AE5}"/>
              </a:ext>
            </a:extLst>
          </p:cNvPr>
          <p:cNvSpPr>
            <a:spLocks noGrp="1"/>
          </p:cNvSpPr>
          <p:nvPr>
            <p:ph type="sldNum" sz="quarter" idx="12"/>
          </p:nvPr>
        </p:nvSpPr>
        <p:spPr>
          <a:xfrm>
            <a:off x="9265920" y="6492875"/>
            <a:ext cx="2743200" cy="365125"/>
          </a:xfrm>
          <a:prstGeom prst="roundRect">
            <a:avLst/>
          </a:prstGeom>
        </p:spPr>
        <p:txBody>
          <a:bodyPr/>
          <a:lstStyle/>
          <a:p>
            <a:fld id="{9EF8744F-1FE8-4FCD-A4CA-E1D9EE34937B}" type="slidenum">
              <a:rPr lang="en-SG" smtClean="0"/>
              <a:t>‹#›</a:t>
            </a:fld>
            <a:endParaRPr lang="en-SG"/>
          </a:p>
        </p:txBody>
      </p:sp>
    </p:spTree>
    <p:extLst>
      <p:ext uri="{BB962C8B-B14F-4D97-AF65-F5344CB8AC3E}">
        <p14:creationId xmlns:p14="http://schemas.microsoft.com/office/powerpoint/2010/main" val="2576194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0375D-781F-4D12-A778-949767315C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BCDD7246-99BD-43AC-AD7A-834994630D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A1F447A6-7C52-40FF-81E2-DB1D155B0F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AE31B0-7F49-4F8C-9964-7A6701682E82}"/>
              </a:ext>
            </a:extLst>
          </p:cNvPr>
          <p:cNvSpPr>
            <a:spLocks noGrp="1"/>
          </p:cNvSpPr>
          <p:nvPr>
            <p:ph type="dt" sz="half" idx="10"/>
          </p:nvPr>
        </p:nvSpPr>
        <p:spPr>
          <a:xfrm>
            <a:off x="838200" y="6356350"/>
            <a:ext cx="2743200" cy="365125"/>
          </a:xfrm>
          <a:prstGeom prst="rect">
            <a:avLst/>
          </a:prstGeom>
        </p:spPr>
        <p:txBody>
          <a:bodyPr/>
          <a:lstStyle/>
          <a:p>
            <a:fld id="{1375EF9A-5EB2-468E-AA18-0ABBED6C0C6C}" type="datetimeFigureOut">
              <a:rPr lang="en-SG" smtClean="0"/>
              <a:t>28/7/2022</a:t>
            </a:fld>
            <a:endParaRPr lang="en-SG"/>
          </a:p>
        </p:txBody>
      </p:sp>
      <p:sp>
        <p:nvSpPr>
          <p:cNvPr id="6" name="Footer Placeholder 5">
            <a:extLst>
              <a:ext uri="{FF2B5EF4-FFF2-40B4-BE49-F238E27FC236}">
                <a16:creationId xmlns:a16="http://schemas.microsoft.com/office/drawing/2014/main" id="{18DFD61A-7386-41E9-974B-F605A055BFC9}"/>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7" name="Slide Number Placeholder 6">
            <a:extLst>
              <a:ext uri="{FF2B5EF4-FFF2-40B4-BE49-F238E27FC236}">
                <a16:creationId xmlns:a16="http://schemas.microsoft.com/office/drawing/2014/main" id="{C131D125-EF8E-448E-ABA6-E11470D4EB93}"/>
              </a:ext>
            </a:extLst>
          </p:cNvPr>
          <p:cNvSpPr>
            <a:spLocks noGrp="1"/>
          </p:cNvSpPr>
          <p:nvPr>
            <p:ph type="sldNum" sz="quarter" idx="12"/>
          </p:nvPr>
        </p:nvSpPr>
        <p:spPr>
          <a:xfrm>
            <a:off x="9265920" y="6492875"/>
            <a:ext cx="2743200" cy="365125"/>
          </a:xfrm>
          <a:prstGeom prst="roundRect">
            <a:avLst/>
          </a:prstGeom>
        </p:spPr>
        <p:txBody>
          <a:bodyPr/>
          <a:lstStyle/>
          <a:p>
            <a:fld id="{9EF8744F-1FE8-4FCD-A4CA-E1D9EE34937B}" type="slidenum">
              <a:rPr lang="en-SG" smtClean="0"/>
              <a:t>‹#›</a:t>
            </a:fld>
            <a:endParaRPr lang="en-SG"/>
          </a:p>
        </p:txBody>
      </p:sp>
    </p:spTree>
    <p:extLst>
      <p:ext uri="{BB962C8B-B14F-4D97-AF65-F5344CB8AC3E}">
        <p14:creationId xmlns:p14="http://schemas.microsoft.com/office/powerpoint/2010/main" val="1000610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1AF72-5610-49C7-AE36-63562E87EF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1BAB3BFF-5BF7-4CBF-ABC0-F6A17C1795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BF89B3FB-B7BD-44A3-9D69-0BE7D7732A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7678E5-B0B8-4330-B196-DC5035D5ECE9}"/>
              </a:ext>
            </a:extLst>
          </p:cNvPr>
          <p:cNvSpPr>
            <a:spLocks noGrp="1"/>
          </p:cNvSpPr>
          <p:nvPr>
            <p:ph type="dt" sz="half" idx="10"/>
          </p:nvPr>
        </p:nvSpPr>
        <p:spPr>
          <a:xfrm>
            <a:off x="838200" y="6356350"/>
            <a:ext cx="2743200" cy="365125"/>
          </a:xfrm>
          <a:prstGeom prst="rect">
            <a:avLst/>
          </a:prstGeom>
        </p:spPr>
        <p:txBody>
          <a:bodyPr/>
          <a:lstStyle/>
          <a:p>
            <a:fld id="{1375EF9A-5EB2-468E-AA18-0ABBED6C0C6C}" type="datetimeFigureOut">
              <a:rPr lang="en-SG" smtClean="0"/>
              <a:t>28/7/2022</a:t>
            </a:fld>
            <a:endParaRPr lang="en-SG"/>
          </a:p>
        </p:txBody>
      </p:sp>
      <p:sp>
        <p:nvSpPr>
          <p:cNvPr id="6" name="Footer Placeholder 5">
            <a:extLst>
              <a:ext uri="{FF2B5EF4-FFF2-40B4-BE49-F238E27FC236}">
                <a16:creationId xmlns:a16="http://schemas.microsoft.com/office/drawing/2014/main" id="{77DB0097-E86F-490C-BA8A-7B9B5A57EB09}"/>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7" name="Slide Number Placeholder 6">
            <a:extLst>
              <a:ext uri="{FF2B5EF4-FFF2-40B4-BE49-F238E27FC236}">
                <a16:creationId xmlns:a16="http://schemas.microsoft.com/office/drawing/2014/main" id="{B2973BEE-E846-4261-B1B7-E832B09B8E84}"/>
              </a:ext>
            </a:extLst>
          </p:cNvPr>
          <p:cNvSpPr>
            <a:spLocks noGrp="1"/>
          </p:cNvSpPr>
          <p:nvPr>
            <p:ph type="sldNum" sz="quarter" idx="12"/>
          </p:nvPr>
        </p:nvSpPr>
        <p:spPr>
          <a:xfrm>
            <a:off x="9265920" y="6492875"/>
            <a:ext cx="2743200" cy="365125"/>
          </a:xfrm>
          <a:prstGeom prst="roundRect">
            <a:avLst/>
          </a:prstGeom>
        </p:spPr>
        <p:txBody>
          <a:bodyPr/>
          <a:lstStyle/>
          <a:p>
            <a:fld id="{9EF8744F-1FE8-4FCD-A4CA-E1D9EE34937B}" type="slidenum">
              <a:rPr lang="en-SG" smtClean="0"/>
              <a:t>‹#›</a:t>
            </a:fld>
            <a:endParaRPr lang="en-SG"/>
          </a:p>
        </p:txBody>
      </p:sp>
    </p:spTree>
    <p:extLst>
      <p:ext uri="{BB962C8B-B14F-4D97-AF65-F5344CB8AC3E}">
        <p14:creationId xmlns:p14="http://schemas.microsoft.com/office/powerpoint/2010/main" val="3809285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5FE09851-463A-492B-8BCF-00B7325F81D8}"/>
              </a:ext>
            </a:extLst>
          </p:cNvPr>
          <p:cNvSpPr/>
          <p:nvPr userDrawn="1"/>
        </p:nvSpPr>
        <p:spPr>
          <a:xfrm>
            <a:off x="113211" y="6420729"/>
            <a:ext cx="8950235" cy="36933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G" sz="1800" b="0" i="0" u="none" strike="noStrike" baseline="0" dirty="0">
                <a:solidFill>
                  <a:schemeClr val="tx1"/>
                </a:solidFill>
                <a:latin typeface="Times New Roman" panose="02020603050405020304" pitchFamily="18" charset="0"/>
                <a:cs typeface="Times New Roman" panose="02020603050405020304" pitchFamily="18" charset="0"/>
              </a:rPr>
              <a:t>Achieving Sublinear Complexity under Constant 𝑇 in 𝑇-interval Dynamic Networks</a:t>
            </a:r>
            <a:endParaRPr lang="en-SG" dirty="0">
              <a:solidFill>
                <a:schemeClr val="tx1"/>
              </a:solidFill>
              <a:latin typeface="Times New Roman" panose="02020603050405020304" pitchFamily="18" charset="0"/>
              <a:cs typeface="Times New Roman" panose="02020603050405020304" pitchFamily="18" charset="0"/>
            </a:endParaRPr>
          </a:p>
        </p:txBody>
      </p:sp>
      <p:sp>
        <p:nvSpPr>
          <p:cNvPr id="2" name="Title Placeholder 1">
            <a:extLst>
              <a:ext uri="{FF2B5EF4-FFF2-40B4-BE49-F238E27FC236}">
                <a16:creationId xmlns:a16="http://schemas.microsoft.com/office/drawing/2014/main" id="{E2A9E28C-5F71-45F0-8DEB-C394189C1860}"/>
              </a:ext>
            </a:extLst>
          </p:cNvPr>
          <p:cNvSpPr>
            <a:spLocks noGrp="1"/>
          </p:cNvSpPr>
          <p:nvPr>
            <p:ph type="title"/>
          </p:nvPr>
        </p:nvSpPr>
        <p:spPr>
          <a:xfrm>
            <a:off x="89263" y="62093"/>
            <a:ext cx="11989526" cy="618944"/>
          </a:xfrm>
          <a:prstGeom prst="rect">
            <a:avLst/>
          </a:prstGeom>
        </p:spPr>
        <p:txBody>
          <a:bodyPr vert="horz" lIns="91440" tIns="45720" rIns="91440" bIns="45720" rtlCol="0" anchor="ctr">
            <a:normAutofit/>
          </a:bodyPr>
          <a:lstStyle/>
          <a:p>
            <a:r>
              <a:rPr lang="en-US" dirty="0"/>
              <a:t>Click to edit Master title style</a:t>
            </a:r>
            <a:endParaRPr lang="en-SG" dirty="0"/>
          </a:p>
        </p:txBody>
      </p:sp>
      <p:sp>
        <p:nvSpPr>
          <p:cNvPr id="3" name="Text Placeholder 2">
            <a:extLst>
              <a:ext uri="{FF2B5EF4-FFF2-40B4-BE49-F238E27FC236}">
                <a16:creationId xmlns:a16="http://schemas.microsoft.com/office/drawing/2014/main" id="{FA76CEE7-E3DB-416C-AA1C-D839E8B5BD8E}"/>
              </a:ext>
            </a:extLst>
          </p:cNvPr>
          <p:cNvSpPr>
            <a:spLocks noGrp="1"/>
          </p:cNvSpPr>
          <p:nvPr>
            <p:ph type="body" idx="1"/>
          </p:nvPr>
        </p:nvSpPr>
        <p:spPr>
          <a:xfrm>
            <a:off x="358140" y="928642"/>
            <a:ext cx="11475720" cy="53241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10" name="Rectangle: Rounded Corners 9">
            <a:extLst>
              <a:ext uri="{FF2B5EF4-FFF2-40B4-BE49-F238E27FC236}">
                <a16:creationId xmlns:a16="http://schemas.microsoft.com/office/drawing/2014/main" id="{BE54628E-E483-4FD0-A073-58821975E2C4}"/>
              </a:ext>
            </a:extLst>
          </p:cNvPr>
          <p:cNvSpPr/>
          <p:nvPr userDrawn="1"/>
        </p:nvSpPr>
        <p:spPr>
          <a:xfrm>
            <a:off x="9231086" y="6420729"/>
            <a:ext cx="2847703" cy="36933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C59E2A2-6AC9-4BE7-9AE4-9E6124FED08D}" type="slidenum">
              <a:rPr lang="en-SG" smtClean="0">
                <a:solidFill>
                  <a:schemeClr val="tx1"/>
                </a:solidFill>
                <a:latin typeface="Times New Roman" panose="02020603050405020304" pitchFamily="18" charset="0"/>
                <a:cs typeface="Times New Roman" panose="02020603050405020304" pitchFamily="18" charset="0"/>
              </a:rPr>
              <a:t>‹#›</a:t>
            </a:fld>
            <a:r>
              <a:rPr lang="en-SG" dirty="0">
                <a:solidFill>
                  <a:schemeClr val="tx1"/>
                </a:solidFill>
                <a:latin typeface="Times New Roman" panose="02020603050405020304" pitchFamily="18" charset="0"/>
                <a:cs typeface="Times New Roman" panose="02020603050405020304" pitchFamily="18" charset="0"/>
              </a:rPr>
              <a:t> / 14</a:t>
            </a:r>
          </a:p>
        </p:txBody>
      </p:sp>
    </p:spTree>
    <p:extLst>
      <p:ext uri="{BB962C8B-B14F-4D97-AF65-F5344CB8AC3E}">
        <p14:creationId xmlns:p14="http://schemas.microsoft.com/office/powerpoint/2010/main" val="3086655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11.png"/><Relationship Id="rId4" Type="http://schemas.openxmlformats.org/officeDocument/2006/relationships/image" Target="../media/image120.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8" Type="http://schemas.openxmlformats.org/officeDocument/2006/relationships/image" Target="../media/image160.png"/><Relationship Id="rId3" Type="http://schemas.openxmlformats.org/officeDocument/2006/relationships/notesSlide" Target="../notesSlides/notesSlide12.xml"/><Relationship Id="rId7" Type="http://schemas.openxmlformats.org/officeDocument/2006/relationships/image" Target="../media/image161.pn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151.png"/><Relationship Id="rId5" Type="http://schemas.openxmlformats.org/officeDocument/2006/relationships/image" Target="../media/image140.png"/><Relationship Id="rId4" Type="http://schemas.openxmlformats.org/officeDocument/2006/relationships/image" Target="../media/image141.png"/><Relationship Id="rId9" Type="http://schemas.openxmlformats.org/officeDocument/2006/relationships/image" Target="../media/image17.png"/></Relationships>
</file>

<file path=ppt/slides/_rels/slide13.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8.png"/><Relationship Id="rId3" Type="http://schemas.openxmlformats.org/officeDocument/2006/relationships/notesSlide" Target="../notesSlides/notesSlide13.xml"/><Relationship Id="rId7" Type="http://schemas.openxmlformats.org/officeDocument/2006/relationships/image" Target="../media/image21.png"/><Relationship Id="rId12" Type="http://schemas.openxmlformats.org/officeDocument/2006/relationships/image" Target="../media/image26.png"/><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png"/><Relationship Id="rId4" Type="http://schemas.openxmlformats.org/officeDocument/2006/relationships/image" Target="../media/image18.png"/><Relationship Id="rId9"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29.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1D52E-3A56-4C59-A83F-B3B5A96A0839}"/>
              </a:ext>
            </a:extLst>
          </p:cNvPr>
          <p:cNvSpPr>
            <a:spLocks noGrp="1"/>
          </p:cNvSpPr>
          <p:nvPr>
            <p:ph type="ctrTitle"/>
          </p:nvPr>
        </p:nvSpPr>
        <p:spPr>
          <a:xfrm>
            <a:off x="218365" y="1321758"/>
            <a:ext cx="11709778" cy="2387600"/>
          </a:xfrm>
        </p:spPr>
        <p:txBody>
          <a:bodyPr>
            <a:normAutofit/>
          </a:bodyPr>
          <a:lstStyle/>
          <a:p>
            <a:r>
              <a:rPr lang="en-SG" sz="4400" dirty="0"/>
              <a:t>Achieving Sublinear Complexity under Constant 𝑇 in 𝑇-interval Dynamic Networks</a:t>
            </a:r>
          </a:p>
        </p:txBody>
      </p:sp>
      <p:sp>
        <p:nvSpPr>
          <p:cNvPr id="3" name="Subtitle 2">
            <a:extLst>
              <a:ext uri="{FF2B5EF4-FFF2-40B4-BE49-F238E27FC236}">
                <a16:creationId xmlns:a16="http://schemas.microsoft.com/office/drawing/2014/main" id="{757AF8AC-503F-4AD5-9546-E65459869EAA}"/>
              </a:ext>
            </a:extLst>
          </p:cNvPr>
          <p:cNvSpPr>
            <a:spLocks noGrp="1"/>
          </p:cNvSpPr>
          <p:nvPr>
            <p:ph type="subTitle" idx="1"/>
          </p:nvPr>
        </p:nvSpPr>
        <p:spPr>
          <a:xfrm>
            <a:off x="1997853" y="5209542"/>
            <a:ext cx="8150802" cy="2387600"/>
          </a:xfrm>
        </p:spPr>
        <p:txBody>
          <a:bodyPr>
            <a:normAutofit/>
          </a:bodyPr>
          <a:lstStyle/>
          <a:p>
            <a:r>
              <a:rPr lang="en-SG" dirty="0"/>
              <a:t>National University of Singapore</a:t>
            </a:r>
          </a:p>
          <a:p>
            <a:endParaRPr lang="en-SG" sz="2000" dirty="0"/>
          </a:p>
        </p:txBody>
      </p:sp>
      <p:sp>
        <p:nvSpPr>
          <p:cNvPr id="6" name="TextBox 5">
            <a:extLst>
              <a:ext uri="{FF2B5EF4-FFF2-40B4-BE49-F238E27FC236}">
                <a16:creationId xmlns:a16="http://schemas.microsoft.com/office/drawing/2014/main" id="{D5D2F8F1-AC76-494E-8B0A-85DAA4BD81C9}"/>
              </a:ext>
            </a:extLst>
          </p:cNvPr>
          <p:cNvSpPr txBox="1"/>
          <p:nvPr/>
        </p:nvSpPr>
        <p:spPr>
          <a:xfrm>
            <a:off x="2585471" y="3807099"/>
            <a:ext cx="6975566" cy="954107"/>
          </a:xfrm>
          <a:prstGeom prst="rect">
            <a:avLst/>
          </a:prstGeom>
          <a:noFill/>
        </p:spPr>
        <p:txBody>
          <a:bodyPr wrap="square">
            <a:spAutoFit/>
          </a:bodyPr>
          <a:lstStyle/>
          <a:p>
            <a:pPr algn="ctr"/>
            <a:r>
              <a:rPr lang="en-SG" sz="2800" b="1" u="sng" dirty="0"/>
              <a:t>Ruomu Hou</a:t>
            </a:r>
            <a:r>
              <a:rPr lang="en-SG" sz="2800" dirty="0"/>
              <a:t>    </a:t>
            </a:r>
            <a:r>
              <a:rPr lang="en-SG" sz="2800" dirty="0" err="1"/>
              <a:t>Irvan</a:t>
            </a:r>
            <a:r>
              <a:rPr lang="en-SG" sz="2800" dirty="0"/>
              <a:t> Jahja    Yucheng Sun     </a:t>
            </a:r>
            <a:r>
              <a:rPr lang="en-SG" sz="2800" dirty="0" err="1"/>
              <a:t>Jiyan</a:t>
            </a:r>
            <a:r>
              <a:rPr lang="en-SG" sz="2800" dirty="0"/>
              <a:t> Wu      Haifeng Yu</a:t>
            </a:r>
          </a:p>
        </p:txBody>
      </p:sp>
      <p:pic>
        <p:nvPicPr>
          <p:cNvPr id="7" name="Picture 2" descr="https://www.nus.edu.sg/images/default-source/identity-images/NUS_logo_full-vertical.jpg">
            <a:extLst>
              <a:ext uri="{FF2B5EF4-FFF2-40B4-BE49-F238E27FC236}">
                <a16:creationId xmlns:a16="http://schemas.microsoft.com/office/drawing/2014/main" id="{7CABBBD1-7A1A-4CA6-98DD-8E86A1C71A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7152" y="3709358"/>
            <a:ext cx="1880991" cy="2481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75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14BC-E4B4-40E7-AED5-200827E084B1}"/>
              </a:ext>
            </a:extLst>
          </p:cNvPr>
          <p:cNvSpPr>
            <a:spLocks noGrp="1"/>
          </p:cNvSpPr>
          <p:nvPr>
            <p:ph type="title"/>
          </p:nvPr>
        </p:nvSpPr>
        <p:spPr/>
        <p:txBody>
          <a:bodyPr>
            <a:normAutofit fontScale="90000"/>
          </a:bodyPr>
          <a:lstStyle/>
          <a:p>
            <a:r>
              <a:rPr lang="en-US" spc="-1" dirty="0"/>
              <a:t>Soundness Checking – how to generate shares</a:t>
            </a:r>
            <a:endParaRPr lang="en-SG"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E51E295-0243-4619-BE69-F541584445C4}"/>
                  </a:ext>
                </a:extLst>
              </p:cNvPr>
              <p:cNvSpPr>
                <a:spLocks noGrp="1"/>
              </p:cNvSpPr>
              <p:nvPr>
                <p:ph idx="1"/>
              </p:nvPr>
            </p:nvSpPr>
            <p:spPr/>
            <p:txBody>
              <a:bodyPr>
                <a:normAutofit/>
              </a:bodyPr>
              <a:lstStyle/>
              <a:p>
                <a:r>
                  <a:rPr lang="en-SG" sz="2400" dirty="0"/>
                  <a:t>Easy in centralized setting</a:t>
                </a:r>
              </a:p>
              <a:p>
                <a:pPr lvl="1"/>
                <a14:m>
                  <m:oMath xmlns:m="http://schemas.openxmlformats.org/officeDocument/2006/math">
                    <m:r>
                      <a:rPr lang="en-SG" sz="2000" b="0" i="1" smtClean="0">
                        <a:latin typeface="Cambria Math" panose="02040503050406030204" pitchFamily="18" charset="0"/>
                      </a:rPr>
                      <m:t>𝑁</m:t>
                    </m:r>
                    <m:r>
                      <a:rPr lang="en-SG" sz="2000" b="0" i="1" smtClean="0">
                        <a:latin typeface="Cambria Math" panose="02040503050406030204" pitchFamily="18" charset="0"/>
                      </a:rPr>
                      <m:t>−1</m:t>
                    </m:r>
                  </m:oMath>
                </a14:m>
                <a:r>
                  <a:rPr lang="en-SG" sz="2000" dirty="0"/>
                  <a:t> random numbers and </a:t>
                </a:r>
                <a14:m>
                  <m:oMath xmlns:m="http://schemas.openxmlformats.org/officeDocument/2006/math">
                    <m:r>
                      <a:rPr lang="en-SG" sz="2000" b="0" i="1" smtClean="0">
                        <a:latin typeface="Cambria Math" panose="02040503050406030204" pitchFamily="18" charset="0"/>
                      </a:rPr>
                      <m:t>1</m:t>
                    </m:r>
                  </m:oMath>
                </a14:m>
                <a:r>
                  <a:rPr lang="en-SG" sz="2000" dirty="0"/>
                  <a:t> node takes the complement</a:t>
                </a:r>
              </a:p>
              <a:p>
                <a:pPr lvl="1"/>
                <a:r>
                  <a:rPr lang="en-SG" sz="2000" dirty="0"/>
                  <a:t>This is what n-n secret sharing is doing</a:t>
                </a:r>
              </a:p>
              <a:p>
                <a:r>
                  <a:rPr lang="en-SG" sz="2400" dirty="0"/>
                  <a:t>In distributed setting</a:t>
                </a:r>
              </a:p>
              <a:p>
                <a:pPr lvl="1"/>
                <a:r>
                  <a:rPr lang="en-SG" sz="2000" dirty="0"/>
                  <a:t>Every node distribute random sub-shares</a:t>
                </a:r>
              </a:p>
              <a:p>
                <a:pPr lvl="1"/>
                <a:r>
                  <a:rPr lang="en-SG" sz="2000" dirty="0"/>
                  <a:t>Keep a complement sub-share</a:t>
                </a:r>
              </a:p>
              <a:p>
                <a:pPr lvl="1"/>
                <a:r>
                  <a:rPr lang="en-SG" sz="2000" dirty="0"/>
                  <a:t>Random share = sum of all sub-shares</a:t>
                </a:r>
              </a:p>
              <a:p>
                <a:pPr lvl="1"/>
                <a:endParaRPr lang="en-SG" sz="2000" dirty="0"/>
              </a:p>
            </p:txBody>
          </p:sp>
        </mc:Choice>
        <mc:Fallback xmlns="">
          <p:sp>
            <p:nvSpPr>
              <p:cNvPr id="3" name="Content Placeholder 2">
                <a:extLst>
                  <a:ext uri="{FF2B5EF4-FFF2-40B4-BE49-F238E27FC236}">
                    <a16:creationId xmlns:a16="http://schemas.microsoft.com/office/drawing/2014/main" id="{DE51E295-0243-4619-BE69-F541584445C4}"/>
                  </a:ext>
                </a:extLst>
              </p:cNvPr>
              <p:cNvSpPr>
                <a:spLocks noGrp="1" noRot="1" noChangeAspect="1" noMove="1" noResize="1" noEditPoints="1" noAdjustHandles="1" noChangeArrowheads="1" noChangeShapeType="1" noTextEdit="1"/>
              </p:cNvSpPr>
              <p:nvPr>
                <p:ph idx="1"/>
              </p:nvPr>
            </p:nvSpPr>
            <p:spPr>
              <a:blipFill>
                <a:blip r:embed="rId4"/>
                <a:stretch>
                  <a:fillRect l="-744" t="-1487"/>
                </a:stretch>
              </a:blipFill>
            </p:spPr>
            <p:txBody>
              <a:bodyPr/>
              <a:lstStyle/>
              <a:p>
                <a:r>
                  <a:rPr lang="en-SG">
                    <a:noFill/>
                  </a:rPr>
                  <a:t> </a:t>
                </a:r>
              </a:p>
            </p:txBody>
          </p:sp>
        </mc:Fallback>
      </mc:AlternateContent>
      <p:grpSp>
        <p:nvGrpSpPr>
          <p:cNvPr id="4" name="Group 3">
            <a:extLst>
              <a:ext uri="{FF2B5EF4-FFF2-40B4-BE49-F238E27FC236}">
                <a16:creationId xmlns:a16="http://schemas.microsoft.com/office/drawing/2014/main" id="{8A766B1C-A4D6-45A2-882C-EA271D3D2834}"/>
              </a:ext>
            </a:extLst>
          </p:cNvPr>
          <p:cNvGrpSpPr/>
          <p:nvPr/>
        </p:nvGrpSpPr>
        <p:grpSpPr>
          <a:xfrm>
            <a:off x="6299352" y="2754649"/>
            <a:ext cx="5673047" cy="3498105"/>
            <a:chOff x="1136770" y="2220638"/>
            <a:chExt cx="5673047" cy="3498105"/>
          </a:xfrm>
        </p:grpSpPr>
        <p:cxnSp>
          <p:nvCxnSpPr>
            <p:cNvPr id="5" name="Straight Connector 4">
              <a:extLst>
                <a:ext uri="{FF2B5EF4-FFF2-40B4-BE49-F238E27FC236}">
                  <a16:creationId xmlns:a16="http://schemas.microsoft.com/office/drawing/2014/main" id="{9E09153B-F6F4-4862-BC59-A675056F175E}"/>
                </a:ext>
              </a:extLst>
            </p:cNvPr>
            <p:cNvCxnSpPr/>
            <p:nvPr/>
          </p:nvCxnSpPr>
          <p:spPr>
            <a:xfrm flipV="1">
              <a:off x="1616091" y="2783656"/>
              <a:ext cx="1599447" cy="491907"/>
            </a:xfrm>
            <a:prstGeom prst="line">
              <a:avLst/>
            </a:prstGeom>
            <a:ln w="38100"/>
          </p:spPr>
          <p:style>
            <a:lnRef idx="3">
              <a:schemeClr val="dk1"/>
            </a:lnRef>
            <a:fillRef idx="0">
              <a:schemeClr val="dk1"/>
            </a:fillRef>
            <a:effectRef idx="2">
              <a:schemeClr val="dk1"/>
            </a:effectRef>
            <a:fontRef idx="minor">
              <a:schemeClr val="tx1"/>
            </a:fontRef>
          </p:style>
        </p:cxnSp>
        <p:cxnSp>
          <p:nvCxnSpPr>
            <p:cNvPr id="6" name="Straight Connector 5">
              <a:extLst>
                <a:ext uri="{FF2B5EF4-FFF2-40B4-BE49-F238E27FC236}">
                  <a16:creationId xmlns:a16="http://schemas.microsoft.com/office/drawing/2014/main" id="{B71A3BD1-A147-4265-8E96-E5983E938A54}"/>
                </a:ext>
              </a:extLst>
            </p:cNvPr>
            <p:cNvCxnSpPr>
              <a:cxnSpLocks/>
            </p:cNvCxnSpPr>
            <p:nvPr/>
          </p:nvCxnSpPr>
          <p:spPr>
            <a:xfrm>
              <a:off x="1676463" y="3367666"/>
              <a:ext cx="923926" cy="989287"/>
            </a:xfrm>
            <a:prstGeom prst="line">
              <a:avLst/>
            </a:prstGeom>
            <a:ln w="38100"/>
          </p:spPr>
          <p:style>
            <a:lnRef idx="3">
              <a:schemeClr val="dk1"/>
            </a:lnRef>
            <a:fillRef idx="0">
              <a:schemeClr val="dk1"/>
            </a:fillRef>
            <a:effectRef idx="2">
              <a:schemeClr val="dk1"/>
            </a:effectRef>
            <a:fontRef idx="minor">
              <a:schemeClr val="tx1"/>
            </a:fontRef>
          </p:style>
        </p:cxnSp>
        <p:cxnSp>
          <p:nvCxnSpPr>
            <p:cNvPr id="7" name="Straight Connector 6">
              <a:extLst>
                <a:ext uri="{FF2B5EF4-FFF2-40B4-BE49-F238E27FC236}">
                  <a16:creationId xmlns:a16="http://schemas.microsoft.com/office/drawing/2014/main" id="{8DF54616-7045-49F2-AE23-E05E44F29DC3}"/>
                </a:ext>
              </a:extLst>
            </p:cNvPr>
            <p:cNvCxnSpPr>
              <a:cxnSpLocks/>
            </p:cNvCxnSpPr>
            <p:nvPr/>
          </p:nvCxnSpPr>
          <p:spPr>
            <a:xfrm>
              <a:off x="3321801" y="2934010"/>
              <a:ext cx="923926" cy="989287"/>
            </a:xfrm>
            <a:prstGeom prst="line">
              <a:avLst/>
            </a:prstGeom>
            <a:ln w="38100"/>
          </p:spPr>
          <p:style>
            <a:lnRef idx="3">
              <a:schemeClr val="dk1"/>
            </a:lnRef>
            <a:fillRef idx="0">
              <a:schemeClr val="dk1"/>
            </a:fillRef>
            <a:effectRef idx="2">
              <a:schemeClr val="dk1"/>
            </a:effectRef>
            <a:fontRef idx="minor">
              <a:schemeClr val="tx1"/>
            </a:fontRef>
          </p:style>
        </p:cxnSp>
        <p:cxnSp>
          <p:nvCxnSpPr>
            <p:cNvPr id="8" name="Straight Connector 7">
              <a:extLst>
                <a:ext uri="{FF2B5EF4-FFF2-40B4-BE49-F238E27FC236}">
                  <a16:creationId xmlns:a16="http://schemas.microsoft.com/office/drawing/2014/main" id="{93BDE115-E3A9-46DD-ABE3-4EBBC5B38683}"/>
                </a:ext>
              </a:extLst>
            </p:cNvPr>
            <p:cNvCxnSpPr>
              <a:cxnSpLocks/>
              <a:stCxn id="26" idx="3"/>
            </p:cNvCxnSpPr>
            <p:nvPr/>
          </p:nvCxnSpPr>
          <p:spPr>
            <a:xfrm flipH="1">
              <a:off x="4549433" y="2449452"/>
              <a:ext cx="511838" cy="1450250"/>
            </a:xfrm>
            <a:prstGeom prst="line">
              <a:avLst/>
            </a:prstGeom>
            <a:ln w="38100"/>
          </p:spPr>
          <p:style>
            <a:lnRef idx="3">
              <a:schemeClr val="dk1"/>
            </a:lnRef>
            <a:fillRef idx="0">
              <a:schemeClr val="dk1"/>
            </a:fillRef>
            <a:effectRef idx="2">
              <a:schemeClr val="dk1"/>
            </a:effectRef>
            <a:fontRef idx="minor">
              <a:schemeClr val="tx1"/>
            </a:fontRef>
          </p:style>
        </p:cxnSp>
        <p:cxnSp>
          <p:nvCxnSpPr>
            <p:cNvPr id="9" name="Straight Connector 8">
              <a:extLst>
                <a:ext uri="{FF2B5EF4-FFF2-40B4-BE49-F238E27FC236}">
                  <a16:creationId xmlns:a16="http://schemas.microsoft.com/office/drawing/2014/main" id="{527A86DE-C3D5-41A8-9653-80310BAFD462}"/>
                </a:ext>
              </a:extLst>
            </p:cNvPr>
            <p:cNvCxnSpPr>
              <a:cxnSpLocks/>
            </p:cNvCxnSpPr>
            <p:nvPr/>
          </p:nvCxnSpPr>
          <p:spPr>
            <a:xfrm flipH="1" flipV="1">
              <a:off x="4600873" y="4049889"/>
              <a:ext cx="1622977" cy="585490"/>
            </a:xfrm>
            <a:prstGeom prst="line">
              <a:avLst/>
            </a:prstGeom>
            <a:ln w="38100"/>
          </p:spPr>
          <p:style>
            <a:lnRef idx="3">
              <a:schemeClr val="dk1"/>
            </a:lnRef>
            <a:fillRef idx="0">
              <a:schemeClr val="dk1"/>
            </a:fillRef>
            <a:effectRef idx="2">
              <a:schemeClr val="dk1"/>
            </a:effectRef>
            <a:fontRef idx="minor">
              <a:schemeClr val="tx1"/>
            </a:fontRef>
          </p:style>
        </p:cxnSp>
        <p:cxnSp>
          <p:nvCxnSpPr>
            <p:cNvPr id="10" name="Straight Connector 9">
              <a:extLst>
                <a:ext uri="{FF2B5EF4-FFF2-40B4-BE49-F238E27FC236}">
                  <a16:creationId xmlns:a16="http://schemas.microsoft.com/office/drawing/2014/main" id="{0BE7B316-A7C7-42A5-80F5-B26D3B3F23D3}"/>
                </a:ext>
              </a:extLst>
            </p:cNvPr>
            <p:cNvCxnSpPr>
              <a:cxnSpLocks/>
            </p:cNvCxnSpPr>
            <p:nvPr/>
          </p:nvCxnSpPr>
          <p:spPr>
            <a:xfrm flipV="1">
              <a:off x="6335774" y="3206285"/>
              <a:ext cx="59879" cy="1523066"/>
            </a:xfrm>
            <a:prstGeom prst="line">
              <a:avLst/>
            </a:prstGeom>
            <a:ln w="38100"/>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87A20C17-6430-4F57-B3F1-A128C90029E6}"/>
                </a:ext>
              </a:extLst>
            </p:cNvPr>
            <p:cNvCxnSpPr>
              <a:cxnSpLocks/>
            </p:cNvCxnSpPr>
            <p:nvPr/>
          </p:nvCxnSpPr>
          <p:spPr>
            <a:xfrm flipH="1">
              <a:off x="4072385" y="4730276"/>
              <a:ext cx="2173728" cy="538330"/>
            </a:xfrm>
            <a:prstGeom prst="line">
              <a:avLst/>
            </a:prstGeom>
            <a:ln w="38100"/>
          </p:spPr>
          <p:style>
            <a:lnRef idx="3">
              <a:schemeClr val="dk1"/>
            </a:lnRef>
            <a:fillRef idx="0">
              <a:schemeClr val="dk1"/>
            </a:fillRef>
            <a:effectRef idx="2">
              <a:schemeClr val="dk1"/>
            </a:effectRef>
            <a:fontRef idx="minor">
              <a:schemeClr val="tx1"/>
            </a:fontRef>
          </p:style>
        </p:cxnSp>
        <p:cxnSp>
          <p:nvCxnSpPr>
            <p:cNvPr id="12" name="Straight Connector 11">
              <a:extLst>
                <a:ext uri="{FF2B5EF4-FFF2-40B4-BE49-F238E27FC236}">
                  <a16:creationId xmlns:a16="http://schemas.microsoft.com/office/drawing/2014/main" id="{677ED24D-DD9A-4AA1-8800-96363D64F67C}"/>
                </a:ext>
              </a:extLst>
            </p:cNvPr>
            <p:cNvCxnSpPr>
              <a:cxnSpLocks/>
            </p:cNvCxnSpPr>
            <p:nvPr/>
          </p:nvCxnSpPr>
          <p:spPr>
            <a:xfrm flipH="1">
              <a:off x="2270785" y="3951598"/>
              <a:ext cx="2173728" cy="538330"/>
            </a:xfrm>
            <a:prstGeom prst="line">
              <a:avLst/>
            </a:prstGeom>
            <a:ln w="38100"/>
          </p:spPr>
          <p:style>
            <a:lnRef idx="3">
              <a:schemeClr val="dk1"/>
            </a:lnRef>
            <a:fillRef idx="0">
              <a:schemeClr val="dk1"/>
            </a:fillRef>
            <a:effectRef idx="2">
              <a:schemeClr val="dk1"/>
            </a:effectRef>
            <a:fontRef idx="minor">
              <a:schemeClr val="tx1"/>
            </a:fontRef>
          </p:style>
        </p:cxnSp>
        <p:grpSp>
          <p:nvGrpSpPr>
            <p:cNvPr id="13" name="Group 12">
              <a:extLst>
                <a:ext uri="{FF2B5EF4-FFF2-40B4-BE49-F238E27FC236}">
                  <a16:creationId xmlns:a16="http://schemas.microsoft.com/office/drawing/2014/main" id="{129BA75F-D9AF-4088-8098-091D83006786}"/>
                </a:ext>
              </a:extLst>
            </p:cNvPr>
            <p:cNvGrpSpPr/>
            <p:nvPr/>
          </p:nvGrpSpPr>
          <p:grpSpPr>
            <a:xfrm>
              <a:off x="5851166" y="3035900"/>
              <a:ext cx="958651" cy="721698"/>
              <a:chOff x="2186092" y="1721444"/>
              <a:chExt cx="851133" cy="640756"/>
            </a:xfrm>
          </p:grpSpPr>
          <p:sp>
            <p:nvSpPr>
              <p:cNvPr id="98" name="Rectangle: Rounded Corners 97">
                <a:extLst>
                  <a:ext uri="{FF2B5EF4-FFF2-40B4-BE49-F238E27FC236}">
                    <a16:creationId xmlns:a16="http://schemas.microsoft.com/office/drawing/2014/main" id="{2F15B1DB-94C3-44A5-9223-41459948E7F5}"/>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99" name="Rectangle: Rounded Corners 98">
                <a:extLst>
                  <a:ext uri="{FF2B5EF4-FFF2-40B4-BE49-F238E27FC236}">
                    <a16:creationId xmlns:a16="http://schemas.microsoft.com/office/drawing/2014/main" id="{7B60E238-0CDB-414A-91B2-AF159CF68408}"/>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00" name="Group 99">
                <a:extLst>
                  <a:ext uri="{FF2B5EF4-FFF2-40B4-BE49-F238E27FC236}">
                    <a16:creationId xmlns:a16="http://schemas.microsoft.com/office/drawing/2014/main" id="{CD4192EC-277E-4C6C-9857-8CBE3937E6AF}"/>
                  </a:ext>
                </a:extLst>
              </p:cNvPr>
              <p:cNvGrpSpPr/>
              <p:nvPr/>
            </p:nvGrpSpPr>
            <p:grpSpPr>
              <a:xfrm>
                <a:off x="2444916" y="2213210"/>
                <a:ext cx="333485" cy="148990"/>
                <a:chOff x="5090160" y="3721608"/>
                <a:chExt cx="1429512" cy="457200"/>
              </a:xfrm>
            </p:grpSpPr>
            <p:sp>
              <p:nvSpPr>
                <p:cNvPr id="107" name="Rectangle: Rounded Corners 106">
                  <a:extLst>
                    <a:ext uri="{FF2B5EF4-FFF2-40B4-BE49-F238E27FC236}">
                      <a16:creationId xmlns:a16="http://schemas.microsoft.com/office/drawing/2014/main" id="{6A4418EC-AD2A-42AD-A8D1-AFCD4A368E30}"/>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08" name="Rectangle: Rounded Corners 107">
                  <a:extLst>
                    <a:ext uri="{FF2B5EF4-FFF2-40B4-BE49-F238E27FC236}">
                      <a16:creationId xmlns:a16="http://schemas.microsoft.com/office/drawing/2014/main" id="{20DFFDB9-37C0-42C2-AE69-3BCE8BE22F4D}"/>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01" name="Rectangle: Rounded Corners 100">
                <a:extLst>
                  <a:ext uri="{FF2B5EF4-FFF2-40B4-BE49-F238E27FC236}">
                    <a16:creationId xmlns:a16="http://schemas.microsoft.com/office/drawing/2014/main" id="{0CF580A0-8E3B-42F9-9EFC-1BB1251B38A6}"/>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02" name="Group 101">
                <a:extLst>
                  <a:ext uri="{FF2B5EF4-FFF2-40B4-BE49-F238E27FC236}">
                    <a16:creationId xmlns:a16="http://schemas.microsoft.com/office/drawing/2014/main" id="{E5B8B640-E1B5-473F-9B30-921913538E7A}"/>
                  </a:ext>
                </a:extLst>
              </p:cNvPr>
              <p:cNvGrpSpPr/>
              <p:nvPr/>
            </p:nvGrpSpPr>
            <p:grpSpPr>
              <a:xfrm>
                <a:off x="2260805" y="2148228"/>
                <a:ext cx="151882" cy="32993"/>
                <a:chOff x="3308026" y="3186049"/>
                <a:chExt cx="151882" cy="32993"/>
              </a:xfrm>
            </p:grpSpPr>
            <p:sp>
              <p:nvSpPr>
                <p:cNvPr id="104" name="Oval 103">
                  <a:extLst>
                    <a:ext uri="{FF2B5EF4-FFF2-40B4-BE49-F238E27FC236}">
                      <a16:creationId xmlns:a16="http://schemas.microsoft.com/office/drawing/2014/main" id="{F7B97462-34DF-4119-98A1-8ABD6830B7A3}"/>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05" name="Oval 104">
                  <a:extLst>
                    <a:ext uri="{FF2B5EF4-FFF2-40B4-BE49-F238E27FC236}">
                      <a16:creationId xmlns:a16="http://schemas.microsoft.com/office/drawing/2014/main" id="{849B4262-6EC2-4AE4-A48A-1E493C0BA47B}"/>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06" name="Oval 105">
                  <a:extLst>
                    <a:ext uri="{FF2B5EF4-FFF2-40B4-BE49-F238E27FC236}">
                      <a16:creationId xmlns:a16="http://schemas.microsoft.com/office/drawing/2014/main" id="{3EA1823C-6D55-4153-B1D8-F8580832BD62}"/>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03" name="Rectangle 102">
                <a:extLst>
                  <a:ext uri="{FF2B5EF4-FFF2-40B4-BE49-F238E27FC236}">
                    <a16:creationId xmlns:a16="http://schemas.microsoft.com/office/drawing/2014/main" id="{5AFFD026-AF5E-4D92-BE4F-AE801B2361D0}"/>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4" name="Group 13">
              <a:extLst>
                <a:ext uri="{FF2B5EF4-FFF2-40B4-BE49-F238E27FC236}">
                  <a16:creationId xmlns:a16="http://schemas.microsoft.com/office/drawing/2014/main" id="{E5202D8D-15C7-4F53-9647-E35657D60FA7}"/>
                </a:ext>
              </a:extLst>
            </p:cNvPr>
            <p:cNvGrpSpPr/>
            <p:nvPr/>
          </p:nvGrpSpPr>
          <p:grpSpPr>
            <a:xfrm>
              <a:off x="5801775" y="4360649"/>
              <a:ext cx="958651" cy="721698"/>
              <a:chOff x="2186092" y="1721444"/>
              <a:chExt cx="851133" cy="640756"/>
            </a:xfrm>
          </p:grpSpPr>
          <p:sp>
            <p:nvSpPr>
              <p:cNvPr id="87" name="Rectangle: Rounded Corners 86">
                <a:extLst>
                  <a:ext uri="{FF2B5EF4-FFF2-40B4-BE49-F238E27FC236}">
                    <a16:creationId xmlns:a16="http://schemas.microsoft.com/office/drawing/2014/main" id="{6266FBD2-8EA4-40A5-9856-950663264D16}"/>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88" name="Rectangle: Rounded Corners 87">
                <a:extLst>
                  <a:ext uri="{FF2B5EF4-FFF2-40B4-BE49-F238E27FC236}">
                    <a16:creationId xmlns:a16="http://schemas.microsoft.com/office/drawing/2014/main" id="{3E903FED-D6B8-42B3-9924-E03D8F512288}"/>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89" name="Group 88">
                <a:extLst>
                  <a:ext uri="{FF2B5EF4-FFF2-40B4-BE49-F238E27FC236}">
                    <a16:creationId xmlns:a16="http://schemas.microsoft.com/office/drawing/2014/main" id="{89451FDD-689C-466B-8EB4-DAC3B4FC6B95}"/>
                  </a:ext>
                </a:extLst>
              </p:cNvPr>
              <p:cNvGrpSpPr/>
              <p:nvPr/>
            </p:nvGrpSpPr>
            <p:grpSpPr>
              <a:xfrm>
                <a:off x="2444916" y="2213210"/>
                <a:ext cx="333485" cy="148990"/>
                <a:chOff x="5090160" y="3721608"/>
                <a:chExt cx="1429512" cy="457200"/>
              </a:xfrm>
            </p:grpSpPr>
            <p:sp>
              <p:nvSpPr>
                <p:cNvPr id="96" name="Rectangle: Rounded Corners 95">
                  <a:extLst>
                    <a:ext uri="{FF2B5EF4-FFF2-40B4-BE49-F238E27FC236}">
                      <a16:creationId xmlns:a16="http://schemas.microsoft.com/office/drawing/2014/main" id="{6293080E-15D4-49D1-891D-176AA8E29C12}"/>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97" name="Rectangle: Rounded Corners 96">
                  <a:extLst>
                    <a:ext uri="{FF2B5EF4-FFF2-40B4-BE49-F238E27FC236}">
                      <a16:creationId xmlns:a16="http://schemas.microsoft.com/office/drawing/2014/main" id="{A56248D3-39DA-445C-BADA-1607F65D3DAA}"/>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90" name="Rectangle: Rounded Corners 89">
                <a:extLst>
                  <a:ext uri="{FF2B5EF4-FFF2-40B4-BE49-F238E27FC236}">
                    <a16:creationId xmlns:a16="http://schemas.microsoft.com/office/drawing/2014/main" id="{C58E1BAC-B23B-4793-9B3F-D3726A422C50}"/>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91" name="Group 90">
                <a:extLst>
                  <a:ext uri="{FF2B5EF4-FFF2-40B4-BE49-F238E27FC236}">
                    <a16:creationId xmlns:a16="http://schemas.microsoft.com/office/drawing/2014/main" id="{A0E6467A-B0F0-4AE6-91F0-6DE499FD3034}"/>
                  </a:ext>
                </a:extLst>
              </p:cNvPr>
              <p:cNvGrpSpPr/>
              <p:nvPr/>
            </p:nvGrpSpPr>
            <p:grpSpPr>
              <a:xfrm>
                <a:off x="2260805" y="2148228"/>
                <a:ext cx="151882" cy="32993"/>
                <a:chOff x="3308026" y="3186049"/>
                <a:chExt cx="151882" cy="32993"/>
              </a:xfrm>
            </p:grpSpPr>
            <p:sp>
              <p:nvSpPr>
                <p:cNvPr id="93" name="Oval 92">
                  <a:extLst>
                    <a:ext uri="{FF2B5EF4-FFF2-40B4-BE49-F238E27FC236}">
                      <a16:creationId xmlns:a16="http://schemas.microsoft.com/office/drawing/2014/main" id="{EC10E1D0-D71A-4214-AC71-B30CA55538D0}"/>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94" name="Oval 93">
                  <a:extLst>
                    <a:ext uri="{FF2B5EF4-FFF2-40B4-BE49-F238E27FC236}">
                      <a16:creationId xmlns:a16="http://schemas.microsoft.com/office/drawing/2014/main" id="{83AB54B5-9139-4BC5-9A25-8DBDA5DA3DC0}"/>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95" name="Oval 94">
                  <a:extLst>
                    <a:ext uri="{FF2B5EF4-FFF2-40B4-BE49-F238E27FC236}">
                      <a16:creationId xmlns:a16="http://schemas.microsoft.com/office/drawing/2014/main" id="{C193BA59-C8DD-4EBB-8351-F65EA55CB2CC}"/>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92" name="Rectangle 91">
                <a:extLst>
                  <a:ext uri="{FF2B5EF4-FFF2-40B4-BE49-F238E27FC236}">
                    <a16:creationId xmlns:a16="http://schemas.microsoft.com/office/drawing/2014/main" id="{506AD593-84B0-4CE5-BB21-0EC65F6D887B}"/>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5" name="Group 14">
              <a:extLst>
                <a:ext uri="{FF2B5EF4-FFF2-40B4-BE49-F238E27FC236}">
                  <a16:creationId xmlns:a16="http://schemas.microsoft.com/office/drawing/2014/main" id="{E6A5DFCC-1418-40F0-8816-DF959BF59805}"/>
                </a:ext>
              </a:extLst>
            </p:cNvPr>
            <p:cNvGrpSpPr/>
            <p:nvPr/>
          </p:nvGrpSpPr>
          <p:grpSpPr>
            <a:xfrm>
              <a:off x="3913171" y="3710884"/>
              <a:ext cx="958651" cy="721698"/>
              <a:chOff x="2186092" y="1721444"/>
              <a:chExt cx="851133" cy="640756"/>
            </a:xfrm>
          </p:grpSpPr>
          <p:sp>
            <p:nvSpPr>
              <p:cNvPr id="76" name="Rectangle: Rounded Corners 75">
                <a:extLst>
                  <a:ext uri="{FF2B5EF4-FFF2-40B4-BE49-F238E27FC236}">
                    <a16:creationId xmlns:a16="http://schemas.microsoft.com/office/drawing/2014/main" id="{CDD77B52-1040-401E-B876-714F3240A55D}"/>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77" name="Rectangle: Rounded Corners 76">
                <a:extLst>
                  <a:ext uri="{FF2B5EF4-FFF2-40B4-BE49-F238E27FC236}">
                    <a16:creationId xmlns:a16="http://schemas.microsoft.com/office/drawing/2014/main" id="{38CC3EF0-0670-4D08-8766-BF657E3BE7CE}"/>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G" sz="2000" dirty="0">
                    <a:solidFill>
                      <a:schemeClr val="tx1"/>
                    </a:solidFill>
                  </a:rPr>
                  <a:t>B</a:t>
                </a:r>
              </a:p>
            </p:txBody>
          </p:sp>
          <p:grpSp>
            <p:nvGrpSpPr>
              <p:cNvPr id="78" name="Group 77">
                <a:extLst>
                  <a:ext uri="{FF2B5EF4-FFF2-40B4-BE49-F238E27FC236}">
                    <a16:creationId xmlns:a16="http://schemas.microsoft.com/office/drawing/2014/main" id="{5F081451-B429-449B-9C77-A9D4C4E4A060}"/>
                  </a:ext>
                </a:extLst>
              </p:cNvPr>
              <p:cNvGrpSpPr/>
              <p:nvPr/>
            </p:nvGrpSpPr>
            <p:grpSpPr>
              <a:xfrm>
                <a:off x="2444916" y="2213210"/>
                <a:ext cx="333485" cy="148990"/>
                <a:chOff x="5090160" y="3721608"/>
                <a:chExt cx="1429512" cy="457200"/>
              </a:xfrm>
            </p:grpSpPr>
            <p:sp>
              <p:nvSpPr>
                <p:cNvPr id="85" name="Rectangle: Rounded Corners 84">
                  <a:extLst>
                    <a:ext uri="{FF2B5EF4-FFF2-40B4-BE49-F238E27FC236}">
                      <a16:creationId xmlns:a16="http://schemas.microsoft.com/office/drawing/2014/main" id="{5D3219EF-C209-4591-8110-2A748960ACBC}"/>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86" name="Rectangle: Rounded Corners 85">
                  <a:extLst>
                    <a:ext uri="{FF2B5EF4-FFF2-40B4-BE49-F238E27FC236}">
                      <a16:creationId xmlns:a16="http://schemas.microsoft.com/office/drawing/2014/main" id="{91A3E972-7BCD-4BC6-BF66-AC2465BD785A}"/>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79" name="Rectangle: Rounded Corners 78">
                <a:extLst>
                  <a:ext uri="{FF2B5EF4-FFF2-40B4-BE49-F238E27FC236}">
                    <a16:creationId xmlns:a16="http://schemas.microsoft.com/office/drawing/2014/main" id="{BA2F0887-2125-44C8-B44B-233DD42E29F9}"/>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80" name="Group 79">
                <a:extLst>
                  <a:ext uri="{FF2B5EF4-FFF2-40B4-BE49-F238E27FC236}">
                    <a16:creationId xmlns:a16="http://schemas.microsoft.com/office/drawing/2014/main" id="{311BB540-FEAF-49B0-8827-787CA4C97942}"/>
                  </a:ext>
                </a:extLst>
              </p:cNvPr>
              <p:cNvGrpSpPr/>
              <p:nvPr/>
            </p:nvGrpSpPr>
            <p:grpSpPr>
              <a:xfrm>
                <a:off x="2260805" y="2148228"/>
                <a:ext cx="151882" cy="32993"/>
                <a:chOff x="3308026" y="3186049"/>
                <a:chExt cx="151882" cy="32993"/>
              </a:xfrm>
            </p:grpSpPr>
            <p:sp>
              <p:nvSpPr>
                <p:cNvPr id="82" name="Oval 81">
                  <a:extLst>
                    <a:ext uri="{FF2B5EF4-FFF2-40B4-BE49-F238E27FC236}">
                      <a16:creationId xmlns:a16="http://schemas.microsoft.com/office/drawing/2014/main" id="{AB64D729-A11A-4F38-A6F7-B7F04108C90C}"/>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83" name="Oval 82">
                  <a:extLst>
                    <a:ext uri="{FF2B5EF4-FFF2-40B4-BE49-F238E27FC236}">
                      <a16:creationId xmlns:a16="http://schemas.microsoft.com/office/drawing/2014/main" id="{D743E591-2F4A-4877-B5C5-7C2CCE44EDF3}"/>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84" name="Oval 83">
                  <a:extLst>
                    <a:ext uri="{FF2B5EF4-FFF2-40B4-BE49-F238E27FC236}">
                      <a16:creationId xmlns:a16="http://schemas.microsoft.com/office/drawing/2014/main" id="{8D880F31-4298-4AE3-9066-9A7A436A4D6B}"/>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81" name="Rectangle 80">
                <a:extLst>
                  <a:ext uri="{FF2B5EF4-FFF2-40B4-BE49-F238E27FC236}">
                    <a16:creationId xmlns:a16="http://schemas.microsoft.com/office/drawing/2014/main" id="{F917FED3-B1B7-4EC4-93F3-EC36BBF2FD3F}"/>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6" name="Group 15">
              <a:extLst>
                <a:ext uri="{FF2B5EF4-FFF2-40B4-BE49-F238E27FC236}">
                  <a16:creationId xmlns:a16="http://schemas.microsoft.com/office/drawing/2014/main" id="{EA443021-EEDE-424B-8528-9343AE015E98}"/>
                </a:ext>
              </a:extLst>
            </p:cNvPr>
            <p:cNvGrpSpPr/>
            <p:nvPr/>
          </p:nvGrpSpPr>
          <p:grpSpPr>
            <a:xfrm>
              <a:off x="3620387" y="4997045"/>
              <a:ext cx="958651" cy="721698"/>
              <a:chOff x="2186092" y="1721444"/>
              <a:chExt cx="851133" cy="640756"/>
            </a:xfrm>
          </p:grpSpPr>
          <p:sp>
            <p:nvSpPr>
              <p:cNvPr id="65" name="Rectangle: Rounded Corners 64">
                <a:extLst>
                  <a:ext uri="{FF2B5EF4-FFF2-40B4-BE49-F238E27FC236}">
                    <a16:creationId xmlns:a16="http://schemas.microsoft.com/office/drawing/2014/main" id="{93FB99B5-E40D-49E0-9188-4E0B48414952}"/>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66" name="Rectangle: Rounded Corners 65">
                <a:extLst>
                  <a:ext uri="{FF2B5EF4-FFF2-40B4-BE49-F238E27FC236}">
                    <a16:creationId xmlns:a16="http://schemas.microsoft.com/office/drawing/2014/main" id="{7C297BC2-4802-43B7-8ADF-06A625378572}"/>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67" name="Group 66">
                <a:extLst>
                  <a:ext uri="{FF2B5EF4-FFF2-40B4-BE49-F238E27FC236}">
                    <a16:creationId xmlns:a16="http://schemas.microsoft.com/office/drawing/2014/main" id="{6CCDBF9F-DB82-483E-82C5-BDF2F3CEDF9C}"/>
                  </a:ext>
                </a:extLst>
              </p:cNvPr>
              <p:cNvGrpSpPr/>
              <p:nvPr/>
            </p:nvGrpSpPr>
            <p:grpSpPr>
              <a:xfrm>
                <a:off x="2444916" y="2213210"/>
                <a:ext cx="333485" cy="148990"/>
                <a:chOff x="5090160" y="3721608"/>
                <a:chExt cx="1429512" cy="457200"/>
              </a:xfrm>
            </p:grpSpPr>
            <p:sp>
              <p:nvSpPr>
                <p:cNvPr id="74" name="Rectangle: Rounded Corners 73">
                  <a:extLst>
                    <a:ext uri="{FF2B5EF4-FFF2-40B4-BE49-F238E27FC236}">
                      <a16:creationId xmlns:a16="http://schemas.microsoft.com/office/drawing/2014/main" id="{B3C1131F-2D13-45D2-B303-E24E5FFBF6AC}"/>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75" name="Rectangle: Rounded Corners 74">
                  <a:extLst>
                    <a:ext uri="{FF2B5EF4-FFF2-40B4-BE49-F238E27FC236}">
                      <a16:creationId xmlns:a16="http://schemas.microsoft.com/office/drawing/2014/main" id="{E6C86B66-9BE8-486B-962B-DB74D94F0EA9}"/>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68" name="Rectangle: Rounded Corners 67">
                <a:extLst>
                  <a:ext uri="{FF2B5EF4-FFF2-40B4-BE49-F238E27FC236}">
                    <a16:creationId xmlns:a16="http://schemas.microsoft.com/office/drawing/2014/main" id="{594937EC-C786-4851-B887-E7F41756E2D7}"/>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69" name="Group 68">
                <a:extLst>
                  <a:ext uri="{FF2B5EF4-FFF2-40B4-BE49-F238E27FC236}">
                    <a16:creationId xmlns:a16="http://schemas.microsoft.com/office/drawing/2014/main" id="{65C0390E-DEEF-44C8-BC0A-0F56229C70A5}"/>
                  </a:ext>
                </a:extLst>
              </p:cNvPr>
              <p:cNvGrpSpPr/>
              <p:nvPr/>
            </p:nvGrpSpPr>
            <p:grpSpPr>
              <a:xfrm>
                <a:off x="2260805" y="2148228"/>
                <a:ext cx="151882" cy="32993"/>
                <a:chOff x="3308026" y="3186049"/>
                <a:chExt cx="151882" cy="32993"/>
              </a:xfrm>
            </p:grpSpPr>
            <p:sp>
              <p:nvSpPr>
                <p:cNvPr id="71" name="Oval 70">
                  <a:extLst>
                    <a:ext uri="{FF2B5EF4-FFF2-40B4-BE49-F238E27FC236}">
                      <a16:creationId xmlns:a16="http://schemas.microsoft.com/office/drawing/2014/main" id="{484892A6-5C1C-481F-94D6-1E00C38C322E}"/>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72" name="Oval 71">
                  <a:extLst>
                    <a:ext uri="{FF2B5EF4-FFF2-40B4-BE49-F238E27FC236}">
                      <a16:creationId xmlns:a16="http://schemas.microsoft.com/office/drawing/2014/main" id="{C8A6A599-41C3-4B27-98C3-028605E3149C}"/>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73" name="Oval 72">
                  <a:extLst>
                    <a:ext uri="{FF2B5EF4-FFF2-40B4-BE49-F238E27FC236}">
                      <a16:creationId xmlns:a16="http://schemas.microsoft.com/office/drawing/2014/main" id="{BE1AD689-8B63-4B1B-88CE-4E79815BB920}"/>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70" name="Rectangle 69">
                <a:extLst>
                  <a:ext uri="{FF2B5EF4-FFF2-40B4-BE49-F238E27FC236}">
                    <a16:creationId xmlns:a16="http://schemas.microsoft.com/office/drawing/2014/main" id="{EF28658A-3978-48B3-8C0C-118A026EF294}"/>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7" name="Group 16">
              <a:extLst>
                <a:ext uri="{FF2B5EF4-FFF2-40B4-BE49-F238E27FC236}">
                  <a16:creationId xmlns:a16="http://schemas.microsoft.com/office/drawing/2014/main" id="{2238E3A3-B264-4B05-8F24-539BA028340F}"/>
                </a:ext>
              </a:extLst>
            </p:cNvPr>
            <p:cNvGrpSpPr/>
            <p:nvPr/>
          </p:nvGrpSpPr>
          <p:grpSpPr>
            <a:xfrm>
              <a:off x="2736217" y="2579344"/>
              <a:ext cx="958651" cy="721698"/>
              <a:chOff x="2186092" y="1721444"/>
              <a:chExt cx="851133" cy="640756"/>
            </a:xfrm>
          </p:grpSpPr>
          <p:sp>
            <p:nvSpPr>
              <p:cNvPr id="54" name="Rectangle: Rounded Corners 53">
                <a:extLst>
                  <a:ext uri="{FF2B5EF4-FFF2-40B4-BE49-F238E27FC236}">
                    <a16:creationId xmlns:a16="http://schemas.microsoft.com/office/drawing/2014/main" id="{52991BE5-B1B6-4079-A67A-6432391A4E24}"/>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55" name="Rectangle: Rounded Corners 54">
                <a:extLst>
                  <a:ext uri="{FF2B5EF4-FFF2-40B4-BE49-F238E27FC236}">
                    <a16:creationId xmlns:a16="http://schemas.microsoft.com/office/drawing/2014/main" id="{04C34839-2C84-4AAB-8ABC-F6D334678396}"/>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G" sz="2000" dirty="0">
                    <a:solidFill>
                      <a:schemeClr val="tx1"/>
                    </a:solidFill>
                  </a:rPr>
                  <a:t>C</a:t>
                </a:r>
              </a:p>
            </p:txBody>
          </p:sp>
          <p:grpSp>
            <p:nvGrpSpPr>
              <p:cNvPr id="56" name="Group 55">
                <a:extLst>
                  <a:ext uri="{FF2B5EF4-FFF2-40B4-BE49-F238E27FC236}">
                    <a16:creationId xmlns:a16="http://schemas.microsoft.com/office/drawing/2014/main" id="{7240090A-F2A9-496C-BA0B-9A0579CB6F2F}"/>
                  </a:ext>
                </a:extLst>
              </p:cNvPr>
              <p:cNvGrpSpPr/>
              <p:nvPr/>
            </p:nvGrpSpPr>
            <p:grpSpPr>
              <a:xfrm>
                <a:off x="2444916" y="2213210"/>
                <a:ext cx="333485" cy="148990"/>
                <a:chOff x="5090160" y="3721608"/>
                <a:chExt cx="1429512" cy="457200"/>
              </a:xfrm>
            </p:grpSpPr>
            <p:sp>
              <p:nvSpPr>
                <p:cNvPr id="63" name="Rectangle: Rounded Corners 62">
                  <a:extLst>
                    <a:ext uri="{FF2B5EF4-FFF2-40B4-BE49-F238E27FC236}">
                      <a16:creationId xmlns:a16="http://schemas.microsoft.com/office/drawing/2014/main" id="{F6F15FF3-71B3-4CD7-8132-BCC388821E5A}"/>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64" name="Rectangle: Rounded Corners 63">
                  <a:extLst>
                    <a:ext uri="{FF2B5EF4-FFF2-40B4-BE49-F238E27FC236}">
                      <a16:creationId xmlns:a16="http://schemas.microsoft.com/office/drawing/2014/main" id="{696A352A-EF7C-4CD9-9E5C-0334483BC767}"/>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57" name="Rectangle: Rounded Corners 56">
                <a:extLst>
                  <a:ext uri="{FF2B5EF4-FFF2-40B4-BE49-F238E27FC236}">
                    <a16:creationId xmlns:a16="http://schemas.microsoft.com/office/drawing/2014/main" id="{B26C1C40-1C06-48F9-827D-0338C428C157}"/>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58" name="Group 57">
                <a:extLst>
                  <a:ext uri="{FF2B5EF4-FFF2-40B4-BE49-F238E27FC236}">
                    <a16:creationId xmlns:a16="http://schemas.microsoft.com/office/drawing/2014/main" id="{AAE46194-25D6-4A72-98A2-99BB8A292DC9}"/>
                  </a:ext>
                </a:extLst>
              </p:cNvPr>
              <p:cNvGrpSpPr/>
              <p:nvPr/>
            </p:nvGrpSpPr>
            <p:grpSpPr>
              <a:xfrm>
                <a:off x="2260805" y="2148228"/>
                <a:ext cx="151882" cy="32993"/>
                <a:chOff x="3308026" y="3186049"/>
                <a:chExt cx="151882" cy="32993"/>
              </a:xfrm>
            </p:grpSpPr>
            <p:sp>
              <p:nvSpPr>
                <p:cNvPr id="60" name="Oval 59">
                  <a:extLst>
                    <a:ext uri="{FF2B5EF4-FFF2-40B4-BE49-F238E27FC236}">
                      <a16:creationId xmlns:a16="http://schemas.microsoft.com/office/drawing/2014/main" id="{F7E14356-43EB-455A-A054-D8830ABDF513}"/>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61" name="Oval 60">
                  <a:extLst>
                    <a:ext uri="{FF2B5EF4-FFF2-40B4-BE49-F238E27FC236}">
                      <a16:creationId xmlns:a16="http://schemas.microsoft.com/office/drawing/2014/main" id="{C2778279-AA58-4088-B76C-F98AEC8EDE29}"/>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62" name="Oval 61">
                  <a:extLst>
                    <a:ext uri="{FF2B5EF4-FFF2-40B4-BE49-F238E27FC236}">
                      <a16:creationId xmlns:a16="http://schemas.microsoft.com/office/drawing/2014/main" id="{3F76B683-1CF3-4537-AE98-25DD78228FFE}"/>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59" name="Rectangle 58">
                <a:extLst>
                  <a:ext uri="{FF2B5EF4-FFF2-40B4-BE49-F238E27FC236}">
                    <a16:creationId xmlns:a16="http://schemas.microsoft.com/office/drawing/2014/main" id="{8FCB8F2D-5B7B-41F7-82DE-7430AB0E5344}"/>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8" name="Group 17">
              <a:extLst>
                <a:ext uri="{FF2B5EF4-FFF2-40B4-BE49-F238E27FC236}">
                  <a16:creationId xmlns:a16="http://schemas.microsoft.com/office/drawing/2014/main" id="{877F6AA4-34B2-4317-AF46-0C4CEE6A5925}"/>
                </a:ext>
              </a:extLst>
            </p:cNvPr>
            <p:cNvGrpSpPr/>
            <p:nvPr/>
          </p:nvGrpSpPr>
          <p:grpSpPr>
            <a:xfrm>
              <a:off x="2067676" y="4096579"/>
              <a:ext cx="958651" cy="721698"/>
              <a:chOff x="2186092" y="1721444"/>
              <a:chExt cx="851133" cy="640756"/>
            </a:xfrm>
          </p:grpSpPr>
          <p:sp>
            <p:nvSpPr>
              <p:cNvPr id="43" name="Rectangle: Rounded Corners 42">
                <a:extLst>
                  <a:ext uri="{FF2B5EF4-FFF2-40B4-BE49-F238E27FC236}">
                    <a16:creationId xmlns:a16="http://schemas.microsoft.com/office/drawing/2014/main" id="{413F3D4B-DB41-4AE0-863E-C824E1A92CB7}"/>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44" name="Rectangle: Rounded Corners 43">
                <a:extLst>
                  <a:ext uri="{FF2B5EF4-FFF2-40B4-BE49-F238E27FC236}">
                    <a16:creationId xmlns:a16="http://schemas.microsoft.com/office/drawing/2014/main" id="{B67A339A-9B2C-415E-8D95-A777FB9D013B}"/>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45" name="Group 44">
                <a:extLst>
                  <a:ext uri="{FF2B5EF4-FFF2-40B4-BE49-F238E27FC236}">
                    <a16:creationId xmlns:a16="http://schemas.microsoft.com/office/drawing/2014/main" id="{5C601B74-5AB1-4457-856C-F65A581D0ACD}"/>
                  </a:ext>
                </a:extLst>
              </p:cNvPr>
              <p:cNvGrpSpPr/>
              <p:nvPr/>
            </p:nvGrpSpPr>
            <p:grpSpPr>
              <a:xfrm>
                <a:off x="2444916" y="2213210"/>
                <a:ext cx="333485" cy="148990"/>
                <a:chOff x="5090160" y="3721608"/>
                <a:chExt cx="1429512" cy="457200"/>
              </a:xfrm>
            </p:grpSpPr>
            <p:sp>
              <p:nvSpPr>
                <p:cNvPr id="52" name="Rectangle: Rounded Corners 51">
                  <a:extLst>
                    <a:ext uri="{FF2B5EF4-FFF2-40B4-BE49-F238E27FC236}">
                      <a16:creationId xmlns:a16="http://schemas.microsoft.com/office/drawing/2014/main" id="{9DB1B3D9-9B7A-42EA-A644-86D9658D165F}"/>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53" name="Rectangle: Rounded Corners 52">
                  <a:extLst>
                    <a:ext uri="{FF2B5EF4-FFF2-40B4-BE49-F238E27FC236}">
                      <a16:creationId xmlns:a16="http://schemas.microsoft.com/office/drawing/2014/main" id="{4EB98BD2-E38A-4CB6-86C5-BEFD42CAC402}"/>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46" name="Rectangle: Rounded Corners 45">
                <a:extLst>
                  <a:ext uri="{FF2B5EF4-FFF2-40B4-BE49-F238E27FC236}">
                    <a16:creationId xmlns:a16="http://schemas.microsoft.com/office/drawing/2014/main" id="{3A2825BA-D329-474B-A151-AB98D0A06D49}"/>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47" name="Group 46">
                <a:extLst>
                  <a:ext uri="{FF2B5EF4-FFF2-40B4-BE49-F238E27FC236}">
                    <a16:creationId xmlns:a16="http://schemas.microsoft.com/office/drawing/2014/main" id="{4E16BDCB-A26D-4C7F-A36F-DCEBCC9D7AA1}"/>
                  </a:ext>
                </a:extLst>
              </p:cNvPr>
              <p:cNvGrpSpPr/>
              <p:nvPr/>
            </p:nvGrpSpPr>
            <p:grpSpPr>
              <a:xfrm>
                <a:off x="2260805" y="2148228"/>
                <a:ext cx="151882" cy="32993"/>
                <a:chOff x="3308026" y="3186049"/>
                <a:chExt cx="151882" cy="32993"/>
              </a:xfrm>
            </p:grpSpPr>
            <p:sp>
              <p:nvSpPr>
                <p:cNvPr id="49" name="Oval 48">
                  <a:extLst>
                    <a:ext uri="{FF2B5EF4-FFF2-40B4-BE49-F238E27FC236}">
                      <a16:creationId xmlns:a16="http://schemas.microsoft.com/office/drawing/2014/main" id="{A5A9795B-1966-49CA-937D-8E5B394CFF22}"/>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50" name="Oval 49">
                  <a:extLst>
                    <a:ext uri="{FF2B5EF4-FFF2-40B4-BE49-F238E27FC236}">
                      <a16:creationId xmlns:a16="http://schemas.microsoft.com/office/drawing/2014/main" id="{D906D887-E96C-45A3-9070-E61D8F1C53EE}"/>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51" name="Oval 50">
                  <a:extLst>
                    <a:ext uri="{FF2B5EF4-FFF2-40B4-BE49-F238E27FC236}">
                      <a16:creationId xmlns:a16="http://schemas.microsoft.com/office/drawing/2014/main" id="{60BCAEEA-14AA-4B02-837A-355483F3B258}"/>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48" name="Rectangle 47">
                <a:extLst>
                  <a:ext uri="{FF2B5EF4-FFF2-40B4-BE49-F238E27FC236}">
                    <a16:creationId xmlns:a16="http://schemas.microsoft.com/office/drawing/2014/main" id="{E416E221-A21F-49FA-8775-89B545B30F25}"/>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9" name="Group 18">
              <a:extLst>
                <a:ext uri="{FF2B5EF4-FFF2-40B4-BE49-F238E27FC236}">
                  <a16:creationId xmlns:a16="http://schemas.microsoft.com/office/drawing/2014/main" id="{D7006179-D9F0-4ABF-81DB-287E5E98509B}"/>
                </a:ext>
              </a:extLst>
            </p:cNvPr>
            <p:cNvGrpSpPr/>
            <p:nvPr/>
          </p:nvGrpSpPr>
          <p:grpSpPr>
            <a:xfrm>
              <a:off x="1136770" y="2977471"/>
              <a:ext cx="958651" cy="721698"/>
              <a:chOff x="2186092" y="1721444"/>
              <a:chExt cx="851133" cy="640756"/>
            </a:xfrm>
          </p:grpSpPr>
          <p:sp>
            <p:nvSpPr>
              <p:cNvPr id="32" name="Rectangle: Rounded Corners 31">
                <a:extLst>
                  <a:ext uri="{FF2B5EF4-FFF2-40B4-BE49-F238E27FC236}">
                    <a16:creationId xmlns:a16="http://schemas.microsoft.com/office/drawing/2014/main" id="{C6FD2548-FCB3-4E59-B273-05061D295E1D}"/>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33" name="Rectangle: Rounded Corners 32">
                <a:extLst>
                  <a:ext uri="{FF2B5EF4-FFF2-40B4-BE49-F238E27FC236}">
                    <a16:creationId xmlns:a16="http://schemas.microsoft.com/office/drawing/2014/main" id="{A069599E-2588-4BC9-879A-DD82199F173D}"/>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G" sz="2000" dirty="0">
                    <a:solidFill>
                      <a:schemeClr val="tx1"/>
                    </a:solidFill>
                  </a:rPr>
                  <a:t>A</a:t>
                </a:r>
              </a:p>
            </p:txBody>
          </p:sp>
          <p:grpSp>
            <p:nvGrpSpPr>
              <p:cNvPr id="34" name="Group 33">
                <a:extLst>
                  <a:ext uri="{FF2B5EF4-FFF2-40B4-BE49-F238E27FC236}">
                    <a16:creationId xmlns:a16="http://schemas.microsoft.com/office/drawing/2014/main" id="{435A433F-9271-45B6-B72A-75F7E4788198}"/>
                  </a:ext>
                </a:extLst>
              </p:cNvPr>
              <p:cNvGrpSpPr/>
              <p:nvPr/>
            </p:nvGrpSpPr>
            <p:grpSpPr>
              <a:xfrm>
                <a:off x="2444916" y="2213210"/>
                <a:ext cx="333485" cy="148990"/>
                <a:chOff x="5090160" y="3721608"/>
                <a:chExt cx="1429512" cy="457200"/>
              </a:xfrm>
            </p:grpSpPr>
            <p:sp>
              <p:nvSpPr>
                <p:cNvPr id="41" name="Rectangle: Rounded Corners 40">
                  <a:extLst>
                    <a:ext uri="{FF2B5EF4-FFF2-40B4-BE49-F238E27FC236}">
                      <a16:creationId xmlns:a16="http://schemas.microsoft.com/office/drawing/2014/main" id="{030F49FB-18B9-46D3-86E8-4A1FD4C178BA}"/>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42" name="Rectangle: Rounded Corners 41">
                  <a:extLst>
                    <a:ext uri="{FF2B5EF4-FFF2-40B4-BE49-F238E27FC236}">
                      <a16:creationId xmlns:a16="http://schemas.microsoft.com/office/drawing/2014/main" id="{75C7074A-9C5E-4168-AFE2-7BD71C3F2E3D}"/>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35" name="Rectangle: Rounded Corners 34">
                <a:extLst>
                  <a:ext uri="{FF2B5EF4-FFF2-40B4-BE49-F238E27FC236}">
                    <a16:creationId xmlns:a16="http://schemas.microsoft.com/office/drawing/2014/main" id="{91F9E703-9522-4A15-A374-9D8BD7D0B070}"/>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36" name="Group 35">
                <a:extLst>
                  <a:ext uri="{FF2B5EF4-FFF2-40B4-BE49-F238E27FC236}">
                    <a16:creationId xmlns:a16="http://schemas.microsoft.com/office/drawing/2014/main" id="{30771EC0-68EC-4FA2-90E5-BA85FED89A62}"/>
                  </a:ext>
                </a:extLst>
              </p:cNvPr>
              <p:cNvGrpSpPr/>
              <p:nvPr/>
            </p:nvGrpSpPr>
            <p:grpSpPr>
              <a:xfrm>
                <a:off x="2260805" y="2148228"/>
                <a:ext cx="151882" cy="32993"/>
                <a:chOff x="3308026" y="3186049"/>
                <a:chExt cx="151882" cy="32993"/>
              </a:xfrm>
            </p:grpSpPr>
            <p:sp>
              <p:nvSpPr>
                <p:cNvPr id="38" name="Oval 37">
                  <a:extLst>
                    <a:ext uri="{FF2B5EF4-FFF2-40B4-BE49-F238E27FC236}">
                      <a16:creationId xmlns:a16="http://schemas.microsoft.com/office/drawing/2014/main" id="{E84CC8C6-AECE-4A8E-9CC2-50B5176009CB}"/>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39" name="Oval 38">
                  <a:extLst>
                    <a:ext uri="{FF2B5EF4-FFF2-40B4-BE49-F238E27FC236}">
                      <a16:creationId xmlns:a16="http://schemas.microsoft.com/office/drawing/2014/main" id="{B48477BC-8C09-40EF-99AD-00C7D60F72E6}"/>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40" name="Oval 39">
                  <a:extLst>
                    <a:ext uri="{FF2B5EF4-FFF2-40B4-BE49-F238E27FC236}">
                      <a16:creationId xmlns:a16="http://schemas.microsoft.com/office/drawing/2014/main" id="{6C4467E2-5179-4E07-A415-61256DC25C0C}"/>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37" name="Rectangle 36">
                <a:extLst>
                  <a:ext uri="{FF2B5EF4-FFF2-40B4-BE49-F238E27FC236}">
                    <a16:creationId xmlns:a16="http://schemas.microsoft.com/office/drawing/2014/main" id="{AA5A2751-B8BD-43F2-B1E1-1575A1F2429C}"/>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20" name="Group 19">
              <a:extLst>
                <a:ext uri="{FF2B5EF4-FFF2-40B4-BE49-F238E27FC236}">
                  <a16:creationId xmlns:a16="http://schemas.microsoft.com/office/drawing/2014/main" id="{BCB888C1-006F-4261-B9CA-8954559C3213}"/>
                </a:ext>
              </a:extLst>
            </p:cNvPr>
            <p:cNvGrpSpPr/>
            <p:nvPr/>
          </p:nvGrpSpPr>
          <p:grpSpPr>
            <a:xfrm>
              <a:off x="4476307" y="2220638"/>
              <a:ext cx="958651" cy="721698"/>
              <a:chOff x="2186092" y="1721444"/>
              <a:chExt cx="851133" cy="640756"/>
            </a:xfrm>
          </p:grpSpPr>
          <p:sp>
            <p:nvSpPr>
              <p:cNvPr id="21" name="Rectangle: Rounded Corners 20">
                <a:extLst>
                  <a:ext uri="{FF2B5EF4-FFF2-40B4-BE49-F238E27FC236}">
                    <a16:creationId xmlns:a16="http://schemas.microsoft.com/office/drawing/2014/main" id="{00D494CA-5945-4D85-B649-33DF3743A785}"/>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2" name="Rectangle: Rounded Corners 21">
                <a:extLst>
                  <a:ext uri="{FF2B5EF4-FFF2-40B4-BE49-F238E27FC236}">
                    <a16:creationId xmlns:a16="http://schemas.microsoft.com/office/drawing/2014/main" id="{14818977-75AD-4B1B-8A49-13EA388BCCAD}"/>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3" name="Group 22">
                <a:extLst>
                  <a:ext uri="{FF2B5EF4-FFF2-40B4-BE49-F238E27FC236}">
                    <a16:creationId xmlns:a16="http://schemas.microsoft.com/office/drawing/2014/main" id="{B7A9D483-168F-4AC1-B7E0-41C8E774A8B0}"/>
                  </a:ext>
                </a:extLst>
              </p:cNvPr>
              <p:cNvGrpSpPr/>
              <p:nvPr/>
            </p:nvGrpSpPr>
            <p:grpSpPr>
              <a:xfrm>
                <a:off x="2444916" y="2213210"/>
                <a:ext cx="333485" cy="148990"/>
                <a:chOff x="5090160" y="3721608"/>
                <a:chExt cx="1429512" cy="457200"/>
              </a:xfrm>
            </p:grpSpPr>
            <p:sp>
              <p:nvSpPr>
                <p:cNvPr id="30" name="Rectangle: Rounded Corners 29">
                  <a:extLst>
                    <a:ext uri="{FF2B5EF4-FFF2-40B4-BE49-F238E27FC236}">
                      <a16:creationId xmlns:a16="http://schemas.microsoft.com/office/drawing/2014/main" id="{6604A59F-9045-414A-8324-9E4D9866EC76}"/>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31" name="Rectangle: Rounded Corners 30">
                  <a:extLst>
                    <a:ext uri="{FF2B5EF4-FFF2-40B4-BE49-F238E27FC236}">
                      <a16:creationId xmlns:a16="http://schemas.microsoft.com/office/drawing/2014/main" id="{68B2E92D-C7E8-4445-83D1-A35C4FC35BEE}"/>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4" name="Rectangle: Rounded Corners 23">
                <a:extLst>
                  <a:ext uri="{FF2B5EF4-FFF2-40B4-BE49-F238E27FC236}">
                    <a16:creationId xmlns:a16="http://schemas.microsoft.com/office/drawing/2014/main" id="{379BF67C-D224-4CE2-B6B3-0ACD4A153A90}"/>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5" name="Group 24">
                <a:extLst>
                  <a:ext uri="{FF2B5EF4-FFF2-40B4-BE49-F238E27FC236}">
                    <a16:creationId xmlns:a16="http://schemas.microsoft.com/office/drawing/2014/main" id="{3ADB51F2-CEAA-4BAB-8558-7BC0C60EA482}"/>
                  </a:ext>
                </a:extLst>
              </p:cNvPr>
              <p:cNvGrpSpPr/>
              <p:nvPr/>
            </p:nvGrpSpPr>
            <p:grpSpPr>
              <a:xfrm>
                <a:off x="2260805" y="2148228"/>
                <a:ext cx="151882" cy="32993"/>
                <a:chOff x="3308026" y="3186049"/>
                <a:chExt cx="151882" cy="32993"/>
              </a:xfrm>
            </p:grpSpPr>
            <p:sp>
              <p:nvSpPr>
                <p:cNvPr id="27" name="Oval 26">
                  <a:extLst>
                    <a:ext uri="{FF2B5EF4-FFF2-40B4-BE49-F238E27FC236}">
                      <a16:creationId xmlns:a16="http://schemas.microsoft.com/office/drawing/2014/main" id="{BBE6E552-8D95-4622-8A83-0BA7DDF09919}"/>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8" name="Oval 27">
                  <a:extLst>
                    <a:ext uri="{FF2B5EF4-FFF2-40B4-BE49-F238E27FC236}">
                      <a16:creationId xmlns:a16="http://schemas.microsoft.com/office/drawing/2014/main" id="{AAC84F17-731F-46EA-80E4-741B5343C895}"/>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9" name="Oval 28">
                  <a:extLst>
                    <a:ext uri="{FF2B5EF4-FFF2-40B4-BE49-F238E27FC236}">
                      <a16:creationId xmlns:a16="http://schemas.microsoft.com/office/drawing/2014/main" id="{F6A8657B-B66B-4672-B264-BE9CF034A2F5}"/>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6" name="Rectangle 25">
                <a:extLst>
                  <a:ext uri="{FF2B5EF4-FFF2-40B4-BE49-F238E27FC236}">
                    <a16:creationId xmlns:a16="http://schemas.microsoft.com/office/drawing/2014/main" id="{5D915D46-5544-4D39-9CB5-04B138BAF139}"/>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grpSp>
        <p:nvGrpSpPr>
          <p:cNvPr id="109" name="Group 108">
            <a:extLst>
              <a:ext uri="{FF2B5EF4-FFF2-40B4-BE49-F238E27FC236}">
                <a16:creationId xmlns:a16="http://schemas.microsoft.com/office/drawing/2014/main" id="{22AE5EA4-F17A-4A1A-B7CF-5D99730C3DFC}"/>
              </a:ext>
            </a:extLst>
          </p:cNvPr>
          <p:cNvGrpSpPr/>
          <p:nvPr/>
        </p:nvGrpSpPr>
        <p:grpSpPr>
          <a:xfrm>
            <a:off x="6359854" y="2726932"/>
            <a:ext cx="758637" cy="577061"/>
            <a:chOff x="7520194" y="3894253"/>
            <a:chExt cx="758637" cy="577061"/>
          </a:xfrm>
        </p:grpSpPr>
        <p:pic>
          <p:nvPicPr>
            <p:cNvPr id="110" name="Picture 2">
              <a:extLst>
                <a:ext uri="{FF2B5EF4-FFF2-40B4-BE49-F238E27FC236}">
                  <a16:creationId xmlns:a16="http://schemas.microsoft.com/office/drawing/2014/main" id="{A6F002D6-A315-477F-867D-6F15699F529B}"/>
                </a:ext>
              </a:extLst>
            </p:cNvPr>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11" name="Oval 110">
              <a:extLst>
                <a:ext uri="{FF2B5EF4-FFF2-40B4-BE49-F238E27FC236}">
                  <a16:creationId xmlns:a16="http://schemas.microsoft.com/office/drawing/2014/main" id="{0C974ACA-44A2-40E3-8726-16217F9C82DA}"/>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2</a:t>
              </a:r>
            </a:p>
          </p:txBody>
        </p:sp>
      </p:grpSp>
      <p:grpSp>
        <p:nvGrpSpPr>
          <p:cNvPr id="112" name="Group 111">
            <a:extLst>
              <a:ext uri="{FF2B5EF4-FFF2-40B4-BE49-F238E27FC236}">
                <a16:creationId xmlns:a16="http://schemas.microsoft.com/office/drawing/2014/main" id="{79B0FB94-F3C4-441C-A7A0-D7CA0A0350EE}"/>
              </a:ext>
            </a:extLst>
          </p:cNvPr>
          <p:cNvGrpSpPr/>
          <p:nvPr/>
        </p:nvGrpSpPr>
        <p:grpSpPr>
          <a:xfrm>
            <a:off x="6375637" y="2711670"/>
            <a:ext cx="758637" cy="577061"/>
            <a:chOff x="7520194" y="3894253"/>
            <a:chExt cx="758637" cy="577061"/>
          </a:xfrm>
        </p:grpSpPr>
        <p:pic>
          <p:nvPicPr>
            <p:cNvPr id="113" name="Picture 2">
              <a:extLst>
                <a:ext uri="{FF2B5EF4-FFF2-40B4-BE49-F238E27FC236}">
                  <a16:creationId xmlns:a16="http://schemas.microsoft.com/office/drawing/2014/main" id="{5CEA3FDB-4BB7-4E1F-B78F-C425E94EBB7E}"/>
                </a:ext>
              </a:extLst>
            </p:cNvPr>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14" name="Oval 113">
              <a:extLst>
                <a:ext uri="{FF2B5EF4-FFF2-40B4-BE49-F238E27FC236}">
                  <a16:creationId xmlns:a16="http://schemas.microsoft.com/office/drawing/2014/main" id="{92DE28F5-3CBA-479D-BC26-BC61C3C438C4}"/>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2</a:t>
              </a:r>
            </a:p>
          </p:txBody>
        </p:sp>
      </p:grpSp>
      <p:grpSp>
        <p:nvGrpSpPr>
          <p:cNvPr id="118" name="Group 117">
            <a:extLst>
              <a:ext uri="{FF2B5EF4-FFF2-40B4-BE49-F238E27FC236}">
                <a16:creationId xmlns:a16="http://schemas.microsoft.com/office/drawing/2014/main" id="{72E4FA87-00D5-4187-9E12-47D84C08EE39}"/>
              </a:ext>
            </a:extLst>
          </p:cNvPr>
          <p:cNvGrpSpPr/>
          <p:nvPr/>
        </p:nvGrpSpPr>
        <p:grpSpPr>
          <a:xfrm>
            <a:off x="6487103" y="3084715"/>
            <a:ext cx="758637" cy="577061"/>
            <a:chOff x="7520194" y="3894253"/>
            <a:chExt cx="758637" cy="577061"/>
          </a:xfrm>
        </p:grpSpPr>
        <p:pic>
          <p:nvPicPr>
            <p:cNvPr id="119" name="Picture 2">
              <a:extLst>
                <a:ext uri="{FF2B5EF4-FFF2-40B4-BE49-F238E27FC236}">
                  <a16:creationId xmlns:a16="http://schemas.microsoft.com/office/drawing/2014/main" id="{E3AEC273-B224-4465-90A5-5D57774E5917}"/>
                </a:ext>
              </a:extLst>
            </p:cNvPr>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20" name="Oval 119">
              <a:extLst>
                <a:ext uri="{FF2B5EF4-FFF2-40B4-BE49-F238E27FC236}">
                  <a16:creationId xmlns:a16="http://schemas.microsoft.com/office/drawing/2014/main" id="{BF1C78AA-BC10-4829-A06B-D1FE6A60D4EB}"/>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7</a:t>
              </a:r>
            </a:p>
          </p:txBody>
        </p:sp>
      </p:grpSp>
      <p:grpSp>
        <p:nvGrpSpPr>
          <p:cNvPr id="121" name="Group 120">
            <a:extLst>
              <a:ext uri="{FF2B5EF4-FFF2-40B4-BE49-F238E27FC236}">
                <a16:creationId xmlns:a16="http://schemas.microsoft.com/office/drawing/2014/main" id="{DB388991-DCE5-4AA3-ADEF-18C04F5ED829}"/>
              </a:ext>
            </a:extLst>
          </p:cNvPr>
          <p:cNvGrpSpPr/>
          <p:nvPr/>
        </p:nvGrpSpPr>
        <p:grpSpPr>
          <a:xfrm>
            <a:off x="7821094" y="2145034"/>
            <a:ext cx="758637" cy="577061"/>
            <a:chOff x="7520194" y="3894253"/>
            <a:chExt cx="758637" cy="577061"/>
          </a:xfrm>
        </p:grpSpPr>
        <p:pic>
          <p:nvPicPr>
            <p:cNvPr id="122" name="Picture 2">
              <a:extLst>
                <a:ext uri="{FF2B5EF4-FFF2-40B4-BE49-F238E27FC236}">
                  <a16:creationId xmlns:a16="http://schemas.microsoft.com/office/drawing/2014/main" id="{4236C7FB-BAB9-4EF9-ABBC-A1D4C02CD3C5}"/>
                </a:ext>
              </a:extLst>
            </p:cNvPr>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23" name="Oval 122">
              <a:extLst>
                <a:ext uri="{FF2B5EF4-FFF2-40B4-BE49-F238E27FC236}">
                  <a16:creationId xmlns:a16="http://schemas.microsoft.com/office/drawing/2014/main" id="{CB20348A-F696-42DC-A557-990D22A1304C}"/>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4</a:t>
              </a:r>
            </a:p>
          </p:txBody>
        </p:sp>
      </p:grpSp>
      <p:grpSp>
        <p:nvGrpSpPr>
          <p:cNvPr id="124" name="Group 123">
            <a:extLst>
              <a:ext uri="{FF2B5EF4-FFF2-40B4-BE49-F238E27FC236}">
                <a16:creationId xmlns:a16="http://schemas.microsoft.com/office/drawing/2014/main" id="{F79A3855-C146-4A10-95EA-C2618444C99B}"/>
              </a:ext>
            </a:extLst>
          </p:cNvPr>
          <p:cNvGrpSpPr/>
          <p:nvPr/>
        </p:nvGrpSpPr>
        <p:grpSpPr>
          <a:xfrm>
            <a:off x="9134280" y="3584924"/>
            <a:ext cx="758637" cy="577061"/>
            <a:chOff x="7520194" y="3894253"/>
            <a:chExt cx="758637" cy="577061"/>
          </a:xfrm>
        </p:grpSpPr>
        <p:pic>
          <p:nvPicPr>
            <p:cNvPr id="125" name="Picture 2">
              <a:extLst>
                <a:ext uri="{FF2B5EF4-FFF2-40B4-BE49-F238E27FC236}">
                  <a16:creationId xmlns:a16="http://schemas.microsoft.com/office/drawing/2014/main" id="{E7DF8DEC-C7E2-4CF8-A05A-84BCE2F66709}"/>
                </a:ext>
              </a:extLst>
            </p:cNvPr>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26" name="Oval 125">
              <a:extLst>
                <a:ext uri="{FF2B5EF4-FFF2-40B4-BE49-F238E27FC236}">
                  <a16:creationId xmlns:a16="http://schemas.microsoft.com/office/drawing/2014/main" id="{C6091D08-FD9C-4E67-9FD7-2BB9F78DFFD1}"/>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grpSp>
      <p:grpSp>
        <p:nvGrpSpPr>
          <p:cNvPr id="127" name="Group 126">
            <a:extLst>
              <a:ext uri="{FF2B5EF4-FFF2-40B4-BE49-F238E27FC236}">
                <a16:creationId xmlns:a16="http://schemas.microsoft.com/office/drawing/2014/main" id="{082209A5-BEC2-40A2-9A78-802D7743C95E}"/>
              </a:ext>
            </a:extLst>
          </p:cNvPr>
          <p:cNvGrpSpPr/>
          <p:nvPr/>
        </p:nvGrpSpPr>
        <p:grpSpPr>
          <a:xfrm>
            <a:off x="8044026" y="2410654"/>
            <a:ext cx="758637" cy="577061"/>
            <a:chOff x="7520194" y="3894253"/>
            <a:chExt cx="758637" cy="577061"/>
          </a:xfrm>
        </p:grpSpPr>
        <p:pic>
          <p:nvPicPr>
            <p:cNvPr id="128" name="Picture 2">
              <a:extLst>
                <a:ext uri="{FF2B5EF4-FFF2-40B4-BE49-F238E27FC236}">
                  <a16:creationId xmlns:a16="http://schemas.microsoft.com/office/drawing/2014/main" id="{2781C860-B3EA-436F-87D3-C33884D8593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29" name="Oval 128">
              <a:extLst>
                <a:ext uri="{FF2B5EF4-FFF2-40B4-BE49-F238E27FC236}">
                  <a16:creationId xmlns:a16="http://schemas.microsoft.com/office/drawing/2014/main" id="{4776C032-2D99-4625-8409-8B364200CF4C}"/>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7</a:t>
              </a:r>
            </a:p>
          </p:txBody>
        </p:sp>
      </p:grpSp>
      <p:grpSp>
        <p:nvGrpSpPr>
          <p:cNvPr id="130" name="Group 129">
            <a:extLst>
              <a:ext uri="{FF2B5EF4-FFF2-40B4-BE49-F238E27FC236}">
                <a16:creationId xmlns:a16="http://schemas.microsoft.com/office/drawing/2014/main" id="{E008E771-E60C-4071-8CD3-F7BCE2BEFB8D}"/>
              </a:ext>
            </a:extLst>
          </p:cNvPr>
          <p:cNvGrpSpPr/>
          <p:nvPr/>
        </p:nvGrpSpPr>
        <p:grpSpPr>
          <a:xfrm>
            <a:off x="9286680" y="3737324"/>
            <a:ext cx="758637" cy="577061"/>
            <a:chOff x="7520194" y="3894253"/>
            <a:chExt cx="758637" cy="577061"/>
          </a:xfrm>
        </p:grpSpPr>
        <p:pic>
          <p:nvPicPr>
            <p:cNvPr id="131" name="Picture 2">
              <a:extLst>
                <a:ext uri="{FF2B5EF4-FFF2-40B4-BE49-F238E27FC236}">
                  <a16:creationId xmlns:a16="http://schemas.microsoft.com/office/drawing/2014/main" id="{8EA574E2-F01A-45FB-8E80-EA20E96D6359}"/>
                </a:ext>
              </a:extLst>
            </p:cNvPr>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32" name="Oval 131">
              <a:extLst>
                <a:ext uri="{FF2B5EF4-FFF2-40B4-BE49-F238E27FC236}">
                  <a16:creationId xmlns:a16="http://schemas.microsoft.com/office/drawing/2014/main" id="{3CC1FA4C-217F-48A9-A44E-61611E62859F}"/>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grpSp>
      <p:grpSp>
        <p:nvGrpSpPr>
          <p:cNvPr id="133" name="Group 132">
            <a:extLst>
              <a:ext uri="{FF2B5EF4-FFF2-40B4-BE49-F238E27FC236}">
                <a16:creationId xmlns:a16="http://schemas.microsoft.com/office/drawing/2014/main" id="{B9B08228-BC59-4E08-9334-FAC0B0F47A9A}"/>
              </a:ext>
            </a:extLst>
          </p:cNvPr>
          <p:cNvGrpSpPr/>
          <p:nvPr/>
        </p:nvGrpSpPr>
        <p:grpSpPr>
          <a:xfrm>
            <a:off x="9471402" y="3663698"/>
            <a:ext cx="758637" cy="577061"/>
            <a:chOff x="7520194" y="3894253"/>
            <a:chExt cx="758637" cy="577061"/>
          </a:xfrm>
        </p:grpSpPr>
        <p:pic>
          <p:nvPicPr>
            <p:cNvPr id="134" name="Picture 2">
              <a:extLst>
                <a:ext uri="{FF2B5EF4-FFF2-40B4-BE49-F238E27FC236}">
                  <a16:creationId xmlns:a16="http://schemas.microsoft.com/office/drawing/2014/main" id="{6580DECA-E084-4C31-A7A8-57D98073DF69}"/>
                </a:ext>
              </a:extLst>
            </p:cNvPr>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35" name="Oval 134">
              <a:extLst>
                <a:ext uri="{FF2B5EF4-FFF2-40B4-BE49-F238E27FC236}">
                  <a16:creationId xmlns:a16="http://schemas.microsoft.com/office/drawing/2014/main" id="{CDEEB664-8E22-418C-87BA-E60A40FFCE13}"/>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grpSp>
    </p:spTree>
    <p:custDataLst>
      <p:tags r:id="rId1"/>
    </p:custDataLst>
    <p:extLst>
      <p:ext uri="{BB962C8B-B14F-4D97-AF65-F5344CB8AC3E}">
        <p14:creationId xmlns:p14="http://schemas.microsoft.com/office/powerpoint/2010/main" val="189101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09"/>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1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42" presetClass="path" presetSubtype="0" accel="50000" decel="50000" fill="hold" nodeType="clickEffect">
                                  <p:stCondLst>
                                    <p:cond delay="0"/>
                                  </p:stCondLst>
                                  <p:childTnLst>
                                    <p:animMotion origin="layout" path="M -4.375E-6 -3.33333E-6 L 0.14063 -0.00694 " pathEditMode="relative" rAng="0" ptsTypes="AA">
                                      <p:cBhvr>
                                        <p:cTn id="37" dur="2000" fill="hold"/>
                                        <p:tgtEl>
                                          <p:spTgt spid="109"/>
                                        </p:tgtEl>
                                        <p:attrNameLst>
                                          <p:attrName>ppt_x</p:attrName>
                                          <p:attrName>ppt_y</p:attrName>
                                        </p:attrNameLst>
                                      </p:cBhvr>
                                      <p:rCtr x="7031" y="-347"/>
                                    </p:animMotion>
                                  </p:childTnLst>
                                </p:cTn>
                              </p:par>
                              <p:par>
                                <p:cTn id="38" presetID="42" presetClass="path" presetSubtype="0" accel="50000" decel="50000" fill="hold" nodeType="withEffect">
                                  <p:stCondLst>
                                    <p:cond delay="0"/>
                                  </p:stCondLst>
                                  <p:childTnLst>
                                    <p:animMotion origin="layout" path="M 3.54167E-6 5.55112E-17 L 0.09427 0.22106 " pathEditMode="relative" rAng="0" ptsTypes="AA">
                                      <p:cBhvr>
                                        <p:cTn id="39" dur="2000" fill="hold"/>
                                        <p:tgtEl>
                                          <p:spTgt spid="112"/>
                                        </p:tgtEl>
                                        <p:attrNameLst>
                                          <p:attrName>ppt_x</p:attrName>
                                          <p:attrName>ppt_y</p:attrName>
                                        </p:attrNameLst>
                                      </p:cBhvr>
                                      <p:rCtr x="4714" y="11042"/>
                                    </p:animMotion>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118"/>
                                        </p:tgtEl>
                                        <p:attrNameLst>
                                          <p:attrName>style.visibility</p:attrName>
                                        </p:attrNameLst>
                                      </p:cBhvr>
                                      <p:to>
                                        <p:strVal val="visible"/>
                                      </p:to>
                                    </p:set>
                                    <p:animEffect transition="in" filter="fade">
                                      <p:cBhvr>
                                        <p:cTn id="48" dur="500"/>
                                        <p:tgtEl>
                                          <p:spTgt spid="118"/>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xit" presetSubtype="0" fill="hold" nodeType="clickEffect">
                                  <p:stCondLst>
                                    <p:cond delay="0"/>
                                  </p:stCondLst>
                                  <p:childTnLst>
                                    <p:animEffect transition="out" filter="fade">
                                      <p:cBhvr>
                                        <p:cTn id="52" dur="500"/>
                                        <p:tgtEl>
                                          <p:spTgt spid="112"/>
                                        </p:tgtEl>
                                      </p:cBhvr>
                                    </p:animEffect>
                                    <p:set>
                                      <p:cBhvr>
                                        <p:cTn id="53" dur="1" fill="hold">
                                          <p:stCondLst>
                                            <p:cond delay="499"/>
                                          </p:stCondLst>
                                        </p:cTn>
                                        <p:tgtEl>
                                          <p:spTgt spid="112"/>
                                        </p:tgtEl>
                                        <p:attrNameLst>
                                          <p:attrName>style.visibility</p:attrName>
                                        </p:attrNameLst>
                                      </p:cBhvr>
                                      <p:to>
                                        <p:strVal val="hidden"/>
                                      </p:to>
                                    </p:set>
                                  </p:childTnLst>
                                </p:cTn>
                              </p:par>
                              <p:par>
                                <p:cTn id="54" presetID="10" presetClass="exit" presetSubtype="0" fill="hold" nodeType="withEffect">
                                  <p:stCondLst>
                                    <p:cond delay="0"/>
                                  </p:stCondLst>
                                  <p:childTnLst>
                                    <p:animEffect transition="out" filter="fade">
                                      <p:cBhvr>
                                        <p:cTn id="55" dur="500"/>
                                        <p:tgtEl>
                                          <p:spTgt spid="118"/>
                                        </p:tgtEl>
                                      </p:cBhvr>
                                    </p:animEffect>
                                    <p:set>
                                      <p:cBhvr>
                                        <p:cTn id="56" dur="1" fill="hold">
                                          <p:stCondLst>
                                            <p:cond delay="499"/>
                                          </p:stCondLst>
                                        </p:cTn>
                                        <p:tgtEl>
                                          <p:spTgt spid="118"/>
                                        </p:tgtEl>
                                        <p:attrNameLst>
                                          <p:attrName>style.visibility</p:attrName>
                                        </p:attrNameLst>
                                      </p:cBhvr>
                                      <p:to>
                                        <p:strVal val="hidden"/>
                                      </p:to>
                                    </p:set>
                                  </p:childTnLst>
                                </p:cTn>
                              </p:par>
                              <p:par>
                                <p:cTn id="57" presetID="10" presetClass="entr" presetSubtype="0" fill="hold" nodeType="withEffect">
                                  <p:stCondLst>
                                    <p:cond delay="0"/>
                                  </p:stCondLst>
                                  <p:childTnLst>
                                    <p:set>
                                      <p:cBhvr>
                                        <p:cTn id="58" dur="1" fill="hold">
                                          <p:stCondLst>
                                            <p:cond delay="0"/>
                                          </p:stCondLst>
                                        </p:cTn>
                                        <p:tgtEl>
                                          <p:spTgt spid="121"/>
                                        </p:tgtEl>
                                        <p:attrNameLst>
                                          <p:attrName>style.visibility</p:attrName>
                                        </p:attrNameLst>
                                      </p:cBhvr>
                                      <p:to>
                                        <p:strVal val="visible"/>
                                      </p:to>
                                    </p:set>
                                    <p:animEffect transition="in" filter="fade">
                                      <p:cBhvr>
                                        <p:cTn id="59" dur="500"/>
                                        <p:tgtEl>
                                          <p:spTgt spid="121"/>
                                        </p:tgtEl>
                                      </p:cBhvr>
                                    </p:animEffect>
                                  </p:childTnLst>
                                </p:cTn>
                              </p:par>
                              <p:par>
                                <p:cTn id="60" presetID="10" presetClass="entr" presetSubtype="0" fill="hold" nodeType="withEffect">
                                  <p:stCondLst>
                                    <p:cond delay="0"/>
                                  </p:stCondLst>
                                  <p:childTnLst>
                                    <p:set>
                                      <p:cBhvr>
                                        <p:cTn id="61" dur="1" fill="hold">
                                          <p:stCondLst>
                                            <p:cond delay="0"/>
                                          </p:stCondLst>
                                        </p:cTn>
                                        <p:tgtEl>
                                          <p:spTgt spid="124"/>
                                        </p:tgtEl>
                                        <p:attrNameLst>
                                          <p:attrName>style.visibility</p:attrName>
                                        </p:attrNameLst>
                                      </p:cBhvr>
                                      <p:to>
                                        <p:strVal val="visible"/>
                                      </p:to>
                                    </p:set>
                                    <p:animEffect transition="in" filter="fade">
                                      <p:cBhvr>
                                        <p:cTn id="62" dur="500"/>
                                        <p:tgtEl>
                                          <p:spTgt spid="124"/>
                                        </p:tgtEl>
                                      </p:cBhvr>
                                    </p:animEffect>
                                  </p:childTnLst>
                                </p:cTn>
                              </p:par>
                              <p:par>
                                <p:cTn id="63" presetID="42" presetClass="path" presetSubtype="0" accel="50000" decel="50000" fill="hold" nodeType="withEffect">
                                  <p:stCondLst>
                                    <p:cond delay="0"/>
                                  </p:stCondLst>
                                  <p:childTnLst>
                                    <p:animMotion origin="layout" path="M 1.45833E-6 -4.81481E-6 L -0.05703 -0.21157 " pathEditMode="relative" rAng="0" ptsTypes="AA">
                                      <p:cBhvr>
                                        <p:cTn id="64" dur="2000" fill="hold"/>
                                        <p:tgtEl>
                                          <p:spTgt spid="124"/>
                                        </p:tgtEl>
                                        <p:attrNameLst>
                                          <p:attrName>ppt_x</p:attrName>
                                          <p:attrName>ppt_y</p:attrName>
                                        </p:attrNameLst>
                                      </p:cBhvr>
                                      <p:rCtr x="-2852" y="-10579"/>
                                    </p:animMotion>
                                  </p:childTnLst>
                                </p:cTn>
                              </p:par>
                              <p:par>
                                <p:cTn id="65" presetID="10" presetClass="entr" presetSubtype="0" fill="hold" nodeType="withEffect">
                                  <p:stCondLst>
                                    <p:cond delay="0"/>
                                  </p:stCondLst>
                                  <p:childTnLst>
                                    <p:set>
                                      <p:cBhvr>
                                        <p:cTn id="66" dur="1" fill="hold">
                                          <p:stCondLst>
                                            <p:cond delay="0"/>
                                          </p:stCondLst>
                                        </p:cTn>
                                        <p:tgtEl>
                                          <p:spTgt spid="130"/>
                                        </p:tgtEl>
                                        <p:attrNameLst>
                                          <p:attrName>style.visibility</p:attrName>
                                        </p:attrNameLst>
                                      </p:cBhvr>
                                      <p:to>
                                        <p:strVal val="visible"/>
                                      </p:to>
                                    </p:set>
                                    <p:animEffect transition="in" filter="fade">
                                      <p:cBhvr>
                                        <p:cTn id="67" dur="500"/>
                                        <p:tgtEl>
                                          <p:spTgt spid="130"/>
                                        </p:tgtEl>
                                      </p:cBhvr>
                                    </p:animEffect>
                                  </p:childTnLst>
                                </p:cTn>
                              </p:par>
                              <p:par>
                                <p:cTn id="68" presetID="42" presetClass="path" presetSubtype="0" accel="50000" decel="50000" fill="hold" nodeType="withEffect">
                                  <p:stCondLst>
                                    <p:cond delay="0"/>
                                  </p:stCondLst>
                                  <p:childTnLst>
                                    <p:animMotion origin="layout" path="M 1.45833E-6 2.96296E-6 L -0.14922 0.0537 " pathEditMode="relative" rAng="0" ptsTypes="AA">
                                      <p:cBhvr>
                                        <p:cTn id="69" dur="2000" fill="hold"/>
                                        <p:tgtEl>
                                          <p:spTgt spid="130"/>
                                        </p:tgtEl>
                                        <p:attrNameLst>
                                          <p:attrName>ppt_x</p:attrName>
                                          <p:attrName>ppt_y</p:attrName>
                                        </p:attrNameLst>
                                      </p:cBhvr>
                                      <p:rCtr x="-7461" y="2685"/>
                                    </p:animMotion>
                                  </p:childTnLst>
                                </p:cTn>
                              </p:par>
                              <p:par>
                                <p:cTn id="70" presetID="10" presetClass="entr" presetSubtype="0" fill="hold" nodeType="withEffect">
                                  <p:stCondLst>
                                    <p:cond delay="0"/>
                                  </p:stCondLst>
                                  <p:childTnLst>
                                    <p:set>
                                      <p:cBhvr>
                                        <p:cTn id="71" dur="1" fill="hold">
                                          <p:stCondLst>
                                            <p:cond delay="0"/>
                                          </p:stCondLst>
                                        </p:cTn>
                                        <p:tgtEl>
                                          <p:spTgt spid="133"/>
                                        </p:tgtEl>
                                        <p:attrNameLst>
                                          <p:attrName>style.visibility</p:attrName>
                                        </p:attrNameLst>
                                      </p:cBhvr>
                                      <p:to>
                                        <p:strVal val="visible"/>
                                      </p:to>
                                    </p:set>
                                    <p:animEffect transition="in" filter="fade">
                                      <p:cBhvr>
                                        <p:cTn id="72" dur="500"/>
                                        <p:tgtEl>
                                          <p:spTgt spid="133"/>
                                        </p:tgtEl>
                                      </p:cBhvr>
                                    </p:animEffect>
                                  </p:childTnLst>
                                </p:cTn>
                              </p:par>
                              <p:par>
                                <p:cTn id="73" presetID="42" presetClass="path" presetSubtype="0" accel="50000" decel="50000" fill="hold" nodeType="withEffect">
                                  <p:stCondLst>
                                    <p:cond delay="0"/>
                                  </p:stCondLst>
                                  <p:childTnLst>
                                    <p:animMotion origin="layout" path="M -2.70833E-6 2.59259E-6 L 0.0293 -0.21389 " pathEditMode="relative" rAng="0" ptsTypes="AA">
                                      <p:cBhvr>
                                        <p:cTn id="74" dur="2000" fill="hold"/>
                                        <p:tgtEl>
                                          <p:spTgt spid="133"/>
                                        </p:tgtEl>
                                        <p:attrNameLst>
                                          <p:attrName>ppt_x</p:attrName>
                                          <p:attrName>ppt_y</p:attrName>
                                        </p:attrNameLst>
                                      </p:cBhvr>
                                      <p:rCtr x="1458" y="-10694"/>
                                    </p:animMotion>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0" presetClass="exit" presetSubtype="0" fill="hold" nodeType="clickEffect">
                                  <p:stCondLst>
                                    <p:cond delay="0"/>
                                  </p:stCondLst>
                                  <p:childTnLst>
                                    <p:animEffect transition="out" filter="fade">
                                      <p:cBhvr>
                                        <p:cTn id="82" dur="500"/>
                                        <p:tgtEl>
                                          <p:spTgt spid="109"/>
                                        </p:tgtEl>
                                      </p:cBhvr>
                                    </p:animEffect>
                                    <p:set>
                                      <p:cBhvr>
                                        <p:cTn id="83" dur="1" fill="hold">
                                          <p:stCondLst>
                                            <p:cond delay="499"/>
                                          </p:stCondLst>
                                        </p:cTn>
                                        <p:tgtEl>
                                          <p:spTgt spid="109"/>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500"/>
                                        <p:tgtEl>
                                          <p:spTgt spid="124"/>
                                        </p:tgtEl>
                                      </p:cBhvr>
                                    </p:animEffect>
                                    <p:set>
                                      <p:cBhvr>
                                        <p:cTn id="86" dur="1" fill="hold">
                                          <p:stCondLst>
                                            <p:cond delay="499"/>
                                          </p:stCondLst>
                                        </p:cTn>
                                        <p:tgtEl>
                                          <p:spTgt spid="124"/>
                                        </p:tgtEl>
                                        <p:attrNameLst>
                                          <p:attrName>style.visibility</p:attrName>
                                        </p:attrNameLst>
                                      </p:cBhvr>
                                      <p:to>
                                        <p:strVal val="hidden"/>
                                      </p:to>
                                    </p:set>
                                  </p:childTnLst>
                                </p:cTn>
                              </p:par>
                              <p:par>
                                <p:cTn id="87" presetID="10" presetClass="exit" presetSubtype="0" fill="hold" nodeType="withEffect">
                                  <p:stCondLst>
                                    <p:cond delay="0"/>
                                  </p:stCondLst>
                                  <p:childTnLst>
                                    <p:animEffect transition="out" filter="fade">
                                      <p:cBhvr>
                                        <p:cTn id="88" dur="500"/>
                                        <p:tgtEl>
                                          <p:spTgt spid="121"/>
                                        </p:tgtEl>
                                      </p:cBhvr>
                                    </p:animEffect>
                                    <p:set>
                                      <p:cBhvr>
                                        <p:cTn id="89" dur="1" fill="hold">
                                          <p:stCondLst>
                                            <p:cond delay="499"/>
                                          </p:stCondLst>
                                        </p:cTn>
                                        <p:tgtEl>
                                          <p:spTgt spid="121"/>
                                        </p:tgtEl>
                                        <p:attrNameLst>
                                          <p:attrName>style.visibility</p:attrName>
                                        </p:attrNameLst>
                                      </p:cBhvr>
                                      <p:to>
                                        <p:strVal val="hidden"/>
                                      </p:to>
                                    </p:set>
                                  </p:childTnLst>
                                </p:cTn>
                              </p:par>
                              <p:par>
                                <p:cTn id="90" presetID="10" presetClass="entr" presetSubtype="0" fill="hold" nodeType="withEffect">
                                  <p:stCondLst>
                                    <p:cond delay="0"/>
                                  </p:stCondLst>
                                  <p:childTnLst>
                                    <p:set>
                                      <p:cBhvr>
                                        <p:cTn id="91" dur="1" fill="hold">
                                          <p:stCondLst>
                                            <p:cond delay="0"/>
                                          </p:stCondLst>
                                        </p:cTn>
                                        <p:tgtEl>
                                          <p:spTgt spid="127"/>
                                        </p:tgtEl>
                                        <p:attrNameLst>
                                          <p:attrName>style.visibility</p:attrName>
                                        </p:attrNameLst>
                                      </p:cBhvr>
                                      <p:to>
                                        <p:strVal val="visible"/>
                                      </p:to>
                                    </p:set>
                                    <p:animEffect transition="in" filter="fade">
                                      <p:cBhvr>
                                        <p:cTn id="92" dur="500"/>
                                        <p:tgtEl>
                                          <p:spTgt spid="127"/>
                                        </p:tgtEl>
                                      </p:cBhvr>
                                    </p:animEffect>
                                  </p:childTnLst>
                                </p:cTn>
                              </p:par>
                              <p:par>
                                <p:cTn id="93" presetID="10" presetClass="exit" presetSubtype="0" fill="hold" nodeType="withEffect">
                                  <p:stCondLst>
                                    <p:cond delay="0"/>
                                  </p:stCondLst>
                                  <p:childTnLst>
                                    <p:animEffect transition="out" filter="fade">
                                      <p:cBhvr>
                                        <p:cTn id="94" dur="500"/>
                                        <p:tgtEl>
                                          <p:spTgt spid="130"/>
                                        </p:tgtEl>
                                      </p:cBhvr>
                                    </p:animEffect>
                                    <p:set>
                                      <p:cBhvr>
                                        <p:cTn id="95" dur="1" fill="hold">
                                          <p:stCondLst>
                                            <p:cond delay="499"/>
                                          </p:stCondLst>
                                        </p:cTn>
                                        <p:tgtEl>
                                          <p:spTgt spid="130"/>
                                        </p:tgtEl>
                                        <p:attrNameLst>
                                          <p:attrName>style.visibility</p:attrName>
                                        </p:attrNameLst>
                                      </p:cBhvr>
                                      <p:to>
                                        <p:strVal val="hidden"/>
                                      </p:to>
                                    </p:set>
                                  </p:childTnLst>
                                </p:cTn>
                              </p:par>
                              <p:par>
                                <p:cTn id="96" presetID="10" presetClass="exit" presetSubtype="0" fill="hold" nodeType="withEffect">
                                  <p:stCondLst>
                                    <p:cond delay="0"/>
                                  </p:stCondLst>
                                  <p:childTnLst>
                                    <p:animEffect transition="out" filter="fade">
                                      <p:cBhvr>
                                        <p:cTn id="97" dur="500"/>
                                        <p:tgtEl>
                                          <p:spTgt spid="133"/>
                                        </p:tgtEl>
                                      </p:cBhvr>
                                    </p:animEffect>
                                    <p:set>
                                      <p:cBhvr>
                                        <p:cTn id="98" dur="1" fill="hold">
                                          <p:stCondLst>
                                            <p:cond delay="499"/>
                                          </p:stCondLst>
                                        </p:cTn>
                                        <p:tgtEl>
                                          <p:spTgt spid="1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Oval 80">
            <a:extLst>
              <a:ext uri="{FF2B5EF4-FFF2-40B4-BE49-F238E27FC236}">
                <a16:creationId xmlns:a16="http://schemas.microsoft.com/office/drawing/2014/main" id="{C9DE88BD-E681-45F7-9F7E-55E9438C26AC}"/>
              </a:ext>
            </a:extLst>
          </p:cNvPr>
          <p:cNvSpPr/>
          <p:nvPr/>
        </p:nvSpPr>
        <p:spPr>
          <a:xfrm>
            <a:off x="7719387" y="642523"/>
            <a:ext cx="4330636" cy="195199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grpSp>
        <p:nvGrpSpPr>
          <p:cNvPr id="4" name="Group 3">
            <a:extLst>
              <a:ext uri="{FF2B5EF4-FFF2-40B4-BE49-F238E27FC236}">
                <a16:creationId xmlns:a16="http://schemas.microsoft.com/office/drawing/2014/main" id="{29B1894B-93F0-4EFC-A65E-DABFEBB21542}"/>
              </a:ext>
            </a:extLst>
          </p:cNvPr>
          <p:cNvGrpSpPr/>
          <p:nvPr/>
        </p:nvGrpSpPr>
        <p:grpSpPr>
          <a:xfrm>
            <a:off x="9018719" y="807912"/>
            <a:ext cx="958651" cy="721698"/>
            <a:chOff x="2186092" y="1721444"/>
            <a:chExt cx="851133" cy="640756"/>
          </a:xfrm>
        </p:grpSpPr>
        <p:sp>
          <p:nvSpPr>
            <p:cNvPr id="5" name="Rectangle: Rounded Corners 4">
              <a:extLst>
                <a:ext uri="{FF2B5EF4-FFF2-40B4-BE49-F238E27FC236}">
                  <a16:creationId xmlns:a16="http://schemas.microsoft.com/office/drawing/2014/main" id="{F2C1D3DB-428B-45C0-BBC2-5FB9F0D6920E}"/>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6" name="Rectangle: Rounded Corners 5">
              <a:extLst>
                <a:ext uri="{FF2B5EF4-FFF2-40B4-BE49-F238E27FC236}">
                  <a16:creationId xmlns:a16="http://schemas.microsoft.com/office/drawing/2014/main" id="{1C9D6C6F-C8B4-4356-A15C-60BFE131F045}"/>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dirty="0">
                <a:solidFill>
                  <a:schemeClr val="tx1"/>
                </a:solidFill>
              </a:endParaRPr>
            </a:p>
          </p:txBody>
        </p:sp>
        <p:grpSp>
          <p:nvGrpSpPr>
            <p:cNvPr id="7" name="Group 6">
              <a:extLst>
                <a:ext uri="{FF2B5EF4-FFF2-40B4-BE49-F238E27FC236}">
                  <a16:creationId xmlns:a16="http://schemas.microsoft.com/office/drawing/2014/main" id="{E26A4B4F-B435-47F8-869B-B3FD2B7424B3}"/>
                </a:ext>
              </a:extLst>
            </p:cNvPr>
            <p:cNvGrpSpPr/>
            <p:nvPr/>
          </p:nvGrpSpPr>
          <p:grpSpPr>
            <a:xfrm>
              <a:off x="2444916" y="2213210"/>
              <a:ext cx="333485" cy="148990"/>
              <a:chOff x="5090160" y="3721608"/>
              <a:chExt cx="1429512" cy="457200"/>
            </a:xfrm>
          </p:grpSpPr>
          <p:sp>
            <p:nvSpPr>
              <p:cNvPr id="14" name="Rectangle: Rounded Corners 13">
                <a:extLst>
                  <a:ext uri="{FF2B5EF4-FFF2-40B4-BE49-F238E27FC236}">
                    <a16:creationId xmlns:a16="http://schemas.microsoft.com/office/drawing/2014/main" id="{69FE8365-9F2F-46C1-A538-6FC0E8607A1C}"/>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15" name="Rectangle: Rounded Corners 14">
                <a:extLst>
                  <a:ext uri="{FF2B5EF4-FFF2-40B4-BE49-F238E27FC236}">
                    <a16:creationId xmlns:a16="http://schemas.microsoft.com/office/drawing/2014/main" id="{2B44C932-6C8A-45EC-9037-777D151AFCA8}"/>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sp>
          <p:nvSpPr>
            <p:cNvPr id="8" name="Rectangle: Rounded Corners 7">
              <a:extLst>
                <a:ext uri="{FF2B5EF4-FFF2-40B4-BE49-F238E27FC236}">
                  <a16:creationId xmlns:a16="http://schemas.microsoft.com/office/drawing/2014/main" id="{B66C2467-3632-4DC6-9BC9-B39CC12818D7}"/>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nvGrpSpPr>
            <p:cNvPr id="9" name="Group 8">
              <a:extLst>
                <a:ext uri="{FF2B5EF4-FFF2-40B4-BE49-F238E27FC236}">
                  <a16:creationId xmlns:a16="http://schemas.microsoft.com/office/drawing/2014/main" id="{6C3B0E78-927F-4F38-8897-7412127B94D6}"/>
                </a:ext>
              </a:extLst>
            </p:cNvPr>
            <p:cNvGrpSpPr/>
            <p:nvPr/>
          </p:nvGrpSpPr>
          <p:grpSpPr>
            <a:xfrm>
              <a:off x="2260805" y="2148228"/>
              <a:ext cx="151882" cy="32993"/>
              <a:chOff x="3308026" y="3186049"/>
              <a:chExt cx="151882" cy="32993"/>
            </a:xfrm>
          </p:grpSpPr>
          <p:sp>
            <p:nvSpPr>
              <p:cNvPr id="11" name="Oval 10">
                <a:extLst>
                  <a:ext uri="{FF2B5EF4-FFF2-40B4-BE49-F238E27FC236}">
                    <a16:creationId xmlns:a16="http://schemas.microsoft.com/office/drawing/2014/main" id="{4A28C76B-DE9E-4D3A-80CC-24C516012855}"/>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12" name="Oval 11">
                <a:extLst>
                  <a:ext uri="{FF2B5EF4-FFF2-40B4-BE49-F238E27FC236}">
                    <a16:creationId xmlns:a16="http://schemas.microsoft.com/office/drawing/2014/main" id="{B88AC79B-EF09-48EE-A874-6353F5E0E147}"/>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13" name="Oval 12">
                <a:extLst>
                  <a:ext uri="{FF2B5EF4-FFF2-40B4-BE49-F238E27FC236}">
                    <a16:creationId xmlns:a16="http://schemas.microsoft.com/office/drawing/2014/main" id="{C0E0E5BA-0398-4E26-94D4-79D25AB79AF6}"/>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sp>
          <p:nvSpPr>
            <p:cNvPr id="10" name="Rectangle 9">
              <a:extLst>
                <a:ext uri="{FF2B5EF4-FFF2-40B4-BE49-F238E27FC236}">
                  <a16:creationId xmlns:a16="http://schemas.microsoft.com/office/drawing/2014/main" id="{6A24D8ED-5F81-436C-B953-C2CF0B4345DE}"/>
                </a:ext>
              </a:extLst>
            </p:cNvPr>
            <p:cNvSpPr/>
            <p:nvPr/>
          </p:nvSpPr>
          <p:spPr>
            <a:xfrm>
              <a:off x="2529648" y="1721444"/>
              <a:ext cx="164012" cy="355236"/>
            </a:xfrm>
            <a:prstGeom prst="rect">
              <a:avLst/>
            </a:prstGeom>
          </p:spPr>
          <p:txBody>
            <a:bodyPr wrap="none">
              <a:spAutoFit/>
            </a:bodyPr>
            <a:lstStyle/>
            <a:p>
              <a:pPr algn="ctr"/>
              <a:endParaRPr lang="en-SG" sz="2000" b="1" dirty="0"/>
            </a:p>
          </p:txBody>
        </p:sp>
      </p:grpSp>
      <p:grpSp>
        <p:nvGrpSpPr>
          <p:cNvPr id="16" name="Group 15">
            <a:extLst>
              <a:ext uri="{FF2B5EF4-FFF2-40B4-BE49-F238E27FC236}">
                <a16:creationId xmlns:a16="http://schemas.microsoft.com/office/drawing/2014/main" id="{97DC7B50-6E5D-4C34-9249-337311B13434}"/>
              </a:ext>
            </a:extLst>
          </p:cNvPr>
          <p:cNvGrpSpPr/>
          <p:nvPr/>
        </p:nvGrpSpPr>
        <p:grpSpPr>
          <a:xfrm>
            <a:off x="10416817" y="1727905"/>
            <a:ext cx="958651" cy="721698"/>
            <a:chOff x="2186092" y="1721444"/>
            <a:chExt cx="851133" cy="640756"/>
          </a:xfrm>
        </p:grpSpPr>
        <p:sp>
          <p:nvSpPr>
            <p:cNvPr id="17" name="Rectangle: Rounded Corners 16">
              <a:extLst>
                <a:ext uri="{FF2B5EF4-FFF2-40B4-BE49-F238E27FC236}">
                  <a16:creationId xmlns:a16="http://schemas.microsoft.com/office/drawing/2014/main" id="{F460AE86-E246-4FD4-A952-62977A6D63A1}"/>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18" name="Rectangle: Rounded Corners 17">
              <a:extLst>
                <a:ext uri="{FF2B5EF4-FFF2-40B4-BE49-F238E27FC236}">
                  <a16:creationId xmlns:a16="http://schemas.microsoft.com/office/drawing/2014/main" id="{6E01C01E-DFEE-4EFF-9FB5-9B1DC5B79497}"/>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G" sz="2000" dirty="0">
                  <a:solidFill>
                    <a:schemeClr val="tx1"/>
                  </a:solidFill>
                </a:rPr>
                <a:t>C</a:t>
              </a:r>
            </a:p>
          </p:txBody>
        </p:sp>
        <p:grpSp>
          <p:nvGrpSpPr>
            <p:cNvPr id="19" name="Group 18">
              <a:extLst>
                <a:ext uri="{FF2B5EF4-FFF2-40B4-BE49-F238E27FC236}">
                  <a16:creationId xmlns:a16="http://schemas.microsoft.com/office/drawing/2014/main" id="{61EC19E0-C4DD-473E-8B72-6D47620741E6}"/>
                </a:ext>
              </a:extLst>
            </p:cNvPr>
            <p:cNvGrpSpPr/>
            <p:nvPr/>
          </p:nvGrpSpPr>
          <p:grpSpPr>
            <a:xfrm>
              <a:off x="2444916" y="2213210"/>
              <a:ext cx="333485" cy="148990"/>
              <a:chOff x="5090160" y="3721608"/>
              <a:chExt cx="1429512" cy="457200"/>
            </a:xfrm>
          </p:grpSpPr>
          <p:sp>
            <p:nvSpPr>
              <p:cNvPr id="26" name="Rectangle: Rounded Corners 25">
                <a:extLst>
                  <a:ext uri="{FF2B5EF4-FFF2-40B4-BE49-F238E27FC236}">
                    <a16:creationId xmlns:a16="http://schemas.microsoft.com/office/drawing/2014/main" id="{FD5272B2-B94B-4BBE-8D3E-BDCC780039D3}"/>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27" name="Rectangle: Rounded Corners 26">
                <a:extLst>
                  <a:ext uri="{FF2B5EF4-FFF2-40B4-BE49-F238E27FC236}">
                    <a16:creationId xmlns:a16="http://schemas.microsoft.com/office/drawing/2014/main" id="{96F5DD05-5CB0-45C5-85BA-F4E0B926760C}"/>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sp>
          <p:nvSpPr>
            <p:cNvPr id="20" name="Rectangle: Rounded Corners 19">
              <a:extLst>
                <a:ext uri="{FF2B5EF4-FFF2-40B4-BE49-F238E27FC236}">
                  <a16:creationId xmlns:a16="http://schemas.microsoft.com/office/drawing/2014/main" id="{BAA417DD-A9BB-4D42-AB13-AECF2F7B32BD}"/>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nvGrpSpPr>
            <p:cNvPr id="21" name="Group 20">
              <a:extLst>
                <a:ext uri="{FF2B5EF4-FFF2-40B4-BE49-F238E27FC236}">
                  <a16:creationId xmlns:a16="http://schemas.microsoft.com/office/drawing/2014/main" id="{11016A3A-21DF-4CAE-8417-0D06CF771460}"/>
                </a:ext>
              </a:extLst>
            </p:cNvPr>
            <p:cNvGrpSpPr/>
            <p:nvPr/>
          </p:nvGrpSpPr>
          <p:grpSpPr>
            <a:xfrm>
              <a:off x="2260805" y="2148228"/>
              <a:ext cx="151882" cy="32993"/>
              <a:chOff x="3308026" y="3186049"/>
              <a:chExt cx="151882" cy="32993"/>
            </a:xfrm>
          </p:grpSpPr>
          <p:sp>
            <p:nvSpPr>
              <p:cNvPr id="23" name="Oval 22">
                <a:extLst>
                  <a:ext uri="{FF2B5EF4-FFF2-40B4-BE49-F238E27FC236}">
                    <a16:creationId xmlns:a16="http://schemas.microsoft.com/office/drawing/2014/main" id="{7B9A2BF9-B050-4A7A-907B-B7931A444476}"/>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24" name="Oval 23">
                <a:extLst>
                  <a:ext uri="{FF2B5EF4-FFF2-40B4-BE49-F238E27FC236}">
                    <a16:creationId xmlns:a16="http://schemas.microsoft.com/office/drawing/2014/main" id="{0BAE3E66-9DE6-4557-A8E4-D068000A5C27}"/>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25" name="Oval 24">
                <a:extLst>
                  <a:ext uri="{FF2B5EF4-FFF2-40B4-BE49-F238E27FC236}">
                    <a16:creationId xmlns:a16="http://schemas.microsoft.com/office/drawing/2014/main" id="{1C709496-6565-46A7-A948-73C112F7D152}"/>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sp>
          <p:nvSpPr>
            <p:cNvPr id="22" name="Rectangle 21">
              <a:extLst>
                <a:ext uri="{FF2B5EF4-FFF2-40B4-BE49-F238E27FC236}">
                  <a16:creationId xmlns:a16="http://schemas.microsoft.com/office/drawing/2014/main" id="{48EBC08C-6408-403E-8652-956EE6D1D7AC}"/>
                </a:ext>
              </a:extLst>
            </p:cNvPr>
            <p:cNvSpPr/>
            <p:nvPr/>
          </p:nvSpPr>
          <p:spPr>
            <a:xfrm>
              <a:off x="2529648" y="1721444"/>
              <a:ext cx="164012" cy="355236"/>
            </a:xfrm>
            <a:prstGeom prst="rect">
              <a:avLst/>
            </a:prstGeom>
          </p:spPr>
          <p:txBody>
            <a:bodyPr wrap="none">
              <a:spAutoFit/>
            </a:bodyPr>
            <a:lstStyle/>
            <a:p>
              <a:pPr algn="ctr"/>
              <a:endParaRPr lang="en-SG" sz="2000" b="1" dirty="0"/>
            </a:p>
          </p:txBody>
        </p:sp>
      </p:grpSp>
      <p:grpSp>
        <p:nvGrpSpPr>
          <p:cNvPr id="28" name="Group 27">
            <a:extLst>
              <a:ext uri="{FF2B5EF4-FFF2-40B4-BE49-F238E27FC236}">
                <a16:creationId xmlns:a16="http://schemas.microsoft.com/office/drawing/2014/main" id="{9C1D5A73-8CBA-43C9-861A-ED591AED47AA}"/>
              </a:ext>
            </a:extLst>
          </p:cNvPr>
          <p:cNvGrpSpPr/>
          <p:nvPr/>
        </p:nvGrpSpPr>
        <p:grpSpPr>
          <a:xfrm>
            <a:off x="8205059" y="1605461"/>
            <a:ext cx="958651" cy="721698"/>
            <a:chOff x="2186092" y="1721444"/>
            <a:chExt cx="851133" cy="640756"/>
          </a:xfrm>
        </p:grpSpPr>
        <p:sp>
          <p:nvSpPr>
            <p:cNvPr id="29" name="Rectangle: Rounded Corners 28">
              <a:extLst>
                <a:ext uri="{FF2B5EF4-FFF2-40B4-BE49-F238E27FC236}">
                  <a16:creationId xmlns:a16="http://schemas.microsoft.com/office/drawing/2014/main" id="{A16D3E5A-FD89-4D5E-80C9-FD00C5CD3F80}"/>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30" name="Rectangle: Rounded Corners 29">
              <a:extLst>
                <a:ext uri="{FF2B5EF4-FFF2-40B4-BE49-F238E27FC236}">
                  <a16:creationId xmlns:a16="http://schemas.microsoft.com/office/drawing/2014/main" id="{962C7F26-9B57-4E4F-8436-75D50FB8E561}"/>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dirty="0">
                <a:solidFill>
                  <a:schemeClr val="tx1"/>
                </a:solidFill>
              </a:endParaRPr>
            </a:p>
          </p:txBody>
        </p:sp>
        <p:grpSp>
          <p:nvGrpSpPr>
            <p:cNvPr id="31" name="Group 30">
              <a:extLst>
                <a:ext uri="{FF2B5EF4-FFF2-40B4-BE49-F238E27FC236}">
                  <a16:creationId xmlns:a16="http://schemas.microsoft.com/office/drawing/2014/main" id="{083AC259-70BB-457C-83FD-EB287707273D}"/>
                </a:ext>
              </a:extLst>
            </p:cNvPr>
            <p:cNvGrpSpPr/>
            <p:nvPr/>
          </p:nvGrpSpPr>
          <p:grpSpPr>
            <a:xfrm>
              <a:off x="2444916" y="2213210"/>
              <a:ext cx="333485" cy="148990"/>
              <a:chOff x="5090160" y="3721608"/>
              <a:chExt cx="1429512" cy="457200"/>
            </a:xfrm>
          </p:grpSpPr>
          <p:sp>
            <p:nvSpPr>
              <p:cNvPr id="38" name="Rectangle: Rounded Corners 37">
                <a:extLst>
                  <a:ext uri="{FF2B5EF4-FFF2-40B4-BE49-F238E27FC236}">
                    <a16:creationId xmlns:a16="http://schemas.microsoft.com/office/drawing/2014/main" id="{1B7E5F80-0988-46DA-A4F5-526ECFF585C2}"/>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39" name="Rectangle: Rounded Corners 38">
                <a:extLst>
                  <a:ext uri="{FF2B5EF4-FFF2-40B4-BE49-F238E27FC236}">
                    <a16:creationId xmlns:a16="http://schemas.microsoft.com/office/drawing/2014/main" id="{112264AB-D335-4E4C-B1EF-9BD574DAE144}"/>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sp>
          <p:nvSpPr>
            <p:cNvPr id="32" name="Rectangle: Rounded Corners 31">
              <a:extLst>
                <a:ext uri="{FF2B5EF4-FFF2-40B4-BE49-F238E27FC236}">
                  <a16:creationId xmlns:a16="http://schemas.microsoft.com/office/drawing/2014/main" id="{9CD8E169-4160-42F7-A406-39F4242BDE98}"/>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nvGrpSpPr>
            <p:cNvPr id="33" name="Group 32">
              <a:extLst>
                <a:ext uri="{FF2B5EF4-FFF2-40B4-BE49-F238E27FC236}">
                  <a16:creationId xmlns:a16="http://schemas.microsoft.com/office/drawing/2014/main" id="{D32E654F-854E-43FA-8E52-D7F6178A3FC0}"/>
                </a:ext>
              </a:extLst>
            </p:cNvPr>
            <p:cNvGrpSpPr/>
            <p:nvPr/>
          </p:nvGrpSpPr>
          <p:grpSpPr>
            <a:xfrm>
              <a:off x="2260805" y="2148228"/>
              <a:ext cx="151882" cy="32993"/>
              <a:chOff x="3308026" y="3186049"/>
              <a:chExt cx="151882" cy="32993"/>
            </a:xfrm>
          </p:grpSpPr>
          <p:sp>
            <p:nvSpPr>
              <p:cNvPr id="35" name="Oval 34">
                <a:extLst>
                  <a:ext uri="{FF2B5EF4-FFF2-40B4-BE49-F238E27FC236}">
                    <a16:creationId xmlns:a16="http://schemas.microsoft.com/office/drawing/2014/main" id="{D64D7072-03E4-4AA1-8D62-A16918E01433}"/>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36" name="Oval 35">
                <a:extLst>
                  <a:ext uri="{FF2B5EF4-FFF2-40B4-BE49-F238E27FC236}">
                    <a16:creationId xmlns:a16="http://schemas.microsoft.com/office/drawing/2014/main" id="{9278DD0F-1411-4859-A64D-740AC44D1ED8}"/>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37" name="Oval 36">
                <a:extLst>
                  <a:ext uri="{FF2B5EF4-FFF2-40B4-BE49-F238E27FC236}">
                    <a16:creationId xmlns:a16="http://schemas.microsoft.com/office/drawing/2014/main" id="{CE6C151B-A253-4A58-88F8-D7221788480C}"/>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sp>
          <p:nvSpPr>
            <p:cNvPr id="34" name="Rectangle 33">
              <a:extLst>
                <a:ext uri="{FF2B5EF4-FFF2-40B4-BE49-F238E27FC236}">
                  <a16:creationId xmlns:a16="http://schemas.microsoft.com/office/drawing/2014/main" id="{C21844CE-54B8-45B9-8F65-C0823F0270CE}"/>
                </a:ext>
              </a:extLst>
            </p:cNvPr>
            <p:cNvSpPr/>
            <p:nvPr/>
          </p:nvSpPr>
          <p:spPr>
            <a:xfrm>
              <a:off x="2423790" y="1758536"/>
              <a:ext cx="316240" cy="355236"/>
            </a:xfrm>
            <a:prstGeom prst="rect">
              <a:avLst/>
            </a:prstGeom>
          </p:spPr>
          <p:txBody>
            <a:bodyPr wrap="none">
              <a:spAutoFit/>
            </a:bodyPr>
            <a:lstStyle/>
            <a:p>
              <a:pPr algn="ctr"/>
              <a:r>
                <a:rPr lang="en-SG" sz="2000" dirty="0"/>
                <a:t>B</a:t>
              </a:r>
            </a:p>
          </p:txBody>
        </p:sp>
      </p:grpSp>
      <p:grpSp>
        <p:nvGrpSpPr>
          <p:cNvPr id="40" name="Group 39">
            <a:extLst>
              <a:ext uri="{FF2B5EF4-FFF2-40B4-BE49-F238E27FC236}">
                <a16:creationId xmlns:a16="http://schemas.microsoft.com/office/drawing/2014/main" id="{6F0D119E-2730-448A-B40E-ED0E7211A704}"/>
              </a:ext>
            </a:extLst>
          </p:cNvPr>
          <p:cNvGrpSpPr/>
          <p:nvPr/>
        </p:nvGrpSpPr>
        <p:grpSpPr>
          <a:xfrm>
            <a:off x="9676071" y="2961030"/>
            <a:ext cx="958651" cy="721698"/>
            <a:chOff x="2186092" y="1721444"/>
            <a:chExt cx="851133" cy="640756"/>
          </a:xfrm>
        </p:grpSpPr>
        <p:sp>
          <p:nvSpPr>
            <p:cNvPr id="41" name="Rectangle: Rounded Corners 40">
              <a:extLst>
                <a:ext uri="{FF2B5EF4-FFF2-40B4-BE49-F238E27FC236}">
                  <a16:creationId xmlns:a16="http://schemas.microsoft.com/office/drawing/2014/main" id="{35358E4D-4BF1-498A-B8BE-C2368FAE7B14}"/>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42" name="Rectangle: Rounded Corners 41">
              <a:extLst>
                <a:ext uri="{FF2B5EF4-FFF2-40B4-BE49-F238E27FC236}">
                  <a16:creationId xmlns:a16="http://schemas.microsoft.com/office/drawing/2014/main" id="{34B93BD5-4063-4C47-A125-81952435720F}"/>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G" sz="2000" dirty="0">
                  <a:solidFill>
                    <a:schemeClr val="tx1"/>
                  </a:solidFill>
                </a:rPr>
                <a:t>A</a:t>
              </a:r>
            </a:p>
          </p:txBody>
        </p:sp>
        <p:grpSp>
          <p:nvGrpSpPr>
            <p:cNvPr id="43" name="Group 42">
              <a:extLst>
                <a:ext uri="{FF2B5EF4-FFF2-40B4-BE49-F238E27FC236}">
                  <a16:creationId xmlns:a16="http://schemas.microsoft.com/office/drawing/2014/main" id="{6EA4D54C-43EA-4CDB-8E22-A3F04A31B1E9}"/>
                </a:ext>
              </a:extLst>
            </p:cNvPr>
            <p:cNvGrpSpPr/>
            <p:nvPr/>
          </p:nvGrpSpPr>
          <p:grpSpPr>
            <a:xfrm>
              <a:off x="2444916" y="2213210"/>
              <a:ext cx="333485" cy="148990"/>
              <a:chOff x="5090160" y="3721608"/>
              <a:chExt cx="1429512" cy="457200"/>
            </a:xfrm>
          </p:grpSpPr>
          <p:sp>
            <p:nvSpPr>
              <p:cNvPr id="50" name="Rectangle: Rounded Corners 49">
                <a:extLst>
                  <a:ext uri="{FF2B5EF4-FFF2-40B4-BE49-F238E27FC236}">
                    <a16:creationId xmlns:a16="http://schemas.microsoft.com/office/drawing/2014/main" id="{2B877A2F-7B0C-4EF3-BA50-7D6EC641747F}"/>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51" name="Rectangle: Rounded Corners 50">
                <a:extLst>
                  <a:ext uri="{FF2B5EF4-FFF2-40B4-BE49-F238E27FC236}">
                    <a16:creationId xmlns:a16="http://schemas.microsoft.com/office/drawing/2014/main" id="{8E87ACFC-7775-4BAC-9AE8-DD00205F6340}"/>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44" name="Rectangle: Rounded Corners 43">
              <a:extLst>
                <a:ext uri="{FF2B5EF4-FFF2-40B4-BE49-F238E27FC236}">
                  <a16:creationId xmlns:a16="http://schemas.microsoft.com/office/drawing/2014/main" id="{C4236892-994A-4F7C-8A64-C37FF59888BD}"/>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45" name="Group 44">
              <a:extLst>
                <a:ext uri="{FF2B5EF4-FFF2-40B4-BE49-F238E27FC236}">
                  <a16:creationId xmlns:a16="http://schemas.microsoft.com/office/drawing/2014/main" id="{370418CB-552B-4E99-A9B1-A69407037549}"/>
                </a:ext>
              </a:extLst>
            </p:cNvPr>
            <p:cNvGrpSpPr/>
            <p:nvPr/>
          </p:nvGrpSpPr>
          <p:grpSpPr>
            <a:xfrm>
              <a:off x="2260805" y="2148228"/>
              <a:ext cx="151882" cy="32993"/>
              <a:chOff x="3308026" y="3186049"/>
              <a:chExt cx="151882" cy="32993"/>
            </a:xfrm>
          </p:grpSpPr>
          <p:sp>
            <p:nvSpPr>
              <p:cNvPr id="47" name="Oval 46">
                <a:extLst>
                  <a:ext uri="{FF2B5EF4-FFF2-40B4-BE49-F238E27FC236}">
                    <a16:creationId xmlns:a16="http://schemas.microsoft.com/office/drawing/2014/main" id="{591B649E-32FF-4C84-BCE3-08EBFC67ED7F}"/>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48" name="Oval 47">
                <a:extLst>
                  <a:ext uri="{FF2B5EF4-FFF2-40B4-BE49-F238E27FC236}">
                    <a16:creationId xmlns:a16="http://schemas.microsoft.com/office/drawing/2014/main" id="{BD38C8BD-2EFF-4765-9CBD-2BE5251190AC}"/>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49" name="Oval 48">
                <a:extLst>
                  <a:ext uri="{FF2B5EF4-FFF2-40B4-BE49-F238E27FC236}">
                    <a16:creationId xmlns:a16="http://schemas.microsoft.com/office/drawing/2014/main" id="{0D64F22E-07E8-421D-B0CF-F35622711439}"/>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46" name="Rectangle 45">
              <a:extLst>
                <a:ext uri="{FF2B5EF4-FFF2-40B4-BE49-F238E27FC236}">
                  <a16:creationId xmlns:a16="http://schemas.microsoft.com/office/drawing/2014/main" id="{798C2C30-AC15-42A9-A6AD-F46BF1D8ED6C}"/>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cxnSp>
        <p:nvCxnSpPr>
          <p:cNvPr id="65" name="Straight Connector 64">
            <a:extLst>
              <a:ext uri="{FF2B5EF4-FFF2-40B4-BE49-F238E27FC236}">
                <a16:creationId xmlns:a16="http://schemas.microsoft.com/office/drawing/2014/main" id="{A94965BB-2D40-4088-9C1A-1DA84136F3C1}"/>
              </a:ext>
            </a:extLst>
          </p:cNvPr>
          <p:cNvCxnSpPr>
            <a:cxnSpLocks/>
            <a:stCxn id="39" idx="2"/>
            <a:endCxn id="46" idx="0"/>
          </p:cNvCxnSpPr>
          <p:nvPr/>
        </p:nvCxnSpPr>
        <p:spPr>
          <a:xfrm>
            <a:off x="8684385" y="2327160"/>
            <a:ext cx="1471007" cy="633870"/>
          </a:xfrm>
          <a:prstGeom prst="line">
            <a:avLst/>
          </a:prstGeom>
          <a:ln w="38100"/>
        </p:spPr>
        <p:style>
          <a:lnRef idx="1">
            <a:schemeClr val="dk1"/>
          </a:lnRef>
          <a:fillRef idx="0">
            <a:schemeClr val="dk1"/>
          </a:fillRef>
          <a:effectRef idx="0">
            <a:schemeClr val="dk1"/>
          </a:effectRef>
          <a:fontRef idx="minor">
            <a:schemeClr val="tx1"/>
          </a:fontRef>
        </p:style>
      </p:cxnSp>
      <p:cxnSp>
        <p:nvCxnSpPr>
          <p:cNvPr id="67" name="Straight Connector 66">
            <a:extLst>
              <a:ext uri="{FF2B5EF4-FFF2-40B4-BE49-F238E27FC236}">
                <a16:creationId xmlns:a16="http://schemas.microsoft.com/office/drawing/2014/main" id="{CF749C0D-0D26-435A-9D09-A5CC45DAFE94}"/>
              </a:ext>
            </a:extLst>
          </p:cNvPr>
          <p:cNvCxnSpPr>
            <a:cxnSpLocks/>
            <a:stCxn id="27" idx="2"/>
            <a:endCxn id="41" idx="0"/>
          </p:cNvCxnSpPr>
          <p:nvPr/>
        </p:nvCxnSpPr>
        <p:spPr>
          <a:xfrm flipH="1">
            <a:off x="10155397" y="2449604"/>
            <a:ext cx="740746" cy="511426"/>
          </a:xfrm>
          <a:prstGeom prst="line">
            <a:avLst/>
          </a:prstGeom>
          <a:ln w="38100"/>
        </p:spPr>
        <p:style>
          <a:lnRef idx="1">
            <a:schemeClr val="dk1"/>
          </a:lnRef>
          <a:fillRef idx="0">
            <a:schemeClr val="dk1"/>
          </a:fillRef>
          <a:effectRef idx="0">
            <a:schemeClr val="dk1"/>
          </a:effectRef>
          <a:fontRef idx="minor">
            <a:schemeClr val="tx1"/>
          </a:fontRef>
        </p:style>
      </p:cxnSp>
      <p:cxnSp>
        <p:nvCxnSpPr>
          <p:cNvPr id="68" name="Straight Connector 67">
            <a:extLst>
              <a:ext uri="{FF2B5EF4-FFF2-40B4-BE49-F238E27FC236}">
                <a16:creationId xmlns:a16="http://schemas.microsoft.com/office/drawing/2014/main" id="{A0C66F92-297D-436C-A5DB-E4C79E4A261B}"/>
              </a:ext>
            </a:extLst>
          </p:cNvPr>
          <p:cNvCxnSpPr>
            <a:cxnSpLocks/>
            <a:stCxn id="15" idx="2"/>
            <a:endCxn id="41" idx="0"/>
          </p:cNvCxnSpPr>
          <p:nvPr/>
        </p:nvCxnSpPr>
        <p:spPr>
          <a:xfrm>
            <a:off x="9498045" y="1529611"/>
            <a:ext cx="657352" cy="1431419"/>
          </a:xfrm>
          <a:prstGeom prst="line">
            <a:avLst/>
          </a:prstGeom>
          <a:ln w="38100"/>
        </p:spPr>
        <p:style>
          <a:lnRef idx="1">
            <a:schemeClr val="dk1"/>
          </a:lnRef>
          <a:fillRef idx="0">
            <a:schemeClr val="dk1"/>
          </a:fillRef>
          <a:effectRef idx="0">
            <a:schemeClr val="dk1"/>
          </a:effectRef>
          <a:fontRef idx="minor">
            <a:schemeClr val="tx1"/>
          </a:fontRef>
        </p:style>
      </p:cxnSp>
      <p:sp>
        <p:nvSpPr>
          <p:cNvPr id="83" name="TextBox 82">
            <a:extLst>
              <a:ext uri="{FF2B5EF4-FFF2-40B4-BE49-F238E27FC236}">
                <a16:creationId xmlns:a16="http://schemas.microsoft.com/office/drawing/2014/main" id="{EB7DF817-DA3A-43EA-A643-DEE35E6A9C32}"/>
              </a:ext>
            </a:extLst>
          </p:cNvPr>
          <p:cNvSpPr txBox="1"/>
          <p:nvPr/>
        </p:nvSpPr>
        <p:spPr>
          <a:xfrm>
            <a:off x="8056539" y="369607"/>
            <a:ext cx="4033476" cy="400110"/>
          </a:xfrm>
          <a:prstGeom prst="rect">
            <a:avLst/>
          </a:prstGeom>
          <a:noFill/>
        </p:spPr>
        <p:txBody>
          <a:bodyPr wrap="none" rtlCol="0">
            <a:spAutoFit/>
          </a:bodyPr>
          <a:lstStyle/>
          <a:p>
            <a:r>
              <a:rPr lang="en-SG" sz="2000" dirty="0"/>
              <a:t>nodes whose values are collected</a:t>
            </a:r>
          </a:p>
        </p:txBody>
      </p:sp>
      <p:sp>
        <p:nvSpPr>
          <p:cNvPr id="2" name="Title 1">
            <a:extLst>
              <a:ext uri="{FF2B5EF4-FFF2-40B4-BE49-F238E27FC236}">
                <a16:creationId xmlns:a16="http://schemas.microsoft.com/office/drawing/2014/main" id="{550C98DF-D552-422E-8B85-7B87F7224C21}"/>
              </a:ext>
            </a:extLst>
          </p:cNvPr>
          <p:cNvSpPr>
            <a:spLocks noGrp="1"/>
          </p:cNvSpPr>
          <p:nvPr>
            <p:ph type="title"/>
          </p:nvPr>
        </p:nvSpPr>
        <p:spPr/>
        <p:txBody>
          <a:bodyPr>
            <a:normAutofit fontScale="90000"/>
          </a:bodyPr>
          <a:lstStyle/>
          <a:p>
            <a:r>
              <a:rPr lang="en-US" spc="-1" dirty="0"/>
              <a:t>Soundness Checking – caveats</a:t>
            </a:r>
            <a:endParaRPr lang="en-SG"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329FDD6-ACAE-496A-9869-9F2F617E372B}"/>
                  </a:ext>
                </a:extLst>
              </p:cNvPr>
              <p:cNvSpPr>
                <a:spLocks noGrp="1"/>
              </p:cNvSpPr>
              <p:nvPr>
                <p:ph idx="1"/>
              </p:nvPr>
            </p:nvSpPr>
            <p:spPr>
              <a:xfrm>
                <a:off x="358140" y="928642"/>
                <a:ext cx="7407472" cy="4609605"/>
              </a:xfrm>
            </p:spPr>
            <p:txBody>
              <a:bodyPr>
                <a:noAutofit/>
              </a:bodyPr>
              <a:lstStyle/>
              <a:p>
                <a:r>
                  <a:rPr lang="en-SG" sz="2400" dirty="0"/>
                  <a:t>Random shares are correlated in complicated ways</a:t>
                </a:r>
              </a:p>
              <a:p>
                <a:pPr lvl="1"/>
                <a:r>
                  <a:rPr lang="en-SG" sz="2000" dirty="0"/>
                  <a:t>Local broadcast model -&gt; same </a:t>
                </a:r>
                <a:r>
                  <a:rPr lang="en-SG" sz="2000" dirty="0" err="1"/>
                  <a:t>subshare</a:t>
                </a:r>
                <a:r>
                  <a:rPr lang="en-SG" sz="2000" dirty="0"/>
                  <a:t> to all </a:t>
                </a:r>
                <a:r>
                  <a:rPr lang="en-SG" sz="2000" dirty="0" err="1"/>
                  <a:t>neighbors</a:t>
                </a:r>
                <a:endParaRPr lang="en-SG" sz="2000" dirty="0"/>
              </a:p>
              <a:p>
                <a:pPr lvl="1"/>
                <a:r>
                  <a:rPr lang="en-SG" sz="2000" dirty="0"/>
                  <a:t>Shares are correlated</a:t>
                </a:r>
              </a:p>
              <a:p>
                <a:pPr lvl="1"/>
                <a:r>
                  <a:rPr lang="en-SG" sz="2000" dirty="0"/>
                  <a:t>We ensure </a:t>
                </a:r>
                <a14:m>
                  <m:oMath xmlns:m="http://schemas.openxmlformats.org/officeDocument/2006/math">
                    <m:r>
                      <a:rPr lang="en-SG" sz="2000" b="0" i="1" smtClean="0">
                        <a:latin typeface="Cambria Math" panose="02040503050406030204" pitchFamily="18" charset="0"/>
                      </a:rPr>
                      <m:t>𝑝</m:t>
                    </m:r>
                  </m:oMath>
                </a14:m>
                <a:r>
                  <a:rPr lang="en-SG" sz="2000" dirty="0"/>
                  <a:t> to be larger than the degree of every node</a:t>
                </a:r>
              </a:p>
              <a:p>
                <a:pPr lvl="1"/>
                <a:r>
                  <a:rPr lang="en-SG" sz="2000" dirty="0"/>
                  <a:t>Agreement on </a:t>
                </a:r>
                <a14:m>
                  <m:oMath xmlns:m="http://schemas.openxmlformats.org/officeDocument/2006/math">
                    <m:r>
                      <a:rPr lang="en-SG" sz="2000" b="0" i="1" smtClean="0">
                        <a:latin typeface="Cambria Math" panose="02040503050406030204" pitchFamily="18" charset="0"/>
                      </a:rPr>
                      <m:t>𝑝</m:t>
                    </m:r>
                  </m:oMath>
                </a14:m>
                <a:endParaRPr lang="en-SG" sz="2000" dirty="0"/>
              </a:p>
              <a:p>
                <a:pPr marL="457200" lvl="1" indent="0">
                  <a:buNone/>
                </a:pPr>
                <a:endParaRPr lang="en-SG" dirty="0"/>
              </a:p>
              <a:p>
                <a:r>
                  <a:rPr lang="en-US" altLang="zh-CN" sz="2400" dirty="0"/>
                  <a:t>C</a:t>
                </a:r>
                <a:r>
                  <a:rPr lang="en-SG" sz="2400" dirty="0" err="1"/>
                  <a:t>hoosing</a:t>
                </a:r>
                <a:r>
                  <a:rPr lang="en-SG" sz="2400" dirty="0"/>
                  <a:t> the </a:t>
                </a:r>
                <a14:m>
                  <m:oMath xmlns:m="http://schemas.openxmlformats.org/officeDocument/2006/math">
                    <m:r>
                      <a:rPr lang="en-SG" sz="2400" b="0" i="1" smtClean="0">
                        <a:latin typeface="Cambria Math" panose="02040503050406030204" pitchFamily="18" charset="0"/>
                      </a:rPr>
                      <m:t>𝑝</m:t>
                    </m:r>
                  </m:oMath>
                </a14:m>
                <a:r>
                  <a:rPr lang="en-SG" sz="2400" dirty="0"/>
                  <a:t> without knowing </a:t>
                </a:r>
                <a14:m>
                  <m:oMath xmlns:m="http://schemas.openxmlformats.org/officeDocument/2006/math">
                    <m:r>
                      <a:rPr lang="en-SG" sz="2400" b="0" i="1" smtClean="0">
                        <a:latin typeface="Cambria Math" panose="02040503050406030204" pitchFamily="18" charset="0"/>
                      </a:rPr>
                      <m:t>𝑁</m:t>
                    </m:r>
                  </m:oMath>
                </a14:m>
                <a:endParaRPr lang="en-SG" sz="2400" dirty="0"/>
              </a:p>
              <a:p>
                <a:pPr lvl="1"/>
                <a14:m>
                  <m:oMath xmlns:m="http://schemas.openxmlformats.org/officeDocument/2006/math">
                    <m:r>
                      <a:rPr lang="en-SG" sz="2000" b="0" i="1" smtClean="0">
                        <a:latin typeface="Cambria Math" panose="02040503050406030204" pitchFamily="18" charset="0"/>
                      </a:rPr>
                      <m:t>𝑝</m:t>
                    </m:r>
                  </m:oMath>
                </a14:m>
                <a:r>
                  <a:rPr lang="en-SG" sz="2000" dirty="0"/>
                  <a:t> too small -&gt;  error probability too high</a:t>
                </a:r>
              </a:p>
              <a:p>
                <a:pPr lvl="1"/>
                <a14:m>
                  <m:oMath xmlns:m="http://schemas.openxmlformats.org/officeDocument/2006/math">
                    <m:r>
                      <a:rPr lang="en-SG" sz="2000" b="0" i="1" smtClean="0">
                        <a:latin typeface="Cambria Math" panose="02040503050406030204" pitchFamily="18" charset="0"/>
                      </a:rPr>
                      <m:t>𝑝</m:t>
                    </m:r>
                  </m:oMath>
                </a14:m>
                <a:r>
                  <a:rPr lang="en-SG" sz="2000" dirty="0"/>
                  <a:t> too big -&gt; exceed the </a:t>
                </a:r>
                <a14:m>
                  <m:oMath xmlns:m="http://schemas.openxmlformats.org/officeDocument/2006/math">
                    <m:r>
                      <a:rPr lang="en-SG" sz="2000" b="0" i="1" smtClean="0">
                        <a:latin typeface="Cambria Math" panose="02040503050406030204" pitchFamily="18" charset="0"/>
                      </a:rPr>
                      <m:t>𝑂</m:t>
                    </m:r>
                    <m:r>
                      <a:rPr lang="en-SG" sz="2000" b="0" i="1" smtClean="0">
                        <a:latin typeface="Cambria Math" panose="02040503050406030204" pitchFamily="18" charset="0"/>
                      </a:rPr>
                      <m:t>(</m:t>
                    </m:r>
                    <m:func>
                      <m:funcPr>
                        <m:ctrlPr>
                          <a:rPr lang="en-SG" sz="2000" b="0" i="1" smtClean="0">
                            <a:latin typeface="Cambria Math" panose="02040503050406030204" pitchFamily="18" charset="0"/>
                          </a:rPr>
                        </m:ctrlPr>
                      </m:funcPr>
                      <m:fName>
                        <m:r>
                          <m:rPr>
                            <m:sty m:val="p"/>
                          </m:rPr>
                          <a:rPr lang="en-SG" sz="2000" b="0" i="0" smtClean="0">
                            <a:latin typeface="Cambria Math" panose="02040503050406030204" pitchFamily="18" charset="0"/>
                          </a:rPr>
                          <m:t>log</m:t>
                        </m:r>
                      </m:fName>
                      <m:e>
                        <m:r>
                          <a:rPr lang="en-SG" sz="2000" b="0" i="1" smtClean="0">
                            <a:latin typeface="Cambria Math" panose="02040503050406030204" pitchFamily="18" charset="0"/>
                          </a:rPr>
                          <m:t>𝑁</m:t>
                        </m:r>
                      </m:e>
                    </m:func>
                    <m:r>
                      <a:rPr lang="en-SG" sz="2000" b="0" i="1" smtClean="0">
                        <a:latin typeface="Cambria Math" panose="02040503050406030204" pitchFamily="18" charset="0"/>
                      </a:rPr>
                      <m:t>)</m:t>
                    </m:r>
                  </m:oMath>
                </a14:m>
                <a:r>
                  <a:rPr lang="en-SG" sz="2000" dirty="0"/>
                  <a:t> message size</a:t>
                </a:r>
              </a:p>
              <a:p>
                <a:pPr lvl="1"/>
                <a:r>
                  <a:rPr lang="en-SG" sz="2000" dirty="0"/>
                  <a:t>Error probability is a function of </a:t>
                </a:r>
                <a14:m>
                  <m:oMath xmlns:m="http://schemas.openxmlformats.org/officeDocument/2006/math">
                    <m:r>
                      <a:rPr lang="en-SG" sz="2000" b="0" i="1" smtClean="0">
                        <a:latin typeface="Cambria Math" panose="02040503050406030204" pitchFamily="18" charset="0"/>
                      </a:rPr>
                      <m:t>𝑁</m:t>
                    </m:r>
                  </m:oMath>
                </a14:m>
                <a:r>
                  <a:rPr lang="en-SG" sz="2000" dirty="0"/>
                  <a:t> and </a:t>
                </a:r>
                <a14:m>
                  <m:oMath xmlns:m="http://schemas.openxmlformats.org/officeDocument/2006/math">
                    <m:r>
                      <a:rPr lang="en-SG" sz="2000" b="0" i="1" smtClean="0">
                        <a:latin typeface="Cambria Math" panose="02040503050406030204" pitchFamily="18" charset="0"/>
                      </a:rPr>
                      <m:t>𝑝</m:t>
                    </m:r>
                  </m:oMath>
                </a14:m>
                <a:endParaRPr lang="en-SG" sz="2000" dirty="0"/>
              </a:p>
              <a:p>
                <a:pPr lvl="1"/>
                <a14:m>
                  <m:oMath xmlns:m="http://schemas.openxmlformats.org/officeDocument/2006/math">
                    <m:r>
                      <a:rPr lang="en-SG" sz="2000" b="0" i="1" smtClean="0">
                        <a:latin typeface="Cambria Math" panose="02040503050406030204" pitchFamily="18" charset="0"/>
                      </a:rPr>
                      <m:t>𝑁</m:t>
                    </m:r>
                  </m:oMath>
                </a14:m>
                <a:r>
                  <a:rPr lang="en-SG" sz="2000" dirty="0"/>
                  <a:t> unknown</a:t>
                </a:r>
              </a:p>
              <a:p>
                <a:pPr lvl="1"/>
                <a:r>
                  <a:rPr lang="en-SG" sz="2000" dirty="0"/>
                  <a:t>See our paper for details</a:t>
                </a:r>
              </a:p>
            </p:txBody>
          </p:sp>
        </mc:Choice>
        <mc:Fallback xmlns="">
          <p:sp>
            <p:nvSpPr>
              <p:cNvPr id="3" name="Content Placeholder 2">
                <a:extLst>
                  <a:ext uri="{FF2B5EF4-FFF2-40B4-BE49-F238E27FC236}">
                    <a16:creationId xmlns:a16="http://schemas.microsoft.com/office/drawing/2014/main" id="{8329FDD6-ACAE-496A-9869-9F2F617E372B}"/>
                  </a:ext>
                </a:extLst>
              </p:cNvPr>
              <p:cNvSpPr>
                <a:spLocks noGrp="1" noRot="1" noChangeAspect="1" noMove="1" noResize="1" noEditPoints="1" noAdjustHandles="1" noChangeArrowheads="1" noChangeShapeType="1" noTextEdit="1"/>
              </p:cNvSpPr>
              <p:nvPr>
                <p:ph idx="1"/>
              </p:nvPr>
            </p:nvSpPr>
            <p:spPr>
              <a:xfrm>
                <a:off x="358140" y="928642"/>
                <a:ext cx="7407472" cy="4609605"/>
              </a:xfrm>
              <a:blipFill>
                <a:blip r:embed="rId3"/>
                <a:stretch>
                  <a:fillRect l="-1152" t="-1717" r="-412"/>
                </a:stretch>
              </a:blipFill>
            </p:spPr>
            <p:txBody>
              <a:bodyPr/>
              <a:lstStyle/>
              <a:p>
                <a:r>
                  <a:rPr lang="en-SG">
                    <a:noFill/>
                  </a:rPr>
                  <a:t> </a:t>
                </a:r>
              </a:p>
            </p:txBody>
          </p:sp>
        </mc:Fallback>
      </mc:AlternateContent>
      <p:grpSp>
        <p:nvGrpSpPr>
          <p:cNvPr id="78" name="Group 77">
            <a:extLst>
              <a:ext uri="{FF2B5EF4-FFF2-40B4-BE49-F238E27FC236}">
                <a16:creationId xmlns:a16="http://schemas.microsoft.com/office/drawing/2014/main" id="{A68655C9-2755-48CD-94A4-A59FFE86E887}"/>
              </a:ext>
            </a:extLst>
          </p:cNvPr>
          <p:cNvGrpSpPr/>
          <p:nvPr/>
        </p:nvGrpSpPr>
        <p:grpSpPr>
          <a:xfrm>
            <a:off x="10177719" y="3151281"/>
            <a:ext cx="758637" cy="577061"/>
            <a:chOff x="7604264" y="3894253"/>
            <a:chExt cx="758637" cy="577061"/>
          </a:xfrm>
        </p:grpSpPr>
        <p:pic>
          <p:nvPicPr>
            <p:cNvPr id="79" name="Picture 2">
              <a:extLst>
                <a:ext uri="{FF2B5EF4-FFF2-40B4-BE49-F238E27FC236}">
                  <a16:creationId xmlns:a16="http://schemas.microsoft.com/office/drawing/2014/main" id="{D112177C-DC69-4A80-A5E9-FE45C9D6A3B6}"/>
                </a:ext>
              </a:extLst>
            </p:cNvPr>
            <p:cNvPicPr>
              <a:picLocks noChangeAspect="1" noChangeArrowheads="1"/>
            </p:cNvPicPr>
            <p:nvPr/>
          </p:nvPicPr>
          <p:blipFill>
            <a:blip r:embed="rId4">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80" name="Oval 79">
                  <a:extLst>
                    <a:ext uri="{FF2B5EF4-FFF2-40B4-BE49-F238E27FC236}">
                      <a16:creationId xmlns:a16="http://schemas.microsoft.com/office/drawing/2014/main" id="{054067FF-498F-4BAE-BA12-88BE9FB3A6C7}"/>
                    </a:ext>
                  </a:extLst>
                </p:cNvPr>
                <p:cNvSpPr/>
                <p:nvPr/>
              </p:nvSpPr>
              <p:spPr>
                <a:xfrm>
                  <a:off x="7604264" y="3953076"/>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2800" b="0" i="1" smtClean="0">
                                <a:solidFill>
                                  <a:sysClr val="windowText" lastClr="000000"/>
                                </a:solidFill>
                                <a:latin typeface="Cambria Math" panose="02040503050406030204" pitchFamily="18" charset="0"/>
                              </a:rPr>
                            </m:ctrlPr>
                          </m:sSubPr>
                          <m:e>
                            <m:r>
                              <a:rPr lang="en-US" sz="2800" b="0" i="1" smtClean="0">
                                <a:solidFill>
                                  <a:sysClr val="windowText" lastClr="000000"/>
                                </a:solidFill>
                                <a:latin typeface="Cambria Math" panose="02040503050406030204" pitchFamily="18" charset="0"/>
                              </a:rPr>
                              <m:t>𝑥</m:t>
                            </m:r>
                          </m:e>
                          <m:sub>
                            <m:r>
                              <a:rPr lang="en-US" sz="2800" b="0" i="1" smtClean="0">
                                <a:solidFill>
                                  <a:sysClr val="windowText" lastClr="000000"/>
                                </a:solidFill>
                                <a:latin typeface="Cambria Math" panose="02040503050406030204" pitchFamily="18" charset="0"/>
                              </a:rPr>
                              <m:t>𝐴</m:t>
                            </m:r>
                          </m:sub>
                        </m:sSub>
                      </m:oMath>
                    </m:oMathPara>
                  </a14:m>
                  <a:endParaRPr lang="en-SG" sz="2800" dirty="0">
                    <a:solidFill>
                      <a:sysClr val="windowText" lastClr="000000"/>
                    </a:solidFill>
                  </a:endParaRPr>
                </a:p>
              </p:txBody>
            </p:sp>
          </mc:Choice>
          <mc:Fallback xmlns="">
            <p:sp>
              <p:nvSpPr>
                <p:cNvPr id="80" name="Oval 79">
                  <a:extLst>
                    <a:ext uri="{FF2B5EF4-FFF2-40B4-BE49-F238E27FC236}">
                      <a16:creationId xmlns:a16="http://schemas.microsoft.com/office/drawing/2014/main" id="{054067FF-498F-4BAE-BA12-88BE9FB3A6C7}"/>
                    </a:ext>
                  </a:extLst>
                </p:cNvPr>
                <p:cNvSpPr>
                  <a:spLocks noRot="1" noChangeAspect="1" noMove="1" noResize="1" noEditPoints="1" noAdjustHandles="1" noChangeArrowheads="1" noChangeShapeType="1" noTextEdit="1"/>
                </p:cNvSpPr>
                <p:nvPr/>
              </p:nvSpPr>
              <p:spPr>
                <a:xfrm>
                  <a:off x="7604264" y="3953076"/>
                  <a:ext cx="758637" cy="410496"/>
                </a:xfrm>
                <a:prstGeom prst="ellipse">
                  <a:avLst/>
                </a:prstGeom>
                <a:blipFill>
                  <a:blip r:embed="rId5"/>
                  <a:stretch>
                    <a:fillRect b="-1493"/>
                  </a:stretch>
                </a:blipFill>
                <a:ln w="28575">
                  <a:noFill/>
                </a:ln>
              </p:spPr>
              <p:txBody>
                <a:bodyPr/>
                <a:lstStyle/>
                <a:p>
                  <a:r>
                    <a:rPr lang="zh-CN" altLang="en-US">
                      <a:noFill/>
                    </a:rPr>
                    <a:t> </a:t>
                  </a:r>
                </a:p>
              </p:txBody>
            </p:sp>
          </mc:Fallback>
        </mc:AlternateContent>
      </p:grpSp>
      <p:grpSp>
        <p:nvGrpSpPr>
          <p:cNvPr id="84" name="Group 83">
            <a:extLst>
              <a:ext uri="{FF2B5EF4-FFF2-40B4-BE49-F238E27FC236}">
                <a16:creationId xmlns:a16="http://schemas.microsoft.com/office/drawing/2014/main" id="{8EDC9AE1-0A8C-490E-B5C0-98ED3452A006}"/>
              </a:ext>
            </a:extLst>
          </p:cNvPr>
          <p:cNvGrpSpPr/>
          <p:nvPr/>
        </p:nvGrpSpPr>
        <p:grpSpPr>
          <a:xfrm>
            <a:off x="10177719" y="3151281"/>
            <a:ext cx="758637" cy="577061"/>
            <a:chOff x="7604264" y="3894253"/>
            <a:chExt cx="758637" cy="577061"/>
          </a:xfrm>
        </p:grpSpPr>
        <p:pic>
          <p:nvPicPr>
            <p:cNvPr id="85" name="Picture 2">
              <a:extLst>
                <a:ext uri="{FF2B5EF4-FFF2-40B4-BE49-F238E27FC236}">
                  <a16:creationId xmlns:a16="http://schemas.microsoft.com/office/drawing/2014/main" id="{AB347795-F439-4846-9669-3CF93E4158C9}"/>
                </a:ext>
              </a:extLst>
            </p:cNvPr>
            <p:cNvPicPr>
              <a:picLocks noChangeAspect="1" noChangeArrowheads="1"/>
            </p:cNvPicPr>
            <p:nvPr/>
          </p:nvPicPr>
          <p:blipFill>
            <a:blip r:embed="rId4">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86" name="Oval 85">
                  <a:extLst>
                    <a:ext uri="{FF2B5EF4-FFF2-40B4-BE49-F238E27FC236}">
                      <a16:creationId xmlns:a16="http://schemas.microsoft.com/office/drawing/2014/main" id="{31CAADB3-9508-45FD-9CB5-304F7FA9E4BE}"/>
                    </a:ext>
                  </a:extLst>
                </p:cNvPr>
                <p:cNvSpPr/>
                <p:nvPr/>
              </p:nvSpPr>
              <p:spPr>
                <a:xfrm>
                  <a:off x="7604264" y="3953076"/>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2800" b="0" i="1" smtClean="0">
                                <a:solidFill>
                                  <a:sysClr val="windowText" lastClr="000000"/>
                                </a:solidFill>
                                <a:latin typeface="Cambria Math" panose="02040503050406030204" pitchFamily="18" charset="0"/>
                              </a:rPr>
                            </m:ctrlPr>
                          </m:sSubPr>
                          <m:e>
                            <m:r>
                              <a:rPr lang="en-US" sz="2800" b="0" i="1" smtClean="0">
                                <a:solidFill>
                                  <a:sysClr val="windowText" lastClr="000000"/>
                                </a:solidFill>
                                <a:latin typeface="Cambria Math" panose="02040503050406030204" pitchFamily="18" charset="0"/>
                              </a:rPr>
                              <m:t>𝑥</m:t>
                            </m:r>
                          </m:e>
                          <m:sub>
                            <m:r>
                              <a:rPr lang="en-US" sz="2800" b="0" i="1" smtClean="0">
                                <a:solidFill>
                                  <a:sysClr val="windowText" lastClr="000000"/>
                                </a:solidFill>
                                <a:latin typeface="Cambria Math" panose="02040503050406030204" pitchFamily="18" charset="0"/>
                              </a:rPr>
                              <m:t>𝐴</m:t>
                            </m:r>
                          </m:sub>
                        </m:sSub>
                      </m:oMath>
                    </m:oMathPara>
                  </a14:m>
                  <a:endParaRPr lang="en-SG" sz="2800" dirty="0">
                    <a:solidFill>
                      <a:sysClr val="windowText" lastClr="000000"/>
                    </a:solidFill>
                  </a:endParaRPr>
                </a:p>
              </p:txBody>
            </p:sp>
          </mc:Choice>
          <mc:Fallback xmlns="">
            <p:sp>
              <p:nvSpPr>
                <p:cNvPr id="86" name="Oval 85">
                  <a:extLst>
                    <a:ext uri="{FF2B5EF4-FFF2-40B4-BE49-F238E27FC236}">
                      <a16:creationId xmlns:a16="http://schemas.microsoft.com/office/drawing/2014/main" id="{31CAADB3-9508-45FD-9CB5-304F7FA9E4BE}"/>
                    </a:ext>
                  </a:extLst>
                </p:cNvPr>
                <p:cNvSpPr>
                  <a:spLocks noRot="1" noChangeAspect="1" noMove="1" noResize="1" noEditPoints="1" noAdjustHandles="1" noChangeArrowheads="1" noChangeShapeType="1" noTextEdit="1"/>
                </p:cNvSpPr>
                <p:nvPr/>
              </p:nvSpPr>
              <p:spPr>
                <a:xfrm>
                  <a:off x="7604264" y="3953076"/>
                  <a:ext cx="758637" cy="410496"/>
                </a:xfrm>
                <a:prstGeom prst="ellipse">
                  <a:avLst/>
                </a:prstGeom>
                <a:blipFill>
                  <a:blip r:embed="rId5"/>
                  <a:stretch>
                    <a:fillRect b="-1493"/>
                  </a:stretch>
                </a:blipFill>
                <a:ln w="28575">
                  <a:noFill/>
                </a:ln>
              </p:spPr>
              <p:txBody>
                <a:bodyPr/>
                <a:lstStyle/>
                <a:p>
                  <a:r>
                    <a:rPr lang="zh-CN" altLang="en-US">
                      <a:noFill/>
                    </a:rPr>
                    <a:t> </a:t>
                  </a:r>
                </a:p>
              </p:txBody>
            </p:sp>
          </mc:Fallback>
        </mc:AlternateContent>
      </p:grpSp>
      <p:grpSp>
        <p:nvGrpSpPr>
          <p:cNvPr id="87" name="Group 86">
            <a:extLst>
              <a:ext uri="{FF2B5EF4-FFF2-40B4-BE49-F238E27FC236}">
                <a16:creationId xmlns:a16="http://schemas.microsoft.com/office/drawing/2014/main" id="{8E7E8F55-626F-48E0-8E4A-28458ABD6692}"/>
              </a:ext>
            </a:extLst>
          </p:cNvPr>
          <p:cNvGrpSpPr/>
          <p:nvPr/>
        </p:nvGrpSpPr>
        <p:grpSpPr>
          <a:xfrm>
            <a:off x="10177719" y="3151281"/>
            <a:ext cx="758637" cy="577061"/>
            <a:chOff x="7604264" y="3894253"/>
            <a:chExt cx="758637" cy="577061"/>
          </a:xfrm>
        </p:grpSpPr>
        <p:pic>
          <p:nvPicPr>
            <p:cNvPr id="88" name="Picture 2">
              <a:extLst>
                <a:ext uri="{FF2B5EF4-FFF2-40B4-BE49-F238E27FC236}">
                  <a16:creationId xmlns:a16="http://schemas.microsoft.com/office/drawing/2014/main" id="{5AA474F3-5F6F-4635-8BAD-0FBD9F21E16F}"/>
                </a:ext>
              </a:extLst>
            </p:cNvPr>
            <p:cNvPicPr>
              <a:picLocks noChangeAspect="1" noChangeArrowheads="1"/>
            </p:cNvPicPr>
            <p:nvPr/>
          </p:nvPicPr>
          <p:blipFill>
            <a:blip r:embed="rId4">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89" name="Oval 88">
                  <a:extLst>
                    <a:ext uri="{FF2B5EF4-FFF2-40B4-BE49-F238E27FC236}">
                      <a16:creationId xmlns:a16="http://schemas.microsoft.com/office/drawing/2014/main" id="{19718E75-2300-4DF0-8814-359FDEDFAF78}"/>
                    </a:ext>
                  </a:extLst>
                </p:cNvPr>
                <p:cNvSpPr/>
                <p:nvPr/>
              </p:nvSpPr>
              <p:spPr>
                <a:xfrm>
                  <a:off x="7604264" y="3953076"/>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2800" b="0" i="1" smtClean="0">
                                <a:solidFill>
                                  <a:sysClr val="windowText" lastClr="000000"/>
                                </a:solidFill>
                                <a:latin typeface="Cambria Math" panose="02040503050406030204" pitchFamily="18" charset="0"/>
                              </a:rPr>
                            </m:ctrlPr>
                          </m:sSubPr>
                          <m:e>
                            <m:r>
                              <a:rPr lang="en-US" sz="2800" b="0" i="1" smtClean="0">
                                <a:solidFill>
                                  <a:sysClr val="windowText" lastClr="000000"/>
                                </a:solidFill>
                                <a:latin typeface="Cambria Math" panose="02040503050406030204" pitchFamily="18" charset="0"/>
                              </a:rPr>
                              <m:t>𝑥</m:t>
                            </m:r>
                          </m:e>
                          <m:sub>
                            <m:r>
                              <a:rPr lang="en-US" sz="2800" b="0" i="1" smtClean="0">
                                <a:solidFill>
                                  <a:sysClr val="windowText" lastClr="000000"/>
                                </a:solidFill>
                                <a:latin typeface="Cambria Math" panose="02040503050406030204" pitchFamily="18" charset="0"/>
                              </a:rPr>
                              <m:t>𝐴</m:t>
                            </m:r>
                          </m:sub>
                        </m:sSub>
                      </m:oMath>
                    </m:oMathPara>
                  </a14:m>
                  <a:endParaRPr lang="en-SG" sz="2800" dirty="0">
                    <a:solidFill>
                      <a:sysClr val="windowText" lastClr="000000"/>
                    </a:solidFill>
                  </a:endParaRPr>
                </a:p>
              </p:txBody>
            </p:sp>
          </mc:Choice>
          <mc:Fallback xmlns="">
            <p:sp>
              <p:nvSpPr>
                <p:cNvPr id="89" name="Oval 88">
                  <a:extLst>
                    <a:ext uri="{FF2B5EF4-FFF2-40B4-BE49-F238E27FC236}">
                      <a16:creationId xmlns:a16="http://schemas.microsoft.com/office/drawing/2014/main" id="{19718E75-2300-4DF0-8814-359FDEDFAF78}"/>
                    </a:ext>
                  </a:extLst>
                </p:cNvPr>
                <p:cNvSpPr>
                  <a:spLocks noRot="1" noChangeAspect="1" noMove="1" noResize="1" noEditPoints="1" noAdjustHandles="1" noChangeArrowheads="1" noChangeShapeType="1" noTextEdit="1"/>
                </p:cNvSpPr>
                <p:nvPr/>
              </p:nvSpPr>
              <p:spPr>
                <a:xfrm>
                  <a:off x="7604264" y="3953076"/>
                  <a:ext cx="758637" cy="410496"/>
                </a:xfrm>
                <a:prstGeom prst="ellipse">
                  <a:avLst/>
                </a:prstGeom>
                <a:blipFill>
                  <a:blip r:embed="rId5"/>
                  <a:stretch>
                    <a:fillRect b="-1493"/>
                  </a:stretch>
                </a:blipFill>
                <a:ln w="28575">
                  <a:noFill/>
                </a:ln>
              </p:spPr>
              <p:txBody>
                <a:bodyPr/>
                <a:lstStyle/>
                <a:p>
                  <a:r>
                    <a:rPr lang="zh-CN" altLang="en-US">
                      <a:noFill/>
                    </a:rPr>
                    <a:t> </a:t>
                  </a:r>
                </a:p>
              </p:txBody>
            </p:sp>
          </mc:Fallback>
        </mc:AlternateContent>
      </p:grpSp>
      <p:grpSp>
        <p:nvGrpSpPr>
          <p:cNvPr id="101" name="Group 100">
            <a:extLst>
              <a:ext uri="{FF2B5EF4-FFF2-40B4-BE49-F238E27FC236}">
                <a16:creationId xmlns:a16="http://schemas.microsoft.com/office/drawing/2014/main" id="{4B97F1CF-C3F4-C800-8B75-F2F4F66C0183}"/>
              </a:ext>
            </a:extLst>
          </p:cNvPr>
          <p:cNvGrpSpPr/>
          <p:nvPr/>
        </p:nvGrpSpPr>
        <p:grpSpPr>
          <a:xfrm>
            <a:off x="10370338" y="861287"/>
            <a:ext cx="958651" cy="721698"/>
            <a:chOff x="2186092" y="1721444"/>
            <a:chExt cx="851133" cy="640756"/>
          </a:xfrm>
        </p:grpSpPr>
        <p:sp>
          <p:nvSpPr>
            <p:cNvPr id="102" name="Rectangle: Rounded Corners 101">
              <a:extLst>
                <a:ext uri="{FF2B5EF4-FFF2-40B4-BE49-F238E27FC236}">
                  <a16:creationId xmlns:a16="http://schemas.microsoft.com/office/drawing/2014/main" id="{FE99B494-D409-2983-43C1-7CA556FC8B90}"/>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103" name="Rectangle: Rounded Corners 102">
              <a:extLst>
                <a:ext uri="{FF2B5EF4-FFF2-40B4-BE49-F238E27FC236}">
                  <a16:creationId xmlns:a16="http://schemas.microsoft.com/office/drawing/2014/main" id="{B87858CD-0995-64B8-B241-E49F8475E06C}"/>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dirty="0">
                <a:solidFill>
                  <a:schemeClr val="tx1"/>
                </a:solidFill>
              </a:endParaRPr>
            </a:p>
          </p:txBody>
        </p:sp>
        <p:grpSp>
          <p:nvGrpSpPr>
            <p:cNvPr id="104" name="Group 103">
              <a:extLst>
                <a:ext uri="{FF2B5EF4-FFF2-40B4-BE49-F238E27FC236}">
                  <a16:creationId xmlns:a16="http://schemas.microsoft.com/office/drawing/2014/main" id="{22F5DA5F-7C50-3747-C82A-5103C71E7FAF}"/>
                </a:ext>
              </a:extLst>
            </p:cNvPr>
            <p:cNvGrpSpPr/>
            <p:nvPr/>
          </p:nvGrpSpPr>
          <p:grpSpPr>
            <a:xfrm>
              <a:off x="2444916" y="2213210"/>
              <a:ext cx="333485" cy="148990"/>
              <a:chOff x="5090160" y="3721608"/>
              <a:chExt cx="1429512" cy="457200"/>
            </a:xfrm>
          </p:grpSpPr>
          <p:sp>
            <p:nvSpPr>
              <p:cNvPr id="111" name="Rectangle: Rounded Corners 110">
                <a:extLst>
                  <a:ext uri="{FF2B5EF4-FFF2-40B4-BE49-F238E27FC236}">
                    <a16:creationId xmlns:a16="http://schemas.microsoft.com/office/drawing/2014/main" id="{91CCDB43-D9EA-B3DA-3C59-BC3893975B9A}"/>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112" name="Rectangle: Rounded Corners 111">
                <a:extLst>
                  <a:ext uri="{FF2B5EF4-FFF2-40B4-BE49-F238E27FC236}">
                    <a16:creationId xmlns:a16="http://schemas.microsoft.com/office/drawing/2014/main" id="{DEB32AAD-1440-A568-BAFB-508F4DB43EB5}"/>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sp>
          <p:nvSpPr>
            <p:cNvPr id="105" name="Rectangle: Rounded Corners 104">
              <a:extLst>
                <a:ext uri="{FF2B5EF4-FFF2-40B4-BE49-F238E27FC236}">
                  <a16:creationId xmlns:a16="http://schemas.microsoft.com/office/drawing/2014/main" id="{E580EBC1-448B-B5D9-BECE-282A8EFC025B}"/>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nvGrpSpPr>
            <p:cNvPr id="106" name="Group 105">
              <a:extLst>
                <a:ext uri="{FF2B5EF4-FFF2-40B4-BE49-F238E27FC236}">
                  <a16:creationId xmlns:a16="http://schemas.microsoft.com/office/drawing/2014/main" id="{3864B030-F77E-5A5B-7611-882D1C55A281}"/>
                </a:ext>
              </a:extLst>
            </p:cNvPr>
            <p:cNvGrpSpPr/>
            <p:nvPr/>
          </p:nvGrpSpPr>
          <p:grpSpPr>
            <a:xfrm>
              <a:off x="2260805" y="2148228"/>
              <a:ext cx="151882" cy="32993"/>
              <a:chOff x="3308026" y="3186049"/>
              <a:chExt cx="151882" cy="32993"/>
            </a:xfrm>
          </p:grpSpPr>
          <p:sp>
            <p:nvSpPr>
              <p:cNvPr id="108" name="Oval 107">
                <a:extLst>
                  <a:ext uri="{FF2B5EF4-FFF2-40B4-BE49-F238E27FC236}">
                    <a16:creationId xmlns:a16="http://schemas.microsoft.com/office/drawing/2014/main" id="{DEC96277-1EC3-B991-8C0E-7598F4742E7E}"/>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109" name="Oval 108">
                <a:extLst>
                  <a:ext uri="{FF2B5EF4-FFF2-40B4-BE49-F238E27FC236}">
                    <a16:creationId xmlns:a16="http://schemas.microsoft.com/office/drawing/2014/main" id="{421F6776-226E-00A2-6264-C0E5A945F769}"/>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sp>
            <p:nvSpPr>
              <p:cNvPr id="110" name="Oval 109">
                <a:extLst>
                  <a:ext uri="{FF2B5EF4-FFF2-40B4-BE49-F238E27FC236}">
                    <a16:creationId xmlns:a16="http://schemas.microsoft.com/office/drawing/2014/main" id="{DAD91963-1D6F-168C-1328-37C8CA83E365}"/>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a:solidFill>
                    <a:schemeClr val="tx1"/>
                  </a:solidFill>
                </a:endParaRPr>
              </a:p>
            </p:txBody>
          </p:sp>
        </p:grpSp>
        <p:sp>
          <p:nvSpPr>
            <p:cNvPr id="107" name="Rectangle 106">
              <a:extLst>
                <a:ext uri="{FF2B5EF4-FFF2-40B4-BE49-F238E27FC236}">
                  <a16:creationId xmlns:a16="http://schemas.microsoft.com/office/drawing/2014/main" id="{8C3BCBE8-0061-8185-5581-A76A9091FB5E}"/>
                </a:ext>
              </a:extLst>
            </p:cNvPr>
            <p:cNvSpPr/>
            <p:nvPr/>
          </p:nvSpPr>
          <p:spPr>
            <a:xfrm>
              <a:off x="2529648" y="1721444"/>
              <a:ext cx="164012" cy="355236"/>
            </a:xfrm>
            <a:prstGeom prst="rect">
              <a:avLst/>
            </a:prstGeom>
          </p:spPr>
          <p:txBody>
            <a:bodyPr wrap="none">
              <a:spAutoFit/>
            </a:bodyPr>
            <a:lstStyle/>
            <a:p>
              <a:pPr algn="ctr"/>
              <a:endParaRPr lang="en-SG" sz="2000" b="1" dirty="0"/>
            </a:p>
          </p:txBody>
        </p:sp>
      </p:grpSp>
      <mc:AlternateContent xmlns:mc="http://schemas.openxmlformats.org/markup-compatibility/2006" xmlns:a14="http://schemas.microsoft.com/office/drawing/2010/main">
        <mc:Choice Requires="a14">
          <p:sp>
            <p:nvSpPr>
              <p:cNvPr id="60" name="TextBox 59">
                <a:extLst>
                  <a:ext uri="{FF2B5EF4-FFF2-40B4-BE49-F238E27FC236}">
                    <a16:creationId xmlns:a16="http://schemas.microsoft.com/office/drawing/2014/main" id="{AF662C4B-D74F-7950-A322-FD165FA9CC13}"/>
                  </a:ext>
                </a:extLst>
              </p:cNvPr>
              <p:cNvSpPr txBox="1"/>
              <p:nvPr/>
            </p:nvSpPr>
            <p:spPr>
              <a:xfrm>
                <a:off x="7784078" y="4368274"/>
                <a:ext cx="4257262"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2000" b="0" i="0" smtClean="0">
                          <a:latin typeface="Cambria Math" panose="02040503050406030204" pitchFamily="18" charset="0"/>
                        </a:rPr>
                        <m:t>deg</m:t>
                      </m:r>
                      <m:r>
                        <a:rPr lang="en-US" altLang="zh-CN" sz="2000" b="0" i="1" smtClean="0">
                          <a:latin typeface="Cambria Math" panose="02040503050406030204" pitchFamily="18" charset="0"/>
                        </a:rPr>
                        <m:t>⁡(</m:t>
                      </m:r>
                      <m:r>
                        <a:rPr lang="en-US" altLang="zh-CN" sz="2000" b="0" i="1" smtClean="0">
                          <a:latin typeface="Cambria Math" panose="02040503050406030204" pitchFamily="18" charset="0"/>
                        </a:rPr>
                        <m:t>𝐴</m:t>
                      </m:r>
                      <m:r>
                        <a:rPr lang="en-US" altLang="zh-CN" sz="2000" b="0" i="1" smtClean="0">
                          <a:latin typeface="Cambria Math" panose="02040503050406030204" pitchFamily="18" charset="0"/>
                        </a:rPr>
                        <m:t>)</m:t>
                      </m:r>
                      <m:sSub>
                        <m:sSubPr>
                          <m:ctrlPr>
                            <a:rPr lang="en-US" altLang="zh-CN" sz="2000" b="0" i="1" smtClean="0">
                              <a:latin typeface="Cambria Math" panose="02040503050406030204" pitchFamily="18" charset="0"/>
                            </a:rPr>
                          </m:ctrlPr>
                        </m:sSubPr>
                        <m:e>
                          <m:r>
                            <a:rPr lang="en-US" altLang="zh-CN" sz="2000" b="0" i="1" smtClean="0">
                              <a:latin typeface="Cambria Math" panose="02040503050406030204" pitchFamily="18" charset="0"/>
                            </a:rPr>
                            <m:t>𝑥</m:t>
                          </m:r>
                        </m:e>
                        <m:sub>
                          <m:r>
                            <a:rPr lang="en-US" altLang="zh-CN" sz="2000" b="0" i="1" smtClean="0">
                              <a:latin typeface="Cambria Math" panose="02040503050406030204" pitchFamily="18" charset="0"/>
                            </a:rPr>
                            <m:t>𝐴</m:t>
                          </m:r>
                        </m:sub>
                      </m:sSub>
                      <m:r>
                        <a:rPr lang="en-US" altLang="zh-CN" sz="2000" b="0" i="1" smtClean="0">
                          <a:latin typeface="Cambria Math" panose="02040503050406030204" pitchFamily="18" charset="0"/>
                        </a:rPr>
                        <m:t>+</m:t>
                      </m:r>
                      <m:r>
                        <a:rPr lang="en-US" altLang="zh-CN" sz="2000" b="0" i="1" smtClean="0">
                          <a:latin typeface="Cambria Math" panose="02040503050406030204" pitchFamily="18" charset="0"/>
                        </a:rPr>
                        <m:t>𝑓</m:t>
                      </m:r>
                      <m:d>
                        <m:dPr>
                          <m:ctrlPr>
                            <a:rPr lang="en-US" altLang="zh-CN" sz="2000" b="0" i="1" smtClean="0">
                              <a:latin typeface="Cambria Math" panose="02040503050406030204" pitchFamily="18" charset="0"/>
                            </a:rPr>
                          </m:ctrlPr>
                        </m:dPr>
                        <m:e>
                          <m:sSub>
                            <m:sSubPr>
                              <m:ctrlPr>
                                <a:rPr lang="en-US" altLang="zh-CN" sz="2000" b="0" i="1" smtClean="0">
                                  <a:latin typeface="Cambria Math" panose="02040503050406030204" pitchFamily="18" charset="0"/>
                                </a:rPr>
                              </m:ctrlPr>
                            </m:sSubPr>
                            <m:e>
                              <m:r>
                                <a:rPr lang="en-US" altLang="zh-CN" sz="2000" b="0" i="1" smtClean="0">
                                  <a:latin typeface="Cambria Math" panose="02040503050406030204" pitchFamily="18" charset="0"/>
                                </a:rPr>
                                <m:t>𝑥</m:t>
                              </m:r>
                            </m:e>
                            <m:sub>
                              <m:r>
                                <a:rPr lang="en-US" altLang="zh-CN" sz="2000" b="0" i="1" smtClean="0">
                                  <a:latin typeface="Cambria Math" panose="02040503050406030204" pitchFamily="18" charset="0"/>
                                </a:rPr>
                                <m:t>𝐵</m:t>
                              </m:r>
                            </m:sub>
                          </m:sSub>
                          <m:r>
                            <a:rPr lang="en-US" altLang="zh-CN" sz="2000" b="0" i="1" smtClean="0">
                              <a:latin typeface="Cambria Math" panose="02040503050406030204" pitchFamily="18" charset="0"/>
                            </a:rPr>
                            <m:t>,</m:t>
                          </m:r>
                          <m:sSub>
                            <m:sSubPr>
                              <m:ctrlPr>
                                <a:rPr lang="en-US" altLang="zh-CN" sz="2000" b="0" i="1" smtClean="0">
                                  <a:latin typeface="Cambria Math" panose="02040503050406030204" pitchFamily="18" charset="0"/>
                                </a:rPr>
                              </m:ctrlPr>
                            </m:sSubPr>
                            <m:e>
                              <m:r>
                                <a:rPr lang="en-US" altLang="zh-CN" sz="2000" b="0" i="1" smtClean="0">
                                  <a:latin typeface="Cambria Math" panose="02040503050406030204" pitchFamily="18" charset="0"/>
                                </a:rPr>
                                <m:t>𝑥</m:t>
                              </m:r>
                            </m:e>
                            <m:sub>
                              <m:r>
                                <a:rPr lang="en-US" altLang="zh-CN" sz="2000" b="0" i="1" smtClean="0">
                                  <a:latin typeface="Cambria Math" panose="02040503050406030204" pitchFamily="18" charset="0"/>
                                </a:rPr>
                                <m:t>𝐶</m:t>
                              </m:r>
                            </m:sub>
                          </m:sSub>
                          <m:r>
                            <a:rPr lang="en-US" altLang="zh-CN" sz="2000" b="0" i="1" smtClean="0">
                              <a:latin typeface="Cambria Math" panose="02040503050406030204" pitchFamily="18" charset="0"/>
                            </a:rPr>
                            <m:t>…</m:t>
                          </m:r>
                        </m:e>
                      </m:d>
                      <m:r>
                        <a:rPr lang="en-US" altLang="zh-CN" sz="2000" b="0" i="1" smtClean="0">
                          <a:latin typeface="Cambria Math" panose="02040503050406030204" pitchFamily="18" charset="0"/>
                        </a:rPr>
                        <m:t>≠0(</m:t>
                      </m:r>
                      <m:r>
                        <a:rPr lang="en-US" altLang="zh-CN" sz="2000" b="0" i="1" smtClean="0">
                          <a:latin typeface="Cambria Math" panose="02040503050406030204" pitchFamily="18" charset="0"/>
                        </a:rPr>
                        <m:t>𝑚𝑜𝑑</m:t>
                      </m:r>
                      <m:r>
                        <a:rPr lang="en-US" altLang="zh-CN" sz="2000" b="0" i="1" smtClean="0">
                          <a:latin typeface="Cambria Math" panose="02040503050406030204" pitchFamily="18" charset="0"/>
                        </a:rPr>
                        <m:t> </m:t>
                      </m:r>
                      <m:r>
                        <a:rPr lang="en-US" altLang="zh-CN" sz="2000" b="0" i="1" smtClean="0">
                          <a:latin typeface="Cambria Math" panose="02040503050406030204" pitchFamily="18" charset="0"/>
                        </a:rPr>
                        <m:t>𝑝</m:t>
                      </m:r>
                      <m:r>
                        <a:rPr lang="en-US" altLang="zh-CN" sz="2000" b="0" i="1" smtClean="0">
                          <a:latin typeface="Cambria Math" panose="02040503050406030204" pitchFamily="18" charset="0"/>
                        </a:rPr>
                        <m:t>)</m:t>
                      </m:r>
                    </m:oMath>
                  </m:oMathPara>
                </a14:m>
                <a:endParaRPr lang="zh-CN" altLang="en-US" sz="2000" dirty="0"/>
              </a:p>
            </p:txBody>
          </p:sp>
        </mc:Choice>
        <mc:Fallback xmlns="">
          <p:sp>
            <p:nvSpPr>
              <p:cNvPr id="60" name="TextBox 59">
                <a:extLst>
                  <a:ext uri="{FF2B5EF4-FFF2-40B4-BE49-F238E27FC236}">
                    <a16:creationId xmlns:a16="http://schemas.microsoft.com/office/drawing/2014/main" id="{AF662C4B-D74F-7950-A322-FD165FA9CC13}"/>
                  </a:ext>
                </a:extLst>
              </p:cNvPr>
              <p:cNvSpPr txBox="1">
                <a:spLocks noRot="1" noChangeAspect="1" noMove="1" noResize="1" noEditPoints="1" noAdjustHandles="1" noChangeArrowheads="1" noChangeShapeType="1" noTextEdit="1"/>
              </p:cNvSpPr>
              <p:nvPr/>
            </p:nvSpPr>
            <p:spPr>
              <a:xfrm>
                <a:off x="7784078" y="4368274"/>
                <a:ext cx="4257262" cy="400110"/>
              </a:xfrm>
              <a:prstGeom prst="rect">
                <a:avLst/>
              </a:prstGeom>
              <a:blipFill>
                <a:blip r:embed="rId6"/>
                <a:stretch>
                  <a:fillRect b="-18462"/>
                </a:stretch>
              </a:blipFill>
            </p:spPr>
            <p:txBody>
              <a:bodyPr/>
              <a:lstStyle/>
              <a:p>
                <a:r>
                  <a:rPr lang="zh-CN" altLang="en-US">
                    <a:noFill/>
                  </a:rPr>
                  <a:t> </a:t>
                </a:r>
              </a:p>
            </p:txBody>
          </p:sp>
        </mc:Fallback>
      </mc:AlternateContent>
      <p:sp>
        <p:nvSpPr>
          <p:cNvPr id="61" name="TextBox 60">
            <a:extLst>
              <a:ext uri="{FF2B5EF4-FFF2-40B4-BE49-F238E27FC236}">
                <a16:creationId xmlns:a16="http://schemas.microsoft.com/office/drawing/2014/main" id="{C69D823E-C7D2-9B14-BCB5-A50A05FB0EBF}"/>
              </a:ext>
            </a:extLst>
          </p:cNvPr>
          <p:cNvSpPr txBox="1"/>
          <p:nvPr/>
        </p:nvSpPr>
        <p:spPr>
          <a:xfrm flipH="1">
            <a:off x="8173707" y="3910646"/>
            <a:ext cx="2908526" cy="400110"/>
          </a:xfrm>
          <a:prstGeom prst="rect">
            <a:avLst/>
          </a:prstGeom>
          <a:noFill/>
        </p:spPr>
        <p:txBody>
          <a:bodyPr wrap="square" rtlCol="0">
            <a:spAutoFit/>
          </a:bodyPr>
          <a:lstStyle/>
          <a:p>
            <a:r>
              <a:rPr lang="en-US" altLang="zh-CN" sz="2000" dirty="0"/>
              <a:t>We want: </a:t>
            </a:r>
            <a:endParaRPr lang="zh-CN" altLang="en-US" sz="2000" dirty="0"/>
          </a:p>
        </p:txBody>
      </p:sp>
    </p:spTree>
    <p:extLst>
      <p:ext uri="{BB962C8B-B14F-4D97-AF65-F5344CB8AC3E}">
        <p14:creationId xmlns:p14="http://schemas.microsoft.com/office/powerpoint/2010/main" val="49378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4"/>
                                        </p:tgtEl>
                                        <p:attrNameLst>
                                          <p:attrName>style.visibility</p:attrName>
                                        </p:attrNameLst>
                                      </p:cBhvr>
                                      <p:to>
                                        <p:strVal val="visible"/>
                                      </p:to>
                                    </p:set>
                                  </p:childTnLst>
                                </p:cTn>
                              </p:par>
                              <p:par>
                                <p:cTn id="45" presetID="42" presetClass="path" presetSubtype="0" accel="50000" decel="50000" fill="hold" nodeType="withEffect">
                                  <p:stCondLst>
                                    <p:cond delay="0"/>
                                  </p:stCondLst>
                                  <p:childTnLst>
                                    <p:animMotion origin="layout" path="M 0.00494 0.00023 L -0.11993 -0.19838 " pathEditMode="relative" rAng="0" ptsTypes="AA">
                                      <p:cBhvr>
                                        <p:cTn id="46" dur="2000" fill="hold"/>
                                        <p:tgtEl>
                                          <p:spTgt spid="87"/>
                                        </p:tgtEl>
                                        <p:attrNameLst>
                                          <p:attrName>ppt_x</p:attrName>
                                          <p:attrName>ppt_y</p:attrName>
                                        </p:attrNameLst>
                                      </p:cBhvr>
                                      <p:rCtr x="-6250" y="-9931"/>
                                    </p:animMotion>
                                  </p:childTnLst>
                                </p:cTn>
                              </p:par>
                              <p:par>
                                <p:cTn id="47" presetID="42" presetClass="path" presetSubtype="0" accel="50000" decel="50000" fill="hold" nodeType="withEffect">
                                  <p:stCondLst>
                                    <p:cond delay="0"/>
                                  </p:stCondLst>
                                  <p:childTnLst>
                                    <p:animMotion origin="layout" path="M 4.58333E-6 -3.7037E-7 L -0.06654 -0.32014 " pathEditMode="relative" rAng="0" ptsTypes="AA">
                                      <p:cBhvr>
                                        <p:cTn id="48" dur="2000" fill="hold"/>
                                        <p:tgtEl>
                                          <p:spTgt spid="78"/>
                                        </p:tgtEl>
                                        <p:attrNameLst>
                                          <p:attrName>ppt_x</p:attrName>
                                          <p:attrName>ppt_y</p:attrName>
                                        </p:attrNameLst>
                                      </p:cBhvr>
                                      <p:rCtr x="-3333" y="-16019"/>
                                    </p:animMotion>
                                  </p:childTnLst>
                                </p:cTn>
                              </p:par>
                              <p:par>
                                <p:cTn id="49" presetID="42" presetClass="path" presetSubtype="0" accel="50000" decel="50000" fill="hold" nodeType="withEffect">
                                  <p:stCondLst>
                                    <p:cond delay="0"/>
                                  </p:stCondLst>
                                  <p:childTnLst>
                                    <p:animMotion origin="layout" path="M 4.58333E-6 -3.7037E-7 L 0.05781 -0.1919 " pathEditMode="relative" rAng="0" ptsTypes="AA">
                                      <p:cBhvr>
                                        <p:cTn id="50" dur="2000" fill="hold"/>
                                        <p:tgtEl>
                                          <p:spTgt spid="84"/>
                                        </p:tgtEl>
                                        <p:attrNameLst>
                                          <p:attrName>ppt_x</p:attrName>
                                          <p:attrName>ppt_y</p:attrName>
                                        </p:attrNameLst>
                                      </p:cBhvr>
                                      <p:rCtr x="2891" y="-9606"/>
                                    </p:animMotion>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83" grpId="0"/>
      <p:bldP spid="60" grpId="0"/>
      <p:bldP spid="6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7C4A9-7602-45B0-BB10-04E0840D8EBA}"/>
              </a:ext>
            </a:extLst>
          </p:cNvPr>
          <p:cNvSpPr>
            <a:spLocks noGrp="1"/>
          </p:cNvSpPr>
          <p:nvPr>
            <p:ph type="title"/>
          </p:nvPr>
        </p:nvSpPr>
        <p:spPr/>
        <p:txBody>
          <a:bodyPr>
            <a:normAutofit fontScale="90000"/>
          </a:bodyPr>
          <a:lstStyle/>
          <a:p>
            <a:r>
              <a:rPr lang="en-US" sz="4400" b="0" strike="noStrike" spc="-1" dirty="0">
                <a:latin typeface="Arial"/>
              </a:rPr>
              <a:t>Dual-Schedule Termination</a:t>
            </a:r>
            <a:endParaRPr lang="en-SG"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D61D0D0-EA64-4200-9EBD-B3A690D886F5}"/>
                  </a:ext>
                </a:extLst>
              </p:cNvPr>
              <p:cNvSpPr>
                <a:spLocks noGrp="1"/>
              </p:cNvSpPr>
              <p:nvPr>
                <p:ph idx="1"/>
              </p:nvPr>
            </p:nvSpPr>
            <p:spPr/>
            <p:txBody>
              <a:bodyPr/>
              <a:lstStyle/>
              <a:p>
                <a:r>
                  <a:rPr lang="en-SG" dirty="0"/>
                  <a:t>Nodes may not pass soundness checking at the same time</a:t>
                </a:r>
              </a:p>
              <a:p>
                <a:pPr lvl="1"/>
                <a:r>
                  <a:rPr lang="en-SG" dirty="0"/>
                  <a:t>If node </a:t>
                </a:r>
                <a14:m>
                  <m:oMath xmlns:m="http://schemas.openxmlformats.org/officeDocument/2006/math">
                    <m:r>
                      <a:rPr lang="en-SG" b="0" i="1" smtClean="0">
                        <a:latin typeface="Cambria Math" panose="02040503050406030204" pitchFamily="18" charset="0"/>
                      </a:rPr>
                      <m:t>𝐴</m:t>
                    </m:r>
                  </m:oMath>
                </a14:m>
                <a:r>
                  <a:rPr lang="en-SG" dirty="0"/>
                  <a:t> terminate immediately, node </a:t>
                </a:r>
                <a14:m>
                  <m:oMath xmlns:m="http://schemas.openxmlformats.org/officeDocument/2006/math">
                    <m:r>
                      <a:rPr lang="en-SG" b="0" i="1" smtClean="0">
                        <a:latin typeface="Cambria Math" panose="02040503050406030204" pitchFamily="18" charset="0"/>
                      </a:rPr>
                      <m:t>𝐵</m:t>
                    </m:r>
                  </m:oMath>
                </a14:m>
                <a:r>
                  <a:rPr lang="en-SG" dirty="0"/>
                  <a:t> will not be able to count correctly any more</a:t>
                </a:r>
              </a:p>
              <a:p>
                <a:r>
                  <a:rPr lang="en-SG" dirty="0"/>
                  <a:t>Simplified case: </a:t>
                </a:r>
                <a14:m>
                  <m:oMath xmlns:m="http://schemas.openxmlformats.org/officeDocument/2006/math">
                    <m:r>
                      <a:rPr lang="en-SG" b="0" i="1" smtClean="0">
                        <a:latin typeface="Cambria Math" panose="02040503050406030204" pitchFamily="18" charset="0"/>
                      </a:rPr>
                      <m:t>𝐷</m:t>
                    </m:r>
                  </m:oMath>
                </a14:m>
                <a:r>
                  <a:rPr lang="en-SG" dirty="0"/>
                  <a:t> is known</a:t>
                </a:r>
              </a:p>
              <a:p>
                <a:pPr lvl="1"/>
                <a:r>
                  <a:rPr lang="en-SG" dirty="0"/>
                  <a:t>Flood </a:t>
                </a:r>
                <a14:m>
                  <m:oMath xmlns:m="http://schemas.openxmlformats.org/officeDocument/2006/math">
                    <m:r>
                      <a:rPr lang="en-SG" b="0" i="1" smtClean="0">
                        <a:latin typeface="Cambria Math" panose="02040503050406030204" pitchFamily="18" charset="0"/>
                      </a:rPr>
                      <m:t>𝑁</m:t>
                    </m:r>
                  </m:oMath>
                </a14:m>
                <a:r>
                  <a:rPr lang="en-SG" dirty="0"/>
                  <a:t> and terminate in </a:t>
                </a:r>
                <a14:m>
                  <m:oMath xmlns:m="http://schemas.openxmlformats.org/officeDocument/2006/math">
                    <m:r>
                      <a:rPr lang="en-SG" b="0" i="1" smtClean="0">
                        <a:latin typeface="Cambria Math" panose="02040503050406030204" pitchFamily="18" charset="0"/>
                      </a:rPr>
                      <m:t>𝐷</m:t>
                    </m:r>
                    <m:r>
                      <a:rPr lang="en-SG" b="0" i="1" smtClean="0">
                        <a:latin typeface="Cambria Math" panose="02040503050406030204" pitchFamily="18" charset="0"/>
                      </a:rPr>
                      <m:t>=4</m:t>
                    </m:r>
                  </m:oMath>
                </a14:m>
                <a:r>
                  <a:rPr lang="en-SG" dirty="0"/>
                  <a:t> rounds</a:t>
                </a:r>
              </a:p>
              <a:p>
                <a:endParaRPr lang="en-SG" dirty="0"/>
              </a:p>
            </p:txBody>
          </p:sp>
        </mc:Choice>
        <mc:Fallback xmlns="">
          <p:sp>
            <p:nvSpPr>
              <p:cNvPr id="3" name="Content Placeholder 2">
                <a:extLst>
                  <a:ext uri="{FF2B5EF4-FFF2-40B4-BE49-F238E27FC236}">
                    <a16:creationId xmlns:a16="http://schemas.microsoft.com/office/drawing/2014/main" id="{8D61D0D0-EA64-4200-9EBD-B3A690D886F5}"/>
                  </a:ext>
                </a:extLst>
              </p:cNvPr>
              <p:cNvSpPr>
                <a:spLocks noGrp="1" noRot="1" noChangeAspect="1" noMove="1" noResize="1" noEditPoints="1" noAdjustHandles="1" noChangeArrowheads="1" noChangeShapeType="1" noTextEdit="1"/>
              </p:cNvSpPr>
              <p:nvPr>
                <p:ph idx="1"/>
              </p:nvPr>
            </p:nvSpPr>
            <p:spPr>
              <a:blipFill>
                <a:blip r:embed="rId4"/>
                <a:stretch>
                  <a:fillRect l="-956" t="-1945" r="-478"/>
                </a:stretch>
              </a:blipFill>
            </p:spPr>
            <p:txBody>
              <a:bodyPr/>
              <a:lstStyle/>
              <a:p>
                <a:r>
                  <a:rPr lang="en-SG">
                    <a:noFill/>
                  </a:rPr>
                  <a:t> </a:t>
                </a:r>
              </a:p>
            </p:txBody>
          </p:sp>
        </mc:Fallback>
      </mc:AlternateContent>
      <p:grpSp>
        <p:nvGrpSpPr>
          <p:cNvPr id="109" name="Group 108">
            <a:extLst>
              <a:ext uri="{FF2B5EF4-FFF2-40B4-BE49-F238E27FC236}">
                <a16:creationId xmlns:a16="http://schemas.microsoft.com/office/drawing/2014/main" id="{9D12E570-0E10-4D5F-95B7-BC04EF5E6CD9}"/>
              </a:ext>
            </a:extLst>
          </p:cNvPr>
          <p:cNvGrpSpPr/>
          <p:nvPr/>
        </p:nvGrpSpPr>
        <p:grpSpPr>
          <a:xfrm>
            <a:off x="6096000" y="2993032"/>
            <a:ext cx="5673047" cy="3498105"/>
            <a:chOff x="1136770" y="2220638"/>
            <a:chExt cx="5673047" cy="3498105"/>
          </a:xfrm>
        </p:grpSpPr>
        <p:cxnSp>
          <p:nvCxnSpPr>
            <p:cNvPr id="110" name="Straight Connector 109">
              <a:extLst>
                <a:ext uri="{FF2B5EF4-FFF2-40B4-BE49-F238E27FC236}">
                  <a16:creationId xmlns:a16="http://schemas.microsoft.com/office/drawing/2014/main" id="{A727581F-01A2-44E1-8251-7E43A62E4BC8}"/>
                </a:ext>
              </a:extLst>
            </p:cNvPr>
            <p:cNvCxnSpPr/>
            <p:nvPr/>
          </p:nvCxnSpPr>
          <p:spPr>
            <a:xfrm flipV="1">
              <a:off x="1616091" y="2783656"/>
              <a:ext cx="1599447" cy="491907"/>
            </a:xfrm>
            <a:prstGeom prst="line">
              <a:avLst/>
            </a:prstGeom>
            <a:ln w="38100"/>
          </p:spPr>
          <p:style>
            <a:lnRef idx="3">
              <a:schemeClr val="dk1"/>
            </a:lnRef>
            <a:fillRef idx="0">
              <a:schemeClr val="dk1"/>
            </a:fillRef>
            <a:effectRef idx="2">
              <a:schemeClr val="dk1"/>
            </a:effectRef>
            <a:fontRef idx="minor">
              <a:schemeClr val="tx1"/>
            </a:fontRef>
          </p:style>
        </p:cxnSp>
        <p:cxnSp>
          <p:nvCxnSpPr>
            <p:cNvPr id="111" name="Straight Connector 110">
              <a:extLst>
                <a:ext uri="{FF2B5EF4-FFF2-40B4-BE49-F238E27FC236}">
                  <a16:creationId xmlns:a16="http://schemas.microsoft.com/office/drawing/2014/main" id="{7C61481F-97E0-4948-8F45-B9ED0A0D6E70}"/>
                </a:ext>
              </a:extLst>
            </p:cNvPr>
            <p:cNvCxnSpPr>
              <a:cxnSpLocks/>
            </p:cNvCxnSpPr>
            <p:nvPr/>
          </p:nvCxnSpPr>
          <p:spPr>
            <a:xfrm>
              <a:off x="1676463" y="3367666"/>
              <a:ext cx="923926" cy="989287"/>
            </a:xfrm>
            <a:prstGeom prst="line">
              <a:avLst/>
            </a:prstGeom>
            <a:ln w="38100"/>
          </p:spPr>
          <p:style>
            <a:lnRef idx="3">
              <a:schemeClr val="dk1"/>
            </a:lnRef>
            <a:fillRef idx="0">
              <a:schemeClr val="dk1"/>
            </a:fillRef>
            <a:effectRef idx="2">
              <a:schemeClr val="dk1"/>
            </a:effectRef>
            <a:fontRef idx="minor">
              <a:schemeClr val="tx1"/>
            </a:fontRef>
          </p:style>
        </p:cxnSp>
        <p:cxnSp>
          <p:nvCxnSpPr>
            <p:cNvPr id="112" name="Straight Connector 111">
              <a:extLst>
                <a:ext uri="{FF2B5EF4-FFF2-40B4-BE49-F238E27FC236}">
                  <a16:creationId xmlns:a16="http://schemas.microsoft.com/office/drawing/2014/main" id="{0301C23A-8CF9-4691-81D9-95C71D019898}"/>
                </a:ext>
              </a:extLst>
            </p:cNvPr>
            <p:cNvCxnSpPr>
              <a:cxnSpLocks/>
            </p:cNvCxnSpPr>
            <p:nvPr/>
          </p:nvCxnSpPr>
          <p:spPr>
            <a:xfrm>
              <a:off x="3321801" y="2934010"/>
              <a:ext cx="923926" cy="989287"/>
            </a:xfrm>
            <a:prstGeom prst="line">
              <a:avLst/>
            </a:prstGeom>
            <a:ln w="38100"/>
          </p:spPr>
          <p:style>
            <a:lnRef idx="3">
              <a:schemeClr val="dk1"/>
            </a:lnRef>
            <a:fillRef idx="0">
              <a:schemeClr val="dk1"/>
            </a:fillRef>
            <a:effectRef idx="2">
              <a:schemeClr val="dk1"/>
            </a:effectRef>
            <a:fontRef idx="minor">
              <a:schemeClr val="tx1"/>
            </a:fontRef>
          </p:style>
        </p:cxnSp>
        <p:cxnSp>
          <p:nvCxnSpPr>
            <p:cNvPr id="113" name="Straight Connector 112">
              <a:extLst>
                <a:ext uri="{FF2B5EF4-FFF2-40B4-BE49-F238E27FC236}">
                  <a16:creationId xmlns:a16="http://schemas.microsoft.com/office/drawing/2014/main" id="{A4E224D7-BA95-4619-8EBF-30E8379835FA}"/>
                </a:ext>
              </a:extLst>
            </p:cNvPr>
            <p:cNvCxnSpPr>
              <a:cxnSpLocks/>
              <a:stCxn id="131" idx="3"/>
            </p:cNvCxnSpPr>
            <p:nvPr/>
          </p:nvCxnSpPr>
          <p:spPr>
            <a:xfrm flipH="1">
              <a:off x="4549433" y="2449452"/>
              <a:ext cx="511838" cy="1450250"/>
            </a:xfrm>
            <a:prstGeom prst="line">
              <a:avLst/>
            </a:prstGeom>
            <a:ln w="38100"/>
          </p:spPr>
          <p:style>
            <a:lnRef idx="3">
              <a:schemeClr val="dk1"/>
            </a:lnRef>
            <a:fillRef idx="0">
              <a:schemeClr val="dk1"/>
            </a:fillRef>
            <a:effectRef idx="2">
              <a:schemeClr val="dk1"/>
            </a:effectRef>
            <a:fontRef idx="minor">
              <a:schemeClr val="tx1"/>
            </a:fontRef>
          </p:style>
        </p:cxnSp>
        <p:cxnSp>
          <p:nvCxnSpPr>
            <p:cNvPr id="114" name="Straight Connector 113">
              <a:extLst>
                <a:ext uri="{FF2B5EF4-FFF2-40B4-BE49-F238E27FC236}">
                  <a16:creationId xmlns:a16="http://schemas.microsoft.com/office/drawing/2014/main" id="{88315597-B373-4D43-9C9B-0C1F34928033}"/>
                </a:ext>
              </a:extLst>
            </p:cNvPr>
            <p:cNvCxnSpPr>
              <a:cxnSpLocks/>
            </p:cNvCxnSpPr>
            <p:nvPr/>
          </p:nvCxnSpPr>
          <p:spPr>
            <a:xfrm flipH="1" flipV="1">
              <a:off x="4600873" y="4049889"/>
              <a:ext cx="1622977" cy="585490"/>
            </a:xfrm>
            <a:prstGeom prst="line">
              <a:avLst/>
            </a:prstGeom>
            <a:ln w="38100"/>
          </p:spPr>
          <p:style>
            <a:lnRef idx="3">
              <a:schemeClr val="dk1"/>
            </a:lnRef>
            <a:fillRef idx="0">
              <a:schemeClr val="dk1"/>
            </a:fillRef>
            <a:effectRef idx="2">
              <a:schemeClr val="dk1"/>
            </a:effectRef>
            <a:fontRef idx="minor">
              <a:schemeClr val="tx1"/>
            </a:fontRef>
          </p:style>
        </p:cxnSp>
        <p:cxnSp>
          <p:nvCxnSpPr>
            <p:cNvPr id="115" name="Straight Connector 114">
              <a:extLst>
                <a:ext uri="{FF2B5EF4-FFF2-40B4-BE49-F238E27FC236}">
                  <a16:creationId xmlns:a16="http://schemas.microsoft.com/office/drawing/2014/main" id="{918AD5A0-F1DE-4869-BE1A-0E00C33A92CF}"/>
                </a:ext>
              </a:extLst>
            </p:cNvPr>
            <p:cNvCxnSpPr>
              <a:cxnSpLocks/>
            </p:cNvCxnSpPr>
            <p:nvPr/>
          </p:nvCxnSpPr>
          <p:spPr>
            <a:xfrm flipV="1">
              <a:off x="6335774" y="3206285"/>
              <a:ext cx="59879" cy="1523066"/>
            </a:xfrm>
            <a:prstGeom prst="line">
              <a:avLst/>
            </a:prstGeom>
            <a:ln w="38100"/>
          </p:spPr>
          <p:style>
            <a:lnRef idx="3">
              <a:schemeClr val="dk1"/>
            </a:lnRef>
            <a:fillRef idx="0">
              <a:schemeClr val="dk1"/>
            </a:fillRef>
            <a:effectRef idx="2">
              <a:schemeClr val="dk1"/>
            </a:effectRef>
            <a:fontRef idx="minor">
              <a:schemeClr val="tx1"/>
            </a:fontRef>
          </p:style>
        </p:cxnSp>
        <p:cxnSp>
          <p:nvCxnSpPr>
            <p:cNvPr id="116" name="Straight Connector 115">
              <a:extLst>
                <a:ext uri="{FF2B5EF4-FFF2-40B4-BE49-F238E27FC236}">
                  <a16:creationId xmlns:a16="http://schemas.microsoft.com/office/drawing/2014/main" id="{D4936B0B-BBA2-4E77-B2F9-F00297C822E8}"/>
                </a:ext>
              </a:extLst>
            </p:cNvPr>
            <p:cNvCxnSpPr>
              <a:cxnSpLocks/>
            </p:cNvCxnSpPr>
            <p:nvPr/>
          </p:nvCxnSpPr>
          <p:spPr>
            <a:xfrm flipH="1">
              <a:off x="4072385" y="4730276"/>
              <a:ext cx="2173728" cy="538330"/>
            </a:xfrm>
            <a:prstGeom prst="line">
              <a:avLst/>
            </a:prstGeom>
            <a:ln w="38100"/>
          </p:spPr>
          <p:style>
            <a:lnRef idx="3">
              <a:schemeClr val="dk1"/>
            </a:lnRef>
            <a:fillRef idx="0">
              <a:schemeClr val="dk1"/>
            </a:fillRef>
            <a:effectRef idx="2">
              <a:schemeClr val="dk1"/>
            </a:effectRef>
            <a:fontRef idx="minor">
              <a:schemeClr val="tx1"/>
            </a:fontRef>
          </p:style>
        </p:cxnSp>
        <p:cxnSp>
          <p:nvCxnSpPr>
            <p:cNvPr id="117" name="Straight Connector 116">
              <a:extLst>
                <a:ext uri="{FF2B5EF4-FFF2-40B4-BE49-F238E27FC236}">
                  <a16:creationId xmlns:a16="http://schemas.microsoft.com/office/drawing/2014/main" id="{FEE61070-9D1E-4AEE-96D4-F8C2CC6FC6C5}"/>
                </a:ext>
              </a:extLst>
            </p:cNvPr>
            <p:cNvCxnSpPr>
              <a:cxnSpLocks/>
            </p:cNvCxnSpPr>
            <p:nvPr/>
          </p:nvCxnSpPr>
          <p:spPr>
            <a:xfrm flipH="1">
              <a:off x="2270785" y="3951598"/>
              <a:ext cx="2173728" cy="538330"/>
            </a:xfrm>
            <a:prstGeom prst="line">
              <a:avLst/>
            </a:prstGeom>
            <a:ln w="38100"/>
          </p:spPr>
          <p:style>
            <a:lnRef idx="3">
              <a:schemeClr val="dk1"/>
            </a:lnRef>
            <a:fillRef idx="0">
              <a:schemeClr val="dk1"/>
            </a:fillRef>
            <a:effectRef idx="2">
              <a:schemeClr val="dk1"/>
            </a:effectRef>
            <a:fontRef idx="minor">
              <a:schemeClr val="tx1"/>
            </a:fontRef>
          </p:style>
        </p:cxnSp>
        <p:grpSp>
          <p:nvGrpSpPr>
            <p:cNvPr id="118" name="Group 117">
              <a:extLst>
                <a:ext uri="{FF2B5EF4-FFF2-40B4-BE49-F238E27FC236}">
                  <a16:creationId xmlns:a16="http://schemas.microsoft.com/office/drawing/2014/main" id="{6ED8DE99-8DE2-4ED7-9AC2-23D5BE7078ED}"/>
                </a:ext>
              </a:extLst>
            </p:cNvPr>
            <p:cNvGrpSpPr/>
            <p:nvPr/>
          </p:nvGrpSpPr>
          <p:grpSpPr>
            <a:xfrm>
              <a:off x="5851166" y="3035900"/>
              <a:ext cx="958651" cy="721698"/>
              <a:chOff x="2186092" y="1721444"/>
              <a:chExt cx="851133" cy="640756"/>
            </a:xfrm>
          </p:grpSpPr>
          <p:sp>
            <p:nvSpPr>
              <p:cNvPr id="203" name="Rectangle: Rounded Corners 202">
                <a:extLst>
                  <a:ext uri="{FF2B5EF4-FFF2-40B4-BE49-F238E27FC236}">
                    <a16:creationId xmlns:a16="http://schemas.microsoft.com/office/drawing/2014/main" id="{9108CB35-3F28-4203-AD78-F12870BCB699}"/>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04" name="Rectangle: Rounded Corners 203">
                <a:extLst>
                  <a:ext uri="{FF2B5EF4-FFF2-40B4-BE49-F238E27FC236}">
                    <a16:creationId xmlns:a16="http://schemas.microsoft.com/office/drawing/2014/main" id="{8C3D7481-23DD-4439-A9B4-BCA8876082D5}"/>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05" name="Group 204">
                <a:extLst>
                  <a:ext uri="{FF2B5EF4-FFF2-40B4-BE49-F238E27FC236}">
                    <a16:creationId xmlns:a16="http://schemas.microsoft.com/office/drawing/2014/main" id="{63D52D25-048A-486B-BFBD-14724DB27762}"/>
                  </a:ext>
                </a:extLst>
              </p:cNvPr>
              <p:cNvGrpSpPr/>
              <p:nvPr/>
            </p:nvGrpSpPr>
            <p:grpSpPr>
              <a:xfrm>
                <a:off x="2444916" y="2213210"/>
                <a:ext cx="333485" cy="148990"/>
                <a:chOff x="5090160" y="3721608"/>
                <a:chExt cx="1429512" cy="457200"/>
              </a:xfrm>
            </p:grpSpPr>
            <p:sp>
              <p:nvSpPr>
                <p:cNvPr id="212" name="Rectangle: Rounded Corners 211">
                  <a:extLst>
                    <a:ext uri="{FF2B5EF4-FFF2-40B4-BE49-F238E27FC236}">
                      <a16:creationId xmlns:a16="http://schemas.microsoft.com/office/drawing/2014/main" id="{FB516861-4DC2-4CA5-B8E3-3513D3FF6797}"/>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13" name="Rectangle: Rounded Corners 212">
                  <a:extLst>
                    <a:ext uri="{FF2B5EF4-FFF2-40B4-BE49-F238E27FC236}">
                      <a16:creationId xmlns:a16="http://schemas.microsoft.com/office/drawing/2014/main" id="{69059867-5C06-46A0-AF94-DCD507443AA5}"/>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06" name="Rectangle: Rounded Corners 205">
                <a:extLst>
                  <a:ext uri="{FF2B5EF4-FFF2-40B4-BE49-F238E27FC236}">
                    <a16:creationId xmlns:a16="http://schemas.microsoft.com/office/drawing/2014/main" id="{405E0901-AEEB-40EF-A8EB-4BC92CF04185}"/>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07" name="Group 206">
                <a:extLst>
                  <a:ext uri="{FF2B5EF4-FFF2-40B4-BE49-F238E27FC236}">
                    <a16:creationId xmlns:a16="http://schemas.microsoft.com/office/drawing/2014/main" id="{DD7CCD29-82BA-48E5-8111-0B83A4277744}"/>
                  </a:ext>
                </a:extLst>
              </p:cNvPr>
              <p:cNvGrpSpPr/>
              <p:nvPr/>
            </p:nvGrpSpPr>
            <p:grpSpPr>
              <a:xfrm>
                <a:off x="2260805" y="2148228"/>
                <a:ext cx="151882" cy="32993"/>
                <a:chOff x="3308026" y="3186049"/>
                <a:chExt cx="151882" cy="32993"/>
              </a:xfrm>
            </p:grpSpPr>
            <p:sp>
              <p:nvSpPr>
                <p:cNvPr id="209" name="Oval 208">
                  <a:extLst>
                    <a:ext uri="{FF2B5EF4-FFF2-40B4-BE49-F238E27FC236}">
                      <a16:creationId xmlns:a16="http://schemas.microsoft.com/office/drawing/2014/main" id="{02FE9D08-0BC1-4E9C-BE7A-96AD8BDD9CB8}"/>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10" name="Oval 209">
                  <a:extLst>
                    <a:ext uri="{FF2B5EF4-FFF2-40B4-BE49-F238E27FC236}">
                      <a16:creationId xmlns:a16="http://schemas.microsoft.com/office/drawing/2014/main" id="{C88DE86D-8A64-47C8-8598-E7B76E4790DB}"/>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11" name="Oval 210">
                  <a:extLst>
                    <a:ext uri="{FF2B5EF4-FFF2-40B4-BE49-F238E27FC236}">
                      <a16:creationId xmlns:a16="http://schemas.microsoft.com/office/drawing/2014/main" id="{B6EACACE-A09E-4062-B666-D90A3E065A50}"/>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08" name="Rectangle 207">
                <a:extLst>
                  <a:ext uri="{FF2B5EF4-FFF2-40B4-BE49-F238E27FC236}">
                    <a16:creationId xmlns:a16="http://schemas.microsoft.com/office/drawing/2014/main" id="{2CB3A87A-6875-484F-8FAB-ECC80D81BEFB}"/>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19" name="Group 118">
              <a:extLst>
                <a:ext uri="{FF2B5EF4-FFF2-40B4-BE49-F238E27FC236}">
                  <a16:creationId xmlns:a16="http://schemas.microsoft.com/office/drawing/2014/main" id="{B4F9735E-F009-4987-8429-C008529711E2}"/>
                </a:ext>
              </a:extLst>
            </p:cNvPr>
            <p:cNvGrpSpPr/>
            <p:nvPr/>
          </p:nvGrpSpPr>
          <p:grpSpPr>
            <a:xfrm>
              <a:off x="5801775" y="4360649"/>
              <a:ext cx="958651" cy="721698"/>
              <a:chOff x="2186092" y="1721444"/>
              <a:chExt cx="851133" cy="640756"/>
            </a:xfrm>
          </p:grpSpPr>
          <p:sp>
            <p:nvSpPr>
              <p:cNvPr id="192" name="Rectangle: Rounded Corners 191">
                <a:extLst>
                  <a:ext uri="{FF2B5EF4-FFF2-40B4-BE49-F238E27FC236}">
                    <a16:creationId xmlns:a16="http://schemas.microsoft.com/office/drawing/2014/main" id="{97D10E0B-EBD0-4AC4-8C6B-ED0C5439C241}"/>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93" name="Rectangle: Rounded Corners 192">
                <a:extLst>
                  <a:ext uri="{FF2B5EF4-FFF2-40B4-BE49-F238E27FC236}">
                    <a16:creationId xmlns:a16="http://schemas.microsoft.com/office/drawing/2014/main" id="{80D802DE-14EB-478A-A31E-A81304B8C88E}"/>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94" name="Group 193">
                <a:extLst>
                  <a:ext uri="{FF2B5EF4-FFF2-40B4-BE49-F238E27FC236}">
                    <a16:creationId xmlns:a16="http://schemas.microsoft.com/office/drawing/2014/main" id="{E3549DDB-140C-4AAF-A777-0CB76280A3CA}"/>
                  </a:ext>
                </a:extLst>
              </p:cNvPr>
              <p:cNvGrpSpPr/>
              <p:nvPr/>
            </p:nvGrpSpPr>
            <p:grpSpPr>
              <a:xfrm>
                <a:off x="2444916" y="2213210"/>
                <a:ext cx="333485" cy="148990"/>
                <a:chOff x="5090160" y="3721608"/>
                <a:chExt cx="1429512" cy="457200"/>
              </a:xfrm>
            </p:grpSpPr>
            <p:sp>
              <p:nvSpPr>
                <p:cNvPr id="201" name="Rectangle: Rounded Corners 200">
                  <a:extLst>
                    <a:ext uri="{FF2B5EF4-FFF2-40B4-BE49-F238E27FC236}">
                      <a16:creationId xmlns:a16="http://schemas.microsoft.com/office/drawing/2014/main" id="{803DF944-3901-43B1-8040-27D82A7B61A6}"/>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02" name="Rectangle: Rounded Corners 201">
                  <a:extLst>
                    <a:ext uri="{FF2B5EF4-FFF2-40B4-BE49-F238E27FC236}">
                      <a16:creationId xmlns:a16="http://schemas.microsoft.com/office/drawing/2014/main" id="{E3E999EC-7C1F-4D93-8591-5ACA9C6D82D1}"/>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95" name="Rectangle: Rounded Corners 194">
                <a:extLst>
                  <a:ext uri="{FF2B5EF4-FFF2-40B4-BE49-F238E27FC236}">
                    <a16:creationId xmlns:a16="http://schemas.microsoft.com/office/drawing/2014/main" id="{19617A68-22F5-4DCF-8165-E33898289D73}"/>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96" name="Group 195">
                <a:extLst>
                  <a:ext uri="{FF2B5EF4-FFF2-40B4-BE49-F238E27FC236}">
                    <a16:creationId xmlns:a16="http://schemas.microsoft.com/office/drawing/2014/main" id="{DFCCCFB7-8434-4E4F-A5DF-97B321F0E562}"/>
                  </a:ext>
                </a:extLst>
              </p:cNvPr>
              <p:cNvGrpSpPr/>
              <p:nvPr/>
            </p:nvGrpSpPr>
            <p:grpSpPr>
              <a:xfrm>
                <a:off x="2260805" y="2148228"/>
                <a:ext cx="151882" cy="32993"/>
                <a:chOff x="3308026" y="3186049"/>
                <a:chExt cx="151882" cy="32993"/>
              </a:xfrm>
            </p:grpSpPr>
            <p:sp>
              <p:nvSpPr>
                <p:cNvPr id="198" name="Oval 197">
                  <a:extLst>
                    <a:ext uri="{FF2B5EF4-FFF2-40B4-BE49-F238E27FC236}">
                      <a16:creationId xmlns:a16="http://schemas.microsoft.com/office/drawing/2014/main" id="{FE813B2B-A400-4959-82D9-75684493E704}"/>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99" name="Oval 198">
                  <a:extLst>
                    <a:ext uri="{FF2B5EF4-FFF2-40B4-BE49-F238E27FC236}">
                      <a16:creationId xmlns:a16="http://schemas.microsoft.com/office/drawing/2014/main" id="{436944E4-1C6C-4AF8-AAC0-6D0F107B44B3}"/>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00" name="Oval 199">
                  <a:extLst>
                    <a:ext uri="{FF2B5EF4-FFF2-40B4-BE49-F238E27FC236}">
                      <a16:creationId xmlns:a16="http://schemas.microsoft.com/office/drawing/2014/main" id="{61D38975-D660-4C2E-80A7-E9E2342224E5}"/>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97" name="Rectangle 196">
                <a:extLst>
                  <a:ext uri="{FF2B5EF4-FFF2-40B4-BE49-F238E27FC236}">
                    <a16:creationId xmlns:a16="http://schemas.microsoft.com/office/drawing/2014/main" id="{FF61F4F3-FD97-4078-A0D0-0D8E0D5952ED}"/>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20" name="Group 119">
              <a:extLst>
                <a:ext uri="{FF2B5EF4-FFF2-40B4-BE49-F238E27FC236}">
                  <a16:creationId xmlns:a16="http://schemas.microsoft.com/office/drawing/2014/main" id="{637D6BB5-8E89-48F5-9D00-6BF0212BC8FB}"/>
                </a:ext>
              </a:extLst>
            </p:cNvPr>
            <p:cNvGrpSpPr/>
            <p:nvPr/>
          </p:nvGrpSpPr>
          <p:grpSpPr>
            <a:xfrm>
              <a:off x="3913171" y="3710884"/>
              <a:ext cx="958651" cy="721698"/>
              <a:chOff x="2186092" y="1721444"/>
              <a:chExt cx="851133" cy="640756"/>
            </a:xfrm>
          </p:grpSpPr>
          <p:sp>
            <p:nvSpPr>
              <p:cNvPr id="181" name="Rectangle: Rounded Corners 180">
                <a:extLst>
                  <a:ext uri="{FF2B5EF4-FFF2-40B4-BE49-F238E27FC236}">
                    <a16:creationId xmlns:a16="http://schemas.microsoft.com/office/drawing/2014/main" id="{DA444B18-D03D-4D01-A796-745111AC1D86}"/>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82" name="Rectangle: Rounded Corners 181">
                <a:extLst>
                  <a:ext uri="{FF2B5EF4-FFF2-40B4-BE49-F238E27FC236}">
                    <a16:creationId xmlns:a16="http://schemas.microsoft.com/office/drawing/2014/main" id="{8C2C3BDE-B3B6-4D0B-8FEF-FCB7D05C7241}"/>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83" name="Group 182">
                <a:extLst>
                  <a:ext uri="{FF2B5EF4-FFF2-40B4-BE49-F238E27FC236}">
                    <a16:creationId xmlns:a16="http://schemas.microsoft.com/office/drawing/2014/main" id="{BA1BFA31-96FB-47B5-965F-AB87F726F2D8}"/>
                  </a:ext>
                </a:extLst>
              </p:cNvPr>
              <p:cNvGrpSpPr/>
              <p:nvPr/>
            </p:nvGrpSpPr>
            <p:grpSpPr>
              <a:xfrm>
                <a:off x="2444916" y="2213210"/>
                <a:ext cx="333485" cy="148990"/>
                <a:chOff x="5090160" y="3721608"/>
                <a:chExt cx="1429512" cy="457200"/>
              </a:xfrm>
            </p:grpSpPr>
            <p:sp>
              <p:nvSpPr>
                <p:cNvPr id="190" name="Rectangle: Rounded Corners 189">
                  <a:extLst>
                    <a:ext uri="{FF2B5EF4-FFF2-40B4-BE49-F238E27FC236}">
                      <a16:creationId xmlns:a16="http://schemas.microsoft.com/office/drawing/2014/main" id="{06A569F1-E204-43AB-B48F-A45326F62896}"/>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91" name="Rectangle: Rounded Corners 190">
                  <a:extLst>
                    <a:ext uri="{FF2B5EF4-FFF2-40B4-BE49-F238E27FC236}">
                      <a16:creationId xmlns:a16="http://schemas.microsoft.com/office/drawing/2014/main" id="{C9FC3466-4654-4922-95FA-96C0F91A18B1}"/>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84" name="Rectangle: Rounded Corners 183">
                <a:extLst>
                  <a:ext uri="{FF2B5EF4-FFF2-40B4-BE49-F238E27FC236}">
                    <a16:creationId xmlns:a16="http://schemas.microsoft.com/office/drawing/2014/main" id="{5D1E0BF0-F92A-4B5D-86C9-D86F0D609527}"/>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85" name="Group 184">
                <a:extLst>
                  <a:ext uri="{FF2B5EF4-FFF2-40B4-BE49-F238E27FC236}">
                    <a16:creationId xmlns:a16="http://schemas.microsoft.com/office/drawing/2014/main" id="{2CE915C8-C4C1-44EE-8BFD-FC99F0CB9473}"/>
                  </a:ext>
                </a:extLst>
              </p:cNvPr>
              <p:cNvGrpSpPr/>
              <p:nvPr/>
            </p:nvGrpSpPr>
            <p:grpSpPr>
              <a:xfrm>
                <a:off x="2260805" y="2148228"/>
                <a:ext cx="151882" cy="32993"/>
                <a:chOff x="3308026" y="3186049"/>
                <a:chExt cx="151882" cy="32993"/>
              </a:xfrm>
            </p:grpSpPr>
            <p:sp>
              <p:nvSpPr>
                <p:cNvPr id="187" name="Oval 186">
                  <a:extLst>
                    <a:ext uri="{FF2B5EF4-FFF2-40B4-BE49-F238E27FC236}">
                      <a16:creationId xmlns:a16="http://schemas.microsoft.com/office/drawing/2014/main" id="{A3ABDAD3-CB41-4678-AAF0-9108165E6AC4}"/>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88" name="Oval 187">
                  <a:extLst>
                    <a:ext uri="{FF2B5EF4-FFF2-40B4-BE49-F238E27FC236}">
                      <a16:creationId xmlns:a16="http://schemas.microsoft.com/office/drawing/2014/main" id="{E0401ABD-106B-4B75-9B5E-5C4B89F47CCD}"/>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89" name="Oval 188">
                  <a:extLst>
                    <a:ext uri="{FF2B5EF4-FFF2-40B4-BE49-F238E27FC236}">
                      <a16:creationId xmlns:a16="http://schemas.microsoft.com/office/drawing/2014/main" id="{FD6787EF-9B66-46AD-A090-B1EE5876A249}"/>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86" name="Rectangle 185">
                <a:extLst>
                  <a:ext uri="{FF2B5EF4-FFF2-40B4-BE49-F238E27FC236}">
                    <a16:creationId xmlns:a16="http://schemas.microsoft.com/office/drawing/2014/main" id="{CB122074-34DD-43AA-95BA-38F06121DF21}"/>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21" name="Group 120">
              <a:extLst>
                <a:ext uri="{FF2B5EF4-FFF2-40B4-BE49-F238E27FC236}">
                  <a16:creationId xmlns:a16="http://schemas.microsoft.com/office/drawing/2014/main" id="{D82C276F-B091-422E-9B82-94AB11B51729}"/>
                </a:ext>
              </a:extLst>
            </p:cNvPr>
            <p:cNvGrpSpPr/>
            <p:nvPr/>
          </p:nvGrpSpPr>
          <p:grpSpPr>
            <a:xfrm>
              <a:off x="3620387" y="4997045"/>
              <a:ext cx="958651" cy="721698"/>
              <a:chOff x="2186092" y="1721444"/>
              <a:chExt cx="851133" cy="640756"/>
            </a:xfrm>
          </p:grpSpPr>
          <p:sp>
            <p:nvSpPr>
              <p:cNvPr id="170" name="Rectangle: Rounded Corners 169">
                <a:extLst>
                  <a:ext uri="{FF2B5EF4-FFF2-40B4-BE49-F238E27FC236}">
                    <a16:creationId xmlns:a16="http://schemas.microsoft.com/office/drawing/2014/main" id="{A084A0ED-CD60-4353-B87D-38FDF2509680}"/>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71" name="Rectangle: Rounded Corners 170">
                <a:extLst>
                  <a:ext uri="{FF2B5EF4-FFF2-40B4-BE49-F238E27FC236}">
                    <a16:creationId xmlns:a16="http://schemas.microsoft.com/office/drawing/2014/main" id="{D8D42543-A02D-4DDE-B3D5-B50EB4D62B03}"/>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72" name="Group 171">
                <a:extLst>
                  <a:ext uri="{FF2B5EF4-FFF2-40B4-BE49-F238E27FC236}">
                    <a16:creationId xmlns:a16="http://schemas.microsoft.com/office/drawing/2014/main" id="{7EBC6FED-5F5E-4E11-8760-9212D7B6FEBE}"/>
                  </a:ext>
                </a:extLst>
              </p:cNvPr>
              <p:cNvGrpSpPr/>
              <p:nvPr/>
            </p:nvGrpSpPr>
            <p:grpSpPr>
              <a:xfrm>
                <a:off x="2444916" y="2213210"/>
                <a:ext cx="333485" cy="148990"/>
                <a:chOff x="5090160" y="3721608"/>
                <a:chExt cx="1429512" cy="457200"/>
              </a:xfrm>
            </p:grpSpPr>
            <p:sp>
              <p:nvSpPr>
                <p:cNvPr id="179" name="Rectangle: Rounded Corners 178">
                  <a:extLst>
                    <a:ext uri="{FF2B5EF4-FFF2-40B4-BE49-F238E27FC236}">
                      <a16:creationId xmlns:a16="http://schemas.microsoft.com/office/drawing/2014/main" id="{E4BE44BE-AC38-4A0C-9C47-D6BA47D72D16}"/>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80" name="Rectangle: Rounded Corners 179">
                  <a:extLst>
                    <a:ext uri="{FF2B5EF4-FFF2-40B4-BE49-F238E27FC236}">
                      <a16:creationId xmlns:a16="http://schemas.microsoft.com/office/drawing/2014/main" id="{70A10C1F-A198-47E5-84FF-108F4F692731}"/>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73" name="Rectangle: Rounded Corners 172">
                <a:extLst>
                  <a:ext uri="{FF2B5EF4-FFF2-40B4-BE49-F238E27FC236}">
                    <a16:creationId xmlns:a16="http://schemas.microsoft.com/office/drawing/2014/main" id="{A7CF5DE4-4223-4E42-8B3E-7B0CE918D3EA}"/>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74" name="Group 173">
                <a:extLst>
                  <a:ext uri="{FF2B5EF4-FFF2-40B4-BE49-F238E27FC236}">
                    <a16:creationId xmlns:a16="http://schemas.microsoft.com/office/drawing/2014/main" id="{8B9A4ECF-204C-4FBF-A293-6E7805C6FE57}"/>
                  </a:ext>
                </a:extLst>
              </p:cNvPr>
              <p:cNvGrpSpPr/>
              <p:nvPr/>
            </p:nvGrpSpPr>
            <p:grpSpPr>
              <a:xfrm>
                <a:off x="2260805" y="2148228"/>
                <a:ext cx="151882" cy="32993"/>
                <a:chOff x="3308026" y="3186049"/>
                <a:chExt cx="151882" cy="32993"/>
              </a:xfrm>
            </p:grpSpPr>
            <p:sp>
              <p:nvSpPr>
                <p:cNvPr id="176" name="Oval 175">
                  <a:extLst>
                    <a:ext uri="{FF2B5EF4-FFF2-40B4-BE49-F238E27FC236}">
                      <a16:creationId xmlns:a16="http://schemas.microsoft.com/office/drawing/2014/main" id="{0AE94853-7C23-4E09-9A69-14A775E3404E}"/>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77" name="Oval 176">
                  <a:extLst>
                    <a:ext uri="{FF2B5EF4-FFF2-40B4-BE49-F238E27FC236}">
                      <a16:creationId xmlns:a16="http://schemas.microsoft.com/office/drawing/2014/main" id="{983A49CA-FE35-4A91-AAC4-9E07B10FCBB5}"/>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78" name="Oval 177">
                  <a:extLst>
                    <a:ext uri="{FF2B5EF4-FFF2-40B4-BE49-F238E27FC236}">
                      <a16:creationId xmlns:a16="http://schemas.microsoft.com/office/drawing/2014/main" id="{19BF02DA-D17A-44BD-A286-06DE17BF42D7}"/>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75" name="Rectangle 174">
                <a:extLst>
                  <a:ext uri="{FF2B5EF4-FFF2-40B4-BE49-F238E27FC236}">
                    <a16:creationId xmlns:a16="http://schemas.microsoft.com/office/drawing/2014/main" id="{AAA8808B-68DF-4D01-BD2D-320729661B92}"/>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22" name="Group 121">
              <a:extLst>
                <a:ext uri="{FF2B5EF4-FFF2-40B4-BE49-F238E27FC236}">
                  <a16:creationId xmlns:a16="http://schemas.microsoft.com/office/drawing/2014/main" id="{00C82BC4-CF50-4215-8F25-C69A4F48093B}"/>
                </a:ext>
              </a:extLst>
            </p:cNvPr>
            <p:cNvGrpSpPr/>
            <p:nvPr/>
          </p:nvGrpSpPr>
          <p:grpSpPr>
            <a:xfrm>
              <a:off x="2736217" y="2579344"/>
              <a:ext cx="958651" cy="721698"/>
              <a:chOff x="2186092" y="1721444"/>
              <a:chExt cx="851133" cy="640756"/>
            </a:xfrm>
          </p:grpSpPr>
          <p:sp>
            <p:nvSpPr>
              <p:cNvPr id="159" name="Rectangle: Rounded Corners 158">
                <a:extLst>
                  <a:ext uri="{FF2B5EF4-FFF2-40B4-BE49-F238E27FC236}">
                    <a16:creationId xmlns:a16="http://schemas.microsoft.com/office/drawing/2014/main" id="{6879CC59-2E49-407E-A017-53675AAEB454}"/>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60" name="Rectangle: Rounded Corners 159">
                <a:extLst>
                  <a:ext uri="{FF2B5EF4-FFF2-40B4-BE49-F238E27FC236}">
                    <a16:creationId xmlns:a16="http://schemas.microsoft.com/office/drawing/2014/main" id="{71777377-9E19-41DA-B5E2-99D5F678503F}"/>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61" name="Group 160">
                <a:extLst>
                  <a:ext uri="{FF2B5EF4-FFF2-40B4-BE49-F238E27FC236}">
                    <a16:creationId xmlns:a16="http://schemas.microsoft.com/office/drawing/2014/main" id="{42C47AAA-0196-4CD6-9442-84557250BBAE}"/>
                  </a:ext>
                </a:extLst>
              </p:cNvPr>
              <p:cNvGrpSpPr/>
              <p:nvPr/>
            </p:nvGrpSpPr>
            <p:grpSpPr>
              <a:xfrm>
                <a:off x="2444916" y="2213210"/>
                <a:ext cx="333485" cy="148990"/>
                <a:chOff x="5090160" y="3721608"/>
                <a:chExt cx="1429512" cy="457200"/>
              </a:xfrm>
            </p:grpSpPr>
            <p:sp>
              <p:nvSpPr>
                <p:cNvPr id="168" name="Rectangle: Rounded Corners 167">
                  <a:extLst>
                    <a:ext uri="{FF2B5EF4-FFF2-40B4-BE49-F238E27FC236}">
                      <a16:creationId xmlns:a16="http://schemas.microsoft.com/office/drawing/2014/main" id="{7B779832-88B4-4636-BE82-BEE6D9F786E2}"/>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69" name="Rectangle: Rounded Corners 168">
                  <a:extLst>
                    <a:ext uri="{FF2B5EF4-FFF2-40B4-BE49-F238E27FC236}">
                      <a16:creationId xmlns:a16="http://schemas.microsoft.com/office/drawing/2014/main" id="{C77C964B-0D02-4E31-AC9D-B5F50C5E0126}"/>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62" name="Rectangle: Rounded Corners 161">
                <a:extLst>
                  <a:ext uri="{FF2B5EF4-FFF2-40B4-BE49-F238E27FC236}">
                    <a16:creationId xmlns:a16="http://schemas.microsoft.com/office/drawing/2014/main" id="{FD215EA1-5413-4D7D-99E1-50C34A858F79}"/>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63" name="Group 162">
                <a:extLst>
                  <a:ext uri="{FF2B5EF4-FFF2-40B4-BE49-F238E27FC236}">
                    <a16:creationId xmlns:a16="http://schemas.microsoft.com/office/drawing/2014/main" id="{50EE1725-26B3-4D79-97C3-7F33E4761DBC}"/>
                  </a:ext>
                </a:extLst>
              </p:cNvPr>
              <p:cNvGrpSpPr/>
              <p:nvPr/>
            </p:nvGrpSpPr>
            <p:grpSpPr>
              <a:xfrm>
                <a:off x="2260805" y="2148228"/>
                <a:ext cx="151882" cy="32993"/>
                <a:chOff x="3308026" y="3186049"/>
                <a:chExt cx="151882" cy="32993"/>
              </a:xfrm>
            </p:grpSpPr>
            <p:sp>
              <p:nvSpPr>
                <p:cNvPr id="165" name="Oval 164">
                  <a:extLst>
                    <a:ext uri="{FF2B5EF4-FFF2-40B4-BE49-F238E27FC236}">
                      <a16:creationId xmlns:a16="http://schemas.microsoft.com/office/drawing/2014/main" id="{9EEB668B-F03A-4CE3-817B-D3DF45979C27}"/>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66" name="Oval 165">
                  <a:extLst>
                    <a:ext uri="{FF2B5EF4-FFF2-40B4-BE49-F238E27FC236}">
                      <a16:creationId xmlns:a16="http://schemas.microsoft.com/office/drawing/2014/main" id="{5FF6D2FF-86DD-4668-A633-3C1DB7D317B4}"/>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67" name="Oval 166">
                  <a:extLst>
                    <a:ext uri="{FF2B5EF4-FFF2-40B4-BE49-F238E27FC236}">
                      <a16:creationId xmlns:a16="http://schemas.microsoft.com/office/drawing/2014/main" id="{0ED0B793-D443-4BA7-A45C-EBBF3E771BDE}"/>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64" name="Rectangle 163">
                <a:extLst>
                  <a:ext uri="{FF2B5EF4-FFF2-40B4-BE49-F238E27FC236}">
                    <a16:creationId xmlns:a16="http://schemas.microsoft.com/office/drawing/2014/main" id="{5404A9AF-C675-4316-9FF0-D375046085A1}"/>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23" name="Group 122">
              <a:extLst>
                <a:ext uri="{FF2B5EF4-FFF2-40B4-BE49-F238E27FC236}">
                  <a16:creationId xmlns:a16="http://schemas.microsoft.com/office/drawing/2014/main" id="{82B77980-75B5-45DE-80C0-BCE5B9548B06}"/>
                </a:ext>
              </a:extLst>
            </p:cNvPr>
            <p:cNvGrpSpPr/>
            <p:nvPr/>
          </p:nvGrpSpPr>
          <p:grpSpPr>
            <a:xfrm>
              <a:off x="2067676" y="4096579"/>
              <a:ext cx="958651" cy="721698"/>
              <a:chOff x="2186092" y="1721444"/>
              <a:chExt cx="851133" cy="640756"/>
            </a:xfrm>
          </p:grpSpPr>
          <p:sp>
            <p:nvSpPr>
              <p:cNvPr id="148" name="Rectangle: Rounded Corners 147">
                <a:extLst>
                  <a:ext uri="{FF2B5EF4-FFF2-40B4-BE49-F238E27FC236}">
                    <a16:creationId xmlns:a16="http://schemas.microsoft.com/office/drawing/2014/main" id="{4E886231-96A4-4E95-998F-6A29E1AD439E}"/>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49" name="Rectangle: Rounded Corners 148">
                <a:extLst>
                  <a:ext uri="{FF2B5EF4-FFF2-40B4-BE49-F238E27FC236}">
                    <a16:creationId xmlns:a16="http://schemas.microsoft.com/office/drawing/2014/main" id="{E92BD97C-98C0-4EF7-B063-EFD9394502A1}"/>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50" name="Group 149">
                <a:extLst>
                  <a:ext uri="{FF2B5EF4-FFF2-40B4-BE49-F238E27FC236}">
                    <a16:creationId xmlns:a16="http://schemas.microsoft.com/office/drawing/2014/main" id="{AD65B817-38DF-4B54-B3A2-2EF01667C673}"/>
                  </a:ext>
                </a:extLst>
              </p:cNvPr>
              <p:cNvGrpSpPr/>
              <p:nvPr/>
            </p:nvGrpSpPr>
            <p:grpSpPr>
              <a:xfrm>
                <a:off x="2444916" y="2213210"/>
                <a:ext cx="333485" cy="148990"/>
                <a:chOff x="5090160" y="3721608"/>
                <a:chExt cx="1429512" cy="457200"/>
              </a:xfrm>
            </p:grpSpPr>
            <p:sp>
              <p:nvSpPr>
                <p:cNvPr id="157" name="Rectangle: Rounded Corners 156">
                  <a:extLst>
                    <a:ext uri="{FF2B5EF4-FFF2-40B4-BE49-F238E27FC236}">
                      <a16:creationId xmlns:a16="http://schemas.microsoft.com/office/drawing/2014/main" id="{AB648646-D0E2-4EE1-8648-AA9C87AD55E6}"/>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58" name="Rectangle: Rounded Corners 157">
                  <a:extLst>
                    <a:ext uri="{FF2B5EF4-FFF2-40B4-BE49-F238E27FC236}">
                      <a16:creationId xmlns:a16="http://schemas.microsoft.com/office/drawing/2014/main" id="{59EE635A-5558-4115-BC37-0CD13A5B6B41}"/>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51" name="Rectangle: Rounded Corners 150">
                <a:extLst>
                  <a:ext uri="{FF2B5EF4-FFF2-40B4-BE49-F238E27FC236}">
                    <a16:creationId xmlns:a16="http://schemas.microsoft.com/office/drawing/2014/main" id="{EB0D2E75-4CEC-452A-8E79-2214630445D2}"/>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52" name="Group 151">
                <a:extLst>
                  <a:ext uri="{FF2B5EF4-FFF2-40B4-BE49-F238E27FC236}">
                    <a16:creationId xmlns:a16="http://schemas.microsoft.com/office/drawing/2014/main" id="{24AB6916-C7CE-4B88-910F-6D6F33B8353C}"/>
                  </a:ext>
                </a:extLst>
              </p:cNvPr>
              <p:cNvGrpSpPr/>
              <p:nvPr/>
            </p:nvGrpSpPr>
            <p:grpSpPr>
              <a:xfrm>
                <a:off x="2260805" y="2148228"/>
                <a:ext cx="151882" cy="32993"/>
                <a:chOff x="3308026" y="3186049"/>
                <a:chExt cx="151882" cy="32993"/>
              </a:xfrm>
            </p:grpSpPr>
            <p:sp>
              <p:nvSpPr>
                <p:cNvPr id="154" name="Oval 153">
                  <a:extLst>
                    <a:ext uri="{FF2B5EF4-FFF2-40B4-BE49-F238E27FC236}">
                      <a16:creationId xmlns:a16="http://schemas.microsoft.com/office/drawing/2014/main" id="{E04FC779-B3F6-4C99-B634-51404984FB35}"/>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55" name="Oval 154">
                  <a:extLst>
                    <a:ext uri="{FF2B5EF4-FFF2-40B4-BE49-F238E27FC236}">
                      <a16:creationId xmlns:a16="http://schemas.microsoft.com/office/drawing/2014/main" id="{E64BCDDD-7D5D-4F3A-81B6-0D488476B06C}"/>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56" name="Oval 155">
                  <a:extLst>
                    <a:ext uri="{FF2B5EF4-FFF2-40B4-BE49-F238E27FC236}">
                      <a16:creationId xmlns:a16="http://schemas.microsoft.com/office/drawing/2014/main" id="{0E8B7888-693B-4DE8-99A1-BE3FAB254A73}"/>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53" name="Rectangle 152">
                <a:extLst>
                  <a:ext uri="{FF2B5EF4-FFF2-40B4-BE49-F238E27FC236}">
                    <a16:creationId xmlns:a16="http://schemas.microsoft.com/office/drawing/2014/main" id="{0B683E9C-4E65-485E-8184-022F5286243B}"/>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24" name="Group 123">
              <a:extLst>
                <a:ext uri="{FF2B5EF4-FFF2-40B4-BE49-F238E27FC236}">
                  <a16:creationId xmlns:a16="http://schemas.microsoft.com/office/drawing/2014/main" id="{A8B25529-F94A-4799-B7F4-632AC13D7902}"/>
                </a:ext>
              </a:extLst>
            </p:cNvPr>
            <p:cNvGrpSpPr/>
            <p:nvPr/>
          </p:nvGrpSpPr>
          <p:grpSpPr>
            <a:xfrm>
              <a:off x="1136770" y="2977471"/>
              <a:ext cx="958651" cy="721698"/>
              <a:chOff x="2186092" y="1721444"/>
              <a:chExt cx="851133" cy="640756"/>
            </a:xfrm>
          </p:grpSpPr>
          <p:sp>
            <p:nvSpPr>
              <p:cNvPr id="137" name="Rectangle: Rounded Corners 136">
                <a:extLst>
                  <a:ext uri="{FF2B5EF4-FFF2-40B4-BE49-F238E27FC236}">
                    <a16:creationId xmlns:a16="http://schemas.microsoft.com/office/drawing/2014/main" id="{ED1BA851-777D-4F6E-BA5A-68E4B7D4A6C4}"/>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38" name="Rectangle: Rounded Corners 137">
                <a:extLst>
                  <a:ext uri="{FF2B5EF4-FFF2-40B4-BE49-F238E27FC236}">
                    <a16:creationId xmlns:a16="http://schemas.microsoft.com/office/drawing/2014/main" id="{EC685BDC-5E0D-4FF5-9B2D-0E6B6C45449F}"/>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39" name="Group 138">
                <a:extLst>
                  <a:ext uri="{FF2B5EF4-FFF2-40B4-BE49-F238E27FC236}">
                    <a16:creationId xmlns:a16="http://schemas.microsoft.com/office/drawing/2014/main" id="{62D653A8-273D-4AE5-8A6D-1F1A6ED820F2}"/>
                  </a:ext>
                </a:extLst>
              </p:cNvPr>
              <p:cNvGrpSpPr/>
              <p:nvPr/>
            </p:nvGrpSpPr>
            <p:grpSpPr>
              <a:xfrm>
                <a:off x="2444916" y="2213210"/>
                <a:ext cx="333485" cy="148990"/>
                <a:chOff x="5090160" y="3721608"/>
                <a:chExt cx="1429512" cy="457200"/>
              </a:xfrm>
            </p:grpSpPr>
            <p:sp>
              <p:nvSpPr>
                <p:cNvPr id="146" name="Rectangle: Rounded Corners 145">
                  <a:extLst>
                    <a:ext uri="{FF2B5EF4-FFF2-40B4-BE49-F238E27FC236}">
                      <a16:creationId xmlns:a16="http://schemas.microsoft.com/office/drawing/2014/main" id="{AEC1260B-1811-483C-A1FA-67D3B4126371}"/>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47" name="Rectangle: Rounded Corners 146">
                  <a:extLst>
                    <a:ext uri="{FF2B5EF4-FFF2-40B4-BE49-F238E27FC236}">
                      <a16:creationId xmlns:a16="http://schemas.microsoft.com/office/drawing/2014/main" id="{EBA4B07A-9F1D-4FE4-AA61-A39C1060B0F9}"/>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40" name="Rectangle: Rounded Corners 139">
                <a:extLst>
                  <a:ext uri="{FF2B5EF4-FFF2-40B4-BE49-F238E27FC236}">
                    <a16:creationId xmlns:a16="http://schemas.microsoft.com/office/drawing/2014/main" id="{627B1004-B2C4-41D6-808E-9901FDAE0DC2}"/>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41" name="Group 140">
                <a:extLst>
                  <a:ext uri="{FF2B5EF4-FFF2-40B4-BE49-F238E27FC236}">
                    <a16:creationId xmlns:a16="http://schemas.microsoft.com/office/drawing/2014/main" id="{31B83CF0-B441-475A-8685-D71FB0EBA1D7}"/>
                  </a:ext>
                </a:extLst>
              </p:cNvPr>
              <p:cNvGrpSpPr/>
              <p:nvPr/>
            </p:nvGrpSpPr>
            <p:grpSpPr>
              <a:xfrm>
                <a:off x="2260805" y="2148228"/>
                <a:ext cx="151882" cy="32993"/>
                <a:chOff x="3308026" y="3186049"/>
                <a:chExt cx="151882" cy="32993"/>
              </a:xfrm>
            </p:grpSpPr>
            <p:sp>
              <p:nvSpPr>
                <p:cNvPr id="143" name="Oval 142">
                  <a:extLst>
                    <a:ext uri="{FF2B5EF4-FFF2-40B4-BE49-F238E27FC236}">
                      <a16:creationId xmlns:a16="http://schemas.microsoft.com/office/drawing/2014/main" id="{E061406C-EF2C-403C-987C-58EAC75FB8FA}"/>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44" name="Oval 143">
                  <a:extLst>
                    <a:ext uri="{FF2B5EF4-FFF2-40B4-BE49-F238E27FC236}">
                      <a16:creationId xmlns:a16="http://schemas.microsoft.com/office/drawing/2014/main" id="{C05A22C7-12E7-40D4-A8D1-33C566032CFC}"/>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45" name="Oval 144">
                  <a:extLst>
                    <a:ext uri="{FF2B5EF4-FFF2-40B4-BE49-F238E27FC236}">
                      <a16:creationId xmlns:a16="http://schemas.microsoft.com/office/drawing/2014/main" id="{51A2254D-AF1C-4978-8943-84D8E894FC6C}"/>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42" name="Rectangle 141">
                <a:extLst>
                  <a:ext uri="{FF2B5EF4-FFF2-40B4-BE49-F238E27FC236}">
                    <a16:creationId xmlns:a16="http://schemas.microsoft.com/office/drawing/2014/main" id="{1A7C28F7-A090-40BA-B20A-4F0C8B61462E}"/>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25" name="Group 124">
              <a:extLst>
                <a:ext uri="{FF2B5EF4-FFF2-40B4-BE49-F238E27FC236}">
                  <a16:creationId xmlns:a16="http://schemas.microsoft.com/office/drawing/2014/main" id="{E7BFF346-CA8B-4DFE-A4A6-86127495ECF3}"/>
                </a:ext>
              </a:extLst>
            </p:cNvPr>
            <p:cNvGrpSpPr/>
            <p:nvPr/>
          </p:nvGrpSpPr>
          <p:grpSpPr>
            <a:xfrm>
              <a:off x="4476307" y="2220638"/>
              <a:ext cx="958651" cy="721698"/>
              <a:chOff x="2186092" y="1721444"/>
              <a:chExt cx="851133" cy="640756"/>
            </a:xfrm>
          </p:grpSpPr>
          <p:sp>
            <p:nvSpPr>
              <p:cNvPr id="126" name="Rectangle: Rounded Corners 125">
                <a:extLst>
                  <a:ext uri="{FF2B5EF4-FFF2-40B4-BE49-F238E27FC236}">
                    <a16:creationId xmlns:a16="http://schemas.microsoft.com/office/drawing/2014/main" id="{9F066C29-29C0-401E-8C60-46407DD49300}"/>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27" name="Rectangle: Rounded Corners 126">
                <a:extLst>
                  <a:ext uri="{FF2B5EF4-FFF2-40B4-BE49-F238E27FC236}">
                    <a16:creationId xmlns:a16="http://schemas.microsoft.com/office/drawing/2014/main" id="{DC294FB1-5968-4C55-B5F2-A06DDD3AD900}"/>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28" name="Group 127">
                <a:extLst>
                  <a:ext uri="{FF2B5EF4-FFF2-40B4-BE49-F238E27FC236}">
                    <a16:creationId xmlns:a16="http://schemas.microsoft.com/office/drawing/2014/main" id="{DBDA3A61-ED88-4D7C-B3F0-BEFE25C77061}"/>
                  </a:ext>
                </a:extLst>
              </p:cNvPr>
              <p:cNvGrpSpPr/>
              <p:nvPr/>
            </p:nvGrpSpPr>
            <p:grpSpPr>
              <a:xfrm>
                <a:off x="2444916" y="2213210"/>
                <a:ext cx="333485" cy="148990"/>
                <a:chOff x="5090160" y="3721608"/>
                <a:chExt cx="1429512" cy="457200"/>
              </a:xfrm>
            </p:grpSpPr>
            <p:sp>
              <p:nvSpPr>
                <p:cNvPr id="135" name="Rectangle: Rounded Corners 134">
                  <a:extLst>
                    <a:ext uri="{FF2B5EF4-FFF2-40B4-BE49-F238E27FC236}">
                      <a16:creationId xmlns:a16="http://schemas.microsoft.com/office/drawing/2014/main" id="{29084A6E-05B1-41E4-ACD3-FA425371C7F2}"/>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36" name="Rectangle: Rounded Corners 135">
                  <a:extLst>
                    <a:ext uri="{FF2B5EF4-FFF2-40B4-BE49-F238E27FC236}">
                      <a16:creationId xmlns:a16="http://schemas.microsoft.com/office/drawing/2014/main" id="{5B60612A-15F7-4B40-8487-9909CAB54B76}"/>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29" name="Rectangle: Rounded Corners 128">
                <a:extLst>
                  <a:ext uri="{FF2B5EF4-FFF2-40B4-BE49-F238E27FC236}">
                    <a16:creationId xmlns:a16="http://schemas.microsoft.com/office/drawing/2014/main" id="{0A0E1177-C43F-4226-AE08-5D84656999BB}"/>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30" name="Group 129">
                <a:extLst>
                  <a:ext uri="{FF2B5EF4-FFF2-40B4-BE49-F238E27FC236}">
                    <a16:creationId xmlns:a16="http://schemas.microsoft.com/office/drawing/2014/main" id="{09BF2BD0-9033-41DF-BBA4-BBBE8868DE8A}"/>
                  </a:ext>
                </a:extLst>
              </p:cNvPr>
              <p:cNvGrpSpPr/>
              <p:nvPr/>
            </p:nvGrpSpPr>
            <p:grpSpPr>
              <a:xfrm>
                <a:off x="2260805" y="2148228"/>
                <a:ext cx="151882" cy="32993"/>
                <a:chOff x="3308026" y="3186049"/>
                <a:chExt cx="151882" cy="32993"/>
              </a:xfrm>
            </p:grpSpPr>
            <p:sp>
              <p:nvSpPr>
                <p:cNvPr id="132" name="Oval 131">
                  <a:extLst>
                    <a:ext uri="{FF2B5EF4-FFF2-40B4-BE49-F238E27FC236}">
                      <a16:creationId xmlns:a16="http://schemas.microsoft.com/office/drawing/2014/main" id="{798283B1-6301-4A7F-BD3D-D8B57FEA5891}"/>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33" name="Oval 132">
                  <a:extLst>
                    <a:ext uri="{FF2B5EF4-FFF2-40B4-BE49-F238E27FC236}">
                      <a16:creationId xmlns:a16="http://schemas.microsoft.com/office/drawing/2014/main" id="{2A81049A-9D17-4E94-B7A8-E8E0213960ED}"/>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34" name="Oval 133">
                  <a:extLst>
                    <a:ext uri="{FF2B5EF4-FFF2-40B4-BE49-F238E27FC236}">
                      <a16:creationId xmlns:a16="http://schemas.microsoft.com/office/drawing/2014/main" id="{D958EF33-5D01-4399-91BA-F96252A8BCE6}"/>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31" name="Rectangle 130">
                <a:extLst>
                  <a:ext uri="{FF2B5EF4-FFF2-40B4-BE49-F238E27FC236}">
                    <a16:creationId xmlns:a16="http://schemas.microsoft.com/office/drawing/2014/main" id="{F154E4C4-524F-4266-BD37-EE4DB6D9C237}"/>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grpSp>
        <p:nvGrpSpPr>
          <p:cNvPr id="214" name="Group 213">
            <a:extLst>
              <a:ext uri="{FF2B5EF4-FFF2-40B4-BE49-F238E27FC236}">
                <a16:creationId xmlns:a16="http://schemas.microsoft.com/office/drawing/2014/main" id="{9B441A0F-2BFE-4449-A90F-1291A9D895BF}"/>
              </a:ext>
            </a:extLst>
          </p:cNvPr>
          <p:cNvGrpSpPr/>
          <p:nvPr/>
        </p:nvGrpSpPr>
        <p:grpSpPr>
          <a:xfrm>
            <a:off x="7037191" y="4877948"/>
            <a:ext cx="958651" cy="721698"/>
            <a:chOff x="2186092" y="1721444"/>
            <a:chExt cx="851133" cy="640756"/>
          </a:xfrm>
        </p:grpSpPr>
        <p:sp>
          <p:nvSpPr>
            <p:cNvPr id="215" name="Rectangle: Rounded Corners 214">
              <a:extLst>
                <a:ext uri="{FF2B5EF4-FFF2-40B4-BE49-F238E27FC236}">
                  <a16:creationId xmlns:a16="http://schemas.microsoft.com/office/drawing/2014/main" id="{5AD80590-1B95-4453-B05E-C9DB17E4CEE4}"/>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16" name="Rectangle: Rounded Corners 215">
              <a:extLst>
                <a:ext uri="{FF2B5EF4-FFF2-40B4-BE49-F238E27FC236}">
                  <a16:creationId xmlns:a16="http://schemas.microsoft.com/office/drawing/2014/main" id="{417666EB-4646-466E-B487-63A57DFE5E87}"/>
                </a:ext>
              </a:extLst>
            </p:cNvPr>
            <p:cNvSpPr/>
            <p:nvPr/>
          </p:nvSpPr>
          <p:spPr>
            <a:xfrm>
              <a:off x="2299069" y="1775254"/>
              <a:ext cx="625178" cy="340985"/>
            </a:xfrm>
            <a:prstGeom prst="roundRect">
              <a:avLst>
                <a:gd name="adj" fmla="val 735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217" name="Group 216">
              <a:extLst>
                <a:ext uri="{FF2B5EF4-FFF2-40B4-BE49-F238E27FC236}">
                  <a16:creationId xmlns:a16="http://schemas.microsoft.com/office/drawing/2014/main" id="{61F2AC60-D0B1-4958-8E9D-8A5662672258}"/>
                </a:ext>
              </a:extLst>
            </p:cNvPr>
            <p:cNvGrpSpPr/>
            <p:nvPr/>
          </p:nvGrpSpPr>
          <p:grpSpPr>
            <a:xfrm>
              <a:off x="2444916" y="2213210"/>
              <a:ext cx="333485" cy="148990"/>
              <a:chOff x="5090160" y="3721608"/>
              <a:chExt cx="1429512" cy="457200"/>
            </a:xfrm>
          </p:grpSpPr>
          <p:sp>
            <p:nvSpPr>
              <p:cNvPr id="224" name="Rectangle: Rounded Corners 223">
                <a:extLst>
                  <a:ext uri="{FF2B5EF4-FFF2-40B4-BE49-F238E27FC236}">
                    <a16:creationId xmlns:a16="http://schemas.microsoft.com/office/drawing/2014/main" id="{F7900797-9EF0-416D-A365-A25320A2AB18}"/>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25" name="Rectangle: Rounded Corners 224">
                <a:extLst>
                  <a:ext uri="{FF2B5EF4-FFF2-40B4-BE49-F238E27FC236}">
                    <a16:creationId xmlns:a16="http://schemas.microsoft.com/office/drawing/2014/main" id="{8CEC2A2E-DB3C-48FE-9D9D-7CB55174300E}"/>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218" name="Rectangle: Rounded Corners 217">
              <a:extLst>
                <a:ext uri="{FF2B5EF4-FFF2-40B4-BE49-F238E27FC236}">
                  <a16:creationId xmlns:a16="http://schemas.microsoft.com/office/drawing/2014/main" id="{F9D26E04-B76E-43BF-9A4F-4D4D05D4F3F7}"/>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219" name="Group 218">
              <a:extLst>
                <a:ext uri="{FF2B5EF4-FFF2-40B4-BE49-F238E27FC236}">
                  <a16:creationId xmlns:a16="http://schemas.microsoft.com/office/drawing/2014/main" id="{56D1DCD4-49B1-46A0-9E34-F92888A73103}"/>
                </a:ext>
              </a:extLst>
            </p:cNvPr>
            <p:cNvGrpSpPr/>
            <p:nvPr/>
          </p:nvGrpSpPr>
          <p:grpSpPr>
            <a:xfrm>
              <a:off x="2260805" y="2148228"/>
              <a:ext cx="151882" cy="32993"/>
              <a:chOff x="3308026" y="3186049"/>
              <a:chExt cx="151882" cy="32993"/>
            </a:xfrm>
          </p:grpSpPr>
          <p:sp>
            <p:nvSpPr>
              <p:cNvPr id="221" name="Oval 220">
                <a:extLst>
                  <a:ext uri="{FF2B5EF4-FFF2-40B4-BE49-F238E27FC236}">
                    <a16:creationId xmlns:a16="http://schemas.microsoft.com/office/drawing/2014/main" id="{B032176C-52C6-4996-B10E-C6A602D58673}"/>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22" name="Oval 221">
                <a:extLst>
                  <a:ext uri="{FF2B5EF4-FFF2-40B4-BE49-F238E27FC236}">
                    <a16:creationId xmlns:a16="http://schemas.microsoft.com/office/drawing/2014/main" id="{DED7FFF8-018C-4B48-86B6-BDE7E53414EA}"/>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23" name="Oval 222">
                <a:extLst>
                  <a:ext uri="{FF2B5EF4-FFF2-40B4-BE49-F238E27FC236}">
                    <a16:creationId xmlns:a16="http://schemas.microsoft.com/office/drawing/2014/main" id="{3F5673E3-2F21-4142-A802-5321A46F09BF}"/>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220" name="Rectangle 219">
              <a:extLst>
                <a:ext uri="{FF2B5EF4-FFF2-40B4-BE49-F238E27FC236}">
                  <a16:creationId xmlns:a16="http://schemas.microsoft.com/office/drawing/2014/main" id="{CE301266-1FF7-4EAB-829D-F6773F169E33}"/>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226" name="Group 225">
            <a:extLst>
              <a:ext uri="{FF2B5EF4-FFF2-40B4-BE49-F238E27FC236}">
                <a16:creationId xmlns:a16="http://schemas.microsoft.com/office/drawing/2014/main" id="{ABA5BC30-D3C3-46FE-B734-CC06D5DCEBA2}"/>
              </a:ext>
            </a:extLst>
          </p:cNvPr>
          <p:cNvGrpSpPr/>
          <p:nvPr/>
        </p:nvGrpSpPr>
        <p:grpSpPr>
          <a:xfrm>
            <a:off x="7355884" y="4974616"/>
            <a:ext cx="292193" cy="292193"/>
            <a:chOff x="5541120" y="1971463"/>
            <a:chExt cx="292193" cy="292193"/>
          </a:xfrm>
        </p:grpSpPr>
        <p:grpSp>
          <p:nvGrpSpPr>
            <p:cNvPr id="227" name="Group 226">
              <a:extLst>
                <a:ext uri="{FF2B5EF4-FFF2-40B4-BE49-F238E27FC236}">
                  <a16:creationId xmlns:a16="http://schemas.microsoft.com/office/drawing/2014/main" id="{4346A832-35E6-455D-9284-FC8163131302}"/>
                </a:ext>
              </a:extLst>
            </p:cNvPr>
            <p:cNvGrpSpPr/>
            <p:nvPr/>
          </p:nvGrpSpPr>
          <p:grpSpPr>
            <a:xfrm>
              <a:off x="5541120" y="1971463"/>
              <a:ext cx="292193" cy="292193"/>
              <a:chOff x="3137482" y="2728107"/>
              <a:chExt cx="604008" cy="604008"/>
            </a:xfrm>
          </p:grpSpPr>
          <p:sp>
            <p:nvSpPr>
              <p:cNvPr id="229" name="Oval 228">
                <a:extLst>
                  <a:ext uri="{FF2B5EF4-FFF2-40B4-BE49-F238E27FC236}">
                    <a16:creationId xmlns:a16="http://schemas.microsoft.com/office/drawing/2014/main" id="{5F0665A2-8692-43AC-94D4-96D93613EB41}"/>
                  </a:ext>
                </a:extLst>
              </p:cNvPr>
              <p:cNvSpPr/>
              <p:nvPr/>
            </p:nvSpPr>
            <p:spPr>
              <a:xfrm>
                <a:off x="3137482" y="2728107"/>
                <a:ext cx="604008" cy="60400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230" name="Straight Connector 229">
                <a:extLst>
                  <a:ext uri="{FF2B5EF4-FFF2-40B4-BE49-F238E27FC236}">
                    <a16:creationId xmlns:a16="http://schemas.microsoft.com/office/drawing/2014/main" id="{4DBA3301-EE6C-485C-9C84-F7BF88C66F61}"/>
                  </a:ext>
                </a:extLst>
              </p:cNvPr>
              <p:cNvCxnSpPr>
                <a:cxnSpLocks/>
              </p:cNvCxnSpPr>
              <p:nvPr/>
            </p:nvCxnSpPr>
            <p:spPr>
              <a:xfrm flipH="1" flipV="1">
                <a:off x="3266018" y="2949588"/>
                <a:ext cx="173468" cy="80523"/>
              </a:xfrm>
              <a:prstGeom prst="line">
                <a:avLst/>
              </a:prstGeom>
              <a:ln w="28575"/>
            </p:spPr>
            <p:style>
              <a:lnRef idx="1">
                <a:schemeClr val="dk1"/>
              </a:lnRef>
              <a:fillRef idx="0">
                <a:schemeClr val="dk1"/>
              </a:fillRef>
              <a:effectRef idx="0">
                <a:schemeClr val="dk1"/>
              </a:effectRef>
              <a:fontRef idx="minor">
                <a:schemeClr val="tx1"/>
              </a:fontRef>
            </p:style>
          </p:cxnSp>
          <p:cxnSp>
            <p:nvCxnSpPr>
              <p:cNvPr id="231" name="Straight Connector 230">
                <a:extLst>
                  <a:ext uri="{FF2B5EF4-FFF2-40B4-BE49-F238E27FC236}">
                    <a16:creationId xmlns:a16="http://schemas.microsoft.com/office/drawing/2014/main" id="{1C56897C-2DBD-421C-84F8-EF630E12092B}"/>
                  </a:ext>
                </a:extLst>
              </p:cNvPr>
              <p:cNvCxnSpPr>
                <a:cxnSpLocks/>
                <a:endCxn id="229" idx="7"/>
              </p:cNvCxnSpPr>
              <p:nvPr/>
            </p:nvCxnSpPr>
            <p:spPr>
              <a:xfrm flipV="1">
                <a:off x="3439486" y="2816562"/>
                <a:ext cx="213549" cy="213549"/>
              </a:xfrm>
              <a:prstGeom prst="line">
                <a:avLst/>
              </a:prstGeom>
              <a:ln w="28575"/>
            </p:spPr>
            <p:style>
              <a:lnRef idx="1">
                <a:schemeClr val="dk1"/>
              </a:lnRef>
              <a:fillRef idx="0">
                <a:schemeClr val="dk1"/>
              </a:fillRef>
              <a:effectRef idx="0">
                <a:schemeClr val="dk1"/>
              </a:effectRef>
              <a:fontRef idx="minor">
                <a:schemeClr val="tx1"/>
              </a:fontRef>
            </p:style>
          </p:cxnSp>
        </p:grpSp>
        <p:sp>
          <p:nvSpPr>
            <p:cNvPr id="228" name="Oval 227">
              <a:extLst>
                <a:ext uri="{FF2B5EF4-FFF2-40B4-BE49-F238E27FC236}">
                  <a16:creationId xmlns:a16="http://schemas.microsoft.com/office/drawing/2014/main" id="{8CD63C00-59E7-4DCD-9AA4-ADC88FBDAB99}"/>
                </a:ext>
              </a:extLst>
            </p:cNvPr>
            <p:cNvSpPr/>
            <p:nvPr/>
          </p:nvSpPr>
          <p:spPr>
            <a:xfrm>
              <a:off x="5663837" y="2098083"/>
              <a:ext cx="46759" cy="467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grpSp>
        <p:nvGrpSpPr>
          <p:cNvPr id="232" name="Group 231">
            <a:extLst>
              <a:ext uri="{FF2B5EF4-FFF2-40B4-BE49-F238E27FC236}">
                <a16:creationId xmlns:a16="http://schemas.microsoft.com/office/drawing/2014/main" id="{D9767944-51E5-4A71-A095-38E23AD351EE}"/>
              </a:ext>
            </a:extLst>
          </p:cNvPr>
          <p:cNvGrpSpPr/>
          <p:nvPr/>
        </p:nvGrpSpPr>
        <p:grpSpPr>
          <a:xfrm>
            <a:off x="6095995" y="3760395"/>
            <a:ext cx="958651" cy="721698"/>
            <a:chOff x="4679091" y="5215531"/>
            <a:chExt cx="958651" cy="721698"/>
          </a:xfrm>
        </p:grpSpPr>
        <p:grpSp>
          <p:nvGrpSpPr>
            <p:cNvPr id="233" name="Group 232">
              <a:extLst>
                <a:ext uri="{FF2B5EF4-FFF2-40B4-BE49-F238E27FC236}">
                  <a16:creationId xmlns:a16="http://schemas.microsoft.com/office/drawing/2014/main" id="{718BC08C-68BA-41AE-AB68-93F17D836B9D}"/>
                </a:ext>
              </a:extLst>
            </p:cNvPr>
            <p:cNvGrpSpPr/>
            <p:nvPr/>
          </p:nvGrpSpPr>
          <p:grpSpPr>
            <a:xfrm>
              <a:off x="4679091" y="5215531"/>
              <a:ext cx="958651" cy="721698"/>
              <a:chOff x="2186092" y="1721444"/>
              <a:chExt cx="851133" cy="640756"/>
            </a:xfrm>
          </p:grpSpPr>
          <p:sp>
            <p:nvSpPr>
              <p:cNvPr id="240" name="Rectangle: Rounded Corners 239">
                <a:extLst>
                  <a:ext uri="{FF2B5EF4-FFF2-40B4-BE49-F238E27FC236}">
                    <a16:creationId xmlns:a16="http://schemas.microsoft.com/office/drawing/2014/main" id="{FC3CE2E1-F0D2-4015-AC20-285601361E0C}"/>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41" name="Rectangle: Rounded Corners 240">
                <a:extLst>
                  <a:ext uri="{FF2B5EF4-FFF2-40B4-BE49-F238E27FC236}">
                    <a16:creationId xmlns:a16="http://schemas.microsoft.com/office/drawing/2014/main" id="{8FE233DC-9D76-40E0-A636-BC2C61DA869B}"/>
                  </a:ext>
                </a:extLst>
              </p:cNvPr>
              <p:cNvSpPr/>
              <p:nvPr/>
            </p:nvSpPr>
            <p:spPr>
              <a:xfrm>
                <a:off x="2299069" y="1775254"/>
                <a:ext cx="625178" cy="340985"/>
              </a:xfrm>
              <a:prstGeom prst="roundRect">
                <a:avLst>
                  <a:gd name="adj" fmla="val 735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242" name="Group 241">
                <a:extLst>
                  <a:ext uri="{FF2B5EF4-FFF2-40B4-BE49-F238E27FC236}">
                    <a16:creationId xmlns:a16="http://schemas.microsoft.com/office/drawing/2014/main" id="{9A44BA98-9FD9-423F-A99C-97F96C864F77}"/>
                  </a:ext>
                </a:extLst>
              </p:cNvPr>
              <p:cNvGrpSpPr/>
              <p:nvPr/>
            </p:nvGrpSpPr>
            <p:grpSpPr>
              <a:xfrm>
                <a:off x="2444916" y="2213210"/>
                <a:ext cx="333485" cy="148990"/>
                <a:chOff x="5090160" y="3721608"/>
                <a:chExt cx="1429512" cy="457200"/>
              </a:xfrm>
            </p:grpSpPr>
            <p:sp>
              <p:nvSpPr>
                <p:cNvPr id="249" name="Rectangle: Rounded Corners 248">
                  <a:extLst>
                    <a:ext uri="{FF2B5EF4-FFF2-40B4-BE49-F238E27FC236}">
                      <a16:creationId xmlns:a16="http://schemas.microsoft.com/office/drawing/2014/main" id="{8C82F5B2-243D-4A5C-9513-B49AC54170CC}"/>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50" name="Rectangle: Rounded Corners 249">
                  <a:extLst>
                    <a:ext uri="{FF2B5EF4-FFF2-40B4-BE49-F238E27FC236}">
                      <a16:creationId xmlns:a16="http://schemas.microsoft.com/office/drawing/2014/main" id="{CD19041D-5476-4F6E-B07F-9D708FAE47C7}"/>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243" name="Rectangle: Rounded Corners 242">
                <a:extLst>
                  <a:ext uri="{FF2B5EF4-FFF2-40B4-BE49-F238E27FC236}">
                    <a16:creationId xmlns:a16="http://schemas.microsoft.com/office/drawing/2014/main" id="{CC458F37-CCBD-4564-BDA5-0344415E8587}"/>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244" name="Group 243">
                <a:extLst>
                  <a:ext uri="{FF2B5EF4-FFF2-40B4-BE49-F238E27FC236}">
                    <a16:creationId xmlns:a16="http://schemas.microsoft.com/office/drawing/2014/main" id="{8211B6F6-9E49-43BD-80A3-C75B8C4C0567}"/>
                  </a:ext>
                </a:extLst>
              </p:cNvPr>
              <p:cNvGrpSpPr/>
              <p:nvPr/>
            </p:nvGrpSpPr>
            <p:grpSpPr>
              <a:xfrm>
                <a:off x="2260805" y="2148228"/>
                <a:ext cx="151882" cy="32993"/>
                <a:chOff x="3308026" y="3186049"/>
                <a:chExt cx="151882" cy="32993"/>
              </a:xfrm>
            </p:grpSpPr>
            <p:sp>
              <p:nvSpPr>
                <p:cNvPr id="246" name="Oval 245">
                  <a:extLst>
                    <a:ext uri="{FF2B5EF4-FFF2-40B4-BE49-F238E27FC236}">
                      <a16:creationId xmlns:a16="http://schemas.microsoft.com/office/drawing/2014/main" id="{CB940B62-9322-4361-9FF6-B3FB058FA414}"/>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47" name="Oval 246">
                  <a:extLst>
                    <a:ext uri="{FF2B5EF4-FFF2-40B4-BE49-F238E27FC236}">
                      <a16:creationId xmlns:a16="http://schemas.microsoft.com/office/drawing/2014/main" id="{EF779D7C-756C-4240-B14C-6DF46F900393}"/>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48" name="Oval 247">
                  <a:extLst>
                    <a:ext uri="{FF2B5EF4-FFF2-40B4-BE49-F238E27FC236}">
                      <a16:creationId xmlns:a16="http://schemas.microsoft.com/office/drawing/2014/main" id="{829D0363-101C-4348-ABBC-139A8178A83D}"/>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245" name="Rectangle 244">
                <a:extLst>
                  <a:ext uri="{FF2B5EF4-FFF2-40B4-BE49-F238E27FC236}">
                    <a16:creationId xmlns:a16="http://schemas.microsoft.com/office/drawing/2014/main" id="{FF41C5B5-0BF6-419B-ADD1-3B81858E17E4}"/>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234" name="Group 233">
              <a:extLst>
                <a:ext uri="{FF2B5EF4-FFF2-40B4-BE49-F238E27FC236}">
                  <a16:creationId xmlns:a16="http://schemas.microsoft.com/office/drawing/2014/main" id="{9EA0B016-13E4-497E-BC2F-E0DC9C8BA81C}"/>
                </a:ext>
              </a:extLst>
            </p:cNvPr>
            <p:cNvGrpSpPr/>
            <p:nvPr/>
          </p:nvGrpSpPr>
          <p:grpSpPr>
            <a:xfrm>
              <a:off x="5020624" y="5312310"/>
              <a:ext cx="292193" cy="292193"/>
              <a:chOff x="5541120" y="1971463"/>
              <a:chExt cx="292193" cy="292193"/>
            </a:xfrm>
          </p:grpSpPr>
          <p:grpSp>
            <p:nvGrpSpPr>
              <p:cNvPr id="235" name="Group 234">
                <a:extLst>
                  <a:ext uri="{FF2B5EF4-FFF2-40B4-BE49-F238E27FC236}">
                    <a16:creationId xmlns:a16="http://schemas.microsoft.com/office/drawing/2014/main" id="{C100BC6B-49FF-4F25-BEF6-5D001030883C}"/>
                  </a:ext>
                </a:extLst>
              </p:cNvPr>
              <p:cNvGrpSpPr/>
              <p:nvPr/>
            </p:nvGrpSpPr>
            <p:grpSpPr>
              <a:xfrm>
                <a:off x="5541120" y="1971463"/>
                <a:ext cx="292193" cy="292193"/>
                <a:chOff x="3137482" y="2728107"/>
                <a:chExt cx="604008" cy="604008"/>
              </a:xfrm>
            </p:grpSpPr>
            <p:sp>
              <p:nvSpPr>
                <p:cNvPr id="237" name="Oval 236">
                  <a:extLst>
                    <a:ext uri="{FF2B5EF4-FFF2-40B4-BE49-F238E27FC236}">
                      <a16:creationId xmlns:a16="http://schemas.microsoft.com/office/drawing/2014/main" id="{82F44E39-2FE1-46BE-8FC1-86BB5159DE9A}"/>
                    </a:ext>
                  </a:extLst>
                </p:cNvPr>
                <p:cNvSpPr/>
                <p:nvPr/>
              </p:nvSpPr>
              <p:spPr>
                <a:xfrm>
                  <a:off x="3137482" y="2728107"/>
                  <a:ext cx="604008" cy="60400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238" name="Straight Connector 237">
                  <a:extLst>
                    <a:ext uri="{FF2B5EF4-FFF2-40B4-BE49-F238E27FC236}">
                      <a16:creationId xmlns:a16="http://schemas.microsoft.com/office/drawing/2014/main" id="{46806382-8134-4BD5-85D9-80210F8955E2}"/>
                    </a:ext>
                  </a:extLst>
                </p:cNvPr>
                <p:cNvCxnSpPr>
                  <a:cxnSpLocks/>
                </p:cNvCxnSpPr>
                <p:nvPr/>
              </p:nvCxnSpPr>
              <p:spPr>
                <a:xfrm flipH="1" flipV="1">
                  <a:off x="3266018" y="2949588"/>
                  <a:ext cx="173468" cy="80523"/>
                </a:xfrm>
                <a:prstGeom prst="line">
                  <a:avLst/>
                </a:prstGeom>
                <a:ln w="28575"/>
              </p:spPr>
              <p:style>
                <a:lnRef idx="1">
                  <a:schemeClr val="dk1"/>
                </a:lnRef>
                <a:fillRef idx="0">
                  <a:schemeClr val="dk1"/>
                </a:fillRef>
                <a:effectRef idx="0">
                  <a:schemeClr val="dk1"/>
                </a:effectRef>
                <a:fontRef idx="minor">
                  <a:schemeClr val="tx1"/>
                </a:fontRef>
              </p:style>
            </p:cxnSp>
            <p:cxnSp>
              <p:nvCxnSpPr>
                <p:cNvPr id="239" name="Straight Connector 238">
                  <a:extLst>
                    <a:ext uri="{FF2B5EF4-FFF2-40B4-BE49-F238E27FC236}">
                      <a16:creationId xmlns:a16="http://schemas.microsoft.com/office/drawing/2014/main" id="{3952260F-F180-4707-93F1-37B032EE4568}"/>
                    </a:ext>
                  </a:extLst>
                </p:cNvPr>
                <p:cNvCxnSpPr>
                  <a:cxnSpLocks/>
                  <a:endCxn id="237" idx="7"/>
                </p:cNvCxnSpPr>
                <p:nvPr/>
              </p:nvCxnSpPr>
              <p:spPr>
                <a:xfrm flipV="1">
                  <a:off x="3439486" y="2816562"/>
                  <a:ext cx="213549" cy="213549"/>
                </a:xfrm>
                <a:prstGeom prst="line">
                  <a:avLst/>
                </a:prstGeom>
                <a:ln w="28575"/>
              </p:spPr>
              <p:style>
                <a:lnRef idx="1">
                  <a:schemeClr val="dk1"/>
                </a:lnRef>
                <a:fillRef idx="0">
                  <a:schemeClr val="dk1"/>
                </a:fillRef>
                <a:effectRef idx="0">
                  <a:schemeClr val="dk1"/>
                </a:effectRef>
                <a:fontRef idx="minor">
                  <a:schemeClr val="tx1"/>
                </a:fontRef>
              </p:style>
            </p:cxnSp>
          </p:grpSp>
          <p:sp>
            <p:nvSpPr>
              <p:cNvPr id="236" name="Oval 235">
                <a:extLst>
                  <a:ext uri="{FF2B5EF4-FFF2-40B4-BE49-F238E27FC236}">
                    <a16:creationId xmlns:a16="http://schemas.microsoft.com/office/drawing/2014/main" id="{48E9E010-BC65-404F-94AF-F2284DD630F6}"/>
                  </a:ext>
                </a:extLst>
              </p:cNvPr>
              <p:cNvSpPr/>
              <p:nvPr/>
            </p:nvSpPr>
            <p:spPr>
              <a:xfrm>
                <a:off x="5663837" y="2098083"/>
                <a:ext cx="46759" cy="467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grpSp>
      <mc:AlternateContent xmlns:mc="http://schemas.openxmlformats.org/markup-compatibility/2006" xmlns:a14="http://schemas.microsoft.com/office/drawing/2010/main">
        <mc:Choice Requires="a14">
          <p:sp>
            <p:nvSpPr>
              <p:cNvPr id="251" name="Speech Bubble: Oval 250">
                <a:extLst>
                  <a:ext uri="{FF2B5EF4-FFF2-40B4-BE49-F238E27FC236}">
                    <a16:creationId xmlns:a16="http://schemas.microsoft.com/office/drawing/2014/main" id="{060C4D5F-48EB-47BB-B6D0-A7D494AB1224}"/>
                  </a:ext>
                </a:extLst>
              </p:cNvPr>
              <p:cNvSpPr/>
              <p:nvPr/>
            </p:nvSpPr>
            <p:spPr>
              <a:xfrm>
                <a:off x="5364981" y="5070198"/>
                <a:ext cx="1419874" cy="713511"/>
              </a:xfrm>
              <a:prstGeom prst="wedgeEllipseCallout">
                <a:avLst>
                  <a:gd name="adj1" fmla="val 64533"/>
                  <a:gd name="adj2" fmla="val -42005"/>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SG" sz="2000" dirty="0"/>
                  <a:t>output </a:t>
                </a:r>
                <a14:m>
                  <m:oMath xmlns:m="http://schemas.openxmlformats.org/officeDocument/2006/math">
                    <m:r>
                      <a:rPr lang="en-SG" sz="2000" b="0" i="1" smtClean="0">
                        <a:latin typeface="Cambria Math" panose="02040503050406030204" pitchFamily="18" charset="0"/>
                      </a:rPr>
                      <m:t>𝑁</m:t>
                    </m:r>
                    <m:r>
                      <a:rPr lang="en-SG" sz="2000" b="0" i="0" smtClean="0">
                        <a:latin typeface="Cambria Math" panose="02040503050406030204" pitchFamily="18" charset="0"/>
                      </a:rPr>
                      <m:t>=8</m:t>
                    </m:r>
                  </m:oMath>
                </a14:m>
                <a:endParaRPr lang="en-SG" sz="2000" dirty="0"/>
              </a:p>
            </p:txBody>
          </p:sp>
        </mc:Choice>
        <mc:Fallback xmlns="">
          <p:sp>
            <p:nvSpPr>
              <p:cNvPr id="251" name="Speech Bubble: Oval 250">
                <a:extLst>
                  <a:ext uri="{FF2B5EF4-FFF2-40B4-BE49-F238E27FC236}">
                    <a16:creationId xmlns:a16="http://schemas.microsoft.com/office/drawing/2014/main" id="{060C4D5F-48EB-47BB-B6D0-A7D494AB1224}"/>
                  </a:ext>
                </a:extLst>
              </p:cNvPr>
              <p:cNvSpPr>
                <a:spLocks noRot="1" noChangeAspect="1" noMove="1" noResize="1" noEditPoints="1" noAdjustHandles="1" noChangeArrowheads="1" noChangeShapeType="1" noTextEdit="1"/>
              </p:cNvSpPr>
              <p:nvPr/>
            </p:nvSpPr>
            <p:spPr>
              <a:xfrm>
                <a:off x="5364981" y="5070198"/>
                <a:ext cx="1419874" cy="713511"/>
              </a:xfrm>
              <a:prstGeom prst="wedgeEllipseCallout">
                <a:avLst>
                  <a:gd name="adj1" fmla="val 64533"/>
                  <a:gd name="adj2" fmla="val -42005"/>
                </a:avLst>
              </a:prstGeom>
              <a:blipFill>
                <a:blip r:embed="rId5"/>
                <a:stretch>
                  <a:fillRect t="-1653"/>
                </a:stretch>
              </a:blipFill>
            </p:spPr>
            <p:txBody>
              <a:bodyPr/>
              <a:lstStyle/>
              <a:p>
                <a:r>
                  <a:rPr lang="en-SG">
                    <a:noFill/>
                  </a:rPr>
                  <a:t> </a:t>
                </a:r>
              </a:p>
            </p:txBody>
          </p:sp>
        </mc:Fallback>
      </mc:AlternateContent>
      <mc:AlternateContent xmlns:mc="http://schemas.openxmlformats.org/markup-compatibility/2006" xmlns:a14="http://schemas.microsoft.com/office/drawing/2010/main">
        <mc:Choice Requires="a14">
          <p:sp>
            <p:nvSpPr>
              <p:cNvPr id="252" name="Speech Bubble: Oval 251">
                <a:extLst>
                  <a:ext uri="{FF2B5EF4-FFF2-40B4-BE49-F238E27FC236}">
                    <a16:creationId xmlns:a16="http://schemas.microsoft.com/office/drawing/2014/main" id="{23E4A2FC-42DB-45F0-9888-6D60EBDAC3B7}"/>
                  </a:ext>
                </a:extLst>
              </p:cNvPr>
              <p:cNvSpPr/>
              <p:nvPr/>
            </p:nvSpPr>
            <p:spPr>
              <a:xfrm>
                <a:off x="4908023" y="5038889"/>
                <a:ext cx="1918155" cy="1037605"/>
              </a:xfrm>
              <a:prstGeom prst="wedgeEllipseCallout">
                <a:avLst>
                  <a:gd name="adj1" fmla="val 64533"/>
                  <a:gd name="adj2" fmla="val -42005"/>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SG" sz="2000" dirty="0"/>
                  <a:t>terminate in round 10+</a:t>
                </a:r>
                <a14:m>
                  <m:oMath xmlns:m="http://schemas.openxmlformats.org/officeDocument/2006/math">
                    <m:r>
                      <a:rPr lang="en-SG" sz="2000" i="1">
                        <a:latin typeface="Cambria Math" panose="02040503050406030204" pitchFamily="18" charset="0"/>
                      </a:rPr>
                      <m:t>𝐷</m:t>
                    </m:r>
                  </m:oMath>
                </a14:m>
                <a:r>
                  <a:rPr lang="en-SG" sz="2000" dirty="0"/>
                  <a:t>=14</a:t>
                </a:r>
              </a:p>
            </p:txBody>
          </p:sp>
        </mc:Choice>
        <mc:Fallback xmlns="">
          <p:sp>
            <p:nvSpPr>
              <p:cNvPr id="252" name="Speech Bubble: Oval 251">
                <a:extLst>
                  <a:ext uri="{FF2B5EF4-FFF2-40B4-BE49-F238E27FC236}">
                    <a16:creationId xmlns:a16="http://schemas.microsoft.com/office/drawing/2014/main" id="{23E4A2FC-42DB-45F0-9888-6D60EBDAC3B7}"/>
                  </a:ext>
                </a:extLst>
              </p:cNvPr>
              <p:cNvSpPr>
                <a:spLocks noRot="1" noChangeAspect="1" noMove="1" noResize="1" noEditPoints="1" noAdjustHandles="1" noChangeArrowheads="1" noChangeShapeType="1" noTextEdit="1"/>
              </p:cNvSpPr>
              <p:nvPr/>
            </p:nvSpPr>
            <p:spPr>
              <a:xfrm>
                <a:off x="4908023" y="5038889"/>
                <a:ext cx="1918155" cy="1037605"/>
              </a:xfrm>
              <a:prstGeom prst="wedgeEllipseCallout">
                <a:avLst>
                  <a:gd name="adj1" fmla="val 64533"/>
                  <a:gd name="adj2" fmla="val -42005"/>
                </a:avLst>
              </a:prstGeom>
              <a:blipFill>
                <a:blip r:embed="rId6"/>
                <a:stretch>
                  <a:fillRect b="-8046"/>
                </a:stretch>
              </a:blipFill>
            </p:spPr>
            <p:txBody>
              <a:bodyPr/>
              <a:lstStyle/>
              <a:p>
                <a:r>
                  <a:rPr lang="en-SG">
                    <a:noFill/>
                  </a:rPr>
                  <a:t> </a:t>
                </a:r>
              </a:p>
            </p:txBody>
          </p:sp>
        </mc:Fallback>
      </mc:AlternateContent>
      <p:sp>
        <p:nvSpPr>
          <p:cNvPr id="253" name="TextBox 252">
            <a:extLst>
              <a:ext uri="{FF2B5EF4-FFF2-40B4-BE49-F238E27FC236}">
                <a16:creationId xmlns:a16="http://schemas.microsoft.com/office/drawing/2014/main" id="{F5F2666F-7BB1-4615-83D7-2DF71BC63012}"/>
              </a:ext>
            </a:extLst>
          </p:cNvPr>
          <p:cNvSpPr txBox="1"/>
          <p:nvPr/>
        </p:nvSpPr>
        <p:spPr>
          <a:xfrm>
            <a:off x="10555664" y="3119110"/>
            <a:ext cx="1486304" cy="461665"/>
          </a:xfrm>
          <a:prstGeom prst="rect">
            <a:avLst/>
          </a:prstGeom>
          <a:noFill/>
        </p:spPr>
        <p:txBody>
          <a:bodyPr wrap="none" rtlCol="0">
            <a:spAutoFit/>
          </a:bodyPr>
          <a:lstStyle/>
          <a:p>
            <a:r>
              <a:rPr lang="en-SG" sz="2400" dirty="0"/>
              <a:t>round: 10</a:t>
            </a:r>
          </a:p>
        </p:txBody>
      </p:sp>
      <p:grpSp>
        <p:nvGrpSpPr>
          <p:cNvPr id="254" name="Group 253">
            <a:extLst>
              <a:ext uri="{FF2B5EF4-FFF2-40B4-BE49-F238E27FC236}">
                <a16:creationId xmlns:a16="http://schemas.microsoft.com/office/drawing/2014/main" id="{57195081-E72D-4FC6-B520-AB85C8E59E70}"/>
              </a:ext>
            </a:extLst>
          </p:cNvPr>
          <p:cNvGrpSpPr/>
          <p:nvPr/>
        </p:nvGrpSpPr>
        <p:grpSpPr>
          <a:xfrm>
            <a:off x="6455516" y="4279470"/>
            <a:ext cx="2560462" cy="969642"/>
            <a:chOff x="5962582" y="4007211"/>
            <a:chExt cx="2560462" cy="969642"/>
          </a:xfrm>
        </p:grpSpPr>
        <p:cxnSp>
          <p:nvCxnSpPr>
            <p:cNvPr id="255" name="Straight Arrow Connector 254">
              <a:extLst>
                <a:ext uri="{FF2B5EF4-FFF2-40B4-BE49-F238E27FC236}">
                  <a16:creationId xmlns:a16="http://schemas.microsoft.com/office/drawing/2014/main" id="{CD47B705-277D-40AA-8D3E-4F2E78AEAAFB}"/>
                </a:ext>
              </a:extLst>
            </p:cNvPr>
            <p:cNvCxnSpPr>
              <a:cxnSpLocks/>
            </p:cNvCxnSpPr>
            <p:nvPr/>
          </p:nvCxnSpPr>
          <p:spPr>
            <a:xfrm flipV="1">
              <a:off x="7476163" y="4673279"/>
              <a:ext cx="1046881" cy="30357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cxnSp>
          <p:nvCxnSpPr>
            <p:cNvPr id="256" name="Straight Arrow Connector 255">
              <a:extLst>
                <a:ext uri="{FF2B5EF4-FFF2-40B4-BE49-F238E27FC236}">
                  <a16:creationId xmlns:a16="http://schemas.microsoft.com/office/drawing/2014/main" id="{0FA14FAB-CA3E-4085-940D-387D6CDA8E8E}"/>
                </a:ext>
              </a:extLst>
            </p:cNvPr>
            <p:cNvCxnSpPr>
              <a:cxnSpLocks/>
            </p:cNvCxnSpPr>
            <p:nvPr/>
          </p:nvCxnSpPr>
          <p:spPr>
            <a:xfrm flipH="1" flipV="1">
              <a:off x="5962582" y="4007211"/>
              <a:ext cx="713190" cy="68655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mc:AlternateContent xmlns:mc="http://schemas.openxmlformats.org/markup-compatibility/2006" xmlns:a14="http://schemas.microsoft.com/office/drawing/2010/main">
        <mc:Choice Requires="a14">
          <p:sp>
            <p:nvSpPr>
              <p:cNvPr id="257" name="TextBox 256">
                <a:extLst>
                  <a:ext uri="{FF2B5EF4-FFF2-40B4-BE49-F238E27FC236}">
                    <a16:creationId xmlns:a16="http://schemas.microsoft.com/office/drawing/2014/main" id="{1FDAA823-5FFD-4DDC-A21E-62966578E0A5}"/>
                  </a:ext>
                </a:extLst>
              </p:cNvPr>
              <p:cNvSpPr txBox="1"/>
              <p:nvPr/>
            </p:nvSpPr>
            <p:spPr>
              <a:xfrm>
                <a:off x="4338372" y="4524476"/>
                <a:ext cx="2401619" cy="830997"/>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pPr algn="r"/>
                <a14:m>
                  <m:oMathPara xmlns:m="http://schemas.openxmlformats.org/officeDocument/2006/math">
                    <m:oMathParaPr>
                      <m:jc m:val="right"/>
                    </m:oMathParaPr>
                    <m:oMath xmlns:m="http://schemas.openxmlformats.org/officeDocument/2006/math">
                      <m:r>
                        <a:rPr lang="en-SG" sz="2400" b="0" i="1" dirty="0" smtClean="0">
                          <a:latin typeface="Cambria Math" panose="02040503050406030204" pitchFamily="18" charset="0"/>
                        </a:rPr>
                        <m:t>𝑁</m:t>
                      </m:r>
                      <m:r>
                        <a:rPr lang="en-SG" sz="2400" b="0" i="1" dirty="0" smtClean="0">
                          <a:latin typeface="Cambria Math" panose="02040503050406030204" pitchFamily="18" charset="0"/>
                        </a:rPr>
                        <m:t>=8</m:t>
                      </m:r>
                    </m:oMath>
                  </m:oMathPara>
                </a14:m>
                <a:endParaRPr lang="en-SG" sz="2400" b="0" dirty="0"/>
              </a:p>
              <a:p>
                <a:pPr algn="r"/>
                <a:r>
                  <a:rPr lang="en-US" altLang="zh-CN" sz="2400" dirty="0"/>
                  <a:t>termination</a:t>
                </a:r>
                <a:r>
                  <a:rPr lang="en-SG" sz="2400" dirty="0"/>
                  <a:t> =14</a:t>
                </a:r>
              </a:p>
            </p:txBody>
          </p:sp>
        </mc:Choice>
        <mc:Fallback xmlns="">
          <p:sp>
            <p:nvSpPr>
              <p:cNvPr id="257" name="TextBox 256">
                <a:extLst>
                  <a:ext uri="{FF2B5EF4-FFF2-40B4-BE49-F238E27FC236}">
                    <a16:creationId xmlns:a16="http://schemas.microsoft.com/office/drawing/2014/main" id="{1FDAA823-5FFD-4DDC-A21E-62966578E0A5}"/>
                  </a:ext>
                </a:extLst>
              </p:cNvPr>
              <p:cNvSpPr txBox="1">
                <a:spLocks noRot="1" noChangeAspect="1" noMove="1" noResize="1" noEditPoints="1" noAdjustHandles="1" noChangeArrowheads="1" noChangeShapeType="1" noTextEdit="1"/>
              </p:cNvSpPr>
              <p:nvPr/>
            </p:nvSpPr>
            <p:spPr>
              <a:xfrm>
                <a:off x="4338372" y="4524476"/>
                <a:ext cx="2401619" cy="830997"/>
              </a:xfrm>
              <a:prstGeom prst="rect">
                <a:avLst/>
              </a:prstGeom>
              <a:blipFill>
                <a:blip r:embed="rId7"/>
                <a:stretch>
                  <a:fillRect r="-3535" b="-15108"/>
                </a:stretch>
              </a:blipFill>
            </p:spPr>
            <p:txBody>
              <a:bodyPr/>
              <a:lstStyle/>
              <a:p>
                <a:r>
                  <a:rPr lang="en-SG">
                    <a:noFill/>
                  </a:rPr>
                  <a:t> </a:t>
                </a:r>
              </a:p>
            </p:txBody>
          </p:sp>
        </mc:Fallback>
      </mc:AlternateContent>
      <p:sp>
        <p:nvSpPr>
          <p:cNvPr id="258" name="TextBox 257">
            <a:extLst>
              <a:ext uri="{FF2B5EF4-FFF2-40B4-BE49-F238E27FC236}">
                <a16:creationId xmlns:a16="http://schemas.microsoft.com/office/drawing/2014/main" id="{8719DEB7-9B05-4B74-8B73-D031F1D500D4}"/>
              </a:ext>
            </a:extLst>
          </p:cNvPr>
          <p:cNvSpPr txBox="1"/>
          <p:nvPr/>
        </p:nvSpPr>
        <p:spPr>
          <a:xfrm>
            <a:off x="10555664" y="3119110"/>
            <a:ext cx="1486304" cy="461665"/>
          </a:xfrm>
          <a:prstGeom prst="rect">
            <a:avLst/>
          </a:prstGeom>
          <a:noFill/>
        </p:spPr>
        <p:txBody>
          <a:bodyPr wrap="none" rtlCol="0">
            <a:spAutoFit/>
          </a:bodyPr>
          <a:lstStyle/>
          <a:p>
            <a:r>
              <a:rPr lang="en-SG" sz="2400" dirty="0"/>
              <a:t>round: 11</a:t>
            </a:r>
          </a:p>
        </p:txBody>
      </p:sp>
      <p:grpSp>
        <p:nvGrpSpPr>
          <p:cNvPr id="259" name="Group 258">
            <a:extLst>
              <a:ext uri="{FF2B5EF4-FFF2-40B4-BE49-F238E27FC236}">
                <a16:creationId xmlns:a16="http://schemas.microsoft.com/office/drawing/2014/main" id="{720BFE0D-46E1-4AED-A0C7-15355CAB21E3}"/>
              </a:ext>
            </a:extLst>
          </p:cNvPr>
          <p:cNvGrpSpPr/>
          <p:nvPr/>
        </p:nvGrpSpPr>
        <p:grpSpPr>
          <a:xfrm>
            <a:off x="8866150" y="4492945"/>
            <a:ext cx="958651" cy="721698"/>
            <a:chOff x="4679091" y="5215531"/>
            <a:chExt cx="958651" cy="721698"/>
          </a:xfrm>
        </p:grpSpPr>
        <p:grpSp>
          <p:nvGrpSpPr>
            <p:cNvPr id="260" name="Group 259">
              <a:extLst>
                <a:ext uri="{FF2B5EF4-FFF2-40B4-BE49-F238E27FC236}">
                  <a16:creationId xmlns:a16="http://schemas.microsoft.com/office/drawing/2014/main" id="{844872D7-6709-4E9B-9BBC-F13C16907B2E}"/>
                </a:ext>
              </a:extLst>
            </p:cNvPr>
            <p:cNvGrpSpPr/>
            <p:nvPr/>
          </p:nvGrpSpPr>
          <p:grpSpPr>
            <a:xfrm>
              <a:off x="4679091" y="5215531"/>
              <a:ext cx="958651" cy="721698"/>
              <a:chOff x="2186092" y="1721444"/>
              <a:chExt cx="851133" cy="640756"/>
            </a:xfrm>
          </p:grpSpPr>
          <p:sp>
            <p:nvSpPr>
              <p:cNvPr id="267" name="Rectangle: Rounded Corners 266">
                <a:extLst>
                  <a:ext uri="{FF2B5EF4-FFF2-40B4-BE49-F238E27FC236}">
                    <a16:creationId xmlns:a16="http://schemas.microsoft.com/office/drawing/2014/main" id="{F1464577-0E19-414E-BEF8-FBF845DDF785}"/>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68" name="Rectangle: Rounded Corners 267">
                <a:extLst>
                  <a:ext uri="{FF2B5EF4-FFF2-40B4-BE49-F238E27FC236}">
                    <a16:creationId xmlns:a16="http://schemas.microsoft.com/office/drawing/2014/main" id="{527AF37F-8B43-425B-8428-C360D6699104}"/>
                  </a:ext>
                </a:extLst>
              </p:cNvPr>
              <p:cNvSpPr/>
              <p:nvPr/>
            </p:nvSpPr>
            <p:spPr>
              <a:xfrm>
                <a:off x="2299069" y="1775254"/>
                <a:ext cx="625178" cy="340985"/>
              </a:xfrm>
              <a:prstGeom prst="roundRect">
                <a:avLst>
                  <a:gd name="adj" fmla="val 735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269" name="Group 268">
                <a:extLst>
                  <a:ext uri="{FF2B5EF4-FFF2-40B4-BE49-F238E27FC236}">
                    <a16:creationId xmlns:a16="http://schemas.microsoft.com/office/drawing/2014/main" id="{C4A49AD8-289F-420E-9F30-ADCD04C4B891}"/>
                  </a:ext>
                </a:extLst>
              </p:cNvPr>
              <p:cNvGrpSpPr/>
              <p:nvPr/>
            </p:nvGrpSpPr>
            <p:grpSpPr>
              <a:xfrm>
                <a:off x="2444916" y="2213210"/>
                <a:ext cx="333485" cy="148990"/>
                <a:chOff x="5090160" y="3721608"/>
                <a:chExt cx="1429512" cy="457200"/>
              </a:xfrm>
            </p:grpSpPr>
            <p:sp>
              <p:nvSpPr>
                <p:cNvPr id="276" name="Rectangle: Rounded Corners 275">
                  <a:extLst>
                    <a:ext uri="{FF2B5EF4-FFF2-40B4-BE49-F238E27FC236}">
                      <a16:creationId xmlns:a16="http://schemas.microsoft.com/office/drawing/2014/main" id="{3F854EB2-E5C8-464D-8061-16D4FB5B28F8}"/>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77" name="Rectangle: Rounded Corners 276">
                  <a:extLst>
                    <a:ext uri="{FF2B5EF4-FFF2-40B4-BE49-F238E27FC236}">
                      <a16:creationId xmlns:a16="http://schemas.microsoft.com/office/drawing/2014/main" id="{663F5026-7CF4-4067-B074-FFA90B8A26CD}"/>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270" name="Rectangle: Rounded Corners 269">
                <a:extLst>
                  <a:ext uri="{FF2B5EF4-FFF2-40B4-BE49-F238E27FC236}">
                    <a16:creationId xmlns:a16="http://schemas.microsoft.com/office/drawing/2014/main" id="{739276EF-4972-43ED-9729-D51B54794CBD}"/>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271" name="Group 270">
                <a:extLst>
                  <a:ext uri="{FF2B5EF4-FFF2-40B4-BE49-F238E27FC236}">
                    <a16:creationId xmlns:a16="http://schemas.microsoft.com/office/drawing/2014/main" id="{776E154B-27C8-4221-B6F7-64ECD99D7BE4}"/>
                  </a:ext>
                </a:extLst>
              </p:cNvPr>
              <p:cNvGrpSpPr/>
              <p:nvPr/>
            </p:nvGrpSpPr>
            <p:grpSpPr>
              <a:xfrm>
                <a:off x="2260805" y="2148228"/>
                <a:ext cx="151882" cy="32993"/>
                <a:chOff x="3308026" y="3186049"/>
                <a:chExt cx="151882" cy="32993"/>
              </a:xfrm>
            </p:grpSpPr>
            <p:sp>
              <p:nvSpPr>
                <p:cNvPr id="273" name="Oval 272">
                  <a:extLst>
                    <a:ext uri="{FF2B5EF4-FFF2-40B4-BE49-F238E27FC236}">
                      <a16:creationId xmlns:a16="http://schemas.microsoft.com/office/drawing/2014/main" id="{887A5359-E347-48CA-9848-0D13E524FE23}"/>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74" name="Oval 273">
                  <a:extLst>
                    <a:ext uri="{FF2B5EF4-FFF2-40B4-BE49-F238E27FC236}">
                      <a16:creationId xmlns:a16="http://schemas.microsoft.com/office/drawing/2014/main" id="{56A7B9C7-1876-4A4A-AFB4-15AB44F1D2B3}"/>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75" name="Oval 274">
                  <a:extLst>
                    <a:ext uri="{FF2B5EF4-FFF2-40B4-BE49-F238E27FC236}">
                      <a16:creationId xmlns:a16="http://schemas.microsoft.com/office/drawing/2014/main" id="{B08A0EA1-7128-4742-89ED-45E7C2432608}"/>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272" name="Rectangle 271">
                <a:extLst>
                  <a:ext uri="{FF2B5EF4-FFF2-40B4-BE49-F238E27FC236}">
                    <a16:creationId xmlns:a16="http://schemas.microsoft.com/office/drawing/2014/main" id="{74C3AEB9-4D44-4F93-A7AE-1E4E695A3FAA}"/>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261" name="Group 260">
              <a:extLst>
                <a:ext uri="{FF2B5EF4-FFF2-40B4-BE49-F238E27FC236}">
                  <a16:creationId xmlns:a16="http://schemas.microsoft.com/office/drawing/2014/main" id="{412E2586-97DE-48B6-9D77-23C902B86E15}"/>
                </a:ext>
              </a:extLst>
            </p:cNvPr>
            <p:cNvGrpSpPr/>
            <p:nvPr/>
          </p:nvGrpSpPr>
          <p:grpSpPr>
            <a:xfrm>
              <a:off x="5020624" y="5312310"/>
              <a:ext cx="292193" cy="292193"/>
              <a:chOff x="5541120" y="1971463"/>
              <a:chExt cx="292193" cy="292193"/>
            </a:xfrm>
          </p:grpSpPr>
          <p:grpSp>
            <p:nvGrpSpPr>
              <p:cNvPr id="262" name="Group 261">
                <a:extLst>
                  <a:ext uri="{FF2B5EF4-FFF2-40B4-BE49-F238E27FC236}">
                    <a16:creationId xmlns:a16="http://schemas.microsoft.com/office/drawing/2014/main" id="{183699B5-F153-42BC-84B5-6B6920DD9398}"/>
                  </a:ext>
                </a:extLst>
              </p:cNvPr>
              <p:cNvGrpSpPr/>
              <p:nvPr/>
            </p:nvGrpSpPr>
            <p:grpSpPr>
              <a:xfrm>
                <a:off x="5541120" y="1971463"/>
                <a:ext cx="292193" cy="292193"/>
                <a:chOff x="3137482" y="2728107"/>
                <a:chExt cx="604008" cy="604008"/>
              </a:xfrm>
            </p:grpSpPr>
            <p:sp>
              <p:nvSpPr>
                <p:cNvPr id="264" name="Oval 263">
                  <a:extLst>
                    <a:ext uri="{FF2B5EF4-FFF2-40B4-BE49-F238E27FC236}">
                      <a16:creationId xmlns:a16="http://schemas.microsoft.com/office/drawing/2014/main" id="{C5312FA5-F86E-4935-A5A6-9AD40EC92C6F}"/>
                    </a:ext>
                  </a:extLst>
                </p:cNvPr>
                <p:cNvSpPr/>
                <p:nvPr/>
              </p:nvSpPr>
              <p:spPr>
                <a:xfrm>
                  <a:off x="3137482" y="2728107"/>
                  <a:ext cx="604008" cy="60400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265" name="Straight Connector 264">
                  <a:extLst>
                    <a:ext uri="{FF2B5EF4-FFF2-40B4-BE49-F238E27FC236}">
                      <a16:creationId xmlns:a16="http://schemas.microsoft.com/office/drawing/2014/main" id="{7EF85055-8DA3-417F-902B-FDF12AEDC89E}"/>
                    </a:ext>
                  </a:extLst>
                </p:cNvPr>
                <p:cNvCxnSpPr>
                  <a:cxnSpLocks/>
                </p:cNvCxnSpPr>
                <p:nvPr/>
              </p:nvCxnSpPr>
              <p:spPr>
                <a:xfrm flipH="1" flipV="1">
                  <a:off x="3266018" y="2949588"/>
                  <a:ext cx="173468" cy="80523"/>
                </a:xfrm>
                <a:prstGeom prst="line">
                  <a:avLst/>
                </a:prstGeom>
                <a:ln w="28575"/>
              </p:spPr>
              <p:style>
                <a:lnRef idx="1">
                  <a:schemeClr val="dk1"/>
                </a:lnRef>
                <a:fillRef idx="0">
                  <a:schemeClr val="dk1"/>
                </a:fillRef>
                <a:effectRef idx="0">
                  <a:schemeClr val="dk1"/>
                </a:effectRef>
                <a:fontRef idx="minor">
                  <a:schemeClr val="tx1"/>
                </a:fontRef>
              </p:style>
            </p:cxnSp>
            <p:cxnSp>
              <p:nvCxnSpPr>
                <p:cNvPr id="266" name="Straight Connector 265">
                  <a:extLst>
                    <a:ext uri="{FF2B5EF4-FFF2-40B4-BE49-F238E27FC236}">
                      <a16:creationId xmlns:a16="http://schemas.microsoft.com/office/drawing/2014/main" id="{74E56274-7CE6-40DD-A536-7F9AC0233B29}"/>
                    </a:ext>
                  </a:extLst>
                </p:cNvPr>
                <p:cNvCxnSpPr>
                  <a:cxnSpLocks/>
                  <a:endCxn id="264" idx="7"/>
                </p:cNvCxnSpPr>
                <p:nvPr/>
              </p:nvCxnSpPr>
              <p:spPr>
                <a:xfrm flipV="1">
                  <a:off x="3439486" y="2816562"/>
                  <a:ext cx="213549" cy="213549"/>
                </a:xfrm>
                <a:prstGeom prst="line">
                  <a:avLst/>
                </a:prstGeom>
                <a:ln w="28575"/>
              </p:spPr>
              <p:style>
                <a:lnRef idx="1">
                  <a:schemeClr val="dk1"/>
                </a:lnRef>
                <a:fillRef idx="0">
                  <a:schemeClr val="dk1"/>
                </a:fillRef>
                <a:effectRef idx="0">
                  <a:schemeClr val="dk1"/>
                </a:effectRef>
                <a:fontRef idx="minor">
                  <a:schemeClr val="tx1"/>
                </a:fontRef>
              </p:style>
            </p:cxnSp>
          </p:grpSp>
          <p:sp>
            <p:nvSpPr>
              <p:cNvPr id="263" name="Oval 262">
                <a:extLst>
                  <a:ext uri="{FF2B5EF4-FFF2-40B4-BE49-F238E27FC236}">
                    <a16:creationId xmlns:a16="http://schemas.microsoft.com/office/drawing/2014/main" id="{F1D36A8D-5B5A-47B1-9673-0C2E0BD0F4E0}"/>
                  </a:ext>
                </a:extLst>
              </p:cNvPr>
              <p:cNvSpPr/>
              <p:nvPr/>
            </p:nvSpPr>
            <p:spPr>
              <a:xfrm>
                <a:off x="5663837" y="2098083"/>
                <a:ext cx="46759" cy="467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grpSp>
      <mc:AlternateContent xmlns:mc="http://schemas.openxmlformats.org/markup-compatibility/2006" xmlns:a14="http://schemas.microsoft.com/office/drawing/2010/main">
        <mc:Choice Requires="a14">
          <p:sp>
            <p:nvSpPr>
              <p:cNvPr id="278" name="Speech Bubble: Oval 277">
                <a:extLst>
                  <a:ext uri="{FF2B5EF4-FFF2-40B4-BE49-F238E27FC236}">
                    <a16:creationId xmlns:a16="http://schemas.microsoft.com/office/drawing/2014/main" id="{D29C1DAD-57CD-4989-9EC0-07B7E212FD0C}"/>
                  </a:ext>
                </a:extLst>
              </p:cNvPr>
              <p:cNvSpPr/>
              <p:nvPr/>
            </p:nvSpPr>
            <p:spPr>
              <a:xfrm>
                <a:off x="4342042" y="3892385"/>
                <a:ext cx="1419874" cy="713511"/>
              </a:xfrm>
              <a:prstGeom prst="wedgeEllipseCallout">
                <a:avLst>
                  <a:gd name="adj1" fmla="val 64533"/>
                  <a:gd name="adj2" fmla="val -42005"/>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SG" sz="2000" dirty="0"/>
                  <a:t>output </a:t>
                </a:r>
                <a14:m>
                  <m:oMath xmlns:m="http://schemas.openxmlformats.org/officeDocument/2006/math">
                    <m:r>
                      <a:rPr lang="en-SG" sz="2000" b="0" i="1" smtClean="0">
                        <a:latin typeface="Cambria Math" panose="02040503050406030204" pitchFamily="18" charset="0"/>
                      </a:rPr>
                      <m:t>𝑁</m:t>
                    </m:r>
                    <m:r>
                      <a:rPr lang="en-SG" sz="2000" b="0" i="0" smtClean="0">
                        <a:latin typeface="Cambria Math" panose="02040503050406030204" pitchFamily="18" charset="0"/>
                      </a:rPr>
                      <m:t>=8</m:t>
                    </m:r>
                  </m:oMath>
                </a14:m>
                <a:endParaRPr lang="en-SG" sz="2000" dirty="0"/>
              </a:p>
            </p:txBody>
          </p:sp>
        </mc:Choice>
        <mc:Fallback xmlns="">
          <p:sp>
            <p:nvSpPr>
              <p:cNvPr id="278" name="Speech Bubble: Oval 277">
                <a:extLst>
                  <a:ext uri="{FF2B5EF4-FFF2-40B4-BE49-F238E27FC236}">
                    <a16:creationId xmlns:a16="http://schemas.microsoft.com/office/drawing/2014/main" id="{D29C1DAD-57CD-4989-9EC0-07B7E212FD0C}"/>
                  </a:ext>
                </a:extLst>
              </p:cNvPr>
              <p:cNvSpPr>
                <a:spLocks noRot="1" noChangeAspect="1" noMove="1" noResize="1" noEditPoints="1" noAdjustHandles="1" noChangeArrowheads="1" noChangeShapeType="1" noTextEdit="1"/>
              </p:cNvSpPr>
              <p:nvPr/>
            </p:nvSpPr>
            <p:spPr>
              <a:xfrm>
                <a:off x="4342042" y="3892385"/>
                <a:ext cx="1419874" cy="713511"/>
              </a:xfrm>
              <a:prstGeom prst="wedgeEllipseCallout">
                <a:avLst>
                  <a:gd name="adj1" fmla="val 64533"/>
                  <a:gd name="adj2" fmla="val -42005"/>
                </a:avLst>
              </a:prstGeom>
              <a:blipFill>
                <a:blip r:embed="rId8"/>
                <a:stretch>
                  <a:fillRect t="-1653"/>
                </a:stretch>
              </a:blipFill>
            </p:spPr>
            <p:txBody>
              <a:bodyPr/>
              <a:lstStyle/>
              <a:p>
                <a:r>
                  <a:rPr lang="en-SG">
                    <a:noFill/>
                  </a:rPr>
                  <a:t> </a:t>
                </a:r>
              </a:p>
            </p:txBody>
          </p:sp>
        </mc:Fallback>
      </mc:AlternateContent>
      <p:sp>
        <p:nvSpPr>
          <p:cNvPr id="279" name="Speech Bubble: Oval 278">
            <a:extLst>
              <a:ext uri="{FF2B5EF4-FFF2-40B4-BE49-F238E27FC236}">
                <a16:creationId xmlns:a16="http://schemas.microsoft.com/office/drawing/2014/main" id="{ACDCEB4E-E64A-43C7-869B-3E31A785B9F5}"/>
              </a:ext>
            </a:extLst>
          </p:cNvPr>
          <p:cNvSpPr/>
          <p:nvPr/>
        </p:nvSpPr>
        <p:spPr>
          <a:xfrm>
            <a:off x="3959832" y="3821002"/>
            <a:ext cx="1918155" cy="1037605"/>
          </a:xfrm>
          <a:prstGeom prst="wedgeEllipseCallout">
            <a:avLst>
              <a:gd name="adj1" fmla="val 64533"/>
              <a:gd name="adj2" fmla="val -42005"/>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SG" sz="2000" dirty="0"/>
              <a:t>terminate in round 14</a:t>
            </a:r>
          </a:p>
        </p:txBody>
      </p:sp>
      <p:grpSp>
        <p:nvGrpSpPr>
          <p:cNvPr id="280" name="Group 279">
            <a:extLst>
              <a:ext uri="{FF2B5EF4-FFF2-40B4-BE49-F238E27FC236}">
                <a16:creationId xmlns:a16="http://schemas.microsoft.com/office/drawing/2014/main" id="{0F5B5545-AC3B-4031-92A2-B5AB18C0DE5B}"/>
              </a:ext>
            </a:extLst>
          </p:cNvPr>
          <p:cNvGrpSpPr/>
          <p:nvPr/>
        </p:nvGrpSpPr>
        <p:grpSpPr>
          <a:xfrm>
            <a:off x="7699286" y="3355164"/>
            <a:ext cx="958651" cy="721698"/>
            <a:chOff x="4679091" y="5215531"/>
            <a:chExt cx="958651" cy="721698"/>
          </a:xfrm>
        </p:grpSpPr>
        <p:grpSp>
          <p:nvGrpSpPr>
            <p:cNvPr id="281" name="Group 280">
              <a:extLst>
                <a:ext uri="{FF2B5EF4-FFF2-40B4-BE49-F238E27FC236}">
                  <a16:creationId xmlns:a16="http://schemas.microsoft.com/office/drawing/2014/main" id="{17198C8A-D42E-474E-BE55-AA1F66E4FEFF}"/>
                </a:ext>
              </a:extLst>
            </p:cNvPr>
            <p:cNvGrpSpPr/>
            <p:nvPr/>
          </p:nvGrpSpPr>
          <p:grpSpPr>
            <a:xfrm>
              <a:off x="4679091" y="5215531"/>
              <a:ext cx="958651" cy="721698"/>
              <a:chOff x="2186092" y="1721444"/>
              <a:chExt cx="851133" cy="640756"/>
            </a:xfrm>
          </p:grpSpPr>
          <p:sp>
            <p:nvSpPr>
              <p:cNvPr id="288" name="Rectangle: Rounded Corners 287">
                <a:extLst>
                  <a:ext uri="{FF2B5EF4-FFF2-40B4-BE49-F238E27FC236}">
                    <a16:creationId xmlns:a16="http://schemas.microsoft.com/office/drawing/2014/main" id="{2D5AD40F-7C37-41E0-92CE-951F7225D00D}"/>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89" name="Rectangle: Rounded Corners 288">
                <a:extLst>
                  <a:ext uri="{FF2B5EF4-FFF2-40B4-BE49-F238E27FC236}">
                    <a16:creationId xmlns:a16="http://schemas.microsoft.com/office/drawing/2014/main" id="{5A438E5E-2A77-47DB-8097-D2A75680E7B1}"/>
                  </a:ext>
                </a:extLst>
              </p:cNvPr>
              <p:cNvSpPr/>
              <p:nvPr/>
            </p:nvSpPr>
            <p:spPr>
              <a:xfrm>
                <a:off x="2299069" y="1775254"/>
                <a:ext cx="625178" cy="340985"/>
              </a:xfrm>
              <a:prstGeom prst="roundRect">
                <a:avLst>
                  <a:gd name="adj" fmla="val 735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290" name="Group 289">
                <a:extLst>
                  <a:ext uri="{FF2B5EF4-FFF2-40B4-BE49-F238E27FC236}">
                    <a16:creationId xmlns:a16="http://schemas.microsoft.com/office/drawing/2014/main" id="{2B3D05CB-E285-4DE2-B793-89DB2BAACFFC}"/>
                  </a:ext>
                </a:extLst>
              </p:cNvPr>
              <p:cNvGrpSpPr/>
              <p:nvPr/>
            </p:nvGrpSpPr>
            <p:grpSpPr>
              <a:xfrm>
                <a:off x="2444916" y="2213210"/>
                <a:ext cx="333485" cy="148990"/>
                <a:chOff x="5090160" y="3721608"/>
                <a:chExt cx="1429512" cy="457200"/>
              </a:xfrm>
            </p:grpSpPr>
            <p:sp>
              <p:nvSpPr>
                <p:cNvPr id="297" name="Rectangle: Rounded Corners 296">
                  <a:extLst>
                    <a:ext uri="{FF2B5EF4-FFF2-40B4-BE49-F238E27FC236}">
                      <a16:creationId xmlns:a16="http://schemas.microsoft.com/office/drawing/2014/main" id="{D4442878-0D7A-4975-811B-61654E4C90BD}"/>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98" name="Rectangle: Rounded Corners 297">
                  <a:extLst>
                    <a:ext uri="{FF2B5EF4-FFF2-40B4-BE49-F238E27FC236}">
                      <a16:creationId xmlns:a16="http://schemas.microsoft.com/office/drawing/2014/main" id="{7DC34AE3-65DA-472B-88D4-E070BDB845D2}"/>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291" name="Rectangle: Rounded Corners 290">
                <a:extLst>
                  <a:ext uri="{FF2B5EF4-FFF2-40B4-BE49-F238E27FC236}">
                    <a16:creationId xmlns:a16="http://schemas.microsoft.com/office/drawing/2014/main" id="{D56B9F29-EAB7-4BA0-88A9-A9ABD2EC1D76}"/>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292" name="Group 291">
                <a:extLst>
                  <a:ext uri="{FF2B5EF4-FFF2-40B4-BE49-F238E27FC236}">
                    <a16:creationId xmlns:a16="http://schemas.microsoft.com/office/drawing/2014/main" id="{EC803F42-1D87-4BFB-8900-D7D401411299}"/>
                  </a:ext>
                </a:extLst>
              </p:cNvPr>
              <p:cNvGrpSpPr/>
              <p:nvPr/>
            </p:nvGrpSpPr>
            <p:grpSpPr>
              <a:xfrm>
                <a:off x="2260805" y="2148228"/>
                <a:ext cx="151882" cy="32993"/>
                <a:chOff x="3308026" y="3186049"/>
                <a:chExt cx="151882" cy="32993"/>
              </a:xfrm>
            </p:grpSpPr>
            <p:sp>
              <p:nvSpPr>
                <p:cNvPr id="294" name="Oval 293">
                  <a:extLst>
                    <a:ext uri="{FF2B5EF4-FFF2-40B4-BE49-F238E27FC236}">
                      <a16:creationId xmlns:a16="http://schemas.microsoft.com/office/drawing/2014/main" id="{D9D94762-9C10-42B1-B06E-8B0E17BF8258}"/>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95" name="Oval 294">
                  <a:extLst>
                    <a:ext uri="{FF2B5EF4-FFF2-40B4-BE49-F238E27FC236}">
                      <a16:creationId xmlns:a16="http://schemas.microsoft.com/office/drawing/2014/main" id="{9A8EB10B-A4F1-43F2-A602-D7379A39AD21}"/>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96" name="Oval 295">
                  <a:extLst>
                    <a:ext uri="{FF2B5EF4-FFF2-40B4-BE49-F238E27FC236}">
                      <a16:creationId xmlns:a16="http://schemas.microsoft.com/office/drawing/2014/main" id="{8253763F-9969-4D3B-B720-78F699F9837E}"/>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293" name="Rectangle 292">
                <a:extLst>
                  <a:ext uri="{FF2B5EF4-FFF2-40B4-BE49-F238E27FC236}">
                    <a16:creationId xmlns:a16="http://schemas.microsoft.com/office/drawing/2014/main" id="{FC126A73-412E-4B23-902B-434E8D191203}"/>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282" name="Group 281">
              <a:extLst>
                <a:ext uri="{FF2B5EF4-FFF2-40B4-BE49-F238E27FC236}">
                  <a16:creationId xmlns:a16="http://schemas.microsoft.com/office/drawing/2014/main" id="{9E966C49-4B81-4692-8722-6F523416B409}"/>
                </a:ext>
              </a:extLst>
            </p:cNvPr>
            <p:cNvGrpSpPr/>
            <p:nvPr/>
          </p:nvGrpSpPr>
          <p:grpSpPr>
            <a:xfrm>
              <a:off x="5020624" y="5312310"/>
              <a:ext cx="292193" cy="292193"/>
              <a:chOff x="5541120" y="1971463"/>
              <a:chExt cx="292193" cy="292193"/>
            </a:xfrm>
          </p:grpSpPr>
          <p:grpSp>
            <p:nvGrpSpPr>
              <p:cNvPr id="283" name="Group 282">
                <a:extLst>
                  <a:ext uri="{FF2B5EF4-FFF2-40B4-BE49-F238E27FC236}">
                    <a16:creationId xmlns:a16="http://schemas.microsoft.com/office/drawing/2014/main" id="{BBBA0774-0948-4FFC-8712-FFD6671CEF52}"/>
                  </a:ext>
                </a:extLst>
              </p:cNvPr>
              <p:cNvGrpSpPr/>
              <p:nvPr/>
            </p:nvGrpSpPr>
            <p:grpSpPr>
              <a:xfrm>
                <a:off x="5541120" y="1971463"/>
                <a:ext cx="292193" cy="292193"/>
                <a:chOff x="3137482" y="2728107"/>
                <a:chExt cx="604008" cy="604008"/>
              </a:xfrm>
            </p:grpSpPr>
            <p:sp>
              <p:nvSpPr>
                <p:cNvPr id="285" name="Oval 284">
                  <a:extLst>
                    <a:ext uri="{FF2B5EF4-FFF2-40B4-BE49-F238E27FC236}">
                      <a16:creationId xmlns:a16="http://schemas.microsoft.com/office/drawing/2014/main" id="{D07B76F1-647F-4BC8-A542-CC796C950D7C}"/>
                    </a:ext>
                  </a:extLst>
                </p:cNvPr>
                <p:cNvSpPr/>
                <p:nvPr/>
              </p:nvSpPr>
              <p:spPr>
                <a:xfrm>
                  <a:off x="3137482" y="2728107"/>
                  <a:ext cx="604008" cy="60400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286" name="Straight Connector 285">
                  <a:extLst>
                    <a:ext uri="{FF2B5EF4-FFF2-40B4-BE49-F238E27FC236}">
                      <a16:creationId xmlns:a16="http://schemas.microsoft.com/office/drawing/2014/main" id="{0E133722-F870-4903-A839-7419304B0330}"/>
                    </a:ext>
                  </a:extLst>
                </p:cNvPr>
                <p:cNvCxnSpPr>
                  <a:cxnSpLocks/>
                </p:cNvCxnSpPr>
                <p:nvPr/>
              </p:nvCxnSpPr>
              <p:spPr>
                <a:xfrm flipH="1" flipV="1">
                  <a:off x="3266018" y="2949588"/>
                  <a:ext cx="173468" cy="80523"/>
                </a:xfrm>
                <a:prstGeom prst="line">
                  <a:avLst/>
                </a:prstGeom>
                <a:ln w="28575"/>
              </p:spPr>
              <p:style>
                <a:lnRef idx="1">
                  <a:schemeClr val="dk1"/>
                </a:lnRef>
                <a:fillRef idx="0">
                  <a:schemeClr val="dk1"/>
                </a:fillRef>
                <a:effectRef idx="0">
                  <a:schemeClr val="dk1"/>
                </a:effectRef>
                <a:fontRef idx="minor">
                  <a:schemeClr val="tx1"/>
                </a:fontRef>
              </p:style>
            </p:cxnSp>
            <p:cxnSp>
              <p:nvCxnSpPr>
                <p:cNvPr id="287" name="Straight Connector 286">
                  <a:extLst>
                    <a:ext uri="{FF2B5EF4-FFF2-40B4-BE49-F238E27FC236}">
                      <a16:creationId xmlns:a16="http://schemas.microsoft.com/office/drawing/2014/main" id="{0DD57416-7F40-4C8A-8ACD-B190E3737D82}"/>
                    </a:ext>
                  </a:extLst>
                </p:cNvPr>
                <p:cNvCxnSpPr>
                  <a:cxnSpLocks/>
                  <a:endCxn id="285" idx="7"/>
                </p:cNvCxnSpPr>
                <p:nvPr/>
              </p:nvCxnSpPr>
              <p:spPr>
                <a:xfrm flipV="1">
                  <a:off x="3439486" y="2816562"/>
                  <a:ext cx="213549" cy="213549"/>
                </a:xfrm>
                <a:prstGeom prst="line">
                  <a:avLst/>
                </a:prstGeom>
                <a:ln w="28575"/>
              </p:spPr>
              <p:style>
                <a:lnRef idx="1">
                  <a:schemeClr val="dk1"/>
                </a:lnRef>
                <a:fillRef idx="0">
                  <a:schemeClr val="dk1"/>
                </a:fillRef>
                <a:effectRef idx="0">
                  <a:schemeClr val="dk1"/>
                </a:effectRef>
                <a:fontRef idx="minor">
                  <a:schemeClr val="tx1"/>
                </a:fontRef>
              </p:style>
            </p:cxnSp>
          </p:grpSp>
          <p:sp>
            <p:nvSpPr>
              <p:cNvPr id="284" name="Oval 283">
                <a:extLst>
                  <a:ext uri="{FF2B5EF4-FFF2-40B4-BE49-F238E27FC236}">
                    <a16:creationId xmlns:a16="http://schemas.microsoft.com/office/drawing/2014/main" id="{3D731276-F9A2-42B4-A6BA-2BD9F26C81FB}"/>
                  </a:ext>
                </a:extLst>
              </p:cNvPr>
              <p:cNvSpPr/>
              <p:nvPr/>
            </p:nvSpPr>
            <p:spPr>
              <a:xfrm>
                <a:off x="5663837" y="2098083"/>
                <a:ext cx="46759" cy="467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grpSp>
      <p:grpSp>
        <p:nvGrpSpPr>
          <p:cNvPr id="299" name="Group 298">
            <a:extLst>
              <a:ext uri="{FF2B5EF4-FFF2-40B4-BE49-F238E27FC236}">
                <a16:creationId xmlns:a16="http://schemas.microsoft.com/office/drawing/2014/main" id="{7D07B845-D254-44CC-B13D-CA0416B093F1}"/>
              </a:ext>
            </a:extLst>
          </p:cNvPr>
          <p:cNvGrpSpPr/>
          <p:nvPr/>
        </p:nvGrpSpPr>
        <p:grpSpPr>
          <a:xfrm>
            <a:off x="9437602" y="2986529"/>
            <a:ext cx="958651" cy="721698"/>
            <a:chOff x="4679091" y="5215531"/>
            <a:chExt cx="958651" cy="721698"/>
          </a:xfrm>
        </p:grpSpPr>
        <p:grpSp>
          <p:nvGrpSpPr>
            <p:cNvPr id="300" name="Group 299">
              <a:extLst>
                <a:ext uri="{FF2B5EF4-FFF2-40B4-BE49-F238E27FC236}">
                  <a16:creationId xmlns:a16="http://schemas.microsoft.com/office/drawing/2014/main" id="{BDCA6197-EF04-401F-B218-D05679944AA5}"/>
                </a:ext>
              </a:extLst>
            </p:cNvPr>
            <p:cNvGrpSpPr/>
            <p:nvPr/>
          </p:nvGrpSpPr>
          <p:grpSpPr>
            <a:xfrm>
              <a:off x="4679091" y="5215531"/>
              <a:ext cx="958651" cy="721698"/>
              <a:chOff x="2186092" y="1721444"/>
              <a:chExt cx="851133" cy="640756"/>
            </a:xfrm>
          </p:grpSpPr>
          <p:sp>
            <p:nvSpPr>
              <p:cNvPr id="307" name="Rectangle: Rounded Corners 306">
                <a:extLst>
                  <a:ext uri="{FF2B5EF4-FFF2-40B4-BE49-F238E27FC236}">
                    <a16:creationId xmlns:a16="http://schemas.microsoft.com/office/drawing/2014/main" id="{A6BFE5B1-B331-4A00-B39D-077FA152F34D}"/>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08" name="Rectangle: Rounded Corners 307">
                <a:extLst>
                  <a:ext uri="{FF2B5EF4-FFF2-40B4-BE49-F238E27FC236}">
                    <a16:creationId xmlns:a16="http://schemas.microsoft.com/office/drawing/2014/main" id="{07991C69-1712-42D0-9C33-FBDEEFDC4969}"/>
                  </a:ext>
                </a:extLst>
              </p:cNvPr>
              <p:cNvSpPr/>
              <p:nvPr/>
            </p:nvSpPr>
            <p:spPr>
              <a:xfrm>
                <a:off x="2299069" y="1775254"/>
                <a:ext cx="625178" cy="340985"/>
              </a:xfrm>
              <a:prstGeom prst="roundRect">
                <a:avLst>
                  <a:gd name="adj" fmla="val 735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309" name="Group 308">
                <a:extLst>
                  <a:ext uri="{FF2B5EF4-FFF2-40B4-BE49-F238E27FC236}">
                    <a16:creationId xmlns:a16="http://schemas.microsoft.com/office/drawing/2014/main" id="{7BDB6279-BEE8-4D86-9002-8DA9C1A5DEF0}"/>
                  </a:ext>
                </a:extLst>
              </p:cNvPr>
              <p:cNvGrpSpPr/>
              <p:nvPr/>
            </p:nvGrpSpPr>
            <p:grpSpPr>
              <a:xfrm>
                <a:off x="2444916" y="2213210"/>
                <a:ext cx="333485" cy="148990"/>
                <a:chOff x="5090160" y="3721608"/>
                <a:chExt cx="1429512" cy="457200"/>
              </a:xfrm>
            </p:grpSpPr>
            <p:sp>
              <p:nvSpPr>
                <p:cNvPr id="316" name="Rectangle: Rounded Corners 315">
                  <a:extLst>
                    <a:ext uri="{FF2B5EF4-FFF2-40B4-BE49-F238E27FC236}">
                      <a16:creationId xmlns:a16="http://schemas.microsoft.com/office/drawing/2014/main" id="{F3C76F1A-3D5F-4C15-A738-0064F65B8A4C}"/>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17" name="Rectangle: Rounded Corners 316">
                  <a:extLst>
                    <a:ext uri="{FF2B5EF4-FFF2-40B4-BE49-F238E27FC236}">
                      <a16:creationId xmlns:a16="http://schemas.microsoft.com/office/drawing/2014/main" id="{1F5BC767-8105-46FD-8701-58F15E27A1D8}"/>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10" name="Rectangle: Rounded Corners 309">
                <a:extLst>
                  <a:ext uri="{FF2B5EF4-FFF2-40B4-BE49-F238E27FC236}">
                    <a16:creationId xmlns:a16="http://schemas.microsoft.com/office/drawing/2014/main" id="{9D21C24A-707A-4595-9F7C-75AE3F0DF5E5}"/>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311" name="Group 310">
                <a:extLst>
                  <a:ext uri="{FF2B5EF4-FFF2-40B4-BE49-F238E27FC236}">
                    <a16:creationId xmlns:a16="http://schemas.microsoft.com/office/drawing/2014/main" id="{511938DF-9792-4ED8-A196-E791872A44E3}"/>
                  </a:ext>
                </a:extLst>
              </p:cNvPr>
              <p:cNvGrpSpPr/>
              <p:nvPr/>
            </p:nvGrpSpPr>
            <p:grpSpPr>
              <a:xfrm>
                <a:off x="2260805" y="2148228"/>
                <a:ext cx="151882" cy="32993"/>
                <a:chOff x="3308026" y="3186049"/>
                <a:chExt cx="151882" cy="32993"/>
              </a:xfrm>
            </p:grpSpPr>
            <p:sp>
              <p:nvSpPr>
                <p:cNvPr id="313" name="Oval 312">
                  <a:extLst>
                    <a:ext uri="{FF2B5EF4-FFF2-40B4-BE49-F238E27FC236}">
                      <a16:creationId xmlns:a16="http://schemas.microsoft.com/office/drawing/2014/main" id="{7BC8E67E-C2CC-41C5-9AA3-6ACE2B3E1C6E}"/>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14" name="Oval 313">
                  <a:extLst>
                    <a:ext uri="{FF2B5EF4-FFF2-40B4-BE49-F238E27FC236}">
                      <a16:creationId xmlns:a16="http://schemas.microsoft.com/office/drawing/2014/main" id="{6C68DF71-70E8-43FD-B59B-213F8091EF02}"/>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15" name="Oval 314">
                  <a:extLst>
                    <a:ext uri="{FF2B5EF4-FFF2-40B4-BE49-F238E27FC236}">
                      <a16:creationId xmlns:a16="http://schemas.microsoft.com/office/drawing/2014/main" id="{0EA4B5AD-C6ED-4CC4-B7D1-BA05B308EA3E}"/>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12" name="Rectangle 311">
                <a:extLst>
                  <a:ext uri="{FF2B5EF4-FFF2-40B4-BE49-F238E27FC236}">
                    <a16:creationId xmlns:a16="http://schemas.microsoft.com/office/drawing/2014/main" id="{6C6A406E-51EA-4D89-BAD0-26ABB198A23C}"/>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301" name="Group 300">
              <a:extLst>
                <a:ext uri="{FF2B5EF4-FFF2-40B4-BE49-F238E27FC236}">
                  <a16:creationId xmlns:a16="http://schemas.microsoft.com/office/drawing/2014/main" id="{2BC5084D-4F07-43ED-9478-09834915AC19}"/>
                </a:ext>
              </a:extLst>
            </p:cNvPr>
            <p:cNvGrpSpPr/>
            <p:nvPr/>
          </p:nvGrpSpPr>
          <p:grpSpPr>
            <a:xfrm>
              <a:off x="5020624" y="5312310"/>
              <a:ext cx="292193" cy="292193"/>
              <a:chOff x="5541120" y="1971463"/>
              <a:chExt cx="292193" cy="292193"/>
            </a:xfrm>
          </p:grpSpPr>
          <p:grpSp>
            <p:nvGrpSpPr>
              <p:cNvPr id="302" name="Group 301">
                <a:extLst>
                  <a:ext uri="{FF2B5EF4-FFF2-40B4-BE49-F238E27FC236}">
                    <a16:creationId xmlns:a16="http://schemas.microsoft.com/office/drawing/2014/main" id="{A775554B-AD5F-455F-A11D-9D3DEC344E35}"/>
                  </a:ext>
                </a:extLst>
              </p:cNvPr>
              <p:cNvGrpSpPr/>
              <p:nvPr/>
            </p:nvGrpSpPr>
            <p:grpSpPr>
              <a:xfrm>
                <a:off x="5541120" y="1971463"/>
                <a:ext cx="292193" cy="292193"/>
                <a:chOff x="3137482" y="2728107"/>
                <a:chExt cx="604008" cy="604008"/>
              </a:xfrm>
            </p:grpSpPr>
            <p:sp>
              <p:nvSpPr>
                <p:cNvPr id="304" name="Oval 303">
                  <a:extLst>
                    <a:ext uri="{FF2B5EF4-FFF2-40B4-BE49-F238E27FC236}">
                      <a16:creationId xmlns:a16="http://schemas.microsoft.com/office/drawing/2014/main" id="{89551782-696C-4C84-844F-6E8D86C8B776}"/>
                    </a:ext>
                  </a:extLst>
                </p:cNvPr>
                <p:cNvSpPr/>
                <p:nvPr/>
              </p:nvSpPr>
              <p:spPr>
                <a:xfrm>
                  <a:off x="3137482" y="2728107"/>
                  <a:ext cx="604008" cy="60400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305" name="Straight Connector 304">
                  <a:extLst>
                    <a:ext uri="{FF2B5EF4-FFF2-40B4-BE49-F238E27FC236}">
                      <a16:creationId xmlns:a16="http://schemas.microsoft.com/office/drawing/2014/main" id="{CB4793CB-3820-4AB5-B429-2C7D4B350B21}"/>
                    </a:ext>
                  </a:extLst>
                </p:cNvPr>
                <p:cNvCxnSpPr>
                  <a:cxnSpLocks/>
                </p:cNvCxnSpPr>
                <p:nvPr/>
              </p:nvCxnSpPr>
              <p:spPr>
                <a:xfrm flipH="1" flipV="1">
                  <a:off x="3266018" y="2949588"/>
                  <a:ext cx="173468" cy="80523"/>
                </a:xfrm>
                <a:prstGeom prst="line">
                  <a:avLst/>
                </a:prstGeom>
                <a:ln w="28575"/>
              </p:spPr>
              <p:style>
                <a:lnRef idx="1">
                  <a:schemeClr val="dk1"/>
                </a:lnRef>
                <a:fillRef idx="0">
                  <a:schemeClr val="dk1"/>
                </a:fillRef>
                <a:effectRef idx="0">
                  <a:schemeClr val="dk1"/>
                </a:effectRef>
                <a:fontRef idx="minor">
                  <a:schemeClr val="tx1"/>
                </a:fontRef>
              </p:style>
            </p:cxnSp>
            <p:cxnSp>
              <p:nvCxnSpPr>
                <p:cNvPr id="306" name="Straight Connector 305">
                  <a:extLst>
                    <a:ext uri="{FF2B5EF4-FFF2-40B4-BE49-F238E27FC236}">
                      <a16:creationId xmlns:a16="http://schemas.microsoft.com/office/drawing/2014/main" id="{61F38201-5D55-4F17-A9AD-B8AD82F577CD}"/>
                    </a:ext>
                  </a:extLst>
                </p:cNvPr>
                <p:cNvCxnSpPr>
                  <a:cxnSpLocks/>
                  <a:endCxn id="304" idx="7"/>
                </p:cNvCxnSpPr>
                <p:nvPr/>
              </p:nvCxnSpPr>
              <p:spPr>
                <a:xfrm flipV="1">
                  <a:off x="3439486" y="2816562"/>
                  <a:ext cx="213549" cy="213549"/>
                </a:xfrm>
                <a:prstGeom prst="line">
                  <a:avLst/>
                </a:prstGeom>
                <a:ln w="28575"/>
              </p:spPr>
              <p:style>
                <a:lnRef idx="1">
                  <a:schemeClr val="dk1"/>
                </a:lnRef>
                <a:fillRef idx="0">
                  <a:schemeClr val="dk1"/>
                </a:fillRef>
                <a:effectRef idx="0">
                  <a:schemeClr val="dk1"/>
                </a:effectRef>
                <a:fontRef idx="minor">
                  <a:schemeClr val="tx1"/>
                </a:fontRef>
              </p:style>
            </p:cxnSp>
          </p:grpSp>
          <p:sp>
            <p:nvSpPr>
              <p:cNvPr id="303" name="Oval 302">
                <a:extLst>
                  <a:ext uri="{FF2B5EF4-FFF2-40B4-BE49-F238E27FC236}">
                    <a16:creationId xmlns:a16="http://schemas.microsoft.com/office/drawing/2014/main" id="{843E25CE-68EF-4171-A462-1A104E4CD054}"/>
                  </a:ext>
                </a:extLst>
              </p:cNvPr>
              <p:cNvSpPr/>
              <p:nvPr/>
            </p:nvSpPr>
            <p:spPr>
              <a:xfrm>
                <a:off x="5663837" y="2098083"/>
                <a:ext cx="46759" cy="467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grpSp>
      <p:grpSp>
        <p:nvGrpSpPr>
          <p:cNvPr id="318" name="Group 317">
            <a:extLst>
              <a:ext uri="{FF2B5EF4-FFF2-40B4-BE49-F238E27FC236}">
                <a16:creationId xmlns:a16="http://schemas.microsoft.com/office/drawing/2014/main" id="{E4D95B53-389D-405F-8428-9A75E69F6A41}"/>
              </a:ext>
            </a:extLst>
          </p:cNvPr>
          <p:cNvGrpSpPr/>
          <p:nvPr/>
        </p:nvGrpSpPr>
        <p:grpSpPr>
          <a:xfrm>
            <a:off x="10810391" y="3818259"/>
            <a:ext cx="958651" cy="721698"/>
            <a:chOff x="4679091" y="5215531"/>
            <a:chExt cx="958651" cy="721698"/>
          </a:xfrm>
        </p:grpSpPr>
        <p:grpSp>
          <p:nvGrpSpPr>
            <p:cNvPr id="319" name="Group 318">
              <a:extLst>
                <a:ext uri="{FF2B5EF4-FFF2-40B4-BE49-F238E27FC236}">
                  <a16:creationId xmlns:a16="http://schemas.microsoft.com/office/drawing/2014/main" id="{55D7D974-2084-49D2-9B85-F3EAFA9A18A4}"/>
                </a:ext>
              </a:extLst>
            </p:cNvPr>
            <p:cNvGrpSpPr/>
            <p:nvPr/>
          </p:nvGrpSpPr>
          <p:grpSpPr>
            <a:xfrm>
              <a:off x="4679091" y="5215531"/>
              <a:ext cx="958651" cy="721698"/>
              <a:chOff x="2186092" y="1721444"/>
              <a:chExt cx="851133" cy="640756"/>
            </a:xfrm>
          </p:grpSpPr>
          <p:sp>
            <p:nvSpPr>
              <p:cNvPr id="326" name="Rectangle: Rounded Corners 325">
                <a:extLst>
                  <a:ext uri="{FF2B5EF4-FFF2-40B4-BE49-F238E27FC236}">
                    <a16:creationId xmlns:a16="http://schemas.microsoft.com/office/drawing/2014/main" id="{51EA72FD-2FFB-4E04-874D-9E47F3B08F71}"/>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27" name="Rectangle: Rounded Corners 326">
                <a:extLst>
                  <a:ext uri="{FF2B5EF4-FFF2-40B4-BE49-F238E27FC236}">
                    <a16:creationId xmlns:a16="http://schemas.microsoft.com/office/drawing/2014/main" id="{E0DA020D-3B02-45EC-8F92-0AB6C1CCB9D7}"/>
                  </a:ext>
                </a:extLst>
              </p:cNvPr>
              <p:cNvSpPr/>
              <p:nvPr/>
            </p:nvSpPr>
            <p:spPr>
              <a:xfrm>
                <a:off x="2299069" y="1775254"/>
                <a:ext cx="625178" cy="340985"/>
              </a:xfrm>
              <a:prstGeom prst="roundRect">
                <a:avLst>
                  <a:gd name="adj" fmla="val 735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328" name="Group 327">
                <a:extLst>
                  <a:ext uri="{FF2B5EF4-FFF2-40B4-BE49-F238E27FC236}">
                    <a16:creationId xmlns:a16="http://schemas.microsoft.com/office/drawing/2014/main" id="{E7FDF238-3F96-42BB-9BC2-B887471930CB}"/>
                  </a:ext>
                </a:extLst>
              </p:cNvPr>
              <p:cNvGrpSpPr/>
              <p:nvPr/>
            </p:nvGrpSpPr>
            <p:grpSpPr>
              <a:xfrm>
                <a:off x="2444916" y="2213210"/>
                <a:ext cx="333485" cy="148990"/>
                <a:chOff x="5090160" y="3721608"/>
                <a:chExt cx="1429512" cy="457200"/>
              </a:xfrm>
            </p:grpSpPr>
            <p:sp>
              <p:nvSpPr>
                <p:cNvPr id="335" name="Rectangle: Rounded Corners 334">
                  <a:extLst>
                    <a:ext uri="{FF2B5EF4-FFF2-40B4-BE49-F238E27FC236}">
                      <a16:creationId xmlns:a16="http://schemas.microsoft.com/office/drawing/2014/main" id="{C0D758B8-E713-44A1-AD24-8186287D22BE}"/>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36" name="Rectangle: Rounded Corners 335">
                  <a:extLst>
                    <a:ext uri="{FF2B5EF4-FFF2-40B4-BE49-F238E27FC236}">
                      <a16:creationId xmlns:a16="http://schemas.microsoft.com/office/drawing/2014/main" id="{1915C497-62FC-404D-B193-0DFF65CD5F28}"/>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29" name="Rectangle: Rounded Corners 328">
                <a:extLst>
                  <a:ext uri="{FF2B5EF4-FFF2-40B4-BE49-F238E27FC236}">
                    <a16:creationId xmlns:a16="http://schemas.microsoft.com/office/drawing/2014/main" id="{EA7D3ADB-5A52-42A9-A1B0-4CD8F783AD4F}"/>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330" name="Group 329">
                <a:extLst>
                  <a:ext uri="{FF2B5EF4-FFF2-40B4-BE49-F238E27FC236}">
                    <a16:creationId xmlns:a16="http://schemas.microsoft.com/office/drawing/2014/main" id="{D8E133E3-44DB-47AD-BEDE-4BA6BAD1F448}"/>
                  </a:ext>
                </a:extLst>
              </p:cNvPr>
              <p:cNvGrpSpPr/>
              <p:nvPr/>
            </p:nvGrpSpPr>
            <p:grpSpPr>
              <a:xfrm>
                <a:off x="2260805" y="2148228"/>
                <a:ext cx="151882" cy="32993"/>
                <a:chOff x="3308026" y="3186049"/>
                <a:chExt cx="151882" cy="32993"/>
              </a:xfrm>
            </p:grpSpPr>
            <p:sp>
              <p:nvSpPr>
                <p:cNvPr id="332" name="Oval 331">
                  <a:extLst>
                    <a:ext uri="{FF2B5EF4-FFF2-40B4-BE49-F238E27FC236}">
                      <a16:creationId xmlns:a16="http://schemas.microsoft.com/office/drawing/2014/main" id="{1EBBD381-ADF9-4535-8867-DA05302C6456}"/>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33" name="Oval 332">
                  <a:extLst>
                    <a:ext uri="{FF2B5EF4-FFF2-40B4-BE49-F238E27FC236}">
                      <a16:creationId xmlns:a16="http://schemas.microsoft.com/office/drawing/2014/main" id="{3FB1248E-B3D6-48C1-BFDD-6DBBC2784C7F}"/>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34" name="Oval 333">
                  <a:extLst>
                    <a:ext uri="{FF2B5EF4-FFF2-40B4-BE49-F238E27FC236}">
                      <a16:creationId xmlns:a16="http://schemas.microsoft.com/office/drawing/2014/main" id="{96E44920-746F-48BB-BF8A-6A094120B0AC}"/>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31" name="Rectangle 330">
                <a:extLst>
                  <a:ext uri="{FF2B5EF4-FFF2-40B4-BE49-F238E27FC236}">
                    <a16:creationId xmlns:a16="http://schemas.microsoft.com/office/drawing/2014/main" id="{FE14D29F-0BC5-4FAA-A1F0-B0959FB02FF8}"/>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320" name="Group 319">
              <a:extLst>
                <a:ext uri="{FF2B5EF4-FFF2-40B4-BE49-F238E27FC236}">
                  <a16:creationId xmlns:a16="http://schemas.microsoft.com/office/drawing/2014/main" id="{FEEFA061-E30D-4B4C-BD51-644B05DCBFDB}"/>
                </a:ext>
              </a:extLst>
            </p:cNvPr>
            <p:cNvGrpSpPr/>
            <p:nvPr/>
          </p:nvGrpSpPr>
          <p:grpSpPr>
            <a:xfrm>
              <a:off x="5020624" y="5312310"/>
              <a:ext cx="292193" cy="292193"/>
              <a:chOff x="5541120" y="1971463"/>
              <a:chExt cx="292193" cy="292193"/>
            </a:xfrm>
          </p:grpSpPr>
          <p:grpSp>
            <p:nvGrpSpPr>
              <p:cNvPr id="321" name="Group 320">
                <a:extLst>
                  <a:ext uri="{FF2B5EF4-FFF2-40B4-BE49-F238E27FC236}">
                    <a16:creationId xmlns:a16="http://schemas.microsoft.com/office/drawing/2014/main" id="{6A46ABC0-C110-483B-A82E-58FDA49F0C3F}"/>
                  </a:ext>
                </a:extLst>
              </p:cNvPr>
              <p:cNvGrpSpPr/>
              <p:nvPr/>
            </p:nvGrpSpPr>
            <p:grpSpPr>
              <a:xfrm>
                <a:off x="5541120" y="1971463"/>
                <a:ext cx="292193" cy="292193"/>
                <a:chOff x="3137482" y="2728107"/>
                <a:chExt cx="604008" cy="604008"/>
              </a:xfrm>
            </p:grpSpPr>
            <p:sp>
              <p:nvSpPr>
                <p:cNvPr id="323" name="Oval 322">
                  <a:extLst>
                    <a:ext uri="{FF2B5EF4-FFF2-40B4-BE49-F238E27FC236}">
                      <a16:creationId xmlns:a16="http://schemas.microsoft.com/office/drawing/2014/main" id="{0D7A7270-65F8-4DCA-971C-97D3C0C5BB05}"/>
                    </a:ext>
                  </a:extLst>
                </p:cNvPr>
                <p:cNvSpPr/>
                <p:nvPr/>
              </p:nvSpPr>
              <p:spPr>
                <a:xfrm>
                  <a:off x="3137482" y="2728107"/>
                  <a:ext cx="604008" cy="60400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324" name="Straight Connector 323">
                  <a:extLst>
                    <a:ext uri="{FF2B5EF4-FFF2-40B4-BE49-F238E27FC236}">
                      <a16:creationId xmlns:a16="http://schemas.microsoft.com/office/drawing/2014/main" id="{29AB18F0-D3B2-40C4-965E-84F5ADF3ED9F}"/>
                    </a:ext>
                  </a:extLst>
                </p:cNvPr>
                <p:cNvCxnSpPr>
                  <a:cxnSpLocks/>
                </p:cNvCxnSpPr>
                <p:nvPr/>
              </p:nvCxnSpPr>
              <p:spPr>
                <a:xfrm flipH="1" flipV="1">
                  <a:off x="3266018" y="2949588"/>
                  <a:ext cx="173468" cy="80523"/>
                </a:xfrm>
                <a:prstGeom prst="line">
                  <a:avLst/>
                </a:prstGeom>
                <a:ln w="28575"/>
              </p:spPr>
              <p:style>
                <a:lnRef idx="1">
                  <a:schemeClr val="dk1"/>
                </a:lnRef>
                <a:fillRef idx="0">
                  <a:schemeClr val="dk1"/>
                </a:fillRef>
                <a:effectRef idx="0">
                  <a:schemeClr val="dk1"/>
                </a:effectRef>
                <a:fontRef idx="minor">
                  <a:schemeClr val="tx1"/>
                </a:fontRef>
              </p:style>
            </p:cxnSp>
            <p:cxnSp>
              <p:nvCxnSpPr>
                <p:cNvPr id="325" name="Straight Connector 324">
                  <a:extLst>
                    <a:ext uri="{FF2B5EF4-FFF2-40B4-BE49-F238E27FC236}">
                      <a16:creationId xmlns:a16="http://schemas.microsoft.com/office/drawing/2014/main" id="{20DB2BF1-F9E1-4F0B-858C-85B4FFE11EB9}"/>
                    </a:ext>
                  </a:extLst>
                </p:cNvPr>
                <p:cNvCxnSpPr>
                  <a:cxnSpLocks/>
                  <a:endCxn id="323" idx="7"/>
                </p:cNvCxnSpPr>
                <p:nvPr/>
              </p:nvCxnSpPr>
              <p:spPr>
                <a:xfrm flipV="1">
                  <a:off x="3439486" y="2816562"/>
                  <a:ext cx="213549" cy="213549"/>
                </a:xfrm>
                <a:prstGeom prst="line">
                  <a:avLst/>
                </a:prstGeom>
                <a:ln w="28575"/>
              </p:spPr>
              <p:style>
                <a:lnRef idx="1">
                  <a:schemeClr val="dk1"/>
                </a:lnRef>
                <a:fillRef idx="0">
                  <a:schemeClr val="dk1"/>
                </a:fillRef>
                <a:effectRef idx="0">
                  <a:schemeClr val="dk1"/>
                </a:effectRef>
                <a:fontRef idx="minor">
                  <a:schemeClr val="tx1"/>
                </a:fontRef>
              </p:style>
            </p:cxnSp>
          </p:grpSp>
          <p:sp>
            <p:nvSpPr>
              <p:cNvPr id="322" name="Oval 321">
                <a:extLst>
                  <a:ext uri="{FF2B5EF4-FFF2-40B4-BE49-F238E27FC236}">
                    <a16:creationId xmlns:a16="http://schemas.microsoft.com/office/drawing/2014/main" id="{688D9AED-6741-4142-A694-ED82775E4476}"/>
                  </a:ext>
                </a:extLst>
              </p:cNvPr>
              <p:cNvSpPr/>
              <p:nvPr/>
            </p:nvSpPr>
            <p:spPr>
              <a:xfrm>
                <a:off x="5663837" y="2098083"/>
                <a:ext cx="46759" cy="467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grpSp>
      <p:grpSp>
        <p:nvGrpSpPr>
          <p:cNvPr id="337" name="Group 336">
            <a:extLst>
              <a:ext uri="{FF2B5EF4-FFF2-40B4-BE49-F238E27FC236}">
                <a16:creationId xmlns:a16="http://schemas.microsoft.com/office/drawing/2014/main" id="{FA10C972-39CF-4464-9358-95AF58CB1374}"/>
              </a:ext>
            </a:extLst>
          </p:cNvPr>
          <p:cNvGrpSpPr/>
          <p:nvPr/>
        </p:nvGrpSpPr>
        <p:grpSpPr>
          <a:xfrm>
            <a:off x="10749597" y="5121609"/>
            <a:ext cx="958651" cy="721698"/>
            <a:chOff x="4679091" y="5215531"/>
            <a:chExt cx="958651" cy="721698"/>
          </a:xfrm>
        </p:grpSpPr>
        <p:grpSp>
          <p:nvGrpSpPr>
            <p:cNvPr id="338" name="Group 337">
              <a:extLst>
                <a:ext uri="{FF2B5EF4-FFF2-40B4-BE49-F238E27FC236}">
                  <a16:creationId xmlns:a16="http://schemas.microsoft.com/office/drawing/2014/main" id="{1814B953-B461-4B2C-A2AB-9BB705DF1580}"/>
                </a:ext>
              </a:extLst>
            </p:cNvPr>
            <p:cNvGrpSpPr/>
            <p:nvPr/>
          </p:nvGrpSpPr>
          <p:grpSpPr>
            <a:xfrm>
              <a:off x="4679091" y="5215531"/>
              <a:ext cx="958651" cy="721698"/>
              <a:chOff x="2186092" y="1721444"/>
              <a:chExt cx="851133" cy="640756"/>
            </a:xfrm>
          </p:grpSpPr>
          <p:sp>
            <p:nvSpPr>
              <p:cNvPr id="345" name="Rectangle: Rounded Corners 344">
                <a:extLst>
                  <a:ext uri="{FF2B5EF4-FFF2-40B4-BE49-F238E27FC236}">
                    <a16:creationId xmlns:a16="http://schemas.microsoft.com/office/drawing/2014/main" id="{E509083A-5618-4EF4-B76B-3EA7BCD2A877}"/>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46" name="Rectangle: Rounded Corners 345">
                <a:extLst>
                  <a:ext uri="{FF2B5EF4-FFF2-40B4-BE49-F238E27FC236}">
                    <a16:creationId xmlns:a16="http://schemas.microsoft.com/office/drawing/2014/main" id="{2E13A0F5-C2AF-498C-B821-C9F628129EA9}"/>
                  </a:ext>
                </a:extLst>
              </p:cNvPr>
              <p:cNvSpPr/>
              <p:nvPr/>
            </p:nvSpPr>
            <p:spPr>
              <a:xfrm>
                <a:off x="2299069" y="1775254"/>
                <a:ext cx="625178" cy="340985"/>
              </a:xfrm>
              <a:prstGeom prst="roundRect">
                <a:avLst>
                  <a:gd name="adj" fmla="val 735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347" name="Group 346">
                <a:extLst>
                  <a:ext uri="{FF2B5EF4-FFF2-40B4-BE49-F238E27FC236}">
                    <a16:creationId xmlns:a16="http://schemas.microsoft.com/office/drawing/2014/main" id="{AE66FC2E-3E04-4825-BDD8-4BB373C69F8E}"/>
                  </a:ext>
                </a:extLst>
              </p:cNvPr>
              <p:cNvGrpSpPr/>
              <p:nvPr/>
            </p:nvGrpSpPr>
            <p:grpSpPr>
              <a:xfrm>
                <a:off x="2444916" y="2213210"/>
                <a:ext cx="333485" cy="148990"/>
                <a:chOff x="5090160" y="3721608"/>
                <a:chExt cx="1429512" cy="457200"/>
              </a:xfrm>
            </p:grpSpPr>
            <p:sp>
              <p:nvSpPr>
                <p:cNvPr id="354" name="Rectangle: Rounded Corners 353">
                  <a:extLst>
                    <a:ext uri="{FF2B5EF4-FFF2-40B4-BE49-F238E27FC236}">
                      <a16:creationId xmlns:a16="http://schemas.microsoft.com/office/drawing/2014/main" id="{0573E04E-1E90-4876-AD40-301189F4B3D5}"/>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55" name="Rectangle: Rounded Corners 354">
                  <a:extLst>
                    <a:ext uri="{FF2B5EF4-FFF2-40B4-BE49-F238E27FC236}">
                      <a16:creationId xmlns:a16="http://schemas.microsoft.com/office/drawing/2014/main" id="{3766DD6A-C2BC-46E5-AE8C-4E2ADC0DAA24}"/>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48" name="Rectangle: Rounded Corners 347">
                <a:extLst>
                  <a:ext uri="{FF2B5EF4-FFF2-40B4-BE49-F238E27FC236}">
                    <a16:creationId xmlns:a16="http://schemas.microsoft.com/office/drawing/2014/main" id="{C44A2074-EA97-497F-90FE-236B7C94C960}"/>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349" name="Group 348">
                <a:extLst>
                  <a:ext uri="{FF2B5EF4-FFF2-40B4-BE49-F238E27FC236}">
                    <a16:creationId xmlns:a16="http://schemas.microsoft.com/office/drawing/2014/main" id="{86653F74-F4F3-40CA-8265-778A868FC8E1}"/>
                  </a:ext>
                </a:extLst>
              </p:cNvPr>
              <p:cNvGrpSpPr/>
              <p:nvPr/>
            </p:nvGrpSpPr>
            <p:grpSpPr>
              <a:xfrm>
                <a:off x="2260805" y="2148228"/>
                <a:ext cx="151882" cy="32993"/>
                <a:chOff x="3308026" y="3186049"/>
                <a:chExt cx="151882" cy="32993"/>
              </a:xfrm>
            </p:grpSpPr>
            <p:sp>
              <p:nvSpPr>
                <p:cNvPr id="351" name="Oval 350">
                  <a:extLst>
                    <a:ext uri="{FF2B5EF4-FFF2-40B4-BE49-F238E27FC236}">
                      <a16:creationId xmlns:a16="http://schemas.microsoft.com/office/drawing/2014/main" id="{8BEB4160-5622-457C-A4BA-ECB27477A1ED}"/>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52" name="Oval 351">
                  <a:extLst>
                    <a:ext uri="{FF2B5EF4-FFF2-40B4-BE49-F238E27FC236}">
                      <a16:creationId xmlns:a16="http://schemas.microsoft.com/office/drawing/2014/main" id="{1694BC1E-A2CD-4183-BD77-244903BA39B9}"/>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53" name="Oval 352">
                  <a:extLst>
                    <a:ext uri="{FF2B5EF4-FFF2-40B4-BE49-F238E27FC236}">
                      <a16:creationId xmlns:a16="http://schemas.microsoft.com/office/drawing/2014/main" id="{0CDB44CA-CDFA-4BC3-AB34-9D9CEB6AE965}"/>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50" name="Rectangle 349">
                <a:extLst>
                  <a:ext uri="{FF2B5EF4-FFF2-40B4-BE49-F238E27FC236}">
                    <a16:creationId xmlns:a16="http://schemas.microsoft.com/office/drawing/2014/main" id="{98BC6007-884E-41B2-91E7-ABEE9F3539F2}"/>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339" name="Group 338">
              <a:extLst>
                <a:ext uri="{FF2B5EF4-FFF2-40B4-BE49-F238E27FC236}">
                  <a16:creationId xmlns:a16="http://schemas.microsoft.com/office/drawing/2014/main" id="{A16B8052-2DB6-407B-A95D-F21E4E7A53AC}"/>
                </a:ext>
              </a:extLst>
            </p:cNvPr>
            <p:cNvGrpSpPr/>
            <p:nvPr/>
          </p:nvGrpSpPr>
          <p:grpSpPr>
            <a:xfrm>
              <a:off x="5020624" y="5312310"/>
              <a:ext cx="292193" cy="292193"/>
              <a:chOff x="5541120" y="1971463"/>
              <a:chExt cx="292193" cy="292193"/>
            </a:xfrm>
          </p:grpSpPr>
          <p:grpSp>
            <p:nvGrpSpPr>
              <p:cNvPr id="340" name="Group 339">
                <a:extLst>
                  <a:ext uri="{FF2B5EF4-FFF2-40B4-BE49-F238E27FC236}">
                    <a16:creationId xmlns:a16="http://schemas.microsoft.com/office/drawing/2014/main" id="{D19740AE-831A-4A98-98EA-216F283DD7E7}"/>
                  </a:ext>
                </a:extLst>
              </p:cNvPr>
              <p:cNvGrpSpPr/>
              <p:nvPr/>
            </p:nvGrpSpPr>
            <p:grpSpPr>
              <a:xfrm>
                <a:off x="5541120" y="1971463"/>
                <a:ext cx="292193" cy="292193"/>
                <a:chOff x="3137482" y="2728107"/>
                <a:chExt cx="604008" cy="604008"/>
              </a:xfrm>
            </p:grpSpPr>
            <p:sp>
              <p:nvSpPr>
                <p:cNvPr id="342" name="Oval 341">
                  <a:extLst>
                    <a:ext uri="{FF2B5EF4-FFF2-40B4-BE49-F238E27FC236}">
                      <a16:creationId xmlns:a16="http://schemas.microsoft.com/office/drawing/2014/main" id="{50A3A30A-6AAE-4370-8569-DACBAFFC5A30}"/>
                    </a:ext>
                  </a:extLst>
                </p:cNvPr>
                <p:cNvSpPr/>
                <p:nvPr/>
              </p:nvSpPr>
              <p:spPr>
                <a:xfrm>
                  <a:off x="3137482" y="2728107"/>
                  <a:ext cx="604008" cy="60400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343" name="Straight Connector 342">
                  <a:extLst>
                    <a:ext uri="{FF2B5EF4-FFF2-40B4-BE49-F238E27FC236}">
                      <a16:creationId xmlns:a16="http://schemas.microsoft.com/office/drawing/2014/main" id="{A7368713-A08D-4FA0-86FD-10735443A6CB}"/>
                    </a:ext>
                  </a:extLst>
                </p:cNvPr>
                <p:cNvCxnSpPr>
                  <a:cxnSpLocks/>
                </p:cNvCxnSpPr>
                <p:nvPr/>
              </p:nvCxnSpPr>
              <p:spPr>
                <a:xfrm flipH="1" flipV="1">
                  <a:off x="3266018" y="2949588"/>
                  <a:ext cx="173468" cy="80523"/>
                </a:xfrm>
                <a:prstGeom prst="line">
                  <a:avLst/>
                </a:prstGeom>
                <a:ln w="28575"/>
              </p:spPr>
              <p:style>
                <a:lnRef idx="1">
                  <a:schemeClr val="dk1"/>
                </a:lnRef>
                <a:fillRef idx="0">
                  <a:schemeClr val="dk1"/>
                </a:fillRef>
                <a:effectRef idx="0">
                  <a:schemeClr val="dk1"/>
                </a:effectRef>
                <a:fontRef idx="minor">
                  <a:schemeClr val="tx1"/>
                </a:fontRef>
              </p:style>
            </p:cxnSp>
            <p:cxnSp>
              <p:nvCxnSpPr>
                <p:cNvPr id="344" name="Straight Connector 343">
                  <a:extLst>
                    <a:ext uri="{FF2B5EF4-FFF2-40B4-BE49-F238E27FC236}">
                      <a16:creationId xmlns:a16="http://schemas.microsoft.com/office/drawing/2014/main" id="{CD52E4B9-1C55-4D56-BDBB-1F8D527AB5A5}"/>
                    </a:ext>
                  </a:extLst>
                </p:cNvPr>
                <p:cNvCxnSpPr>
                  <a:cxnSpLocks/>
                  <a:endCxn id="342" idx="7"/>
                </p:cNvCxnSpPr>
                <p:nvPr/>
              </p:nvCxnSpPr>
              <p:spPr>
                <a:xfrm flipV="1">
                  <a:off x="3439486" y="2816562"/>
                  <a:ext cx="213549" cy="213549"/>
                </a:xfrm>
                <a:prstGeom prst="line">
                  <a:avLst/>
                </a:prstGeom>
                <a:ln w="28575"/>
              </p:spPr>
              <p:style>
                <a:lnRef idx="1">
                  <a:schemeClr val="dk1"/>
                </a:lnRef>
                <a:fillRef idx="0">
                  <a:schemeClr val="dk1"/>
                </a:fillRef>
                <a:effectRef idx="0">
                  <a:schemeClr val="dk1"/>
                </a:effectRef>
                <a:fontRef idx="minor">
                  <a:schemeClr val="tx1"/>
                </a:fontRef>
              </p:style>
            </p:cxnSp>
          </p:grpSp>
          <p:sp>
            <p:nvSpPr>
              <p:cNvPr id="341" name="Oval 340">
                <a:extLst>
                  <a:ext uri="{FF2B5EF4-FFF2-40B4-BE49-F238E27FC236}">
                    <a16:creationId xmlns:a16="http://schemas.microsoft.com/office/drawing/2014/main" id="{A06137E5-D4B9-4D07-AF87-555196967EDC}"/>
                  </a:ext>
                </a:extLst>
              </p:cNvPr>
              <p:cNvSpPr/>
              <p:nvPr/>
            </p:nvSpPr>
            <p:spPr>
              <a:xfrm>
                <a:off x="5663837" y="2098083"/>
                <a:ext cx="46759" cy="467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grpSp>
      <p:grpSp>
        <p:nvGrpSpPr>
          <p:cNvPr id="356" name="Group 355">
            <a:extLst>
              <a:ext uri="{FF2B5EF4-FFF2-40B4-BE49-F238E27FC236}">
                <a16:creationId xmlns:a16="http://schemas.microsoft.com/office/drawing/2014/main" id="{48DE8C5C-BA65-41CB-BFD1-7C5A285D6D34}"/>
              </a:ext>
            </a:extLst>
          </p:cNvPr>
          <p:cNvGrpSpPr/>
          <p:nvPr/>
        </p:nvGrpSpPr>
        <p:grpSpPr>
          <a:xfrm>
            <a:off x="8607038" y="5778660"/>
            <a:ext cx="958651" cy="721698"/>
            <a:chOff x="4679091" y="5215531"/>
            <a:chExt cx="958651" cy="721698"/>
          </a:xfrm>
        </p:grpSpPr>
        <p:grpSp>
          <p:nvGrpSpPr>
            <p:cNvPr id="357" name="Group 356">
              <a:extLst>
                <a:ext uri="{FF2B5EF4-FFF2-40B4-BE49-F238E27FC236}">
                  <a16:creationId xmlns:a16="http://schemas.microsoft.com/office/drawing/2014/main" id="{0AC8D06E-D1D9-4CF1-BDD5-8D1068BDE996}"/>
                </a:ext>
              </a:extLst>
            </p:cNvPr>
            <p:cNvGrpSpPr/>
            <p:nvPr/>
          </p:nvGrpSpPr>
          <p:grpSpPr>
            <a:xfrm>
              <a:off x="4679091" y="5215531"/>
              <a:ext cx="958651" cy="721698"/>
              <a:chOff x="2186092" y="1721444"/>
              <a:chExt cx="851133" cy="640756"/>
            </a:xfrm>
          </p:grpSpPr>
          <p:sp>
            <p:nvSpPr>
              <p:cNvPr id="364" name="Rectangle: Rounded Corners 363">
                <a:extLst>
                  <a:ext uri="{FF2B5EF4-FFF2-40B4-BE49-F238E27FC236}">
                    <a16:creationId xmlns:a16="http://schemas.microsoft.com/office/drawing/2014/main" id="{287475A8-1A6A-42D6-A88C-361BCC4D4D37}"/>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65" name="Rectangle: Rounded Corners 364">
                <a:extLst>
                  <a:ext uri="{FF2B5EF4-FFF2-40B4-BE49-F238E27FC236}">
                    <a16:creationId xmlns:a16="http://schemas.microsoft.com/office/drawing/2014/main" id="{8A3243EA-130D-472E-82D7-5140EC584F4A}"/>
                  </a:ext>
                </a:extLst>
              </p:cNvPr>
              <p:cNvSpPr/>
              <p:nvPr/>
            </p:nvSpPr>
            <p:spPr>
              <a:xfrm>
                <a:off x="2299069" y="1775254"/>
                <a:ext cx="625178" cy="340985"/>
              </a:xfrm>
              <a:prstGeom prst="roundRect">
                <a:avLst>
                  <a:gd name="adj" fmla="val 735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366" name="Group 365">
                <a:extLst>
                  <a:ext uri="{FF2B5EF4-FFF2-40B4-BE49-F238E27FC236}">
                    <a16:creationId xmlns:a16="http://schemas.microsoft.com/office/drawing/2014/main" id="{2731F100-CE67-4EE2-940C-399D51636830}"/>
                  </a:ext>
                </a:extLst>
              </p:cNvPr>
              <p:cNvGrpSpPr/>
              <p:nvPr/>
            </p:nvGrpSpPr>
            <p:grpSpPr>
              <a:xfrm>
                <a:off x="2444916" y="2213210"/>
                <a:ext cx="333485" cy="148990"/>
                <a:chOff x="5090160" y="3721608"/>
                <a:chExt cx="1429512" cy="457200"/>
              </a:xfrm>
            </p:grpSpPr>
            <p:sp>
              <p:nvSpPr>
                <p:cNvPr id="373" name="Rectangle: Rounded Corners 372">
                  <a:extLst>
                    <a:ext uri="{FF2B5EF4-FFF2-40B4-BE49-F238E27FC236}">
                      <a16:creationId xmlns:a16="http://schemas.microsoft.com/office/drawing/2014/main" id="{9CC5C58C-0A35-45FA-9E7A-E43AC9D1B164}"/>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74" name="Rectangle: Rounded Corners 373">
                  <a:extLst>
                    <a:ext uri="{FF2B5EF4-FFF2-40B4-BE49-F238E27FC236}">
                      <a16:creationId xmlns:a16="http://schemas.microsoft.com/office/drawing/2014/main" id="{7D2E0496-BEAE-46A7-8B3C-672103561D5B}"/>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67" name="Rectangle: Rounded Corners 366">
                <a:extLst>
                  <a:ext uri="{FF2B5EF4-FFF2-40B4-BE49-F238E27FC236}">
                    <a16:creationId xmlns:a16="http://schemas.microsoft.com/office/drawing/2014/main" id="{78AA21A6-7B76-4C55-AD1C-AA75D353FE98}"/>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368" name="Group 367">
                <a:extLst>
                  <a:ext uri="{FF2B5EF4-FFF2-40B4-BE49-F238E27FC236}">
                    <a16:creationId xmlns:a16="http://schemas.microsoft.com/office/drawing/2014/main" id="{B0AD4C9B-C36D-4D8D-B9C4-FCF9335C3716}"/>
                  </a:ext>
                </a:extLst>
              </p:cNvPr>
              <p:cNvGrpSpPr/>
              <p:nvPr/>
            </p:nvGrpSpPr>
            <p:grpSpPr>
              <a:xfrm>
                <a:off x="2260805" y="2148228"/>
                <a:ext cx="151882" cy="32993"/>
                <a:chOff x="3308026" y="3186049"/>
                <a:chExt cx="151882" cy="32993"/>
              </a:xfrm>
            </p:grpSpPr>
            <p:sp>
              <p:nvSpPr>
                <p:cNvPr id="370" name="Oval 369">
                  <a:extLst>
                    <a:ext uri="{FF2B5EF4-FFF2-40B4-BE49-F238E27FC236}">
                      <a16:creationId xmlns:a16="http://schemas.microsoft.com/office/drawing/2014/main" id="{A1B36A00-AB05-4D91-8D71-683D01435C4D}"/>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71" name="Oval 370">
                  <a:extLst>
                    <a:ext uri="{FF2B5EF4-FFF2-40B4-BE49-F238E27FC236}">
                      <a16:creationId xmlns:a16="http://schemas.microsoft.com/office/drawing/2014/main" id="{037705C4-02DA-4B17-A716-CE6E451ED34E}"/>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72" name="Oval 371">
                  <a:extLst>
                    <a:ext uri="{FF2B5EF4-FFF2-40B4-BE49-F238E27FC236}">
                      <a16:creationId xmlns:a16="http://schemas.microsoft.com/office/drawing/2014/main" id="{14A9F67B-FAAE-446B-BDCD-9435170518ED}"/>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69" name="Rectangle 368">
                <a:extLst>
                  <a:ext uri="{FF2B5EF4-FFF2-40B4-BE49-F238E27FC236}">
                    <a16:creationId xmlns:a16="http://schemas.microsoft.com/office/drawing/2014/main" id="{492A9F34-BFE0-4B1A-8218-F7463FAE0136}"/>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358" name="Group 357">
              <a:extLst>
                <a:ext uri="{FF2B5EF4-FFF2-40B4-BE49-F238E27FC236}">
                  <a16:creationId xmlns:a16="http://schemas.microsoft.com/office/drawing/2014/main" id="{5A6ECF06-D561-4FA7-9896-02DBFFBE8776}"/>
                </a:ext>
              </a:extLst>
            </p:cNvPr>
            <p:cNvGrpSpPr/>
            <p:nvPr/>
          </p:nvGrpSpPr>
          <p:grpSpPr>
            <a:xfrm>
              <a:off x="5020624" y="5312310"/>
              <a:ext cx="292193" cy="292193"/>
              <a:chOff x="5541120" y="1971463"/>
              <a:chExt cx="292193" cy="292193"/>
            </a:xfrm>
          </p:grpSpPr>
          <p:grpSp>
            <p:nvGrpSpPr>
              <p:cNvPr id="359" name="Group 358">
                <a:extLst>
                  <a:ext uri="{FF2B5EF4-FFF2-40B4-BE49-F238E27FC236}">
                    <a16:creationId xmlns:a16="http://schemas.microsoft.com/office/drawing/2014/main" id="{1827A10B-2B12-4530-AA4F-3158EE5D4031}"/>
                  </a:ext>
                </a:extLst>
              </p:cNvPr>
              <p:cNvGrpSpPr/>
              <p:nvPr/>
            </p:nvGrpSpPr>
            <p:grpSpPr>
              <a:xfrm>
                <a:off x="5541120" y="1971463"/>
                <a:ext cx="292193" cy="292193"/>
                <a:chOff x="3137482" y="2728107"/>
                <a:chExt cx="604008" cy="604008"/>
              </a:xfrm>
            </p:grpSpPr>
            <p:sp>
              <p:nvSpPr>
                <p:cNvPr id="361" name="Oval 360">
                  <a:extLst>
                    <a:ext uri="{FF2B5EF4-FFF2-40B4-BE49-F238E27FC236}">
                      <a16:creationId xmlns:a16="http://schemas.microsoft.com/office/drawing/2014/main" id="{52AE66CF-D86A-48FC-9C2A-72C932779AA8}"/>
                    </a:ext>
                  </a:extLst>
                </p:cNvPr>
                <p:cNvSpPr/>
                <p:nvPr/>
              </p:nvSpPr>
              <p:spPr>
                <a:xfrm>
                  <a:off x="3137482" y="2728107"/>
                  <a:ext cx="604008" cy="60400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362" name="Straight Connector 361">
                  <a:extLst>
                    <a:ext uri="{FF2B5EF4-FFF2-40B4-BE49-F238E27FC236}">
                      <a16:creationId xmlns:a16="http://schemas.microsoft.com/office/drawing/2014/main" id="{1E27B989-ED6A-4ECD-A9E7-CA134D5A2984}"/>
                    </a:ext>
                  </a:extLst>
                </p:cNvPr>
                <p:cNvCxnSpPr>
                  <a:cxnSpLocks/>
                </p:cNvCxnSpPr>
                <p:nvPr/>
              </p:nvCxnSpPr>
              <p:spPr>
                <a:xfrm flipH="1" flipV="1">
                  <a:off x="3266018" y="2949588"/>
                  <a:ext cx="173468" cy="80523"/>
                </a:xfrm>
                <a:prstGeom prst="line">
                  <a:avLst/>
                </a:prstGeom>
                <a:ln w="28575"/>
              </p:spPr>
              <p:style>
                <a:lnRef idx="1">
                  <a:schemeClr val="dk1"/>
                </a:lnRef>
                <a:fillRef idx="0">
                  <a:schemeClr val="dk1"/>
                </a:fillRef>
                <a:effectRef idx="0">
                  <a:schemeClr val="dk1"/>
                </a:effectRef>
                <a:fontRef idx="minor">
                  <a:schemeClr val="tx1"/>
                </a:fontRef>
              </p:style>
            </p:cxnSp>
            <p:cxnSp>
              <p:nvCxnSpPr>
                <p:cNvPr id="363" name="Straight Connector 362">
                  <a:extLst>
                    <a:ext uri="{FF2B5EF4-FFF2-40B4-BE49-F238E27FC236}">
                      <a16:creationId xmlns:a16="http://schemas.microsoft.com/office/drawing/2014/main" id="{0D3731C3-C9FB-4597-A7C3-2E5A028EF707}"/>
                    </a:ext>
                  </a:extLst>
                </p:cNvPr>
                <p:cNvCxnSpPr>
                  <a:cxnSpLocks/>
                  <a:endCxn id="361" idx="7"/>
                </p:cNvCxnSpPr>
                <p:nvPr/>
              </p:nvCxnSpPr>
              <p:spPr>
                <a:xfrm flipV="1">
                  <a:off x="3439486" y="2816562"/>
                  <a:ext cx="213549" cy="213549"/>
                </a:xfrm>
                <a:prstGeom prst="line">
                  <a:avLst/>
                </a:prstGeom>
                <a:ln w="28575"/>
              </p:spPr>
              <p:style>
                <a:lnRef idx="1">
                  <a:schemeClr val="dk1"/>
                </a:lnRef>
                <a:fillRef idx="0">
                  <a:schemeClr val="dk1"/>
                </a:fillRef>
                <a:effectRef idx="0">
                  <a:schemeClr val="dk1"/>
                </a:effectRef>
                <a:fontRef idx="minor">
                  <a:schemeClr val="tx1"/>
                </a:fontRef>
              </p:style>
            </p:cxnSp>
          </p:grpSp>
          <p:sp>
            <p:nvSpPr>
              <p:cNvPr id="360" name="Oval 359">
                <a:extLst>
                  <a:ext uri="{FF2B5EF4-FFF2-40B4-BE49-F238E27FC236}">
                    <a16:creationId xmlns:a16="http://schemas.microsoft.com/office/drawing/2014/main" id="{03F4F498-480F-41FF-AA70-8E133B352E09}"/>
                  </a:ext>
                </a:extLst>
              </p:cNvPr>
              <p:cNvSpPr/>
              <p:nvPr/>
            </p:nvSpPr>
            <p:spPr>
              <a:xfrm>
                <a:off x="5663837" y="2098083"/>
                <a:ext cx="46759" cy="4675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grpSp>
      <p:sp>
        <p:nvSpPr>
          <p:cNvPr id="375" name="TextBox 374">
            <a:extLst>
              <a:ext uri="{FF2B5EF4-FFF2-40B4-BE49-F238E27FC236}">
                <a16:creationId xmlns:a16="http://schemas.microsoft.com/office/drawing/2014/main" id="{5AB2D1B5-1486-4212-8A01-2BF3124CE7FF}"/>
              </a:ext>
            </a:extLst>
          </p:cNvPr>
          <p:cNvSpPr txBox="1"/>
          <p:nvPr/>
        </p:nvSpPr>
        <p:spPr>
          <a:xfrm>
            <a:off x="10555664" y="3119110"/>
            <a:ext cx="1486304" cy="461665"/>
          </a:xfrm>
          <a:prstGeom prst="rect">
            <a:avLst/>
          </a:prstGeom>
          <a:noFill/>
        </p:spPr>
        <p:txBody>
          <a:bodyPr wrap="none" rtlCol="0">
            <a:spAutoFit/>
          </a:bodyPr>
          <a:lstStyle/>
          <a:p>
            <a:r>
              <a:rPr lang="en-SG" sz="2400" dirty="0"/>
              <a:t>round: 13</a:t>
            </a:r>
          </a:p>
        </p:txBody>
      </p:sp>
      <p:grpSp>
        <p:nvGrpSpPr>
          <p:cNvPr id="376" name="Group 375">
            <a:extLst>
              <a:ext uri="{FF2B5EF4-FFF2-40B4-BE49-F238E27FC236}">
                <a16:creationId xmlns:a16="http://schemas.microsoft.com/office/drawing/2014/main" id="{593E4771-F96B-4486-99DF-C5F15E491249}"/>
              </a:ext>
            </a:extLst>
          </p:cNvPr>
          <p:cNvGrpSpPr/>
          <p:nvPr/>
        </p:nvGrpSpPr>
        <p:grpSpPr>
          <a:xfrm>
            <a:off x="10811981" y="3803656"/>
            <a:ext cx="958651" cy="721698"/>
            <a:chOff x="2186092" y="1721444"/>
            <a:chExt cx="851133" cy="640756"/>
          </a:xfrm>
        </p:grpSpPr>
        <p:sp>
          <p:nvSpPr>
            <p:cNvPr id="377" name="Rectangle: Rounded Corners 376">
              <a:extLst>
                <a:ext uri="{FF2B5EF4-FFF2-40B4-BE49-F238E27FC236}">
                  <a16:creationId xmlns:a16="http://schemas.microsoft.com/office/drawing/2014/main" id="{F9F0BAE7-44E4-4E02-9254-574078F198D1}"/>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78" name="Rectangle: Rounded Corners 377">
              <a:extLst>
                <a:ext uri="{FF2B5EF4-FFF2-40B4-BE49-F238E27FC236}">
                  <a16:creationId xmlns:a16="http://schemas.microsoft.com/office/drawing/2014/main" id="{29220C26-62D2-4377-9369-0D542418BA9F}"/>
                </a:ext>
              </a:extLst>
            </p:cNvPr>
            <p:cNvSpPr/>
            <p:nvPr/>
          </p:nvSpPr>
          <p:spPr>
            <a:xfrm>
              <a:off x="2299069" y="1775254"/>
              <a:ext cx="625178" cy="340985"/>
            </a:xfrm>
            <a:prstGeom prst="roundRect">
              <a:avLst>
                <a:gd name="adj" fmla="val 735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379" name="Group 378">
              <a:extLst>
                <a:ext uri="{FF2B5EF4-FFF2-40B4-BE49-F238E27FC236}">
                  <a16:creationId xmlns:a16="http://schemas.microsoft.com/office/drawing/2014/main" id="{59C67B20-3E02-4852-9FC0-B5AE3FF096D2}"/>
                </a:ext>
              </a:extLst>
            </p:cNvPr>
            <p:cNvGrpSpPr/>
            <p:nvPr/>
          </p:nvGrpSpPr>
          <p:grpSpPr>
            <a:xfrm>
              <a:off x="2444916" y="2213210"/>
              <a:ext cx="333485" cy="148990"/>
              <a:chOff x="5090160" y="3721608"/>
              <a:chExt cx="1429512" cy="457200"/>
            </a:xfrm>
          </p:grpSpPr>
          <p:sp>
            <p:nvSpPr>
              <p:cNvPr id="386" name="Rectangle: Rounded Corners 385">
                <a:extLst>
                  <a:ext uri="{FF2B5EF4-FFF2-40B4-BE49-F238E27FC236}">
                    <a16:creationId xmlns:a16="http://schemas.microsoft.com/office/drawing/2014/main" id="{7F80CE48-B248-4B2A-B1BE-FC5DF4C6EC67}"/>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87" name="Rectangle: Rounded Corners 386">
                <a:extLst>
                  <a:ext uri="{FF2B5EF4-FFF2-40B4-BE49-F238E27FC236}">
                    <a16:creationId xmlns:a16="http://schemas.microsoft.com/office/drawing/2014/main" id="{2E4EAA26-C60F-491D-BC34-ED73E81C7B7B}"/>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80" name="Rectangle: Rounded Corners 379">
              <a:extLst>
                <a:ext uri="{FF2B5EF4-FFF2-40B4-BE49-F238E27FC236}">
                  <a16:creationId xmlns:a16="http://schemas.microsoft.com/office/drawing/2014/main" id="{A4AC75CB-3B66-4C43-BF9A-E411637DDD8F}"/>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381" name="Group 380">
              <a:extLst>
                <a:ext uri="{FF2B5EF4-FFF2-40B4-BE49-F238E27FC236}">
                  <a16:creationId xmlns:a16="http://schemas.microsoft.com/office/drawing/2014/main" id="{EE78F438-8A99-475A-A2B3-AD148DC5F021}"/>
                </a:ext>
              </a:extLst>
            </p:cNvPr>
            <p:cNvGrpSpPr/>
            <p:nvPr/>
          </p:nvGrpSpPr>
          <p:grpSpPr>
            <a:xfrm>
              <a:off x="2260805" y="2148228"/>
              <a:ext cx="151882" cy="32993"/>
              <a:chOff x="3308026" y="3186049"/>
              <a:chExt cx="151882" cy="32993"/>
            </a:xfrm>
          </p:grpSpPr>
          <p:sp>
            <p:nvSpPr>
              <p:cNvPr id="383" name="Oval 382">
                <a:extLst>
                  <a:ext uri="{FF2B5EF4-FFF2-40B4-BE49-F238E27FC236}">
                    <a16:creationId xmlns:a16="http://schemas.microsoft.com/office/drawing/2014/main" id="{06AAE882-49BC-4D8C-BAF3-B7AB777F7BE9}"/>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84" name="Oval 383">
                <a:extLst>
                  <a:ext uri="{FF2B5EF4-FFF2-40B4-BE49-F238E27FC236}">
                    <a16:creationId xmlns:a16="http://schemas.microsoft.com/office/drawing/2014/main" id="{44199722-8EAF-4855-9E71-462970F0FCAE}"/>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85" name="Oval 384">
                <a:extLst>
                  <a:ext uri="{FF2B5EF4-FFF2-40B4-BE49-F238E27FC236}">
                    <a16:creationId xmlns:a16="http://schemas.microsoft.com/office/drawing/2014/main" id="{C5F53F82-2138-4E5B-804C-89C1CEA9507D}"/>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82" name="Rectangle 381">
              <a:extLst>
                <a:ext uri="{FF2B5EF4-FFF2-40B4-BE49-F238E27FC236}">
                  <a16:creationId xmlns:a16="http://schemas.microsoft.com/office/drawing/2014/main" id="{F6E30F2D-AF5A-443D-8BBA-F837BA049B8E}"/>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388" name="Group 387">
            <a:extLst>
              <a:ext uri="{FF2B5EF4-FFF2-40B4-BE49-F238E27FC236}">
                <a16:creationId xmlns:a16="http://schemas.microsoft.com/office/drawing/2014/main" id="{76D9E812-672B-4337-B12A-D4C7410C5FF0}"/>
              </a:ext>
            </a:extLst>
          </p:cNvPr>
          <p:cNvGrpSpPr/>
          <p:nvPr/>
        </p:nvGrpSpPr>
        <p:grpSpPr>
          <a:xfrm>
            <a:off x="10757900" y="5131574"/>
            <a:ext cx="958651" cy="721698"/>
            <a:chOff x="2186092" y="1721444"/>
            <a:chExt cx="851133" cy="640756"/>
          </a:xfrm>
        </p:grpSpPr>
        <p:sp>
          <p:nvSpPr>
            <p:cNvPr id="389" name="Rectangle: Rounded Corners 388">
              <a:extLst>
                <a:ext uri="{FF2B5EF4-FFF2-40B4-BE49-F238E27FC236}">
                  <a16:creationId xmlns:a16="http://schemas.microsoft.com/office/drawing/2014/main" id="{A2F32AE2-B7EA-49B7-9F4C-F5D4718A5173}"/>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90" name="Rectangle: Rounded Corners 389">
              <a:extLst>
                <a:ext uri="{FF2B5EF4-FFF2-40B4-BE49-F238E27FC236}">
                  <a16:creationId xmlns:a16="http://schemas.microsoft.com/office/drawing/2014/main" id="{CD36724A-D7E5-4A4B-9EB7-BE6F25BA6634}"/>
                </a:ext>
              </a:extLst>
            </p:cNvPr>
            <p:cNvSpPr/>
            <p:nvPr/>
          </p:nvSpPr>
          <p:spPr>
            <a:xfrm>
              <a:off x="2299069" y="1775254"/>
              <a:ext cx="625178" cy="340985"/>
            </a:xfrm>
            <a:prstGeom prst="roundRect">
              <a:avLst>
                <a:gd name="adj" fmla="val 735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391" name="Group 390">
              <a:extLst>
                <a:ext uri="{FF2B5EF4-FFF2-40B4-BE49-F238E27FC236}">
                  <a16:creationId xmlns:a16="http://schemas.microsoft.com/office/drawing/2014/main" id="{3E293648-D0B3-429B-AC65-F1F40353E8ED}"/>
                </a:ext>
              </a:extLst>
            </p:cNvPr>
            <p:cNvGrpSpPr/>
            <p:nvPr/>
          </p:nvGrpSpPr>
          <p:grpSpPr>
            <a:xfrm>
              <a:off x="2444916" y="2213210"/>
              <a:ext cx="333485" cy="148990"/>
              <a:chOff x="5090160" y="3721608"/>
              <a:chExt cx="1429512" cy="457200"/>
            </a:xfrm>
          </p:grpSpPr>
          <p:sp>
            <p:nvSpPr>
              <p:cNvPr id="398" name="Rectangle: Rounded Corners 397">
                <a:extLst>
                  <a:ext uri="{FF2B5EF4-FFF2-40B4-BE49-F238E27FC236}">
                    <a16:creationId xmlns:a16="http://schemas.microsoft.com/office/drawing/2014/main" id="{994342C8-C9B9-4228-B62E-358C7296609C}"/>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99" name="Rectangle: Rounded Corners 398">
                <a:extLst>
                  <a:ext uri="{FF2B5EF4-FFF2-40B4-BE49-F238E27FC236}">
                    <a16:creationId xmlns:a16="http://schemas.microsoft.com/office/drawing/2014/main" id="{C9E2B8AE-3940-4DBB-9A99-DFA5A421B048}"/>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92" name="Rectangle: Rounded Corners 391">
              <a:extLst>
                <a:ext uri="{FF2B5EF4-FFF2-40B4-BE49-F238E27FC236}">
                  <a16:creationId xmlns:a16="http://schemas.microsoft.com/office/drawing/2014/main" id="{A88E0BFE-D8ED-492B-8958-734F4C73B0E6}"/>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393" name="Group 392">
              <a:extLst>
                <a:ext uri="{FF2B5EF4-FFF2-40B4-BE49-F238E27FC236}">
                  <a16:creationId xmlns:a16="http://schemas.microsoft.com/office/drawing/2014/main" id="{FDCFA762-98EA-43E4-99EC-FA92BFE2B30D}"/>
                </a:ext>
              </a:extLst>
            </p:cNvPr>
            <p:cNvGrpSpPr/>
            <p:nvPr/>
          </p:nvGrpSpPr>
          <p:grpSpPr>
            <a:xfrm>
              <a:off x="2260805" y="2148228"/>
              <a:ext cx="151882" cy="32993"/>
              <a:chOff x="3308026" y="3186049"/>
              <a:chExt cx="151882" cy="32993"/>
            </a:xfrm>
          </p:grpSpPr>
          <p:sp>
            <p:nvSpPr>
              <p:cNvPr id="395" name="Oval 394">
                <a:extLst>
                  <a:ext uri="{FF2B5EF4-FFF2-40B4-BE49-F238E27FC236}">
                    <a16:creationId xmlns:a16="http://schemas.microsoft.com/office/drawing/2014/main" id="{C07AF552-6F8C-4AA1-B43C-6CBD9F88507B}"/>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96" name="Oval 395">
                <a:extLst>
                  <a:ext uri="{FF2B5EF4-FFF2-40B4-BE49-F238E27FC236}">
                    <a16:creationId xmlns:a16="http://schemas.microsoft.com/office/drawing/2014/main" id="{D2127F6E-F6B0-4C1C-8CD5-4B3F89B5771E}"/>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97" name="Oval 396">
                <a:extLst>
                  <a:ext uri="{FF2B5EF4-FFF2-40B4-BE49-F238E27FC236}">
                    <a16:creationId xmlns:a16="http://schemas.microsoft.com/office/drawing/2014/main" id="{A0A0D29B-28D0-47B5-A0E8-A81491B4E2A5}"/>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94" name="Rectangle 393">
              <a:extLst>
                <a:ext uri="{FF2B5EF4-FFF2-40B4-BE49-F238E27FC236}">
                  <a16:creationId xmlns:a16="http://schemas.microsoft.com/office/drawing/2014/main" id="{FD7CF349-7B04-44AA-875B-AA674FD18114}"/>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400" name="Group 399">
            <a:extLst>
              <a:ext uri="{FF2B5EF4-FFF2-40B4-BE49-F238E27FC236}">
                <a16:creationId xmlns:a16="http://schemas.microsoft.com/office/drawing/2014/main" id="{8FDA5F9F-A02B-4702-8C9A-2EE08037D4AE}"/>
              </a:ext>
            </a:extLst>
          </p:cNvPr>
          <p:cNvGrpSpPr/>
          <p:nvPr/>
        </p:nvGrpSpPr>
        <p:grpSpPr>
          <a:xfrm>
            <a:off x="8584335" y="5778661"/>
            <a:ext cx="958651" cy="721698"/>
            <a:chOff x="2186092" y="1721444"/>
            <a:chExt cx="851133" cy="640756"/>
          </a:xfrm>
        </p:grpSpPr>
        <p:sp>
          <p:nvSpPr>
            <p:cNvPr id="401" name="Rectangle: Rounded Corners 400">
              <a:extLst>
                <a:ext uri="{FF2B5EF4-FFF2-40B4-BE49-F238E27FC236}">
                  <a16:creationId xmlns:a16="http://schemas.microsoft.com/office/drawing/2014/main" id="{6696A40D-DB39-40BB-AF79-07F075B577E1}"/>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02" name="Rectangle: Rounded Corners 401">
              <a:extLst>
                <a:ext uri="{FF2B5EF4-FFF2-40B4-BE49-F238E27FC236}">
                  <a16:creationId xmlns:a16="http://schemas.microsoft.com/office/drawing/2014/main" id="{61D0709F-4071-4EA3-B2A7-CDDE366A8A62}"/>
                </a:ext>
              </a:extLst>
            </p:cNvPr>
            <p:cNvSpPr/>
            <p:nvPr/>
          </p:nvSpPr>
          <p:spPr>
            <a:xfrm>
              <a:off x="2299069" y="1775254"/>
              <a:ext cx="625178" cy="340985"/>
            </a:xfrm>
            <a:prstGeom prst="roundRect">
              <a:avLst>
                <a:gd name="adj" fmla="val 735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403" name="Group 402">
              <a:extLst>
                <a:ext uri="{FF2B5EF4-FFF2-40B4-BE49-F238E27FC236}">
                  <a16:creationId xmlns:a16="http://schemas.microsoft.com/office/drawing/2014/main" id="{345A61C7-BA39-49AF-8FBE-F6CE27C1C1F3}"/>
                </a:ext>
              </a:extLst>
            </p:cNvPr>
            <p:cNvGrpSpPr/>
            <p:nvPr/>
          </p:nvGrpSpPr>
          <p:grpSpPr>
            <a:xfrm>
              <a:off x="2444916" y="2213210"/>
              <a:ext cx="333485" cy="148990"/>
              <a:chOff x="5090160" y="3721608"/>
              <a:chExt cx="1429512" cy="457200"/>
            </a:xfrm>
          </p:grpSpPr>
          <p:sp>
            <p:nvSpPr>
              <p:cNvPr id="410" name="Rectangle: Rounded Corners 409">
                <a:extLst>
                  <a:ext uri="{FF2B5EF4-FFF2-40B4-BE49-F238E27FC236}">
                    <a16:creationId xmlns:a16="http://schemas.microsoft.com/office/drawing/2014/main" id="{6EB6B568-3793-439B-916F-EBFE953477C7}"/>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11" name="Rectangle: Rounded Corners 410">
                <a:extLst>
                  <a:ext uri="{FF2B5EF4-FFF2-40B4-BE49-F238E27FC236}">
                    <a16:creationId xmlns:a16="http://schemas.microsoft.com/office/drawing/2014/main" id="{1016A01D-67F0-4CC1-A102-A729F55D2A35}"/>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04" name="Rectangle: Rounded Corners 403">
              <a:extLst>
                <a:ext uri="{FF2B5EF4-FFF2-40B4-BE49-F238E27FC236}">
                  <a16:creationId xmlns:a16="http://schemas.microsoft.com/office/drawing/2014/main" id="{CF68C6E0-7958-415F-A631-86FFEE18E2A1}"/>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405" name="Group 404">
              <a:extLst>
                <a:ext uri="{FF2B5EF4-FFF2-40B4-BE49-F238E27FC236}">
                  <a16:creationId xmlns:a16="http://schemas.microsoft.com/office/drawing/2014/main" id="{066B51E5-2E08-45DC-837D-D39EC3C1D469}"/>
                </a:ext>
              </a:extLst>
            </p:cNvPr>
            <p:cNvGrpSpPr/>
            <p:nvPr/>
          </p:nvGrpSpPr>
          <p:grpSpPr>
            <a:xfrm>
              <a:off x="2260805" y="2148228"/>
              <a:ext cx="151882" cy="32993"/>
              <a:chOff x="3308026" y="3186049"/>
              <a:chExt cx="151882" cy="32993"/>
            </a:xfrm>
          </p:grpSpPr>
          <p:sp>
            <p:nvSpPr>
              <p:cNvPr id="407" name="Oval 406">
                <a:extLst>
                  <a:ext uri="{FF2B5EF4-FFF2-40B4-BE49-F238E27FC236}">
                    <a16:creationId xmlns:a16="http://schemas.microsoft.com/office/drawing/2014/main" id="{B5952074-B00C-4CE6-AB98-74FDC89E5E67}"/>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08" name="Oval 407">
                <a:extLst>
                  <a:ext uri="{FF2B5EF4-FFF2-40B4-BE49-F238E27FC236}">
                    <a16:creationId xmlns:a16="http://schemas.microsoft.com/office/drawing/2014/main" id="{472AD8F7-0A26-4948-8691-23C453DD123B}"/>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09" name="Oval 408">
                <a:extLst>
                  <a:ext uri="{FF2B5EF4-FFF2-40B4-BE49-F238E27FC236}">
                    <a16:creationId xmlns:a16="http://schemas.microsoft.com/office/drawing/2014/main" id="{54C4332E-5529-48C9-9CCC-87F628994957}"/>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06" name="Rectangle 405">
              <a:extLst>
                <a:ext uri="{FF2B5EF4-FFF2-40B4-BE49-F238E27FC236}">
                  <a16:creationId xmlns:a16="http://schemas.microsoft.com/office/drawing/2014/main" id="{8FB29B29-D4E0-437E-A1C1-B8BD3888D35D}"/>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412" name="Group 411">
            <a:extLst>
              <a:ext uri="{FF2B5EF4-FFF2-40B4-BE49-F238E27FC236}">
                <a16:creationId xmlns:a16="http://schemas.microsoft.com/office/drawing/2014/main" id="{8AE271F2-4858-4B5C-94A1-DD8DF9928DAC}"/>
              </a:ext>
            </a:extLst>
          </p:cNvPr>
          <p:cNvGrpSpPr/>
          <p:nvPr/>
        </p:nvGrpSpPr>
        <p:grpSpPr>
          <a:xfrm>
            <a:off x="8872092" y="4496102"/>
            <a:ext cx="958651" cy="721698"/>
            <a:chOff x="2186092" y="1721444"/>
            <a:chExt cx="851133" cy="640756"/>
          </a:xfrm>
        </p:grpSpPr>
        <p:sp>
          <p:nvSpPr>
            <p:cNvPr id="413" name="Rectangle: Rounded Corners 412">
              <a:extLst>
                <a:ext uri="{FF2B5EF4-FFF2-40B4-BE49-F238E27FC236}">
                  <a16:creationId xmlns:a16="http://schemas.microsoft.com/office/drawing/2014/main" id="{4BBA00BE-E592-492C-B060-D64ADBA00551}"/>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14" name="Rectangle: Rounded Corners 413">
              <a:extLst>
                <a:ext uri="{FF2B5EF4-FFF2-40B4-BE49-F238E27FC236}">
                  <a16:creationId xmlns:a16="http://schemas.microsoft.com/office/drawing/2014/main" id="{BE6649BA-6703-4D05-A98B-6E282CEE0AAF}"/>
                </a:ext>
              </a:extLst>
            </p:cNvPr>
            <p:cNvSpPr/>
            <p:nvPr/>
          </p:nvSpPr>
          <p:spPr>
            <a:xfrm>
              <a:off x="2299069" y="1775254"/>
              <a:ext cx="625178" cy="340985"/>
            </a:xfrm>
            <a:prstGeom prst="roundRect">
              <a:avLst>
                <a:gd name="adj" fmla="val 735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415" name="Group 414">
              <a:extLst>
                <a:ext uri="{FF2B5EF4-FFF2-40B4-BE49-F238E27FC236}">
                  <a16:creationId xmlns:a16="http://schemas.microsoft.com/office/drawing/2014/main" id="{1DED60FE-87D8-4797-BE05-28C573D609A5}"/>
                </a:ext>
              </a:extLst>
            </p:cNvPr>
            <p:cNvGrpSpPr/>
            <p:nvPr/>
          </p:nvGrpSpPr>
          <p:grpSpPr>
            <a:xfrm>
              <a:off x="2444916" y="2213210"/>
              <a:ext cx="333485" cy="148990"/>
              <a:chOff x="5090160" y="3721608"/>
              <a:chExt cx="1429512" cy="457200"/>
            </a:xfrm>
          </p:grpSpPr>
          <p:sp>
            <p:nvSpPr>
              <p:cNvPr id="422" name="Rectangle: Rounded Corners 421">
                <a:extLst>
                  <a:ext uri="{FF2B5EF4-FFF2-40B4-BE49-F238E27FC236}">
                    <a16:creationId xmlns:a16="http://schemas.microsoft.com/office/drawing/2014/main" id="{6B2FDD0B-09EF-4D32-8B59-33C26B9AB16C}"/>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23" name="Rectangle: Rounded Corners 422">
                <a:extLst>
                  <a:ext uri="{FF2B5EF4-FFF2-40B4-BE49-F238E27FC236}">
                    <a16:creationId xmlns:a16="http://schemas.microsoft.com/office/drawing/2014/main" id="{7399A2D5-0D82-4F05-B838-097D40496ACC}"/>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16" name="Rectangle: Rounded Corners 415">
              <a:extLst>
                <a:ext uri="{FF2B5EF4-FFF2-40B4-BE49-F238E27FC236}">
                  <a16:creationId xmlns:a16="http://schemas.microsoft.com/office/drawing/2014/main" id="{A1053A69-924D-4813-8368-0F5E85E9B145}"/>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417" name="Group 416">
              <a:extLst>
                <a:ext uri="{FF2B5EF4-FFF2-40B4-BE49-F238E27FC236}">
                  <a16:creationId xmlns:a16="http://schemas.microsoft.com/office/drawing/2014/main" id="{BD84BC3E-7B84-4D31-A16B-7730C4AB37D9}"/>
                </a:ext>
              </a:extLst>
            </p:cNvPr>
            <p:cNvGrpSpPr/>
            <p:nvPr/>
          </p:nvGrpSpPr>
          <p:grpSpPr>
            <a:xfrm>
              <a:off x="2260805" y="2148228"/>
              <a:ext cx="151882" cy="32993"/>
              <a:chOff x="3308026" y="3186049"/>
              <a:chExt cx="151882" cy="32993"/>
            </a:xfrm>
          </p:grpSpPr>
          <p:sp>
            <p:nvSpPr>
              <p:cNvPr id="419" name="Oval 418">
                <a:extLst>
                  <a:ext uri="{FF2B5EF4-FFF2-40B4-BE49-F238E27FC236}">
                    <a16:creationId xmlns:a16="http://schemas.microsoft.com/office/drawing/2014/main" id="{EAA84775-D2A6-498E-8D35-C6592D5ABEAC}"/>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20" name="Oval 419">
                <a:extLst>
                  <a:ext uri="{FF2B5EF4-FFF2-40B4-BE49-F238E27FC236}">
                    <a16:creationId xmlns:a16="http://schemas.microsoft.com/office/drawing/2014/main" id="{79B97879-4463-498C-AFE1-9D5CED27ECB0}"/>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21" name="Oval 420">
                <a:extLst>
                  <a:ext uri="{FF2B5EF4-FFF2-40B4-BE49-F238E27FC236}">
                    <a16:creationId xmlns:a16="http://schemas.microsoft.com/office/drawing/2014/main" id="{06EAAFBD-FF68-47E7-AAD4-A42E0B3B92A5}"/>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18" name="Rectangle 417">
              <a:extLst>
                <a:ext uri="{FF2B5EF4-FFF2-40B4-BE49-F238E27FC236}">
                  <a16:creationId xmlns:a16="http://schemas.microsoft.com/office/drawing/2014/main" id="{67615A50-4CE4-4EC9-813D-7E8F733FCCB1}"/>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424" name="Group 423">
            <a:extLst>
              <a:ext uri="{FF2B5EF4-FFF2-40B4-BE49-F238E27FC236}">
                <a16:creationId xmlns:a16="http://schemas.microsoft.com/office/drawing/2014/main" id="{5121FC10-631E-495C-BAB0-7288D3C2196D}"/>
              </a:ext>
            </a:extLst>
          </p:cNvPr>
          <p:cNvGrpSpPr/>
          <p:nvPr/>
        </p:nvGrpSpPr>
        <p:grpSpPr>
          <a:xfrm>
            <a:off x="9443778" y="2986530"/>
            <a:ext cx="958651" cy="721698"/>
            <a:chOff x="2186092" y="1721444"/>
            <a:chExt cx="851133" cy="640756"/>
          </a:xfrm>
        </p:grpSpPr>
        <p:sp>
          <p:nvSpPr>
            <p:cNvPr id="425" name="Rectangle: Rounded Corners 424">
              <a:extLst>
                <a:ext uri="{FF2B5EF4-FFF2-40B4-BE49-F238E27FC236}">
                  <a16:creationId xmlns:a16="http://schemas.microsoft.com/office/drawing/2014/main" id="{38D88566-59FA-4E88-A51F-210ADB67B41E}"/>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26" name="Rectangle: Rounded Corners 425">
              <a:extLst>
                <a:ext uri="{FF2B5EF4-FFF2-40B4-BE49-F238E27FC236}">
                  <a16:creationId xmlns:a16="http://schemas.microsoft.com/office/drawing/2014/main" id="{661C16F3-0AAD-49EE-9B7F-7F60B9294B07}"/>
                </a:ext>
              </a:extLst>
            </p:cNvPr>
            <p:cNvSpPr/>
            <p:nvPr/>
          </p:nvSpPr>
          <p:spPr>
            <a:xfrm>
              <a:off x="2299069" y="1775254"/>
              <a:ext cx="625178" cy="340985"/>
            </a:xfrm>
            <a:prstGeom prst="roundRect">
              <a:avLst>
                <a:gd name="adj" fmla="val 735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427" name="Group 426">
              <a:extLst>
                <a:ext uri="{FF2B5EF4-FFF2-40B4-BE49-F238E27FC236}">
                  <a16:creationId xmlns:a16="http://schemas.microsoft.com/office/drawing/2014/main" id="{8406635B-F261-4C98-AB34-A99B6DB772C2}"/>
                </a:ext>
              </a:extLst>
            </p:cNvPr>
            <p:cNvGrpSpPr/>
            <p:nvPr/>
          </p:nvGrpSpPr>
          <p:grpSpPr>
            <a:xfrm>
              <a:off x="2444916" y="2213210"/>
              <a:ext cx="333485" cy="148990"/>
              <a:chOff x="5090160" y="3721608"/>
              <a:chExt cx="1429512" cy="457200"/>
            </a:xfrm>
          </p:grpSpPr>
          <p:sp>
            <p:nvSpPr>
              <p:cNvPr id="434" name="Rectangle: Rounded Corners 433">
                <a:extLst>
                  <a:ext uri="{FF2B5EF4-FFF2-40B4-BE49-F238E27FC236}">
                    <a16:creationId xmlns:a16="http://schemas.microsoft.com/office/drawing/2014/main" id="{481593B5-86DF-4815-8A9D-D7BF385D52B4}"/>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35" name="Rectangle: Rounded Corners 434">
                <a:extLst>
                  <a:ext uri="{FF2B5EF4-FFF2-40B4-BE49-F238E27FC236}">
                    <a16:creationId xmlns:a16="http://schemas.microsoft.com/office/drawing/2014/main" id="{92A78C51-C85A-47CB-B51A-9EABC06BF623}"/>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28" name="Rectangle: Rounded Corners 427">
              <a:extLst>
                <a:ext uri="{FF2B5EF4-FFF2-40B4-BE49-F238E27FC236}">
                  <a16:creationId xmlns:a16="http://schemas.microsoft.com/office/drawing/2014/main" id="{65D24DD0-1A82-45C9-8C01-F9E54BCE7669}"/>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429" name="Group 428">
              <a:extLst>
                <a:ext uri="{FF2B5EF4-FFF2-40B4-BE49-F238E27FC236}">
                  <a16:creationId xmlns:a16="http://schemas.microsoft.com/office/drawing/2014/main" id="{D45E7218-5410-4679-9B9A-D78B2ADF66CC}"/>
                </a:ext>
              </a:extLst>
            </p:cNvPr>
            <p:cNvGrpSpPr/>
            <p:nvPr/>
          </p:nvGrpSpPr>
          <p:grpSpPr>
            <a:xfrm>
              <a:off x="2260805" y="2148228"/>
              <a:ext cx="151882" cy="32993"/>
              <a:chOff x="3308026" y="3186049"/>
              <a:chExt cx="151882" cy="32993"/>
            </a:xfrm>
          </p:grpSpPr>
          <p:sp>
            <p:nvSpPr>
              <p:cNvPr id="431" name="Oval 430">
                <a:extLst>
                  <a:ext uri="{FF2B5EF4-FFF2-40B4-BE49-F238E27FC236}">
                    <a16:creationId xmlns:a16="http://schemas.microsoft.com/office/drawing/2014/main" id="{19BF1D37-DD2D-4167-A0D7-D601A9C181D3}"/>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32" name="Oval 431">
                <a:extLst>
                  <a:ext uri="{FF2B5EF4-FFF2-40B4-BE49-F238E27FC236}">
                    <a16:creationId xmlns:a16="http://schemas.microsoft.com/office/drawing/2014/main" id="{2140CC86-553E-4FC7-89EF-572B2605AACF}"/>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33" name="Oval 432">
                <a:extLst>
                  <a:ext uri="{FF2B5EF4-FFF2-40B4-BE49-F238E27FC236}">
                    <a16:creationId xmlns:a16="http://schemas.microsoft.com/office/drawing/2014/main" id="{08045337-4A5D-4D49-A6E1-B1B0C259C484}"/>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30" name="Rectangle 429">
              <a:extLst>
                <a:ext uri="{FF2B5EF4-FFF2-40B4-BE49-F238E27FC236}">
                  <a16:creationId xmlns:a16="http://schemas.microsoft.com/office/drawing/2014/main" id="{80F96738-0117-4AEF-B69D-5796B7AD3793}"/>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436" name="Group 435">
            <a:extLst>
              <a:ext uri="{FF2B5EF4-FFF2-40B4-BE49-F238E27FC236}">
                <a16:creationId xmlns:a16="http://schemas.microsoft.com/office/drawing/2014/main" id="{D2CDEF92-0B37-441B-99FC-13AE848D1C76}"/>
              </a:ext>
            </a:extLst>
          </p:cNvPr>
          <p:cNvGrpSpPr/>
          <p:nvPr/>
        </p:nvGrpSpPr>
        <p:grpSpPr>
          <a:xfrm>
            <a:off x="7700725" y="3347914"/>
            <a:ext cx="958651" cy="721698"/>
            <a:chOff x="2186092" y="1721444"/>
            <a:chExt cx="851133" cy="640756"/>
          </a:xfrm>
        </p:grpSpPr>
        <p:sp>
          <p:nvSpPr>
            <p:cNvPr id="437" name="Rectangle: Rounded Corners 436">
              <a:extLst>
                <a:ext uri="{FF2B5EF4-FFF2-40B4-BE49-F238E27FC236}">
                  <a16:creationId xmlns:a16="http://schemas.microsoft.com/office/drawing/2014/main" id="{75950EC0-D10E-4D09-B42D-C9114EB224C6}"/>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38" name="Rectangle: Rounded Corners 437">
              <a:extLst>
                <a:ext uri="{FF2B5EF4-FFF2-40B4-BE49-F238E27FC236}">
                  <a16:creationId xmlns:a16="http://schemas.microsoft.com/office/drawing/2014/main" id="{765DCC76-B1CD-4EDF-A4B4-779421EC1594}"/>
                </a:ext>
              </a:extLst>
            </p:cNvPr>
            <p:cNvSpPr/>
            <p:nvPr/>
          </p:nvSpPr>
          <p:spPr>
            <a:xfrm>
              <a:off x="2299069" y="1775254"/>
              <a:ext cx="625178" cy="340985"/>
            </a:xfrm>
            <a:prstGeom prst="roundRect">
              <a:avLst>
                <a:gd name="adj" fmla="val 735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439" name="Group 438">
              <a:extLst>
                <a:ext uri="{FF2B5EF4-FFF2-40B4-BE49-F238E27FC236}">
                  <a16:creationId xmlns:a16="http://schemas.microsoft.com/office/drawing/2014/main" id="{485FC9A7-C003-4769-A5AD-743EE340814F}"/>
                </a:ext>
              </a:extLst>
            </p:cNvPr>
            <p:cNvGrpSpPr/>
            <p:nvPr/>
          </p:nvGrpSpPr>
          <p:grpSpPr>
            <a:xfrm>
              <a:off x="2444916" y="2213210"/>
              <a:ext cx="333485" cy="148990"/>
              <a:chOff x="5090160" y="3721608"/>
              <a:chExt cx="1429512" cy="457200"/>
            </a:xfrm>
          </p:grpSpPr>
          <p:sp>
            <p:nvSpPr>
              <p:cNvPr id="446" name="Rectangle: Rounded Corners 445">
                <a:extLst>
                  <a:ext uri="{FF2B5EF4-FFF2-40B4-BE49-F238E27FC236}">
                    <a16:creationId xmlns:a16="http://schemas.microsoft.com/office/drawing/2014/main" id="{80FAE0B3-553D-4767-8077-682C4F025760}"/>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47" name="Rectangle: Rounded Corners 446">
                <a:extLst>
                  <a:ext uri="{FF2B5EF4-FFF2-40B4-BE49-F238E27FC236}">
                    <a16:creationId xmlns:a16="http://schemas.microsoft.com/office/drawing/2014/main" id="{D7027C45-EDA2-42A1-A36A-DA4F851B54C7}"/>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40" name="Rectangle: Rounded Corners 439">
              <a:extLst>
                <a:ext uri="{FF2B5EF4-FFF2-40B4-BE49-F238E27FC236}">
                  <a16:creationId xmlns:a16="http://schemas.microsoft.com/office/drawing/2014/main" id="{619F68A2-016A-4C0D-8E08-31BE2F2C6A42}"/>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441" name="Group 440">
              <a:extLst>
                <a:ext uri="{FF2B5EF4-FFF2-40B4-BE49-F238E27FC236}">
                  <a16:creationId xmlns:a16="http://schemas.microsoft.com/office/drawing/2014/main" id="{02513803-FC2C-4E27-A174-8E7E51A3B21A}"/>
                </a:ext>
              </a:extLst>
            </p:cNvPr>
            <p:cNvGrpSpPr/>
            <p:nvPr/>
          </p:nvGrpSpPr>
          <p:grpSpPr>
            <a:xfrm>
              <a:off x="2260805" y="2148228"/>
              <a:ext cx="151882" cy="32993"/>
              <a:chOff x="3308026" y="3186049"/>
              <a:chExt cx="151882" cy="32993"/>
            </a:xfrm>
          </p:grpSpPr>
          <p:sp>
            <p:nvSpPr>
              <p:cNvPr id="443" name="Oval 442">
                <a:extLst>
                  <a:ext uri="{FF2B5EF4-FFF2-40B4-BE49-F238E27FC236}">
                    <a16:creationId xmlns:a16="http://schemas.microsoft.com/office/drawing/2014/main" id="{3A967196-2DB8-4C61-BD50-150E2AC5D4A7}"/>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44" name="Oval 443">
                <a:extLst>
                  <a:ext uri="{FF2B5EF4-FFF2-40B4-BE49-F238E27FC236}">
                    <a16:creationId xmlns:a16="http://schemas.microsoft.com/office/drawing/2014/main" id="{8CBC3267-773E-46C3-A7EC-EA666AD496A2}"/>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45" name="Oval 444">
                <a:extLst>
                  <a:ext uri="{FF2B5EF4-FFF2-40B4-BE49-F238E27FC236}">
                    <a16:creationId xmlns:a16="http://schemas.microsoft.com/office/drawing/2014/main" id="{5A67FFFA-3DB0-45CD-89B1-0A22EA68E336}"/>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42" name="Rectangle 441">
              <a:extLst>
                <a:ext uri="{FF2B5EF4-FFF2-40B4-BE49-F238E27FC236}">
                  <a16:creationId xmlns:a16="http://schemas.microsoft.com/office/drawing/2014/main" id="{3C68499C-639A-4C9E-B76A-F6451E0F1B5A}"/>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448" name="Group 447">
            <a:extLst>
              <a:ext uri="{FF2B5EF4-FFF2-40B4-BE49-F238E27FC236}">
                <a16:creationId xmlns:a16="http://schemas.microsoft.com/office/drawing/2014/main" id="{5EC21976-EC66-4FB2-B529-66ECA99D4085}"/>
              </a:ext>
            </a:extLst>
          </p:cNvPr>
          <p:cNvGrpSpPr/>
          <p:nvPr/>
        </p:nvGrpSpPr>
        <p:grpSpPr>
          <a:xfrm>
            <a:off x="7022654" y="4868973"/>
            <a:ext cx="958651" cy="721698"/>
            <a:chOff x="2186092" y="1721444"/>
            <a:chExt cx="851133" cy="640756"/>
          </a:xfrm>
        </p:grpSpPr>
        <p:sp>
          <p:nvSpPr>
            <p:cNvPr id="449" name="Rectangle: Rounded Corners 448">
              <a:extLst>
                <a:ext uri="{FF2B5EF4-FFF2-40B4-BE49-F238E27FC236}">
                  <a16:creationId xmlns:a16="http://schemas.microsoft.com/office/drawing/2014/main" id="{05FC9404-05BF-4E42-AB09-3FCA8F842185}"/>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50" name="Rectangle: Rounded Corners 449">
              <a:extLst>
                <a:ext uri="{FF2B5EF4-FFF2-40B4-BE49-F238E27FC236}">
                  <a16:creationId xmlns:a16="http://schemas.microsoft.com/office/drawing/2014/main" id="{BF1CB3D2-DF6F-42EA-81DE-70731BC54997}"/>
                </a:ext>
              </a:extLst>
            </p:cNvPr>
            <p:cNvSpPr/>
            <p:nvPr/>
          </p:nvSpPr>
          <p:spPr>
            <a:xfrm>
              <a:off x="2299069" y="1775254"/>
              <a:ext cx="625178" cy="340985"/>
            </a:xfrm>
            <a:prstGeom prst="roundRect">
              <a:avLst>
                <a:gd name="adj" fmla="val 735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451" name="Group 450">
              <a:extLst>
                <a:ext uri="{FF2B5EF4-FFF2-40B4-BE49-F238E27FC236}">
                  <a16:creationId xmlns:a16="http://schemas.microsoft.com/office/drawing/2014/main" id="{E3DAB902-44C5-4558-89D7-3C6673D746F1}"/>
                </a:ext>
              </a:extLst>
            </p:cNvPr>
            <p:cNvGrpSpPr/>
            <p:nvPr/>
          </p:nvGrpSpPr>
          <p:grpSpPr>
            <a:xfrm>
              <a:off x="2444916" y="2213210"/>
              <a:ext cx="333485" cy="148990"/>
              <a:chOff x="5090160" y="3721608"/>
              <a:chExt cx="1429512" cy="457200"/>
            </a:xfrm>
          </p:grpSpPr>
          <p:sp>
            <p:nvSpPr>
              <p:cNvPr id="458" name="Rectangle: Rounded Corners 457">
                <a:extLst>
                  <a:ext uri="{FF2B5EF4-FFF2-40B4-BE49-F238E27FC236}">
                    <a16:creationId xmlns:a16="http://schemas.microsoft.com/office/drawing/2014/main" id="{B8D25402-5DD5-4892-A3ED-870C77CE72A2}"/>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59" name="Rectangle: Rounded Corners 458">
                <a:extLst>
                  <a:ext uri="{FF2B5EF4-FFF2-40B4-BE49-F238E27FC236}">
                    <a16:creationId xmlns:a16="http://schemas.microsoft.com/office/drawing/2014/main" id="{B27BBDB5-1710-4AFC-BCD6-E89DAC927653}"/>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52" name="Rectangle: Rounded Corners 451">
              <a:extLst>
                <a:ext uri="{FF2B5EF4-FFF2-40B4-BE49-F238E27FC236}">
                  <a16:creationId xmlns:a16="http://schemas.microsoft.com/office/drawing/2014/main" id="{983FF8BD-3315-4CEE-96CE-5FFA523AED66}"/>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453" name="Group 452">
              <a:extLst>
                <a:ext uri="{FF2B5EF4-FFF2-40B4-BE49-F238E27FC236}">
                  <a16:creationId xmlns:a16="http://schemas.microsoft.com/office/drawing/2014/main" id="{103E4A00-26B3-4A0D-A57F-3BF74950C914}"/>
                </a:ext>
              </a:extLst>
            </p:cNvPr>
            <p:cNvGrpSpPr/>
            <p:nvPr/>
          </p:nvGrpSpPr>
          <p:grpSpPr>
            <a:xfrm>
              <a:off x="2260805" y="2148228"/>
              <a:ext cx="151882" cy="32993"/>
              <a:chOff x="3308026" y="3186049"/>
              <a:chExt cx="151882" cy="32993"/>
            </a:xfrm>
          </p:grpSpPr>
          <p:sp>
            <p:nvSpPr>
              <p:cNvPr id="455" name="Oval 454">
                <a:extLst>
                  <a:ext uri="{FF2B5EF4-FFF2-40B4-BE49-F238E27FC236}">
                    <a16:creationId xmlns:a16="http://schemas.microsoft.com/office/drawing/2014/main" id="{701E833F-8492-45B4-B996-C66FC5A2C972}"/>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56" name="Oval 455">
                <a:extLst>
                  <a:ext uri="{FF2B5EF4-FFF2-40B4-BE49-F238E27FC236}">
                    <a16:creationId xmlns:a16="http://schemas.microsoft.com/office/drawing/2014/main" id="{9F7AD4FB-FEE9-400D-9822-6345BFE7BEDC}"/>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57" name="Oval 456">
                <a:extLst>
                  <a:ext uri="{FF2B5EF4-FFF2-40B4-BE49-F238E27FC236}">
                    <a16:creationId xmlns:a16="http://schemas.microsoft.com/office/drawing/2014/main" id="{FCC4CA22-7A95-4492-A8A7-B6DDD86A4F56}"/>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54" name="Rectangle 453">
              <a:extLst>
                <a:ext uri="{FF2B5EF4-FFF2-40B4-BE49-F238E27FC236}">
                  <a16:creationId xmlns:a16="http://schemas.microsoft.com/office/drawing/2014/main" id="{9F68C5BC-FD73-4A8D-9CCC-2A9008063F81}"/>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460" name="Group 459">
            <a:extLst>
              <a:ext uri="{FF2B5EF4-FFF2-40B4-BE49-F238E27FC236}">
                <a16:creationId xmlns:a16="http://schemas.microsoft.com/office/drawing/2014/main" id="{998C89C2-61CC-4C0C-AA0A-224453B81446}"/>
              </a:ext>
            </a:extLst>
          </p:cNvPr>
          <p:cNvGrpSpPr/>
          <p:nvPr/>
        </p:nvGrpSpPr>
        <p:grpSpPr>
          <a:xfrm>
            <a:off x="6093914" y="3754616"/>
            <a:ext cx="958651" cy="721698"/>
            <a:chOff x="2186092" y="1721444"/>
            <a:chExt cx="851133" cy="640756"/>
          </a:xfrm>
        </p:grpSpPr>
        <p:sp>
          <p:nvSpPr>
            <p:cNvPr id="461" name="Rectangle: Rounded Corners 460">
              <a:extLst>
                <a:ext uri="{FF2B5EF4-FFF2-40B4-BE49-F238E27FC236}">
                  <a16:creationId xmlns:a16="http://schemas.microsoft.com/office/drawing/2014/main" id="{E70349E6-00E5-4742-9295-C48CA5337BA5}"/>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62" name="Rectangle: Rounded Corners 461">
              <a:extLst>
                <a:ext uri="{FF2B5EF4-FFF2-40B4-BE49-F238E27FC236}">
                  <a16:creationId xmlns:a16="http://schemas.microsoft.com/office/drawing/2014/main" id="{22A47BD6-2ECD-45AD-B814-2FFBF710D65A}"/>
                </a:ext>
              </a:extLst>
            </p:cNvPr>
            <p:cNvSpPr/>
            <p:nvPr/>
          </p:nvSpPr>
          <p:spPr>
            <a:xfrm>
              <a:off x="2299069" y="1775254"/>
              <a:ext cx="625178" cy="340985"/>
            </a:xfrm>
            <a:prstGeom prst="roundRect">
              <a:avLst>
                <a:gd name="adj" fmla="val 735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b="1" dirty="0">
                <a:solidFill>
                  <a:schemeClr val="tx1"/>
                </a:solidFill>
              </a:endParaRPr>
            </a:p>
          </p:txBody>
        </p:sp>
        <p:grpSp>
          <p:nvGrpSpPr>
            <p:cNvPr id="463" name="Group 462">
              <a:extLst>
                <a:ext uri="{FF2B5EF4-FFF2-40B4-BE49-F238E27FC236}">
                  <a16:creationId xmlns:a16="http://schemas.microsoft.com/office/drawing/2014/main" id="{C6AE8BE6-73F4-47B9-8171-B502F1D8C114}"/>
                </a:ext>
              </a:extLst>
            </p:cNvPr>
            <p:cNvGrpSpPr/>
            <p:nvPr/>
          </p:nvGrpSpPr>
          <p:grpSpPr>
            <a:xfrm>
              <a:off x="2444916" y="2213210"/>
              <a:ext cx="333485" cy="148990"/>
              <a:chOff x="5090160" y="3721608"/>
              <a:chExt cx="1429512" cy="457200"/>
            </a:xfrm>
          </p:grpSpPr>
          <p:sp>
            <p:nvSpPr>
              <p:cNvPr id="470" name="Rectangle: Rounded Corners 469">
                <a:extLst>
                  <a:ext uri="{FF2B5EF4-FFF2-40B4-BE49-F238E27FC236}">
                    <a16:creationId xmlns:a16="http://schemas.microsoft.com/office/drawing/2014/main" id="{D6D1B5A9-F713-4846-8504-9CB9B9ABDA77}"/>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71" name="Rectangle: Rounded Corners 470">
                <a:extLst>
                  <a:ext uri="{FF2B5EF4-FFF2-40B4-BE49-F238E27FC236}">
                    <a16:creationId xmlns:a16="http://schemas.microsoft.com/office/drawing/2014/main" id="{89FF7DED-90B4-46EB-906A-68CF49E5F3DA}"/>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64" name="Rectangle: Rounded Corners 463">
              <a:extLst>
                <a:ext uri="{FF2B5EF4-FFF2-40B4-BE49-F238E27FC236}">
                  <a16:creationId xmlns:a16="http://schemas.microsoft.com/office/drawing/2014/main" id="{B22B0978-C93A-4795-8BE2-22ACAC572F13}"/>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465" name="Group 464">
              <a:extLst>
                <a:ext uri="{FF2B5EF4-FFF2-40B4-BE49-F238E27FC236}">
                  <a16:creationId xmlns:a16="http://schemas.microsoft.com/office/drawing/2014/main" id="{5EE52C84-4F96-48A7-A6A4-CEB32F6921FE}"/>
                </a:ext>
              </a:extLst>
            </p:cNvPr>
            <p:cNvGrpSpPr/>
            <p:nvPr/>
          </p:nvGrpSpPr>
          <p:grpSpPr>
            <a:xfrm>
              <a:off x="2260805" y="2148228"/>
              <a:ext cx="151882" cy="32993"/>
              <a:chOff x="3308026" y="3186049"/>
              <a:chExt cx="151882" cy="32993"/>
            </a:xfrm>
          </p:grpSpPr>
          <p:sp>
            <p:nvSpPr>
              <p:cNvPr id="467" name="Oval 466">
                <a:extLst>
                  <a:ext uri="{FF2B5EF4-FFF2-40B4-BE49-F238E27FC236}">
                    <a16:creationId xmlns:a16="http://schemas.microsoft.com/office/drawing/2014/main" id="{2B293B63-7620-4526-84F0-9E809E4EBD86}"/>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68" name="Oval 467">
                <a:extLst>
                  <a:ext uri="{FF2B5EF4-FFF2-40B4-BE49-F238E27FC236}">
                    <a16:creationId xmlns:a16="http://schemas.microsoft.com/office/drawing/2014/main" id="{29731208-8BFC-49A8-9FE9-F33B278402B9}"/>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69" name="Oval 468">
                <a:extLst>
                  <a:ext uri="{FF2B5EF4-FFF2-40B4-BE49-F238E27FC236}">
                    <a16:creationId xmlns:a16="http://schemas.microsoft.com/office/drawing/2014/main" id="{41D061AD-61F8-4009-AFC2-EFC108B954BE}"/>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66" name="Rectangle 465">
              <a:extLst>
                <a:ext uri="{FF2B5EF4-FFF2-40B4-BE49-F238E27FC236}">
                  <a16:creationId xmlns:a16="http://schemas.microsoft.com/office/drawing/2014/main" id="{38B4FD5C-74AE-401B-85F1-F18E0288E4F3}"/>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sp>
        <p:nvSpPr>
          <p:cNvPr id="472" name="TextBox 471">
            <a:extLst>
              <a:ext uri="{FF2B5EF4-FFF2-40B4-BE49-F238E27FC236}">
                <a16:creationId xmlns:a16="http://schemas.microsoft.com/office/drawing/2014/main" id="{4A33453E-1A35-4C84-8226-C0741E294198}"/>
              </a:ext>
            </a:extLst>
          </p:cNvPr>
          <p:cNvSpPr txBox="1"/>
          <p:nvPr/>
        </p:nvSpPr>
        <p:spPr>
          <a:xfrm>
            <a:off x="10555664" y="3119110"/>
            <a:ext cx="1486304" cy="461665"/>
          </a:xfrm>
          <a:prstGeom prst="rect">
            <a:avLst/>
          </a:prstGeom>
          <a:noFill/>
        </p:spPr>
        <p:txBody>
          <a:bodyPr wrap="none" rtlCol="0">
            <a:spAutoFit/>
          </a:bodyPr>
          <a:lstStyle/>
          <a:p>
            <a:r>
              <a:rPr lang="en-SG" sz="2400" dirty="0"/>
              <a:t>round: 14</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88EDBE91-FA83-49B0-A635-30CF63025A4E}"/>
                  </a:ext>
                </a:extLst>
              </p:cNvPr>
              <p:cNvSpPr txBox="1"/>
              <p:nvPr/>
            </p:nvSpPr>
            <p:spPr>
              <a:xfrm>
                <a:off x="7301499" y="4491555"/>
                <a:ext cx="46820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SG" sz="2400" b="0" i="1" dirty="0" smtClean="0">
                          <a:latin typeface="Cambria Math" panose="02040503050406030204" pitchFamily="18" charset="0"/>
                        </a:rPr>
                        <m:t>𝐴</m:t>
                      </m:r>
                    </m:oMath>
                  </m:oMathPara>
                </a14:m>
                <a:endParaRPr lang="en-SG" sz="2400" dirty="0"/>
              </a:p>
            </p:txBody>
          </p:sp>
        </mc:Choice>
        <mc:Fallback xmlns="">
          <p:sp>
            <p:nvSpPr>
              <p:cNvPr id="4" name="TextBox 3">
                <a:extLst>
                  <a:ext uri="{FF2B5EF4-FFF2-40B4-BE49-F238E27FC236}">
                    <a16:creationId xmlns:a16="http://schemas.microsoft.com/office/drawing/2014/main" id="{88EDBE91-FA83-49B0-A635-30CF63025A4E}"/>
                  </a:ext>
                </a:extLst>
              </p:cNvPr>
              <p:cNvSpPr txBox="1">
                <a:spLocks noRot="1" noChangeAspect="1" noMove="1" noResize="1" noEditPoints="1" noAdjustHandles="1" noChangeArrowheads="1" noChangeShapeType="1" noTextEdit="1"/>
              </p:cNvSpPr>
              <p:nvPr/>
            </p:nvSpPr>
            <p:spPr>
              <a:xfrm>
                <a:off x="7301499" y="4491555"/>
                <a:ext cx="468205" cy="461665"/>
              </a:xfrm>
              <a:prstGeom prst="rect">
                <a:avLst/>
              </a:prstGeom>
              <a:blipFill>
                <a:blip r:embed="rId9"/>
                <a:stretch>
                  <a:fillRect/>
                </a:stretch>
              </a:blipFill>
            </p:spPr>
            <p:txBody>
              <a:bodyPr/>
              <a:lstStyle/>
              <a:p>
                <a:r>
                  <a:rPr lang="en-SG">
                    <a:noFill/>
                  </a:rPr>
                  <a:t> </a:t>
                </a:r>
              </a:p>
            </p:txBody>
          </p:sp>
        </mc:Fallback>
      </mc:AlternateContent>
    </p:spTree>
    <p:custDataLst>
      <p:tags r:id="rId1"/>
    </p:custDataLst>
    <p:extLst>
      <p:ext uri="{BB962C8B-B14F-4D97-AF65-F5344CB8AC3E}">
        <p14:creationId xmlns:p14="http://schemas.microsoft.com/office/powerpoint/2010/main" val="2039792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09"/>
                                        </p:tgtEl>
                                        <p:attrNameLst>
                                          <p:attrName>style.visibility</p:attrName>
                                        </p:attrNameLst>
                                      </p:cBhvr>
                                      <p:to>
                                        <p:strVal val="visible"/>
                                      </p:to>
                                    </p:set>
                                    <p:animEffect transition="in" filter="fade">
                                      <p:cBhvr>
                                        <p:cTn id="23" dur="500"/>
                                        <p:tgtEl>
                                          <p:spTgt spid="109"/>
                                        </p:tgtEl>
                                      </p:cBhvr>
                                    </p:animEffect>
                                  </p:childTnLst>
                                </p:cTn>
                              </p:par>
                              <p:par>
                                <p:cTn id="24" presetID="1" presetClass="entr" presetSubtype="0" fill="hold" grpId="1" nodeType="withEffect">
                                  <p:stCondLst>
                                    <p:cond delay="0"/>
                                  </p:stCondLst>
                                  <p:childTnLst>
                                    <p:set>
                                      <p:cBhvr>
                                        <p:cTn id="25" dur="1" fill="hold">
                                          <p:stCondLst>
                                            <p:cond delay="0"/>
                                          </p:stCondLst>
                                        </p:cTn>
                                        <p:tgtEl>
                                          <p:spTgt spid="253"/>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14"/>
                                        </p:tgtEl>
                                        <p:attrNameLst>
                                          <p:attrName>style.visibility</p:attrName>
                                        </p:attrNameLst>
                                      </p:cBhvr>
                                      <p:to>
                                        <p:strVal val="visible"/>
                                      </p:to>
                                    </p:set>
                                    <p:animEffect transition="in" filter="fade">
                                      <p:cBhvr>
                                        <p:cTn id="32" dur="500"/>
                                        <p:tgtEl>
                                          <p:spTgt spid="2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251"/>
                                        </p:tgtEl>
                                        <p:attrNameLst>
                                          <p:attrName>style.visibility</p:attrName>
                                        </p:attrNameLst>
                                      </p:cBhvr>
                                      <p:to>
                                        <p:strVal val="visible"/>
                                      </p:to>
                                    </p:set>
                                    <p:animEffect transition="in" filter="wipe(right)">
                                      <p:cBhvr>
                                        <p:cTn id="37" dur="500"/>
                                        <p:tgtEl>
                                          <p:spTgt spid="251"/>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grpId="1" nodeType="clickEffect">
                                  <p:stCondLst>
                                    <p:cond delay="0"/>
                                  </p:stCondLst>
                                  <p:childTnLst>
                                    <p:set>
                                      <p:cBhvr>
                                        <p:cTn id="41" dur="1" fill="hold">
                                          <p:stCondLst>
                                            <p:cond delay="0"/>
                                          </p:stCondLst>
                                        </p:cTn>
                                        <p:tgtEl>
                                          <p:spTgt spid="251"/>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2" fill="hold" grpId="0" nodeType="clickEffect">
                                  <p:stCondLst>
                                    <p:cond delay="0"/>
                                  </p:stCondLst>
                                  <p:childTnLst>
                                    <p:set>
                                      <p:cBhvr>
                                        <p:cTn id="45" dur="1" fill="hold">
                                          <p:stCondLst>
                                            <p:cond delay="0"/>
                                          </p:stCondLst>
                                        </p:cTn>
                                        <p:tgtEl>
                                          <p:spTgt spid="252"/>
                                        </p:tgtEl>
                                        <p:attrNameLst>
                                          <p:attrName>style.visibility</p:attrName>
                                        </p:attrNameLst>
                                      </p:cBhvr>
                                      <p:to>
                                        <p:strVal val="visible"/>
                                      </p:to>
                                    </p:set>
                                    <p:animEffect transition="in" filter="wipe(right)">
                                      <p:cBhvr>
                                        <p:cTn id="46" dur="500"/>
                                        <p:tgtEl>
                                          <p:spTgt spid="252"/>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1" nodeType="clickEffect">
                                  <p:stCondLst>
                                    <p:cond delay="0"/>
                                  </p:stCondLst>
                                  <p:childTnLst>
                                    <p:animEffect transition="out" filter="fade">
                                      <p:cBhvr>
                                        <p:cTn id="54" dur="500"/>
                                        <p:tgtEl>
                                          <p:spTgt spid="252"/>
                                        </p:tgtEl>
                                      </p:cBhvr>
                                    </p:animEffect>
                                    <p:set>
                                      <p:cBhvr>
                                        <p:cTn id="55" dur="1" fill="hold">
                                          <p:stCondLst>
                                            <p:cond delay="499"/>
                                          </p:stCondLst>
                                        </p:cTn>
                                        <p:tgtEl>
                                          <p:spTgt spid="252"/>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254"/>
                                        </p:tgtEl>
                                        <p:attrNameLst>
                                          <p:attrName>style.visibility</p:attrName>
                                        </p:attrNameLst>
                                      </p:cBhvr>
                                      <p:to>
                                        <p:strVal val="visible"/>
                                      </p:to>
                                    </p:set>
                                    <p:animEffect transition="in" filter="wipe(down)">
                                      <p:cBhvr>
                                        <p:cTn id="60" dur="500"/>
                                        <p:tgtEl>
                                          <p:spTgt spid="254"/>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257"/>
                                        </p:tgtEl>
                                        <p:attrNameLst>
                                          <p:attrName>style.visibility</p:attrName>
                                        </p:attrNameLst>
                                      </p:cBhvr>
                                      <p:to>
                                        <p:strVal val="visible"/>
                                      </p:to>
                                    </p:set>
                                    <p:animEffect transition="in" filter="wipe(down)">
                                      <p:cBhvr>
                                        <p:cTn id="63" dur="500"/>
                                        <p:tgtEl>
                                          <p:spTgt spid="257"/>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xit" presetSubtype="0" fill="hold" grpId="0" nodeType="clickEffect">
                                  <p:stCondLst>
                                    <p:cond delay="0"/>
                                  </p:stCondLst>
                                  <p:childTnLst>
                                    <p:animEffect transition="out" filter="fade">
                                      <p:cBhvr>
                                        <p:cTn id="67" dur="500"/>
                                        <p:tgtEl>
                                          <p:spTgt spid="253"/>
                                        </p:tgtEl>
                                      </p:cBhvr>
                                    </p:animEffect>
                                    <p:set>
                                      <p:cBhvr>
                                        <p:cTn id="68" dur="1" fill="hold">
                                          <p:stCondLst>
                                            <p:cond delay="499"/>
                                          </p:stCondLst>
                                        </p:cTn>
                                        <p:tgtEl>
                                          <p:spTgt spid="253"/>
                                        </p:tgtEl>
                                        <p:attrNameLst>
                                          <p:attrName>style.visibility</p:attrName>
                                        </p:attrNameLst>
                                      </p:cBhvr>
                                      <p:to>
                                        <p:strVal val="hidden"/>
                                      </p:to>
                                    </p:set>
                                  </p:childTnLst>
                                </p:cTn>
                              </p:par>
                              <p:par>
                                <p:cTn id="69" presetID="16" presetClass="entr" presetSubtype="21" fill="hold" grpId="0" nodeType="withEffect">
                                  <p:stCondLst>
                                    <p:cond delay="0"/>
                                  </p:stCondLst>
                                  <p:childTnLst>
                                    <p:set>
                                      <p:cBhvr>
                                        <p:cTn id="70" dur="1" fill="hold">
                                          <p:stCondLst>
                                            <p:cond delay="0"/>
                                          </p:stCondLst>
                                        </p:cTn>
                                        <p:tgtEl>
                                          <p:spTgt spid="258"/>
                                        </p:tgtEl>
                                        <p:attrNameLst>
                                          <p:attrName>style.visibility</p:attrName>
                                        </p:attrNameLst>
                                      </p:cBhvr>
                                      <p:to>
                                        <p:strVal val="visible"/>
                                      </p:to>
                                    </p:set>
                                    <p:animEffect transition="in" filter="barn(inVertical)">
                                      <p:cBhvr>
                                        <p:cTn id="71" dur="500"/>
                                        <p:tgtEl>
                                          <p:spTgt spid="258"/>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nodeType="clickEffect">
                                  <p:stCondLst>
                                    <p:cond delay="0"/>
                                  </p:stCondLst>
                                  <p:childTnLst>
                                    <p:animEffect transition="out" filter="fade">
                                      <p:cBhvr>
                                        <p:cTn id="75" dur="500"/>
                                        <p:tgtEl>
                                          <p:spTgt spid="254"/>
                                        </p:tgtEl>
                                      </p:cBhvr>
                                    </p:animEffect>
                                    <p:set>
                                      <p:cBhvr>
                                        <p:cTn id="76" dur="1" fill="hold">
                                          <p:stCondLst>
                                            <p:cond delay="499"/>
                                          </p:stCondLst>
                                        </p:cTn>
                                        <p:tgtEl>
                                          <p:spTgt spid="254"/>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257"/>
                                        </p:tgtEl>
                                      </p:cBhvr>
                                    </p:animEffect>
                                    <p:set>
                                      <p:cBhvr>
                                        <p:cTn id="79" dur="1" fill="hold">
                                          <p:stCondLst>
                                            <p:cond delay="499"/>
                                          </p:stCondLst>
                                        </p:cTn>
                                        <p:tgtEl>
                                          <p:spTgt spid="257"/>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259"/>
                                        </p:tgtEl>
                                        <p:attrNameLst>
                                          <p:attrName>style.visibility</p:attrName>
                                        </p:attrNameLst>
                                      </p:cBhvr>
                                      <p:to>
                                        <p:strVal val="visible"/>
                                      </p:to>
                                    </p:set>
                                    <p:animEffect transition="in" filter="fade">
                                      <p:cBhvr>
                                        <p:cTn id="84" dur="500"/>
                                        <p:tgtEl>
                                          <p:spTgt spid="259"/>
                                        </p:tgtEl>
                                      </p:cBhvr>
                                    </p:animEffect>
                                  </p:childTnLst>
                                </p:cTn>
                              </p:par>
                              <p:par>
                                <p:cTn id="85" presetID="10" presetClass="entr" presetSubtype="0" fill="hold" nodeType="withEffect">
                                  <p:stCondLst>
                                    <p:cond delay="0"/>
                                  </p:stCondLst>
                                  <p:childTnLst>
                                    <p:set>
                                      <p:cBhvr>
                                        <p:cTn id="86" dur="1" fill="hold">
                                          <p:stCondLst>
                                            <p:cond delay="0"/>
                                          </p:stCondLst>
                                        </p:cTn>
                                        <p:tgtEl>
                                          <p:spTgt spid="232"/>
                                        </p:tgtEl>
                                        <p:attrNameLst>
                                          <p:attrName>style.visibility</p:attrName>
                                        </p:attrNameLst>
                                      </p:cBhvr>
                                      <p:to>
                                        <p:strVal val="visible"/>
                                      </p:to>
                                    </p:set>
                                    <p:animEffect transition="in" filter="fade">
                                      <p:cBhvr>
                                        <p:cTn id="87" dur="500"/>
                                        <p:tgtEl>
                                          <p:spTgt spid="232"/>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2" fill="hold" grpId="0" nodeType="clickEffect">
                                  <p:stCondLst>
                                    <p:cond delay="0"/>
                                  </p:stCondLst>
                                  <p:childTnLst>
                                    <p:set>
                                      <p:cBhvr>
                                        <p:cTn id="91" dur="1" fill="hold">
                                          <p:stCondLst>
                                            <p:cond delay="0"/>
                                          </p:stCondLst>
                                        </p:cTn>
                                        <p:tgtEl>
                                          <p:spTgt spid="278"/>
                                        </p:tgtEl>
                                        <p:attrNameLst>
                                          <p:attrName>style.visibility</p:attrName>
                                        </p:attrNameLst>
                                      </p:cBhvr>
                                      <p:to>
                                        <p:strVal val="visible"/>
                                      </p:to>
                                    </p:set>
                                    <p:animEffect transition="in" filter="wipe(right)">
                                      <p:cBhvr>
                                        <p:cTn id="92" dur="500"/>
                                        <p:tgtEl>
                                          <p:spTgt spid="278"/>
                                        </p:tgtEl>
                                      </p:cBhvr>
                                    </p:animEffec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grpId="1" nodeType="clickEffect">
                                  <p:stCondLst>
                                    <p:cond delay="0"/>
                                  </p:stCondLst>
                                  <p:childTnLst>
                                    <p:set>
                                      <p:cBhvr>
                                        <p:cTn id="96" dur="1" fill="hold">
                                          <p:stCondLst>
                                            <p:cond delay="0"/>
                                          </p:stCondLst>
                                        </p:cTn>
                                        <p:tgtEl>
                                          <p:spTgt spid="278"/>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grpId="0" nodeType="clickEffect">
                                  <p:stCondLst>
                                    <p:cond delay="0"/>
                                  </p:stCondLst>
                                  <p:childTnLst>
                                    <p:set>
                                      <p:cBhvr>
                                        <p:cTn id="100" dur="1" fill="hold">
                                          <p:stCondLst>
                                            <p:cond delay="0"/>
                                          </p:stCondLst>
                                        </p:cTn>
                                        <p:tgtEl>
                                          <p:spTgt spid="279"/>
                                        </p:tgtEl>
                                        <p:attrNameLst>
                                          <p:attrName>style.visibility</p:attrName>
                                        </p:attrNameLst>
                                      </p:cBhvr>
                                      <p:to>
                                        <p:strVal val="visible"/>
                                      </p:to>
                                    </p:set>
                                    <p:animEffect transition="in" filter="wipe(right)">
                                      <p:cBhvr>
                                        <p:cTn id="101" dur="500"/>
                                        <p:tgtEl>
                                          <p:spTgt spid="279"/>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grpId="1" nodeType="clickEffect">
                                  <p:stCondLst>
                                    <p:cond delay="0"/>
                                  </p:stCondLst>
                                  <p:childTnLst>
                                    <p:animEffect transition="out" filter="fade">
                                      <p:cBhvr>
                                        <p:cTn id="105" dur="500"/>
                                        <p:tgtEl>
                                          <p:spTgt spid="279"/>
                                        </p:tgtEl>
                                      </p:cBhvr>
                                    </p:animEffect>
                                    <p:set>
                                      <p:cBhvr>
                                        <p:cTn id="106" dur="1" fill="hold">
                                          <p:stCondLst>
                                            <p:cond delay="499"/>
                                          </p:stCondLst>
                                        </p:cTn>
                                        <p:tgtEl>
                                          <p:spTgt spid="279"/>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280"/>
                                        </p:tgtEl>
                                        <p:attrNameLst>
                                          <p:attrName>style.visibility</p:attrName>
                                        </p:attrNameLst>
                                      </p:cBhvr>
                                      <p:to>
                                        <p:strVal val="visible"/>
                                      </p:to>
                                    </p:set>
                                    <p:animEffect transition="in" filter="fade">
                                      <p:cBhvr>
                                        <p:cTn id="111" dur="500"/>
                                        <p:tgtEl>
                                          <p:spTgt spid="280"/>
                                        </p:tgtEl>
                                      </p:cBhvr>
                                    </p:animEffect>
                                  </p:childTnLst>
                                </p:cTn>
                              </p:par>
                              <p:par>
                                <p:cTn id="112" presetID="10" presetClass="entr" presetSubtype="0" fill="hold" nodeType="withEffect">
                                  <p:stCondLst>
                                    <p:cond delay="0"/>
                                  </p:stCondLst>
                                  <p:childTnLst>
                                    <p:set>
                                      <p:cBhvr>
                                        <p:cTn id="113" dur="1" fill="hold">
                                          <p:stCondLst>
                                            <p:cond delay="0"/>
                                          </p:stCondLst>
                                        </p:cTn>
                                        <p:tgtEl>
                                          <p:spTgt spid="299"/>
                                        </p:tgtEl>
                                        <p:attrNameLst>
                                          <p:attrName>style.visibility</p:attrName>
                                        </p:attrNameLst>
                                      </p:cBhvr>
                                      <p:to>
                                        <p:strVal val="visible"/>
                                      </p:to>
                                    </p:set>
                                    <p:animEffect transition="in" filter="fade">
                                      <p:cBhvr>
                                        <p:cTn id="114" dur="500"/>
                                        <p:tgtEl>
                                          <p:spTgt spid="299"/>
                                        </p:tgtEl>
                                      </p:cBhvr>
                                    </p:animEffect>
                                  </p:childTnLst>
                                </p:cTn>
                              </p:par>
                              <p:par>
                                <p:cTn id="115" presetID="10" presetClass="entr" presetSubtype="0" fill="hold" nodeType="withEffect">
                                  <p:stCondLst>
                                    <p:cond delay="0"/>
                                  </p:stCondLst>
                                  <p:childTnLst>
                                    <p:set>
                                      <p:cBhvr>
                                        <p:cTn id="116" dur="1" fill="hold">
                                          <p:stCondLst>
                                            <p:cond delay="0"/>
                                          </p:stCondLst>
                                        </p:cTn>
                                        <p:tgtEl>
                                          <p:spTgt spid="318"/>
                                        </p:tgtEl>
                                        <p:attrNameLst>
                                          <p:attrName>style.visibility</p:attrName>
                                        </p:attrNameLst>
                                      </p:cBhvr>
                                      <p:to>
                                        <p:strVal val="visible"/>
                                      </p:to>
                                    </p:set>
                                    <p:animEffect transition="in" filter="fade">
                                      <p:cBhvr>
                                        <p:cTn id="117" dur="500"/>
                                        <p:tgtEl>
                                          <p:spTgt spid="318"/>
                                        </p:tgtEl>
                                      </p:cBhvr>
                                    </p:animEffect>
                                  </p:childTnLst>
                                </p:cTn>
                              </p:par>
                              <p:par>
                                <p:cTn id="118" presetID="10" presetClass="entr" presetSubtype="0" fill="hold" nodeType="withEffect">
                                  <p:stCondLst>
                                    <p:cond delay="0"/>
                                  </p:stCondLst>
                                  <p:childTnLst>
                                    <p:set>
                                      <p:cBhvr>
                                        <p:cTn id="119" dur="1" fill="hold">
                                          <p:stCondLst>
                                            <p:cond delay="0"/>
                                          </p:stCondLst>
                                        </p:cTn>
                                        <p:tgtEl>
                                          <p:spTgt spid="337"/>
                                        </p:tgtEl>
                                        <p:attrNameLst>
                                          <p:attrName>style.visibility</p:attrName>
                                        </p:attrNameLst>
                                      </p:cBhvr>
                                      <p:to>
                                        <p:strVal val="visible"/>
                                      </p:to>
                                    </p:set>
                                    <p:animEffect transition="in" filter="fade">
                                      <p:cBhvr>
                                        <p:cTn id="120" dur="500"/>
                                        <p:tgtEl>
                                          <p:spTgt spid="337"/>
                                        </p:tgtEl>
                                      </p:cBhvr>
                                    </p:animEffect>
                                  </p:childTnLst>
                                </p:cTn>
                              </p:par>
                              <p:par>
                                <p:cTn id="121" presetID="10" presetClass="entr" presetSubtype="0" fill="hold" nodeType="withEffect">
                                  <p:stCondLst>
                                    <p:cond delay="0"/>
                                  </p:stCondLst>
                                  <p:childTnLst>
                                    <p:set>
                                      <p:cBhvr>
                                        <p:cTn id="122" dur="1" fill="hold">
                                          <p:stCondLst>
                                            <p:cond delay="0"/>
                                          </p:stCondLst>
                                        </p:cTn>
                                        <p:tgtEl>
                                          <p:spTgt spid="356"/>
                                        </p:tgtEl>
                                        <p:attrNameLst>
                                          <p:attrName>style.visibility</p:attrName>
                                        </p:attrNameLst>
                                      </p:cBhvr>
                                      <p:to>
                                        <p:strVal val="visible"/>
                                      </p:to>
                                    </p:set>
                                    <p:animEffect transition="in" filter="fade">
                                      <p:cBhvr>
                                        <p:cTn id="123" dur="500"/>
                                        <p:tgtEl>
                                          <p:spTgt spid="356"/>
                                        </p:tgtEl>
                                      </p:cBhvr>
                                    </p:animEffect>
                                  </p:childTnLst>
                                </p:cTn>
                              </p:par>
                              <p:par>
                                <p:cTn id="124" presetID="16" presetClass="entr" presetSubtype="21" fill="hold" grpId="0" nodeType="withEffect">
                                  <p:stCondLst>
                                    <p:cond delay="0"/>
                                  </p:stCondLst>
                                  <p:childTnLst>
                                    <p:set>
                                      <p:cBhvr>
                                        <p:cTn id="125" dur="1" fill="hold">
                                          <p:stCondLst>
                                            <p:cond delay="0"/>
                                          </p:stCondLst>
                                        </p:cTn>
                                        <p:tgtEl>
                                          <p:spTgt spid="375"/>
                                        </p:tgtEl>
                                        <p:attrNameLst>
                                          <p:attrName>style.visibility</p:attrName>
                                        </p:attrNameLst>
                                      </p:cBhvr>
                                      <p:to>
                                        <p:strVal val="visible"/>
                                      </p:to>
                                    </p:set>
                                    <p:animEffect transition="in" filter="barn(inVertical)">
                                      <p:cBhvr>
                                        <p:cTn id="126" dur="500"/>
                                        <p:tgtEl>
                                          <p:spTgt spid="375"/>
                                        </p:tgtEl>
                                      </p:cBhvr>
                                    </p:animEffect>
                                  </p:childTnLst>
                                </p:cTn>
                              </p:par>
                              <p:par>
                                <p:cTn id="127" presetID="10" presetClass="exit" presetSubtype="0" fill="hold" grpId="1" nodeType="withEffect">
                                  <p:stCondLst>
                                    <p:cond delay="0"/>
                                  </p:stCondLst>
                                  <p:childTnLst>
                                    <p:animEffect transition="out" filter="fade">
                                      <p:cBhvr>
                                        <p:cTn id="128" dur="500"/>
                                        <p:tgtEl>
                                          <p:spTgt spid="258"/>
                                        </p:tgtEl>
                                      </p:cBhvr>
                                    </p:animEffect>
                                    <p:set>
                                      <p:cBhvr>
                                        <p:cTn id="129" dur="1" fill="hold">
                                          <p:stCondLst>
                                            <p:cond delay="499"/>
                                          </p:stCondLst>
                                        </p:cTn>
                                        <p:tgtEl>
                                          <p:spTgt spid="258"/>
                                        </p:tgtEl>
                                        <p:attrNameLst>
                                          <p:attrName>style.visibility</p:attrName>
                                        </p:attrNameLst>
                                      </p:cBhvr>
                                      <p:to>
                                        <p:strVal val="hidden"/>
                                      </p:to>
                                    </p:set>
                                  </p:childTnLst>
                                </p:cTn>
                              </p:par>
                            </p:childTnLst>
                          </p:cTn>
                        </p:par>
                      </p:childTnLst>
                    </p:cTn>
                  </p:par>
                  <p:par>
                    <p:cTn id="130" fill="hold">
                      <p:stCondLst>
                        <p:cond delay="indefinite"/>
                      </p:stCondLst>
                      <p:childTnLst>
                        <p:par>
                          <p:cTn id="131" fill="hold">
                            <p:stCondLst>
                              <p:cond delay="0"/>
                            </p:stCondLst>
                            <p:childTnLst>
                              <p:par>
                                <p:cTn id="132" presetID="10" presetClass="exit" presetSubtype="0" fill="hold" grpId="1" nodeType="clickEffect">
                                  <p:stCondLst>
                                    <p:cond delay="0"/>
                                  </p:stCondLst>
                                  <p:childTnLst>
                                    <p:animEffect transition="out" filter="fade">
                                      <p:cBhvr>
                                        <p:cTn id="133" dur="500"/>
                                        <p:tgtEl>
                                          <p:spTgt spid="375"/>
                                        </p:tgtEl>
                                      </p:cBhvr>
                                    </p:animEffect>
                                    <p:set>
                                      <p:cBhvr>
                                        <p:cTn id="134" dur="1" fill="hold">
                                          <p:stCondLst>
                                            <p:cond delay="499"/>
                                          </p:stCondLst>
                                        </p:cTn>
                                        <p:tgtEl>
                                          <p:spTgt spid="375"/>
                                        </p:tgtEl>
                                        <p:attrNameLst>
                                          <p:attrName>style.visibility</p:attrName>
                                        </p:attrNameLst>
                                      </p:cBhvr>
                                      <p:to>
                                        <p:strVal val="hidden"/>
                                      </p:to>
                                    </p:set>
                                  </p:childTnLst>
                                </p:cTn>
                              </p:par>
                              <p:par>
                                <p:cTn id="135" presetID="16" presetClass="entr" presetSubtype="21" fill="hold" grpId="0" nodeType="withEffect">
                                  <p:stCondLst>
                                    <p:cond delay="0"/>
                                  </p:stCondLst>
                                  <p:childTnLst>
                                    <p:set>
                                      <p:cBhvr>
                                        <p:cTn id="136" dur="1" fill="hold">
                                          <p:stCondLst>
                                            <p:cond delay="0"/>
                                          </p:stCondLst>
                                        </p:cTn>
                                        <p:tgtEl>
                                          <p:spTgt spid="472"/>
                                        </p:tgtEl>
                                        <p:attrNameLst>
                                          <p:attrName>style.visibility</p:attrName>
                                        </p:attrNameLst>
                                      </p:cBhvr>
                                      <p:to>
                                        <p:strVal val="visible"/>
                                      </p:to>
                                    </p:set>
                                    <p:animEffect transition="in" filter="barn(inVertical)">
                                      <p:cBhvr>
                                        <p:cTn id="137" dur="500"/>
                                        <p:tgtEl>
                                          <p:spTgt spid="472"/>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nodeType="clickEffect">
                                  <p:stCondLst>
                                    <p:cond delay="0"/>
                                  </p:stCondLst>
                                  <p:childTnLst>
                                    <p:set>
                                      <p:cBhvr>
                                        <p:cTn id="141" dur="1" fill="hold">
                                          <p:stCondLst>
                                            <p:cond delay="0"/>
                                          </p:stCondLst>
                                        </p:cTn>
                                        <p:tgtEl>
                                          <p:spTgt spid="460"/>
                                        </p:tgtEl>
                                        <p:attrNameLst>
                                          <p:attrName>style.visibility</p:attrName>
                                        </p:attrNameLst>
                                      </p:cBhvr>
                                      <p:to>
                                        <p:strVal val="visible"/>
                                      </p:to>
                                    </p:set>
                                    <p:animEffect transition="in" filter="fade">
                                      <p:cBhvr>
                                        <p:cTn id="142" dur="500"/>
                                        <p:tgtEl>
                                          <p:spTgt spid="460"/>
                                        </p:tgtEl>
                                      </p:cBhvr>
                                    </p:animEffect>
                                  </p:childTnLst>
                                </p:cTn>
                              </p:par>
                              <p:par>
                                <p:cTn id="143" presetID="10" presetClass="entr" presetSubtype="0" fill="hold" nodeType="withEffect">
                                  <p:stCondLst>
                                    <p:cond delay="0"/>
                                  </p:stCondLst>
                                  <p:childTnLst>
                                    <p:set>
                                      <p:cBhvr>
                                        <p:cTn id="144" dur="1" fill="hold">
                                          <p:stCondLst>
                                            <p:cond delay="0"/>
                                          </p:stCondLst>
                                        </p:cTn>
                                        <p:tgtEl>
                                          <p:spTgt spid="436"/>
                                        </p:tgtEl>
                                        <p:attrNameLst>
                                          <p:attrName>style.visibility</p:attrName>
                                        </p:attrNameLst>
                                      </p:cBhvr>
                                      <p:to>
                                        <p:strVal val="visible"/>
                                      </p:to>
                                    </p:set>
                                    <p:animEffect transition="in" filter="fade">
                                      <p:cBhvr>
                                        <p:cTn id="145" dur="500"/>
                                        <p:tgtEl>
                                          <p:spTgt spid="436"/>
                                        </p:tgtEl>
                                      </p:cBhvr>
                                    </p:animEffect>
                                  </p:childTnLst>
                                </p:cTn>
                              </p:par>
                              <p:par>
                                <p:cTn id="146" presetID="10" presetClass="entr" presetSubtype="0" fill="hold" nodeType="withEffect">
                                  <p:stCondLst>
                                    <p:cond delay="0"/>
                                  </p:stCondLst>
                                  <p:childTnLst>
                                    <p:set>
                                      <p:cBhvr>
                                        <p:cTn id="147" dur="1" fill="hold">
                                          <p:stCondLst>
                                            <p:cond delay="0"/>
                                          </p:stCondLst>
                                        </p:cTn>
                                        <p:tgtEl>
                                          <p:spTgt spid="424"/>
                                        </p:tgtEl>
                                        <p:attrNameLst>
                                          <p:attrName>style.visibility</p:attrName>
                                        </p:attrNameLst>
                                      </p:cBhvr>
                                      <p:to>
                                        <p:strVal val="visible"/>
                                      </p:to>
                                    </p:set>
                                    <p:animEffect transition="in" filter="fade">
                                      <p:cBhvr>
                                        <p:cTn id="148" dur="500"/>
                                        <p:tgtEl>
                                          <p:spTgt spid="424"/>
                                        </p:tgtEl>
                                      </p:cBhvr>
                                    </p:animEffect>
                                  </p:childTnLst>
                                </p:cTn>
                              </p:par>
                              <p:par>
                                <p:cTn id="149" presetID="10" presetClass="entr" presetSubtype="0" fill="hold" nodeType="withEffect">
                                  <p:stCondLst>
                                    <p:cond delay="0"/>
                                  </p:stCondLst>
                                  <p:childTnLst>
                                    <p:set>
                                      <p:cBhvr>
                                        <p:cTn id="150" dur="1" fill="hold">
                                          <p:stCondLst>
                                            <p:cond delay="0"/>
                                          </p:stCondLst>
                                        </p:cTn>
                                        <p:tgtEl>
                                          <p:spTgt spid="376"/>
                                        </p:tgtEl>
                                        <p:attrNameLst>
                                          <p:attrName>style.visibility</p:attrName>
                                        </p:attrNameLst>
                                      </p:cBhvr>
                                      <p:to>
                                        <p:strVal val="visible"/>
                                      </p:to>
                                    </p:set>
                                    <p:animEffect transition="in" filter="fade">
                                      <p:cBhvr>
                                        <p:cTn id="151" dur="500"/>
                                        <p:tgtEl>
                                          <p:spTgt spid="376"/>
                                        </p:tgtEl>
                                      </p:cBhvr>
                                    </p:animEffect>
                                  </p:childTnLst>
                                </p:cTn>
                              </p:par>
                              <p:par>
                                <p:cTn id="152" presetID="10" presetClass="entr" presetSubtype="0" fill="hold" nodeType="withEffect">
                                  <p:stCondLst>
                                    <p:cond delay="0"/>
                                  </p:stCondLst>
                                  <p:childTnLst>
                                    <p:set>
                                      <p:cBhvr>
                                        <p:cTn id="153" dur="1" fill="hold">
                                          <p:stCondLst>
                                            <p:cond delay="0"/>
                                          </p:stCondLst>
                                        </p:cTn>
                                        <p:tgtEl>
                                          <p:spTgt spid="388"/>
                                        </p:tgtEl>
                                        <p:attrNameLst>
                                          <p:attrName>style.visibility</p:attrName>
                                        </p:attrNameLst>
                                      </p:cBhvr>
                                      <p:to>
                                        <p:strVal val="visible"/>
                                      </p:to>
                                    </p:set>
                                    <p:animEffect transition="in" filter="fade">
                                      <p:cBhvr>
                                        <p:cTn id="154" dur="500"/>
                                        <p:tgtEl>
                                          <p:spTgt spid="388"/>
                                        </p:tgtEl>
                                      </p:cBhvr>
                                    </p:animEffect>
                                  </p:childTnLst>
                                </p:cTn>
                              </p:par>
                              <p:par>
                                <p:cTn id="155" presetID="10" presetClass="entr" presetSubtype="0" fill="hold" nodeType="withEffect">
                                  <p:stCondLst>
                                    <p:cond delay="0"/>
                                  </p:stCondLst>
                                  <p:childTnLst>
                                    <p:set>
                                      <p:cBhvr>
                                        <p:cTn id="156" dur="1" fill="hold">
                                          <p:stCondLst>
                                            <p:cond delay="0"/>
                                          </p:stCondLst>
                                        </p:cTn>
                                        <p:tgtEl>
                                          <p:spTgt spid="412"/>
                                        </p:tgtEl>
                                        <p:attrNameLst>
                                          <p:attrName>style.visibility</p:attrName>
                                        </p:attrNameLst>
                                      </p:cBhvr>
                                      <p:to>
                                        <p:strVal val="visible"/>
                                      </p:to>
                                    </p:set>
                                    <p:animEffect transition="in" filter="fade">
                                      <p:cBhvr>
                                        <p:cTn id="157" dur="500"/>
                                        <p:tgtEl>
                                          <p:spTgt spid="412"/>
                                        </p:tgtEl>
                                      </p:cBhvr>
                                    </p:animEffect>
                                  </p:childTnLst>
                                </p:cTn>
                              </p:par>
                              <p:par>
                                <p:cTn id="158" presetID="10" presetClass="entr" presetSubtype="0" fill="hold" nodeType="withEffect">
                                  <p:stCondLst>
                                    <p:cond delay="0"/>
                                  </p:stCondLst>
                                  <p:childTnLst>
                                    <p:set>
                                      <p:cBhvr>
                                        <p:cTn id="159" dur="1" fill="hold">
                                          <p:stCondLst>
                                            <p:cond delay="0"/>
                                          </p:stCondLst>
                                        </p:cTn>
                                        <p:tgtEl>
                                          <p:spTgt spid="400"/>
                                        </p:tgtEl>
                                        <p:attrNameLst>
                                          <p:attrName>style.visibility</p:attrName>
                                        </p:attrNameLst>
                                      </p:cBhvr>
                                      <p:to>
                                        <p:strVal val="visible"/>
                                      </p:to>
                                    </p:set>
                                    <p:animEffect transition="in" filter="fade">
                                      <p:cBhvr>
                                        <p:cTn id="160" dur="500"/>
                                        <p:tgtEl>
                                          <p:spTgt spid="400"/>
                                        </p:tgtEl>
                                      </p:cBhvr>
                                    </p:animEffect>
                                  </p:childTnLst>
                                </p:cTn>
                              </p:par>
                              <p:par>
                                <p:cTn id="161" presetID="10" presetClass="entr" presetSubtype="0" fill="hold" nodeType="withEffect">
                                  <p:stCondLst>
                                    <p:cond delay="0"/>
                                  </p:stCondLst>
                                  <p:childTnLst>
                                    <p:set>
                                      <p:cBhvr>
                                        <p:cTn id="162" dur="1" fill="hold">
                                          <p:stCondLst>
                                            <p:cond delay="0"/>
                                          </p:stCondLst>
                                        </p:cTn>
                                        <p:tgtEl>
                                          <p:spTgt spid="448"/>
                                        </p:tgtEl>
                                        <p:attrNameLst>
                                          <p:attrName>style.visibility</p:attrName>
                                        </p:attrNameLst>
                                      </p:cBhvr>
                                      <p:to>
                                        <p:strVal val="visible"/>
                                      </p:to>
                                    </p:set>
                                    <p:animEffect transition="in" filter="fade">
                                      <p:cBhvr>
                                        <p:cTn id="163" dur="500"/>
                                        <p:tgtEl>
                                          <p:spTgt spid="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 grpId="0" animBg="1"/>
      <p:bldP spid="251" grpId="1" animBg="1"/>
      <p:bldP spid="252" grpId="0" animBg="1"/>
      <p:bldP spid="252" grpId="1" animBg="1"/>
      <p:bldP spid="253" grpId="0"/>
      <p:bldP spid="253" grpId="1"/>
      <p:bldP spid="257" grpId="0" animBg="1"/>
      <p:bldP spid="257" grpId="1" animBg="1"/>
      <p:bldP spid="258" grpId="0"/>
      <p:bldP spid="258" grpId="1"/>
      <p:bldP spid="278" grpId="0" animBg="1"/>
      <p:bldP spid="278" grpId="1" animBg="1"/>
      <p:bldP spid="279" grpId="0" animBg="1"/>
      <p:bldP spid="279" grpId="1" animBg="1"/>
      <p:bldP spid="375" grpId="0"/>
      <p:bldP spid="375" grpId="1"/>
      <p:bldP spid="47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B7994A4D-E435-4B6C-94BE-46E02E5D8E10}"/>
                  </a:ext>
                </a:extLst>
              </p:cNvPr>
              <p:cNvSpPr/>
              <p:nvPr/>
            </p:nvSpPr>
            <p:spPr>
              <a:xfrm>
                <a:off x="8813800" y="4276681"/>
                <a:ext cx="1809750" cy="1419225"/>
              </a:xfrm>
              <a:prstGeom prst="rect">
                <a:avLst/>
              </a:prstGeom>
              <a:ln w="38100">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SG" sz="2000" dirty="0"/>
                  <a:t>Some node terminates before all output </a:t>
                </a:r>
                <a14:m>
                  <m:oMath xmlns:m="http://schemas.openxmlformats.org/officeDocument/2006/math">
                    <m:r>
                      <a:rPr lang="en-SG" sz="2000" b="0" i="1" smtClean="0">
                        <a:latin typeface="Cambria Math" panose="02040503050406030204" pitchFamily="18" charset="0"/>
                      </a:rPr>
                      <m:t>𝑁</m:t>
                    </m:r>
                  </m:oMath>
                </a14:m>
                <a:endParaRPr lang="en-SG" sz="2000" dirty="0"/>
              </a:p>
            </p:txBody>
          </p:sp>
        </mc:Choice>
        <mc:Fallback xmlns="">
          <p:sp>
            <p:nvSpPr>
              <p:cNvPr id="15" name="Rectangle 14">
                <a:extLst>
                  <a:ext uri="{FF2B5EF4-FFF2-40B4-BE49-F238E27FC236}">
                    <a16:creationId xmlns:a16="http://schemas.microsoft.com/office/drawing/2014/main" id="{B7994A4D-E435-4B6C-94BE-46E02E5D8E10}"/>
                  </a:ext>
                </a:extLst>
              </p:cNvPr>
              <p:cNvSpPr>
                <a:spLocks noRot="1" noChangeAspect="1" noMove="1" noResize="1" noEditPoints="1" noAdjustHandles="1" noChangeArrowheads="1" noChangeShapeType="1" noTextEdit="1"/>
              </p:cNvSpPr>
              <p:nvPr/>
            </p:nvSpPr>
            <p:spPr>
              <a:xfrm>
                <a:off x="8813800" y="4276681"/>
                <a:ext cx="1809750" cy="1419225"/>
              </a:xfrm>
              <a:prstGeom prst="rect">
                <a:avLst/>
              </a:prstGeom>
              <a:blipFill>
                <a:blip r:embed="rId4"/>
                <a:stretch>
                  <a:fillRect b="-2941"/>
                </a:stretch>
              </a:blipFill>
              <a:ln w="38100">
                <a:solidFill>
                  <a:srgbClr val="C00000"/>
                </a:solidFill>
              </a:ln>
            </p:spPr>
            <p:txBody>
              <a:bodyPr/>
              <a:lstStyle/>
              <a:p>
                <a:r>
                  <a:rPr lang="en-SG">
                    <a:noFill/>
                  </a:rPr>
                  <a:t> </a:t>
                </a:r>
              </a:p>
            </p:txBody>
          </p:sp>
        </mc:Fallback>
      </mc:AlternateContent>
      <p:sp>
        <p:nvSpPr>
          <p:cNvPr id="2" name="Title 1">
            <a:extLst>
              <a:ext uri="{FF2B5EF4-FFF2-40B4-BE49-F238E27FC236}">
                <a16:creationId xmlns:a16="http://schemas.microsoft.com/office/drawing/2014/main" id="{9DF881C4-D992-4A86-B34F-9E5C410165CE}"/>
              </a:ext>
            </a:extLst>
          </p:cNvPr>
          <p:cNvSpPr>
            <a:spLocks noGrp="1"/>
          </p:cNvSpPr>
          <p:nvPr>
            <p:ph type="title"/>
          </p:nvPr>
        </p:nvSpPr>
        <p:spPr/>
        <p:txBody>
          <a:bodyPr>
            <a:normAutofit fontScale="90000"/>
          </a:bodyPr>
          <a:lstStyle/>
          <a:p>
            <a:r>
              <a:rPr lang="en-US" sz="4400" b="0" strike="noStrike" spc="-1" dirty="0">
                <a:latin typeface="Arial"/>
              </a:rPr>
              <a:t>Dual-Schedule Termination</a:t>
            </a:r>
            <a:endParaRPr lang="en-SG"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674D9FA-1EAC-40A6-9ABD-E9BDCCD7F8C9}"/>
                  </a:ext>
                </a:extLst>
              </p:cNvPr>
              <p:cNvSpPr>
                <a:spLocks noGrp="1"/>
              </p:cNvSpPr>
              <p:nvPr>
                <p:ph idx="1"/>
              </p:nvPr>
            </p:nvSpPr>
            <p:spPr>
              <a:xfrm>
                <a:off x="358140" y="928642"/>
                <a:ext cx="11475720" cy="1579608"/>
              </a:xfrm>
            </p:spPr>
            <p:txBody>
              <a:bodyPr/>
              <a:lstStyle/>
              <a:p>
                <a:r>
                  <a:rPr lang="en-SG" dirty="0"/>
                  <a:t>However </a:t>
                </a:r>
                <a14:m>
                  <m:oMath xmlns:m="http://schemas.openxmlformats.org/officeDocument/2006/math">
                    <m:r>
                      <a:rPr lang="en-SG" b="0" i="1" smtClean="0">
                        <a:latin typeface="Cambria Math" panose="02040503050406030204" pitchFamily="18" charset="0"/>
                      </a:rPr>
                      <m:t>𝐷</m:t>
                    </m:r>
                  </m:oMath>
                </a14:m>
                <a:r>
                  <a:rPr lang="en-SG" dirty="0"/>
                  <a:t> is not known</a:t>
                </a:r>
              </a:p>
              <a:p>
                <a:pPr lvl="1"/>
                <a:r>
                  <a:rPr lang="en-SG" dirty="0"/>
                  <a:t>We start with a small value </a:t>
                </a:r>
                <a14:m>
                  <m:oMath xmlns:m="http://schemas.openxmlformats.org/officeDocument/2006/math">
                    <m:sSub>
                      <m:sSubPr>
                        <m:ctrlPr>
                          <a:rPr lang="en-SG" b="0" i="1" smtClean="0">
                            <a:latin typeface="Cambria Math" panose="02040503050406030204" pitchFamily="18" charset="0"/>
                          </a:rPr>
                        </m:ctrlPr>
                      </m:sSubPr>
                      <m:e>
                        <m:r>
                          <a:rPr lang="en-SG" b="0" i="1" smtClean="0">
                            <a:latin typeface="Cambria Math" panose="02040503050406030204" pitchFamily="18" charset="0"/>
                          </a:rPr>
                          <m:t>𝐷</m:t>
                        </m:r>
                      </m:e>
                      <m:sub>
                        <m:r>
                          <a:rPr lang="en-SG" b="0" i="1" smtClean="0">
                            <a:latin typeface="Cambria Math" panose="02040503050406030204" pitchFamily="18" charset="0"/>
                          </a:rPr>
                          <m:t>0</m:t>
                        </m:r>
                      </m:sub>
                    </m:sSub>
                  </m:oMath>
                </a14:m>
                <a:endParaRPr lang="en-SG" dirty="0"/>
              </a:p>
            </p:txBody>
          </p:sp>
        </mc:Choice>
        <mc:Fallback xmlns="">
          <p:sp>
            <p:nvSpPr>
              <p:cNvPr id="3" name="Content Placeholder 2">
                <a:extLst>
                  <a:ext uri="{FF2B5EF4-FFF2-40B4-BE49-F238E27FC236}">
                    <a16:creationId xmlns:a16="http://schemas.microsoft.com/office/drawing/2014/main" id="{4674D9FA-1EAC-40A6-9ABD-E9BDCCD7F8C9}"/>
                  </a:ext>
                </a:extLst>
              </p:cNvPr>
              <p:cNvSpPr>
                <a:spLocks noGrp="1" noRot="1" noChangeAspect="1" noMove="1" noResize="1" noEditPoints="1" noAdjustHandles="1" noChangeArrowheads="1" noChangeShapeType="1" noTextEdit="1"/>
              </p:cNvSpPr>
              <p:nvPr>
                <p:ph idx="1"/>
              </p:nvPr>
            </p:nvSpPr>
            <p:spPr>
              <a:xfrm>
                <a:off x="358140" y="928642"/>
                <a:ext cx="11475720" cy="1579608"/>
              </a:xfrm>
              <a:blipFill>
                <a:blip r:embed="rId5"/>
                <a:stretch>
                  <a:fillRect l="-956" t="-656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4DCD08ED-11EC-4317-877B-631A08A07A6A}"/>
                  </a:ext>
                </a:extLst>
              </p:cNvPr>
              <p:cNvSpPr/>
              <p:nvPr/>
            </p:nvSpPr>
            <p:spPr>
              <a:xfrm>
                <a:off x="5486399" y="3264627"/>
                <a:ext cx="2101849" cy="141605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SG" sz="2000" dirty="0"/>
                  <a:t>Schdule termination in </a:t>
                </a:r>
                <a14:m>
                  <m:oMath xmlns:m="http://schemas.openxmlformats.org/officeDocument/2006/math">
                    <m:sSub>
                      <m:sSubPr>
                        <m:ctrlPr>
                          <a:rPr lang="en-SG" sz="2000" b="0" i="1" smtClean="0">
                            <a:latin typeface="Cambria Math" panose="02040503050406030204" pitchFamily="18" charset="0"/>
                          </a:rPr>
                        </m:ctrlPr>
                      </m:sSubPr>
                      <m:e>
                        <m:r>
                          <a:rPr lang="en-SG" sz="2000" b="0" i="1" smtClean="0">
                            <a:latin typeface="Cambria Math" panose="02040503050406030204" pitchFamily="18" charset="0"/>
                          </a:rPr>
                          <m:t>𝐷</m:t>
                        </m:r>
                      </m:e>
                      <m:sub>
                        <m:r>
                          <a:rPr lang="en-SG" sz="2000" b="0" i="1" smtClean="0">
                            <a:latin typeface="Cambria Math" panose="02040503050406030204" pitchFamily="18" charset="0"/>
                          </a:rPr>
                          <m:t>0</m:t>
                        </m:r>
                      </m:sub>
                    </m:sSub>
                  </m:oMath>
                </a14:m>
                <a:r>
                  <a:rPr lang="en-SG" sz="2000" dirty="0"/>
                  <a:t> rounds where </a:t>
                </a:r>
                <a14:m>
                  <m:oMath xmlns:m="http://schemas.openxmlformats.org/officeDocument/2006/math">
                    <m:sSub>
                      <m:sSubPr>
                        <m:ctrlPr>
                          <a:rPr lang="en-SG" sz="2000" b="0" i="1" smtClean="0">
                            <a:latin typeface="Cambria Math" panose="02040503050406030204" pitchFamily="18" charset="0"/>
                          </a:rPr>
                        </m:ctrlPr>
                      </m:sSubPr>
                      <m:e>
                        <m:r>
                          <a:rPr lang="en-SG" sz="2000" b="0" i="1" smtClean="0">
                            <a:latin typeface="Cambria Math" panose="02040503050406030204" pitchFamily="18" charset="0"/>
                          </a:rPr>
                          <m:t>𝐷</m:t>
                        </m:r>
                      </m:e>
                      <m:sub>
                        <m:r>
                          <a:rPr lang="en-SG" sz="2000" b="0" i="1" smtClean="0">
                            <a:latin typeface="Cambria Math" panose="02040503050406030204" pitchFamily="18" charset="0"/>
                          </a:rPr>
                          <m:t>0</m:t>
                        </m:r>
                      </m:sub>
                    </m:sSub>
                  </m:oMath>
                </a14:m>
                <a:r>
                  <a:rPr lang="en-SG" sz="2000" dirty="0"/>
                  <a:t> is small</a:t>
                </a:r>
              </a:p>
            </p:txBody>
          </p:sp>
        </mc:Choice>
        <mc:Fallback xmlns="">
          <p:sp>
            <p:nvSpPr>
              <p:cNvPr id="4" name="Rectangle 3">
                <a:extLst>
                  <a:ext uri="{FF2B5EF4-FFF2-40B4-BE49-F238E27FC236}">
                    <a16:creationId xmlns:a16="http://schemas.microsoft.com/office/drawing/2014/main" id="{4DCD08ED-11EC-4317-877B-631A08A07A6A}"/>
                  </a:ext>
                </a:extLst>
              </p:cNvPr>
              <p:cNvSpPr>
                <a:spLocks noRot="1" noChangeAspect="1" noMove="1" noResize="1" noEditPoints="1" noAdjustHandles="1" noChangeArrowheads="1" noChangeShapeType="1" noTextEdit="1"/>
              </p:cNvSpPr>
              <p:nvPr/>
            </p:nvSpPr>
            <p:spPr>
              <a:xfrm>
                <a:off x="5486399" y="3264627"/>
                <a:ext cx="2101849" cy="1416051"/>
              </a:xfrm>
              <a:prstGeom prst="rect">
                <a:avLst/>
              </a:prstGeom>
              <a:blipFill>
                <a:blip r:embed="rId6"/>
                <a:stretch>
                  <a:fillRect l="-2017" b="-3846"/>
                </a:stretch>
              </a:blipFill>
            </p:spPr>
            <p:txBody>
              <a:bodyPr/>
              <a:lstStyle/>
              <a:p>
                <a:r>
                  <a:rPr lang="en-SG">
                    <a:noFill/>
                  </a:rPr>
                  <a:t> </a:t>
                </a:r>
              </a:p>
            </p:txBody>
          </p:sp>
        </mc:Fallback>
      </mc:AlternateContent>
      <p:grpSp>
        <p:nvGrpSpPr>
          <p:cNvPr id="34" name="Group 33">
            <a:extLst>
              <a:ext uri="{FF2B5EF4-FFF2-40B4-BE49-F238E27FC236}">
                <a16:creationId xmlns:a16="http://schemas.microsoft.com/office/drawing/2014/main" id="{F6838C93-8E2E-4779-BD88-B4F3B3131E22}"/>
              </a:ext>
            </a:extLst>
          </p:cNvPr>
          <p:cNvGrpSpPr/>
          <p:nvPr/>
        </p:nvGrpSpPr>
        <p:grpSpPr>
          <a:xfrm>
            <a:off x="7588248" y="3001325"/>
            <a:ext cx="1276352" cy="971328"/>
            <a:chOff x="7588248" y="3001325"/>
            <a:chExt cx="1276352" cy="971328"/>
          </a:xfrm>
        </p:grpSpPr>
        <p:cxnSp>
          <p:nvCxnSpPr>
            <p:cNvPr id="6" name="Straight Arrow Connector 5">
              <a:extLst>
                <a:ext uri="{FF2B5EF4-FFF2-40B4-BE49-F238E27FC236}">
                  <a16:creationId xmlns:a16="http://schemas.microsoft.com/office/drawing/2014/main" id="{439D0D6B-6C56-49B0-A3D2-D0547A18E0E8}"/>
                </a:ext>
              </a:extLst>
            </p:cNvPr>
            <p:cNvCxnSpPr>
              <a:cxnSpLocks/>
              <a:stCxn id="4" idx="3"/>
              <a:endCxn id="10" idx="1"/>
            </p:cNvCxnSpPr>
            <p:nvPr/>
          </p:nvCxnSpPr>
          <p:spPr>
            <a:xfrm flipV="1">
              <a:off x="7588248" y="3197180"/>
              <a:ext cx="1276352" cy="775473"/>
            </a:xfrm>
            <a:prstGeom prst="straightConnector1">
              <a:avLst/>
            </a:prstGeom>
            <a:ln w="28575">
              <a:tailEnd type="triangle"/>
            </a:ln>
          </p:spPr>
          <p:style>
            <a:lnRef idx="2">
              <a:schemeClr val="dk1"/>
            </a:lnRef>
            <a:fillRef idx="1">
              <a:schemeClr val="lt1"/>
            </a:fillRef>
            <a:effectRef idx="0">
              <a:schemeClr val="dk1"/>
            </a:effectRef>
            <a:fontRef idx="minor">
              <a:schemeClr val="dk1"/>
            </a:fontRef>
          </p:style>
        </p:cxn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896350B-3E60-4E08-84A9-B9B3391B6C01}"/>
                    </a:ext>
                  </a:extLst>
                </p:cNvPr>
                <p:cNvSpPr txBox="1"/>
                <p:nvPr/>
              </p:nvSpPr>
              <p:spPr>
                <a:xfrm>
                  <a:off x="7618399" y="3001325"/>
                  <a:ext cx="1058047"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SG" sz="2000" b="0" i="1" smtClean="0">
                            <a:latin typeface="Cambria Math" panose="02040503050406030204" pitchFamily="18" charset="0"/>
                          </a:rPr>
                          <m:t>𝐷</m:t>
                        </m:r>
                        <m:r>
                          <a:rPr lang="en-SG" sz="2000" b="0" i="1" smtClean="0">
                            <a:latin typeface="Cambria Math" panose="02040503050406030204" pitchFamily="18" charset="0"/>
                          </a:rPr>
                          <m:t>≤</m:t>
                        </m:r>
                        <m:sSub>
                          <m:sSubPr>
                            <m:ctrlPr>
                              <a:rPr lang="en-SG" sz="2000" b="0" i="1" smtClean="0">
                                <a:latin typeface="Cambria Math" panose="02040503050406030204" pitchFamily="18" charset="0"/>
                              </a:rPr>
                            </m:ctrlPr>
                          </m:sSubPr>
                          <m:e>
                            <m:r>
                              <a:rPr lang="en-SG" sz="2000" b="0" i="1" smtClean="0">
                                <a:latin typeface="Cambria Math" panose="02040503050406030204" pitchFamily="18" charset="0"/>
                              </a:rPr>
                              <m:t>𝐷</m:t>
                            </m:r>
                          </m:e>
                          <m:sub>
                            <m:r>
                              <a:rPr lang="en-SG" sz="2000" b="0" i="1" smtClean="0">
                                <a:latin typeface="Cambria Math" panose="02040503050406030204" pitchFamily="18" charset="0"/>
                              </a:rPr>
                              <m:t>0</m:t>
                            </m:r>
                          </m:sub>
                        </m:sSub>
                      </m:oMath>
                    </m:oMathPara>
                  </a14:m>
                  <a:endParaRPr lang="en-SG" sz="2000" dirty="0"/>
                </a:p>
              </p:txBody>
            </p:sp>
          </mc:Choice>
          <mc:Fallback xmlns="">
            <p:sp>
              <p:nvSpPr>
                <p:cNvPr id="9" name="TextBox 8">
                  <a:extLst>
                    <a:ext uri="{FF2B5EF4-FFF2-40B4-BE49-F238E27FC236}">
                      <a16:creationId xmlns:a16="http://schemas.microsoft.com/office/drawing/2014/main" id="{B896350B-3E60-4E08-84A9-B9B3391B6C01}"/>
                    </a:ext>
                  </a:extLst>
                </p:cNvPr>
                <p:cNvSpPr txBox="1">
                  <a:spLocks noRot="1" noChangeAspect="1" noMove="1" noResize="1" noEditPoints="1" noAdjustHandles="1" noChangeArrowheads="1" noChangeShapeType="1" noTextEdit="1"/>
                </p:cNvSpPr>
                <p:nvPr/>
              </p:nvSpPr>
              <p:spPr>
                <a:xfrm>
                  <a:off x="7618399" y="3001325"/>
                  <a:ext cx="1058047" cy="400110"/>
                </a:xfrm>
                <a:prstGeom prst="rect">
                  <a:avLst/>
                </a:prstGeom>
                <a:blipFill>
                  <a:blip r:embed="rId7"/>
                  <a:stretch>
                    <a:fillRect b="-3030"/>
                  </a:stretch>
                </a:blipFill>
              </p:spPr>
              <p:txBody>
                <a:bodyPr/>
                <a:lstStyle/>
                <a:p>
                  <a:r>
                    <a:rPr lang="en-SG">
                      <a:noFill/>
                    </a:rPr>
                    <a:t> </a:t>
                  </a:r>
                </a:p>
              </p:txBody>
            </p:sp>
          </mc:Fallback>
        </mc:AlternateContent>
      </p:grpSp>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4A394B46-7626-45F0-A1AB-3827F7E88516}"/>
                  </a:ext>
                </a:extLst>
              </p:cNvPr>
              <p:cNvSpPr/>
              <p:nvPr/>
            </p:nvSpPr>
            <p:spPr>
              <a:xfrm>
                <a:off x="8864600" y="2736805"/>
                <a:ext cx="1809750" cy="92075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SG" sz="2000" dirty="0"/>
                  <a:t>All nodes terminate in </a:t>
                </a:r>
                <a14:m>
                  <m:oMath xmlns:m="http://schemas.openxmlformats.org/officeDocument/2006/math">
                    <m:sSub>
                      <m:sSubPr>
                        <m:ctrlPr>
                          <a:rPr lang="en-SG" sz="2000" b="0" i="1" smtClean="0">
                            <a:latin typeface="Cambria Math" panose="02040503050406030204" pitchFamily="18" charset="0"/>
                          </a:rPr>
                        </m:ctrlPr>
                      </m:sSubPr>
                      <m:e>
                        <m:r>
                          <a:rPr lang="en-SG" sz="2000" b="0" i="1" smtClean="0">
                            <a:latin typeface="Cambria Math" panose="02040503050406030204" pitchFamily="18" charset="0"/>
                          </a:rPr>
                          <m:t>𝐷</m:t>
                        </m:r>
                      </m:e>
                      <m:sub>
                        <m:r>
                          <a:rPr lang="en-SG" sz="2000" b="0" i="1" smtClean="0">
                            <a:latin typeface="Cambria Math" panose="02040503050406030204" pitchFamily="18" charset="0"/>
                          </a:rPr>
                          <m:t>0</m:t>
                        </m:r>
                      </m:sub>
                    </m:sSub>
                  </m:oMath>
                </a14:m>
                <a:r>
                  <a:rPr lang="en-SG" sz="2000" dirty="0"/>
                  <a:t> rounds</a:t>
                </a:r>
              </a:p>
            </p:txBody>
          </p:sp>
        </mc:Choice>
        <mc:Fallback xmlns="">
          <p:sp>
            <p:nvSpPr>
              <p:cNvPr id="10" name="Rectangle 9">
                <a:extLst>
                  <a:ext uri="{FF2B5EF4-FFF2-40B4-BE49-F238E27FC236}">
                    <a16:creationId xmlns:a16="http://schemas.microsoft.com/office/drawing/2014/main" id="{4A394B46-7626-45F0-A1AB-3827F7E88516}"/>
                  </a:ext>
                </a:extLst>
              </p:cNvPr>
              <p:cNvSpPr>
                <a:spLocks noRot="1" noChangeAspect="1" noMove="1" noResize="1" noEditPoints="1" noAdjustHandles="1" noChangeArrowheads="1" noChangeShapeType="1" noTextEdit="1"/>
              </p:cNvSpPr>
              <p:nvPr/>
            </p:nvSpPr>
            <p:spPr>
              <a:xfrm>
                <a:off x="8864600" y="2736805"/>
                <a:ext cx="1809750" cy="920750"/>
              </a:xfrm>
              <a:prstGeom prst="rect">
                <a:avLst/>
              </a:prstGeom>
              <a:blipFill>
                <a:blip r:embed="rId8"/>
                <a:stretch>
                  <a:fillRect t="-5732" b="-14650"/>
                </a:stretch>
              </a:blipFill>
              <a:ln w="38100"/>
            </p:spPr>
            <p:txBody>
              <a:bodyPr/>
              <a:lstStyle/>
              <a:p>
                <a:r>
                  <a:rPr lang="en-SG">
                    <a:noFill/>
                  </a:rPr>
                  <a:t> </a:t>
                </a:r>
              </a:p>
            </p:txBody>
          </p:sp>
        </mc:Fallback>
      </mc:AlternateContent>
      <p:grpSp>
        <p:nvGrpSpPr>
          <p:cNvPr id="35" name="Group 34">
            <a:extLst>
              <a:ext uri="{FF2B5EF4-FFF2-40B4-BE49-F238E27FC236}">
                <a16:creationId xmlns:a16="http://schemas.microsoft.com/office/drawing/2014/main" id="{ABB4703C-D4ED-4C1F-ADDF-A8146125A2E8}"/>
              </a:ext>
            </a:extLst>
          </p:cNvPr>
          <p:cNvGrpSpPr/>
          <p:nvPr/>
        </p:nvGrpSpPr>
        <p:grpSpPr>
          <a:xfrm>
            <a:off x="7568855" y="3972653"/>
            <a:ext cx="1244945" cy="1089040"/>
            <a:chOff x="7568855" y="3972653"/>
            <a:chExt cx="1244945" cy="1089040"/>
          </a:xfrm>
        </p:grpSpPr>
        <p:cxnSp>
          <p:nvCxnSpPr>
            <p:cNvPr id="11" name="Straight Arrow Connector 10">
              <a:extLst>
                <a:ext uri="{FF2B5EF4-FFF2-40B4-BE49-F238E27FC236}">
                  <a16:creationId xmlns:a16="http://schemas.microsoft.com/office/drawing/2014/main" id="{B4C2ED3D-479F-41B1-AC68-E55F5E187EB3}"/>
                </a:ext>
              </a:extLst>
            </p:cNvPr>
            <p:cNvCxnSpPr>
              <a:cxnSpLocks/>
              <a:stCxn id="4" idx="3"/>
              <a:endCxn id="15" idx="1"/>
            </p:cNvCxnSpPr>
            <p:nvPr/>
          </p:nvCxnSpPr>
          <p:spPr>
            <a:xfrm>
              <a:off x="7588248" y="3972653"/>
              <a:ext cx="1225552" cy="1013641"/>
            </a:xfrm>
            <a:prstGeom prst="straightConnector1">
              <a:avLst/>
            </a:prstGeom>
            <a:ln w="28575">
              <a:tailEnd type="triangle"/>
            </a:ln>
          </p:spPr>
          <p:style>
            <a:lnRef idx="2">
              <a:schemeClr val="dk1"/>
            </a:lnRef>
            <a:fillRef idx="1">
              <a:schemeClr val="lt1"/>
            </a:fillRef>
            <a:effectRef idx="0">
              <a:schemeClr val="dk1"/>
            </a:effectRef>
            <a:fontRef idx="minor">
              <a:schemeClr val="dk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499C36CB-0690-4E59-9A2F-5444F5309CE5}"/>
                    </a:ext>
                  </a:extLst>
                </p:cNvPr>
                <p:cNvSpPr txBox="1"/>
                <p:nvPr/>
              </p:nvSpPr>
              <p:spPr>
                <a:xfrm>
                  <a:off x="7568855" y="4661583"/>
                  <a:ext cx="1058047"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SG" sz="2000" b="0" i="1" smtClean="0">
                            <a:latin typeface="Cambria Math" panose="02040503050406030204" pitchFamily="18" charset="0"/>
                          </a:rPr>
                          <m:t>𝐷</m:t>
                        </m:r>
                        <m:r>
                          <a:rPr lang="en-SG" sz="2000" b="0" i="1" smtClean="0">
                            <a:latin typeface="Cambria Math" panose="02040503050406030204" pitchFamily="18" charset="0"/>
                          </a:rPr>
                          <m:t>&gt;</m:t>
                        </m:r>
                        <m:sSub>
                          <m:sSubPr>
                            <m:ctrlPr>
                              <a:rPr lang="en-SG" sz="2000" b="0" i="1" smtClean="0">
                                <a:latin typeface="Cambria Math" panose="02040503050406030204" pitchFamily="18" charset="0"/>
                              </a:rPr>
                            </m:ctrlPr>
                          </m:sSubPr>
                          <m:e>
                            <m:r>
                              <a:rPr lang="en-SG" sz="2000" b="0" i="1" smtClean="0">
                                <a:latin typeface="Cambria Math" panose="02040503050406030204" pitchFamily="18" charset="0"/>
                              </a:rPr>
                              <m:t>𝐷</m:t>
                            </m:r>
                          </m:e>
                          <m:sub>
                            <m:r>
                              <a:rPr lang="en-SG" sz="2000" b="0" i="1" smtClean="0">
                                <a:latin typeface="Cambria Math" panose="02040503050406030204" pitchFamily="18" charset="0"/>
                              </a:rPr>
                              <m:t>0</m:t>
                            </m:r>
                          </m:sub>
                        </m:sSub>
                      </m:oMath>
                    </m:oMathPara>
                  </a14:m>
                  <a:endParaRPr lang="en-SG" sz="2000" dirty="0"/>
                </a:p>
              </p:txBody>
            </p:sp>
          </mc:Choice>
          <mc:Fallback xmlns="">
            <p:sp>
              <p:nvSpPr>
                <p:cNvPr id="14" name="TextBox 13">
                  <a:extLst>
                    <a:ext uri="{FF2B5EF4-FFF2-40B4-BE49-F238E27FC236}">
                      <a16:creationId xmlns:a16="http://schemas.microsoft.com/office/drawing/2014/main" id="{499C36CB-0690-4E59-9A2F-5444F5309CE5}"/>
                    </a:ext>
                  </a:extLst>
                </p:cNvPr>
                <p:cNvSpPr txBox="1">
                  <a:spLocks noRot="1" noChangeAspect="1" noMove="1" noResize="1" noEditPoints="1" noAdjustHandles="1" noChangeArrowheads="1" noChangeShapeType="1" noTextEdit="1"/>
                </p:cNvSpPr>
                <p:nvPr/>
              </p:nvSpPr>
              <p:spPr>
                <a:xfrm>
                  <a:off x="7568855" y="4661583"/>
                  <a:ext cx="1058047" cy="400110"/>
                </a:xfrm>
                <a:prstGeom prst="rect">
                  <a:avLst/>
                </a:prstGeom>
                <a:blipFill>
                  <a:blip r:embed="rId9"/>
                  <a:stretch>
                    <a:fillRect b="-4615"/>
                  </a:stretch>
                </a:blipFill>
              </p:spPr>
              <p:txBody>
                <a:bodyPr/>
                <a:lstStyle/>
                <a:p>
                  <a:r>
                    <a:rPr lang="en-SG">
                      <a:noFill/>
                    </a:rPr>
                    <a:t> </a:t>
                  </a:r>
                </a:p>
              </p:txBody>
            </p:sp>
          </mc:Fallback>
        </mc:AlternateContent>
      </p:grpSp>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C7FF5B63-7A56-4994-B821-50F8BED045F3}"/>
                  </a:ext>
                </a:extLst>
              </p:cNvPr>
              <p:cNvSpPr/>
              <p:nvPr/>
            </p:nvSpPr>
            <p:spPr>
              <a:xfrm>
                <a:off x="3312297" y="3182848"/>
                <a:ext cx="1809750" cy="157960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SG" sz="2000" dirty="0"/>
                  <a:t>2</a:t>
                </a:r>
                <a:r>
                  <a:rPr lang="en-SG" sz="2000" baseline="30000" dirty="0"/>
                  <a:t>nd</a:t>
                </a:r>
                <a:r>
                  <a:rPr lang="en-SG" sz="2000" dirty="0"/>
                  <a:t> Count instance to ensure all nodes have output </a:t>
                </a:r>
                <a14:m>
                  <m:oMath xmlns:m="http://schemas.openxmlformats.org/officeDocument/2006/math">
                    <m:r>
                      <a:rPr lang="en-SG" sz="2000" b="0" i="1" smtClean="0">
                        <a:latin typeface="Cambria Math" panose="02040503050406030204" pitchFamily="18" charset="0"/>
                      </a:rPr>
                      <m:t>𝑁</m:t>
                    </m:r>
                  </m:oMath>
                </a14:m>
                <a:endParaRPr lang="en-SG" sz="2000" dirty="0"/>
              </a:p>
            </p:txBody>
          </p:sp>
        </mc:Choice>
        <mc:Fallback xmlns="">
          <p:sp>
            <p:nvSpPr>
              <p:cNvPr id="17" name="Rectangle 16">
                <a:extLst>
                  <a:ext uri="{FF2B5EF4-FFF2-40B4-BE49-F238E27FC236}">
                    <a16:creationId xmlns:a16="http://schemas.microsoft.com/office/drawing/2014/main" id="{C7FF5B63-7A56-4994-B821-50F8BED045F3}"/>
                  </a:ext>
                </a:extLst>
              </p:cNvPr>
              <p:cNvSpPr>
                <a:spLocks noRot="1" noChangeAspect="1" noMove="1" noResize="1" noEditPoints="1" noAdjustHandles="1" noChangeArrowheads="1" noChangeShapeType="1" noTextEdit="1"/>
              </p:cNvSpPr>
              <p:nvPr/>
            </p:nvSpPr>
            <p:spPr>
              <a:xfrm>
                <a:off x="3312297" y="3182848"/>
                <a:ext cx="1809750" cy="1579608"/>
              </a:xfrm>
              <a:prstGeom prst="rect">
                <a:avLst/>
              </a:prstGeom>
              <a:blipFill>
                <a:blip r:embed="rId10"/>
                <a:stretch>
                  <a:fillRect t="-2299" b="-8046"/>
                </a:stretch>
              </a:blipFill>
            </p:spPr>
            <p:txBody>
              <a:bodyPr/>
              <a:lstStyle/>
              <a:p>
                <a:r>
                  <a:rPr lang="en-SG">
                    <a:noFill/>
                  </a:rPr>
                  <a:t> </a:t>
                </a:r>
              </a:p>
            </p:txBody>
          </p:sp>
        </mc:Fallback>
      </mc:AlternateContent>
      <mc:AlternateContent xmlns:mc="http://schemas.openxmlformats.org/markup-compatibility/2006" xmlns:a14="http://schemas.microsoft.com/office/drawing/2010/main">
        <mc:Choice Requires="a14">
          <p:sp>
            <p:nvSpPr>
              <p:cNvPr id="24" name="Rectangle 23">
                <a:extLst>
                  <a:ext uri="{FF2B5EF4-FFF2-40B4-BE49-F238E27FC236}">
                    <a16:creationId xmlns:a16="http://schemas.microsoft.com/office/drawing/2014/main" id="{3FE8317A-9AE4-483E-B266-A1160C3F5001}"/>
                  </a:ext>
                </a:extLst>
              </p:cNvPr>
              <p:cNvSpPr/>
              <p:nvPr/>
            </p:nvSpPr>
            <p:spPr>
              <a:xfrm>
                <a:off x="1083966" y="3263040"/>
                <a:ext cx="1914777" cy="14192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SG" sz="2000" dirty="0"/>
                  <a:t>Schdule termination in </a:t>
                </a:r>
                <a14:m>
                  <m:oMath xmlns:m="http://schemas.openxmlformats.org/officeDocument/2006/math">
                    <m:r>
                      <a:rPr lang="en-SG" sz="2000" b="0" i="1" smtClean="0">
                        <a:latin typeface="Cambria Math" panose="02040503050406030204" pitchFamily="18" charset="0"/>
                      </a:rPr>
                      <m:t>𝑁</m:t>
                    </m:r>
                    <m:r>
                      <a:rPr lang="en-SG" sz="2000" b="0" i="1" smtClean="0">
                        <a:latin typeface="Cambria Math" panose="02040503050406030204" pitchFamily="18" charset="0"/>
                      </a:rPr>
                      <m:t>−1</m:t>
                    </m:r>
                  </m:oMath>
                </a14:m>
                <a:r>
                  <a:rPr lang="en-SG" sz="2000" dirty="0"/>
                  <a:t> rounds</a:t>
                </a:r>
              </a:p>
            </p:txBody>
          </p:sp>
        </mc:Choice>
        <mc:Fallback xmlns="">
          <p:sp>
            <p:nvSpPr>
              <p:cNvPr id="24" name="Rectangle 23">
                <a:extLst>
                  <a:ext uri="{FF2B5EF4-FFF2-40B4-BE49-F238E27FC236}">
                    <a16:creationId xmlns:a16="http://schemas.microsoft.com/office/drawing/2014/main" id="{3FE8317A-9AE4-483E-B266-A1160C3F5001}"/>
                  </a:ext>
                </a:extLst>
              </p:cNvPr>
              <p:cNvSpPr>
                <a:spLocks noRot="1" noChangeAspect="1" noMove="1" noResize="1" noEditPoints="1" noAdjustHandles="1" noChangeArrowheads="1" noChangeShapeType="1" noTextEdit="1"/>
              </p:cNvSpPr>
              <p:nvPr/>
            </p:nvSpPr>
            <p:spPr>
              <a:xfrm>
                <a:off x="1083966" y="3263040"/>
                <a:ext cx="1914777" cy="1419225"/>
              </a:xfrm>
              <a:prstGeom prst="rect">
                <a:avLst/>
              </a:prstGeom>
              <a:blipFill>
                <a:blip r:embed="rId11"/>
                <a:stretch>
                  <a:fillRect r="-949"/>
                </a:stretch>
              </a:blipFill>
            </p:spPr>
            <p:txBody>
              <a:bodyPr/>
              <a:lstStyle/>
              <a:p>
                <a:r>
                  <a:rPr lang="en-SG">
                    <a:noFill/>
                  </a:rPr>
                  <a:t> </a:t>
                </a:r>
              </a:p>
            </p:txBody>
          </p:sp>
        </mc:Fallback>
      </mc:AlternateContent>
      <mc:AlternateContent xmlns:mc="http://schemas.openxmlformats.org/markup-compatibility/2006" xmlns:a14="http://schemas.microsoft.com/office/drawing/2010/main">
        <mc:Choice Requires="a14">
          <p:sp>
            <p:nvSpPr>
              <p:cNvPr id="29" name="Rectangle 28">
                <a:extLst>
                  <a:ext uri="{FF2B5EF4-FFF2-40B4-BE49-F238E27FC236}">
                    <a16:creationId xmlns:a16="http://schemas.microsoft.com/office/drawing/2014/main" id="{414CB987-F2D0-418B-A1ED-5EFF15AB90EC}"/>
                  </a:ext>
                </a:extLst>
              </p:cNvPr>
              <p:cNvSpPr/>
              <p:nvPr/>
            </p:nvSpPr>
            <p:spPr>
              <a:xfrm>
                <a:off x="1188993" y="1974805"/>
                <a:ext cx="5281657" cy="4008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2000" dirty="0"/>
                  <a:t>Soundness checking passed, output </a:t>
                </a:r>
                <a14:m>
                  <m:oMath xmlns:m="http://schemas.openxmlformats.org/officeDocument/2006/math">
                    <m:r>
                      <a:rPr lang="en-SG" altLang="zh-CN" sz="2000" b="0" i="1" smtClean="0">
                        <a:latin typeface="Cambria Math" panose="02040503050406030204" pitchFamily="18" charset="0"/>
                      </a:rPr>
                      <m:t>𝑁</m:t>
                    </m:r>
                  </m:oMath>
                </a14:m>
                <a:endParaRPr lang="en-SG" sz="2000" dirty="0"/>
              </a:p>
            </p:txBody>
          </p:sp>
        </mc:Choice>
        <mc:Fallback xmlns="">
          <p:sp>
            <p:nvSpPr>
              <p:cNvPr id="29" name="Rectangle 28">
                <a:extLst>
                  <a:ext uri="{FF2B5EF4-FFF2-40B4-BE49-F238E27FC236}">
                    <a16:creationId xmlns:a16="http://schemas.microsoft.com/office/drawing/2014/main" id="{414CB987-F2D0-418B-A1ED-5EFF15AB90EC}"/>
                  </a:ext>
                </a:extLst>
              </p:cNvPr>
              <p:cNvSpPr>
                <a:spLocks noRot="1" noChangeAspect="1" noMove="1" noResize="1" noEditPoints="1" noAdjustHandles="1" noChangeArrowheads="1" noChangeShapeType="1" noTextEdit="1"/>
              </p:cNvSpPr>
              <p:nvPr/>
            </p:nvSpPr>
            <p:spPr>
              <a:xfrm>
                <a:off x="1188993" y="1974805"/>
                <a:ext cx="5281657" cy="400866"/>
              </a:xfrm>
              <a:prstGeom prst="rect">
                <a:avLst/>
              </a:prstGeom>
              <a:blipFill>
                <a:blip r:embed="rId12"/>
                <a:stretch>
                  <a:fillRect t="-4412" b="-25000"/>
                </a:stretch>
              </a:blipFill>
            </p:spPr>
            <p:txBody>
              <a:bodyPr/>
              <a:lstStyle/>
              <a:p>
                <a:r>
                  <a:rPr lang="en-SG">
                    <a:noFill/>
                  </a:rPr>
                  <a:t> </a:t>
                </a:r>
              </a:p>
            </p:txBody>
          </p:sp>
        </mc:Fallback>
      </mc:AlternateContent>
      <p:cxnSp>
        <p:nvCxnSpPr>
          <p:cNvPr id="30" name="Straight Arrow Connector 29">
            <a:extLst>
              <a:ext uri="{FF2B5EF4-FFF2-40B4-BE49-F238E27FC236}">
                <a16:creationId xmlns:a16="http://schemas.microsoft.com/office/drawing/2014/main" id="{C84CBCCC-FD47-4132-94F9-C67E7F3194AB}"/>
              </a:ext>
            </a:extLst>
          </p:cNvPr>
          <p:cNvCxnSpPr>
            <a:cxnSpLocks/>
            <a:stCxn id="29" idx="2"/>
            <a:endCxn id="4" idx="0"/>
          </p:cNvCxnSpPr>
          <p:nvPr/>
        </p:nvCxnSpPr>
        <p:spPr>
          <a:xfrm>
            <a:off x="3829822" y="2375671"/>
            <a:ext cx="2707502" cy="888956"/>
          </a:xfrm>
          <a:prstGeom prst="straightConnector1">
            <a:avLst/>
          </a:prstGeom>
          <a:ln w="28575">
            <a:tailEnd type="triangle"/>
          </a:ln>
        </p:spPr>
        <p:style>
          <a:lnRef idx="2">
            <a:schemeClr val="dk1"/>
          </a:lnRef>
          <a:fillRef idx="1">
            <a:schemeClr val="lt1"/>
          </a:fillRef>
          <a:effectRef idx="0">
            <a:schemeClr val="dk1"/>
          </a:effectRef>
          <a:fontRef idx="minor">
            <a:schemeClr val="dk1"/>
          </a:fontRef>
        </p:style>
      </p:cxnSp>
      <p:cxnSp>
        <p:nvCxnSpPr>
          <p:cNvPr id="36" name="Straight Arrow Connector 35">
            <a:extLst>
              <a:ext uri="{FF2B5EF4-FFF2-40B4-BE49-F238E27FC236}">
                <a16:creationId xmlns:a16="http://schemas.microsoft.com/office/drawing/2014/main" id="{920BA5B6-D313-44A8-AA6D-B3B1F12BFE9E}"/>
              </a:ext>
            </a:extLst>
          </p:cNvPr>
          <p:cNvCxnSpPr>
            <a:cxnSpLocks/>
            <a:stCxn id="17" idx="3"/>
            <a:endCxn id="4" idx="1"/>
          </p:cNvCxnSpPr>
          <p:nvPr/>
        </p:nvCxnSpPr>
        <p:spPr>
          <a:xfrm>
            <a:off x="5122047" y="3972652"/>
            <a:ext cx="364352" cy="1"/>
          </a:xfrm>
          <a:prstGeom prst="straightConnector1">
            <a:avLst/>
          </a:prstGeom>
          <a:ln w="28575">
            <a:tailEnd type="triangle"/>
          </a:ln>
        </p:spPr>
        <p:style>
          <a:lnRef idx="2">
            <a:schemeClr val="dk1"/>
          </a:lnRef>
          <a:fillRef idx="1">
            <a:schemeClr val="lt1"/>
          </a:fillRef>
          <a:effectRef idx="0">
            <a:schemeClr val="dk1"/>
          </a:effectRef>
          <a:fontRef idx="minor">
            <a:schemeClr val="dk1"/>
          </a:fontRef>
        </p:style>
      </p:cxnSp>
      <p:cxnSp>
        <p:nvCxnSpPr>
          <p:cNvPr id="39" name="Straight Arrow Connector 38">
            <a:extLst>
              <a:ext uri="{FF2B5EF4-FFF2-40B4-BE49-F238E27FC236}">
                <a16:creationId xmlns:a16="http://schemas.microsoft.com/office/drawing/2014/main" id="{008C85A5-177E-4242-86D6-9D08068AB0C0}"/>
              </a:ext>
            </a:extLst>
          </p:cNvPr>
          <p:cNvCxnSpPr>
            <a:cxnSpLocks/>
            <a:stCxn id="29" idx="2"/>
            <a:endCxn id="17" idx="0"/>
          </p:cNvCxnSpPr>
          <p:nvPr/>
        </p:nvCxnSpPr>
        <p:spPr>
          <a:xfrm>
            <a:off x="3829822" y="2375671"/>
            <a:ext cx="387350" cy="807177"/>
          </a:xfrm>
          <a:prstGeom prst="straightConnector1">
            <a:avLst/>
          </a:prstGeom>
          <a:ln w="28575">
            <a:tailEnd type="triangle"/>
          </a:ln>
        </p:spPr>
        <p:style>
          <a:lnRef idx="2">
            <a:schemeClr val="dk1"/>
          </a:lnRef>
          <a:fillRef idx="1">
            <a:schemeClr val="lt1"/>
          </a:fillRef>
          <a:effectRef idx="0">
            <a:schemeClr val="dk1"/>
          </a:effectRef>
          <a:fontRef idx="minor">
            <a:schemeClr val="dk1"/>
          </a:fontRef>
        </p:style>
      </p:cxnSp>
      <p:cxnSp>
        <p:nvCxnSpPr>
          <p:cNvPr id="42" name="Straight Arrow Connector 41">
            <a:extLst>
              <a:ext uri="{FF2B5EF4-FFF2-40B4-BE49-F238E27FC236}">
                <a16:creationId xmlns:a16="http://schemas.microsoft.com/office/drawing/2014/main" id="{7069342C-3E2B-492E-8BAD-6ECF703D1FF1}"/>
              </a:ext>
            </a:extLst>
          </p:cNvPr>
          <p:cNvCxnSpPr>
            <a:cxnSpLocks/>
            <a:stCxn id="29" idx="2"/>
            <a:endCxn id="24" idx="0"/>
          </p:cNvCxnSpPr>
          <p:nvPr/>
        </p:nvCxnSpPr>
        <p:spPr>
          <a:xfrm flipH="1">
            <a:off x="2041355" y="2375671"/>
            <a:ext cx="1788467" cy="887369"/>
          </a:xfrm>
          <a:prstGeom prst="straightConnector1">
            <a:avLst/>
          </a:prstGeom>
          <a:ln w="28575">
            <a:tailEnd type="triangle"/>
          </a:ln>
        </p:spPr>
        <p:style>
          <a:lnRef idx="2">
            <a:schemeClr val="dk1"/>
          </a:lnRef>
          <a:fillRef idx="1">
            <a:schemeClr val="lt1"/>
          </a:fillRef>
          <a:effectRef idx="0">
            <a:schemeClr val="dk1"/>
          </a:effectRef>
          <a:fontRef idx="minor">
            <a:schemeClr val="dk1"/>
          </a:fontRef>
        </p:style>
      </p:cxnSp>
      <p:cxnSp>
        <p:nvCxnSpPr>
          <p:cNvPr id="45" name="Straight Arrow Connector 44">
            <a:extLst>
              <a:ext uri="{FF2B5EF4-FFF2-40B4-BE49-F238E27FC236}">
                <a16:creationId xmlns:a16="http://schemas.microsoft.com/office/drawing/2014/main" id="{46EC6760-7563-46AB-886A-9405AA25323D}"/>
              </a:ext>
            </a:extLst>
          </p:cNvPr>
          <p:cNvCxnSpPr>
            <a:cxnSpLocks/>
            <a:stCxn id="24" idx="3"/>
            <a:endCxn id="17" idx="1"/>
          </p:cNvCxnSpPr>
          <p:nvPr/>
        </p:nvCxnSpPr>
        <p:spPr>
          <a:xfrm flipV="1">
            <a:off x="2998743" y="3972652"/>
            <a:ext cx="313554" cy="1"/>
          </a:xfrm>
          <a:prstGeom prst="straightConnector1">
            <a:avLst/>
          </a:prstGeom>
          <a:ln w="28575">
            <a:tailEnd type="triangle"/>
          </a:ln>
        </p:spPr>
        <p:style>
          <a:lnRef idx="2">
            <a:schemeClr val="dk1"/>
          </a:lnRef>
          <a:fillRef idx="1">
            <a:schemeClr val="lt1"/>
          </a:fillRef>
          <a:effectRef idx="0">
            <a:schemeClr val="dk1"/>
          </a:effectRef>
          <a:fontRef idx="minor">
            <a:schemeClr val="dk1"/>
          </a:fontRef>
        </p:style>
      </p:cxnSp>
      <p:sp>
        <p:nvSpPr>
          <p:cNvPr id="50" name="TextBox 49">
            <a:extLst>
              <a:ext uri="{FF2B5EF4-FFF2-40B4-BE49-F238E27FC236}">
                <a16:creationId xmlns:a16="http://schemas.microsoft.com/office/drawing/2014/main" id="{85ACBB88-4FEE-489F-88CD-D06914EA6900}"/>
              </a:ext>
            </a:extLst>
          </p:cNvPr>
          <p:cNvSpPr txBox="1"/>
          <p:nvPr/>
        </p:nvSpPr>
        <p:spPr>
          <a:xfrm>
            <a:off x="954946" y="4639086"/>
            <a:ext cx="2081019" cy="400110"/>
          </a:xfrm>
          <a:prstGeom prst="rect">
            <a:avLst/>
          </a:prstGeom>
          <a:noFill/>
        </p:spPr>
        <p:txBody>
          <a:bodyPr wrap="none" rtlCol="0">
            <a:spAutoFit/>
          </a:bodyPr>
          <a:lstStyle/>
          <a:p>
            <a:r>
              <a:rPr lang="en-SG" sz="2000" dirty="0">
                <a:solidFill>
                  <a:srgbClr val="C00000"/>
                </a:solidFill>
              </a:rPr>
              <a:t>Slow termination</a:t>
            </a:r>
          </a:p>
        </p:txBody>
      </p:sp>
      <p:sp>
        <p:nvSpPr>
          <p:cNvPr id="51" name="TextBox 50">
            <a:extLst>
              <a:ext uri="{FF2B5EF4-FFF2-40B4-BE49-F238E27FC236}">
                <a16:creationId xmlns:a16="http://schemas.microsoft.com/office/drawing/2014/main" id="{5FCD3FA8-022E-46A9-8A91-9025930AA643}"/>
              </a:ext>
            </a:extLst>
          </p:cNvPr>
          <p:cNvSpPr txBox="1"/>
          <p:nvPr/>
        </p:nvSpPr>
        <p:spPr>
          <a:xfrm>
            <a:off x="5420492" y="4671880"/>
            <a:ext cx="2021707" cy="400110"/>
          </a:xfrm>
          <a:prstGeom prst="rect">
            <a:avLst/>
          </a:prstGeom>
          <a:noFill/>
        </p:spPr>
        <p:txBody>
          <a:bodyPr wrap="none" rtlCol="0">
            <a:spAutoFit/>
          </a:bodyPr>
          <a:lstStyle/>
          <a:p>
            <a:r>
              <a:rPr lang="en-SG" sz="2000" dirty="0">
                <a:solidFill>
                  <a:srgbClr val="C00000"/>
                </a:solidFill>
              </a:rPr>
              <a:t>Fast termination</a:t>
            </a:r>
          </a:p>
        </p:txBody>
      </p:sp>
      <p:sp>
        <p:nvSpPr>
          <p:cNvPr id="26" name="Rectangle 25">
            <a:extLst>
              <a:ext uri="{FF2B5EF4-FFF2-40B4-BE49-F238E27FC236}">
                <a16:creationId xmlns:a16="http://schemas.microsoft.com/office/drawing/2014/main" id="{942DD62B-EF93-4347-86E1-12D394A6A122}"/>
              </a:ext>
            </a:extLst>
          </p:cNvPr>
          <p:cNvSpPr/>
          <p:nvPr/>
        </p:nvSpPr>
        <p:spPr>
          <a:xfrm>
            <a:off x="8959849" y="4457654"/>
            <a:ext cx="1809750" cy="1579608"/>
          </a:xfrm>
          <a:prstGeom prst="rect">
            <a:avLst/>
          </a:prstGeom>
          <a:ln w="38100">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SG" sz="2000" dirty="0"/>
              <a:t>Some node may not schedule to terminate</a:t>
            </a:r>
          </a:p>
        </p:txBody>
      </p:sp>
      <mc:AlternateContent xmlns:mc="http://schemas.openxmlformats.org/markup-compatibility/2006" xmlns:a14="http://schemas.microsoft.com/office/drawing/2010/main">
        <mc:Choice Requires="a14">
          <p:sp>
            <p:nvSpPr>
              <p:cNvPr id="25" name="Rectangle 24">
                <a:extLst>
                  <a:ext uri="{FF2B5EF4-FFF2-40B4-BE49-F238E27FC236}">
                    <a16:creationId xmlns:a16="http://schemas.microsoft.com/office/drawing/2014/main" id="{A38E9CD8-DF11-4CD8-A6EC-DAD758220381}"/>
                  </a:ext>
                </a:extLst>
              </p:cNvPr>
              <p:cNvSpPr/>
              <p:nvPr/>
            </p:nvSpPr>
            <p:spPr>
              <a:xfrm>
                <a:off x="9033510" y="4775156"/>
                <a:ext cx="1809750" cy="92075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SG" sz="2000" dirty="0"/>
                  <a:t>All nodes terminate in </a:t>
                </a:r>
                <a14:m>
                  <m:oMath xmlns:m="http://schemas.openxmlformats.org/officeDocument/2006/math">
                    <m:r>
                      <a:rPr lang="en-SG" sz="2000">
                        <a:latin typeface="Cambria Math" panose="02040503050406030204" pitchFamily="18" charset="0"/>
                      </a:rPr>
                      <m:t>𝑁</m:t>
                    </m:r>
                  </m:oMath>
                </a14:m>
                <a:r>
                  <a:rPr lang="en-SG" sz="2000" dirty="0"/>
                  <a:t> rounds</a:t>
                </a:r>
              </a:p>
            </p:txBody>
          </p:sp>
        </mc:Choice>
        <mc:Fallback xmlns="">
          <p:sp>
            <p:nvSpPr>
              <p:cNvPr id="25" name="Rectangle 24">
                <a:extLst>
                  <a:ext uri="{FF2B5EF4-FFF2-40B4-BE49-F238E27FC236}">
                    <a16:creationId xmlns:a16="http://schemas.microsoft.com/office/drawing/2014/main" id="{A38E9CD8-DF11-4CD8-A6EC-DAD758220381}"/>
                  </a:ext>
                </a:extLst>
              </p:cNvPr>
              <p:cNvSpPr>
                <a:spLocks noRot="1" noChangeAspect="1" noMove="1" noResize="1" noEditPoints="1" noAdjustHandles="1" noChangeArrowheads="1" noChangeShapeType="1" noTextEdit="1"/>
              </p:cNvSpPr>
              <p:nvPr/>
            </p:nvSpPr>
            <p:spPr>
              <a:xfrm>
                <a:off x="9033510" y="4775156"/>
                <a:ext cx="1809750" cy="920750"/>
              </a:xfrm>
              <a:prstGeom prst="rect">
                <a:avLst/>
              </a:prstGeom>
              <a:blipFill>
                <a:blip r:embed="rId13"/>
                <a:stretch>
                  <a:fillRect l="-1650" t="-5096" b="-14650"/>
                </a:stretch>
              </a:blipFill>
              <a:ln w="38100"/>
            </p:spPr>
            <p:txBody>
              <a:bodyPr/>
              <a:lstStyle/>
              <a:p>
                <a:r>
                  <a:rPr lang="en-SG">
                    <a:noFill/>
                  </a:rPr>
                  <a:t> </a:t>
                </a:r>
              </a:p>
            </p:txBody>
          </p:sp>
        </mc:Fallback>
      </mc:AlternateContent>
    </p:spTree>
    <p:custDataLst>
      <p:tags r:id="rId1"/>
    </p:custDataLst>
    <p:extLst>
      <p:ext uri="{BB962C8B-B14F-4D97-AF65-F5344CB8AC3E}">
        <p14:creationId xmlns:p14="http://schemas.microsoft.com/office/powerpoint/2010/main" val="319180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5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wipe(left)">
                                      <p:cBhvr>
                                        <p:cTn id="20" dur="500"/>
                                        <p:tgtEl>
                                          <p:spTgt spid="3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wipe(left)">
                                      <p:cBhvr>
                                        <p:cTn id="28" dur="500"/>
                                        <p:tgtEl>
                                          <p:spTgt spid="35"/>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wipe(left)">
                                      <p:cBhvr>
                                        <p:cTn id="36" dur="500"/>
                                        <p:tgtEl>
                                          <p:spTgt spid="36"/>
                                        </p:tgtEl>
                                      </p:cBhvr>
                                    </p:animEffect>
                                  </p:childTnLst>
                                </p:cTn>
                              </p:par>
                              <p:par>
                                <p:cTn id="37" presetID="22" presetClass="entr" presetSubtype="8" fill="hold"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wipe(left)">
                                      <p:cBhvr>
                                        <p:cTn id="39" dur="500"/>
                                        <p:tgtEl>
                                          <p:spTgt spid="39"/>
                                        </p:tgtEl>
                                      </p:cBhvr>
                                    </p:animEffect>
                                  </p:childTnLst>
                                </p:cTn>
                              </p:par>
                              <p:par>
                                <p:cTn id="40" presetID="10" presetClass="exit" presetSubtype="0" fill="hold" nodeType="withEffect">
                                  <p:stCondLst>
                                    <p:cond delay="0"/>
                                  </p:stCondLst>
                                  <p:childTnLst>
                                    <p:animEffect transition="out" filter="fade">
                                      <p:cBhvr>
                                        <p:cTn id="41" dur="500"/>
                                        <p:tgtEl>
                                          <p:spTgt spid="30"/>
                                        </p:tgtEl>
                                      </p:cBhvr>
                                    </p:animEffect>
                                    <p:set>
                                      <p:cBhvr>
                                        <p:cTn id="42" dur="1" fill="hold">
                                          <p:stCondLst>
                                            <p:cond delay="499"/>
                                          </p:stCondLst>
                                        </p:cTn>
                                        <p:tgtEl>
                                          <p:spTgt spid="30"/>
                                        </p:tgtEl>
                                        <p:attrNameLst>
                                          <p:attrName>style.visibility</p:attrName>
                                        </p:attrNameLst>
                                      </p:cBhvr>
                                      <p:to>
                                        <p:strVal val="hidden"/>
                                      </p:to>
                                    </p:set>
                                  </p:childTnLst>
                                </p:cTn>
                              </p:par>
                              <p:par>
                                <p:cTn id="43" presetID="22" presetClass="entr" presetSubtype="8"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wipe(left)">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fade">
                                      <p:cBhvr>
                                        <p:cTn id="50" dur="500"/>
                                        <p:tgtEl>
                                          <p:spTgt spid="26"/>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nodeType="clickEffect">
                                  <p:stCondLst>
                                    <p:cond delay="0"/>
                                  </p:stCondLst>
                                  <p:childTnLst>
                                    <p:animEffect transition="out" filter="fade">
                                      <p:cBhvr>
                                        <p:cTn id="54" dur="500"/>
                                        <p:tgtEl>
                                          <p:spTgt spid="39"/>
                                        </p:tgtEl>
                                      </p:cBhvr>
                                    </p:animEffect>
                                    <p:set>
                                      <p:cBhvr>
                                        <p:cTn id="55" dur="1" fill="hold">
                                          <p:stCondLst>
                                            <p:cond delay="499"/>
                                          </p:stCondLst>
                                        </p:cTn>
                                        <p:tgtEl>
                                          <p:spTgt spid="39"/>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45"/>
                                        </p:tgtEl>
                                        <p:attrNameLst>
                                          <p:attrName>style.visibility</p:attrName>
                                        </p:attrNameLst>
                                      </p:cBhvr>
                                      <p:to>
                                        <p:strVal val="visible"/>
                                      </p:to>
                                    </p:set>
                                    <p:animEffect transition="in" filter="wipe(left)">
                                      <p:cBhvr>
                                        <p:cTn id="60" dur="500"/>
                                        <p:tgtEl>
                                          <p:spTgt spid="45"/>
                                        </p:tgtEl>
                                      </p:cBhvr>
                                    </p:animEffect>
                                  </p:childTnLst>
                                </p:cTn>
                              </p:par>
                              <p:par>
                                <p:cTn id="61" presetID="22" presetClass="entr" presetSubtype="8" fill="hold" nodeType="with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wipe(left)">
                                      <p:cBhvr>
                                        <p:cTn id="63" dur="500"/>
                                        <p:tgtEl>
                                          <p:spTgt spid="42"/>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wipe(left)">
                                      <p:cBhvr>
                                        <p:cTn id="66" dur="500"/>
                                        <p:tgtEl>
                                          <p:spTgt spid="24"/>
                                        </p:tgtEl>
                                      </p:cBhvr>
                                    </p:animEffect>
                                  </p:childTnLst>
                                </p:cTn>
                              </p:par>
                              <p:par>
                                <p:cTn id="67" presetID="1" presetClass="entr" presetSubtype="0" fill="hold" grpId="0" nodeType="withEffect">
                                  <p:stCondLst>
                                    <p:cond delay="0"/>
                                  </p:stCondLst>
                                  <p:childTnLst>
                                    <p:set>
                                      <p:cBhvr>
                                        <p:cTn id="68" dur="1" fill="hold">
                                          <p:stCondLst>
                                            <p:cond delay="0"/>
                                          </p:stCondLst>
                                        </p:cTn>
                                        <p:tgtEl>
                                          <p:spTgt spid="5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fade">
                                      <p:cBhvr>
                                        <p:cTn id="7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animBg="1"/>
      <p:bldP spid="10" grpId="0" animBg="1"/>
      <p:bldP spid="17" grpId="0" animBg="1"/>
      <p:bldP spid="24" grpId="0" animBg="1"/>
      <p:bldP spid="29" grpId="0" animBg="1"/>
      <p:bldP spid="50" grpId="0"/>
      <p:bldP spid="51" grpId="0"/>
      <p:bldP spid="26" grpId="0" animBg="1"/>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30014-D731-436E-85E4-EBEC6F4DE33D}"/>
              </a:ext>
            </a:extLst>
          </p:cNvPr>
          <p:cNvSpPr>
            <a:spLocks noGrp="1"/>
          </p:cNvSpPr>
          <p:nvPr>
            <p:ph type="title"/>
          </p:nvPr>
        </p:nvSpPr>
        <p:spPr/>
        <p:txBody>
          <a:bodyPr>
            <a:normAutofit fontScale="90000"/>
          </a:bodyPr>
          <a:lstStyle/>
          <a:p>
            <a:r>
              <a:rPr lang="en-US" sz="4400" b="0" strike="noStrike" spc="-1" dirty="0">
                <a:latin typeface="Arial"/>
              </a:rPr>
              <a:t>Conclusion</a:t>
            </a:r>
            <a:endParaRPr lang="en-SG"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6D410D4-D603-49B6-90FE-3C4881C6306C}"/>
                  </a:ext>
                </a:extLst>
              </p:cNvPr>
              <p:cNvSpPr>
                <a:spLocks noGrp="1"/>
              </p:cNvSpPr>
              <p:nvPr>
                <p:ph idx="1"/>
              </p:nvPr>
            </p:nvSpPr>
            <p:spPr/>
            <p:txBody>
              <a:bodyPr/>
              <a:lstStyle/>
              <a:p>
                <a:r>
                  <a:rPr lang="en-SG" sz="2400" dirty="0"/>
                  <a:t>We consider synchronous </a:t>
                </a:r>
                <a14:m>
                  <m:oMath xmlns:m="http://schemas.openxmlformats.org/officeDocument/2006/math">
                    <m:r>
                      <a:rPr lang="en-SG" sz="2400" i="1" dirty="0" smtClean="0">
                        <a:latin typeface="Cambria Math" panose="02040503050406030204" pitchFamily="18" charset="0"/>
                      </a:rPr>
                      <m:t>𝑇</m:t>
                    </m:r>
                  </m:oMath>
                </a14:m>
                <a:r>
                  <a:rPr lang="en-SG" sz="2400" dirty="0"/>
                  <a:t>-interval dynamic networks with local broadcast CONGEST model for communication</a:t>
                </a:r>
              </a:p>
              <a:p>
                <a:r>
                  <a:rPr lang="en-SG" sz="2400" dirty="0"/>
                  <a:t>We investigate the time complexity needed to solve a number of fundamental problems: </a:t>
                </a:r>
              </a:p>
              <a:p>
                <a:pPr lvl="1"/>
                <a:r>
                  <a:rPr lang="en-SG" sz="2000" dirty="0"/>
                  <a:t>Count, </a:t>
                </a:r>
                <a:r>
                  <a:rPr lang="en-SG" sz="2000" dirty="0" err="1"/>
                  <a:t>LeaderElection</a:t>
                </a:r>
                <a:r>
                  <a:rPr lang="en-SG" sz="2000" dirty="0"/>
                  <a:t>, Consensus, Max/Sum, </a:t>
                </a:r>
                <a:r>
                  <a:rPr lang="en-SG" sz="2000" dirty="0" err="1"/>
                  <a:t>ConfirmedFlood</a:t>
                </a:r>
                <a:endParaRPr lang="en-SG" sz="2000" dirty="0"/>
              </a:p>
              <a:p>
                <a:r>
                  <a:rPr lang="en-US" altLang="zh-CN" sz="2400" dirty="0"/>
                  <a:t>Future work: </a:t>
                </a:r>
                <a14:m>
                  <m:oMath xmlns:m="http://schemas.openxmlformats.org/officeDocument/2006/math">
                    <m:r>
                      <a:rPr lang="en-SG" altLang="zh-CN" sz="2400" b="0" i="1" dirty="0" smtClean="0">
                        <a:latin typeface="Cambria Math" panose="02040503050406030204" pitchFamily="18" charset="0"/>
                      </a:rPr>
                      <m:t>1≤</m:t>
                    </m:r>
                    <m:r>
                      <a:rPr lang="en-SG" altLang="zh-CN" sz="2400" b="0" i="1" dirty="0" smtClean="0">
                        <a:latin typeface="Cambria Math" panose="02040503050406030204" pitchFamily="18" charset="0"/>
                      </a:rPr>
                      <m:t>𝑇</m:t>
                    </m:r>
                    <m:r>
                      <a:rPr lang="en-SG" altLang="zh-CN" sz="2400" b="0" i="1" dirty="0" smtClean="0">
                        <a:latin typeface="Cambria Math" panose="02040503050406030204" pitchFamily="18" charset="0"/>
                      </a:rPr>
                      <m:t>≤3</m:t>
                    </m:r>
                  </m:oMath>
                </a14:m>
                <a:endParaRPr lang="en-SG" sz="2400" dirty="0"/>
              </a:p>
              <a:p>
                <a:endParaRPr lang="en-SG" dirty="0"/>
              </a:p>
            </p:txBody>
          </p:sp>
        </mc:Choice>
        <mc:Fallback xmlns="">
          <p:sp>
            <p:nvSpPr>
              <p:cNvPr id="3" name="Content Placeholder 2">
                <a:extLst>
                  <a:ext uri="{FF2B5EF4-FFF2-40B4-BE49-F238E27FC236}">
                    <a16:creationId xmlns:a16="http://schemas.microsoft.com/office/drawing/2014/main" id="{46D410D4-D603-49B6-90FE-3C4881C6306C}"/>
                  </a:ext>
                </a:extLst>
              </p:cNvPr>
              <p:cNvSpPr>
                <a:spLocks noGrp="1" noRot="1" noChangeAspect="1" noMove="1" noResize="1" noEditPoints="1" noAdjustHandles="1" noChangeArrowheads="1" noChangeShapeType="1" noTextEdit="1"/>
              </p:cNvSpPr>
              <p:nvPr>
                <p:ph idx="1"/>
              </p:nvPr>
            </p:nvSpPr>
            <p:spPr>
              <a:blipFill>
                <a:blip r:embed="rId3"/>
                <a:stretch>
                  <a:fillRect l="-744" t="-1487"/>
                </a:stretch>
              </a:blipFill>
            </p:spPr>
            <p:txBody>
              <a:bodyPr/>
              <a:lstStyle/>
              <a:p>
                <a:r>
                  <a:rPr lang="en-SG">
                    <a:noFill/>
                  </a:rPr>
                  <a:t> </a:t>
                </a:r>
              </a:p>
            </p:txBody>
          </p:sp>
        </mc:Fallback>
      </mc:AlternateContent>
      <mc:AlternateContent xmlns:mc="http://schemas.openxmlformats.org/markup-compatibility/2006" xmlns:a14="http://schemas.microsoft.com/office/drawing/2010/main">
        <mc:Choice Requires="a14">
          <p:graphicFrame>
            <p:nvGraphicFramePr>
              <p:cNvPr id="4" name="Table 5">
                <a:extLst>
                  <a:ext uri="{FF2B5EF4-FFF2-40B4-BE49-F238E27FC236}">
                    <a16:creationId xmlns:a16="http://schemas.microsoft.com/office/drawing/2014/main" id="{30602D1F-3C20-4DBA-AB9A-EB9D747FDD6A}"/>
                  </a:ext>
                </a:extLst>
              </p:cNvPr>
              <p:cNvGraphicFramePr>
                <a:graphicFrameLocks noGrp="1"/>
              </p:cNvGraphicFramePr>
              <p:nvPr>
                <p:extLst>
                  <p:ext uri="{D42A27DB-BD31-4B8C-83A1-F6EECF244321}">
                    <p14:modId xmlns:p14="http://schemas.microsoft.com/office/powerpoint/2010/main" val="1550785301"/>
                  </p:ext>
                </p:extLst>
              </p:nvPr>
            </p:nvGraphicFramePr>
            <p:xfrm>
              <a:off x="358140" y="3523205"/>
              <a:ext cx="11475720" cy="1044908"/>
            </p:xfrm>
            <a:graphic>
              <a:graphicData uri="http://schemas.openxmlformats.org/drawingml/2006/table">
                <a:tbl>
                  <a:tblPr firstRow="1" bandRow="1">
                    <a:tableStyleId>{9D7B26C5-4107-4FEC-AEDC-1716B250A1EF}</a:tableStyleId>
                  </a:tblPr>
                  <a:tblGrid>
                    <a:gridCol w="8163560">
                      <a:extLst>
                        <a:ext uri="{9D8B030D-6E8A-4147-A177-3AD203B41FA5}">
                          <a16:colId xmlns:a16="http://schemas.microsoft.com/office/drawing/2014/main" val="634779113"/>
                        </a:ext>
                      </a:extLst>
                    </a:gridCol>
                    <a:gridCol w="3312160">
                      <a:extLst>
                        <a:ext uri="{9D8B030D-6E8A-4147-A177-3AD203B41FA5}">
                          <a16:colId xmlns:a16="http://schemas.microsoft.com/office/drawing/2014/main" val="2673782340"/>
                        </a:ext>
                      </a:extLst>
                    </a:gridCol>
                  </a:tblGrid>
                  <a:tr h="331644">
                    <a:tc>
                      <a:txBody>
                        <a:bodyPr/>
                        <a:lstStyle/>
                        <a:p>
                          <a:pPr algn="ctr"/>
                          <a14:m>
                            <m:oMathPara xmlns:m="http://schemas.openxmlformats.org/officeDocument/2006/math">
                              <m:oMathParaPr>
                                <m:jc m:val="centerGroup"/>
                              </m:oMathParaPr>
                              <m:oMath xmlns:m="http://schemas.openxmlformats.org/officeDocument/2006/math">
                                <m:r>
                                  <a:rPr lang="en-SG" sz="2800" b="1" smtClean="0">
                                    <a:solidFill>
                                      <a:schemeClr val="tx1"/>
                                    </a:solidFill>
                                    <a:latin typeface="Cambria Math" panose="02040503050406030204" pitchFamily="18" charset="0"/>
                                  </a:rPr>
                                  <m:t>𝟏</m:t>
                                </m:r>
                                <m:r>
                                  <a:rPr lang="en-SG" sz="2800" b="1" smtClean="0">
                                    <a:solidFill>
                                      <a:schemeClr val="tx1"/>
                                    </a:solidFill>
                                    <a:latin typeface="Cambria Math" panose="02040503050406030204" pitchFamily="18" charset="0"/>
                                  </a:rPr>
                                  <m:t>≤</m:t>
                                </m:r>
                                <m:r>
                                  <a:rPr lang="en-SG" sz="2800" b="1" smtClean="0">
                                    <a:solidFill>
                                      <a:schemeClr val="tx1"/>
                                    </a:solidFill>
                                    <a:latin typeface="Cambria Math" panose="02040503050406030204" pitchFamily="18" charset="0"/>
                                  </a:rPr>
                                  <m:t>𝑻</m:t>
                                </m:r>
                                <m:r>
                                  <a:rPr lang="en-SG" sz="2800" b="1" smtClean="0">
                                    <a:solidFill>
                                      <a:schemeClr val="tx1"/>
                                    </a:solidFill>
                                    <a:latin typeface="Cambria Math" panose="02040503050406030204" pitchFamily="18" charset="0"/>
                                  </a:rPr>
                                  <m:t>&lt;</m:t>
                                </m:r>
                                <m:sSub>
                                  <m:sSubPr>
                                    <m:ctrlPr>
                                      <a:rPr lang="en-SG" sz="2800" b="1" i="1" smtClean="0">
                                        <a:solidFill>
                                          <a:schemeClr val="tx1"/>
                                        </a:solidFill>
                                        <a:latin typeface="Cambria Math" panose="02040503050406030204" pitchFamily="18" charset="0"/>
                                      </a:rPr>
                                    </m:ctrlPr>
                                  </m:sSubPr>
                                  <m:e>
                                    <m:r>
                                      <a:rPr lang="en-SG" sz="2800" b="1" smtClean="0">
                                        <a:solidFill>
                                          <a:schemeClr val="tx1"/>
                                        </a:solidFill>
                                        <a:latin typeface="Cambria Math" panose="02040503050406030204" pitchFamily="18" charset="0"/>
                                      </a:rPr>
                                      <m:t>𝒄</m:t>
                                    </m:r>
                                  </m:e>
                                  <m:sub>
                                    <m:r>
                                      <a:rPr lang="en-SG" sz="2800" b="1" smtClean="0">
                                        <a:solidFill>
                                          <a:schemeClr val="tx1"/>
                                        </a:solidFill>
                                        <a:latin typeface="Cambria Math" panose="02040503050406030204" pitchFamily="18" charset="0"/>
                                      </a:rPr>
                                      <m:t>𝟎</m:t>
                                    </m:r>
                                  </m:sub>
                                </m:sSub>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𝑫</m:t>
                                    </m:r>
                                  </m:e>
                                  <m:sup>
                                    <m:r>
                                      <a:rPr lang="en-SG" sz="2800" b="1" smtClean="0">
                                        <a:solidFill>
                                          <a:schemeClr val="tx1"/>
                                        </a:solidFill>
                                        <a:latin typeface="Cambria Math" panose="02040503050406030204" pitchFamily="18" charset="0"/>
                                      </a:rPr>
                                      <m:t>𝟐</m:t>
                                    </m:r>
                                  </m:sup>
                                </m:sSup>
                                <m:func>
                                  <m:funcPr>
                                    <m:ctrlPr>
                                      <a:rPr lang="en-SG" sz="2800" b="1" i="1" smtClean="0">
                                        <a:solidFill>
                                          <a:schemeClr val="tx1"/>
                                        </a:solidFill>
                                        <a:latin typeface="Cambria Math" panose="02040503050406030204" pitchFamily="18" charset="0"/>
                                      </a:rPr>
                                    </m:ctrlPr>
                                  </m:funcPr>
                                  <m:fName>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𝐥𝐨𝐠</m:t>
                                        </m:r>
                                      </m:e>
                                      <m:sup>
                                        <m:r>
                                          <a:rPr lang="en-SG" sz="2800" b="1" smtClean="0">
                                            <a:solidFill>
                                              <a:schemeClr val="tx1"/>
                                            </a:solidFill>
                                            <a:latin typeface="Cambria Math" panose="02040503050406030204" pitchFamily="18" charset="0"/>
                                          </a:rPr>
                                          <m:t>𝟐</m:t>
                                        </m:r>
                                      </m:sup>
                                    </m:sSup>
                                  </m:fName>
                                  <m:e>
                                    <m:r>
                                      <a:rPr lang="en-SG" sz="2800" b="1" smtClean="0">
                                        <a:solidFill>
                                          <a:schemeClr val="tx1"/>
                                        </a:solidFill>
                                        <a:latin typeface="Cambria Math" panose="02040503050406030204" pitchFamily="18" charset="0"/>
                                      </a:rPr>
                                      <m:t>𝑵</m:t>
                                    </m:r>
                                  </m:e>
                                </m:func>
                              </m:oMath>
                            </m:oMathPara>
                          </a14:m>
                          <a:endParaRPr lang="en-SG" sz="2800" b="1" dirty="0">
                            <a:solidFill>
                              <a:schemeClr val="tx1"/>
                            </a:solidFill>
                            <a:latin typeface="+mj-lt"/>
                          </a:endParaRPr>
                        </a:p>
                      </a:txBody>
                      <a:tcPr anchor="ctr">
                        <a:lnR w="12700" cap="flat" cmpd="sng" algn="ctr">
                          <a:solidFill>
                            <a:schemeClr val="tx1"/>
                          </a:solidFill>
                          <a:prstDash val="solid"/>
                          <a:round/>
                          <a:headEnd type="none" w="med" len="med"/>
                          <a:tailEnd type="none" w="med" len="med"/>
                        </a:lnR>
                      </a:tcPr>
                    </a:tc>
                    <a:tc>
                      <a:txBody>
                        <a:bodyPr/>
                        <a:lstStyle/>
                        <a:p>
                          <a:pPr algn="ctr"/>
                          <a14:m>
                            <m:oMathPara xmlns:m="http://schemas.openxmlformats.org/officeDocument/2006/math">
                              <m:oMathParaPr>
                                <m:jc m:val="centerGroup"/>
                              </m:oMathParaPr>
                              <m:oMath xmlns:m="http://schemas.openxmlformats.org/officeDocument/2006/math">
                                <m:r>
                                  <a:rPr lang="en-SG" sz="2800" b="1" smtClean="0">
                                    <a:solidFill>
                                      <a:schemeClr val="tx1"/>
                                    </a:solidFill>
                                    <a:latin typeface="Cambria Math" panose="02040503050406030204" pitchFamily="18" charset="0"/>
                                  </a:rPr>
                                  <m:t>𝑻</m:t>
                                </m:r>
                                <m:r>
                                  <a:rPr lang="en-SG" sz="2800" b="1" smtClean="0">
                                    <a:solidFill>
                                      <a:schemeClr val="tx1"/>
                                    </a:solidFill>
                                    <a:latin typeface="Cambria Math" panose="02040503050406030204" pitchFamily="18" charset="0"/>
                                  </a:rPr>
                                  <m:t>≥</m:t>
                                </m:r>
                                <m:sSub>
                                  <m:sSubPr>
                                    <m:ctrlPr>
                                      <a:rPr lang="en-SG" sz="2800" b="1" i="1" smtClean="0">
                                        <a:solidFill>
                                          <a:schemeClr val="tx1"/>
                                        </a:solidFill>
                                        <a:latin typeface="Cambria Math" panose="02040503050406030204" pitchFamily="18" charset="0"/>
                                      </a:rPr>
                                    </m:ctrlPr>
                                  </m:sSubPr>
                                  <m:e>
                                    <m:r>
                                      <a:rPr lang="en-SG" sz="2800" b="1" smtClean="0">
                                        <a:solidFill>
                                          <a:schemeClr val="tx1"/>
                                        </a:solidFill>
                                        <a:latin typeface="Cambria Math" panose="02040503050406030204" pitchFamily="18" charset="0"/>
                                      </a:rPr>
                                      <m:t>𝒄</m:t>
                                    </m:r>
                                  </m:e>
                                  <m:sub>
                                    <m:r>
                                      <a:rPr lang="en-SG" sz="2800" b="1" smtClean="0">
                                        <a:solidFill>
                                          <a:schemeClr val="tx1"/>
                                        </a:solidFill>
                                        <a:latin typeface="Cambria Math" panose="02040503050406030204" pitchFamily="18" charset="0"/>
                                      </a:rPr>
                                      <m:t>𝟎</m:t>
                                    </m:r>
                                  </m:sub>
                                </m:sSub>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𝑫</m:t>
                                    </m:r>
                                  </m:e>
                                  <m:sup>
                                    <m:r>
                                      <a:rPr lang="en-SG" sz="2800" b="1" smtClean="0">
                                        <a:solidFill>
                                          <a:schemeClr val="tx1"/>
                                        </a:solidFill>
                                        <a:latin typeface="Cambria Math" panose="02040503050406030204" pitchFamily="18" charset="0"/>
                                      </a:rPr>
                                      <m:t>𝟐</m:t>
                                    </m:r>
                                  </m:sup>
                                </m:sSup>
                                <m:func>
                                  <m:funcPr>
                                    <m:ctrlPr>
                                      <a:rPr lang="en-SG" sz="2800" b="1" i="1" smtClean="0">
                                        <a:solidFill>
                                          <a:schemeClr val="tx1"/>
                                        </a:solidFill>
                                        <a:latin typeface="Cambria Math" panose="02040503050406030204" pitchFamily="18" charset="0"/>
                                      </a:rPr>
                                    </m:ctrlPr>
                                  </m:funcPr>
                                  <m:fName>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𝐥𝐨𝐠</m:t>
                                        </m:r>
                                      </m:e>
                                      <m:sup>
                                        <m:r>
                                          <a:rPr lang="en-SG" sz="2800" b="1" smtClean="0">
                                            <a:solidFill>
                                              <a:schemeClr val="tx1"/>
                                            </a:solidFill>
                                            <a:latin typeface="Cambria Math" panose="02040503050406030204" pitchFamily="18" charset="0"/>
                                          </a:rPr>
                                          <m:t>𝟐</m:t>
                                        </m:r>
                                      </m:sup>
                                    </m:sSup>
                                  </m:fName>
                                  <m:e>
                                    <m:r>
                                      <a:rPr lang="en-SG" sz="2800" b="1" smtClean="0">
                                        <a:solidFill>
                                          <a:schemeClr val="tx1"/>
                                        </a:solidFill>
                                        <a:latin typeface="Cambria Math" panose="02040503050406030204" pitchFamily="18" charset="0"/>
                                      </a:rPr>
                                      <m:t>𝑵</m:t>
                                    </m:r>
                                  </m:e>
                                </m:func>
                              </m:oMath>
                            </m:oMathPara>
                          </a14:m>
                          <a:endParaRPr lang="en-SG" sz="2800" b="1" dirty="0">
                            <a:solidFill>
                              <a:schemeClr val="tx1"/>
                            </a:solidFill>
                            <a:latin typeface="+mj-lt"/>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2599220"/>
                      </a:ext>
                    </a:extLst>
                  </a:tr>
                  <a:tr h="517096">
                    <a:tc>
                      <a:txBody>
                        <a:bodyPr/>
                        <a:lstStyle/>
                        <a:p>
                          <a:pPr algn="ctr"/>
                          <a:r>
                            <a:rPr lang="en-SG" sz="2400" dirty="0"/>
                            <a:t>sublinear algorithm?</a:t>
                          </a:r>
                        </a:p>
                      </a:txBody>
                      <a:tcPr anchor="ctr">
                        <a:lnR w="12700" cap="flat" cmpd="sng" algn="ctr">
                          <a:solidFill>
                            <a:schemeClr val="tx1"/>
                          </a:solidFill>
                          <a:prstDash val="solid"/>
                          <a:round/>
                          <a:headEnd type="none" w="med" len="med"/>
                          <a:tailEnd type="none" w="med" len="med"/>
                        </a:lnR>
                      </a:tcPr>
                    </a:tc>
                    <a:tc>
                      <a:txBody>
                        <a:bodyPr/>
                        <a:lstStyle/>
                        <a:p>
                          <a:pPr algn="ctr"/>
                          <a:r>
                            <a:rPr lang="en-SG" sz="2400" dirty="0"/>
                            <a:t>sublinear algorithm</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74435733"/>
                      </a:ext>
                    </a:extLst>
                  </a:tr>
                </a:tbl>
              </a:graphicData>
            </a:graphic>
          </p:graphicFrame>
        </mc:Choice>
        <mc:Fallback xmlns="">
          <p:graphicFrame>
            <p:nvGraphicFramePr>
              <p:cNvPr id="4" name="Table 5">
                <a:extLst>
                  <a:ext uri="{FF2B5EF4-FFF2-40B4-BE49-F238E27FC236}">
                    <a16:creationId xmlns:a16="http://schemas.microsoft.com/office/drawing/2014/main" id="{30602D1F-3C20-4DBA-AB9A-EB9D747FDD6A}"/>
                  </a:ext>
                </a:extLst>
              </p:cNvPr>
              <p:cNvGraphicFramePr>
                <a:graphicFrameLocks noGrp="1"/>
              </p:cNvGraphicFramePr>
              <p:nvPr>
                <p:extLst>
                  <p:ext uri="{D42A27DB-BD31-4B8C-83A1-F6EECF244321}">
                    <p14:modId xmlns:p14="http://schemas.microsoft.com/office/powerpoint/2010/main" val="1550785301"/>
                  </p:ext>
                </p:extLst>
              </p:nvPr>
            </p:nvGraphicFramePr>
            <p:xfrm>
              <a:off x="358140" y="3523205"/>
              <a:ext cx="11475720" cy="1044908"/>
            </p:xfrm>
            <a:graphic>
              <a:graphicData uri="http://schemas.openxmlformats.org/drawingml/2006/table">
                <a:tbl>
                  <a:tblPr firstRow="1" bandRow="1">
                    <a:tableStyleId>{9D7B26C5-4107-4FEC-AEDC-1716B250A1EF}</a:tableStyleId>
                  </a:tblPr>
                  <a:tblGrid>
                    <a:gridCol w="8163560">
                      <a:extLst>
                        <a:ext uri="{9D8B030D-6E8A-4147-A177-3AD203B41FA5}">
                          <a16:colId xmlns:a16="http://schemas.microsoft.com/office/drawing/2014/main" val="634779113"/>
                        </a:ext>
                      </a:extLst>
                    </a:gridCol>
                    <a:gridCol w="3312160">
                      <a:extLst>
                        <a:ext uri="{9D8B030D-6E8A-4147-A177-3AD203B41FA5}">
                          <a16:colId xmlns:a16="http://schemas.microsoft.com/office/drawing/2014/main" val="2673782340"/>
                        </a:ext>
                      </a:extLst>
                    </a:gridCol>
                  </a:tblGrid>
                  <a:tr h="527812">
                    <a:tc>
                      <a:txBody>
                        <a:bodyPr/>
                        <a:lstStyle/>
                        <a:p>
                          <a:endParaRPr lang="en-US"/>
                        </a:p>
                      </a:txBody>
                      <a:tcPr anchor="ctr">
                        <a:lnR w="12700" cap="flat" cmpd="sng" algn="ctr">
                          <a:solidFill>
                            <a:schemeClr val="tx1"/>
                          </a:solidFill>
                          <a:prstDash val="solid"/>
                          <a:round/>
                          <a:headEnd type="none" w="med" len="med"/>
                          <a:tailEnd type="none" w="med" len="med"/>
                        </a:lnR>
                        <a:blipFill>
                          <a:blip r:embed="rId4"/>
                          <a:stretch>
                            <a:fillRect t="-1149" r="-40672" b="-11954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blipFill>
                          <a:blip r:embed="rId4"/>
                          <a:stretch>
                            <a:fillRect l="-246324" t="-1149" r="-184" b="-119540"/>
                          </a:stretch>
                        </a:blipFill>
                      </a:tcPr>
                    </a:tc>
                    <a:extLst>
                      <a:ext uri="{0D108BD9-81ED-4DB2-BD59-A6C34878D82A}">
                        <a16:rowId xmlns:a16="http://schemas.microsoft.com/office/drawing/2014/main" val="1142599220"/>
                      </a:ext>
                    </a:extLst>
                  </a:tr>
                  <a:tr h="517096">
                    <a:tc>
                      <a:txBody>
                        <a:bodyPr/>
                        <a:lstStyle/>
                        <a:p>
                          <a:pPr algn="ctr"/>
                          <a:r>
                            <a:rPr lang="en-SG" sz="2400" dirty="0"/>
                            <a:t>sublinear algorithm?</a:t>
                          </a:r>
                        </a:p>
                      </a:txBody>
                      <a:tcPr anchor="ctr">
                        <a:lnR w="12700" cap="flat" cmpd="sng" algn="ctr">
                          <a:solidFill>
                            <a:schemeClr val="tx1"/>
                          </a:solidFill>
                          <a:prstDash val="solid"/>
                          <a:round/>
                          <a:headEnd type="none" w="med" len="med"/>
                          <a:tailEnd type="none" w="med" len="med"/>
                        </a:lnR>
                      </a:tcPr>
                    </a:tc>
                    <a:tc>
                      <a:txBody>
                        <a:bodyPr/>
                        <a:lstStyle/>
                        <a:p>
                          <a:pPr algn="ctr"/>
                          <a:r>
                            <a:rPr lang="en-SG" sz="2400" dirty="0"/>
                            <a:t>sublinear algorithm</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74435733"/>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5" name="Table 5">
                <a:extLst>
                  <a:ext uri="{FF2B5EF4-FFF2-40B4-BE49-F238E27FC236}">
                    <a16:creationId xmlns:a16="http://schemas.microsoft.com/office/drawing/2014/main" id="{E81240ED-59E9-4A9C-AAB0-44516B4AFF97}"/>
                  </a:ext>
                </a:extLst>
              </p:cNvPr>
              <p:cNvGraphicFramePr>
                <a:graphicFrameLocks noGrp="1"/>
              </p:cNvGraphicFramePr>
              <p:nvPr>
                <p:extLst>
                  <p:ext uri="{D42A27DB-BD31-4B8C-83A1-F6EECF244321}">
                    <p14:modId xmlns:p14="http://schemas.microsoft.com/office/powerpoint/2010/main" val="611008762"/>
                  </p:ext>
                </p:extLst>
              </p:nvPr>
            </p:nvGraphicFramePr>
            <p:xfrm>
              <a:off x="358140" y="5216270"/>
              <a:ext cx="11475720" cy="1092466"/>
            </p:xfrm>
            <a:graphic>
              <a:graphicData uri="http://schemas.openxmlformats.org/drawingml/2006/table">
                <a:tbl>
                  <a:tblPr firstRow="1" bandRow="1">
                    <a:tableStyleId>{9D7B26C5-4107-4FEC-AEDC-1716B250A1EF}</a:tableStyleId>
                  </a:tblPr>
                  <a:tblGrid>
                    <a:gridCol w="3204210">
                      <a:extLst>
                        <a:ext uri="{9D8B030D-6E8A-4147-A177-3AD203B41FA5}">
                          <a16:colId xmlns:a16="http://schemas.microsoft.com/office/drawing/2014/main" val="634779113"/>
                        </a:ext>
                      </a:extLst>
                    </a:gridCol>
                    <a:gridCol w="4946650">
                      <a:extLst>
                        <a:ext uri="{9D8B030D-6E8A-4147-A177-3AD203B41FA5}">
                          <a16:colId xmlns:a16="http://schemas.microsoft.com/office/drawing/2014/main" val="968284032"/>
                        </a:ext>
                      </a:extLst>
                    </a:gridCol>
                    <a:gridCol w="3324860">
                      <a:extLst>
                        <a:ext uri="{9D8B030D-6E8A-4147-A177-3AD203B41FA5}">
                          <a16:colId xmlns:a16="http://schemas.microsoft.com/office/drawing/2014/main" val="1964084791"/>
                        </a:ext>
                      </a:extLst>
                    </a:gridCol>
                  </a:tblGrid>
                  <a:tr h="296660">
                    <a:tc>
                      <a:txBody>
                        <a:bodyPr/>
                        <a:lstStyle/>
                        <a:p>
                          <a:pPr algn="ctr"/>
                          <a14:m>
                            <m:oMathPara xmlns:m="http://schemas.openxmlformats.org/officeDocument/2006/math">
                              <m:oMathParaPr>
                                <m:jc m:val="centerGroup"/>
                              </m:oMathParaPr>
                              <m:oMath xmlns:m="http://schemas.openxmlformats.org/officeDocument/2006/math">
                                <m:r>
                                  <a:rPr lang="en-SG" sz="2800" b="1" smtClean="0">
                                    <a:solidFill>
                                      <a:schemeClr val="tx1"/>
                                    </a:solidFill>
                                    <a:latin typeface="Cambria Math" panose="02040503050406030204" pitchFamily="18" charset="0"/>
                                  </a:rPr>
                                  <m:t>𝟏</m:t>
                                </m:r>
                                <m:r>
                                  <a:rPr lang="en-SG" sz="2800" b="1" smtClean="0">
                                    <a:solidFill>
                                      <a:schemeClr val="tx1"/>
                                    </a:solidFill>
                                    <a:latin typeface="Cambria Math" panose="02040503050406030204" pitchFamily="18" charset="0"/>
                                  </a:rPr>
                                  <m:t>≤</m:t>
                                </m:r>
                                <m:r>
                                  <a:rPr lang="en-SG" sz="2800" b="1" smtClean="0">
                                    <a:solidFill>
                                      <a:schemeClr val="tx1"/>
                                    </a:solidFill>
                                    <a:latin typeface="Cambria Math" panose="02040503050406030204" pitchFamily="18" charset="0"/>
                                  </a:rPr>
                                  <m:t>𝑻</m:t>
                                </m:r>
                                <m:r>
                                  <a:rPr lang="en-SG" sz="2800" b="1" smtClean="0">
                                    <a:solidFill>
                                      <a:schemeClr val="tx1"/>
                                    </a:solidFill>
                                    <a:latin typeface="Cambria Math" panose="02040503050406030204" pitchFamily="18" charset="0"/>
                                  </a:rPr>
                                  <m:t>≤</m:t>
                                </m:r>
                                <m:r>
                                  <a:rPr lang="en-SG" sz="2800" b="1" smtClean="0">
                                    <a:solidFill>
                                      <a:schemeClr val="tx1"/>
                                    </a:solidFill>
                                    <a:latin typeface="Cambria Math" panose="02040503050406030204" pitchFamily="18" charset="0"/>
                                  </a:rPr>
                                  <m:t>𝟑</m:t>
                                </m:r>
                              </m:oMath>
                            </m:oMathPara>
                          </a14:m>
                          <a:endParaRPr lang="en-SG" sz="2800" b="1" dirty="0">
                            <a:solidFill>
                              <a:schemeClr val="tx1"/>
                            </a:solidFill>
                            <a:latin typeface="+mj-lt"/>
                          </a:endParaRPr>
                        </a:p>
                      </a:txBody>
                      <a:tcPr anchor="ctr">
                        <a:lnR w="12700" cap="flat" cmpd="sng" algn="ctr">
                          <a:solidFill>
                            <a:schemeClr val="tx1"/>
                          </a:solidFill>
                          <a:prstDash val="solid"/>
                          <a:round/>
                          <a:headEnd type="none" w="med" len="med"/>
                          <a:tailEnd type="none" w="med" len="med"/>
                        </a:lnR>
                      </a:tcPr>
                    </a:tc>
                    <a:tc>
                      <a:txBody>
                        <a:bodyPr/>
                        <a:lstStyle/>
                        <a:p>
                          <a:pPr algn="ctr"/>
                          <a14:m>
                            <m:oMathPara xmlns:m="http://schemas.openxmlformats.org/officeDocument/2006/math">
                              <m:oMathParaPr>
                                <m:jc m:val="centerGroup"/>
                              </m:oMathParaPr>
                              <m:oMath xmlns:m="http://schemas.openxmlformats.org/officeDocument/2006/math">
                                <m:r>
                                  <a:rPr lang="en-SG" sz="2800" b="1" smtClean="0">
                                    <a:solidFill>
                                      <a:schemeClr val="tx1"/>
                                    </a:solidFill>
                                    <a:latin typeface="Cambria Math" panose="02040503050406030204" pitchFamily="18" charset="0"/>
                                  </a:rPr>
                                  <m:t>𝟒</m:t>
                                </m:r>
                                <m:r>
                                  <a:rPr lang="en-SG" sz="2800" b="1" smtClean="0">
                                    <a:solidFill>
                                      <a:schemeClr val="tx1"/>
                                    </a:solidFill>
                                    <a:latin typeface="Cambria Math" panose="02040503050406030204" pitchFamily="18" charset="0"/>
                                  </a:rPr>
                                  <m:t>≤</m:t>
                                </m:r>
                                <m:r>
                                  <a:rPr lang="en-SG" sz="2800" b="1" smtClean="0">
                                    <a:solidFill>
                                      <a:schemeClr val="tx1"/>
                                    </a:solidFill>
                                    <a:latin typeface="Cambria Math" panose="02040503050406030204" pitchFamily="18" charset="0"/>
                                  </a:rPr>
                                  <m:t>𝑻</m:t>
                                </m:r>
                                <m:r>
                                  <a:rPr lang="en-SG" sz="2800" b="1" smtClean="0">
                                    <a:solidFill>
                                      <a:schemeClr val="tx1"/>
                                    </a:solidFill>
                                    <a:latin typeface="Cambria Math" panose="02040503050406030204" pitchFamily="18" charset="0"/>
                                  </a:rPr>
                                  <m:t>&lt;</m:t>
                                </m:r>
                                <m:sSub>
                                  <m:sSubPr>
                                    <m:ctrlPr>
                                      <a:rPr lang="en-SG" sz="2800" b="1" i="1" smtClean="0">
                                        <a:solidFill>
                                          <a:schemeClr val="tx1"/>
                                        </a:solidFill>
                                        <a:latin typeface="Cambria Math" panose="02040503050406030204" pitchFamily="18" charset="0"/>
                                      </a:rPr>
                                    </m:ctrlPr>
                                  </m:sSubPr>
                                  <m:e>
                                    <m:r>
                                      <a:rPr lang="en-SG" sz="2800" b="1" smtClean="0">
                                        <a:solidFill>
                                          <a:schemeClr val="tx1"/>
                                        </a:solidFill>
                                        <a:latin typeface="Cambria Math" panose="02040503050406030204" pitchFamily="18" charset="0"/>
                                      </a:rPr>
                                      <m:t>𝒄</m:t>
                                    </m:r>
                                  </m:e>
                                  <m:sub>
                                    <m:r>
                                      <a:rPr lang="en-SG" sz="2800" b="1" smtClean="0">
                                        <a:solidFill>
                                          <a:schemeClr val="tx1"/>
                                        </a:solidFill>
                                        <a:latin typeface="Cambria Math" panose="02040503050406030204" pitchFamily="18" charset="0"/>
                                      </a:rPr>
                                      <m:t>𝟎</m:t>
                                    </m:r>
                                  </m:sub>
                                </m:sSub>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𝑫</m:t>
                                    </m:r>
                                  </m:e>
                                  <m:sup>
                                    <m:r>
                                      <a:rPr lang="en-SG" sz="2800" b="1" smtClean="0">
                                        <a:solidFill>
                                          <a:schemeClr val="tx1"/>
                                        </a:solidFill>
                                        <a:latin typeface="Cambria Math" panose="02040503050406030204" pitchFamily="18" charset="0"/>
                                      </a:rPr>
                                      <m:t>𝟐</m:t>
                                    </m:r>
                                  </m:sup>
                                </m:sSup>
                                <m:func>
                                  <m:funcPr>
                                    <m:ctrlPr>
                                      <a:rPr lang="en-SG" sz="2800" b="1" i="1" smtClean="0">
                                        <a:solidFill>
                                          <a:schemeClr val="tx1"/>
                                        </a:solidFill>
                                        <a:latin typeface="Cambria Math" panose="02040503050406030204" pitchFamily="18" charset="0"/>
                                      </a:rPr>
                                    </m:ctrlPr>
                                  </m:funcPr>
                                  <m:fName>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𝐥𝐨𝐠</m:t>
                                        </m:r>
                                      </m:e>
                                      <m:sup>
                                        <m:r>
                                          <a:rPr lang="en-SG" sz="2800" b="1" smtClean="0">
                                            <a:solidFill>
                                              <a:schemeClr val="tx1"/>
                                            </a:solidFill>
                                            <a:latin typeface="Cambria Math" panose="02040503050406030204" pitchFamily="18" charset="0"/>
                                          </a:rPr>
                                          <m:t>𝟐</m:t>
                                        </m:r>
                                      </m:sup>
                                    </m:sSup>
                                  </m:fName>
                                  <m:e>
                                    <m:r>
                                      <a:rPr lang="en-SG" sz="2800" b="1" smtClean="0">
                                        <a:solidFill>
                                          <a:schemeClr val="tx1"/>
                                        </a:solidFill>
                                        <a:latin typeface="Cambria Math" panose="02040503050406030204" pitchFamily="18" charset="0"/>
                                      </a:rPr>
                                      <m:t>𝑵</m:t>
                                    </m:r>
                                  </m:e>
                                </m:func>
                              </m:oMath>
                            </m:oMathPara>
                          </a14:m>
                          <a:endParaRPr lang="en-SG" sz="2800" b="1"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14:m>
                            <m:oMathPara xmlns:m="http://schemas.openxmlformats.org/officeDocument/2006/math">
                              <m:oMathParaPr>
                                <m:jc m:val="centerGroup"/>
                              </m:oMathParaPr>
                              <m:oMath xmlns:m="http://schemas.openxmlformats.org/officeDocument/2006/math">
                                <m:r>
                                  <a:rPr lang="en-SG" sz="2800" b="1" smtClean="0">
                                    <a:solidFill>
                                      <a:schemeClr val="tx1"/>
                                    </a:solidFill>
                                    <a:latin typeface="Cambria Math" panose="02040503050406030204" pitchFamily="18" charset="0"/>
                                  </a:rPr>
                                  <m:t>𝑻</m:t>
                                </m:r>
                                <m:r>
                                  <a:rPr lang="en-SG" sz="2800" b="1" smtClean="0">
                                    <a:solidFill>
                                      <a:schemeClr val="tx1"/>
                                    </a:solidFill>
                                    <a:latin typeface="Cambria Math" panose="02040503050406030204" pitchFamily="18" charset="0"/>
                                  </a:rPr>
                                  <m:t>≥</m:t>
                                </m:r>
                                <m:sSub>
                                  <m:sSubPr>
                                    <m:ctrlPr>
                                      <a:rPr lang="en-SG" sz="2800" b="1" i="1" smtClean="0">
                                        <a:solidFill>
                                          <a:schemeClr val="tx1"/>
                                        </a:solidFill>
                                        <a:latin typeface="Cambria Math" panose="02040503050406030204" pitchFamily="18" charset="0"/>
                                      </a:rPr>
                                    </m:ctrlPr>
                                  </m:sSubPr>
                                  <m:e>
                                    <m:r>
                                      <a:rPr lang="en-SG" sz="2800" b="1" smtClean="0">
                                        <a:solidFill>
                                          <a:schemeClr val="tx1"/>
                                        </a:solidFill>
                                        <a:latin typeface="Cambria Math" panose="02040503050406030204" pitchFamily="18" charset="0"/>
                                      </a:rPr>
                                      <m:t>𝒄</m:t>
                                    </m:r>
                                  </m:e>
                                  <m:sub>
                                    <m:r>
                                      <a:rPr lang="en-SG" sz="2800" b="1" smtClean="0">
                                        <a:solidFill>
                                          <a:schemeClr val="tx1"/>
                                        </a:solidFill>
                                        <a:latin typeface="Cambria Math" panose="02040503050406030204" pitchFamily="18" charset="0"/>
                                      </a:rPr>
                                      <m:t>𝟎</m:t>
                                    </m:r>
                                  </m:sub>
                                </m:sSub>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𝑫</m:t>
                                    </m:r>
                                  </m:e>
                                  <m:sup>
                                    <m:r>
                                      <a:rPr lang="en-SG" sz="2800" b="1" smtClean="0">
                                        <a:solidFill>
                                          <a:schemeClr val="tx1"/>
                                        </a:solidFill>
                                        <a:latin typeface="Cambria Math" panose="02040503050406030204" pitchFamily="18" charset="0"/>
                                      </a:rPr>
                                      <m:t>𝟐</m:t>
                                    </m:r>
                                  </m:sup>
                                </m:sSup>
                                <m:func>
                                  <m:funcPr>
                                    <m:ctrlPr>
                                      <a:rPr lang="en-SG" sz="2800" b="1" i="1" smtClean="0">
                                        <a:solidFill>
                                          <a:schemeClr val="tx1"/>
                                        </a:solidFill>
                                        <a:latin typeface="Cambria Math" panose="02040503050406030204" pitchFamily="18" charset="0"/>
                                      </a:rPr>
                                    </m:ctrlPr>
                                  </m:funcPr>
                                  <m:fName>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𝐥𝐨𝐠</m:t>
                                        </m:r>
                                      </m:e>
                                      <m:sup>
                                        <m:r>
                                          <a:rPr lang="en-SG" sz="2800" b="1" smtClean="0">
                                            <a:solidFill>
                                              <a:schemeClr val="tx1"/>
                                            </a:solidFill>
                                            <a:latin typeface="Cambria Math" panose="02040503050406030204" pitchFamily="18" charset="0"/>
                                          </a:rPr>
                                          <m:t>𝟐</m:t>
                                        </m:r>
                                      </m:sup>
                                    </m:sSup>
                                  </m:fName>
                                  <m:e>
                                    <m:r>
                                      <a:rPr lang="en-SG" sz="2800" b="1" smtClean="0">
                                        <a:solidFill>
                                          <a:schemeClr val="tx1"/>
                                        </a:solidFill>
                                        <a:latin typeface="Cambria Math" panose="02040503050406030204" pitchFamily="18" charset="0"/>
                                      </a:rPr>
                                      <m:t>𝑵</m:t>
                                    </m:r>
                                  </m:e>
                                </m:func>
                              </m:oMath>
                            </m:oMathPara>
                          </a14:m>
                          <a:endParaRPr lang="en-SG" sz="2800" b="1" dirty="0">
                            <a:solidFill>
                              <a:schemeClr val="tx1"/>
                            </a:solidFill>
                            <a:latin typeface="+mj-lt"/>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2599220"/>
                      </a:ext>
                    </a:extLst>
                  </a:tr>
                  <a:tr h="564654">
                    <a:tc>
                      <a:txBody>
                        <a:bodyPr/>
                        <a:lstStyle/>
                        <a:p>
                          <a:pPr algn="ctr"/>
                          <a:r>
                            <a:rPr lang="en-SG" sz="2400" dirty="0"/>
                            <a:t>sublinear algorithm?</a:t>
                          </a:r>
                        </a:p>
                      </a:txBody>
                      <a:tcPr anchor="ctr">
                        <a:lnR w="12700" cap="flat" cmpd="sng" algn="ctr">
                          <a:solidFill>
                            <a:schemeClr val="tx1"/>
                          </a:solidFill>
                          <a:prstDash val="solid"/>
                          <a:round/>
                          <a:headEnd type="none" w="med" len="med"/>
                          <a:tailEnd type="none" w="med" len="med"/>
                        </a:lnR>
                      </a:tcPr>
                    </a:tc>
                    <a:tc>
                      <a:txBody>
                        <a:bodyPr/>
                        <a:lstStyle/>
                        <a:p>
                          <a:pPr algn="ctr"/>
                          <a:r>
                            <a:rPr lang="en-SG" sz="2400" b="1" dirty="0">
                              <a:solidFill>
                                <a:srgbClr val="FF0000"/>
                              </a:solidFill>
                            </a:rPr>
                            <a:t>sublinear algorithm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SG" sz="2400" dirty="0"/>
                            <a:t>sublinear algorithm</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74435733"/>
                      </a:ext>
                    </a:extLst>
                  </a:tr>
                </a:tbl>
              </a:graphicData>
            </a:graphic>
          </p:graphicFrame>
        </mc:Choice>
        <mc:Fallback xmlns="">
          <p:graphicFrame>
            <p:nvGraphicFramePr>
              <p:cNvPr id="5" name="Table 5">
                <a:extLst>
                  <a:ext uri="{FF2B5EF4-FFF2-40B4-BE49-F238E27FC236}">
                    <a16:creationId xmlns:a16="http://schemas.microsoft.com/office/drawing/2014/main" id="{E81240ED-59E9-4A9C-AAB0-44516B4AFF97}"/>
                  </a:ext>
                </a:extLst>
              </p:cNvPr>
              <p:cNvGraphicFramePr>
                <a:graphicFrameLocks noGrp="1"/>
              </p:cNvGraphicFramePr>
              <p:nvPr>
                <p:extLst>
                  <p:ext uri="{D42A27DB-BD31-4B8C-83A1-F6EECF244321}">
                    <p14:modId xmlns:p14="http://schemas.microsoft.com/office/powerpoint/2010/main" val="611008762"/>
                  </p:ext>
                </p:extLst>
              </p:nvPr>
            </p:nvGraphicFramePr>
            <p:xfrm>
              <a:off x="358140" y="5216270"/>
              <a:ext cx="11475720" cy="1092466"/>
            </p:xfrm>
            <a:graphic>
              <a:graphicData uri="http://schemas.openxmlformats.org/drawingml/2006/table">
                <a:tbl>
                  <a:tblPr firstRow="1" bandRow="1">
                    <a:tableStyleId>{9D7B26C5-4107-4FEC-AEDC-1716B250A1EF}</a:tableStyleId>
                  </a:tblPr>
                  <a:tblGrid>
                    <a:gridCol w="3204210">
                      <a:extLst>
                        <a:ext uri="{9D8B030D-6E8A-4147-A177-3AD203B41FA5}">
                          <a16:colId xmlns:a16="http://schemas.microsoft.com/office/drawing/2014/main" val="634779113"/>
                        </a:ext>
                      </a:extLst>
                    </a:gridCol>
                    <a:gridCol w="4946650">
                      <a:extLst>
                        <a:ext uri="{9D8B030D-6E8A-4147-A177-3AD203B41FA5}">
                          <a16:colId xmlns:a16="http://schemas.microsoft.com/office/drawing/2014/main" val="968284032"/>
                        </a:ext>
                      </a:extLst>
                    </a:gridCol>
                    <a:gridCol w="3324860">
                      <a:extLst>
                        <a:ext uri="{9D8B030D-6E8A-4147-A177-3AD203B41FA5}">
                          <a16:colId xmlns:a16="http://schemas.microsoft.com/office/drawing/2014/main" val="1964084791"/>
                        </a:ext>
                      </a:extLst>
                    </a:gridCol>
                  </a:tblGrid>
                  <a:tr h="527812">
                    <a:tc>
                      <a:txBody>
                        <a:bodyPr/>
                        <a:lstStyle/>
                        <a:p>
                          <a:endParaRPr lang="en-US"/>
                        </a:p>
                      </a:txBody>
                      <a:tcPr anchor="ctr">
                        <a:lnR w="12700" cap="flat" cmpd="sng" algn="ctr">
                          <a:solidFill>
                            <a:schemeClr val="tx1"/>
                          </a:solidFill>
                          <a:prstDash val="solid"/>
                          <a:round/>
                          <a:headEnd type="none" w="med" len="med"/>
                          <a:tailEnd type="none" w="med" len="med"/>
                        </a:lnR>
                        <a:blipFill>
                          <a:blip r:embed="rId5"/>
                          <a:stretch>
                            <a:fillRect t="-1149" r="-258365" b="-124138"/>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blipFill>
                          <a:blip r:embed="rId5"/>
                          <a:stretch>
                            <a:fillRect l="-64778" t="-1149" r="-67365" b="-124138"/>
                          </a:stretch>
                        </a:blipFill>
                      </a:tcPr>
                    </a:tc>
                    <a:tc>
                      <a:txBody>
                        <a:bodyPr/>
                        <a:lstStyle/>
                        <a:p>
                          <a:endParaRPr lang="en-US"/>
                        </a:p>
                      </a:txBody>
                      <a:tcPr anchor="ctr">
                        <a:lnL w="12700" cap="flat" cmpd="sng" algn="ctr">
                          <a:solidFill>
                            <a:schemeClr val="tx1"/>
                          </a:solidFill>
                          <a:prstDash val="solid"/>
                          <a:round/>
                          <a:headEnd type="none" w="med" len="med"/>
                          <a:tailEnd type="none" w="med" len="med"/>
                        </a:lnL>
                        <a:blipFill>
                          <a:blip r:embed="rId5"/>
                          <a:stretch>
                            <a:fillRect l="-245055" t="-1149" r="-183" b="-124138"/>
                          </a:stretch>
                        </a:blipFill>
                      </a:tcPr>
                    </a:tc>
                    <a:extLst>
                      <a:ext uri="{0D108BD9-81ED-4DB2-BD59-A6C34878D82A}">
                        <a16:rowId xmlns:a16="http://schemas.microsoft.com/office/drawing/2014/main" val="1142599220"/>
                      </a:ext>
                    </a:extLst>
                  </a:tr>
                  <a:tr h="564654">
                    <a:tc>
                      <a:txBody>
                        <a:bodyPr/>
                        <a:lstStyle/>
                        <a:p>
                          <a:pPr algn="ctr"/>
                          <a:r>
                            <a:rPr lang="en-SG" sz="2400" dirty="0"/>
                            <a:t>sublinear algorithm?</a:t>
                          </a:r>
                        </a:p>
                      </a:txBody>
                      <a:tcPr anchor="ctr">
                        <a:lnR w="12700" cap="flat" cmpd="sng" algn="ctr">
                          <a:solidFill>
                            <a:schemeClr val="tx1"/>
                          </a:solidFill>
                          <a:prstDash val="solid"/>
                          <a:round/>
                          <a:headEnd type="none" w="med" len="med"/>
                          <a:tailEnd type="none" w="med" len="med"/>
                        </a:lnR>
                      </a:tcPr>
                    </a:tc>
                    <a:tc>
                      <a:txBody>
                        <a:bodyPr/>
                        <a:lstStyle/>
                        <a:p>
                          <a:pPr algn="ctr"/>
                          <a:r>
                            <a:rPr lang="en-SG" sz="2400" b="1" dirty="0">
                              <a:solidFill>
                                <a:srgbClr val="FF0000"/>
                              </a:solidFill>
                            </a:rPr>
                            <a:t>sublinear algorithm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SG" sz="2400" dirty="0"/>
                            <a:t>sublinear algorithm</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74435733"/>
                      </a:ext>
                    </a:extLst>
                  </a:tr>
                </a:tbl>
              </a:graphicData>
            </a:graphic>
          </p:graphicFrame>
        </mc:Fallback>
      </mc:AlternateContent>
      <p:sp>
        <p:nvSpPr>
          <p:cNvPr id="6" name="Arrow: Down 5">
            <a:extLst>
              <a:ext uri="{FF2B5EF4-FFF2-40B4-BE49-F238E27FC236}">
                <a16:creationId xmlns:a16="http://schemas.microsoft.com/office/drawing/2014/main" id="{117AA76A-FA34-4795-9F54-F0F451FAFF3E}"/>
              </a:ext>
            </a:extLst>
          </p:cNvPr>
          <p:cNvSpPr/>
          <p:nvPr/>
        </p:nvSpPr>
        <p:spPr>
          <a:xfrm>
            <a:off x="5618437" y="4630014"/>
            <a:ext cx="931178" cy="462453"/>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SG"/>
          </a:p>
        </p:txBody>
      </p:sp>
    </p:spTree>
    <p:extLst>
      <p:ext uri="{BB962C8B-B14F-4D97-AF65-F5344CB8AC3E}">
        <p14:creationId xmlns:p14="http://schemas.microsoft.com/office/powerpoint/2010/main" val="133400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37111-6211-446A-8E55-F53032EF55E1}"/>
              </a:ext>
            </a:extLst>
          </p:cNvPr>
          <p:cNvSpPr>
            <a:spLocks noGrp="1"/>
          </p:cNvSpPr>
          <p:nvPr>
            <p:ph type="title"/>
          </p:nvPr>
        </p:nvSpPr>
        <p:spPr/>
        <p:txBody>
          <a:bodyPr>
            <a:normAutofit fontScale="90000"/>
          </a:bodyPr>
          <a:lstStyle/>
          <a:p>
            <a:r>
              <a:rPr lang="en-SG" dirty="0"/>
              <a:t>Our Settings – </a:t>
            </a:r>
            <a:r>
              <a:rPr lang="en-US" altLang="zh-CN" dirty="0"/>
              <a:t>Nodes and Topology</a:t>
            </a:r>
            <a:endParaRPr lang="en-SG"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230322E-0AD3-410E-82B5-D1C83E44F8C5}"/>
                  </a:ext>
                </a:extLst>
              </p:cNvPr>
              <p:cNvSpPr>
                <a:spLocks noGrp="1"/>
              </p:cNvSpPr>
              <p:nvPr>
                <p:ph idx="1"/>
              </p:nvPr>
            </p:nvSpPr>
            <p:spPr/>
            <p:txBody>
              <a:bodyPr/>
              <a:lstStyle/>
              <a:p>
                <a14:m>
                  <m:oMath xmlns:m="http://schemas.openxmlformats.org/officeDocument/2006/math">
                    <m:r>
                      <a:rPr lang="en-SG" i="1" dirty="0" smtClean="0">
                        <a:latin typeface="Cambria Math" panose="02040503050406030204" pitchFamily="18" charset="0"/>
                      </a:rPr>
                      <m:t>𝑇</m:t>
                    </m:r>
                  </m:oMath>
                </a14:m>
                <a:r>
                  <a:rPr lang="en-SG" dirty="0"/>
                  <a:t>-interval dynamic network</a:t>
                </a:r>
              </a:p>
              <a:p>
                <a:pPr lvl="1"/>
                <a14:m>
                  <m:oMath xmlns:m="http://schemas.openxmlformats.org/officeDocument/2006/math">
                    <m:r>
                      <a:rPr lang="en-SG" b="0" i="1" smtClean="0">
                        <a:latin typeface="Cambria Math" panose="02040503050406030204" pitchFamily="18" charset="0"/>
                      </a:rPr>
                      <m:t>𝑁</m:t>
                    </m:r>
                  </m:oMath>
                </a14:m>
                <a:r>
                  <a:rPr lang="en-SG" dirty="0"/>
                  <a:t> nodes (</a:t>
                </a:r>
                <a14:m>
                  <m:oMath xmlns:m="http://schemas.openxmlformats.org/officeDocument/2006/math">
                    <m:r>
                      <a:rPr lang="en-SG" b="0" i="1" smtClean="0">
                        <a:latin typeface="Cambria Math" panose="02040503050406030204" pitchFamily="18" charset="0"/>
                      </a:rPr>
                      <m:t>𝑁</m:t>
                    </m:r>
                  </m:oMath>
                </a14:m>
                <a:r>
                  <a:rPr lang="en-SG" dirty="0"/>
                  <a:t> is not given)</a:t>
                </a:r>
              </a:p>
              <a:p>
                <a:pPr lvl="1"/>
                <a:r>
                  <a:rPr lang="en-US" altLang="zh-CN" dirty="0"/>
                  <a:t>A</a:t>
                </a:r>
                <a:r>
                  <a:rPr lang="en-SG" dirty="0"/>
                  <a:t> unique ID for each node</a:t>
                </a:r>
              </a:p>
              <a:p>
                <a:pPr lvl="1"/>
                <a:r>
                  <a:rPr lang="en-SG" dirty="0"/>
                  <a:t>Synchronous, all nodes start at round 1</a:t>
                </a:r>
              </a:p>
              <a:p>
                <a:pPr lvl="1"/>
                <a:r>
                  <a:rPr lang="en-SG" dirty="0"/>
                  <a:t>Adversary determines the topology in every round</a:t>
                </a:r>
              </a:p>
              <a:p>
                <a:pPr lvl="1"/>
                <a:r>
                  <a:rPr lang="en-SG" dirty="0"/>
                  <a:t>Oblivious adversary</a:t>
                </a:r>
              </a:p>
              <a:p>
                <a:pPr lvl="1"/>
                <a:r>
                  <a:rPr lang="en-SG" dirty="0"/>
                  <a:t>Every </a:t>
                </a:r>
                <a14:m>
                  <m:oMath xmlns:m="http://schemas.openxmlformats.org/officeDocument/2006/math">
                    <m:r>
                      <a:rPr lang="en-SG" b="0" i="1" smtClean="0">
                        <a:latin typeface="Cambria Math" panose="02040503050406030204" pitchFamily="18" charset="0"/>
                      </a:rPr>
                      <m:t>𝑇</m:t>
                    </m:r>
                  </m:oMath>
                </a14:m>
                <a:r>
                  <a:rPr lang="en-SG" dirty="0"/>
                  <a:t> consecutive rounds have a connected subgraph</a:t>
                </a:r>
              </a:p>
              <a:p>
                <a:pPr lvl="1"/>
                <a:r>
                  <a:rPr lang="en-SG" dirty="0"/>
                  <a:t>Nodes do not know their </a:t>
                </a:r>
                <a:r>
                  <a:rPr lang="en-SG" dirty="0" err="1"/>
                  <a:t>neighbors</a:t>
                </a:r>
                <a:endParaRPr lang="en-SG" dirty="0"/>
              </a:p>
              <a:p>
                <a14:m>
                  <m:oMath xmlns:m="http://schemas.openxmlformats.org/officeDocument/2006/math">
                    <m:r>
                      <a:rPr lang="en-SG" b="0" i="1" smtClean="0">
                        <a:latin typeface="Cambria Math" panose="02040503050406030204" pitchFamily="18" charset="0"/>
                      </a:rPr>
                      <m:t>𝐷</m:t>
                    </m:r>
                  </m:oMath>
                </a14:m>
                <a:r>
                  <a:rPr lang="en-SG" dirty="0"/>
                  <a:t>: Dynamic diameter</a:t>
                </a:r>
              </a:p>
              <a:p>
                <a:pPr lvl="1"/>
                <a:r>
                  <a:rPr lang="en-SG" dirty="0"/>
                  <a:t>The number of rounds needed for a flooding to reach all nodes</a:t>
                </a:r>
              </a:p>
              <a:p>
                <a:pPr lvl="1"/>
                <a:r>
                  <a:rPr lang="en-SG" dirty="0"/>
                  <a:t>Unknown to the algorithm</a:t>
                </a:r>
              </a:p>
              <a:p>
                <a:pPr lvl="1"/>
                <a14:m>
                  <m:oMath xmlns:m="http://schemas.openxmlformats.org/officeDocument/2006/math">
                    <m:r>
                      <a:rPr lang="en-SG" b="0" i="1" smtClean="0">
                        <a:latin typeface="Cambria Math" panose="02040503050406030204" pitchFamily="18" charset="0"/>
                      </a:rPr>
                      <m:t>𝐷</m:t>
                    </m:r>
                    <m:r>
                      <a:rPr lang="en-SG" b="0" i="1" smtClean="0">
                        <a:latin typeface="Cambria Math" panose="02040503050406030204" pitchFamily="18" charset="0"/>
                      </a:rPr>
                      <m:t>∈[1,</m:t>
                    </m:r>
                    <m:r>
                      <a:rPr lang="en-SG" b="0" i="1" smtClean="0">
                        <a:latin typeface="Cambria Math" panose="02040503050406030204" pitchFamily="18" charset="0"/>
                      </a:rPr>
                      <m:t>𝑁</m:t>
                    </m:r>
                    <m:r>
                      <a:rPr lang="en-SG" b="0" i="1" smtClean="0">
                        <a:latin typeface="Cambria Math" panose="02040503050406030204" pitchFamily="18" charset="0"/>
                      </a:rPr>
                      <m:t>−1]</m:t>
                    </m:r>
                  </m:oMath>
                </a14:m>
                <a:endParaRPr lang="en-SG" dirty="0"/>
              </a:p>
            </p:txBody>
          </p:sp>
        </mc:Choice>
        <mc:Fallback xmlns="">
          <p:sp>
            <p:nvSpPr>
              <p:cNvPr id="3" name="Content Placeholder 2">
                <a:extLst>
                  <a:ext uri="{FF2B5EF4-FFF2-40B4-BE49-F238E27FC236}">
                    <a16:creationId xmlns:a16="http://schemas.microsoft.com/office/drawing/2014/main" id="{6230322E-0AD3-410E-82B5-D1C83E44F8C5}"/>
                  </a:ext>
                </a:extLst>
              </p:cNvPr>
              <p:cNvSpPr>
                <a:spLocks noGrp="1" noRot="1" noChangeAspect="1" noMove="1" noResize="1" noEditPoints="1" noAdjustHandles="1" noChangeArrowheads="1" noChangeShapeType="1" noTextEdit="1"/>
              </p:cNvSpPr>
              <p:nvPr>
                <p:ph idx="1"/>
              </p:nvPr>
            </p:nvSpPr>
            <p:spPr>
              <a:blipFill>
                <a:blip r:embed="rId4"/>
                <a:stretch>
                  <a:fillRect t="-1945"/>
                </a:stretch>
              </a:blipFill>
            </p:spPr>
            <p:txBody>
              <a:bodyPr/>
              <a:lstStyle/>
              <a:p>
                <a:r>
                  <a:rPr lang="zh-CN" altLang="en-US">
                    <a:noFill/>
                  </a:rPr>
                  <a:t> </a:t>
                </a:r>
              </a:p>
            </p:txBody>
          </p:sp>
        </mc:Fallback>
      </mc:AlternateContent>
    </p:spTree>
    <p:custDataLst>
      <p:tags r:id="rId1"/>
    </p:custDataLst>
    <p:extLst>
      <p:ext uri="{BB962C8B-B14F-4D97-AF65-F5344CB8AC3E}">
        <p14:creationId xmlns:p14="http://schemas.microsoft.com/office/powerpoint/2010/main" val="2232477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20C12-712F-46EA-8629-90DFF58AF5E9}"/>
              </a:ext>
            </a:extLst>
          </p:cNvPr>
          <p:cNvSpPr>
            <a:spLocks noGrp="1"/>
          </p:cNvSpPr>
          <p:nvPr>
            <p:ph type="title"/>
          </p:nvPr>
        </p:nvSpPr>
        <p:spPr/>
        <p:txBody>
          <a:bodyPr>
            <a:normAutofit fontScale="90000"/>
          </a:bodyPr>
          <a:lstStyle/>
          <a:p>
            <a:r>
              <a:rPr lang="en-SG" dirty="0"/>
              <a:t>Our Settings – </a:t>
            </a:r>
            <a:r>
              <a:rPr lang="en-US" dirty="0"/>
              <a:t>Communication</a:t>
            </a:r>
            <a:endParaRPr lang="en-SG"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D4FC70F-6EA5-4264-B9CA-A47460DD7D6B}"/>
                  </a:ext>
                </a:extLst>
              </p:cNvPr>
              <p:cNvSpPr>
                <a:spLocks noGrp="1"/>
              </p:cNvSpPr>
              <p:nvPr>
                <p:ph idx="1"/>
              </p:nvPr>
            </p:nvSpPr>
            <p:spPr>
              <a:xfrm>
                <a:off x="358140" y="928642"/>
                <a:ext cx="11475720" cy="2500358"/>
              </a:xfrm>
            </p:spPr>
            <p:txBody>
              <a:bodyPr/>
              <a:lstStyle/>
              <a:p>
                <a:r>
                  <a:rPr lang="en-SG" dirty="0"/>
                  <a:t>Local broadcast CONGEST model [1,2,3]</a:t>
                </a:r>
              </a:p>
              <a:p>
                <a:pPr lvl="1"/>
                <a:r>
                  <a:rPr lang="en-SG" dirty="0"/>
                  <a:t>Every round, each node sends a </a:t>
                </a:r>
                <a:r>
                  <a:rPr lang="en-SG" b="1" dirty="0"/>
                  <a:t>single</a:t>
                </a:r>
                <a:r>
                  <a:rPr lang="en-SG" dirty="0"/>
                  <a:t> message to all </a:t>
                </a:r>
                <a:r>
                  <a:rPr lang="en-SG" dirty="0" err="1"/>
                  <a:t>neighbors</a:t>
                </a:r>
                <a:endParaRPr lang="en-SG" dirty="0"/>
              </a:p>
              <a:p>
                <a:pPr lvl="1"/>
                <a:r>
                  <a:rPr lang="en-SG" dirty="0"/>
                  <a:t>Message size is </a:t>
                </a:r>
                <a14:m>
                  <m:oMath xmlns:m="http://schemas.openxmlformats.org/officeDocument/2006/math">
                    <m:r>
                      <a:rPr lang="en-SG" b="0" i="1" smtClean="0">
                        <a:latin typeface="Cambria Math" panose="02040503050406030204" pitchFamily="18" charset="0"/>
                      </a:rPr>
                      <m:t>𝑂</m:t>
                    </m:r>
                    <m:r>
                      <a:rPr lang="en-SG" b="0" i="1" smtClean="0">
                        <a:latin typeface="Cambria Math" panose="02040503050406030204" pitchFamily="18" charset="0"/>
                      </a:rPr>
                      <m:t>(</m:t>
                    </m:r>
                    <m:func>
                      <m:funcPr>
                        <m:ctrlPr>
                          <a:rPr lang="en-SG" b="0" i="1" smtClean="0">
                            <a:latin typeface="Cambria Math" panose="02040503050406030204" pitchFamily="18" charset="0"/>
                          </a:rPr>
                        </m:ctrlPr>
                      </m:funcPr>
                      <m:fName>
                        <m:r>
                          <m:rPr>
                            <m:sty m:val="p"/>
                          </m:rPr>
                          <a:rPr lang="en-SG" b="0" i="0" smtClean="0">
                            <a:latin typeface="Cambria Math" panose="02040503050406030204" pitchFamily="18" charset="0"/>
                          </a:rPr>
                          <m:t>log</m:t>
                        </m:r>
                      </m:fName>
                      <m:e>
                        <m:r>
                          <a:rPr lang="en-SG" b="0" i="1" smtClean="0">
                            <a:latin typeface="Cambria Math" panose="02040503050406030204" pitchFamily="18" charset="0"/>
                          </a:rPr>
                          <m:t>𝑁</m:t>
                        </m:r>
                      </m:e>
                    </m:func>
                    <m:r>
                      <a:rPr lang="en-SG" b="0" i="1" smtClean="0">
                        <a:latin typeface="Cambria Math" panose="02040503050406030204" pitchFamily="18" charset="0"/>
                      </a:rPr>
                      <m:t>)</m:t>
                    </m:r>
                  </m:oMath>
                </a14:m>
                <a:endParaRPr lang="en-SG" dirty="0"/>
              </a:p>
              <a:p>
                <a:pPr lvl="1"/>
                <a:r>
                  <a:rPr lang="en-SG" dirty="0"/>
                  <a:t>All messages received by the end of each round</a:t>
                </a:r>
              </a:p>
            </p:txBody>
          </p:sp>
        </mc:Choice>
        <mc:Fallback xmlns="">
          <p:sp>
            <p:nvSpPr>
              <p:cNvPr id="3" name="Content Placeholder 2">
                <a:extLst>
                  <a:ext uri="{FF2B5EF4-FFF2-40B4-BE49-F238E27FC236}">
                    <a16:creationId xmlns:a16="http://schemas.microsoft.com/office/drawing/2014/main" id="{9D4FC70F-6EA5-4264-B9CA-A47460DD7D6B}"/>
                  </a:ext>
                </a:extLst>
              </p:cNvPr>
              <p:cNvSpPr>
                <a:spLocks noGrp="1" noRot="1" noChangeAspect="1" noMove="1" noResize="1" noEditPoints="1" noAdjustHandles="1" noChangeArrowheads="1" noChangeShapeType="1" noTextEdit="1"/>
              </p:cNvSpPr>
              <p:nvPr>
                <p:ph idx="1"/>
              </p:nvPr>
            </p:nvSpPr>
            <p:spPr>
              <a:xfrm>
                <a:off x="358140" y="928642"/>
                <a:ext cx="11475720" cy="2500358"/>
              </a:xfrm>
              <a:blipFill>
                <a:blip r:embed="rId3"/>
                <a:stretch>
                  <a:fillRect l="-956" t="-4136"/>
                </a:stretch>
              </a:blipFill>
            </p:spPr>
            <p:txBody>
              <a:bodyPr/>
              <a:lstStyle/>
              <a:p>
                <a:r>
                  <a:rPr lang="en-SG">
                    <a:noFill/>
                  </a:rPr>
                  <a:t> </a:t>
                </a:r>
              </a:p>
            </p:txBody>
          </p:sp>
        </mc:Fallback>
      </mc:AlternateContent>
      <p:sp>
        <p:nvSpPr>
          <p:cNvPr id="4" name="TextBox 3">
            <a:extLst>
              <a:ext uri="{FF2B5EF4-FFF2-40B4-BE49-F238E27FC236}">
                <a16:creationId xmlns:a16="http://schemas.microsoft.com/office/drawing/2014/main" id="{FD23ABF8-E305-4994-8261-335B63E7FCBC}"/>
              </a:ext>
            </a:extLst>
          </p:cNvPr>
          <p:cNvSpPr txBox="1"/>
          <p:nvPr/>
        </p:nvSpPr>
        <p:spPr>
          <a:xfrm>
            <a:off x="5968142" y="5318579"/>
            <a:ext cx="6338606" cy="1477328"/>
          </a:xfrm>
          <a:prstGeom prst="rect">
            <a:avLst/>
          </a:prstGeom>
          <a:noFill/>
        </p:spPr>
        <p:txBody>
          <a:bodyPr wrap="square">
            <a:spAutoFit/>
          </a:bodyPr>
          <a:lstStyle/>
          <a:p>
            <a:pPr algn="l"/>
            <a:r>
              <a:rPr lang="en-SG" b="0" i="0" u="none" strike="noStrike" baseline="0" dirty="0">
                <a:solidFill>
                  <a:schemeClr val="accent1">
                    <a:lumMod val="50000"/>
                  </a:schemeClr>
                </a:solidFill>
                <a:latin typeface="Times New Roman" panose="02020603050405020304" pitchFamily="18" charset="0"/>
                <a:cs typeface="Times New Roman" panose="02020603050405020304" pitchFamily="18" charset="0"/>
              </a:rPr>
              <a:t>[1] Ahmadi and Kuhn. 2017. In ALGOSENSORS.</a:t>
            </a:r>
          </a:p>
          <a:p>
            <a:r>
              <a:rPr lang="en-SG" dirty="0">
                <a:solidFill>
                  <a:schemeClr val="accent1">
                    <a:lumMod val="50000"/>
                  </a:schemeClr>
                </a:solidFill>
                <a:latin typeface="Times New Roman" panose="02020603050405020304" pitchFamily="18" charset="0"/>
                <a:cs typeface="Times New Roman" panose="02020603050405020304" pitchFamily="18" charset="0"/>
              </a:rPr>
              <a:t>[2] </a:t>
            </a:r>
            <a:r>
              <a:rPr lang="en-SG" dirty="0" err="1">
                <a:solidFill>
                  <a:schemeClr val="accent1">
                    <a:lumMod val="50000"/>
                  </a:schemeClr>
                </a:solidFill>
                <a:latin typeface="Times New Roman" panose="02020603050405020304" pitchFamily="18" charset="0"/>
                <a:cs typeface="Times New Roman" panose="02020603050405020304" pitchFamily="18" charset="0"/>
              </a:rPr>
              <a:t>Haeupler</a:t>
            </a:r>
            <a:r>
              <a:rPr lang="en-SG" dirty="0">
                <a:solidFill>
                  <a:schemeClr val="accent1">
                    <a:lumMod val="50000"/>
                  </a:schemeClr>
                </a:solidFill>
                <a:latin typeface="Times New Roman" panose="02020603050405020304" pitchFamily="18" charset="0"/>
                <a:cs typeface="Times New Roman" panose="02020603050405020304" pitchFamily="18" charset="0"/>
              </a:rPr>
              <a:t> and Karger. 2011.</a:t>
            </a:r>
            <a:r>
              <a:rPr lang="zh-CN" altLang="en-US" dirty="0">
                <a:solidFill>
                  <a:schemeClr val="accent1">
                    <a:lumMod val="50000"/>
                  </a:schemeClr>
                </a:solidFill>
                <a:latin typeface="Times New Roman" panose="02020603050405020304" pitchFamily="18" charset="0"/>
                <a:cs typeface="Times New Roman" panose="02020603050405020304" pitchFamily="18" charset="0"/>
              </a:rPr>
              <a:t> </a:t>
            </a:r>
            <a:r>
              <a:rPr lang="en-SG" dirty="0">
                <a:solidFill>
                  <a:schemeClr val="accent1">
                    <a:lumMod val="50000"/>
                  </a:schemeClr>
                </a:solidFill>
                <a:latin typeface="Times New Roman" panose="02020603050405020304" pitchFamily="18" charset="0"/>
                <a:cs typeface="Times New Roman" panose="02020603050405020304" pitchFamily="18" charset="0"/>
              </a:rPr>
              <a:t>In PODC.</a:t>
            </a:r>
          </a:p>
          <a:p>
            <a:r>
              <a:rPr lang="en-SG" dirty="0">
                <a:solidFill>
                  <a:schemeClr val="accent1">
                    <a:lumMod val="50000"/>
                  </a:schemeClr>
                </a:solidFill>
                <a:latin typeface="Times New Roman" panose="02020603050405020304" pitchFamily="18" charset="0"/>
                <a:cs typeface="Times New Roman" panose="02020603050405020304" pitchFamily="18" charset="0"/>
              </a:rPr>
              <a:t>[3] Peleg. 1987. Society for Industrial and Applied Mathematics.</a:t>
            </a:r>
          </a:p>
          <a:p>
            <a:endParaRPr lang="en-SG" dirty="0"/>
          </a:p>
          <a:p>
            <a:pPr algn="l"/>
            <a:endParaRPr lang="en-SG"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3256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C6C64-F6E2-4FBB-854C-53CE1D77880B}"/>
              </a:ext>
            </a:extLst>
          </p:cNvPr>
          <p:cNvSpPr>
            <a:spLocks noGrp="1"/>
          </p:cNvSpPr>
          <p:nvPr>
            <p:ph type="title"/>
          </p:nvPr>
        </p:nvSpPr>
        <p:spPr/>
        <p:txBody>
          <a:bodyPr>
            <a:normAutofit fontScale="90000"/>
          </a:bodyPr>
          <a:lstStyle/>
          <a:p>
            <a:r>
              <a:rPr lang="en-SG" dirty="0"/>
              <a:t>Problems We Consider</a:t>
            </a:r>
          </a:p>
        </p:txBody>
      </p:sp>
      <p:sp>
        <p:nvSpPr>
          <p:cNvPr id="3" name="Content Placeholder 2">
            <a:extLst>
              <a:ext uri="{FF2B5EF4-FFF2-40B4-BE49-F238E27FC236}">
                <a16:creationId xmlns:a16="http://schemas.microsoft.com/office/drawing/2014/main" id="{76D22DB2-C78C-4E1E-B010-8600F40CF058}"/>
              </a:ext>
            </a:extLst>
          </p:cNvPr>
          <p:cNvSpPr>
            <a:spLocks noGrp="1"/>
          </p:cNvSpPr>
          <p:nvPr>
            <p:ph idx="1"/>
          </p:nvPr>
        </p:nvSpPr>
        <p:spPr/>
        <p:txBody>
          <a:bodyPr/>
          <a:lstStyle/>
          <a:p>
            <a:pPr marL="0" indent="0">
              <a:buNone/>
            </a:pPr>
            <a:r>
              <a:rPr lang="en-SG" dirty="0"/>
              <a:t>We consider the following fundamental problems:</a:t>
            </a:r>
          </a:p>
          <a:p>
            <a:r>
              <a:rPr lang="en-SG" dirty="0"/>
              <a:t>Count</a:t>
            </a:r>
          </a:p>
          <a:p>
            <a:r>
              <a:rPr lang="en-SG" dirty="0" err="1"/>
              <a:t>LeaderElection</a:t>
            </a:r>
            <a:endParaRPr lang="en-SG" dirty="0"/>
          </a:p>
          <a:p>
            <a:r>
              <a:rPr lang="en-SG" dirty="0"/>
              <a:t>Consensus</a:t>
            </a:r>
          </a:p>
          <a:p>
            <a:r>
              <a:rPr lang="en-SG" dirty="0"/>
              <a:t>Max/Sum</a:t>
            </a:r>
          </a:p>
          <a:p>
            <a:r>
              <a:rPr lang="en-SG" dirty="0" err="1"/>
              <a:t>ConfirmedFlood</a:t>
            </a:r>
            <a:endParaRPr lang="en-SG" dirty="0"/>
          </a:p>
          <a:p>
            <a:endParaRPr lang="en-SG" dirty="0"/>
          </a:p>
          <a:p>
            <a:pPr marL="0" indent="0">
              <a:buNone/>
            </a:pPr>
            <a:r>
              <a:rPr lang="en-SG" b="1" dirty="0">
                <a:solidFill>
                  <a:srgbClr val="FF0000"/>
                </a:solidFill>
              </a:rPr>
              <a:t>Time Complexity </a:t>
            </a:r>
            <a:r>
              <a:rPr lang="en-SG" dirty="0"/>
              <a:t>as the measure of goodness: expected number of rounds needed for all nodes to output and terminate, under </a:t>
            </a:r>
            <a:r>
              <a:rPr lang="en-SG" dirty="0">
                <a:solidFill>
                  <a:srgbClr val="FF0000"/>
                </a:solidFill>
              </a:rPr>
              <a:t>worst-case input</a:t>
            </a:r>
            <a:r>
              <a:rPr lang="en-SG" dirty="0"/>
              <a:t> and </a:t>
            </a:r>
            <a:r>
              <a:rPr lang="en-SG" dirty="0">
                <a:solidFill>
                  <a:srgbClr val="FF0000"/>
                </a:solidFill>
              </a:rPr>
              <a:t>worst-case oblivious adversary</a:t>
            </a:r>
          </a:p>
          <a:p>
            <a:pPr marL="0" indent="0">
              <a:buNone/>
            </a:pPr>
            <a:endParaRPr lang="en-SG" dirty="0"/>
          </a:p>
          <a:p>
            <a:endParaRPr lang="en-SG" dirty="0"/>
          </a:p>
        </p:txBody>
      </p:sp>
      <p:grpSp>
        <p:nvGrpSpPr>
          <p:cNvPr id="7" name="Group 6">
            <a:extLst>
              <a:ext uri="{FF2B5EF4-FFF2-40B4-BE49-F238E27FC236}">
                <a16:creationId xmlns:a16="http://schemas.microsoft.com/office/drawing/2014/main" id="{6E6A3A16-B4AE-40BA-ADEC-92B574C4E578}"/>
              </a:ext>
            </a:extLst>
          </p:cNvPr>
          <p:cNvGrpSpPr/>
          <p:nvPr/>
        </p:nvGrpSpPr>
        <p:grpSpPr>
          <a:xfrm>
            <a:off x="2239861" y="1652631"/>
            <a:ext cx="6962862" cy="1527283"/>
            <a:chOff x="2239861" y="1652631"/>
            <a:chExt cx="6962862" cy="1527283"/>
          </a:xfrm>
        </p:grpSpPr>
        <p:sp>
          <p:nvSpPr>
            <p:cNvPr id="4" name="TextBox 3">
              <a:extLst>
                <a:ext uri="{FF2B5EF4-FFF2-40B4-BE49-F238E27FC236}">
                  <a16:creationId xmlns:a16="http://schemas.microsoft.com/office/drawing/2014/main" id="{B81DA38A-FD12-4C5B-9644-F960D06BFC8F}"/>
                </a:ext>
              </a:extLst>
            </p:cNvPr>
            <p:cNvSpPr txBox="1"/>
            <p:nvPr/>
          </p:nvSpPr>
          <p:spPr>
            <a:xfrm>
              <a:off x="6084026" y="2348917"/>
              <a:ext cx="3118697" cy="830997"/>
            </a:xfrm>
            <a:prstGeom prst="rect">
              <a:avLst/>
            </a:prstGeom>
            <a:noFill/>
          </p:spPr>
          <p:txBody>
            <a:bodyPr wrap="square" rtlCol="0">
              <a:spAutoFit/>
            </a:bodyPr>
            <a:lstStyle/>
            <a:p>
              <a:r>
                <a:rPr lang="en-SG" sz="2400" dirty="0"/>
                <a:t>In the following, we will focus on Count</a:t>
              </a:r>
            </a:p>
          </p:txBody>
        </p:sp>
        <p:cxnSp>
          <p:nvCxnSpPr>
            <p:cNvPr id="6" name="Straight Arrow Connector 5">
              <a:extLst>
                <a:ext uri="{FF2B5EF4-FFF2-40B4-BE49-F238E27FC236}">
                  <a16:creationId xmlns:a16="http://schemas.microsoft.com/office/drawing/2014/main" id="{531B9A0E-BE7F-4479-857B-8391B6852E20}"/>
                </a:ext>
              </a:extLst>
            </p:cNvPr>
            <p:cNvCxnSpPr/>
            <p:nvPr/>
          </p:nvCxnSpPr>
          <p:spPr>
            <a:xfrm flipH="1" flipV="1">
              <a:off x="2239861" y="1652631"/>
              <a:ext cx="3856139" cy="906011"/>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grpSp>
    </p:spTree>
    <p:custDataLst>
      <p:tags r:id="rId1"/>
    </p:custDataLst>
    <p:extLst>
      <p:ext uri="{BB962C8B-B14F-4D97-AF65-F5344CB8AC3E}">
        <p14:creationId xmlns:p14="http://schemas.microsoft.com/office/powerpoint/2010/main" val="368643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iterate type="lt">
                                    <p:tmPct val="0"/>
                                  </p:iterate>
                                  <p:childTnLst>
                                    <p:animClr clrSpc="rgb" dir="cw">
                                      <p:cBhvr override="childStyle">
                                        <p:cTn id="6" dur="500" fill="hold"/>
                                        <p:tgtEl>
                                          <p:spTgt spid="3">
                                            <p:txEl>
                                              <p:pRg st="1" end="1"/>
                                            </p:txEl>
                                          </p:spTgt>
                                        </p:tgtEl>
                                        <p:attrNameLst>
                                          <p:attrName>style.color</p:attrName>
                                        </p:attrNameLst>
                                      </p:cBhvr>
                                      <p:to>
                                        <a:srgbClr val="C00000"/>
                                      </p:to>
                                    </p:animClr>
                                    <p:animClr clrSpc="rgb" dir="cw">
                                      <p:cBhvr>
                                        <p:cTn id="7" dur="500" fill="hold"/>
                                        <p:tgtEl>
                                          <p:spTgt spid="3">
                                            <p:txEl>
                                              <p:pRg st="1" end="1"/>
                                            </p:txEl>
                                          </p:spTgt>
                                        </p:tgtEl>
                                        <p:attrNameLst>
                                          <p:attrName>fillcolor</p:attrName>
                                        </p:attrNameLst>
                                      </p:cBhvr>
                                      <p:to>
                                        <a:srgbClr val="C00000"/>
                                      </p:to>
                                    </p:animClr>
                                    <p:set>
                                      <p:cBhvr>
                                        <p:cTn id="8" dur="500" fill="hold"/>
                                        <p:tgtEl>
                                          <p:spTgt spid="3">
                                            <p:txEl>
                                              <p:pRg st="1" end="1"/>
                                            </p:txEl>
                                          </p:spTgt>
                                        </p:tgtEl>
                                        <p:attrNameLst>
                                          <p:attrName>fill.type</p:attrName>
                                        </p:attrNameLst>
                                      </p:cBhvr>
                                      <p:to>
                                        <p:strVal val="solid"/>
                                      </p:to>
                                    </p:set>
                                    <p:set>
                                      <p:cBhvr>
                                        <p:cTn id="9" dur="500" fill="hold"/>
                                        <p:tgtEl>
                                          <p:spTgt spid="3">
                                            <p:txEl>
                                              <p:pRg st="1" end="1"/>
                                            </p:txEl>
                                          </p:spTgt>
                                        </p:tgtEl>
                                        <p:attrNameLst>
                                          <p:attrName>fill.on</p:attrName>
                                        </p:attrNameLst>
                                      </p:cBhvr>
                                      <p:to>
                                        <p:strVal val="true"/>
                                      </p:to>
                                    </p:set>
                                  </p:childTnLst>
                                </p:cTn>
                              </p:par>
                              <p:par>
                                <p:cTn id="10" presetID="15" presetClass="emph" presetSubtype="0" nodeType="withEffect">
                                  <p:stCondLst>
                                    <p:cond delay="0"/>
                                  </p:stCondLst>
                                  <p:iterate type="lt">
                                    <p:tmAbs val="25"/>
                                  </p:iterate>
                                  <p:childTnLst>
                                    <p:set>
                                      <p:cBhvr override="childStyle">
                                        <p:cTn id="11" dur="indefinite"/>
                                        <p:tgtEl>
                                          <p:spTgt spid="3">
                                            <p:txEl>
                                              <p:pRg st="1" end="1"/>
                                            </p:txEl>
                                          </p:spTgt>
                                        </p:tgtEl>
                                        <p:attrNameLst>
                                          <p:attrName>style.fontWeight</p:attrName>
                                        </p:attrNameLst>
                                      </p:cBhvr>
                                      <p:to>
                                        <p:strVal val="bold"/>
                                      </p:to>
                                    </p:set>
                                  </p:childTnLst>
                                </p:cTn>
                              </p:par>
                              <p:par>
                                <p:cTn id="12" presetID="22" presetClass="entr" presetSubtype="2" fill="hold"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right)">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F1BA3-1D8E-4471-A781-07DD19E931EC}"/>
              </a:ext>
            </a:extLst>
          </p:cNvPr>
          <p:cNvSpPr>
            <a:spLocks noGrp="1"/>
          </p:cNvSpPr>
          <p:nvPr>
            <p:ph type="title"/>
          </p:nvPr>
        </p:nvSpPr>
        <p:spPr/>
        <p:txBody>
          <a:bodyPr>
            <a:normAutofit fontScale="90000"/>
          </a:bodyPr>
          <a:lstStyle/>
          <a:p>
            <a:r>
              <a:rPr lang="en-SG" dirty="0">
                <a:latin typeface="+mn-lt"/>
              </a:rPr>
              <a:t>Existing Results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5D5D8EB-47F6-4346-AFBB-00A4192CDD12}"/>
                  </a:ext>
                </a:extLst>
              </p:cNvPr>
              <p:cNvSpPr>
                <a:spLocks noGrp="1"/>
              </p:cNvSpPr>
              <p:nvPr>
                <p:ph idx="1"/>
              </p:nvPr>
            </p:nvSpPr>
            <p:spPr/>
            <p:txBody>
              <a:bodyPr/>
              <a:lstStyle/>
              <a:p>
                <a:r>
                  <a:rPr lang="en-SG" dirty="0"/>
                  <a:t>Trivial lower bound: </a:t>
                </a:r>
                <a14:m>
                  <m:oMath xmlns:m="http://schemas.openxmlformats.org/officeDocument/2006/math">
                    <m:r>
                      <m:rPr>
                        <m:sty m:val="p"/>
                      </m:rPr>
                      <a:rPr lang="en-SG" b="0" i="0" smtClean="0">
                        <a:latin typeface="Cambria Math" panose="02040503050406030204" pitchFamily="18" charset="0"/>
                      </a:rPr>
                      <m:t>Ω</m:t>
                    </m:r>
                    <m:r>
                      <a:rPr lang="en-SG" b="0" i="1" smtClean="0">
                        <a:latin typeface="Cambria Math" panose="02040503050406030204" pitchFamily="18" charset="0"/>
                      </a:rPr>
                      <m:t>(</m:t>
                    </m:r>
                    <m:r>
                      <a:rPr lang="en-SG" b="0" i="1" smtClean="0">
                        <a:latin typeface="Cambria Math" panose="02040503050406030204" pitchFamily="18" charset="0"/>
                      </a:rPr>
                      <m:t>𝐷</m:t>
                    </m:r>
                    <m:r>
                      <a:rPr lang="en-SG" b="0" i="1" smtClean="0">
                        <a:latin typeface="Cambria Math" panose="02040503050406030204" pitchFamily="18" charset="0"/>
                      </a:rPr>
                      <m:t>)</m:t>
                    </m:r>
                  </m:oMath>
                </a14:m>
                <a:r>
                  <a:rPr lang="en-SG" dirty="0"/>
                  <a:t> rounds</a:t>
                </a:r>
              </a:p>
              <a:p>
                <a:pPr lvl="1"/>
                <a14:m>
                  <m:oMath xmlns:m="http://schemas.openxmlformats.org/officeDocument/2006/math">
                    <m:r>
                      <a:rPr lang="en-SG" b="0" i="1" smtClean="0">
                        <a:latin typeface="Cambria Math" panose="02040503050406030204" pitchFamily="18" charset="0"/>
                      </a:rPr>
                      <m:t>𝐷</m:t>
                    </m:r>
                  </m:oMath>
                </a14:m>
                <a:r>
                  <a:rPr lang="en-SG" dirty="0"/>
                  <a:t> can be much smaller than </a:t>
                </a:r>
                <a14:m>
                  <m:oMath xmlns:m="http://schemas.openxmlformats.org/officeDocument/2006/math">
                    <m:r>
                      <a:rPr lang="en-SG" b="0" i="1" smtClean="0">
                        <a:latin typeface="Cambria Math" panose="02040503050406030204" pitchFamily="18" charset="0"/>
                      </a:rPr>
                      <m:t>𝑁</m:t>
                    </m:r>
                  </m:oMath>
                </a14:m>
                <a:endParaRPr lang="en-SG" dirty="0"/>
              </a:p>
              <a:p>
                <a:r>
                  <a:rPr lang="en-SG" dirty="0"/>
                  <a:t>Most existing works [1,2,3]: linear </a:t>
                </a:r>
                <a14:m>
                  <m:oMath xmlns:m="http://schemas.openxmlformats.org/officeDocument/2006/math">
                    <m:r>
                      <m:rPr>
                        <m:sty m:val="p"/>
                      </m:rPr>
                      <a:rPr lang="en-SG" b="0" i="0" smtClean="0">
                        <a:latin typeface="Cambria Math" panose="02040503050406030204" pitchFamily="18" charset="0"/>
                      </a:rPr>
                      <m:t>Ω</m:t>
                    </m:r>
                    <m:r>
                      <a:rPr lang="en-SG" b="0" i="1" smtClean="0">
                        <a:latin typeface="Cambria Math" panose="02040503050406030204" pitchFamily="18" charset="0"/>
                      </a:rPr>
                      <m:t>(</m:t>
                    </m:r>
                    <m:r>
                      <a:rPr lang="en-SG" b="0" i="1" smtClean="0">
                        <a:latin typeface="Cambria Math" panose="02040503050406030204" pitchFamily="18" charset="0"/>
                      </a:rPr>
                      <m:t>𝑁</m:t>
                    </m:r>
                    <m:r>
                      <a:rPr lang="en-SG" b="0" i="1" smtClean="0">
                        <a:latin typeface="Cambria Math" panose="02040503050406030204" pitchFamily="18" charset="0"/>
                      </a:rPr>
                      <m:t>)</m:t>
                    </m:r>
                  </m:oMath>
                </a14:m>
                <a:r>
                  <a:rPr lang="en-SG" dirty="0"/>
                  <a:t> regardless of </a:t>
                </a:r>
                <a14:m>
                  <m:oMath xmlns:m="http://schemas.openxmlformats.org/officeDocument/2006/math">
                    <m:r>
                      <a:rPr lang="en-SG" b="0" i="1" smtClean="0">
                        <a:latin typeface="Cambria Math" panose="02040503050406030204" pitchFamily="18" charset="0"/>
                      </a:rPr>
                      <m:t>𝑇</m:t>
                    </m:r>
                  </m:oMath>
                </a14:m>
                <a:r>
                  <a:rPr lang="en-SG" dirty="0"/>
                  <a:t>, even if </a:t>
                </a:r>
                <a14:m>
                  <m:oMath xmlns:m="http://schemas.openxmlformats.org/officeDocument/2006/math">
                    <m:r>
                      <a:rPr lang="en-SG" b="0" i="1" smtClean="0">
                        <a:latin typeface="Cambria Math" panose="02040503050406030204" pitchFamily="18" charset="0"/>
                      </a:rPr>
                      <m:t>𝑇</m:t>
                    </m:r>
                    <m:r>
                      <a:rPr lang="en-SG" b="0" i="1" smtClean="0">
                        <a:latin typeface="Cambria Math" panose="02040503050406030204" pitchFamily="18" charset="0"/>
                      </a:rPr>
                      <m:t>=∞</m:t>
                    </m:r>
                  </m:oMath>
                </a14:m>
                <a:endParaRPr lang="en-SG" dirty="0"/>
              </a:p>
              <a:p>
                <a:pPr lvl="1"/>
                <a:r>
                  <a:rPr lang="en-SG" dirty="0"/>
                  <a:t>Reduce to token dissemination: collect </a:t>
                </a:r>
                <a14:m>
                  <m:oMath xmlns:m="http://schemas.openxmlformats.org/officeDocument/2006/math">
                    <m:r>
                      <a:rPr lang="en-SG" b="0" i="1" smtClean="0">
                        <a:latin typeface="Cambria Math" panose="02040503050406030204" pitchFamily="18" charset="0"/>
                      </a:rPr>
                      <m:t>𝑂</m:t>
                    </m:r>
                    <m:r>
                      <a:rPr lang="en-SG" b="0" i="1" smtClean="0">
                        <a:latin typeface="Cambria Math" panose="02040503050406030204" pitchFamily="18" charset="0"/>
                      </a:rPr>
                      <m:t>(</m:t>
                    </m:r>
                    <m:func>
                      <m:funcPr>
                        <m:ctrlPr>
                          <a:rPr lang="en-SG" b="0" i="1" smtClean="0">
                            <a:latin typeface="Cambria Math" panose="02040503050406030204" pitchFamily="18" charset="0"/>
                          </a:rPr>
                        </m:ctrlPr>
                      </m:funcPr>
                      <m:fName>
                        <m:r>
                          <m:rPr>
                            <m:sty m:val="p"/>
                          </m:rPr>
                          <a:rPr lang="en-SG" b="0" i="0" smtClean="0">
                            <a:latin typeface="Cambria Math" panose="02040503050406030204" pitchFamily="18" charset="0"/>
                          </a:rPr>
                          <m:t>log</m:t>
                        </m:r>
                      </m:fName>
                      <m:e>
                        <m:r>
                          <a:rPr lang="en-SG" b="0" i="1" smtClean="0">
                            <a:latin typeface="Cambria Math" panose="02040503050406030204" pitchFamily="18" charset="0"/>
                          </a:rPr>
                          <m:t>𝑁</m:t>
                        </m:r>
                      </m:e>
                    </m:func>
                    <m:r>
                      <a:rPr lang="en-SG" b="0" i="1" smtClean="0">
                        <a:latin typeface="Cambria Math" panose="02040503050406030204" pitchFamily="18" charset="0"/>
                      </a:rPr>
                      <m:t>)</m:t>
                    </m:r>
                  </m:oMath>
                </a14:m>
                <a:r>
                  <a:rPr lang="en-SG" dirty="0"/>
                  <a:t> sized input from every node</a:t>
                </a:r>
              </a:p>
              <a:p>
                <a:pPr lvl="1"/>
                <a:r>
                  <a:rPr lang="en-SG" dirty="0"/>
                  <a:t>Token dissemination fundamentally needs linear </a:t>
                </a:r>
                <a14:m>
                  <m:oMath xmlns:m="http://schemas.openxmlformats.org/officeDocument/2006/math">
                    <m:r>
                      <m:rPr>
                        <m:sty m:val="p"/>
                      </m:rPr>
                      <a:rPr lang="en-SG" b="0" i="0" smtClean="0">
                        <a:latin typeface="Cambria Math" panose="02040503050406030204" pitchFamily="18" charset="0"/>
                      </a:rPr>
                      <m:t>Ω</m:t>
                    </m:r>
                    <m:r>
                      <a:rPr lang="en-SG" b="0" i="1" smtClean="0">
                        <a:latin typeface="Cambria Math" panose="02040503050406030204" pitchFamily="18" charset="0"/>
                      </a:rPr>
                      <m:t>(</m:t>
                    </m:r>
                    <m:r>
                      <a:rPr lang="en-SG" b="0" i="1" smtClean="0">
                        <a:latin typeface="Cambria Math" panose="02040503050406030204" pitchFamily="18" charset="0"/>
                      </a:rPr>
                      <m:t>𝑁</m:t>
                    </m:r>
                    <m:r>
                      <a:rPr lang="en-SG" b="0" i="1" smtClean="0">
                        <a:latin typeface="Cambria Math" panose="02040503050406030204" pitchFamily="18" charset="0"/>
                      </a:rPr>
                      <m:t>)</m:t>
                    </m:r>
                  </m:oMath>
                </a14:m>
                <a:r>
                  <a:rPr lang="en-SG" dirty="0"/>
                  <a:t> rounds</a:t>
                </a:r>
              </a:p>
              <a:p>
                <a:r>
                  <a:rPr lang="en-SG" dirty="0"/>
                  <a:t>The only sublinear algorithm [4]</a:t>
                </a:r>
              </a:p>
              <a:p>
                <a:pPr lvl="1"/>
                <a14:m>
                  <m:oMath xmlns:m="http://schemas.openxmlformats.org/officeDocument/2006/math">
                    <m:acc>
                      <m:accPr>
                        <m:chr m:val="̃"/>
                        <m:ctrlPr>
                          <a:rPr lang="en-SG" i="1" dirty="0" smtClean="0">
                            <a:latin typeface="Cambria Math" panose="02040503050406030204" pitchFamily="18" charset="0"/>
                          </a:rPr>
                        </m:ctrlPr>
                      </m:accPr>
                      <m:e>
                        <m:r>
                          <a:rPr lang="en-SG" b="0" i="1" dirty="0" smtClean="0">
                            <a:latin typeface="Cambria Math" panose="02040503050406030204" pitchFamily="18" charset="0"/>
                          </a:rPr>
                          <m:t>𝑂</m:t>
                        </m:r>
                      </m:e>
                    </m:acc>
                    <m:r>
                      <a:rPr lang="en-SG" b="0" i="1" smtClean="0">
                        <a:latin typeface="Cambria Math" panose="02040503050406030204" pitchFamily="18" charset="0"/>
                      </a:rPr>
                      <m:t>(</m:t>
                    </m:r>
                    <m:sSup>
                      <m:sSupPr>
                        <m:ctrlPr>
                          <a:rPr lang="en-SG" b="0" i="1" smtClean="0">
                            <a:latin typeface="Cambria Math" panose="02040503050406030204" pitchFamily="18" charset="0"/>
                          </a:rPr>
                        </m:ctrlPr>
                      </m:sSupPr>
                      <m:e>
                        <m:r>
                          <a:rPr lang="en-SG" b="0" i="1" smtClean="0">
                            <a:latin typeface="Cambria Math" panose="02040503050406030204" pitchFamily="18" charset="0"/>
                          </a:rPr>
                          <m:t>𝐷</m:t>
                        </m:r>
                      </m:e>
                      <m:sup>
                        <m:r>
                          <a:rPr lang="en-SG" b="0" i="1" smtClean="0">
                            <a:latin typeface="Cambria Math" panose="02040503050406030204" pitchFamily="18" charset="0"/>
                          </a:rPr>
                          <m:t>3</m:t>
                        </m:r>
                      </m:sup>
                    </m:sSup>
                    <m:func>
                      <m:funcPr>
                        <m:ctrlPr>
                          <a:rPr lang="en-SG" b="0" i="1" smtClean="0">
                            <a:latin typeface="Cambria Math" panose="02040503050406030204" pitchFamily="18" charset="0"/>
                          </a:rPr>
                        </m:ctrlPr>
                      </m:funcPr>
                      <m:fName>
                        <m:sSup>
                          <m:sSupPr>
                            <m:ctrlPr>
                              <a:rPr lang="en-SG" b="0" i="1" smtClean="0">
                                <a:latin typeface="Cambria Math" panose="02040503050406030204" pitchFamily="18" charset="0"/>
                              </a:rPr>
                            </m:ctrlPr>
                          </m:sSupPr>
                          <m:e>
                            <m:r>
                              <m:rPr>
                                <m:sty m:val="p"/>
                              </m:rPr>
                              <a:rPr lang="en-SG" b="0" i="0" smtClean="0">
                                <a:latin typeface="Cambria Math" panose="02040503050406030204" pitchFamily="18" charset="0"/>
                              </a:rPr>
                              <m:t>log</m:t>
                            </m:r>
                          </m:e>
                          <m:sup>
                            <m:r>
                              <a:rPr lang="en-SG" b="0" i="1" smtClean="0">
                                <a:latin typeface="Cambria Math" panose="02040503050406030204" pitchFamily="18" charset="0"/>
                              </a:rPr>
                              <m:t>2</m:t>
                            </m:r>
                          </m:sup>
                        </m:sSup>
                      </m:fName>
                      <m:e>
                        <m:r>
                          <a:rPr lang="en-SG" b="0" i="1" smtClean="0">
                            <a:latin typeface="Cambria Math" panose="02040503050406030204" pitchFamily="18" charset="0"/>
                          </a:rPr>
                          <m:t>𝑁</m:t>
                        </m:r>
                      </m:e>
                    </m:func>
                    <m:r>
                      <a:rPr lang="en-SG" b="0" i="1" smtClean="0">
                        <a:latin typeface="Cambria Math" panose="02040503050406030204" pitchFamily="18" charset="0"/>
                      </a:rPr>
                      <m:t>)</m:t>
                    </m:r>
                  </m:oMath>
                </a14:m>
                <a:r>
                  <a:rPr lang="en-SG" dirty="0"/>
                  <a:t> rounds, much better than linear for small </a:t>
                </a:r>
                <a14:m>
                  <m:oMath xmlns:m="http://schemas.openxmlformats.org/officeDocument/2006/math">
                    <m:r>
                      <a:rPr lang="en-SG" b="0" i="1" smtClean="0">
                        <a:latin typeface="Cambria Math" panose="02040503050406030204" pitchFamily="18" charset="0"/>
                      </a:rPr>
                      <m:t>𝐷</m:t>
                    </m:r>
                  </m:oMath>
                </a14:m>
                <a:endParaRPr lang="en-SG" dirty="0"/>
              </a:p>
              <a:p>
                <a:pPr lvl="1"/>
                <a:r>
                  <a:rPr lang="en-SG" dirty="0"/>
                  <a:t>But requires </a:t>
                </a:r>
                <a14:m>
                  <m:oMath xmlns:m="http://schemas.openxmlformats.org/officeDocument/2006/math">
                    <m:r>
                      <a:rPr lang="en-SG" b="0" i="1" smtClean="0">
                        <a:solidFill>
                          <a:srgbClr val="FF0000"/>
                        </a:solidFill>
                        <a:latin typeface="Cambria Math" panose="02040503050406030204" pitchFamily="18" charset="0"/>
                      </a:rPr>
                      <m:t>𝑇</m:t>
                    </m:r>
                    <m:r>
                      <a:rPr lang="en-SG" b="0" i="1" smtClean="0">
                        <a:solidFill>
                          <a:srgbClr val="FF0000"/>
                        </a:solidFill>
                        <a:latin typeface="Cambria Math" panose="02040503050406030204" pitchFamily="18" charset="0"/>
                      </a:rPr>
                      <m:t>=</m:t>
                    </m:r>
                    <m:r>
                      <m:rPr>
                        <m:sty m:val="p"/>
                      </m:rPr>
                      <a:rPr lang="en-SG" b="0" i="0" smtClean="0">
                        <a:solidFill>
                          <a:srgbClr val="FF0000"/>
                        </a:solidFill>
                        <a:latin typeface="Cambria Math" panose="02040503050406030204" pitchFamily="18" charset="0"/>
                      </a:rPr>
                      <m:t>Ω</m:t>
                    </m:r>
                    <m:r>
                      <a:rPr lang="en-SG" b="0" i="1" smtClean="0">
                        <a:solidFill>
                          <a:srgbClr val="FF0000"/>
                        </a:solidFill>
                        <a:latin typeface="Cambria Math" panose="02040503050406030204" pitchFamily="18" charset="0"/>
                      </a:rPr>
                      <m:t>(</m:t>
                    </m:r>
                    <m:sSup>
                      <m:sSupPr>
                        <m:ctrlPr>
                          <a:rPr lang="en-SG" b="0" i="1" smtClean="0">
                            <a:solidFill>
                              <a:srgbClr val="FF0000"/>
                            </a:solidFill>
                            <a:latin typeface="Cambria Math" panose="02040503050406030204" pitchFamily="18" charset="0"/>
                          </a:rPr>
                        </m:ctrlPr>
                      </m:sSupPr>
                      <m:e>
                        <m:r>
                          <a:rPr lang="en-SG" b="0" i="1" smtClean="0">
                            <a:solidFill>
                              <a:srgbClr val="FF0000"/>
                            </a:solidFill>
                            <a:latin typeface="Cambria Math" panose="02040503050406030204" pitchFamily="18" charset="0"/>
                          </a:rPr>
                          <m:t>𝐷</m:t>
                        </m:r>
                      </m:e>
                      <m:sup>
                        <m:r>
                          <a:rPr lang="en-SG" b="0" i="1" smtClean="0">
                            <a:solidFill>
                              <a:srgbClr val="FF0000"/>
                            </a:solidFill>
                            <a:latin typeface="Cambria Math" panose="02040503050406030204" pitchFamily="18" charset="0"/>
                          </a:rPr>
                          <m:t>2</m:t>
                        </m:r>
                      </m:sup>
                    </m:sSup>
                    <m:func>
                      <m:funcPr>
                        <m:ctrlPr>
                          <a:rPr lang="en-SG" b="0" i="1" smtClean="0">
                            <a:solidFill>
                              <a:srgbClr val="FF0000"/>
                            </a:solidFill>
                            <a:latin typeface="Cambria Math" panose="02040503050406030204" pitchFamily="18" charset="0"/>
                          </a:rPr>
                        </m:ctrlPr>
                      </m:funcPr>
                      <m:fName>
                        <m:sSup>
                          <m:sSupPr>
                            <m:ctrlPr>
                              <a:rPr lang="en-SG" b="0" i="1" smtClean="0">
                                <a:solidFill>
                                  <a:srgbClr val="FF0000"/>
                                </a:solidFill>
                                <a:latin typeface="Cambria Math" panose="02040503050406030204" pitchFamily="18" charset="0"/>
                              </a:rPr>
                            </m:ctrlPr>
                          </m:sSupPr>
                          <m:e>
                            <m:r>
                              <m:rPr>
                                <m:sty m:val="p"/>
                              </m:rPr>
                              <a:rPr lang="en-SG" b="0" i="0" smtClean="0">
                                <a:solidFill>
                                  <a:srgbClr val="FF0000"/>
                                </a:solidFill>
                                <a:latin typeface="Cambria Math" panose="02040503050406030204" pitchFamily="18" charset="0"/>
                              </a:rPr>
                              <m:t>log</m:t>
                            </m:r>
                          </m:e>
                          <m:sup>
                            <m:r>
                              <a:rPr lang="en-SG" b="0" i="1" smtClean="0">
                                <a:solidFill>
                                  <a:srgbClr val="FF0000"/>
                                </a:solidFill>
                                <a:latin typeface="Cambria Math" panose="02040503050406030204" pitchFamily="18" charset="0"/>
                              </a:rPr>
                              <m:t>2</m:t>
                            </m:r>
                          </m:sup>
                        </m:sSup>
                      </m:fName>
                      <m:e>
                        <m:r>
                          <a:rPr lang="en-SG" b="0" i="1" smtClean="0">
                            <a:solidFill>
                              <a:srgbClr val="FF0000"/>
                            </a:solidFill>
                            <a:latin typeface="Cambria Math" panose="02040503050406030204" pitchFamily="18" charset="0"/>
                          </a:rPr>
                          <m:t>𝑁</m:t>
                        </m:r>
                      </m:e>
                    </m:func>
                    <m:r>
                      <a:rPr lang="en-SG" b="0" i="1" smtClean="0">
                        <a:solidFill>
                          <a:srgbClr val="FF0000"/>
                        </a:solidFill>
                        <a:latin typeface="Cambria Math" panose="02040503050406030204" pitchFamily="18" charset="0"/>
                      </a:rPr>
                      <m:t>)</m:t>
                    </m:r>
                  </m:oMath>
                </a14:m>
                <a:endParaRPr lang="en-SG" dirty="0"/>
              </a:p>
            </p:txBody>
          </p:sp>
        </mc:Choice>
        <mc:Fallback xmlns="">
          <p:sp>
            <p:nvSpPr>
              <p:cNvPr id="3" name="Content Placeholder 2">
                <a:extLst>
                  <a:ext uri="{FF2B5EF4-FFF2-40B4-BE49-F238E27FC236}">
                    <a16:creationId xmlns:a16="http://schemas.microsoft.com/office/drawing/2014/main" id="{05D5D8EB-47F6-4346-AFBB-00A4192CDD12}"/>
                  </a:ext>
                </a:extLst>
              </p:cNvPr>
              <p:cNvSpPr>
                <a:spLocks noGrp="1" noRot="1" noChangeAspect="1" noMove="1" noResize="1" noEditPoints="1" noAdjustHandles="1" noChangeArrowheads="1" noChangeShapeType="1" noTextEdit="1"/>
              </p:cNvSpPr>
              <p:nvPr>
                <p:ph idx="1"/>
              </p:nvPr>
            </p:nvSpPr>
            <p:spPr>
              <a:blipFill>
                <a:blip r:embed="rId4"/>
                <a:stretch>
                  <a:fillRect l="-956" t="-1945"/>
                </a:stretch>
              </a:blipFill>
            </p:spPr>
            <p:txBody>
              <a:bodyPr/>
              <a:lstStyle/>
              <a:p>
                <a:r>
                  <a:rPr lang="en-SG">
                    <a:noFill/>
                  </a:rPr>
                  <a:t> </a:t>
                </a:r>
              </a:p>
            </p:txBody>
          </p:sp>
        </mc:Fallback>
      </mc:AlternateContent>
      <p:sp>
        <p:nvSpPr>
          <p:cNvPr id="5" name="TextBox 4">
            <a:extLst>
              <a:ext uri="{FF2B5EF4-FFF2-40B4-BE49-F238E27FC236}">
                <a16:creationId xmlns:a16="http://schemas.microsoft.com/office/drawing/2014/main" id="{164123ED-265C-4D20-BDA8-575D3D7E7E6E}"/>
              </a:ext>
            </a:extLst>
          </p:cNvPr>
          <p:cNvSpPr txBox="1"/>
          <p:nvPr/>
        </p:nvSpPr>
        <p:spPr>
          <a:xfrm>
            <a:off x="6666908" y="5163578"/>
            <a:ext cx="5783275" cy="1200329"/>
          </a:xfrm>
          <a:prstGeom prst="rect">
            <a:avLst/>
          </a:prstGeom>
          <a:noFill/>
        </p:spPr>
        <p:txBody>
          <a:bodyPr wrap="square">
            <a:spAutoFit/>
          </a:bodyPr>
          <a:lstStyle>
            <a:defPPr>
              <a:defRPr lang="en-US"/>
            </a:defPPr>
            <a:lvl1pPr>
              <a:defRPr b="0" i="0" u="none" strike="noStrike" baseline="0">
                <a:solidFill>
                  <a:schemeClr val="accent1">
                    <a:lumMod val="50000"/>
                  </a:schemeClr>
                </a:solidFill>
                <a:latin typeface="Times New Roman" panose="02020603050405020304" pitchFamily="18" charset="0"/>
                <a:cs typeface="Times New Roman" panose="02020603050405020304" pitchFamily="18" charset="0"/>
              </a:defRPr>
            </a:lvl1pPr>
          </a:lstStyle>
          <a:p>
            <a:r>
              <a:rPr lang="en-SG" dirty="0"/>
              <a:t>[1] Das </a:t>
            </a:r>
            <a:r>
              <a:rPr lang="en-SG" dirty="0" err="1"/>
              <a:t>Sarma</a:t>
            </a:r>
            <a:r>
              <a:rPr lang="en-SG" dirty="0"/>
              <a:t>, </a:t>
            </a:r>
            <a:r>
              <a:rPr lang="en-SG" dirty="0" err="1"/>
              <a:t>Molla</a:t>
            </a:r>
            <a:r>
              <a:rPr lang="en-SG" dirty="0"/>
              <a:t>, and </a:t>
            </a:r>
            <a:r>
              <a:rPr lang="en-SG" dirty="0" err="1"/>
              <a:t>Pandurangan</a:t>
            </a:r>
            <a:r>
              <a:rPr lang="en-SG" dirty="0"/>
              <a:t>. 2012. In DISC.</a:t>
            </a:r>
          </a:p>
          <a:p>
            <a:r>
              <a:rPr lang="en-SG" dirty="0"/>
              <a:t>[2] </a:t>
            </a:r>
            <a:r>
              <a:rPr lang="en-SG" dirty="0" err="1"/>
              <a:t>Haeupler</a:t>
            </a:r>
            <a:r>
              <a:rPr lang="en-SG" dirty="0"/>
              <a:t> and Karger. 2011. In PODC.</a:t>
            </a:r>
          </a:p>
          <a:p>
            <a:r>
              <a:rPr lang="en-SG" dirty="0"/>
              <a:t>[3] Kuhn, Lynch, and </a:t>
            </a:r>
            <a:r>
              <a:rPr lang="en-SG" dirty="0" err="1"/>
              <a:t>Oshman</a:t>
            </a:r>
            <a:r>
              <a:rPr lang="en-SG" dirty="0"/>
              <a:t>. 2010. In STOC.</a:t>
            </a:r>
          </a:p>
          <a:p>
            <a:r>
              <a:rPr lang="en-SG" dirty="0"/>
              <a:t>[4] Jahja and Yu. 2020. In SPAA.</a:t>
            </a:r>
          </a:p>
        </p:txBody>
      </p:sp>
    </p:spTree>
    <p:custDataLst>
      <p:tags r:id="rId1"/>
    </p:custDataLst>
    <p:extLst>
      <p:ext uri="{BB962C8B-B14F-4D97-AF65-F5344CB8AC3E}">
        <p14:creationId xmlns:p14="http://schemas.microsoft.com/office/powerpoint/2010/main" val="312556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4EFF1-B07E-4908-B14A-22BD64EE8F5D}"/>
              </a:ext>
            </a:extLst>
          </p:cNvPr>
          <p:cNvSpPr>
            <a:spLocks noGrp="1"/>
          </p:cNvSpPr>
          <p:nvPr>
            <p:ph type="title"/>
          </p:nvPr>
        </p:nvSpPr>
        <p:spPr/>
        <p:txBody>
          <a:bodyPr>
            <a:normAutofit fontScale="90000"/>
          </a:bodyPr>
          <a:lstStyle/>
          <a:p>
            <a:r>
              <a:rPr lang="en-SG" dirty="0"/>
              <a:t>Our Results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1AA4602-8210-43D0-BE4D-D86BD3F754E9}"/>
                  </a:ext>
                </a:extLst>
              </p:cNvPr>
              <p:cNvSpPr>
                <a:spLocks noGrp="1"/>
              </p:cNvSpPr>
              <p:nvPr>
                <p:ph idx="1"/>
              </p:nvPr>
            </p:nvSpPr>
            <p:spPr/>
            <p:txBody>
              <a:bodyPr>
                <a:normAutofit/>
              </a:bodyPr>
              <a:lstStyle/>
              <a:p>
                <a:r>
                  <a:rPr lang="en-SG" sz="2400" dirty="0"/>
                  <a:t>The only sublinear algorithm [1] requires  </a:t>
                </a:r>
                <a14:m>
                  <m:oMath xmlns:m="http://schemas.openxmlformats.org/officeDocument/2006/math">
                    <m:r>
                      <a:rPr lang="en-SG" sz="2400" b="0" i="1" smtClean="0">
                        <a:solidFill>
                          <a:srgbClr val="FF0000"/>
                        </a:solidFill>
                        <a:latin typeface="Cambria Math" panose="02040503050406030204" pitchFamily="18" charset="0"/>
                      </a:rPr>
                      <m:t>𝑇</m:t>
                    </m:r>
                    <m:r>
                      <a:rPr lang="en-SG" sz="2400" b="0" i="1" smtClean="0">
                        <a:solidFill>
                          <a:srgbClr val="FF0000"/>
                        </a:solidFill>
                        <a:latin typeface="Cambria Math" panose="02040503050406030204" pitchFamily="18" charset="0"/>
                      </a:rPr>
                      <m:t>=</m:t>
                    </m:r>
                    <m:r>
                      <m:rPr>
                        <m:sty m:val="p"/>
                      </m:rPr>
                      <a:rPr lang="en-SG" sz="2400" b="0" i="0" smtClean="0">
                        <a:solidFill>
                          <a:srgbClr val="FF0000"/>
                        </a:solidFill>
                        <a:latin typeface="Cambria Math" panose="02040503050406030204" pitchFamily="18" charset="0"/>
                      </a:rPr>
                      <m:t>Ω</m:t>
                    </m:r>
                    <m:r>
                      <a:rPr lang="en-SG" sz="2400" b="0" i="1" smtClean="0">
                        <a:solidFill>
                          <a:srgbClr val="FF0000"/>
                        </a:solidFill>
                        <a:latin typeface="Cambria Math" panose="02040503050406030204" pitchFamily="18" charset="0"/>
                      </a:rPr>
                      <m:t>(</m:t>
                    </m:r>
                    <m:sSup>
                      <m:sSupPr>
                        <m:ctrlPr>
                          <a:rPr lang="en-SG" sz="2400" b="0" i="1" smtClean="0">
                            <a:solidFill>
                              <a:srgbClr val="FF0000"/>
                            </a:solidFill>
                            <a:latin typeface="Cambria Math" panose="02040503050406030204" pitchFamily="18" charset="0"/>
                          </a:rPr>
                        </m:ctrlPr>
                      </m:sSupPr>
                      <m:e>
                        <m:r>
                          <a:rPr lang="en-SG" sz="2400" b="0" i="1" smtClean="0">
                            <a:solidFill>
                              <a:srgbClr val="FF0000"/>
                            </a:solidFill>
                            <a:latin typeface="Cambria Math" panose="02040503050406030204" pitchFamily="18" charset="0"/>
                          </a:rPr>
                          <m:t>𝐷</m:t>
                        </m:r>
                      </m:e>
                      <m:sup>
                        <m:r>
                          <a:rPr lang="en-SG" sz="2400" b="0" i="1" smtClean="0">
                            <a:solidFill>
                              <a:srgbClr val="FF0000"/>
                            </a:solidFill>
                            <a:latin typeface="Cambria Math" panose="02040503050406030204" pitchFamily="18" charset="0"/>
                          </a:rPr>
                          <m:t>2</m:t>
                        </m:r>
                      </m:sup>
                    </m:sSup>
                    <m:func>
                      <m:funcPr>
                        <m:ctrlPr>
                          <a:rPr lang="en-SG" sz="2400" b="0" i="1" smtClean="0">
                            <a:solidFill>
                              <a:srgbClr val="FF0000"/>
                            </a:solidFill>
                            <a:latin typeface="Cambria Math" panose="02040503050406030204" pitchFamily="18" charset="0"/>
                          </a:rPr>
                        </m:ctrlPr>
                      </m:funcPr>
                      <m:fName>
                        <m:sSup>
                          <m:sSupPr>
                            <m:ctrlPr>
                              <a:rPr lang="en-SG" sz="2400" b="0" i="1" smtClean="0">
                                <a:solidFill>
                                  <a:srgbClr val="FF0000"/>
                                </a:solidFill>
                                <a:latin typeface="Cambria Math" panose="02040503050406030204" pitchFamily="18" charset="0"/>
                              </a:rPr>
                            </m:ctrlPr>
                          </m:sSupPr>
                          <m:e>
                            <m:r>
                              <m:rPr>
                                <m:sty m:val="p"/>
                              </m:rPr>
                              <a:rPr lang="en-SG" sz="2400" b="0" i="0" smtClean="0">
                                <a:solidFill>
                                  <a:srgbClr val="FF0000"/>
                                </a:solidFill>
                                <a:latin typeface="Cambria Math" panose="02040503050406030204" pitchFamily="18" charset="0"/>
                              </a:rPr>
                              <m:t>log</m:t>
                            </m:r>
                          </m:e>
                          <m:sup>
                            <m:r>
                              <a:rPr lang="en-SG" sz="2400" b="0" i="1" smtClean="0">
                                <a:solidFill>
                                  <a:srgbClr val="FF0000"/>
                                </a:solidFill>
                                <a:latin typeface="Cambria Math" panose="02040503050406030204" pitchFamily="18" charset="0"/>
                              </a:rPr>
                              <m:t>2</m:t>
                            </m:r>
                          </m:sup>
                        </m:sSup>
                      </m:fName>
                      <m:e>
                        <m:r>
                          <a:rPr lang="en-SG" sz="2400" b="0" i="1" smtClean="0">
                            <a:solidFill>
                              <a:srgbClr val="FF0000"/>
                            </a:solidFill>
                            <a:latin typeface="Cambria Math" panose="02040503050406030204" pitchFamily="18" charset="0"/>
                          </a:rPr>
                          <m:t>𝑁</m:t>
                        </m:r>
                      </m:e>
                    </m:func>
                    <m:r>
                      <a:rPr lang="en-SG" sz="2400" b="0" i="1" smtClean="0">
                        <a:solidFill>
                          <a:srgbClr val="FF0000"/>
                        </a:solidFill>
                        <a:latin typeface="Cambria Math" panose="02040503050406030204" pitchFamily="18" charset="0"/>
                      </a:rPr>
                      <m:t>)</m:t>
                    </m:r>
                  </m:oMath>
                </a14:m>
                <a:endParaRPr lang="en-SG" sz="2400" dirty="0"/>
              </a:p>
              <a:p>
                <a:r>
                  <a:rPr lang="en-SG" sz="2400" dirty="0"/>
                  <a:t>Sublinear complexity for smaller </a:t>
                </a:r>
                <a14:m>
                  <m:oMath xmlns:m="http://schemas.openxmlformats.org/officeDocument/2006/math">
                    <m:r>
                      <a:rPr lang="en-SG" sz="2400" b="0" i="1" smtClean="0">
                        <a:latin typeface="Cambria Math" panose="02040503050406030204" pitchFamily="18" charset="0"/>
                      </a:rPr>
                      <m:t>𝑇</m:t>
                    </m:r>
                  </m:oMath>
                </a14:m>
                <a:r>
                  <a:rPr lang="en-SG" sz="2400" dirty="0"/>
                  <a:t>?</a:t>
                </a:r>
              </a:p>
              <a:p>
                <a:r>
                  <a:rPr lang="en-SG" sz="2400" dirty="0"/>
                  <a:t>Our main result: sublinear algorithm for </a:t>
                </a:r>
                <a:r>
                  <a:rPr lang="en-SG" sz="2400" b="1" dirty="0">
                    <a:solidFill>
                      <a:srgbClr val="FF0000"/>
                    </a:solidFill>
                  </a:rPr>
                  <a:t>constant </a:t>
                </a:r>
                <a14:m>
                  <m:oMath xmlns:m="http://schemas.openxmlformats.org/officeDocument/2006/math">
                    <m:r>
                      <a:rPr lang="en-SG" sz="2400" b="1" i="1" smtClean="0">
                        <a:solidFill>
                          <a:srgbClr val="FF0000"/>
                        </a:solidFill>
                        <a:latin typeface="Cambria Math" panose="02040503050406030204" pitchFamily="18" charset="0"/>
                      </a:rPr>
                      <m:t>𝑻</m:t>
                    </m:r>
                  </m:oMath>
                </a14:m>
                <a:endParaRPr lang="en-SG" sz="2400" b="1" dirty="0"/>
              </a:p>
              <a:p>
                <a:pPr lvl="1"/>
                <a14:m>
                  <m:oMath xmlns:m="http://schemas.openxmlformats.org/officeDocument/2006/math">
                    <m:acc>
                      <m:accPr>
                        <m:chr m:val="̃"/>
                        <m:ctrlPr>
                          <a:rPr lang="en-SG" b="0" i="1" smtClean="0">
                            <a:latin typeface="Cambria Math" panose="02040503050406030204" pitchFamily="18" charset="0"/>
                          </a:rPr>
                        </m:ctrlPr>
                      </m:accPr>
                      <m:e>
                        <m:r>
                          <a:rPr lang="en-SG" b="0" i="1" smtClean="0">
                            <a:latin typeface="Cambria Math" panose="02040503050406030204" pitchFamily="18" charset="0"/>
                          </a:rPr>
                          <m:t>𝑂</m:t>
                        </m:r>
                      </m:e>
                    </m:acc>
                    <m:r>
                      <a:rPr lang="en-SG" b="0" i="1" smtClean="0">
                        <a:latin typeface="Cambria Math" panose="02040503050406030204" pitchFamily="18" charset="0"/>
                      </a:rPr>
                      <m:t>(</m:t>
                    </m:r>
                    <m:r>
                      <a:rPr lang="en-SG" b="0" i="1" smtClean="0">
                        <a:latin typeface="Cambria Math" panose="02040503050406030204" pitchFamily="18" charset="0"/>
                      </a:rPr>
                      <m:t>𝐷</m:t>
                    </m:r>
                    <m:sSup>
                      <m:sSupPr>
                        <m:ctrlPr>
                          <a:rPr lang="en-SG" b="0" i="1" smtClean="0">
                            <a:latin typeface="Cambria Math" panose="02040503050406030204" pitchFamily="18" charset="0"/>
                          </a:rPr>
                        </m:ctrlPr>
                      </m:sSupPr>
                      <m:e>
                        <m:r>
                          <a:rPr lang="en-SG" b="0" i="1" smtClean="0">
                            <a:latin typeface="Cambria Math" panose="02040503050406030204" pitchFamily="18" charset="0"/>
                          </a:rPr>
                          <m:t>𝑁</m:t>
                        </m:r>
                      </m:e>
                      <m:sup>
                        <m:r>
                          <a:rPr lang="en-SG" b="0" i="1" smtClean="0">
                            <a:latin typeface="Cambria Math" panose="02040503050406030204" pitchFamily="18" charset="0"/>
                          </a:rPr>
                          <m:t>6/7</m:t>
                        </m:r>
                      </m:sup>
                    </m:sSup>
                    <m:r>
                      <a:rPr lang="en-SG" b="0" i="1" smtClean="0">
                        <a:latin typeface="Cambria Math" panose="02040503050406030204" pitchFamily="18" charset="0"/>
                      </a:rPr>
                      <m:t>)</m:t>
                    </m:r>
                  </m:oMath>
                </a14:m>
                <a:r>
                  <a:rPr lang="en-SG" dirty="0"/>
                  <a:t> rounds for all previous problems, under</a:t>
                </a:r>
                <a:r>
                  <a:rPr lang="en-SG" b="0" dirty="0"/>
                  <a:t> </a:t>
                </a:r>
                <a14:m>
                  <m:oMath xmlns:m="http://schemas.openxmlformats.org/officeDocument/2006/math">
                    <m:r>
                      <a:rPr lang="en-SG" b="0" i="1" smtClean="0">
                        <a:latin typeface="Cambria Math" panose="02040503050406030204" pitchFamily="18" charset="0"/>
                      </a:rPr>
                      <m:t>𝑇</m:t>
                    </m:r>
                    <m:r>
                      <a:rPr lang="en-SG" b="0" i="1" smtClean="0">
                        <a:latin typeface="Cambria Math" panose="02040503050406030204" pitchFamily="18" charset="0"/>
                      </a:rPr>
                      <m:t>≥4</m:t>
                    </m:r>
                  </m:oMath>
                </a14:m>
                <a:endParaRPr lang="en-SG" dirty="0"/>
              </a:p>
            </p:txBody>
          </p:sp>
        </mc:Choice>
        <mc:Fallback xmlns="">
          <p:sp>
            <p:nvSpPr>
              <p:cNvPr id="3" name="Content Placeholder 2">
                <a:extLst>
                  <a:ext uri="{FF2B5EF4-FFF2-40B4-BE49-F238E27FC236}">
                    <a16:creationId xmlns:a16="http://schemas.microsoft.com/office/drawing/2014/main" id="{31AA4602-8210-43D0-BE4D-D86BD3F754E9}"/>
                  </a:ext>
                </a:extLst>
              </p:cNvPr>
              <p:cNvSpPr>
                <a:spLocks noGrp="1" noRot="1" noChangeAspect="1" noMove="1" noResize="1" noEditPoints="1" noAdjustHandles="1" noChangeArrowheads="1" noChangeShapeType="1" noTextEdit="1"/>
              </p:cNvSpPr>
              <p:nvPr>
                <p:ph idx="1"/>
              </p:nvPr>
            </p:nvSpPr>
            <p:spPr>
              <a:blipFill>
                <a:blip r:embed="rId4"/>
                <a:stretch>
                  <a:fillRect l="-744" t="-1487"/>
                </a:stretch>
              </a:blipFill>
            </p:spPr>
            <p:txBody>
              <a:bodyPr/>
              <a:lstStyle/>
              <a:p>
                <a:r>
                  <a:rPr lang="en-SG">
                    <a:noFill/>
                  </a:rPr>
                  <a:t> </a:t>
                </a:r>
              </a:p>
            </p:txBody>
          </p:sp>
        </mc:Fallback>
      </mc:AlternateContent>
      <mc:AlternateContent xmlns:mc="http://schemas.openxmlformats.org/markup-compatibility/2006" xmlns:a14="http://schemas.microsoft.com/office/drawing/2010/main">
        <mc:Choice Requires="a14">
          <p:graphicFrame>
            <p:nvGraphicFramePr>
              <p:cNvPr id="5" name="Table 5">
                <a:extLst>
                  <a:ext uri="{FF2B5EF4-FFF2-40B4-BE49-F238E27FC236}">
                    <a16:creationId xmlns:a16="http://schemas.microsoft.com/office/drawing/2014/main" id="{DF57682C-EBF4-4E70-B90D-059DAFF223F0}"/>
                  </a:ext>
                </a:extLst>
              </p:cNvPr>
              <p:cNvGraphicFramePr>
                <a:graphicFrameLocks noGrp="1"/>
              </p:cNvGraphicFramePr>
              <p:nvPr>
                <p:extLst>
                  <p:ext uri="{D42A27DB-BD31-4B8C-83A1-F6EECF244321}">
                    <p14:modId xmlns:p14="http://schemas.microsoft.com/office/powerpoint/2010/main" val="947887534"/>
                  </p:ext>
                </p:extLst>
              </p:nvPr>
            </p:nvGraphicFramePr>
            <p:xfrm>
              <a:off x="358140" y="3068244"/>
              <a:ext cx="11475720" cy="1044908"/>
            </p:xfrm>
            <a:graphic>
              <a:graphicData uri="http://schemas.openxmlformats.org/drawingml/2006/table">
                <a:tbl>
                  <a:tblPr firstRow="1" bandRow="1">
                    <a:tableStyleId>{9D7B26C5-4107-4FEC-AEDC-1716B250A1EF}</a:tableStyleId>
                  </a:tblPr>
                  <a:tblGrid>
                    <a:gridCol w="8344796">
                      <a:extLst>
                        <a:ext uri="{9D8B030D-6E8A-4147-A177-3AD203B41FA5}">
                          <a16:colId xmlns:a16="http://schemas.microsoft.com/office/drawing/2014/main" val="634779113"/>
                        </a:ext>
                      </a:extLst>
                    </a:gridCol>
                    <a:gridCol w="3130924">
                      <a:extLst>
                        <a:ext uri="{9D8B030D-6E8A-4147-A177-3AD203B41FA5}">
                          <a16:colId xmlns:a16="http://schemas.microsoft.com/office/drawing/2014/main" val="2673782340"/>
                        </a:ext>
                      </a:extLst>
                    </a:gridCol>
                  </a:tblGrid>
                  <a:tr h="331644">
                    <a:tc>
                      <a:txBody>
                        <a:bodyPr/>
                        <a:lstStyle/>
                        <a:p>
                          <a:pPr algn="ctr"/>
                          <a14:m>
                            <m:oMathPara xmlns:m="http://schemas.openxmlformats.org/officeDocument/2006/math">
                              <m:oMathParaPr>
                                <m:jc m:val="centerGroup"/>
                              </m:oMathParaPr>
                              <m:oMath xmlns:m="http://schemas.openxmlformats.org/officeDocument/2006/math">
                                <m:r>
                                  <a:rPr lang="en-SG" sz="2800" b="1" smtClean="0">
                                    <a:solidFill>
                                      <a:schemeClr val="tx1"/>
                                    </a:solidFill>
                                    <a:latin typeface="Cambria Math" panose="02040503050406030204" pitchFamily="18" charset="0"/>
                                  </a:rPr>
                                  <m:t>𝟏</m:t>
                                </m:r>
                                <m:r>
                                  <a:rPr lang="en-SG" sz="2800" b="1" smtClean="0">
                                    <a:solidFill>
                                      <a:schemeClr val="tx1"/>
                                    </a:solidFill>
                                    <a:latin typeface="Cambria Math" panose="02040503050406030204" pitchFamily="18" charset="0"/>
                                  </a:rPr>
                                  <m:t>≤</m:t>
                                </m:r>
                                <m:r>
                                  <a:rPr lang="en-SG" sz="2800" b="1" smtClean="0">
                                    <a:solidFill>
                                      <a:schemeClr val="tx1"/>
                                    </a:solidFill>
                                    <a:latin typeface="Cambria Math" panose="02040503050406030204" pitchFamily="18" charset="0"/>
                                  </a:rPr>
                                  <m:t>𝑻</m:t>
                                </m:r>
                                <m:r>
                                  <a:rPr lang="en-SG" sz="2800" b="1" smtClean="0">
                                    <a:solidFill>
                                      <a:schemeClr val="tx1"/>
                                    </a:solidFill>
                                    <a:latin typeface="Cambria Math" panose="02040503050406030204" pitchFamily="18" charset="0"/>
                                  </a:rPr>
                                  <m:t>&lt;</m:t>
                                </m:r>
                                <m:sSub>
                                  <m:sSubPr>
                                    <m:ctrlPr>
                                      <a:rPr lang="en-SG" sz="2800" b="1" i="1" smtClean="0">
                                        <a:solidFill>
                                          <a:schemeClr val="tx1"/>
                                        </a:solidFill>
                                        <a:latin typeface="Cambria Math" panose="02040503050406030204" pitchFamily="18" charset="0"/>
                                      </a:rPr>
                                    </m:ctrlPr>
                                  </m:sSubPr>
                                  <m:e>
                                    <m:r>
                                      <a:rPr lang="en-SG" sz="2800" b="1" smtClean="0">
                                        <a:solidFill>
                                          <a:schemeClr val="tx1"/>
                                        </a:solidFill>
                                        <a:latin typeface="Cambria Math" panose="02040503050406030204" pitchFamily="18" charset="0"/>
                                      </a:rPr>
                                      <m:t>𝒄</m:t>
                                    </m:r>
                                  </m:e>
                                  <m:sub>
                                    <m:r>
                                      <a:rPr lang="en-SG" sz="2800" b="1" smtClean="0">
                                        <a:solidFill>
                                          <a:schemeClr val="tx1"/>
                                        </a:solidFill>
                                        <a:latin typeface="Cambria Math" panose="02040503050406030204" pitchFamily="18" charset="0"/>
                                      </a:rPr>
                                      <m:t>𝟎</m:t>
                                    </m:r>
                                  </m:sub>
                                </m:sSub>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𝑫</m:t>
                                    </m:r>
                                  </m:e>
                                  <m:sup>
                                    <m:r>
                                      <a:rPr lang="en-SG" sz="2800" b="1" smtClean="0">
                                        <a:solidFill>
                                          <a:schemeClr val="tx1"/>
                                        </a:solidFill>
                                        <a:latin typeface="Cambria Math" panose="02040503050406030204" pitchFamily="18" charset="0"/>
                                      </a:rPr>
                                      <m:t>𝟐</m:t>
                                    </m:r>
                                  </m:sup>
                                </m:sSup>
                                <m:func>
                                  <m:funcPr>
                                    <m:ctrlPr>
                                      <a:rPr lang="en-SG" sz="2800" b="1" i="1" smtClean="0">
                                        <a:solidFill>
                                          <a:schemeClr val="tx1"/>
                                        </a:solidFill>
                                        <a:latin typeface="Cambria Math" panose="02040503050406030204" pitchFamily="18" charset="0"/>
                                      </a:rPr>
                                    </m:ctrlPr>
                                  </m:funcPr>
                                  <m:fName>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𝐥𝐨𝐠</m:t>
                                        </m:r>
                                      </m:e>
                                      <m:sup>
                                        <m:r>
                                          <a:rPr lang="en-SG" sz="2800" b="1" smtClean="0">
                                            <a:solidFill>
                                              <a:schemeClr val="tx1"/>
                                            </a:solidFill>
                                            <a:latin typeface="Cambria Math" panose="02040503050406030204" pitchFamily="18" charset="0"/>
                                          </a:rPr>
                                          <m:t>𝟐</m:t>
                                        </m:r>
                                      </m:sup>
                                    </m:sSup>
                                  </m:fName>
                                  <m:e>
                                    <m:r>
                                      <a:rPr lang="en-SG" sz="2800" b="1" smtClean="0">
                                        <a:solidFill>
                                          <a:schemeClr val="tx1"/>
                                        </a:solidFill>
                                        <a:latin typeface="Cambria Math" panose="02040503050406030204" pitchFamily="18" charset="0"/>
                                      </a:rPr>
                                      <m:t>𝑵</m:t>
                                    </m:r>
                                  </m:e>
                                </m:func>
                              </m:oMath>
                            </m:oMathPara>
                          </a14:m>
                          <a:endParaRPr lang="en-SG" sz="2800" b="1" dirty="0">
                            <a:solidFill>
                              <a:schemeClr val="tx1"/>
                            </a:solidFill>
                            <a:latin typeface="+mj-lt"/>
                          </a:endParaRPr>
                        </a:p>
                      </a:txBody>
                      <a:tcPr anchor="ctr">
                        <a:lnR w="12700" cap="flat" cmpd="sng" algn="ctr">
                          <a:solidFill>
                            <a:schemeClr val="tx1"/>
                          </a:solidFill>
                          <a:prstDash val="solid"/>
                          <a:round/>
                          <a:headEnd type="none" w="med" len="med"/>
                          <a:tailEnd type="none" w="med" len="med"/>
                        </a:lnR>
                      </a:tcPr>
                    </a:tc>
                    <a:tc>
                      <a:txBody>
                        <a:bodyPr/>
                        <a:lstStyle/>
                        <a:p>
                          <a:pPr algn="ctr"/>
                          <a14:m>
                            <m:oMathPara xmlns:m="http://schemas.openxmlformats.org/officeDocument/2006/math">
                              <m:oMathParaPr>
                                <m:jc m:val="centerGroup"/>
                              </m:oMathParaPr>
                              <m:oMath xmlns:m="http://schemas.openxmlformats.org/officeDocument/2006/math">
                                <m:r>
                                  <a:rPr lang="en-SG" sz="2800" b="1" smtClean="0">
                                    <a:solidFill>
                                      <a:schemeClr val="tx1"/>
                                    </a:solidFill>
                                    <a:latin typeface="Cambria Math" panose="02040503050406030204" pitchFamily="18" charset="0"/>
                                  </a:rPr>
                                  <m:t>𝑻</m:t>
                                </m:r>
                                <m:r>
                                  <a:rPr lang="en-SG" sz="2800" b="1" smtClean="0">
                                    <a:solidFill>
                                      <a:schemeClr val="tx1"/>
                                    </a:solidFill>
                                    <a:latin typeface="Cambria Math" panose="02040503050406030204" pitchFamily="18" charset="0"/>
                                  </a:rPr>
                                  <m:t>≥</m:t>
                                </m:r>
                                <m:sSub>
                                  <m:sSubPr>
                                    <m:ctrlPr>
                                      <a:rPr lang="en-SG" sz="2800" b="1" i="1" smtClean="0">
                                        <a:solidFill>
                                          <a:schemeClr val="tx1"/>
                                        </a:solidFill>
                                        <a:latin typeface="Cambria Math" panose="02040503050406030204" pitchFamily="18" charset="0"/>
                                      </a:rPr>
                                    </m:ctrlPr>
                                  </m:sSubPr>
                                  <m:e>
                                    <m:r>
                                      <a:rPr lang="en-SG" sz="2800" b="1" smtClean="0">
                                        <a:solidFill>
                                          <a:schemeClr val="tx1"/>
                                        </a:solidFill>
                                        <a:latin typeface="Cambria Math" panose="02040503050406030204" pitchFamily="18" charset="0"/>
                                      </a:rPr>
                                      <m:t>𝒄</m:t>
                                    </m:r>
                                  </m:e>
                                  <m:sub>
                                    <m:r>
                                      <a:rPr lang="en-SG" sz="2800" b="1" smtClean="0">
                                        <a:solidFill>
                                          <a:schemeClr val="tx1"/>
                                        </a:solidFill>
                                        <a:latin typeface="Cambria Math" panose="02040503050406030204" pitchFamily="18" charset="0"/>
                                      </a:rPr>
                                      <m:t>𝟎</m:t>
                                    </m:r>
                                  </m:sub>
                                </m:sSub>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𝑫</m:t>
                                    </m:r>
                                  </m:e>
                                  <m:sup>
                                    <m:r>
                                      <a:rPr lang="en-SG" sz="2800" b="1" smtClean="0">
                                        <a:solidFill>
                                          <a:schemeClr val="tx1"/>
                                        </a:solidFill>
                                        <a:latin typeface="Cambria Math" panose="02040503050406030204" pitchFamily="18" charset="0"/>
                                      </a:rPr>
                                      <m:t>𝟐</m:t>
                                    </m:r>
                                  </m:sup>
                                </m:sSup>
                                <m:func>
                                  <m:funcPr>
                                    <m:ctrlPr>
                                      <a:rPr lang="en-SG" sz="2800" b="1" i="1" smtClean="0">
                                        <a:solidFill>
                                          <a:schemeClr val="tx1"/>
                                        </a:solidFill>
                                        <a:latin typeface="Cambria Math" panose="02040503050406030204" pitchFamily="18" charset="0"/>
                                      </a:rPr>
                                    </m:ctrlPr>
                                  </m:funcPr>
                                  <m:fName>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𝐥𝐨𝐠</m:t>
                                        </m:r>
                                      </m:e>
                                      <m:sup>
                                        <m:r>
                                          <a:rPr lang="en-SG" sz="2800" b="1" smtClean="0">
                                            <a:solidFill>
                                              <a:schemeClr val="tx1"/>
                                            </a:solidFill>
                                            <a:latin typeface="Cambria Math" panose="02040503050406030204" pitchFamily="18" charset="0"/>
                                          </a:rPr>
                                          <m:t>𝟐</m:t>
                                        </m:r>
                                      </m:sup>
                                    </m:sSup>
                                  </m:fName>
                                  <m:e>
                                    <m:r>
                                      <a:rPr lang="en-SG" sz="2800" b="1" smtClean="0">
                                        <a:solidFill>
                                          <a:schemeClr val="tx1"/>
                                        </a:solidFill>
                                        <a:latin typeface="Cambria Math" panose="02040503050406030204" pitchFamily="18" charset="0"/>
                                      </a:rPr>
                                      <m:t>𝑵</m:t>
                                    </m:r>
                                  </m:e>
                                </m:func>
                              </m:oMath>
                            </m:oMathPara>
                          </a14:m>
                          <a:endParaRPr lang="en-SG" sz="2800" b="1" dirty="0">
                            <a:solidFill>
                              <a:schemeClr val="tx1"/>
                            </a:solidFill>
                            <a:latin typeface="+mj-lt"/>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2599220"/>
                      </a:ext>
                    </a:extLst>
                  </a:tr>
                  <a:tr h="517096">
                    <a:tc>
                      <a:txBody>
                        <a:bodyPr/>
                        <a:lstStyle/>
                        <a:p>
                          <a:pPr algn="ctr"/>
                          <a:r>
                            <a:rPr lang="en-SG" sz="2400" dirty="0"/>
                            <a:t>sublinear algorithm?</a:t>
                          </a:r>
                        </a:p>
                      </a:txBody>
                      <a:tcPr anchor="ctr">
                        <a:lnR w="12700" cap="flat" cmpd="sng" algn="ctr">
                          <a:solidFill>
                            <a:schemeClr val="tx1"/>
                          </a:solidFill>
                          <a:prstDash val="solid"/>
                          <a:round/>
                          <a:headEnd type="none" w="med" len="med"/>
                          <a:tailEnd type="none" w="med" len="med"/>
                        </a:lnR>
                      </a:tcPr>
                    </a:tc>
                    <a:tc>
                      <a:txBody>
                        <a:bodyPr/>
                        <a:lstStyle/>
                        <a:p>
                          <a:pPr algn="ctr"/>
                          <a:r>
                            <a:rPr lang="en-SG" sz="2400" dirty="0"/>
                            <a:t>sublinear algorithm</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74435733"/>
                      </a:ext>
                    </a:extLst>
                  </a:tr>
                </a:tbl>
              </a:graphicData>
            </a:graphic>
          </p:graphicFrame>
        </mc:Choice>
        <mc:Fallback xmlns="">
          <p:graphicFrame>
            <p:nvGraphicFramePr>
              <p:cNvPr id="5" name="Table 5">
                <a:extLst>
                  <a:ext uri="{FF2B5EF4-FFF2-40B4-BE49-F238E27FC236}">
                    <a16:creationId xmlns:a16="http://schemas.microsoft.com/office/drawing/2014/main" id="{DF57682C-EBF4-4E70-B90D-059DAFF223F0}"/>
                  </a:ext>
                </a:extLst>
              </p:cNvPr>
              <p:cNvGraphicFramePr>
                <a:graphicFrameLocks noGrp="1"/>
              </p:cNvGraphicFramePr>
              <p:nvPr>
                <p:extLst>
                  <p:ext uri="{D42A27DB-BD31-4B8C-83A1-F6EECF244321}">
                    <p14:modId xmlns:p14="http://schemas.microsoft.com/office/powerpoint/2010/main" val="947887534"/>
                  </p:ext>
                </p:extLst>
              </p:nvPr>
            </p:nvGraphicFramePr>
            <p:xfrm>
              <a:off x="358140" y="3068244"/>
              <a:ext cx="11475720" cy="1044908"/>
            </p:xfrm>
            <a:graphic>
              <a:graphicData uri="http://schemas.openxmlformats.org/drawingml/2006/table">
                <a:tbl>
                  <a:tblPr firstRow="1" bandRow="1">
                    <a:tableStyleId>{9D7B26C5-4107-4FEC-AEDC-1716B250A1EF}</a:tableStyleId>
                  </a:tblPr>
                  <a:tblGrid>
                    <a:gridCol w="8344796">
                      <a:extLst>
                        <a:ext uri="{9D8B030D-6E8A-4147-A177-3AD203B41FA5}">
                          <a16:colId xmlns:a16="http://schemas.microsoft.com/office/drawing/2014/main" val="634779113"/>
                        </a:ext>
                      </a:extLst>
                    </a:gridCol>
                    <a:gridCol w="3130924">
                      <a:extLst>
                        <a:ext uri="{9D8B030D-6E8A-4147-A177-3AD203B41FA5}">
                          <a16:colId xmlns:a16="http://schemas.microsoft.com/office/drawing/2014/main" val="2673782340"/>
                        </a:ext>
                      </a:extLst>
                    </a:gridCol>
                  </a:tblGrid>
                  <a:tr h="527812">
                    <a:tc>
                      <a:txBody>
                        <a:bodyPr/>
                        <a:lstStyle/>
                        <a:p>
                          <a:endParaRPr lang="en-US"/>
                        </a:p>
                      </a:txBody>
                      <a:tcPr anchor="ctr">
                        <a:lnR w="12700" cap="flat" cmpd="sng" algn="ctr">
                          <a:solidFill>
                            <a:schemeClr val="tx1"/>
                          </a:solidFill>
                          <a:prstDash val="solid"/>
                          <a:round/>
                          <a:headEnd type="none" w="med" len="med"/>
                          <a:tailEnd type="none" w="med" len="med"/>
                        </a:lnR>
                        <a:blipFill>
                          <a:blip r:embed="rId5"/>
                          <a:stretch>
                            <a:fillRect t="-1149" r="-37591" b="-11954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blipFill>
                          <a:blip r:embed="rId5"/>
                          <a:stretch>
                            <a:fillRect l="-266537" t="-1149" r="-195" b="-119540"/>
                          </a:stretch>
                        </a:blipFill>
                      </a:tcPr>
                    </a:tc>
                    <a:extLst>
                      <a:ext uri="{0D108BD9-81ED-4DB2-BD59-A6C34878D82A}">
                        <a16:rowId xmlns:a16="http://schemas.microsoft.com/office/drawing/2014/main" val="1142599220"/>
                      </a:ext>
                    </a:extLst>
                  </a:tr>
                  <a:tr h="517096">
                    <a:tc>
                      <a:txBody>
                        <a:bodyPr/>
                        <a:lstStyle/>
                        <a:p>
                          <a:pPr algn="ctr"/>
                          <a:r>
                            <a:rPr lang="en-SG" sz="2400" dirty="0"/>
                            <a:t>sublinear algorithm?</a:t>
                          </a:r>
                        </a:p>
                      </a:txBody>
                      <a:tcPr anchor="ctr">
                        <a:lnR w="12700" cap="flat" cmpd="sng" algn="ctr">
                          <a:solidFill>
                            <a:schemeClr val="tx1"/>
                          </a:solidFill>
                          <a:prstDash val="solid"/>
                          <a:round/>
                          <a:headEnd type="none" w="med" len="med"/>
                          <a:tailEnd type="none" w="med" len="med"/>
                        </a:lnR>
                      </a:tcPr>
                    </a:tc>
                    <a:tc>
                      <a:txBody>
                        <a:bodyPr/>
                        <a:lstStyle/>
                        <a:p>
                          <a:pPr algn="ctr"/>
                          <a:r>
                            <a:rPr lang="en-SG" sz="2400" dirty="0"/>
                            <a:t>sublinear algorithm</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74435733"/>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8" name="Table 5">
                <a:extLst>
                  <a:ext uri="{FF2B5EF4-FFF2-40B4-BE49-F238E27FC236}">
                    <a16:creationId xmlns:a16="http://schemas.microsoft.com/office/drawing/2014/main" id="{C0CA52B6-A1D7-47C6-A99B-0D1F13E4AD6A}"/>
                  </a:ext>
                </a:extLst>
              </p:cNvPr>
              <p:cNvGraphicFramePr>
                <a:graphicFrameLocks noGrp="1"/>
              </p:cNvGraphicFramePr>
              <p:nvPr>
                <p:extLst>
                  <p:ext uri="{D42A27DB-BD31-4B8C-83A1-F6EECF244321}">
                    <p14:modId xmlns:p14="http://schemas.microsoft.com/office/powerpoint/2010/main" val="578254332"/>
                  </p:ext>
                </p:extLst>
              </p:nvPr>
            </p:nvGraphicFramePr>
            <p:xfrm>
              <a:off x="358140" y="4790955"/>
              <a:ext cx="11475720" cy="1092466"/>
            </p:xfrm>
            <a:graphic>
              <a:graphicData uri="http://schemas.openxmlformats.org/drawingml/2006/table">
                <a:tbl>
                  <a:tblPr firstRow="1" bandRow="1">
                    <a:tableStyleId>{9D7B26C5-4107-4FEC-AEDC-1716B250A1EF}</a:tableStyleId>
                  </a:tblPr>
                  <a:tblGrid>
                    <a:gridCol w="3320975">
                      <a:extLst>
                        <a:ext uri="{9D8B030D-6E8A-4147-A177-3AD203B41FA5}">
                          <a16:colId xmlns:a16="http://schemas.microsoft.com/office/drawing/2014/main" val="634779113"/>
                        </a:ext>
                      </a:extLst>
                    </a:gridCol>
                    <a:gridCol w="5013064">
                      <a:extLst>
                        <a:ext uri="{9D8B030D-6E8A-4147-A177-3AD203B41FA5}">
                          <a16:colId xmlns:a16="http://schemas.microsoft.com/office/drawing/2014/main" val="968284032"/>
                        </a:ext>
                      </a:extLst>
                    </a:gridCol>
                    <a:gridCol w="3141681">
                      <a:extLst>
                        <a:ext uri="{9D8B030D-6E8A-4147-A177-3AD203B41FA5}">
                          <a16:colId xmlns:a16="http://schemas.microsoft.com/office/drawing/2014/main" val="1964084791"/>
                        </a:ext>
                      </a:extLst>
                    </a:gridCol>
                  </a:tblGrid>
                  <a:tr h="296660">
                    <a:tc>
                      <a:txBody>
                        <a:bodyPr/>
                        <a:lstStyle/>
                        <a:p>
                          <a:pPr algn="ctr"/>
                          <a14:m>
                            <m:oMathPara xmlns:m="http://schemas.openxmlformats.org/officeDocument/2006/math">
                              <m:oMathParaPr>
                                <m:jc m:val="centerGroup"/>
                              </m:oMathParaPr>
                              <m:oMath xmlns:m="http://schemas.openxmlformats.org/officeDocument/2006/math">
                                <m:r>
                                  <a:rPr lang="en-SG" sz="2800" b="1" smtClean="0">
                                    <a:solidFill>
                                      <a:schemeClr val="tx1"/>
                                    </a:solidFill>
                                    <a:latin typeface="Cambria Math" panose="02040503050406030204" pitchFamily="18" charset="0"/>
                                  </a:rPr>
                                  <m:t>𝟏</m:t>
                                </m:r>
                                <m:r>
                                  <a:rPr lang="en-SG" sz="2800" b="1" smtClean="0">
                                    <a:solidFill>
                                      <a:schemeClr val="tx1"/>
                                    </a:solidFill>
                                    <a:latin typeface="Cambria Math" panose="02040503050406030204" pitchFamily="18" charset="0"/>
                                  </a:rPr>
                                  <m:t>≤</m:t>
                                </m:r>
                                <m:r>
                                  <a:rPr lang="en-SG" sz="2800" b="1" smtClean="0">
                                    <a:solidFill>
                                      <a:schemeClr val="tx1"/>
                                    </a:solidFill>
                                    <a:latin typeface="Cambria Math" panose="02040503050406030204" pitchFamily="18" charset="0"/>
                                  </a:rPr>
                                  <m:t>𝑻</m:t>
                                </m:r>
                                <m:r>
                                  <a:rPr lang="en-SG" sz="2800" b="1" smtClean="0">
                                    <a:solidFill>
                                      <a:schemeClr val="tx1"/>
                                    </a:solidFill>
                                    <a:latin typeface="Cambria Math" panose="02040503050406030204" pitchFamily="18" charset="0"/>
                                  </a:rPr>
                                  <m:t>≤</m:t>
                                </m:r>
                                <m:r>
                                  <a:rPr lang="en-SG" sz="2800" b="1" smtClean="0">
                                    <a:solidFill>
                                      <a:schemeClr val="tx1"/>
                                    </a:solidFill>
                                    <a:latin typeface="Cambria Math" panose="02040503050406030204" pitchFamily="18" charset="0"/>
                                  </a:rPr>
                                  <m:t>𝟑</m:t>
                                </m:r>
                              </m:oMath>
                            </m:oMathPara>
                          </a14:m>
                          <a:endParaRPr lang="en-SG" sz="2800" b="1" dirty="0">
                            <a:solidFill>
                              <a:schemeClr val="tx1"/>
                            </a:solidFill>
                            <a:latin typeface="+mj-lt"/>
                          </a:endParaRPr>
                        </a:p>
                      </a:txBody>
                      <a:tcPr anchor="ctr">
                        <a:lnR w="12700" cap="flat" cmpd="sng" algn="ctr">
                          <a:solidFill>
                            <a:schemeClr val="tx1"/>
                          </a:solidFill>
                          <a:prstDash val="solid"/>
                          <a:round/>
                          <a:headEnd type="none" w="med" len="med"/>
                          <a:tailEnd type="none" w="med" len="med"/>
                        </a:lnR>
                      </a:tcPr>
                    </a:tc>
                    <a:tc>
                      <a:txBody>
                        <a:bodyPr/>
                        <a:lstStyle/>
                        <a:p>
                          <a:pPr algn="ctr"/>
                          <a14:m>
                            <m:oMathPara xmlns:m="http://schemas.openxmlformats.org/officeDocument/2006/math">
                              <m:oMathParaPr>
                                <m:jc m:val="centerGroup"/>
                              </m:oMathParaPr>
                              <m:oMath xmlns:m="http://schemas.openxmlformats.org/officeDocument/2006/math">
                                <m:r>
                                  <a:rPr lang="en-SG" sz="2800" b="1" smtClean="0">
                                    <a:solidFill>
                                      <a:schemeClr val="tx1"/>
                                    </a:solidFill>
                                    <a:latin typeface="Cambria Math" panose="02040503050406030204" pitchFamily="18" charset="0"/>
                                  </a:rPr>
                                  <m:t>𝟒</m:t>
                                </m:r>
                                <m:r>
                                  <a:rPr lang="en-SG" sz="2800" b="1" smtClean="0">
                                    <a:solidFill>
                                      <a:schemeClr val="tx1"/>
                                    </a:solidFill>
                                    <a:latin typeface="Cambria Math" panose="02040503050406030204" pitchFamily="18" charset="0"/>
                                  </a:rPr>
                                  <m:t>≤</m:t>
                                </m:r>
                                <m:r>
                                  <a:rPr lang="en-SG" sz="2800" b="1" smtClean="0">
                                    <a:solidFill>
                                      <a:schemeClr val="tx1"/>
                                    </a:solidFill>
                                    <a:latin typeface="Cambria Math" panose="02040503050406030204" pitchFamily="18" charset="0"/>
                                  </a:rPr>
                                  <m:t>𝑻</m:t>
                                </m:r>
                                <m:r>
                                  <a:rPr lang="en-SG" sz="2800" b="1" smtClean="0">
                                    <a:solidFill>
                                      <a:schemeClr val="tx1"/>
                                    </a:solidFill>
                                    <a:latin typeface="Cambria Math" panose="02040503050406030204" pitchFamily="18" charset="0"/>
                                  </a:rPr>
                                  <m:t>&lt;</m:t>
                                </m:r>
                                <m:sSub>
                                  <m:sSubPr>
                                    <m:ctrlPr>
                                      <a:rPr lang="en-SG" sz="2800" b="1" i="1" smtClean="0">
                                        <a:solidFill>
                                          <a:schemeClr val="tx1"/>
                                        </a:solidFill>
                                        <a:latin typeface="Cambria Math" panose="02040503050406030204" pitchFamily="18" charset="0"/>
                                      </a:rPr>
                                    </m:ctrlPr>
                                  </m:sSubPr>
                                  <m:e>
                                    <m:r>
                                      <a:rPr lang="en-SG" sz="2800" b="1" smtClean="0">
                                        <a:solidFill>
                                          <a:schemeClr val="tx1"/>
                                        </a:solidFill>
                                        <a:latin typeface="Cambria Math" panose="02040503050406030204" pitchFamily="18" charset="0"/>
                                      </a:rPr>
                                      <m:t>𝒄</m:t>
                                    </m:r>
                                  </m:e>
                                  <m:sub>
                                    <m:r>
                                      <a:rPr lang="en-SG" sz="2800" b="1" smtClean="0">
                                        <a:solidFill>
                                          <a:schemeClr val="tx1"/>
                                        </a:solidFill>
                                        <a:latin typeface="Cambria Math" panose="02040503050406030204" pitchFamily="18" charset="0"/>
                                      </a:rPr>
                                      <m:t>𝟎</m:t>
                                    </m:r>
                                  </m:sub>
                                </m:sSub>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𝑫</m:t>
                                    </m:r>
                                  </m:e>
                                  <m:sup>
                                    <m:r>
                                      <a:rPr lang="en-SG" sz="2800" b="1" smtClean="0">
                                        <a:solidFill>
                                          <a:schemeClr val="tx1"/>
                                        </a:solidFill>
                                        <a:latin typeface="Cambria Math" panose="02040503050406030204" pitchFamily="18" charset="0"/>
                                      </a:rPr>
                                      <m:t>𝟐</m:t>
                                    </m:r>
                                  </m:sup>
                                </m:sSup>
                                <m:func>
                                  <m:funcPr>
                                    <m:ctrlPr>
                                      <a:rPr lang="en-SG" sz="2800" b="1" i="1" smtClean="0">
                                        <a:solidFill>
                                          <a:schemeClr val="tx1"/>
                                        </a:solidFill>
                                        <a:latin typeface="Cambria Math" panose="02040503050406030204" pitchFamily="18" charset="0"/>
                                      </a:rPr>
                                    </m:ctrlPr>
                                  </m:funcPr>
                                  <m:fName>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𝐥𝐨𝐠</m:t>
                                        </m:r>
                                      </m:e>
                                      <m:sup>
                                        <m:r>
                                          <a:rPr lang="en-SG" sz="2800" b="1" smtClean="0">
                                            <a:solidFill>
                                              <a:schemeClr val="tx1"/>
                                            </a:solidFill>
                                            <a:latin typeface="Cambria Math" panose="02040503050406030204" pitchFamily="18" charset="0"/>
                                          </a:rPr>
                                          <m:t>𝟐</m:t>
                                        </m:r>
                                      </m:sup>
                                    </m:sSup>
                                  </m:fName>
                                  <m:e>
                                    <m:r>
                                      <a:rPr lang="en-SG" sz="2800" b="1" smtClean="0">
                                        <a:solidFill>
                                          <a:schemeClr val="tx1"/>
                                        </a:solidFill>
                                        <a:latin typeface="Cambria Math" panose="02040503050406030204" pitchFamily="18" charset="0"/>
                                      </a:rPr>
                                      <m:t>𝑵</m:t>
                                    </m:r>
                                  </m:e>
                                </m:func>
                              </m:oMath>
                            </m:oMathPara>
                          </a14:m>
                          <a:endParaRPr lang="en-SG" sz="2800" b="1"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14:m>
                            <m:oMathPara xmlns:m="http://schemas.openxmlformats.org/officeDocument/2006/math">
                              <m:oMathParaPr>
                                <m:jc m:val="centerGroup"/>
                              </m:oMathParaPr>
                              <m:oMath xmlns:m="http://schemas.openxmlformats.org/officeDocument/2006/math">
                                <m:r>
                                  <a:rPr lang="en-SG" sz="2800" b="1" smtClean="0">
                                    <a:solidFill>
                                      <a:schemeClr val="tx1"/>
                                    </a:solidFill>
                                    <a:latin typeface="Cambria Math" panose="02040503050406030204" pitchFamily="18" charset="0"/>
                                  </a:rPr>
                                  <m:t>𝑻</m:t>
                                </m:r>
                                <m:r>
                                  <a:rPr lang="en-SG" sz="2800" b="1" smtClean="0">
                                    <a:solidFill>
                                      <a:schemeClr val="tx1"/>
                                    </a:solidFill>
                                    <a:latin typeface="Cambria Math" panose="02040503050406030204" pitchFamily="18" charset="0"/>
                                  </a:rPr>
                                  <m:t>≥</m:t>
                                </m:r>
                                <m:sSub>
                                  <m:sSubPr>
                                    <m:ctrlPr>
                                      <a:rPr lang="en-SG" sz="2800" b="1" i="1" smtClean="0">
                                        <a:solidFill>
                                          <a:schemeClr val="tx1"/>
                                        </a:solidFill>
                                        <a:latin typeface="Cambria Math" panose="02040503050406030204" pitchFamily="18" charset="0"/>
                                      </a:rPr>
                                    </m:ctrlPr>
                                  </m:sSubPr>
                                  <m:e>
                                    <m:r>
                                      <a:rPr lang="en-SG" sz="2800" b="1" smtClean="0">
                                        <a:solidFill>
                                          <a:schemeClr val="tx1"/>
                                        </a:solidFill>
                                        <a:latin typeface="Cambria Math" panose="02040503050406030204" pitchFamily="18" charset="0"/>
                                      </a:rPr>
                                      <m:t>𝒄</m:t>
                                    </m:r>
                                  </m:e>
                                  <m:sub>
                                    <m:r>
                                      <a:rPr lang="en-SG" sz="2800" b="1" smtClean="0">
                                        <a:solidFill>
                                          <a:schemeClr val="tx1"/>
                                        </a:solidFill>
                                        <a:latin typeface="Cambria Math" panose="02040503050406030204" pitchFamily="18" charset="0"/>
                                      </a:rPr>
                                      <m:t>𝟎</m:t>
                                    </m:r>
                                  </m:sub>
                                </m:sSub>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𝑫</m:t>
                                    </m:r>
                                  </m:e>
                                  <m:sup>
                                    <m:r>
                                      <a:rPr lang="en-SG" sz="2800" b="1" smtClean="0">
                                        <a:solidFill>
                                          <a:schemeClr val="tx1"/>
                                        </a:solidFill>
                                        <a:latin typeface="Cambria Math" panose="02040503050406030204" pitchFamily="18" charset="0"/>
                                      </a:rPr>
                                      <m:t>𝟐</m:t>
                                    </m:r>
                                  </m:sup>
                                </m:sSup>
                                <m:func>
                                  <m:funcPr>
                                    <m:ctrlPr>
                                      <a:rPr lang="en-SG" sz="2800" b="1" i="1" smtClean="0">
                                        <a:solidFill>
                                          <a:schemeClr val="tx1"/>
                                        </a:solidFill>
                                        <a:latin typeface="Cambria Math" panose="02040503050406030204" pitchFamily="18" charset="0"/>
                                      </a:rPr>
                                    </m:ctrlPr>
                                  </m:funcPr>
                                  <m:fName>
                                    <m:sSup>
                                      <m:sSupPr>
                                        <m:ctrlPr>
                                          <a:rPr lang="en-SG" sz="2800" b="1" i="1" smtClean="0">
                                            <a:solidFill>
                                              <a:schemeClr val="tx1"/>
                                            </a:solidFill>
                                            <a:latin typeface="Cambria Math" panose="02040503050406030204" pitchFamily="18" charset="0"/>
                                          </a:rPr>
                                        </m:ctrlPr>
                                      </m:sSupPr>
                                      <m:e>
                                        <m:r>
                                          <a:rPr lang="en-SG" sz="2800" b="1" smtClean="0">
                                            <a:solidFill>
                                              <a:schemeClr val="tx1"/>
                                            </a:solidFill>
                                            <a:latin typeface="Cambria Math" panose="02040503050406030204" pitchFamily="18" charset="0"/>
                                          </a:rPr>
                                          <m:t>𝐥𝐨𝐠</m:t>
                                        </m:r>
                                      </m:e>
                                      <m:sup>
                                        <m:r>
                                          <a:rPr lang="en-SG" sz="2800" b="1" smtClean="0">
                                            <a:solidFill>
                                              <a:schemeClr val="tx1"/>
                                            </a:solidFill>
                                            <a:latin typeface="Cambria Math" panose="02040503050406030204" pitchFamily="18" charset="0"/>
                                          </a:rPr>
                                          <m:t>𝟐</m:t>
                                        </m:r>
                                      </m:sup>
                                    </m:sSup>
                                  </m:fName>
                                  <m:e>
                                    <m:r>
                                      <a:rPr lang="en-SG" sz="2800" b="1" smtClean="0">
                                        <a:solidFill>
                                          <a:schemeClr val="tx1"/>
                                        </a:solidFill>
                                        <a:latin typeface="Cambria Math" panose="02040503050406030204" pitchFamily="18" charset="0"/>
                                      </a:rPr>
                                      <m:t>𝑵</m:t>
                                    </m:r>
                                  </m:e>
                                </m:func>
                              </m:oMath>
                            </m:oMathPara>
                          </a14:m>
                          <a:endParaRPr lang="en-SG" sz="2800" b="1" dirty="0">
                            <a:solidFill>
                              <a:schemeClr val="tx1"/>
                            </a:solidFill>
                            <a:latin typeface="+mj-lt"/>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2599220"/>
                      </a:ext>
                    </a:extLst>
                  </a:tr>
                  <a:tr h="564654">
                    <a:tc>
                      <a:txBody>
                        <a:bodyPr/>
                        <a:lstStyle/>
                        <a:p>
                          <a:pPr algn="ctr"/>
                          <a:r>
                            <a:rPr lang="en-SG" sz="2400" dirty="0"/>
                            <a:t>sublinear algorithm?</a:t>
                          </a:r>
                        </a:p>
                      </a:txBody>
                      <a:tcPr anchor="ctr">
                        <a:lnR w="12700" cap="flat" cmpd="sng" algn="ctr">
                          <a:solidFill>
                            <a:schemeClr val="tx1"/>
                          </a:solidFill>
                          <a:prstDash val="solid"/>
                          <a:round/>
                          <a:headEnd type="none" w="med" len="med"/>
                          <a:tailEnd type="none" w="med" len="med"/>
                        </a:lnR>
                      </a:tcPr>
                    </a:tc>
                    <a:tc>
                      <a:txBody>
                        <a:bodyPr/>
                        <a:lstStyle/>
                        <a:p>
                          <a:pPr algn="ctr"/>
                          <a:r>
                            <a:rPr lang="en-SG" sz="2400" b="1" dirty="0">
                              <a:solidFill>
                                <a:srgbClr val="FF0000"/>
                              </a:solidFill>
                            </a:rPr>
                            <a:t>sublinear algorithm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SG" sz="2400" dirty="0"/>
                            <a:t>sublinear algorithm</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74435733"/>
                      </a:ext>
                    </a:extLst>
                  </a:tr>
                </a:tbl>
              </a:graphicData>
            </a:graphic>
          </p:graphicFrame>
        </mc:Choice>
        <mc:Fallback xmlns="">
          <p:graphicFrame>
            <p:nvGraphicFramePr>
              <p:cNvPr id="8" name="Table 5">
                <a:extLst>
                  <a:ext uri="{FF2B5EF4-FFF2-40B4-BE49-F238E27FC236}">
                    <a16:creationId xmlns:a16="http://schemas.microsoft.com/office/drawing/2014/main" id="{C0CA52B6-A1D7-47C6-A99B-0D1F13E4AD6A}"/>
                  </a:ext>
                </a:extLst>
              </p:cNvPr>
              <p:cNvGraphicFramePr>
                <a:graphicFrameLocks noGrp="1"/>
              </p:cNvGraphicFramePr>
              <p:nvPr>
                <p:extLst>
                  <p:ext uri="{D42A27DB-BD31-4B8C-83A1-F6EECF244321}">
                    <p14:modId xmlns:p14="http://schemas.microsoft.com/office/powerpoint/2010/main" val="578254332"/>
                  </p:ext>
                </p:extLst>
              </p:nvPr>
            </p:nvGraphicFramePr>
            <p:xfrm>
              <a:off x="358140" y="4790955"/>
              <a:ext cx="11475720" cy="1092466"/>
            </p:xfrm>
            <a:graphic>
              <a:graphicData uri="http://schemas.openxmlformats.org/drawingml/2006/table">
                <a:tbl>
                  <a:tblPr firstRow="1" bandRow="1">
                    <a:tableStyleId>{9D7B26C5-4107-4FEC-AEDC-1716B250A1EF}</a:tableStyleId>
                  </a:tblPr>
                  <a:tblGrid>
                    <a:gridCol w="3320975">
                      <a:extLst>
                        <a:ext uri="{9D8B030D-6E8A-4147-A177-3AD203B41FA5}">
                          <a16:colId xmlns:a16="http://schemas.microsoft.com/office/drawing/2014/main" val="634779113"/>
                        </a:ext>
                      </a:extLst>
                    </a:gridCol>
                    <a:gridCol w="5013064">
                      <a:extLst>
                        <a:ext uri="{9D8B030D-6E8A-4147-A177-3AD203B41FA5}">
                          <a16:colId xmlns:a16="http://schemas.microsoft.com/office/drawing/2014/main" val="968284032"/>
                        </a:ext>
                      </a:extLst>
                    </a:gridCol>
                    <a:gridCol w="3141681">
                      <a:extLst>
                        <a:ext uri="{9D8B030D-6E8A-4147-A177-3AD203B41FA5}">
                          <a16:colId xmlns:a16="http://schemas.microsoft.com/office/drawing/2014/main" val="1964084791"/>
                        </a:ext>
                      </a:extLst>
                    </a:gridCol>
                  </a:tblGrid>
                  <a:tr h="527812">
                    <a:tc>
                      <a:txBody>
                        <a:bodyPr/>
                        <a:lstStyle/>
                        <a:p>
                          <a:endParaRPr lang="en-US"/>
                        </a:p>
                      </a:txBody>
                      <a:tcPr anchor="ctr">
                        <a:lnR w="12700" cap="flat" cmpd="sng" algn="ctr">
                          <a:solidFill>
                            <a:schemeClr val="tx1"/>
                          </a:solidFill>
                          <a:prstDash val="solid"/>
                          <a:round/>
                          <a:headEnd type="none" w="med" len="med"/>
                          <a:tailEnd type="none" w="med" len="med"/>
                        </a:lnR>
                        <a:blipFill>
                          <a:blip r:embed="rId6"/>
                          <a:stretch>
                            <a:fillRect t="-1149" r="-245872" b="-124138"/>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blipFill>
                          <a:blip r:embed="rId6"/>
                          <a:stretch>
                            <a:fillRect l="-66221" t="-1149" r="-62819" b="-124138"/>
                          </a:stretch>
                        </a:blipFill>
                      </a:tcPr>
                    </a:tc>
                    <a:tc>
                      <a:txBody>
                        <a:bodyPr/>
                        <a:lstStyle/>
                        <a:p>
                          <a:endParaRPr lang="en-US"/>
                        </a:p>
                      </a:txBody>
                      <a:tcPr anchor="ctr">
                        <a:lnL w="12700" cap="flat" cmpd="sng" algn="ctr">
                          <a:solidFill>
                            <a:schemeClr val="tx1"/>
                          </a:solidFill>
                          <a:prstDash val="solid"/>
                          <a:round/>
                          <a:headEnd type="none" w="med" len="med"/>
                          <a:tailEnd type="none" w="med" len="med"/>
                        </a:lnL>
                        <a:blipFill>
                          <a:blip r:embed="rId6"/>
                          <a:stretch>
                            <a:fillRect l="-265116" t="-1149" r="-194" b="-124138"/>
                          </a:stretch>
                        </a:blipFill>
                      </a:tcPr>
                    </a:tc>
                    <a:extLst>
                      <a:ext uri="{0D108BD9-81ED-4DB2-BD59-A6C34878D82A}">
                        <a16:rowId xmlns:a16="http://schemas.microsoft.com/office/drawing/2014/main" val="1142599220"/>
                      </a:ext>
                    </a:extLst>
                  </a:tr>
                  <a:tr h="564654">
                    <a:tc>
                      <a:txBody>
                        <a:bodyPr/>
                        <a:lstStyle/>
                        <a:p>
                          <a:pPr algn="ctr"/>
                          <a:r>
                            <a:rPr lang="en-SG" sz="2400" dirty="0"/>
                            <a:t>sublinear algorithm?</a:t>
                          </a:r>
                        </a:p>
                      </a:txBody>
                      <a:tcPr anchor="ctr">
                        <a:lnR w="12700" cap="flat" cmpd="sng" algn="ctr">
                          <a:solidFill>
                            <a:schemeClr val="tx1"/>
                          </a:solidFill>
                          <a:prstDash val="solid"/>
                          <a:round/>
                          <a:headEnd type="none" w="med" len="med"/>
                          <a:tailEnd type="none" w="med" len="med"/>
                        </a:lnR>
                      </a:tcPr>
                    </a:tc>
                    <a:tc>
                      <a:txBody>
                        <a:bodyPr/>
                        <a:lstStyle/>
                        <a:p>
                          <a:pPr algn="ctr"/>
                          <a:r>
                            <a:rPr lang="en-SG" sz="2400" b="1" dirty="0">
                              <a:solidFill>
                                <a:srgbClr val="FF0000"/>
                              </a:solidFill>
                            </a:rPr>
                            <a:t>sublinear algorithm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SG" sz="2400" dirty="0"/>
                            <a:t>sublinear algorithm</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74435733"/>
                      </a:ext>
                    </a:extLst>
                  </a:tr>
                </a:tbl>
              </a:graphicData>
            </a:graphic>
          </p:graphicFrame>
        </mc:Fallback>
      </mc:AlternateContent>
      <p:sp>
        <p:nvSpPr>
          <p:cNvPr id="6" name="Arrow: Down 5">
            <a:extLst>
              <a:ext uri="{FF2B5EF4-FFF2-40B4-BE49-F238E27FC236}">
                <a16:creationId xmlns:a16="http://schemas.microsoft.com/office/drawing/2014/main" id="{9488EBA1-9555-4458-9BBD-9AECA929437A}"/>
              </a:ext>
            </a:extLst>
          </p:cNvPr>
          <p:cNvSpPr/>
          <p:nvPr/>
        </p:nvSpPr>
        <p:spPr>
          <a:xfrm>
            <a:off x="5618437" y="4220827"/>
            <a:ext cx="931178" cy="462453"/>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SG"/>
          </a:p>
        </p:txBody>
      </p:sp>
      <p:sp>
        <p:nvSpPr>
          <p:cNvPr id="9" name="TextBox 8">
            <a:extLst>
              <a:ext uri="{FF2B5EF4-FFF2-40B4-BE49-F238E27FC236}">
                <a16:creationId xmlns:a16="http://schemas.microsoft.com/office/drawing/2014/main" id="{20760B3A-CEC0-4915-BD83-3539127F2EC6}"/>
              </a:ext>
            </a:extLst>
          </p:cNvPr>
          <p:cNvSpPr txBox="1"/>
          <p:nvPr/>
        </p:nvSpPr>
        <p:spPr>
          <a:xfrm>
            <a:off x="8920779" y="5987644"/>
            <a:ext cx="3271221" cy="369332"/>
          </a:xfrm>
          <a:prstGeom prst="rect">
            <a:avLst/>
          </a:prstGeom>
          <a:noFill/>
        </p:spPr>
        <p:txBody>
          <a:bodyPr wrap="square">
            <a:spAutoFit/>
          </a:bodyPr>
          <a:lstStyle/>
          <a:p>
            <a:r>
              <a:rPr lang="en-SG" dirty="0">
                <a:solidFill>
                  <a:schemeClr val="accent1">
                    <a:lumMod val="50000"/>
                  </a:schemeClr>
                </a:solidFill>
                <a:latin typeface="Times New Roman" panose="02020603050405020304" pitchFamily="18" charset="0"/>
                <a:cs typeface="Times New Roman" panose="02020603050405020304" pitchFamily="18" charset="0"/>
              </a:rPr>
              <a:t>[1] Jahja and Yu. 2020. In SPAA.</a:t>
            </a:r>
          </a:p>
        </p:txBody>
      </p:sp>
    </p:spTree>
    <p:custDataLst>
      <p:tags r:id="rId1"/>
    </p:custDataLst>
    <p:extLst>
      <p:ext uri="{BB962C8B-B14F-4D97-AF65-F5344CB8AC3E}">
        <p14:creationId xmlns:p14="http://schemas.microsoft.com/office/powerpoint/2010/main" val="290450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up)">
                                      <p:cBhvr>
                                        <p:cTn id="23" dur="500"/>
                                        <p:tgtEl>
                                          <p:spTgt spid="6"/>
                                        </p:tgtEl>
                                      </p:cBhvr>
                                    </p:animEffect>
                                  </p:childTnLst>
                                </p:cTn>
                              </p:par>
                            </p:childTnLst>
                          </p:cTn>
                        </p:par>
                        <p:par>
                          <p:cTn id="24" fill="hold">
                            <p:stCondLst>
                              <p:cond delay="500"/>
                            </p:stCondLst>
                            <p:childTnLst>
                              <p:par>
                                <p:cTn id="25" presetID="14" presetClass="entr" presetSubtype="10"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randombar(horizontal)">
                                      <p:cBhvr>
                                        <p:cTn id="27" dur="1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18BFF-64DA-4DA7-8E4A-6BAE84DAD531}"/>
              </a:ext>
            </a:extLst>
          </p:cNvPr>
          <p:cNvSpPr>
            <a:spLocks noGrp="1"/>
          </p:cNvSpPr>
          <p:nvPr>
            <p:ph type="title"/>
          </p:nvPr>
        </p:nvSpPr>
        <p:spPr/>
        <p:txBody>
          <a:bodyPr>
            <a:normAutofit fontScale="90000"/>
          </a:bodyPr>
          <a:lstStyle/>
          <a:p>
            <a:r>
              <a:rPr lang="en-SG" dirty="0"/>
              <a:t>Our General Approach</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661ADA5-5E2D-48D0-B6C2-2A3790D93E8D}"/>
                  </a:ext>
                </a:extLst>
              </p:cNvPr>
              <p:cNvSpPr>
                <a:spLocks noGrp="1"/>
              </p:cNvSpPr>
              <p:nvPr>
                <p:ph idx="1"/>
              </p:nvPr>
            </p:nvSpPr>
            <p:spPr>
              <a:xfrm>
                <a:off x="358140" y="928642"/>
                <a:ext cx="11475720" cy="1861209"/>
              </a:xfrm>
            </p:spPr>
            <p:txBody>
              <a:bodyPr>
                <a:normAutofit/>
              </a:bodyPr>
              <a:lstStyle/>
              <a:p>
                <a:r>
                  <a:rPr lang="en-SG" sz="2400" dirty="0"/>
                  <a:t>Approach in [1] for </a:t>
                </a:r>
                <a14:m>
                  <m:oMath xmlns:m="http://schemas.openxmlformats.org/officeDocument/2006/math">
                    <m:r>
                      <a:rPr lang="en-SG" sz="2400" b="0" i="1" smtClean="0">
                        <a:solidFill>
                          <a:srgbClr val="FF0000"/>
                        </a:solidFill>
                        <a:latin typeface="Cambria Math" panose="02040503050406030204" pitchFamily="18" charset="0"/>
                      </a:rPr>
                      <m:t>𝑇</m:t>
                    </m:r>
                    <m:r>
                      <a:rPr lang="en-SG" sz="2400" b="0" i="1" smtClean="0">
                        <a:solidFill>
                          <a:srgbClr val="FF0000"/>
                        </a:solidFill>
                        <a:latin typeface="Cambria Math" panose="02040503050406030204" pitchFamily="18" charset="0"/>
                      </a:rPr>
                      <m:t>=</m:t>
                    </m:r>
                    <m:r>
                      <m:rPr>
                        <m:sty m:val="p"/>
                      </m:rPr>
                      <a:rPr lang="en-SG" sz="2400" b="0" i="0" smtClean="0">
                        <a:solidFill>
                          <a:srgbClr val="FF0000"/>
                        </a:solidFill>
                        <a:latin typeface="Cambria Math" panose="02040503050406030204" pitchFamily="18" charset="0"/>
                      </a:rPr>
                      <m:t>Ω</m:t>
                    </m:r>
                    <m:r>
                      <a:rPr lang="en-SG" sz="2400" b="0" i="1" smtClean="0">
                        <a:solidFill>
                          <a:srgbClr val="FF0000"/>
                        </a:solidFill>
                        <a:latin typeface="Cambria Math" panose="02040503050406030204" pitchFamily="18" charset="0"/>
                      </a:rPr>
                      <m:t>(</m:t>
                    </m:r>
                    <m:sSup>
                      <m:sSupPr>
                        <m:ctrlPr>
                          <a:rPr lang="en-SG" sz="2400" b="0" i="1" smtClean="0">
                            <a:solidFill>
                              <a:srgbClr val="FF0000"/>
                            </a:solidFill>
                            <a:latin typeface="Cambria Math" panose="02040503050406030204" pitchFamily="18" charset="0"/>
                          </a:rPr>
                        </m:ctrlPr>
                      </m:sSupPr>
                      <m:e>
                        <m:r>
                          <a:rPr lang="en-SG" sz="2400" b="0" i="1" smtClean="0">
                            <a:solidFill>
                              <a:srgbClr val="FF0000"/>
                            </a:solidFill>
                            <a:latin typeface="Cambria Math" panose="02040503050406030204" pitchFamily="18" charset="0"/>
                          </a:rPr>
                          <m:t>𝐷</m:t>
                        </m:r>
                      </m:e>
                      <m:sup>
                        <m:r>
                          <a:rPr lang="en-SG" sz="2400" b="0" i="1" smtClean="0">
                            <a:solidFill>
                              <a:srgbClr val="FF0000"/>
                            </a:solidFill>
                            <a:latin typeface="Cambria Math" panose="02040503050406030204" pitchFamily="18" charset="0"/>
                          </a:rPr>
                          <m:t>2</m:t>
                        </m:r>
                      </m:sup>
                    </m:sSup>
                    <m:func>
                      <m:funcPr>
                        <m:ctrlPr>
                          <a:rPr lang="en-SG" sz="2400" b="0" i="1" smtClean="0">
                            <a:solidFill>
                              <a:srgbClr val="FF0000"/>
                            </a:solidFill>
                            <a:latin typeface="Cambria Math" panose="02040503050406030204" pitchFamily="18" charset="0"/>
                          </a:rPr>
                        </m:ctrlPr>
                      </m:funcPr>
                      <m:fName>
                        <m:sSup>
                          <m:sSupPr>
                            <m:ctrlPr>
                              <a:rPr lang="en-SG" sz="2400" b="0" i="1" smtClean="0">
                                <a:solidFill>
                                  <a:srgbClr val="FF0000"/>
                                </a:solidFill>
                                <a:latin typeface="Cambria Math" panose="02040503050406030204" pitchFamily="18" charset="0"/>
                              </a:rPr>
                            </m:ctrlPr>
                          </m:sSupPr>
                          <m:e>
                            <m:r>
                              <m:rPr>
                                <m:sty m:val="p"/>
                              </m:rPr>
                              <a:rPr lang="en-SG" sz="2400" b="0" i="0" smtClean="0">
                                <a:solidFill>
                                  <a:srgbClr val="FF0000"/>
                                </a:solidFill>
                                <a:latin typeface="Cambria Math" panose="02040503050406030204" pitchFamily="18" charset="0"/>
                              </a:rPr>
                              <m:t>log</m:t>
                            </m:r>
                          </m:e>
                          <m:sup>
                            <m:r>
                              <a:rPr lang="en-SG" sz="2400" b="0" i="1" smtClean="0">
                                <a:solidFill>
                                  <a:srgbClr val="FF0000"/>
                                </a:solidFill>
                                <a:latin typeface="Cambria Math" panose="02040503050406030204" pitchFamily="18" charset="0"/>
                              </a:rPr>
                              <m:t>2</m:t>
                            </m:r>
                          </m:sup>
                        </m:sSup>
                      </m:fName>
                      <m:e>
                        <m:r>
                          <a:rPr lang="en-SG" sz="2400" b="0" i="1" smtClean="0">
                            <a:solidFill>
                              <a:srgbClr val="FF0000"/>
                            </a:solidFill>
                            <a:latin typeface="Cambria Math" panose="02040503050406030204" pitchFamily="18" charset="0"/>
                          </a:rPr>
                          <m:t>𝑁</m:t>
                        </m:r>
                      </m:e>
                    </m:func>
                    <m:r>
                      <a:rPr lang="en-SG" sz="2400" b="0" i="1" smtClean="0">
                        <a:solidFill>
                          <a:srgbClr val="FF0000"/>
                        </a:solidFill>
                        <a:latin typeface="Cambria Math" panose="02040503050406030204" pitchFamily="18" charset="0"/>
                      </a:rPr>
                      <m:t>) </m:t>
                    </m:r>
                  </m:oMath>
                </a14:m>
                <a:r>
                  <a:rPr lang="en-SG" sz="2400" dirty="0"/>
                  <a:t>fundamentally does not work for small T</a:t>
                </a:r>
              </a:p>
              <a:p>
                <a:r>
                  <a:rPr lang="en-SG" sz="2400" dirty="0"/>
                  <a:t>Our general approach for count (for which we do not claim novelty):</a:t>
                </a:r>
              </a:p>
              <a:p>
                <a:endParaRPr lang="en-SG" sz="2400" dirty="0"/>
              </a:p>
            </p:txBody>
          </p:sp>
        </mc:Choice>
        <mc:Fallback xmlns="">
          <p:sp>
            <p:nvSpPr>
              <p:cNvPr id="3" name="Content Placeholder 2">
                <a:extLst>
                  <a:ext uri="{FF2B5EF4-FFF2-40B4-BE49-F238E27FC236}">
                    <a16:creationId xmlns:a16="http://schemas.microsoft.com/office/drawing/2014/main" id="{2661ADA5-5E2D-48D0-B6C2-2A3790D93E8D}"/>
                  </a:ext>
                </a:extLst>
              </p:cNvPr>
              <p:cNvSpPr>
                <a:spLocks noGrp="1" noRot="1" noChangeAspect="1" noMove="1" noResize="1" noEditPoints="1" noAdjustHandles="1" noChangeArrowheads="1" noChangeShapeType="1" noTextEdit="1"/>
              </p:cNvSpPr>
              <p:nvPr>
                <p:ph idx="1"/>
              </p:nvPr>
            </p:nvSpPr>
            <p:spPr>
              <a:xfrm>
                <a:off x="358140" y="928642"/>
                <a:ext cx="11475720" cy="1861209"/>
              </a:xfrm>
              <a:blipFill>
                <a:blip r:embed="rId4"/>
                <a:stretch>
                  <a:fillRect l="-744" t="-4248"/>
                </a:stretch>
              </a:blipFill>
            </p:spPr>
            <p:txBody>
              <a:bodyPr/>
              <a:lstStyle/>
              <a:p>
                <a:r>
                  <a:rPr lang="en-SG">
                    <a:noFill/>
                  </a:rPr>
                  <a:t> </a:t>
                </a:r>
              </a:p>
            </p:txBody>
          </p:sp>
        </mc:Fallback>
      </mc:AlternateContent>
      <p:sp>
        <p:nvSpPr>
          <p:cNvPr id="4" name="TextBox 3">
            <a:extLst>
              <a:ext uri="{FF2B5EF4-FFF2-40B4-BE49-F238E27FC236}">
                <a16:creationId xmlns:a16="http://schemas.microsoft.com/office/drawing/2014/main" id="{278D5DBD-A529-4CF8-8521-659A1F13C4DA}"/>
              </a:ext>
            </a:extLst>
          </p:cNvPr>
          <p:cNvSpPr txBox="1"/>
          <p:nvPr/>
        </p:nvSpPr>
        <p:spPr>
          <a:xfrm>
            <a:off x="8281026" y="1724766"/>
            <a:ext cx="2751074" cy="707886"/>
          </a:xfrm>
          <a:prstGeom prst="rect">
            <a:avLst/>
          </a:prstGeom>
          <a:noFill/>
        </p:spPr>
        <p:txBody>
          <a:bodyPr wrap="none" rtlCol="0">
            <a:spAutoFit/>
          </a:bodyPr>
          <a:lstStyle/>
          <a:p>
            <a:r>
              <a:rPr lang="en-SG" sz="4000" dirty="0">
                <a:solidFill>
                  <a:srgbClr val="FF0000"/>
                </a:solidFill>
              </a:rPr>
              <a:t>Challenges</a:t>
            </a:r>
          </a:p>
        </p:txBody>
      </p:sp>
      <p:sp>
        <p:nvSpPr>
          <p:cNvPr id="5" name="TextBox 4">
            <a:extLst>
              <a:ext uri="{FF2B5EF4-FFF2-40B4-BE49-F238E27FC236}">
                <a16:creationId xmlns:a16="http://schemas.microsoft.com/office/drawing/2014/main" id="{4B3EE332-1DAE-495E-AFF5-1DD2837BA806}"/>
              </a:ext>
            </a:extLst>
          </p:cNvPr>
          <p:cNvSpPr txBox="1"/>
          <p:nvPr/>
        </p:nvSpPr>
        <p:spPr>
          <a:xfrm>
            <a:off x="7299954" y="2326314"/>
            <a:ext cx="4713218" cy="3785652"/>
          </a:xfrm>
          <a:prstGeom prst="rect">
            <a:avLst/>
          </a:prstGeom>
          <a:noFill/>
        </p:spPr>
        <p:txBody>
          <a:bodyPr wrap="square" rtlCol="0">
            <a:spAutoFit/>
          </a:bodyPr>
          <a:lstStyle/>
          <a:p>
            <a:pPr marL="285750" indent="-285750">
              <a:buFont typeface="Arial" panose="020B0604020202020204" pitchFamily="34" charset="0"/>
              <a:buChar char="•"/>
            </a:pPr>
            <a:r>
              <a:rPr lang="en-SG" sz="2400" dirty="0"/>
              <a:t>Challenges in random walk</a:t>
            </a:r>
          </a:p>
          <a:p>
            <a:pPr marL="742950" lvl="1" indent="-285750">
              <a:buFont typeface="Arial" panose="020B0604020202020204" pitchFamily="34" charset="0"/>
              <a:buChar char="•"/>
            </a:pPr>
            <a:r>
              <a:rPr lang="en-SG" sz="2400" dirty="0"/>
              <a:t>Existing ones are slow</a:t>
            </a:r>
          </a:p>
          <a:p>
            <a:pPr marL="742950" lvl="1" indent="-285750">
              <a:buFont typeface="Arial" panose="020B0604020202020204" pitchFamily="34" charset="0"/>
              <a:buChar char="•"/>
            </a:pPr>
            <a:r>
              <a:rPr lang="en-SG" sz="2400" dirty="0"/>
              <a:t>Hard to implement with unknown </a:t>
            </a:r>
            <a:r>
              <a:rPr lang="en-SG" sz="2400" dirty="0" err="1"/>
              <a:t>neighbors</a:t>
            </a:r>
            <a:endParaRPr lang="en-SG" sz="2400" dirty="0"/>
          </a:p>
          <a:p>
            <a:pPr marL="742950" lvl="1" indent="-285750">
              <a:buFont typeface="Arial" panose="020B0604020202020204" pitchFamily="34" charset="0"/>
              <a:buChar char="•"/>
            </a:pPr>
            <a:endParaRPr lang="en-SG" sz="2400" dirty="0"/>
          </a:p>
          <a:p>
            <a:pPr marL="285750" indent="-285750">
              <a:buFont typeface="Arial" panose="020B0604020202020204" pitchFamily="34" charset="0"/>
              <a:buChar char="•"/>
            </a:pPr>
            <a:r>
              <a:rPr lang="en-SG" sz="2400" dirty="0"/>
              <a:t>Some values are not collected</a:t>
            </a:r>
          </a:p>
          <a:p>
            <a:pPr marL="742950" lvl="1" indent="-285750">
              <a:buFont typeface="Arial" panose="020B0604020202020204" pitchFamily="34" charset="0"/>
              <a:buChar char="•"/>
            </a:pPr>
            <a:r>
              <a:rPr lang="en-SG" sz="2400" dirty="0"/>
              <a:t>Too many/few sinks</a:t>
            </a:r>
          </a:p>
          <a:p>
            <a:pPr marL="742950" lvl="1" indent="-285750">
              <a:buFont typeface="Arial" panose="020B0604020202020204" pitchFamily="34" charset="0"/>
              <a:buChar char="•"/>
            </a:pPr>
            <a:r>
              <a:rPr lang="en-SG" sz="2400" dirty="0"/>
              <a:t>Random walk too short</a:t>
            </a:r>
          </a:p>
          <a:p>
            <a:pPr marL="742950" lvl="1" indent="-285750">
              <a:buFont typeface="Arial" panose="020B0604020202020204" pitchFamily="34" charset="0"/>
              <a:buChar char="•"/>
            </a:pPr>
            <a:r>
              <a:rPr lang="en-SG" sz="2400" dirty="0"/>
              <a:t>Sink flooding for too many/too few rounds</a:t>
            </a:r>
          </a:p>
        </p:txBody>
      </p:sp>
      <p:grpSp>
        <p:nvGrpSpPr>
          <p:cNvPr id="153" name="Group 152">
            <a:extLst>
              <a:ext uri="{FF2B5EF4-FFF2-40B4-BE49-F238E27FC236}">
                <a16:creationId xmlns:a16="http://schemas.microsoft.com/office/drawing/2014/main" id="{A245258D-AF6E-423B-9537-06623C9CBCCA}"/>
              </a:ext>
            </a:extLst>
          </p:cNvPr>
          <p:cNvGrpSpPr/>
          <p:nvPr/>
        </p:nvGrpSpPr>
        <p:grpSpPr>
          <a:xfrm>
            <a:off x="584141" y="2789851"/>
            <a:ext cx="5673047" cy="3498105"/>
            <a:chOff x="1136770" y="2220638"/>
            <a:chExt cx="5673047" cy="3498105"/>
          </a:xfrm>
        </p:grpSpPr>
        <p:cxnSp>
          <p:nvCxnSpPr>
            <p:cNvPr id="154" name="Straight Connector 153">
              <a:extLst>
                <a:ext uri="{FF2B5EF4-FFF2-40B4-BE49-F238E27FC236}">
                  <a16:creationId xmlns:a16="http://schemas.microsoft.com/office/drawing/2014/main" id="{38E14CB7-E7AF-4D61-B7E4-50935A116D87}"/>
                </a:ext>
              </a:extLst>
            </p:cNvPr>
            <p:cNvCxnSpPr/>
            <p:nvPr/>
          </p:nvCxnSpPr>
          <p:spPr>
            <a:xfrm flipV="1">
              <a:off x="1616091" y="2783656"/>
              <a:ext cx="1599447" cy="491907"/>
            </a:xfrm>
            <a:prstGeom prst="line">
              <a:avLst/>
            </a:prstGeom>
            <a:ln w="38100"/>
          </p:spPr>
          <p:style>
            <a:lnRef idx="3">
              <a:schemeClr val="dk1"/>
            </a:lnRef>
            <a:fillRef idx="0">
              <a:schemeClr val="dk1"/>
            </a:fillRef>
            <a:effectRef idx="2">
              <a:schemeClr val="dk1"/>
            </a:effectRef>
            <a:fontRef idx="minor">
              <a:schemeClr val="tx1"/>
            </a:fontRef>
          </p:style>
        </p:cxnSp>
        <p:cxnSp>
          <p:nvCxnSpPr>
            <p:cNvPr id="155" name="Straight Connector 154">
              <a:extLst>
                <a:ext uri="{FF2B5EF4-FFF2-40B4-BE49-F238E27FC236}">
                  <a16:creationId xmlns:a16="http://schemas.microsoft.com/office/drawing/2014/main" id="{58A023CC-B7B0-48BD-90D2-D893EC5E2B01}"/>
                </a:ext>
              </a:extLst>
            </p:cNvPr>
            <p:cNvCxnSpPr>
              <a:cxnSpLocks/>
            </p:cNvCxnSpPr>
            <p:nvPr/>
          </p:nvCxnSpPr>
          <p:spPr>
            <a:xfrm>
              <a:off x="1676463" y="3367666"/>
              <a:ext cx="923926" cy="989287"/>
            </a:xfrm>
            <a:prstGeom prst="line">
              <a:avLst/>
            </a:prstGeom>
            <a:ln w="38100"/>
          </p:spPr>
          <p:style>
            <a:lnRef idx="3">
              <a:schemeClr val="dk1"/>
            </a:lnRef>
            <a:fillRef idx="0">
              <a:schemeClr val="dk1"/>
            </a:fillRef>
            <a:effectRef idx="2">
              <a:schemeClr val="dk1"/>
            </a:effectRef>
            <a:fontRef idx="minor">
              <a:schemeClr val="tx1"/>
            </a:fontRef>
          </p:style>
        </p:cxnSp>
        <p:cxnSp>
          <p:nvCxnSpPr>
            <p:cNvPr id="156" name="Straight Connector 155">
              <a:extLst>
                <a:ext uri="{FF2B5EF4-FFF2-40B4-BE49-F238E27FC236}">
                  <a16:creationId xmlns:a16="http://schemas.microsoft.com/office/drawing/2014/main" id="{198C1E45-B8DC-4AE0-BABB-89C5DDB4A537}"/>
                </a:ext>
              </a:extLst>
            </p:cNvPr>
            <p:cNvCxnSpPr>
              <a:cxnSpLocks/>
            </p:cNvCxnSpPr>
            <p:nvPr/>
          </p:nvCxnSpPr>
          <p:spPr>
            <a:xfrm>
              <a:off x="3321801" y="2934010"/>
              <a:ext cx="923926" cy="989287"/>
            </a:xfrm>
            <a:prstGeom prst="line">
              <a:avLst/>
            </a:prstGeom>
            <a:ln w="38100"/>
          </p:spPr>
          <p:style>
            <a:lnRef idx="3">
              <a:schemeClr val="dk1"/>
            </a:lnRef>
            <a:fillRef idx="0">
              <a:schemeClr val="dk1"/>
            </a:fillRef>
            <a:effectRef idx="2">
              <a:schemeClr val="dk1"/>
            </a:effectRef>
            <a:fontRef idx="minor">
              <a:schemeClr val="tx1"/>
            </a:fontRef>
          </p:style>
        </p:cxnSp>
        <p:cxnSp>
          <p:nvCxnSpPr>
            <p:cNvPr id="157" name="Straight Connector 156">
              <a:extLst>
                <a:ext uri="{FF2B5EF4-FFF2-40B4-BE49-F238E27FC236}">
                  <a16:creationId xmlns:a16="http://schemas.microsoft.com/office/drawing/2014/main" id="{04E8777E-48DD-4573-8645-033BF9A3C696}"/>
                </a:ext>
              </a:extLst>
            </p:cNvPr>
            <p:cNvCxnSpPr>
              <a:cxnSpLocks/>
              <a:stCxn id="175" idx="3"/>
            </p:cNvCxnSpPr>
            <p:nvPr/>
          </p:nvCxnSpPr>
          <p:spPr>
            <a:xfrm flipH="1">
              <a:off x="4549433" y="2449452"/>
              <a:ext cx="511838" cy="1450250"/>
            </a:xfrm>
            <a:prstGeom prst="line">
              <a:avLst/>
            </a:prstGeom>
            <a:ln w="38100"/>
          </p:spPr>
          <p:style>
            <a:lnRef idx="3">
              <a:schemeClr val="dk1"/>
            </a:lnRef>
            <a:fillRef idx="0">
              <a:schemeClr val="dk1"/>
            </a:fillRef>
            <a:effectRef idx="2">
              <a:schemeClr val="dk1"/>
            </a:effectRef>
            <a:fontRef idx="minor">
              <a:schemeClr val="tx1"/>
            </a:fontRef>
          </p:style>
        </p:cxnSp>
        <p:cxnSp>
          <p:nvCxnSpPr>
            <p:cNvPr id="158" name="Straight Connector 157">
              <a:extLst>
                <a:ext uri="{FF2B5EF4-FFF2-40B4-BE49-F238E27FC236}">
                  <a16:creationId xmlns:a16="http://schemas.microsoft.com/office/drawing/2014/main" id="{AD5663E5-81CC-4484-852F-F9C4743D35E5}"/>
                </a:ext>
              </a:extLst>
            </p:cNvPr>
            <p:cNvCxnSpPr>
              <a:cxnSpLocks/>
            </p:cNvCxnSpPr>
            <p:nvPr/>
          </p:nvCxnSpPr>
          <p:spPr>
            <a:xfrm flipH="1" flipV="1">
              <a:off x="4600873" y="4049889"/>
              <a:ext cx="1622977" cy="585490"/>
            </a:xfrm>
            <a:prstGeom prst="line">
              <a:avLst/>
            </a:prstGeom>
            <a:ln w="38100"/>
          </p:spPr>
          <p:style>
            <a:lnRef idx="3">
              <a:schemeClr val="dk1"/>
            </a:lnRef>
            <a:fillRef idx="0">
              <a:schemeClr val="dk1"/>
            </a:fillRef>
            <a:effectRef idx="2">
              <a:schemeClr val="dk1"/>
            </a:effectRef>
            <a:fontRef idx="minor">
              <a:schemeClr val="tx1"/>
            </a:fontRef>
          </p:style>
        </p:cxnSp>
        <p:cxnSp>
          <p:nvCxnSpPr>
            <p:cNvPr id="159" name="Straight Connector 158">
              <a:extLst>
                <a:ext uri="{FF2B5EF4-FFF2-40B4-BE49-F238E27FC236}">
                  <a16:creationId xmlns:a16="http://schemas.microsoft.com/office/drawing/2014/main" id="{4CD947E8-246F-46D0-A411-59935DECB812}"/>
                </a:ext>
              </a:extLst>
            </p:cNvPr>
            <p:cNvCxnSpPr>
              <a:cxnSpLocks/>
            </p:cNvCxnSpPr>
            <p:nvPr/>
          </p:nvCxnSpPr>
          <p:spPr>
            <a:xfrm flipV="1">
              <a:off x="6335774" y="3206285"/>
              <a:ext cx="59879" cy="1523066"/>
            </a:xfrm>
            <a:prstGeom prst="line">
              <a:avLst/>
            </a:prstGeom>
            <a:ln w="38100"/>
          </p:spPr>
          <p:style>
            <a:lnRef idx="3">
              <a:schemeClr val="dk1"/>
            </a:lnRef>
            <a:fillRef idx="0">
              <a:schemeClr val="dk1"/>
            </a:fillRef>
            <a:effectRef idx="2">
              <a:schemeClr val="dk1"/>
            </a:effectRef>
            <a:fontRef idx="minor">
              <a:schemeClr val="tx1"/>
            </a:fontRef>
          </p:style>
        </p:cxnSp>
        <p:cxnSp>
          <p:nvCxnSpPr>
            <p:cNvPr id="160" name="Straight Connector 159">
              <a:extLst>
                <a:ext uri="{FF2B5EF4-FFF2-40B4-BE49-F238E27FC236}">
                  <a16:creationId xmlns:a16="http://schemas.microsoft.com/office/drawing/2014/main" id="{1C397B7E-E12F-4E3A-994C-0533DAB247DF}"/>
                </a:ext>
              </a:extLst>
            </p:cNvPr>
            <p:cNvCxnSpPr>
              <a:cxnSpLocks/>
            </p:cNvCxnSpPr>
            <p:nvPr/>
          </p:nvCxnSpPr>
          <p:spPr>
            <a:xfrm flipH="1">
              <a:off x="4072385" y="4730276"/>
              <a:ext cx="2173728" cy="538330"/>
            </a:xfrm>
            <a:prstGeom prst="line">
              <a:avLst/>
            </a:prstGeom>
            <a:ln w="38100"/>
          </p:spPr>
          <p:style>
            <a:lnRef idx="3">
              <a:schemeClr val="dk1"/>
            </a:lnRef>
            <a:fillRef idx="0">
              <a:schemeClr val="dk1"/>
            </a:fillRef>
            <a:effectRef idx="2">
              <a:schemeClr val="dk1"/>
            </a:effectRef>
            <a:fontRef idx="minor">
              <a:schemeClr val="tx1"/>
            </a:fontRef>
          </p:style>
        </p:cxnSp>
        <p:cxnSp>
          <p:nvCxnSpPr>
            <p:cNvPr id="161" name="Straight Connector 160">
              <a:extLst>
                <a:ext uri="{FF2B5EF4-FFF2-40B4-BE49-F238E27FC236}">
                  <a16:creationId xmlns:a16="http://schemas.microsoft.com/office/drawing/2014/main" id="{A8000215-70C1-4216-B776-84431EBE3BD0}"/>
                </a:ext>
              </a:extLst>
            </p:cNvPr>
            <p:cNvCxnSpPr>
              <a:cxnSpLocks/>
            </p:cNvCxnSpPr>
            <p:nvPr/>
          </p:nvCxnSpPr>
          <p:spPr>
            <a:xfrm flipH="1">
              <a:off x="2270785" y="3951598"/>
              <a:ext cx="2173728" cy="538330"/>
            </a:xfrm>
            <a:prstGeom prst="line">
              <a:avLst/>
            </a:prstGeom>
            <a:ln w="38100"/>
          </p:spPr>
          <p:style>
            <a:lnRef idx="3">
              <a:schemeClr val="dk1"/>
            </a:lnRef>
            <a:fillRef idx="0">
              <a:schemeClr val="dk1"/>
            </a:fillRef>
            <a:effectRef idx="2">
              <a:schemeClr val="dk1"/>
            </a:effectRef>
            <a:fontRef idx="minor">
              <a:schemeClr val="tx1"/>
            </a:fontRef>
          </p:style>
        </p:cxnSp>
        <p:grpSp>
          <p:nvGrpSpPr>
            <p:cNvPr id="162" name="Group 161">
              <a:extLst>
                <a:ext uri="{FF2B5EF4-FFF2-40B4-BE49-F238E27FC236}">
                  <a16:creationId xmlns:a16="http://schemas.microsoft.com/office/drawing/2014/main" id="{177A2FB5-C376-4EFA-85A3-28E67D21EA8E}"/>
                </a:ext>
              </a:extLst>
            </p:cNvPr>
            <p:cNvGrpSpPr/>
            <p:nvPr/>
          </p:nvGrpSpPr>
          <p:grpSpPr>
            <a:xfrm>
              <a:off x="5851166" y="3035900"/>
              <a:ext cx="958651" cy="721698"/>
              <a:chOff x="2186092" y="1721444"/>
              <a:chExt cx="851133" cy="640756"/>
            </a:xfrm>
          </p:grpSpPr>
          <p:sp>
            <p:nvSpPr>
              <p:cNvPr id="247" name="Rectangle: Rounded Corners 246">
                <a:extLst>
                  <a:ext uri="{FF2B5EF4-FFF2-40B4-BE49-F238E27FC236}">
                    <a16:creationId xmlns:a16="http://schemas.microsoft.com/office/drawing/2014/main" id="{72CC47DB-6D30-4E92-B1D6-5575ED2B9DED}"/>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48" name="Rectangle: Rounded Corners 247">
                <a:extLst>
                  <a:ext uri="{FF2B5EF4-FFF2-40B4-BE49-F238E27FC236}">
                    <a16:creationId xmlns:a16="http://schemas.microsoft.com/office/drawing/2014/main" id="{47448181-DD9C-4712-8CF5-13586040EF2F}"/>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49" name="Group 248">
                <a:extLst>
                  <a:ext uri="{FF2B5EF4-FFF2-40B4-BE49-F238E27FC236}">
                    <a16:creationId xmlns:a16="http://schemas.microsoft.com/office/drawing/2014/main" id="{8E6B80B7-EF54-42B7-9562-70529ED71D64}"/>
                  </a:ext>
                </a:extLst>
              </p:cNvPr>
              <p:cNvGrpSpPr/>
              <p:nvPr/>
            </p:nvGrpSpPr>
            <p:grpSpPr>
              <a:xfrm>
                <a:off x="2444916" y="2213210"/>
                <a:ext cx="333485" cy="148990"/>
                <a:chOff x="5090160" y="3721608"/>
                <a:chExt cx="1429512" cy="457200"/>
              </a:xfrm>
            </p:grpSpPr>
            <p:sp>
              <p:nvSpPr>
                <p:cNvPr id="256" name="Rectangle: Rounded Corners 255">
                  <a:extLst>
                    <a:ext uri="{FF2B5EF4-FFF2-40B4-BE49-F238E27FC236}">
                      <a16:creationId xmlns:a16="http://schemas.microsoft.com/office/drawing/2014/main" id="{1304900C-BA45-4BF7-9E33-3FDD1FF997F9}"/>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58" name="Rectangle: Rounded Corners 257">
                  <a:extLst>
                    <a:ext uri="{FF2B5EF4-FFF2-40B4-BE49-F238E27FC236}">
                      <a16:creationId xmlns:a16="http://schemas.microsoft.com/office/drawing/2014/main" id="{6986A05A-CFC1-40B4-92A8-80D0DBA558F2}"/>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50" name="Rectangle: Rounded Corners 249">
                <a:extLst>
                  <a:ext uri="{FF2B5EF4-FFF2-40B4-BE49-F238E27FC236}">
                    <a16:creationId xmlns:a16="http://schemas.microsoft.com/office/drawing/2014/main" id="{60180A91-83BA-43D3-9451-1165E8BCAB1E}"/>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51" name="Group 250">
                <a:extLst>
                  <a:ext uri="{FF2B5EF4-FFF2-40B4-BE49-F238E27FC236}">
                    <a16:creationId xmlns:a16="http://schemas.microsoft.com/office/drawing/2014/main" id="{F39D48E7-6EA1-4DD5-A029-C47CD2EBA177}"/>
                  </a:ext>
                </a:extLst>
              </p:cNvPr>
              <p:cNvGrpSpPr/>
              <p:nvPr/>
            </p:nvGrpSpPr>
            <p:grpSpPr>
              <a:xfrm>
                <a:off x="2260805" y="2148228"/>
                <a:ext cx="151882" cy="32993"/>
                <a:chOff x="3308026" y="3186049"/>
                <a:chExt cx="151882" cy="32993"/>
              </a:xfrm>
            </p:grpSpPr>
            <p:sp>
              <p:nvSpPr>
                <p:cNvPr id="253" name="Oval 252">
                  <a:extLst>
                    <a:ext uri="{FF2B5EF4-FFF2-40B4-BE49-F238E27FC236}">
                      <a16:creationId xmlns:a16="http://schemas.microsoft.com/office/drawing/2014/main" id="{382EE891-78AD-49BC-AA76-103036902A77}"/>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54" name="Oval 253">
                  <a:extLst>
                    <a:ext uri="{FF2B5EF4-FFF2-40B4-BE49-F238E27FC236}">
                      <a16:creationId xmlns:a16="http://schemas.microsoft.com/office/drawing/2014/main" id="{7DA86846-AA48-4224-ABD4-D7462E95CDAE}"/>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55" name="Oval 254">
                  <a:extLst>
                    <a:ext uri="{FF2B5EF4-FFF2-40B4-BE49-F238E27FC236}">
                      <a16:creationId xmlns:a16="http://schemas.microsoft.com/office/drawing/2014/main" id="{2CAFDA24-1D53-41EE-A04B-C139BED82A51}"/>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52" name="Rectangle 251">
                <a:extLst>
                  <a:ext uri="{FF2B5EF4-FFF2-40B4-BE49-F238E27FC236}">
                    <a16:creationId xmlns:a16="http://schemas.microsoft.com/office/drawing/2014/main" id="{052B462A-F205-42E8-B180-330DA0BD9CB4}"/>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63" name="Group 162">
              <a:extLst>
                <a:ext uri="{FF2B5EF4-FFF2-40B4-BE49-F238E27FC236}">
                  <a16:creationId xmlns:a16="http://schemas.microsoft.com/office/drawing/2014/main" id="{701D61DE-4280-4D35-8799-0C6DDEFA2503}"/>
                </a:ext>
              </a:extLst>
            </p:cNvPr>
            <p:cNvGrpSpPr/>
            <p:nvPr/>
          </p:nvGrpSpPr>
          <p:grpSpPr>
            <a:xfrm>
              <a:off x="5801775" y="4360649"/>
              <a:ext cx="958651" cy="721698"/>
              <a:chOff x="2186092" y="1721444"/>
              <a:chExt cx="851133" cy="640756"/>
            </a:xfrm>
          </p:grpSpPr>
          <p:sp>
            <p:nvSpPr>
              <p:cNvPr id="236" name="Rectangle: Rounded Corners 235">
                <a:extLst>
                  <a:ext uri="{FF2B5EF4-FFF2-40B4-BE49-F238E27FC236}">
                    <a16:creationId xmlns:a16="http://schemas.microsoft.com/office/drawing/2014/main" id="{275B59E1-CACE-4EB4-BE7F-C5087BD23430}"/>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37" name="Rectangle: Rounded Corners 236">
                <a:extLst>
                  <a:ext uri="{FF2B5EF4-FFF2-40B4-BE49-F238E27FC236}">
                    <a16:creationId xmlns:a16="http://schemas.microsoft.com/office/drawing/2014/main" id="{63805A91-8F9D-43A1-BDF3-8448F15DCA84}"/>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38" name="Group 237">
                <a:extLst>
                  <a:ext uri="{FF2B5EF4-FFF2-40B4-BE49-F238E27FC236}">
                    <a16:creationId xmlns:a16="http://schemas.microsoft.com/office/drawing/2014/main" id="{1B61B608-A254-4352-A08F-00977774B5E0}"/>
                  </a:ext>
                </a:extLst>
              </p:cNvPr>
              <p:cNvGrpSpPr/>
              <p:nvPr/>
            </p:nvGrpSpPr>
            <p:grpSpPr>
              <a:xfrm>
                <a:off x="2444916" y="2213210"/>
                <a:ext cx="333485" cy="148990"/>
                <a:chOff x="5090160" y="3721608"/>
                <a:chExt cx="1429512" cy="457200"/>
              </a:xfrm>
            </p:grpSpPr>
            <p:sp>
              <p:nvSpPr>
                <p:cNvPr id="245" name="Rectangle: Rounded Corners 244">
                  <a:extLst>
                    <a:ext uri="{FF2B5EF4-FFF2-40B4-BE49-F238E27FC236}">
                      <a16:creationId xmlns:a16="http://schemas.microsoft.com/office/drawing/2014/main" id="{378620D8-F70D-4DD8-B34D-51B784976284}"/>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46" name="Rectangle: Rounded Corners 245">
                  <a:extLst>
                    <a:ext uri="{FF2B5EF4-FFF2-40B4-BE49-F238E27FC236}">
                      <a16:creationId xmlns:a16="http://schemas.microsoft.com/office/drawing/2014/main" id="{71F43685-100E-4BB5-8D60-25DC7F6978CB}"/>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39" name="Rectangle: Rounded Corners 238">
                <a:extLst>
                  <a:ext uri="{FF2B5EF4-FFF2-40B4-BE49-F238E27FC236}">
                    <a16:creationId xmlns:a16="http://schemas.microsoft.com/office/drawing/2014/main" id="{525B51EA-D235-41CC-B5A8-67E736FD5E9C}"/>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40" name="Group 239">
                <a:extLst>
                  <a:ext uri="{FF2B5EF4-FFF2-40B4-BE49-F238E27FC236}">
                    <a16:creationId xmlns:a16="http://schemas.microsoft.com/office/drawing/2014/main" id="{77624D07-35B9-4A79-9F87-AE0ADD5FC7A3}"/>
                  </a:ext>
                </a:extLst>
              </p:cNvPr>
              <p:cNvGrpSpPr/>
              <p:nvPr/>
            </p:nvGrpSpPr>
            <p:grpSpPr>
              <a:xfrm>
                <a:off x="2260805" y="2148228"/>
                <a:ext cx="151882" cy="32993"/>
                <a:chOff x="3308026" y="3186049"/>
                <a:chExt cx="151882" cy="32993"/>
              </a:xfrm>
            </p:grpSpPr>
            <p:sp>
              <p:nvSpPr>
                <p:cNvPr id="242" name="Oval 241">
                  <a:extLst>
                    <a:ext uri="{FF2B5EF4-FFF2-40B4-BE49-F238E27FC236}">
                      <a16:creationId xmlns:a16="http://schemas.microsoft.com/office/drawing/2014/main" id="{2EB94A46-C02F-4405-9803-DF36931ED1FF}"/>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43" name="Oval 242">
                  <a:extLst>
                    <a:ext uri="{FF2B5EF4-FFF2-40B4-BE49-F238E27FC236}">
                      <a16:creationId xmlns:a16="http://schemas.microsoft.com/office/drawing/2014/main" id="{4E37C6AD-21F9-4FC1-81BC-EB9F95C29018}"/>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44" name="Oval 243">
                  <a:extLst>
                    <a:ext uri="{FF2B5EF4-FFF2-40B4-BE49-F238E27FC236}">
                      <a16:creationId xmlns:a16="http://schemas.microsoft.com/office/drawing/2014/main" id="{71030F1B-4679-4C22-B895-87E7DBC3D724}"/>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41" name="Rectangle 240">
                <a:extLst>
                  <a:ext uri="{FF2B5EF4-FFF2-40B4-BE49-F238E27FC236}">
                    <a16:creationId xmlns:a16="http://schemas.microsoft.com/office/drawing/2014/main" id="{49630B29-39DE-4CEC-9A83-1DE57F19F81B}"/>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64" name="Group 163">
              <a:extLst>
                <a:ext uri="{FF2B5EF4-FFF2-40B4-BE49-F238E27FC236}">
                  <a16:creationId xmlns:a16="http://schemas.microsoft.com/office/drawing/2014/main" id="{C26B7E6F-03F6-483A-A4CE-D2D4C9A1426F}"/>
                </a:ext>
              </a:extLst>
            </p:cNvPr>
            <p:cNvGrpSpPr/>
            <p:nvPr/>
          </p:nvGrpSpPr>
          <p:grpSpPr>
            <a:xfrm>
              <a:off x="3913171" y="3710884"/>
              <a:ext cx="958651" cy="721698"/>
              <a:chOff x="2186092" y="1721444"/>
              <a:chExt cx="851133" cy="640756"/>
            </a:xfrm>
          </p:grpSpPr>
          <p:sp>
            <p:nvSpPr>
              <p:cNvPr id="225" name="Rectangle: Rounded Corners 224">
                <a:extLst>
                  <a:ext uri="{FF2B5EF4-FFF2-40B4-BE49-F238E27FC236}">
                    <a16:creationId xmlns:a16="http://schemas.microsoft.com/office/drawing/2014/main" id="{348E70CB-671E-458C-8DD3-1B7761533E52}"/>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26" name="Rectangle: Rounded Corners 225">
                <a:extLst>
                  <a:ext uri="{FF2B5EF4-FFF2-40B4-BE49-F238E27FC236}">
                    <a16:creationId xmlns:a16="http://schemas.microsoft.com/office/drawing/2014/main" id="{E80E61F2-7189-4067-B6A3-FA0B9EC0ED7A}"/>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27" name="Group 226">
                <a:extLst>
                  <a:ext uri="{FF2B5EF4-FFF2-40B4-BE49-F238E27FC236}">
                    <a16:creationId xmlns:a16="http://schemas.microsoft.com/office/drawing/2014/main" id="{DD886403-3775-4C99-924F-58AD9F2CC47B}"/>
                  </a:ext>
                </a:extLst>
              </p:cNvPr>
              <p:cNvGrpSpPr/>
              <p:nvPr/>
            </p:nvGrpSpPr>
            <p:grpSpPr>
              <a:xfrm>
                <a:off x="2444916" y="2213210"/>
                <a:ext cx="333485" cy="148990"/>
                <a:chOff x="5090160" y="3721608"/>
                <a:chExt cx="1429512" cy="457200"/>
              </a:xfrm>
            </p:grpSpPr>
            <p:sp>
              <p:nvSpPr>
                <p:cNvPr id="234" name="Rectangle: Rounded Corners 233">
                  <a:extLst>
                    <a:ext uri="{FF2B5EF4-FFF2-40B4-BE49-F238E27FC236}">
                      <a16:creationId xmlns:a16="http://schemas.microsoft.com/office/drawing/2014/main" id="{FAA3503D-92CB-47DD-910B-D386009450AD}"/>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35" name="Rectangle: Rounded Corners 234">
                  <a:extLst>
                    <a:ext uri="{FF2B5EF4-FFF2-40B4-BE49-F238E27FC236}">
                      <a16:creationId xmlns:a16="http://schemas.microsoft.com/office/drawing/2014/main" id="{41055DEB-A293-49CB-BCC9-06CD1A720F0A}"/>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28" name="Rectangle: Rounded Corners 227">
                <a:extLst>
                  <a:ext uri="{FF2B5EF4-FFF2-40B4-BE49-F238E27FC236}">
                    <a16:creationId xmlns:a16="http://schemas.microsoft.com/office/drawing/2014/main" id="{BFCCE277-2146-47F7-A073-D92882928088}"/>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29" name="Group 228">
                <a:extLst>
                  <a:ext uri="{FF2B5EF4-FFF2-40B4-BE49-F238E27FC236}">
                    <a16:creationId xmlns:a16="http://schemas.microsoft.com/office/drawing/2014/main" id="{D995C83E-15C5-4BF3-9E13-BD42078F9788}"/>
                  </a:ext>
                </a:extLst>
              </p:cNvPr>
              <p:cNvGrpSpPr/>
              <p:nvPr/>
            </p:nvGrpSpPr>
            <p:grpSpPr>
              <a:xfrm>
                <a:off x="2260805" y="2148228"/>
                <a:ext cx="151882" cy="32993"/>
                <a:chOff x="3308026" y="3186049"/>
                <a:chExt cx="151882" cy="32993"/>
              </a:xfrm>
            </p:grpSpPr>
            <p:sp>
              <p:nvSpPr>
                <p:cNvPr id="231" name="Oval 230">
                  <a:extLst>
                    <a:ext uri="{FF2B5EF4-FFF2-40B4-BE49-F238E27FC236}">
                      <a16:creationId xmlns:a16="http://schemas.microsoft.com/office/drawing/2014/main" id="{1932FCDC-9EB7-4787-8E79-1F55FE84EDD1}"/>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32" name="Oval 231">
                  <a:extLst>
                    <a:ext uri="{FF2B5EF4-FFF2-40B4-BE49-F238E27FC236}">
                      <a16:creationId xmlns:a16="http://schemas.microsoft.com/office/drawing/2014/main" id="{842FFB22-2C28-40E2-B523-F311E1E17EE1}"/>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33" name="Oval 232">
                  <a:extLst>
                    <a:ext uri="{FF2B5EF4-FFF2-40B4-BE49-F238E27FC236}">
                      <a16:creationId xmlns:a16="http://schemas.microsoft.com/office/drawing/2014/main" id="{9B915DFC-2C69-4E40-B929-589596FA5001}"/>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30" name="Rectangle 229">
                <a:extLst>
                  <a:ext uri="{FF2B5EF4-FFF2-40B4-BE49-F238E27FC236}">
                    <a16:creationId xmlns:a16="http://schemas.microsoft.com/office/drawing/2014/main" id="{732ABA59-AB03-4572-9E04-6693B205837C}"/>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65" name="Group 164">
              <a:extLst>
                <a:ext uri="{FF2B5EF4-FFF2-40B4-BE49-F238E27FC236}">
                  <a16:creationId xmlns:a16="http://schemas.microsoft.com/office/drawing/2014/main" id="{6A4002B2-F2FC-4AA0-974A-CA8706698BAF}"/>
                </a:ext>
              </a:extLst>
            </p:cNvPr>
            <p:cNvGrpSpPr/>
            <p:nvPr/>
          </p:nvGrpSpPr>
          <p:grpSpPr>
            <a:xfrm>
              <a:off x="3620387" y="4997045"/>
              <a:ext cx="958651" cy="721698"/>
              <a:chOff x="2186092" y="1721444"/>
              <a:chExt cx="851133" cy="640756"/>
            </a:xfrm>
          </p:grpSpPr>
          <p:sp>
            <p:nvSpPr>
              <p:cNvPr id="214" name="Rectangle: Rounded Corners 213">
                <a:extLst>
                  <a:ext uri="{FF2B5EF4-FFF2-40B4-BE49-F238E27FC236}">
                    <a16:creationId xmlns:a16="http://schemas.microsoft.com/office/drawing/2014/main" id="{373B32D3-9020-4597-8428-CA59B51956BD}"/>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15" name="Rectangle: Rounded Corners 214">
                <a:extLst>
                  <a:ext uri="{FF2B5EF4-FFF2-40B4-BE49-F238E27FC236}">
                    <a16:creationId xmlns:a16="http://schemas.microsoft.com/office/drawing/2014/main" id="{281981EB-8D93-431A-9266-56E327FD7CC4}"/>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16" name="Group 215">
                <a:extLst>
                  <a:ext uri="{FF2B5EF4-FFF2-40B4-BE49-F238E27FC236}">
                    <a16:creationId xmlns:a16="http://schemas.microsoft.com/office/drawing/2014/main" id="{CE99E6F8-3126-4014-8479-E574C339F7CF}"/>
                  </a:ext>
                </a:extLst>
              </p:cNvPr>
              <p:cNvGrpSpPr/>
              <p:nvPr/>
            </p:nvGrpSpPr>
            <p:grpSpPr>
              <a:xfrm>
                <a:off x="2444916" y="2213210"/>
                <a:ext cx="333485" cy="148990"/>
                <a:chOff x="5090160" y="3721608"/>
                <a:chExt cx="1429512" cy="457200"/>
              </a:xfrm>
            </p:grpSpPr>
            <p:sp>
              <p:nvSpPr>
                <p:cNvPr id="223" name="Rectangle: Rounded Corners 222">
                  <a:extLst>
                    <a:ext uri="{FF2B5EF4-FFF2-40B4-BE49-F238E27FC236}">
                      <a16:creationId xmlns:a16="http://schemas.microsoft.com/office/drawing/2014/main" id="{4B934A19-22D2-4AC6-A635-231E1F1A3C46}"/>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24" name="Rectangle: Rounded Corners 223">
                  <a:extLst>
                    <a:ext uri="{FF2B5EF4-FFF2-40B4-BE49-F238E27FC236}">
                      <a16:creationId xmlns:a16="http://schemas.microsoft.com/office/drawing/2014/main" id="{5F3B4877-DD90-4819-8FC6-D0E84C3887FE}"/>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17" name="Rectangle: Rounded Corners 216">
                <a:extLst>
                  <a:ext uri="{FF2B5EF4-FFF2-40B4-BE49-F238E27FC236}">
                    <a16:creationId xmlns:a16="http://schemas.microsoft.com/office/drawing/2014/main" id="{FDFC2527-F34B-48C5-9A4C-0CF460F6ADFC}"/>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18" name="Group 217">
                <a:extLst>
                  <a:ext uri="{FF2B5EF4-FFF2-40B4-BE49-F238E27FC236}">
                    <a16:creationId xmlns:a16="http://schemas.microsoft.com/office/drawing/2014/main" id="{58CCCD39-054D-461E-8A72-53D9D8586A06}"/>
                  </a:ext>
                </a:extLst>
              </p:cNvPr>
              <p:cNvGrpSpPr/>
              <p:nvPr/>
            </p:nvGrpSpPr>
            <p:grpSpPr>
              <a:xfrm>
                <a:off x="2260805" y="2148228"/>
                <a:ext cx="151882" cy="32993"/>
                <a:chOff x="3308026" y="3186049"/>
                <a:chExt cx="151882" cy="32993"/>
              </a:xfrm>
            </p:grpSpPr>
            <p:sp>
              <p:nvSpPr>
                <p:cNvPr id="220" name="Oval 219">
                  <a:extLst>
                    <a:ext uri="{FF2B5EF4-FFF2-40B4-BE49-F238E27FC236}">
                      <a16:creationId xmlns:a16="http://schemas.microsoft.com/office/drawing/2014/main" id="{81B91A93-A359-4AB9-87FE-28D0B1E2BDE4}"/>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21" name="Oval 220">
                  <a:extLst>
                    <a:ext uri="{FF2B5EF4-FFF2-40B4-BE49-F238E27FC236}">
                      <a16:creationId xmlns:a16="http://schemas.microsoft.com/office/drawing/2014/main" id="{0958B0EB-17F4-4C29-AC4A-EBFD60DB0F3B}"/>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22" name="Oval 221">
                  <a:extLst>
                    <a:ext uri="{FF2B5EF4-FFF2-40B4-BE49-F238E27FC236}">
                      <a16:creationId xmlns:a16="http://schemas.microsoft.com/office/drawing/2014/main" id="{8C883D0C-BD8B-4848-ACF7-8BDA59DBEAFB}"/>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19" name="Rectangle 218">
                <a:extLst>
                  <a:ext uri="{FF2B5EF4-FFF2-40B4-BE49-F238E27FC236}">
                    <a16:creationId xmlns:a16="http://schemas.microsoft.com/office/drawing/2014/main" id="{A643A4C5-188A-4C83-AB7F-72FDAC034A17}"/>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66" name="Group 165">
              <a:extLst>
                <a:ext uri="{FF2B5EF4-FFF2-40B4-BE49-F238E27FC236}">
                  <a16:creationId xmlns:a16="http://schemas.microsoft.com/office/drawing/2014/main" id="{90767A7E-3AF7-4058-A8C3-6D2FEA8856B5}"/>
                </a:ext>
              </a:extLst>
            </p:cNvPr>
            <p:cNvGrpSpPr/>
            <p:nvPr/>
          </p:nvGrpSpPr>
          <p:grpSpPr>
            <a:xfrm>
              <a:off x="2736217" y="2579344"/>
              <a:ext cx="958651" cy="721698"/>
              <a:chOff x="2186092" y="1721444"/>
              <a:chExt cx="851133" cy="640756"/>
            </a:xfrm>
          </p:grpSpPr>
          <p:sp>
            <p:nvSpPr>
              <p:cNvPr id="203" name="Rectangle: Rounded Corners 202">
                <a:extLst>
                  <a:ext uri="{FF2B5EF4-FFF2-40B4-BE49-F238E27FC236}">
                    <a16:creationId xmlns:a16="http://schemas.microsoft.com/office/drawing/2014/main" id="{3A6E6563-8A8E-435D-9F55-581D820D728E}"/>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04" name="Rectangle: Rounded Corners 203">
                <a:extLst>
                  <a:ext uri="{FF2B5EF4-FFF2-40B4-BE49-F238E27FC236}">
                    <a16:creationId xmlns:a16="http://schemas.microsoft.com/office/drawing/2014/main" id="{594FF893-3260-46A3-B1F9-958D14D3B434}"/>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05" name="Group 204">
                <a:extLst>
                  <a:ext uri="{FF2B5EF4-FFF2-40B4-BE49-F238E27FC236}">
                    <a16:creationId xmlns:a16="http://schemas.microsoft.com/office/drawing/2014/main" id="{85388DD7-3185-48EB-B43D-DE58679471B5}"/>
                  </a:ext>
                </a:extLst>
              </p:cNvPr>
              <p:cNvGrpSpPr/>
              <p:nvPr/>
            </p:nvGrpSpPr>
            <p:grpSpPr>
              <a:xfrm>
                <a:off x="2444916" y="2213210"/>
                <a:ext cx="333485" cy="148990"/>
                <a:chOff x="5090160" y="3721608"/>
                <a:chExt cx="1429512" cy="457200"/>
              </a:xfrm>
            </p:grpSpPr>
            <p:sp>
              <p:nvSpPr>
                <p:cNvPr id="212" name="Rectangle: Rounded Corners 211">
                  <a:extLst>
                    <a:ext uri="{FF2B5EF4-FFF2-40B4-BE49-F238E27FC236}">
                      <a16:creationId xmlns:a16="http://schemas.microsoft.com/office/drawing/2014/main" id="{C414022C-09DC-4219-9B4A-6C946D39A140}"/>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13" name="Rectangle: Rounded Corners 212">
                  <a:extLst>
                    <a:ext uri="{FF2B5EF4-FFF2-40B4-BE49-F238E27FC236}">
                      <a16:creationId xmlns:a16="http://schemas.microsoft.com/office/drawing/2014/main" id="{5F6B8DE5-846F-4DBE-9480-34037B007BA7}"/>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06" name="Rectangle: Rounded Corners 205">
                <a:extLst>
                  <a:ext uri="{FF2B5EF4-FFF2-40B4-BE49-F238E27FC236}">
                    <a16:creationId xmlns:a16="http://schemas.microsoft.com/office/drawing/2014/main" id="{A0DC2498-DA75-4EB8-82B9-A9DBC037C0BC}"/>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07" name="Group 206">
                <a:extLst>
                  <a:ext uri="{FF2B5EF4-FFF2-40B4-BE49-F238E27FC236}">
                    <a16:creationId xmlns:a16="http://schemas.microsoft.com/office/drawing/2014/main" id="{92AB4006-826F-40E5-B340-852F9BB0FC77}"/>
                  </a:ext>
                </a:extLst>
              </p:cNvPr>
              <p:cNvGrpSpPr/>
              <p:nvPr/>
            </p:nvGrpSpPr>
            <p:grpSpPr>
              <a:xfrm>
                <a:off x="2260805" y="2148228"/>
                <a:ext cx="151882" cy="32993"/>
                <a:chOff x="3308026" y="3186049"/>
                <a:chExt cx="151882" cy="32993"/>
              </a:xfrm>
            </p:grpSpPr>
            <p:sp>
              <p:nvSpPr>
                <p:cNvPr id="209" name="Oval 208">
                  <a:extLst>
                    <a:ext uri="{FF2B5EF4-FFF2-40B4-BE49-F238E27FC236}">
                      <a16:creationId xmlns:a16="http://schemas.microsoft.com/office/drawing/2014/main" id="{801F40F8-89D2-487D-BDAD-80BCDE435DA8}"/>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10" name="Oval 209">
                  <a:extLst>
                    <a:ext uri="{FF2B5EF4-FFF2-40B4-BE49-F238E27FC236}">
                      <a16:creationId xmlns:a16="http://schemas.microsoft.com/office/drawing/2014/main" id="{1BDACC39-10D2-4B42-A9EA-9960B18724C2}"/>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11" name="Oval 210">
                  <a:extLst>
                    <a:ext uri="{FF2B5EF4-FFF2-40B4-BE49-F238E27FC236}">
                      <a16:creationId xmlns:a16="http://schemas.microsoft.com/office/drawing/2014/main" id="{3F46ADEC-B0E2-43AC-A47C-592A0728FE3C}"/>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08" name="Rectangle 207">
                <a:extLst>
                  <a:ext uri="{FF2B5EF4-FFF2-40B4-BE49-F238E27FC236}">
                    <a16:creationId xmlns:a16="http://schemas.microsoft.com/office/drawing/2014/main" id="{9B748FD2-6B2E-4E22-B3B3-C1C153466B60}"/>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67" name="Group 166">
              <a:extLst>
                <a:ext uri="{FF2B5EF4-FFF2-40B4-BE49-F238E27FC236}">
                  <a16:creationId xmlns:a16="http://schemas.microsoft.com/office/drawing/2014/main" id="{8862E3A3-D903-4C69-9184-9BF8EDDED00E}"/>
                </a:ext>
              </a:extLst>
            </p:cNvPr>
            <p:cNvGrpSpPr/>
            <p:nvPr/>
          </p:nvGrpSpPr>
          <p:grpSpPr>
            <a:xfrm>
              <a:off x="2067676" y="4096579"/>
              <a:ext cx="958651" cy="721698"/>
              <a:chOff x="2186092" y="1721444"/>
              <a:chExt cx="851133" cy="640756"/>
            </a:xfrm>
          </p:grpSpPr>
          <p:sp>
            <p:nvSpPr>
              <p:cNvPr id="192" name="Rectangle: Rounded Corners 191">
                <a:extLst>
                  <a:ext uri="{FF2B5EF4-FFF2-40B4-BE49-F238E27FC236}">
                    <a16:creationId xmlns:a16="http://schemas.microsoft.com/office/drawing/2014/main" id="{AAE116BD-FFBF-4B4C-94EF-AA795019C155}"/>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93" name="Rectangle: Rounded Corners 192">
                <a:extLst>
                  <a:ext uri="{FF2B5EF4-FFF2-40B4-BE49-F238E27FC236}">
                    <a16:creationId xmlns:a16="http://schemas.microsoft.com/office/drawing/2014/main" id="{C9F0A09F-A109-46A5-8EAA-D14F0DBD1D4A}"/>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94" name="Group 193">
                <a:extLst>
                  <a:ext uri="{FF2B5EF4-FFF2-40B4-BE49-F238E27FC236}">
                    <a16:creationId xmlns:a16="http://schemas.microsoft.com/office/drawing/2014/main" id="{A761F1A5-E016-4B64-AE80-BDFF664AC6E3}"/>
                  </a:ext>
                </a:extLst>
              </p:cNvPr>
              <p:cNvGrpSpPr/>
              <p:nvPr/>
            </p:nvGrpSpPr>
            <p:grpSpPr>
              <a:xfrm>
                <a:off x="2444916" y="2213210"/>
                <a:ext cx="333485" cy="148990"/>
                <a:chOff x="5090160" y="3721608"/>
                <a:chExt cx="1429512" cy="457200"/>
              </a:xfrm>
            </p:grpSpPr>
            <p:sp>
              <p:nvSpPr>
                <p:cNvPr id="201" name="Rectangle: Rounded Corners 200">
                  <a:extLst>
                    <a:ext uri="{FF2B5EF4-FFF2-40B4-BE49-F238E27FC236}">
                      <a16:creationId xmlns:a16="http://schemas.microsoft.com/office/drawing/2014/main" id="{BD60E11F-0619-4241-A117-D28252680F9A}"/>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02" name="Rectangle: Rounded Corners 201">
                  <a:extLst>
                    <a:ext uri="{FF2B5EF4-FFF2-40B4-BE49-F238E27FC236}">
                      <a16:creationId xmlns:a16="http://schemas.microsoft.com/office/drawing/2014/main" id="{1623588F-3656-4F8B-B6FE-6CB305F0559A}"/>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95" name="Rectangle: Rounded Corners 194">
                <a:extLst>
                  <a:ext uri="{FF2B5EF4-FFF2-40B4-BE49-F238E27FC236}">
                    <a16:creationId xmlns:a16="http://schemas.microsoft.com/office/drawing/2014/main" id="{32CC828B-4C4E-4AFA-9820-84A4C503326E}"/>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96" name="Group 195">
                <a:extLst>
                  <a:ext uri="{FF2B5EF4-FFF2-40B4-BE49-F238E27FC236}">
                    <a16:creationId xmlns:a16="http://schemas.microsoft.com/office/drawing/2014/main" id="{E55340C1-3A3A-47B8-BDF1-0420B3AC5C33}"/>
                  </a:ext>
                </a:extLst>
              </p:cNvPr>
              <p:cNvGrpSpPr/>
              <p:nvPr/>
            </p:nvGrpSpPr>
            <p:grpSpPr>
              <a:xfrm>
                <a:off x="2260805" y="2148228"/>
                <a:ext cx="151882" cy="32993"/>
                <a:chOff x="3308026" y="3186049"/>
                <a:chExt cx="151882" cy="32993"/>
              </a:xfrm>
            </p:grpSpPr>
            <p:sp>
              <p:nvSpPr>
                <p:cNvPr id="198" name="Oval 197">
                  <a:extLst>
                    <a:ext uri="{FF2B5EF4-FFF2-40B4-BE49-F238E27FC236}">
                      <a16:creationId xmlns:a16="http://schemas.microsoft.com/office/drawing/2014/main" id="{F73B09EF-9C59-44E6-949D-3120B01589BE}"/>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99" name="Oval 198">
                  <a:extLst>
                    <a:ext uri="{FF2B5EF4-FFF2-40B4-BE49-F238E27FC236}">
                      <a16:creationId xmlns:a16="http://schemas.microsoft.com/office/drawing/2014/main" id="{AC6F2EBE-76CD-4BD0-8010-FB7C83E3E130}"/>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00" name="Oval 199">
                  <a:extLst>
                    <a:ext uri="{FF2B5EF4-FFF2-40B4-BE49-F238E27FC236}">
                      <a16:creationId xmlns:a16="http://schemas.microsoft.com/office/drawing/2014/main" id="{ABD55E87-9EDC-4F2B-AE7F-81E060B01739}"/>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97" name="Rectangle 196">
                <a:extLst>
                  <a:ext uri="{FF2B5EF4-FFF2-40B4-BE49-F238E27FC236}">
                    <a16:creationId xmlns:a16="http://schemas.microsoft.com/office/drawing/2014/main" id="{6E1FC9DC-BF9D-468B-92F6-61CE12BAB865}"/>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68" name="Group 167">
              <a:extLst>
                <a:ext uri="{FF2B5EF4-FFF2-40B4-BE49-F238E27FC236}">
                  <a16:creationId xmlns:a16="http://schemas.microsoft.com/office/drawing/2014/main" id="{A7A44036-011F-4A86-9953-935FF54919B6}"/>
                </a:ext>
              </a:extLst>
            </p:cNvPr>
            <p:cNvGrpSpPr/>
            <p:nvPr/>
          </p:nvGrpSpPr>
          <p:grpSpPr>
            <a:xfrm>
              <a:off x="1136770" y="2977471"/>
              <a:ext cx="958651" cy="721698"/>
              <a:chOff x="2186092" y="1721444"/>
              <a:chExt cx="851133" cy="640756"/>
            </a:xfrm>
          </p:grpSpPr>
          <p:sp>
            <p:nvSpPr>
              <p:cNvPr id="181" name="Rectangle: Rounded Corners 180">
                <a:extLst>
                  <a:ext uri="{FF2B5EF4-FFF2-40B4-BE49-F238E27FC236}">
                    <a16:creationId xmlns:a16="http://schemas.microsoft.com/office/drawing/2014/main" id="{81AD19AB-A95D-4EF1-BB38-2ACB04E6B23B}"/>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82" name="Rectangle: Rounded Corners 181">
                <a:extLst>
                  <a:ext uri="{FF2B5EF4-FFF2-40B4-BE49-F238E27FC236}">
                    <a16:creationId xmlns:a16="http://schemas.microsoft.com/office/drawing/2014/main" id="{5C3790A6-514B-4F81-ADBF-93E8B20E7098}"/>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83" name="Group 182">
                <a:extLst>
                  <a:ext uri="{FF2B5EF4-FFF2-40B4-BE49-F238E27FC236}">
                    <a16:creationId xmlns:a16="http://schemas.microsoft.com/office/drawing/2014/main" id="{0E11D038-E91C-47AF-B08D-914A4F7475DB}"/>
                  </a:ext>
                </a:extLst>
              </p:cNvPr>
              <p:cNvGrpSpPr/>
              <p:nvPr/>
            </p:nvGrpSpPr>
            <p:grpSpPr>
              <a:xfrm>
                <a:off x="2444916" y="2213210"/>
                <a:ext cx="333485" cy="148990"/>
                <a:chOff x="5090160" y="3721608"/>
                <a:chExt cx="1429512" cy="457200"/>
              </a:xfrm>
            </p:grpSpPr>
            <p:sp>
              <p:nvSpPr>
                <p:cNvPr id="190" name="Rectangle: Rounded Corners 189">
                  <a:extLst>
                    <a:ext uri="{FF2B5EF4-FFF2-40B4-BE49-F238E27FC236}">
                      <a16:creationId xmlns:a16="http://schemas.microsoft.com/office/drawing/2014/main" id="{E57651CD-D7B5-492C-9812-A3F03379B4EB}"/>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91" name="Rectangle: Rounded Corners 190">
                  <a:extLst>
                    <a:ext uri="{FF2B5EF4-FFF2-40B4-BE49-F238E27FC236}">
                      <a16:creationId xmlns:a16="http://schemas.microsoft.com/office/drawing/2014/main" id="{867F66C9-86BF-47C3-8B48-2B5EF8425A5A}"/>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84" name="Rectangle: Rounded Corners 183">
                <a:extLst>
                  <a:ext uri="{FF2B5EF4-FFF2-40B4-BE49-F238E27FC236}">
                    <a16:creationId xmlns:a16="http://schemas.microsoft.com/office/drawing/2014/main" id="{EDB6CC75-02AB-451F-A519-65CD0386A47C}"/>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85" name="Group 184">
                <a:extLst>
                  <a:ext uri="{FF2B5EF4-FFF2-40B4-BE49-F238E27FC236}">
                    <a16:creationId xmlns:a16="http://schemas.microsoft.com/office/drawing/2014/main" id="{D4A6B555-7EB1-4FE9-81FF-8E82B0526E0D}"/>
                  </a:ext>
                </a:extLst>
              </p:cNvPr>
              <p:cNvGrpSpPr/>
              <p:nvPr/>
            </p:nvGrpSpPr>
            <p:grpSpPr>
              <a:xfrm>
                <a:off x="2260805" y="2148228"/>
                <a:ext cx="151882" cy="32993"/>
                <a:chOff x="3308026" y="3186049"/>
                <a:chExt cx="151882" cy="32993"/>
              </a:xfrm>
            </p:grpSpPr>
            <p:sp>
              <p:nvSpPr>
                <p:cNvPr id="187" name="Oval 186">
                  <a:extLst>
                    <a:ext uri="{FF2B5EF4-FFF2-40B4-BE49-F238E27FC236}">
                      <a16:creationId xmlns:a16="http://schemas.microsoft.com/office/drawing/2014/main" id="{76E5C824-A763-4EAA-8265-FE66F602AC59}"/>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88" name="Oval 187">
                  <a:extLst>
                    <a:ext uri="{FF2B5EF4-FFF2-40B4-BE49-F238E27FC236}">
                      <a16:creationId xmlns:a16="http://schemas.microsoft.com/office/drawing/2014/main" id="{222A1B89-E54A-41E2-92DD-0056E4FEAD1F}"/>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89" name="Oval 188">
                  <a:extLst>
                    <a:ext uri="{FF2B5EF4-FFF2-40B4-BE49-F238E27FC236}">
                      <a16:creationId xmlns:a16="http://schemas.microsoft.com/office/drawing/2014/main" id="{0CD8589B-FAE6-4405-8263-FBE70530CF0E}"/>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86" name="Rectangle 185">
                <a:extLst>
                  <a:ext uri="{FF2B5EF4-FFF2-40B4-BE49-F238E27FC236}">
                    <a16:creationId xmlns:a16="http://schemas.microsoft.com/office/drawing/2014/main" id="{CB68E891-9848-43E0-A563-F748E52898D1}"/>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69" name="Group 168">
              <a:extLst>
                <a:ext uri="{FF2B5EF4-FFF2-40B4-BE49-F238E27FC236}">
                  <a16:creationId xmlns:a16="http://schemas.microsoft.com/office/drawing/2014/main" id="{129E2929-412B-4A7B-88CC-87E8C75D6538}"/>
                </a:ext>
              </a:extLst>
            </p:cNvPr>
            <p:cNvGrpSpPr/>
            <p:nvPr/>
          </p:nvGrpSpPr>
          <p:grpSpPr>
            <a:xfrm>
              <a:off x="4476307" y="2220638"/>
              <a:ext cx="958651" cy="721698"/>
              <a:chOff x="2186092" y="1721444"/>
              <a:chExt cx="851133" cy="640756"/>
            </a:xfrm>
          </p:grpSpPr>
          <p:sp>
            <p:nvSpPr>
              <p:cNvPr id="170" name="Rectangle: Rounded Corners 169">
                <a:extLst>
                  <a:ext uri="{FF2B5EF4-FFF2-40B4-BE49-F238E27FC236}">
                    <a16:creationId xmlns:a16="http://schemas.microsoft.com/office/drawing/2014/main" id="{406C2B70-F817-4DED-BC6E-885BFDE5FB96}"/>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71" name="Rectangle: Rounded Corners 170">
                <a:extLst>
                  <a:ext uri="{FF2B5EF4-FFF2-40B4-BE49-F238E27FC236}">
                    <a16:creationId xmlns:a16="http://schemas.microsoft.com/office/drawing/2014/main" id="{E3AA6F4F-FE42-4951-80AF-5BF31FCC1E98}"/>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72" name="Group 171">
                <a:extLst>
                  <a:ext uri="{FF2B5EF4-FFF2-40B4-BE49-F238E27FC236}">
                    <a16:creationId xmlns:a16="http://schemas.microsoft.com/office/drawing/2014/main" id="{764E611E-BA01-4253-8160-E396C5AD4545}"/>
                  </a:ext>
                </a:extLst>
              </p:cNvPr>
              <p:cNvGrpSpPr/>
              <p:nvPr/>
            </p:nvGrpSpPr>
            <p:grpSpPr>
              <a:xfrm>
                <a:off x="2444916" y="2213210"/>
                <a:ext cx="333485" cy="148990"/>
                <a:chOff x="5090160" y="3721608"/>
                <a:chExt cx="1429512" cy="457200"/>
              </a:xfrm>
            </p:grpSpPr>
            <p:sp>
              <p:nvSpPr>
                <p:cNvPr id="179" name="Rectangle: Rounded Corners 178">
                  <a:extLst>
                    <a:ext uri="{FF2B5EF4-FFF2-40B4-BE49-F238E27FC236}">
                      <a16:creationId xmlns:a16="http://schemas.microsoft.com/office/drawing/2014/main" id="{34B1A0FA-7F6C-4CFB-95E7-A2FF13D71C17}"/>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80" name="Rectangle: Rounded Corners 179">
                  <a:extLst>
                    <a:ext uri="{FF2B5EF4-FFF2-40B4-BE49-F238E27FC236}">
                      <a16:creationId xmlns:a16="http://schemas.microsoft.com/office/drawing/2014/main" id="{84D08143-0F26-4500-8AAC-D0CCB976AEE9}"/>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73" name="Rectangle: Rounded Corners 172">
                <a:extLst>
                  <a:ext uri="{FF2B5EF4-FFF2-40B4-BE49-F238E27FC236}">
                    <a16:creationId xmlns:a16="http://schemas.microsoft.com/office/drawing/2014/main" id="{CCA94A2A-906C-41DF-AC19-311B8195D498}"/>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74" name="Group 173">
                <a:extLst>
                  <a:ext uri="{FF2B5EF4-FFF2-40B4-BE49-F238E27FC236}">
                    <a16:creationId xmlns:a16="http://schemas.microsoft.com/office/drawing/2014/main" id="{85C2C28D-B7D4-4528-90D1-BDA35FA430E5}"/>
                  </a:ext>
                </a:extLst>
              </p:cNvPr>
              <p:cNvGrpSpPr/>
              <p:nvPr/>
            </p:nvGrpSpPr>
            <p:grpSpPr>
              <a:xfrm>
                <a:off x="2260805" y="2148228"/>
                <a:ext cx="151882" cy="32993"/>
                <a:chOff x="3308026" y="3186049"/>
                <a:chExt cx="151882" cy="32993"/>
              </a:xfrm>
            </p:grpSpPr>
            <p:sp>
              <p:nvSpPr>
                <p:cNvPr id="176" name="Oval 175">
                  <a:extLst>
                    <a:ext uri="{FF2B5EF4-FFF2-40B4-BE49-F238E27FC236}">
                      <a16:creationId xmlns:a16="http://schemas.microsoft.com/office/drawing/2014/main" id="{873DF8CA-E4FB-4FA5-BE9E-D8665BC5278F}"/>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77" name="Oval 176">
                  <a:extLst>
                    <a:ext uri="{FF2B5EF4-FFF2-40B4-BE49-F238E27FC236}">
                      <a16:creationId xmlns:a16="http://schemas.microsoft.com/office/drawing/2014/main" id="{09F12EDD-F2EB-426E-B8F4-91A39E62AA80}"/>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78" name="Oval 177">
                  <a:extLst>
                    <a:ext uri="{FF2B5EF4-FFF2-40B4-BE49-F238E27FC236}">
                      <a16:creationId xmlns:a16="http://schemas.microsoft.com/office/drawing/2014/main" id="{06AAA5AF-B006-46BB-B3F5-BAE6E18F7C0E}"/>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75" name="Rectangle 174">
                <a:extLst>
                  <a:ext uri="{FF2B5EF4-FFF2-40B4-BE49-F238E27FC236}">
                    <a16:creationId xmlns:a16="http://schemas.microsoft.com/office/drawing/2014/main" id="{86B9D3CF-CA4E-4055-9F34-E77EE108F48A}"/>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grpSp>
        <p:nvGrpSpPr>
          <p:cNvPr id="259" name="Group 258">
            <a:extLst>
              <a:ext uri="{FF2B5EF4-FFF2-40B4-BE49-F238E27FC236}">
                <a16:creationId xmlns:a16="http://schemas.microsoft.com/office/drawing/2014/main" id="{043E9E5D-ED75-4987-AA66-949648A03A86}"/>
              </a:ext>
            </a:extLst>
          </p:cNvPr>
          <p:cNvGrpSpPr/>
          <p:nvPr/>
        </p:nvGrpSpPr>
        <p:grpSpPr>
          <a:xfrm>
            <a:off x="858214" y="2329187"/>
            <a:ext cx="5127165" cy="3207693"/>
            <a:chOff x="856412" y="2205496"/>
            <a:chExt cx="5127165" cy="3207693"/>
          </a:xfrm>
        </p:grpSpPr>
        <p:sp>
          <p:nvSpPr>
            <p:cNvPr id="260" name="Oval 259">
              <a:extLst>
                <a:ext uri="{FF2B5EF4-FFF2-40B4-BE49-F238E27FC236}">
                  <a16:creationId xmlns:a16="http://schemas.microsoft.com/office/drawing/2014/main" id="{1524D491-26A2-4B20-B67B-CC4568755A83}"/>
                </a:ext>
              </a:extLst>
            </p:cNvPr>
            <p:cNvSpPr/>
            <p:nvPr/>
          </p:nvSpPr>
          <p:spPr>
            <a:xfrm>
              <a:off x="856412" y="2958649"/>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261" name="Oval 260">
              <a:extLst>
                <a:ext uri="{FF2B5EF4-FFF2-40B4-BE49-F238E27FC236}">
                  <a16:creationId xmlns:a16="http://schemas.microsoft.com/office/drawing/2014/main" id="{20149061-4493-40A6-B599-46B1C458DBE3}"/>
                </a:ext>
              </a:extLst>
            </p:cNvPr>
            <p:cNvSpPr/>
            <p:nvPr/>
          </p:nvSpPr>
          <p:spPr>
            <a:xfrm>
              <a:off x="2455859" y="2552030"/>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262" name="Oval 261">
              <a:extLst>
                <a:ext uri="{FF2B5EF4-FFF2-40B4-BE49-F238E27FC236}">
                  <a16:creationId xmlns:a16="http://schemas.microsoft.com/office/drawing/2014/main" id="{5C238FA6-E934-490B-856B-57B9EA873243}"/>
                </a:ext>
              </a:extLst>
            </p:cNvPr>
            <p:cNvSpPr/>
            <p:nvPr/>
          </p:nvSpPr>
          <p:spPr>
            <a:xfrm>
              <a:off x="4195949" y="2205496"/>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263" name="Oval 262">
              <a:extLst>
                <a:ext uri="{FF2B5EF4-FFF2-40B4-BE49-F238E27FC236}">
                  <a16:creationId xmlns:a16="http://schemas.microsoft.com/office/drawing/2014/main" id="{A4B596F4-3979-451C-82CE-4B0F3B8BD81E}"/>
                </a:ext>
              </a:extLst>
            </p:cNvPr>
            <p:cNvSpPr/>
            <p:nvPr/>
          </p:nvSpPr>
          <p:spPr>
            <a:xfrm>
              <a:off x="5573081" y="3034134"/>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264" name="Oval 263">
              <a:extLst>
                <a:ext uri="{FF2B5EF4-FFF2-40B4-BE49-F238E27FC236}">
                  <a16:creationId xmlns:a16="http://schemas.microsoft.com/office/drawing/2014/main" id="{9A55D519-23A8-4F0F-B707-FFD8ED9CFBFB}"/>
                </a:ext>
              </a:extLst>
            </p:cNvPr>
            <p:cNvSpPr/>
            <p:nvPr/>
          </p:nvSpPr>
          <p:spPr>
            <a:xfrm>
              <a:off x="5320246" y="4364022"/>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265" name="Oval 264">
              <a:extLst>
                <a:ext uri="{FF2B5EF4-FFF2-40B4-BE49-F238E27FC236}">
                  <a16:creationId xmlns:a16="http://schemas.microsoft.com/office/drawing/2014/main" id="{7DBBBCBF-0DDE-4018-BFFF-61B84906935E}"/>
                </a:ext>
              </a:extLst>
            </p:cNvPr>
            <p:cNvSpPr/>
            <p:nvPr/>
          </p:nvSpPr>
          <p:spPr>
            <a:xfrm>
              <a:off x="3593423" y="3714434"/>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266" name="Oval 265">
              <a:extLst>
                <a:ext uri="{FF2B5EF4-FFF2-40B4-BE49-F238E27FC236}">
                  <a16:creationId xmlns:a16="http://schemas.microsoft.com/office/drawing/2014/main" id="{5C605728-2E28-4C7F-81A5-1F871B510B96}"/>
                </a:ext>
              </a:extLst>
            </p:cNvPr>
            <p:cNvSpPr/>
            <p:nvPr/>
          </p:nvSpPr>
          <p:spPr>
            <a:xfrm>
              <a:off x="1816167" y="4107403"/>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267" name="Oval 266">
              <a:extLst>
                <a:ext uri="{FF2B5EF4-FFF2-40B4-BE49-F238E27FC236}">
                  <a16:creationId xmlns:a16="http://schemas.microsoft.com/office/drawing/2014/main" id="{16FF7058-55C8-40CE-B562-AA7AA75F248B}"/>
                </a:ext>
              </a:extLst>
            </p:cNvPr>
            <p:cNvSpPr/>
            <p:nvPr/>
          </p:nvSpPr>
          <p:spPr>
            <a:xfrm>
              <a:off x="3355125" y="5002693"/>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grpSp>
      <p:grpSp>
        <p:nvGrpSpPr>
          <p:cNvPr id="268" name="Group 267">
            <a:extLst>
              <a:ext uri="{FF2B5EF4-FFF2-40B4-BE49-F238E27FC236}">
                <a16:creationId xmlns:a16="http://schemas.microsoft.com/office/drawing/2014/main" id="{C8703AC0-52F0-4703-BAD0-089117BACF74}"/>
              </a:ext>
            </a:extLst>
          </p:cNvPr>
          <p:cNvGrpSpPr/>
          <p:nvPr/>
        </p:nvGrpSpPr>
        <p:grpSpPr>
          <a:xfrm>
            <a:off x="5298532" y="3617169"/>
            <a:ext cx="958651" cy="721698"/>
            <a:chOff x="2186092" y="1721444"/>
            <a:chExt cx="851133" cy="640756"/>
          </a:xfrm>
        </p:grpSpPr>
        <p:sp>
          <p:nvSpPr>
            <p:cNvPr id="269" name="Rectangle: Rounded Corners 268">
              <a:extLst>
                <a:ext uri="{FF2B5EF4-FFF2-40B4-BE49-F238E27FC236}">
                  <a16:creationId xmlns:a16="http://schemas.microsoft.com/office/drawing/2014/main" id="{8620A2C2-4A40-4D42-9575-04D6CD0F6D65}"/>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16" name="Rectangle: Rounded Corners 415">
              <a:extLst>
                <a:ext uri="{FF2B5EF4-FFF2-40B4-BE49-F238E27FC236}">
                  <a16:creationId xmlns:a16="http://schemas.microsoft.com/office/drawing/2014/main" id="{93B8FB2B-8E9F-4790-BB68-336CD941BA94}"/>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rPr>
                <a:t>s</a:t>
              </a:r>
              <a:r>
                <a:rPr lang="en-SG" b="1" dirty="0">
                  <a:solidFill>
                    <a:schemeClr val="tx1"/>
                  </a:solidFill>
                </a:rPr>
                <a:t>ink</a:t>
              </a:r>
            </a:p>
          </p:txBody>
        </p:sp>
        <p:grpSp>
          <p:nvGrpSpPr>
            <p:cNvPr id="417" name="Group 416">
              <a:extLst>
                <a:ext uri="{FF2B5EF4-FFF2-40B4-BE49-F238E27FC236}">
                  <a16:creationId xmlns:a16="http://schemas.microsoft.com/office/drawing/2014/main" id="{95EA9A56-EE69-4FE1-BD82-E9503D3BB3FC}"/>
                </a:ext>
              </a:extLst>
            </p:cNvPr>
            <p:cNvGrpSpPr/>
            <p:nvPr/>
          </p:nvGrpSpPr>
          <p:grpSpPr>
            <a:xfrm>
              <a:off x="2444916" y="2213210"/>
              <a:ext cx="333485" cy="148990"/>
              <a:chOff x="5090160" y="3721608"/>
              <a:chExt cx="1429512" cy="457200"/>
            </a:xfrm>
          </p:grpSpPr>
          <p:sp>
            <p:nvSpPr>
              <p:cNvPr id="424" name="Rectangle: Rounded Corners 423">
                <a:extLst>
                  <a:ext uri="{FF2B5EF4-FFF2-40B4-BE49-F238E27FC236}">
                    <a16:creationId xmlns:a16="http://schemas.microsoft.com/office/drawing/2014/main" id="{D342C1EF-3285-4054-A066-87025CAF2C58}"/>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25" name="Rectangle: Rounded Corners 424">
                <a:extLst>
                  <a:ext uri="{FF2B5EF4-FFF2-40B4-BE49-F238E27FC236}">
                    <a16:creationId xmlns:a16="http://schemas.microsoft.com/office/drawing/2014/main" id="{BADEA468-C0BE-4AFC-824E-2A2793041879}"/>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18" name="Rectangle: Rounded Corners 417">
              <a:extLst>
                <a:ext uri="{FF2B5EF4-FFF2-40B4-BE49-F238E27FC236}">
                  <a16:creationId xmlns:a16="http://schemas.microsoft.com/office/drawing/2014/main" id="{BB5DE25D-DF41-4D16-A3FE-AB06E2A293C8}"/>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419" name="Group 418">
              <a:extLst>
                <a:ext uri="{FF2B5EF4-FFF2-40B4-BE49-F238E27FC236}">
                  <a16:creationId xmlns:a16="http://schemas.microsoft.com/office/drawing/2014/main" id="{828EE7F1-B795-44B5-B1AC-B6350040592A}"/>
                </a:ext>
              </a:extLst>
            </p:cNvPr>
            <p:cNvGrpSpPr/>
            <p:nvPr/>
          </p:nvGrpSpPr>
          <p:grpSpPr>
            <a:xfrm>
              <a:off x="2260805" y="2148228"/>
              <a:ext cx="151882" cy="32993"/>
              <a:chOff x="3308026" y="3186049"/>
              <a:chExt cx="151882" cy="32993"/>
            </a:xfrm>
          </p:grpSpPr>
          <p:sp>
            <p:nvSpPr>
              <p:cNvPr id="421" name="Oval 420">
                <a:extLst>
                  <a:ext uri="{FF2B5EF4-FFF2-40B4-BE49-F238E27FC236}">
                    <a16:creationId xmlns:a16="http://schemas.microsoft.com/office/drawing/2014/main" id="{89AAE1FA-1881-4398-8E2B-A7DF40F95B2A}"/>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22" name="Oval 421">
                <a:extLst>
                  <a:ext uri="{FF2B5EF4-FFF2-40B4-BE49-F238E27FC236}">
                    <a16:creationId xmlns:a16="http://schemas.microsoft.com/office/drawing/2014/main" id="{BBCA2397-9E2F-4322-9D21-9ECC5F1291C7}"/>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23" name="Oval 422">
                <a:extLst>
                  <a:ext uri="{FF2B5EF4-FFF2-40B4-BE49-F238E27FC236}">
                    <a16:creationId xmlns:a16="http://schemas.microsoft.com/office/drawing/2014/main" id="{D3C7221B-70B2-458F-B7D3-51A7CCB4CCCC}"/>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20" name="Rectangle 419">
              <a:extLst>
                <a:ext uri="{FF2B5EF4-FFF2-40B4-BE49-F238E27FC236}">
                  <a16:creationId xmlns:a16="http://schemas.microsoft.com/office/drawing/2014/main" id="{BC9B7439-8C46-4E13-8749-57308C31CC6B}"/>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grpSp>
        <p:nvGrpSpPr>
          <p:cNvPr id="426" name="Group 425">
            <a:extLst>
              <a:ext uri="{FF2B5EF4-FFF2-40B4-BE49-F238E27FC236}">
                <a16:creationId xmlns:a16="http://schemas.microsoft.com/office/drawing/2014/main" id="{9E9B64E5-C775-4F05-9DB2-B2BF0E148AB7}"/>
              </a:ext>
            </a:extLst>
          </p:cNvPr>
          <p:cNvGrpSpPr/>
          <p:nvPr/>
        </p:nvGrpSpPr>
        <p:grpSpPr>
          <a:xfrm>
            <a:off x="2180650" y="3150701"/>
            <a:ext cx="958651" cy="721698"/>
            <a:chOff x="2186092" y="1721444"/>
            <a:chExt cx="851133" cy="640756"/>
          </a:xfrm>
        </p:grpSpPr>
        <p:sp>
          <p:nvSpPr>
            <p:cNvPr id="427" name="Rectangle: Rounded Corners 426">
              <a:extLst>
                <a:ext uri="{FF2B5EF4-FFF2-40B4-BE49-F238E27FC236}">
                  <a16:creationId xmlns:a16="http://schemas.microsoft.com/office/drawing/2014/main" id="{9ED91C95-0122-45F5-B6AE-5EE674B381C0}"/>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28" name="Rectangle: Rounded Corners 427">
              <a:extLst>
                <a:ext uri="{FF2B5EF4-FFF2-40B4-BE49-F238E27FC236}">
                  <a16:creationId xmlns:a16="http://schemas.microsoft.com/office/drawing/2014/main" id="{73010BA5-A79A-4D1D-A821-F495FF08EEFB}"/>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rPr>
                <a:t>s</a:t>
              </a:r>
              <a:r>
                <a:rPr lang="en-SG" b="1" dirty="0">
                  <a:solidFill>
                    <a:schemeClr val="tx1"/>
                  </a:solidFill>
                </a:rPr>
                <a:t>ink</a:t>
              </a:r>
            </a:p>
          </p:txBody>
        </p:sp>
        <p:grpSp>
          <p:nvGrpSpPr>
            <p:cNvPr id="429" name="Group 428">
              <a:extLst>
                <a:ext uri="{FF2B5EF4-FFF2-40B4-BE49-F238E27FC236}">
                  <a16:creationId xmlns:a16="http://schemas.microsoft.com/office/drawing/2014/main" id="{22D1ED8C-4E43-40D9-A5B8-93E42D5CCD69}"/>
                </a:ext>
              </a:extLst>
            </p:cNvPr>
            <p:cNvGrpSpPr/>
            <p:nvPr/>
          </p:nvGrpSpPr>
          <p:grpSpPr>
            <a:xfrm>
              <a:off x="2444916" y="2213210"/>
              <a:ext cx="333485" cy="148990"/>
              <a:chOff x="5090160" y="3721608"/>
              <a:chExt cx="1429512" cy="457200"/>
            </a:xfrm>
          </p:grpSpPr>
          <p:sp>
            <p:nvSpPr>
              <p:cNvPr id="436" name="Rectangle: Rounded Corners 435">
                <a:extLst>
                  <a:ext uri="{FF2B5EF4-FFF2-40B4-BE49-F238E27FC236}">
                    <a16:creationId xmlns:a16="http://schemas.microsoft.com/office/drawing/2014/main" id="{AEB65FF6-5556-49A5-B983-E82B4ABB5280}"/>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37" name="Rectangle: Rounded Corners 436">
                <a:extLst>
                  <a:ext uri="{FF2B5EF4-FFF2-40B4-BE49-F238E27FC236}">
                    <a16:creationId xmlns:a16="http://schemas.microsoft.com/office/drawing/2014/main" id="{20C59621-AB11-4B85-A0DE-4F5EDE0311AA}"/>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30" name="Rectangle: Rounded Corners 429">
              <a:extLst>
                <a:ext uri="{FF2B5EF4-FFF2-40B4-BE49-F238E27FC236}">
                  <a16:creationId xmlns:a16="http://schemas.microsoft.com/office/drawing/2014/main" id="{B77E2991-1E1A-4833-AB55-A43A6CF0D2B8}"/>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431" name="Group 430">
              <a:extLst>
                <a:ext uri="{FF2B5EF4-FFF2-40B4-BE49-F238E27FC236}">
                  <a16:creationId xmlns:a16="http://schemas.microsoft.com/office/drawing/2014/main" id="{9C4B1B1C-FCED-41BD-8531-FE7E11D7871A}"/>
                </a:ext>
              </a:extLst>
            </p:cNvPr>
            <p:cNvGrpSpPr/>
            <p:nvPr/>
          </p:nvGrpSpPr>
          <p:grpSpPr>
            <a:xfrm>
              <a:off x="2260805" y="2148228"/>
              <a:ext cx="151882" cy="32993"/>
              <a:chOff x="3308026" y="3186049"/>
              <a:chExt cx="151882" cy="32993"/>
            </a:xfrm>
          </p:grpSpPr>
          <p:sp>
            <p:nvSpPr>
              <p:cNvPr id="433" name="Oval 432">
                <a:extLst>
                  <a:ext uri="{FF2B5EF4-FFF2-40B4-BE49-F238E27FC236}">
                    <a16:creationId xmlns:a16="http://schemas.microsoft.com/office/drawing/2014/main" id="{E255AB2B-D0F0-426F-B240-231F44D082B5}"/>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34" name="Oval 433">
                <a:extLst>
                  <a:ext uri="{FF2B5EF4-FFF2-40B4-BE49-F238E27FC236}">
                    <a16:creationId xmlns:a16="http://schemas.microsoft.com/office/drawing/2014/main" id="{46E9827E-23C3-410C-A879-D42D376F5713}"/>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435" name="Oval 434">
                <a:extLst>
                  <a:ext uri="{FF2B5EF4-FFF2-40B4-BE49-F238E27FC236}">
                    <a16:creationId xmlns:a16="http://schemas.microsoft.com/office/drawing/2014/main" id="{C0902DFE-37AD-4B82-AEB2-B0FE0E3C6A20}"/>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32" name="Rectangle 431">
              <a:extLst>
                <a:ext uri="{FF2B5EF4-FFF2-40B4-BE49-F238E27FC236}">
                  <a16:creationId xmlns:a16="http://schemas.microsoft.com/office/drawing/2014/main" id="{94F321D4-C1F7-4DCC-98E7-65FB792DD1E8}"/>
                </a:ext>
              </a:extLst>
            </p:cNvPr>
            <p:cNvSpPr/>
            <p:nvPr/>
          </p:nvSpPr>
          <p:spPr>
            <a:xfrm>
              <a:off x="2529648" y="1721444"/>
              <a:ext cx="164012" cy="327910"/>
            </a:xfrm>
            <a:prstGeom prst="rect">
              <a:avLst/>
            </a:prstGeom>
          </p:spPr>
          <p:txBody>
            <a:bodyPr wrap="none">
              <a:spAutoFit/>
            </a:bodyPr>
            <a:lstStyle/>
            <a:p>
              <a:pPr algn="ctr"/>
              <a:endParaRPr lang="en-SG" dirty="0">
                <a:solidFill>
                  <a:schemeClr val="bg1">
                    <a:lumMod val="95000"/>
                  </a:schemeClr>
                </a:solidFill>
              </a:endParaRPr>
            </a:p>
          </p:txBody>
        </p:sp>
      </p:grpSp>
      <p:sp>
        <p:nvSpPr>
          <p:cNvPr id="438" name="Oval 437">
            <a:extLst>
              <a:ext uri="{FF2B5EF4-FFF2-40B4-BE49-F238E27FC236}">
                <a16:creationId xmlns:a16="http://schemas.microsoft.com/office/drawing/2014/main" id="{C59A1D01-27D1-4389-B998-17614882B519}"/>
              </a:ext>
            </a:extLst>
          </p:cNvPr>
          <p:cNvSpPr/>
          <p:nvPr/>
        </p:nvSpPr>
        <p:spPr>
          <a:xfrm>
            <a:off x="4197751" y="2326081"/>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439" name="Oval 438">
            <a:extLst>
              <a:ext uri="{FF2B5EF4-FFF2-40B4-BE49-F238E27FC236}">
                <a16:creationId xmlns:a16="http://schemas.microsoft.com/office/drawing/2014/main" id="{740089FB-D68A-4260-8CDB-620C50AF5D59}"/>
              </a:ext>
            </a:extLst>
          </p:cNvPr>
          <p:cNvSpPr/>
          <p:nvPr/>
        </p:nvSpPr>
        <p:spPr>
          <a:xfrm>
            <a:off x="2401291" y="2611673"/>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5</a:t>
            </a:r>
          </a:p>
        </p:txBody>
      </p:sp>
      <p:sp>
        <p:nvSpPr>
          <p:cNvPr id="440" name="Oval 439">
            <a:extLst>
              <a:ext uri="{FF2B5EF4-FFF2-40B4-BE49-F238E27FC236}">
                <a16:creationId xmlns:a16="http://schemas.microsoft.com/office/drawing/2014/main" id="{5522C23A-1A2D-46AB-A9FC-B81F435910E3}"/>
              </a:ext>
            </a:extLst>
          </p:cNvPr>
          <p:cNvSpPr/>
          <p:nvPr/>
        </p:nvSpPr>
        <p:spPr>
          <a:xfrm>
            <a:off x="2401291" y="2611673"/>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5</a:t>
            </a:r>
          </a:p>
        </p:txBody>
      </p:sp>
      <p:sp>
        <p:nvSpPr>
          <p:cNvPr id="441" name="Oval 440">
            <a:extLst>
              <a:ext uri="{FF2B5EF4-FFF2-40B4-BE49-F238E27FC236}">
                <a16:creationId xmlns:a16="http://schemas.microsoft.com/office/drawing/2014/main" id="{97C81186-A2E1-4B8A-AA4B-BD4F600C349C}"/>
              </a:ext>
            </a:extLst>
          </p:cNvPr>
          <p:cNvSpPr/>
          <p:nvPr/>
        </p:nvSpPr>
        <p:spPr>
          <a:xfrm>
            <a:off x="2401291" y="2611673"/>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5</a:t>
            </a:r>
          </a:p>
        </p:txBody>
      </p:sp>
      <p:sp>
        <p:nvSpPr>
          <p:cNvPr id="442" name="Oval 441">
            <a:extLst>
              <a:ext uri="{FF2B5EF4-FFF2-40B4-BE49-F238E27FC236}">
                <a16:creationId xmlns:a16="http://schemas.microsoft.com/office/drawing/2014/main" id="{9D59D3E1-0170-47C5-926A-08CFE5D1B154}"/>
              </a:ext>
            </a:extLst>
          </p:cNvPr>
          <p:cNvSpPr/>
          <p:nvPr/>
        </p:nvSpPr>
        <p:spPr>
          <a:xfrm>
            <a:off x="2401291" y="2611673"/>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5</a:t>
            </a:r>
          </a:p>
        </p:txBody>
      </p:sp>
      <p:sp>
        <p:nvSpPr>
          <p:cNvPr id="443" name="Oval 442">
            <a:extLst>
              <a:ext uri="{FF2B5EF4-FFF2-40B4-BE49-F238E27FC236}">
                <a16:creationId xmlns:a16="http://schemas.microsoft.com/office/drawing/2014/main" id="{CEA9D7ED-2413-47A1-ADDD-DE48EE0D1FDC}"/>
              </a:ext>
            </a:extLst>
          </p:cNvPr>
          <p:cNvSpPr/>
          <p:nvPr/>
        </p:nvSpPr>
        <p:spPr>
          <a:xfrm>
            <a:off x="2401291" y="2611673"/>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5</a:t>
            </a:r>
          </a:p>
        </p:txBody>
      </p:sp>
      <p:sp>
        <p:nvSpPr>
          <p:cNvPr id="444" name="Oval 443">
            <a:extLst>
              <a:ext uri="{FF2B5EF4-FFF2-40B4-BE49-F238E27FC236}">
                <a16:creationId xmlns:a16="http://schemas.microsoft.com/office/drawing/2014/main" id="{12EDC20E-1024-429A-B049-4C4394D719E4}"/>
              </a:ext>
            </a:extLst>
          </p:cNvPr>
          <p:cNvSpPr/>
          <p:nvPr/>
        </p:nvSpPr>
        <p:spPr>
          <a:xfrm>
            <a:off x="2401291" y="2611673"/>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5</a:t>
            </a:r>
          </a:p>
        </p:txBody>
      </p:sp>
      <p:sp>
        <p:nvSpPr>
          <p:cNvPr id="445" name="Oval 444">
            <a:extLst>
              <a:ext uri="{FF2B5EF4-FFF2-40B4-BE49-F238E27FC236}">
                <a16:creationId xmlns:a16="http://schemas.microsoft.com/office/drawing/2014/main" id="{61AAFE31-54FD-4E70-81D3-556FCA171EAA}"/>
              </a:ext>
            </a:extLst>
          </p:cNvPr>
          <p:cNvSpPr/>
          <p:nvPr/>
        </p:nvSpPr>
        <p:spPr>
          <a:xfrm>
            <a:off x="2401291" y="2611673"/>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5</a:t>
            </a:r>
          </a:p>
        </p:txBody>
      </p:sp>
      <p:sp>
        <p:nvSpPr>
          <p:cNvPr id="446" name="Oval 445">
            <a:extLst>
              <a:ext uri="{FF2B5EF4-FFF2-40B4-BE49-F238E27FC236}">
                <a16:creationId xmlns:a16="http://schemas.microsoft.com/office/drawing/2014/main" id="{43DE32E6-3D1F-4300-9D07-9DF72B51B261}"/>
              </a:ext>
            </a:extLst>
          </p:cNvPr>
          <p:cNvSpPr/>
          <p:nvPr/>
        </p:nvSpPr>
        <p:spPr>
          <a:xfrm>
            <a:off x="2401291" y="2611673"/>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5</a:t>
            </a:r>
          </a:p>
        </p:txBody>
      </p:sp>
      <p:sp>
        <p:nvSpPr>
          <p:cNvPr id="447" name="Oval 446">
            <a:extLst>
              <a:ext uri="{FF2B5EF4-FFF2-40B4-BE49-F238E27FC236}">
                <a16:creationId xmlns:a16="http://schemas.microsoft.com/office/drawing/2014/main" id="{9EB7B2CF-3B05-4FB8-BF79-0A39D54BA25B}"/>
              </a:ext>
            </a:extLst>
          </p:cNvPr>
          <p:cNvSpPr/>
          <p:nvPr/>
        </p:nvSpPr>
        <p:spPr>
          <a:xfrm>
            <a:off x="5317971" y="4485704"/>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448" name="Oval 447">
            <a:extLst>
              <a:ext uri="{FF2B5EF4-FFF2-40B4-BE49-F238E27FC236}">
                <a16:creationId xmlns:a16="http://schemas.microsoft.com/office/drawing/2014/main" id="{2E54A959-8D05-4648-A85E-7999203F410C}"/>
              </a:ext>
            </a:extLst>
          </p:cNvPr>
          <p:cNvSpPr/>
          <p:nvPr/>
        </p:nvSpPr>
        <p:spPr>
          <a:xfrm>
            <a:off x="3586303" y="3833401"/>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2</a:t>
            </a:r>
          </a:p>
        </p:txBody>
      </p:sp>
      <p:sp>
        <p:nvSpPr>
          <p:cNvPr id="257" name="TextBox 256">
            <a:extLst>
              <a:ext uri="{FF2B5EF4-FFF2-40B4-BE49-F238E27FC236}">
                <a16:creationId xmlns:a16="http://schemas.microsoft.com/office/drawing/2014/main" id="{3E56329B-E91C-4B32-BFEA-FBE771BA6454}"/>
              </a:ext>
            </a:extLst>
          </p:cNvPr>
          <p:cNvSpPr txBox="1"/>
          <p:nvPr/>
        </p:nvSpPr>
        <p:spPr>
          <a:xfrm>
            <a:off x="8920779" y="5987644"/>
            <a:ext cx="3271221" cy="369332"/>
          </a:xfrm>
          <a:prstGeom prst="rect">
            <a:avLst/>
          </a:prstGeom>
          <a:noFill/>
        </p:spPr>
        <p:txBody>
          <a:bodyPr wrap="square">
            <a:spAutoFit/>
          </a:bodyPr>
          <a:lstStyle/>
          <a:p>
            <a:r>
              <a:rPr lang="en-SG" dirty="0">
                <a:solidFill>
                  <a:schemeClr val="accent1">
                    <a:lumMod val="50000"/>
                  </a:schemeClr>
                </a:solidFill>
                <a:latin typeface="Times New Roman" panose="02020603050405020304" pitchFamily="18" charset="0"/>
                <a:cs typeface="Times New Roman" panose="02020603050405020304" pitchFamily="18" charset="0"/>
              </a:rPr>
              <a:t>[1] Jahja and Yu. 2020. In SPAA.</a:t>
            </a:r>
          </a:p>
        </p:txBody>
      </p:sp>
      <p:sp>
        <p:nvSpPr>
          <p:cNvPr id="270" name="Oval 269">
            <a:extLst>
              <a:ext uri="{FF2B5EF4-FFF2-40B4-BE49-F238E27FC236}">
                <a16:creationId xmlns:a16="http://schemas.microsoft.com/office/drawing/2014/main" id="{A02F72DD-DEBF-4C04-A690-AD58FD1544D0}"/>
              </a:ext>
            </a:extLst>
          </p:cNvPr>
          <p:cNvSpPr/>
          <p:nvPr/>
        </p:nvSpPr>
        <p:spPr>
          <a:xfrm>
            <a:off x="5527060" y="3047998"/>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sp>
        <p:nvSpPr>
          <p:cNvPr id="271" name="Oval 270">
            <a:extLst>
              <a:ext uri="{FF2B5EF4-FFF2-40B4-BE49-F238E27FC236}">
                <a16:creationId xmlns:a16="http://schemas.microsoft.com/office/drawing/2014/main" id="{1BD7C6EA-63D8-468A-B64C-493ECD994AC7}"/>
              </a:ext>
            </a:extLst>
          </p:cNvPr>
          <p:cNvSpPr/>
          <p:nvPr/>
        </p:nvSpPr>
        <p:spPr>
          <a:xfrm>
            <a:off x="5527060" y="3047998"/>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sp>
        <p:nvSpPr>
          <p:cNvPr id="272" name="Oval 271">
            <a:extLst>
              <a:ext uri="{FF2B5EF4-FFF2-40B4-BE49-F238E27FC236}">
                <a16:creationId xmlns:a16="http://schemas.microsoft.com/office/drawing/2014/main" id="{99AFD2D3-81F5-477E-89E2-6A4F137EC6BE}"/>
              </a:ext>
            </a:extLst>
          </p:cNvPr>
          <p:cNvSpPr/>
          <p:nvPr/>
        </p:nvSpPr>
        <p:spPr>
          <a:xfrm>
            <a:off x="5527060" y="3047998"/>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sp>
        <p:nvSpPr>
          <p:cNvPr id="273" name="Oval 272">
            <a:extLst>
              <a:ext uri="{FF2B5EF4-FFF2-40B4-BE49-F238E27FC236}">
                <a16:creationId xmlns:a16="http://schemas.microsoft.com/office/drawing/2014/main" id="{28D9199F-7646-4C0D-AC11-6D2E133176DE}"/>
              </a:ext>
            </a:extLst>
          </p:cNvPr>
          <p:cNvSpPr/>
          <p:nvPr/>
        </p:nvSpPr>
        <p:spPr>
          <a:xfrm>
            <a:off x="5527060" y="3047998"/>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sp>
        <p:nvSpPr>
          <p:cNvPr id="274" name="Oval 273">
            <a:extLst>
              <a:ext uri="{FF2B5EF4-FFF2-40B4-BE49-F238E27FC236}">
                <a16:creationId xmlns:a16="http://schemas.microsoft.com/office/drawing/2014/main" id="{8BA69401-F9DB-478B-BAC8-B2BE4F0E9A83}"/>
              </a:ext>
            </a:extLst>
          </p:cNvPr>
          <p:cNvSpPr/>
          <p:nvPr/>
        </p:nvSpPr>
        <p:spPr>
          <a:xfrm>
            <a:off x="5527060" y="3047998"/>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sp>
        <p:nvSpPr>
          <p:cNvPr id="275" name="Oval 274">
            <a:extLst>
              <a:ext uri="{FF2B5EF4-FFF2-40B4-BE49-F238E27FC236}">
                <a16:creationId xmlns:a16="http://schemas.microsoft.com/office/drawing/2014/main" id="{B9239AC3-F3C6-4DAF-9594-7BD45C839ADA}"/>
              </a:ext>
            </a:extLst>
          </p:cNvPr>
          <p:cNvSpPr/>
          <p:nvPr/>
        </p:nvSpPr>
        <p:spPr>
          <a:xfrm>
            <a:off x="5527060" y="3047998"/>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sp>
        <p:nvSpPr>
          <p:cNvPr id="276" name="Oval 275">
            <a:extLst>
              <a:ext uri="{FF2B5EF4-FFF2-40B4-BE49-F238E27FC236}">
                <a16:creationId xmlns:a16="http://schemas.microsoft.com/office/drawing/2014/main" id="{3D58D30A-8787-4A42-AF71-6F750A3B9363}"/>
              </a:ext>
            </a:extLst>
          </p:cNvPr>
          <p:cNvSpPr/>
          <p:nvPr/>
        </p:nvSpPr>
        <p:spPr>
          <a:xfrm>
            <a:off x="5527060" y="3047998"/>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sp>
        <p:nvSpPr>
          <p:cNvPr id="277" name="Oval 276">
            <a:extLst>
              <a:ext uri="{FF2B5EF4-FFF2-40B4-BE49-F238E27FC236}">
                <a16:creationId xmlns:a16="http://schemas.microsoft.com/office/drawing/2014/main" id="{FF0A0A2B-7D73-42E9-886E-742E8C5108A0}"/>
              </a:ext>
            </a:extLst>
          </p:cNvPr>
          <p:cNvSpPr/>
          <p:nvPr/>
        </p:nvSpPr>
        <p:spPr>
          <a:xfrm>
            <a:off x="5527060" y="3047998"/>
            <a:ext cx="523236" cy="52323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spTree>
    <p:custDataLst>
      <p:tags r:id="rId1"/>
    </p:custDataLst>
    <p:extLst>
      <p:ext uri="{BB962C8B-B14F-4D97-AF65-F5344CB8AC3E}">
        <p14:creationId xmlns:p14="http://schemas.microsoft.com/office/powerpoint/2010/main" val="66974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9"/>
                                        </p:tgtEl>
                                        <p:attrNameLst>
                                          <p:attrName>style.visibility</p:attrName>
                                        </p:attrNameLst>
                                      </p:cBhvr>
                                      <p:to>
                                        <p:strVal val="visible"/>
                                      </p:to>
                                    </p:set>
                                    <p:animEffect transition="in" filter="fade">
                                      <p:cBhvr>
                                        <p:cTn id="12" dur="500"/>
                                        <p:tgtEl>
                                          <p:spTgt spid="25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26"/>
                                        </p:tgtEl>
                                        <p:attrNameLst>
                                          <p:attrName>style.visibility</p:attrName>
                                        </p:attrNameLst>
                                      </p:cBhvr>
                                      <p:to>
                                        <p:strVal val="visible"/>
                                      </p:to>
                                    </p:set>
                                    <p:animEffect transition="in" filter="wipe(down)">
                                      <p:cBhvr>
                                        <p:cTn id="17" dur="500"/>
                                        <p:tgtEl>
                                          <p:spTgt spid="426"/>
                                        </p:tgtEl>
                                      </p:cBhvr>
                                    </p:animEffect>
                                  </p:childTnLst>
                                </p:cTn>
                              </p:par>
                              <p:par>
                                <p:cTn id="18" presetID="22" presetClass="entr" presetSubtype="4" fill="hold" nodeType="withEffect">
                                  <p:stCondLst>
                                    <p:cond delay="0"/>
                                  </p:stCondLst>
                                  <p:childTnLst>
                                    <p:set>
                                      <p:cBhvr>
                                        <p:cTn id="19" dur="1" fill="hold">
                                          <p:stCondLst>
                                            <p:cond delay="0"/>
                                          </p:stCondLst>
                                        </p:cTn>
                                        <p:tgtEl>
                                          <p:spTgt spid="268"/>
                                        </p:tgtEl>
                                        <p:attrNameLst>
                                          <p:attrName>style.visibility</p:attrName>
                                        </p:attrNameLst>
                                      </p:cBhvr>
                                      <p:to>
                                        <p:strVal val="visible"/>
                                      </p:to>
                                    </p:set>
                                    <p:animEffect transition="in" filter="wipe(down)">
                                      <p:cBhvr>
                                        <p:cTn id="20" dur="500"/>
                                        <p:tgtEl>
                                          <p:spTgt spid="26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259"/>
                                        </p:tgtEl>
                                      </p:cBhvr>
                                    </p:animEffect>
                                    <p:set>
                                      <p:cBhvr>
                                        <p:cTn id="25" dur="1" fill="hold">
                                          <p:stCondLst>
                                            <p:cond delay="499"/>
                                          </p:stCondLst>
                                        </p:cTn>
                                        <p:tgtEl>
                                          <p:spTgt spid="259"/>
                                        </p:tgtEl>
                                        <p:attrNameLst>
                                          <p:attrName>style.visibility</p:attrName>
                                        </p:attrNameLst>
                                      </p:cBhvr>
                                      <p:to>
                                        <p:strVal val="hidden"/>
                                      </p:to>
                                    </p:set>
                                  </p:childTnLst>
                                </p:cTn>
                              </p:par>
                              <p:par>
                                <p:cTn id="26" presetID="1" presetClass="entr" presetSubtype="0" fill="hold" grpId="0" nodeType="withEffect">
                                  <p:stCondLst>
                                    <p:cond delay="0"/>
                                  </p:stCondLst>
                                  <p:childTnLst>
                                    <p:set>
                                      <p:cBhvr>
                                        <p:cTn id="27" dur="1" fill="hold">
                                          <p:stCondLst>
                                            <p:cond delay="0"/>
                                          </p:stCondLst>
                                        </p:cTn>
                                        <p:tgtEl>
                                          <p:spTgt spid="43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grpId="1" nodeType="clickEffect">
                                  <p:stCondLst>
                                    <p:cond delay="0"/>
                                  </p:stCondLst>
                                  <p:childTnLst>
                                    <p:animMotion origin="layout" path="M 2.29167E-6 -1.48148E-6 L -0.05013 0.22014 " pathEditMode="relative" rAng="0" ptsTypes="AA">
                                      <p:cBhvr>
                                        <p:cTn id="31" dur="2000" fill="hold"/>
                                        <p:tgtEl>
                                          <p:spTgt spid="438"/>
                                        </p:tgtEl>
                                        <p:attrNameLst>
                                          <p:attrName>ppt_x</p:attrName>
                                          <p:attrName>ppt_y</p:attrName>
                                        </p:attrNameLst>
                                      </p:cBhvr>
                                      <p:rCtr x="-2513" y="10995"/>
                                    </p:animMotion>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47"/>
                                        </p:tgtEl>
                                        <p:attrNameLst>
                                          <p:attrName>style.visibility</p:attrName>
                                        </p:attrNameLst>
                                      </p:cBhvr>
                                      <p:to>
                                        <p:strVal val="visible"/>
                                      </p:to>
                                    </p:set>
                                  </p:childTnLst>
                                </p:cTn>
                              </p:par>
                              <p:par>
                                <p:cTn id="36" presetID="42" presetClass="path" presetSubtype="0" accel="50000" decel="50000" fill="hold" grpId="1" nodeType="withEffect">
                                  <p:stCondLst>
                                    <p:cond delay="0"/>
                                  </p:stCondLst>
                                  <p:childTnLst>
                                    <p:animMotion origin="layout" path="M -4.79167E-6 2.22222E-6 L -0.10442 -0.09167 " pathEditMode="relative" rAng="0" ptsTypes="AA">
                                      <p:cBhvr>
                                        <p:cTn id="37" dur="2000" fill="hold"/>
                                        <p:tgtEl>
                                          <p:spTgt spid="447"/>
                                        </p:tgtEl>
                                        <p:attrNameLst>
                                          <p:attrName>ppt_x</p:attrName>
                                          <p:attrName>ppt_y</p:attrName>
                                        </p:attrNameLst>
                                      </p:cBhvr>
                                      <p:rCtr x="-5221" y="-4583"/>
                                    </p:animMotion>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grpId="2" nodeType="clickEffect">
                                  <p:stCondLst>
                                    <p:cond delay="0"/>
                                  </p:stCondLst>
                                  <p:childTnLst>
                                    <p:set>
                                      <p:cBhvr>
                                        <p:cTn id="41" dur="1" fill="hold">
                                          <p:stCondLst>
                                            <p:cond delay="0"/>
                                          </p:stCondLst>
                                        </p:cTn>
                                        <p:tgtEl>
                                          <p:spTgt spid="447"/>
                                        </p:tgtEl>
                                        <p:attrNameLst>
                                          <p:attrName>style.visibility</p:attrName>
                                        </p:attrNameLst>
                                      </p:cBhvr>
                                      <p:to>
                                        <p:strVal val="hidden"/>
                                      </p:to>
                                    </p:set>
                                  </p:childTnLst>
                                </p:cTn>
                              </p:par>
                              <p:par>
                                <p:cTn id="42" presetID="10" presetClass="exit" presetSubtype="0" fill="hold" grpId="2" nodeType="withEffect">
                                  <p:stCondLst>
                                    <p:cond delay="0"/>
                                  </p:stCondLst>
                                  <p:childTnLst>
                                    <p:animEffect transition="out" filter="fade">
                                      <p:cBhvr>
                                        <p:cTn id="43" dur="500"/>
                                        <p:tgtEl>
                                          <p:spTgt spid="438"/>
                                        </p:tgtEl>
                                      </p:cBhvr>
                                    </p:animEffect>
                                    <p:set>
                                      <p:cBhvr>
                                        <p:cTn id="44" dur="1" fill="hold">
                                          <p:stCondLst>
                                            <p:cond delay="499"/>
                                          </p:stCondLst>
                                        </p:cTn>
                                        <p:tgtEl>
                                          <p:spTgt spid="438"/>
                                        </p:tgtEl>
                                        <p:attrNameLst>
                                          <p:attrName>style.visibility</p:attrName>
                                        </p:attrNameLst>
                                      </p:cBhvr>
                                      <p:to>
                                        <p:strVal val="hidden"/>
                                      </p:to>
                                    </p:set>
                                  </p:childTnLst>
                                </p:cTn>
                              </p:par>
                              <p:par>
                                <p:cTn id="45" presetID="10" presetClass="entr" presetSubtype="0" fill="hold" grpId="0" nodeType="withEffect">
                                  <p:stCondLst>
                                    <p:cond delay="0"/>
                                  </p:stCondLst>
                                  <p:childTnLst>
                                    <p:set>
                                      <p:cBhvr>
                                        <p:cTn id="46" dur="1" fill="hold">
                                          <p:stCondLst>
                                            <p:cond delay="0"/>
                                          </p:stCondLst>
                                        </p:cTn>
                                        <p:tgtEl>
                                          <p:spTgt spid="448"/>
                                        </p:tgtEl>
                                        <p:attrNameLst>
                                          <p:attrName>style.visibility</p:attrName>
                                        </p:attrNameLst>
                                      </p:cBhvr>
                                      <p:to>
                                        <p:strVal val="visible"/>
                                      </p:to>
                                    </p:set>
                                    <p:animEffect transition="in" filter="fade">
                                      <p:cBhvr>
                                        <p:cTn id="47" dur="500"/>
                                        <p:tgtEl>
                                          <p:spTgt spid="448"/>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path" presetSubtype="0" accel="50000" decel="50000" fill="hold" grpId="1" nodeType="clickEffect">
                                  <p:stCondLst>
                                    <p:cond delay="0"/>
                                  </p:stCondLst>
                                  <p:childTnLst>
                                    <p:animMotion origin="layout" path="M 2.5E-6 1.11111E-6 L -0.14545 0.05717 " pathEditMode="relative" rAng="0" ptsTypes="AA">
                                      <p:cBhvr>
                                        <p:cTn id="51" dur="500" fill="hold"/>
                                        <p:tgtEl>
                                          <p:spTgt spid="448"/>
                                        </p:tgtEl>
                                        <p:attrNameLst>
                                          <p:attrName>ppt_x</p:attrName>
                                          <p:attrName>ppt_y</p:attrName>
                                        </p:attrNameLst>
                                      </p:cBhvr>
                                      <p:rCtr x="-7279" y="2847"/>
                                    </p:animMotion>
                                  </p:childTnLst>
                                </p:cTn>
                              </p:par>
                            </p:childTnLst>
                          </p:cTn>
                        </p:par>
                      </p:childTnLst>
                    </p:cTn>
                  </p:par>
                  <p:par>
                    <p:cTn id="52" fill="hold">
                      <p:stCondLst>
                        <p:cond delay="indefinite"/>
                      </p:stCondLst>
                      <p:childTnLst>
                        <p:par>
                          <p:cTn id="53" fill="hold">
                            <p:stCondLst>
                              <p:cond delay="0"/>
                            </p:stCondLst>
                            <p:childTnLst>
                              <p:par>
                                <p:cTn id="54" presetID="42" presetClass="path" presetSubtype="0" accel="50000" decel="50000" fill="hold" grpId="2" nodeType="clickEffect">
                                  <p:stCondLst>
                                    <p:cond delay="0"/>
                                  </p:stCondLst>
                                  <p:childTnLst>
                                    <p:animMotion origin="layout" path="M -0.14545 0.05903 L -0.22279 -0.11204 " pathEditMode="relative" rAng="0" ptsTypes="AA">
                                      <p:cBhvr>
                                        <p:cTn id="55" dur="500" fill="hold"/>
                                        <p:tgtEl>
                                          <p:spTgt spid="448"/>
                                        </p:tgtEl>
                                        <p:attrNameLst>
                                          <p:attrName>ppt_x</p:attrName>
                                          <p:attrName>ppt_y</p:attrName>
                                        </p:attrNameLst>
                                      </p:cBhvr>
                                      <p:rCtr x="-3867" y="-8565"/>
                                    </p:animMotion>
                                  </p:childTnLst>
                                </p:cTn>
                              </p:par>
                            </p:childTnLst>
                          </p:cTn>
                        </p:par>
                      </p:childTnLst>
                    </p:cTn>
                  </p:par>
                  <p:par>
                    <p:cTn id="56" fill="hold">
                      <p:stCondLst>
                        <p:cond delay="indefinite"/>
                      </p:stCondLst>
                      <p:childTnLst>
                        <p:par>
                          <p:cTn id="57" fill="hold">
                            <p:stCondLst>
                              <p:cond delay="0"/>
                            </p:stCondLst>
                            <p:childTnLst>
                              <p:par>
                                <p:cTn id="58" presetID="42" presetClass="path" presetSubtype="0" accel="50000" decel="50000" fill="hold" grpId="6" nodeType="clickEffect">
                                  <p:stCondLst>
                                    <p:cond delay="0"/>
                                  </p:stCondLst>
                                  <p:childTnLst>
                                    <p:animMotion origin="layout" path="M -0.22279 -0.11204 L -0.14545 0.05903 " pathEditMode="relative" rAng="0" ptsTypes="AA">
                                      <p:cBhvr>
                                        <p:cTn id="59" dur="500" fill="hold"/>
                                        <p:tgtEl>
                                          <p:spTgt spid="448"/>
                                        </p:tgtEl>
                                        <p:attrNameLst>
                                          <p:attrName>ppt_x</p:attrName>
                                          <p:attrName>ppt_y</p:attrName>
                                        </p:attrNameLst>
                                      </p:cBhvr>
                                      <p:rCtr x="3919" y="8542"/>
                                    </p:animMotion>
                                  </p:childTnLst>
                                </p:cTn>
                              </p:par>
                            </p:childTnLst>
                          </p:cTn>
                        </p:par>
                      </p:childTnLst>
                    </p:cTn>
                  </p:par>
                  <p:par>
                    <p:cTn id="60" fill="hold">
                      <p:stCondLst>
                        <p:cond delay="indefinite"/>
                      </p:stCondLst>
                      <p:childTnLst>
                        <p:par>
                          <p:cTn id="61" fill="hold">
                            <p:stCondLst>
                              <p:cond delay="0"/>
                            </p:stCondLst>
                            <p:childTnLst>
                              <p:par>
                                <p:cTn id="62" presetID="42" presetClass="path" presetSubtype="0" accel="50000" decel="50000" fill="hold" grpId="5" nodeType="clickEffect">
                                  <p:stCondLst>
                                    <p:cond delay="0"/>
                                  </p:stCondLst>
                                  <p:childTnLst>
                                    <p:animMotion origin="layout" path="M -0.14545 0.05717 L 4.375E-6 -2.96296E-6 " pathEditMode="relative" rAng="0" ptsTypes="AA">
                                      <p:cBhvr>
                                        <p:cTn id="63" dur="500" fill="hold"/>
                                        <p:tgtEl>
                                          <p:spTgt spid="448"/>
                                        </p:tgtEl>
                                        <p:attrNameLst>
                                          <p:attrName>ppt_x</p:attrName>
                                          <p:attrName>ppt_y</p:attrName>
                                        </p:attrNameLst>
                                      </p:cBhvr>
                                      <p:rCtr x="7214" y="-2917"/>
                                    </p:animMotion>
                                  </p:childTnLst>
                                </p:cTn>
                              </p:par>
                            </p:childTnLst>
                          </p:cTn>
                        </p:par>
                      </p:childTnLst>
                    </p:cTn>
                  </p:par>
                  <p:par>
                    <p:cTn id="64" fill="hold">
                      <p:stCondLst>
                        <p:cond delay="indefinite"/>
                      </p:stCondLst>
                      <p:childTnLst>
                        <p:par>
                          <p:cTn id="65" fill="hold">
                            <p:stCondLst>
                              <p:cond delay="0"/>
                            </p:stCondLst>
                            <p:childTnLst>
                              <p:par>
                                <p:cTn id="66" presetID="42" presetClass="path" presetSubtype="0" accel="50000" decel="50000" fill="hold" grpId="3" nodeType="clickEffect">
                                  <p:stCondLst>
                                    <p:cond delay="0"/>
                                  </p:stCondLst>
                                  <p:childTnLst>
                                    <p:animMotion origin="layout" path="M 3.125E-6 -4.07407E-6 L -0.09258 -0.16991 " pathEditMode="relative" rAng="0" ptsTypes="AA">
                                      <p:cBhvr>
                                        <p:cTn id="67" dur="500" fill="hold"/>
                                        <p:tgtEl>
                                          <p:spTgt spid="448"/>
                                        </p:tgtEl>
                                        <p:attrNameLst>
                                          <p:attrName>ppt_x</p:attrName>
                                          <p:attrName>ppt_y</p:attrName>
                                        </p:attrNameLst>
                                      </p:cBhvr>
                                      <p:rCtr x="-4609" y="-8380"/>
                                    </p:animMotion>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4" nodeType="clickEffect">
                                  <p:stCondLst>
                                    <p:cond delay="0"/>
                                  </p:stCondLst>
                                  <p:childTnLst>
                                    <p:animEffect transition="out" filter="fade">
                                      <p:cBhvr>
                                        <p:cTn id="71" dur="500"/>
                                        <p:tgtEl>
                                          <p:spTgt spid="448"/>
                                        </p:tgtEl>
                                      </p:cBhvr>
                                    </p:animEffect>
                                    <p:set>
                                      <p:cBhvr>
                                        <p:cTn id="72" dur="1" fill="hold">
                                          <p:stCondLst>
                                            <p:cond delay="499"/>
                                          </p:stCondLst>
                                        </p:cTn>
                                        <p:tgtEl>
                                          <p:spTgt spid="448"/>
                                        </p:tgtEl>
                                        <p:attrNameLst>
                                          <p:attrName>style.visibility</p:attrName>
                                        </p:attrNameLst>
                                      </p:cBhvr>
                                      <p:to>
                                        <p:strVal val="hidden"/>
                                      </p:to>
                                    </p:set>
                                  </p:childTnLst>
                                </p:cTn>
                              </p:par>
                              <p:par>
                                <p:cTn id="73" presetID="10" presetClass="exit" presetSubtype="0" fill="hold" nodeType="withEffect">
                                  <p:stCondLst>
                                    <p:cond delay="0"/>
                                  </p:stCondLst>
                                  <p:childTnLst>
                                    <p:animEffect transition="out" filter="fade">
                                      <p:cBhvr>
                                        <p:cTn id="74" dur="500"/>
                                        <p:tgtEl>
                                          <p:spTgt spid="268"/>
                                        </p:tgtEl>
                                      </p:cBhvr>
                                    </p:animEffect>
                                    <p:set>
                                      <p:cBhvr>
                                        <p:cTn id="75" dur="1" fill="hold">
                                          <p:stCondLst>
                                            <p:cond delay="499"/>
                                          </p:stCondLst>
                                        </p:cTn>
                                        <p:tgtEl>
                                          <p:spTgt spid="268"/>
                                        </p:tgtEl>
                                        <p:attrNameLst>
                                          <p:attrName>style.visibility</p:attrName>
                                        </p:attrNameLst>
                                      </p:cBhvr>
                                      <p:to>
                                        <p:strVal val="hidden"/>
                                      </p:to>
                                    </p:set>
                                  </p:childTnLst>
                                </p:cTn>
                              </p:par>
                              <p:par>
                                <p:cTn id="76" presetID="10" presetClass="entr" presetSubtype="0" fill="hold" grpId="0" nodeType="withEffect">
                                  <p:stCondLst>
                                    <p:cond delay="0"/>
                                  </p:stCondLst>
                                  <p:childTnLst>
                                    <p:set>
                                      <p:cBhvr>
                                        <p:cTn id="77" dur="1" fill="hold">
                                          <p:stCondLst>
                                            <p:cond delay="0"/>
                                          </p:stCondLst>
                                        </p:cTn>
                                        <p:tgtEl>
                                          <p:spTgt spid="439"/>
                                        </p:tgtEl>
                                        <p:attrNameLst>
                                          <p:attrName>style.visibility</p:attrName>
                                        </p:attrNameLst>
                                      </p:cBhvr>
                                      <p:to>
                                        <p:strVal val="visible"/>
                                      </p:to>
                                    </p:set>
                                    <p:animEffect transition="in" filter="fade">
                                      <p:cBhvr>
                                        <p:cTn id="78" dur="500"/>
                                        <p:tgtEl>
                                          <p:spTgt spid="439"/>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440"/>
                                        </p:tgtEl>
                                        <p:attrNameLst>
                                          <p:attrName>style.visibility</p:attrName>
                                        </p:attrNameLst>
                                      </p:cBhvr>
                                      <p:to>
                                        <p:strVal val="visible"/>
                                      </p:to>
                                    </p:set>
                                    <p:animEffect transition="in" filter="fade">
                                      <p:cBhvr>
                                        <p:cTn id="81" dur="500"/>
                                        <p:tgtEl>
                                          <p:spTgt spid="440"/>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441"/>
                                        </p:tgtEl>
                                        <p:attrNameLst>
                                          <p:attrName>style.visibility</p:attrName>
                                        </p:attrNameLst>
                                      </p:cBhvr>
                                      <p:to>
                                        <p:strVal val="visible"/>
                                      </p:to>
                                    </p:set>
                                    <p:animEffect transition="in" filter="fade">
                                      <p:cBhvr>
                                        <p:cTn id="84" dur="500"/>
                                        <p:tgtEl>
                                          <p:spTgt spid="441"/>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442"/>
                                        </p:tgtEl>
                                        <p:attrNameLst>
                                          <p:attrName>style.visibility</p:attrName>
                                        </p:attrNameLst>
                                      </p:cBhvr>
                                      <p:to>
                                        <p:strVal val="visible"/>
                                      </p:to>
                                    </p:set>
                                    <p:animEffect transition="in" filter="fade">
                                      <p:cBhvr>
                                        <p:cTn id="87" dur="500"/>
                                        <p:tgtEl>
                                          <p:spTgt spid="442"/>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443"/>
                                        </p:tgtEl>
                                        <p:attrNameLst>
                                          <p:attrName>style.visibility</p:attrName>
                                        </p:attrNameLst>
                                      </p:cBhvr>
                                      <p:to>
                                        <p:strVal val="visible"/>
                                      </p:to>
                                    </p:set>
                                    <p:animEffect transition="in" filter="fade">
                                      <p:cBhvr>
                                        <p:cTn id="90" dur="500"/>
                                        <p:tgtEl>
                                          <p:spTgt spid="443"/>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444"/>
                                        </p:tgtEl>
                                        <p:attrNameLst>
                                          <p:attrName>style.visibility</p:attrName>
                                        </p:attrNameLst>
                                      </p:cBhvr>
                                      <p:to>
                                        <p:strVal val="visible"/>
                                      </p:to>
                                    </p:set>
                                    <p:animEffect transition="in" filter="fade">
                                      <p:cBhvr>
                                        <p:cTn id="93" dur="500"/>
                                        <p:tgtEl>
                                          <p:spTgt spid="444"/>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445"/>
                                        </p:tgtEl>
                                        <p:attrNameLst>
                                          <p:attrName>style.visibility</p:attrName>
                                        </p:attrNameLst>
                                      </p:cBhvr>
                                      <p:to>
                                        <p:strVal val="visible"/>
                                      </p:to>
                                    </p:set>
                                    <p:animEffect transition="in" filter="fade">
                                      <p:cBhvr>
                                        <p:cTn id="96" dur="500"/>
                                        <p:tgtEl>
                                          <p:spTgt spid="445"/>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446"/>
                                        </p:tgtEl>
                                        <p:attrNameLst>
                                          <p:attrName>style.visibility</p:attrName>
                                        </p:attrNameLst>
                                      </p:cBhvr>
                                      <p:to>
                                        <p:strVal val="visible"/>
                                      </p:to>
                                    </p:set>
                                    <p:animEffect transition="in" filter="fade">
                                      <p:cBhvr>
                                        <p:cTn id="99" dur="500"/>
                                        <p:tgtEl>
                                          <p:spTgt spid="446"/>
                                        </p:tgtEl>
                                      </p:cBhvr>
                                    </p:animEffect>
                                  </p:childTnLst>
                                </p:cTn>
                              </p:par>
                            </p:childTnLst>
                          </p:cTn>
                        </p:par>
                      </p:childTnLst>
                    </p:cTn>
                  </p:par>
                  <p:par>
                    <p:cTn id="100" fill="hold">
                      <p:stCondLst>
                        <p:cond delay="indefinite"/>
                      </p:stCondLst>
                      <p:childTnLst>
                        <p:par>
                          <p:cTn id="101" fill="hold">
                            <p:stCondLst>
                              <p:cond delay="0"/>
                            </p:stCondLst>
                            <p:childTnLst>
                              <p:par>
                                <p:cTn id="102" presetID="42" presetClass="path" presetSubtype="0" accel="50000" decel="50000" fill="hold" grpId="1" nodeType="clickEffect">
                                  <p:stCondLst>
                                    <p:cond delay="0"/>
                                  </p:stCondLst>
                                  <p:childTnLst>
                                    <p:animMotion origin="layout" path="M 6.25E-7 -1.48148E-6 L -0.13021 0.05787 " pathEditMode="relative" rAng="0" ptsTypes="AA">
                                      <p:cBhvr>
                                        <p:cTn id="103" dur="2000" fill="hold"/>
                                        <p:tgtEl>
                                          <p:spTgt spid="439"/>
                                        </p:tgtEl>
                                        <p:attrNameLst>
                                          <p:attrName>ppt_x</p:attrName>
                                          <p:attrName>ppt_y</p:attrName>
                                        </p:attrNameLst>
                                      </p:cBhvr>
                                      <p:rCtr x="-6497" y="2870"/>
                                    </p:animMotion>
                                  </p:childTnLst>
                                </p:cTn>
                              </p:par>
                              <p:par>
                                <p:cTn id="104" presetID="42" presetClass="path" presetSubtype="0" accel="50000" decel="50000" fill="hold" grpId="1" nodeType="withEffect">
                                  <p:stCondLst>
                                    <p:cond delay="0"/>
                                  </p:stCondLst>
                                  <p:childTnLst>
                                    <p:animMotion origin="layout" path="M 6.25E-7 -1.48148E-6 L -0.05287 0.22894 " pathEditMode="relative" rAng="0" ptsTypes="AA">
                                      <p:cBhvr>
                                        <p:cTn id="105" dur="2000" fill="hold"/>
                                        <p:tgtEl>
                                          <p:spTgt spid="440"/>
                                        </p:tgtEl>
                                        <p:attrNameLst>
                                          <p:attrName>ppt_x</p:attrName>
                                          <p:attrName>ppt_y</p:attrName>
                                        </p:attrNameLst>
                                      </p:cBhvr>
                                      <p:rCtr x="-2643" y="11435"/>
                                    </p:animMotion>
                                  </p:childTnLst>
                                </p:cTn>
                              </p:par>
                              <p:par>
                                <p:cTn id="106" presetID="42" presetClass="path" presetSubtype="0" accel="50000" decel="50000" fill="hold" grpId="1" nodeType="withEffect">
                                  <p:stCondLst>
                                    <p:cond delay="0"/>
                                  </p:stCondLst>
                                  <p:childTnLst>
                                    <p:animMotion origin="layout" path="M 6.25E-7 -1.48148E-6 L 0.07409 0.35371 " pathEditMode="relative" rAng="0" ptsTypes="AA">
                                      <p:cBhvr>
                                        <p:cTn id="107" dur="2000" fill="hold"/>
                                        <p:tgtEl>
                                          <p:spTgt spid="441"/>
                                        </p:tgtEl>
                                        <p:attrNameLst>
                                          <p:attrName>ppt_x</p:attrName>
                                          <p:attrName>ppt_y</p:attrName>
                                        </p:attrNameLst>
                                      </p:cBhvr>
                                      <p:rCtr x="3698" y="17685"/>
                                    </p:animMotion>
                                  </p:childTnLst>
                                </p:cTn>
                              </p:par>
                              <p:par>
                                <p:cTn id="108" presetID="42" presetClass="path" presetSubtype="0" accel="50000" decel="50000" fill="hold" grpId="1" nodeType="withEffect">
                                  <p:stCondLst>
                                    <p:cond delay="0"/>
                                  </p:stCondLst>
                                  <p:childTnLst>
                                    <p:animMotion origin="layout" path="M 6.25E-7 -1.48148E-6 L 0.09258 0.17014 " pathEditMode="relative" rAng="0" ptsTypes="AA">
                                      <p:cBhvr>
                                        <p:cTn id="109" dur="2000" fill="hold"/>
                                        <p:tgtEl>
                                          <p:spTgt spid="442"/>
                                        </p:tgtEl>
                                        <p:attrNameLst>
                                          <p:attrName>ppt_x</p:attrName>
                                          <p:attrName>ppt_y</p:attrName>
                                        </p:attrNameLst>
                                      </p:cBhvr>
                                      <p:rCtr x="4622" y="8495"/>
                                    </p:animMotion>
                                  </p:childTnLst>
                                </p:cTn>
                              </p:par>
                              <p:par>
                                <p:cTn id="110" presetID="42" presetClass="path" presetSubtype="0" accel="50000" decel="50000" fill="hold" grpId="1" nodeType="withEffect">
                                  <p:stCondLst>
                                    <p:cond delay="0"/>
                                  </p:stCondLst>
                                  <p:childTnLst>
                                    <p:animMotion origin="layout" path="M 6.25E-7 -1.48148E-6 L 0.23555 0.26482 " pathEditMode="relative" rAng="0" ptsTypes="AA">
                                      <p:cBhvr>
                                        <p:cTn id="111" dur="2000" fill="hold"/>
                                        <p:tgtEl>
                                          <p:spTgt spid="443"/>
                                        </p:tgtEl>
                                        <p:attrNameLst>
                                          <p:attrName>ppt_x</p:attrName>
                                          <p:attrName>ppt_y</p:attrName>
                                        </p:attrNameLst>
                                      </p:cBhvr>
                                      <p:rCtr x="11771" y="13241"/>
                                    </p:animMotion>
                                  </p:childTnLst>
                                </p:cTn>
                              </p:par>
                              <p:par>
                                <p:cTn id="112" presetID="42" presetClass="path" presetSubtype="0" accel="50000" decel="50000" fill="hold" grpId="1" nodeType="withEffect">
                                  <p:stCondLst>
                                    <p:cond delay="0"/>
                                  </p:stCondLst>
                                  <p:childTnLst>
                                    <p:animMotion origin="layout" path="M 6.25E-7 -1.48148E-6 L 0.25768 0.06852 " pathEditMode="relative" rAng="0" ptsTypes="AA">
                                      <p:cBhvr>
                                        <p:cTn id="113" dur="2000" fill="hold"/>
                                        <p:tgtEl>
                                          <p:spTgt spid="444"/>
                                        </p:tgtEl>
                                        <p:attrNameLst>
                                          <p:attrName>ppt_x</p:attrName>
                                          <p:attrName>ppt_y</p:attrName>
                                        </p:attrNameLst>
                                      </p:cBhvr>
                                      <p:rCtr x="12878" y="3426"/>
                                    </p:animMotion>
                                  </p:childTnLst>
                                </p:cTn>
                              </p:par>
                              <p:par>
                                <p:cTn id="114" presetID="42" presetClass="path" presetSubtype="0" accel="50000" decel="50000" fill="hold" grpId="1" nodeType="withEffect">
                                  <p:stCondLst>
                                    <p:cond delay="0"/>
                                  </p:stCondLst>
                                  <p:childTnLst>
                                    <p:animMotion origin="layout" path="M 6.25E-7 -1.48148E-6 L 0.14271 -0.05 " pathEditMode="relative" rAng="0" ptsTypes="AA">
                                      <p:cBhvr>
                                        <p:cTn id="115" dur="2000" fill="hold"/>
                                        <p:tgtEl>
                                          <p:spTgt spid="445"/>
                                        </p:tgtEl>
                                        <p:attrNameLst>
                                          <p:attrName>ppt_x</p:attrName>
                                          <p:attrName>ppt_y</p:attrName>
                                        </p:attrNameLst>
                                      </p:cBhvr>
                                      <p:rCtr x="7135" y="-2500"/>
                                    </p:animMotion>
                                  </p:childTnLst>
                                </p:cTn>
                              </p:par>
                            </p:childTnLst>
                          </p:cTn>
                        </p:par>
                      </p:childTnLst>
                    </p:cTn>
                  </p:par>
                  <p:par>
                    <p:cTn id="116" fill="hold">
                      <p:stCondLst>
                        <p:cond delay="indefinite"/>
                      </p:stCondLst>
                      <p:childTnLst>
                        <p:par>
                          <p:cTn id="117" fill="hold">
                            <p:stCondLst>
                              <p:cond delay="0"/>
                            </p:stCondLst>
                            <p:childTnLst>
                              <p:par>
                                <p:cTn id="118" presetID="10" presetClass="exit" presetSubtype="0" fill="hold" grpId="2" nodeType="clickEffect">
                                  <p:stCondLst>
                                    <p:cond delay="0"/>
                                  </p:stCondLst>
                                  <p:childTnLst>
                                    <p:animEffect transition="out" filter="fade">
                                      <p:cBhvr>
                                        <p:cTn id="119" dur="500"/>
                                        <p:tgtEl>
                                          <p:spTgt spid="439"/>
                                        </p:tgtEl>
                                      </p:cBhvr>
                                    </p:animEffect>
                                    <p:set>
                                      <p:cBhvr>
                                        <p:cTn id="120" dur="1" fill="hold">
                                          <p:stCondLst>
                                            <p:cond delay="499"/>
                                          </p:stCondLst>
                                        </p:cTn>
                                        <p:tgtEl>
                                          <p:spTgt spid="439"/>
                                        </p:tgtEl>
                                        <p:attrNameLst>
                                          <p:attrName>style.visibility</p:attrName>
                                        </p:attrNameLst>
                                      </p:cBhvr>
                                      <p:to>
                                        <p:strVal val="hidden"/>
                                      </p:to>
                                    </p:set>
                                  </p:childTnLst>
                                </p:cTn>
                              </p:par>
                              <p:par>
                                <p:cTn id="121" presetID="10" presetClass="exit" presetSubtype="0" fill="hold" grpId="2" nodeType="withEffect">
                                  <p:stCondLst>
                                    <p:cond delay="0"/>
                                  </p:stCondLst>
                                  <p:childTnLst>
                                    <p:animEffect transition="out" filter="fade">
                                      <p:cBhvr>
                                        <p:cTn id="122" dur="500"/>
                                        <p:tgtEl>
                                          <p:spTgt spid="440"/>
                                        </p:tgtEl>
                                      </p:cBhvr>
                                    </p:animEffect>
                                    <p:set>
                                      <p:cBhvr>
                                        <p:cTn id="123" dur="1" fill="hold">
                                          <p:stCondLst>
                                            <p:cond delay="499"/>
                                          </p:stCondLst>
                                        </p:cTn>
                                        <p:tgtEl>
                                          <p:spTgt spid="440"/>
                                        </p:tgtEl>
                                        <p:attrNameLst>
                                          <p:attrName>style.visibility</p:attrName>
                                        </p:attrNameLst>
                                      </p:cBhvr>
                                      <p:to>
                                        <p:strVal val="hidden"/>
                                      </p:to>
                                    </p:set>
                                  </p:childTnLst>
                                </p:cTn>
                              </p:par>
                              <p:par>
                                <p:cTn id="124" presetID="10" presetClass="exit" presetSubtype="0" fill="hold" grpId="2" nodeType="withEffect">
                                  <p:stCondLst>
                                    <p:cond delay="0"/>
                                  </p:stCondLst>
                                  <p:childTnLst>
                                    <p:animEffect transition="out" filter="fade">
                                      <p:cBhvr>
                                        <p:cTn id="125" dur="500"/>
                                        <p:tgtEl>
                                          <p:spTgt spid="441"/>
                                        </p:tgtEl>
                                      </p:cBhvr>
                                    </p:animEffect>
                                    <p:set>
                                      <p:cBhvr>
                                        <p:cTn id="126" dur="1" fill="hold">
                                          <p:stCondLst>
                                            <p:cond delay="499"/>
                                          </p:stCondLst>
                                        </p:cTn>
                                        <p:tgtEl>
                                          <p:spTgt spid="441"/>
                                        </p:tgtEl>
                                        <p:attrNameLst>
                                          <p:attrName>style.visibility</p:attrName>
                                        </p:attrNameLst>
                                      </p:cBhvr>
                                      <p:to>
                                        <p:strVal val="hidden"/>
                                      </p:to>
                                    </p:set>
                                  </p:childTnLst>
                                </p:cTn>
                              </p:par>
                              <p:par>
                                <p:cTn id="127" presetID="10" presetClass="exit" presetSubtype="0" fill="hold" grpId="2" nodeType="withEffect">
                                  <p:stCondLst>
                                    <p:cond delay="0"/>
                                  </p:stCondLst>
                                  <p:childTnLst>
                                    <p:animEffect transition="out" filter="fade">
                                      <p:cBhvr>
                                        <p:cTn id="128" dur="500"/>
                                        <p:tgtEl>
                                          <p:spTgt spid="442"/>
                                        </p:tgtEl>
                                      </p:cBhvr>
                                    </p:animEffect>
                                    <p:set>
                                      <p:cBhvr>
                                        <p:cTn id="129" dur="1" fill="hold">
                                          <p:stCondLst>
                                            <p:cond delay="499"/>
                                          </p:stCondLst>
                                        </p:cTn>
                                        <p:tgtEl>
                                          <p:spTgt spid="442"/>
                                        </p:tgtEl>
                                        <p:attrNameLst>
                                          <p:attrName>style.visibility</p:attrName>
                                        </p:attrNameLst>
                                      </p:cBhvr>
                                      <p:to>
                                        <p:strVal val="hidden"/>
                                      </p:to>
                                    </p:set>
                                  </p:childTnLst>
                                </p:cTn>
                              </p:par>
                              <p:par>
                                <p:cTn id="130" presetID="10" presetClass="exit" presetSubtype="0" fill="hold" grpId="2" nodeType="withEffect">
                                  <p:stCondLst>
                                    <p:cond delay="0"/>
                                  </p:stCondLst>
                                  <p:childTnLst>
                                    <p:animEffect transition="out" filter="fade">
                                      <p:cBhvr>
                                        <p:cTn id="131" dur="500"/>
                                        <p:tgtEl>
                                          <p:spTgt spid="443"/>
                                        </p:tgtEl>
                                      </p:cBhvr>
                                    </p:animEffect>
                                    <p:set>
                                      <p:cBhvr>
                                        <p:cTn id="132" dur="1" fill="hold">
                                          <p:stCondLst>
                                            <p:cond delay="499"/>
                                          </p:stCondLst>
                                        </p:cTn>
                                        <p:tgtEl>
                                          <p:spTgt spid="443"/>
                                        </p:tgtEl>
                                        <p:attrNameLst>
                                          <p:attrName>style.visibility</p:attrName>
                                        </p:attrNameLst>
                                      </p:cBhvr>
                                      <p:to>
                                        <p:strVal val="hidden"/>
                                      </p:to>
                                    </p:set>
                                  </p:childTnLst>
                                </p:cTn>
                              </p:par>
                              <p:par>
                                <p:cTn id="133" presetID="10" presetClass="exit" presetSubtype="0" fill="hold" grpId="2" nodeType="withEffect">
                                  <p:stCondLst>
                                    <p:cond delay="0"/>
                                  </p:stCondLst>
                                  <p:childTnLst>
                                    <p:animEffect transition="out" filter="fade">
                                      <p:cBhvr>
                                        <p:cTn id="134" dur="500"/>
                                        <p:tgtEl>
                                          <p:spTgt spid="444"/>
                                        </p:tgtEl>
                                      </p:cBhvr>
                                    </p:animEffect>
                                    <p:set>
                                      <p:cBhvr>
                                        <p:cTn id="135" dur="1" fill="hold">
                                          <p:stCondLst>
                                            <p:cond delay="499"/>
                                          </p:stCondLst>
                                        </p:cTn>
                                        <p:tgtEl>
                                          <p:spTgt spid="444"/>
                                        </p:tgtEl>
                                        <p:attrNameLst>
                                          <p:attrName>style.visibility</p:attrName>
                                        </p:attrNameLst>
                                      </p:cBhvr>
                                      <p:to>
                                        <p:strVal val="hidden"/>
                                      </p:to>
                                    </p:set>
                                  </p:childTnLst>
                                </p:cTn>
                              </p:par>
                              <p:par>
                                <p:cTn id="136" presetID="10" presetClass="exit" presetSubtype="0" fill="hold" grpId="2" nodeType="withEffect">
                                  <p:stCondLst>
                                    <p:cond delay="0"/>
                                  </p:stCondLst>
                                  <p:childTnLst>
                                    <p:animEffect transition="out" filter="fade">
                                      <p:cBhvr>
                                        <p:cTn id="137" dur="500"/>
                                        <p:tgtEl>
                                          <p:spTgt spid="445"/>
                                        </p:tgtEl>
                                      </p:cBhvr>
                                    </p:animEffect>
                                    <p:set>
                                      <p:cBhvr>
                                        <p:cTn id="138" dur="1" fill="hold">
                                          <p:stCondLst>
                                            <p:cond delay="499"/>
                                          </p:stCondLst>
                                        </p:cTn>
                                        <p:tgtEl>
                                          <p:spTgt spid="445"/>
                                        </p:tgtEl>
                                        <p:attrNameLst>
                                          <p:attrName>style.visibility</p:attrName>
                                        </p:attrNameLst>
                                      </p:cBhvr>
                                      <p:to>
                                        <p:strVal val="hidden"/>
                                      </p:to>
                                    </p:set>
                                  </p:childTnLst>
                                </p:cTn>
                              </p:par>
                              <p:par>
                                <p:cTn id="139" presetID="10" presetClass="exit" presetSubtype="0" fill="hold" grpId="1" nodeType="withEffect">
                                  <p:stCondLst>
                                    <p:cond delay="0"/>
                                  </p:stCondLst>
                                  <p:childTnLst>
                                    <p:animEffect transition="out" filter="fade">
                                      <p:cBhvr>
                                        <p:cTn id="140" dur="500"/>
                                        <p:tgtEl>
                                          <p:spTgt spid="446"/>
                                        </p:tgtEl>
                                      </p:cBhvr>
                                    </p:animEffect>
                                    <p:set>
                                      <p:cBhvr>
                                        <p:cTn id="141" dur="1" fill="hold">
                                          <p:stCondLst>
                                            <p:cond delay="499"/>
                                          </p:stCondLst>
                                        </p:cTn>
                                        <p:tgtEl>
                                          <p:spTgt spid="446"/>
                                        </p:tgtEl>
                                        <p:attrNameLst>
                                          <p:attrName>style.visibility</p:attrName>
                                        </p:attrNameLst>
                                      </p:cBhvr>
                                      <p:to>
                                        <p:strVal val="hidden"/>
                                      </p:to>
                                    </p:set>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nodeType="clickEffect">
                                  <p:stCondLst>
                                    <p:cond delay="0"/>
                                  </p:stCondLst>
                                  <p:childTnLst>
                                    <p:set>
                                      <p:cBhvr>
                                        <p:cTn id="145" dur="1" fill="hold">
                                          <p:stCondLst>
                                            <p:cond delay="0"/>
                                          </p:stCondLst>
                                        </p:cTn>
                                        <p:tgtEl>
                                          <p:spTgt spid="268"/>
                                        </p:tgtEl>
                                        <p:attrNameLst>
                                          <p:attrName>style.visibility</p:attrName>
                                        </p:attrNameLst>
                                      </p:cBhvr>
                                      <p:to>
                                        <p:strVal val="visible"/>
                                      </p:to>
                                    </p:set>
                                    <p:animEffect transition="in" filter="fade">
                                      <p:cBhvr>
                                        <p:cTn id="146" dur="500"/>
                                        <p:tgtEl>
                                          <p:spTgt spid="268"/>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270"/>
                                        </p:tgtEl>
                                        <p:attrNameLst>
                                          <p:attrName>style.visibility</p:attrName>
                                        </p:attrNameLst>
                                      </p:cBhvr>
                                      <p:to>
                                        <p:strVal val="visible"/>
                                      </p:to>
                                    </p:set>
                                    <p:animEffect transition="in" filter="fade">
                                      <p:cBhvr>
                                        <p:cTn id="149" dur="500"/>
                                        <p:tgtEl>
                                          <p:spTgt spid="270"/>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271"/>
                                        </p:tgtEl>
                                        <p:attrNameLst>
                                          <p:attrName>style.visibility</p:attrName>
                                        </p:attrNameLst>
                                      </p:cBhvr>
                                      <p:to>
                                        <p:strVal val="visible"/>
                                      </p:to>
                                    </p:set>
                                    <p:animEffect transition="in" filter="fade">
                                      <p:cBhvr>
                                        <p:cTn id="152" dur="500"/>
                                        <p:tgtEl>
                                          <p:spTgt spid="271"/>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272"/>
                                        </p:tgtEl>
                                        <p:attrNameLst>
                                          <p:attrName>style.visibility</p:attrName>
                                        </p:attrNameLst>
                                      </p:cBhvr>
                                      <p:to>
                                        <p:strVal val="visible"/>
                                      </p:to>
                                    </p:set>
                                    <p:animEffect transition="in" filter="fade">
                                      <p:cBhvr>
                                        <p:cTn id="155" dur="500"/>
                                        <p:tgtEl>
                                          <p:spTgt spid="272"/>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273"/>
                                        </p:tgtEl>
                                        <p:attrNameLst>
                                          <p:attrName>style.visibility</p:attrName>
                                        </p:attrNameLst>
                                      </p:cBhvr>
                                      <p:to>
                                        <p:strVal val="visible"/>
                                      </p:to>
                                    </p:set>
                                    <p:animEffect transition="in" filter="fade">
                                      <p:cBhvr>
                                        <p:cTn id="158" dur="500"/>
                                        <p:tgtEl>
                                          <p:spTgt spid="273"/>
                                        </p:tgtEl>
                                      </p:cBhvr>
                                    </p:animEffect>
                                  </p:childTnLst>
                                </p:cTn>
                              </p:par>
                              <p:par>
                                <p:cTn id="159" presetID="10" presetClass="entr" presetSubtype="0" fill="hold" grpId="0" nodeType="withEffect">
                                  <p:stCondLst>
                                    <p:cond delay="0"/>
                                  </p:stCondLst>
                                  <p:childTnLst>
                                    <p:set>
                                      <p:cBhvr>
                                        <p:cTn id="160" dur="1" fill="hold">
                                          <p:stCondLst>
                                            <p:cond delay="0"/>
                                          </p:stCondLst>
                                        </p:cTn>
                                        <p:tgtEl>
                                          <p:spTgt spid="274"/>
                                        </p:tgtEl>
                                        <p:attrNameLst>
                                          <p:attrName>style.visibility</p:attrName>
                                        </p:attrNameLst>
                                      </p:cBhvr>
                                      <p:to>
                                        <p:strVal val="visible"/>
                                      </p:to>
                                    </p:set>
                                    <p:animEffect transition="in" filter="fade">
                                      <p:cBhvr>
                                        <p:cTn id="161" dur="500"/>
                                        <p:tgtEl>
                                          <p:spTgt spid="274"/>
                                        </p:tgtEl>
                                      </p:cBhvr>
                                    </p:animEffect>
                                  </p:childTnLst>
                                </p:cTn>
                              </p:par>
                              <p:par>
                                <p:cTn id="162" presetID="10" presetClass="entr" presetSubtype="0" fill="hold" grpId="0" nodeType="withEffect">
                                  <p:stCondLst>
                                    <p:cond delay="0"/>
                                  </p:stCondLst>
                                  <p:childTnLst>
                                    <p:set>
                                      <p:cBhvr>
                                        <p:cTn id="163" dur="1" fill="hold">
                                          <p:stCondLst>
                                            <p:cond delay="0"/>
                                          </p:stCondLst>
                                        </p:cTn>
                                        <p:tgtEl>
                                          <p:spTgt spid="275"/>
                                        </p:tgtEl>
                                        <p:attrNameLst>
                                          <p:attrName>style.visibility</p:attrName>
                                        </p:attrNameLst>
                                      </p:cBhvr>
                                      <p:to>
                                        <p:strVal val="visible"/>
                                      </p:to>
                                    </p:set>
                                    <p:animEffect transition="in" filter="fade">
                                      <p:cBhvr>
                                        <p:cTn id="164" dur="500"/>
                                        <p:tgtEl>
                                          <p:spTgt spid="275"/>
                                        </p:tgtEl>
                                      </p:cBhvr>
                                    </p:animEffect>
                                  </p:childTnLst>
                                </p:cTn>
                              </p:par>
                              <p:par>
                                <p:cTn id="165" presetID="10" presetClass="entr" presetSubtype="0" fill="hold" grpId="0" nodeType="withEffect">
                                  <p:stCondLst>
                                    <p:cond delay="0"/>
                                  </p:stCondLst>
                                  <p:childTnLst>
                                    <p:set>
                                      <p:cBhvr>
                                        <p:cTn id="166" dur="1" fill="hold">
                                          <p:stCondLst>
                                            <p:cond delay="0"/>
                                          </p:stCondLst>
                                        </p:cTn>
                                        <p:tgtEl>
                                          <p:spTgt spid="276"/>
                                        </p:tgtEl>
                                        <p:attrNameLst>
                                          <p:attrName>style.visibility</p:attrName>
                                        </p:attrNameLst>
                                      </p:cBhvr>
                                      <p:to>
                                        <p:strVal val="visible"/>
                                      </p:to>
                                    </p:set>
                                    <p:animEffect transition="in" filter="fade">
                                      <p:cBhvr>
                                        <p:cTn id="167" dur="500"/>
                                        <p:tgtEl>
                                          <p:spTgt spid="276"/>
                                        </p:tgtEl>
                                      </p:cBhvr>
                                    </p:animEffect>
                                  </p:childTnLst>
                                </p:cTn>
                              </p:par>
                              <p:par>
                                <p:cTn id="168" presetID="10" presetClass="entr" presetSubtype="0" fill="hold" grpId="0" nodeType="withEffect">
                                  <p:stCondLst>
                                    <p:cond delay="0"/>
                                  </p:stCondLst>
                                  <p:childTnLst>
                                    <p:set>
                                      <p:cBhvr>
                                        <p:cTn id="169" dur="1" fill="hold">
                                          <p:stCondLst>
                                            <p:cond delay="0"/>
                                          </p:stCondLst>
                                        </p:cTn>
                                        <p:tgtEl>
                                          <p:spTgt spid="277"/>
                                        </p:tgtEl>
                                        <p:attrNameLst>
                                          <p:attrName>style.visibility</p:attrName>
                                        </p:attrNameLst>
                                      </p:cBhvr>
                                      <p:to>
                                        <p:strVal val="visible"/>
                                      </p:to>
                                    </p:set>
                                    <p:animEffect transition="in" filter="fade">
                                      <p:cBhvr>
                                        <p:cTn id="170" dur="500"/>
                                        <p:tgtEl>
                                          <p:spTgt spid="277"/>
                                        </p:tgtEl>
                                      </p:cBhvr>
                                    </p:animEffect>
                                  </p:childTnLst>
                                </p:cTn>
                              </p:par>
                            </p:childTnLst>
                          </p:cTn>
                        </p:par>
                      </p:childTnLst>
                    </p:cTn>
                  </p:par>
                  <p:par>
                    <p:cTn id="171" fill="hold">
                      <p:stCondLst>
                        <p:cond delay="indefinite"/>
                      </p:stCondLst>
                      <p:childTnLst>
                        <p:par>
                          <p:cTn id="172" fill="hold">
                            <p:stCondLst>
                              <p:cond delay="0"/>
                            </p:stCondLst>
                            <p:childTnLst>
                              <p:par>
                                <p:cTn id="173" presetID="42" presetClass="path" presetSubtype="0" accel="50000" decel="50000" fill="hold" grpId="1" nodeType="clickEffect">
                                  <p:stCondLst>
                                    <p:cond delay="0"/>
                                  </p:stCondLst>
                                  <p:childTnLst>
                                    <p:animMotion origin="layout" path="M 4.16667E-7 1.11111E-6 L -0.02175 0.20139 " pathEditMode="relative" rAng="0" ptsTypes="AA">
                                      <p:cBhvr>
                                        <p:cTn id="174" dur="2000" fill="hold"/>
                                        <p:tgtEl>
                                          <p:spTgt spid="270"/>
                                        </p:tgtEl>
                                        <p:attrNameLst>
                                          <p:attrName>ppt_x</p:attrName>
                                          <p:attrName>ppt_y</p:attrName>
                                        </p:attrNameLst>
                                      </p:cBhvr>
                                      <p:rCtr x="-1094" y="10069"/>
                                    </p:animMotion>
                                  </p:childTnLst>
                                </p:cTn>
                              </p:par>
                              <p:par>
                                <p:cTn id="175" presetID="42" presetClass="path" presetSubtype="0" accel="50000" decel="50000" fill="hold" grpId="1" nodeType="withEffect">
                                  <p:stCondLst>
                                    <p:cond delay="0"/>
                                  </p:stCondLst>
                                  <p:childTnLst>
                                    <p:animMotion origin="layout" path="M 4.16667E-7 1.11111E-6 L -0.18425 0.28981 " pathEditMode="relative" rAng="0" ptsTypes="AA">
                                      <p:cBhvr>
                                        <p:cTn id="176" dur="2000" fill="hold"/>
                                        <p:tgtEl>
                                          <p:spTgt spid="271"/>
                                        </p:tgtEl>
                                        <p:attrNameLst>
                                          <p:attrName>ppt_x</p:attrName>
                                          <p:attrName>ppt_y</p:attrName>
                                        </p:attrNameLst>
                                      </p:cBhvr>
                                      <p:rCtr x="-9219" y="14491"/>
                                    </p:animMotion>
                                  </p:childTnLst>
                                </p:cTn>
                              </p:par>
                              <p:par>
                                <p:cTn id="177" presetID="42" presetClass="path" presetSubtype="0" accel="50000" decel="50000" fill="hold" grpId="1" nodeType="withEffect">
                                  <p:stCondLst>
                                    <p:cond delay="0"/>
                                  </p:stCondLst>
                                  <p:childTnLst>
                                    <p:animMotion origin="layout" path="M 4.16667E-7 1.11111E-6 L -0.1638 0.10625 " pathEditMode="relative" rAng="0" ptsTypes="AA">
                                      <p:cBhvr>
                                        <p:cTn id="178" dur="2000" fill="hold"/>
                                        <p:tgtEl>
                                          <p:spTgt spid="272"/>
                                        </p:tgtEl>
                                        <p:attrNameLst>
                                          <p:attrName>ppt_x</p:attrName>
                                          <p:attrName>ppt_y</p:attrName>
                                        </p:attrNameLst>
                                      </p:cBhvr>
                                      <p:rCtr x="-8190" y="5301"/>
                                    </p:animMotion>
                                  </p:childTnLst>
                                </p:cTn>
                              </p:par>
                              <p:par>
                                <p:cTn id="179" presetID="42" presetClass="path" presetSubtype="0" accel="50000" decel="50000" fill="hold" grpId="1" nodeType="withEffect">
                                  <p:stCondLst>
                                    <p:cond delay="0"/>
                                  </p:stCondLst>
                                  <p:childTnLst>
                                    <p:animMotion origin="layout" path="M 4.16667E-7 1.11111E-6 L -0.11367 -0.11366 " pathEditMode="relative" rAng="0" ptsTypes="AA">
                                      <p:cBhvr>
                                        <p:cTn id="180" dur="2000" fill="hold"/>
                                        <p:tgtEl>
                                          <p:spTgt spid="273"/>
                                        </p:tgtEl>
                                        <p:attrNameLst>
                                          <p:attrName>ppt_x</p:attrName>
                                          <p:attrName>ppt_y</p:attrName>
                                        </p:attrNameLst>
                                      </p:cBhvr>
                                      <p:rCtr x="-5690" y="-5694"/>
                                    </p:animMotion>
                                  </p:childTnLst>
                                </p:cTn>
                              </p:par>
                              <p:par>
                                <p:cTn id="181" presetID="42" presetClass="path" presetSubtype="0" accel="50000" decel="50000" fill="hold" grpId="1" nodeType="withEffect">
                                  <p:stCondLst>
                                    <p:cond delay="0"/>
                                  </p:stCondLst>
                                  <p:childTnLst>
                                    <p:animMotion origin="layout" path="M 4.16667E-7 1.11111E-6 L -0.30925 0.16528 " pathEditMode="relative" rAng="0" ptsTypes="AA">
                                      <p:cBhvr>
                                        <p:cTn id="182" dur="2000" fill="hold"/>
                                        <p:tgtEl>
                                          <p:spTgt spid="274"/>
                                        </p:tgtEl>
                                        <p:attrNameLst>
                                          <p:attrName>ppt_x</p:attrName>
                                          <p:attrName>ppt_y</p:attrName>
                                        </p:attrNameLst>
                                      </p:cBhvr>
                                      <p:rCtr x="-15469" y="8264"/>
                                    </p:animMotion>
                                  </p:childTnLst>
                                </p:cTn>
                              </p:par>
                              <p:par>
                                <p:cTn id="183" presetID="42" presetClass="path" presetSubtype="0" accel="50000" decel="50000" fill="hold" grpId="1" nodeType="withEffect">
                                  <p:stCondLst>
                                    <p:cond delay="0"/>
                                  </p:stCondLst>
                                  <p:childTnLst>
                                    <p:animMotion origin="layout" path="M 4.16667E-7 1.11111E-6 L -0.38659 -0.00579 " pathEditMode="relative" rAng="0" ptsTypes="AA">
                                      <p:cBhvr>
                                        <p:cTn id="184" dur="2000" fill="hold"/>
                                        <p:tgtEl>
                                          <p:spTgt spid="275"/>
                                        </p:tgtEl>
                                        <p:attrNameLst>
                                          <p:attrName>ppt_x</p:attrName>
                                          <p:attrName>ppt_y</p:attrName>
                                        </p:attrNameLst>
                                      </p:cBhvr>
                                      <p:rCtr x="-19336" y="-301"/>
                                    </p:animMotion>
                                  </p:childTnLst>
                                </p:cTn>
                              </p:par>
                              <p:par>
                                <p:cTn id="185" presetID="42" presetClass="path" presetSubtype="0" accel="50000" decel="50000" fill="hold" grpId="1" nodeType="withEffect">
                                  <p:stCondLst>
                                    <p:cond delay="0"/>
                                  </p:stCondLst>
                                  <p:childTnLst>
                                    <p:animMotion origin="layout" path="M 4.16667E-7 1.11111E-6 L -0.25638 -0.06366 " pathEditMode="relative" rAng="0" ptsTypes="AA">
                                      <p:cBhvr>
                                        <p:cTn id="186" dur="2000" fill="hold"/>
                                        <p:tgtEl>
                                          <p:spTgt spid="276"/>
                                        </p:tgtEl>
                                        <p:attrNameLst>
                                          <p:attrName>ppt_x</p:attrName>
                                          <p:attrName>ppt_y</p:attrName>
                                        </p:attrNameLst>
                                      </p:cBhvr>
                                      <p:rCtr x="-12826" y="-3264"/>
                                    </p:animMotion>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4"/>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nodeType="clickEffect">
                                  <p:stCondLst>
                                    <p:cond delay="0"/>
                                  </p:stCondLst>
                                  <p:childTnLst>
                                    <p:set>
                                      <p:cBhvr>
                                        <p:cTn id="19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nodeType="clickEffect">
                                  <p:stCondLst>
                                    <p:cond delay="0"/>
                                  </p:stCondLst>
                                  <p:childTnLst>
                                    <p:set>
                                      <p:cBhvr>
                                        <p:cTn id="19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nodeType="clickEffect">
                                  <p:stCondLst>
                                    <p:cond delay="0"/>
                                  </p:stCondLst>
                                  <p:childTnLst>
                                    <p:set>
                                      <p:cBhvr>
                                        <p:cTn id="20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nodeType="clickEffect">
                                  <p:stCondLst>
                                    <p:cond delay="0"/>
                                  </p:stCondLst>
                                  <p:childTnLst>
                                    <p:set>
                                      <p:cBhvr>
                                        <p:cTn id="20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nodeType="clickEffect">
                                  <p:stCondLst>
                                    <p:cond delay="0"/>
                                  </p:stCondLst>
                                  <p:childTnLst>
                                    <p:set>
                                      <p:cBhvr>
                                        <p:cTn id="2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nodeType="clickEffect">
                                  <p:stCondLst>
                                    <p:cond delay="0"/>
                                  </p:stCondLst>
                                  <p:childTnLst>
                                    <p:set>
                                      <p:cBhvr>
                                        <p:cTn id="2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nodeType="clickEffect">
                                  <p:stCondLst>
                                    <p:cond delay="0"/>
                                  </p:stCondLst>
                                  <p:childTnLst>
                                    <p:set>
                                      <p:cBhvr>
                                        <p:cTn id="2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38" grpId="0" animBg="1"/>
      <p:bldP spid="438" grpId="1" animBg="1"/>
      <p:bldP spid="438" grpId="2" animBg="1"/>
      <p:bldP spid="439" grpId="0" animBg="1"/>
      <p:bldP spid="439" grpId="1" animBg="1"/>
      <p:bldP spid="439" grpId="2" animBg="1"/>
      <p:bldP spid="440" grpId="0" animBg="1"/>
      <p:bldP spid="440" grpId="1" animBg="1"/>
      <p:bldP spid="440" grpId="2" animBg="1"/>
      <p:bldP spid="441" grpId="0" animBg="1"/>
      <p:bldP spid="441" grpId="1" animBg="1"/>
      <p:bldP spid="441" grpId="2" animBg="1"/>
      <p:bldP spid="442" grpId="0" animBg="1"/>
      <p:bldP spid="442" grpId="1" animBg="1"/>
      <p:bldP spid="442" grpId="2" animBg="1"/>
      <p:bldP spid="443" grpId="0" animBg="1"/>
      <p:bldP spid="443" grpId="1" animBg="1"/>
      <p:bldP spid="443" grpId="2" animBg="1"/>
      <p:bldP spid="444" grpId="0" animBg="1"/>
      <p:bldP spid="444" grpId="1" animBg="1"/>
      <p:bldP spid="444" grpId="2" animBg="1"/>
      <p:bldP spid="445" grpId="0" animBg="1"/>
      <p:bldP spid="445" grpId="1" animBg="1"/>
      <p:bldP spid="445" grpId="2" animBg="1"/>
      <p:bldP spid="446" grpId="0" animBg="1"/>
      <p:bldP spid="446" grpId="1" animBg="1"/>
      <p:bldP spid="447" grpId="0" animBg="1"/>
      <p:bldP spid="447" grpId="1" animBg="1"/>
      <p:bldP spid="447" grpId="2" animBg="1"/>
      <p:bldP spid="448" grpId="0" animBg="1"/>
      <p:bldP spid="448" grpId="1" animBg="1"/>
      <p:bldP spid="448" grpId="2" animBg="1"/>
      <p:bldP spid="448" grpId="3" animBg="1"/>
      <p:bldP spid="448" grpId="4" animBg="1"/>
      <p:bldP spid="448" grpId="5" animBg="1"/>
      <p:bldP spid="448" grpId="6" animBg="1"/>
      <p:bldP spid="270" grpId="0" animBg="1"/>
      <p:bldP spid="270" grpId="1" animBg="1"/>
      <p:bldP spid="271" grpId="0" animBg="1"/>
      <p:bldP spid="271" grpId="1" animBg="1"/>
      <p:bldP spid="272" grpId="0" animBg="1"/>
      <p:bldP spid="272" grpId="1" animBg="1"/>
      <p:bldP spid="273" grpId="0" animBg="1"/>
      <p:bldP spid="273" grpId="1" animBg="1"/>
      <p:bldP spid="274" grpId="0" animBg="1"/>
      <p:bldP spid="274" grpId="1" animBg="1"/>
      <p:bldP spid="275" grpId="0" animBg="1"/>
      <p:bldP spid="275" grpId="1" animBg="1"/>
      <p:bldP spid="276" grpId="0" animBg="1"/>
      <p:bldP spid="276" grpId="1" animBg="1"/>
      <p:bldP spid="27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85573-A32C-4733-A55E-43D89E5E374A}"/>
              </a:ext>
            </a:extLst>
          </p:cNvPr>
          <p:cNvSpPr>
            <a:spLocks noGrp="1"/>
          </p:cNvSpPr>
          <p:nvPr>
            <p:ph type="title"/>
          </p:nvPr>
        </p:nvSpPr>
        <p:spPr/>
        <p:txBody>
          <a:bodyPr>
            <a:normAutofit fontScale="90000"/>
          </a:bodyPr>
          <a:lstStyle/>
          <a:p>
            <a:r>
              <a:rPr lang="en-SG" dirty="0"/>
              <a:t>Our Novel Techniques to Overcome the Challenges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4725BB-B8B6-44D9-AC3B-04AA92F1406A}"/>
                  </a:ext>
                </a:extLst>
              </p:cNvPr>
              <p:cNvSpPr>
                <a:spLocks noGrp="1"/>
              </p:cNvSpPr>
              <p:nvPr>
                <p:ph idx="1"/>
              </p:nvPr>
            </p:nvSpPr>
            <p:spPr>
              <a:xfrm>
                <a:off x="93482" y="953809"/>
                <a:ext cx="8133481" cy="5324112"/>
              </a:xfrm>
            </p:spPr>
            <p:txBody>
              <a:bodyPr>
                <a:normAutofit/>
              </a:bodyPr>
              <a:lstStyle/>
              <a:p>
                <a:pPr marL="108000" indent="0">
                  <a:spcBef>
                    <a:spcPts val="1417"/>
                  </a:spcBef>
                  <a:buClr>
                    <a:srgbClr val="000000"/>
                  </a:buClr>
                  <a:buSzPct val="45000"/>
                  <a:buNone/>
                </a:pPr>
                <a:r>
                  <a:rPr lang="en-US" sz="2400" b="1" spc="-1" dirty="0">
                    <a:latin typeface="Arial"/>
                  </a:rPr>
                  <a:t>1. </a:t>
                </a:r>
                <a14:m>
                  <m:oMath xmlns:m="http://schemas.openxmlformats.org/officeDocument/2006/math">
                    <m:r>
                      <a:rPr lang="en-SG" sz="2400" b="1" i="1" spc="-1" smtClean="0">
                        <a:latin typeface="Cambria Math" panose="02040503050406030204" pitchFamily="18" charset="0"/>
                      </a:rPr>
                      <m:t>𝝆</m:t>
                    </m:r>
                  </m:oMath>
                </a14:m>
                <a:r>
                  <a:rPr lang="en-US" sz="2400" b="1" spc="-1" dirty="0">
                    <a:latin typeface="Arial"/>
                  </a:rPr>
                  <a:t>-bounded probability random walk</a:t>
                </a:r>
              </a:p>
              <a:p>
                <a:pPr marL="882900" lvl="1" indent="-342900">
                  <a:lnSpc>
                    <a:spcPct val="100000"/>
                  </a:lnSpc>
                  <a:spcBef>
                    <a:spcPts val="1134"/>
                  </a:spcBef>
                  <a:buClr>
                    <a:srgbClr val="000000"/>
                  </a:buClr>
                  <a:buSzPct val="75000"/>
                  <a:defRPr/>
                </a:pPr>
                <a:r>
                  <a:rPr lang="en-US" sz="2000" spc="-1" dirty="0"/>
                  <a:t>Reach sinks faster (sublinear rounds)</a:t>
                </a:r>
                <a:endParaRPr lang="en-US" sz="2000" spc="-1" dirty="0">
                  <a:latin typeface="Arial"/>
                </a:endParaRPr>
              </a:p>
              <a:p>
                <a:pPr marL="882900" marR="0" lvl="1" indent="-342900" defTabSz="914400" eaLnBrk="1" fontAlgn="auto" latinLnBrk="0" hangingPunct="1">
                  <a:lnSpc>
                    <a:spcPct val="100000"/>
                  </a:lnSpc>
                  <a:spcBef>
                    <a:spcPts val="1134"/>
                  </a:spcBef>
                  <a:spcAft>
                    <a:spcPts val="0"/>
                  </a:spcAft>
                  <a:buClr>
                    <a:srgbClr val="000000"/>
                  </a:buClr>
                  <a:buSzPct val="75000"/>
                  <a:tabLst/>
                  <a:defRPr/>
                </a:pPr>
                <a:r>
                  <a:rPr lang="en-US" sz="2000" spc="-1" dirty="0">
                    <a:latin typeface="Arial"/>
                  </a:rPr>
                  <a:t>Generalization of max-degree random walk [1,2]</a:t>
                </a:r>
              </a:p>
              <a:p>
                <a:pPr marL="882900" lvl="1" indent="-342900">
                  <a:spcBef>
                    <a:spcPts val="1134"/>
                  </a:spcBef>
                  <a:buClr>
                    <a:srgbClr val="000000"/>
                  </a:buClr>
                  <a:buSzPct val="75000"/>
                  <a:defRPr/>
                </a:pPr>
                <a:r>
                  <a:rPr lang="en-US" sz="2000" spc="-1" dirty="0">
                    <a:latin typeface="Arial"/>
                  </a:rPr>
                  <a:t>Do not require knowledge of neighbors (requires </a:t>
                </a:r>
                <a14:m>
                  <m:oMath xmlns:m="http://schemas.openxmlformats.org/officeDocument/2006/math">
                    <m:r>
                      <a:rPr lang="en-US" sz="2000" i="1" spc="-1" dirty="0" smtClean="0">
                        <a:latin typeface="Cambria Math" panose="02040503050406030204" pitchFamily="18" charset="0"/>
                      </a:rPr>
                      <m:t>𝑇</m:t>
                    </m:r>
                    <m:r>
                      <a:rPr lang="en-SG" sz="2000" b="0" i="1" spc="-1" dirty="0" smtClean="0">
                        <a:latin typeface="Cambria Math" panose="02040503050406030204" pitchFamily="18" charset="0"/>
                      </a:rPr>
                      <m:t>≥</m:t>
                    </m:r>
                    <m:r>
                      <a:rPr lang="en-US" sz="2000" i="1" spc="-1" dirty="0" smtClean="0">
                        <a:latin typeface="Cambria Math" panose="02040503050406030204" pitchFamily="18" charset="0"/>
                      </a:rPr>
                      <m:t>4</m:t>
                    </m:r>
                  </m:oMath>
                </a14:m>
                <a:r>
                  <a:rPr lang="en-US" sz="2000" spc="-1" dirty="0">
                    <a:latin typeface="Arial"/>
                  </a:rPr>
                  <a:t>)</a:t>
                </a:r>
              </a:p>
              <a:p>
                <a:pPr marL="882900" lvl="1" indent="-342900">
                  <a:spcBef>
                    <a:spcPts val="1134"/>
                  </a:spcBef>
                  <a:buClr>
                    <a:srgbClr val="000000"/>
                  </a:buClr>
                  <a:buSzPct val="75000"/>
                  <a:defRPr/>
                </a:pPr>
                <a:endParaRPr lang="en-US" sz="2000" spc="-1" dirty="0">
                  <a:latin typeface="Arial"/>
                </a:endParaRPr>
              </a:p>
              <a:p>
                <a:pPr marL="108000" indent="0">
                  <a:spcBef>
                    <a:spcPts val="1417"/>
                  </a:spcBef>
                  <a:buClr>
                    <a:srgbClr val="000000"/>
                  </a:buClr>
                  <a:buSzPct val="45000"/>
                  <a:buNone/>
                </a:pPr>
                <a:r>
                  <a:rPr lang="en-US" sz="2400" b="1" spc="-1" dirty="0"/>
                  <a:t>2. Soundness checking mechanism</a:t>
                </a:r>
              </a:p>
              <a:p>
                <a:pPr marL="108000" indent="0">
                  <a:spcBef>
                    <a:spcPts val="1417"/>
                  </a:spcBef>
                  <a:buClr>
                    <a:srgbClr val="000000"/>
                  </a:buClr>
                  <a:buSzPct val="45000"/>
                  <a:buNone/>
                </a:pPr>
                <a:endParaRPr lang="en-US" sz="2400" b="1" spc="-1" dirty="0"/>
              </a:p>
              <a:p>
                <a:pPr marL="108000" indent="0">
                  <a:spcBef>
                    <a:spcPts val="1417"/>
                  </a:spcBef>
                  <a:buClr>
                    <a:srgbClr val="000000"/>
                  </a:buClr>
                  <a:buSzPct val="45000"/>
                  <a:buNone/>
                </a:pPr>
                <a:r>
                  <a:rPr lang="en-US" sz="2400" b="1" spc="-1" dirty="0"/>
                  <a:t>3. Dual-schedule termination</a:t>
                </a:r>
              </a:p>
              <a:p>
                <a:pPr marL="108000" indent="0">
                  <a:spcBef>
                    <a:spcPts val="1417"/>
                  </a:spcBef>
                  <a:buClr>
                    <a:srgbClr val="000000"/>
                  </a:buClr>
                  <a:buSzPct val="45000"/>
                  <a:buNone/>
                </a:pPr>
                <a:endParaRPr lang="en-US" sz="2400" b="1" spc="-1" dirty="0"/>
              </a:p>
              <a:p>
                <a:pPr marL="0" indent="0">
                  <a:buNone/>
                </a:pPr>
                <a:endParaRPr lang="en-SG" dirty="0"/>
              </a:p>
            </p:txBody>
          </p:sp>
        </mc:Choice>
        <mc:Fallback xmlns="">
          <p:sp>
            <p:nvSpPr>
              <p:cNvPr id="3" name="Content Placeholder 2">
                <a:extLst>
                  <a:ext uri="{FF2B5EF4-FFF2-40B4-BE49-F238E27FC236}">
                    <a16:creationId xmlns:a16="http://schemas.microsoft.com/office/drawing/2014/main" id="{7E4725BB-B8B6-44D9-AC3B-04AA92F1406A}"/>
                  </a:ext>
                </a:extLst>
              </p:cNvPr>
              <p:cNvSpPr>
                <a:spLocks noGrp="1" noRot="1" noChangeAspect="1" noMove="1" noResize="1" noEditPoints="1" noAdjustHandles="1" noChangeArrowheads="1" noChangeShapeType="1" noTextEdit="1"/>
              </p:cNvSpPr>
              <p:nvPr>
                <p:ph idx="1"/>
              </p:nvPr>
            </p:nvSpPr>
            <p:spPr>
              <a:xfrm>
                <a:off x="93482" y="953809"/>
                <a:ext cx="8133481" cy="5324112"/>
              </a:xfrm>
              <a:blipFill>
                <a:blip r:embed="rId4"/>
                <a:stretch>
                  <a:fillRect t="-1487"/>
                </a:stretch>
              </a:blipFill>
            </p:spPr>
            <p:txBody>
              <a:bodyPr/>
              <a:lstStyle/>
              <a:p>
                <a:r>
                  <a:rPr lang="en-SG">
                    <a:noFill/>
                  </a:rPr>
                  <a:t> </a:t>
                </a:r>
              </a:p>
            </p:txBody>
          </p:sp>
        </mc:Fallback>
      </mc:AlternateContent>
      <p:cxnSp>
        <p:nvCxnSpPr>
          <p:cNvPr id="7" name="Straight Arrow Connector 6">
            <a:extLst>
              <a:ext uri="{FF2B5EF4-FFF2-40B4-BE49-F238E27FC236}">
                <a16:creationId xmlns:a16="http://schemas.microsoft.com/office/drawing/2014/main" id="{C203584B-7A00-4199-96DD-335890EC8E27}"/>
              </a:ext>
            </a:extLst>
          </p:cNvPr>
          <p:cNvCxnSpPr>
            <a:cxnSpLocks/>
          </p:cNvCxnSpPr>
          <p:nvPr/>
        </p:nvCxnSpPr>
        <p:spPr>
          <a:xfrm>
            <a:off x="6019449" y="1231375"/>
            <a:ext cx="1782312" cy="318025"/>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cxnSp>
        <p:nvCxnSpPr>
          <p:cNvPr id="9" name="Straight Arrow Connector 8">
            <a:extLst>
              <a:ext uri="{FF2B5EF4-FFF2-40B4-BE49-F238E27FC236}">
                <a16:creationId xmlns:a16="http://schemas.microsoft.com/office/drawing/2014/main" id="{604F98AA-7ADF-4B4F-BAEB-4618F79E3623}"/>
              </a:ext>
            </a:extLst>
          </p:cNvPr>
          <p:cNvCxnSpPr>
            <a:cxnSpLocks/>
          </p:cNvCxnSpPr>
          <p:nvPr/>
        </p:nvCxnSpPr>
        <p:spPr>
          <a:xfrm>
            <a:off x="5755640" y="3317240"/>
            <a:ext cx="1925320" cy="0"/>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sp>
        <p:nvSpPr>
          <p:cNvPr id="8" name="TextBox 7">
            <a:extLst>
              <a:ext uri="{FF2B5EF4-FFF2-40B4-BE49-F238E27FC236}">
                <a16:creationId xmlns:a16="http://schemas.microsoft.com/office/drawing/2014/main" id="{5C04F296-E16E-4B32-B52A-941FE11DC05C}"/>
              </a:ext>
            </a:extLst>
          </p:cNvPr>
          <p:cNvSpPr txBox="1"/>
          <p:nvPr/>
        </p:nvSpPr>
        <p:spPr>
          <a:xfrm>
            <a:off x="8541569" y="666890"/>
            <a:ext cx="2751074" cy="707886"/>
          </a:xfrm>
          <a:prstGeom prst="rect">
            <a:avLst/>
          </a:prstGeom>
          <a:noFill/>
        </p:spPr>
        <p:txBody>
          <a:bodyPr wrap="none" rtlCol="0">
            <a:spAutoFit/>
          </a:bodyPr>
          <a:lstStyle/>
          <a:p>
            <a:r>
              <a:rPr lang="en-SG" sz="4000" dirty="0">
                <a:solidFill>
                  <a:srgbClr val="FF0000"/>
                </a:solidFill>
              </a:rPr>
              <a:t>Challenges</a:t>
            </a:r>
          </a:p>
        </p:txBody>
      </p:sp>
      <p:sp>
        <p:nvSpPr>
          <p:cNvPr id="10" name="TextBox 9">
            <a:extLst>
              <a:ext uri="{FF2B5EF4-FFF2-40B4-BE49-F238E27FC236}">
                <a16:creationId xmlns:a16="http://schemas.microsoft.com/office/drawing/2014/main" id="{F2B4F080-9003-45A8-A00B-D8C1D126CFCC}"/>
              </a:ext>
            </a:extLst>
          </p:cNvPr>
          <p:cNvSpPr txBox="1"/>
          <p:nvPr/>
        </p:nvSpPr>
        <p:spPr>
          <a:xfrm>
            <a:off x="7801761" y="1370617"/>
            <a:ext cx="4474091" cy="4154984"/>
          </a:xfrm>
          <a:prstGeom prst="rect">
            <a:avLst/>
          </a:prstGeom>
          <a:noFill/>
        </p:spPr>
        <p:txBody>
          <a:bodyPr wrap="square" rtlCol="0">
            <a:spAutoFit/>
          </a:bodyPr>
          <a:lstStyle/>
          <a:p>
            <a:pPr marL="285750" indent="-285750">
              <a:buFont typeface="Arial" panose="020B0604020202020204" pitchFamily="34" charset="0"/>
              <a:buChar char="•"/>
            </a:pPr>
            <a:r>
              <a:rPr lang="en-SG" sz="2400" dirty="0"/>
              <a:t>Challenges in random walk</a:t>
            </a:r>
          </a:p>
          <a:p>
            <a:pPr marL="742950" lvl="1" indent="-285750">
              <a:buFont typeface="Arial" panose="020B0604020202020204" pitchFamily="34" charset="0"/>
              <a:buChar char="•"/>
            </a:pPr>
            <a:r>
              <a:rPr lang="en-SG" sz="2400" dirty="0"/>
              <a:t>Existing ones are slow</a:t>
            </a:r>
          </a:p>
          <a:p>
            <a:pPr marL="742950" lvl="1" indent="-285750">
              <a:buFont typeface="Arial" panose="020B0604020202020204" pitchFamily="34" charset="0"/>
              <a:buChar char="•"/>
            </a:pPr>
            <a:r>
              <a:rPr lang="en-SG" sz="2400" dirty="0"/>
              <a:t>Hard to implement with unknown </a:t>
            </a:r>
            <a:r>
              <a:rPr lang="en-SG" sz="2400" dirty="0" err="1"/>
              <a:t>neighbors</a:t>
            </a:r>
            <a:endParaRPr lang="en-SG" sz="2400" dirty="0"/>
          </a:p>
          <a:p>
            <a:pPr marL="742950" lvl="1" indent="-285750">
              <a:buFont typeface="Arial" panose="020B0604020202020204" pitchFamily="34" charset="0"/>
              <a:buChar char="•"/>
            </a:pPr>
            <a:endParaRPr lang="en-SG" sz="2400" dirty="0"/>
          </a:p>
          <a:p>
            <a:pPr marL="285750" indent="-285750">
              <a:buFont typeface="Arial" panose="020B0604020202020204" pitchFamily="34" charset="0"/>
              <a:buChar char="•"/>
            </a:pPr>
            <a:r>
              <a:rPr lang="en-SG" sz="2400" dirty="0"/>
              <a:t>Some values are not collected</a:t>
            </a:r>
          </a:p>
          <a:p>
            <a:pPr marL="742950" lvl="1" indent="-285750">
              <a:buFont typeface="Arial" panose="020B0604020202020204" pitchFamily="34" charset="0"/>
              <a:buChar char="•"/>
            </a:pPr>
            <a:r>
              <a:rPr lang="en-SG" sz="2400" dirty="0"/>
              <a:t>Too many/few sinks</a:t>
            </a:r>
          </a:p>
          <a:p>
            <a:pPr marL="742950" lvl="1" indent="-285750">
              <a:buFont typeface="Arial" panose="020B0604020202020204" pitchFamily="34" charset="0"/>
              <a:buChar char="•"/>
            </a:pPr>
            <a:r>
              <a:rPr lang="en-SG" sz="2400" dirty="0"/>
              <a:t>Random walk too short</a:t>
            </a:r>
          </a:p>
          <a:p>
            <a:pPr marL="742950" lvl="1" indent="-285750">
              <a:buFont typeface="Arial" panose="020B0604020202020204" pitchFamily="34" charset="0"/>
              <a:buChar char="•"/>
            </a:pPr>
            <a:r>
              <a:rPr lang="en-SG" sz="2400" dirty="0"/>
              <a:t>Sink flooding for too many/too few rounds</a:t>
            </a:r>
          </a:p>
        </p:txBody>
      </p:sp>
      <p:cxnSp>
        <p:nvCxnSpPr>
          <p:cNvPr id="13" name="Straight Arrow Connector 12">
            <a:extLst>
              <a:ext uri="{FF2B5EF4-FFF2-40B4-BE49-F238E27FC236}">
                <a16:creationId xmlns:a16="http://schemas.microsoft.com/office/drawing/2014/main" id="{86374C76-CA6D-4CB5-B978-5D771BCC112F}"/>
              </a:ext>
            </a:extLst>
          </p:cNvPr>
          <p:cNvCxnSpPr>
            <a:cxnSpLocks/>
          </p:cNvCxnSpPr>
          <p:nvPr/>
        </p:nvCxnSpPr>
        <p:spPr>
          <a:xfrm flipV="1">
            <a:off x="4851400" y="3540761"/>
            <a:ext cx="2778661" cy="883919"/>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sp>
        <p:nvSpPr>
          <p:cNvPr id="11" name="TextBox 10">
            <a:extLst>
              <a:ext uri="{FF2B5EF4-FFF2-40B4-BE49-F238E27FC236}">
                <a16:creationId xmlns:a16="http://schemas.microsoft.com/office/drawing/2014/main" id="{34B65279-82B2-46C4-9C17-C95635E03158}"/>
              </a:ext>
            </a:extLst>
          </p:cNvPr>
          <p:cNvSpPr txBox="1"/>
          <p:nvPr/>
        </p:nvSpPr>
        <p:spPr>
          <a:xfrm>
            <a:off x="7630061" y="5480744"/>
            <a:ext cx="4561939" cy="923330"/>
          </a:xfrm>
          <a:prstGeom prst="rect">
            <a:avLst/>
          </a:prstGeom>
          <a:noFill/>
        </p:spPr>
        <p:txBody>
          <a:bodyPr wrap="square">
            <a:spAutoFit/>
          </a:bodyPr>
          <a:lstStyle>
            <a:defPPr>
              <a:defRPr lang="en-US"/>
            </a:defPPr>
            <a:lvl1pPr>
              <a:defRPr b="0" i="0" u="none" strike="noStrike" baseline="0">
                <a:solidFill>
                  <a:schemeClr val="accent1">
                    <a:lumMod val="50000"/>
                  </a:schemeClr>
                </a:solidFill>
                <a:latin typeface="Times New Roman" panose="02020603050405020304" pitchFamily="18" charset="0"/>
                <a:cs typeface="Times New Roman" panose="02020603050405020304" pitchFamily="18" charset="0"/>
              </a:defRPr>
            </a:lvl1pPr>
          </a:lstStyle>
          <a:p>
            <a:r>
              <a:rPr lang="en-SG" dirty="0"/>
              <a:t>[1] </a:t>
            </a:r>
            <a:r>
              <a:rPr lang="en-SG" dirty="0" err="1"/>
              <a:t>Denysyuk</a:t>
            </a:r>
            <a:r>
              <a:rPr lang="en-SG" dirty="0"/>
              <a:t> and Rodrigues. 2014. In DISC.</a:t>
            </a:r>
          </a:p>
          <a:p>
            <a:r>
              <a:rPr lang="en-SG" dirty="0"/>
              <a:t>[2] Ahmadi, Kuhn, </a:t>
            </a:r>
            <a:r>
              <a:rPr lang="en-SG" dirty="0" err="1"/>
              <a:t>Kutten</a:t>
            </a:r>
            <a:r>
              <a:rPr lang="en-SG" dirty="0"/>
              <a:t>, </a:t>
            </a:r>
            <a:r>
              <a:rPr lang="en-SG" dirty="0" err="1"/>
              <a:t>Molla</a:t>
            </a:r>
            <a:r>
              <a:rPr lang="en-SG" dirty="0"/>
              <a:t>, and </a:t>
            </a:r>
            <a:r>
              <a:rPr lang="en-SG" dirty="0" err="1"/>
              <a:t>Pandurangan</a:t>
            </a:r>
            <a:r>
              <a:rPr lang="en-SG" dirty="0"/>
              <a:t>. 2019.. In ICDCS.</a:t>
            </a:r>
          </a:p>
        </p:txBody>
      </p:sp>
    </p:spTree>
    <p:custDataLst>
      <p:tags r:id="rId1"/>
    </p:custDataLst>
    <p:extLst>
      <p:ext uri="{BB962C8B-B14F-4D97-AF65-F5344CB8AC3E}">
        <p14:creationId xmlns:p14="http://schemas.microsoft.com/office/powerpoint/2010/main" val="143000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left)">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left)">
                                      <p:cBhvr>
                                        <p:cTn id="4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F06EBA32-2596-4B4A-9DC5-6374BF82CA9C}"/>
              </a:ext>
            </a:extLst>
          </p:cNvPr>
          <p:cNvGrpSpPr/>
          <p:nvPr/>
        </p:nvGrpSpPr>
        <p:grpSpPr>
          <a:xfrm>
            <a:off x="2847563" y="3002254"/>
            <a:ext cx="5673047" cy="3498105"/>
            <a:chOff x="1136770" y="2220638"/>
            <a:chExt cx="5673047" cy="3498105"/>
          </a:xfrm>
        </p:grpSpPr>
        <p:cxnSp>
          <p:nvCxnSpPr>
            <p:cNvPr id="7" name="Straight Connector 6">
              <a:extLst>
                <a:ext uri="{FF2B5EF4-FFF2-40B4-BE49-F238E27FC236}">
                  <a16:creationId xmlns:a16="http://schemas.microsoft.com/office/drawing/2014/main" id="{14C2FCD2-E32B-46F0-9CC5-EC23C9DF1A60}"/>
                </a:ext>
              </a:extLst>
            </p:cNvPr>
            <p:cNvCxnSpPr/>
            <p:nvPr/>
          </p:nvCxnSpPr>
          <p:spPr>
            <a:xfrm flipV="1">
              <a:off x="1616091" y="2783656"/>
              <a:ext cx="1599447" cy="491907"/>
            </a:xfrm>
            <a:prstGeom prst="line">
              <a:avLst/>
            </a:prstGeom>
            <a:ln w="38100"/>
          </p:spPr>
          <p:style>
            <a:lnRef idx="3">
              <a:schemeClr val="dk1"/>
            </a:lnRef>
            <a:fillRef idx="0">
              <a:schemeClr val="dk1"/>
            </a:fillRef>
            <a:effectRef idx="2">
              <a:schemeClr val="dk1"/>
            </a:effectRef>
            <a:fontRef idx="minor">
              <a:schemeClr val="tx1"/>
            </a:fontRef>
          </p:style>
        </p:cxnSp>
        <p:cxnSp>
          <p:nvCxnSpPr>
            <p:cNvPr id="8" name="Straight Connector 7">
              <a:extLst>
                <a:ext uri="{FF2B5EF4-FFF2-40B4-BE49-F238E27FC236}">
                  <a16:creationId xmlns:a16="http://schemas.microsoft.com/office/drawing/2014/main" id="{C32E71F7-5F0B-444D-A094-5B0203C5500E}"/>
                </a:ext>
              </a:extLst>
            </p:cNvPr>
            <p:cNvCxnSpPr>
              <a:cxnSpLocks/>
            </p:cNvCxnSpPr>
            <p:nvPr/>
          </p:nvCxnSpPr>
          <p:spPr>
            <a:xfrm>
              <a:off x="1676463" y="3367666"/>
              <a:ext cx="923926" cy="989287"/>
            </a:xfrm>
            <a:prstGeom prst="line">
              <a:avLst/>
            </a:prstGeom>
            <a:ln w="38100"/>
          </p:spPr>
          <p:style>
            <a:lnRef idx="3">
              <a:schemeClr val="dk1"/>
            </a:lnRef>
            <a:fillRef idx="0">
              <a:schemeClr val="dk1"/>
            </a:fillRef>
            <a:effectRef idx="2">
              <a:schemeClr val="dk1"/>
            </a:effectRef>
            <a:fontRef idx="minor">
              <a:schemeClr val="tx1"/>
            </a:fontRef>
          </p:style>
        </p:cxnSp>
        <p:cxnSp>
          <p:nvCxnSpPr>
            <p:cNvPr id="9" name="Straight Connector 8">
              <a:extLst>
                <a:ext uri="{FF2B5EF4-FFF2-40B4-BE49-F238E27FC236}">
                  <a16:creationId xmlns:a16="http://schemas.microsoft.com/office/drawing/2014/main" id="{5D371D69-4A68-4E16-90F9-034A870A0ED9}"/>
                </a:ext>
              </a:extLst>
            </p:cNvPr>
            <p:cNvCxnSpPr>
              <a:cxnSpLocks/>
            </p:cNvCxnSpPr>
            <p:nvPr/>
          </p:nvCxnSpPr>
          <p:spPr>
            <a:xfrm>
              <a:off x="3321801" y="2934010"/>
              <a:ext cx="923926" cy="989287"/>
            </a:xfrm>
            <a:prstGeom prst="line">
              <a:avLst/>
            </a:prstGeom>
            <a:ln w="38100"/>
          </p:spPr>
          <p:style>
            <a:lnRef idx="3">
              <a:schemeClr val="dk1"/>
            </a:lnRef>
            <a:fillRef idx="0">
              <a:schemeClr val="dk1"/>
            </a:fillRef>
            <a:effectRef idx="2">
              <a:schemeClr val="dk1"/>
            </a:effectRef>
            <a:fontRef idx="minor">
              <a:schemeClr val="tx1"/>
            </a:fontRef>
          </p:style>
        </p:cxnSp>
        <p:cxnSp>
          <p:nvCxnSpPr>
            <p:cNvPr id="10" name="Straight Connector 9">
              <a:extLst>
                <a:ext uri="{FF2B5EF4-FFF2-40B4-BE49-F238E27FC236}">
                  <a16:creationId xmlns:a16="http://schemas.microsoft.com/office/drawing/2014/main" id="{134B758C-7300-4E42-AA44-A54FEE16117D}"/>
                </a:ext>
              </a:extLst>
            </p:cNvPr>
            <p:cNvCxnSpPr>
              <a:cxnSpLocks/>
              <a:stCxn id="28" idx="3"/>
            </p:cNvCxnSpPr>
            <p:nvPr/>
          </p:nvCxnSpPr>
          <p:spPr>
            <a:xfrm flipH="1">
              <a:off x="4549433" y="2449452"/>
              <a:ext cx="511838" cy="1450250"/>
            </a:xfrm>
            <a:prstGeom prst="line">
              <a:avLst/>
            </a:prstGeom>
            <a:ln w="38100"/>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8027673F-25FA-418A-B6B1-92503E89AE3E}"/>
                </a:ext>
              </a:extLst>
            </p:cNvPr>
            <p:cNvCxnSpPr>
              <a:cxnSpLocks/>
            </p:cNvCxnSpPr>
            <p:nvPr/>
          </p:nvCxnSpPr>
          <p:spPr>
            <a:xfrm flipH="1" flipV="1">
              <a:off x="4600873" y="4049889"/>
              <a:ext cx="1622977" cy="585490"/>
            </a:xfrm>
            <a:prstGeom prst="line">
              <a:avLst/>
            </a:prstGeom>
            <a:ln w="38100"/>
          </p:spPr>
          <p:style>
            <a:lnRef idx="3">
              <a:schemeClr val="dk1"/>
            </a:lnRef>
            <a:fillRef idx="0">
              <a:schemeClr val="dk1"/>
            </a:fillRef>
            <a:effectRef idx="2">
              <a:schemeClr val="dk1"/>
            </a:effectRef>
            <a:fontRef idx="minor">
              <a:schemeClr val="tx1"/>
            </a:fontRef>
          </p:style>
        </p:cxnSp>
        <p:cxnSp>
          <p:nvCxnSpPr>
            <p:cNvPr id="12" name="Straight Connector 11">
              <a:extLst>
                <a:ext uri="{FF2B5EF4-FFF2-40B4-BE49-F238E27FC236}">
                  <a16:creationId xmlns:a16="http://schemas.microsoft.com/office/drawing/2014/main" id="{B8318B5F-79E4-476E-8046-F1AA1729FF70}"/>
                </a:ext>
              </a:extLst>
            </p:cNvPr>
            <p:cNvCxnSpPr>
              <a:cxnSpLocks/>
            </p:cNvCxnSpPr>
            <p:nvPr/>
          </p:nvCxnSpPr>
          <p:spPr>
            <a:xfrm flipV="1">
              <a:off x="6335774" y="3206285"/>
              <a:ext cx="59879" cy="1523066"/>
            </a:xfrm>
            <a:prstGeom prst="line">
              <a:avLst/>
            </a:prstGeom>
            <a:ln w="38100"/>
          </p:spPr>
          <p:style>
            <a:lnRef idx="3">
              <a:schemeClr val="dk1"/>
            </a:lnRef>
            <a:fillRef idx="0">
              <a:schemeClr val="dk1"/>
            </a:fillRef>
            <a:effectRef idx="2">
              <a:schemeClr val="dk1"/>
            </a:effectRef>
            <a:fontRef idx="minor">
              <a:schemeClr val="tx1"/>
            </a:fontRef>
          </p:style>
        </p:cxnSp>
        <p:cxnSp>
          <p:nvCxnSpPr>
            <p:cNvPr id="13" name="Straight Connector 12">
              <a:extLst>
                <a:ext uri="{FF2B5EF4-FFF2-40B4-BE49-F238E27FC236}">
                  <a16:creationId xmlns:a16="http://schemas.microsoft.com/office/drawing/2014/main" id="{CC5F4D80-CC5F-4453-AE86-270C13B9207B}"/>
                </a:ext>
              </a:extLst>
            </p:cNvPr>
            <p:cNvCxnSpPr>
              <a:cxnSpLocks/>
            </p:cNvCxnSpPr>
            <p:nvPr/>
          </p:nvCxnSpPr>
          <p:spPr>
            <a:xfrm flipH="1">
              <a:off x="4072385" y="4730276"/>
              <a:ext cx="2173728" cy="538330"/>
            </a:xfrm>
            <a:prstGeom prst="line">
              <a:avLst/>
            </a:prstGeom>
            <a:ln w="38100"/>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3EB5FE3A-3B6C-447E-8717-71A8D63C810E}"/>
                </a:ext>
              </a:extLst>
            </p:cNvPr>
            <p:cNvCxnSpPr>
              <a:cxnSpLocks/>
            </p:cNvCxnSpPr>
            <p:nvPr/>
          </p:nvCxnSpPr>
          <p:spPr>
            <a:xfrm flipH="1">
              <a:off x="2270785" y="3951598"/>
              <a:ext cx="2173728" cy="538330"/>
            </a:xfrm>
            <a:prstGeom prst="line">
              <a:avLst/>
            </a:prstGeom>
            <a:ln w="38100"/>
          </p:spPr>
          <p:style>
            <a:lnRef idx="3">
              <a:schemeClr val="dk1"/>
            </a:lnRef>
            <a:fillRef idx="0">
              <a:schemeClr val="dk1"/>
            </a:fillRef>
            <a:effectRef idx="2">
              <a:schemeClr val="dk1"/>
            </a:effectRef>
            <a:fontRef idx="minor">
              <a:schemeClr val="tx1"/>
            </a:fontRef>
          </p:style>
        </p:cxnSp>
        <p:grpSp>
          <p:nvGrpSpPr>
            <p:cNvPr id="15" name="Group 14">
              <a:extLst>
                <a:ext uri="{FF2B5EF4-FFF2-40B4-BE49-F238E27FC236}">
                  <a16:creationId xmlns:a16="http://schemas.microsoft.com/office/drawing/2014/main" id="{3C43E75D-18F8-4F3E-A088-1C565B3A19EE}"/>
                </a:ext>
              </a:extLst>
            </p:cNvPr>
            <p:cNvGrpSpPr/>
            <p:nvPr/>
          </p:nvGrpSpPr>
          <p:grpSpPr>
            <a:xfrm>
              <a:off x="5851166" y="3035900"/>
              <a:ext cx="958651" cy="721698"/>
              <a:chOff x="2186092" y="1721444"/>
              <a:chExt cx="851133" cy="640756"/>
            </a:xfrm>
          </p:grpSpPr>
          <p:sp>
            <p:nvSpPr>
              <p:cNvPr id="100" name="Rectangle: Rounded Corners 99">
                <a:extLst>
                  <a:ext uri="{FF2B5EF4-FFF2-40B4-BE49-F238E27FC236}">
                    <a16:creationId xmlns:a16="http://schemas.microsoft.com/office/drawing/2014/main" id="{D11A18C5-EE25-4D2B-A177-B4D9B67F8242}"/>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01" name="Rectangle: Rounded Corners 100">
                <a:extLst>
                  <a:ext uri="{FF2B5EF4-FFF2-40B4-BE49-F238E27FC236}">
                    <a16:creationId xmlns:a16="http://schemas.microsoft.com/office/drawing/2014/main" id="{18CBE125-99B9-407C-9D2D-22DBE55938EF}"/>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02" name="Group 101">
                <a:extLst>
                  <a:ext uri="{FF2B5EF4-FFF2-40B4-BE49-F238E27FC236}">
                    <a16:creationId xmlns:a16="http://schemas.microsoft.com/office/drawing/2014/main" id="{C0AC033C-FED4-4395-8BB7-ACD8F646A585}"/>
                  </a:ext>
                </a:extLst>
              </p:cNvPr>
              <p:cNvGrpSpPr/>
              <p:nvPr/>
            </p:nvGrpSpPr>
            <p:grpSpPr>
              <a:xfrm>
                <a:off x="2444916" y="2213210"/>
                <a:ext cx="333485" cy="148990"/>
                <a:chOff x="5090160" y="3721608"/>
                <a:chExt cx="1429512" cy="457200"/>
              </a:xfrm>
            </p:grpSpPr>
            <p:sp>
              <p:nvSpPr>
                <p:cNvPr id="109" name="Rectangle: Rounded Corners 108">
                  <a:extLst>
                    <a:ext uri="{FF2B5EF4-FFF2-40B4-BE49-F238E27FC236}">
                      <a16:creationId xmlns:a16="http://schemas.microsoft.com/office/drawing/2014/main" id="{E6EE5729-07F5-420F-89BD-5BE8AD7949EE}"/>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10" name="Rectangle: Rounded Corners 109">
                  <a:extLst>
                    <a:ext uri="{FF2B5EF4-FFF2-40B4-BE49-F238E27FC236}">
                      <a16:creationId xmlns:a16="http://schemas.microsoft.com/office/drawing/2014/main" id="{4EC7D7E7-F19D-4839-9D43-E6BCF2B9F13F}"/>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03" name="Rectangle: Rounded Corners 102">
                <a:extLst>
                  <a:ext uri="{FF2B5EF4-FFF2-40B4-BE49-F238E27FC236}">
                    <a16:creationId xmlns:a16="http://schemas.microsoft.com/office/drawing/2014/main" id="{B4535650-9B06-4FD4-BA6C-B334CDC64856}"/>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104" name="Group 103">
                <a:extLst>
                  <a:ext uri="{FF2B5EF4-FFF2-40B4-BE49-F238E27FC236}">
                    <a16:creationId xmlns:a16="http://schemas.microsoft.com/office/drawing/2014/main" id="{0D0B7F4C-6D8B-4E27-96BA-1CE52E597F0D}"/>
                  </a:ext>
                </a:extLst>
              </p:cNvPr>
              <p:cNvGrpSpPr/>
              <p:nvPr/>
            </p:nvGrpSpPr>
            <p:grpSpPr>
              <a:xfrm>
                <a:off x="2260805" y="2148228"/>
                <a:ext cx="151882" cy="32993"/>
                <a:chOff x="3308026" y="3186049"/>
                <a:chExt cx="151882" cy="32993"/>
              </a:xfrm>
            </p:grpSpPr>
            <p:sp>
              <p:nvSpPr>
                <p:cNvPr id="106" name="Oval 105">
                  <a:extLst>
                    <a:ext uri="{FF2B5EF4-FFF2-40B4-BE49-F238E27FC236}">
                      <a16:creationId xmlns:a16="http://schemas.microsoft.com/office/drawing/2014/main" id="{EDE05FD2-32D5-4C29-A230-CE5843E30725}"/>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07" name="Oval 106">
                  <a:extLst>
                    <a:ext uri="{FF2B5EF4-FFF2-40B4-BE49-F238E27FC236}">
                      <a16:creationId xmlns:a16="http://schemas.microsoft.com/office/drawing/2014/main" id="{74D4D8B3-1E09-43F7-83EB-7F3E547AD078}"/>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108" name="Oval 107">
                  <a:extLst>
                    <a:ext uri="{FF2B5EF4-FFF2-40B4-BE49-F238E27FC236}">
                      <a16:creationId xmlns:a16="http://schemas.microsoft.com/office/drawing/2014/main" id="{6A6B7C6E-3CA7-4136-9C7C-8556B2DF95FC}"/>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105" name="Rectangle 104">
                <a:extLst>
                  <a:ext uri="{FF2B5EF4-FFF2-40B4-BE49-F238E27FC236}">
                    <a16:creationId xmlns:a16="http://schemas.microsoft.com/office/drawing/2014/main" id="{0CA0CEFF-9F23-4F7D-9DC1-B10BB7EEDFE8}"/>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6" name="Group 15">
              <a:extLst>
                <a:ext uri="{FF2B5EF4-FFF2-40B4-BE49-F238E27FC236}">
                  <a16:creationId xmlns:a16="http://schemas.microsoft.com/office/drawing/2014/main" id="{D0CE4E2E-8CFD-4F9B-A829-5F11A89A00CA}"/>
                </a:ext>
              </a:extLst>
            </p:cNvPr>
            <p:cNvGrpSpPr/>
            <p:nvPr/>
          </p:nvGrpSpPr>
          <p:grpSpPr>
            <a:xfrm>
              <a:off x="5801775" y="4360649"/>
              <a:ext cx="958651" cy="721698"/>
              <a:chOff x="2186092" y="1721444"/>
              <a:chExt cx="851133" cy="640756"/>
            </a:xfrm>
          </p:grpSpPr>
          <p:sp>
            <p:nvSpPr>
              <p:cNvPr id="89" name="Rectangle: Rounded Corners 88">
                <a:extLst>
                  <a:ext uri="{FF2B5EF4-FFF2-40B4-BE49-F238E27FC236}">
                    <a16:creationId xmlns:a16="http://schemas.microsoft.com/office/drawing/2014/main" id="{3513A4C2-0870-4A4B-B3B7-B7CB6F963B76}"/>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90" name="Rectangle: Rounded Corners 89">
                <a:extLst>
                  <a:ext uri="{FF2B5EF4-FFF2-40B4-BE49-F238E27FC236}">
                    <a16:creationId xmlns:a16="http://schemas.microsoft.com/office/drawing/2014/main" id="{C0D3666E-BBA3-4AFD-ABC9-F3502F6E8124}"/>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91" name="Group 90">
                <a:extLst>
                  <a:ext uri="{FF2B5EF4-FFF2-40B4-BE49-F238E27FC236}">
                    <a16:creationId xmlns:a16="http://schemas.microsoft.com/office/drawing/2014/main" id="{01F53972-E454-4C86-BD16-68AB5ACD2EEB}"/>
                  </a:ext>
                </a:extLst>
              </p:cNvPr>
              <p:cNvGrpSpPr/>
              <p:nvPr/>
            </p:nvGrpSpPr>
            <p:grpSpPr>
              <a:xfrm>
                <a:off x="2444916" y="2213210"/>
                <a:ext cx="333485" cy="148990"/>
                <a:chOff x="5090160" y="3721608"/>
                <a:chExt cx="1429512" cy="457200"/>
              </a:xfrm>
            </p:grpSpPr>
            <p:sp>
              <p:nvSpPr>
                <p:cNvPr id="98" name="Rectangle: Rounded Corners 97">
                  <a:extLst>
                    <a:ext uri="{FF2B5EF4-FFF2-40B4-BE49-F238E27FC236}">
                      <a16:creationId xmlns:a16="http://schemas.microsoft.com/office/drawing/2014/main" id="{7E3DF553-4A91-4E80-8683-DAE0E3C64137}"/>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99" name="Rectangle: Rounded Corners 98">
                  <a:extLst>
                    <a:ext uri="{FF2B5EF4-FFF2-40B4-BE49-F238E27FC236}">
                      <a16:creationId xmlns:a16="http://schemas.microsoft.com/office/drawing/2014/main" id="{94ED7B65-7816-4CC7-A297-ABC41A8C2E4F}"/>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92" name="Rectangle: Rounded Corners 91">
                <a:extLst>
                  <a:ext uri="{FF2B5EF4-FFF2-40B4-BE49-F238E27FC236}">
                    <a16:creationId xmlns:a16="http://schemas.microsoft.com/office/drawing/2014/main" id="{B2018B9E-8149-40C1-88D1-6165D93483E5}"/>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93" name="Group 92">
                <a:extLst>
                  <a:ext uri="{FF2B5EF4-FFF2-40B4-BE49-F238E27FC236}">
                    <a16:creationId xmlns:a16="http://schemas.microsoft.com/office/drawing/2014/main" id="{69852F03-B6B6-48F2-86A6-0ABA51C90655}"/>
                  </a:ext>
                </a:extLst>
              </p:cNvPr>
              <p:cNvGrpSpPr/>
              <p:nvPr/>
            </p:nvGrpSpPr>
            <p:grpSpPr>
              <a:xfrm>
                <a:off x="2260805" y="2148228"/>
                <a:ext cx="151882" cy="32993"/>
                <a:chOff x="3308026" y="3186049"/>
                <a:chExt cx="151882" cy="32993"/>
              </a:xfrm>
            </p:grpSpPr>
            <p:sp>
              <p:nvSpPr>
                <p:cNvPr id="95" name="Oval 94">
                  <a:extLst>
                    <a:ext uri="{FF2B5EF4-FFF2-40B4-BE49-F238E27FC236}">
                      <a16:creationId xmlns:a16="http://schemas.microsoft.com/office/drawing/2014/main" id="{2DFF6E0D-F0D3-4A7A-BBE3-51C78DD19735}"/>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96" name="Oval 95">
                  <a:extLst>
                    <a:ext uri="{FF2B5EF4-FFF2-40B4-BE49-F238E27FC236}">
                      <a16:creationId xmlns:a16="http://schemas.microsoft.com/office/drawing/2014/main" id="{11560EDE-533B-4958-8ACC-91D4A8151853}"/>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97" name="Oval 96">
                  <a:extLst>
                    <a:ext uri="{FF2B5EF4-FFF2-40B4-BE49-F238E27FC236}">
                      <a16:creationId xmlns:a16="http://schemas.microsoft.com/office/drawing/2014/main" id="{08187175-AAA1-48E3-82E5-5D72CC6428B9}"/>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94" name="Rectangle 93">
                <a:extLst>
                  <a:ext uri="{FF2B5EF4-FFF2-40B4-BE49-F238E27FC236}">
                    <a16:creationId xmlns:a16="http://schemas.microsoft.com/office/drawing/2014/main" id="{187BEFFA-D7F0-4BDB-B392-83CA512FEDBE}"/>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7" name="Group 16">
              <a:extLst>
                <a:ext uri="{FF2B5EF4-FFF2-40B4-BE49-F238E27FC236}">
                  <a16:creationId xmlns:a16="http://schemas.microsoft.com/office/drawing/2014/main" id="{66FD0160-BBF5-4C8B-A3C1-03D21F43ED34}"/>
                </a:ext>
              </a:extLst>
            </p:cNvPr>
            <p:cNvGrpSpPr/>
            <p:nvPr/>
          </p:nvGrpSpPr>
          <p:grpSpPr>
            <a:xfrm>
              <a:off x="3913171" y="3710884"/>
              <a:ext cx="958651" cy="721698"/>
              <a:chOff x="2186092" y="1721444"/>
              <a:chExt cx="851133" cy="640756"/>
            </a:xfrm>
          </p:grpSpPr>
          <p:sp>
            <p:nvSpPr>
              <p:cNvPr id="78" name="Rectangle: Rounded Corners 77">
                <a:extLst>
                  <a:ext uri="{FF2B5EF4-FFF2-40B4-BE49-F238E27FC236}">
                    <a16:creationId xmlns:a16="http://schemas.microsoft.com/office/drawing/2014/main" id="{A70B4D87-E80A-443C-8413-1E8A22CA1358}"/>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79" name="Rectangle: Rounded Corners 78">
                <a:extLst>
                  <a:ext uri="{FF2B5EF4-FFF2-40B4-BE49-F238E27FC236}">
                    <a16:creationId xmlns:a16="http://schemas.microsoft.com/office/drawing/2014/main" id="{503242ED-5E78-45E9-B2C9-DC0617BDB48A}"/>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80" name="Group 79">
                <a:extLst>
                  <a:ext uri="{FF2B5EF4-FFF2-40B4-BE49-F238E27FC236}">
                    <a16:creationId xmlns:a16="http://schemas.microsoft.com/office/drawing/2014/main" id="{B05AE8C2-72AD-40C5-8174-FB6E772E24D5}"/>
                  </a:ext>
                </a:extLst>
              </p:cNvPr>
              <p:cNvGrpSpPr/>
              <p:nvPr/>
            </p:nvGrpSpPr>
            <p:grpSpPr>
              <a:xfrm>
                <a:off x="2444916" y="2213210"/>
                <a:ext cx="333485" cy="148990"/>
                <a:chOff x="5090160" y="3721608"/>
                <a:chExt cx="1429512" cy="457200"/>
              </a:xfrm>
            </p:grpSpPr>
            <p:sp>
              <p:nvSpPr>
                <p:cNvPr id="87" name="Rectangle: Rounded Corners 86">
                  <a:extLst>
                    <a:ext uri="{FF2B5EF4-FFF2-40B4-BE49-F238E27FC236}">
                      <a16:creationId xmlns:a16="http://schemas.microsoft.com/office/drawing/2014/main" id="{D1F74490-6313-4995-A26F-8B4B85F49B61}"/>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88" name="Rectangle: Rounded Corners 87">
                  <a:extLst>
                    <a:ext uri="{FF2B5EF4-FFF2-40B4-BE49-F238E27FC236}">
                      <a16:creationId xmlns:a16="http://schemas.microsoft.com/office/drawing/2014/main" id="{A77166F9-C182-45FA-9C46-F0EAEAE05030}"/>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81" name="Rectangle: Rounded Corners 80">
                <a:extLst>
                  <a:ext uri="{FF2B5EF4-FFF2-40B4-BE49-F238E27FC236}">
                    <a16:creationId xmlns:a16="http://schemas.microsoft.com/office/drawing/2014/main" id="{1DA01ABC-9E08-43E2-AA0C-E0A873499137}"/>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82" name="Group 81">
                <a:extLst>
                  <a:ext uri="{FF2B5EF4-FFF2-40B4-BE49-F238E27FC236}">
                    <a16:creationId xmlns:a16="http://schemas.microsoft.com/office/drawing/2014/main" id="{5E09FDED-49E1-4C5E-B79A-DCE578B66F55}"/>
                  </a:ext>
                </a:extLst>
              </p:cNvPr>
              <p:cNvGrpSpPr/>
              <p:nvPr/>
            </p:nvGrpSpPr>
            <p:grpSpPr>
              <a:xfrm>
                <a:off x="2260805" y="2148228"/>
                <a:ext cx="151882" cy="32993"/>
                <a:chOff x="3308026" y="3186049"/>
                <a:chExt cx="151882" cy="32993"/>
              </a:xfrm>
            </p:grpSpPr>
            <p:sp>
              <p:nvSpPr>
                <p:cNvPr id="84" name="Oval 83">
                  <a:extLst>
                    <a:ext uri="{FF2B5EF4-FFF2-40B4-BE49-F238E27FC236}">
                      <a16:creationId xmlns:a16="http://schemas.microsoft.com/office/drawing/2014/main" id="{60011DD9-474C-4B3B-A6B9-57A355C90691}"/>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85" name="Oval 84">
                  <a:extLst>
                    <a:ext uri="{FF2B5EF4-FFF2-40B4-BE49-F238E27FC236}">
                      <a16:creationId xmlns:a16="http://schemas.microsoft.com/office/drawing/2014/main" id="{EDFE9531-5975-40FC-B598-2C8EA8C42BB7}"/>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86" name="Oval 85">
                  <a:extLst>
                    <a:ext uri="{FF2B5EF4-FFF2-40B4-BE49-F238E27FC236}">
                      <a16:creationId xmlns:a16="http://schemas.microsoft.com/office/drawing/2014/main" id="{98E35D71-A9D1-496B-A309-91F0764841E9}"/>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83" name="Rectangle 82">
                <a:extLst>
                  <a:ext uri="{FF2B5EF4-FFF2-40B4-BE49-F238E27FC236}">
                    <a16:creationId xmlns:a16="http://schemas.microsoft.com/office/drawing/2014/main" id="{09F0A657-AD0E-47D7-A909-8DE58057C56D}"/>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8" name="Group 17">
              <a:extLst>
                <a:ext uri="{FF2B5EF4-FFF2-40B4-BE49-F238E27FC236}">
                  <a16:creationId xmlns:a16="http://schemas.microsoft.com/office/drawing/2014/main" id="{F5C0BD5E-012F-413A-A09C-9B817E96078C}"/>
                </a:ext>
              </a:extLst>
            </p:cNvPr>
            <p:cNvGrpSpPr/>
            <p:nvPr/>
          </p:nvGrpSpPr>
          <p:grpSpPr>
            <a:xfrm>
              <a:off x="3620387" y="4997045"/>
              <a:ext cx="958651" cy="721698"/>
              <a:chOff x="2186092" y="1721444"/>
              <a:chExt cx="851133" cy="640756"/>
            </a:xfrm>
          </p:grpSpPr>
          <p:sp>
            <p:nvSpPr>
              <p:cNvPr id="67" name="Rectangle: Rounded Corners 66">
                <a:extLst>
                  <a:ext uri="{FF2B5EF4-FFF2-40B4-BE49-F238E27FC236}">
                    <a16:creationId xmlns:a16="http://schemas.microsoft.com/office/drawing/2014/main" id="{1703FE5B-5A5B-40DD-A55D-B977D2A59C05}"/>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68" name="Rectangle: Rounded Corners 67">
                <a:extLst>
                  <a:ext uri="{FF2B5EF4-FFF2-40B4-BE49-F238E27FC236}">
                    <a16:creationId xmlns:a16="http://schemas.microsoft.com/office/drawing/2014/main" id="{E5DA6EB2-A2B8-42F8-8E11-6EB480644795}"/>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69" name="Group 68">
                <a:extLst>
                  <a:ext uri="{FF2B5EF4-FFF2-40B4-BE49-F238E27FC236}">
                    <a16:creationId xmlns:a16="http://schemas.microsoft.com/office/drawing/2014/main" id="{A723FA17-BE55-459E-9639-BBA7E5642E8F}"/>
                  </a:ext>
                </a:extLst>
              </p:cNvPr>
              <p:cNvGrpSpPr/>
              <p:nvPr/>
            </p:nvGrpSpPr>
            <p:grpSpPr>
              <a:xfrm>
                <a:off x="2444916" y="2213210"/>
                <a:ext cx="333485" cy="148990"/>
                <a:chOff x="5090160" y="3721608"/>
                <a:chExt cx="1429512" cy="457200"/>
              </a:xfrm>
            </p:grpSpPr>
            <p:sp>
              <p:nvSpPr>
                <p:cNvPr id="76" name="Rectangle: Rounded Corners 75">
                  <a:extLst>
                    <a:ext uri="{FF2B5EF4-FFF2-40B4-BE49-F238E27FC236}">
                      <a16:creationId xmlns:a16="http://schemas.microsoft.com/office/drawing/2014/main" id="{C489B234-0F7D-46AF-9198-BB9BEBF7A8B7}"/>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77" name="Rectangle: Rounded Corners 76">
                  <a:extLst>
                    <a:ext uri="{FF2B5EF4-FFF2-40B4-BE49-F238E27FC236}">
                      <a16:creationId xmlns:a16="http://schemas.microsoft.com/office/drawing/2014/main" id="{20CDC03D-7ABF-4DCC-8760-0FB88DFE92D6}"/>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70" name="Rectangle: Rounded Corners 69">
                <a:extLst>
                  <a:ext uri="{FF2B5EF4-FFF2-40B4-BE49-F238E27FC236}">
                    <a16:creationId xmlns:a16="http://schemas.microsoft.com/office/drawing/2014/main" id="{CEDFBE45-931E-4FB1-BF30-C76550B1A8DB}"/>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71" name="Group 70">
                <a:extLst>
                  <a:ext uri="{FF2B5EF4-FFF2-40B4-BE49-F238E27FC236}">
                    <a16:creationId xmlns:a16="http://schemas.microsoft.com/office/drawing/2014/main" id="{E199FEB4-65BC-44BB-839A-E7F38855957C}"/>
                  </a:ext>
                </a:extLst>
              </p:cNvPr>
              <p:cNvGrpSpPr/>
              <p:nvPr/>
            </p:nvGrpSpPr>
            <p:grpSpPr>
              <a:xfrm>
                <a:off x="2260805" y="2148228"/>
                <a:ext cx="151882" cy="32993"/>
                <a:chOff x="3308026" y="3186049"/>
                <a:chExt cx="151882" cy="32993"/>
              </a:xfrm>
            </p:grpSpPr>
            <p:sp>
              <p:nvSpPr>
                <p:cNvPr id="73" name="Oval 72">
                  <a:extLst>
                    <a:ext uri="{FF2B5EF4-FFF2-40B4-BE49-F238E27FC236}">
                      <a16:creationId xmlns:a16="http://schemas.microsoft.com/office/drawing/2014/main" id="{BA763B85-CF2E-44A0-93EC-D2D7BD4AE502}"/>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74" name="Oval 73">
                  <a:extLst>
                    <a:ext uri="{FF2B5EF4-FFF2-40B4-BE49-F238E27FC236}">
                      <a16:creationId xmlns:a16="http://schemas.microsoft.com/office/drawing/2014/main" id="{C1114003-F8FD-4F9A-9C4C-A7ADA9A168C8}"/>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75" name="Oval 74">
                  <a:extLst>
                    <a:ext uri="{FF2B5EF4-FFF2-40B4-BE49-F238E27FC236}">
                      <a16:creationId xmlns:a16="http://schemas.microsoft.com/office/drawing/2014/main" id="{93F68325-67BC-440A-A5FC-B1E966AEB1C0}"/>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72" name="Rectangle 71">
                <a:extLst>
                  <a:ext uri="{FF2B5EF4-FFF2-40B4-BE49-F238E27FC236}">
                    <a16:creationId xmlns:a16="http://schemas.microsoft.com/office/drawing/2014/main" id="{F39C9325-DB60-44FF-97FB-FBC5CF8F7E6F}"/>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19" name="Group 18">
              <a:extLst>
                <a:ext uri="{FF2B5EF4-FFF2-40B4-BE49-F238E27FC236}">
                  <a16:creationId xmlns:a16="http://schemas.microsoft.com/office/drawing/2014/main" id="{7DD341CD-03F1-45B2-85D5-B47CC1B11D88}"/>
                </a:ext>
              </a:extLst>
            </p:cNvPr>
            <p:cNvGrpSpPr/>
            <p:nvPr/>
          </p:nvGrpSpPr>
          <p:grpSpPr>
            <a:xfrm>
              <a:off x="2736217" y="2579344"/>
              <a:ext cx="958651" cy="721698"/>
              <a:chOff x="2186092" y="1721444"/>
              <a:chExt cx="851133" cy="640756"/>
            </a:xfrm>
          </p:grpSpPr>
          <p:sp>
            <p:nvSpPr>
              <p:cNvPr id="56" name="Rectangle: Rounded Corners 55">
                <a:extLst>
                  <a:ext uri="{FF2B5EF4-FFF2-40B4-BE49-F238E27FC236}">
                    <a16:creationId xmlns:a16="http://schemas.microsoft.com/office/drawing/2014/main" id="{BF09D0B5-D428-45AF-A6ED-2B1B4FA8AA41}"/>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57" name="Rectangle: Rounded Corners 56">
                <a:extLst>
                  <a:ext uri="{FF2B5EF4-FFF2-40B4-BE49-F238E27FC236}">
                    <a16:creationId xmlns:a16="http://schemas.microsoft.com/office/drawing/2014/main" id="{B21231E2-71B2-4CD8-ACF0-909F7A2066C0}"/>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58" name="Group 57">
                <a:extLst>
                  <a:ext uri="{FF2B5EF4-FFF2-40B4-BE49-F238E27FC236}">
                    <a16:creationId xmlns:a16="http://schemas.microsoft.com/office/drawing/2014/main" id="{670C1DD3-B4EE-4C94-9C63-508CBFF53187}"/>
                  </a:ext>
                </a:extLst>
              </p:cNvPr>
              <p:cNvGrpSpPr/>
              <p:nvPr/>
            </p:nvGrpSpPr>
            <p:grpSpPr>
              <a:xfrm>
                <a:off x="2444916" y="2213210"/>
                <a:ext cx="333485" cy="148990"/>
                <a:chOff x="5090160" y="3721608"/>
                <a:chExt cx="1429512" cy="457200"/>
              </a:xfrm>
            </p:grpSpPr>
            <p:sp>
              <p:nvSpPr>
                <p:cNvPr id="65" name="Rectangle: Rounded Corners 64">
                  <a:extLst>
                    <a:ext uri="{FF2B5EF4-FFF2-40B4-BE49-F238E27FC236}">
                      <a16:creationId xmlns:a16="http://schemas.microsoft.com/office/drawing/2014/main" id="{869A457A-4E3F-4495-818D-09B0AC75AD49}"/>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66" name="Rectangle: Rounded Corners 65">
                  <a:extLst>
                    <a:ext uri="{FF2B5EF4-FFF2-40B4-BE49-F238E27FC236}">
                      <a16:creationId xmlns:a16="http://schemas.microsoft.com/office/drawing/2014/main" id="{765D3CB9-13CA-4FED-AC6B-650303DCF4A3}"/>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59" name="Rectangle: Rounded Corners 58">
                <a:extLst>
                  <a:ext uri="{FF2B5EF4-FFF2-40B4-BE49-F238E27FC236}">
                    <a16:creationId xmlns:a16="http://schemas.microsoft.com/office/drawing/2014/main" id="{C0127803-1FF2-43E7-8FF4-9EFCD919C46D}"/>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60" name="Group 59">
                <a:extLst>
                  <a:ext uri="{FF2B5EF4-FFF2-40B4-BE49-F238E27FC236}">
                    <a16:creationId xmlns:a16="http://schemas.microsoft.com/office/drawing/2014/main" id="{4A3AF958-0C91-485B-8615-8A62300941BD}"/>
                  </a:ext>
                </a:extLst>
              </p:cNvPr>
              <p:cNvGrpSpPr/>
              <p:nvPr/>
            </p:nvGrpSpPr>
            <p:grpSpPr>
              <a:xfrm>
                <a:off x="2260805" y="2148228"/>
                <a:ext cx="151882" cy="32993"/>
                <a:chOff x="3308026" y="3186049"/>
                <a:chExt cx="151882" cy="32993"/>
              </a:xfrm>
            </p:grpSpPr>
            <p:sp>
              <p:nvSpPr>
                <p:cNvPr id="62" name="Oval 61">
                  <a:extLst>
                    <a:ext uri="{FF2B5EF4-FFF2-40B4-BE49-F238E27FC236}">
                      <a16:creationId xmlns:a16="http://schemas.microsoft.com/office/drawing/2014/main" id="{C3C1758C-B951-42B6-A523-AF50C7391E80}"/>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63" name="Oval 62">
                  <a:extLst>
                    <a:ext uri="{FF2B5EF4-FFF2-40B4-BE49-F238E27FC236}">
                      <a16:creationId xmlns:a16="http://schemas.microsoft.com/office/drawing/2014/main" id="{35187714-C3D2-4EAC-939F-911CF15F8A15}"/>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64" name="Oval 63">
                  <a:extLst>
                    <a:ext uri="{FF2B5EF4-FFF2-40B4-BE49-F238E27FC236}">
                      <a16:creationId xmlns:a16="http://schemas.microsoft.com/office/drawing/2014/main" id="{A8D10315-85D5-4462-9503-59604CDB12A4}"/>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61" name="Rectangle 60">
                <a:extLst>
                  <a:ext uri="{FF2B5EF4-FFF2-40B4-BE49-F238E27FC236}">
                    <a16:creationId xmlns:a16="http://schemas.microsoft.com/office/drawing/2014/main" id="{8DC11E69-D627-4D23-ADFB-633396C74186}"/>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20" name="Group 19">
              <a:extLst>
                <a:ext uri="{FF2B5EF4-FFF2-40B4-BE49-F238E27FC236}">
                  <a16:creationId xmlns:a16="http://schemas.microsoft.com/office/drawing/2014/main" id="{8A6E4FF8-02EA-4C55-A7AA-B1AEE84648E5}"/>
                </a:ext>
              </a:extLst>
            </p:cNvPr>
            <p:cNvGrpSpPr/>
            <p:nvPr/>
          </p:nvGrpSpPr>
          <p:grpSpPr>
            <a:xfrm>
              <a:off x="2067676" y="4096579"/>
              <a:ext cx="958651" cy="721698"/>
              <a:chOff x="2186092" y="1721444"/>
              <a:chExt cx="851133" cy="640756"/>
            </a:xfrm>
          </p:grpSpPr>
          <p:sp>
            <p:nvSpPr>
              <p:cNvPr id="45" name="Rectangle: Rounded Corners 44">
                <a:extLst>
                  <a:ext uri="{FF2B5EF4-FFF2-40B4-BE49-F238E27FC236}">
                    <a16:creationId xmlns:a16="http://schemas.microsoft.com/office/drawing/2014/main" id="{E9DCD6FB-783F-4EE7-BB24-0F18C932E502}"/>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46" name="Rectangle: Rounded Corners 45">
                <a:extLst>
                  <a:ext uri="{FF2B5EF4-FFF2-40B4-BE49-F238E27FC236}">
                    <a16:creationId xmlns:a16="http://schemas.microsoft.com/office/drawing/2014/main" id="{2882573E-39C4-4BBA-B1B9-C391D47E3247}"/>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47" name="Group 46">
                <a:extLst>
                  <a:ext uri="{FF2B5EF4-FFF2-40B4-BE49-F238E27FC236}">
                    <a16:creationId xmlns:a16="http://schemas.microsoft.com/office/drawing/2014/main" id="{BEB83D7F-BEAB-48E9-84BD-DCA1A7E2C579}"/>
                  </a:ext>
                </a:extLst>
              </p:cNvPr>
              <p:cNvGrpSpPr/>
              <p:nvPr/>
            </p:nvGrpSpPr>
            <p:grpSpPr>
              <a:xfrm>
                <a:off x="2444916" y="2213210"/>
                <a:ext cx="333485" cy="148990"/>
                <a:chOff x="5090160" y="3721608"/>
                <a:chExt cx="1429512" cy="457200"/>
              </a:xfrm>
            </p:grpSpPr>
            <p:sp>
              <p:nvSpPr>
                <p:cNvPr id="54" name="Rectangle: Rounded Corners 53">
                  <a:extLst>
                    <a:ext uri="{FF2B5EF4-FFF2-40B4-BE49-F238E27FC236}">
                      <a16:creationId xmlns:a16="http://schemas.microsoft.com/office/drawing/2014/main" id="{C81568D3-2EA6-490C-B8B3-90AD8B28CD7D}"/>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55" name="Rectangle: Rounded Corners 54">
                  <a:extLst>
                    <a:ext uri="{FF2B5EF4-FFF2-40B4-BE49-F238E27FC236}">
                      <a16:creationId xmlns:a16="http://schemas.microsoft.com/office/drawing/2014/main" id="{3893FDA6-D1B2-43E1-BBAD-6C226B5DB820}"/>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48" name="Rectangle: Rounded Corners 47">
                <a:extLst>
                  <a:ext uri="{FF2B5EF4-FFF2-40B4-BE49-F238E27FC236}">
                    <a16:creationId xmlns:a16="http://schemas.microsoft.com/office/drawing/2014/main" id="{FFACEDDC-B22E-41E8-BC19-CCBD95ADF904}"/>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49" name="Group 48">
                <a:extLst>
                  <a:ext uri="{FF2B5EF4-FFF2-40B4-BE49-F238E27FC236}">
                    <a16:creationId xmlns:a16="http://schemas.microsoft.com/office/drawing/2014/main" id="{DC582635-47A1-4529-9DCB-503A1EAF8696}"/>
                  </a:ext>
                </a:extLst>
              </p:cNvPr>
              <p:cNvGrpSpPr/>
              <p:nvPr/>
            </p:nvGrpSpPr>
            <p:grpSpPr>
              <a:xfrm>
                <a:off x="2260805" y="2148228"/>
                <a:ext cx="151882" cy="32993"/>
                <a:chOff x="3308026" y="3186049"/>
                <a:chExt cx="151882" cy="32993"/>
              </a:xfrm>
            </p:grpSpPr>
            <p:sp>
              <p:nvSpPr>
                <p:cNvPr id="51" name="Oval 50">
                  <a:extLst>
                    <a:ext uri="{FF2B5EF4-FFF2-40B4-BE49-F238E27FC236}">
                      <a16:creationId xmlns:a16="http://schemas.microsoft.com/office/drawing/2014/main" id="{09E10576-4C6A-4626-A59D-682957306BAE}"/>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52" name="Oval 51">
                  <a:extLst>
                    <a:ext uri="{FF2B5EF4-FFF2-40B4-BE49-F238E27FC236}">
                      <a16:creationId xmlns:a16="http://schemas.microsoft.com/office/drawing/2014/main" id="{88AE65D9-BFC6-4A77-9625-B52224698EB7}"/>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53" name="Oval 52">
                  <a:extLst>
                    <a:ext uri="{FF2B5EF4-FFF2-40B4-BE49-F238E27FC236}">
                      <a16:creationId xmlns:a16="http://schemas.microsoft.com/office/drawing/2014/main" id="{04227B4E-008D-4A65-B2B6-E407AC1C9939}"/>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50" name="Rectangle 49">
                <a:extLst>
                  <a:ext uri="{FF2B5EF4-FFF2-40B4-BE49-F238E27FC236}">
                    <a16:creationId xmlns:a16="http://schemas.microsoft.com/office/drawing/2014/main" id="{31F9CB4C-DF3A-4157-9869-448DAA030EAB}"/>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21" name="Group 20">
              <a:extLst>
                <a:ext uri="{FF2B5EF4-FFF2-40B4-BE49-F238E27FC236}">
                  <a16:creationId xmlns:a16="http://schemas.microsoft.com/office/drawing/2014/main" id="{692A6746-9A5A-49B0-91B0-48E719033A5B}"/>
                </a:ext>
              </a:extLst>
            </p:cNvPr>
            <p:cNvGrpSpPr/>
            <p:nvPr/>
          </p:nvGrpSpPr>
          <p:grpSpPr>
            <a:xfrm>
              <a:off x="1136770" y="2977471"/>
              <a:ext cx="958651" cy="721698"/>
              <a:chOff x="2186092" y="1721444"/>
              <a:chExt cx="851133" cy="640756"/>
            </a:xfrm>
          </p:grpSpPr>
          <p:sp>
            <p:nvSpPr>
              <p:cNvPr id="34" name="Rectangle: Rounded Corners 33">
                <a:extLst>
                  <a:ext uri="{FF2B5EF4-FFF2-40B4-BE49-F238E27FC236}">
                    <a16:creationId xmlns:a16="http://schemas.microsoft.com/office/drawing/2014/main" id="{BD305E21-4A66-45D5-A863-C12EBDA86FEC}"/>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35" name="Rectangle: Rounded Corners 34">
                <a:extLst>
                  <a:ext uri="{FF2B5EF4-FFF2-40B4-BE49-F238E27FC236}">
                    <a16:creationId xmlns:a16="http://schemas.microsoft.com/office/drawing/2014/main" id="{35917B04-CABE-458A-8A1B-524CC82B0D4C}"/>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36" name="Group 35">
                <a:extLst>
                  <a:ext uri="{FF2B5EF4-FFF2-40B4-BE49-F238E27FC236}">
                    <a16:creationId xmlns:a16="http://schemas.microsoft.com/office/drawing/2014/main" id="{4474B5A1-AD8A-43ED-89CB-DC7501BC4966}"/>
                  </a:ext>
                </a:extLst>
              </p:cNvPr>
              <p:cNvGrpSpPr/>
              <p:nvPr/>
            </p:nvGrpSpPr>
            <p:grpSpPr>
              <a:xfrm>
                <a:off x="2444916" y="2213210"/>
                <a:ext cx="333485" cy="148990"/>
                <a:chOff x="5090160" y="3721608"/>
                <a:chExt cx="1429512" cy="457200"/>
              </a:xfrm>
            </p:grpSpPr>
            <p:sp>
              <p:nvSpPr>
                <p:cNvPr id="43" name="Rectangle: Rounded Corners 42">
                  <a:extLst>
                    <a:ext uri="{FF2B5EF4-FFF2-40B4-BE49-F238E27FC236}">
                      <a16:creationId xmlns:a16="http://schemas.microsoft.com/office/drawing/2014/main" id="{71BD90AC-82EF-400E-953D-4CCD18315EEA}"/>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44" name="Rectangle: Rounded Corners 43">
                  <a:extLst>
                    <a:ext uri="{FF2B5EF4-FFF2-40B4-BE49-F238E27FC236}">
                      <a16:creationId xmlns:a16="http://schemas.microsoft.com/office/drawing/2014/main" id="{63CD8EF3-2C2D-402F-891E-83200F7B787C}"/>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37" name="Rectangle: Rounded Corners 36">
                <a:extLst>
                  <a:ext uri="{FF2B5EF4-FFF2-40B4-BE49-F238E27FC236}">
                    <a16:creationId xmlns:a16="http://schemas.microsoft.com/office/drawing/2014/main" id="{B88E0105-5B12-4480-95D4-DEA3F2D2A889}"/>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38" name="Group 37">
                <a:extLst>
                  <a:ext uri="{FF2B5EF4-FFF2-40B4-BE49-F238E27FC236}">
                    <a16:creationId xmlns:a16="http://schemas.microsoft.com/office/drawing/2014/main" id="{289401DD-F133-40BF-BE68-B255C2CF7356}"/>
                  </a:ext>
                </a:extLst>
              </p:cNvPr>
              <p:cNvGrpSpPr/>
              <p:nvPr/>
            </p:nvGrpSpPr>
            <p:grpSpPr>
              <a:xfrm>
                <a:off x="2260805" y="2148228"/>
                <a:ext cx="151882" cy="32993"/>
                <a:chOff x="3308026" y="3186049"/>
                <a:chExt cx="151882" cy="32993"/>
              </a:xfrm>
            </p:grpSpPr>
            <p:sp>
              <p:nvSpPr>
                <p:cNvPr id="40" name="Oval 39">
                  <a:extLst>
                    <a:ext uri="{FF2B5EF4-FFF2-40B4-BE49-F238E27FC236}">
                      <a16:creationId xmlns:a16="http://schemas.microsoft.com/office/drawing/2014/main" id="{9A5D6890-441D-4440-A7B1-6F45C534D7C8}"/>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41" name="Oval 40">
                  <a:extLst>
                    <a:ext uri="{FF2B5EF4-FFF2-40B4-BE49-F238E27FC236}">
                      <a16:creationId xmlns:a16="http://schemas.microsoft.com/office/drawing/2014/main" id="{9B9C594E-F55E-49F8-BA3A-FFD08463AFDB}"/>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42" name="Oval 41">
                  <a:extLst>
                    <a:ext uri="{FF2B5EF4-FFF2-40B4-BE49-F238E27FC236}">
                      <a16:creationId xmlns:a16="http://schemas.microsoft.com/office/drawing/2014/main" id="{361B1B51-0827-4122-AC30-9468A45BF927}"/>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39" name="Rectangle 38">
                <a:extLst>
                  <a:ext uri="{FF2B5EF4-FFF2-40B4-BE49-F238E27FC236}">
                    <a16:creationId xmlns:a16="http://schemas.microsoft.com/office/drawing/2014/main" id="{2DB3FE22-2A2E-48ED-A92D-3B99C73BC5BC}"/>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nvGrpSpPr>
            <p:cNvPr id="22" name="Group 21">
              <a:extLst>
                <a:ext uri="{FF2B5EF4-FFF2-40B4-BE49-F238E27FC236}">
                  <a16:creationId xmlns:a16="http://schemas.microsoft.com/office/drawing/2014/main" id="{FC2226F2-C076-42C3-91EF-F10485B4A891}"/>
                </a:ext>
              </a:extLst>
            </p:cNvPr>
            <p:cNvGrpSpPr/>
            <p:nvPr/>
          </p:nvGrpSpPr>
          <p:grpSpPr>
            <a:xfrm>
              <a:off x="4476307" y="2220638"/>
              <a:ext cx="958651" cy="721698"/>
              <a:chOff x="2186092" y="1721444"/>
              <a:chExt cx="851133" cy="640756"/>
            </a:xfrm>
          </p:grpSpPr>
          <p:sp>
            <p:nvSpPr>
              <p:cNvPr id="23" name="Rectangle: Rounded Corners 22">
                <a:extLst>
                  <a:ext uri="{FF2B5EF4-FFF2-40B4-BE49-F238E27FC236}">
                    <a16:creationId xmlns:a16="http://schemas.microsoft.com/office/drawing/2014/main" id="{1186C032-7706-4B12-B1D0-86C1C62563F6}"/>
                  </a:ext>
                </a:extLst>
              </p:cNvPr>
              <p:cNvSpPr/>
              <p:nvPr/>
            </p:nvSpPr>
            <p:spPr>
              <a:xfrm>
                <a:off x="2186092" y="1721444"/>
                <a:ext cx="851133" cy="491766"/>
              </a:xfrm>
              <a:prstGeom prst="roundRect">
                <a:avLst>
                  <a:gd name="adj" fmla="val 735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24" name="Rectangle: Rounded Corners 23">
                <a:extLst>
                  <a:ext uri="{FF2B5EF4-FFF2-40B4-BE49-F238E27FC236}">
                    <a16:creationId xmlns:a16="http://schemas.microsoft.com/office/drawing/2014/main" id="{6A8CB80F-AB16-46E2-B9ED-D6C936E656A7}"/>
                  </a:ext>
                </a:extLst>
              </p:cNvPr>
              <p:cNvSpPr/>
              <p:nvPr/>
            </p:nvSpPr>
            <p:spPr>
              <a:xfrm>
                <a:off x="2299069" y="1775254"/>
                <a:ext cx="625178" cy="340985"/>
              </a:xfrm>
              <a:prstGeom prst="roundRect">
                <a:avLst>
                  <a:gd name="adj" fmla="val 73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5" name="Group 24">
                <a:extLst>
                  <a:ext uri="{FF2B5EF4-FFF2-40B4-BE49-F238E27FC236}">
                    <a16:creationId xmlns:a16="http://schemas.microsoft.com/office/drawing/2014/main" id="{8F44387A-0809-459F-952D-B7A53617370B}"/>
                  </a:ext>
                </a:extLst>
              </p:cNvPr>
              <p:cNvGrpSpPr/>
              <p:nvPr/>
            </p:nvGrpSpPr>
            <p:grpSpPr>
              <a:xfrm>
                <a:off x="2444916" y="2213210"/>
                <a:ext cx="333485" cy="148990"/>
                <a:chOff x="5090160" y="3721608"/>
                <a:chExt cx="1429512" cy="457200"/>
              </a:xfrm>
            </p:grpSpPr>
            <p:sp>
              <p:nvSpPr>
                <p:cNvPr id="32" name="Rectangle: Rounded Corners 31">
                  <a:extLst>
                    <a:ext uri="{FF2B5EF4-FFF2-40B4-BE49-F238E27FC236}">
                      <a16:creationId xmlns:a16="http://schemas.microsoft.com/office/drawing/2014/main" id="{9A636097-53A3-4D8D-8F51-EBD0D90DE9CA}"/>
                    </a:ext>
                  </a:extLst>
                </p:cNvPr>
                <p:cNvSpPr/>
                <p:nvPr/>
              </p:nvSpPr>
              <p:spPr>
                <a:xfrm>
                  <a:off x="5376672" y="3721608"/>
                  <a:ext cx="859536"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33" name="Rectangle: Rounded Corners 32">
                  <a:extLst>
                    <a:ext uri="{FF2B5EF4-FFF2-40B4-BE49-F238E27FC236}">
                      <a16:creationId xmlns:a16="http://schemas.microsoft.com/office/drawing/2014/main" id="{A904E23A-BDCF-4A25-909D-63F257E4ED0F}"/>
                    </a:ext>
                  </a:extLst>
                </p:cNvPr>
                <p:cNvSpPr/>
                <p:nvPr/>
              </p:nvSpPr>
              <p:spPr>
                <a:xfrm>
                  <a:off x="5090160" y="3950208"/>
                  <a:ext cx="1429512" cy="2286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6" name="Rectangle: Rounded Corners 25">
                <a:extLst>
                  <a:ext uri="{FF2B5EF4-FFF2-40B4-BE49-F238E27FC236}">
                    <a16:creationId xmlns:a16="http://schemas.microsoft.com/office/drawing/2014/main" id="{328DFB30-DE2D-4418-AA01-559D7BF8BAAE}"/>
                  </a:ext>
                </a:extLst>
              </p:cNvPr>
              <p:cNvSpPr/>
              <p:nvPr/>
            </p:nvSpPr>
            <p:spPr>
              <a:xfrm rot="16200000">
                <a:off x="2697646" y="2291456"/>
                <a:ext cx="29254" cy="6699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nvGrpSpPr>
              <p:cNvPr id="27" name="Group 26">
                <a:extLst>
                  <a:ext uri="{FF2B5EF4-FFF2-40B4-BE49-F238E27FC236}">
                    <a16:creationId xmlns:a16="http://schemas.microsoft.com/office/drawing/2014/main" id="{46753488-F465-46D6-88E6-55AA4DAB861D}"/>
                  </a:ext>
                </a:extLst>
              </p:cNvPr>
              <p:cNvGrpSpPr/>
              <p:nvPr/>
            </p:nvGrpSpPr>
            <p:grpSpPr>
              <a:xfrm>
                <a:off x="2260805" y="2148228"/>
                <a:ext cx="151882" cy="32993"/>
                <a:chOff x="3308026" y="3186049"/>
                <a:chExt cx="151882" cy="32993"/>
              </a:xfrm>
            </p:grpSpPr>
            <p:sp>
              <p:nvSpPr>
                <p:cNvPr id="29" name="Oval 28">
                  <a:extLst>
                    <a:ext uri="{FF2B5EF4-FFF2-40B4-BE49-F238E27FC236}">
                      <a16:creationId xmlns:a16="http://schemas.microsoft.com/office/drawing/2014/main" id="{1890758F-4A61-44B8-86BE-D56DC1266D44}"/>
                    </a:ext>
                  </a:extLst>
                </p:cNvPr>
                <p:cNvSpPr/>
                <p:nvPr/>
              </p:nvSpPr>
              <p:spPr>
                <a:xfrm>
                  <a:off x="3308026"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30" name="Oval 29">
                  <a:extLst>
                    <a:ext uri="{FF2B5EF4-FFF2-40B4-BE49-F238E27FC236}">
                      <a16:creationId xmlns:a16="http://schemas.microsoft.com/office/drawing/2014/main" id="{40438ECC-DAFF-4D86-ABA1-FC1870030853}"/>
                    </a:ext>
                  </a:extLst>
                </p:cNvPr>
                <p:cNvSpPr/>
                <p:nvPr/>
              </p:nvSpPr>
              <p:spPr>
                <a:xfrm>
                  <a:off x="3367471"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sp>
              <p:nvSpPr>
                <p:cNvPr id="31" name="Oval 30">
                  <a:extLst>
                    <a:ext uri="{FF2B5EF4-FFF2-40B4-BE49-F238E27FC236}">
                      <a16:creationId xmlns:a16="http://schemas.microsoft.com/office/drawing/2014/main" id="{AF454539-3EFD-409D-86F2-819B964D5CED}"/>
                    </a:ext>
                  </a:extLst>
                </p:cNvPr>
                <p:cNvSpPr/>
                <p:nvPr/>
              </p:nvSpPr>
              <p:spPr>
                <a:xfrm>
                  <a:off x="3426915" y="3186049"/>
                  <a:ext cx="32993" cy="32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600"/>
                </a:p>
              </p:txBody>
            </p:sp>
          </p:grpSp>
          <p:sp>
            <p:nvSpPr>
              <p:cNvPr id="28" name="Rectangle 27">
                <a:extLst>
                  <a:ext uri="{FF2B5EF4-FFF2-40B4-BE49-F238E27FC236}">
                    <a16:creationId xmlns:a16="http://schemas.microsoft.com/office/drawing/2014/main" id="{B5873E64-E6C5-41BA-A759-A1481D80F8EF}"/>
                  </a:ext>
                </a:extLst>
              </p:cNvPr>
              <p:cNvSpPr/>
              <p:nvPr/>
            </p:nvSpPr>
            <p:spPr>
              <a:xfrm>
                <a:off x="2517860" y="1721444"/>
                <a:ext cx="187589" cy="406303"/>
              </a:xfrm>
              <a:prstGeom prst="rect">
                <a:avLst/>
              </a:prstGeom>
            </p:spPr>
            <p:txBody>
              <a:bodyPr wrap="none">
                <a:spAutoFit/>
              </a:bodyPr>
              <a:lstStyle/>
              <a:p>
                <a:pPr algn="ctr"/>
                <a:endParaRPr lang="en-SG" sz="2000" b="1" dirty="0">
                  <a:solidFill>
                    <a:schemeClr val="bg1">
                      <a:lumMod val="95000"/>
                    </a:schemeClr>
                  </a:solidFill>
                </a:endParaRPr>
              </a:p>
            </p:txBody>
          </p:sp>
        </p:grpSp>
      </p:grpSp>
      <p:sp>
        <p:nvSpPr>
          <p:cNvPr id="141" name="Freeform: Shape 140">
            <a:extLst>
              <a:ext uri="{FF2B5EF4-FFF2-40B4-BE49-F238E27FC236}">
                <a16:creationId xmlns:a16="http://schemas.microsoft.com/office/drawing/2014/main" id="{7AE3FFED-F9D1-43D5-B37C-8284A62B562F}"/>
              </a:ext>
            </a:extLst>
          </p:cNvPr>
          <p:cNvSpPr/>
          <p:nvPr/>
        </p:nvSpPr>
        <p:spPr>
          <a:xfrm>
            <a:off x="2793460" y="2599176"/>
            <a:ext cx="6300132" cy="3716323"/>
          </a:xfrm>
          <a:custGeom>
            <a:avLst/>
            <a:gdLst>
              <a:gd name="connsiteX0" fmla="*/ 4387442 w 6300132"/>
              <a:gd name="connsiteY0" fmla="*/ 234892 h 3716323"/>
              <a:gd name="connsiteX1" fmla="*/ 4093828 w 6300132"/>
              <a:gd name="connsiteY1" fmla="*/ 125835 h 3716323"/>
              <a:gd name="connsiteX2" fmla="*/ 4026716 w 6300132"/>
              <a:gd name="connsiteY2" fmla="*/ 92279 h 3716323"/>
              <a:gd name="connsiteX3" fmla="*/ 3942826 w 6300132"/>
              <a:gd name="connsiteY3" fmla="*/ 67112 h 3716323"/>
              <a:gd name="connsiteX4" fmla="*/ 3506598 w 6300132"/>
              <a:gd name="connsiteY4" fmla="*/ 0 h 3716323"/>
              <a:gd name="connsiteX5" fmla="*/ 3087149 w 6300132"/>
              <a:gd name="connsiteY5" fmla="*/ 16778 h 3716323"/>
              <a:gd name="connsiteX6" fmla="*/ 2592198 w 6300132"/>
              <a:gd name="connsiteY6" fmla="*/ 117446 h 3716323"/>
              <a:gd name="connsiteX7" fmla="*/ 1879134 w 6300132"/>
              <a:gd name="connsiteY7" fmla="*/ 201336 h 3716323"/>
              <a:gd name="connsiteX8" fmla="*/ 1208015 w 6300132"/>
              <a:gd name="connsiteY8" fmla="*/ 394283 h 3716323"/>
              <a:gd name="connsiteX9" fmla="*/ 989901 w 6300132"/>
              <a:gd name="connsiteY9" fmla="*/ 478173 h 3716323"/>
              <a:gd name="connsiteX10" fmla="*/ 763398 w 6300132"/>
              <a:gd name="connsiteY10" fmla="*/ 620786 h 3716323"/>
              <a:gd name="connsiteX11" fmla="*/ 536895 w 6300132"/>
              <a:gd name="connsiteY11" fmla="*/ 746620 h 3716323"/>
              <a:gd name="connsiteX12" fmla="*/ 268448 w 6300132"/>
              <a:gd name="connsiteY12" fmla="*/ 947956 h 3716323"/>
              <a:gd name="connsiteX13" fmla="*/ 58723 w 6300132"/>
              <a:gd name="connsiteY13" fmla="*/ 1124125 h 3716323"/>
              <a:gd name="connsiteX14" fmla="*/ 0 w 6300132"/>
              <a:gd name="connsiteY14" fmla="*/ 1224793 h 3716323"/>
              <a:gd name="connsiteX15" fmla="*/ 8389 w 6300132"/>
              <a:gd name="connsiteY15" fmla="*/ 1484852 h 3716323"/>
              <a:gd name="connsiteX16" fmla="*/ 201336 w 6300132"/>
              <a:gd name="connsiteY16" fmla="*/ 1728132 h 3716323"/>
              <a:gd name="connsiteX17" fmla="*/ 562062 w 6300132"/>
              <a:gd name="connsiteY17" fmla="*/ 2139193 h 3716323"/>
              <a:gd name="connsiteX18" fmla="*/ 872455 w 6300132"/>
              <a:gd name="connsiteY18" fmla="*/ 2508309 h 3716323"/>
              <a:gd name="connsiteX19" fmla="*/ 1023457 w 6300132"/>
              <a:gd name="connsiteY19" fmla="*/ 2684477 h 3716323"/>
              <a:gd name="connsiteX20" fmla="*/ 1661020 w 6300132"/>
              <a:gd name="connsiteY20" fmla="*/ 3179428 h 3716323"/>
              <a:gd name="connsiteX21" fmla="*/ 2357307 w 6300132"/>
              <a:gd name="connsiteY21" fmla="*/ 3380764 h 3716323"/>
              <a:gd name="connsiteX22" fmla="*/ 2759978 w 6300132"/>
              <a:gd name="connsiteY22" fmla="*/ 3506598 h 3716323"/>
              <a:gd name="connsiteX23" fmla="*/ 2952925 w 6300132"/>
              <a:gd name="connsiteY23" fmla="*/ 3565321 h 3716323"/>
              <a:gd name="connsiteX24" fmla="*/ 3531765 w 6300132"/>
              <a:gd name="connsiteY24" fmla="*/ 3640822 h 3716323"/>
              <a:gd name="connsiteX25" fmla="*/ 3967993 w 6300132"/>
              <a:gd name="connsiteY25" fmla="*/ 3691156 h 3716323"/>
              <a:gd name="connsiteX26" fmla="*/ 4672668 w 6300132"/>
              <a:gd name="connsiteY26" fmla="*/ 3716323 h 3716323"/>
              <a:gd name="connsiteX27" fmla="*/ 5041784 w 6300132"/>
              <a:gd name="connsiteY27" fmla="*/ 3691156 h 3716323"/>
              <a:gd name="connsiteX28" fmla="*/ 5419288 w 6300132"/>
              <a:gd name="connsiteY28" fmla="*/ 3598877 h 3716323"/>
              <a:gd name="connsiteX29" fmla="*/ 5981351 w 6300132"/>
              <a:gd name="connsiteY29" fmla="*/ 3296874 h 3716323"/>
              <a:gd name="connsiteX30" fmla="*/ 6266576 w 6300132"/>
              <a:gd name="connsiteY30" fmla="*/ 3003259 h 3716323"/>
              <a:gd name="connsiteX31" fmla="*/ 6300132 w 6300132"/>
              <a:gd name="connsiteY31" fmla="*/ 2684477 h 3716323"/>
              <a:gd name="connsiteX32" fmla="*/ 6224631 w 6300132"/>
              <a:gd name="connsiteY32" fmla="*/ 2382474 h 3716323"/>
              <a:gd name="connsiteX33" fmla="*/ 5981351 w 6300132"/>
              <a:gd name="connsiteY33" fmla="*/ 2206305 h 3716323"/>
              <a:gd name="connsiteX34" fmla="*/ 5343787 w 6300132"/>
              <a:gd name="connsiteY34" fmla="*/ 2114026 h 3716323"/>
              <a:gd name="connsiteX35" fmla="*/ 4714613 w 6300132"/>
              <a:gd name="connsiteY35" fmla="*/ 2072081 h 3716323"/>
              <a:gd name="connsiteX36" fmla="*/ 4404220 w 6300132"/>
              <a:gd name="connsiteY36" fmla="*/ 1971413 h 3716323"/>
              <a:gd name="connsiteX37" fmla="*/ 4261607 w 6300132"/>
              <a:gd name="connsiteY37" fmla="*/ 1912690 h 3716323"/>
              <a:gd name="connsiteX38" fmla="*/ 3917659 w 6300132"/>
              <a:gd name="connsiteY38" fmla="*/ 1661020 h 3716323"/>
              <a:gd name="connsiteX39" fmla="*/ 3842158 w 6300132"/>
              <a:gd name="connsiteY39" fmla="*/ 1560353 h 3716323"/>
              <a:gd name="connsiteX40" fmla="*/ 3942826 w 6300132"/>
              <a:gd name="connsiteY40" fmla="*/ 1291905 h 3716323"/>
              <a:gd name="connsiteX41" fmla="*/ 4001549 w 6300132"/>
              <a:gd name="connsiteY41" fmla="*/ 1166070 h 3716323"/>
              <a:gd name="connsiteX42" fmla="*/ 4077050 w 6300132"/>
              <a:gd name="connsiteY42" fmla="*/ 1048624 h 3716323"/>
              <a:gd name="connsiteX43" fmla="*/ 4160940 w 6300132"/>
              <a:gd name="connsiteY43" fmla="*/ 889233 h 3716323"/>
              <a:gd name="connsiteX44" fmla="*/ 4202884 w 6300132"/>
              <a:gd name="connsiteY44" fmla="*/ 822121 h 3716323"/>
              <a:gd name="connsiteX45" fmla="*/ 4236440 w 6300132"/>
              <a:gd name="connsiteY45" fmla="*/ 755009 h 3716323"/>
              <a:gd name="connsiteX46" fmla="*/ 4303552 w 6300132"/>
              <a:gd name="connsiteY46" fmla="*/ 654342 h 3716323"/>
              <a:gd name="connsiteX47" fmla="*/ 4379053 w 6300132"/>
              <a:gd name="connsiteY47" fmla="*/ 478173 h 3716323"/>
              <a:gd name="connsiteX48" fmla="*/ 4370664 w 6300132"/>
              <a:gd name="connsiteY48" fmla="*/ 385894 h 3716323"/>
              <a:gd name="connsiteX49" fmla="*/ 4345497 w 6300132"/>
              <a:gd name="connsiteY49" fmla="*/ 352338 h 3716323"/>
              <a:gd name="connsiteX50" fmla="*/ 4337108 w 6300132"/>
              <a:gd name="connsiteY50" fmla="*/ 302004 h 3716323"/>
              <a:gd name="connsiteX51" fmla="*/ 4278385 w 6300132"/>
              <a:gd name="connsiteY51" fmla="*/ 243281 h 3716323"/>
              <a:gd name="connsiteX52" fmla="*/ 4269996 w 6300132"/>
              <a:gd name="connsiteY52" fmla="*/ 243281 h 3716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300132" h="3716323">
                <a:moveTo>
                  <a:pt x="4387442" y="234892"/>
                </a:moveTo>
                <a:cubicBezTo>
                  <a:pt x="4247482" y="214898"/>
                  <a:pt x="4333574" y="232389"/>
                  <a:pt x="4093828" y="125835"/>
                </a:cubicBezTo>
                <a:cubicBezTo>
                  <a:pt x="4070973" y="115677"/>
                  <a:pt x="4050027" y="101344"/>
                  <a:pt x="4026716" y="92279"/>
                </a:cubicBezTo>
                <a:cubicBezTo>
                  <a:pt x="3999507" y="81698"/>
                  <a:pt x="3971295" y="73582"/>
                  <a:pt x="3942826" y="67112"/>
                </a:cubicBezTo>
                <a:cubicBezTo>
                  <a:pt x="3649905" y="539"/>
                  <a:pt x="3732874" y="12571"/>
                  <a:pt x="3506598" y="0"/>
                </a:cubicBezTo>
                <a:cubicBezTo>
                  <a:pt x="3366782" y="5593"/>
                  <a:pt x="3226447" y="3512"/>
                  <a:pt x="3087149" y="16778"/>
                </a:cubicBezTo>
                <a:cubicBezTo>
                  <a:pt x="2785095" y="45545"/>
                  <a:pt x="2855611" y="69945"/>
                  <a:pt x="2592198" y="117446"/>
                </a:cubicBezTo>
                <a:cubicBezTo>
                  <a:pt x="2385839" y="154658"/>
                  <a:pt x="2076814" y="181165"/>
                  <a:pt x="1879134" y="201336"/>
                </a:cubicBezTo>
                <a:cubicBezTo>
                  <a:pt x="1672784" y="254588"/>
                  <a:pt x="1396627" y="321740"/>
                  <a:pt x="1208015" y="394283"/>
                </a:cubicBezTo>
                <a:cubicBezTo>
                  <a:pt x="1135310" y="422246"/>
                  <a:pt x="1059310" y="442814"/>
                  <a:pt x="989901" y="478173"/>
                </a:cubicBezTo>
                <a:cubicBezTo>
                  <a:pt x="910402" y="518672"/>
                  <a:pt x="840153" y="575301"/>
                  <a:pt x="763398" y="620786"/>
                </a:cubicBezTo>
                <a:cubicBezTo>
                  <a:pt x="689095" y="664817"/>
                  <a:pt x="608946" y="698993"/>
                  <a:pt x="536895" y="746620"/>
                </a:cubicBezTo>
                <a:cubicBezTo>
                  <a:pt x="443585" y="808299"/>
                  <a:pt x="358588" y="881730"/>
                  <a:pt x="268448" y="947956"/>
                </a:cubicBezTo>
                <a:cubicBezTo>
                  <a:pt x="166508" y="1022851"/>
                  <a:pt x="125037" y="1031285"/>
                  <a:pt x="58723" y="1124125"/>
                </a:cubicBezTo>
                <a:cubicBezTo>
                  <a:pt x="36143" y="1155737"/>
                  <a:pt x="19574" y="1191237"/>
                  <a:pt x="0" y="1224793"/>
                </a:cubicBezTo>
                <a:cubicBezTo>
                  <a:pt x="2796" y="1311479"/>
                  <a:pt x="-3074" y="1398881"/>
                  <a:pt x="8389" y="1484852"/>
                </a:cubicBezTo>
                <a:cubicBezTo>
                  <a:pt x="29638" y="1644220"/>
                  <a:pt x="85750" y="1606862"/>
                  <a:pt x="201336" y="1728132"/>
                </a:cubicBezTo>
                <a:cubicBezTo>
                  <a:pt x="327111" y="1860092"/>
                  <a:pt x="457958" y="1989543"/>
                  <a:pt x="562062" y="2139193"/>
                </a:cubicBezTo>
                <a:cubicBezTo>
                  <a:pt x="790315" y="2467306"/>
                  <a:pt x="591487" y="2205729"/>
                  <a:pt x="872455" y="2508309"/>
                </a:cubicBezTo>
                <a:cubicBezTo>
                  <a:pt x="925083" y="2564985"/>
                  <a:pt x="967530" y="2631054"/>
                  <a:pt x="1023457" y="2684477"/>
                </a:cubicBezTo>
                <a:cubicBezTo>
                  <a:pt x="1166674" y="2821281"/>
                  <a:pt x="1438390" y="3087936"/>
                  <a:pt x="1661020" y="3179428"/>
                </a:cubicBezTo>
                <a:cubicBezTo>
                  <a:pt x="1816494" y="3243322"/>
                  <a:pt x="2182514" y="3329354"/>
                  <a:pt x="2357307" y="3380764"/>
                </a:cubicBezTo>
                <a:cubicBezTo>
                  <a:pt x="2492218" y="3420443"/>
                  <a:pt x="2625654" y="3464977"/>
                  <a:pt x="2759978" y="3506598"/>
                </a:cubicBezTo>
                <a:cubicBezTo>
                  <a:pt x="2824194" y="3526496"/>
                  <a:pt x="2886611" y="3554269"/>
                  <a:pt x="2952925" y="3565321"/>
                </a:cubicBezTo>
                <a:cubicBezTo>
                  <a:pt x="3449013" y="3648002"/>
                  <a:pt x="3060061" y="3590877"/>
                  <a:pt x="3531765" y="3640822"/>
                </a:cubicBezTo>
                <a:cubicBezTo>
                  <a:pt x="3677325" y="3656234"/>
                  <a:pt x="3821723" y="3685636"/>
                  <a:pt x="3967993" y="3691156"/>
                </a:cubicBezTo>
                <a:lnTo>
                  <a:pt x="4672668" y="3716323"/>
                </a:lnTo>
                <a:cubicBezTo>
                  <a:pt x="4795707" y="3707934"/>
                  <a:pt x="4919958" y="3710320"/>
                  <a:pt x="5041784" y="3691156"/>
                </a:cubicBezTo>
                <a:cubicBezTo>
                  <a:pt x="5169750" y="3671026"/>
                  <a:pt x="5296875" y="3641251"/>
                  <a:pt x="5419288" y="3598877"/>
                </a:cubicBezTo>
                <a:cubicBezTo>
                  <a:pt x="5538728" y="3557532"/>
                  <a:pt x="5883779" y="3364990"/>
                  <a:pt x="5981351" y="3296874"/>
                </a:cubicBezTo>
                <a:cubicBezTo>
                  <a:pt x="6107993" y="3208463"/>
                  <a:pt x="6170072" y="3119064"/>
                  <a:pt x="6266576" y="3003259"/>
                </a:cubicBezTo>
                <a:cubicBezTo>
                  <a:pt x="6275790" y="2929550"/>
                  <a:pt x="6300132" y="2747058"/>
                  <a:pt x="6300132" y="2684477"/>
                </a:cubicBezTo>
                <a:cubicBezTo>
                  <a:pt x="6300132" y="2584969"/>
                  <a:pt x="6272228" y="2469268"/>
                  <a:pt x="6224631" y="2382474"/>
                </a:cubicBezTo>
                <a:cubicBezTo>
                  <a:pt x="6170978" y="2284636"/>
                  <a:pt x="6088866" y="2235911"/>
                  <a:pt x="5981351" y="2206305"/>
                </a:cubicBezTo>
                <a:cubicBezTo>
                  <a:pt x="5593294" y="2099449"/>
                  <a:pt x="5651956" y="2132333"/>
                  <a:pt x="5343787" y="2114026"/>
                </a:cubicBezTo>
                <a:lnTo>
                  <a:pt x="4714613" y="2072081"/>
                </a:lnTo>
                <a:cubicBezTo>
                  <a:pt x="4575581" y="2031189"/>
                  <a:pt x="4546511" y="2025253"/>
                  <a:pt x="4404220" y="1971413"/>
                </a:cubicBezTo>
                <a:cubicBezTo>
                  <a:pt x="4356137" y="1953219"/>
                  <a:pt x="4306603" y="1937556"/>
                  <a:pt x="4261607" y="1912690"/>
                </a:cubicBezTo>
                <a:cubicBezTo>
                  <a:pt x="4179011" y="1867045"/>
                  <a:pt x="3985117" y="1726152"/>
                  <a:pt x="3917659" y="1661020"/>
                </a:cubicBezTo>
                <a:cubicBezTo>
                  <a:pt x="3887484" y="1631885"/>
                  <a:pt x="3867325" y="1593909"/>
                  <a:pt x="3842158" y="1560353"/>
                </a:cubicBezTo>
                <a:cubicBezTo>
                  <a:pt x="3869441" y="1383015"/>
                  <a:pt x="3839561" y="1498435"/>
                  <a:pt x="3942826" y="1291905"/>
                </a:cubicBezTo>
                <a:cubicBezTo>
                  <a:pt x="3963526" y="1250504"/>
                  <a:pt x="3979189" y="1206598"/>
                  <a:pt x="4001549" y="1166070"/>
                </a:cubicBezTo>
                <a:cubicBezTo>
                  <a:pt x="4024032" y="1125320"/>
                  <a:pt x="4053828" y="1088957"/>
                  <a:pt x="4077050" y="1048624"/>
                </a:cubicBezTo>
                <a:cubicBezTo>
                  <a:pt x="4107008" y="996592"/>
                  <a:pt x="4131782" y="941717"/>
                  <a:pt x="4160940" y="889233"/>
                </a:cubicBezTo>
                <a:cubicBezTo>
                  <a:pt x="4173751" y="866172"/>
                  <a:pt x="4189951" y="845114"/>
                  <a:pt x="4202884" y="822121"/>
                </a:cubicBezTo>
                <a:cubicBezTo>
                  <a:pt x="4215146" y="800322"/>
                  <a:pt x="4223572" y="776456"/>
                  <a:pt x="4236440" y="755009"/>
                </a:cubicBezTo>
                <a:cubicBezTo>
                  <a:pt x="4257189" y="720427"/>
                  <a:pt x="4285083" y="690193"/>
                  <a:pt x="4303552" y="654342"/>
                </a:cubicBezTo>
                <a:cubicBezTo>
                  <a:pt x="4332810" y="597547"/>
                  <a:pt x="4379053" y="478173"/>
                  <a:pt x="4379053" y="478173"/>
                </a:cubicBezTo>
                <a:cubicBezTo>
                  <a:pt x="4376257" y="447413"/>
                  <a:pt x="4378622" y="415738"/>
                  <a:pt x="4370664" y="385894"/>
                </a:cubicBezTo>
                <a:cubicBezTo>
                  <a:pt x="4367061" y="372384"/>
                  <a:pt x="4350690" y="365320"/>
                  <a:pt x="4345497" y="352338"/>
                </a:cubicBezTo>
                <a:cubicBezTo>
                  <a:pt x="4339180" y="336545"/>
                  <a:pt x="4341996" y="318296"/>
                  <a:pt x="4337108" y="302004"/>
                </a:cubicBezTo>
                <a:cubicBezTo>
                  <a:pt x="4325791" y="264280"/>
                  <a:pt x="4314426" y="261301"/>
                  <a:pt x="4278385" y="243281"/>
                </a:cubicBezTo>
                <a:cubicBezTo>
                  <a:pt x="4275884" y="242030"/>
                  <a:pt x="4272792" y="243281"/>
                  <a:pt x="4269996" y="243281"/>
                </a:cubicBezTo>
              </a:path>
            </a:pathLst>
          </a:custGeom>
          <a:solidFill>
            <a:srgbClr val="FFC000">
              <a:alpha val="4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 name="Title 1">
            <a:extLst>
              <a:ext uri="{FF2B5EF4-FFF2-40B4-BE49-F238E27FC236}">
                <a16:creationId xmlns:a16="http://schemas.microsoft.com/office/drawing/2014/main" id="{B485B3CB-DA7A-4FAC-8976-FBFC954D974F}"/>
              </a:ext>
            </a:extLst>
          </p:cNvPr>
          <p:cNvSpPr>
            <a:spLocks noGrp="1"/>
          </p:cNvSpPr>
          <p:nvPr>
            <p:ph type="title"/>
          </p:nvPr>
        </p:nvSpPr>
        <p:spPr/>
        <p:txBody>
          <a:bodyPr>
            <a:normAutofit fontScale="90000"/>
          </a:bodyPr>
          <a:lstStyle/>
          <a:p>
            <a:r>
              <a:rPr lang="en-US" sz="4400" b="0" strike="noStrike" spc="-1" dirty="0">
                <a:latin typeface="Arial"/>
              </a:rPr>
              <a:t>Soundness Checking</a:t>
            </a:r>
            <a:endParaRPr lang="en-SG"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AB9131B-F364-4D0A-B5E0-D20E6D4C1A20}"/>
                  </a:ext>
                </a:extLst>
              </p:cNvPr>
              <p:cNvSpPr>
                <a:spLocks noGrp="1"/>
              </p:cNvSpPr>
              <p:nvPr>
                <p:ph idx="1"/>
              </p:nvPr>
            </p:nvSpPr>
            <p:spPr>
              <a:xfrm>
                <a:off x="358139" y="928642"/>
                <a:ext cx="10913545" cy="2295563"/>
              </a:xfrm>
            </p:spPr>
            <p:txBody>
              <a:bodyPr>
                <a:normAutofit/>
              </a:bodyPr>
              <a:lstStyle/>
              <a:p>
                <a:r>
                  <a:rPr lang="en-SG" sz="2400" dirty="0"/>
                  <a:t>Decide whether all values are collected</a:t>
                </a:r>
              </a:p>
              <a:p>
                <a:r>
                  <a:rPr lang="en-SG" sz="2400" dirty="0"/>
                  <a:t>Using random </a:t>
                </a:r>
                <a:r>
                  <a:rPr lang="en-US" altLang="zh-CN" sz="2400" dirty="0"/>
                  <a:t>shares</a:t>
                </a:r>
                <a:r>
                  <a:rPr lang="en-SG" sz="2400" dirty="0"/>
                  <a:t> that adds up to </a:t>
                </a:r>
                <a14:m>
                  <m:oMath xmlns:m="http://schemas.openxmlformats.org/officeDocument/2006/math">
                    <m:r>
                      <a:rPr lang="en-SG" sz="2400" b="0" i="1" smtClean="0">
                        <a:latin typeface="Cambria Math" panose="02040503050406030204" pitchFamily="18" charset="0"/>
                      </a:rPr>
                      <m:t>0</m:t>
                    </m:r>
                  </m:oMath>
                </a14:m>
                <a:r>
                  <a:rPr lang="en-SG" sz="2400" dirty="0"/>
                  <a:t> (</a:t>
                </a:r>
                <a14:m>
                  <m:oMath xmlns:m="http://schemas.openxmlformats.org/officeDocument/2006/math">
                    <m:r>
                      <a:rPr lang="en-SG" sz="2400" b="0" i="1" dirty="0" smtClean="0">
                        <a:latin typeface="Cambria Math" panose="02040503050406030204" pitchFamily="18" charset="0"/>
                      </a:rPr>
                      <m:t>𝑚𝑜𝑑</m:t>
                    </m:r>
                    <m:r>
                      <a:rPr lang="en-SG" sz="2400" b="0" i="1" dirty="0" smtClean="0">
                        <a:latin typeface="Cambria Math" panose="02040503050406030204" pitchFamily="18" charset="0"/>
                      </a:rPr>
                      <m:t> </m:t>
                    </m:r>
                    <m:r>
                      <a:rPr lang="en-SG" sz="2400" b="0" i="1" dirty="0" smtClean="0">
                        <a:latin typeface="Cambria Math" panose="02040503050406030204" pitchFamily="18" charset="0"/>
                      </a:rPr>
                      <m:t>𝑝</m:t>
                    </m:r>
                  </m:oMath>
                </a14:m>
                <a:r>
                  <a:rPr lang="en-SG" sz="2400" dirty="0"/>
                  <a:t>)</a:t>
                </a:r>
              </a:p>
              <a:p>
                <a:r>
                  <a:rPr lang="en-SG" sz="2400" dirty="0"/>
                  <a:t>Shares collected together with all values</a:t>
                </a:r>
              </a:p>
              <a:p>
                <a:r>
                  <a:rPr lang="en-SG" sz="2400" dirty="0"/>
                  <a:t>If collected shares add up to </a:t>
                </a:r>
                <a14:m>
                  <m:oMath xmlns:m="http://schemas.openxmlformats.org/officeDocument/2006/math">
                    <m:r>
                      <a:rPr lang="en-SG" sz="2400" b="0" i="1" smtClean="0">
                        <a:latin typeface="Cambria Math" panose="02040503050406030204" pitchFamily="18" charset="0"/>
                      </a:rPr>
                      <m:t>0</m:t>
                    </m:r>
                  </m:oMath>
                </a14:m>
                <a:r>
                  <a:rPr lang="en-SG" sz="2400" dirty="0"/>
                  <a:t>, pass the checking</a:t>
                </a:r>
              </a:p>
              <a:p>
                <a:pPr lvl="1"/>
                <a:r>
                  <a:rPr lang="en-SG" sz="2000" dirty="0"/>
                  <a:t>output the count</a:t>
                </a:r>
              </a:p>
            </p:txBody>
          </p:sp>
        </mc:Choice>
        <mc:Fallback xmlns="">
          <p:sp>
            <p:nvSpPr>
              <p:cNvPr id="3" name="Content Placeholder 2">
                <a:extLst>
                  <a:ext uri="{FF2B5EF4-FFF2-40B4-BE49-F238E27FC236}">
                    <a16:creationId xmlns:a16="http://schemas.microsoft.com/office/drawing/2014/main" id="{2AB9131B-F364-4D0A-B5E0-D20E6D4C1A20}"/>
                  </a:ext>
                </a:extLst>
              </p:cNvPr>
              <p:cNvSpPr>
                <a:spLocks noGrp="1" noRot="1" noChangeAspect="1" noMove="1" noResize="1" noEditPoints="1" noAdjustHandles="1" noChangeArrowheads="1" noChangeShapeType="1" noTextEdit="1"/>
              </p:cNvSpPr>
              <p:nvPr>
                <p:ph idx="1"/>
              </p:nvPr>
            </p:nvSpPr>
            <p:spPr>
              <a:xfrm>
                <a:off x="358139" y="928642"/>
                <a:ext cx="10913545" cy="2295563"/>
              </a:xfrm>
              <a:blipFill>
                <a:blip r:embed="rId4"/>
                <a:stretch>
                  <a:fillRect l="-782" t="-3448"/>
                </a:stretch>
              </a:blipFill>
            </p:spPr>
            <p:txBody>
              <a:bodyPr/>
              <a:lstStyle/>
              <a:p>
                <a:r>
                  <a:rPr lang="en-SG">
                    <a:noFill/>
                  </a:rPr>
                  <a:t> </a:t>
                </a:r>
              </a:p>
            </p:txBody>
          </p:sp>
        </mc:Fallback>
      </mc:AlternateContent>
      <p:sp>
        <p:nvSpPr>
          <p:cNvPr id="4" name="TextBox 3">
            <a:extLst>
              <a:ext uri="{FF2B5EF4-FFF2-40B4-BE49-F238E27FC236}">
                <a16:creationId xmlns:a16="http://schemas.microsoft.com/office/drawing/2014/main" id="{200EEAB2-A1C8-40B9-8FFB-DD6C5F32A998}"/>
              </a:ext>
            </a:extLst>
          </p:cNvPr>
          <p:cNvSpPr txBox="1"/>
          <p:nvPr/>
        </p:nvSpPr>
        <p:spPr>
          <a:xfrm>
            <a:off x="8555973" y="44091"/>
            <a:ext cx="2751074" cy="707886"/>
          </a:xfrm>
          <a:prstGeom prst="rect">
            <a:avLst/>
          </a:prstGeom>
          <a:noFill/>
        </p:spPr>
        <p:txBody>
          <a:bodyPr wrap="none" rtlCol="0">
            <a:spAutoFit/>
          </a:bodyPr>
          <a:lstStyle/>
          <a:p>
            <a:r>
              <a:rPr lang="en-SG" sz="4000" dirty="0">
                <a:solidFill>
                  <a:srgbClr val="FF0000"/>
                </a:solidFill>
              </a:rPr>
              <a:t>Challenges</a:t>
            </a:r>
          </a:p>
        </p:txBody>
      </p:sp>
      <p:grpSp>
        <p:nvGrpSpPr>
          <p:cNvPr id="111" name="Group 110">
            <a:extLst>
              <a:ext uri="{FF2B5EF4-FFF2-40B4-BE49-F238E27FC236}">
                <a16:creationId xmlns:a16="http://schemas.microsoft.com/office/drawing/2014/main" id="{25E89983-637C-4E60-85F5-977EC3E1873B}"/>
              </a:ext>
            </a:extLst>
          </p:cNvPr>
          <p:cNvGrpSpPr/>
          <p:nvPr/>
        </p:nvGrpSpPr>
        <p:grpSpPr>
          <a:xfrm>
            <a:off x="5748210" y="4087437"/>
            <a:ext cx="671117" cy="577061"/>
            <a:chOff x="7614066" y="3894253"/>
            <a:chExt cx="671117" cy="577061"/>
          </a:xfrm>
        </p:grpSpPr>
        <p:pic>
          <p:nvPicPr>
            <p:cNvPr id="112" name="Picture 2">
              <a:extLst>
                <a:ext uri="{FF2B5EF4-FFF2-40B4-BE49-F238E27FC236}">
                  <a16:creationId xmlns:a16="http://schemas.microsoft.com/office/drawing/2014/main" id="{0D88FF28-C697-452B-BD19-D133E55D4FA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47125"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13" name="Oval 112">
              <a:extLst>
                <a:ext uri="{FF2B5EF4-FFF2-40B4-BE49-F238E27FC236}">
                  <a16:creationId xmlns:a16="http://schemas.microsoft.com/office/drawing/2014/main" id="{6176A265-925A-46AA-B7F9-7C9EA26EB6D1}"/>
                </a:ext>
              </a:extLst>
            </p:cNvPr>
            <p:cNvSpPr/>
            <p:nvPr/>
          </p:nvSpPr>
          <p:spPr>
            <a:xfrm>
              <a:off x="7614066" y="4003983"/>
              <a:ext cx="67111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4</a:t>
              </a:r>
            </a:p>
          </p:txBody>
        </p:sp>
      </p:grpSp>
      <p:grpSp>
        <p:nvGrpSpPr>
          <p:cNvPr id="114" name="Group 113">
            <a:extLst>
              <a:ext uri="{FF2B5EF4-FFF2-40B4-BE49-F238E27FC236}">
                <a16:creationId xmlns:a16="http://schemas.microsoft.com/office/drawing/2014/main" id="{16AE25F7-CF71-4144-B1E1-286979D9259D}"/>
              </a:ext>
            </a:extLst>
          </p:cNvPr>
          <p:cNvGrpSpPr/>
          <p:nvPr/>
        </p:nvGrpSpPr>
        <p:grpSpPr>
          <a:xfrm>
            <a:off x="7760320" y="3382202"/>
            <a:ext cx="758637" cy="577061"/>
            <a:chOff x="7520194" y="3894253"/>
            <a:chExt cx="758637" cy="577061"/>
          </a:xfrm>
        </p:grpSpPr>
        <p:pic>
          <p:nvPicPr>
            <p:cNvPr id="115" name="Picture 2">
              <a:extLst>
                <a:ext uri="{FF2B5EF4-FFF2-40B4-BE49-F238E27FC236}">
                  <a16:creationId xmlns:a16="http://schemas.microsoft.com/office/drawing/2014/main" id="{A8CCCB50-0230-4CF0-8EEA-0C372F0102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47125"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16" name="Oval 115">
              <a:extLst>
                <a:ext uri="{FF2B5EF4-FFF2-40B4-BE49-F238E27FC236}">
                  <a16:creationId xmlns:a16="http://schemas.microsoft.com/office/drawing/2014/main" id="{AA82745B-E8F4-464B-B4B4-D44A76B6DE83}"/>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9</a:t>
              </a:r>
            </a:p>
          </p:txBody>
        </p:sp>
      </p:grpSp>
      <p:grpSp>
        <p:nvGrpSpPr>
          <p:cNvPr id="117" name="Group 116">
            <a:extLst>
              <a:ext uri="{FF2B5EF4-FFF2-40B4-BE49-F238E27FC236}">
                <a16:creationId xmlns:a16="http://schemas.microsoft.com/office/drawing/2014/main" id="{1B029AA7-7537-4901-A000-32A480D65B0B}"/>
              </a:ext>
            </a:extLst>
          </p:cNvPr>
          <p:cNvGrpSpPr/>
          <p:nvPr/>
        </p:nvGrpSpPr>
        <p:grpSpPr>
          <a:xfrm>
            <a:off x="7955213" y="4784187"/>
            <a:ext cx="758637" cy="577061"/>
            <a:chOff x="7520194" y="3894253"/>
            <a:chExt cx="758637" cy="577061"/>
          </a:xfrm>
        </p:grpSpPr>
        <p:pic>
          <p:nvPicPr>
            <p:cNvPr id="118" name="Picture 2">
              <a:extLst>
                <a:ext uri="{FF2B5EF4-FFF2-40B4-BE49-F238E27FC236}">
                  <a16:creationId xmlns:a16="http://schemas.microsoft.com/office/drawing/2014/main" id="{F4A18075-F1EC-4676-A781-B21D2EA222C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19" name="Oval 118">
              <a:extLst>
                <a:ext uri="{FF2B5EF4-FFF2-40B4-BE49-F238E27FC236}">
                  <a16:creationId xmlns:a16="http://schemas.microsoft.com/office/drawing/2014/main" id="{6A5BB408-D59C-4358-B611-5D2122031F32}"/>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grpSp>
      <p:grpSp>
        <p:nvGrpSpPr>
          <p:cNvPr id="120" name="Group 119">
            <a:extLst>
              <a:ext uri="{FF2B5EF4-FFF2-40B4-BE49-F238E27FC236}">
                <a16:creationId xmlns:a16="http://schemas.microsoft.com/office/drawing/2014/main" id="{655DF9FB-EF55-42E7-A2F8-8191737965B0}"/>
              </a:ext>
            </a:extLst>
          </p:cNvPr>
          <p:cNvGrpSpPr/>
          <p:nvPr/>
        </p:nvGrpSpPr>
        <p:grpSpPr>
          <a:xfrm>
            <a:off x="5594818" y="5348879"/>
            <a:ext cx="758637" cy="577061"/>
            <a:chOff x="7520194" y="3894253"/>
            <a:chExt cx="758637" cy="577061"/>
          </a:xfrm>
        </p:grpSpPr>
        <p:pic>
          <p:nvPicPr>
            <p:cNvPr id="121" name="Picture 2">
              <a:extLst>
                <a:ext uri="{FF2B5EF4-FFF2-40B4-BE49-F238E27FC236}">
                  <a16:creationId xmlns:a16="http://schemas.microsoft.com/office/drawing/2014/main" id="{A44EB64B-8C73-4C38-A3CF-76A56ABBA3D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22" name="Oval 121">
              <a:extLst>
                <a:ext uri="{FF2B5EF4-FFF2-40B4-BE49-F238E27FC236}">
                  <a16:creationId xmlns:a16="http://schemas.microsoft.com/office/drawing/2014/main" id="{68A7BF28-5C9B-4A22-B0FF-3074DFF8D22E}"/>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2</a:t>
              </a:r>
            </a:p>
          </p:txBody>
        </p:sp>
      </p:grpSp>
      <p:grpSp>
        <p:nvGrpSpPr>
          <p:cNvPr id="123" name="Group 122">
            <a:extLst>
              <a:ext uri="{FF2B5EF4-FFF2-40B4-BE49-F238E27FC236}">
                <a16:creationId xmlns:a16="http://schemas.microsoft.com/office/drawing/2014/main" id="{3A8D67BC-1C9C-40A4-ABB4-49D76D5704AB}"/>
              </a:ext>
            </a:extLst>
          </p:cNvPr>
          <p:cNvGrpSpPr/>
          <p:nvPr/>
        </p:nvGrpSpPr>
        <p:grpSpPr>
          <a:xfrm>
            <a:off x="4001317" y="4486755"/>
            <a:ext cx="758637" cy="577061"/>
            <a:chOff x="7520194" y="3894253"/>
            <a:chExt cx="758637" cy="577061"/>
          </a:xfrm>
        </p:grpSpPr>
        <p:pic>
          <p:nvPicPr>
            <p:cNvPr id="124" name="Picture 2">
              <a:extLst>
                <a:ext uri="{FF2B5EF4-FFF2-40B4-BE49-F238E27FC236}">
                  <a16:creationId xmlns:a16="http://schemas.microsoft.com/office/drawing/2014/main" id="{D0E1C72C-3297-4C91-892C-9550673C4B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25" name="Oval 124">
              <a:extLst>
                <a:ext uri="{FF2B5EF4-FFF2-40B4-BE49-F238E27FC236}">
                  <a16:creationId xmlns:a16="http://schemas.microsoft.com/office/drawing/2014/main" id="{73C17255-7C91-4300-BF76-5D4A8D0B88DA}"/>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5</a:t>
              </a:r>
            </a:p>
          </p:txBody>
        </p:sp>
      </p:grpSp>
      <p:grpSp>
        <p:nvGrpSpPr>
          <p:cNvPr id="126" name="Group 125">
            <a:extLst>
              <a:ext uri="{FF2B5EF4-FFF2-40B4-BE49-F238E27FC236}">
                <a16:creationId xmlns:a16="http://schemas.microsoft.com/office/drawing/2014/main" id="{01012D8D-6B39-4E4B-A781-C007FA6FF21C}"/>
              </a:ext>
            </a:extLst>
          </p:cNvPr>
          <p:cNvGrpSpPr/>
          <p:nvPr/>
        </p:nvGrpSpPr>
        <p:grpSpPr>
          <a:xfrm>
            <a:off x="4544937" y="2940051"/>
            <a:ext cx="758637" cy="577061"/>
            <a:chOff x="7520194" y="3894253"/>
            <a:chExt cx="758637" cy="577061"/>
          </a:xfrm>
        </p:grpSpPr>
        <p:pic>
          <p:nvPicPr>
            <p:cNvPr id="127" name="Picture 2">
              <a:extLst>
                <a:ext uri="{FF2B5EF4-FFF2-40B4-BE49-F238E27FC236}">
                  <a16:creationId xmlns:a16="http://schemas.microsoft.com/office/drawing/2014/main" id="{69224F78-56BA-443D-A685-FDDA097D0A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28" name="Oval 127">
              <a:extLst>
                <a:ext uri="{FF2B5EF4-FFF2-40B4-BE49-F238E27FC236}">
                  <a16:creationId xmlns:a16="http://schemas.microsoft.com/office/drawing/2014/main" id="{67A1A037-8D5F-44FA-A93D-B365CC0434E0}"/>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6</a:t>
              </a:r>
            </a:p>
          </p:txBody>
        </p:sp>
      </p:grpSp>
      <p:grpSp>
        <p:nvGrpSpPr>
          <p:cNvPr id="129" name="Group 128">
            <a:extLst>
              <a:ext uri="{FF2B5EF4-FFF2-40B4-BE49-F238E27FC236}">
                <a16:creationId xmlns:a16="http://schemas.microsoft.com/office/drawing/2014/main" id="{EA3B89AD-D899-4567-B746-9B6AFE43C069}"/>
              </a:ext>
            </a:extLst>
          </p:cNvPr>
          <p:cNvGrpSpPr/>
          <p:nvPr/>
        </p:nvGrpSpPr>
        <p:grpSpPr>
          <a:xfrm>
            <a:off x="6302942" y="2713723"/>
            <a:ext cx="758637" cy="577061"/>
            <a:chOff x="7520194" y="3894253"/>
            <a:chExt cx="758637" cy="577061"/>
          </a:xfrm>
        </p:grpSpPr>
        <p:pic>
          <p:nvPicPr>
            <p:cNvPr id="130" name="Picture 2">
              <a:extLst>
                <a:ext uri="{FF2B5EF4-FFF2-40B4-BE49-F238E27FC236}">
                  <a16:creationId xmlns:a16="http://schemas.microsoft.com/office/drawing/2014/main" id="{9C6D2201-D538-4570-A6FD-F18F20C258E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31" name="Oval 130">
              <a:extLst>
                <a:ext uri="{FF2B5EF4-FFF2-40B4-BE49-F238E27FC236}">
                  <a16:creationId xmlns:a16="http://schemas.microsoft.com/office/drawing/2014/main" id="{B643203E-551D-4101-868F-8E371370045F}"/>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grpSp>
      <p:grpSp>
        <p:nvGrpSpPr>
          <p:cNvPr id="132" name="Group 131">
            <a:extLst>
              <a:ext uri="{FF2B5EF4-FFF2-40B4-BE49-F238E27FC236}">
                <a16:creationId xmlns:a16="http://schemas.microsoft.com/office/drawing/2014/main" id="{F86156E6-5EFB-489C-8D4F-9BEF37C3F8DA}"/>
              </a:ext>
            </a:extLst>
          </p:cNvPr>
          <p:cNvGrpSpPr/>
          <p:nvPr/>
        </p:nvGrpSpPr>
        <p:grpSpPr>
          <a:xfrm>
            <a:off x="2973288" y="3379132"/>
            <a:ext cx="758637" cy="577061"/>
            <a:chOff x="7520194" y="3894253"/>
            <a:chExt cx="758637" cy="577061"/>
          </a:xfrm>
        </p:grpSpPr>
        <p:pic>
          <p:nvPicPr>
            <p:cNvPr id="133" name="Picture 2">
              <a:extLst>
                <a:ext uri="{FF2B5EF4-FFF2-40B4-BE49-F238E27FC236}">
                  <a16:creationId xmlns:a16="http://schemas.microsoft.com/office/drawing/2014/main" id="{0A1DF77A-637F-42B1-9DAA-E64CEE94CD8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34" name="Oval 133">
              <a:extLst>
                <a:ext uri="{FF2B5EF4-FFF2-40B4-BE49-F238E27FC236}">
                  <a16:creationId xmlns:a16="http://schemas.microsoft.com/office/drawing/2014/main" id="{FDBA2331-B922-4E02-906D-6CAF22C1D423}"/>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grpSp>
      <p:grpSp>
        <p:nvGrpSpPr>
          <p:cNvPr id="139" name="Group 138">
            <a:extLst>
              <a:ext uri="{FF2B5EF4-FFF2-40B4-BE49-F238E27FC236}">
                <a16:creationId xmlns:a16="http://schemas.microsoft.com/office/drawing/2014/main" id="{7AF1C82B-40AB-44DD-BB21-0515D27FC277}"/>
              </a:ext>
            </a:extLst>
          </p:cNvPr>
          <p:cNvGrpSpPr/>
          <p:nvPr/>
        </p:nvGrpSpPr>
        <p:grpSpPr>
          <a:xfrm>
            <a:off x="493871" y="4411566"/>
            <a:ext cx="3014150" cy="1608356"/>
            <a:chOff x="9508867" y="3593812"/>
            <a:chExt cx="3014150" cy="1608356"/>
          </a:xfrm>
        </p:grpSpPr>
        <p:cxnSp>
          <p:nvCxnSpPr>
            <p:cNvPr id="136" name="Straight Arrow Connector 135">
              <a:extLst>
                <a:ext uri="{FF2B5EF4-FFF2-40B4-BE49-F238E27FC236}">
                  <a16:creationId xmlns:a16="http://schemas.microsoft.com/office/drawing/2014/main" id="{9B97C63B-1CA9-4ED9-99D8-615D65283BE4}"/>
                </a:ext>
              </a:extLst>
            </p:cNvPr>
            <p:cNvCxnSpPr>
              <a:cxnSpLocks/>
            </p:cNvCxnSpPr>
            <p:nvPr/>
          </p:nvCxnSpPr>
          <p:spPr>
            <a:xfrm flipV="1">
              <a:off x="11158833" y="3593812"/>
              <a:ext cx="591712" cy="35393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38" name="TextBox 137">
              <a:extLst>
                <a:ext uri="{FF2B5EF4-FFF2-40B4-BE49-F238E27FC236}">
                  <a16:creationId xmlns:a16="http://schemas.microsoft.com/office/drawing/2014/main" id="{DDDF6F2C-A45C-4C6B-9448-42FF13E61F16}"/>
                </a:ext>
              </a:extLst>
            </p:cNvPr>
            <p:cNvSpPr txBox="1"/>
            <p:nvPr/>
          </p:nvSpPr>
          <p:spPr>
            <a:xfrm>
              <a:off x="9508867" y="3878729"/>
              <a:ext cx="3014150" cy="1323439"/>
            </a:xfrm>
            <a:prstGeom prst="rect">
              <a:avLst/>
            </a:prstGeom>
            <a:noFill/>
          </p:spPr>
          <p:txBody>
            <a:bodyPr wrap="square" rtlCol="0">
              <a:spAutoFit/>
            </a:bodyPr>
            <a:lstStyle/>
            <a:p>
              <a:pPr marL="342900" indent="-342900">
                <a:buFont typeface="Arial" panose="020B0604020202020204" pitchFamily="34" charset="0"/>
                <a:buChar char="•"/>
              </a:pPr>
              <a:r>
                <a:rPr lang="en-SG" sz="2000" dirty="0"/>
                <a:t>The other shares do not add up to 0</a:t>
              </a:r>
            </a:p>
            <a:p>
              <a:pPr marL="342900" indent="-342900">
                <a:buFont typeface="Arial" panose="020B0604020202020204" pitchFamily="34" charset="0"/>
                <a:buChar char="•"/>
              </a:pPr>
              <a:r>
                <a:rPr lang="en-SG" sz="2000" dirty="0"/>
                <a:t>Soundness checking </a:t>
              </a:r>
              <a:r>
                <a:rPr lang="en-SG" sz="2000" b="1" dirty="0">
                  <a:solidFill>
                    <a:srgbClr val="FF0000"/>
                  </a:solidFill>
                </a:rPr>
                <a:t>will not pass</a:t>
              </a:r>
            </a:p>
          </p:txBody>
        </p:sp>
      </p:grpSp>
      <p:grpSp>
        <p:nvGrpSpPr>
          <p:cNvPr id="142" name="Group 141">
            <a:extLst>
              <a:ext uri="{FF2B5EF4-FFF2-40B4-BE49-F238E27FC236}">
                <a16:creationId xmlns:a16="http://schemas.microsoft.com/office/drawing/2014/main" id="{C57545EC-C787-49D7-99E4-8BCAEED30FA0}"/>
              </a:ext>
            </a:extLst>
          </p:cNvPr>
          <p:cNvGrpSpPr/>
          <p:nvPr/>
        </p:nvGrpSpPr>
        <p:grpSpPr>
          <a:xfrm>
            <a:off x="8680867" y="3914847"/>
            <a:ext cx="2880588" cy="960712"/>
            <a:chOff x="8507319" y="3318127"/>
            <a:chExt cx="2880588" cy="960712"/>
          </a:xfrm>
        </p:grpSpPr>
        <p:cxnSp>
          <p:nvCxnSpPr>
            <p:cNvPr id="143" name="Straight Arrow Connector 142">
              <a:extLst>
                <a:ext uri="{FF2B5EF4-FFF2-40B4-BE49-F238E27FC236}">
                  <a16:creationId xmlns:a16="http://schemas.microsoft.com/office/drawing/2014/main" id="{B8B1F63E-8815-47C4-B9A5-69795A7C0F94}"/>
                </a:ext>
              </a:extLst>
            </p:cNvPr>
            <p:cNvCxnSpPr>
              <a:cxnSpLocks/>
            </p:cNvCxnSpPr>
            <p:nvPr/>
          </p:nvCxnSpPr>
          <p:spPr>
            <a:xfrm flipH="1" flipV="1">
              <a:off x="8507319" y="3318127"/>
              <a:ext cx="1018121" cy="64348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44" name="TextBox 143">
              <a:extLst>
                <a:ext uri="{FF2B5EF4-FFF2-40B4-BE49-F238E27FC236}">
                  <a16:creationId xmlns:a16="http://schemas.microsoft.com/office/drawing/2014/main" id="{DC085E57-78D4-490D-BC5E-C97572F2DDCE}"/>
                </a:ext>
              </a:extLst>
            </p:cNvPr>
            <p:cNvSpPr txBox="1"/>
            <p:nvPr/>
          </p:nvSpPr>
          <p:spPr>
            <a:xfrm>
              <a:off x="9508866" y="3878729"/>
              <a:ext cx="1879041" cy="400110"/>
            </a:xfrm>
            <a:prstGeom prst="rect">
              <a:avLst/>
            </a:prstGeom>
            <a:noFill/>
          </p:spPr>
          <p:txBody>
            <a:bodyPr wrap="none" rtlCol="0">
              <a:spAutoFit/>
            </a:bodyPr>
            <a:lstStyle/>
            <a:p>
              <a:r>
                <a:rPr lang="en-SG" sz="2000" b="1" dirty="0"/>
                <a:t>missing value</a:t>
              </a:r>
            </a:p>
          </p:txBody>
        </p:sp>
      </p:grpSp>
      <p:sp>
        <p:nvSpPr>
          <p:cNvPr id="145" name="Oval 144">
            <a:extLst>
              <a:ext uri="{FF2B5EF4-FFF2-40B4-BE49-F238E27FC236}">
                <a16:creationId xmlns:a16="http://schemas.microsoft.com/office/drawing/2014/main" id="{B8B8F4BB-8DBC-4C07-872B-FB345A68A96F}"/>
              </a:ext>
            </a:extLst>
          </p:cNvPr>
          <p:cNvSpPr/>
          <p:nvPr/>
        </p:nvSpPr>
        <p:spPr>
          <a:xfrm>
            <a:off x="5994540" y="2696384"/>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146" name="Oval 145">
            <a:extLst>
              <a:ext uri="{FF2B5EF4-FFF2-40B4-BE49-F238E27FC236}">
                <a16:creationId xmlns:a16="http://schemas.microsoft.com/office/drawing/2014/main" id="{CF933637-335A-4DF3-9803-1EE61BC773C6}"/>
              </a:ext>
            </a:extLst>
          </p:cNvPr>
          <p:cNvSpPr/>
          <p:nvPr/>
        </p:nvSpPr>
        <p:spPr>
          <a:xfrm>
            <a:off x="7470556" y="3470343"/>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148" name="Oval 147">
            <a:extLst>
              <a:ext uri="{FF2B5EF4-FFF2-40B4-BE49-F238E27FC236}">
                <a16:creationId xmlns:a16="http://schemas.microsoft.com/office/drawing/2014/main" id="{F8E6BA02-EF90-4B1F-A8FF-C2AAB2A2679E}"/>
              </a:ext>
            </a:extLst>
          </p:cNvPr>
          <p:cNvSpPr/>
          <p:nvPr/>
        </p:nvSpPr>
        <p:spPr>
          <a:xfrm>
            <a:off x="7641167" y="4819266"/>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150" name="Oval 149">
            <a:extLst>
              <a:ext uri="{FF2B5EF4-FFF2-40B4-BE49-F238E27FC236}">
                <a16:creationId xmlns:a16="http://schemas.microsoft.com/office/drawing/2014/main" id="{843CF890-7716-4283-A91D-AEA15A02AAD7}"/>
              </a:ext>
            </a:extLst>
          </p:cNvPr>
          <p:cNvSpPr/>
          <p:nvPr/>
        </p:nvSpPr>
        <p:spPr>
          <a:xfrm>
            <a:off x="5415269" y="4201748"/>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151" name="Oval 150">
            <a:extLst>
              <a:ext uri="{FF2B5EF4-FFF2-40B4-BE49-F238E27FC236}">
                <a16:creationId xmlns:a16="http://schemas.microsoft.com/office/drawing/2014/main" id="{0711EBB7-AF0B-4453-80A2-DB2DB1D80935}"/>
              </a:ext>
            </a:extLst>
          </p:cNvPr>
          <p:cNvSpPr/>
          <p:nvPr/>
        </p:nvSpPr>
        <p:spPr>
          <a:xfrm>
            <a:off x="5247946" y="5355450"/>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152" name="Oval 151">
            <a:extLst>
              <a:ext uri="{FF2B5EF4-FFF2-40B4-BE49-F238E27FC236}">
                <a16:creationId xmlns:a16="http://schemas.microsoft.com/office/drawing/2014/main" id="{0F3EB966-1697-47A6-9E18-7B8EA55F5DF7}"/>
              </a:ext>
            </a:extLst>
          </p:cNvPr>
          <p:cNvSpPr/>
          <p:nvPr/>
        </p:nvSpPr>
        <p:spPr>
          <a:xfrm>
            <a:off x="3713458" y="4469328"/>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153" name="Oval 152">
            <a:extLst>
              <a:ext uri="{FF2B5EF4-FFF2-40B4-BE49-F238E27FC236}">
                <a16:creationId xmlns:a16="http://schemas.microsoft.com/office/drawing/2014/main" id="{09F3DC3B-33FA-4E60-947B-7469CE213356}"/>
              </a:ext>
            </a:extLst>
          </p:cNvPr>
          <p:cNvSpPr/>
          <p:nvPr/>
        </p:nvSpPr>
        <p:spPr>
          <a:xfrm>
            <a:off x="4220338" y="3004468"/>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sp>
        <p:nvSpPr>
          <p:cNvPr id="154" name="Oval 153">
            <a:extLst>
              <a:ext uri="{FF2B5EF4-FFF2-40B4-BE49-F238E27FC236}">
                <a16:creationId xmlns:a16="http://schemas.microsoft.com/office/drawing/2014/main" id="{83362021-3CD5-48F2-A16F-E1D68E632A40}"/>
              </a:ext>
            </a:extLst>
          </p:cNvPr>
          <p:cNvSpPr/>
          <p:nvPr/>
        </p:nvSpPr>
        <p:spPr>
          <a:xfrm>
            <a:off x="2687844" y="3442582"/>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grpSp>
        <p:nvGrpSpPr>
          <p:cNvPr id="135" name="Group 134">
            <a:extLst>
              <a:ext uri="{FF2B5EF4-FFF2-40B4-BE49-F238E27FC236}">
                <a16:creationId xmlns:a16="http://schemas.microsoft.com/office/drawing/2014/main" id="{E56AB895-0794-4F10-97BA-ED3495641961}"/>
              </a:ext>
            </a:extLst>
          </p:cNvPr>
          <p:cNvGrpSpPr/>
          <p:nvPr/>
        </p:nvGrpSpPr>
        <p:grpSpPr>
          <a:xfrm>
            <a:off x="5990767" y="2698578"/>
            <a:ext cx="1067039" cy="594400"/>
            <a:chOff x="9630332" y="5184261"/>
            <a:chExt cx="1067039" cy="594400"/>
          </a:xfrm>
        </p:grpSpPr>
        <p:grpSp>
          <p:nvGrpSpPr>
            <p:cNvPr id="155" name="Group 154">
              <a:extLst>
                <a:ext uri="{FF2B5EF4-FFF2-40B4-BE49-F238E27FC236}">
                  <a16:creationId xmlns:a16="http://schemas.microsoft.com/office/drawing/2014/main" id="{2AB5B817-3014-4A0A-B9E9-E4E92C3774F8}"/>
                </a:ext>
              </a:extLst>
            </p:cNvPr>
            <p:cNvGrpSpPr/>
            <p:nvPr/>
          </p:nvGrpSpPr>
          <p:grpSpPr>
            <a:xfrm>
              <a:off x="9938734" y="5201600"/>
              <a:ext cx="758637" cy="577061"/>
              <a:chOff x="7520194" y="3894253"/>
              <a:chExt cx="758637" cy="577061"/>
            </a:xfrm>
          </p:grpSpPr>
          <p:pic>
            <p:nvPicPr>
              <p:cNvPr id="156" name="Picture 2">
                <a:extLst>
                  <a:ext uri="{FF2B5EF4-FFF2-40B4-BE49-F238E27FC236}">
                    <a16:creationId xmlns:a16="http://schemas.microsoft.com/office/drawing/2014/main" id="{22065316-360D-4CC1-83E0-8E5DA4E574C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1660" y="3894253"/>
                <a:ext cx="535705" cy="577061"/>
              </a:xfrm>
              <a:prstGeom prst="rect">
                <a:avLst/>
              </a:prstGeom>
              <a:noFill/>
              <a:extLst>
                <a:ext uri="{909E8E84-426E-40DD-AFC4-6F175D3DCCD1}">
                  <a14:hiddenFill xmlns:a14="http://schemas.microsoft.com/office/drawing/2010/main">
                    <a:solidFill>
                      <a:srgbClr val="FFFFFF"/>
                    </a:solidFill>
                  </a14:hiddenFill>
                </a:ext>
              </a:extLst>
            </p:spPr>
          </p:pic>
          <p:sp>
            <p:nvSpPr>
              <p:cNvPr id="157" name="Oval 156">
                <a:extLst>
                  <a:ext uri="{FF2B5EF4-FFF2-40B4-BE49-F238E27FC236}">
                    <a16:creationId xmlns:a16="http://schemas.microsoft.com/office/drawing/2014/main" id="{F1FF487F-C6C0-49B2-AA01-50D8E6382841}"/>
                  </a:ext>
                </a:extLst>
              </p:cNvPr>
              <p:cNvSpPr/>
              <p:nvPr/>
            </p:nvSpPr>
            <p:spPr>
              <a:xfrm>
                <a:off x="7520194" y="3990021"/>
                <a:ext cx="758637" cy="410496"/>
              </a:xfrm>
              <a:prstGeom prst="ellipse">
                <a:avLst/>
              </a:prstGeom>
              <a:noFill/>
              <a:ln w="2857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3</a:t>
                </a:r>
              </a:p>
            </p:txBody>
          </p:sp>
        </p:grpSp>
        <p:sp>
          <p:nvSpPr>
            <p:cNvPr id="158" name="Oval 157">
              <a:extLst>
                <a:ext uri="{FF2B5EF4-FFF2-40B4-BE49-F238E27FC236}">
                  <a16:creationId xmlns:a16="http://schemas.microsoft.com/office/drawing/2014/main" id="{23A38670-CC38-4083-9B73-205D4C815CEC}"/>
                </a:ext>
              </a:extLst>
            </p:cNvPr>
            <p:cNvSpPr/>
            <p:nvPr/>
          </p:nvSpPr>
          <p:spPr>
            <a:xfrm>
              <a:off x="9630332" y="5184261"/>
              <a:ext cx="410496" cy="410496"/>
            </a:xfrm>
            <a:prstGeom prst="ellipse">
              <a:avLst/>
            </a:prstGeom>
            <a:no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SG" sz="2800" dirty="0">
                  <a:solidFill>
                    <a:sysClr val="windowText" lastClr="000000"/>
                  </a:solidFill>
                </a:rPr>
                <a:t>1</a:t>
              </a:r>
            </a:p>
          </p:txBody>
        </p:sp>
      </p:grpSp>
      <p:sp>
        <p:nvSpPr>
          <p:cNvPr id="5" name="TextBox 4">
            <a:extLst>
              <a:ext uri="{FF2B5EF4-FFF2-40B4-BE49-F238E27FC236}">
                <a16:creationId xmlns:a16="http://schemas.microsoft.com/office/drawing/2014/main" id="{F3F174DD-EB42-46FA-8D76-AC5752A45220}"/>
              </a:ext>
            </a:extLst>
          </p:cNvPr>
          <p:cNvSpPr txBox="1"/>
          <p:nvPr/>
        </p:nvSpPr>
        <p:spPr>
          <a:xfrm>
            <a:off x="7615299" y="796003"/>
            <a:ext cx="4586469" cy="3785652"/>
          </a:xfrm>
          <a:prstGeom prst="rect">
            <a:avLst/>
          </a:prstGeom>
          <a:noFill/>
        </p:spPr>
        <p:txBody>
          <a:bodyPr wrap="square" rtlCol="0">
            <a:spAutoFit/>
          </a:bodyPr>
          <a:lstStyle/>
          <a:p>
            <a:pPr marL="285750" indent="-285750">
              <a:buFont typeface="Arial" panose="020B0604020202020204" pitchFamily="34" charset="0"/>
              <a:buChar char="•"/>
            </a:pPr>
            <a:r>
              <a:rPr lang="en-SG" sz="2400" dirty="0"/>
              <a:t>Some values are not collected</a:t>
            </a:r>
          </a:p>
          <a:p>
            <a:pPr marL="742950" lvl="1" indent="-285750">
              <a:buFont typeface="Arial" panose="020B0604020202020204" pitchFamily="34" charset="0"/>
              <a:buChar char="•"/>
            </a:pPr>
            <a:r>
              <a:rPr lang="en-SG" sz="2400" dirty="0"/>
              <a:t>Too many/few sinks</a:t>
            </a:r>
          </a:p>
          <a:p>
            <a:pPr marL="742950" lvl="1" indent="-285750">
              <a:buFont typeface="Arial" panose="020B0604020202020204" pitchFamily="34" charset="0"/>
              <a:buChar char="•"/>
            </a:pPr>
            <a:r>
              <a:rPr lang="en-SG" sz="2400" dirty="0"/>
              <a:t>Random walk too short</a:t>
            </a:r>
          </a:p>
          <a:p>
            <a:pPr marL="742950" lvl="1" indent="-285750">
              <a:buFont typeface="Arial" panose="020B0604020202020204" pitchFamily="34" charset="0"/>
              <a:buChar char="•"/>
            </a:pPr>
            <a:r>
              <a:rPr lang="en-SG" sz="2400" dirty="0"/>
              <a:t>Sink flooding for too many/too few rounds</a:t>
            </a:r>
          </a:p>
          <a:p>
            <a:pPr lvl="1"/>
            <a:endParaRPr lang="en-SG" sz="2400" dirty="0"/>
          </a:p>
          <a:p>
            <a:pPr marL="285750" indent="-285750">
              <a:buFont typeface="Arial" panose="020B0604020202020204" pitchFamily="34" charset="0"/>
              <a:buChar char="•"/>
            </a:pPr>
            <a:r>
              <a:rPr lang="en-SG" sz="2400" dirty="0">
                <a:solidFill>
                  <a:srgbClr val="FF0000"/>
                </a:solidFill>
              </a:rPr>
              <a:t>How to get the shares?</a:t>
            </a:r>
          </a:p>
          <a:p>
            <a:pPr marL="285750" indent="-285750">
              <a:buFont typeface="Arial" panose="020B0604020202020204" pitchFamily="34" charset="0"/>
              <a:buChar char="•"/>
            </a:pPr>
            <a:r>
              <a:rPr lang="en-SG" sz="2400" dirty="0">
                <a:solidFill>
                  <a:srgbClr val="FF0000"/>
                </a:solidFill>
              </a:rPr>
              <a:t>Nodes do not pass soundness checking at the same time!</a:t>
            </a:r>
          </a:p>
          <a:p>
            <a:pPr marL="285750" indent="-285750">
              <a:buFont typeface="Arial" panose="020B0604020202020204" pitchFamily="34" charset="0"/>
              <a:buChar char="•"/>
            </a:pPr>
            <a:endParaRPr lang="en-SG" sz="2400" dirty="0">
              <a:solidFill>
                <a:srgbClr val="FF0000"/>
              </a:solidFill>
            </a:endParaRPr>
          </a:p>
        </p:txBody>
      </p:sp>
      <mc:AlternateContent xmlns:mc="http://schemas.openxmlformats.org/markup-compatibility/2006" xmlns:a14="http://schemas.microsoft.com/office/drawing/2010/main">
        <mc:Choice Requires="a14">
          <p:sp>
            <p:nvSpPr>
              <p:cNvPr id="137" name="TextBox 136">
                <a:extLst>
                  <a:ext uri="{FF2B5EF4-FFF2-40B4-BE49-F238E27FC236}">
                    <a16:creationId xmlns:a16="http://schemas.microsoft.com/office/drawing/2014/main" id="{11B89F5E-765A-4984-93FD-FFBC750F8EFC}"/>
                  </a:ext>
                </a:extLst>
              </p:cNvPr>
              <p:cNvSpPr txBox="1"/>
              <p:nvPr/>
            </p:nvSpPr>
            <p:spPr>
              <a:xfrm>
                <a:off x="304768" y="3497884"/>
                <a:ext cx="2205027" cy="584775"/>
              </a:xfrm>
              <a:prstGeom prst="rect">
                <a:avLst/>
              </a:prstGeom>
              <a:noFill/>
            </p:spPr>
            <p:txBody>
              <a:bodyPr wrap="none" rtlCol="0">
                <a:spAutoFit/>
              </a:bodyPr>
              <a:lstStyle/>
              <a:p>
                <a:r>
                  <a:rPr lang="en-SG" sz="3200" dirty="0"/>
                  <a:t>e.g.</a:t>
                </a:r>
                <a:r>
                  <a:rPr lang="zh-CN" altLang="en-US" sz="3200" dirty="0"/>
                  <a:t> </a:t>
                </a:r>
                <a14:m>
                  <m:oMath xmlns:m="http://schemas.openxmlformats.org/officeDocument/2006/math">
                    <m:r>
                      <a:rPr lang="en-SG" altLang="zh-CN" sz="3200" b="0" i="1" smtClean="0">
                        <a:latin typeface="Cambria Math" panose="02040503050406030204" pitchFamily="18" charset="0"/>
                      </a:rPr>
                      <m:t>𝑝</m:t>
                    </m:r>
                    <m:r>
                      <a:rPr lang="en-SG" altLang="zh-CN" sz="3200" b="0" i="1" smtClean="0">
                        <a:latin typeface="Cambria Math" panose="02040503050406030204" pitchFamily="18" charset="0"/>
                      </a:rPr>
                      <m:t>=11</m:t>
                    </m:r>
                  </m:oMath>
                </a14:m>
                <a:endParaRPr lang="en-SG" sz="3200" dirty="0"/>
              </a:p>
            </p:txBody>
          </p:sp>
        </mc:Choice>
        <mc:Fallback xmlns="">
          <p:sp>
            <p:nvSpPr>
              <p:cNvPr id="137" name="TextBox 136">
                <a:extLst>
                  <a:ext uri="{FF2B5EF4-FFF2-40B4-BE49-F238E27FC236}">
                    <a16:creationId xmlns:a16="http://schemas.microsoft.com/office/drawing/2014/main" id="{11B89F5E-765A-4984-93FD-FFBC750F8EFC}"/>
                  </a:ext>
                </a:extLst>
              </p:cNvPr>
              <p:cNvSpPr txBox="1">
                <a:spLocks noRot="1" noChangeAspect="1" noMove="1" noResize="1" noEditPoints="1" noAdjustHandles="1" noChangeArrowheads="1" noChangeShapeType="1" noTextEdit="1"/>
              </p:cNvSpPr>
              <p:nvPr/>
            </p:nvSpPr>
            <p:spPr>
              <a:xfrm>
                <a:off x="304768" y="3497884"/>
                <a:ext cx="2205027" cy="584775"/>
              </a:xfrm>
              <a:prstGeom prst="rect">
                <a:avLst/>
              </a:prstGeom>
              <a:blipFill>
                <a:blip r:embed="rId6"/>
                <a:stretch>
                  <a:fillRect l="-7182" t="-13542" b="-33333"/>
                </a:stretch>
              </a:blipFill>
            </p:spPr>
            <p:txBody>
              <a:bodyPr/>
              <a:lstStyle/>
              <a:p>
                <a:r>
                  <a:rPr lang="en-SG">
                    <a:noFill/>
                  </a:rPr>
                  <a:t> </a:t>
                </a:r>
              </a:p>
            </p:txBody>
          </p:sp>
        </mc:Fallback>
      </mc:AlternateContent>
    </p:spTree>
    <p:custDataLst>
      <p:tags r:id="rId1"/>
    </p:custDataLst>
    <p:extLst>
      <p:ext uri="{BB962C8B-B14F-4D97-AF65-F5344CB8AC3E}">
        <p14:creationId xmlns:p14="http://schemas.microsoft.com/office/powerpoint/2010/main" val="308039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132"/>
                                        </p:tgtEl>
                                        <p:attrNameLst>
                                          <p:attrName>style.visibility</p:attrName>
                                        </p:attrNameLst>
                                      </p:cBhvr>
                                      <p:to>
                                        <p:strVal val="visible"/>
                                      </p:to>
                                    </p:set>
                                    <p:animEffect transition="in" filter="fade">
                                      <p:cBhvr>
                                        <p:cTn id="20" dur="250"/>
                                        <p:tgtEl>
                                          <p:spTgt spid="132"/>
                                        </p:tgtEl>
                                      </p:cBhvr>
                                    </p:animEffect>
                                    <p:anim calcmode="lin" valueType="num">
                                      <p:cBhvr>
                                        <p:cTn id="21" dur="250" fill="hold"/>
                                        <p:tgtEl>
                                          <p:spTgt spid="132"/>
                                        </p:tgtEl>
                                        <p:attrNameLst>
                                          <p:attrName>ppt_x</p:attrName>
                                        </p:attrNameLst>
                                      </p:cBhvr>
                                      <p:tavLst>
                                        <p:tav tm="0">
                                          <p:val>
                                            <p:strVal val="#ppt_x"/>
                                          </p:val>
                                        </p:tav>
                                        <p:tav tm="100000">
                                          <p:val>
                                            <p:strVal val="#ppt_x"/>
                                          </p:val>
                                        </p:tav>
                                      </p:tavLst>
                                    </p:anim>
                                    <p:anim calcmode="lin" valueType="num">
                                      <p:cBhvr>
                                        <p:cTn id="22" dur="250" fill="hold"/>
                                        <p:tgtEl>
                                          <p:spTgt spid="13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126"/>
                                        </p:tgtEl>
                                        <p:attrNameLst>
                                          <p:attrName>style.visibility</p:attrName>
                                        </p:attrNameLst>
                                      </p:cBhvr>
                                      <p:to>
                                        <p:strVal val="visible"/>
                                      </p:to>
                                    </p:set>
                                    <p:animEffect transition="in" filter="fade">
                                      <p:cBhvr>
                                        <p:cTn id="25" dur="250"/>
                                        <p:tgtEl>
                                          <p:spTgt spid="126"/>
                                        </p:tgtEl>
                                      </p:cBhvr>
                                    </p:animEffect>
                                    <p:anim calcmode="lin" valueType="num">
                                      <p:cBhvr>
                                        <p:cTn id="26" dur="250" fill="hold"/>
                                        <p:tgtEl>
                                          <p:spTgt spid="126"/>
                                        </p:tgtEl>
                                        <p:attrNameLst>
                                          <p:attrName>ppt_x</p:attrName>
                                        </p:attrNameLst>
                                      </p:cBhvr>
                                      <p:tavLst>
                                        <p:tav tm="0">
                                          <p:val>
                                            <p:strVal val="#ppt_x"/>
                                          </p:val>
                                        </p:tav>
                                        <p:tav tm="100000">
                                          <p:val>
                                            <p:strVal val="#ppt_x"/>
                                          </p:val>
                                        </p:tav>
                                      </p:tavLst>
                                    </p:anim>
                                    <p:anim calcmode="lin" valueType="num">
                                      <p:cBhvr>
                                        <p:cTn id="27" dur="250" fill="hold"/>
                                        <p:tgtEl>
                                          <p:spTgt spid="126"/>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129"/>
                                        </p:tgtEl>
                                        <p:attrNameLst>
                                          <p:attrName>style.visibility</p:attrName>
                                        </p:attrNameLst>
                                      </p:cBhvr>
                                      <p:to>
                                        <p:strVal val="visible"/>
                                      </p:to>
                                    </p:set>
                                    <p:animEffect transition="in" filter="fade">
                                      <p:cBhvr>
                                        <p:cTn id="30" dur="250"/>
                                        <p:tgtEl>
                                          <p:spTgt spid="129"/>
                                        </p:tgtEl>
                                      </p:cBhvr>
                                    </p:animEffect>
                                    <p:anim calcmode="lin" valueType="num">
                                      <p:cBhvr>
                                        <p:cTn id="31" dur="250" fill="hold"/>
                                        <p:tgtEl>
                                          <p:spTgt spid="129"/>
                                        </p:tgtEl>
                                        <p:attrNameLst>
                                          <p:attrName>ppt_x</p:attrName>
                                        </p:attrNameLst>
                                      </p:cBhvr>
                                      <p:tavLst>
                                        <p:tav tm="0">
                                          <p:val>
                                            <p:strVal val="#ppt_x"/>
                                          </p:val>
                                        </p:tav>
                                        <p:tav tm="100000">
                                          <p:val>
                                            <p:strVal val="#ppt_x"/>
                                          </p:val>
                                        </p:tav>
                                      </p:tavLst>
                                    </p:anim>
                                    <p:anim calcmode="lin" valueType="num">
                                      <p:cBhvr>
                                        <p:cTn id="32" dur="250" fill="hold"/>
                                        <p:tgtEl>
                                          <p:spTgt spid="129"/>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114"/>
                                        </p:tgtEl>
                                        <p:attrNameLst>
                                          <p:attrName>style.visibility</p:attrName>
                                        </p:attrNameLst>
                                      </p:cBhvr>
                                      <p:to>
                                        <p:strVal val="visible"/>
                                      </p:to>
                                    </p:set>
                                    <p:animEffect transition="in" filter="fade">
                                      <p:cBhvr>
                                        <p:cTn id="35" dur="250"/>
                                        <p:tgtEl>
                                          <p:spTgt spid="114"/>
                                        </p:tgtEl>
                                      </p:cBhvr>
                                    </p:animEffect>
                                    <p:anim calcmode="lin" valueType="num">
                                      <p:cBhvr>
                                        <p:cTn id="36" dur="250" fill="hold"/>
                                        <p:tgtEl>
                                          <p:spTgt spid="114"/>
                                        </p:tgtEl>
                                        <p:attrNameLst>
                                          <p:attrName>ppt_x</p:attrName>
                                        </p:attrNameLst>
                                      </p:cBhvr>
                                      <p:tavLst>
                                        <p:tav tm="0">
                                          <p:val>
                                            <p:strVal val="#ppt_x"/>
                                          </p:val>
                                        </p:tav>
                                        <p:tav tm="100000">
                                          <p:val>
                                            <p:strVal val="#ppt_x"/>
                                          </p:val>
                                        </p:tav>
                                      </p:tavLst>
                                    </p:anim>
                                    <p:anim calcmode="lin" valueType="num">
                                      <p:cBhvr>
                                        <p:cTn id="37" dur="250" fill="hold"/>
                                        <p:tgtEl>
                                          <p:spTgt spid="114"/>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117"/>
                                        </p:tgtEl>
                                        <p:attrNameLst>
                                          <p:attrName>style.visibility</p:attrName>
                                        </p:attrNameLst>
                                      </p:cBhvr>
                                      <p:to>
                                        <p:strVal val="visible"/>
                                      </p:to>
                                    </p:set>
                                    <p:animEffect transition="in" filter="fade">
                                      <p:cBhvr>
                                        <p:cTn id="40" dur="250"/>
                                        <p:tgtEl>
                                          <p:spTgt spid="117"/>
                                        </p:tgtEl>
                                      </p:cBhvr>
                                    </p:animEffect>
                                    <p:anim calcmode="lin" valueType="num">
                                      <p:cBhvr>
                                        <p:cTn id="41" dur="250" fill="hold"/>
                                        <p:tgtEl>
                                          <p:spTgt spid="117"/>
                                        </p:tgtEl>
                                        <p:attrNameLst>
                                          <p:attrName>ppt_x</p:attrName>
                                        </p:attrNameLst>
                                      </p:cBhvr>
                                      <p:tavLst>
                                        <p:tav tm="0">
                                          <p:val>
                                            <p:strVal val="#ppt_x"/>
                                          </p:val>
                                        </p:tav>
                                        <p:tav tm="100000">
                                          <p:val>
                                            <p:strVal val="#ppt_x"/>
                                          </p:val>
                                        </p:tav>
                                      </p:tavLst>
                                    </p:anim>
                                    <p:anim calcmode="lin" valueType="num">
                                      <p:cBhvr>
                                        <p:cTn id="42" dur="250" fill="hold"/>
                                        <p:tgtEl>
                                          <p:spTgt spid="117"/>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120"/>
                                        </p:tgtEl>
                                        <p:attrNameLst>
                                          <p:attrName>style.visibility</p:attrName>
                                        </p:attrNameLst>
                                      </p:cBhvr>
                                      <p:to>
                                        <p:strVal val="visible"/>
                                      </p:to>
                                    </p:set>
                                    <p:animEffect transition="in" filter="fade">
                                      <p:cBhvr>
                                        <p:cTn id="45" dur="250"/>
                                        <p:tgtEl>
                                          <p:spTgt spid="120"/>
                                        </p:tgtEl>
                                      </p:cBhvr>
                                    </p:animEffect>
                                    <p:anim calcmode="lin" valueType="num">
                                      <p:cBhvr>
                                        <p:cTn id="46" dur="250" fill="hold"/>
                                        <p:tgtEl>
                                          <p:spTgt spid="120"/>
                                        </p:tgtEl>
                                        <p:attrNameLst>
                                          <p:attrName>ppt_x</p:attrName>
                                        </p:attrNameLst>
                                      </p:cBhvr>
                                      <p:tavLst>
                                        <p:tav tm="0">
                                          <p:val>
                                            <p:strVal val="#ppt_x"/>
                                          </p:val>
                                        </p:tav>
                                        <p:tav tm="100000">
                                          <p:val>
                                            <p:strVal val="#ppt_x"/>
                                          </p:val>
                                        </p:tav>
                                      </p:tavLst>
                                    </p:anim>
                                    <p:anim calcmode="lin" valueType="num">
                                      <p:cBhvr>
                                        <p:cTn id="47" dur="250" fill="hold"/>
                                        <p:tgtEl>
                                          <p:spTgt spid="120"/>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111"/>
                                        </p:tgtEl>
                                        <p:attrNameLst>
                                          <p:attrName>style.visibility</p:attrName>
                                        </p:attrNameLst>
                                      </p:cBhvr>
                                      <p:to>
                                        <p:strVal val="visible"/>
                                      </p:to>
                                    </p:set>
                                    <p:animEffect transition="in" filter="fade">
                                      <p:cBhvr>
                                        <p:cTn id="50" dur="250"/>
                                        <p:tgtEl>
                                          <p:spTgt spid="111"/>
                                        </p:tgtEl>
                                      </p:cBhvr>
                                    </p:animEffect>
                                    <p:anim calcmode="lin" valueType="num">
                                      <p:cBhvr>
                                        <p:cTn id="51" dur="250" fill="hold"/>
                                        <p:tgtEl>
                                          <p:spTgt spid="111"/>
                                        </p:tgtEl>
                                        <p:attrNameLst>
                                          <p:attrName>ppt_x</p:attrName>
                                        </p:attrNameLst>
                                      </p:cBhvr>
                                      <p:tavLst>
                                        <p:tav tm="0">
                                          <p:val>
                                            <p:strVal val="#ppt_x"/>
                                          </p:val>
                                        </p:tav>
                                        <p:tav tm="100000">
                                          <p:val>
                                            <p:strVal val="#ppt_x"/>
                                          </p:val>
                                        </p:tav>
                                      </p:tavLst>
                                    </p:anim>
                                    <p:anim calcmode="lin" valueType="num">
                                      <p:cBhvr>
                                        <p:cTn id="52" dur="250" fill="hold"/>
                                        <p:tgtEl>
                                          <p:spTgt spid="111"/>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23"/>
                                        </p:tgtEl>
                                        <p:attrNameLst>
                                          <p:attrName>style.visibility</p:attrName>
                                        </p:attrNameLst>
                                      </p:cBhvr>
                                      <p:to>
                                        <p:strVal val="visible"/>
                                      </p:to>
                                    </p:set>
                                    <p:animEffect transition="in" filter="fade">
                                      <p:cBhvr>
                                        <p:cTn id="55" dur="250"/>
                                        <p:tgtEl>
                                          <p:spTgt spid="123"/>
                                        </p:tgtEl>
                                      </p:cBhvr>
                                    </p:animEffect>
                                    <p:anim calcmode="lin" valueType="num">
                                      <p:cBhvr>
                                        <p:cTn id="56" dur="250" fill="hold"/>
                                        <p:tgtEl>
                                          <p:spTgt spid="123"/>
                                        </p:tgtEl>
                                        <p:attrNameLst>
                                          <p:attrName>ppt_x</p:attrName>
                                        </p:attrNameLst>
                                      </p:cBhvr>
                                      <p:tavLst>
                                        <p:tav tm="0">
                                          <p:val>
                                            <p:strVal val="#ppt_x"/>
                                          </p:val>
                                        </p:tav>
                                        <p:tav tm="100000">
                                          <p:val>
                                            <p:strVal val="#ppt_x"/>
                                          </p:val>
                                        </p:tav>
                                      </p:tavLst>
                                    </p:anim>
                                    <p:anim calcmode="lin" valueType="num">
                                      <p:cBhvr>
                                        <p:cTn id="57" dur="250" fill="hold"/>
                                        <p:tgtEl>
                                          <p:spTgt spid="123"/>
                                        </p:tgtEl>
                                        <p:attrNameLst>
                                          <p:attrName>ppt_y</p:attrName>
                                        </p:attrNameLst>
                                      </p:cBhvr>
                                      <p:tavLst>
                                        <p:tav tm="0">
                                          <p:val>
                                            <p:strVal val="#ppt_y+.1"/>
                                          </p:val>
                                        </p:tav>
                                        <p:tav tm="100000">
                                          <p:val>
                                            <p:strVal val="#ppt_y"/>
                                          </p:val>
                                        </p:tav>
                                      </p:tavLst>
                                    </p:anim>
                                  </p:childTnLst>
                                </p:cTn>
                              </p:par>
                              <p:par>
                                <p:cTn id="58" presetID="1" presetClass="entr" presetSubtype="0" fill="hold" grpId="0" nodeType="withEffect">
                                  <p:stCondLst>
                                    <p:cond delay="0"/>
                                  </p:stCondLst>
                                  <p:childTnLst>
                                    <p:set>
                                      <p:cBhvr>
                                        <p:cTn id="59" dur="1" fill="hold">
                                          <p:stCondLst>
                                            <p:cond delay="0"/>
                                          </p:stCondLst>
                                        </p:cTn>
                                        <p:tgtEl>
                                          <p:spTgt spid="13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50"/>
                                        </p:tgtEl>
                                        <p:attrNameLst>
                                          <p:attrName>style.visibility</p:attrName>
                                        </p:attrNameLst>
                                      </p:cBhvr>
                                      <p:to>
                                        <p:strVal val="visible"/>
                                      </p:to>
                                    </p:set>
                                    <p:animEffect transition="in" filter="fade">
                                      <p:cBhvr>
                                        <p:cTn id="68" dur="500"/>
                                        <p:tgtEl>
                                          <p:spTgt spid="150"/>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153"/>
                                        </p:tgtEl>
                                        <p:attrNameLst>
                                          <p:attrName>style.visibility</p:attrName>
                                        </p:attrNameLst>
                                      </p:cBhvr>
                                      <p:to>
                                        <p:strVal val="visible"/>
                                      </p:to>
                                    </p:set>
                                    <p:animEffect transition="in" filter="fade">
                                      <p:cBhvr>
                                        <p:cTn id="71" dur="500"/>
                                        <p:tgtEl>
                                          <p:spTgt spid="153"/>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145"/>
                                        </p:tgtEl>
                                        <p:attrNameLst>
                                          <p:attrName>style.visibility</p:attrName>
                                        </p:attrNameLst>
                                      </p:cBhvr>
                                      <p:to>
                                        <p:strVal val="visible"/>
                                      </p:to>
                                    </p:set>
                                    <p:animEffect transition="in" filter="fade">
                                      <p:cBhvr>
                                        <p:cTn id="74" dur="500"/>
                                        <p:tgtEl>
                                          <p:spTgt spid="145"/>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154"/>
                                        </p:tgtEl>
                                        <p:attrNameLst>
                                          <p:attrName>style.visibility</p:attrName>
                                        </p:attrNameLst>
                                      </p:cBhvr>
                                      <p:to>
                                        <p:strVal val="visible"/>
                                      </p:to>
                                    </p:set>
                                    <p:animEffect transition="in" filter="fade">
                                      <p:cBhvr>
                                        <p:cTn id="77" dur="500"/>
                                        <p:tgtEl>
                                          <p:spTgt spid="154"/>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152"/>
                                        </p:tgtEl>
                                        <p:attrNameLst>
                                          <p:attrName>style.visibility</p:attrName>
                                        </p:attrNameLst>
                                      </p:cBhvr>
                                      <p:to>
                                        <p:strVal val="visible"/>
                                      </p:to>
                                    </p:set>
                                    <p:animEffect transition="in" filter="fade">
                                      <p:cBhvr>
                                        <p:cTn id="80" dur="500"/>
                                        <p:tgtEl>
                                          <p:spTgt spid="152"/>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151"/>
                                        </p:tgtEl>
                                        <p:attrNameLst>
                                          <p:attrName>style.visibility</p:attrName>
                                        </p:attrNameLst>
                                      </p:cBhvr>
                                      <p:to>
                                        <p:strVal val="visible"/>
                                      </p:to>
                                    </p:set>
                                    <p:animEffect transition="in" filter="fade">
                                      <p:cBhvr>
                                        <p:cTn id="83" dur="500"/>
                                        <p:tgtEl>
                                          <p:spTgt spid="151"/>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148"/>
                                        </p:tgtEl>
                                        <p:attrNameLst>
                                          <p:attrName>style.visibility</p:attrName>
                                        </p:attrNameLst>
                                      </p:cBhvr>
                                      <p:to>
                                        <p:strVal val="visible"/>
                                      </p:to>
                                    </p:set>
                                    <p:animEffect transition="in" filter="fade">
                                      <p:cBhvr>
                                        <p:cTn id="86" dur="500"/>
                                        <p:tgtEl>
                                          <p:spTgt spid="148"/>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46"/>
                                        </p:tgtEl>
                                        <p:attrNameLst>
                                          <p:attrName>style.visibility</p:attrName>
                                        </p:attrNameLst>
                                      </p:cBhvr>
                                      <p:to>
                                        <p:strVal val="visible"/>
                                      </p:to>
                                    </p:set>
                                    <p:animEffect transition="in" filter="fade">
                                      <p:cBhvr>
                                        <p:cTn id="89" dur="500"/>
                                        <p:tgtEl>
                                          <p:spTgt spid="146"/>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xit" presetSubtype="0" fill="hold" nodeType="clickEffect">
                                  <p:stCondLst>
                                    <p:cond delay="0"/>
                                  </p:stCondLst>
                                  <p:childTnLst>
                                    <p:animEffect transition="out" filter="fade">
                                      <p:cBhvr>
                                        <p:cTn id="93" dur="500"/>
                                        <p:tgtEl>
                                          <p:spTgt spid="132"/>
                                        </p:tgtEl>
                                      </p:cBhvr>
                                    </p:animEffect>
                                    <p:set>
                                      <p:cBhvr>
                                        <p:cTn id="94" dur="1" fill="hold">
                                          <p:stCondLst>
                                            <p:cond delay="499"/>
                                          </p:stCondLst>
                                        </p:cTn>
                                        <p:tgtEl>
                                          <p:spTgt spid="132"/>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126"/>
                                        </p:tgtEl>
                                      </p:cBhvr>
                                    </p:animEffect>
                                    <p:set>
                                      <p:cBhvr>
                                        <p:cTn id="97" dur="1" fill="hold">
                                          <p:stCondLst>
                                            <p:cond delay="499"/>
                                          </p:stCondLst>
                                        </p:cTn>
                                        <p:tgtEl>
                                          <p:spTgt spid="126"/>
                                        </p:tgtEl>
                                        <p:attrNameLst>
                                          <p:attrName>style.visibility</p:attrName>
                                        </p:attrNameLst>
                                      </p:cBhvr>
                                      <p:to>
                                        <p:strVal val="hidden"/>
                                      </p:to>
                                    </p:set>
                                  </p:childTnLst>
                                </p:cTn>
                              </p:par>
                              <p:par>
                                <p:cTn id="98" presetID="10" presetClass="exit" presetSubtype="0" fill="hold" nodeType="withEffect">
                                  <p:stCondLst>
                                    <p:cond delay="0"/>
                                  </p:stCondLst>
                                  <p:childTnLst>
                                    <p:animEffect transition="out" filter="fade">
                                      <p:cBhvr>
                                        <p:cTn id="99" dur="500"/>
                                        <p:tgtEl>
                                          <p:spTgt spid="114"/>
                                        </p:tgtEl>
                                      </p:cBhvr>
                                    </p:animEffect>
                                    <p:set>
                                      <p:cBhvr>
                                        <p:cTn id="100" dur="1" fill="hold">
                                          <p:stCondLst>
                                            <p:cond delay="499"/>
                                          </p:stCondLst>
                                        </p:cTn>
                                        <p:tgtEl>
                                          <p:spTgt spid="114"/>
                                        </p:tgtEl>
                                        <p:attrNameLst>
                                          <p:attrName>style.visibility</p:attrName>
                                        </p:attrNameLst>
                                      </p:cBhvr>
                                      <p:to>
                                        <p:strVal val="hidden"/>
                                      </p:to>
                                    </p:set>
                                  </p:childTnLst>
                                </p:cTn>
                              </p:par>
                              <p:par>
                                <p:cTn id="101" presetID="10" presetClass="exit" presetSubtype="0" fill="hold" nodeType="withEffect">
                                  <p:stCondLst>
                                    <p:cond delay="0"/>
                                  </p:stCondLst>
                                  <p:childTnLst>
                                    <p:animEffect transition="out" filter="fade">
                                      <p:cBhvr>
                                        <p:cTn id="102" dur="500"/>
                                        <p:tgtEl>
                                          <p:spTgt spid="117"/>
                                        </p:tgtEl>
                                      </p:cBhvr>
                                    </p:animEffect>
                                    <p:set>
                                      <p:cBhvr>
                                        <p:cTn id="103" dur="1" fill="hold">
                                          <p:stCondLst>
                                            <p:cond delay="499"/>
                                          </p:stCondLst>
                                        </p:cTn>
                                        <p:tgtEl>
                                          <p:spTgt spid="117"/>
                                        </p:tgtEl>
                                        <p:attrNameLst>
                                          <p:attrName>style.visibility</p:attrName>
                                        </p:attrNameLst>
                                      </p:cBhvr>
                                      <p:to>
                                        <p:strVal val="hidden"/>
                                      </p:to>
                                    </p:set>
                                  </p:childTnLst>
                                </p:cTn>
                              </p:par>
                              <p:par>
                                <p:cTn id="104" presetID="10" presetClass="exit" presetSubtype="0" fill="hold" nodeType="withEffect">
                                  <p:stCondLst>
                                    <p:cond delay="0"/>
                                  </p:stCondLst>
                                  <p:childTnLst>
                                    <p:animEffect transition="out" filter="fade">
                                      <p:cBhvr>
                                        <p:cTn id="105" dur="500"/>
                                        <p:tgtEl>
                                          <p:spTgt spid="120"/>
                                        </p:tgtEl>
                                      </p:cBhvr>
                                    </p:animEffect>
                                    <p:set>
                                      <p:cBhvr>
                                        <p:cTn id="106" dur="1" fill="hold">
                                          <p:stCondLst>
                                            <p:cond delay="499"/>
                                          </p:stCondLst>
                                        </p:cTn>
                                        <p:tgtEl>
                                          <p:spTgt spid="120"/>
                                        </p:tgtEl>
                                        <p:attrNameLst>
                                          <p:attrName>style.visibility</p:attrName>
                                        </p:attrNameLst>
                                      </p:cBhvr>
                                      <p:to>
                                        <p:strVal val="hidden"/>
                                      </p:to>
                                    </p:set>
                                  </p:childTnLst>
                                </p:cTn>
                              </p:par>
                              <p:par>
                                <p:cTn id="107" presetID="10" presetClass="exit" presetSubtype="0" fill="hold" nodeType="withEffect">
                                  <p:stCondLst>
                                    <p:cond delay="0"/>
                                  </p:stCondLst>
                                  <p:childTnLst>
                                    <p:animEffect transition="out" filter="fade">
                                      <p:cBhvr>
                                        <p:cTn id="108" dur="500"/>
                                        <p:tgtEl>
                                          <p:spTgt spid="111"/>
                                        </p:tgtEl>
                                      </p:cBhvr>
                                    </p:animEffect>
                                    <p:set>
                                      <p:cBhvr>
                                        <p:cTn id="109" dur="1" fill="hold">
                                          <p:stCondLst>
                                            <p:cond delay="499"/>
                                          </p:stCondLst>
                                        </p:cTn>
                                        <p:tgtEl>
                                          <p:spTgt spid="111"/>
                                        </p:tgtEl>
                                        <p:attrNameLst>
                                          <p:attrName>style.visibility</p:attrName>
                                        </p:attrNameLst>
                                      </p:cBhvr>
                                      <p:to>
                                        <p:strVal val="hidden"/>
                                      </p:to>
                                    </p:set>
                                  </p:childTnLst>
                                </p:cTn>
                              </p:par>
                              <p:par>
                                <p:cTn id="110" presetID="10" presetClass="exit" presetSubtype="0" fill="hold" nodeType="withEffect">
                                  <p:stCondLst>
                                    <p:cond delay="0"/>
                                  </p:stCondLst>
                                  <p:childTnLst>
                                    <p:animEffect transition="out" filter="fade">
                                      <p:cBhvr>
                                        <p:cTn id="111" dur="500"/>
                                        <p:tgtEl>
                                          <p:spTgt spid="123"/>
                                        </p:tgtEl>
                                      </p:cBhvr>
                                    </p:animEffect>
                                    <p:set>
                                      <p:cBhvr>
                                        <p:cTn id="112" dur="1" fill="hold">
                                          <p:stCondLst>
                                            <p:cond delay="499"/>
                                          </p:stCondLst>
                                        </p:cTn>
                                        <p:tgtEl>
                                          <p:spTgt spid="123"/>
                                        </p:tgtEl>
                                        <p:attrNameLst>
                                          <p:attrName>style.visibility</p:attrName>
                                        </p:attrNameLst>
                                      </p:cBhvr>
                                      <p:to>
                                        <p:strVal val="hidden"/>
                                      </p:to>
                                    </p:set>
                                  </p:childTnLst>
                                </p:cTn>
                              </p:par>
                              <p:par>
                                <p:cTn id="113" presetID="10" presetClass="exit" presetSubtype="0" fill="hold" grpId="1" nodeType="withEffect">
                                  <p:stCondLst>
                                    <p:cond delay="0"/>
                                  </p:stCondLst>
                                  <p:childTnLst>
                                    <p:animEffect transition="out" filter="fade">
                                      <p:cBhvr>
                                        <p:cTn id="114" dur="500"/>
                                        <p:tgtEl>
                                          <p:spTgt spid="150"/>
                                        </p:tgtEl>
                                      </p:cBhvr>
                                    </p:animEffect>
                                    <p:set>
                                      <p:cBhvr>
                                        <p:cTn id="115" dur="1" fill="hold">
                                          <p:stCondLst>
                                            <p:cond delay="499"/>
                                          </p:stCondLst>
                                        </p:cTn>
                                        <p:tgtEl>
                                          <p:spTgt spid="150"/>
                                        </p:tgtEl>
                                        <p:attrNameLst>
                                          <p:attrName>style.visibility</p:attrName>
                                        </p:attrNameLst>
                                      </p:cBhvr>
                                      <p:to>
                                        <p:strVal val="hidden"/>
                                      </p:to>
                                    </p:set>
                                  </p:childTnLst>
                                </p:cTn>
                              </p:par>
                              <p:par>
                                <p:cTn id="116" presetID="10" presetClass="exit" presetSubtype="0" fill="hold" grpId="1" nodeType="withEffect">
                                  <p:stCondLst>
                                    <p:cond delay="0"/>
                                  </p:stCondLst>
                                  <p:childTnLst>
                                    <p:animEffect transition="out" filter="fade">
                                      <p:cBhvr>
                                        <p:cTn id="117" dur="500"/>
                                        <p:tgtEl>
                                          <p:spTgt spid="153"/>
                                        </p:tgtEl>
                                      </p:cBhvr>
                                    </p:animEffect>
                                    <p:set>
                                      <p:cBhvr>
                                        <p:cTn id="118" dur="1" fill="hold">
                                          <p:stCondLst>
                                            <p:cond delay="499"/>
                                          </p:stCondLst>
                                        </p:cTn>
                                        <p:tgtEl>
                                          <p:spTgt spid="153"/>
                                        </p:tgtEl>
                                        <p:attrNameLst>
                                          <p:attrName>style.visibility</p:attrName>
                                        </p:attrNameLst>
                                      </p:cBhvr>
                                      <p:to>
                                        <p:strVal val="hidden"/>
                                      </p:to>
                                    </p:set>
                                  </p:childTnLst>
                                </p:cTn>
                              </p:par>
                              <p:par>
                                <p:cTn id="119" presetID="10" presetClass="exit" presetSubtype="0" fill="hold" grpId="1" nodeType="withEffect">
                                  <p:stCondLst>
                                    <p:cond delay="0"/>
                                  </p:stCondLst>
                                  <p:childTnLst>
                                    <p:animEffect transition="out" filter="fade">
                                      <p:cBhvr>
                                        <p:cTn id="120" dur="500"/>
                                        <p:tgtEl>
                                          <p:spTgt spid="154"/>
                                        </p:tgtEl>
                                      </p:cBhvr>
                                    </p:animEffect>
                                    <p:set>
                                      <p:cBhvr>
                                        <p:cTn id="121" dur="1" fill="hold">
                                          <p:stCondLst>
                                            <p:cond delay="499"/>
                                          </p:stCondLst>
                                        </p:cTn>
                                        <p:tgtEl>
                                          <p:spTgt spid="154"/>
                                        </p:tgtEl>
                                        <p:attrNameLst>
                                          <p:attrName>style.visibility</p:attrName>
                                        </p:attrNameLst>
                                      </p:cBhvr>
                                      <p:to>
                                        <p:strVal val="hidden"/>
                                      </p:to>
                                    </p:set>
                                  </p:childTnLst>
                                </p:cTn>
                              </p:par>
                              <p:par>
                                <p:cTn id="122" presetID="10" presetClass="exit" presetSubtype="0" fill="hold" grpId="1" nodeType="withEffect">
                                  <p:stCondLst>
                                    <p:cond delay="0"/>
                                  </p:stCondLst>
                                  <p:childTnLst>
                                    <p:animEffect transition="out" filter="fade">
                                      <p:cBhvr>
                                        <p:cTn id="123" dur="500"/>
                                        <p:tgtEl>
                                          <p:spTgt spid="152"/>
                                        </p:tgtEl>
                                      </p:cBhvr>
                                    </p:animEffect>
                                    <p:set>
                                      <p:cBhvr>
                                        <p:cTn id="124" dur="1" fill="hold">
                                          <p:stCondLst>
                                            <p:cond delay="499"/>
                                          </p:stCondLst>
                                        </p:cTn>
                                        <p:tgtEl>
                                          <p:spTgt spid="152"/>
                                        </p:tgtEl>
                                        <p:attrNameLst>
                                          <p:attrName>style.visibility</p:attrName>
                                        </p:attrNameLst>
                                      </p:cBhvr>
                                      <p:to>
                                        <p:strVal val="hidden"/>
                                      </p:to>
                                    </p:set>
                                  </p:childTnLst>
                                </p:cTn>
                              </p:par>
                              <p:par>
                                <p:cTn id="125" presetID="10" presetClass="exit" presetSubtype="0" fill="hold" grpId="1" nodeType="withEffect">
                                  <p:stCondLst>
                                    <p:cond delay="0"/>
                                  </p:stCondLst>
                                  <p:childTnLst>
                                    <p:animEffect transition="out" filter="fade">
                                      <p:cBhvr>
                                        <p:cTn id="126" dur="500"/>
                                        <p:tgtEl>
                                          <p:spTgt spid="151"/>
                                        </p:tgtEl>
                                      </p:cBhvr>
                                    </p:animEffect>
                                    <p:set>
                                      <p:cBhvr>
                                        <p:cTn id="127" dur="1" fill="hold">
                                          <p:stCondLst>
                                            <p:cond delay="499"/>
                                          </p:stCondLst>
                                        </p:cTn>
                                        <p:tgtEl>
                                          <p:spTgt spid="151"/>
                                        </p:tgtEl>
                                        <p:attrNameLst>
                                          <p:attrName>style.visibility</p:attrName>
                                        </p:attrNameLst>
                                      </p:cBhvr>
                                      <p:to>
                                        <p:strVal val="hidden"/>
                                      </p:to>
                                    </p:set>
                                  </p:childTnLst>
                                </p:cTn>
                              </p:par>
                              <p:par>
                                <p:cTn id="128" presetID="10" presetClass="exit" presetSubtype="0" fill="hold" grpId="1" nodeType="withEffect">
                                  <p:stCondLst>
                                    <p:cond delay="0"/>
                                  </p:stCondLst>
                                  <p:childTnLst>
                                    <p:animEffect transition="out" filter="fade">
                                      <p:cBhvr>
                                        <p:cTn id="129" dur="500"/>
                                        <p:tgtEl>
                                          <p:spTgt spid="148"/>
                                        </p:tgtEl>
                                      </p:cBhvr>
                                    </p:animEffect>
                                    <p:set>
                                      <p:cBhvr>
                                        <p:cTn id="130" dur="1" fill="hold">
                                          <p:stCondLst>
                                            <p:cond delay="499"/>
                                          </p:stCondLst>
                                        </p:cTn>
                                        <p:tgtEl>
                                          <p:spTgt spid="148"/>
                                        </p:tgtEl>
                                        <p:attrNameLst>
                                          <p:attrName>style.visibility</p:attrName>
                                        </p:attrNameLst>
                                      </p:cBhvr>
                                      <p:to>
                                        <p:strVal val="hidden"/>
                                      </p:to>
                                    </p:set>
                                  </p:childTnLst>
                                </p:cTn>
                              </p:par>
                              <p:par>
                                <p:cTn id="131" presetID="10" presetClass="exit" presetSubtype="0" fill="hold" grpId="1" nodeType="withEffect">
                                  <p:stCondLst>
                                    <p:cond delay="0"/>
                                  </p:stCondLst>
                                  <p:childTnLst>
                                    <p:animEffect transition="out" filter="fade">
                                      <p:cBhvr>
                                        <p:cTn id="132" dur="500"/>
                                        <p:tgtEl>
                                          <p:spTgt spid="146"/>
                                        </p:tgtEl>
                                      </p:cBhvr>
                                    </p:animEffect>
                                    <p:set>
                                      <p:cBhvr>
                                        <p:cTn id="133" dur="1" fill="hold">
                                          <p:stCondLst>
                                            <p:cond delay="499"/>
                                          </p:stCondLst>
                                        </p:cTn>
                                        <p:tgtEl>
                                          <p:spTgt spid="146"/>
                                        </p:tgtEl>
                                        <p:attrNameLst>
                                          <p:attrName>style.visibility</p:attrName>
                                        </p:attrNameLst>
                                      </p:cBhvr>
                                      <p:to>
                                        <p:strVal val="hidden"/>
                                      </p:to>
                                    </p:set>
                                  </p:childTnLst>
                                </p:cTn>
                              </p:par>
                              <p:par>
                                <p:cTn id="134" presetID="10" presetClass="exit" presetSubtype="0" fill="hold" nodeType="withEffect">
                                  <p:stCondLst>
                                    <p:cond delay="0"/>
                                  </p:stCondLst>
                                  <p:childTnLst>
                                    <p:animEffect transition="out" filter="fade">
                                      <p:cBhvr>
                                        <p:cTn id="135" dur="500"/>
                                        <p:tgtEl>
                                          <p:spTgt spid="129"/>
                                        </p:tgtEl>
                                      </p:cBhvr>
                                    </p:animEffect>
                                    <p:set>
                                      <p:cBhvr>
                                        <p:cTn id="136" dur="1" fill="hold">
                                          <p:stCondLst>
                                            <p:cond delay="499"/>
                                          </p:stCondLst>
                                        </p:cTn>
                                        <p:tgtEl>
                                          <p:spTgt spid="129"/>
                                        </p:tgtEl>
                                        <p:attrNameLst>
                                          <p:attrName>style.visibility</p:attrName>
                                        </p:attrNameLst>
                                      </p:cBhvr>
                                      <p:to>
                                        <p:strVal val="hidden"/>
                                      </p:to>
                                    </p:set>
                                  </p:childTnLst>
                                </p:cTn>
                              </p:par>
                              <p:par>
                                <p:cTn id="137" presetID="10" presetClass="exit" presetSubtype="0" fill="hold" grpId="2" nodeType="withEffect">
                                  <p:stCondLst>
                                    <p:cond delay="0"/>
                                  </p:stCondLst>
                                  <p:childTnLst>
                                    <p:animEffect transition="out" filter="fade">
                                      <p:cBhvr>
                                        <p:cTn id="138" dur="500"/>
                                        <p:tgtEl>
                                          <p:spTgt spid="145"/>
                                        </p:tgtEl>
                                      </p:cBhvr>
                                    </p:animEffect>
                                    <p:set>
                                      <p:cBhvr>
                                        <p:cTn id="139" dur="1" fill="hold">
                                          <p:stCondLst>
                                            <p:cond delay="499"/>
                                          </p:stCondLst>
                                        </p:cTn>
                                        <p:tgtEl>
                                          <p:spTgt spid="145"/>
                                        </p:tgtEl>
                                        <p:attrNameLst>
                                          <p:attrName>style.visibility</p:attrName>
                                        </p:attrNameLst>
                                      </p:cBhvr>
                                      <p:to>
                                        <p:strVal val="hidden"/>
                                      </p:to>
                                    </p:set>
                                  </p:childTnLst>
                                </p:cTn>
                              </p:par>
                              <p:par>
                                <p:cTn id="140" presetID="1" presetClass="entr" presetSubtype="0" fill="hold" nodeType="withEffect">
                                  <p:stCondLst>
                                    <p:cond delay="0"/>
                                  </p:stCondLst>
                                  <p:childTnLst>
                                    <p:set>
                                      <p:cBhvr>
                                        <p:cTn id="141" dur="1" fill="hold">
                                          <p:stCondLst>
                                            <p:cond delay="0"/>
                                          </p:stCondLst>
                                        </p:cTn>
                                        <p:tgtEl>
                                          <p:spTgt spid="135"/>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42" presetClass="path" presetSubtype="0" accel="50000" decel="50000" fill="hold" nodeType="clickEffect">
                                  <p:stCondLst>
                                    <p:cond delay="0"/>
                                  </p:stCondLst>
                                  <p:childTnLst>
                                    <p:animMotion origin="layout" path="M 4.16667E-6 -1.11111E-6 L -0.03191 0.19931 " pathEditMode="relative" rAng="0" ptsTypes="AA">
                                      <p:cBhvr>
                                        <p:cTn id="145" dur="2000" fill="hold"/>
                                        <p:tgtEl>
                                          <p:spTgt spid="135"/>
                                        </p:tgtEl>
                                        <p:attrNameLst>
                                          <p:attrName>ppt_x</p:attrName>
                                          <p:attrName>ppt_y</p:attrName>
                                        </p:attrNameLst>
                                      </p:cBhvr>
                                      <p:rCtr x="-1602" y="9954"/>
                                    </p:animMotion>
                                  </p:childTnLst>
                                </p:cTn>
                              </p:par>
                            </p:childTnLst>
                          </p:cTn>
                        </p:par>
                      </p:childTnLst>
                    </p:cTn>
                  </p:par>
                  <p:par>
                    <p:cTn id="146" fill="hold">
                      <p:stCondLst>
                        <p:cond delay="indefinite"/>
                      </p:stCondLst>
                      <p:childTnLst>
                        <p:par>
                          <p:cTn id="147" fill="hold">
                            <p:stCondLst>
                              <p:cond delay="0"/>
                            </p:stCondLst>
                            <p:childTnLst>
                              <p:par>
                                <p:cTn id="148" presetID="42" presetClass="path" presetSubtype="0" accel="50000" decel="50000" fill="hold" nodeType="clickEffect">
                                  <p:stCondLst>
                                    <p:cond delay="0"/>
                                  </p:stCondLst>
                                  <p:childTnLst>
                                    <p:animMotion origin="layout" path="M -0.03191 0.19931 L -0.18646 0.25926 " pathEditMode="relative" rAng="0" ptsTypes="AA">
                                      <p:cBhvr>
                                        <p:cTn id="149" dur="2000" fill="hold"/>
                                        <p:tgtEl>
                                          <p:spTgt spid="135"/>
                                        </p:tgtEl>
                                        <p:attrNameLst>
                                          <p:attrName>ppt_x</p:attrName>
                                          <p:attrName>ppt_y</p:attrName>
                                        </p:attrNameLst>
                                      </p:cBhvr>
                                      <p:rCtr x="-7734" y="2986"/>
                                    </p:animMotion>
                                  </p:childTnLst>
                                </p:cTn>
                              </p:par>
                            </p:childTnLst>
                          </p:cTn>
                        </p:par>
                      </p:childTnLst>
                    </p:cTn>
                  </p:par>
                  <p:par>
                    <p:cTn id="150" fill="hold">
                      <p:stCondLst>
                        <p:cond delay="indefinite"/>
                      </p:stCondLst>
                      <p:childTnLst>
                        <p:par>
                          <p:cTn id="151" fill="hold">
                            <p:stCondLst>
                              <p:cond delay="0"/>
                            </p:stCondLst>
                            <p:childTnLst>
                              <p:par>
                                <p:cTn id="152" presetID="10" presetClass="exit" presetSubtype="0" fill="hold" nodeType="clickEffect">
                                  <p:stCondLst>
                                    <p:cond delay="0"/>
                                  </p:stCondLst>
                                  <p:childTnLst>
                                    <p:animEffect transition="out" filter="fade">
                                      <p:cBhvr>
                                        <p:cTn id="153" dur="500"/>
                                        <p:tgtEl>
                                          <p:spTgt spid="135"/>
                                        </p:tgtEl>
                                      </p:cBhvr>
                                    </p:animEffect>
                                    <p:set>
                                      <p:cBhvr>
                                        <p:cTn id="154" dur="1" fill="hold">
                                          <p:stCondLst>
                                            <p:cond delay="499"/>
                                          </p:stCondLst>
                                        </p:cTn>
                                        <p:tgtEl>
                                          <p:spTgt spid="135"/>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nodeType="clickEffect">
                                  <p:stCondLst>
                                    <p:cond delay="0"/>
                                  </p:stCondLst>
                                  <p:childTnLst>
                                    <p:set>
                                      <p:cBhvr>
                                        <p:cTn id="15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nodeType="clickEffect">
                                  <p:stCondLst>
                                    <p:cond delay="0"/>
                                  </p:stCondLst>
                                  <p:childTnLst>
                                    <p:set>
                                      <p:cBhvr>
                                        <p:cTn id="166" dur="1" fill="hold">
                                          <p:stCondLst>
                                            <p:cond delay="0"/>
                                          </p:stCondLst>
                                        </p:cTn>
                                        <p:tgtEl>
                                          <p:spTgt spid="132"/>
                                        </p:tgtEl>
                                        <p:attrNameLst>
                                          <p:attrName>style.visibility</p:attrName>
                                        </p:attrNameLst>
                                      </p:cBhvr>
                                      <p:to>
                                        <p:strVal val="visible"/>
                                      </p:to>
                                    </p:set>
                                    <p:animEffect transition="in" filter="fade">
                                      <p:cBhvr>
                                        <p:cTn id="167" dur="500"/>
                                        <p:tgtEl>
                                          <p:spTgt spid="132"/>
                                        </p:tgtEl>
                                      </p:cBhvr>
                                    </p:animEffect>
                                  </p:childTnLst>
                                </p:cTn>
                              </p:par>
                              <p:par>
                                <p:cTn id="168" presetID="10" presetClass="entr" presetSubtype="0" fill="hold" nodeType="withEffect">
                                  <p:stCondLst>
                                    <p:cond delay="0"/>
                                  </p:stCondLst>
                                  <p:childTnLst>
                                    <p:set>
                                      <p:cBhvr>
                                        <p:cTn id="169" dur="1" fill="hold">
                                          <p:stCondLst>
                                            <p:cond delay="0"/>
                                          </p:stCondLst>
                                        </p:cTn>
                                        <p:tgtEl>
                                          <p:spTgt spid="126"/>
                                        </p:tgtEl>
                                        <p:attrNameLst>
                                          <p:attrName>style.visibility</p:attrName>
                                        </p:attrNameLst>
                                      </p:cBhvr>
                                      <p:to>
                                        <p:strVal val="visible"/>
                                      </p:to>
                                    </p:set>
                                    <p:animEffect transition="in" filter="fade">
                                      <p:cBhvr>
                                        <p:cTn id="170" dur="500"/>
                                        <p:tgtEl>
                                          <p:spTgt spid="126"/>
                                        </p:tgtEl>
                                      </p:cBhvr>
                                    </p:animEffect>
                                  </p:childTnLst>
                                </p:cTn>
                              </p:par>
                              <p:par>
                                <p:cTn id="171" presetID="10" presetClass="entr" presetSubtype="0" fill="hold" nodeType="withEffect">
                                  <p:stCondLst>
                                    <p:cond delay="0"/>
                                  </p:stCondLst>
                                  <p:childTnLst>
                                    <p:set>
                                      <p:cBhvr>
                                        <p:cTn id="172" dur="1" fill="hold">
                                          <p:stCondLst>
                                            <p:cond delay="0"/>
                                          </p:stCondLst>
                                        </p:cTn>
                                        <p:tgtEl>
                                          <p:spTgt spid="114"/>
                                        </p:tgtEl>
                                        <p:attrNameLst>
                                          <p:attrName>style.visibility</p:attrName>
                                        </p:attrNameLst>
                                      </p:cBhvr>
                                      <p:to>
                                        <p:strVal val="visible"/>
                                      </p:to>
                                    </p:set>
                                    <p:animEffect transition="in" filter="fade">
                                      <p:cBhvr>
                                        <p:cTn id="173" dur="500"/>
                                        <p:tgtEl>
                                          <p:spTgt spid="114"/>
                                        </p:tgtEl>
                                      </p:cBhvr>
                                    </p:animEffect>
                                  </p:childTnLst>
                                </p:cTn>
                              </p:par>
                              <p:par>
                                <p:cTn id="174" presetID="10" presetClass="entr" presetSubtype="0" fill="hold" nodeType="withEffect">
                                  <p:stCondLst>
                                    <p:cond delay="0"/>
                                  </p:stCondLst>
                                  <p:childTnLst>
                                    <p:set>
                                      <p:cBhvr>
                                        <p:cTn id="175" dur="1" fill="hold">
                                          <p:stCondLst>
                                            <p:cond delay="0"/>
                                          </p:stCondLst>
                                        </p:cTn>
                                        <p:tgtEl>
                                          <p:spTgt spid="117"/>
                                        </p:tgtEl>
                                        <p:attrNameLst>
                                          <p:attrName>style.visibility</p:attrName>
                                        </p:attrNameLst>
                                      </p:cBhvr>
                                      <p:to>
                                        <p:strVal val="visible"/>
                                      </p:to>
                                    </p:set>
                                    <p:animEffect transition="in" filter="fade">
                                      <p:cBhvr>
                                        <p:cTn id="176" dur="500"/>
                                        <p:tgtEl>
                                          <p:spTgt spid="117"/>
                                        </p:tgtEl>
                                      </p:cBhvr>
                                    </p:animEffect>
                                  </p:childTnLst>
                                </p:cTn>
                              </p:par>
                              <p:par>
                                <p:cTn id="177" presetID="10" presetClass="entr" presetSubtype="0" fill="hold" nodeType="withEffect">
                                  <p:stCondLst>
                                    <p:cond delay="0"/>
                                  </p:stCondLst>
                                  <p:childTnLst>
                                    <p:set>
                                      <p:cBhvr>
                                        <p:cTn id="178" dur="1" fill="hold">
                                          <p:stCondLst>
                                            <p:cond delay="0"/>
                                          </p:stCondLst>
                                        </p:cTn>
                                        <p:tgtEl>
                                          <p:spTgt spid="120"/>
                                        </p:tgtEl>
                                        <p:attrNameLst>
                                          <p:attrName>style.visibility</p:attrName>
                                        </p:attrNameLst>
                                      </p:cBhvr>
                                      <p:to>
                                        <p:strVal val="visible"/>
                                      </p:to>
                                    </p:set>
                                    <p:animEffect transition="in" filter="fade">
                                      <p:cBhvr>
                                        <p:cTn id="179" dur="500"/>
                                        <p:tgtEl>
                                          <p:spTgt spid="120"/>
                                        </p:tgtEl>
                                      </p:cBhvr>
                                    </p:animEffect>
                                  </p:childTnLst>
                                </p:cTn>
                              </p:par>
                              <p:par>
                                <p:cTn id="180" presetID="10" presetClass="entr" presetSubtype="0" fill="hold" nodeType="withEffect">
                                  <p:stCondLst>
                                    <p:cond delay="0"/>
                                  </p:stCondLst>
                                  <p:childTnLst>
                                    <p:set>
                                      <p:cBhvr>
                                        <p:cTn id="181" dur="1" fill="hold">
                                          <p:stCondLst>
                                            <p:cond delay="0"/>
                                          </p:stCondLst>
                                        </p:cTn>
                                        <p:tgtEl>
                                          <p:spTgt spid="111"/>
                                        </p:tgtEl>
                                        <p:attrNameLst>
                                          <p:attrName>style.visibility</p:attrName>
                                        </p:attrNameLst>
                                      </p:cBhvr>
                                      <p:to>
                                        <p:strVal val="visible"/>
                                      </p:to>
                                    </p:set>
                                    <p:animEffect transition="in" filter="fade">
                                      <p:cBhvr>
                                        <p:cTn id="182" dur="500"/>
                                        <p:tgtEl>
                                          <p:spTgt spid="111"/>
                                        </p:tgtEl>
                                      </p:cBhvr>
                                    </p:animEffect>
                                  </p:childTnLst>
                                </p:cTn>
                              </p:par>
                              <p:par>
                                <p:cTn id="183" presetID="10" presetClass="entr" presetSubtype="0" fill="hold" nodeType="withEffect">
                                  <p:stCondLst>
                                    <p:cond delay="0"/>
                                  </p:stCondLst>
                                  <p:childTnLst>
                                    <p:set>
                                      <p:cBhvr>
                                        <p:cTn id="184" dur="1" fill="hold">
                                          <p:stCondLst>
                                            <p:cond delay="0"/>
                                          </p:stCondLst>
                                        </p:cTn>
                                        <p:tgtEl>
                                          <p:spTgt spid="123"/>
                                        </p:tgtEl>
                                        <p:attrNameLst>
                                          <p:attrName>style.visibility</p:attrName>
                                        </p:attrNameLst>
                                      </p:cBhvr>
                                      <p:to>
                                        <p:strVal val="visible"/>
                                      </p:to>
                                    </p:set>
                                    <p:animEffect transition="in" filter="fade">
                                      <p:cBhvr>
                                        <p:cTn id="185" dur="500"/>
                                        <p:tgtEl>
                                          <p:spTgt spid="123"/>
                                        </p:tgtEl>
                                      </p:cBhvr>
                                    </p:animEffect>
                                  </p:childTnLst>
                                </p:cTn>
                              </p:par>
                              <p:par>
                                <p:cTn id="186" presetID="10" presetClass="entr" presetSubtype="0" fill="hold" grpId="2" nodeType="withEffect">
                                  <p:stCondLst>
                                    <p:cond delay="0"/>
                                  </p:stCondLst>
                                  <p:childTnLst>
                                    <p:set>
                                      <p:cBhvr>
                                        <p:cTn id="187" dur="1" fill="hold">
                                          <p:stCondLst>
                                            <p:cond delay="0"/>
                                          </p:stCondLst>
                                        </p:cTn>
                                        <p:tgtEl>
                                          <p:spTgt spid="150"/>
                                        </p:tgtEl>
                                        <p:attrNameLst>
                                          <p:attrName>style.visibility</p:attrName>
                                        </p:attrNameLst>
                                      </p:cBhvr>
                                      <p:to>
                                        <p:strVal val="visible"/>
                                      </p:to>
                                    </p:set>
                                    <p:animEffect transition="in" filter="fade">
                                      <p:cBhvr>
                                        <p:cTn id="188" dur="500"/>
                                        <p:tgtEl>
                                          <p:spTgt spid="150"/>
                                        </p:tgtEl>
                                      </p:cBhvr>
                                    </p:animEffect>
                                  </p:childTnLst>
                                </p:cTn>
                              </p:par>
                              <p:par>
                                <p:cTn id="189" presetID="10" presetClass="entr" presetSubtype="0" fill="hold" grpId="2" nodeType="withEffect">
                                  <p:stCondLst>
                                    <p:cond delay="0"/>
                                  </p:stCondLst>
                                  <p:childTnLst>
                                    <p:set>
                                      <p:cBhvr>
                                        <p:cTn id="190" dur="1" fill="hold">
                                          <p:stCondLst>
                                            <p:cond delay="0"/>
                                          </p:stCondLst>
                                        </p:cTn>
                                        <p:tgtEl>
                                          <p:spTgt spid="153"/>
                                        </p:tgtEl>
                                        <p:attrNameLst>
                                          <p:attrName>style.visibility</p:attrName>
                                        </p:attrNameLst>
                                      </p:cBhvr>
                                      <p:to>
                                        <p:strVal val="visible"/>
                                      </p:to>
                                    </p:set>
                                    <p:animEffect transition="in" filter="fade">
                                      <p:cBhvr>
                                        <p:cTn id="191" dur="500"/>
                                        <p:tgtEl>
                                          <p:spTgt spid="153"/>
                                        </p:tgtEl>
                                      </p:cBhvr>
                                    </p:animEffect>
                                  </p:childTnLst>
                                </p:cTn>
                              </p:par>
                              <p:par>
                                <p:cTn id="192" presetID="10" presetClass="entr" presetSubtype="0" fill="hold" grpId="2" nodeType="withEffect">
                                  <p:stCondLst>
                                    <p:cond delay="0"/>
                                  </p:stCondLst>
                                  <p:childTnLst>
                                    <p:set>
                                      <p:cBhvr>
                                        <p:cTn id="193" dur="1" fill="hold">
                                          <p:stCondLst>
                                            <p:cond delay="0"/>
                                          </p:stCondLst>
                                        </p:cTn>
                                        <p:tgtEl>
                                          <p:spTgt spid="154"/>
                                        </p:tgtEl>
                                        <p:attrNameLst>
                                          <p:attrName>style.visibility</p:attrName>
                                        </p:attrNameLst>
                                      </p:cBhvr>
                                      <p:to>
                                        <p:strVal val="visible"/>
                                      </p:to>
                                    </p:set>
                                    <p:animEffect transition="in" filter="fade">
                                      <p:cBhvr>
                                        <p:cTn id="194" dur="500"/>
                                        <p:tgtEl>
                                          <p:spTgt spid="154"/>
                                        </p:tgtEl>
                                      </p:cBhvr>
                                    </p:animEffect>
                                  </p:childTnLst>
                                </p:cTn>
                              </p:par>
                              <p:par>
                                <p:cTn id="195" presetID="10" presetClass="entr" presetSubtype="0" fill="hold" grpId="2" nodeType="withEffect">
                                  <p:stCondLst>
                                    <p:cond delay="0"/>
                                  </p:stCondLst>
                                  <p:childTnLst>
                                    <p:set>
                                      <p:cBhvr>
                                        <p:cTn id="196" dur="1" fill="hold">
                                          <p:stCondLst>
                                            <p:cond delay="0"/>
                                          </p:stCondLst>
                                        </p:cTn>
                                        <p:tgtEl>
                                          <p:spTgt spid="152"/>
                                        </p:tgtEl>
                                        <p:attrNameLst>
                                          <p:attrName>style.visibility</p:attrName>
                                        </p:attrNameLst>
                                      </p:cBhvr>
                                      <p:to>
                                        <p:strVal val="visible"/>
                                      </p:to>
                                    </p:set>
                                    <p:animEffect transition="in" filter="fade">
                                      <p:cBhvr>
                                        <p:cTn id="197" dur="500"/>
                                        <p:tgtEl>
                                          <p:spTgt spid="152"/>
                                        </p:tgtEl>
                                      </p:cBhvr>
                                    </p:animEffect>
                                  </p:childTnLst>
                                </p:cTn>
                              </p:par>
                              <p:par>
                                <p:cTn id="198" presetID="10" presetClass="entr" presetSubtype="0" fill="hold" grpId="2" nodeType="withEffect">
                                  <p:stCondLst>
                                    <p:cond delay="0"/>
                                  </p:stCondLst>
                                  <p:childTnLst>
                                    <p:set>
                                      <p:cBhvr>
                                        <p:cTn id="199" dur="1" fill="hold">
                                          <p:stCondLst>
                                            <p:cond delay="0"/>
                                          </p:stCondLst>
                                        </p:cTn>
                                        <p:tgtEl>
                                          <p:spTgt spid="151"/>
                                        </p:tgtEl>
                                        <p:attrNameLst>
                                          <p:attrName>style.visibility</p:attrName>
                                        </p:attrNameLst>
                                      </p:cBhvr>
                                      <p:to>
                                        <p:strVal val="visible"/>
                                      </p:to>
                                    </p:set>
                                    <p:animEffect transition="in" filter="fade">
                                      <p:cBhvr>
                                        <p:cTn id="200" dur="500"/>
                                        <p:tgtEl>
                                          <p:spTgt spid="151"/>
                                        </p:tgtEl>
                                      </p:cBhvr>
                                    </p:animEffect>
                                  </p:childTnLst>
                                </p:cTn>
                              </p:par>
                              <p:par>
                                <p:cTn id="201" presetID="10" presetClass="entr" presetSubtype="0" fill="hold" grpId="2" nodeType="withEffect">
                                  <p:stCondLst>
                                    <p:cond delay="0"/>
                                  </p:stCondLst>
                                  <p:childTnLst>
                                    <p:set>
                                      <p:cBhvr>
                                        <p:cTn id="202" dur="1" fill="hold">
                                          <p:stCondLst>
                                            <p:cond delay="0"/>
                                          </p:stCondLst>
                                        </p:cTn>
                                        <p:tgtEl>
                                          <p:spTgt spid="148"/>
                                        </p:tgtEl>
                                        <p:attrNameLst>
                                          <p:attrName>style.visibility</p:attrName>
                                        </p:attrNameLst>
                                      </p:cBhvr>
                                      <p:to>
                                        <p:strVal val="visible"/>
                                      </p:to>
                                    </p:set>
                                    <p:animEffect transition="in" filter="fade">
                                      <p:cBhvr>
                                        <p:cTn id="203" dur="500"/>
                                        <p:tgtEl>
                                          <p:spTgt spid="148"/>
                                        </p:tgtEl>
                                      </p:cBhvr>
                                    </p:animEffect>
                                  </p:childTnLst>
                                </p:cTn>
                              </p:par>
                              <p:par>
                                <p:cTn id="204" presetID="10" presetClass="entr" presetSubtype="0" fill="hold" grpId="2" nodeType="withEffect">
                                  <p:stCondLst>
                                    <p:cond delay="0"/>
                                  </p:stCondLst>
                                  <p:childTnLst>
                                    <p:set>
                                      <p:cBhvr>
                                        <p:cTn id="205" dur="1" fill="hold">
                                          <p:stCondLst>
                                            <p:cond delay="0"/>
                                          </p:stCondLst>
                                        </p:cTn>
                                        <p:tgtEl>
                                          <p:spTgt spid="146"/>
                                        </p:tgtEl>
                                        <p:attrNameLst>
                                          <p:attrName>style.visibility</p:attrName>
                                        </p:attrNameLst>
                                      </p:cBhvr>
                                      <p:to>
                                        <p:strVal val="visible"/>
                                      </p:to>
                                    </p:set>
                                    <p:animEffect transition="in" filter="fade">
                                      <p:cBhvr>
                                        <p:cTn id="206" dur="500"/>
                                        <p:tgtEl>
                                          <p:spTgt spid="146"/>
                                        </p:tgtEl>
                                      </p:cBhvr>
                                    </p:animEffect>
                                  </p:childTnLst>
                                </p:cTn>
                              </p:par>
                              <p:par>
                                <p:cTn id="207" presetID="10" presetClass="entr" presetSubtype="0" fill="hold" nodeType="withEffect">
                                  <p:stCondLst>
                                    <p:cond delay="0"/>
                                  </p:stCondLst>
                                  <p:childTnLst>
                                    <p:set>
                                      <p:cBhvr>
                                        <p:cTn id="208" dur="1" fill="hold">
                                          <p:stCondLst>
                                            <p:cond delay="0"/>
                                          </p:stCondLst>
                                        </p:cTn>
                                        <p:tgtEl>
                                          <p:spTgt spid="129"/>
                                        </p:tgtEl>
                                        <p:attrNameLst>
                                          <p:attrName>style.visibility</p:attrName>
                                        </p:attrNameLst>
                                      </p:cBhvr>
                                      <p:to>
                                        <p:strVal val="visible"/>
                                      </p:to>
                                    </p:set>
                                    <p:animEffect transition="in" filter="fade">
                                      <p:cBhvr>
                                        <p:cTn id="209" dur="500"/>
                                        <p:tgtEl>
                                          <p:spTgt spid="129"/>
                                        </p:tgtEl>
                                      </p:cBhvr>
                                    </p:animEffect>
                                  </p:childTnLst>
                                </p:cTn>
                              </p:par>
                              <p:par>
                                <p:cTn id="210" presetID="10" presetClass="entr" presetSubtype="0" fill="hold" grpId="3" nodeType="withEffect">
                                  <p:stCondLst>
                                    <p:cond delay="0"/>
                                  </p:stCondLst>
                                  <p:childTnLst>
                                    <p:set>
                                      <p:cBhvr>
                                        <p:cTn id="211" dur="1" fill="hold">
                                          <p:stCondLst>
                                            <p:cond delay="0"/>
                                          </p:stCondLst>
                                        </p:cTn>
                                        <p:tgtEl>
                                          <p:spTgt spid="145"/>
                                        </p:tgtEl>
                                        <p:attrNameLst>
                                          <p:attrName>style.visibility</p:attrName>
                                        </p:attrNameLst>
                                      </p:cBhvr>
                                      <p:to>
                                        <p:strVal val="visible"/>
                                      </p:to>
                                    </p:set>
                                    <p:animEffect transition="in" filter="fade">
                                      <p:cBhvr>
                                        <p:cTn id="212" dur="500"/>
                                        <p:tgtEl>
                                          <p:spTgt spid="145"/>
                                        </p:tgtEl>
                                      </p:cBhvr>
                                    </p:animEffect>
                                  </p:childTnLst>
                                </p:cTn>
                              </p:par>
                            </p:childTnLst>
                          </p:cTn>
                        </p:par>
                      </p:childTnLst>
                    </p:cTn>
                  </p:par>
                  <p:par>
                    <p:cTn id="213" fill="hold">
                      <p:stCondLst>
                        <p:cond delay="indefinite"/>
                      </p:stCondLst>
                      <p:childTnLst>
                        <p:par>
                          <p:cTn id="214" fill="hold">
                            <p:stCondLst>
                              <p:cond delay="0"/>
                            </p:stCondLst>
                            <p:childTnLst>
                              <p:par>
                                <p:cTn id="215" presetID="22" presetClass="entr" presetSubtype="2" fill="hold" nodeType="clickEffect">
                                  <p:stCondLst>
                                    <p:cond delay="0"/>
                                  </p:stCondLst>
                                  <p:childTnLst>
                                    <p:set>
                                      <p:cBhvr>
                                        <p:cTn id="216" dur="1" fill="hold">
                                          <p:stCondLst>
                                            <p:cond delay="0"/>
                                          </p:stCondLst>
                                        </p:cTn>
                                        <p:tgtEl>
                                          <p:spTgt spid="142"/>
                                        </p:tgtEl>
                                        <p:attrNameLst>
                                          <p:attrName>style.visibility</p:attrName>
                                        </p:attrNameLst>
                                      </p:cBhvr>
                                      <p:to>
                                        <p:strVal val="visible"/>
                                      </p:to>
                                    </p:set>
                                    <p:animEffect transition="in" filter="wipe(right)">
                                      <p:cBhvr>
                                        <p:cTn id="217" dur="500"/>
                                        <p:tgtEl>
                                          <p:spTgt spid="142"/>
                                        </p:tgtEl>
                                      </p:cBhvr>
                                    </p:animEffect>
                                  </p:childTnLst>
                                </p:cTn>
                              </p:par>
                              <p:par>
                                <p:cTn id="218" presetID="31" presetClass="exit" presetSubtype="0" fill="hold" nodeType="withEffect">
                                  <p:stCondLst>
                                    <p:cond delay="0"/>
                                  </p:stCondLst>
                                  <p:childTnLst>
                                    <p:anim calcmode="lin" valueType="num">
                                      <p:cBhvr>
                                        <p:cTn id="219" dur="1000"/>
                                        <p:tgtEl>
                                          <p:spTgt spid="114"/>
                                        </p:tgtEl>
                                        <p:attrNameLst>
                                          <p:attrName>ppt_w</p:attrName>
                                        </p:attrNameLst>
                                      </p:cBhvr>
                                      <p:tavLst>
                                        <p:tav tm="0">
                                          <p:val>
                                            <p:strVal val="ppt_w"/>
                                          </p:val>
                                        </p:tav>
                                        <p:tav tm="100000">
                                          <p:val>
                                            <p:fltVal val="0"/>
                                          </p:val>
                                        </p:tav>
                                      </p:tavLst>
                                    </p:anim>
                                    <p:anim calcmode="lin" valueType="num">
                                      <p:cBhvr>
                                        <p:cTn id="220" dur="1000"/>
                                        <p:tgtEl>
                                          <p:spTgt spid="114"/>
                                        </p:tgtEl>
                                        <p:attrNameLst>
                                          <p:attrName>ppt_h</p:attrName>
                                        </p:attrNameLst>
                                      </p:cBhvr>
                                      <p:tavLst>
                                        <p:tav tm="0">
                                          <p:val>
                                            <p:strVal val="ppt_h"/>
                                          </p:val>
                                        </p:tav>
                                        <p:tav tm="100000">
                                          <p:val>
                                            <p:fltVal val="0"/>
                                          </p:val>
                                        </p:tav>
                                      </p:tavLst>
                                    </p:anim>
                                    <p:anim calcmode="lin" valueType="num">
                                      <p:cBhvr>
                                        <p:cTn id="221" dur="1000"/>
                                        <p:tgtEl>
                                          <p:spTgt spid="114"/>
                                        </p:tgtEl>
                                        <p:attrNameLst>
                                          <p:attrName>style.rotation</p:attrName>
                                        </p:attrNameLst>
                                      </p:cBhvr>
                                      <p:tavLst>
                                        <p:tav tm="0">
                                          <p:val>
                                            <p:fltVal val="0"/>
                                          </p:val>
                                        </p:tav>
                                        <p:tav tm="100000">
                                          <p:val>
                                            <p:fltVal val="90"/>
                                          </p:val>
                                        </p:tav>
                                      </p:tavLst>
                                    </p:anim>
                                    <p:animEffect transition="out" filter="fade">
                                      <p:cBhvr>
                                        <p:cTn id="222" dur="1000"/>
                                        <p:tgtEl>
                                          <p:spTgt spid="114"/>
                                        </p:tgtEl>
                                      </p:cBhvr>
                                    </p:animEffect>
                                    <p:set>
                                      <p:cBhvr>
                                        <p:cTn id="223" dur="1" fill="hold">
                                          <p:stCondLst>
                                            <p:cond delay="999"/>
                                          </p:stCondLst>
                                        </p:cTn>
                                        <p:tgtEl>
                                          <p:spTgt spid="114"/>
                                        </p:tgtEl>
                                        <p:attrNameLst>
                                          <p:attrName>style.visibility</p:attrName>
                                        </p:attrNameLst>
                                      </p:cBhvr>
                                      <p:to>
                                        <p:strVal val="hidden"/>
                                      </p:to>
                                    </p:set>
                                  </p:childTnLst>
                                </p:cTn>
                              </p:par>
                              <p:par>
                                <p:cTn id="224" presetID="31" presetClass="exit" presetSubtype="0" fill="hold" grpId="3" nodeType="withEffect">
                                  <p:stCondLst>
                                    <p:cond delay="0"/>
                                  </p:stCondLst>
                                  <p:childTnLst>
                                    <p:anim calcmode="lin" valueType="num">
                                      <p:cBhvr>
                                        <p:cTn id="225" dur="1000"/>
                                        <p:tgtEl>
                                          <p:spTgt spid="146"/>
                                        </p:tgtEl>
                                        <p:attrNameLst>
                                          <p:attrName>ppt_w</p:attrName>
                                        </p:attrNameLst>
                                      </p:cBhvr>
                                      <p:tavLst>
                                        <p:tav tm="0">
                                          <p:val>
                                            <p:strVal val="ppt_w"/>
                                          </p:val>
                                        </p:tav>
                                        <p:tav tm="100000">
                                          <p:val>
                                            <p:fltVal val="0"/>
                                          </p:val>
                                        </p:tav>
                                      </p:tavLst>
                                    </p:anim>
                                    <p:anim calcmode="lin" valueType="num">
                                      <p:cBhvr>
                                        <p:cTn id="226" dur="1000"/>
                                        <p:tgtEl>
                                          <p:spTgt spid="146"/>
                                        </p:tgtEl>
                                        <p:attrNameLst>
                                          <p:attrName>ppt_h</p:attrName>
                                        </p:attrNameLst>
                                      </p:cBhvr>
                                      <p:tavLst>
                                        <p:tav tm="0">
                                          <p:val>
                                            <p:strVal val="ppt_h"/>
                                          </p:val>
                                        </p:tav>
                                        <p:tav tm="100000">
                                          <p:val>
                                            <p:fltVal val="0"/>
                                          </p:val>
                                        </p:tav>
                                      </p:tavLst>
                                    </p:anim>
                                    <p:anim calcmode="lin" valueType="num">
                                      <p:cBhvr>
                                        <p:cTn id="227" dur="1000"/>
                                        <p:tgtEl>
                                          <p:spTgt spid="146"/>
                                        </p:tgtEl>
                                        <p:attrNameLst>
                                          <p:attrName>style.rotation</p:attrName>
                                        </p:attrNameLst>
                                      </p:cBhvr>
                                      <p:tavLst>
                                        <p:tav tm="0">
                                          <p:val>
                                            <p:fltVal val="0"/>
                                          </p:val>
                                        </p:tav>
                                        <p:tav tm="100000">
                                          <p:val>
                                            <p:fltVal val="90"/>
                                          </p:val>
                                        </p:tav>
                                      </p:tavLst>
                                    </p:anim>
                                    <p:animEffect transition="out" filter="fade">
                                      <p:cBhvr>
                                        <p:cTn id="228" dur="1000"/>
                                        <p:tgtEl>
                                          <p:spTgt spid="146"/>
                                        </p:tgtEl>
                                      </p:cBhvr>
                                    </p:animEffect>
                                    <p:set>
                                      <p:cBhvr>
                                        <p:cTn id="229" dur="1" fill="hold">
                                          <p:stCondLst>
                                            <p:cond delay="999"/>
                                          </p:stCondLst>
                                        </p:cTn>
                                        <p:tgtEl>
                                          <p:spTgt spid="146"/>
                                        </p:tgtEl>
                                        <p:attrNameLst>
                                          <p:attrName>style.visibility</p:attrName>
                                        </p:attrNameLst>
                                      </p:cBhvr>
                                      <p:to>
                                        <p:strVal val="hidden"/>
                                      </p:to>
                                    </p:set>
                                  </p:childTnLst>
                                </p:cTn>
                              </p:par>
                            </p:childTnLst>
                          </p:cTn>
                        </p:par>
                      </p:childTnLst>
                    </p:cTn>
                  </p:par>
                  <p:par>
                    <p:cTn id="230" fill="hold">
                      <p:stCondLst>
                        <p:cond delay="indefinite"/>
                      </p:stCondLst>
                      <p:childTnLst>
                        <p:par>
                          <p:cTn id="231" fill="hold">
                            <p:stCondLst>
                              <p:cond delay="0"/>
                            </p:stCondLst>
                            <p:childTnLst>
                              <p:par>
                                <p:cTn id="232" presetID="22" presetClass="entr" presetSubtype="8" fill="hold" nodeType="clickEffect">
                                  <p:stCondLst>
                                    <p:cond delay="0"/>
                                  </p:stCondLst>
                                  <p:childTnLst>
                                    <p:set>
                                      <p:cBhvr>
                                        <p:cTn id="233" dur="1" fill="hold">
                                          <p:stCondLst>
                                            <p:cond delay="0"/>
                                          </p:stCondLst>
                                        </p:cTn>
                                        <p:tgtEl>
                                          <p:spTgt spid="139"/>
                                        </p:tgtEl>
                                        <p:attrNameLst>
                                          <p:attrName>style.visibility</p:attrName>
                                        </p:attrNameLst>
                                      </p:cBhvr>
                                      <p:to>
                                        <p:strVal val="visible"/>
                                      </p:to>
                                    </p:set>
                                    <p:animEffect transition="in" filter="wipe(left)">
                                      <p:cBhvr>
                                        <p:cTn id="234" dur="500"/>
                                        <p:tgtEl>
                                          <p:spTgt spid="139"/>
                                        </p:tgtEl>
                                      </p:cBhvr>
                                    </p:animEffect>
                                  </p:childTnLst>
                                </p:cTn>
                              </p:par>
                              <p:par>
                                <p:cTn id="235" presetID="22" presetClass="entr" presetSubtype="8" fill="hold" grpId="0" nodeType="withEffect">
                                  <p:stCondLst>
                                    <p:cond delay="0"/>
                                  </p:stCondLst>
                                  <p:childTnLst>
                                    <p:set>
                                      <p:cBhvr>
                                        <p:cTn id="236" dur="1" fill="hold">
                                          <p:stCondLst>
                                            <p:cond delay="0"/>
                                          </p:stCondLst>
                                        </p:cTn>
                                        <p:tgtEl>
                                          <p:spTgt spid="141"/>
                                        </p:tgtEl>
                                        <p:attrNameLst>
                                          <p:attrName>style.visibility</p:attrName>
                                        </p:attrNameLst>
                                      </p:cBhvr>
                                      <p:to>
                                        <p:strVal val="visible"/>
                                      </p:to>
                                    </p:set>
                                    <p:animEffect transition="in" filter="wipe(left)">
                                      <p:cBhvr>
                                        <p:cTn id="237" dur="500"/>
                                        <p:tgtEl>
                                          <p:spTgt spid="141"/>
                                        </p:tgtEl>
                                      </p:cBhvr>
                                    </p:animEffect>
                                  </p:childTnLst>
                                </p:cTn>
                              </p:par>
                            </p:childTnLst>
                          </p:cTn>
                        </p:par>
                      </p:childTnLst>
                    </p:cTn>
                  </p:par>
                  <p:par>
                    <p:cTn id="238" fill="hold">
                      <p:stCondLst>
                        <p:cond delay="indefinite"/>
                      </p:stCondLst>
                      <p:childTnLst>
                        <p:par>
                          <p:cTn id="239" fill="hold">
                            <p:stCondLst>
                              <p:cond delay="0"/>
                            </p:stCondLst>
                            <p:childTnLst>
                              <p:par>
                                <p:cTn id="240" presetID="1" presetClass="entr" presetSubtype="0" fill="hold" nodeType="clickEffect">
                                  <p:stCondLst>
                                    <p:cond delay="0"/>
                                  </p:stCondLst>
                                  <p:childTnLst>
                                    <p:set>
                                      <p:cBhvr>
                                        <p:cTn id="241" dur="1" fill="hold">
                                          <p:stCondLst>
                                            <p:cond delay="0"/>
                                          </p:stCondLst>
                                        </p:cTn>
                                        <p:tgtEl>
                                          <p:spTgt spid="5">
                                            <p:txEl>
                                              <p:pRg st="5" end="5"/>
                                            </p:txEl>
                                          </p:spTgt>
                                        </p:tgtEl>
                                        <p:attrNameLst>
                                          <p:attrName>style.visibility</p:attrName>
                                        </p:attrNameLst>
                                      </p:cBhvr>
                                      <p:to>
                                        <p:strVal val="visible"/>
                                      </p:to>
                                    </p:set>
                                  </p:childTnLst>
                                </p:cTn>
                              </p:par>
                              <p:par>
                                <p:cTn id="242" presetID="1" presetClass="entr" presetSubtype="0" fill="hold" nodeType="withEffect">
                                  <p:stCondLst>
                                    <p:cond delay="0"/>
                                  </p:stCondLst>
                                  <p:childTnLst>
                                    <p:set>
                                      <p:cBhvr>
                                        <p:cTn id="243" dur="1" fill="hold">
                                          <p:stCondLst>
                                            <p:cond delay="0"/>
                                          </p:stCondLst>
                                        </p:cTn>
                                        <p:tgtEl>
                                          <p:spTgt spid="5">
                                            <p:txEl>
                                              <p:pRg st="6" end="6"/>
                                            </p:txEl>
                                          </p:spTgt>
                                        </p:tgtEl>
                                        <p:attrNameLst>
                                          <p:attrName>style.visibility</p:attrName>
                                        </p:attrNameLst>
                                      </p:cBhvr>
                                      <p:to>
                                        <p:strVal val="visible"/>
                                      </p:to>
                                    </p:set>
                                  </p:childTnLst>
                                </p:cTn>
                              </p:par>
                              <p:par>
                                <p:cTn id="244" presetID="1" presetClass="exit" presetSubtype="0" fill="hold" nodeType="withEffect">
                                  <p:stCondLst>
                                    <p:cond delay="0"/>
                                  </p:stCondLst>
                                  <p:childTnLst>
                                    <p:set>
                                      <p:cBhvr>
                                        <p:cTn id="245" dur="1" fill="hold">
                                          <p:stCondLst>
                                            <p:cond delay="0"/>
                                          </p:stCondLst>
                                        </p:cTn>
                                        <p:tgtEl>
                                          <p:spTgt spid="1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 grpId="0" animBg="1"/>
      <p:bldP spid="145" grpId="0" animBg="1"/>
      <p:bldP spid="145" grpId="2" animBg="1"/>
      <p:bldP spid="145" grpId="3" animBg="1"/>
      <p:bldP spid="146" grpId="0" animBg="1"/>
      <p:bldP spid="146" grpId="1" animBg="1"/>
      <p:bldP spid="146" grpId="2" animBg="1"/>
      <p:bldP spid="146" grpId="3" animBg="1"/>
      <p:bldP spid="148" grpId="0" animBg="1"/>
      <p:bldP spid="148" grpId="1" animBg="1"/>
      <p:bldP spid="148" grpId="2" animBg="1"/>
      <p:bldP spid="150" grpId="0" animBg="1"/>
      <p:bldP spid="150" grpId="1" animBg="1"/>
      <p:bldP spid="150" grpId="2" animBg="1"/>
      <p:bldP spid="151" grpId="0" animBg="1"/>
      <p:bldP spid="151" grpId="1" animBg="1"/>
      <p:bldP spid="151" grpId="2" animBg="1"/>
      <p:bldP spid="152" grpId="0" animBg="1"/>
      <p:bldP spid="152" grpId="1" animBg="1"/>
      <p:bldP spid="152" grpId="2" animBg="1"/>
      <p:bldP spid="153" grpId="0" animBg="1"/>
      <p:bldP spid="153" grpId="1" animBg="1"/>
      <p:bldP spid="153" grpId="2" animBg="1"/>
      <p:bldP spid="154" grpId="0" animBg="1"/>
      <p:bldP spid="154" grpId="1" animBg="1"/>
      <p:bldP spid="154" grpId="2" animBg="1"/>
      <p:bldP spid="137"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3|1.6|5.6|3.3|9.6|1.9|11.4|2.8|6.2|6.9|0.6"/>
</p:tagLst>
</file>

<file path=ppt/tags/tag10.xml><?xml version="1.0" encoding="utf-8"?>
<p:tagLst xmlns:a="http://schemas.openxmlformats.org/drawingml/2006/main" xmlns:r="http://schemas.openxmlformats.org/officeDocument/2006/relationships" xmlns:p="http://schemas.openxmlformats.org/presentationml/2006/main">
  <p:tag name="TIMING" val="|9.8|9|11.6|19.6|20.7|13.5|3.3|13.2"/>
</p:tagLst>
</file>

<file path=ppt/tags/tag2.xml><?xml version="1.0" encoding="utf-8"?>
<p:tagLst xmlns:a="http://schemas.openxmlformats.org/drawingml/2006/main" xmlns:r="http://schemas.openxmlformats.org/officeDocument/2006/relationships" xmlns:p="http://schemas.openxmlformats.org/presentationml/2006/main">
  <p:tag name="TIMING" val="|42"/>
</p:tagLst>
</file>

<file path=ppt/tags/tag3.xml><?xml version="1.0" encoding="utf-8"?>
<p:tagLst xmlns:a="http://schemas.openxmlformats.org/drawingml/2006/main" xmlns:r="http://schemas.openxmlformats.org/officeDocument/2006/relationships" xmlns:p="http://schemas.openxmlformats.org/presentationml/2006/main">
  <p:tag name="TIMING" val="|1.3|3.1|19.8|18.7|17.3|7.9|7.8|12.8"/>
</p:tagLst>
</file>

<file path=ppt/tags/tag4.xml><?xml version="1.0" encoding="utf-8"?>
<p:tagLst xmlns:a="http://schemas.openxmlformats.org/drawingml/2006/main" xmlns:r="http://schemas.openxmlformats.org/officeDocument/2006/relationships" xmlns:p="http://schemas.openxmlformats.org/presentationml/2006/main">
  <p:tag name="TIMING" val="|2.6|4.7|4.3|1.3|0.5|20.2"/>
</p:tagLst>
</file>

<file path=ppt/tags/tag5.xml><?xml version="1.0" encoding="utf-8"?>
<p:tagLst xmlns:a="http://schemas.openxmlformats.org/drawingml/2006/main" xmlns:r="http://schemas.openxmlformats.org/officeDocument/2006/relationships" xmlns:p="http://schemas.openxmlformats.org/presentationml/2006/main">
  <p:tag name="TIMING" val="|14.7|3.3|10.1|3.3|1.1|1.9|1.9|0.5|1.3|1|1.1|1.5|3.7|4.2|2.2|0.9|0.7|7.1|0.3|0.3|16.7|6.1|7.2|3.9|1.7"/>
</p:tagLst>
</file>

<file path=ppt/tags/tag6.xml><?xml version="1.0" encoding="utf-8"?>
<p:tagLst xmlns:a="http://schemas.openxmlformats.org/drawingml/2006/main" xmlns:r="http://schemas.openxmlformats.org/officeDocument/2006/relationships" xmlns:p="http://schemas.openxmlformats.org/presentationml/2006/main">
  <p:tag name="TIMING" val="|4|1|5.6|0.5|0.3|4.2|0.7|41.9|2.3"/>
</p:tagLst>
</file>

<file path=ppt/tags/tag7.xml><?xml version="1.0" encoding="utf-8"?>
<p:tagLst xmlns:a="http://schemas.openxmlformats.org/drawingml/2006/main" xmlns:r="http://schemas.openxmlformats.org/officeDocument/2006/relationships" xmlns:p="http://schemas.openxmlformats.org/presentationml/2006/main">
  <p:tag name="TIMING" val="|9.9|0.3|0.3|0.3|0.3|52.1|4.3|5.6|1.6|1.5|1.9|4.9|4.2|16.5|0.7|3.3|14|0.1|0.1|0.3|0.7"/>
</p:tagLst>
</file>

<file path=ppt/tags/tag8.xml><?xml version="1.0" encoding="utf-8"?>
<p:tagLst xmlns:a="http://schemas.openxmlformats.org/drawingml/2006/main" xmlns:r="http://schemas.openxmlformats.org/officeDocument/2006/relationships" xmlns:p="http://schemas.openxmlformats.org/presentationml/2006/main">
  <p:tag name="TIMING" val="|3.7|2.7|12.1|9.8|5.8|12.3|0.9|1.2|2.3|0.7|6.5|7.3|0.5"/>
</p:tagLst>
</file>

<file path=ppt/tags/tag9.xml><?xml version="1.0" encoding="utf-8"?>
<p:tagLst xmlns:a="http://schemas.openxmlformats.org/drawingml/2006/main" xmlns:r="http://schemas.openxmlformats.org/officeDocument/2006/relationships" xmlns:p="http://schemas.openxmlformats.org/presentationml/2006/main">
  <p:tag name="TIMING" val="|3.5|5|10.6|18.6|0.9|1|1.1|3.3|0.5|1.3|7.5|0.8|1.5|3.7|0.6|0.9|0.8|1|0.6|1|6.4|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Arial"/>
        <a:ea typeface="等线 Light"/>
        <a:cs typeface=""/>
      </a:majorFont>
      <a:minorFont>
        <a:latin typeface="Arial"/>
        <a:ea typeface="等线"/>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6885</TotalTime>
  <Words>1289</Words>
  <Application>Microsoft Office PowerPoint</Application>
  <PresentationFormat>Widescreen</PresentationFormat>
  <Paragraphs>262</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LinLibertineT</vt:lpstr>
      <vt:lpstr>Arial</vt:lpstr>
      <vt:lpstr>Calibri</vt:lpstr>
      <vt:lpstr>Cambria Math</vt:lpstr>
      <vt:lpstr>Times New Roman</vt:lpstr>
      <vt:lpstr>Wingdings</vt:lpstr>
      <vt:lpstr>Office Theme</vt:lpstr>
      <vt:lpstr>Achieving Sublinear Complexity under Constant 𝑇 in 𝑇-interval Dynamic Networks</vt:lpstr>
      <vt:lpstr>Our Settings – Nodes and Topology</vt:lpstr>
      <vt:lpstr>Our Settings – Communication</vt:lpstr>
      <vt:lpstr>Problems We Consider</vt:lpstr>
      <vt:lpstr>Existing Results</vt:lpstr>
      <vt:lpstr>Our Results</vt:lpstr>
      <vt:lpstr>Our General Approach</vt:lpstr>
      <vt:lpstr>Our Novel Techniques to Overcome the Challenges</vt:lpstr>
      <vt:lpstr>Soundness Checking</vt:lpstr>
      <vt:lpstr>Soundness Checking – how to generate shares</vt:lpstr>
      <vt:lpstr>Soundness Checking – caveats</vt:lpstr>
      <vt:lpstr>Dual-Schedule Termination</vt:lpstr>
      <vt:lpstr>Dual-Schedule Termination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Ruomu Hou</dc:creator>
  <cp:lastModifiedBy>Ruomu Hou</cp:lastModifiedBy>
  <cp:revision>997</cp:revision>
  <dcterms:created xsi:type="dcterms:W3CDTF">2022-06-13T06:04:56Z</dcterms:created>
  <dcterms:modified xsi:type="dcterms:W3CDTF">2022-07-28T02:49:00Z</dcterms:modified>
</cp:coreProperties>
</file>