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745" r:id="rId1"/>
  </p:sldMasterIdLst>
  <p:notesMasterIdLst>
    <p:notesMasterId r:id="rId52"/>
  </p:notesMasterIdLst>
  <p:handoutMasterIdLst>
    <p:handoutMasterId r:id="rId53"/>
  </p:handoutMasterIdLst>
  <p:sldIdLst>
    <p:sldId id="256" r:id="rId2"/>
    <p:sldId id="327" r:id="rId3"/>
    <p:sldId id="453" r:id="rId4"/>
    <p:sldId id="633" r:id="rId5"/>
    <p:sldId id="637" r:id="rId6"/>
    <p:sldId id="643" r:id="rId7"/>
    <p:sldId id="654" r:id="rId8"/>
    <p:sldId id="636" r:id="rId9"/>
    <p:sldId id="620" r:id="rId10"/>
    <p:sldId id="568" r:id="rId11"/>
    <p:sldId id="655" r:id="rId12"/>
    <p:sldId id="573" r:id="rId13"/>
    <p:sldId id="621" r:id="rId14"/>
    <p:sldId id="574" r:id="rId15"/>
    <p:sldId id="611" r:id="rId16"/>
    <p:sldId id="628" r:id="rId17"/>
    <p:sldId id="629" r:id="rId18"/>
    <p:sldId id="644" r:id="rId19"/>
    <p:sldId id="622" r:id="rId20"/>
    <p:sldId id="623" r:id="rId21"/>
    <p:sldId id="624" r:id="rId22"/>
    <p:sldId id="626" r:id="rId23"/>
    <p:sldId id="627" r:id="rId24"/>
    <p:sldId id="625" r:id="rId25"/>
    <p:sldId id="617" r:id="rId26"/>
    <p:sldId id="586" r:id="rId27"/>
    <p:sldId id="587" r:id="rId28"/>
    <p:sldId id="630" r:id="rId29"/>
    <p:sldId id="631" r:id="rId30"/>
    <p:sldId id="589" r:id="rId31"/>
    <p:sldId id="590" r:id="rId32"/>
    <p:sldId id="645" r:id="rId33"/>
    <p:sldId id="646" r:id="rId34"/>
    <p:sldId id="647" r:id="rId35"/>
    <p:sldId id="649" r:id="rId36"/>
    <p:sldId id="650" r:id="rId37"/>
    <p:sldId id="651" r:id="rId38"/>
    <p:sldId id="652" r:id="rId39"/>
    <p:sldId id="591" r:id="rId40"/>
    <p:sldId id="592" r:id="rId41"/>
    <p:sldId id="593" r:id="rId42"/>
    <p:sldId id="594" r:id="rId43"/>
    <p:sldId id="634" r:id="rId44"/>
    <p:sldId id="635" r:id="rId45"/>
    <p:sldId id="632" r:id="rId46"/>
    <p:sldId id="555" r:id="rId47"/>
    <p:sldId id="653" r:id="rId48"/>
    <p:sldId id="564" r:id="rId49"/>
    <p:sldId id="565" r:id="rId50"/>
    <p:sldId id="567" r:id="rId51"/>
  </p:sldIdLst>
  <p:sldSz cx="9144000" cy="6858000" type="screen4x3"/>
  <p:notesSz cx="6662738" cy="98329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00FF"/>
    <a:srgbClr val="0000FF"/>
    <a:srgbClr val="99FFCC"/>
    <a:srgbClr val="006600"/>
    <a:srgbClr val="FFCC99"/>
    <a:srgbClr val="FFFFCC"/>
    <a:srgbClr val="800000"/>
    <a:srgbClr val="993366"/>
    <a:srgbClr val="FF0000"/>
    <a:srgbClr val="9933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2313" autoAdjust="0"/>
    <p:restoredTop sz="82630" autoAdjust="0"/>
  </p:normalViewPr>
  <p:slideViewPr>
    <p:cSldViewPr snapToGrid="0" snapToObjects="1">
      <p:cViewPr>
        <p:scale>
          <a:sx n="62" d="100"/>
          <a:sy n="62" d="100"/>
        </p:scale>
        <p:origin x="-1560" y="-6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Lst>
  </p:outlineViewPr>
  <p:notesTextViewPr>
    <p:cViewPr>
      <p:scale>
        <a:sx n="100" d="100"/>
        <a:sy n="100" d="100"/>
      </p:scale>
      <p:origin x="0" y="0"/>
    </p:cViewPr>
  </p:notesTextViewPr>
  <p:sorterViewPr>
    <p:cViewPr>
      <p:scale>
        <a:sx n="100" d="100"/>
        <a:sy n="100" d="100"/>
      </p:scale>
      <p:origin x="0" y="11004"/>
    </p:cViewPr>
  </p:sorterViewPr>
  <p:notesViewPr>
    <p:cSldViewPr snapToGrid="0" snapToObjects="1">
      <p:cViewPr>
        <p:scale>
          <a:sx n="100" d="100"/>
          <a:sy n="100" d="100"/>
        </p:scale>
        <p:origin x="-84" y="-72"/>
      </p:cViewPr>
      <p:guideLst>
        <p:guide orient="horz" pos="3098"/>
        <p:guide pos="2099"/>
      </p:guideLst>
    </p:cSldViewPr>
  </p:notesViewPr>
  <p:gridSpacing cx="46085125" cy="4608512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33.xml"/><Relationship Id="rId13" Type="http://schemas.openxmlformats.org/officeDocument/2006/relationships/slide" Target="slides/slide38.xml"/><Relationship Id="rId18" Type="http://schemas.openxmlformats.org/officeDocument/2006/relationships/slide" Target="slides/slide45.xml"/><Relationship Id="rId3" Type="http://schemas.openxmlformats.org/officeDocument/2006/relationships/slide" Target="slides/slide27.xml"/><Relationship Id="rId7" Type="http://schemas.openxmlformats.org/officeDocument/2006/relationships/slide" Target="slides/slide32.xml"/><Relationship Id="rId12" Type="http://schemas.openxmlformats.org/officeDocument/2006/relationships/slide" Target="slides/slide37.xml"/><Relationship Id="rId17" Type="http://schemas.openxmlformats.org/officeDocument/2006/relationships/slide" Target="slides/slide44.xml"/><Relationship Id="rId2" Type="http://schemas.openxmlformats.org/officeDocument/2006/relationships/slide" Target="slides/slide26.xml"/><Relationship Id="rId16" Type="http://schemas.openxmlformats.org/officeDocument/2006/relationships/slide" Target="slides/slide43.xml"/><Relationship Id="rId1" Type="http://schemas.openxmlformats.org/officeDocument/2006/relationships/slide" Target="slides/slide25.xml"/><Relationship Id="rId6" Type="http://schemas.openxmlformats.org/officeDocument/2006/relationships/slide" Target="slides/slide31.xml"/><Relationship Id="rId11" Type="http://schemas.openxmlformats.org/officeDocument/2006/relationships/slide" Target="slides/slide36.xml"/><Relationship Id="rId5" Type="http://schemas.openxmlformats.org/officeDocument/2006/relationships/slide" Target="slides/slide29.xml"/><Relationship Id="rId15" Type="http://schemas.openxmlformats.org/officeDocument/2006/relationships/slide" Target="slides/slide42.xml"/><Relationship Id="rId10" Type="http://schemas.openxmlformats.org/officeDocument/2006/relationships/slide" Target="slides/slide35.xml"/><Relationship Id="rId4" Type="http://schemas.openxmlformats.org/officeDocument/2006/relationships/slide" Target="slides/slide28.xml"/><Relationship Id="rId9" Type="http://schemas.openxmlformats.org/officeDocument/2006/relationships/slide" Target="slides/slide34.xml"/><Relationship Id="rId14"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2887663" cy="492125"/>
          </a:xfrm>
          <a:prstGeom prst="rect">
            <a:avLst/>
          </a:prstGeom>
          <a:noFill/>
          <a:ln w="12700" cap="sq">
            <a:noFill/>
            <a:miter lim="800000"/>
            <a:headEnd type="none" w="sm" len="sm"/>
            <a:tailEnd type="none" w="sm" len="sm"/>
          </a:ln>
          <a:effectLst/>
        </p:spPr>
        <p:txBody>
          <a:bodyPr vert="horz" wrap="square" lIns="95314" tIns="47657" rIns="95314" bIns="47657" numCol="1" anchor="t" anchorCtr="0" compatLnSpc="1">
            <a:prstTxWarp prst="textNoShape">
              <a:avLst/>
            </a:prstTxWarp>
          </a:bodyPr>
          <a:lstStyle>
            <a:lvl1pPr defTabSz="953506" eaLnBrk="0" hangingPunct="0">
              <a:defRPr sz="1300">
                <a:latin typeface="Times New Roman" pitchFamily="18" charset="0"/>
                <a:cs typeface="Arial" charset="0"/>
              </a:defRPr>
            </a:lvl1pPr>
          </a:lstStyle>
          <a:p>
            <a:pPr>
              <a:defRPr/>
            </a:pPr>
            <a:r>
              <a:rPr lang="en-GB"/>
              <a:t>CS1010 Programming Methodology</a:t>
            </a:r>
          </a:p>
        </p:txBody>
      </p:sp>
      <p:sp>
        <p:nvSpPr>
          <p:cNvPr id="62467" name="Rectangle 1027"/>
          <p:cNvSpPr>
            <a:spLocks noGrp="1" noChangeArrowheads="1"/>
          </p:cNvSpPr>
          <p:nvPr>
            <p:ph type="dt" sz="quarter" idx="1"/>
          </p:nvPr>
        </p:nvSpPr>
        <p:spPr bwMode="auto">
          <a:xfrm>
            <a:off x="3775075" y="0"/>
            <a:ext cx="2887663" cy="492125"/>
          </a:xfrm>
          <a:prstGeom prst="rect">
            <a:avLst/>
          </a:prstGeom>
          <a:noFill/>
          <a:ln w="12700" cap="sq">
            <a:noFill/>
            <a:miter lim="800000"/>
            <a:headEnd type="none" w="sm" len="sm"/>
            <a:tailEnd type="none" w="sm" len="sm"/>
          </a:ln>
          <a:effectLst/>
        </p:spPr>
        <p:txBody>
          <a:bodyPr vert="horz" wrap="square" lIns="95314" tIns="47657" rIns="95314" bIns="47657" numCol="1" anchor="t" anchorCtr="0" compatLnSpc="1">
            <a:prstTxWarp prst="textNoShape">
              <a:avLst/>
            </a:prstTxWarp>
          </a:bodyPr>
          <a:lstStyle>
            <a:lvl1pPr algn="r" defTabSz="952500" eaLnBrk="0" hangingPunct="0">
              <a:defRPr sz="1300">
                <a:latin typeface="Times New Roman" pitchFamily="18" charset="0"/>
              </a:defRPr>
            </a:lvl1pPr>
          </a:lstStyle>
          <a:p>
            <a:endParaRPr lang="en-GB"/>
          </a:p>
        </p:txBody>
      </p:sp>
      <p:sp>
        <p:nvSpPr>
          <p:cNvPr id="62468" name="Rectangle 1028"/>
          <p:cNvSpPr>
            <a:spLocks noGrp="1" noChangeArrowheads="1"/>
          </p:cNvSpPr>
          <p:nvPr>
            <p:ph type="ftr" sz="quarter" idx="2"/>
          </p:nvPr>
        </p:nvSpPr>
        <p:spPr bwMode="auto">
          <a:xfrm>
            <a:off x="0" y="9340850"/>
            <a:ext cx="2887663" cy="492125"/>
          </a:xfrm>
          <a:prstGeom prst="rect">
            <a:avLst/>
          </a:prstGeom>
          <a:noFill/>
          <a:ln w="12700" cap="sq">
            <a:noFill/>
            <a:miter lim="800000"/>
            <a:headEnd type="none" w="sm" len="sm"/>
            <a:tailEnd type="none" w="sm" len="sm"/>
          </a:ln>
          <a:effectLst/>
        </p:spPr>
        <p:txBody>
          <a:bodyPr vert="horz" wrap="square" lIns="95314" tIns="47657" rIns="95314" bIns="47657" numCol="1" anchor="b" anchorCtr="0" compatLnSpc="1">
            <a:prstTxWarp prst="textNoShape">
              <a:avLst/>
            </a:prstTxWarp>
          </a:bodyPr>
          <a:lstStyle>
            <a:lvl1pPr defTabSz="952500" eaLnBrk="0" hangingPunct="0">
              <a:defRPr sz="1300">
                <a:latin typeface="Times New Roman" pitchFamily="18" charset="0"/>
              </a:defRPr>
            </a:lvl1pPr>
          </a:lstStyle>
          <a:p>
            <a:endParaRPr lang="en-GB"/>
          </a:p>
        </p:txBody>
      </p:sp>
      <p:sp>
        <p:nvSpPr>
          <p:cNvPr id="62469" name="Rectangle 1029"/>
          <p:cNvSpPr>
            <a:spLocks noGrp="1" noChangeArrowheads="1"/>
          </p:cNvSpPr>
          <p:nvPr>
            <p:ph type="sldNum" sz="quarter" idx="3"/>
          </p:nvPr>
        </p:nvSpPr>
        <p:spPr bwMode="auto">
          <a:xfrm>
            <a:off x="3775075" y="9340850"/>
            <a:ext cx="2887663" cy="492125"/>
          </a:xfrm>
          <a:prstGeom prst="rect">
            <a:avLst/>
          </a:prstGeom>
          <a:noFill/>
          <a:ln w="12700" cap="sq">
            <a:noFill/>
            <a:miter lim="800000"/>
            <a:headEnd type="none" w="sm" len="sm"/>
            <a:tailEnd type="none" w="sm" len="sm"/>
          </a:ln>
          <a:effectLst/>
        </p:spPr>
        <p:txBody>
          <a:bodyPr vert="horz" wrap="square" lIns="95314" tIns="47657" rIns="95314" bIns="47657" numCol="1" anchor="b" anchorCtr="0" compatLnSpc="1">
            <a:prstTxWarp prst="textNoShape">
              <a:avLst/>
            </a:prstTxWarp>
          </a:bodyPr>
          <a:lstStyle>
            <a:lvl1pPr algn="r" defTabSz="952500" eaLnBrk="0" hangingPunct="0">
              <a:defRPr sz="1300">
                <a:latin typeface="Times New Roman" pitchFamily="18" charset="0"/>
              </a:defRPr>
            </a:lvl1pPr>
          </a:lstStyle>
          <a:p>
            <a:fld id="{A77202F6-8C6C-473A-A128-73B38962454A}" type="slidenum">
              <a:rPr lang="en-GB"/>
              <a:pPr/>
              <a:t>‹#›</a:t>
            </a:fld>
            <a:endParaRPr lang="en-GB"/>
          </a:p>
        </p:txBody>
      </p:sp>
    </p:spTree>
    <p:extLst>
      <p:ext uri="{BB962C8B-B14F-4D97-AF65-F5344CB8AC3E}">
        <p14:creationId xmlns="" xmlns:p14="http://schemas.microsoft.com/office/powerpoint/2010/main" val="23264565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887663" cy="492125"/>
          </a:xfrm>
          <a:prstGeom prst="rect">
            <a:avLst/>
          </a:prstGeom>
          <a:noFill/>
          <a:ln w="12700" cap="sq">
            <a:noFill/>
            <a:miter lim="800000"/>
            <a:headEnd type="none" w="sm" len="sm"/>
            <a:tailEnd type="none" w="sm" len="sm"/>
          </a:ln>
          <a:effectLst/>
        </p:spPr>
        <p:txBody>
          <a:bodyPr vert="horz" wrap="square" lIns="95314" tIns="47657" rIns="95314" bIns="47657" numCol="1" anchor="t" anchorCtr="0" compatLnSpc="1">
            <a:prstTxWarp prst="textNoShape">
              <a:avLst/>
            </a:prstTxWarp>
          </a:bodyPr>
          <a:lstStyle>
            <a:lvl1pPr defTabSz="953506" eaLnBrk="0" hangingPunct="0">
              <a:defRPr lang="en-GB" sz="1400">
                <a:latin typeface="+mj-lt"/>
                <a:cs typeface="Arial" charset="0"/>
              </a:defRPr>
            </a:lvl1pPr>
          </a:lstStyle>
          <a:p>
            <a:pPr>
              <a:defRPr/>
            </a:pPr>
            <a:r>
              <a:rPr lang="en-US"/>
              <a:t>CS1010 Programming Methodology</a:t>
            </a:r>
          </a:p>
        </p:txBody>
      </p:sp>
      <p:sp>
        <p:nvSpPr>
          <p:cNvPr id="50179" name="Rectangle 4"/>
          <p:cNvSpPr>
            <a:spLocks noGrp="1" noRot="1" noChangeAspect="1" noChangeArrowheads="1" noTextEdit="1"/>
          </p:cNvSpPr>
          <p:nvPr>
            <p:ph type="sldImg" idx="2"/>
          </p:nvPr>
        </p:nvSpPr>
        <p:spPr bwMode="auto">
          <a:xfrm>
            <a:off x="874713" y="738188"/>
            <a:ext cx="4914900" cy="368617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0421" name="Rectangle 5"/>
          <p:cNvSpPr>
            <a:spLocks noGrp="1" noChangeArrowheads="1"/>
          </p:cNvSpPr>
          <p:nvPr>
            <p:ph type="body" sz="quarter" idx="3"/>
          </p:nvPr>
        </p:nvSpPr>
        <p:spPr bwMode="auto">
          <a:xfrm>
            <a:off x="889000" y="4668838"/>
            <a:ext cx="4884738" cy="4425950"/>
          </a:xfrm>
          <a:prstGeom prst="rect">
            <a:avLst/>
          </a:prstGeom>
          <a:noFill/>
          <a:ln w="12700" cap="sq">
            <a:noFill/>
            <a:miter lim="800000"/>
            <a:headEnd type="none" w="sm" len="sm"/>
            <a:tailEnd type="none" w="sm" len="sm"/>
          </a:ln>
          <a:effectLst/>
        </p:spPr>
        <p:txBody>
          <a:bodyPr vert="horz" wrap="square" lIns="95314" tIns="47657" rIns="95314" bIns="4765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9340850"/>
            <a:ext cx="2887663" cy="492125"/>
          </a:xfrm>
          <a:prstGeom prst="rect">
            <a:avLst/>
          </a:prstGeom>
          <a:noFill/>
          <a:ln w="12700" cap="sq">
            <a:noFill/>
            <a:miter lim="800000"/>
            <a:headEnd type="none" w="sm" len="sm"/>
            <a:tailEnd type="none" w="sm" len="sm"/>
          </a:ln>
          <a:effectLst/>
        </p:spPr>
        <p:txBody>
          <a:bodyPr vert="horz" wrap="square" lIns="95314" tIns="47657" rIns="95314" bIns="47657" numCol="1" anchor="b" anchorCtr="0" compatLnSpc="1">
            <a:prstTxWarp prst="textNoShape">
              <a:avLst/>
            </a:prstTxWarp>
          </a:bodyPr>
          <a:lstStyle>
            <a:lvl1pPr defTabSz="952500" eaLnBrk="0" hangingPunct="0">
              <a:defRPr sz="1300">
                <a:latin typeface="Times New Roman" pitchFamily="18" charset="0"/>
              </a:defRPr>
            </a:lvl1pPr>
          </a:lstStyle>
          <a:p>
            <a:endParaRPr lang="en-GB"/>
          </a:p>
        </p:txBody>
      </p:sp>
      <p:sp>
        <p:nvSpPr>
          <p:cNvPr id="60423" name="Rectangle 7"/>
          <p:cNvSpPr>
            <a:spLocks noGrp="1" noChangeArrowheads="1"/>
          </p:cNvSpPr>
          <p:nvPr>
            <p:ph type="sldNum" sz="quarter" idx="5"/>
          </p:nvPr>
        </p:nvSpPr>
        <p:spPr bwMode="auto">
          <a:xfrm>
            <a:off x="3775075" y="9340850"/>
            <a:ext cx="2887663" cy="492125"/>
          </a:xfrm>
          <a:prstGeom prst="rect">
            <a:avLst/>
          </a:prstGeom>
          <a:noFill/>
          <a:ln w="12700" cap="sq">
            <a:noFill/>
            <a:miter lim="800000"/>
            <a:headEnd type="none" w="sm" len="sm"/>
            <a:tailEnd type="none" w="sm" len="sm"/>
          </a:ln>
          <a:effectLst/>
        </p:spPr>
        <p:txBody>
          <a:bodyPr vert="horz" wrap="square" lIns="95314" tIns="47657" rIns="95314" bIns="47657" numCol="1" anchor="b" anchorCtr="0" compatLnSpc="1">
            <a:prstTxWarp prst="textNoShape">
              <a:avLst/>
            </a:prstTxWarp>
          </a:bodyPr>
          <a:lstStyle>
            <a:lvl1pPr algn="r" defTabSz="952500" eaLnBrk="0" hangingPunct="0">
              <a:defRPr sz="1300">
                <a:latin typeface="Times New Roman" pitchFamily="18" charset="0"/>
              </a:defRPr>
            </a:lvl1pPr>
          </a:lstStyle>
          <a:p>
            <a:fld id="{F54A0A0D-5D57-4D28-B6BA-A646BF7911D2}" type="slidenum">
              <a:rPr lang="en-GB"/>
              <a:pPr/>
              <a:t>‹#›</a:t>
            </a:fld>
            <a:endParaRPr lang="en-GB"/>
          </a:p>
        </p:txBody>
      </p:sp>
      <p:sp>
        <p:nvSpPr>
          <p:cNvPr id="8" name="Date Placeholder 7"/>
          <p:cNvSpPr>
            <a:spLocks noGrp="1"/>
          </p:cNvSpPr>
          <p:nvPr>
            <p:ph type="dt" idx="1"/>
          </p:nvPr>
        </p:nvSpPr>
        <p:spPr>
          <a:xfrm>
            <a:off x="3775075" y="0"/>
            <a:ext cx="2886075" cy="492125"/>
          </a:xfrm>
          <a:prstGeom prst="rect">
            <a:avLst/>
          </a:prstGeom>
        </p:spPr>
        <p:txBody>
          <a:bodyPr vert="horz" wrap="square" lIns="91536" tIns="45768" rIns="91536" bIns="45768" numCol="1" anchor="t" anchorCtr="0" compatLnSpc="1">
            <a:prstTxWarp prst="textNoShape">
              <a:avLst/>
            </a:prstTxWarp>
          </a:bodyPr>
          <a:lstStyle>
            <a:lvl1pPr algn="r">
              <a:defRPr sz="1200"/>
            </a:lvl1pPr>
          </a:lstStyle>
          <a:p>
            <a:fld id="{09B8B13E-CBE6-414E-9FA7-0A5CD98EDAAE}" type="datetimeFigureOut">
              <a:rPr lang="en-US"/>
              <a:pPr/>
              <a:t>10/24/2012</a:t>
            </a:fld>
            <a:endParaRPr lang="en-US"/>
          </a:p>
        </p:txBody>
      </p:sp>
    </p:spTree>
    <p:extLst>
      <p:ext uri="{BB962C8B-B14F-4D97-AF65-F5344CB8AC3E}">
        <p14:creationId xmlns="" xmlns:p14="http://schemas.microsoft.com/office/powerpoint/2010/main" val="3659316232"/>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t>CS1010 Programming Methodology</a:t>
            </a:r>
          </a:p>
        </p:txBody>
      </p:sp>
      <p:sp>
        <p:nvSpPr>
          <p:cNvPr id="51203" name="Rectangle 1026"/>
          <p:cNvSpPr>
            <a:spLocks noGrp="1" noRot="1" noChangeAspect="1" noChangeArrowheads="1" noTextEdit="1"/>
          </p:cNvSpPr>
          <p:nvPr>
            <p:ph type="sldImg"/>
          </p:nvPr>
        </p:nvSpPr>
        <p:spPr>
          <a:ln/>
        </p:spPr>
      </p:sp>
      <p:sp>
        <p:nvSpPr>
          <p:cNvPr id="51204" name="Rectangle 1027"/>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a:lstStyle/>
          <a:p>
            <a:endParaRPr lang="en-SG" smtClean="0"/>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57349" name="Slide Number Placeholder 4"/>
          <p:cNvSpPr>
            <a:spLocks noGrp="1"/>
          </p:cNvSpPr>
          <p:nvPr>
            <p:ph type="sldNum" sz="quarter" idx="5"/>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fld id="{41E47181-DA43-4664-9F06-E3F4B2087E29}" type="slidenum">
              <a:rPr lang="en-GB">
                <a:latin typeface="Times New Roman" pitchFamily="18" charset="0"/>
              </a:rPr>
              <a:pPr/>
              <a:t>11</a:t>
            </a:fld>
            <a:endParaRPr lang="en-GB">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58371"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58372"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556CEC86-ED83-44BC-9877-8B711E7E4C1C}" type="slidenum">
              <a:rPr lang="en-US" sz="1300">
                <a:latin typeface="Times New Roman" pitchFamily="18" charset="0"/>
              </a:rPr>
              <a:pPr algn="r" eaLnBrk="1" hangingPunct="1"/>
              <a:t>12</a:t>
            </a:fld>
            <a:endParaRPr lang="en-US" sz="1300">
              <a:latin typeface="Times New Roman" pitchFamily="18" charset="0"/>
            </a:endParaRPr>
          </a:p>
        </p:txBody>
      </p:sp>
      <p:sp>
        <p:nvSpPr>
          <p:cNvPr id="58373"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58374"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buFont typeface="Calibri" pitchFamily="34" charset="0"/>
              <a:buAutoNum type="arabicPeriod"/>
              <a:tabLst>
                <a:tab pos="850900" algn="l"/>
                <a:tab pos="1135063" algn="l"/>
                <a:tab pos="1362075" algn="l"/>
              </a:tabLst>
            </a:pPr>
            <a:r>
              <a:rPr lang="en-US" smtClean="0">
                <a:ea typeface="ＭＳ Ｐゴシック" pitchFamily="34" charset="-128"/>
                <a:cs typeface="Times New Roman" pitchFamily="18" charset="0"/>
              </a:rPr>
              <a:t>You can ask students what the algorithm should report if key is not found.</a:t>
            </a:r>
            <a:endParaRPr lang="en-SG" smtClean="0">
              <a:ea typeface="ＭＳ Ｐゴシック" pitchFamily="34" charset="-128"/>
              <a:cs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59395"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59396"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2211590F-DC84-4043-818D-AD43CBE04473}" type="slidenum">
              <a:rPr lang="en-US" sz="1300">
                <a:latin typeface="Times New Roman" pitchFamily="18" charset="0"/>
              </a:rPr>
              <a:pPr algn="r" eaLnBrk="1" hangingPunct="1"/>
              <a:t>13</a:t>
            </a:fld>
            <a:endParaRPr lang="en-US" sz="1300">
              <a:latin typeface="Times New Roman" pitchFamily="18" charset="0"/>
            </a:endParaRPr>
          </a:p>
        </p:txBody>
      </p:sp>
      <p:sp>
        <p:nvSpPr>
          <p:cNvPr id="59397"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59398"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buFont typeface="Calibri" pitchFamily="34" charset="0"/>
              <a:buAutoNum type="arabicPeriod"/>
              <a:tabLst>
                <a:tab pos="850900" algn="l"/>
                <a:tab pos="1135063" algn="l"/>
                <a:tab pos="1362075" algn="l"/>
              </a:tabLst>
            </a:pPr>
            <a:r>
              <a:rPr lang="en-US" dirty="0" smtClean="0">
                <a:ea typeface="ＭＳ Ｐゴシック" pitchFamily="34" charset="-128"/>
                <a:cs typeface="Times New Roman" pitchFamily="18" charset="0"/>
              </a:rPr>
              <a:t>Program is</a:t>
            </a:r>
            <a:r>
              <a:rPr lang="en-US" b="1" dirty="0" smtClean="0">
                <a:ea typeface="ＭＳ Ｐゴシック" pitchFamily="34" charset="-128"/>
                <a:cs typeface="Times New Roman" pitchFamily="18" charset="0"/>
              </a:rPr>
              <a:t> </a:t>
            </a:r>
            <a:r>
              <a:rPr lang="en-US" b="1" dirty="0" err="1" smtClean="0">
                <a:ea typeface="ＭＳ Ｐゴシック" pitchFamily="34" charset="-128"/>
                <a:cs typeface="Times New Roman" pitchFamily="18" charset="0"/>
              </a:rPr>
              <a:t>linear_search.c</a:t>
            </a:r>
            <a:endParaRPr lang="en-US" b="1" dirty="0" smtClean="0">
              <a:ea typeface="ＭＳ Ｐゴシック" pitchFamily="34" charset="-128"/>
              <a:cs typeface="Times New Roman" pitchFamily="18" charset="0"/>
            </a:endParaRPr>
          </a:p>
          <a:p>
            <a:pPr marL="227013" indent="-227013" eaLnBrk="1" hangingPunct="1">
              <a:buFont typeface="Calibri" pitchFamily="34" charset="0"/>
              <a:buAutoNum type="arabicPeriod"/>
              <a:tabLst>
                <a:tab pos="850900" algn="l"/>
                <a:tab pos="1135063" algn="l"/>
                <a:tab pos="1362075" algn="l"/>
              </a:tabLst>
            </a:pPr>
            <a:r>
              <a:rPr lang="en-US" dirty="0" smtClean="0">
                <a:ea typeface="ＭＳ Ｐゴシック" pitchFamily="34" charset="-128"/>
                <a:cs typeface="Times New Roman" pitchFamily="18" charset="0"/>
              </a:rPr>
              <a:t>The function will return the position of the first location of the key in the array.</a:t>
            </a:r>
          </a:p>
          <a:p>
            <a:pPr marL="227013" indent="-227013" eaLnBrk="1" hangingPunct="1">
              <a:buFont typeface="Calibri" pitchFamily="34" charset="0"/>
              <a:buAutoNum type="arabicPeriod"/>
              <a:tabLst>
                <a:tab pos="850900" algn="l"/>
                <a:tab pos="1135063" algn="l"/>
                <a:tab pos="1362075" algn="l"/>
              </a:tabLst>
            </a:pPr>
            <a:r>
              <a:rPr lang="en-US" dirty="0" smtClean="0">
                <a:ea typeface="ＭＳ Ｐゴシック" pitchFamily="34" charset="-128"/>
                <a:cs typeface="Times New Roman" pitchFamily="18" charset="0"/>
              </a:rPr>
              <a:t>Should also show the main() function in class to see how to make use</a:t>
            </a:r>
            <a:r>
              <a:rPr lang="en-US" baseline="0" dirty="0" smtClean="0">
                <a:ea typeface="ＭＳ Ｐゴシック" pitchFamily="34" charset="-128"/>
                <a:cs typeface="Times New Roman" pitchFamily="18" charset="0"/>
              </a:rPr>
              <a:t> of the return statement of </a:t>
            </a:r>
            <a:r>
              <a:rPr lang="en-US" baseline="0" dirty="0" err="1" smtClean="0">
                <a:ea typeface="ＭＳ Ｐゴシック" pitchFamily="34" charset="-128"/>
                <a:cs typeface="Times New Roman" pitchFamily="18" charset="0"/>
              </a:rPr>
              <a:t>linearSearch</a:t>
            </a:r>
            <a:r>
              <a:rPr lang="en-US" baseline="0" dirty="0" smtClean="0">
                <a:ea typeface="ＭＳ Ｐゴシック" pitchFamily="34" charset="-128"/>
                <a:cs typeface="Times New Roman" pitchFamily="18" charset="0"/>
              </a:rPr>
              <a:t>().</a:t>
            </a:r>
            <a:endParaRPr lang="en-SG" dirty="0" smtClean="0">
              <a:ea typeface="ＭＳ Ｐゴシック" pitchFamily="34" charset="-128"/>
              <a:cs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60419"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60420"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26E16878-506A-4EDB-9BED-1FF7975FF46E}" type="slidenum">
              <a:rPr lang="en-US" sz="1300">
                <a:latin typeface="Times New Roman" pitchFamily="18" charset="0"/>
              </a:rPr>
              <a:pPr algn="r" eaLnBrk="1" hangingPunct="1"/>
              <a:t>14</a:t>
            </a:fld>
            <a:endParaRPr lang="en-US" sz="1300">
              <a:latin typeface="Times New Roman" pitchFamily="18" charset="0"/>
            </a:endParaRPr>
          </a:p>
        </p:txBody>
      </p:sp>
      <p:sp>
        <p:nvSpPr>
          <p:cNvPr id="60421"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60422"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buFont typeface="Calibri" pitchFamily="34" charset="0"/>
              <a:buAutoNum type="arabicPeriod"/>
              <a:tabLst>
                <a:tab pos="850900" algn="l"/>
                <a:tab pos="1135063" algn="l"/>
                <a:tab pos="1362075" algn="l"/>
              </a:tabLst>
            </a:pPr>
            <a:r>
              <a:rPr lang="en-US" dirty="0" smtClean="0">
                <a:ea typeface="ＭＳ Ｐゴシック" pitchFamily="34" charset="-128"/>
              </a:rPr>
              <a:t> </a:t>
            </a:r>
            <a:r>
              <a:rPr lang="en-US" i="1" dirty="0" smtClean="0">
                <a:ea typeface="ＭＳ Ｐゴシック" pitchFamily="34" charset="-128"/>
              </a:rPr>
              <a:t>n</a:t>
            </a:r>
            <a:r>
              <a:rPr lang="en-US" dirty="0" smtClean="0">
                <a:ea typeface="ＭＳ Ｐゴシック" pitchFamily="34" charset="-128"/>
              </a:rPr>
              <a:t> comparisons in the worst case.</a:t>
            </a:r>
          </a:p>
          <a:p>
            <a:pPr marL="227013" indent="-227013" eaLnBrk="1" hangingPunct="1">
              <a:buFont typeface="Calibri" pitchFamily="34" charset="0"/>
              <a:buAutoNum type="arabicPeriod"/>
              <a:tabLst>
                <a:tab pos="850900" algn="l"/>
                <a:tab pos="1135063" algn="l"/>
                <a:tab pos="1362075" algn="l"/>
              </a:tabLst>
            </a:pPr>
            <a:r>
              <a:rPr lang="en-US" dirty="0" smtClean="0">
                <a:ea typeface="ＭＳ Ｐゴシック" pitchFamily="34" charset="-128"/>
              </a:rPr>
              <a:t>Worst case happens when (a) the key is not found, or (b) the key is found at the last element of the array.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a:lstStyle/>
          <a:p>
            <a:endParaRPr lang="en-SG" smtClean="0"/>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61445" name="Slide Number Placeholder 4"/>
          <p:cNvSpPr>
            <a:spLocks noGrp="1"/>
          </p:cNvSpPr>
          <p:nvPr>
            <p:ph type="sldNum" sz="quarter" idx="5"/>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fld id="{0443B273-A09F-4EE9-8204-4F3DFD65CBFE}" type="slidenum">
              <a:rPr lang="en-GB">
                <a:latin typeface="Times New Roman" pitchFamily="18" charset="0"/>
              </a:rPr>
              <a:pPr/>
              <a:t>15</a:t>
            </a:fld>
            <a:endParaRPr lang="en-GB">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a:lstStyle/>
          <a:p>
            <a:endParaRPr lang="en-SG" smtClean="0"/>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62469" name="Slide Number Placeholder 4"/>
          <p:cNvSpPr>
            <a:spLocks noGrp="1"/>
          </p:cNvSpPr>
          <p:nvPr>
            <p:ph type="sldNum" sz="quarter" idx="5"/>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fld id="{35142E7D-26A8-4B78-874E-87B680BC9CCE}" type="slidenum">
              <a:rPr lang="en-GB">
                <a:latin typeface="Times New Roman" pitchFamily="18" charset="0"/>
              </a:rPr>
              <a:pPr/>
              <a:t>16</a:t>
            </a:fld>
            <a:endParaRPr lang="en-GB">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a:lstStyle/>
          <a:p>
            <a:pPr marL="227013" indent="-227013">
              <a:buFont typeface="Calibri" pitchFamily="34" charset="0"/>
              <a:buAutoNum type="arabicPeriod"/>
            </a:pPr>
            <a:r>
              <a:rPr lang="en-US" dirty="0" smtClean="0"/>
              <a:t>Program given to students is </a:t>
            </a:r>
            <a:r>
              <a:rPr lang="en-US" b="1" dirty="0" smtClean="0"/>
              <a:t>Week10_Teammate.c</a:t>
            </a:r>
          </a:p>
          <a:p>
            <a:pPr marL="227013" indent="-227013">
              <a:buFont typeface="Calibri" pitchFamily="34" charset="0"/>
              <a:buAutoNum type="arabicPeriod"/>
            </a:pPr>
            <a:r>
              <a:rPr lang="en-US" dirty="0" smtClean="0"/>
              <a:t>Complete program is </a:t>
            </a:r>
            <a:r>
              <a:rPr lang="en-US" b="1" dirty="0" smtClean="0"/>
              <a:t>Week10_Teammate_Complete.c</a:t>
            </a:r>
          </a:p>
          <a:p>
            <a:pPr marL="227013" indent="-227013">
              <a:buFont typeface="Calibri" pitchFamily="34" charset="0"/>
              <a:buAutoNum type="arabicPeriod"/>
            </a:pPr>
            <a:r>
              <a:rPr lang="en-US" dirty="0" smtClean="0"/>
              <a:t>Bring students’ attention to the values -2 and -1 returned by </a:t>
            </a:r>
            <a:r>
              <a:rPr lang="en-US" b="1" dirty="0" err="1" smtClean="0"/>
              <a:t>search_teammate</a:t>
            </a:r>
            <a:r>
              <a:rPr lang="en-US" b="1" dirty="0" smtClean="0"/>
              <a:t>()</a:t>
            </a:r>
            <a:r>
              <a:rPr lang="en-US" dirty="0" smtClean="0"/>
              <a:t> function. This is some sort of information coding. Of course, we could have written a separate function to check if player exists, and if so, call </a:t>
            </a:r>
            <a:r>
              <a:rPr lang="en-US" b="1" dirty="0" err="1" smtClean="0"/>
              <a:t>search_teammate</a:t>
            </a:r>
            <a:r>
              <a:rPr lang="en-US" b="1" dirty="0" smtClean="0"/>
              <a:t>() </a:t>
            </a:r>
            <a:r>
              <a:rPr lang="en-US" dirty="0" smtClean="0"/>
              <a:t>to search for the compatible teammate.</a:t>
            </a:r>
          </a:p>
          <a:p>
            <a:pPr marL="227013" indent="-227013">
              <a:buFont typeface="Calibri" pitchFamily="34" charset="0"/>
              <a:buAutoNum type="arabicPeriod"/>
            </a:pPr>
            <a:r>
              <a:rPr lang="en-US" dirty="0" smtClean="0"/>
              <a:t>What if there are more than one compatible teammate? Our solution returns the index of the first one found.</a:t>
            </a:r>
            <a:endParaRPr lang="en-SG" dirty="0" smtClean="0"/>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63493" name="Slide Number Placeholder 4"/>
          <p:cNvSpPr>
            <a:spLocks noGrp="1"/>
          </p:cNvSpPr>
          <p:nvPr>
            <p:ph type="sldNum" sz="quarter" idx="5"/>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fld id="{21D3481B-0630-4CFD-8344-3BD5C49F8785}" type="slidenum">
              <a:rPr lang="en-GB">
                <a:latin typeface="Times New Roman" pitchFamily="18" charset="0"/>
              </a:rPr>
              <a:pPr/>
              <a:t>17</a:t>
            </a:fld>
            <a:endParaRPr lang="en-GB">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a:lstStyle/>
          <a:p>
            <a:pPr marL="228600" indent="-228600">
              <a:buFont typeface="+mj-lt"/>
              <a:buAutoNum type="arabicPeriod"/>
            </a:pPr>
            <a:r>
              <a:rPr lang="en-US" dirty="0" smtClean="0"/>
              <a:t>This slide is blank in the students’ version,</a:t>
            </a:r>
            <a:r>
              <a:rPr lang="en-US" baseline="0" dirty="0" smtClean="0"/>
              <a:t> except for the function header.</a:t>
            </a:r>
            <a:endParaRPr lang="en-US" dirty="0" smtClean="0"/>
          </a:p>
          <a:p>
            <a:pPr marL="228600" indent="-228600">
              <a:buFont typeface="+mj-lt"/>
              <a:buAutoNum type="arabicPeriod"/>
            </a:pPr>
            <a:r>
              <a:rPr lang="en-US" dirty="0" smtClean="0"/>
              <a:t>Give the students enough time (20 minutes) to work on the function. After</a:t>
            </a:r>
            <a:r>
              <a:rPr lang="en-US" baseline="0" dirty="0" smtClean="0"/>
              <a:t> that, you can either discuss a student’s function, or explain this to the class.</a:t>
            </a:r>
            <a:endParaRPr lang="en-SG" dirty="0" smtClean="0"/>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63493" name="Slide Number Placeholder 4"/>
          <p:cNvSpPr>
            <a:spLocks noGrp="1"/>
          </p:cNvSpPr>
          <p:nvPr>
            <p:ph type="sldNum" sz="quarter" idx="5"/>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fld id="{21D3481B-0630-4CFD-8344-3BD5C49F8785}" type="slidenum">
              <a:rPr lang="en-GB">
                <a:latin typeface="Times New Roman" pitchFamily="18" charset="0"/>
              </a:rPr>
              <a:pPr/>
              <a:t>18</a:t>
            </a:fld>
            <a:endParaRPr lang="en-GB">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64515"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64516"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CB5DCB92-0EF5-44A5-9694-638385AFA4AF}" type="slidenum">
              <a:rPr lang="en-US" sz="1300">
                <a:latin typeface="Times New Roman" pitchFamily="18" charset="0"/>
              </a:rPr>
              <a:pPr algn="r" eaLnBrk="1" hangingPunct="1"/>
              <a:t>19</a:t>
            </a:fld>
            <a:endParaRPr lang="en-US" sz="1300">
              <a:latin typeface="Times New Roman" pitchFamily="18" charset="0"/>
            </a:endParaRPr>
          </a:p>
        </p:txBody>
      </p:sp>
      <p:sp>
        <p:nvSpPr>
          <p:cNvPr id="64517"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64518"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tabLst>
                <a:tab pos="850900" algn="l"/>
                <a:tab pos="1135063" algn="l"/>
                <a:tab pos="1362075" algn="l"/>
              </a:tabLst>
            </a:pPr>
            <a:endParaRPr lang="en-US" smtClean="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65539"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65540"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47C95573-BEBF-4A6B-B911-02DEB964D104}" type="slidenum">
              <a:rPr lang="en-US" sz="1300">
                <a:latin typeface="Times New Roman" pitchFamily="18" charset="0"/>
              </a:rPr>
              <a:pPr algn="r" eaLnBrk="1" hangingPunct="1"/>
              <a:t>20</a:t>
            </a:fld>
            <a:endParaRPr lang="en-US" sz="1300">
              <a:latin typeface="Times New Roman" pitchFamily="18" charset="0"/>
            </a:endParaRPr>
          </a:p>
        </p:txBody>
      </p:sp>
      <p:sp>
        <p:nvSpPr>
          <p:cNvPr id="65541"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65542"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tabLst>
                <a:tab pos="850900" algn="l"/>
                <a:tab pos="1135063" algn="l"/>
                <a:tab pos="1362075" algn="l"/>
              </a:tabLst>
            </a:pPr>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t>CS1010 Programming Methodology</a:t>
            </a: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n-SG"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6656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6656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7E98F315-9C27-4235-8879-73E1AD11C538}" type="slidenum">
              <a:rPr lang="en-US" sz="1300">
                <a:latin typeface="Times New Roman" pitchFamily="18" charset="0"/>
              </a:rPr>
              <a:pPr algn="r" eaLnBrk="1" hangingPunct="1"/>
              <a:t>21</a:t>
            </a:fld>
            <a:endParaRPr lang="en-US" sz="1300">
              <a:latin typeface="Times New Roman" pitchFamily="18" charset="0"/>
            </a:endParaRPr>
          </a:p>
        </p:txBody>
      </p:sp>
      <p:sp>
        <p:nvSpPr>
          <p:cNvPr id="6656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6656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tabLst>
                <a:tab pos="850900" algn="l"/>
                <a:tab pos="1135063" algn="l"/>
                <a:tab pos="1362075" algn="l"/>
              </a:tabLst>
            </a:pPr>
            <a:endParaRPr lang="en-US" smtClean="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67587"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67588"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4CEA9652-588F-441D-BA04-EC49A2C15F4C}" type="slidenum">
              <a:rPr lang="en-US" sz="1300">
                <a:latin typeface="Times New Roman" pitchFamily="18" charset="0"/>
              </a:rPr>
              <a:pPr algn="r" eaLnBrk="1" hangingPunct="1"/>
              <a:t>22</a:t>
            </a:fld>
            <a:endParaRPr lang="en-US" sz="1300">
              <a:latin typeface="Times New Roman" pitchFamily="18" charset="0"/>
            </a:endParaRPr>
          </a:p>
        </p:txBody>
      </p:sp>
      <p:sp>
        <p:nvSpPr>
          <p:cNvPr id="67589"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67590"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buFont typeface="Calibri" pitchFamily="34" charset="0"/>
              <a:buNone/>
              <a:tabLst>
                <a:tab pos="850900" algn="l"/>
                <a:tab pos="1135063" algn="l"/>
                <a:tab pos="1362075" algn="l"/>
              </a:tabLst>
            </a:pPr>
            <a:endParaRPr lang="en-US" dirty="0" smtClean="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68611"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68612"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9AE987A7-C6B3-474F-BD58-D6DDFF09AC21}" type="slidenum">
              <a:rPr lang="en-US" sz="1300">
                <a:latin typeface="Times New Roman" pitchFamily="18" charset="0"/>
              </a:rPr>
              <a:pPr algn="r" eaLnBrk="1" hangingPunct="1"/>
              <a:t>23</a:t>
            </a:fld>
            <a:endParaRPr lang="en-US" sz="1300">
              <a:latin typeface="Times New Roman" pitchFamily="18" charset="0"/>
            </a:endParaRPr>
          </a:p>
        </p:txBody>
      </p:sp>
      <p:sp>
        <p:nvSpPr>
          <p:cNvPr id="68613"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68614"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tabLst>
                <a:tab pos="850900" algn="l"/>
                <a:tab pos="1135063" algn="l"/>
                <a:tab pos="1362075" algn="l"/>
              </a:tabLst>
            </a:pPr>
            <a:endParaRPr lang="en-US" smtClean="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69635"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69636"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FAAD6B6D-AF1C-48BA-9155-70F054BEB2BC}" type="slidenum">
              <a:rPr lang="en-US" sz="1300">
                <a:latin typeface="Times New Roman" pitchFamily="18" charset="0"/>
              </a:rPr>
              <a:pPr algn="r" eaLnBrk="1" hangingPunct="1"/>
              <a:t>24</a:t>
            </a:fld>
            <a:endParaRPr lang="en-US" sz="1300">
              <a:latin typeface="Times New Roman" pitchFamily="18" charset="0"/>
            </a:endParaRPr>
          </a:p>
        </p:txBody>
      </p:sp>
      <p:sp>
        <p:nvSpPr>
          <p:cNvPr id="69637"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69638"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buFont typeface="Calibri" pitchFamily="34" charset="0"/>
              <a:buAutoNum type="arabicPeriod"/>
              <a:tabLst>
                <a:tab pos="850900" algn="l"/>
                <a:tab pos="1135063" algn="l"/>
                <a:tab pos="1362075" algn="l"/>
              </a:tabLst>
            </a:pPr>
            <a:r>
              <a:rPr lang="en-US" dirty="0" smtClean="0">
                <a:ea typeface="ＭＳ Ｐゴシック" pitchFamily="34" charset="-128"/>
              </a:rPr>
              <a:t>Program </a:t>
            </a:r>
            <a:r>
              <a:rPr lang="en-US" b="1" dirty="0" err="1" smtClean="0">
                <a:ea typeface="ＭＳ Ｐゴシック" pitchFamily="34" charset="-128"/>
              </a:rPr>
              <a:t>binary_search.c</a:t>
            </a:r>
            <a:r>
              <a:rPr lang="en-US" b="1" dirty="0" smtClean="0">
                <a:ea typeface="ＭＳ Ｐゴシック" pitchFamily="34" charset="-128"/>
              </a:rPr>
              <a:t> </a:t>
            </a:r>
            <a:r>
              <a:rPr lang="en-US" b="0" dirty="0" smtClean="0">
                <a:ea typeface="ＭＳ Ｐゴシック" pitchFamily="34" charset="-128"/>
              </a:rPr>
              <a:t>is given</a:t>
            </a:r>
            <a:r>
              <a:rPr lang="en-US" b="0" baseline="0" dirty="0" smtClean="0">
                <a:ea typeface="ＭＳ Ｐゴシック" pitchFamily="34" charset="-128"/>
              </a:rPr>
              <a:t> to students.</a:t>
            </a:r>
            <a:endParaRPr lang="en-US" b="0" dirty="0" smtClean="0">
              <a:ea typeface="ＭＳ Ｐゴシック" pitchFamily="34" charset="-128"/>
            </a:endParaRPr>
          </a:p>
          <a:p>
            <a:pPr marL="227013" indent="-227013" eaLnBrk="1" hangingPunct="1">
              <a:buFont typeface="Calibri" pitchFamily="34" charset="0"/>
              <a:buAutoNum type="arabicPeriod"/>
              <a:tabLst>
                <a:tab pos="850900" algn="l"/>
                <a:tab pos="1135063" algn="l"/>
                <a:tab pos="1362075" algn="l"/>
              </a:tabLst>
            </a:pPr>
            <a:r>
              <a:rPr lang="en-US" b="0" dirty="0" smtClean="0">
                <a:ea typeface="ＭＳ Ｐゴシック" pitchFamily="34" charset="-128"/>
              </a:rPr>
              <a:t>Complete program is </a:t>
            </a:r>
            <a:r>
              <a:rPr lang="en-US" b="1" dirty="0" err="1" smtClean="0">
                <a:ea typeface="ＭＳ Ｐゴシック" pitchFamily="34" charset="-128"/>
              </a:rPr>
              <a:t>binary_search_complete.c</a:t>
            </a:r>
            <a:r>
              <a:rPr lang="en-US" b="0" baseline="0" dirty="0" smtClean="0">
                <a:ea typeface="ＭＳ Ｐゴシック" pitchFamily="34" charset="-128"/>
              </a:rPr>
              <a:t> (not</a:t>
            </a:r>
            <a:r>
              <a:rPr lang="en-US" b="0" dirty="0" smtClean="0">
                <a:ea typeface="ＭＳ Ｐゴシック" pitchFamily="34" charset="-128"/>
              </a:rPr>
              <a:t> given</a:t>
            </a:r>
            <a:r>
              <a:rPr lang="en-US" b="0" baseline="0" dirty="0" smtClean="0">
                <a:ea typeface="ＭＳ Ｐゴシック" pitchFamily="34" charset="-128"/>
              </a:rPr>
              <a:t> to students)</a:t>
            </a:r>
          </a:p>
          <a:p>
            <a:pPr marL="227013" indent="-227013" eaLnBrk="1" hangingPunct="1">
              <a:buFont typeface="Calibri" pitchFamily="34" charset="0"/>
              <a:buAutoNum type="arabicPeriod"/>
              <a:tabLst>
                <a:tab pos="850900" algn="l"/>
                <a:tab pos="1135063" algn="l"/>
                <a:tab pos="1362075" algn="l"/>
              </a:tabLst>
            </a:pPr>
            <a:r>
              <a:rPr lang="en-US" b="0" baseline="0" dirty="0" smtClean="0">
                <a:ea typeface="ＭＳ Ｐゴシック" pitchFamily="34" charset="-128"/>
              </a:rPr>
              <a:t>I want students to think about the code before I show it to them. By now, given the algorithm, they should be able to write out the code.</a:t>
            </a:r>
            <a:endParaRPr lang="en-US" b="0" dirty="0" smtClean="0">
              <a:ea typeface="ＭＳ Ｐゴシック" pitchFamily="34" charset="-128"/>
            </a:endParaRPr>
          </a:p>
          <a:p>
            <a:pPr marL="227013" indent="-227013" eaLnBrk="1" hangingPunct="1">
              <a:tabLst>
                <a:tab pos="850900" algn="l"/>
                <a:tab pos="1135063" algn="l"/>
                <a:tab pos="1362075" algn="l"/>
              </a:tabLst>
            </a:pPr>
            <a:endParaRPr lang="en-US" dirty="0" smtClean="0">
              <a:ea typeface="ＭＳ Ｐゴシック" pitchFamily="34" charset="-128"/>
            </a:endParaRPr>
          </a:p>
          <a:p>
            <a:pPr marL="227013" indent="-227013" eaLnBrk="1" hangingPunct="1">
              <a:buFont typeface="Calibri" pitchFamily="34" charset="0"/>
              <a:buAutoNum type="arabicPeriod"/>
              <a:tabLst>
                <a:tab pos="850900" algn="l"/>
                <a:tab pos="1135063" algn="l"/>
                <a:tab pos="1362075" algn="l"/>
              </a:tabLst>
            </a:pPr>
            <a:endParaRPr lang="en-US" dirty="0" smtClean="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70659"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0660"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DFCD6075-6537-4C86-934C-519FD9802028}" type="slidenum">
              <a:rPr lang="en-US" sz="1300">
                <a:latin typeface="Times New Roman" pitchFamily="18" charset="0"/>
              </a:rPr>
              <a:pPr algn="r" eaLnBrk="1" hangingPunct="1"/>
              <a:t>25</a:t>
            </a:fld>
            <a:endParaRPr lang="en-US" sz="1300">
              <a:latin typeface="Times New Roman" pitchFamily="18" charset="0"/>
            </a:endParaRPr>
          </a:p>
        </p:txBody>
      </p:sp>
      <p:sp>
        <p:nvSpPr>
          <p:cNvPr id="70661"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0662"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endParaRPr lang="ja-JP"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7168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168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2D8442E1-DE09-4477-8639-1AA82227C750}" type="slidenum">
              <a:rPr lang="en-US" sz="1300">
                <a:latin typeface="Times New Roman" pitchFamily="18" charset="0"/>
              </a:rPr>
              <a:pPr algn="r" eaLnBrk="1" hangingPunct="1"/>
              <a:t>26</a:t>
            </a:fld>
            <a:endParaRPr lang="en-US" sz="1300">
              <a:latin typeface="Times New Roman" pitchFamily="18" charset="0"/>
            </a:endParaRPr>
          </a:p>
        </p:txBody>
      </p:sp>
      <p:sp>
        <p:nvSpPr>
          <p:cNvPr id="7168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168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eaLnBrk="1" hangingPunct="1"/>
            <a:endParaRPr lang="ja-JP"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txBox="1">
            <a:spLocks noGrp="1" noChangeArrowheads="1"/>
          </p:cNvSpPr>
          <p:nvPr/>
        </p:nvSpPr>
        <p:spPr bwMode="auto">
          <a:xfrm>
            <a:off x="0" y="0"/>
            <a:ext cx="2886075" cy="492125"/>
          </a:xfrm>
          <a:prstGeom prst="rect">
            <a:avLst/>
          </a:prstGeom>
          <a:noFill/>
          <a:ln w="9525">
            <a:noFill/>
            <a:miter lim="800000"/>
            <a:headEnd/>
            <a:tailEnd/>
          </a:ln>
        </p:spPr>
        <p:txBody>
          <a:bodyPr lIns="95354" tIns="47676" rIns="95354" bIns="47676"/>
          <a:lstStyle/>
          <a:p>
            <a:pPr>
              <a:defRPr/>
            </a:pPr>
            <a:r>
              <a:rPr lang="en-SG" sz="1400" dirty="0">
                <a:latin typeface="+mn-lt"/>
                <a:cs typeface="Arial" pitchFamily="34" charset="0"/>
              </a:rPr>
              <a:t>CS1010 Programming Methodology</a:t>
            </a:r>
          </a:p>
        </p:txBody>
      </p:sp>
      <p:sp>
        <p:nvSpPr>
          <p:cNvPr id="72707"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2708"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BB9574E3-B06A-4346-806A-EFD2CFC067CA}" type="slidenum">
              <a:rPr lang="en-US" sz="1300">
                <a:latin typeface="Times New Roman" pitchFamily="18" charset="0"/>
              </a:rPr>
              <a:pPr algn="r" eaLnBrk="1" hangingPunct="1"/>
              <a:t>27</a:t>
            </a:fld>
            <a:endParaRPr lang="en-US" sz="1300">
              <a:latin typeface="Times New Roman" pitchFamily="18" charset="0"/>
            </a:endParaRPr>
          </a:p>
        </p:txBody>
      </p:sp>
      <p:sp>
        <p:nvSpPr>
          <p:cNvPr id="72709"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2710"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eaLnBrk="1" hangingPunct="1"/>
            <a:endParaRPr lang="ja-JP"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3731"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3732"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A2A406C2-5BB6-481E-9D00-6855DCD5DCE2}" type="slidenum">
              <a:rPr lang="en-US" sz="1300">
                <a:latin typeface="Times New Roman" pitchFamily="18" charset="0"/>
              </a:rPr>
              <a:pPr algn="r" eaLnBrk="1" hangingPunct="1"/>
              <a:t>28</a:t>
            </a:fld>
            <a:endParaRPr lang="en-US" sz="1300">
              <a:latin typeface="Times New Roman" pitchFamily="18" charset="0"/>
            </a:endParaRPr>
          </a:p>
        </p:txBody>
      </p:sp>
      <p:sp>
        <p:nvSpPr>
          <p:cNvPr id="73733"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3734"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eaLnBrk="1" hangingPunct="1"/>
            <a:endParaRPr lang="ja-JP"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4755"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4756"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146A46C3-8C34-4F8E-AFEF-9603F80C6457}" type="slidenum">
              <a:rPr lang="en-US" sz="1300">
                <a:latin typeface="Times New Roman" pitchFamily="18" charset="0"/>
              </a:rPr>
              <a:pPr algn="r" eaLnBrk="1" hangingPunct="1"/>
              <a:t>29</a:t>
            </a:fld>
            <a:endParaRPr lang="en-US" sz="1300">
              <a:latin typeface="Times New Roman" pitchFamily="18" charset="0"/>
            </a:endParaRPr>
          </a:p>
        </p:txBody>
      </p:sp>
      <p:sp>
        <p:nvSpPr>
          <p:cNvPr id="74757"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4758"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eaLnBrk="1" hangingPunct="1"/>
            <a:endParaRPr lang="ja-JP"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5779"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5780"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A02BB89C-6A5E-46E7-97DA-F8BF1873769D}" type="slidenum">
              <a:rPr lang="en-US" sz="1300">
                <a:latin typeface="Times New Roman" pitchFamily="18" charset="0"/>
              </a:rPr>
              <a:pPr algn="r" eaLnBrk="1" hangingPunct="1"/>
              <a:t>30</a:t>
            </a:fld>
            <a:endParaRPr lang="en-US" sz="1300">
              <a:latin typeface="Times New Roman" pitchFamily="18" charset="0"/>
            </a:endParaRPr>
          </a:p>
        </p:txBody>
      </p:sp>
      <p:sp>
        <p:nvSpPr>
          <p:cNvPr id="75781"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5782"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buFont typeface="Calibri" pitchFamily="34" charset="0"/>
              <a:buAutoNum type="arabicPeriod"/>
              <a:tabLst>
                <a:tab pos="850900" algn="l"/>
                <a:tab pos="1135063" algn="l"/>
                <a:tab pos="1362075" algn="l"/>
              </a:tabLst>
            </a:pPr>
            <a:r>
              <a:rPr lang="en-US" smtClean="0">
                <a:ea typeface="ＭＳ Ｐゴシック" pitchFamily="34" charset="-128"/>
                <a:cs typeface="Times New Roman" pitchFamily="18" charset="0"/>
              </a:rPr>
              <a:t>Program is </a:t>
            </a:r>
            <a:r>
              <a:rPr lang="en-US" b="1" smtClean="0">
                <a:ea typeface="ＭＳ Ｐゴシック" pitchFamily="34" charset="-128"/>
                <a:cs typeface="Times New Roman" pitchFamily="18" charset="0"/>
              </a:rPr>
              <a:t>selection_sort.c</a:t>
            </a:r>
            <a:r>
              <a:rPr lang="en-US" smtClean="0">
                <a:ea typeface="ＭＳ Ｐゴシック" pitchFamily="34" charset="-128"/>
                <a:cs typeface="Times New Roman" pitchFamily="18" charset="0"/>
              </a:rPr>
              <a:t> </a:t>
            </a:r>
            <a:endParaRPr lang="en-SG" smtClean="0">
              <a:ea typeface="ＭＳ Ｐゴシック" pitchFamily="34" charset="-128"/>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rPr dirty="0"/>
              <a:t>CS1010 Programming Methodology</a:t>
            </a:r>
          </a:p>
        </p:txBody>
      </p:sp>
      <p:sp>
        <p:nvSpPr>
          <p:cNvPr id="53251"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ln w="9525"/>
        </p:spPr>
        <p:txBody>
          <a:bodyPr/>
          <a:lstStyle/>
          <a:p>
            <a:pPr eaLnBrk="1" hangingPunct="1"/>
            <a:r>
              <a:rPr lang="en-US" dirty="0" smtClean="0"/>
              <a:t>Timing given here are for your own reference only.</a:t>
            </a:r>
          </a:p>
          <a:p>
            <a:pPr eaLnBrk="1" hangingPunct="1">
              <a:spcBef>
                <a:spcPct val="0"/>
              </a:spcBef>
            </a:pPr>
            <a:endParaRPr lang="en-US" baseline="0" dirty="0" smtClean="0">
              <a:cs typeface="Times New Roman" pitchFamily="18" charset="0"/>
            </a:endParaRPr>
          </a:p>
          <a:p>
            <a:pPr marL="228600" indent="-228600" eaLnBrk="1" hangingPunct="1">
              <a:spcBef>
                <a:spcPct val="0"/>
              </a:spcBef>
              <a:buFont typeface="+mj-lt"/>
              <a:buAutoNum type="arabicPeriod"/>
            </a:pPr>
            <a:r>
              <a:rPr lang="en-US" baseline="0" dirty="0" smtClean="0">
                <a:cs typeface="Times New Roman" pitchFamily="18" charset="0"/>
              </a:rPr>
              <a:t>Week 9 Exercise #3 Arrow Program (10 minutes)</a:t>
            </a:r>
          </a:p>
          <a:p>
            <a:pPr marL="228600" indent="-228600" eaLnBrk="1" hangingPunct="1">
              <a:spcBef>
                <a:spcPct val="0"/>
              </a:spcBef>
              <a:buFont typeface="+mj-lt"/>
              <a:buAutoNum type="arabicPeriod"/>
            </a:pPr>
            <a:r>
              <a:rPr lang="en-US" baseline="0" dirty="0" smtClean="0">
                <a:cs typeface="Times New Roman" pitchFamily="18" charset="0"/>
              </a:rPr>
              <a:t>Overall Introduction  (3 minutes)</a:t>
            </a:r>
            <a:endParaRPr lang="en-GB" dirty="0" smtClean="0">
              <a:cs typeface="Times New Roman" pitchFamily="18" charset="0"/>
            </a:endParaRPr>
          </a:p>
          <a:p>
            <a:pPr eaLnBrk="1" hangingPunct="1">
              <a:spcBef>
                <a:spcPct val="0"/>
              </a:spcBef>
              <a:buFont typeface="Wingdings" pitchFamily="2" charset="2"/>
              <a:buAutoNum type="arabicPeriod"/>
            </a:pPr>
            <a:r>
              <a:rPr lang="en-GB" dirty="0" smtClean="0">
                <a:cs typeface="Times New Roman" pitchFamily="18" charset="0"/>
              </a:rPr>
              <a:t>  Introduction to Searching (5 minutes)</a:t>
            </a:r>
          </a:p>
          <a:p>
            <a:pPr eaLnBrk="1" hangingPunct="1">
              <a:spcBef>
                <a:spcPct val="0"/>
              </a:spcBef>
              <a:buFont typeface="Wingdings" pitchFamily="2" charset="2"/>
              <a:buAutoNum type="arabicPeriod"/>
            </a:pPr>
            <a:r>
              <a:rPr lang="en-GB" dirty="0" smtClean="0">
                <a:cs typeface="Times New Roman" pitchFamily="18" charset="0"/>
              </a:rPr>
              <a:t>  Linear Search (10)</a:t>
            </a:r>
          </a:p>
          <a:p>
            <a:pPr eaLnBrk="1" hangingPunct="1">
              <a:spcBef>
                <a:spcPct val="0"/>
              </a:spcBef>
              <a:buFont typeface="Wingdings" pitchFamily="2" charset="2"/>
              <a:buAutoNum type="arabicPeriod"/>
            </a:pPr>
            <a:r>
              <a:rPr lang="en-GB" dirty="0" smtClean="0">
                <a:cs typeface="Times New Roman" pitchFamily="18" charset="0"/>
              </a:rPr>
              <a:t>  Exercise #1: Compatible teammate (22) </a:t>
            </a:r>
            <a:r>
              <a:rPr lang="en-GB" b="1" dirty="0" smtClean="0">
                <a:cs typeface="Times New Roman" pitchFamily="18" charset="0"/>
                <a:sym typeface="Wingdings" pitchFamily="2" charset="2"/>
              </a:rPr>
              <a:t> Break after this</a:t>
            </a:r>
            <a:endParaRPr lang="en-GB" b="1" dirty="0" smtClean="0">
              <a:cs typeface="Times New Roman" pitchFamily="18" charset="0"/>
            </a:endParaRPr>
          </a:p>
          <a:p>
            <a:pPr eaLnBrk="1" hangingPunct="1">
              <a:spcBef>
                <a:spcPct val="0"/>
              </a:spcBef>
              <a:buFont typeface="Wingdings" pitchFamily="2" charset="2"/>
              <a:buAutoNum type="arabicPeriod"/>
            </a:pPr>
            <a:r>
              <a:rPr lang="en-GB" dirty="0" smtClean="0">
                <a:cs typeface="Times New Roman" pitchFamily="18" charset="0"/>
              </a:rPr>
              <a:t>  Binary Search (10)</a:t>
            </a:r>
          </a:p>
          <a:p>
            <a:pPr eaLnBrk="1" hangingPunct="1">
              <a:spcBef>
                <a:spcPct val="0"/>
              </a:spcBef>
              <a:buFont typeface="Wingdings" pitchFamily="2" charset="2"/>
              <a:buAutoNum type="arabicPeriod"/>
            </a:pPr>
            <a:r>
              <a:rPr lang="en-GB" dirty="0" smtClean="0">
                <a:cs typeface="Times New Roman" pitchFamily="18" charset="0"/>
              </a:rPr>
              <a:t>  Introduction to Sorting (5)</a:t>
            </a:r>
          </a:p>
          <a:p>
            <a:pPr eaLnBrk="1" hangingPunct="1">
              <a:spcBef>
                <a:spcPct val="0"/>
              </a:spcBef>
              <a:buFont typeface="Wingdings" pitchFamily="2" charset="2"/>
              <a:buAutoNum type="arabicPeriod"/>
            </a:pPr>
            <a:r>
              <a:rPr lang="en-GB" dirty="0" smtClean="0">
                <a:cs typeface="Times New Roman" pitchFamily="18" charset="0"/>
              </a:rPr>
              <a:t>  Selection Sort (15)</a:t>
            </a:r>
          </a:p>
          <a:p>
            <a:pPr eaLnBrk="1" hangingPunct="1">
              <a:spcBef>
                <a:spcPct val="0"/>
              </a:spcBef>
              <a:buFont typeface="Wingdings" pitchFamily="2" charset="2"/>
              <a:buAutoNum type="arabicPeriod"/>
            </a:pPr>
            <a:r>
              <a:rPr lang="en-GB" dirty="0" smtClean="0">
                <a:cs typeface="Times New Roman" pitchFamily="18" charset="0"/>
              </a:rPr>
              <a:t>  Exercise #2: Points and Lines (20) </a:t>
            </a:r>
            <a:r>
              <a:rPr lang="en-GB" b="1" dirty="0" smtClean="0">
                <a:cs typeface="Times New Roman" pitchFamily="18" charset="0"/>
                <a:sym typeface="Wingdings" pitchFamily="2" charset="2"/>
              </a:rPr>
              <a:t></a:t>
            </a:r>
            <a:r>
              <a:rPr lang="en-GB" b="1" baseline="0" dirty="0" smtClean="0">
                <a:cs typeface="Times New Roman" pitchFamily="18" charset="0"/>
                <a:sym typeface="Wingdings" pitchFamily="2" charset="2"/>
              </a:rPr>
              <a:t> Break after this</a:t>
            </a:r>
            <a:endParaRPr lang="en-GB" dirty="0" smtClean="0">
              <a:cs typeface="Times New Roman" pitchFamily="18" charset="0"/>
            </a:endParaRPr>
          </a:p>
          <a:p>
            <a:pPr eaLnBrk="1" hangingPunct="1">
              <a:spcBef>
                <a:spcPct val="0"/>
              </a:spcBef>
              <a:buFont typeface="Wingdings" pitchFamily="2" charset="2"/>
              <a:buAutoNum type="arabicPeriod"/>
            </a:pPr>
            <a:r>
              <a:rPr lang="en-GB" dirty="0" smtClean="0">
                <a:cs typeface="Times New Roman" pitchFamily="18" charset="0"/>
              </a:rPr>
              <a:t>  Bubble Sort (15)</a:t>
            </a:r>
          </a:p>
          <a:p>
            <a:pPr eaLnBrk="1" hangingPunct="1">
              <a:spcBef>
                <a:spcPct val="0"/>
              </a:spcBef>
              <a:buFont typeface="Wingdings" pitchFamily="2" charset="2"/>
              <a:buAutoNum type="arabicPeriod"/>
            </a:pPr>
            <a:r>
              <a:rPr lang="en-GB" dirty="0" smtClean="0">
                <a:cs typeface="Times New Roman" pitchFamily="18" charset="0"/>
              </a:rPr>
              <a:t>  More Sorting Algorithms (2)</a:t>
            </a:r>
          </a:p>
          <a:p>
            <a:pPr eaLnBrk="1" hangingPunct="1">
              <a:spcBef>
                <a:spcPct val="0"/>
              </a:spcBef>
              <a:buFont typeface="Wingdings" pitchFamily="2" charset="2"/>
              <a:buAutoNum type="arabicPeriod"/>
            </a:pPr>
            <a:r>
              <a:rPr lang="en-GB" dirty="0" smtClean="0">
                <a:cs typeface="Times New Roman" pitchFamily="18" charset="0"/>
              </a:rPr>
              <a:t>  Animated Sorting Algorithms (5)</a:t>
            </a:r>
            <a:endParaRPr lang="en-US" b="1" dirty="0" smtClean="0">
              <a:solidFill>
                <a:srgbClr val="FF0000"/>
              </a:solidFill>
              <a:cs typeface="Times New Roman" pitchFamily="18" charset="0"/>
              <a:sym typeface="Wingdings" pitchFamily="2" charset="2"/>
            </a:endParaRPr>
          </a:p>
          <a:p>
            <a:pPr eaLnBrk="1" hangingPunct="1">
              <a:spcBef>
                <a:spcPct val="0"/>
              </a:spcBef>
              <a:buFont typeface="Wingdings" pitchFamily="2" charset="2"/>
              <a:buAutoNum type="arabicPeriod"/>
            </a:pPr>
            <a:r>
              <a:rPr lang="en-GB" dirty="0" smtClean="0">
                <a:cs typeface="Times New Roman" pitchFamily="18" charset="0"/>
              </a:rPr>
              <a:t>  Exercise #3: Module Sorting (take-home) (3)</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680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680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D84B6848-BC34-4921-9A90-9D9E2FA7A118}" type="slidenum">
              <a:rPr lang="en-US" sz="1300">
                <a:latin typeface="Times New Roman" pitchFamily="18" charset="0"/>
              </a:rPr>
              <a:pPr algn="r" eaLnBrk="1" hangingPunct="1"/>
              <a:t>31</a:t>
            </a:fld>
            <a:endParaRPr lang="en-US" sz="1300">
              <a:latin typeface="Times New Roman" pitchFamily="18" charset="0"/>
            </a:endParaRPr>
          </a:p>
        </p:txBody>
      </p:sp>
      <p:sp>
        <p:nvSpPr>
          <p:cNvPr id="7680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680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eaLnBrk="1" hangingPunct="1">
              <a:tabLst>
                <a:tab pos="850900" algn="l"/>
                <a:tab pos="1135063" algn="l"/>
                <a:tab pos="1362075" algn="l"/>
              </a:tabLst>
            </a:pPr>
            <a:endParaRPr lang="en-SG" smtClean="0">
              <a:ea typeface="ＭＳ Ｐゴシック" pitchFamily="34" charset="-128"/>
              <a:cs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680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680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D84B6848-BC34-4921-9A90-9D9E2FA7A118}" type="slidenum">
              <a:rPr lang="en-US" sz="1300">
                <a:latin typeface="Times New Roman" pitchFamily="18" charset="0"/>
              </a:rPr>
              <a:pPr algn="r" eaLnBrk="1" hangingPunct="1"/>
              <a:t>32</a:t>
            </a:fld>
            <a:endParaRPr lang="en-US" sz="1300">
              <a:latin typeface="Times New Roman" pitchFamily="18" charset="0"/>
            </a:endParaRPr>
          </a:p>
        </p:txBody>
      </p:sp>
      <p:sp>
        <p:nvSpPr>
          <p:cNvPr id="7680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680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eaLnBrk="1" hangingPunct="1">
              <a:tabLst>
                <a:tab pos="850900" algn="l"/>
                <a:tab pos="1135063" algn="l"/>
                <a:tab pos="1362075" algn="l"/>
              </a:tabLst>
            </a:pPr>
            <a:endParaRPr lang="en-SG" smtClean="0">
              <a:ea typeface="ＭＳ Ｐゴシック" pitchFamily="34" charset="-128"/>
              <a:cs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680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680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D84B6848-BC34-4921-9A90-9D9E2FA7A118}" type="slidenum">
              <a:rPr lang="en-US" sz="1300">
                <a:latin typeface="Times New Roman" pitchFamily="18" charset="0"/>
              </a:rPr>
              <a:pPr algn="r" eaLnBrk="1" hangingPunct="1"/>
              <a:t>33</a:t>
            </a:fld>
            <a:endParaRPr lang="en-US" sz="1300">
              <a:latin typeface="Times New Roman" pitchFamily="18" charset="0"/>
            </a:endParaRPr>
          </a:p>
        </p:txBody>
      </p:sp>
      <p:sp>
        <p:nvSpPr>
          <p:cNvPr id="7680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680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8600" indent="-228600" eaLnBrk="1" hangingPunct="1">
              <a:buFont typeface="+mj-lt"/>
              <a:buAutoNum type="arabicPeriod"/>
              <a:tabLst>
                <a:tab pos="850900" algn="l"/>
                <a:tab pos="1135063" algn="l"/>
                <a:tab pos="1362075" algn="l"/>
              </a:tabLst>
            </a:pPr>
            <a:r>
              <a:rPr lang="en-US" dirty="0" smtClean="0">
                <a:ea typeface="ＭＳ Ｐゴシック" pitchFamily="34" charset="-128"/>
                <a:cs typeface="Times New Roman" pitchFamily="18" charset="0"/>
              </a:rPr>
              <a:t>This is a guided exercise, to show students how we apply the Selection Sort they</a:t>
            </a:r>
            <a:r>
              <a:rPr lang="en-US" baseline="0" dirty="0" smtClean="0">
                <a:ea typeface="ＭＳ Ｐゴシック" pitchFamily="34" charset="-128"/>
                <a:cs typeface="Times New Roman" pitchFamily="18" charset="0"/>
              </a:rPr>
              <a:t> learned to a new problem that requires them to adapt the Selection Sort, not using it wholesale as presented earlier.</a:t>
            </a:r>
          </a:p>
          <a:p>
            <a:pPr marL="228600" indent="-228600" eaLnBrk="1" hangingPunct="1">
              <a:buFont typeface="+mj-lt"/>
              <a:buAutoNum type="arabicPeriod"/>
              <a:tabLst>
                <a:tab pos="850900" algn="l"/>
                <a:tab pos="1135063" algn="l"/>
                <a:tab pos="1362075" algn="l"/>
              </a:tabLst>
            </a:pPr>
            <a:r>
              <a:rPr lang="en-US" dirty="0" smtClean="0">
                <a:ea typeface="ＭＳ Ｐゴシック" pitchFamily="34" charset="-128"/>
                <a:cs typeface="Times New Roman" pitchFamily="18" charset="0"/>
              </a:rPr>
              <a:t>In general, such</a:t>
            </a:r>
            <a:r>
              <a:rPr lang="en-US" baseline="0" dirty="0" smtClean="0">
                <a:ea typeface="ＭＳ Ｐゴシック" pitchFamily="34" charset="-128"/>
                <a:cs typeface="Times New Roman" pitchFamily="18" charset="0"/>
              </a:rPr>
              <a:t> multi-key sorting can be done by performing multi-phase sort. For this problem, sort by y-coordinates first, then sort by x-coordinates. However, this requires the sort to be </a:t>
            </a:r>
            <a:r>
              <a:rPr lang="en-US" b="1" baseline="0" dirty="0" smtClean="0">
                <a:ea typeface="ＭＳ Ｐゴシック" pitchFamily="34" charset="-128"/>
                <a:cs typeface="Times New Roman" pitchFamily="18" charset="0"/>
              </a:rPr>
              <a:t>stable</a:t>
            </a:r>
            <a:r>
              <a:rPr lang="en-US" baseline="0" dirty="0" smtClean="0">
                <a:ea typeface="ＭＳ Ｐゴシック" pitchFamily="34" charset="-128"/>
                <a:cs typeface="Times New Roman" pitchFamily="18" charset="0"/>
              </a:rPr>
              <a:t>.</a:t>
            </a:r>
          </a:p>
          <a:p>
            <a:pPr marL="228600" indent="-228600" eaLnBrk="1" hangingPunct="1">
              <a:buFont typeface="+mj-lt"/>
              <a:buAutoNum type="arabicPeriod"/>
              <a:tabLst>
                <a:tab pos="850900" algn="l"/>
                <a:tab pos="1135063" algn="l"/>
                <a:tab pos="1362075" algn="l"/>
              </a:tabLst>
            </a:pPr>
            <a:r>
              <a:rPr lang="en-US" baseline="0" dirty="0" smtClean="0">
                <a:ea typeface="ＭＳ Ｐゴシック" pitchFamily="34" charset="-128"/>
                <a:cs typeface="Times New Roman" pitchFamily="18" charset="0"/>
              </a:rPr>
              <a:t>Selection sort is not stable, hence it cannot be done this way.</a:t>
            </a:r>
            <a:endParaRPr lang="en-SG" dirty="0" smtClean="0">
              <a:ea typeface="ＭＳ Ｐゴシック" pitchFamily="34" charset="-128"/>
              <a:cs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680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680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D84B6848-BC34-4921-9A90-9D9E2FA7A118}" type="slidenum">
              <a:rPr lang="en-US" sz="1300">
                <a:latin typeface="Times New Roman" pitchFamily="18" charset="0"/>
              </a:rPr>
              <a:pPr algn="r" eaLnBrk="1" hangingPunct="1"/>
              <a:t>34</a:t>
            </a:fld>
            <a:endParaRPr lang="en-US" sz="1300">
              <a:latin typeface="Times New Roman" pitchFamily="18" charset="0"/>
            </a:endParaRPr>
          </a:p>
        </p:txBody>
      </p:sp>
      <p:sp>
        <p:nvSpPr>
          <p:cNvPr id="7680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680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8600" indent="-228600" eaLnBrk="1" hangingPunct="1">
              <a:buFont typeface="+mj-lt"/>
              <a:buNone/>
              <a:tabLst>
                <a:tab pos="850900"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680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680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D84B6848-BC34-4921-9A90-9D9E2FA7A118}" type="slidenum">
              <a:rPr lang="en-US" sz="1300">
                <a:latin typeface="Times New Roman" pitchFamily="18" charset="0"/>
              </a:rPr>
              <a:pPr algn="r" eaLnBrk="1" hangingPunct="1"/>
              <a:t>35</a:t>
            </a:fld>
            <a:endParaRPr lang="en-US" sz="1300">
              <a:latin typeface="Times New Roman" pitchFamily="18" charset="0"/>
            </a:endParaRPr>
          </a:p>
        </p:txBody>
      </p:sp>
      <p:sp>
        <p:nvSpPr>
          <p:cNvPr id="7680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680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8600" indent="-228600" eaLnBrk="1" hangingPunct="1">
              <a:buFont typeface="+mj-lt"/>
              <a:buNone/>
              <a:tabLst>
                <a:tab pos="850900"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680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680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D84B6848-BC34-4921-9A90-9D9E2FA7A118}" type="slidenum">
              <a:rPr lang="en-US" sz="1300">
                <a:latin typeface="Times New Roman" pitchFamily="18" charset="0"/>
              </a:rPr>
              <a:pPr algn="r" eaLnBrk="1" hangingPunct="1"/>
              <a:t>36</a:t>
            </a:fld>
            <a:endParaRPr lang="en-US" sz="1300">
              <a:latin typeface="Times New Roman" pitchFamily="18" charset="0"/>
            </a:endParaRPr>
          </a:p>
        </p:txBody>
      </p:sp>
      <p:sp>
        <p:nvSpPr>
          <p:cNvPr id="7680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680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8600" indent="-228600" eaLnBrk="1" hangingPunct="1">
              <a:buFont typeface="+mj-lt"/>
              <a:buNone/>
              <a:tabLst>
                <a:tab pos="850900"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680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680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D84B6848-BC34-4921-9A90-9D9E2FA7A118}" type="slidenum">
              <a:rPr lang="en-US" sz="1300">
                <a:latin typeface="Times New Roman" pitchFamily="18" charset="0"/>
              </a:rPr>
              <a:pPr algn="r" eaLnBrk="1" hangingPunct="1"/>
              <a:t>37</a:t>
            </a:fld>
            <a:endParaRPr lang="en-US" sz="1300">
              <a:latin typeface="Times New Roman" pitchFamily="18" charset="0"/>
            </a:endParaRPr>
          </a:p>
        </p:txBody>
      </p:sp>
      <p:sp>
        <p:nvSpPr>
          <p:cNvPr id="7680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680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8600" indent="-228600" eaLnBrk="1" hangingPunct="1">
              <a:buFont typeface="+mj-lt"/>
              <a:buNone/>
              <a:tabLst>
                <a:tab pos="850900"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680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680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D84B6848-BC34-4921-9A90-9D9E2FA7A118}" type="slidenum">
              <a:rPr lang="en-US" sz="1300">
                <a:latin typeface="Times New Roman" pitchFamily="18" charset="0"/>
              </a:rPr>
              <a:pPr algn="r" eaLnBrk="1" hangingPunct="1"/>
              <a:t>38</a:t>
            </a:fld>
            <a:endParaRPr lang="en-US" sz="1300">
              <a:latin typeface="Times New Roman" pitchFamily="18" charset="0"/>
            </a:endParaRPr>
          </a:p>
        </p:txBody>
      </p:sp>
      <p:sp>
        <p:nvSpPr>
          <p:cNvPr id="7680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680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8600" indent="-228600" eaLnBrk="1" hangingPunct="1">
              <a:buFont typeface="+mj-lt"/>
              <a:buNone/>
              <a:tabLst>
                <a:tab pos="850900"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7827"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7828"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31419DB1-190E-46E7-86F7-385B8D6BCFD4}" type="slidenum">
              <a:rPr lang="en-US" sz="1300">
                <a:latin typeface="Times New Roman" pitchFamily="18" charset="0"/>
              </a:rPr>
              <a:pPr algn="r" eaLnBrk="1" hangingPunct="1"/>
              <a:t>39</a:t>
            </a:fld>
            <a:endParaRPr lang="en-US" sz="1300">
              <a:latin typeface="Times New Roman" pitchFamily="18" charset="0"/>
            </a:endParaRPr>
          </a:p>
        </p:txBody>
      </p:sp>
      <p:sp>
        <p:nvSpPr>
          <p:cNvPr id="77829"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7830"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eaLnBrk="1" hangingPunct="1"/>
            <a:endParaRPr lang="en-SG"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8851"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8852"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9CE4E650-B96A-4FF3-88E4-75585383A787}" type="slidenum">
              <a:rPr lang="en-US" sz="1300">
                <a:latin typeface="Times New Roman" pitchFamily="18" charset="0"/>
              </a:rPr>
              <a:pPr algn="r" eaLnBrk="1" hangingPunct="1"/>
              <a:t>40</a:t>
            </a:fld>
            <a:endParaRPr lang="en-US" sz="1300">
              <a:latin typeface="Times New Roman" pitchFamily="18" charset="0"/>
            </a:endParaRPr>
          </a:p>
        </p:txBody>
      </p:sp>
      <p:sp>
        <p:nvSpPr>
          <p:cNvPr id="78853"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8854"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eaLnBrk="1" hangingPunct="1"/>
            <a:r>
              <a:rPr lang="en-US" altLang="ja-JP" smtClean="0"/>
              <a:t>What is the meaning behind the name “bubble” sort? Notice the effect of one pass is to migrate the largest element to the last position of the array. In addition, because we are exchanging the pairs if they are out of order, other elements migrate toward the end of the array. If we view the array vertically with the first position at the bottom and the last position at the top, the data movements we see is like bubbles moving toward the surface of water.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rPr dirty="0"/>
              <a:t>CS1010 Programming Methodology</a:t>
            </a:r>
          </a:p>
        </p:txBody>
      </p:sp>
      <p:sp>
        <p:nvSpPr>
          <p:cNvPr id="54275"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ln w="9525"/>
        </p:spPr>
        <p:txBody>
          <a:bodyPr/>
          <a:lstStyle/>
          <a:p>
            <a:pPr eaLnBrk="1" hangingPunct="1"/>
            <a:r>
              <a:rPr lang="en-US" dirty="0" smtClean="0"/>
              <a:t>Timing given here are for your own reference only.</a:t>
            </a:r>
          </a:p>
          <a:p>
            <a:pPr eaLnBrk="1" hangingPunct="1">
              <a:spcBef>
                <a:spcPct val="0"/>
              </a:spcBef>
            </a:pPr>
            <a:endParaRPr lang="en-US" baseline="0" dirty="0" smtClean="0">
              <a:cs typeface="Times New Roman" pitchFamily="18" charset="0"/>
            </a:endParaRPr>
          </a:p>
          <a:p>
            <a:pPr marL="228600" indent="-228600" eaLnBrk="1" hangingPunct="1">
              <a:spcBef>
                <a:spcPct val="0"/>
              </a:spcBef>
              <a:buFont typeface="+mj-lt"/>
              <a:buAutoNum type="arabicPeriod"/>
            </a:pPr>
            <a:r>
              <a:rPr lang="en-US" baseline="0" dirty="0" smtClean="0">
                <a:cs typeface="Times New Roman" pitchFamily="18" charset="0"/>
              </a:rPr>
              <a:t>Week 9 Exercise #3 Arrow Program (10 minutes)</a:t>
            </a:r>
          </a:p>
          <a:p>
            <a:pPr marL="228600" indent="-228600" eaLnBrk="1" hangingPunct="1">
              <a:spcBef>
                <a:spcPct val="0"/>
              </a:spcBef>
              <a:buFont typeface="+mj-lt"/>
              <a:buAutoNum type="arabicPeriod"/>
            </a:pPr>
            <a:r>
              <a:rPr lang="en-US" baseline="0" dirty="0" smtClean="0">
                <a:cs typeface="Times New Roman" pitchFamily="18" charset="0"/>
              </a:rPr>
              <a:t>Overall Introduction  (3 minutes)</a:t>
            </a:r>
            <a:endParaRPr lang="en-GB" dirty="0" smtClean="0">
              <a:cs typeface="Times New Roman" pitchFamily="18" charset="0"/>
            </a:endParaRPr>
          </a:p>
          <a:p>
            <a:pPr eaLnBrk="1" hangingPunct="1">
              <a:spcBef>
                <a:spcPct val="0"/>
              </a:spcBef>
              <a:buFont typeface="Wingdings" pitchFamily="2" charset="2"/>
              <a:buAutoNum type="arabicPeriod"/>
            </a:pPr>
            <a:r>
              <a:rPr lang="en-GB" dirty="0" smtClean="0">
                <a:cs typeface="Times New Roman" pitchFamily="18" charset="0"/>
              </a:rPr>
              <a:t>  Introduction to Searching (5 minutes)</a:t>
            </a:r>
          </a:p>
          <a:p>
            <a:pPr eaLnBrk="1" hangingPunct="1">
              <a:spcBef>
                <a:spcPct val="0"/>
              </a:spcBef>
              <a:buFont typeface="Wingdings" pitchFamily="2" charset="2"/>
              <a:buAutoNum type="arabicPeriod"/>
            </a:pPr>
            <a:r>
              <a:rPr lang="en-GB" dirty="0" smtClean="0">
                <a:cs typeface="Times New Roman" pitchFamily="18" charset="0"/>
              </a:rPr>
              <a:t>  Linear Search (10)</a:t>
            </a:r>
          </a:p>
          <a:p>
            <a:pPr eaLnBrk="1" hangingPunct="1">
              <a:spcBef>
                <a:spcPct val="0"/>
              </a:spcBef>
              <a:buFont typeface="Wingdings" pitchFamily="2" charset="2"/>
              <a:buAutoNum type="arabicPeriod"/>
            </a:pPr>
            <a:r>
              <a:rPr lang="en-GB" dirty="0" smtClean="0">
                <a:cs typeface="Times New Roman" pitchFamily="18" charset="0"/>
              </a:rPr>
              <a:t>  Exercise #1: Compatible teammate (22) </a:t>
            </a:r>
            <a:r>
              <a:rPr lang="en-GB" b="1" dirty="0" smtClean="0">
                <a:cs typeface="Times New Roman" pitchFamily="18" charset="0"/>
                <a:sym typeface="Wingdings" pitchFamily="2" charset="2"/>
              </a:rPr>
              <a:t> Break after this</a:t>
            </a:r>
            <a:endParaRPr lang="en-GB" b="1" dirty="0" smtClean="0">
              <a:cs typeface="Times New Roman" pitchFamily="18" charset="0"/>
            </a:endParaRPr>
          </a:p>
          <a:p>
            <a:pPr eaLnBrk="1" hangingPunct="1">
              <a:spcBef>
                <a:spcPct val="0"/>
              </a:spcBef>
              <a:buFont typeface="Wingdings" pitchFamily="2" charset="2"/>
              <a:buAutoNum type="arabicPeriod"/>
            </a:pPr>
            <a:r>
              <a:rPr lang="en-GB" dirty="0" smtClean="0">
                <a:cs typeface="Times New Roman" pitchFamily="18" charset="0"/>
              </a:rPr>
              <a:t>  Binary Search (10)</a:t>
            </a:r>
          </a:p>
          <a:p>
            <a:pPr eaLnBrk="1" hangingPunct="1">
              <a:spcBef>
                <a:spcPct val="0"/>
              </a:spcBef>
              <a:buFont typeface="Wingdings" pitchFamily="2" charset="2"/>
              <a:buAutoNum type="arabicPeriod"/>
            </a:pPr>
            <a:r>
              <a:rPr lang="en-GB" dirty="0" smtClean="0">
                <a:cs typeface="Times New Roman" pitchFamily="18" charset="0"/>
              </a:rPr>
              <a:t>  Introduction to Sorting (5)</a:t>
            </a:r>
          </a:p>
          <a:p>
            <a:pPr eaLnBrk="1" hangingPunct="1">
              <a:spcBef>
                <a:spcPct val="0"/>
              </a:spcBef>
              <a:buFont typeface="Wingdings" pitchFamily="2" charset="2"/>
              <a:buAutoNum type="arabicPeriod"/>
            </a:pPr>
            <a:r>
              <a:rPr lang="en-GB" dirty="0" smtClean="0">
                <a:cs typeface="Times New Roman" pitchFamily="18" charset="0"/>
              </a:rPr>
              <a:t>  Selection Sort (15)</a:t>
            </a:r>
          </a:p>
          <a:p>
            <a:pPr eaLnBrk="1" hangingPunct="1">
              <a:spcBef>
                <a:spcPct val="0"/>
              </a:spcBef>
              <a:buFont typeface="Wingdings" pitchFamily="2" charset="2"/>
              <a:buAutoNum type="arabicPeriod"/>
            </a:pPr>
            <a:r>
              <a:rPr lang="en-GB" dirty="0" smtClean="0">
                <a:cs typeface="Times New Roman" pitchFamily="18" charset="0"/>
              </a:rPr>
              <a:t>  Exercise #2: Points and Lines (20) </a:t>
            </a:r>
            <a:r>
              <a:rPr lang="en-GB" b="1" dirty="0" smtClean="0">
                <a:cs typeface="Times New Roman" pitchFamily="18" charset="0"/>
                <a:sym typeface="Wingdings" pitchFamily="2" charset="2"/>
              </a:rPr>
              <a:t></a:t>
            </a:r>
            <a:r>
              <a:rPr lang="en-GB" b="1" baseline="0" dirty="0" smtClean="0">
                <a:cs typeface="Times New Roman" pitchFamily="18" charset="0"/>
                <a:sym typeface="Wingdings" pitchFamily="2" charset="2"/>
              </a:rPr>
              <a:t> Break after this</a:t>
            </a:r>
            <a:endParaRPr lang="en-GB" dirty="0" smtClean="0">
              <a:cs typeface="Times New Roman" pitchFamily="18" charset="0"/>
            </a:endParaRPr>
          </a:p>
          <a:p>
            <a:pPr eaLnBrk="1" hangingPunct="1">
              <a:spcBef>
                <a:spcPct val="0"/>
              </a:spcBef>
              <a:buFont typeface="Wingdings" pitchFamily="2" charset="2"/>
              <a:buAutoNum type="arabicPeriod"/>
            </a:pPr>
            <a:r>
              <a:rPr lang="en-GB" dirty="0" smtClean="0">
                <a:cs typeface="Times New Roman" pitchFamily="18" charset="0"/>
              </a:rPr>
              <a:t>  Bubble Sort (15)</a:t>
            </a:r>
          </a:p>
          <a:p>
            <a:pPr eaLnBrk="1" hangingPunct="1">
              <a:spcBef>
                <a:spcPct val="0"/>
              </a:spcBef>
              <a:buFont typeface="Wingdings" pitchFamily="2" charset="2"/>
              <a:buAutoNum type="arabicPeriod"/>
            </a:pPr>
            <a:r>
              <a:rPr lang="en-GB" dirty="0" smtClean="0">
                <a:cs typeface="Times New Roman" pitchFamily="18" charset="0"/>
              </a:rPr>
              <a:t>  More Sorting Algorithms (2)</a:t>
            </a:r>
          </a:p>
          <a:p>
            <a:pPr eaLnBrk="1" hangingPunct="1">
              <a:spcBef>
                <a:spcPct val="0"/>
              </a:spcBef>
              <a:buFont typeface="Wingdings" pitchFamily="2" charset="2"/>
              <a:buAutoNum type="arabicPeriod"/>
            </a:pPr>
            <a:r>
              <a:rPr lang="en-GB" dirty="0" smtClean="0">
                <a:cs typeface="Times New Roman" pitchFamily="18" charset="0"/>
              </a:rPr>
              <a:t>  Animated Sorting Algorithms (5)</a:t>
            </a:r>
            <a:endParaRPr lang="en-US" b="1" dirty="0" smtClean="0">
              <a:solidFill>
                <a:srgbClr val="FF0000"/>
              </a:solidFill>
              <a:cs typeface="Times New Roman" pitchFamily="18" charset="0"/>
              <a:sym typeface="Wingdings" pitchFamily="2" charset="2"/>
            </a:endParaRPr>
          </a:p>
          <a:p>
            <a:pPr eaLnBrk="1" hangingPunct="1">
              <a:spcBef>
                <a:spcPct val="0"/>
              </a:spcBef>
              <a:buFont typeface="Wingdings" pitchFamily="2" charset="2"/>
              <a:buAutoNum type="arabicPeriod"/>
            </a:pPr>
            <a:r>
              <a:rPr lang="en-GB" dirty="0" smtClean="0">
                <a:cs typeface="Times New Roman" pitchFamily="18" charset="0"/>
              </a:rPr>
              <a:t>  Exercise #3: Module Sorting (take-home) (3)</a:t>
            </a:r>
          </a:p>
          <a:p>
            <a:pPr eaLnBrk="1" hangingPunct="1"/>
            <a:endParaRPr lang="en-GB" dirty="0" smtClean="0">
              <a:cs typeface="Times New Roman"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79875"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79876"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4EAC810C-4BA5-4305-88C4-604579AE9B49}" type="slidenum">
              <a:rPr lang="en-US" sz="1300">
                <a:latin typeface="Times New Roman" pitchFamily="18" charset="0"/>
              </a:rPr>
              <a:pPr algn="r" eaLnBrk="1" hangingPunct="1"/>
              <a:t>41</a:t>
            </a:fld>
            <a:endParaRPr lang="en-US" sz="1300">
              <a:latin typeface="Times New Roman" pitchFamily="18" charset="0"/>
            </a:endParaRPr>
          </a:p>
        </p:txBody>
      </p:sp>
      <p:sp>
        <p:nvSpPr>
          <p:cNvPr id="79877"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79878"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buFont typeface="Calibri" pitchFamily="34" charset="0"/>
              <a:buAutoNum type="arabicPeriod"/>
              <a:tabLst>
                <a:tab pos="454025" algn="l"/>
                <a:tab pos="1135063" algn="l"/>
                <a:tab pos="1362075" algn="l"/>
              </a:tabLst>
            </a:pPr>
            <a:r>
              <a:rPr lang="en-US" dirty="0" smtClean="0">
                <a:ea typeface="ＭＳ Ｐゴシック" pitchFamily="34" charset="-128"/>
                <a:cs typeface="Times New Roman" pitchFamily="18" charset="0"/>
              </a:rPr>
              <a:t>Program is </a:t>
            </a:r>
            <a:r>
              <a:rPr lang="en-US" b="1" dirty="0" err="1" smtClean="0">
                <a:ea typeface="ＭＳ Ｐゴシック" pitchFamily="34" charset="-128"/>
                <a:cs typeface="Times New Roman" pitchFamily="18" charset="0"/>
              </a:rPr>
              <a:t>bubble_sort.c</a:t>
            </a:r>
            <a:endParaRPr lang="en-SG" dirty="0" smtClean="0">
              <a:ea typeface="ＭＳ Ｐゴシック" pitchFamily="34" charset="-128"/>
              <a:cs typeface="Times New Roman"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80899"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80900"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9B1BB32D-3036-460F-BB2A-B47EE96313F4}" type="slidenum">
              <a:rPr lang="en-US" sz="1300">
                <a:latin typeface="Times New Roman" pitchFamily="18" charset="0"/>
              </a:rPr>
              <a:pPr algn="r" eaLnBrk="1" hangingPunct="1"/>
              <a:t>42</a:t>
            </a:fld>
            <a:endParaRPr lang="en-US" sz="1300">
              <a:latin typeface="Times New Roman" pitchFamily="18" charset="0"/>
            </a:endParaRPr>
          </a:p>
        </p:txBody>
      </p:sp>
      <p:sp>
        <p:nvSpPr>
          <p:cNvPr id="80901"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80902"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eaLnBrk="1" hangingPunct="1">
              <a:tabLst>
                <a:tab pos="850900" algn="l"/>
                <a:tab pos="1135063" algn="l"/>
                <a:tab pos="1362075" algn="l"/>
              </a:tabLst>
            </a:pPr>
            <a:endParaRPr lang="en-US" smtClean="0">
              <a:ea typeface="ＭＳ Ｐゴシック" pitchFamily="34" charset="-128"/>
              <a:cs typeface="Times New Roman" pitchFamily="18"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81923"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81924"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9E0946CF-024F-471E-88BE-3AE203095753}" type="slidenum">
              <a:rPr lang="en-US" sz="1300">
                <a:latin typeface="Times New Roman" pitchFamily="18" charset="0"/>
              </a:rPr>
              <a:pPr algn="r" eaLnBrk="1" hangingPunct="1"/>
              <a:t>43</a:t>
            </a:fld>
            <a:endParaRPr lang="en-US" sz="1300">
              <a:latin typeface="Times New Roman" pitchFamily="18" charset="0"/>
            </a:endParaRPr>
          </a:p>
        </p:txBody>
      </p:sp>
      <p:sp>
        <p:nvSpPr>
          <p:cNvPr id="81925"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81926"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0" indent="0" eaLnBrk="1" hangingPunct="1">
              <a:buFont typeface="Calibri" pitchFamily="34" charset="0"/>
              <a:buNone/>
              <a:tabLst>
                <a:tab pos="850900" algn="l"/>
                <a:tab pos="1135063" algn="l"/>
                <a:tab pos="1362075" algn="l"/>
              </a:tabLst>
            </a:pPr>
            <a:endParaRPr lang="en-US" dirty="0" smtClean="0">
              <a:ea typeface="ＭＳ Ｐゴシック" pitchFamily="34" charset="-128"/>
              <a:cs typeface="Times New Roman" pitchFamily="18"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82947"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82948"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8752FC18-B65A-4666-A9DE-72CBE108BFD3}" type="slidenum">
              <a:rPr lang="en-US" sz="1300">
                <a:latin typeface="Times New Roman" pitchFamily="18" charset="0"/>
              </a:rPr>
              <a:pPr algn="r" eaLnBrk="1" hangingPunct="1"/>
              <a:t>44</a:t>
            </a:fld>
            <a:endParaRPr lang="en-US" sz="1300">
              <a:latin typeface="Times New Roman" pitchFamily="18" charset="0"/>
            </a:endParaRPr>
          </a:p>
        </p:txBody>
      </p:sp>
      <p:sp>
        <p:nvSpPr>
          <p:cNvPr id="82949"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82950"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buFont typeface="Calibri" pitchFamily="34" charset="0"/>
              <a:buAutoNum type="arabicPeriod"/>
              <a:tabLst>
                <a:tab pos="850900" algn="l"/>
                <a:tab pos="1135063" algn="l"/>
                <a:tab pos="1362075" algn="l"/>
              </a:tabLst>
            </a:pPr>
            <a:r>
              <a:rPr lang="en-US" dirty="0" smtClean="0">
                <a:ea typeface="ＭＳ Ｐゴシック" pitchFamily="34" charset="-128"/>
                <a:cs typeface="Times New Roman" pitchFamily="18" charset="0"/>
              </a:rPr>
              <a:t>Students will work on </a:t>
            </a:r>
            <a:r>
              <a:rPr lang="en-US" b="1" dirty="0" smtClean="0">
                <a:ea typeface="ＭＳ Ｐゴシック" pitchFamily="34" charset="-128"/>
                <a:cs typeface="Times New Roman" pitchFamily="18" charset="0"/>
              </a:rPr>
              <a:t>Insertion Sort </a:t>
            </a:r>
            <a:r>
              <a:rPr lang="en-US" dirty="0" smtClean="0">
                <a:ea typeface="ＭＳ Ｐゴシック" pitchFamily="34" charset="-128"/>
                <a:cs typeface="Times New Roman" pitchFamily="18" charset="0"/>
              </a:rPr>
              <a:t>in the discussion session.</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txBox="1">
            <a:spLocks noGrp="1" noChangeArrowheads="1"/>
          </p:cNvSpPr>
          <p:nvPr/>
        </p:nvSpPr>
        <p:spPr bwMode="auto">
          <a:xfrm>
            <a:off x="0" y="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SG" sz="1200"/>
              <a:t>CS1010 Programming Methodology</a:t>
            </a:r>
          </a:p>
        </p:txBody>
      </p:sp>
      <p:sp>
        <p:nvSpPr>
          <p:cNvPr id="83971" name="Rectangle 6"/>
          <p:cNvSpPr txBox="1">
            <a:spLocks noGrp="1" noChangeArrowheads="1"/>
          </p:cNvSpPr>
          <p:nvPr/>
        </p:nvSpPr>
        <p:spPr bwMode="auto">
          <a:xfrm>
            <a:off x="0"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300">
                <a:latin typeface="Times New Roman" pitchFamily="18" charset="0"/>
              </a:rPr>
              <a:t>©The McGraw-Hill Companies, Inc.</a:t>
            </a:r>
          </a:p>
        </p:txBody>
      </p:sp>
      <p:sp>
        <p:nvSpPr>
          <p:cNvPr id="83972" name="Rectangle 7"/>
          <p:cNvSpPr txBox="1">
            <a:spLocks noGrp="1" noChangeArrowheads="1"/>
          </p:cNvSpPr>
          <p:nvPr/>
        </p:nvSpPr>
        <p:spPr bwMode="auto">
          <a:xfrm>
            <a:off x="3776663" y="9340850"/>
            <a:ext cx="2886075"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54" tIns="47676" rIns="95354" bIns="47676" anchor="b"/>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pPr algn="r" eaLnBrk="1" hangingPunct="1"/>
            <a:fld id="{5F046EF2-09BF-454D-8FE2-CB3E887053A1}" type="slidenum">
              <a:rPr lang="en-US" sz="1300">
                <a:latin typeface="Times New Roman" pitchFamily="18" charset="0"/>
              </a:rPr>
              <a:pPr algn="r" eaLnBrk="1" hangingPunct="1"/>
              <a:t>45</a:t>
            </a:fld>
            <a:endParaRPr lang="en-US" sz="1300">
              <a:latin typeface="Times New Roman" pitchFamily="18" charset="0"/>
            </a:endParaRPr>
          </a:p>
        </p:txBody>
      </p:sp>
      <p:sp>
        <p:nvSpPr>
          <p:cNvPr id="83973" name="Rectangle 2"/>
          <p:cNvSpPr>
            <a:spLocks noGrp="1" noRot="1" noChangeAspect="1" noChangeArrowheads="1" noTextEdit="1"/>
          </p:cNvSpPr>
          <p:nvPr>
            <p:ph type="sldImg"/>
          </p:nvPr>
        </p:nvSpPr>
        <p:spPr>
          <a:xfrm>
            <a:off x="873125" y="738188"/>
            <a:ext cx="4916488" cy="3686175"/>
          </a:xfrm>
          <a:solidFill>
            <a:srgbClr val="FFFFFF"/>
          </a:solidFill>
          <a:ln/>
        </p:spPr>
      </p:sp>
      <p:sp>
        <p:nvSpPr>
          <p:cNvPr id="83974" name="Rectangle 3"/>
          <p:cNvSpPr>
            <a:spLocks noGrp="1" noChangeArrowheads="1"/>
          </p:cNvSpPr>
          <p:nvPr>
            <p:ph type="body" idx="1"/>
          </p:nvPr>
        </p:nvSpPr>
        <p:spPr>
          <a:xfrm>
            <a:off x="887413" y="4670425"/>
            <a:ext cx="4887912" cy="4424363"/>
          </a:xfrm>
          <a:solidFill>
            <a:srgbClr val="FFFFFF"/>
          </a:solidFill>
          <a:ln>
            <a:solidFill>
              <a:srgbClr val="000000"/>
            </a:solidFill>
          </a:ln>
        </p:spPr>
        <p:txBody>
          <a:bodyPr lIns="95354" tIns="47676" rIns="95354" bIns="47676"/>
          <a:lstStyle/>
          <a:p>
            <a:pPr marL="227013" indent="-227013" eaLnBrk="1" hangingPunct="1">
              <a:buFont typeface="Calibri" pitchFamily="34" charset="0"/>
              <a:buAutoNum type="arabicPeriod"/>
              <a:tabLst>
                <a:tab pos="850900" algn="l"/>
                <a:tab pos="1135063" algn="l"/>
                <a:tab pos="1362075" algn="l"/>
              </a:tabLst>
            </a:pPr>
            <a:r>
              <a:rPr lang="en-US" dirty="0" smtClean="0">
                <a:ea typeface="ＭＳ Ｐゴシック" pitchFamily="34" charset="-128"/>
                <a:cs typeface="Times New Roman" pitchFamily="18" charset="0"/>
              </a:rPr>
              <a:t>You can show them the animated algorithms. Students normally like to see such things.</a:t>
            </a:r>
          </a:p>
          <a:p>
            <a:pPr marL="227013" indent="-227013" eaLnBrk="1" hangingPunct="1">
              <a:buFont typeface="Calibri" pitchFamily="34" charset="0"/>
              <a:buAutoNum type="arabicPeriod"/>
              <a:tabLst>
                <a:tab pos="850900" algn="l"/>
                <a:tab pos="1135063" algn="l"/>
                <a:tab pos="1362075" algn="l"/>
              </a:tabLst>
            </a:pPr>
            <a:r>
              <a:rPr lang="en-US" dirty="0" smtClean="0">
                <a:ea typeface="ＭＳ Ｐゴシック" pitchFamily="34" charset="-128"/>
                <a:cs typeface="Times New Roman" pitchFamily="18" charset="0"/>
              </a:rPr>
              <a:t>There are even </a:t>
            </a:r>
            <a:r>
              <a:rPr lang="en-US" dirty="0" err="1" smtClean="0">
                <a:ea typeface="ＭＳ Ｐゴシック" pitchFamily="34" charset="-128"/>
                <a:cs typeface="Times New Roman" pitchFamily="18" charset="0"/>
              </a:rPr>
              <a:t>youtube</a:t>
            </a:r>
            <a:r>
              <a:rPr lang="en-US" dirty="0" smtClean="0">
                <a:ea typeface="ＭＳ Ｐゴシック" pitchFamily="34" charset="-128"/>
                <a:cs typeface="Times New Roman" pitchFamily="18" charset="0"/>
              </a:rPr>
              <a:t> video</a:t>
            </a:r>
            <a:r>
              <a:rPr lang="en-US" baseline="0" dirty="0" smtClean="0">
                <a:ea typeface="ＭＳ Ｐゴシック" pitchFamily="34" charset="-128"/>
                <a:cs typeface="Times New Roman" pitchFamily="18" charset="0"/>
              </a:rPr>
              <a:t> clips on folk dances based on sorting!</a:t>
            </a:r>
            <a:endParaRPr lang="en-US" dirty="0" smtClean="0">
              <a:ea typeface="ＭＳ Ｐゴシック" pitchFamily="34" charset="-128"/>
              <a:cs typeface="Times New Roman" pitchFamily="18"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AutoNum type="arabicPeriod"/>
              <a:tabLst>
                <a:tab pos="454025" algn="l"/>
                <a:tab pos="1135063" algn="l"/>
                <a:tab pos="1362075" algn="l"/>
              </a:tabLst>
            </a:pPr>
            <a:r>
              <a:rPr lang="en-US" dirty="0" smtClean="0">
                <a:ea typeface="ＭＳ Ｐゴシック" pitchFamily="34" charset="-128"/>
                <a:cs typeface="Times New Roman" pitchFamily="18" charset="0"/>
              </a:rPr>
              <a:t>Program is </a:t>
            </a:r>
            <a:r>
              <a:rPr lang="en-US" b="1" dirty="0" smtClean="0">
                <a:ea typeface="ＭＳ Ｐゴシック" pitchFamily="34" charset="-128"/>
                <a:cs typeface="Times New Roman" pitchFamily="18" charset="0"/>
              </a:rPr>
              <a:t>Week10_SortModules.c</a:t>
            </a:r>
            <a:r>
              <a:rPr lang="en-US" dirty="0" smtClean="0">
                <a:ea typeface="ＭＳ Ｐゴシック" pitchFamily="34" charset="-128"/>
                <a:cs typeface="Times New Roman" pitchFamily="18" charset="0"/>
              </a:rPr>
              <a:t> </a:t>
            </a:r>
            <a:endParaRPr lang="en-SG" dirty="0" smtClean="0">
              <a:ea typeface="ＭＳ Ｐゴシック" pitchFamily="34" charset="-128"/>
              <a:cs typeface="Times New Roman" pitchFamily="18"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6019" name="Rectangle 2"/>
          <p:cNvSpPr>
            <a:spLocks noGrp="1" noRot="1" noChangeAspect="1" noChangeArrowheads="1" noTextEdit="1"/>
          </p:cNvSpPr>
          <p:nvPr>
            <p:ph type="sldImg"/>
          </p:nvPr>
        </p:nvSpPr>
        <p:spPr>
          <a:xfrm>
            <a:off x="873125" y="738188"/>
            <a:ext cx="4916488" cy="3686175"/>
          </a:xfrm>
          <a:ln/>
        </p:spPr>
      </p:sp>
      <p:sp>
        <p:nvSpPr>
          <p:cNvPr id="86020"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5425" indent="-225425" eaLnBrk="1" hangingPunct="1"/>
            <a:endParaRPr lang="en-SG"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7043" name="Rectangle 2"/>
          <p:cNvSpPr>
            <a:spLocks noGrp="1" noRot="1" noChangeAspect="1" noChangeArrowheads="1" noTextEdit="1"/>
          </p:cNvSpPr>
          <p:nvPr>
            <p:ph type="sldImg"/>
          </p:nvPr>
        </p:nvSpPr>
        <p:spPr>
          <a:xfrm>
            <a:off x="873125" y="738188"/>
            <a:ext cx="4916488" cy="3686175"/>
          </a:xfrm>
          <a:ln/>
        </p:spPr>
      </p:sp>
      <p:sp>
        <p:nvSpPr>
          <p:cNvPr id="87044"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5425" indent="-225425" eaLnBrk="1" hangingPunct="1"/>
            <a:endParaRPr lang="en-SG"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8067" name="Rectangle 2"/>
          <p:cNvSpPr>
            <a:spLocks noGrp="1" noRot="1" noChangeAspect="1" noChangeArrowheads="1" noTextEdit="1"/>
          </p:cNvSpPr>
          <p:nvPr>
            <p:ph type="sldImg"/>
          </p:nvPr>
        </p:nvSpPr>
        <p:spPr>
          <a:xfrm>
            <a:off x="873125" y="738188"/>
            <a:ext cx="4916488" cy="3686175"/>
          </a:xfrm>
          <a:ln/>
        </p:spPr>
      </p:sp>
      <p:sp>
        <p:nvSpPr>
          <p:cNvPr id="88068"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eaLnBrk="1" hangingPunct="1"/>
            <a:endParaRPr lang="en-SG"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rPr dirty="0" smtClean="0"/>
              <a:t>CS1010 </a:t>
            </a:r>
            <a:r>
              <a:rPr dirty="0"/>
              <a:t>Programming Methodology</a:t>
            </a: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w="9525"/>
        </p:spPr>
        <p:txBody>
          <a:bodyPr/>
          <a:lstStyle/>
          <a:p>
            <a:pPr marL="227013" indent="-227013" eaLnBrk="1" hangingPunct="1">
              <a:spcBef>
                <a:spcPct val="0"/>
              </a:spcBef>
              <a:buFont typeface="Calibri" pitchFamily="34" charset="0"/>
              <a:buAutoNum type="arabicPeriod"/>
            </a:pPr>
            <a:r>
              <a:rPr lang="en-US" dirty="0" smtClean="0">
                <a:cs typeface="Times New Roman" pitchFamily="18" charset="0"/>
              </a:rPr>
              <a:t>Program is </a:t>
            </a:r>
            <a:r>
              <a:rPr lang="en-US" b="1" dirty="0" smtClean="0">
                <a:cs typeface="Times New Roman" pitchFamily="18" charset="0"/>
              </a:rPr>
              <a:t>Week19_Arrow.c </a:t>
            </a:r>
            <a:r>
              <a:rPr lang="en-US" b="0" dirty="0" smtClean="0">
                <a:cs typeface="Times New Roman" pitchFamily="18" charset="0"/>
              </a:rPr>
              <a:t>(not given to students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rPr dirty="0" smtClean="0"/>
              <a:t>CS1010 </a:t>
            </a:r>
            <a:r>
              <a:rPr dirty="0"/>
              <a:t>Programming Methodology</a:t>
            </a: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w="9525"/>
        </p:spPr>
        <p:txBody>
          <a:bodyPr/>
          <a:lstStyle/>
          <a:p>
            <a:pPr marL="227013" indent="-227013" eaLnBrk="1" hangingPunct="1">
              <a:spcBef>
                <a:spcPct val="0"/>
              </a:spcBef>
              <a:buFont typeface="Calibri" pitchFamily="34" charset="0"/>
              <a:buNone/>
            </a:pPr>
            <a:endParaRPr lang="en-US" b="0" dirty="0" smtClean="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a:lstStyle/>
          <a:p>
            <a:endParaRPr lang="en-SG" smtClean="0"/>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55301" name="Slide Number Placeholder 4"/>
          <p:cNvSpPr>
            <a:spLocks noGrp="1"/>
          </p:cNvSpPr>
          <p:nvPr>
            <p:ph type="sldNum" sz="quarter" idx="5"/>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fld id="{B044B8CB-061F-430C-9CFA-D6ABF5023807}" type="slidenum">
              <a:rPr lang="en-GB">
                <a:latin typeface="Times New Roman" pitchFamily="18" charset="0"/>
              </a:rPr>
              <a:pPr/>
              <a:t>8</a:t>
            </a:fld>
            <a:endParaRPr lang="en-GB">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a:lstStyle/>
          <a:p>
            <a:pPr marL="227013" indent="-227013"/>
            <a:endParaRPr lang="en-SG" smtClean="0"/>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56325" name="Slide Number Placeholder 4"/>
          <p:cNvSpPr>
            <a:spLocks noGrp="1"/>
          </p:cNvSpPr>
          <p:nvPr>
            <p:ph type="sldNum" sz="quarter" idx="5"/>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fld id="{E3180116-8D7B-4A10-A22E-5D3D2C8F0533}" type="slidenum">
              <a:rPr lang="en-GB">
                <a:latin typeface="Times New Roman" pitchFamily="18" charset="0"/>
              </a:rPr>
              <a:pPr/>
              <a:t>9</a:t>
            </a:fld>
            <a:endParaRPr lang="en-GB">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sq">
                <a:solidFill>
                  <a:srgbClr val="000000"/>
                </a:solidFill>
                <a:miter lim="800000"/>
                <a:headEnd type="none" w="sm" len="sm"/>
                <a:tailEnd type="none" w="sm" len="sm"/>
              </a14:hiddenLine>
            </a:ext>
          </a:extLst>
        </p:spPr>
        <p:txBody>
          <a:bodyPr/>
          <a:lstStyle/>
          <a:p>
            <a:endParaRPr lang="en-SG" smtClean="0"/>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57349" name="Slide Number Placeholder 4"/>
          <p:cNvSpPr>
            <a:spLocks noGrp="1"/>
          </p:cNvSpPr>
          <p:nvPr>
            <p:ph type="sldNum" sz="quarter" idx="5"/>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defTabSz="952500" eaLnBrk="0" hangingPunct="0">
              <a:defRPr>
                <a:solidFill>
                  <a:schemeClr val="tx1"/>
                </a:solidFill>
                <a:latin typeface="Arial" charset="0"/>
                <a:cs typeface="Arial" charset="0"/>
              </a:defRPr>
            </a:lvl1pPr>
            <a:lvl2pPr marL="742950" indent="-285750" defTabSz="952500" eaLnBrk="0" hangingPunct="0">
              <a:defRPr>
                <a:solidFill>
                  <a:schemeClr val="tx1"/>
                </a:solidFill>
                <a:latin typeface="Arial" charset="0"/>
                <a:cs typeface="Arial" charset="0"/>
              </a:defRPr>
            </a:lvl2pPr>
            <a:lvl3pPr marL="1143000" indent="-228600" defTabSz="952500" eaLnBrk="0" hangingPunct="0">
              <a:defRPr>
                <a:solidFill>
                  <a:schemeClr val="tx1"/>
                </a:solidFill>
                <a:latin typeface="Arial" charset="0"/>
                <a:cs typeface="Arial" charset="0"/>
              </a:defRPr>
            </a:lvl3pPr>
            <a:lvl4pPr marL="1600200" indent="-228600" defTabSz="952500" eaLnBrk="0" hangingPunct="0">
              <a:defRPr>
                <a:solidFill>
                  <a:schemeClr val="tx1"/>
                </a:solidFill>
                <a:latin typeface="Arial" charset="0"/>
                <a:cs typeface="Arial" charset="0"/>
              </a:defRPr>
            </a:lvl4pPr>
            <a:lvl5pPr marL="2057400" indent="-228600" defTabSz="952500" eaLnBrk="0" hangingPunct="0">
              <a:defRPr>
                <a:solidFill>
                  <a:schemeClr val="tx1"/>
                </a:solidFill>
                <a:latin typeface="Arial" charset="0"/>
                <a:cs typeface="Arial" charset="0"/>
              </a:defRPr>
            </a:lvl5pPr>
            <a:lvl6pPr marL="2514600" indent="-228600" defTabSz="952500" eaLnBrk="0" fontAlgn="base" hangingPunct="0">
              <a:spcBef>
                <a:spcPct val="0"/>
              </a:spcBef>
              <a:spcAft>
                <a:spcPct val="0"/>
              </a:spcAft>
              <a:defRPr>
                <a:solidFill>
                  <a:schemeClr val="tx1"/>
                </a:solidFill>
                <a:latin typeface="Arial" charset="0"/>
                <a:cs typeface="Arial" charset="0"/>
              </a:defRPr>
            </a:lvl6pPr>
            <a:lvl7pPr marL="2971800" indent="-228600" defTabSz="952500" eaLnBrk="0" fontAlgn="base" hangingPunct="0">
              <a:spcBef>
                <a:spcPct val="0"/>
              </a:spcBef>
              <a:spcAft>
                <a:spcPct val="0"/>
              </a:spcAft>
              <a:defRPr>
                <a:solidFill>
                  <a:schemeClr val="tx1"/>
                </a:solidFill>
                <a:latin typeface="Arial" charset="0"/>
                <a:cs typeface="Arial" charset="0"/>
              </a:defRPr>
            </a:lvl7pPr>
            <a:lvl8pPr marL="3429000" indent="-228600" defTabSz="952500" eaLnBrk="0" fontAlgn="base" hangingPunct="0">
              <a:spcBef>
                <a:spcPct val="0"/>
              </a:spcBef>
              <a:spcAft>
                <a:spcPct val="0"/>
              </a:spcAft>
              <a:defRPr>
                <a:solidFill>
                  <a:schemeClr val="tx1"/>
                </a:solidFill>
                <a:latin typeface="Arial" charset="0"/>
                <a:cs typeface="Arial" charset="0"/>
              </a:defRPr>
            </a:lvl8pPr>
            <a:lvl9pPr marL="3886200" indent="-228600" defTabSz="952500" eaLnBrk="0" fontAlgn="base" hangingPunct="0">
              <a:spcBef>
                <a:spcPct val="0"/>
              </a:spcBef>
              <a:spcAft>
                <a:spcPct val="0"/>
              </a:spcAft>
              <a:defRPr>
                <a:solidFill>
                  <a:schemeClr val="tx1"/>
                </a:solidFill>
                <a:latin typeface="Arial" charset="0"/>
                <a:cs typeface="Arial" charset="0"/>
              </a:defRPr>
            </a:lvl9pPr>
          </a:lstStyle>
          <a:p>
            <a:fld id="{41E47181-DA43-4664-9F06-E3F4B2087E29}" type="slidenum">
              <a:rPr lang="en-GB">
                <a:latin typeface="Times New Roman" pitchFamily="18" charset="0"/>
              </a:rPr>
              <a:pPr/>
              <a:t>10</a:t>
            </a:fld>
            <a:endParaRPr lang="en-GB">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solidFill>
                  <a:srgbClr val="000000"/>
                </a:solidFill>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a:solidFill>
                  <a:srgbClr val="000000"/>
                </a:solidFill>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a:solidFill>
                    <a:srgbClr val="000000"/>
                  </a:solidFill>
                  <a:latin typeface="Times New Roman" pitchFamily="18" charset="0"/>
                </a:endParaRPr>
              </a:p>
            </p:txBody>
          </p:sp>
        </p:grpSp>
      </p:grpSp>
      <p:sp>
        <p:nvSpPr>
          <p:cNvPr id="29902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29902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3733800" y="6248400"/>
            <a:ext cx="2133600" cy="457200"/>
          </a:xfrm>
        </p:spPr>
        <p:txBody>
          <a:bodyPr/>
          <a:lstStyle>
            <a:lvl1pPr>
              <a:defRPr/>
            </a:lvl1pPr>
          </a:lstStyle>
          <a:p>
            <a:pPr>
              <a:defRPr/>
            </a:pPr>
            <a:endParaRPr lang="en-US">
              <a:solidFill>
                <a:srgbClr val="000000"/>
              </a:solidFill>
            </a:endParaRPr>
          </a:p>
        </p:txBody>
      </p:sp>
      <p:sp>
        <p:nvSpPr>
          <p:cNvPr id="19" name="Rectangle 17"/>
          <p:cNvSpPr>
            <a:spLocks noGrp="1" noChangeArrowheads="1"/>
          </p:cNvSpPr>
          <p:nvPr>
            <p:ph type="ftr" sz="quarter" idx="11"/>
          </p:nvPr>
        </p:nvSpPr>
        <p:spPr/>
        <p:txBody>
          <a:bodyPr/>
          <a:lstStyle>
            <a:lvl1pPr>
              <a:defRPr/>
            </a:lvl1pPr>
          </a:lstStyle>
          <a:p>
            <a:pPr algn="l">
              <a:defRPr/>
            </a:pPr>
            <a:r>
              <a:rPr lang="en-US" dirty="0" smtClean="0">
                <a:solidFill>
                  <a:srgbClr val="000000"/>
                </a:solidFill>
              </a:rPr>
              <a:t>CS1010 (AY2012/3 Semester 1)</a:t>
            </a:r>
            <a:endParaRPr lang="en-US" dirty="0">
              <a:solidFill>
                <a:srgbClr val="000000"/>
              </a:solidFill>
            </a:endParaRPr>
          </a:p>
        </p:txBody>
      </p:sp>
      <p:sp>
        <p:nvSpPr>
          <p:cNvPr id="20" name="Rectangle 18"/>
          <p:cNvSpPr>
            <a:spLocks noGrp="1" noChangeArrowheads="1"/>
          </p:cNvSpPr>
          <p:nvPr>
            <p:ph type="sldNum" sz="quarter" idx="12"/>
          </p:nvPr>
        </p:nvSpPr>
        <p:spPr/>
        <p:txBody>
          <a:bodyPr/>
          <a:lstStyle>
            <a:lvl1pPr>
              <a:defRPr/>
            </a:lvl1pPr>
          </a:lstStyle>
          <a:p>
            <a:pPr>
              <a:defRPr/>
            </a:pPr>
            <a:r>
              <a:rPr lang="en-SG" dirty="0" smtClean="0">
                <a:solidFill>
                  <a:srgbClr val="000000"/>
                </a:solidFill>
              </a:rPr>
              <a:t>Week10 - </a:t>
            </a:r>
            <a:fld id="{826CE3FE-375E-445E-AA3D-D35679B60A26}" type="slidenum">
              <a:rPr lang="en-SG" smtClean="0">
                <a:solidFill>
                  <a:srgbClr val="000000"/>
                </a:solidFill>
              </a:rPr>
              <a:pPr>
                <a:defRPr/>
              </a:pPr>
              <a:t>‹#›</a:t>
            </a:fld>
            <a:endParaRPr lang="en-SG" dirty="0">
              <a:solidFill>
                <a:srgbClr val="000000"/>
              </a:solidFill>
            </a:endParaRPr>
          </a:p>
        </p:txBody>
      </p:sp>
    </p:spTree>
    <p:extLst>
      <p:ext uri="{BB962C8B-B14F-4D97-AF65-F5344CB8AC3E}">
        <p14:creationId xmlns="" xmlns:p14="http://schemas.microsoft.com/office/powerpoint/2010/main" val="3150006092"/>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6860"/>
            <a:ext cx="8229600" cy="808894"/>
          </a:xfrm>
        </p:spPr>
        <p:txBody>
          <a:bodyPr/>
          <a:lstStyle>
            <a:lvl1pPr>
              <a:defRPr sz="4000">
                <a:solidFill>
                  <a:srgbClr val="9933FF"/>
                </a:solidFill>
                <a:latin typeface="Garamond"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71600"/>
            <a:ext cx="8229600" cy="4495800"/>
          </a:xfrm>
        </p:spPr>
        <p:txBody>
          <a:bodyPr/>
          <a:lstStyle>
            <a:lvl1pPr>
              <a:defRPr sz="2400">
                <a:solidFill>
                  <a:srgbClr val="0000FF"/>
                </a:solidFill>
              </a:defRPr>
            </a:lvl1pPr>
            <a:lvl2pPr>
              <a:defRPr sz="2000"/>
            </a:lvl2pPr>
            <a:lvl3pPr>
              <a:defRPr sz="1800"/>
            </a:lvl3pPr>
            <a:lvl4pPr>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pPr algn="l">
              <a:defRPr/>
            </a:pPr>
            <a:r>
              <a:rPr lang="en-US" dirty="0" smtClean="0">
                <a:solidFill>
                  <a:srgbClr val="000000"/>
                </a:solidFill>
              </a:rPr>
              <a:t>CS1010 (AY2012/3 Semester 1)</a:t>
            </a:r>
            <a:endParaRPr lang="en-US" dirty="0">
              <a:solidFill>
                <a:srgbClr val="000000"/>
              </a:solidFill>
            </a:endParaRPr>
          </a:p>
        </p:txBody>
      </p:sp>
      <p:sp>
        <p:nvSpPr>
          <p:cNvPr id="5" name="Slide Number Placeholder 4"/>
          <p:cNvSpPr>
            <a:spLocks noGrp="1"/>
          </p:cNvSpPr>
          <p:nvPr>
            <p:ph type="sldNum" sz="quarter" idx="11"/>
          </p:nvPr>
        </p:nvSpPr>
        <p:spPr/>
        <p:txBody>
          <a:bodyPr/>
          <a:lstStyle>
            <a:lvl1pPr>
              <a:defRPr lang="en-US" sz="1000">
                <a:latin typeface="+mj-lt"/>
              </a:defRPr>
            </a:lvl1pPr>
          </a:lstStyle>
          <a:p>
            <a:pPr>
              <a:defRPr/>
            </a:pPr>
            <a:r>
              <a:rPr lang="en-SG" dirty="0" smtClean="0">
                <a:solidFill>
                  <a:srgbClr val="000000"/>
                </a:solidFill>
              </a:rPr>
              <a:t>Week10 - </a:t>
            </a:r>
            <a:fld id="{CC4E50E2-CD7E-4F2D-86CF-4347527F4E5E}" type="slidenum">
              <a:rPr lang="en-SG" smtClean="0">
                <a:solidFill>
                  <a:srgbClr val="000000"/>
                </a:solidFill>
              </a:rPr>
              <a:pPr>
                <a:defRPr/>
              </a:pPr>
              <a:t>‹#›</a:t>
            </a:fld>
            <a:endParaRPr lang="en-SG" dirty="0">
              <a:solidFill>
                <a:srgbClr val="000000"/>
              </a:solidFill>
            </a:endParaRPr>
          </a:p>
        </p:txBody>
      </p:sp>
      <p:sp>
        <p:nvSpPr>
          <p:cNvPr id="6" name="Date Placeholder 5"/>
          <p:cNvSpPr>
            <a:spLocks noGrp="1"/>
          </p:cNvSpPr>
          <p:nvPr>
            <p:ph type="dt" sz="half" idx="12"/>
          </p:nvPr>
        </p:nvSpPr>
        <p:spPr>
          <a:xfrm>
            <a:off x="3886200" y="6248400"/>
            <a:ext cx="2133600" cy="476250"/>
          </a:xfrm>
        </p:spPr>
        <p:txBody>
          <a:bodyPr/>
          <a:lstStyle>
            <a:lvl1pPr>
              <a:defRPr/>
            </a:lvl1pPr>
          </a:lstStyle>
          <a:p>
            <a:pPr>
              <a:defRPr/>
            </a:pPr>
            <a:endParaRPr lang="en-US">
              <a:solidFill>
                <a:srgbClr val="000000"/>
              </a:solidFill>
            </a:endParaRPr>
          </a:p>
        </p:txBody>
      </p:sp>
    </p:spTree>
    <p:extLst>
      <p:ext uri="{BB962C8B-B14F-4D97-AF65-F5344CB8AC3E}">
        <p14:creationId xmlns="" xmlns:p14="http://schemas.microsoft.com/office/powerpoint/2010/main" val="2554116599"/>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ftr" sz="quarter" idx="3"/>
          </p:nvPr>
        </p:nvSpPr>
        <p:spPr bwMode="auto">
          <a:xfrm>
            <a:off x="457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algn="l">
              <a:defRPr/>
            </a:pPr>
            <a:r>
              <a:rPr lang="en-US" dirty="0" smtClean="0">
                <a:solidFill>
                  <a:srgbClr val="000000"/>
                </a:solidFill>
              </a:rPr>
              <a:t>CS1010 (AY2012/3 Semester 1)</a:t>
            </a:r>
            <a:endParaRPr lang="en-US" dirty="0">
              <a:solidFill>
                <a:srgbClr val="000000"/>
              </a:solidFill>
            </a:endParaRPr>
          </a:p>
        </p:txBody>
      </p:sp>
      <p:sp>
        <p:nvSpPr>
          <p:cNvPr id="29798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lang="en-US" sz="1000">
                <a:latin typeface="+mj-lt"/>
                <a:cs typeface="Arial" charset="0"/>
              </a:defRPr>
            </a:lvl1pPr>
          </a:lstStyle>
          <a:p>
            <a:pPr>
              <a:defRPr/>
            </a:pPr>
            <a:r>
              <a:rPr lang="en-SG" dirty="0" smtClean="0">
                <a:solidFill>
                  <a:srgbClr val="000000"/>
                </a:solidFill>
              </a:rPr>
              <a:t>Week10 - </a:t>
            </a:r>
            <a:fld id="{2BA8DEFE-F8A0-4495-9E9A-55C0FD41D5E9}" type="slidenum">
              <a:rPr lang="en-SG" smtClean="0">
                <a:solidFill>
                  <a:srgbClr val="000000"/>
                </a:solidFill>
              </a:rPr>
              <a:pPr>
                <a:defRPr/>
              </a:pPr>
              <a:t>‹#›</a:t>
            </a:fld>
            <a:endParaRPr lang="en-SG" dirty="0">
              <a:solidFill>
                <a:srgbClr val="000000"/>
              </a:solidFill>
            </a:endParaRPr>
          </a:p>
        </p:txBody>
      </p:sp>
      <p:grpSp>
        <p:nvGrpSpPr>
          <p:cNvPr id="1028" name="Group 4"/>
          <p:cNvGrpSpPr>
            <a:grpSpLocks/>
          </p:cNvGrpSpPr>
          <p:nvPr/>
        </p:nvGrpSpPr>
        <p:grpSpPr bwMode="auto">
          <a:xfrm>
            <a:off x="0" y="0"/>
            <a:ext cx="9144000" cy="546100"/>
            <a:chOff x="0" y="0"/>
            <a:chExt cx="5760" cy="344"/>
          </a:xfrm>
        </p:grpSpPr>
        <p:sp>
          <p:nvSpPr>
            <p:cNvPr id="29798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solidFill>
                  <a:srgbClr val="000000"/>
                </a:solidFill>
                <a:latin typeface="Times New Roman" pitchFamily="18" charset="0"/>
              </a:endParaRPr>
            </a:p>
          </p:txBody>
        </p:sp>
        <p:sp>
          <p:nvSpPr>
            <p:cNvPr id="29799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29799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a:solidFill>
                  <a:srgbClr val="C00000"/>
                </a:solidFill>
              </a:endParaRPr>
            </a:p>
          </p:txBody>
        </p:sp>
        <p:sp>
          <p:nvSpPr>
            <p:cNvPr id="29799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a:solidFill>
                  <a:srgbClr val="C00000"/>
                </a:solidFill>
              </a:endParaRPr>
            </a:p>
          </p:txBody>
        </p:sp>
        <p:sp>
          <p:nvSpPr>
            <p:cNvPr id="29799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a:solidFill>
                  <a:srgbClr val="9999CC"/>
                </a:solidFill>
              </a:endParaRPr>
            </a:p>
          </p:txBody>
        </p:sp>
        <p:sp>
          <p:nvSpPr>
            <p:cNvPr id="29799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a:solidFill>
                  <a:srgbClr val="C00000"/>
                </a:solidFill>
              </a:endParaRPr>
            </a:p>
          </p:txBody>
        </p:sp>
        <p:sp>
          <p:nvSpPr>
            <p:cNvPr id="29799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solidFill>
                  <a:srgbClr val="000000"/>
                </a:solidFill>
                <a:latin typeface="Times New Roman" pitchFamily="18" charset="0"/>
              </a:endParaRPr>
            </a:p>
          </p:txBody>
        </p:sp>
        <p:sp>
          <p:nvSpPr>
            <p:cNvPr id="29799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a:solidFill>
                  <a:srgbClr val="9999CC"/>
                </a:solidFill>
              </a:endParaRPr>
            </a:p>
          </p:txBody>
        </p:sp>
        <p:sp>
          <p:nvSpPr>
            <p:cNvPr id="29799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a:solidFill>
                  <a:srgbClr val="9999CC"/>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8000" name="Rectangle 16"/>
          <p:cNvSpPr>
            <a:spLocks noGrp="1" noChangeArrowheads="1"/>
          </p:cNvSpPr>
          <p:nvPr>
            <p:ph type="dt" sz="half" idx="2"/>
          </p:nvPr>
        </p:nvSpPr>
        <p:spPr bwMode="auto">
          <a:xfrm>
            <a:off x="35814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solidFill>
                <a:srgbClr val="000000"/>
              </a:solidFill>
            </a:endParaRPr>
          </a:p>
        </p:txBody>
      </p:sp>
    </p:spTree>
    <p:extLst>
      <p:ext uri="{BB962C8B-B14F-4D97-AF65-F5344CB8AC3E}">
        <p14:creationId xmlns="" xmlns:p14="http://schemas.microsoft.com/office/powerpoint/2010/main" val="2464981781"/>
      </p:ext>
    </p:extLst>
  </p:cSld>
  <p:clrMap bg1="lt1" tx1="dk1" bg2="lt2" tx2="dk2" accent1="accent1" accent2="accent2" accent3="accent3" accent4="accent4" accent5="accent5" accent6="accent6" hlink="hlink" folHlink="folHlink"/>
  <p:sldLayoutIdLst>
    <p:sldLayoutId id="2147484746" r:id="rId1"/>
    <p:sldLayoutId id="2147484747" r:id="rId2"/>
  </p:sldLayoutIdLst>
  <p:transition>
    <p:fade/>
  </p:transition>
  <p:timing>
    <p:tnLst>
      <p:par>
        <p:cTn id="1" dur="indefinite" restart="never" nodeType="tmRoot"/>
      </p:par>
    </p:tnLst>
  </p:timing>
  <p:hf hd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10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sorting-algorithms.com/" TargetMode="External"/><Relationship Id="rId7" Type="http://schemas.openxmlformats.org/officeDocument/2006/relationships/image" Target="../media/image5.jpeg"/><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hyperlink" Target="http://www.youtube.com/watch?v=lyZQPjUT5B4" TargetMode="External"/><Relationship Id="rId5" Type="http://schemas.openxmlformats.org/officeDocument/2006/relationships/hyperlink" Target="http://www.youtube.com/watch?v=Ns4TPTC8whw" TargetMode="External"/><Relationship Id="rId4" Type="http://schemas.openxmlformats.org/officeDocument/2006/relationships/hyperlink" Target="http://www.cs.ubc.ca/~harrison/Java/sorting-demo.html"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62000" y="2590800"/>
            <a:ext cx="8153400" cy="1066800"/>
          </a:xfrm>
        </p:spPr>
        <p:txBody>
          <a:bodyPr/>
          <a:lstStyle/>
          <a:p>
            <a:pPr eaLnBrk="1" hangingPunct="1"/>
            <a:r>
              <a:rPr lang="en-GB" sz="2900" b="1" smtClean="0"/>
              <a:t>CS1010: Programming Methodology</a:t>
            </a:r>
            <a:r>
              <a:rPr lang="en-GB" b="1" smtClean="0"/>
              <a:t> </a:t>
            </a:r>
            <a:r>
              <a:rPr lang="en-GB" sz="2900" b="1" smtClean="0">
                <a:hlinkClick r:id="rId3"/>
              </a:rPr>
              <a:t>http://www.comp.nus.edu.sg/~cs1010/</a:t>
            </a:r>
            <a:endParaRPr lang="en-GB" sz="2900" b="1" smtClean="0"/>
          </a:p>
        </p:txBody>
      </p:sp>
      <p:pic>
        <p:nvPicPr>
          <p:cNvPr id="12291" name="Picture 13" descr="Full_Colour_Thumb"/>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810000" y="4724400"/>
            <a:ext cx="1600200" cy="887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38150" y="1455739"/>
            <a:ext cx="8229600" cy="4792662"/>
          </a:xfrm>
        </p:spPr>
        <p:txBody>
          <a:bodyPr/>
          <a:lstStyle/>
          <a:p>
            <a:pPr eaLnBrk="1" hangingPunct="1">
              <a:spcBef>
                <a:spcPts val="600"/>
              </a:spcBef>
            </a:pPr>
            <a:r>
              <a:rPr lang="en-US" altLang="ja-JP" sz="2400" dirty="0" smtClean="0">
                <a:solidFill>
                  <a:schemeClr val="tx1"/>
                </a:solidFill>
                <a:ea typeface="ＭＳ Ｐゴシック" pitchFamily="34" charset="-128"/>
              </a:rPr>
              <a:t>Problem statement:</a:t>
            </a:r>
            <a:endParaRPr lang="en-US" altLang="ja-JP" sz="1800" dirty="0" smtClean="0">
              <a:solidFill>
                <a:schemeClr val="tx1"/>
              </a:solidFill>
              <a:ea typeface="ＭＳ Ｐゴシック" pitchFamily="34" charset="-128"/>
            </a:endParaRPr>
          </a:p>
          <a:p>
            <a:pPr marL="892175" lvl="2" indent="0" eaLnBrk="1" hangingPunct="1">
              <a:spcBef>
                <a:spcPts val="600"/>
              </a:spcBef>
              <a:buFont typeface="Wingdings" pitchFamily="2" charset="2"/>
              <a:buNone/>
            </a:pPr>
            <a:r>
              <a:rPr lang="en-US" altLang="ja-JP" sz="2000" dirty="0" smtClean="0">
                <a:solidFill>
                  <a:srgbClr val="990033"/>
                </a:solidFill>
                <a:ea typeface="ＭＳ Ｐゴシック" pitchFamily="34" charset="-128"/>
              </a:rPr>
              <a:t>Given a list (collection of data) and a search key X, return the position of X in the list if it exists. </a:t>
            </a:r>
          </a:p>
          <a:p>
            <a:pPr marL="892175" lvl="2" indent="0" eaLnBrk="1" hangingPunct="1">
              <a:spcBef>
                <a:spcPts val="600"/>
              </a:spcBef>
              <a:buFont typeface="Wingdings" pitchFamily="2" charset="2"/>
              <a:buNone/>
            </a:pPr>
            <a:r>
              <a:rPr lang="en-US" altLang="ja-JP" sz="2000" dirty="0" smtClean="0">
                <a:solidFill>
                  <a:srgbClr val="990033"/>
                </a:solidFill>
                <a:ea typeface="ＭＳ Ｐゴシック" pitchFamily="34" charset="-128"/>
              </a:rPr>
              <a:t>For simplicity, we shall assume there are no duplicate values in the list.</a:t>
            </a:r>
          </a:p>
          <a:p>
            <a:pPr eaLnBrk="1" hangingPunct="1">
              <a:spcBef>
                <a:spcPts val="1200"/>
              </a:spcBef>
            </a:pPr>
            <a:r>
              <a:rPr lang="en-US" altLang="ja-JP" sz="2400" dirty="0" smtClean="0">
                <a:solidFill>
                  <a:schemeClr val="tx1"/>
                </a:solidFill>
                <a:ea typeface="ＭＳ Ｐゴシック" pitchFamily="34" charset="-128"/>
              </a:rPr>
              <a:t>Our learning objectives:</a:t>
            </a:r>
            <a:endParaRPr lang="en-US" altLang="ja-JP" sz="2000" dirty="0" smtClean="0">
              <a:ea typeface="ＭＳ Ｐゴシック" pitchFamily="34" charset="-128"/>
            </a:endParaRPr>
          </a:p>
          <a:p>
            <a:pPr lvl="1" eaLnBrk="1" hangingPunct="1">
              <a:spcBef>
                <a:spcPts val="600"/>
              </a:spcBef>
            </a:pPr>
            <a:r>
              <a:rPr lang="en-US" altLang="ja-JP" sz="2000" dirty="0" smtClean="0">
                <a:ea typeface="ＭＳ Ｐゴシック" pitchFamily="34" charset="-128"/>
              </a:rPr>
              <a:t>Two methods of finding an item with the search key X</a:t>
            </a:r>
          </a:p>
          <a:p>
            <a:pPr lvl="2" eaLnBrk="1" hangingPunct="1">
              <a:spcBef>
                <a:spcPts val="600"/>
              </a:spcBef>
            </a:pPr>
            <a:r>
              <a:rPr lang="en-US" altLang="ja-JP" sz="2000" dirty="0" smtClean="0">
                <a:ea typeface="ＭＳ Ｐゴシック" pitchFamily="34" charset="-128"/>
              </a:rPr>
              <a:t>Linear/Sequential Search</a:t>
            </a:r>
          </a:p>
          <a:p>
            <a:pPr lvl="2" eaLnBrk="1" hangingPunct="1">
              <a:spcBef>
                <a:spcPts val="600"/>
              </a:spcBef>
            </a:pPr>
            <a:r>
              <a:rPr lang="en-US" altLang="ja-JP" sz="2000" dirty="0" smtClean="0">
                <a:ea typeface="ＭＳ Ｐゴシック" pitchFamily="34" charset="-128"/>
              </a:rPr>
              <a:t>Binary Search</a:t>
            </a:r>
          </a:p>
          <a:p>
            <a:pPr lvl="1" eaLnBrk="1" hangingPunct="1">
              <a:spcBef>
                <a:spcPts val="600"/>
              </a:spcBef>
            </a:pPr>
            <a:r>
              <a:rPr lang="en-US" altLang="ja-JP" dirty="0" smtClean="0">
                <a:ea typeface="ＭＳ Ｐゴシック" pitchFamily="34" charset="-128"/>
              </a:rPr>
              <a:t>Quantitative assessment of the quality of the method</a:t>
            </a:r>
            <a:endParaRPr lang="en-US" altLang="ja-JP" sz="2000" dirty="0" smtClean="0">
              <a:ea typeface="ＭＳ Ｐゴシック" pitchFamily="34" charset="-128"/>
            </a:endParaRPr>
          </a:p>
          <a:p>
            <a:pPr marL="0" indent="0">
              <a:lnSpc>
                <a:spcPct val="90000"/>
              </a:lnSpc>
              <a:buNone/>
            </a:pPr>
            <a:endParaRPr lang="en-SG" sz="2400" dirty="0" smtClean="0"/>
          </a:p>
        </p:txBody>
      </p:sp>
      <p:pic>
        <p:nvPicPr>
          <p:cNvPr id="18438" name="Picture 6" descr="22614-Clipart-Illustration-Of-A-Yellow-Man-Kneeling-On-One-Knee-To-Look-Closer-At-Something-While-Inspecting-Or-Investigating.jp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672388" y="196850"/>
            <a:ext cx="1301750" cy="1301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3. Introduction to Searching </a:t>
            </a:r>
            <a:r>
              <a:rPr lang="en-US" dirty="0"/>
              <a:t>(2/2)</a:t>
            </a:r>
            <a:endParaRPr lang="en-SG" dirty="0"/>
          </a:p>
        </p:txBody>
      </p:sp>
      <p:sp>
        <p:nvSpPr>
          <p:cNvPr id="5" name="Slide Number Placeholder 4"/>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10</a:t>
            </a:fld>
            <a:endParaRPr lang="en-SG" dirty="0">
              <a:solidFill>
                <a:srgbClr val="000000"/>
              </a:solidFill>
            </a:endParaRP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38150" y="1455739"/>
            <a:ext cx="8229600" cy="4792662"/>
          </a:xfrm>
        </p:spPr>
        <p:txBody>
          <a:bodyPr/>
          <a:lstStyle/>
          <a:p>
            <a:pPr eaLnBrk="1" hangingPunct="1">
              <a:spcBef>
                <a:spcPts val="600"/>
              </a:spcBef>
            </a:pPr>
            <a:r>
              <a:rPr lang="en-US" altLang="ja-JP" sz="2400" dirty="0" smtClean="0">
                <a:solidFill>
                  <a:schemeClr val="tx1"/>
                </a:solidFill>
                <a:ea typeface="ＭＳ Ｐゴシック" pitchFamily="34" charset="-128"/>
              </a:rPr>
              <a:t>Problem statement:</a:t>
            </a:r>
            <a:endParaRPr lang="en-US" altLang="ja-JP" sz="1800" dirty="0" smtClean="0">
              <a:solidFill>
                <a:schemeClr val="tx1"/>
              </a:solidFill>
              <a:ea typeface="ＭＳ Ｐゴシック" pitchFamily="34" charset="-128"/>
            </a:endParaRPr>
          </a:p>
          <a:p>
            <a:pPr marL="892175" lvl="2" indent="0" eaLnBrk="1" hangingPunct="1">
              <a:spcBef>
                <a:spcPts val="600"/>
              </a:spcBef>
              <a:buFont typeface="Wingdings" pitchFamily="2" charset="2"/>
              <a:buNone/>
            </a:pPr>
            <a:r>
              <a:rPr lang="en-US" altLang="ja-JP" sz="2000" dirty="0" smtClean="0">
                <a:solidFill>
                  <a:srgbClr val="990033"/>
                </a:solidFill>
                <a:ea typeface="ＭＳ Ｐゴシック" pitchFamily="34" charset="-128"/>
              </a:rPr>
              <a:t>Given a list (collection of data) and a search key X, return the position of X in the list if it exists. </a:t>
            </a:r>
          </a:p>
          <a:p>
            <a:pPr marL="892175" lvl="2" indent="0" eaLnBrk="1" hangingPunct="1">
              <a:spcBef>
                <a:spcPts val="600"/>
              </a:spcBef>
              <a:buFont typeface="Wingdings" pitchFamily="2" charset="2"/>
              <a:buNone/>
            </a:pPr>
            <a:r>
              <a:rPr lang="en-US" altLang="ja-JP" sz="2000" dirty="0" smtClean="0">
                <a:solidFill>
                  <a:srgbClr val="990033"/>
                </a:solidFill>
                <a:ea typeface="ＭＳ Ｐゴシック" pitchFamily="34" charset="-128"/>
              </a:rPr>
              <a:t>For simplicity, we shall assume there are no duplicate values in the list.</a:t>
            </a:r>
          </a:p>
          <a:p>
            <a:pPr eaLnBrk="1" hangingPunct="1">
              <a:spcBef>
                <a:spcPts val="1200"/>
              </a:spcBef>
            </a:pPr>
            <a:r>
              <a:rPr lang="en-US" altLang="ja-JP" sz="2400" dirty="0" smtClean="0">
                <a:solidFill>
                  <a:schemeClr val="tx1"/>
                </a:solidFill>
                <a:ea typeface="ＭＳ Ｐゴシック" pitchFamily="34" charset="-128"/>
              </a:rPr>
              <a:t>We will count </a:t>
            </a:r>
            <a:r>
              <a:rPr lang="en-US" altLang="ja-JP" sz="2400" dirty="0" smtClean="0">
                <a:ea typeface="ＭＳ Ｐゴシック" pitchFamily="34" charset="-128"/>
              </a:rPr>
              <a:t>the number of comparisons </a:t>
            </a:r>
            <a:r>
              <a:rPr lang="en-US" altLang="ja-JP" sz="2400" dirty="0" smtClean="0">
                <a:solidFill>
                  <a:schemeClr val="tx1"/>
                </a:solidFill>
                <a:ea typeface="ＭＳ Ｐゴシック" pitchFamily="34" charset="-128"/>
              </a:rPr>
              <a:t>the algorithms make to analyze their performance. </a:t>
            </a:r>
          </a:p>
          <a:p>
            <a:pPr lvl="1" eaLnBrk="1" hangingPunct="1">
              <a:spcBef>
                <a:spcPts val="600"/>
              </a:spcBef>
            </a:pPr>
            <a:r>
              <a:rPr lang="en-US" altLang="ja-JP" sz="2000" dirty="0" smtClean="0">
                <a:ea typeface="ＭＳ Ｐゴシック" pitchFamily="34" charset="-128"/>
              </a:rPr>
              <a:t>The ideal searching algorithm will make </a:t>
            </a:r>
            <a:r>
              <a:rPr lang="en-US" altLang="ja-JP" sz="2000" i="1" u="sng" dirty="0" smtClean="0">
                <a:ea typeface="ＭＳ Ｐゴシック" pitchFamily="34" charset="-128"/>
              </a:rPr>
              <a:t>the least possible number of comparisons</a:t>
            </a:r>
            <a:r>
              <a:rPr lang="en-US" altLang="ja-JP" sz="2000" dirty="0" smtClean="0">
                <a:ea typeface="ＭＳ Ｐゴシック" pitchFamily="34" charset="-128"/>
              </a:rPr>
              <a:t> to locate the desired data.</a:t>
            </a:r>
          </a:p>
          <a:p>
            <a:pPr lvl="1" eaLnBrk="1" hangingPunct="1">
              <a:spcBef>
                <a:spcPts val="600"/>
              </a:spcBef>
            </a:pPr>
            <a:r>
              <a:rPr lang="en-US" altLang="ja-JP" sz="2000" dirty="0" smtClean="0">
                <a:ea typeface="ＭＳ Ｐゴシック" pitchFamily="34" charset="-128"/>
              </a:rPr>
              <a:t>We will introduce worst-case scenario.</a:t>
            </a:r>
          </a:p>
          <a:p>
            <a:pPr lvl="1" eaLnBrk="1" hangingPunct="1">
              <a:spcBef>
                <a:spcPts val="600"/>
              </a:spcBef>
            </a:pPr>
            <a:r>
              <a:rPr lang="en-US" altLang="ja-JP" sz="1800" dirty="0" smtClean="0">
                <a:ea typeface="ＭＳ Ｐゴシック" pitchFamily="34" charset="-128"/>
              </a:rPr>
              <a:t>(This topic is called </a:t>
            </a:r>
            <a:r>
              <a:rPr lang="en-US" altLang="ja-JP" sz="1800" dirty="0" smtClean="0">
                <a:solidFill>
                  <a:srgbClr val="0000FF"/>
                </a:solidFill>
                <a:ea typeface="ＭＳ Ｐゴシック" pitchFamily="34" charset="-128"/>
              </a:rPr>
              <a:t>analysis of algorithms</a:t>
            </a:r>
            <a:r>
              <a:rPr lang="en-US" altLang="ja-JP" sz="1800" dirty="0" smtClean="0">
                <a:ea typeface="ＭＳ Ｐゴシック" pitchFamily="34" charset="-128"/>
              </a:rPr>
              <a:t>, which will be formally introduced in CS1020. Here, we will give an informal introduction just for an appreciation.)</a:t>
            </a:r>
          </a:p>
          <a:p>
            <a:pPr>
              <a:lnSpc>
                <a:spcPct val="90000"/>
              </a:lnSpc>
            </a:pPr>
            <a:endParaRPr lang="en-SG" sz="2400" dirty="0" smtClean="0"/>
          </a:p>
        </p:txBody>
      </p:sp>
      <p:pic>
        <p:nvPicPr>
          <p:cNvPr id="18438" name="Picture 6" descr="22614-Clipart-Illustration-Of-A-Yellow-Man-Kneeling-On-One-Knee-To-Look-Closer-At-Something-While-Inspecting-Or-Investigating.jp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672388" y="196850"/>
            <a:ext cx="1301750" cy="1301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3. Introduction to Searching </a:t>
            </a:r>
            <a:r>
              <a:rPr lang="en-US" dirty="0"/>
              <a:t>(2/2)</a:t>
            </a:r>
            <a:endParaRPr lang="en-SG" dirty="0"/>
          </a:p>
        </p:txBody>
      </p:sp>
      <p:sp>
        <p:nvSpPr>
          <p:cNvPr id="5" name="Slide Number Placeholder 4"/>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11</a:t>
            </a:fld>
            <a:endParaRPr lang="en-SG" dirty="0">
              <a:solidFill>
                <a:srgbClr val="000000"/>
              </a:solidFill>
            </a:endParaRP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Tree>
    <p:extLst>
      <p:ext uri="{BB962C8B-B14F-4D97-AF65-F5344CB8AC3E}">
        <p14:creationId xmlns="" xmlns:p14="http://schemas.microsoft.com/office/powerpoint/2010/main" val="128352703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8"/>
          <p:cNvSpPr>
            <a:spLocks noGrp="1" noChangeArrowheads="1"/>
          </p:cNvSpPr>
          <p:nvPr>
            <p:ph idx="1"/>
          </p:nvPr>
        </p:nvSpPr>
        <p:spPr>
          <a:xfrm>
            <a:off x="304800" y="1466850"/>
            <a:ext cx="8534400" cy="2198688"/>
          </a:xfrm>
        </p:spPr>
        <p:txBody>
          <a:bodyPr/>
          <a:lstStyle/>
          <a:p>
            <a:pPr eaLnBrk="1" hangingPunct="1">
              <a:spcBef>
                <a:spcPts val="600"/>
              </a:spcBef>
            </a:pPr>
            <a:r>
              <a:rPr lang="en-US" sz="2400" dirty="0" smtClean="0">
                <a:solidFill>
                  <a:schemeClr val="tx1"/>
                </a:solidFill>
              </a:rPr>
              <a:t>Also known as </a:t>
            </a:r>
            <a:r>
              <a:rPr lang="en-US" sz="2400" dirty="0" smtClean="0">
                <a:solidFill>
                  <a:srgbClr val="0000FF"/>
                </a:solidFill>
              </a:rPr>
              <a:t>Sequential Search</a:t>
            </a:r>
          </a:p>
          <a:p>
            <a:pPr eaLnBrk="1" hangingPunct="1">
              <a:spcBef>
                <a:spcPts val="600"/>
              </a:spcBef>
            </a:pPr>
            <a:r>
              <a:rPr lang="en-US" sz="2400" dirty="0" smtClean="0">
                <a:solidFill>
                  <a:schemeClr val="tx1"/>
                </a:solidFill>
              </a:rPr>
              <a:t>Idea: Search the list from </a:t>
            </a:r>
            <a:r>
              <a:rPr lang="en-US" dirty="0" smtClean="0">
                <a:solidFill>
                  <a:schemeClr val="tx1"/>
                </a:solidFill>
              </a:rPr>
              <a:t>one end to the other end </a:t>
            </a:r>
            <a:r>
              <a:rPr lang="en-US" sz="2400" dirty="0" smtClean="0">
                <a:solidFill>
                  <a:schemeClr val="tx1"/>
                </a:solidFill>
              </a:rPr>
              <a:t>in linear progression. </a:t>
            </a:r>
          </a:p>
          <a:p>
            <a:pPr eaLnBrk="1" hangingPunct="1">
              <a:spcBef>
                <a:spcPts val="600"/>
              </a:spcBef>
            </a:pPr>
            <a:r>
              <a:rPr lang="en-US" sz="2400" dirty="0" smtClean="0">
                <a:solidFill>
                  <a:schemeClr val="tx1"/>
                </a:solidFill>
              </a:rPr>
              <a:t>Algorithm</a:t>
            </a:r>
          </a:p>
          <a:p>
            <a:pPr eaLnBrk="1" hangingPunct="1">
              <a:buFont typeface="Wingdings" pitchFamily="2" charset="2"/>
              <a:buNone/>
            </a:pPr>
            <a:endParaRPr lang="en-US" sz="2200" dirty="0" smtClean="0"/>
          </a:p>
        </p:txBody>
      </p:sp>
      <p:sp>
        <p:nvSpPr>
          <p:cNvPr id="19460" name="Rectangle 4"/>
          <p:cNvSpPr>
            <a:spLocks noChangeArrowheads="1"/>
          </p:cNvSpPr>
          <p:nvPr/>
        </p:nvSpPr>
        <p:spPr bwMode="auto">
          <a:xfrm>
            <a:off x="242888" y="1174750"/>
            <a:ext cx="8710612" cy="406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1143000" lvl="2" indent="-228600">
              <a:spcBef>
                <a:spcPct val="20000"/>
              </a:spcBef>
              <a:buClr>
                <a:schemeClr val="hlink"/>
              </a:buClr>
              <a:buSzPct val="70000"/>
            </a:pPr>
            <a:endParaRPr lang="en-SG" sz="2000">
              <a:latin typeface="Courier New" pitchFamily="49" charset="0"/>
              <a:ea typeface="ＭＳ Ｐゴシック" pitchFamily="34" charset="-128"/>
            </a:endParaRPr>
          </a:p>
        </p:txBody>
      </p:sp>
      <p:pic>
        <p:nvPicPr>
          <p:cNvPr id="19463" name="Picture 9" descr="k3178076.jp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807200" y="485775"/>
            <a:ext cx="1960563" cy="1476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TextBox 10"/>
          <p:cNvSpPr txBox="1"/>
          <p:nvPr/>
        </p:nvSpPr>
        <p:spPr>
          <a:xfrm>
            <a:off x="823913" y="3308350"/>
            <a:ext cx="4391025" cy="1938338"/>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lvl1pPr eaLnBrk="0" hangingPunct="0">
              <a:tabLst>
                <a:tab pos="361950" algn="l"/>
              </a:tabLst>
              <a:defRPr>
                <a:solidFill>
                  <a:schemeClr val="tx1"/>
                </a:solidFill>
                <a:latin typeface="Arial" charset="0"/>
                <a:cs typeface="Arial" charset="0"/>
              </a:defRPr>
            </a:lvl1pPr>
            <a:lvl2pPr marL="742950" indent="-285750" eaLnBrk="0" hangingPunct="0">
              <a:tabLst>
                <a:tab pos="361950" algn="l"/>
              </a:tabLst>
              <a:defRPr>
                <a:solidFill>
                  <a:schemeClr val="tx1"/>
                </a:solidFill>
                <a:latin typeface="Arial" charset="0"/>
                <a:cs typeface="Arial" charset="0"/>
              </a:defRPr>
            </a:lvl2pPr>
            <a:lvl3pPr marL="1143000" indent="-228600" eaLnBrk="0" hangingPunct="0">
              <a:tabLst>
                <a:tab pos="361950" algn="l"/>
              </a:tabLst>
              <a:defRPr>
                <a:solidFill>
                  <a:schemeClr val="tx1"/>
                </a:solidFill>
                <a:latin typeface="Arial" charset="0"/>
                <a:cs typeface="Arial" charset="0"/>
              </a:defRPr>
            </a:lvl3pPr>
            <a:lvl4pPr marL="1600200" indent="-228600" eaLnBrk="0" hangingPunct="0">
              <a:tabLst>
                <a:tab pos="361950" algn="l"/>
              </a:tabLst>
              <a:defRPr>
                <a:solidFill>
                  <a:schemeClr val="tx1"/>
                </a:solidFill>
                <a:latin typeface="Arial" charset="0"/>
                <a:cs typeface="Arial" charset="0"/>
              </a:defRPr>
            </a:lvl4pPr>
            <a:lvl5pPr marL="2057400" indent="-228600" eaLnBrk="0" hangingPunct="0">
              <a:tabLst>
                <a:tab pos="3619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3619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3619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3619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361950" algn="l"/>
              </a:tabLst>
              <a:defRPr>
                <a:solidFill>
                  <a:schemeClr val="tx1"/>
                </a:solidFill>
                <a:latin typeface="Arial" charset="0"/>
                <a:cs typeface="Arial" charset="0"/>
              </a:defRPr>
            </a:lvl9pPr>
          </a:lstStyle>
          <a:p>
            <a:pPr eaLnBrk="1" hangingPunct="1"/>
            <a:r>
              <a:rPr lang="en-US" sz="2000">
                <a:solidFill>
                  <a:srgbClr val="C00000"/>
                </a:solidFill>
                <a:latin typeface="Calibri" pitchFamily="34" charset="0"/>
              </a:rPr>
              <a:t>// Search for key in list A with n items</a:t>
            </a:r>
          </a:p>
          <a:p>
            <a:pPr eaLnBrk="1" hangingPunct="1"/>
            <a:r>
              <a:rPr lang="en-US" sz="2000">
                <a:solidFill>
                  <a:srgbClr val="C00000"/>
                </a:solidFill>
                <a:latin typeface="Calibri" pitchFamily="34" charset="0"/>
              </a:rPr>
              <a:t>linear_search(A, n, key) </a:t>
            </a:r>
          </a:p>
          <a:p>
            <a:pPr eaLnBrk="1" hangingPunct="1"/>
            <a:r>
              <a:rPr lang="en-US" sz="2000">
                <a:solidFill>
                  <a:srgbClr val="C00000"/>
                </a:solidFill>
                <a:latin typeface="Calibri" pitchFamily="34" charset="0"/>
              </a:rPr>
              <a:t>{</a:t>
            </a:r>
          </a:p>
          <a:p>
            <a:pPr eaLnBrk="1" hangingPunct="1"/>
            <a:r>
              <a:rPr lang="en-US" sz="2000">
                <a:solidFill>
                  <a:srgbClr val="C00000"/>
                </a:solidFill>
                <a:latin typeface="Calibri" pitchFamily="34" charset="0"/>
              </a:rPr>
              <a:t>	for i = 0 to n-1 </a:t>
            </a:r>
          </a:p>
          <a:p>
            <a:pPr eaLnBrk="1" hangingPunct="1"/>
            <a:r>
              <a:rPr lang="en-US" sz="2000">
                <a:solidFill>
                  <a:srgbClr val="C00000"/>
                </a:solidFill>
                <a:latin typeface="Calibri" pitchFamily="34" charset="0"/>
              </a:rPr>
              <a:t>  		if A</a:t>
            </a:r>
            <a:r>
              <a:rPr lang="en-US" sz="2000" baseline="-25000">
                <a:solidFill>
                  <a:srgbClr val="C00000"/>
                </a:solidFill>
                <a:latin typeface="Calibri" pitchFamily="34" charset="0"/>
              </a:rPr>
              <a:t>i</a:t>
            </a:r>
            <a:r>
              <a:rPr lang="en-US" sz="2000">
                <a:solidFill>
                  <a:srgbClr val="C00000"/>
                </a:solidFill>
                <a:latin typeface="Calibri" pitchFamily="34" charset="0"/>
              </a:rPr>
              <a:t> is key then report i</a:t>
            </a:r>
          </a:p>
          <a:p>
            <a:pPr eaLnBrk="1" hangingPunct="1"/>
            <a:r>
              <a:rPr lang="en-US" sz="2000">
                <a:solidFill>
                  <a:srgbClr val="C00000"/>
                </a:solidFill>
                <a:latin typeface="Calibri" pitchFamily="34" charset="0"/>
              </a:rPr>
              <a:t>}</a:t>
            </a:r>
            <a:endParaRPr lang="en-SG" sz="2000">
              <a:solidFill>
                <a:srgbClr val="C00000"/>
              </a:solidFill>
              <a:latin typeface="Calibri" pitchFamily="34" charset="0"/>
            </a:endParaRPr>
          </a:p>
        </p:txBody>
      </p:sp>
      <p:sp>
        <p:nvSpPr>
          <p:cNvPr id="12" name="TextBox 11"/>
          <p:cNvSpPr txBox="1">
            <a:spLocks noChangeArrowheads="1"/>
          </p:cNvSpPr>
          <p:nvPr/>
        </p:nvSpPr>
        <p:spPr bwMode="auto">
          <a:xfrm>
            <a:off x="5373688" y="3665538"/>
            <a:ext cx="3533775"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87   12   51   9    24   63</a:t>
            </a:r>
            <a:endParaRPr lang="en-SG" sz="2400"/>
          </a:p>
        </p:txBody>
      </p:sp>
      <p:sp>
        <p:nvSpPr>
          <p:cNvPr id="15" name="TextBox 14"/>
          <p:cNvSpPr txBox="1">
            <a:spLocks noChangeArrowheads="1"/>
          </p:cNvSpPr>
          <p:nvPr/>
        </p:nvSpPr>
        <p:spPr bwMode="auto">
          <a:xfrm>
            <a:off x="5418138" y="2728913"/>
            <a:ext cx="2767012"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latin typeface="Calibri" pitchFamily="34" charset="0"/>
              </a:rPr>
              <a:t>Example: Search for 24 in this list</a:t>
            </a:r>
            <a:endParaRPr lang="en-SG" sz="2000">
              <a:latin typeface="Calibri" pitchFamily="34" charset="0"/>
            </a:endParaRPr>
          </a:p>
        </p:txBody>
      </p:sp>
      <p:grpSp>
        <p:nvGrpSpPr>
          <p:cNvPr id="2" name="Group 16"/>
          <p:cNvGrpSpPr>
            <a:grpSpLocks/>
          </p:cNvGrpSpPr>
          <p:nvPr/>
        </p:nvGrpSpPr>
        <p:grpSpPr bwMode="auto">
          <a:xfrm>
            <a:off x="5276850" y="4090988"/>
            <a:ext cx="762000" cy="1193800"/>
            <a:chOff x="5413023" y="4347016"/>
            <a:chExt cx="762000" cy="1195182"/>
          </a:xfrm>
        </p:grpSpPr>
        <p:cxnSp>
          <p:nvCxnSpPr>
            <p:cNvPr id="19481" name="Straight Arrow Connector 13"/>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19482" name="TextBox 15"/>
            <p:cNvSpPr txBox="1">
              <a:spLocks noChangeArrowheads="1"/>
            </p:cNvSpPr>
            <p:nvPr/>
          </p:nvSpPr>
          <p:spPr bwMode="auto">
            <a:xfrm>
              <a:off x="5413023" y="5142088"/>
              <a:ext cx="7620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3" name="Group 17"/>
          <p:cNvGrpSpPr>
            <a:grpSpLocks/>
          </p:cNvGrpSpPr>
          <p:nvPr/>
        </p:nvGrpSpPr>
        <p:grpSpPr bwMode="auto">
          <a:xfrm>
            <a:off x="5915025" y="4090988"/>
            <a:ext cx="762000" cy="1193800"/>
            <a:chOff x="5413023" y="4347016"/>
            <a:chExt cx="762000" cy="1195182"/>
          </a:xfrm>
        </p:grpSpPr>
        <p:cxnSp>
          <p:nvCxnSpPr>
            <p:cNvPr id="19479" name="Straight Arrow Connector 18"/>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19480" name="TextBox 19"/>
            <p:cNvSpPr txBox="1">
              <a:spLocks noChangeArrowheads="1"/>
            </p:cNvSpPr>
            <p:nvPr/>
          </p:nvSpPr>
          <p:spPr bwMode="auto">
            <a:xfrm>
              <a:off x="5413023" y="5142088"/>
              <a:ext cx="7620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4" name="Group 20"/>
          <p:cNvGrpSpPr>
            <a:grpSpLocks/>
          </p:cNvGrpSpPr>
          <p:nvPr/>
        </p:nvGrpSpPr>
        <p:grpSpPr bwMode="auto">
          <a:xfrm>
            <a:off x="6469063" y="4090988"/>
            <a:ext cx="762000" cy="1193800"/>
            <a:chOff x="5413023" y="4347016"/>
            <a:chExt cx="762000" cy="1195182"/>
          </a:xfrm>
        </p:grpSpPr>
        <p:cxnSp>
          <p:nvCxnSpPr>
            <p:cNvPr id="19477" name="Straight Arrow Connector 21"/>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19478" name="TextBox 22"/>
            <p:cNvSpPr txBox="1">
              <a:spLocks noChangeArrowheads="1"/>
            </p:cNvSpPr>
            <p:nvPr/>
          </p:nvSpPr>
          <p:spPr bwMode="auto">
            <a:xfrm>
              <a:off x="5413023" y="5142088"/>
              <a:ext cx="7620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5" name="Group 24"/>
          <p:cNvGrpSpPr>
            <a:grpSpLocks/>
          </p:cNvGrpSpPr>
          <p:nvPr/>
        </p:nvGrpSpPr>
        <p:grpSpPr bwMode="auto">
          <a:xfrm>
            <a:off x="6970713" y="4090988"/>
            <a:ext cx="762000" cy="1193800"/>
            <a:chOff x="5413023" y="4347016"/>
            <a:chExt cx="762000" cy="1195182"/>
          </a:xfrm>
        </p:grpSpPr>
        <p:cxnSp>
          <p:nvCxnSpPr>
            <p:cNvPr id="19475" name="Straight Arrow Connector 25"/>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19476" name="TextBox 26"/>
            <p:cNvSpPr txBox="1">
              <a:spLocks noChangeArrowheads="1"/>
            </p:cNvSpPr>
            <p:nvPr/>
          </p:nvSpPr>
          <p:spPr bwMode="auto">
            <a:xfrm>
              <a:off x="5413023" y="5142088"/>
              <a:ext cx="7620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6" name="Group 27"/>
          <p:cNvGrpSpPr>
            <a:grpSpLocks/>
          </p:cNvGrpSpPr>
          <p:nvPr/>
        </p:nvGrpSpPr>
        <p:grpSpPr bwMode="auto">
          <a:xfrm>
            <a:off x="7546975" y="4090987"/>
            <a:ext cx="762000" cy="1255817"/>
            <a:chOff x="5413023" y="4347016"/>
            <a:chExt cx="762000" cy="1257271"/>
          </a:xfrm>
        </p:grpSpPr>
        <p:cxnSp>
          <p:nvCxnSpPr>
            <p:cNvPr id="19473" name="Straight Arrow Connector 28"/>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19474" name="TextBox 29"/>
            <p:cNvSpPr txBox="1">
              <a:spLocks noChangeArrowheads="1"/>
            </p:cNvSpPr>
            <p:nvPr/>
          </p:nvSpPr>
          <p:spPr bwMode="auto">
            <a:xfrm>
              <a:off x="5413023" y="5142088"/>
              <a:ext cx="762000" cy="4621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i="1" dirty="0">
                  <a:solidFill>
                    <a:srgbClr val="C00000"/>
                  </a:solidFill>
                  <a:latin typeface="Calibri" pitchFamily="34" charset="0"/>
                </a:rPr>
                <a:t>yes!</a:t>
              </a:r>
              <a:endParaRPr lang="en-SG" sz="2400" i="1" dirty="0">
                <a:solidFill>
                  <a:srgbClr val="C00000"/>
                </a:solidFill>
                <a:latin typeface="Calibri" pitchFamily="34" charset="0"/>
              </a:endParaRPr>
            </a:p>
          </p:txBody>
        </p:sp>
      </p:grpSp>
      <p:sp>
        <p:nvSpPr>
          <p:cNvPr id="31" name="Rectangle 8"/>
          <p:cNvSpPr txBox="1">
            <a:spLocks noChangeArrowheads="1"/>
          </p:cNvSpPr>
          <p:nvPr/>
        </p:nvSpPr>
        <p:spPr bwMode="auto">
          <a:xfrm>
            <a:off x="304800" y="5411787"/>
            <a:ext cx="8534400" cy="836613"/>
          </a:xfrm>
          <a:prstGeom prst="rect">
            <a:avLst/>
          </a:prstGeom>
          <a:noFill/>
          <a:ln w="9525">
            <a:noFill/>
            <a:miter lim="800000"/>
            <a:headEnd/>
            <a:tailEnd/>
          </a:ln>
        </p:spPr>
        <p:txBody>
          <a:bodyPr/>
          <a:lstStyle>
            <a:lvl1pPr marL="342900" indent="-342900" eaLnBrk="0" hangingPunct="0">
              <a:defRPr>
                <a:solidFill>
                  <a:schemeClr val="tx1"/>
                </a:solidFill>
                <a:latin typeface="Arial" charset="0"/>
                <a:cs typeface="Arial" charset="0"/>
              </a:defRPr>
            </a:lvl1pPr>
            <a:lvl2pPr marL="800100" indent="-34290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Clr>
                <a:schemeClr val="bg2"/>
              </a:buClr>
              <a:buSzPct val="75000"/>
              <a:buFont typeface="Wingdings" pitchFamily="2" charset="2"/>
              <a:buChar char="n"/>
            </a:pPr>
            <a:r>
              <a:rPr lang="en-US" sz="2400" dirty="0"/>
              <a:t>Question: What to report if key is not found?</a:t>
            </a:r>
          </a:p>
          <a:p>
            <a:pPr lvl="1" eaLnBrk="1" hangingPunct="1">
              <a:spcBef>
                <a:spcPts val="0"/>
              </a:spcBef>
              <a:buClr>
                <a:schemeClr val="bg2"/>
              </a:buClr>
              <a:buSzPct val="75000"/>
              <a:buFont typeface="Wingdings" pitchFamily="2" charset="2"/>
              <a:buChar char="n"/>
            </a:pPr>
            <a:r>
              <a:rPr lang="en-US" sz="2000" dirty="0"/>
              <a:t>Aim for a clean </a:t>
            </a:r>
            <a:r>
              <a:rPr lang="en-US" sz="2000" dirty="0" smtClean="0"/>
              <a:t>design</a:t>
            </a:r>
            <a:endParaRPr lang="en-US" sz="2400" dirty="0"/>
          </a:p>
          <a:p>
            <a:pPr eaLnBrk="1" hangingPunct="1">
              <a:spcBef>
                <a:spcPct val="20000"/>
              </a:spcBef>
              <a:buClr>
                <a:schemeClr val="bg2"/>
              </a:buClr>
              <a:buSzPct val="75000"/>
              <a:buFont typeface="Wingdings" pitchFamily="2" charset="2"/>
              <a:buNone/>
            </a:pPr>
            <a:endParaRPr lang="en-US" sz="2200" dirty="0"/>
          </a:p>
        </p:txBody>
      </p:sp>
      <p:sp>
        <p:nvSpPr>
          <p:cNvPr id="7" name="Title 6"/>
          <p:cNvSpPr>
            <a:spLocks noGrp="1"/>
          </p:cNvSpPr>
          <p:nvPr>
            <p:ph type="title"/>
          </p:nvPr>
        </p:nvSpPr>
        <p:spPr/>
        <p:txBody>
          <a:bodyPr/>
          <a:lstStyle/>
          <a:p>
            <a:r>
              <a:rPr lang="en-US" dirty="0" smtClean="0"/>
              <a:t>4. </a:t>
            </a:r>
            <a:r>
              <a:rPr lang="en-US" dirty="0"/>
              <a:t>Linear Search</a:t>
            </a:r>
            <a:endParaRPr lang="en-SG" dirty="0"/>
          </a:p>
        </p:txBody>
      </p:sp>
      <p:sp>
        <p:nvSpPr>
          <p:cNvPr id="10" name="Slide Number Placeholder 9"/>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12</a:t>
            </a:fld>
            <a:endParaRPr lang="en-SG" dirty="0">
              <a:solidFill>
                <a:srgbClr val="000000"/>
              </a:solidFill>
            </a:endParaRPr>
          </a:p>
        </p:txBody>
      </p:sp>
      <p:sp>
        <p:nvSpPr>
          <p:cNvPr id="8" name="Footer Placeholder 7"/>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dissolve">
                                      <p:cBhvr>
                                        <p:cTn id="20"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dissolve">
                                      <p:cBhvr>
                                        <p:cTn id="25" dur="5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dissolve">
                                      <p:cBhvr>
                                        <p:cTn id="30"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dissolve">
                                      <p:cBhvr>
                                        <p:cTn id="35"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dissolve">
                                      <p:cBhvr>
                                        <p:cTn id="40" dur="500"/>
                                        <p:tgtEl>
                                          <p:spTgt spid="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31">
                                            <p:txEl>
                                              <p:pRg st="0" end="0"/>
                                            </p:txEl>
                                          </p:spTgt>
                                        </p:tgtEl>
                                        <p:attrNameLst>
                                          <p:attrName>style.visibility</p:attrName>
                                        </p:attrNameLst>
                                      </p:cBhvr>
                                      <p:to>
                                        <p:strVal val="visible"/>
                                      </p:to>
                                    </p:set>
                                    <p:animEffect transition="in" filter="dissolve">
                                      <p:cBhvr>
                                        <p:cTn id="45" dur="500"/>
                                        <p:tgtEl>
                                          <p:spTgt spid="31">
                                            <p:txEl>
                                              <p:pRg st="0" end="0"/>
                                            </p:txEl>
                                          </p:spTgt>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31">
                                            <p:txEl>
                                              <p:pRg st="1" end="1"/>
                                            </p:txEl>
                                          </p:spTgt>
                                        </p:tgtEl>
                                        <p:attrNameLst>
                                          <p:attrName>style.visibility</p:attrName>
                                        </p:attrNameLst>
                                      </p:cBhvr>
                                      <p:to>
                                        <p:strVal val="visible"/>
                                      </p:to>
                                    </p:set>
                                    <p:animEffect transition="in" filter="dissolve">
                                      <p:cBhvr>
                                        <p:cTn id="48" dur="500"/>
                                        <p:tgtEl>
                                          <p:spTgt spid="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5" grpId="0"/>
      <p:bldP spid="3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8"/>
          <p:cNvSpPr>
            <a:spLocks noGrp="1" noChangeArrowheads="1"/>
          </p:cNvSpPr>
          <p:nvPr>
            <p:ph idx="1"/>
          </p:nvPr>
        </p:nvSpPr>
        <p:spPr>
          <a:xfrm>
            <a:off x="304800" y="1466850"/>
            <a:ext cx="6648450" cy="847725"/>
          </a:xfrm>
        </p:spPr>
        <p:txBody>
          <a:bodyPr/>
          <a:lstStyle/>
          <a:p>
            <a:pPr eaLnBrk="1" hangingPunct="1"/>
            <a:r>
              <a:rPr lang="en-US" sz="2400" dirty="0" smtClean="0">
                <a:solidFill>
                  <a:schemeClr val="tx1"/>
                </a:solidFill>
              </a:rPr>
              <a:t>If the list is an array, how would you implement the Linear Search algorithm?</a:t>
            </a:r>
          </a:p>
          <a:p>
            <a:pPr eaLnBrk="1" hangingPunct="1">
              <a:buFont typeface="Wingdings" pitchFamily="2" charset="2"/>
              <a:buNone/>
            </a:pPr>
            <a:endParaRPr lang="en-US" sz="2200" dirty="0" smtClean="0"/>
          </a:p>
        </p:txBody>
      </p:sp>
      <p:sp>
        <p:nvSpPr>
          <p:cNvPr id="20484" name="Rectangle 4"/>
          <p:cNvSpPr>
            <a:spLocks noChangeArrowheads="1"/>
          </p:cNvSpPr>
          <p:nvPr/>
        </p:nvSpPr>
        <p:spPr bwMode="auto">
          <a:xfrm>
            <a:off x="242888" y="1174750"/>
            <a:ext cx="8710612" cy="406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1143000" lvl="2" indent="-228600">
              <a:spcBef>
                <a:spcPct val="20000"/>
              </a:spcBef>
              <a:buClr>
                <a:schemeClr val="hlink"/>
              </a:buClr>
              <a:buSzPct val="70000"/>
            </a:pPr>
            <a:endParaRPr lang="en-SG" sz="2000">
              <a:latin typeface="Courier New" pitchFamily="49" charset="0"/>
              <a:ea typeface="ＭＳ Ｐゴシック" pitchFamily="34" charset="-128"/>
            </a:endParaRPr>
          </a:p>
        </p:txBody>
      </p:sp>
      <p:pic>
        <p:nvPicPr>
          <p:cNvPr id="20487" name="Picture 9" descr="k3178076.jp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807200" y="485775"/>
            <a:ext cx="1960563" cy="1476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 name="Group 15"/>
          <p:cNvGrpSpPr>
            <a:grpSpLocks/>
          </p:cNvGrpSpPr>
          <p:nvPr/>
        </p:nvGrpSpPr>
        <p:grpSpPr bwMode="auto">
          <a:xfrm>
            <a:off x="677863" y="2416175"/>
            <a:ext cx="7860081" cy="2893100"/>
            <a:chOff x="677334" y="2415821"/>
            <a:chExt cx="7860698" cy="2893751"/>
          </a:xfrm>
        </p:grpSpPr>
        <p:sp>
          <p:nvSpPr>
            <p:cNvPr id="14" name="TextBox 13"/>
            <p:cNvSpPr txBox="1"/>
            <p:nvPr/>
          </p:nvSpPr>
          <p:spPr>
            <a:xfrm>
              <a:off x="677334" y="2415821"/>
              <a:ext cx="7160413" cy="289375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tabLst>
                  <a:tab pos="541338" algn="l"/>
                  <a:tab pos="1073150" algn="l"/>
                  <a:tab pos="1614488" algn="l"/>
                  <a:tab pos="1974850" algn="l"/>
                </a:tabLst>
                <a:defRPr/>
              </a:pPr>
              <a:r>
                <a:rPr lang="en-SG" b="1" dirty="0">
                  <a:solidFill>
                    <a:srgbClr val="CC00FF"/>
                  </a:solidFill>
                  <a:latin typeface="Courier New" pitchFamily="49" charset="0"/>
                  <a:cs typeface="Courier New" pitchFamily="49" charset="0"/>
                </a:rPr>
                <a:t>// To search for key in </a:t>
              </a:r>
              <a:r>
                <a:rPr lang="en-SG" b="1" dirty="0" err="1">
                  <a:solidFill>
                    <a:srgbClr val="CC00FF"/>
                  </a:solidFill>
                  <a:latin typeface="Courier New" pitchFamily="49" charset="0"/>
                  <a:cs typeface="Courier New" pitchFamily="49" charset="0"/>
                </a:rPr>
                <a:t>arr</a:t>
              </a:r>
              <a:r>
                <a:rPr lang="en-SG" b="1" dirty="0">
                  <a:solidFill>
                    <a:srgbClr val="CC00FF"/>
                  </a:solidFill>
                  <a:latin typeface="Courier New" pitchFamily="49" charset="0"/>
                  <a:cs typeface="Courier New" pitchFamily="49" charset="0"/>
                </a:rPr>
                <a:t> using linear search</a:t>
              </a:r>
            </a:p>
            <a:p>
              <a:pPr>
                <a:tabLst>
                  <a:tab pos="541338" algn="l"/>
                  <a:tab pos="1073150" algn="l"/>
                  <a:tab pos="1614488" algn="l"/>
                  <a:tab pos="1974850" algn="l"/>
                </a:tabLst>
                <a:defRPr/>
              </a:pPr>
              <a:r>
                <a:rPr lang="en-SG" b="1" dirty="0">
                  <a:solidFill>
                    <a:srgbClr val="CC00FF"/>
                  </a:solidFill>
                  <a:latin typeface="Courier New" pitchFamily="49" charset="0"/>
                  <a:cs typeface="Courier New" pitchFamily="49" charset="0"/>
                </a:rPr>
                <a:t>// Return </a:t>
              </a:r>
              <a:r>
                <a:rPr lang="en-SG" sz="2000" b="1" dirty="0">
                  <a:solidFill>
                    <a:srgbClr val="FF0000"/>
                  </a:solidFill>
                  <a:latin typeface="Courier New" pitchFamily="49" charset="0"/>
                  <a:cs typeface="Courier New" pitchFamily="49" charset="0"/>
                </a:rPr>
                <a:t>index</a:t>
              </a:r>
              <a:r>
                <a:rPr lang="en-SG" sz="2000" b="1" dirty="0">
                  <a:solidFill>
                    <a:srgbClr val="CC00FF"/>
                  </a:solidFill>
                  <a:latin typeface="Courier New" pitchFamily="49" charset="0"/>
                  <a:cs typeface="Courier New" pitchFamily="49" charset="0"/>
                </a:rPr>
                <a:t> </a:t>
              </a:r>
              <a:r>
                <a:rPr lang="en-SG" b="1" dirty="0">
                  <a:solidFill>
                    <a:srgbClr val="CC00FF"/>
                  </a:solidFill>
                  <a:latin typeface="Courier New" pitchFamily="49" charset="0"/>
                  <a:cs typeface="Courier New" pitchFamily="49" charset="0"/>
                </a:rPr>
                <a:t>if found; otherwise return -1</a:t>
              </a:r>
            </a:p>
            <a:p>
              <a:pPr>
                <a:tabLst>
                  <a:tab pos="541338" algn="l"/>
                  <a:tab pos="1073150" algn="l"/>
                  <a:tab pos="1614488" algn="l"/>
                  <a:tab pos="1974850" algn="l"/>
                </a:tabLst>
                <a:defRPr/>
              </a:pP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linearSearch</a:t>
              </a:r>
              <a:r>
                <a:rPr lang="en-SG" b="1" dirty="0">
                  <a:latin typeface="Courier New" pitchFamily="49" charset="0"/>
                  <a:cs typeface="Courier New" pitchFamily="49" charset="0"/>
                </a:rPr>
                <a:t>(</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arr</a:t>
              </a:r>
              <a:r>
                <a:rPr lang="en-SG" b="1" dirty="0">
                  <a:latin typeface="Courier New" pitchFamily="49" charset="0"/>
                  <a:cs typeface="Courier New" pitchFamily="49" charset="0"/>
                </a:rPr>
                <a:t>[],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size,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key</a:t>
              </a:r>
              <a:r>
                <a:rPr lang="en-SG" b="1" dirty="0" smtClean="0">
                  <a:latin typeface="Courier New" pitchFamily="49" charset="0"/>
                  <a:cs typeface="Courier New" pitchFamily="49" charset="0"/>
                </a:rPr>
                <a:t>) {</a:t>
              </a:r>
              <a:endParaRPr lang="en-SG" b="1" dirty="0">
                <a:latin typeface="Courier New" pitchFamily="49" charset="0"/>
                <a:cs typeface="Courier New" pitchFamily="49" charset="0"/>
              </a:endParaRP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smtClean="0">
                  <a:latin typeface="Courier New" pitchFamily="49" charset="0"/>
                  <a:cs typeface="Courier New" pitchFamily="49" charset="0"/>
                </a:rPr>
                <a:t>;</a:t>
              </a:r>
            </a:p>
            <a:p>
              <a:pPr>
                <a:tabLst>
                  <a:tab pos="541338" algn="l"/>
                  <a:tab pos="1073150" algn="l"/>
                  <a:tab pos="1614488" algn="l"/>
                  <a:tab pos="1974850" algn="l"/>
                </a:tabLst>
                <a:defRPr/>
              </a:pPr>
              <a:endParaRPr lang="en-SG" b="1" dirty="0">
                <a:latin typeface="Courier New" pitchFamily="49" charset="0"/>
                <a:cs typeface="Courier New" pitchFamily="49" charset="0"/>
              </a:endParaRP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for</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r>
                <a:rPr lang="en-SG" b="1" dirty="0">
                  <a:solidFill>
                    <a:srgbClr val="006600"/>
                  </a:solidFill>
                  <a:latin typeface="Courier New" pitchFamily="49" charset="0"/>
                  <a:cs typeface="Courier New" pitchFamily="49" charset="0"/>
                </a:rPr>
                <a:t>0</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&lt;size;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if</a:t>
              </a:r>
              <a:r>
                <a:rPr lang="en-SG" b="1" dirty="0">
                  <a:latin typeface="Courier New" pitchFamily="49" charset="0"/>
                  <a:cs typeface="Courier New" pitchFamily="49" charset="0"/>
                </a:rPr>
                <a:t> (key == </a:t>
              </a:r>
              <a:r>
                <a:rPr lang="en-SG" b="1" dirty="0" err="1">
                  <a:latin typeface="Courier New" pitchFamily="49" charset="0"/>
                  <a:cs typeface="Courier New" pitchFamily="49" charset="0"/>
                </a:rPr>
                <a:t>arr</a:t>
              </a:r>
              <a:r>
                <a:rPr lang="en-SG" b="1" dirty="0">
                  <a:latin typeface="Courier New" pitchFamily="49" charset="0"/>
                  <a:cs typeface="Courier New" pitchFamily="49" charset="0"/>
                </a:rPr>
                <a:t>[</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return</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return</a:t>
              </a:r>
              <a:r>
                <a:rPr lang="en-SG" b="1" dirty="0">
                  <a:latin typeface="Courier New" pitchFamily="49" charset="0"/>
                  <a:cs typeface="Courier New" pitchFamily="49" charset="0"/>
                </a:rPr>
                <a:t> </a:t>
              </a:r>
              <a:r>
                <a:rPr lang="en-SG" b="1" dirty="0">
                  <a:solidFill>
                    <a:srgbClr val="006600"/>
                  </a:solidFill>
                  <a:latin typeface="Courier New" pitchFamily="49" charset="0"/>
                  <a:cs typeface="Courier New" pitchFamily="49" charset="0"/>
                </a:rPr>
                <a:t>-1</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a:t>
              </a:r>
            </a:p>
          </p:txBody>
        </p:sp>
        <p:sp>
          <p:nvSpPr>
            <p:cNvPr id="15" name="TextBox 14"/>
            <p:cNvSpPr txBox="1"/>
            <p:nvPr/>
          </p:nvSpPr>
          <p:spPr>
            <a:xfrm>
              <a:off x="4667034" y="4503871"/>
              <a:ext cx="3870998" cy="36997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solidFill>
                    <a:srgbClr val="000000"/>
                  </a:solidFill>
                </a:rPr>
                <a:t>See </a:t>
              </a:r>
              <a:r>
                <a:rPr lang="en-US" dirty="0" err="1">
                  <a:solidFill>
                    <a:srgbClr val="0000FF"/>
                  </a:solidFill>
                </a:rPr>
                <a:t>linear_search.c</a:t>
              </a:r>
              <a:r>
                <a:rPr lang="en-US" dirty="0">
                  <a:solidFill>
                    <a:srgbClr val="000000"/>
                  </a:solidFill>
                </a:rPr>
                <a:t> for full program</a:t>
              </a:r>
              <a:endParaRPr lang="en-SG" dirty="0">
                <a:solidFill>
                  <a:srgbClr val="000000"/>
                </a:solidFill>
              </a:endParaRPr>
            </a:p>
          </p:txBody>
        </p:sp>
      </p:grpSp>
      <p:sp>
        <p:nvSpPr>
          <p:cNvPr id="17" name="Rectangle 8"/>
          <p:cNvSpPr txBox="1">
            <a:spLocks noChangeArrowheads="1"/>
          </p:cNvSpPr>
          <p:nvPr/>
        </p:nvSpPr>
        <p:spPr bwMode="auto">
          <a:xfrm>
            <a:off x="457200" y="5411787"/>
            <a:ext cx="8534400" cy="836613"/>
          </a:xfrm>
          <a:prstGeom prst="rect">
            <a:avLst/>
          </a:prstGeom>
          <a:noFill/>
          <a:ln w="9525">
            <a:noFill/>
            <a:miter lim="800000"/>
            <a:headEnd/>
            <a:tailEnd/>
          </a:ln>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Clr>
                <a:schemeClr val="bg2"/>
              </a:buClr>
              <a:buSzPct val="75000"/>
              <a:buFont typeface="Wingdings" pitchFamily="2" charset="2"/>
              <a:buChar char="n"/>
            </a:pPr>
            <a:r>
              <a:rPr lang="en-US" sz="2400" dirty="0"/>
              <a:t>Question: What if array contains duplicate values of the key</a:t>
            </a:r>
            <a:r>
              <a:rPr lang="en-US" sz="2400" dirty="0" smtClean="0"/>
              <a:t>?</a:t>
            </a:r>
            <a:endParaRPr lang="en-US" sz="2400" dirty="0"/>
          </a:p>
          <a:p>
            <a:pPr eaLnBrk="1" hangingPunct="1">
              <a:spcBef>
                <a:spcPct val="20000"/>
              </a:spcBef>
              <a:buClr>
                <a:schemeClr val="bg2"/>
              </a:buClr>
              <a:buSzPct val="75000"/>
              <a:buFont typeface="Wingdings" pitchFamily="2" charset="2"/>
              <a:buNone/>
            </a:pPr>
            <a:endParaRPr lang="en-US" sz="2200" dirty="0"/>
          </a:p>
        </p:txBody>
      </p:sp>
      <p:sp>
        <p:nvSpPr>
          <p:cNvPr id="3" name="Title 2"/>
          <p:cNvSpPr>
            <a:spLocks noGrp="1"/>
          </p:cNvSpPr>
          <p:nvPr>
            <p:ph type="title"/>
          </p:nvPr>
        </p:nvSpPr>
        <p:spPr/>
        <p:txBody>
          <a:bodyPr/>
          <a:lstStyle/>
          <a:p>
            <a:r>
              <a:rPr lang="en-US" dirty="0" smtClean="0"/>
              <a:t>4. </a:t>
            </a:r>
            <a:r>
              <a:rPr lang="en-US" dirty="0"/>
              <a:t>Demo #1: Linear Search</a:t>
            </a:r>
            <a:endParaRPr lang="en-SG" dirty="0"/>
          </a:p>
        </p:txBody>
      </p:sp>
      <p:sp>
        <p:nvSpPr>
          <p:cNvPr id="6" name="Slide Number Placeholder 5"/>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13</a:t>
            </a:fld>
            <a:endParaRPr lang="en-SG" dirty="0">
              <a:solidFill>
                <a:srgbClr val="000000"/>
              </a:solidFill>
            </a:endParaRPr>
          </a:p>
        </p:txBody>
      </p:sp>
      <p:sp>
        <p:nvSpPr>
          <p:cNvPr id="4" name="Footer Placeholder 3"/>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
                                            <p:txEl>
                                              <p:pRg st="0" end="0"/>
                                            </p:txEl>
                                          </p:spTgt>
                                        </p:tgtEl>
                                        <p:attrNameLst>
                                          <p:attrName>style.visibility</p:attrName>
                                        </p:attrNameLst>
                                      </p:cBhvr>
                                      <p:to>
                                        <p:strVal val="visible"/>
                                      </p:to>
                                    </p:set>
                                    <p:animEffect transition="in" filter="dissolve">
                                      <p:cBhvr>
                                        <p:cTn id="12"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00050" y="1444625"/>
            <a:ext cx="8229600" cy="3946525"/>
          </a:xfrm>
        </p:spPr>
        <p:txBody>
          <a:bodyPr/>
          <a:lstStyle/>
          <a:p>
            <a:pPr eaLnBrk="1" hangingPunct="1">
              <a:lnSpc>
                <a:spcPct val="90000"/>
              </a:lnSpc>
              <a:spcBef>
                <a:spcPts val="1200"/>
              </a:spcBef>
            </a:pPr>
            <a:r>
              <a:rPr lang="en-US" sz="2400" dirty="0" smtClean="0">
                <a:solidFill>
                  <a:schemeClr val="tx1"/>
                </a:solidFill>
              </a:rPr>
              <a:t>We use the </a:t>
            </a:r>
            <a:r>
              <a:rPr lang="en-US" sz="2400" dirty="0" smtClean="0">
                <a:solidFill>
                  <a:srgbClr val="0000FF"/>
                </a:solidFill>
              </a:rPr>
              <a:t>number of comparisons </a:t>
            </a:r>
            <a:r>
              <a:rPr lang="en-US" sz="2400" dirty="0" smtClean="0">
                <a:solidFill>
                  <a:schemeClr val="tx1"/>
                </a:solidFill>
              </a:rPr>
              <a:t>here as a rough measurement.</a:t>
            </a:r>
          </a:p>
          <a:p>
            <a:pPr eaLnBrk="1" hangingPunct="1">
              <a:lnSpc>
                <a:spcPct val="90000"/>
              </a:lnSpc>
              <a:spcBef>
                <a:spcPts val="1200"/>
              </a:spcBef>
            </a:pPr>
            <a:r>
              <a:rPr lang="en-US" sz="2400" dirty="0" smtClean="0">
                <a:solidFill>
                  <a:schemeClr val="tx1"/>
                </a:solidFill>
              </a:rPr>
              <a:t>Analysis is usually done for </a:t>
            </a:r>
            <a:r>
              <a:rPr lang="en-US" sz="2400" dirty="0">
                <a:solidFill>
                  <a:schemeClr val="tx1"/>
                </a:solidFill>
              </a:rPr>
              <a:t>best case</a:t>
            </a:r>
            <a:r>
              <a:rPr lang="en-US" sz="2400" dirty="0" smtClean="0">
                <a:solidFill>
                  <a:schemeClr val="tx1"/>
                </a:solidFill>
              </a:rPr>
              <a:t>, </a:t>
            </a:r>
            <a:r>
              <a:rPr lang="en-US" sz="2400" dirty="0">
                <a:solidFill>
                  <a:schemeClr val="tx1"/>
                </a:solidFill>
              </a:rPr>
              <a:t>average case</a:t>
            </a:r>
            <a:r>
              <a:rPr lang="en-US" sz="2400" dirty="0" smtClean="0">
                <a:solidFill>
                  <a:schemeClr val="tx1"/>
                </a:solidFill>
              </a:rPr>
              <a:t>, and </a:t>
            </a:r>
            <a:r>
              <a:rPr lang="en-US" sz="2400" dirty="0">
                <a:solidFill>
                  <a:schemeClr val="tx1"/>
                </a:solidFill>
              </a:rPr>
              <a:t>worst case</a:t>
            </a:r>
            <a:r>
              <a:rPr lang="en-US" sz="2400" dirty="0" smtClean="0">
                <a:solidFill>
                  <a:schemeClr val="tx1"/>
                </a:solidFill>
              </a:rPr>
              <a:t>. We will focus on the</a:t>
            </a:r>
            <a:r>
              <a:rPr lang="en-US" sz="2400" dirty="0" smtClean="0"/>
              <a:t> worst case</a:t>
            </a:r>
            <a:r>
              <a:rPr lang="en-US" sz="2400" dirty="0" smtClean="0">
                <a:solidFill>
                  <a:schemeClr val="tx1"/>
                </a:solidFill>
              </a:rPr>
              <a:t>.</a:t>
            </a:r>
          </a:p>
          <a:p>
            <a:pPr eaLnBrk="1" hangingPunct="1">
              <a:lnSpc>
                <a:spcPct val="90000"/>
              </a:lnSpc>
              <a:spcBef>
                <a:spcPts val="1200"/>
              </a:spcBef>
            </a:pPr>
            <a:r>
              <a:rPr lang="en-US" sz="2400" dirty="0" smtClean="0"/>
              <a:t>For an array with </a:t>
            </a:r>
            <a:r>
              <a:rPr lang="en-US" sz="2400" i="1" dirty="0" smtClean="0"/>
              <a:t>n</a:t>
            </a:r>
            <a:r>
              <a:rPr lang="en-US" sz="2400" dirty="0" smtClean="0"/>
              <a:t> elements</a:t>
            </a:r>
            <a:r>
              <a:rPr lang="en-US" sz="2200" dirty="0" smtClean="0"/>
              <a:t>, in the worst case,</a:t>
            </a:r>
          </a:p>
          <a:p>
            <a:pPr lvl="1" eaLnBrk="1" hangingPunct="1">
              <a:lnSpc>
                <a:spcPct val="90000"/>
              </a:lnSpc>
              <a:spcBef>
                <a:spcPts val="1200"/>
              </a:spcBef>
            </a:pPr>
            <a:r>
              <a:rPr lang="en-US" sz="2000" dirty="0" smtClean="0"/>
              <a:t>What is the number of comparisons in our linear search algorithm?</a:t>
            </a:r>
          </a:p>
          <a:p>
            <a:pPr lvl="1" eaLnBrk="1" hangingPunct="1">
              <a:lnSpc>
                <a:spcPct val="90000"/>
              </a:lnSpc>
              <a:spcBef>
                <a:spcPts val="1800"/>
              </a:spcBef>
            </a:pPr>
            <a:r>
              <a:rPr lang="en-US" sz="2000" dirty="0" smtClean="0"/>
              <a:t>Under what circumstances do we encounter the worst case?</a:t>
            </a:r>
          </a:p>
        </p:txBody>
      </p:sp>
      <p:sp>
        <p:nvSpPr>
          <p:cNvPr id="21510"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dirty="0">
                <a:sym typeface="Wingdings 2" pitchFamily="18" charset="2"/>
              </a:rPr>
              <a:t></a:t>
            </a:r>
          </a:p>
        </p:txBody>
      </p:sp>
      <p:sp>
        <p:nvSpPr>
          <p:cNvPr id="7" name="TextBox 6"/>
          <p:cNvSpPr txBox="1"/>
          <p:nvPr/>
        </p:nvSpPr>
        <p:spPr>
          <a:xfrm>
            <a:off x="5512593" y="3930207"/>
            <a:ext cx="2081213" cy="400050"/>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sz="2000" i="1" dirty="0">
                <a:solidFill>
                  <a:schemeClr val="tx1"/>
                </a:solidFill>
                <a:cs typeface="Courier New" pitchFamily="49" charset="0"/>
              </a:rPr>
              <a:t>n</a:t>
            </a:r>
            <a:r>
              <a:rPr lang="en-US" sz="2000" dirty="0">
                <a:solidFill>
                  <a:schemeClr val="tx1"/>
                </a:solidFill>
                <a:cs typeface="Courier New" pitchFamily="49" charset="0"/>
              </a:rPr>
              <a:t> comparisons </a:t>
            </a:r>
          </a:p>
        </p:txBody>
      </p:sp>
      <p:sp>
        <p:nvSpPr>
          <p:cNvPr id="8" name="TextBox 7"/>
          <p:cNvSpPr txBox="1"/>
          <p:nvPr/>
        </p:nvSpPr>
        <p:spPr>
          <a:xfrm>
            <a:off x="4121150" y="4711700"/>
            <a:ext cx="3752850" cy="708025"/>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a:spAutoFit/>
          </a:bodyPr>
          <a:lstStyle/>
          <a:p>
            <a:pPr marL="457200" indent="-457200">
              <a:buFontTx/>
              <a:buAutoNum type="alphaLcParenBoth"/>
              <a:defRPr/>
            </a:pPr>
            <a:r>
              <a:rPr lang="en-US" sz="2000" dirty="0">
                <a:solidFill>
                  <a:schemeClr val="tx1"/>
                </a:solidFill>
                <a:cs typeface="Courier New" pitchFamily="49" charset="0"/>
              </a:rPr>
              <a:t>Not found</a:t>
            </a:r>
          </a:p>
          <a:p>
            <a:pPr marL="457200" indent="-457200">
              <a:buFontTx/>
              <a:buAutoNum type="alphaLcParenBoth"/>
              <a:defRPr/>
            </a:pPr>
            <a:r>
              <a:rPr lang="en-US" sz="2000" dirty="0">
                <a:solidFill>
                  <a:schemeClr val="tx1"/>
                </a:solidFill>
                <a:cs typeface="Courier New" pitchFamily="49" charset="0"/>
              </a:rPr>
              <a:t>Found at last element</a:t>
            </a:r>
          </a:p>
        </p:txBody>
      </p:sp>
      <p:sp>
        <p:nvSpPr>
          <p:cNvPr id="2" name="Title 1"/>
          <p:cNvSpPr>
            <a:spLocks noGrp="1"/>
          </p:cNvSpPr>
          <p:nvPr>
            <p:ph type="title"/>
          </p:nvPr>
        </p:nvSpPr>
        <p:spPr/>
        <p:txBody>
          <a:bodyPr/>
          <a:lstStyle/>
          <a:p>
            <a:r>
              <a:rPr lang="en-US" dirty="0" smtClean="0"/>
              <a:t>4. </a:t>
            </a:r>
            <a:r>
              <a:rPr lang="en-US" dirty="0"/>
              <a:t>Linear Search: </a:t>
            </a:r>
            <a:r>
              <a:rPr lang="en-US" dirty="0" smtClean="0"/>
              <a:t>Performance Analysis</a:t>
            </a:r>
            <a:endParaRPr lang="en-SG" dirty="0"/>
          </a:p>
        </p:txBody>
      </p:sp>
      <p:sp>
        <p:nvSpPr>
          <p:cNvPr id="4" name="Footer Placeholder 3"/>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14</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00050" y="1343025"/>
            <a:ext cx="8229600" cy="5159375"/>
          </a:xfrm>
        </p:spPr>
        <p:txBody>
          <a:bodyPr/>
          <a:lstStyle/>
          <a:p>
            <a:pPr>
              <a:spcBef>
                <a:spcPts val="600"/>
              </a:spcBef>
            </a:pPr>
            <a:r>
              <a:rPr lang="en-US" sz="2200" dirty="0" smtClean="0">
                <a:solidFill>
                  <a:schemeClr val="tx1"/>
                </a:solidFill>
              </a:rPr>
              <a:t>Given three arrays: </a:t>
            </a:r>
          </a:p>
          <a:p>
            <a:pPr marL="800100" lvl="1" indent="-342900">
              <a:spcBef>
                <a:spcPts val="600"/>
              </a:spcBef>
              <a:buClrTx/>
              <a:buSzPct val="100000"/>
              <a:buFont typeface="+mj-lt"/>
              <a:buAutoNum type="arabicPeriod"/>
            </a:pPr>
            <a:r>
              <a:rPr lang="en-US" sz="1800" dirty="0" smtClean="0">
                <a:solidFill>
                  <a:schemeClr val="tx1"/>
                </a:solidFill>
              </a:rPr>
              <a:t>The first array contains the players’ names. </a:t>
            </a:r>
          </a:p>
          <a:p>
            <a:pPr marL="800100" lvl="1" indent="-342900">
              <a:spcBef>
                <a:spcPts val="600"/>
              </a:spcBef>
              <a:buClrTx/>
              <a:buSzPct val="100000"/>
              <a:buFont typeface="+mj-lt"/>
              <a:buAutoNum type="arabicPeriod"/>
            </a:pPr>
            <a:r>
              <a:rPr lang="en-US" sz="1800" dirty="0" smtClean="0">
                <a:solidFill>
                  <a:schemeClr val="tx1"/>
                </a:solidFill>
              </a:rPr>
              <a:t>The second array stores the players’ ages corresponding to the entries in the first array. </a:t>
            </a:r>
          </a:p>
          <a:p>
            <a:pPr marL="800100" lvl="1" indent="-342900">
              <a:spcBef>
                <a:spcPts val="600"/>
              </a:spcBef>
              <a:buClrTx/>
              <a:buSzPct val="100000"/>
              <a:buFont typeface="+mj-lt"/>
              <a:buAutoNum type="arabicPeriod"/>
            </a:pPr>
            <a:r>
              <a:rPr lang="en-US" sz="1800" dirty="0" smtClean="0">
                <a:solidFill>
                  <a:schemeClr val="tx1"/>
                </a:solidFill>
              </a:rPr>
              <a:t>The third array contains the gender information for each player corresponding to the entries in the first array. </a:t>
            </a:r>
          </a:p>
          <a:p>
            <a:pPr>
              <a:spcBef>
                <a:spcPts val="600"/>
              </a:spcBef>
            </a:pPr>
            <a:r>
              <a:rPr lang="en-US" sz="2200" dirty="0" smtClean="0">
                <a:solidFill>
                  <a:schemeClr val="tx1"/>
                </a:solidFill>
              </a:rPr>
              <a:t>Your task is to accept as input a player’s name and find a </a:t>
            </a:r>
            <a:r>
              <a:rPr lang="en-US" sz="2200" dirty="0" smtClean="0">
                <a:solidFill>
                  <a:srgbClr val="C00000"/>
                </a:solidFill>
              </a:rPr>
              <a:t>compatible teammate </a:t>
            </a:r>
            <a:r>
              <a:rPr lang="en-US" sz="2200" dirty="0" smtClean="0">
                <a:solidFill>
                  <a:schemeClr val="tx1"/>
                </a:solidFill>
              </a:rPr>
              <a:t>for this player – a teammate who is of the same age but opposite sex.</a:t>
            </a:r>
          </a:p>
          <a:p>
            <a:pPr>
              <a:spcBef>
                <a:spcPts val="600"/>
              </a:spcBef>
            </a:pPr>
            <a:r>
              <a:rPr lang="en-US" sz="2200" dirty="0" smtClean="0"/>
              <a:t>Analysis: </a:t>
            </a:r>
          </a:p>
          <a:p>
            <a:pPr>
              <a:spcBef>
                <a:spcPts val="600"/>
              </a:spcBef>
              <a:buFont typeface="Wingdings" pitchFamily="2" charset="2"/>
              <a:buNone/>
              <a:tabLst>
                <a:tab pos="914400" algn="l"/>
                <a:tab pos="1828800" algn="l"/>
              </a:tabLst>
            </a:pPr>
            <a:r>
              <a:rPr lang="en-US" sz="1800" dirty="0" smtClean="0"/>
              <a:t>		</a:t>
            </a:r>
            <a:r>
              <a:rPr lang="en-US" sz="1800" dirty="0" smtClean="0">
                <a:solidFill>
                  <a:schemeClr val="tx1"/>
                </a:solidFill>
              </a:rPr>
              <a:t>Inputs: 	</a:t>
            </a:r>
            <a:r>
              <a:rPr lang="en-US" sz="1800" dirty="0" smtClean="0">
                <a:solidFill>
                  <a:schemeClr val="tx1"/>
                </a:solidFill>
                <a:latin typeface="Lucida Console" pitchFamily="49" charset="0"/>
              </a:rPr>
              <a:t>char </a:t>
            </a:r>
            <a:r>
              <a:rPr lang="en-US" sz="1800" dirty="0" err="1" smtClean="0">
                <a:solidFill>
                  <a:schemeClr val="tx1"/>
                </a:solidFill>
                <a:latin typeface="Lucida Console" pitchFamily="49" charset="0"/>
              </a:rPr>
              <a:t>player_name</a:t>
            </a:r>
            <a:r>
              <a:rPr lang="en-US" sz="1800" dirty="0" smtClean="0">
                <a:solidFill>
                  <a:schemeClr val="tx1"/>
                </a:solidFill>
                <a:latin typeface="Lucida Console" pitchFamily="49" charset="0"/>
              </a:rPr>
              <a:t>[STR_LENGTH+1];</a:t>
            </a:r>
          </a:p>
          <a:p>
            <a:pPr>
              <a:spcBef>
                <a:spcPts val="0"/>
              </a:spcBef>
              <a:buFont typeface="Wingdings" pitchFamily="2" charset="2"/>
              <a:buNone/>
              <a:tabLst>
                <a:tab pos="914400" algn="l"/>
                <a:tab pos="1828800" algn="l"/>
              </a:tabLst>
            </a:pPr>
            <a:r>
              <a:rPr lang="en-US" sz="1800" dirty="0" smtClean="0">
                <a:solidFill>
                  <a:schemeClr val="tx1"/>
                </a:solidFill>
                <a:latin typeface="Lucida Console" pitchFamily="49" charset="0"/>
              </a:rPr>
              <a:t>			char names[MAX_PLAYER][STR_LENGTH+1]; </a:t>
            </a:r>
          </a:p>
          <a:p>
            <a:pPr>
              <a:spcBef>
                <a:spcPts val="0"/>
              </a:spcBef>
              <a:buFont typeface="Wingdings" pitchFamily="2" charset="2"/>
              <a:buNone/>
              <a:tabLst>
                <a:tab pos="914400" algn="l"/>
                <a:tab pos="1828800" algn="l"/>
              </a:tabLst>
            </a:pPr>
            <a:r>
              <a:rPr lang="en-US" sz="1800" dirty="0" smtClean="0">
                <a:solidFill>
                  <a:schemeClr val="tx1"/>
                </a:solidFill>
                <a:latin typeface="Lucida Console" pitchFamily="49" charset="0"/>
              </a:rPr>
              <a:t>			</a:t>
            </a:r>
            <a:r>
              <a:rPr lang="en-US" sz="1800" dirty="0" err="1" smtClean="0">
                <a:solidFill>
                  <a:schemeClr val="tx1"/>
                </a:solidFill>
                <a:latin typeface="Lucida Console" pitchFamily="49" charset="0"/>
              </a:rPr>
              <a:t>int</a:t>
            </a:r>
            <a:r>
              <a:rPr lang="en-US" sz="1800" dirty="0" smtClean="0">
                <a:solidFill>
                  <a:schemeClr val="tx1"/>
                </a:solidFill>
                <a:latin typeface="Lucida Console" pitchFamily="49" charset="0"/>
              </a:rPr>
              <a:t> ages[MAX_PLAYER]; </a:t>
            </a:r>
          </a:p>
          <a:p>
            <a:pPr>
              <a:spcBef>
                <a:spcPts val="0"/>
              </a:spcBef>
              <a:buFont typeface="Wingdings" pitchFamily="2" charset="2"/>
              <a:buNone/>
              <a:tabLst>
                <a:tab pos="914400" algn="l"/>
                <a:tab pos="1828800" algn="l"/>
              </a:tabLst>
            </a:pPr>
            <a:r>
              <a:rPr lang="en-US" sz="1800" dirty="0" smtClean="0">
                <a:solidFill>
                  <a:schemeClr val="tx1"/>
                </a:solidFill>
                <a:latin typeface="Lucida Console" pitchFamily="49" charset="0"/>
              </a:rPr>
              <a:t>			char genders[MAX_PLAYER];</a:t>
            </a:r>
          </a:p>
          <a:p>
            <a:pPr>
              <a:buFont typeface="Wingdings" pitchFamily="2" charset="2"/>
              <a:buNone/>
            </a:pPr>
            <a:endParaRPr lang="en-SG" sz="1800" dirty="0" smtClean="0"/>
          </a:p>
        </p:txBody>
      </p:sp>
      <p:sp>
        <p:nvSpPr>
          <p:cNvPr id="2" name="Title 1"/>
          <p:cNvSpPr>
            <a:spLocks noGrp="1"/>
          </p:cNvSpPr>
          <p:nvPr>
            <p:ph type="title"/>
          </p:nvPr>
        </p:nvSpPr>
        <p:spPr/>
        <p:txBody>
          <a:bodyPr/>
          <a:lstStyle/>
          <a:p>
            <a:r>
              <a:rPr lang="en-GB" sz="3600" dirty="0" smtClean="0"/>
              <a:t>5. </a:t>
            </a:r>
            <a:r>
              <a:rPr lang="en-GB" sz="3600" dirty="0"/>
              <a:t>Exercise #1: Compatible Teammate (</a:t>
            </a:r>
            <a:r>
              <a:rPr lang="en-GB" sz="3600" dirty="0" smtClean="0"/>
              <a:t>1/4)</a:t>
            </a:r>
            <a:endParaRPr lang="en-SG" sz="3600" dirty="0"/>
          </a:p>
        </p:txBody>
      </p:sp>
      <p:sp>
        <p:nvSpPr>
          <p:cNvPr id="4" name="Footer Placeholder 3"/>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15</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400050" y="1343025"/>
            <a:ext cx="8229600" cy="514350"/>
          </a:xfrm>
          <a:prstGeom prst="rect">
            <a:avLst/>
          </a:prstGeom>
          <a:noFill/>
          <a:ln w="9525">
            <a:noFill/>
            <a:miter lim="800000"/>
            <a:headEnd/>
            <a:tailEnd/>
          </a:ln>
        </p:spPr>
        <p:txBody>
          <a:bodyPr/>
          <a:lstStyle/>
          <a:p>
            <a:pPr marL="342900" indent="-342900" eaLnBrk="0" hangingPunct="0">
              <a:spcBef>
                <a:spcPts val="600"/>
              </a:spcBef>
              <a:buClr>
                <a:schemeClr val="bg2"/>
              </a:buClr>
              <a:buSzPct val="75000"/>
              <a:buFont typeface="Wingdings" pitchFamily="2" charset="2"/>
              <a:buChar char="n"/>
              <a:defRPr/>
            </a:pPr>
            <a:r>
              <a:rPr lang="en-US" sz="2200" kern="0" dirty="0">
                <a:latin typeface="+mn-lt"/>
                <a:cs typeface="+mn-cs"/>
              </a:rPr>
              <a:t>Sample run:</a:t>
            </a:r>
          </a:p>
        </p:txBody>
      </p:sp>
      <p:sp>
        <p:nvSpPr>
          <p:cNvPr id="7" name="Rectangle 3"/>
          <p:cNvSpPr txBox="1">
            <a:spLocks noChangeArrowheads="1"/>
          </p:cNvSpPr>
          <p:nvPr/>
        </p:nvSpPr>
        <p:spPr bwMode="auto">
          <a:xfrm>
            <a:off x="552450" y="5305779"/>
            <a:ext cx="8229600" cy="1106310"/>
          </a:xfrm>
          <a:prstGeom prst="rect">
            <a:avLst/>
          </a:prstGeom>
          <a:noFill/>
          <a:ln w="9525">
            <a:noFill/>
            <a:miter lim="800000"/>
            <a:headEnd/>
            <a:tailEnd/>
          </a:ln>
        </p:spPr>
        <p:txBody>
          <a:bodyPr/>
          <a:lstStyle/>
          <a:p>
            <a:pPr marL="342900" indent="-342900" eaLnBrk="0" hangingPunct="0">
              <a:spcBef>
                <a:spcPts val="600"/>
              </a:spcBef>
              <a:buClr>
                <a:schemeClr val="bg2"/>
              </a:buClr>
              <a:buSzPct val="75000"/>
              <a:buFont typeface="Wingdings" pitchFamily="2" charset="2"/>
              <a:buChar char="n"/>
              <a:defRPr/>
            </a:pPr>
            <a:r>
              <a:rPr lang="en-US" sz="2200" kern="0" dirty="0" smtClean="0">
                <a:latin typeface="+mn-lt"/>
                <a:cs typeface="+mn-cs"/>
              </a:rPr>
              <a:t>Download the </a:t>
            </a:r>
            <a:r>
              <a:rPr lang="en-US" sz="2200" kern="0" dirty="0">
                <a:latin typeface="+mn-lt"/>
                <a:cs typeface="+mn-cs"/>
              </a:rPr>
              <a:t>incomplete program </a:t>
            </a:r>
            <a:r>
              <a:rPr lang="en-US" sz="2200" kern="0" dirty="0" smtClean="0">
                <a:latin typeface="+mn-lt"/>
                <a:cs typeface="+mn-cs"/>
              </a:rPr>
              <a:t>	</a:t>
            </a:r>
            <a:r>
              <a:rPr lang="en-US" sz="2200" kern="0" dirty="0" smtClean="0">
                <a:solidFill>
                  <a:srgbClr val="0000FF"/>
                </a:solidFill>
                <a:latin typeface="+mn-lt"/>
                <a:cs typeface="+mn-cs"/>
              </a:rPr>
              <a:t>www.comp.nus.edu.sg/~</a:t>
            </a:r>
            <a:r>
              <a:rPr lang="en-US" sz="2200" kern="0" dirty="0" smtClean="0">
                <a:solidFill>
                  <a:srgbClr val="0000FF"/>
                </a:solidFill>
                <a:latin typeface="+mn-lt"/>
                <a:cs typeface="+mn-cs"/>
              </a:rPr>
              <a:t>khoosc/1010/10/teammate.c</a:t>
            </a:r>
            <a:endParaRPr lang="en-US" sz="2200" kern="0" dirty="0" smtClean="0">
              <a:solidFill>
                <a:srgbClr val="0000FF"/>
              </a:solidFill>
              <a:latin typeface="+mn-lt"/>
              <a:cs typeface="+mn-cs"/>
            </a:endParaRPr>
          </a:p>
          <a:p>
            <a:pPr marL="342900" indent="-342900" eaLnBrk="0" hangingPunct="0">
              <a:spcBef>
                <a:spcPts val="600"/>
              </a:spcBef>
              <a:buClr>
                <a:schemeClr val="bg2"/>
              </a:buClr>
              <a:buSzPct val="75000"/>
              <a:buFont typeface="Wingdings" pitchFamily="2" charset="2"/>
              <a:buChar char="n"/>
              <a:defRPr/>
            </a:pPr>
            <a:r>
              <a:rPr lang="en-US" sz="2200" kern="0" dirty="0" smtClean="0">
                <a:latin typeface="+mn-lt"/>
                <a:cs typeface="+mn-cs"/>
              </a:rPr>
              <a:t>Complete the </a:t>
            </a:r>
            <a:r>
              <a:rPr lang="en-US" sz="2200" kern="0" dirty="0" err="1" smtClean="0">
                <a:solidFill>
                  <a:srgbClr val="0000FF"/>
                </a:solidFill>
                <a:latin typeface="+mn-lt"/>
                <a:cs typeface="+mn-cs"/>
              </a:rPr>
              <a:t>search_teammate</a:t>
            </a:r>
            <a:r>
              <a:rPr lang="en-US" sz="2200" kern="0" dirty="0" smtClean="0">
                <a:solidFill>
                  <a:srgbClr val="0000FF"/>
                </a:solidFill>
                <a:latin typeface="+mn-lt"/>
                <a:cs typeface="+mn-cs"/>
              </a:rPr>
              <a:t>()</a:t>
            </a:r>
            <a:r>
              <a:rPr lang="en-US" sz="2200" kern="0" dirty="0" smtClean="0">
                <a:latin typeface="+mn-lt"/>
                <a:cs typeface="+mn-cs"/>
              </a:rPr>
              <a:t> </a:t>
            </a:r>
            <a:r>
              <a:rPr lang="en-US" sz="2200" kern="0" dirty="0">
                <a:latin typeface="+mn-lt"/>
                <a:cs typeface="+mn-cs"/>
              </a:rPr>
              <a:t>function.</a:t>
            </a:r>
          </a:p>
        </p:txBody>
      </p:sp>
      <p:sp>
        <p:nvSpPr>
          <p:cNvPr id="8" name="TextBox 7"/>
          <p:cNvSpPr txBox="1"/>
          <p:nvPr/>
        </p:nvSpPr>
        <p:spPr>
          <a:xfrm>
            <a:off x="552450" y="1857375"/>
            <a:ext cx="3238500" cy="3292475"/>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solidFill>
                  <a:srgbClr val="000000"/>
                </a:solidFill>
                <a:latin typeface="Courier New" pitchFamily="49" charset="0"/>
                <a:cs typeface="Courier New" pitchFamily="49" charset="0"/>
              </a:rPr>
              <a:t>Enter 5 players’ info:</a:t>
            </a:r>
          </a:p>
          <a:p>
            <a:pPr eaLnBrk="1" hangingPunct="1"/>
            <a:r>
              <a:rPr lang="en-US" sz="1600" b="1" dirty="0">
                <a:solidFill>
                  <a:srgbClr val="0000FF"/>
                </a:solidFill>
                <a:latin typeface="Courier New" pitchFamily="49" charset="0"/>
                <a:cs typeface="Courier New" pitchFamily="49" charset="0"/>
              </a:rPr>
              <a:t>Alvin 23 M</a:t>
            </a:r>
          </a:p>
          <a:p>
            <a:pPr eaLnBrk="1" hangingPunct="1"/>
            <a:r>
              <a:rPr lang="en-US" sz="1600" b="1" dirty="0">
                <a:solidFill>
                  <a:srgbClr val="0000FF"/>
                </a:solidFill>
                <a:latin typeface="Courier New" pitchFamily="49" charset="0"/>
                <a:cs typeface="Courier New" pitchFamily="49" charset="0"/>
              </a:rPr>
              <a:t>Byron 21 M</a:t>
            </a:r>
          </a:p>
          <a:p>
            <a:pPr eaLnBrk="1" hangingPunct="1"/>
            <a:r>
              <a:rPr lang="en-US" sz="1600" b="1" dirty="0">
                <a:solidFill>
                  <a:srgbClr val="0000FF"/>
                </a:solidFill>
                <a:latin typeface="Courier New" pitchFamily="49" charset="0"/>
                <a:cs typeface="Courier New" pitchFamily="49" charset="0"/>
              </a:rPr>
              <a:t>May 19 F</a:t>
            </a:r>
          </a:p>
          <a:p>
            <a:pPr eaLnBrk="1" hangingPunct="1"/>
            <a:r>
              <a:rPr lang="en-US" sz="1600" b="1" dirty="0">
                <a:solidFill>
                  <a:srgbClr val="0000FF"/>
                </a:solidFill>
                <a:latin typeface="Courier New" pitchFamily="49" charset="0"/>
                <a:cs typeface="Courier New" pitchFamily="49" charset="0"/>
              </a:rPr>
              <a:t>June 21 F</a:t>
            </a:r>
          </a:p>
          <a:p>
            <a:pPr eaLnBrk="1" hangingPunct="1"/>
            <a:r>
              <a:rPr lang="en-US" sz="1600" b="1" dirty="0">
                <a:solidFill>
                  <a:srgbClr val="0000FF"/>
                </a:solidFill>
                <a:latin typeface="Courier New" pitchFamily="49" charset="0"/>
                <a:cs typeface="Courier New" pitchFamily="49" charset="0"/>
              </a:rPr>
              <a:t>Jupiter 22 M</a:t>
            </a:r>
          </a:p>
          <a:p>
            <a:pPr eaLnBrk="1" hangingPunct="1"/>
            <a:r>
              <a:rPr lang="en-US" sz="1600" b="1" dirty="0">
                <a:solidFill>
                  <a:srgbClr val="000000"/>
                </a:solidFill>
                <a:latin typeface="Courier New" pitchFamily="49" charset="0"/>
                <a:cs typeface="Courier New" pitchFamily="49" charset="0"/>
              </a:rPr>
              <a:t>The list of players are:</a:t>
            </a:r>
          </a:p>
          <a:p>
            <a:pPr eaLnBrk="1" hangingPunct="1"/>
            <a:r>
              <a:rPr lang="en-US" sz="1600" b="1" dirty="0" smtClean="0">
                <a:solidFill>
                  <a:srgbClr val="000000"/>
                </a:solidFill>
                <a:latin typeface="Courier New" pitchFamily="49" charset="0"/>
                <a:cs typeface="Courier New" pitchFamily="49" charset="0"/>
              </a:rPr>
              <a:t>Name    Age</a:t>
            </a:r>
            <a:r>
              <a:rPr lang="en-US" sz="1600" b="1" dirty="0">
                <a:solidFill>
                  <a:srgbClr val="000000"/>
                </a:solidFill>
                <a:latin typeface="Courier New" pitchFamily="49" charset="0"/>
                <a:cs typeface="Courier New" pitchFamily="49" charset="0"/>
              </a:rPr>
              <a:t> </a:t>
            </a:r>
            <a:r>
              <a:rPr lang="en-US" sz="1600" b="1" dirty="0" smtClean="0">
                <a:solidFill>
                  <a:srgbClr val="000000"/>
                </a:solidFill>
                <a:latin typeface="Courier New" pitchFamily="49" charset="0"/>
                <a:cs typeface="Courier New" pitchFamily="49" charset="0"/>
              </a:rPr>
              <a:t>    Gender</a:t>
            </a:r>
            <a:endParaRPr lang="en-US" sz="1600" b="1" dirty="0">
              <a:solidFill>
                <a:srgbClr val="000000"/>
              </a:solidFill>
              <a:latin typeface="Courier New" pitchFamily="49" charset="0"/>
              <a:cs typeface="Courier New" pitchFamily="49" charset="0"/>
            </a:endParaRPr>
          </a:p>
          <a:p>
            <a:pPr eaLnBrk="1" hangingPunct="1"/>
            <a:r>
              <a:rPr lang="en-US" sz="1600" b="1" dirty="0" smtClean="0">
                <a:solidFill>
                  <a:srgbClr val="000000"/>
                </a:solidFill>
                <a:latin typeface="Courier New" pitchFamily="49" charset="0"/>
                <a:cs typeface="Courier New" pitchFamily="49" charset="0"/>
              </a:rPr>
              <a:t>Alvin   23      M</a:t>
            </a:r>
            <a:endParaRPr lang="en-US" sz="1600" b="1" dirty="0">
              <a:solidFill>
                <a:srgbClr val="000000"/>
              </a:solidFill>
              <a:latin typeface="Courier New" pitchFamily="49" charset="0"/>
              <a:cs typeface="Courier New" pitchFamily="49" charset="0"/>
            </a:endParaRPr>
          </a:p>
          <a:p>
            <a:pPr eaLnBrk="1" hangingPunct="1"/>
            <a:r>
              <a:rPr lang="en-US" sz="1600" b="1" dirty="0" smtClean="0">
                <a:solidFill>
                  <a:srgbClr val="000000"/>
                </a:solidFill>
                <a:latin typeface="Courier New" pitchFamily="49" charset="0"/>
                <a:cs typeface="Courier New" pitchFamily="49" charset="0"/>
              </a:rPr>
              <a:t>Byron</a:t>
            </a:r>
            <a:r>
              <a:rPr lang="en-US" sz="1600" b="1" dirty="0">
                <a:solidFill>
                  <a:srgbClr val="000000"/>
                </a:solidFill>
                <a:latin typeface="Courier New" pitchFamily="49" charset="0"/>
                <a:cs typeface="Courier New" pitchFamily="49" charset="0"/>
              </a:rPr>
              <a:t> </a:t>
            </a:r>
            <a:r>
              <a:rPr lang="en-US" sz="1600" b="1" dirty="0" smtClean="0">
                <a:solidFill>
                  <a:srgbClr val="000000"/>
                </a:solidFill>
                <a:latin typeface="Courier New" pitchFamily="49" charset="0"/>
                <a:cs typeface="Courier New" pitchFamily="49" charset="0"/>
              </a:rPr>
              <a:t>  21      M</a:t>
            </a:r>
            <a:endParaRPr lang="en-US" sz="1600" b="1" dirty="0">
              <a:solidFill>
                <a:srgbClr val="000000"/>
              </a:solidFill>
              <a:latin typeface="Courier New" pitchFamily="49" charset="0"/>
              <a:cs typeface="Courier New" pitchFamily="49" charset="0"/>
            </a:endParaRPr>
          </a:p>
          <a:p>
            <a:pPr eaLnBrk="1" hangingPunct="1"/>
            <a:r>
              <a:rPr lang="en-US" sz="1600" b="1" dirty="0" smtClean="0">
                <a:solidFill>
                  <a:srgbClr val="000000"/>
                </a:solidFill>
                <a:latin typeface="Courier New" pitchFamily="49" charset="0"/>
                <a:cs typeface="Courier New" pitchFamily="49" charset="0"/>
              </a:rPr>
              <a:t>May     19      F</a:t>
            </a:r>
            <a:endParaRPr lang="en-US" sz="1600" b="1" dirty="0">
              <a:solidFill>
                <a:srgbClr val="000000"/>
              </a:solidFill>
              <a:latin typeface="Courier New" pitchFamily="49" charset="0"/>
              <a:cs typeface="Courier New" pitchFamily="49" charset="0"/>
            </a:endParaRPr>
          </a:p>
          <a:p>
            <a:pPr eaLnBrk="1" hangingPunct="1"/>
            <a:r>
              <a:rPr lang="en-US" sz="1600" b="1" dirty="0" smtClean="0">
                <a:solidFill>
                  <a:srgbClr val="000000"/>
                </a:solidFill>
                <a:latin typeface="Courier New" pitchFamily="49" charset="0"/>
                <a:cs typeface="Courier New" pitchFamily="49" charset="0"/>
              </a:rPr>
              <a:t>June</a:t>
            </a:r>
            <a:r>
              <a:rPr lang="en-US" sz="1600" b="1" dirty="0">
                <a:solidFill>
                  <a:srgbClr val="000000"/>
                </a:solidFill>
                <a:latin typeface="Courier New" pitchFamily="49" charset="0"/>
                <a:cs typeface="Courier New" pitchFamily="49" charset="0"/>
              </a:rPr>
              <a:t> </a:t>
            </a:r>
            <a:r>
              <a:rPr lang="en-US" sz="1600" b="1" dirty="0" smtClean="0">
                <a:solidFill>
                  <a:srgbClr val="000000"/>
                </a:solidFill>
                <a:latin typeface="Courier New" pitchFamily="49" charset="0"/>
                <a:cs typeface="Courier New" pitchFamily="49" charset="0"/>
              </a:rPr>
              <a:t>   21      F</a:t>
            </a:r>
            <a:endParaRPr lang="en-US" sz="1600" b="1" dirty="0">
              <a:solidFill>
                <a:srgbClr val="000000"/>
              </a:solidFill>
              <a:latin typeface="Courier New" pitchFamily="49" charset="0"/>
              <a:cs typeface="Courier New" pitchFamily="49" charset="0"/>
            </a:endParaRPr>
          </a:p>
          <a:p>
            <a:pPr eaLnBrk="1" hangingPunct="1"/>
            <a:r>
              <a:rPr lang="en-US" sz="1600" b="1" dirty="0" smtClean="0">
                <a:solidFill>
                  <a:srgbClr val="000000"/>
                </a:solidFill>
                <a:latin typeface="Courier New" pitchFamily="49" charset="0"/>
                <a:cs typeface="Courier New" pitchFamily="49" charset="0"/>
              </a:rPr>
              <a:t>Jupiter 22      M</a:t>
            </a:r>
            <a:endParaRPr lang="en-SG" sz="1600" b="1" dirty="0">
              <a:solidFill>
                <a:srgbClr val="000000"/>
              </a:solidFill>
              <a:latin typeface="Courier New" pitchFamily="49" charset="0"/>
              <a:cs typeface="Courier New" pitchFamily="49" charset="0"/>
            </a:endParaRPr>
          </a:p>
        </p:txBody>
      </p:sp>
      <p:sp>
        <p:nvSpPr>
          <p:cNvPr id="9" name="TextBox 8"/>
          <p:cNvSpPr txBox="1"/>
          <p:nvPr/>
        </p:nvSpPr>
        <p:spPr>
          <a:xfrm>
            <a:off x="4035425" y="1857375"/>
            <a:ext cx="4746625" cy="584200"/>
          </a:xfrm>
          <a:prstGeom prst="rect">
            <a:avLst/>
          </a:prstGeom>
          <a:solidFill>
            <a:srgbClr val="FFCC99"/>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solidFill>
                  <a:srgbClr val="000000"/>
                </a:solidFill>
                <a:latin typeface="Courier New" pitchFamily="49" charset="0"/>
                <a:cs typeface="Courier New" pitchFamily="49" charset="0"/>
              </a:rPr>
              <a:t>Enter a player's name: </a:t>
            </a:r>
            <a:r>
              <a:rPr lang="en-US" sz="1600" b="1" dirty="0">
                <a:solidFill>
                  <a:srgbClr val="0000FF"/>
                </a:solidFill>
                <a:latin typeface="Courier New" pitchFamily="49" charset="0"/>
                <a:cs typeface="Courier New" pitchFamily="49" charset="0"/>
              </a:rPr>
              <a:t>Byron</a:t>
            </a:r>
          </a:p>
          <a:p>
            <a:pPr eaLnBrk="1" hangingPunct="1"/>
            <a:r>
              <a:rPr lang="en-US" sz="1600" b="1" dirty="0">
                <a:solidFill>
                  <a:srgbClr val="000000"/>
                </a:solidFill>
                <a:latin typeface="Courier New" pitchFamily="49" charset="0"/>
                <a:cs typeface="Courier New" pitchFamily="49" charset="0"/>
              </a:rPr>
              <a:t>Byron’s compatible teammate is June.</a:t>
            </a:r>
            <a:endParaRPr lang="en-SG" sz="1600" b="1" dirty="0">
              <a:solidFill>
                <a:srgbClr val="000000"/>
              </a:solidFill>
              <a:latin typeface="Courier New" pitchFamily="49" charset="0"/>
              <a:cs typeface="Courier New" pitchFamily="49" charset="0"/>
            </a:endParaRPr>
          </a:p>
        </p:txBody>
      </p:sp>
      <p:grpSp>
        <p:nvGrpSpPr>
          <p:cNvPr id="2" name="Group 13"/>
          <p:cNvGrpSpPr>
            <a:grpSpLocks/>
          </p:cNvGrpSpPr>
          <p:nvPr/>
        </p:nvGrpSpPr>
        <p:grpSpPr bwMode="auto">
          <a:xfrm>
            <a:off x="4035425" y="2625725"/>
            <a:ext cx="4746625" cy="1201738"/>
            <a:chOff x="4035083" y="2626376"/>
            <a:chExt cx="4746967" cy="1200329"/>
          </a:xfrm>
          <a:solidFill>
            <a:srgbClr val="FFFFCC"/>
          </a:solidFill>
        </p:grpSpPr>
        <p:sp>
          <p:nvSpPr>
            <p:cNvPr id="10" name="TextBox 9"/>
            <p:cNvSpPr txBox="1"/>
            <p:nvPr/>
          </p:nvSpPr>
          <p:spPr>
            <a:xfrm>
              <a:off x="4035083" y="2995830"/>
              <a:ext cx="4746967" cy="830875"/>
            </a:xfrm>
            <a:prstGeom prst="rect">
              <a:avLst/>
            </a:prstGeom>
            <a:solidFill>
              <a:srgbClr val="FFCC99"/>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000000"/>
                  </a:solidFill>
                  <a:latin typeface="Courier New" pitchFamily="49" charset="0"/>
                  <a:cs typeface="Courier New" pitchFamily="49" charset="0"/>
                </a:rPr>
                <a:t>Enter a player's name: </a:t>
              </a:r>
              <a:r>
                <a:rPr lang="en-US" sz="1600" b="1">
                  <a:solidFill>
                    <a:srgbClr val="0000FF"/>
                  </a:solidFill>
                  <a:latin typeface="Courier New" pitchFamily="49" charset="0"/>
                  <a:cs typeface="Courier New" pitchFamily="49" charset="0"/>
                </a:rPr>
                <a:t>Alvin</a:t>
              </a:r>
            </a:p>
            <a:p>
              <a:pPr eaLnBrk="1" hangingPunct="1"/>
              <a:r>
                <a:rPr lang="en-US" sz="1600" b="1">
                  <a:solidFill>
                    <a:srgbClr val="000000"/>
                  </a:solidFill>
                  <a:latin typeface="Courier New" pitchFamily="49" charset="0"/>
                  <a:cs typeface="Courier New" pitchFamily="49" charset="0"/>
                </a:rPr>
                <a:t>Sorry, we cannot find a teammate for Alvin!</a:t>
              </a:r>
              <a:endParaRPr lang="en-SG" sz="1600" b="1">
                <a:solidFill>
                  <a:srgbClr val="000000"/>
                </a:solidFill>
                <a:latin typeface="Courier New" pitchFamily="49" charset="0"/>
                <a:cs typeface="Courier New" pitchFamily="49" charset="0"/>
              </a:endParaRPr>
            </a:p>
          </p:txBody>
        </p:sp>
        <p:sp>
          <p:nvSpPr>
            <p:cNvPr id="23566" name="TextBox 10"/>
            <p:cNvSpPr txBox="1">
              <a:spLocks noChangeArrowheads="1"/>
            </p:cNvSpPr>
            <p:nvPr/>
          </p:nvSpPr>
          <p:spPr bwMode="auto">
            <a:xfrm>
              <a:off x="4035083" y="2626376"/>
              <a:ext cx="74295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i="1"/>
                <a:t>or</a:t>
              </a:r>
              <a:endParaRPr lang="en-SG" i="1"/>
            </a:p>
          </p:txBody>
        </p:sp>
      </p:grpSp>
      <p:grpSp>
        <p:nvGrpSpPr>
          <p:cNvPr id="3" name="Group 14"/>
          <p:cNvGrpSpPr>
            <a:grpSpLocks/>
          </p:cNvGrpSpPr>
          <p:nvPr/>
        </p:nvGrpSpPr>
        <p:grpSpPr bwMode="auto">
          <a:xfrm>
            <a:off x="4035425" y="4075113"/>
            <a:ext cx="4746625" cy="954087"/>
            <a:chOff x="4035083" y="4075272"/>
            <a:chExt cx="4746967" cy="954107"/>
          </a:xfrm>
        </p:grpSpPr>
        <p:sp>
          <p:nvSpPr>
            <p:cNvPr id="12" name="TextBox 11"/>
            <p:cNvSpPr txBox="1"/>
            <p:nvPr/>
          </p:nvSpPr>
          <p:spPr>
            <a:xfrm>
              <a:off x="4035083" y="4445167"/>
              <a:ext cx="4746967" cy="584212"/>
            </a:xfrm>
            <a:prstGeom prst="rect">
              <a:avLst/>
            </a:prstGeom>
            <a:solidFill>
              <a:srgbClr val="FFCC99"/>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solidFill>
                    <a:srgbClr val="000000"/>
                  </a:solidFill>
                  <a:latin typeface="Courier New" pitchFamily="49" charset="0"/>
                  <a:cs typeface="Courier New" pitchFamily="49" charset="0"/>
                </a:rPr>
                <a:t>Enter a player's name: </a:t>
              </a:r>
              <a:r>
                <a:rPr lang="en-US" sz="1600" b="1">
                  <a:solidFill>
                    <a:srgbClr val="0000FF"/>
                  </a:solidFill>
                  <a:latin typeface="Courier New" pitchFamily="49" charset="0"/>
                  <a:cs typeface="Courier New" pitchFamily="49" charset="0"/>
                </a:rPr>
                <a:t>John</a:t>
              </a:r>
            </a:p>
            <a:p>
              <a:pPr eaLnBrk="1" hangingPunct="1"/>
              <a:r>
                <a:rPr lang="en-US" sz="1600" b="1">
                  <a:solidFill>
                    <a:srgbClr val="000000"/>
                  </a:solidFill>
                  <a:latin typeface="Courier New" pitchFamily="49" charset="0"/>
                  <a:cs typeface="Courier New" pitchFamily="49" charset="0"/>
                </a:rPr>
                <a:t>No such player John.</a:t>
              </a:r>
              <a:endParaRPr lang="en-SG" sz="1600" b="1">
                <a:solidFill>
                  <a:srgbClr val="000000"/>
                </a:solidFill>
                <a:latin typeface="Courier New" pitchFamily="49" charset="0"/>
                <a:cs typeface="Courier New" pitchFamily="49" charset="0"/>
              </a:endParaRPr>
            </a:p>
          </p:txBody>
        </p:sp>
        <p:sp>
          <p:nvSpPr>
            <p:cNvPr id="23564" name="TextBox 12"/>
            <p:cNvSpPr txBox="1">
              <a:spLocks noChangeArrowheads="1"/>
            </p:cNvSpPr>
            <p:nvPr/>
          </p:nvSpPr>
          <p:spPr bwMode="auto">
            <a:xfrm>
              <a:off x="4035083" y="4075272"/>
              <a:ext cx="74295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i="1"/>
                <a:t>or</a:t>
              </a:r>
              <a:endParaRPr lang="en-SG" i="1"/>
            </a:p>
          </p:txBody>
        </p:sp>
      </p:grpSp>
      <p:sp>
        <p:nvSpPr>
          <p:cNvPr id="4" name="Title 3"/>
          <p:cNvSpPr>
            <a:spLocks noGrp="1"/>
          </p:cNvSpPr>
          <p:nvPr>
            <p:ph type="title"/>
          </p:nvPr>
        </p:nvSpPr>
        <p:spPr/>
        <p:txBody>
          <a:bodyPr/>
          <a:lstStyle/>
          <a:p>
            <a:r>
              <a:rPr lang="en-GB" sz="3600" dirty="0" smtClean="0"/>
              <a:t>5. </a:t>
            </a:r>
            <a:r>
              <a:rPr lang="en-GB" sz="3600" dirty="0"/>
              <a:t>Exercise #1: Compatible Teammate (</a:t>
            </a:r>
            <a:r>
              <a:rPr lang="en-GB" sz="3600" dirty="0" smtClean="0"/>
              <a:t>2/4)</a:t>
            </a:r>
            <a:endParaRPr lang="en-SG" sz="3600" dirty="0"/>
          </a:p>
        </p:txBody>
      </p:sp>
      <p:sp>
        <p:nvSpPr>
          <p:cNvPr id="11" name="Footer Placeholder 10"/>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13" name="Slide Number Placeholder 12"/>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16</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6"/>
          <p:cNvGrpSpPr>
            <a:grpSpLocks/>
          </p:cNvGrpSpPr>
          <p:nvPr/>
        </p:nvGrpSpPr>
        <p:grpSpPr bwMode="auto">
          <a:xfrm>
            <a:off x="297712" y="1129853"/>
            <a:ext cx="8389088" cy="5370701"/>
            <a:chOff x="297712" y="1225689"/>
            <a:chExt cx="8389088" cy="5370055"/>
          </a:xfrm>
        </p:grpSpPr>
        <p:sp>
          <p:nvSpPr>
            <p:cNvPr id="15" name="TextBox 14"/>
            <p:cNvSpPr txBox="1"/>
            <p:nvPr/>
          </p:nvSpPr>
          <p:spPr>
            <a:xfrm>
              <a:off x="297712" y="1225689"/>
              <a:ext cx="8389088" cy="537005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tabLst>
                  <a:tab pos="536575" algn="l"/>
                  <a:tab pos="1074738" algn="l"/>
                  <a:tab pos="1611313" algn="l"/>
                  <a:tab pos="2149475" algn="l"/>
                </a:tabLst>
                <a:defRPr>
                  <a:solidFill>
                    <a:schemeClr val="tx1"/>
                  </a:solidFill>
                  <a:latin typeface="Arial" charset="0"/>
                  <a:cs typeface="Arial" charset="0"/>
                </a:defRPr>
              </a:lvl1pPr>
              <a:lvl2pPr marL="742950" indent="-285750" eaLnBrk="0" hangingPunct="0">
                <a:tabLst>
                  <a:tab pos="536575" algn="l"/>
                  <a:tab pos="1074738" algn="l"/>
                  <a:tab pos="1611313" algn="l"/>
                  <a:tab pos="2149475" algn="l"/>
                </a:tabLst>
                <a:defRPr>
                  <a:solidFill>
                    <a:schemeClr val="tx1"/>
                  </a:solidFill>
                  <a:latin typeface="Arial" charset="0"/>
                  <a:cs typeface="Arial" charset="0"/>
                </a:defRPr>
              </a:lvl2pPr>
              <a:lvl3pPr marL="1143000" indent="-228600" eaLnBrk="0" hangingPunct="0">
                <a:tabLst>
                  <a:tab pos="536575" algn="l"/>
                  <a:tab pos="1074738" algn="l"/>
                  <a:tab pos="1611313" algn="l"/>
                  <a:tab pos="2149475" algn="l"/>
                </a:tabLst>
                <a:defRPr>
                  <a:solidFill>
                    <a:schemeClr val="tx1"/>
                  </a:solidFill>
                  <a:latin typeface="Arial" charset="0"/>
                  <a:cs typeface="Arial" charset="0"/>
                </a:defRPr>
              </a:lvl3pPr>
              <a:lvl4pPr marL="1600200" indent="-228600" eaLnBrk="0" hangingPunct="0">
                <a:tabLst>
                  <a:tab pos="536575" algn="l"/>
                  <a:tab pos="1074738" algn="l"/>
                  <a:tab pos="1611313" algn="l"/>
                  <a:tab pos="2149475" algn="l"/>
                </a:tabLst>
                <a:defRPr>
                  <a:solidFill>
                    <a:schemeClr val="tx1"/>
                  </a:solidFill>
                  <a:latin typeface="Arial" charset="0"/>
                  <a:cs typeface="Arial" charset="0"/>
                </a:defRPr>
              </a:lvl4pPr>
              <a:lvl5pPr marL="2057400" indent="-228600" eaLnBrk="0" hangingPunct="0">
                <a:tabLst>
                  <a:tab pos="536575" algn="l"/>
                  <a:tab pos="1074738" algn="l"/>
                  <a:tab pos="1611313" algn="l"/>
                  <a:tab pos="2149475"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9pPr>
            </a:lstStyle>
            <a:p>
              <a:pPr eaLnBrk="1" hangingPunct="1">
                <a:tabLst>
                  <a:tab pos="449263" algn="l"/>
                  <a:tab pos="900113" algn="l"/>
                  <a:tab pos="1349375" algn="l"/>
                  <a:tab pos="1798638" algn="l"/>
                </a:tabLst>
              </a:pPr>
              <a:r>
                <a:rPr lang="en-US" sz="1200" b="1" dirty="0" err="1">
                  <a:solidFill>
                    <a:srgbClr val="0000FF"/>
                  </a:solidFill>
                  <a:latin typeface="Courier New" pitchFamily="49" charset="0"/>
                  <a:cs typeface="Courier New" pitchFamily="49" charset="0"/>
                </a:rPr>
                <a:t>int</a:t>
              </a:r>
              <a:r>
                <a:rPr lang="en-US" sz="1200" b="1" dirty="0">
                  <a:solidFill>
                    <a:srgbClr val="000000"/>
                  </a:solidFill>
                  <a:latin typeface="Courier New" pitchFamily="49" charset="0"/>
                  <a:cs typeface="Courier New" pitchFamily="49" charset="0"/>
                </a:rPr>
                <a:t> main(</a:t>
              </a:r>
              <a:r>
                <a:rPr lang="en-US" sz="1200" b="1" dirty="0">
                  <a:solidFill>
                    <a:srgbClr val="0000FF"/>
                  </a:solidFill>
                  <a:latin typeface="Courier New" pitchFamily="49" charset="0"/>
                  <a:cs typeface="Courier New" pitchFamily="49" charset="0"/>
                </a:rPr>
                <a:t>void</a:t>
              </a:r>
              <a:r>
                <a:rPr lang="en-US" sz="1200" b="1" dirty="0" smtClean="0">
                  <a:solidFill>
                    <a:srgbClr val="000000"/>
                  </a:solidFill>
                  <a:latin typeface="Courier New" pitchFamily="49" charset="0"/>
                  <a:cs typeface="Courier New" pitchFamily="49" charset="0"/>
                </a:rPr>
                <a:t>) {</a:t>
              </a:r>
              <a:endParaRPr lang="en-US" sz="1200" b="1" dirty="0">
                <a:solidFill>
                  <a:srgbClr val="000000"/>
                </a:solidFill>
                <a:latin typeface="Courier New" pitchFamily="49" charset="0"/>
                <a:cs typeface="Courier New" pitchFamily="49" charset="0"/>
              </a:endParaRP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a:solidFill>
                    <a:srgbClr val="0000FF"/>
                  </a:solidFill>
                  <a:latin typeface="Courier New" pitchFamily="49" charset="0"/>
                  <a:cs typeface="Courier New" pitchFamily="49" charset="0"/>
                </a:rPr>
                <a:t>char</a:t>
              </a:r>
              <a:r>
                <a:rPr lang="en-US" sz="1200" b="1" dirty="0">
                  <a:solidFill>
                    <a:srgbClr val="000000"/>
                  </a:solidFill>
                  <a:latin typeface="Courier New" pitchFamily="49" charset="0"/>
                  <a:cs typeface="Courier New" pitchFamily="49" charset="0"/>
                </a:rPr>
                <a:t> names[MAX_PLAYER][STR_LENGTH+</a:t>
              </a:r>
              <a:r>
                <a:rPr lang="en-US" sz="1200" b="1" dirty="0">
                  <a:solidFill>
                    <a:srgbClr val="006600"/>
                  </a:solidFill>
                  <a:latin typeface="Courier New" pitchFamily="49" charset="0"/>
                  <a:cs typeface="Courier New" pitchFamily="49" charset="0"/>
                </a:rPr>
                <a:t>1</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FF"/>
                  </a:solidFill>
                  <a:latin typeface="Courier New" pitchFamily="49" charset="0"/>
                  <a:cs typeface="Courier New" pitchFamily="49" charset="0"/>
                </a:rPr>
                <a:t>int</a:t>
              </a:r>
              <a:r>
                <a:rPr lang="en-US" sz="1200" b="1" dirty="0">
                  <a:solidFill>
                    <a:srgbClr val="000000"/>
                  </a:solidFill>
                  <a:latin typeface="Courier New" pitchFamily="49" charset="0"/>
                  <a:cs typeface="Courier New" pitchFamily="49" charset="0"/>
                </a:rPr>
                <a:t>  ages[MAX_PLAYER];</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a:solidFill>
                    <a:srgbClr val="0000FF"/>
                  </a:solidFill>
                  <a:latin typeface="Courier New" pitchFamily="49" charset="0"/>
                  <a:cs typeface="Courier New" pitchFamily="49" charset="0"/>
                </a:rPr>
                <a:t>char</a:t>
              </a:r>
              <a:r>
                <a:rPr lang="en-US" sz="1200" b="1" dirty="0">
                  <a:solidFill>
                    <a:srgbClr val="000000"/>
                  </a:solidFill>
                  <a:latin typeface="Courier New" pitchFamily="49" charset="0"/>
                  <a:cs typeface="Courier New" pitchFamily="49" charset="0"/>
                </a:rPr>
                <a:t> genders[MAX_PLAYER];</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a:solidFill>
                    <a:srgbClr val="0000FF"/>
                  </a:solidFill>
                  <a:latin typeface="Courier New" pitchFamily="49" charset="0"/>
                  <a:cs typeface="Courier New" pitchFamily="49" charset="0"/>
                </a:rPr>
                <a:t>char</a:t>
              </a: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player_name</a:t>
              </a:r>
              <a:r>
                <a:rPr lang="en-US" sz="1200" b="1" dirty="0">
                  <a:solidFill>
                    <a:srgbClr val="000000"/>
                  </a:solidFill>
                  <a:latin typeface="Courier New" pitchFamily="49" charset="0"/>
                  <a:cs typeface="Courier New" pitchFamily="49" charset="0"/>
                </a:rPr>
                <a:t>[STR_LENGTH+</a:t>
              </a:r>
              <a:r>
                <a:rPr lang="en-US" sz="1200" b="1" dirty="0">
                  <a:solidFill>
                    <a:srgbClr val="006600"/>
                  </a:solidFill>
                  <a:latin typeface="Courier New" pitchFamily="49" charset="0"/>
                  <a:cs typeface="Courier New" pitchFamily="49" charset="0"/>
                </a:rPr>
                <a:t>1</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FF"/>
                  </a:solidFill>
                  <a:latin typeface="Courier New" pitchFamily="49" charset="0"/>
                  <a:cs typeface="Courier New" pitchFamily="49" charset="0"/>
                </a:rPr>
                <a:t>int</a:t>
              </a: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 result;</a:t>
              </a:r>
            </a:p>
            <a:p>
              <a:pPr eaLnBrk="1" hangingPunct="1">
                <a:tabLst>
                  <a:tab pos="449263" algn="l"/>
                  <a:tab pos="900113" algn="l"/>
                  <a:tab pos="1349375" algn="l"/>
                  <a:tab pos="1798638" algn="l"/>
                </a:tabLst>
              </a:pPr>
              <a:endParaRPr lang="en-US" sz="1200" b="1" dirty="0">
                <a:solidFill>
                  <a:srgbClr val="000000"/>
                </a:solidFill>
                <a:latin typeface="Courier New" pitchFamily="49" charset="0"/>
                <a:cs typeface="Courier New" pitchFamily="49" charset="0"/>
              </a:endParaRP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printf</a:t>
              </a:r>
              <a:r>
                <a:rPr lang="en-US" sz="1200" b="1" dirty="0">
                  <a:solidFill>
                    <a:srgbClr val="000000"/>
                  </a:solidFill>
                  <a:latin typeface="Courier New" pitchFamily="49" charset="0"/>
                  <a:cs typeface="Courier New" pitchFamily="49" charset="0"/>
                </a:rPr>
                <a:t>("</a:t>
              </a:r>
              <a:r>
                <a:rPr lang="en-US" sz="1200" b="1" dirty="0">
                  <a:solidFill>
                    <a:srgbClr val="006600"/>
                  </a:solidFill>
                  <a:latin typeface="Courier New" pitchFamily="49" charset="0"/>
                  <a:cs typeface="Courier New" pitchFamily="49" charset="0"/>
                </a:rPr>
                <a:t>Enter</a:t>
              </a:r>
              <a:r>
                <a:rPr lang="en-US" sz="1200" b="1" dirty="0">
                  <a:solidFill>
                    <a:srgbClr val="FF0000"/>
                  </a:solidFill>
                  <a:latin typeface="Courier New" pitchFamily="49" charset="0"/>
                  <a:cs typeface="Courier New" pitchFamily="49" charset="0"/>
                </a:rPr>
                <a:t> %d </a:t>
              </a:r>
              <a:r>
                <a:rPr lang="en-US" sz="1200" b="1" dirty="0">
                  <a:solidFill>
                    <a:srgbClr val="006600"/>
                  </a:solidFill>
                  <a:latin typeface="Courier New" pitchFamily="49" charset="0"/>
                  <a:cs typeface="Courier New" pitchFamily="49" charset="0"/>
                </a:rPr>
                <a:t>players' info:</a:t>
              </a:r>
              <a:r>
                <a:rPr lang="en-US" sz="1200" b="1" dirty="0">
                  <a:solidFill>
                    <a:srgbClr val="FF0000"/>
                  </a:solidFill>
                  <a:latin typeface="Courier New" pitchFamily="49" charset="0"/>
                  <a:cs typeface="Courier New" pitchFamily="49" charset="0"/>
                </a:rPr>
                <a:t>\n</a:t>
              </a:r>
              <a:r>
                <a:rPr lang="en-US" sz="1200" b="1" dirty="0">
                  <a:solidFill>
                    <a:srgbClr val="006600"/>
                  </a:solidFill>
                  <a:latin typeface="Courier New" pitchFamily="49" charset="0"/>
                  <a:cs typeface="Courier New" pitchFamily="49" charset="0"/>
                </a:rPr>
                <a:t>"</a:t>
              </a:r>
              <a:r>
                <a:rPr lang="en-US" sz="1200" b="1" dirty="0">
                  <a:solidFill>
                    <a:srgbClr val="000000"/>
                  </a:solidFill>
                  <a:latin typeface="Courier New" pitchFamily="49" charset="0"/>
                  <a:cs typeface="Courier New" pitchFamily="49" charset="0"/>
                </a:rPr>
                <a:t>, MAX_PLAYER);</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a:solidFill>
                    <a:srgbClr val="0000FF"/>
                  </a:solidFill>
                  <a:latin typeface="Courier New" pitchFamily="49" charset="0"/>
                  <a:cs typeface="Courier New" pitchFamily="49" charset="0"/>
                </a:rPr>
                <a:t>for</a:t>
              </a: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a:t>
              </a:r>
              <a:r>
                <a:rPr lang="en-US" sz="1200" b="1" dirty="0">
                  <a:solidFill>
                    <a:srgbClr val="006600"/>
                  </a:solidFill>
                  <a:latin typeface="Courier New" pitchFamily="49" charset="0"/>
                  <a:cs typeface="Courier New" pitchFamily="49" charset="0"/>
                </a:rPr>
                <a:t>0</a:t>
              </a: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&lt;MAX_PLAYER; </a:t>
              </a:r>
              <a:r>
                <a:rPr lang="en-US" sz="1200" b="1" dirty="0" err="1">
                  <a:latin typeface="Courier New" pitchFamily="49" charset="0"/>
                  <a:cs typeface="Courier New" pitchFamily="49" charset="0"/>
                </a:rPr>
                <a:t>i</a:t>
              </a:r>
              <a:r>
                <a:rPr lang="en-US" sz="1200" b="1" dirty="0">
                  <a:latin typeface="Courier New" pitchFamily="49" charset="0"/>
                  <a:cs typeface="Courier New" pitchFamily="49" charset="0"/>
                </a:rPr>
                <a:t>++) </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scanf</a:t>
              </a:r>
              <a:r>
                <a:rPr lang="en-US" sz="1200" b="1" dirty="0">
                  <a:solidFill>
                    <a:srgbClr val="000000"/>
                  </a:solidFill>
                  <a:latin typeface="Courier New" pitchFamily="49" charset="0"/>
                  <a:cs typeface="Courier New" pitchFamily="49" charset="0"/>
                </a:rPr>
                <a:t>(</a:t>
              </a:r>
              <a:r>
                <a:rPr lang="en-US" sz="1200" b="1" dirty="0">
                  <a:solidFill>
                    <a:srgbClr val="006600"/>
                  </a:solidFill>
                  <a:latin typeface="Courier New" pitchFamily="49" charset="0"/>
                  <a:cs typeface="Courier New" pitchFamily="49" charset="0"/>
                </a:rPr>
                <a:t>"</a:t>
              </a:r>
              <a:r>
                <a:rPr lang="en-US" sz="1200" b="1" dirty="0">
                  <a:solidFill>
                    <a:srgbClr val="FF0000"/>
                  </a:solidFill>
                  <a:latin typeface="Courier New" pitchFamily="49" charset="0"/>
                  <a:cs typeface="Courier New" pitchFamily="49" charset="0"/>
                </a:rPr>
                <a:t>%s %d %c</a:t>
              </a:r>
              <a:r>
                <a:rPr lang="en-US" sz="1200" b="1" dirty="0">
                  <a:solidFill>
                    <a:srgbClr val="006600"/>
                  </a:solidFill>
                  <a:latin typeface="Courier New" pitchFamily="49" charset="0"/>
                  <a:cs typeface="Courier New" pitchFamily="49" charset="0"/>
                </a:rPr>
                <a:t>"</a:t>
              </a:r>
              <a:r>
                <a:rPr lang="en-US" sz="1200" b="1" dirty="0">
                  <a:solidFill>
                    <a:srgbClr val="000000"/>
                  </a:solidFill>
                  <a:latin typeface="Courier New" pitchFamily="49" charset="0"/>
                  <a:cs typeface="Courier New" pitchFamily="49" charset="0"/>
                </a:rPr>
                <a:t>, names[</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 &amp;ages[</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 &amp;genders[</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endParaRPr lang="en-US" sz="1200" b="1" dirty="0">
                <a:solidFill>
                  <a:srgbClr val="000000"/>
                </a:solidFill>
                <a:latin typeface="Courier New" pitchFamily="49" charset="0"/>
                <a:cs typeface="Courier New" pitchFamily="49" charset="0"/>
              </a:endParaRP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printf</a:t>
              </a:r>
              <a:r>
                <a:rPr lang="en-US" sz="1200" b="1" dirty="0">
                  <a:solidFill>
                    <a:srgbClr val="000000"/>
                  </a:solidFill>
                  <a:latin typeface="Courier New" pitchFamily="49" charset="0"/>
                  <a:cs typeface="Courier New" pitchFamily="49" charset="0"/>
                </a:rPr>
                <a:t>(</a:t>
              </a:r>
              <a:r>
                <a:rPr lang="en-US" sz="1200" b="1" dirty="0">
                  <a:solidFill>
                    <a:srgbClr val="006600"/>
                  </a:solidFill>
                  <a:latin typeface="Courier New" pitchFamily="49" charset="0"/>
                  <a:cs typeface="Courier New" pitchFamily="49" charset="0"/>
                </a:rPr>
                <a:t>"The list of players are:</a:t>
              </a:r>
              <a:r>
                <a:rPr lang="en-US" sz="1200" b="1" dirty="0">
                  <a:solidFill>
                    <a:srgbClr val="FF0000"/>
                  </a:solidFill>
                  <a:latin typeface="Courier New" pitchFamily="49" charset="0"/>
                  <a:cs typeface="Courier New" pitchFamily="49" charset="0"/>
                </a:rPr>
                <a:t>\n</a:t>
              </a:r>
              <a:r>
                <a:rPr lang="en-US" sz="1200" b="1" dirty="0">
                  <a:solidFill>
                    <a:srgbClr val="006600"/>
                  </a:solidFill>
                  <a:latin typeface="Courier New" pitchFamily="49" charset="0"/>
                  <a:cs typeface="Courier New" pitchFamily="49" charset="0"/>
                </a:rPr>
                <a:t>"</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printf</a:t>
              </a:r>
              <a:r>
                <a:rPr lang="en-US" sz="1200" b="1" dirty="0">
                  <a:solidFill>
                    <a:srgbClr val="000000"/>
                  </a:solidFill>
                  <a:latin typeface="Courier New" pitchFamily="49" charset="0"/>
                  <a:cs typeface="Courier New" pitchFamily="49" charset="0"/>
                </a:rPr>
                <a:t>(</a:t>
              </a:r>
              <a:r>
                <a:rPr lang="en-US" sz="1200" b="1" dirty="0">
                  <a:solidFill>
                    <a:srgbClr val="006600"/>
                  </a:solidFill>
                  <a:latin typeface="Courier New" pitchFamily="49" charset="0"/>
                  <a:cs typeface="Courier New" pitchFamily="49" charset="0"/>
                </a:rPr>
                <a:t>"</a:t>
              </a:r>
              <a:r>
                <a:rPr lang="en-US" sz="1200" b="1" dirty="0" smtClean="0">
                  <a:solidFill>
                    <a:srgbClr val="006600"/>
                  </a:solidFill>
                  <a:latin typeface="Courier New" pitchFamily="49" charset="0"/>
                  <a:cs typeface="Courier New" pitchFamily="49" charset="0"/>
                </a:rPr>
                <a:t>Name</a:t>
              </a:r>
              <a:r>
                <a:rPr lang="en-US" sz="1200" b="1" dirty="0" smtClean="0">
                  <a:solidFill>
                    <a:srgbClr val="FF0000"/>
                  </a:solidFill>
                  <a:latin typeface="Courier New" pitchFamily="49" charset="0"/>
                  <a:cs typeface="Courier New" pitchFamily="49" charset="0"/>
                </a:rPr>
                <a:t>\</a:t>
              </a:r>
              <a:r>
                <a:rPr lang="en-US" sz="1200" b="1" dirty="0" err="1" smtClean="0">
                  <a:solidFill>
                    <a:srgbClr val="FF0000"/>
                  </a:solidFill>
                  <a:latin typeface="Courier New" pitchFamily="49" charset="0"/>
                  <a:cs typeface="Courier New" pitchFamily="49" charset="0"/>
                </a:rPr>
                <a:t>t</a:t>
              </a:r>
              <a:r>
                <a:rPr lang="en-US" sz="1200" b="1" dirty="0" err="1" smtClean="0">
                  <a:solidFill>
                    <a:srgbClr val="006600"/>
                  </a:solidFill>
                  <a:latin typeface="Courier New" pitchFamily="49" charset="0"/>
                  <a:cs typeface="Courier New" pitchFamily="49" charset="0"/>
                </a:rPr>
                <a:t>Age</a:t>
              </a:r>
              <a:r>
                <a:rPr lang="en-US" sz="1200" b="1" dirty="0" smtClean="0">
                  <a:solidFill>
                    <a:srgbClr val="FF0000"/>
                  </a:solidFill>
                  <a:latin typeface="Courier New" pitchFamily="49" charset="0"/>
                  <a:cs typeface="Courier New" pitchFamily="49" charset="0"/>
                </a:rPr>
                <a:t>\</a:t>
              </a:r>
              <a:r>
                <a:rPr lang="en-US" sz="1200" b="1" dirty="0" err="1" smtClean="0">
                  <a:solidFill>
                    <a:srgbClr val="FF0000"/>
                  </a:solidFill>
                  <a:latin typeface="Courier New" pitchFamily="49" charset="0"/>
                  <a:cs typeface="Courier New" pitchFamily="49" charset="0"/>
                </a:rPr>
                <a:t>t</a:t>
              </a:r>
              <a:r>
                <a:rPr lang="en-US" sz="1200" b="1" dirty="0" err="1" smtClean="0">
                  <a:solidFill>
                    <a:srgbClr val="006600"/>
                  </a:solidFill>
                  <a:latin typeface="Courier New" pitchFamily="49" charset="0"/>
                  <a:cs typeface="Courier New" pitchFamily="49" charset="0"/>
                </a:rPr>
                <a:t>Gender</a:t>
              </a:r>
              <a:r>
                <a:rPr lang="en-US" sz="1200" b="1" dirty="0" smtClean="0">
                  <a:solidFill>
                    <a:srgbClr val="FF0000"/>
                  </a:solidFill>
                  <a:latin typeface="Courier New" pitchFamily="49" charset="0"/>
                  <a:cs typeface="Courier New" pitchFamily="49" charset="0"/>
                </a:rPr>
                <a:t>\n</a:t>
              </a:r>
              <a:r>
                <a:rPr lang="en-US" sz="1200" b="1" dirty="0">
                  <a:solidFill>
                    <a:srgbClr val="006600"/>
                  </a:solidFill>
                  <a:latin typeface="Courier New" pitchFamily="49" charset="0"/>
                  <a:cs typeface="Courier New" pitchFamily="49" charset="0"/>
                </a:rPr>
                <a:t>"</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a:solidFill>
                    <a:srgbClr val="0000FF"/>
                  </a:solidFill>
                  <a:latin typeface="Courier New" pitchFamily="49" charset="0"/>
                  <a:cs typeface="Courier New" pitchFamily="49" charset="0"/>
                </a:rPr>
                <a:t>for</a:t>
              </a: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a:t>
              </a:r>
              <a:r>
                <a:rPr lang="en-US" sz="1200" b="1" dirty="0">
                  <a:solidFill>
                    <a:srgbClr val="006600"/>
                  </a:solidFill>
                  <a:latin typeface="Courier New" pitchFamily="49" charset="0"/>
                  <a:cs typeface="Courier New" pitchFamily="49" charset="0"/>
                </a:rPr>
                <a:t>0</a:t>
              </a: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&lt;MAX_PLAYER; </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printf</a:t>
              </a:r>
              <a:r>
                <a:rPr lang="en-US" sz="1200" b="1" dirty="0">
                  <a:solidFill>
                    <a:srgbClr val="000000"/>
                  </a:solidFill>
                  <a:latin typeface="Courier New" pitchFamily="49" charset="0"/>
                  <a:cs typeface="Courier New" pitchFamily="49" charset="0"/>
                </a:rPr>
                <a:t>("</a:t>
              </a:r>
              <a:r>
                <a:rPr lang="en-US" sz="1200" b="1" dirty="0">
                  <a:solidFill>
                    <a:srgbClr val="FF0000"/>
                  </a:solidFill>
                  <a:latin typeface="Courier New" pitchFamily="49" charset="0"/>
                  <a:cs typeface="Courier New" pitchFamily="49" charset="0"/>
                </a:rPr>
                <a:t>%</a:t>
              </a:r>
              <a:r>
                <a:rPr lang="en-US" sz="1200" b="1" dirty="0" smtClean="0">
                  <a:solidFill>
                    <a:srgbClr val="FF0000"/>
                  </a:solidFill>
                  <a:latin typeface="Courier New" pitchFamily="49" charset="0"/>
                  <a:cs typeface="Courier New" pitchFamily="49" charset="0"/>
                </a:rPr>
                <a:t>s\</a:t>
              </a:r>
              <a:r>
                <a:rPr lang="en-US" sz="1200" b="1" dirty="0" err="1" smtClean="0">
                  <a:solidFill>
                    <a:srgbClr val="FF0000"/>
                  </a:solidFill>
                  <a:latin typeface="Courier New" pitchFamily="49" charset="0"/>
                  <a:cs typeface="Courier New" pitchFamily="49" charset="0"/>
                </a:rPr>
                <a:t>t%d</a:t>
              </a:r>
              <a:r>
                <a:rPr lang="en-US" sz="1200" b="1" dirty="0" smtClean="0">
                  <a:solidFill>
                    <a:srgbClr val="FF0000"/>
                  </a:solidFill>
                  <a:latin typeface="Courier New" pitchFamily="49" charset="0"/>
                  <a:cs typeface="Courier New" pitchFamily="49" charset="0"/>
                </a:rPr>
                <a:t>\</a:t>
              </a:r>
              <a:r>
                <a:rPr lang="en-US" sz="1200" b="1" dirty="0" err="1" smtClean="0">
                  <a:solidFill>
                    <a:srgbClr val="FF0000"/>
                  </a:solidFill>
                  <a:latin typeface="Courier New" pitchFamily="49" charset="0"/>
                  <a:cs typeface="Courier New" pitchFamily="49" charset="0"/>
                </a:rPr>
                <a:t>t%c</a:t>
              </a:r>
              <a:r>
                <a:rPr lang="en-US" sz="1200" b="1" dirty="0" smtClean="0">
                  <a:solidFill>
                    <a:srgbClr val="FF0000"/>
                  </a:solidFill>
                  <a:latin typeface="Courier New" pitchFamily="49" charset="0"/>
                  <a:cs typeface="Courier New" pitchFamily="49" charset="0"/>
                </a:rPr>
                <a:t>\n</a:t>
              </a:r>
              <a:r>
                <a:rPr lang="en-US" sz="1200" b="1" dirty="0">
                  <a:solidFill>
                    <a:srgbClr val="006600"/>
                  </a:solidFill>
                  <a:latin typeface="Courier New" pitchFamily="49" charset="0"/>
                  <a:cs typeface="Courier New" pitchFamily="49" charset="0"/>
                </a:rPr>
                <a:t>"</a:t>
              </a:r>
              <a:r>
                <a:rPr lang="en-US" sz="1200" b="1" dirty="0">
                  <a:solidFill>
                    <a:srgbClr val="000000"/>
                  </a:solidFill>
                  <a:latin typeface="Courier New" pitchFamily="49" charset="0"/>
                  <a:cs typeface="Courier New" pitchFamily="49" charset="0"/>
                </a:rPr>
                <a:t>, names[</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 ages[</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 genders[</a:t>
              </a:r>
              <a:r>
                <a:rPr lang="en-US" sz="1200" b="1" dirty="0" err="1">
                  <a:solidFill>
                    <a:srgbClr val="000000"/>
                  </a:solidFill>
                  <a:latin typeface="Courier New" pitchFamily="49" charset="0"/>
                  <a:cs typeface="Courier New" pitchFamily="49" charset="0"/>
                </a:rPr>
                <a:t>i</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endParaRPr lang="en-US" sz="1200" b="1" dirty="0">
                <a:solidFill>
                  <a:srgbClr val="000000"/>
                </a:solidFill>
                <a:latin typeface="Courier New" pitchFamily="49" charset="0"/>
                <a:cs typeface="Courier New" pitchFamily="49" charset="0"/>
              </a:endParaRP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printf</a:t>
              </a:r>
              <a:r>
                <a:rPr lang="en-US" sz="1200" b="1" dirty="0">
                  <a:solidFill>
                    <a:srgbClr val="000000"/>
                  </a:solidFill>
                  <a:latin typeface="Courier New" pitchFamily="49" charset="0"/>
                  <a:cs typeface="Courier New" pitchFamily="49" charset="0"/>
                </a:rPr>
                <a:t>(</a:t>
              </a:r>
              <a:r>
                <a:rPr lang="en-US" sz="1200" b="1" dirty="0">
                  <a:solidFill>
                    <a:srgbClr val="006600"/>
                  </a:solidFill>
                  <a:latin typeface="Courier New" pitchFamily="49" charset="0"/>
                  <a:cs typeface="Courier New" pitchFamily="49" charset="0"/>
                </a:rPr>
                <a:t>"Enter a player's name: "</a:t>
              </a:r>
              <a:r>
                <a:rPr lang="en-US" sz="1200" b="1" dirty="0">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scanf</a:t>
              </a:r>
              <a:r>
                <a:rPr lang="en-US" sz="1200" b="1" dirty="0">
                  <a:solidFill>
                    <a:srgbClr val="000000"/>
                  </a:solidFill>
                  <a:latin typeface="Courier New" pitchFamily="49" charset="0"/>
                  <a:cs typeface="Courier New" pitchFamily="49" charset="0"/>
                </a:rPr>
                <a:t>("</a:t>
              </a:r>
              <a:r>
                <a:rPr lang="en-US" sz="1200" b="1" dirty="0">
                  <a:solidFill>
                    <a:srgbClr val="FF0000"/>
                  </a:solidFill>
                  <a:latin typeface="Courier New" pitchFamily="49" charset="0"/>
                  <a:cs typeface="Courier New" pitchFamily="49" charset="0"/>
                </a:rPr>
                <a:t>%s</a:t>
              </a: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player_name</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endParaRPr lang="en-US" sz="1200" b="1" dirty="0">
                <a:solidFill>
                  <a:srgbClr val="000000"/>
                </a:solidFill>
                <a:latin typeface="Courier New" pitchFamily="49" charset="0"/>
                <a:cs typeface="Courier New" pitchFamily="49" charset="0"/>
              </a:endParaRPr>
            </a:p>
            <a:p>
              <a:pPr eaLnBrk="1" hangingPunct="1">
                <a:spcAft>
                  <a:spcPts val="600"/>
                </a:spcAft>
                <a:tabLst>
                  <a:tab pos="449263" algn="l"/>
                  <a:tab pos="900113" algn="l"/>
                  <a:tab pos="1349375" algn="l"/>
                  <a:tab pos="1798638" algn="l"/>
                </a:tabLst>
              </a:pPr>
              <a:r>
                <a:rPr lang="en-US" sz="1400" b="1" dirty="0">
                  <a:solidFill>
                    <a:srgbClr val="000000"/>
                  </a:solidFill>
                  <a:latin typeface="Courier New" pitchFamily="49" charset="0"/>
                  <a:cs typeface="Courier New" pitchFamily="49" charset="0"/>
                </a:rPr>
                <a:t>	result = </a:t>
              </a:r>
              <a:r>
                <a:rPr lang="en-US" sz="1400" b="1" dirty="0" err="1">
                  <a:solidFill>
                    <a:srgbClr val="C00000"/>
                  </a:solidFill>
                  <a:latin typeface="Courier New" pitchFamily="49" charset="0"/>
                  <a:cs typeface="Courier New" pitchFamily="49" charset="0"/>
                </a:rPr>
                <a:t>search_teammate</a:t>
              </a:r>
              <a:r>
                <a:rPr lang="en-US" sz="1400" b="1" dirty="0">
                  <a:solidFill>
                    <a:srgbClr val="C00000"/>
                  </a:solidFill>
                  <a:latin typeface="Courier New" pitchFamily="49" charset="0"/>
                  <a:cs typeface="Courier New" pitchFamily="49" charset="0"/>
                </a:rPr>
                <a:t>(names, ages, genders, MAX_PLAYER, </a:t>
              </a:r>
              <a:r>
                <a:rPr lang="en-US" sz="1400" b="1" dirty="0" err="1">
                  <a:solidFill>
                    <a:srgbClr val="C00000"/>
                  </a:solidFill>
                  <a:latin typeface="Courier New" pitchFamily="49" charset="0"/>
                  <a:cs typeface="Courier New" pitchFamily="49" charset="0"/>
                </a:rPr>
                <a:t>player_name</a:t>
              </a:r>
              <a:r>
                <a:rPr lang="en-US" sz="1400" b="1" dirty="0">
                  <a:solidFill>
                    <a:srgbClr val="C00000"/>
                  </a:solidFill>
                  <a:latin typeface="Courier New" pitchFamily="49" charset="0"/>
                  <a:cs typeface="Courier New" pitchFamily="49" charset="0"/>
                </a:rPr>
                <a:t>)</a:t>
              </a:r>
              <a:r>
                <a:rPr lang="en-US" sz="14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a:solidFill>
                    <a:srgbClr val="0000FF"/>
                  </a:solidFill>
                  <a:latin typeface="Courier New" pitchFamily="49" charset="0"/>
                  <a:cs typeface="Courier New" pitchFamily="49" charset="0"/>
                </a:rPr>
                <a:t>if</a:t>
              </a:r>
              <a:r>
                <a:rPr lang="en-US" sz="1200" b="1" dirty="0">
                  <a:solidFill>
                    <a:srgbClr val="000000"/>
                  </a:solidFill>
                  <a:latin typeface="Courier New" pitchFamily="49" charset="0"/>
                  <a:cs typeface="Courier New" pitchFamily="49" charset="0"/>
                </a:rPr>
                <a:t> (result == </a:t>
              </a:r>
              <a:r>
                <a:rPr lang="en-US" sz="1200" b="1" dirty="0">
                  <a:solidFill>
                    <a:srgbClr val="006600"/>
                  </a:solidFill>
                  <a:latin typeface="Courier New" pitchFamily="49" charset="0"/>
                  <a:cs typeface="Courier New" pitchFamily="49" charset="0"/>
                </a:rPr>
                <a:t>-2</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printf</a:t>
              </a:r>
              <a:r>
                <a:rPr lang="en-US" sz="1200" b="1" dirty="0">
                  <a:solidFill>
                    <a:srgbClr val="000000"/>
                  </a:solidFill>
                  <a:latin typeface="Courier New" pitchFamily="49" charset="0"/>
                  <a:cs typeface="Courier New" pitchFamily="49" charset="0"/>
                </a:rPr>
                <a:t>(</a:t>
              </a:r>
              <a:r>
                <a:rPr lang="en-US" sz="1200" b="1" dirty="0">
                  <a:solidFill>
                    <a:srgbClr val="006600"/>
                  </a:solidFill>
                  <a:latin typeface="Courier New" pitchFamily="49" charset="0"/>
                  <a:cs typeface="Courier New" pitchFamily="49" charset="0"/>
                </a:rPr>
                <a:t>"No such player </a:t>
              </a:r>
              <a:r>
                <a:rPr lang="en-US" sz="1200" b="1" dirty="0">
                  <a:solidFill>
                    <a:srgbClr val="FF0000"/>
                  </a:solidFill>
                  <a:latin typeface="Courier New" pitchFamily="49" charset="0"/>
                  <a:cs typeface="Courier New" pitchFamily="49" charset="0"/>
                </a:rPr>
                <a:t>%s</a:t>
              </a:r>
              <a:r>
                <a:rPr lang="en-US" sz="1200" b="1" dirty="0">
                  <a:solidFill>
                    <a:srgbClr val="006600"/>
                  </a:solidFill>
                  <a:latin typeface="Courier New" pitchFamily="49" charset="0"/>
                  <a:cs typeface="Courier New" pitchFamily="49" charset="0"/>
                </a:rPr>
                <a:t>.</a:t>
              </a:r>
              <a:r>
                <a:rPr lang="en-US" sz="1200" b="1" dirty="0">
                  <a:solidFill>
                    <a:srgbClr val="FF0000"/>
                  </a:solidFill>
                  <a:latin typeface="Courier New" pitchFamily="49" charset="0"/>
                  <a:cs typeface="Courier New" pitchFamily="49" charset="0"/>
                </a:rPr>
                <a:t>\n</a:t>
              </a:r>
              <a:r>
                <a:rPr lang="en-US" sz="1200" b="1" dirty="0">
                  <a:solidFill>
                    <a:srgbClr val="006600"/>
                  </a:solidFill>
                  <a:latin typeface="Courier New" pitchFamily="49" charset="0"/>
                  <a:cs typeface="Courier New" pitchFamily="49" charset="0"/>
                </a:rPr>
                <a:t>"</a:t>
              </a: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player_name</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a:solidFill>
                    <a:srgbClr val="0000FF"/>
                  </a:solidFill>
                  <a:latin typeface="Courier New" pitchFamily="49" charset="0"/>
                  <a:cs typeface="Courier New" pitchFamily="49" charset="0"/>
                </a:rPr>
                <a:t>else</a:t>
              </a:r>
              <a:r>
                <a:rPr lang="en-US" sz="1200" b="1" dirty="0">
                  <a:solidFill>
                    <a:srgbClr val="000000"/>
                  </a:solidFill>
                  <a:latin typeface="Courier New" pitchFamily="49" charset="0"/>
                  <a:cs typeface="Courier New" pitchFamily="49" charset="0"/>
                </a:rPr>
                <a:t> </a:t>
              </a:r>
              <a:r>
                <a:rPr lang="en-US" sz="1200" b="1" dirty="0">
                  <a:solidFill>
                    <a:srgbClr val="0000FF"/>
                  </a:solidFill>
                  <a:latin typeface="Courier New" pitchFamily="49" charset="0"/>
                  <a:cs typeface="Courier New" pitchFamily="49" charset="0"/>
                </a:rPr>
                <a:t>if</a:t>
              </a:r>
              <a:r>
                <a:rPr lang="en-US" sz="1200" b="1" dirty="0">
                  <a:solidFill>
                    <a:srgbClr val="000000"/>
                  </a:solidFill>
                  <a:latin typeface="Courier New" pitchFamily="49" charset="0"/>
                  <a:cs typeface="Courier New" pitchFamily="49" charset="0"/>
                </a:rPr>
                <a:t> (result == </a:t>
              </a:r>
              <a:r>
                <a:rPr lang="en-US" sz="1200" b="1" dirty="0">
                  <a:solidFill>
                    <a:srgbClr val="006600"/>
                  </a:solidFill>
                  <a:latin typeface="Courier New" pitchFamily="49" charset="0"/>
                  <a:cs typeface="Courier New" pitchFamily="49" charset="0"/>
                </a:rPr>
                <a:t>-1</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printf</a:t>
              </a:r>
              <a:r>
                <a:rPr lang="en-US" sz="1200" b="1" dirty="0">
                  <a:solidFill>
                    <a:srgbClr val="000000"/>
                  </a:solidFill>
                  <a:latin typeface="Courier New" pitchFamily="49" charset="0"/>
                  <a:cs typeface="Courier New" pitchFamily="49" charset="0"/>
                </a:rPr>
                <a:t>(</a:t>
              </a:r>
              <a:r>
                <a:rPr lang="en-US" sz="1200" b="1" dirty="0">
                  <a:solidFill>
                    <a:srgbClr val="006600"/>
                  </a:solidFill>
                  <a:latin typeface="Courier New" pitchFamily="49" charset="0"/>
                  <a:cs typeface="Courier New" pitchFamily="49" charset="0"/>
                </a:rPr>
                <a:t>"Sorry, we cannot find a teammate for </a:t>
              </a:r>
              <a:r>
                <a:rPr lang="en-US" sz="1200" b="1" dirty="0">
                  <a:solidFill>
                    <a:srgbClr val="FF0000"/>
                  </a:solidFill>
                  <a:latin typeface="Courier New" pitchFamily="49" charset="0"/>
                  <a:cs typeface="Courier New" pitchFamily="49" charset="0"/>
                </a:rPr>
                <a:t>%s</a:t>
              </a:r>
              <a:r>
                <a:rPr lang="en-US" sz="1200" b="1" dirty="0">
                  <a:solidFill>
                    <a:srgbClr val="006600"/>
                  </a:solidFill>
                  <a:latin typeface="Courier New" pitchFamily="49" charset="0"/>
                  <a:cs typeface="Courier New" pitchFamily="49" charset="0"/>
                </a:rPr>
                <a:t>!</a:t>
              </a:r>
              <a:r>
                <a:rPr lang="en-US" sz="1200" b="1" dirty="0">
                  <a:solidFill>
                    <a:srgbClr val="FF0000"/>
                  </a:solidFill>
                  <a:latin typeface="Courier New" pitchFamily="49" charset="0"/>
                  <a:cs typeface="Courier New" pitchFamily="49" charset="0"/>
                </a:rPr>
                <a:t>\n</a:t>
              </a:r>
              <a:r>
                <a:rPr lang="en-US" sz="1200" b="1" dirty="0">
                  <a:solidFill>
                    <a:srgbClr val="006600"/>
                  </a:solidFill>
                  <a:latin typeface="Courier New" pitchFamily="49" charset="0"/>
                  <a:cs typeface="Courier New" pitchFamily="49" charset="0"/>
                </a:rPr>
                <a:t>"</a:t>
              </a: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player_name</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a:solidFill>
                    <a:srgbClr val="0000FF"/>
                  </a:solidFill>
                  <a:latin typeface="Courier New" pitchFamily="49" charset="0"/>
                  <a:cs typeface="Courier New" pitchFamily="49" charset="0"/>
                </a:rPr>
                <a:t>else</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printf</a:t>
              </a:r>
              <a:r>
                <a:rPr lang="en-US" sz="1200" b="1" dirty="0">
                  <a:solidFill>
                    <a:srgbClr val="000000"/>
                  </a:solidFill>
                  <a:latin typeface="Courier New" pitchFamily="49" charset="0"/>
                  <a:cs typeface="Courier New" pitchFamily="49" charset="0"/>
                </a:rPr>
                <a:t>(</a:t>
              </a:r>
              <a:r>
                <a:rPr lang="en-US" sz="1200" b="1" dirty="0">
                  <a:solidFill>
                    <a:srgbClr val="006600"/>
                  </a:solidFill>
                  <a:latin typeface="Courier New" pitchFamily="49" charset="0"/>
                  <a:cs typeface="Courier New" pitchFamily="49" charset="0"/>
                </a:rPr>
                <a:t>"</a:t>
              </a:r>
              <a:r>
                <a:rPr lang="en-US" sz="1200" b="1" dirty="0">
                  <a:solidFill>
                    <a:srgbClr val="FF0000"/>
                  </a:solidFill>
                  <a:latin typeface="Courier New" pitchFamily="49" charset="0"/>
                  <a:cs typeface="Courier New" pitchFamily="49" charset="0"/>
                </a:rPr>
                <a:t>%s</a:t>
              </a:r>
              <a:r>
                <a:rPr lang="en-US" sz="1200" b="1" dirty="0">
                  <a:solidFill>
                    <a:srgbClr val="006600"/>
                  </a:solidFill>
                  <a:latin typeface="Courier New" pitchFamily="49" charset="0"/>
                  <a:cs typeface="Courier New" pitchFamily="49" charset="0"/>
                </a:rPr>
                <a:t>'s</a:t>
              </a:r>
              <a:r>
                <a:rPr lang="en-US" sz="1200" b="1" dirty="0">
                  <a:solidFill>
                    <a:srgbClr val="000000"/>
                  </a:solidFill>
                  <a:latin typeface="Courier New" pitchFamily="49" charset="0"/>
                  <a:cs typeface="Courier New" pitchFamily="49" charset="0"/>
                </a:rPr>
                <a:t> </a:t>
              </a:r>
              <a:r>
                <a:rPr lang="en-US" sz="1200" b="1" dirty="0">
                  <a:solidFill>
                    <a:srgbClr val="006600"/>
                  </a:solidFill>
                  <a:latin typeface="Courier New" pitchFamily="49" charset="0"/>
                  <a:cs typeface="Courier New" pitchFamily="49" charset="0"/>
                </a:rPr>
                <a:t>compatible teammate is</a:t>
              </a:r>
              <a:r>
                <a:rPr lang="en-US" sz="1200" b="1" dirty="0">
                  <a:solidFill>
                    <a:srgbClr val="000000"/>
                  </a:solidFill>
                  <a:latin typeface="Courier New" pitchFamily="49" charset="0"/>
                  <a:cs typeface="Courier New" pitchFamily="49" charset="0"/>
                </a:rPr>
                <a:t> </a:t>
              </a:r>
              <a:r>
                <a:rPr lang="en-US" sz="1200" b="1" dirty="0">
                  <a:solidFill>
                    <a:srgbClr val="FF0000"/>
                  </a:solidFill>
                  <a:latin typeface="Courier New" pitchFamily="49" charset="0"/>
                  <a:cs typeface="Courier New" pitchFamily="49" charset="0"/>
                </a:rPr>
                <a:t>%s</a:t>
              </a:r>
              <a:r>
                <a:rPr lang="en-US" sz="1200" b="1" dirty="0">
                  <a:solidFill>
                    <a:srgbClr val="006600"/>
                  </a:solidFill>
                  <a:latin typeface="Courier New" pitchFamily="49" charset="0"/>
                  <a:cs typeface="Courier New" pitchFamily="49" charset="0"/>
                </a:rPr>
                <a:t>.</a:t>
              </a:r>
              <a:r>
                <a:rPr lang="en-US" sz="1200" b="1" dirty="0">
                  <a:solidFill>
                    <a:srgbClr val="FF0000"/>
                  </a:solidFill>
                  <a:latin typeface="Courier New" pitchFamily="49" charset="0"/>
                  <a:cs typeface="Courier New" pitchFamily="49" charset="0"/>
                </a:rPr>
                <a:t>\n</a:t>
              </a:r>
              <a:r>
                <a:rPr lang="en-US" sz="1200" b="1" dirty="0">
                  <a:solidFill>
                    <a:srgbClr val="006600"/>
                  </a:solidFill>
                  <a:latin typeface="Courier New" pitchFamily="49" charset="0"/>
                  <a:cs typeface="Courier New" pitchFamily="49" charset="0"/>
                </a:rPr>
                <a:t>"</a:t>
              </a:r>
              <a:r>
                <a:rPr lang="en-US" sz="1200" b="1" dirty="0">
                  <a:solidFill>
                    <a:srgbClr val="000000"/>
                  </a:solidFill>
                  <a:latin typeface="Courier New" pitchFamily="49" charset="0"/>
                  <a:cs typeface="Courier New" pitchFamily="49" charset="0"/>
                </a:rPr>
                <a:t>, </a:t>
              </a:r>
              <a:r>
                <a:rPr lang="en-US" sz="1200" b="1" dirty="0" err="1">
                  <a:solidFill>
                    <a:srgbClr val="000000"/>
                  </a:solidFill>
                  <a:latin typeface="Courier New" pitchFamily="49" charset="0"/>
                  <a:cs typeface="Courier New" pitchFamily="49" charset="0"/>
                </a:rPr>
                <a:t>player_name</a:t>
              </a:r>
              <a:r>
                <a:rPr lang="en-US" sz="1200" b="1" dirty="0">
                  <a:solidFill>
                    <a:srgbClr val="000000"/>
                  </a:solidFill>
                  <a:latin typeface="Courier New" pitchFamily="49" charset="0"/>
                  <a:cs typeface="Courier New" pitchFamily="49" charset="0"/>
                </a:rPr>
                <a:t>, names[result]);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	</a:t>
              </a:r>
              <a:r>
                <a:rPr lang="en-US" sz="1200" b="1" dirty="0">
                  <a:solidFill>
                    <a:srgbClr val="0000FF"/>
                  </a:solidFill>
                  <a:latin typeface="Courier New" pitchFamily="49" charset="0"/>
                  <a:cs typeface="Courier New" pitchFamily="49" charset="0"/>
                </a:rPr>
                <a:t>return</a:t>
              </a:r>
              <a:r>
                <a:rPr lang="en-US" sz="1200" b="1" dirty="0">
                  <a:solidFill>
                    <a:srgbClr val="000000"/>
                  </a:solidFill>
                  <a:latin typeface="Courier New" pitchFamily="49" charset="0"/>
                  <a:cs typeface="Courier New" pitchFamily="49" charset="0"/>
                </a:rPr>
                <a:t> </a:t>
              </a:r>
              <a:r>
                <a:rPr lang="en-US" sz="1200" b="1" dirty="0">
                  <a:solidFill>
                    <a:srgbClr val="006600"/>
                  </a:solidFill>
                  <a:latin typeface="Courier New" pitchFamily="49" charset="0"/>
                  <a:cs typeface="Courier New" pitchFamily="49" charset="0"/>
                </a:rPr>
                <a:t>0</a:t>
              </a:r>
              <a:r>
                <a:rPr lang="en-US" sz="1200" b="1" dirty="0">
                  <a:solidFill>
                    <a:srgbClr val="000000"/>
                  </a:solidFill>
                  <a:latin typeface="Courier New" pitchFamily="49" charset="0"/>
                  <a:cs typeface="Courier New" pitchFamily="49" charset="0"/>
                </a:rPr>
                <a:t>;</a:t>
              </a:r>
            </a:p>
            <a:p>
              <a:pPr eaLnBrk="1" hangingPunct="1">
                <a:tabLst>
                  <a:tab pos="449263" algn="l"/>
                  <a:tab pos="900113" algn="l"/>
                  <a:tab pos="1349375" algn="l"/>
                  <a:tab pos="1798638" algn="l"/>
                </a:tabLst>
              </a:pPr>
              <a:r>
                <a:rPr lang="en-US" sz="1200" b="1" dirty="0">
                  <a:solidFill>
                    <a:srgbClr val="000000"/>
                  </a:solidFill>
                  <a:latin typeface="Courier New" pitchFamily="49" charset="0"/>
                  <a:cs typeface="Courier New" pitchFamily="49" charset="0"/>
                </a:rPr>
                <a:t>}</a:t>
              </a:r>
              <a:endParaRPr lang="en-SG" sz="1200" b="1" dirty="0">
                <a:solidFill>
                  <a:srgbClr val="000000"/>
                </a:solidFill>
                <a:latin typeface="Courier New" pitchFamily="49" charset="0"/>
                <a:cs typeface="Courier New" pitchFamily="49" charset="0"/>
              </a:endParaRPr>
            </a:p>
          </p:txBody>
        </p:sp>
        <p:sp>
          <p:nvSpPr>
            <p:cNvPr id="16" name="TextBox 15"/>
            <p:cNvSpPr txBox="1"/>
            <p:nvPr/>
          </p:nvSpPr>
          <p:spPr bwMode="auto">
            <a:xfrm>
              <a:off x="5836356" y="1343150"/>
              <a:ext cx="2656769" cy="369288"/>
            </a:xfrm>
            <a:prstGeom prst="rect">
              <a:avLst/>
            </a:prstGeom>
            <a:solidFill>
              <a:srgbClr val="FFFFCC"/>
            </a:solidFill>
            <a:ln>
              <a:solidFill>
                <a:schemeClr val="accent1">
                  <a:lumMod val="90000"/>
                </a:schemeClr>
              </a:solidFill>
            </a:ln>
          </p:spPr>
          <p:style>
            <a:lnRef idx="2">
              <a:schemeClr val="accent5"/>
            </a:lnRef>
            <a:fillRef idx="1">
              <a:schemeClr val="lt1"/>
            </a:fillRef>
            <a:effectRef idx="0">
              <a:schemeClr val="accent5"/>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smtClean="0"/>
                <a:t>Week10_TeamMate.c </a:t>
              </a:r>
              <a:endParaRPr lang="en-SG" dirty="0"/>
            </a:p>
          </p:txBody>
        </p:sp>
      </p:grpSp>
      <p:sp>
        <p:nvSpPr>
          <p:cNvPr id="3" name="Title 2"/>
          <p:cNvSpPr>
            <a:spLocks noGrp="1"/>
          </p:cNvSpPr>
          <p:nvPr>
            <p:ph type="title"/>
          </p:nvPr>
        </p:nvSpPr>
        <p:spPr/>
        <p:txBody>
          <a:bodyPr/>
          <a:lstStyle/>
          <a:p>
            <a:r>
              <a:rPr lang="en-GB" sz="3600" dirty="0" smtClean="0"/>
              <a:t>5. </a:t>
            </a:r>
            <a:r>
              <a:rPr lang="en-GB" sz="3600" dirty="0"/>
              <a:t>Exercise #1: Compatible Teammate (</a:t>
            </a:r>
            <a:r>
              <a:rPr lang="en-GB" sz="3600" dirty="0" smtClean="0"/>
              <a:t>3/4)</a:t>
            </a:r>
            <a:endParaRPr lang="en-SG" sz="3600" dirty="0"/>
          </a:p>
        </p:txBody>
      </p:sp>
      <p:sp>
        <p:nvSpPr>
          <p:cNvPr id="5" name="Footer Placeholder 4"/>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6" name="Slide Number Placeholder 5"/>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17</a:t>
            </a:fld>
            <a:endParaRPr lang="en-SG" dirty="0">
              <a:solidFill>
                <a:srgbClr val="000000"/>
              </a:solidFill>
            </a:endParaRPr>
          </a:p>
        </p:txBody>
      </p:sp>
      <p:sp>
        <p:nvSpPr>
          <p:cNvPr id="8" name="Rectangle 7"/>
          <p:cNvSpPr/>
          <p:nvPr/>
        </p:nvSpPr>
        <p:spPr bwMode="auto">
          <a:xfrm>
            <a:off x="627320" y="4635795"/>
            <a:ext cx="7985051" cy="265814"/>
          </a:xfrm>
          <a:prstGeom prst="rect">
            <a:avLst/>
          </a:prstGeom>
          <a:noFill/>
          <a:ln w="19050"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bwMode="auto">
          <a:xfrm>
            <a:off x="297712" y="1129853"/>
            <a:ext cx="8389088" cy="535531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tabLst>
                <a:tab pos="536575" algn="l"/>
                <a:tab pos="1074738" algn="l"/>
                <a:tab pos="1611313" algn="l"/>
                <a:tab pos="2149475" algn="l"/>
              </a:tabLst>
              <a:defRPr>
                <a:solidFill>
                  <a:schemeClr val="tx1"/>
                </a:solidFill>
                <a:latin typeface="Arial" charset="0"/>
                <a:cs typeface="Arial" charset="0"/>
              </a:defRPr>
            </a:lvl1pPr>
            <a:lvl2pPr marL="742950" indent="-285750" eaLnBrk="0" hangingPunct="0">
              <a:tabLst>
                <a:tab pos="536575" algn="l"/>
                <a:tab pos="1074738" algn="l"/>
                <a:tab pos="1611313" algn="l"/>
                <a:tab pos="2149475" algn="l"/>
              </a:tabLst>
              <a:defRPr>
                <a:solidFill>
                  <a:schemeClr val="tx1"/>
                </a:solidFill>
                <a:latin typeface="Arial" charset="0"/>
                <a:cs typeface="Arial" charset="0"/>
              </a:defRPr>
            </a:lvl2pPr>
            <a:lvl3pPr marL="1143000" indent="-228600" eaLnBrk="0" hangingPunct="0">
              <a:tabLst>
                <a:tab pos="536575" algn="l"/>
                <a:tab pos="1074738" algn="l"/>
                <a:tab pos="1611313" algn="l"/>
                <a:tab pos="2149475" algn="l"/>
              </a:tabLst>
              <a:defRPr>
                <a:solidFill>
                  <a:schemeClr val="tx1"/>
                </a:solidFill>
                <a:latin typeface="Arial" charset="0"/>
                <a:cs typeface="Arial" charset="0"/>
              </a:defRPr>
            </a:lvl3pPr>
            <a:lvl4pPr marL="1600200" indent="-228600" eaLnBrk="0" hangingPunct="0">
              <a:tabLst>
                <a:tab pos="536575" algn="l"/>
                <a:tab pos="1074738" algn="l"/>
                <a:tab pos="1611313" algn="l"/>
                <a:tab pos="2149475" algn="l"/>
              </a:tabLst>
              <a:defRPr>
                <a:solidFill>
                  <a:schemeClr val="tx1"/>
                </a:solidFill>
                <a:latin typeface="Arial" charset="0"/>
                <a:cs typeface="Arial" charset="0"/>
              </a:defRPr>
            </a:lvl4pPr>
            <a:lvl5pPr marL="2057400" indent="-228600" eaLnBrk="0" hangingPunct="0">
              <a:tabLst>
                <a:tab pos="536575" algn="l"/>
                <a:tab pos="1074738" algn="l"/>
                <a:tab pos="1611313" algn="l"/>
                <a:tab pos="2149475"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9pPr>
          </a:lstStyle>
          <a:p>
            <a:r>
              <a:rPr lang="en-SG" sz="1200" b="1" dirty="0" smtClean="0">
                <a:solidFill>
                  <a:srgbClr val="800000"/>
                </a:solidFill>
                <a:latin typeface="Courier New" pitchFamily="49" charset="0"/>
                <a:cs typeface="Courier New" pitchFamily="49" charset="0"/>
              </a:rPr>
              <a:t>// Search for a player's compatible teammate</a:t>
            </a:r>
          </a:p>
          <a:p>
            <a:r>
              <a:rPr lang="en-SG" sz="1200" b="1" dirty="0" smtClean="0">
                <a:solidFill>
                  <a:srgbClr val="800000"/>
                </a:solidFill>
                <a:latin typeface="Courier New" pitchFamily="49" charset="0"/>
                <a:cs typeface="Courier New" pitchFamily="49" charset="0"/>
              </a:rPr>
              <a:t>// Return index in array if compatible teammate found, or</a:t>
            </a:r>
          </a:p>
          <a:p>
            <a:r>
              <a:rPr lang="en-SG" sz="1200" b="1" dirty="0" smtClean="0">
                <a:solidFill>
                  <a:srgbClr val="800000"/>
                </a:solidFill>
                <a:latin typeface="Courier New" pitchFamily="49" charset="0"/>
                <a:cs typeface="Courier New" pitchFamily="49" charset="0"/>
              </a:rPr>
              <a:t>//        -1 if compatible teammate not found, or</a:t>
            </a:r>
          </a:p>
          <a:p>
            <a:r>
              <a:rPr lang="en-SG" sz="1200" b="1" dirty="0" smtClean="0">
                <a:solidFill>
                  <a:srgbClr val="800000"/>
                </a:solidFill>
                <a:latin typeface="Courier New" pitchFamily="49" charset="0"/>
                <a:cs typeface="Courier New" pitchFamily="49" charset="0"/>
              </a:rPr>
              <a:t>//        -2 if player not found</a:t>
            </a:r>
          </a:p>
          <a:p>
            <a:r>
              <a:rPr lang="en-SG" sz="1400" b="1" dirty="0" err="1" smtClean="0">
                <a:solidFill>
                  <a:srgbClr val="0000FF"/>
                </a:solidFill>
                <a:latin typeface="Courier New" pitchFamily="49" charset="0"/>
                <a:cs typeface="Courier New" pitchFamily="49" charset="0"/>
              </a:rPr>
              <a:t>int</a:t>
            </a:r>
            <a:r>
              <a:rPr lang="en-SG" sz="1400" b="1" dirty="0" smtClean="0">
                <a:latin typeface="Courier New" pitchFamily="49" charset="0"/>
                <a:cs typeface="Courier New" pitchFamily="49" charset="0"/>
              </a:rPr>
              <a:t> </a:t>
            </a:r>
            <a:r>
              <a:rPr lang="en-SG" sz="1400" b="1" dirty="0" err="1" smtClean="0">
                <a:latin typeface="Courier New" pitchFamily="49" charset="0"/>
                <a:cs typeface="Courier New" pitchFamily="49" charset="0"/>
              </a:rPr>
              <a:t>search_teammate</a:t>
            </a:r>
            <a:r>
              <a:rPr lang="en-SG" sz="1400" b="1" dirty="0" smtClean="0">
                <a:latin typeface="Courier New" pitchFamily="49" charset="0"/>
                <a:cs typeface="Courier New" pitchFamily="49" charset="0"/>
              </a:rPr>
              <a:t>(</a:t>
            </a:r>
            <a:r>
              <a:rPr lang="en-SG" sz="1400" b="1" dirty="0" smtClean="0">
                <a:solidFill>
                  <a:srgbClr val="0000FF"/>
                </a:solidFill>
                <a:latin typeface="Courier New" pitchFamily="49" charset="0"/>
                <a:cs typeface="Courier New" pitchFamily="49" charset="0"/>
              </a:rPr>
              <a:t>char</a:t>
            </a:r>
            <a:r>
              <a:rPr lang="en-SG" sz="1400" b="1" dirty="0" smtClean="0">
                <a:latin typeface="Courier New" pitchFamily="49" charset="0"/>
                <a:cs typeface="Courier New" pitchFamily="49" charset="0"/>
              </a:rPr>
              <a:t> names[][STR_LENGTH+</a:t>
            </a:r>
            <a:r>
              <a:rPr lang="en-SG" sz="1400" b="1" dirty="0" smtClean="0">
                <a:solidFill>
                  <a:srgbClr val="006600"/>
                </a:solidFill>
                <a:latin typeface="Courier New" pitchFamily="49" charset="0"/>
                <a:cs typeface="Courier New" pitchFamily="49" charset="0"/>
              </a:rPr>
              <a:t>1</a:t>
            </a:r>
            <a:r>
              <a:rPr lang="en-SG" sz="1400" b="1" dirty="0" smtClean="0">
                <a:latin typeface="Courier New" pitchFamily="49" charset="0"/>
                <a:cs typeface="Courier New" pitchFamily="49" charset="0"/>
              </a:rPr>
              <a:t>], </a:t>
            </a:r>
            <a:r>
              <a:rPr lang="en-SG" sz="1400" b="1" dirty="0" err="1" smtClean="0">
                <a:solidFill>
                  <a:srgbClr val="0000FF"/>
                </a:solidFill>
                <a:latin typeface="Courier New" pitchFamily="49" charset="0"/>
                <a:cs typeface="Courier New" pitchFamily="49" charset="0"/>
              </a:rPr>
              <a:t>int</a:t>
            </a:r>
            <a:r>
              <a:rPr lang="en-SG" sz="1400" b="1" dirty="0" smtClean="0">
                <a:latin typeface="Courier New" pitchFamily="49" charset="0"/>
                <a:cs typeface="Courier New" pitchFamily="49" charset="0"/>
              </a:rPr>
              <a:t> ages[], </a:t>
            </a:r>
            <a:r>
              <a:rPr lang="en-SG" sz="1400" b="1" dirty="0" smtClean="0">
                <a:solidFill>
                  <a:srgbClr val="0000FF"/>
                </a:solidFill>
                <a:latin typeface="Courier New" pitchFamily="49" charset="0"/>
                <a:cs typeface="Courier New" pitchFamily="49" charset="0"/>
              </a:rPr>
              <a:t>char</a:t>
            </a:r>
            <a:r>
              <a:rPr lang="en-SG" sz="1400" b="1" dirty="0" smtClean="0">
                <a:latin typeface="Courier New" pitchFamily="49" charset="0"/>
                <a:cs typeface="Courier New" pitchFamily="49" charset="0"/>
              </a:rPr>
              <a:t> genders[], </a:t>
            </a:r>
          </a:p>
          <a:p>
            <a:r>
              <a:rPr lang="en-SG" sz="1400" b="1" dirty="0" smtClean="0">
                <a:latin typeface="Courier New" pitchFamily="49" charset="0"/>
                <a:cs typeface="Courier New" pitchFamily="49" charset="0"/>
              </a:rPr>
              <a:t>                    </a:t>
            </a:r>
            <a:r>
              <a:rPr lang="en-SG" sz="1400" b="1" dirty="0" err="1" smtClean="0">
                <a:solidFill>
                  <a:srgbClr val="0000FF"/>
                </a:solidFill>
                <a:latin typeface="Courier New" pitchFamily="49" charset="0"/>
                <a:cs typeface="Courier New" pitchFamily="49" charset="0"/>
              </a:rPr>
              <a:t>int</a:t>
            </a:r>
            <a:r>
              <a:rPr lang="en-SG" sz="1400" b="1" dirty="0" smtClean="0">
                <a:latin typeface="Courier New" pitchFamily="49" charset="0"/>
                <a:cs typeface="Courier New" pitchFamily="49" charset="0"/>
              </a:rPr>
              <a:t> size, </a:t>
            </a:r>
            <a:r>
              <a:rPr lang="en-SG" sz="1400" b="1" dirty="0" smtClean="0">
                <a:solidFill>
                  <a:srgbClr val="0000FF"/>
                </a:solidFill>
                <a:latin typeface="Courier New" pitchFamily="49" charset="0"/>
                <a:cs typeface="Courier New" pitchFamily="49" charset="0"/>
              </a:rPr>
              <a:t>char</a:t>
            </a:r>
            <a:r>
              <a:rPr lang="en-SG" sz="1400" b="1" dirty="0" smtClean="0">
                <a:latin typeface="Courier New" pitchFamily="49" charset="0"/>
                <a:cs typeface="Courier New" pitchFamily="49" charset="0"/>
              </a:rPr>
              <a:t> </a:t>
            </a:r>
            <a:r>
              <a:rPr lang="en-SG" sz="1400" b="1" dirty="0" err="1" smtClean="0">
                <a:latin typeface="Courier New" pitchFamily="49" charset="0"/>
                <a:cs typeface="Courier New" pitchFamily="49" charset="0"/>
              </a:rPr>
              <a:t>player_name</a:t>
            </a:r>
            <a:r>
              <a:rPr lang="en-SG" sz="1400" b="1" dirty="0" smtClean="0">
                <a:latin typeface="Courier New" pitchFamily="49" charset="0"/>
                <a:cs typeface="Courier New" pitchFamily="49" charset="0"/>
              </a:rPr>
              <a:t>[]) {</a:t>
            </a: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a:p>
            <a:endParaRPr lang="en-US" sz="1400" b="1" dirty="0" smtClean="0">
              <a:latin typeface="Courier New" pitchFamily="49" charset="0"/>
              <a:cs typeface="Courier New" pitchFamily="49" charset="0"/>
            </a:endParaRPr>
          </a:p>
        </p:txBody>
      </p:sp>
      <p:sp>
        <p:nvSpPr>
          <p:cNvPr id="3" name="Title 2"/>
          <p:cNvSpPr>
            <a:spLocks noGrp="1"/>
          </p:cNvSpPr>
          <p:nvPr>
            <p:ph type="title"/>
          </p:nvPr>
        </p:nvSpPr>
        <p:spPr/>
        <p:txBody>
          <a:bodyPr/>
          <a:lstStyle/>
          <a:p>
            <a:r>
              <a:rPr lang="en-GB" sz="3600" dirty="0" smtClean="0"/>
              <a:t>5. </a:t>
            </a:r>
            <a:r>
              <a:rPr lang="en-GB" sz="3600" dirty="0"/>
              <a:t>Exercise #1: Compatible Teammate </a:t>
            </a:r>
            <a:r>
              <a:rPr lang="en-GB" sz="3600" dirty="0" smtClean="0"/>
              <a:t>(4/4)</a:t>
            </a:r>
            <a:endParaRPr lang="en-SG" sz="3600" dirty="0"/>
          </a:p>
        </p:txBody>
      </p:sp>
      <p:sp>
        <p:nvSpPr>
          <p:cNvPr id="5" name="Footer Placeholder 4"/>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6" name="Slide Number Placeholder 5"/>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18</a:t>
            </a:fld>
            <a:endParaRPr lang="en-SG" dirty="0">
              <a:solidFill>
                <a:srgbClr val="000000"/>
              </a:solidFill>
            </a:endParaRPr>
          </a:p>
        </p:txBody>
      </p:sp>
      <p:sp>
        <p:nvSpPr>
          <p:cNvPr id="8"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dirty="0">
                <a:sym typeface="Wingdings 2" pitchFamily="18" charset="2"/>
              </a:rPr>
              <a:t></a:t>
            </a:r>
          </a:p>
        </p:txBody>
      </p:sp>
      <p:sp>
        <p:nvSpPr>
          <p:cNvPr id="9" name="TextBox 8"/>
          <p:cNvSpPr txBox="1"/>
          <p:nvPr/>
        </p:nvSpPr>
        <p:spPr bwMode="auto">
          <a:xfrm>
            <a:off x="320196" y="2327465"/>
            <a:ext cx="7984355" cy="418576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tabLst>
                <a:tab pos="536575" algn="l"/>
                <a:tab pos="1074738" algn="l"/>
                <a:tab pos="1611313" algn="l"/>
                <a:tab pos="2149475" algn="l"/>
              </a:tabLst>
              <a:defRPr>
                <a:solidFill>
                  <a:schemeClr val="tx1"/>
                </a:solidFill>
                <a:latin typeface="Arial" charset="0"/>
                <a:cs typeface="Arial" charset="0"/>
              </a:defRPr>
            </a:lvl1pPr>
            <a:lvl2pPr marL="742950" indent="-285750" eaLnBrk="0" hangingPunct="0">
              <a:tabLst>
                <a:tab pos="536575" algn="l"/>
                <a:tab pos="1074738" algn="l"/>
                <a:tab pos="1611313" algn="l"/>
                <a:tab pos="2149475" algn="l"/>
              </a:tabLst>
              <a:defRPr>
                <a:solidFill>
                  <a:schemeClr val="tx1"/>
                </a:solidFill>
                <a:latin typeface="Arial" charset="0"/>
                <a:cs typeface="Arial" charset="0"/>
              </a:defRPr>
            </a:lvl2pPr>
            <a:lvl3pPr marL="1143000" indent="-228600" eaLnBrk="0" hangingPunct="0">
              <a:tabLst>
                <a:tab pos="536575" algn="l"/>
                <a:tab pos="1074738" algn="l"/>
                <a:tab pos="1611313" algn="l"/>
                <a:tab pos="2149475" algn="l"/>
              </a:tabLst>
              <a:defRPr>
                <a:solidFill>
                  <a:schemeClr val="tx1"/>
                </a:solidFill>
                <a:latin typeface="Arial" charset="0"/>
                <a:cs typeface="Arial" charset="0"/>
              </a:defRPr>
            </a:lvl3pPr>
            <a:lvl4pPr marL="1600200" indent="-228600" eaLnBrk="0" hangingPunct="0">
              <a:tabLst>
                <a:tab pos="536575" algn="l"/>
                <a:tab pos="1074738" algn="l"/>
                <a:tab pos="1611313" algn="l"/>
                <a:tab pos="2149475" algn="l"/>
              </a:tabLst>
              <a:defRPr>
                <a:solidFill>
                  <a:schemeClr val="tx1"/>
                </a:solidFill>
                <a:latin typeface="Arial" charset="0"/>
                <a:cs typeface="Arial" charset="0"/>
              </a:defRPr>
            </a:lvl4pPr>
            <a:lvl5pPr marL="2057400" indent="-228600" eaLnBrk="0" hangingPunct="0">
              <a:tabLst>
                <a:tab pos="536575" algn="l"/>
                <a:tab pos="1074738" algn="l"/>
                <a:tab pos="1611313" algn="l"/>
                <a:tab pos="2149475"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36575" algn="l"/>
                <a:tab pos="1074738" algn="l"/>
                <a:tab pos="1611313" algn="l"/>
                <a:tab pos="2149475" algn="l"/>
              </a:tabLst>
              <a:defRPr>
                <a:solidFill>
                  <a:schemeClr val="tx1"/>
                </a:solidFill>
                <a:latin typeface="Arial" charset="0"/>
                <a:cs typeface="Arial" charset="0"/>
              </a:defRPr>
            </a:lvl9pPr>
          </a:lstStyle>
          <a:p>
            <a:r>
              <a:rPr lang="en-SG" sz="1400" b="1" dirty="0" smtClean="0">
                <a:latin typeface="Courier New" pitchFamily="49" charset="0"/>
                <a:cs typeface="Courier New" pitchFamily="49" charset="0"/>
              </a:rPr>
              <a:t>	</a:t>
            </a:r>
            <a:r>
              <a:rPr lang="en-SG" sz="1400" b="1" dirty="0" err="1" smtClean="0">
                <a:solidFill>
                  <a:srgbClr val="0000FF"/>
                </a:solidFill>
                <a:latin typeface="Courier New" pitchFamily="49" charset="0"/>
                <a:cs typeface="Courier New" pitchFamily="49" charset="0"/>
              </a:rPr>
              <a:t>int</a:t>
            </a:r>
            <a:r>
              <a:rPr lang="en-SG" sz="1400" b="1" dirty="0" smtClean="0">
                <a:latin typeface="Courier New" pitchFamily="49" charset="0"/>
                <a:cs typeface="Courier New" pitchFamily="49" charset="0"/>
              </a:rPr>
              <a:t> </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 </a:t>
            </a:r>
            <a:r>
              <a:rPr lang="en-SG" sz="1400" b="1" dirty="0" err="1" smtClean="0">
                <a:latin typeface="Courier New" pitchFamily="49" charset="0"/>
                <a:cs typeface="Courier New" pitchFamily="49" charset="0"/>
              </a:rPr>
              <a:t>player_index</a:t>
            </a:r>
            <a:r>
              <a:rPr lang="en-SG" sz="1400" b="1" dirty="0" smtClean="0">
                <a:latin typeface="Courier New" pitchFamily="49" charset="0"/>
                <a:cs typeface="Courier New" pitchFamily="49" charset="0"/>
              </a:rPr>
              <a:t> = </a:t>
            </a:r>
            <a:r>
              <a:rPr lang="en-SG" sz="1400" b="1" dirty="0" smtClean="0">
                <a:solidFill>
                  <a:srgbClr val="006600"/>
                </a:solidFill>
                <a:latin typeface="Courier New" pitchFamily="49" charset="0"/>
                <a:cs typeface="Courier New" pitchFamily="49" charset="0"/>
              </a:rPr>
              <a:t>-1</a:t>
            </a:r>
            <a:r>
              <a:rPr lang="en-SG" sz="1400" b="1" dirty="0" smtClean="0">
                <a:latin typeface="Courier New" pitchFamily="49" charset="0"/>
                <a:cs typeface="Courier New" pitchFamily="49" charset="0"/>
              </a:rPr>
              <a:t>;</a:t>
            </a:r>
          </a:p>
          <a:p>
            <a:endParaRPr lang="en-SG" sz="1400" b="1" dirty="0" smtClean="0">
              <a:latin typeface="Courier New" pitchFamily="49" charset="0"/>
              <a:cs typeface="Courier New" pitchFamily="49" charset="0"/>
            </a:endParaRPr>
          </a:p>
          <a:p>
            <a:r>
              <a:rPr lang="en-SG" sz="1400" b="1" dirty="0" smtClean="0">
                <a:latin typeface="Courier New" pitchFamily="49" charset="0"/>
                <a:cs typeface="Courier New" pitchFamily="49" charset="0"/>
              </a:rPr>
              <a:t>	</a:t>
            </a:r>
            <a:r>
              <a:rPr lang="en-SG" sz="1400" b="1" dirty="0" smtClean="0">
                <a:solidFill>
                  <a:srgbClr val="800000"/>
                </a:solidFill>
                <a:latin typeface="Courier New" pitchFamily="49" charset="0"/>
                <a:cs typeface="Courier New" pitchFamily="49" charset="0"/>
              </a:rPr>
              <a:t>// First, check that the </a:t>
            </a:r>
            <a:r>
              <a:rPr lang="en-SG" sz="1400" b="1" dirty="0" err="1" smtClean="0">
                <a:solidFill>
                  <a:srgbClr val="800000"/>
                </a:solidFill>
                <a:latin typeface="Courier New" pitchFamily="49" charset="0"/>
                <a:cs typeface="Courier New" pitchFamily="49" charset="0"/>
              </a:rPr>
              <a:t>player_name</a:t>
            </a:r>
            <a:r>
              <a:rPr lang="en-SG" sz="1400" b="1" dirty="0" smtClean="0">
                <a:solidFill>
                  <a:srgbClr val="800000"/>
                </a:solidFill>
                <a:latin typeface="Courier New" pitchFamily="49" charset="0"/>
                <a:cs typeface="Courier New" pitchFamily="49" charset="0"/>
              </a:rPr>
              <a:t> appears in the names array</a:t>
            </a:r>
          </a:p>
          <a:p>
            <a:r>
              <a:rPr lang="en-SG" sz="1400" b="1" dirty="0" smtClean="0">
                <a:latin typeface="Courier New" pitchFamily="49" charset="0"/>
                <a:cs typeface="Courier New" pitchFamily="49" charset="0"/>
              </a:rPr>
              <a:t>	</a:t>
            </a:r>
            <a:r>
              <a:rPr lang="en-SG" sz="1400" b="1" dirty="0" smtClean="0">
                <a:solidFill>
                  <a:srgbClr val="0000FF"/>
                </a:solidFill>
                <a:latin typeface="Courier New" pitchFamily="49" charset="0"/>
                <a:cs typeface="Courier New" pitchFamily="49" charset="0"/>
              </a:rPr>
              <a:t>for </a:t>
            </a:r>
            <a:r>
              <a:rPr lang="en-SG" sz="1400" b="1" dirty="0" smtClean="0">
                <a:latin typeface="Courier New" pitchFamily="49" charset="0"/>
                <a:cs typeface="Courier New" pitchFamily="49" charset="0"/>
              </a:rPr>
              <a:t>(</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a:t>
            </a:r>
            <a:r>
              <a:rPr lang="en-SG" sz="1400" b="1" dirty="0" smtClean="0">
                <a:solidFill>
                  <a:srgbClr val="006600"/>
                </a:solidFill>
                <a:latin typeface="Courier New" pitchFamily="49" charset="0"/>
                <a:cs typeface="Courier New" pitchFamily="49" charset="0"/>
              </a:rPr>
              <a:t>0</a:t>
            </a:r>
            <a:r>
              <a:rPr lang="en-SG" sz="1400" b="1" dirty="0" smtClean="0">
                <a:latin typeface="Courier New" pitchFamily="49" charset="0"/>
                <a:cs typeface="Courier New" pitchFamily="49" charset="0"/>
              </a:rPr>
              <a:t>; </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&lt;size; </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 {</a:t>
            </a:r>
          </a:p>
          <a:p>
            <a:r>
              <a:rPr lang="en-SG" sz="1400" b="1" dirty="0" smtClean="0">
                <a:latin typeface="Courier New" pitchFamily="49" charset="0"/>
                <a:cs typeface="Courier New" pitchFamily="49" charset="0"/>
              </a:rPr>
              <a:t>		</a:t>
            </a:r>
            <a:r>
              <a:rPr lang="en-SG" sz="1400" b="1" dirty="0" smtClean="0">
                <a:solidFill>
                  <a:srgbClr val="0000FF"/>
                </a:solidFill>
                <a:latin typeface="Courier New" pitchFamily="49" charset="0"/>
                <a:cs typeface="Courier New" pitchFamily="49" charset="0"/>
              </a:rPr>
              <a:t>if </a:t>
            </a:r>
            <a:r>
              <a:rPr lang="en-SG" sz="1400" b="1" dirty="0" smtClean="0">
                <a:latin typeface="Courier New" pitchFamily="49" charset="0"/>
                <a:cs typeface="Courier New" pitchFamily="49" charset="0"/>
              </a:rPr>
              <a:t>(</a:t>
            </a:r>
            <a:r>
              <a:rPr lang="en-SG" sz="1400" b="1" dirty="0" err="1" smtClean="0">
                <a:latin typeface="Courier New" pitchFamily="49" charset="0"/>
                <a:cs typeface="Courier New" pitchFamily="49" charset="0"/>
              </a:rPr>
              <a:t>strcmp</a:t>
            </a:r>
            <a:r>
              <a:rPr lang="en-SG" sz="1400" b="1" dirty="0" smtClean="0">
                <a:latin typeface="Courier New" pitchFamily="49" charset="0"/>
                <a:cs typeface="Courier New" pitchFamily="49" charset="0"/>
              </a:rPr>
              <a:t>(</a:t>
            </a:r>
            <a:r>
              <a:rPr lang="en-SG" sz="1400" b="1" dirty="0" err="1" smtClean="0">
                <a:latin typeface="Courier New" pitchFamily="49" charset="0"/>
                <a:cs typeface="Courier New" pitchFamily="49" charset="0"/>
              </a:rPr>
              <a:t>player_name</a:t>
            </a:r>
            <a:r>
              <a:rPr lang="en-SG" sz="1400" b="1" dirty="0" smtClean="0">
                <a:latin typeface="Courier New" pitchFamily="49" charset="0"/>
                <a:cs typeface="Courier New" pitchFamily="49" charset="0"/>
              </a:rPr>
              <a:t>, names[</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 == </a:t>
            </a:r>
            <a:r>
              <a:rPr lang="en-SG" sz="1400" b="1" dirty="0" smtClean="0">
                <a:solidFill>
                  <a:srgbClr val="006600"/>
                </a:solidFill>
                <a:latin typeface="Courier New" pitchFamily="49" charset="0"/>
                <a:cs typeface="Courier New" pitchFamily="49" charset="0"/>
              </a:rPr>
              <a:t>0</a:t>
            </a:r>
            <a:r>
              <a:rPr lang="en-SG" sz="1400" b="1" dirty="0" smtClean="0">
                <a:latin typeface="Courier New" pitchFamily="49" charset="0"/>
                <a:cs typeface="Courier New" pitchFamily="49" charset="0"/>
              </a:rPr>
              <a:t>)</a:t>
            </a:r>
          </a:p>
          <a:p>
            <a:r>
              <a:rPr lang="en-SG" sz="1400" b="1" dirty="0" smtClean="0">
                <a:latin typeface="Courier New" pitchFamily="49" charset="0"/>
                <a:cs typeface="Courier New" pitchFamily="49" charset="0"/>
              </a:rPr>
              <a:t>			</a:t>
            </a:r>
            <a:r>
              <a:rPr lang="en-SG" sz="1400" b="1" dirty="0" err="1" smtClean="0">
                <a:latin typeface="Courier New" pitchFamily="49" charset="0"/>
                <a:cs typeface="Courier New" pitchFamily="49" charset="0"/>
              </a:rPr>
              <a:t>player_index</a:t>
            </a:r>
            <a:r>
              <a:rPr lang="en-SG" sz="1400" b="1" dirty="0" smtClean="0">
                <a:latin typeface="Courier New" pitchFamily="49" charset="0"/>
                <a:cs typeface="Courier New" pitchFamily="49" charset="0"/>
              </a:rPr>
              <a:t> = </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a:t>
            </a:r>
          </a:p>
          <a:p>
            <a:r>
              <a:rPr lang="en-SG" sz="1400" b="1" dirty="0" smtClean="0">
                <a:latin typeface="Courier New" pitchFamily="49" charset="0"/>
                <a:cs typeface="Courier New" pitchFamily="49" charset="0"/>
              </a:rPr>
              <a:t>	}</a:t>
            </a:r>
          </a:p>
          <a:p>
            <a:endParaRPr lang="en-SG" sz="1400" b="1" dirty="0" smtClean="0">
              <a:latin typeface="Courier New" pitchFamily="49" charset="0"/>
              <a:cs typeface="Courier New" pitchFamily="49" charset="0"/>
            </a:endParaRPr>
          </a:p>
          <a:p>
            <a:r>
              <a:rPr lang="en-SG" sz="1400" b="1" dirty="0" smtClean="0">
                <a:latin typeface="Courier New" pitchFamily="49" charset="0"/>
                <a:cs typeface="Courier New" pitchFamily="49" charset="0"/>
              </a:rPr>
              <a:t>	</a:t>
            </a:r>
            <a:r>
              <a:rPr lang="en-SG" sz="1400" b="1" dirty="0" smtClean="0">
                <a:solidFill>
                  <a:srgbClr val="0000FF"/>
                </a:solidFill>
                <a:latin typeface="Courier New" pitchFamily="49" charset="0"/>
                <a:cs typeface="Courier New" pitchFamily="49" charset="0"/>
              </a:rPr>
              <a:t>if</a:t>
            </a:r>
            <a:r>
              <a:rPr lang="en-SG" sz="1400" b="1" dirty="0" smtClean="0">
                <a:latin typeface="Courier New" pitchFamily="49" charset="0"/>
                <a:cs typeface="Courier New" pitchFamily="49" charset="0"/>
              </a:rPr>
              <a:t> (</a:t>
            </a:r>
            <a:r>
              <a:rPr lang="en-SG" sz="1400" b="1" dirty="0" err="1" smtClean="0">
                <a:latin typeface="Courier New" pitchFamily="49" charset="0"/>
                <a:cs typeface="Courier New" pitchFamily="49" charset="0"/>
              </a:rPr>
              <a:t>player_index</a:t>
            </a:r>
            <a:r>
              <a:rPr lang="en-SG" sz="1400" b="1" dirty="0" smtClean="0">
                <a:latin typeface="Courier New" pitchFamily="49" charset="0"/>
                <a:cs typeface="Courier New" pitchFamily="49" charset="0"/>
              </a:rPr>
              <a:t> == </a:t>
            </a:r>
            <a:r>
              <a:rPr lang="en-SG" sz="1400" b="1" dirty="0" smtClean="0">
                <a:solidFill>
                  <a:srgbClr val="006600"/>
                </a:solidFill>
                <a:latin typeface="Courier New" pitchFamily="49" charset="0"/>
                <a:cs typeface="Courier New" pitchFamily="49" charset="0"/>
              </a:rPr>
              <a:t>-1</a:t>
            </a:r>
            <a:r>
              <a:rPr lang="en-SG" sz="1400" b="1" dirty="0" smtClean="0">
                <a:latin typeface="Courier New" pitchFamily="49" charset="0"/>
                <a:cs typeface="Courier New" pitchFamily="49" charset="0"/>
              </a:rPr>
              <a:t>)</a:t>
            </a:r>
          </a:p>
          <a:p>
            <a:r>
              <a:rPr lang="en-SG" sz="1400" b="1" dirty="0" smtClean="0">
                <a:latin typeface="Courier New" pitchFamily="49" charset="0"/>
                <a:cs typeface="Courier New" pitchFamily="49" charset="0"/>
              </a:rPr>
              <a:t>		</a:t>
            </a:r>
            <a:r>
              <a:rPr lang="en-SG" sz="1400" b="1" dirty="0" smtClean="0">
                <a:solidFill>
                  <a:srgbClr val="0000FF"/>
                </a:solidFill>
                <a:latin typeface="Courier New" pitchFamily="49" charset="0"/>
                <a:cs typeface="Courier New" pitchFamily="49" charset="0"/>
              </a:rPr>
              <a:t>return </a:t>
            </a:r>
            <a:r>
              <a:rPr lang="en-SG" sz="1400" b="1" dirty="0" smtClean="0">
                <a:solidFill>
                  <a:srgbClr val="006600"/>
                </a:solidFill>
                <a:latin typeface="Courier New" pitchFamily="49" charset="0"/>
                <a:cs typeface="Courier New" pitchFamily="49" charset="0"/>
              </a:rPr>
              <a:t>-2</a:t>
            </a:r>
            <a:r>
              <a:rPr lang="en-SG" sz="1400" b="1" dirty="0" smtClean="0">
                <a:latin typeface="Courier New" pitchFamily="49" charset="0"/>
                <a:cs typeface="Courier New" pitchFamily="49" charset="0"/>
              </a:rPr>
              <a:t>;  </a:t>
            </a:r>
            <a:r>
              <a:rPr lang="en-SG" sz="1400" b="1" dirty="0" smtClean="0">
                <a:solidFill>
                  <a:srgbClr val="800000"/>
                </a:solidFill>
                <a:latin typeface="Courier New" pitchFamily="49" charset="0"/>
                <a:cs typeface="Courier New" pitchFamily="49" charset="0"/>
              </a:rPr>
              <a:t>// no such student in array</a:t>
            </a:r>
          </a:p>
          <a:p>
            <a:endParaRPr lang="en-SG" sz="1400" b="1" dirty="0" smtClean="0">
              <a:latin typeface="Courier New" pitchFamily="49" charset="0"/>
              <a:cs typeface="Courier New" pitchFamily="49" charset="0"/>
            </a:endParaRPr>
          </a:p>
          <a:p>
            <a:r>
              <a:rPr lang="en-SG" sz="1400" b="1" dirty="0" smtClean="0">
                <a:latin typeface="Courier New" pitchFamily="49" charset="0"/>
                <a:cs typeface="Courier New" pitchFamily="49" charset="0"/>
              </a:rPr>
              <a:t>	</a:t>
            </a:r>
            <a:r>
              <a:rPr lang="en-SG" sz="1400" b="1" dirty="0" smtClean="0">
                <a:solidFill>
                  <a:srgbClr val="0000FF"/>
                </a:solidFill>
                <a:latin typeface="Courier New" pitchFamily="49" charset="0"/>
                <a:cs typeface="Courier New" pitchFamily="49" charset="0"/>
              </a:rPr>
              <a:t>for </a:t>
            </a:r>
            <a:r>
              <a:rPr lang="en-SG" sz="1400" b="1" dirty="0" smtClean="0">
                <a:latin typeface="Courier New" pitchFamily="49" charset="0"/>
                <a:cs typeface="Courier New" pitchFamily="49" charset="0"/>
              </a:rPr>
              <a:t>(</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a:t>
            </a:r>
            <a:r>
              <a:rPr lang="en-SG" sz="1400" b="1" dirty="0" smtClean="0">
                <a:solidFill>
                  <a:srgbClr val="006600"/>
                </a:solidFill>
                <a:latin typeface="Courier New" pitchFamily="49" charset="0"/>
                <a:cs typeface="Courier New" pitchFamily="49" charset="0"/>
              </a:rPr>
              <a:t>0</a:t>
            </a:r>
            <a:r>
              <a:rPr lang="en-SG" sz="1400" b="1" dirty="0" smtClean="0">
                <a:latin typeface="Courier New" pitchFamily="49" charset="0"/>
                <a:cs typeface="Courier New" pitchFamily="49" charset="0"/>
              </a:rPr>
              <a:t>; </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&lt;size; </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 {</a:t>
            </a:r>
          </a:p>
          <a:p>
            <a:r>
              <a:rPr lang="en-SG" sz="1400" b="1" dirty="0" smtClean="0">
                <a:latin typeface="Courier New" pitchFamily="49" charset="0"/>
                <a:cs typeface="Courier New" pitchFamily="49" charset="0"/>
              </a:rPr>
              <a:t>		</a:t>
            </a:r>
            <a:r>
              <a:rPr lang="en-SG" sz="1400" b="1" dirty="0" smtClean="0">
                <a:solidFill>
                  <a:srgbClr val="0000FF"/>
                </a:solidFill>
                <a:latin typeface="Courier New" pitchFamily="49" charset="0"/>
                <a:cs typeface="Courier New" pitchFamily="49" charset="0"/>
              </a:rPr>
              <a:t>if</a:t>
            </a:r>
            <a:r>
              <a:rPr lang="en-SG" sz="1400" b="1" dirty="0" smtClean="0">
                <a:latin typeface="Courier New" pitchFamily="49" charset="0"/>
                <a:cs typeface="Courier New" pitchFamily="49" charset="0"/>
              </a:rPr>
              <a:t> ((ages[</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 == ages[</a:t>
            </a:r>
            <a:r>
              <a:rPr lang="en-SG" sz="1400" b="1" dirty="0" err="1" smtClean="0">
                <a:latin typeface="Courier New" pitchFamily="49" charset="0"/>
                <a:cs typeface="Courier New" pitchFamily="49" charset="0"/>
              </a:rPr>
              <a:t>player_index</a:t>
            </a:r>
            <a:r>
              <a:rPr lang="en-SG" sz="1400" b="1" dirty="0" smtClean="0">
                <a:latin typeface="Courier New" pitchFamily="49" charset="0"/>
                <a:cs typeface="Courier New" pitchFamily="49" charset="0"/>
              </a:rPr>
              <a:t>]) &amp;&amp;</a:t>
            </a:r>
          </a:p>
          <a:p>
            <a:r>
              <a:rPr lang="en-SG" sz="1400" b="1" dirty="0" smtClean="0">
                <a:latin typeface="Courier New" pitchFamily="49" charset="0"/>
                <a:cs typeface="Courier New" pitchFamily="49" charset="0"/>
              </a:rPr>
              <a:t>				(genders[</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 != genders[</a:t>
            </a:r>
            <a:r>
              <a:rPr lang="en-SG" sz="1400" b="1" dirty="0" err="1" smtClean="0">
                <a:latin typeface="Courier New" pitchFamily="49" charset="0"/>
                <a:cs typeface="Courier New" pitchFamily="49" charset="0"/>
              </a:rPr>
              <a:t>player_index</a:t>
            </a:r>
            <a:r>
              <a:rPr lang="en-SG" sz="1400" b="1" dirty="0" smtClean="0">
                <a:latin typeface="Courier New" pitchFamily="49" charset="0"/>
                <a:cs typeface="Courier New" pitchFamily="49" charset="0"/>
              </a:rPr>
              <a:t>]))</a:t>
            </a:r>
          </a:p>
          <a:p>
            <a:r>
              <a:rPr lang="en-SG" sz="1400" b="1" dirty="0" smtClean="0">
                <a:latin typeface="Courier New" pitchFamily="49" charset="0"/>
                <a:cs typeface="Courier New" pitchFamily="49" charset="0"/>
              </a:rPr>
              <a:t>			</a:t>
            </a:r>
            <a:r>
              <a:rPr lang="en-SG" sz="1400" b="1" dirty="0" smtClean="0">
                <a:solidFill>
                  <a:srgbClr val="0000FF"/>
                </a:solidFill>
                <a:latin typeface="Courier New" pitchFamily="49" charset="0"/>
                <a:cs typeface="Courier New" pitchFamily="49" charset="0"/>
              </a:rPr>
              <a:t>return</a:t>
            </a:r>
            <a:r>
              <a:rPr lang="en-SG" sz="1400" b="1" dirty="0" smtClean="0">
                <a:latin typeface="Courier New" pitchFamily="49" charset="0"/>
                <a:cs typeface="Courier New" pitchFamily="49" charset="0"/>
              </a:rPr>
              <a:t> </a:t>
            </a:r>
            <a:r>
              <a:rPr lang="en-SG" sz="1400" b="1" dirty="0" err="1" smtClean="0">
                <a:latin typeface="Courier New" pitchFamily="49" charset="0"/>
                <a:cs typeface="Courier New" pitchFamily="49" charset="0"/>
              </a:rPr>
              <a:t>i</a:t>
            </a:r>
            <a:r>
              <a:rPr lang="en-SG" sz="1400" b="1" dirty="0" smtClean="0">
                <a:latin typeface="Courier New" pitchFamily="49" charset="0"/>
                <a:cs typeface="Courier New" pitchFamily="49" charset="0"/>
              </a:rPr>
              <a:t>;</a:t>
            </a:r>
          </a:p>
          <a:p>
            <a:r>
              <a:rPr lang="en-SG" sz="1400" b="1" dirty="0" smtClean="0">
                <a:latin typeface="Courier New" pitchFamily="49" charset="0"/>
                <a:cs typeface="Courier New" pitchFamily="49" charset="0"/>
              </a:rPr>
              <a:t>	}</a:t>
            </a:r>
          </a:p>
          <a:p>
            <a:endParaRPr lang="en-SG" sz="1400" b="1" dirty="0" smtClean="0">
              <a:latin typeface="Courier New" pitchFamily="49" charset="0"/>
              <a:cs typeface="Courier New" pitchFamily="49" charset="0"/>
            </a:endParaRPr>
          </a:p>
          <a:p>
            <a:r>
              <a:rPr lang="en-SG" sz="1400" b="1" dirty="0" smtClean="0">
                <a:latin typeface="Courier New" pitchFamily="49" charset="0"/>
                <a:cs typeface="Courier New" pitchFamily="49" charset="0"/>
              </a:rPr>
              <a:t>	</a:t>
            </a:r>
            <a:r>
              <a:rPr lang="en-SG" sz="1400" b="1" dirty="0" smtClean="0">
                <a:solidFill>
                  <a:srgbClr val="0000FF"/>
                </a:solidFill>
                <a:latin typeface="Courier New" pitchFamily="49" charset="0"/>
                <a:cs typeface="Courier New" pitchFamily="49" charset="0"/>
              </a:rPr>
              <a:t>return </a:t>
            </a:r>
            <a:r>
              <a:rPr lang="en-SG" sz="1400" b="1" dirty="0" smtClean="0">
                <a:solidFill>
                  <a:srgbClr val="006600"/>
                </a:solidFill>
                <a:latin typeface="Courier New" pitchFamily="49" charset="0"/>
                <a:cs typeface="Courier New" pitchFamily="49" charset="0"/>
              </a:rPr>
              <a:t>-1</a:t>
            </a:r>
            <a:r>
              <a:rPr lang="en-SG" sz="1400" b="1" dirty="0" smtClean="0">
                <a:latin typeface="Courier New" pitchFamily="49" charset="0"/>
                <a:cs typeface="Courier New" pitchFamily="49" charset="0"/>
              </a:rPr>
              <a:t>; </a:t>
            </a:r>
            <a:r>
              <a:rPr lang="en-SG" sz="1400" b="1" dirty="0" smtClean="0">
                <a:solidFill>
                  <a:srgbClr val="800000"/>
                </a:solidFill>
                <a:latin typeface="Courier New" pitchFamily="49" charset="0"/>
                <a:cs typeface="Courier New" pitchFamily="49" charset="0"/>
              </a:rPr>
              <a:t>// cannot find compatible teammate</a:t>
            </a:r>
          </a:p>
          <a:p>
            <a:r>
              <a:rPr lang="en-SG" sz="1400" b="1" dirty="0" smtClean="0">
                <a:latin typeface="Courier New" pitchFamily="49" charset="0"/>
                <a:cs typeface="Courier New" pitchFamily="49" charset="0"/>
              </a:rPr>
              <a:t>}</a:t>
            </a:r>
            <a:endParaRPr lang="en-SG" sz="1400" b="1" dirty="0">
              <a:solidFill>
                <a:srgbClr val="000000"/>
              </a:solidFill>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457200"/>
            <a:ext cx="8229600" cy="830263"/>
          </a:xfrm>
        </p:spPr>
        <p:txBody>
          <a:bodyPr/>
          <a:lstStyle/>
          <a:p>
            <a:pPr eaLnBrk="1" hangingPunct="1"/>
            <a:r>
              <a:rPr lang="en-US" sz="4000" dirty="0" smtClean="0">
                <a:solidFill>
                  <a:srgbClr val="9933FF"/>
                </a:solidFill>
                <a:latin typeface="Garamond" pitchFamily="18" charset="0"/>
              </a:rPr>
              <a:t>6. Binary Search (1/6)</a:t>
            </a:r>
          </a:p>
        </p:txBody>
      </p:sp>
      <p:sp>
        <p:nvSpPr>
          <p:cNvPr id="16387" name="Rectangle 3"/>
          <p:cNvSpPr>
            <a:spLocks noGrp="1" noChangeArrowheads="1"/>
          </p:cNvSpPr>
          <p:nvPr>
            <p:ph idx="1"/>
          </p:nvPr>
        </p:nvSpPr>
        <p:spPr>
          <a:xfrm>
            <a:off x="400050" y="1444625"/>
            <a:ext cx="8229600" cy="4708525"/>
          </a:xfrm>
        </p:spPr>
        <p:txBody>
          <a:bodyPr/>
          <a:lstStyle/>
          <a:p>
            <a:pPr eaLnBrk="1" hangingPunct="1">
              <a:lnSpc>
                <a:spcPct val="90000"/>
              </a:lnSpc>
              <a:spcBef>
                <a:spcPts val="1200"/>
              </a:spcBef>
            </a:pPr>
            <a:r>
              <a:rPr lang="en-US" sz="2400" dirty="0" smtClean="0">
                <a:solidFill>
                  <a:schemeClr val="tx1"/>
                </a:solidFill>
              </a:rPr>
              <a:t>You are going to witness a </a:t>
            </a:r>
            <a:r>
              <a:rPr lang="en-US" sz="2400" dirty="0" smtClean="0"/>
              <a:t>radically different approach</a:t>
            </a:r>
            <a:r>
              <a:rPr lang="en-US" sz="2400" dirty="0" smtClean="0">
                <a:solidFill>
                  <a:schemeClr val="tx1"/>
                </a:solidFill>
              </a:rPr>
              <a:t>, one that has become the basis of many well-known algorithms in Computer Science!</a:t>
            </a:r>
          </a:p>
          <a:p>
            <a:pPr eaLnBrk="1" hangingPunct="1">
              <a:lnSpc>
                <a:spcPct val="90000"/>
              </a:lnSpc>
              <a:spcBef>
                <a:spcPts val="1200"/>
              </a:spcBef>
            </a:pPr>
            <a:r>
              <a:rPr lang="en-US" sz="2400" dirty="0" smtClean="0">
                <a:solidFill>
                  <a:schemeClr val="tx1"/>
                </a:solidFill>
              </a:rPr>
              <a:t>The idea is simple and fantastic, but when applied on the searching problem, it has this pre-condition that </a:t>
            </a:r>
            <a:r>
              <a:rPr lang="en-US" sz="2400" dirty="0" smtClean="0"/>
              <a:t>the list must be sorted before-hand</a:t>
            </a:r>
            <a:r>
              <a:rPr lang="en-US" sz="2400" dirty="0" smtClean="0">
                <a:solidFill>
                  <a:schemeClr val="tx1"/>
                </a:solidFill>
              </a:rPr>
              <a:t>.</a:t>
            </a:r>
          </a:p>
          <a:p>
            <a:pPr eaLnBrk="1" hangingPunct="1">
              <a:lnSpc>
                <a:spcPct val="90000"/>
              </a:lnSpc>
              <a:spcBef>
                <a:spcPts val="1200"/>
              </a:spcBef>
            </a:pPr>
            <a:r>
              <a:rPr lang="en-US" sz="2400" dirty="0" smtClean="0">
                <a:solidFill>
                  <a:schemeClr val="tx1"/>
                </a:solidFill>
              </a:rPr>
              <a:t>How the data is organized (in this case, sorted) usually affects how we choose/design an algorithm to access them.</a:t>
            </a:r>
          </a:p>
          <a:p>
            <a:pPr eaLnBrk="1" hangingPunct="1">
              <a:lnSpc>
                <a:spcPct val="90000"/>
              </a:lnSpc>
              <a:spcBef>
                <a:spcPts val="1200"/>
              </a:spcBef>
            </a:pPr>
            <a:r>
              <a:rPr lang="en-US" sz="2400" dirty="0" smtClean="0">
                <a:solidFill>
                  <a:schemeClr val="tx1"/>
                </a:solidFill>
              </a:rPr>
              <a:t>In other words, sometimes (actually, very often) we </a:t>
            </a:r>
            <a:r>
              <a:rPr lang="en-US" sz="2400" dirty="0" smtClean="0"/>
              <a:t>seek out new way to organize the data </a:t>
            </a:r>
            <a:r>
              <a:rPr lang="en-US" sz="2400" dirty="0" smtClean="0">
                <a:solidFill>
                  <a:schemeClr val="tx1"/>
                </a:solidFill>
              </a:rPr>
              <a:t>so that we can process them more efficiency.</a:t>
            </a:r>
            <a:endParaRPr lang="en-US" sz="2000" dirty="0" smtClean="0">
              <a:solidFill>
                <a:schemeClr val="tx1"/>
              </a:solidFill>
            </a:endParaRP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19</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381000"/>
            <a:ext cx="8382000" cy="838200"/>
          </a:xfrm>
        </p:spPr>
        <p:txBody>
          <a:bodyPr/>
          <a:lstStyle/>
          <a:p>
            <a:pPr eaLnBrk="1" hangingPunct="1"/>
            <a:r>
              <a:rPr lang="en-GB" sz="4000" dirty="0" smtClean="0">
                <a:solidFill>
                  <a:srgbClr val="9933FF"/>
                </a:solidFill>
                <a:latin typeface="Garamond" pitchFamily="18" charset="0"/>
              </a:rPr>
              <a:t>Week 10: Searching and Sorting</a:t>
            </a:r>
            <a:endParaRPr lang="en-GB" dirty="0" smtClean="0">
              <a:solidFill>
                <a:srgbClr val="9933FF"/>
              </a:solidFill>
              <a:latin typeface="Garamond" pitchFamily="18" charset="0"/>
            </a:endParaRPr>
          </a:p>
        </p:txBody>
      </p:sp>
      <p:sp>
        <p:nvSpPr>
          <p:cNvPr id="13315" name="Rectangle 3"/>
          <p:cNvSpPr>
            <a:spLocks noGrp="1" noChangeArrowheads="1"/>
          </p:cNvSpPr>
          <p:nvPr>
            <p:ph idx="1"/>
          </p:nvPr>
        </p:nvSpPr>
        <p:spPr>
          <a:xfrm>
            <a:off x="673100" y="1430338"/>
            <a:ext cx="7620000" cy="4495800"/>
          </a:xfrm>
        </p:spPr>
        <p:txBody>
          <a:bodyPr/>
          <a:lstStyle/>
          <a:p>
            <a:pPr eaLnBrk="1" hangingPunct="1">
              <a:buSzPct val="120000"/>
              <a:buFont typeface="Wingdings" pitchFamily="2" charset="2"/>
              <a:buNone/>
            </a:pPr>
            <a:r>
              <a:rPr lang="en-GB" sz="2800" dirty="0" smtClean="0">
                <a:solidFill>
                  <a:srgbClr val="C00000"/>
                </a:solidFill>
              </a:rPr>
              <a:t>Objectives:</a:t>
            </a:r>
          </a:p>
          <a:p>
            <a:pPr lvl="1" eaLnBrk="1" hangingPunct="1">
              <a:spcBef>
                <a:spcPts val="600"/>
              </a:spcBef>
              <a:buSzPct val="120000"/>
              <a:buFont typeface="Wingdings" pitchFamily="2" charset="2"/>
              <a:buChar char="§"/>
            </a:pPr>
            <a:r>
              <a:rPr lang="en-GB" sz="2400" dirty="0" smtClean="0"/>
              <a:t>Understand the basic searching algorithms and sorting algorithms</a:t>
            </a:r>
          </a:p>
          <a:p>
            <a:pPr lvl="1" eaLnBrk="1" hangingPunct="1">
              <a:spcBef>
                <a:spcPts val="600"/>
              </a:spcBef>
              <a:buSzPct val="120000"/>
              <a:buFont typeface="Wingdings" pitchFamily="2" charset="2"/>
              <a:buChar char="§"/>
            </a:pPr>
            <a:r>
              <a:rPr lang="en-GB" sz="2400" dirty="0" smtClean="0"/>
              <a:t>Introduce the concept of complexity analysis (informally)</a:t>
            </a:r>
          </a:p>
          <a:p>
            <a:pPr lvl="1" eaLnBrk="1" hangingPunct="1">
              <a:spcBef>
                <a:spcPts val="600"/>
              </a:spcBef>
              <a:buSzPct val="120000"/>
              <a:buFont typeface="Wingdings" pitchFamily="2" charset="2"/>
              <a:buChar char="§"/>
            </a:pPr>
            <a:r>
              <a:rPr lang="en-GB" sz="2400" dirty="0" smtClean="0"/>
              <a:t>Implement the searching and sorting algorithms using arrays.</a:t>
            </a:r>
            <a:endParaRPr lang="en-GB" sz="2000" dirty="0" smtClean="0">
              <a:solidFill>
                <a:srgbClr val="0000FF"/>
              </a:solidFill>
            </a:endParaRPr>
          </a:p>
          <a:p>
            <a:pPr eaLnBrk="1" hangingPunct="1">
              <a:spcBef>
                <a:spcPts val="1200"/>
              </a:spcBef>
              <a:buSzPct val="120000"/>
              <a:buFont typeface="Wingdings" pitchFamily="2" charset="2"/>
              <a:buNone/>
            </a:pPr>
            <a:r>
              <a:rPr lang="en-GB" sz="2400" dirty="0" smtClean="0">
                <a:solidFill>
                  <a:srgbClr val="C00000"/>
                </a:solidFill>
              </a:rPr>
              <a:t>Reference: </a:t>
            </a:r>
          </a:p>
          <a:p>
            <a:pPr lvl="1" eaLnBrk="1" hangingPunct="1">
              <a:spcBef>
                <a:spcPts val="600"/>
              </a:spcBef>
              <a:buSzPct val="120000"/>
              <a:buFont typeface="Wingdings" pitchFamily="2" charset="2"/>
              <a:buChar char="§"/>
            </a:pPr>
            <a:r>
              <a:rPr lang="en-GB" sz="2400" dirty="0" smtClean="0"/>
              <a:t>Chapter 6 Numeric Arrays</a:t>
            </a:r>
          </a:p>
          <a:p>
            <a:pPr lvl="2" eaLnBrk="1" hangingPunct="1">
              <a:spcBef>
                <a:spcPts val="600"/>
              </a:spcBef>
              <a:buSzPct val="120000"/>
              <a:buFont typeface="Wingdings" pitchFamily="2" charset="2"/>
              <a:buChar char="§"/>
            </a:pPr>
            <a:r>
              <a:rPr lang="en-GB" sz="1800" dirty="0" smtClean="0"/>
              <a:t>Lesson 6.6 Bubble Sort, Exchange Maximum Sort</a:t>
            </a:r>
          </a:p>
        </p:txBody>
      </p:sp>
      <p:sp>
        <p:nvSpPr>
          <p:cNvPr id="2" name="Footer Placeholder 1"/>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3" name="Slide Number Placeholder 2"/>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2</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457200"/>
            <a:ext cx="8229600" cy="830263"/>
          </a:xfrm>
        </p:spPr>
        <p:txBody>
          <a:bodyPr/>
          <a:lstStyle/>
          <a:p>
            <a:pPr eaLnBrk="1" hangingPunct="1"/>
            <a:r>
              <a:rPr lang="en-US" sz="4000" dirty="0" smtClean="0">
                <a:solidFill>
                  <a:srgbClr val="9933FF"/>
                </a:solidFill>
                <a:latin typeface="Garamond" pitchFamily="18" charset="0"/>
              </a:rPr>
              <a:t>6. Binary Search (2/6)</a:t>
            </a:r>
          </a:p>
        </p:txBody>
      </p:sp>
      <p:sp>
        <p:nvSpPr>
          <p:cNvPr id="16387" name="Rectangle 3"/>
          <p:cNvSpPr>
            <a:spLocks noGrp="1" noChangeArrowheads="1"/>
          </p:cNvSpPr>
          <p:nvPr>
            <p:ph idx="1"/>
          </p:nvPr>
        </p:nvSpPr>
        <p:spPr>
          <a:xfrm>
            <a:off x="400050" y="1444625"/>
            <a:ext cx="8229600" cy="4708525"/>
          </a:xfrm>
        </p:spPr>
        <p:txBody>
          <a:bodyPr/>
          <a:lstStyle/>
          <a:p>
            <a:pPr eaLnBrk="1" hangingPunct="1">
              <a:lnSpc>
                <a:spcPct val="90000"/>
              </a:lnSpc>
              <a:spcBef>
                <a:spcPts val="1200"/>
              </a:spcBef>
            </a:pPr>
            <a:r>
              <a:rPr lang="en-US" sz="2800" dirty="0" smtClean="0">
                <a:solidFill>
                  <a:srgbClr val="C00000"/>
                </a:solidFill>
              </a:rPr>
              <a:t>The Binary Search algorithm</a:t>
            </a:r>
          </a:p>
          <a:p>
            <a:pPr lvl="1" eaLnBrk="1" hangingPunct="1">
              <a:spcBef>
                <a:spcPts val="1200"/>
              </a:spcBef>
            </a:pPr>
            <a:r>
              <a:rPr lang="en-US" sz="2400" dirty="0" smtClean="0"/>
              <a:t>Look for the key in the </a:t>
            </a:r>
            <a:r>
              <a:rPr lang="en-US" sz="2400" u="sng" dirty="0" smtClean="0">
                <a:solidFill>
                  <a:srgbClr val="C00000"/>
                </a:solidFill>
              </a:rPr>
              <a:t>middle</a:t>
            </a:r>
            <a:r>
              <a:rPr lang="en-US" sz="2400" dirty="0" smtClean="0"/>
              <a:t> position of the list.  Either of the following 2 cases happens:</a:t>
            </a:r>
          </a:p>
          <a:p>
            <a:pPr lvl="2" eaLnBrk="1" hangingPunct="1">
              <a:spcBef>
                <a:spcPts val="1200"/>
              </a:spcBef>
            </a:pPr>
            <a:r>
              <a:rPr lang="en-US" sz="2000" dirty="0" smtClean="0">
                <a:solidFill>
                  <a:srgbClr val="0000FF"/>
                </a:solidFill>
              </a:rPr>
              <a:t>If the key is smaller than the middle element, then “discard” the right half of the list and repeat the process.</a:t>
            </a:r>
          </a:p>
          <a:p>
            <a:pPr lvl="2" eaLnBrk="1" hangingPunct="1">
              <a:spcBef>
                <a:spcPts val="1200"/>
              </a:spcBef>
            </a:pPr>
            <a:r>
              <a:rPr lang="en-US" sz="2000" dirty="0" smtClean="0">
                <a:solidFill>
                  <a:srgbClr val="7030A0"/>
                </a:solidFill>
              </a:rPr>
              <a:t>If the key is greater than the middle element, then “discard” the left half of the list and repeat the process.</a:t>
            </a:r>
          </a:p>
          <a:p>
            <a:pPr lvl="1" eaLnBrk="1" hangingPunct="1">
              <a:spcBef>
                <a:spcPts val="1200"/>
              </a:spcBef>
            </a:pPr>
            <a:r>
              <a:rPr lang="en-US" sz="2400" dirty="0" smtClean="0"/>
              <a:t>Terminating condition: when the key is found, or when all elements have been “discarded”.</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20</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57200"/>
            <a:ext cx="8229600" cy="830263"/>
          </a:xfrm>
        </p:spPr>
        <p:txBody>
          <a:bodyPr/>
          <a:lstStyle/>
          <a:p>
            <a:pPr eaLnBrk="1" hangingPunct="1"/>
            <a:r>
              <a:rPr lang="en-US" sz="4000" dirty="0" smtClean="0">
                <a:solidFill>
                  <a:srgbClr val="9933FF"/>
                </a:solidFill>
                <a:latin typeface="Garamond" pitchFamily="18" charset="0"/>
              </a:rPr>
              <a:t>6. Binary Search (3/6)</a:t>
            </a:r>
          </a:p>
        </p:txBody>
      </p:sp>
      <p:sp>
        <p:nvSpPr>
          <p:cNvPr id="16387" name="Rectangle 3"/>
          <p:cNvSpPr>
            <a:spLocks noGrp="1" noChangeArrowheads="1"/>
          </p:cNvSpPr>
          <p:nvPr>
            <p:ph idx="1"/>
          </p:nvPr>
        </p:nvSpPr>
        <p:spPr>
          <a:xfrm>
            <a:off x="400050" y="1444625"/>
            <a:ext cx="8229600" cy="4708525"/>
          </a:xfrm>
        </p:spPr>
        <p:txBody>
          <a:bodyPr/>
          <a:lstStyle/>
          <a:p>
            <a:pPr eaLnBrk="1" hangingPunct="1">
              <a:lnSpc>
                <a:spcPct val="90000"/>
              </a:lnSpc>
              <a:spcBef>
                <a:spcPts val="1200"/>
              </a:spcBef>
            </a:pPr>
            <a:r>
              <a:rPr lang="en-US" sz="2400" dirty="0" smtClean="0">
                <a:solidFill>
                  <a:schemeClr val="tx1"/>
                </a:solidFill>
              </a:rPr>
              <a:t>Example: </a:t>
            </a:r>
            <a:r>
              <a:rPr lang="en-US" sz="2400" dirty="0" smtClean="0"/>
              <a:t>Search key = 23</a:t>
            </a:r>
          </a:p>
        </p:txBody>
      </p:sp>
      <p:grpSp>
        <p:nvGrpSpPr>
          <p:cNvPr id="2" name="Group 57"/>
          <p:cNvGrpSpPr>
            <a:grpSpLocks/>
          </p:cNvGrpSpPr>
          <p:nvPr/>
        </p:nvGrpSpPr>
        <p:grpSpPr bwMode="auto">
          <a:xfrm>
            <a:off x="1374775" y="2036763"/>
            <a:ext cx="6473825" cy="769937"/>
            <a:chOff x="1374094" y="2036187"/>
            <a:chExt cx="6474507" cy="770931"/>
          </a:xfrm>
        </p:grpSpPr>
        <p:sp>
          <p:nvSpPr>
            <p:cNvPr id="27673" name="TextBox 38"/>
            <p:cNvSpPr txBox="1">
              <a:spLocks noChangeArrowheads="1"/>
            </p:cNvSpPr>
            <p:nvPr/>
          </p:nvSpPr>
          <p:spPr bwMode="auto">
            <a:xfrm>
              <a:off x="1715180" y="2345453"/>
              <a:ext cx="682172"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5</a:t>
              </a:r>
              <a:endParaRPr lang="en-SG" sz="2400"/>
            </a:p>
          </p:txBody>
        </p:sp>
        <p:sp>
          <p:nvSpPr>
            <p:cNvPr id="27674" name="TextBox 39"/>
            <p:cNvSpPr txBox="1">
              <a:spLocks noChangeArrowheads="1"/>
            </p:cNvSpPr>
            <p:nvPr/>
          </p:nvSpPr>
          <p:spPr bwMode="auto">
            <a:xfrm>
              <a:off x="2397352" y="2345453"/>
              <a:ext cx="682172"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12</a:t>
              </a:r>
              <a:endParaRPr lang="en-SG" sz="2400"/>
            </a:p>
          </p:txBody>
        </p:sp>
        <p:sp>
          <p:nvSpPr>
            <p:cNvPr id="27675" name="TextBox 40"/>
            <p:cNvSpPr txBox="1">
              <a:spLocks noChangeArrowheads="1"/>
            </p:cNvSpPr>
            <p:nvPr/>
          </p:nvSpPr>
          <p:spPr bwMode="auto">
            <a:xfrm>
              <a:off x="3079524" y="2345453"/>
              <a:ext cx="682172"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17</a:t>
              </a:r>
              <a:endParaRPr lang="en-SG" sz="2400"/>
            </a:p>
          </p:txBody>
        </p:sp>
        <p:sp>
          <p:nvSpPr>
            <p:cNvPr id="27676" name="TextBox 41"/>
            <p:cNvSpPr txBox="1">
              <a:spLocks noChangeArrowheads="1"/>
            </p:cNvSpPr>
            <p:nvPr/>
          </p:nvSpPr>
          <p:spPr bwMode="auto">
            <a:xfrm>
              <a:off x="3761696" y="2345453"/>
              <a:ext cx="682172"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23</a:t>
              </a:r>
              <a:endParaRPr lang="en-SG" sz="2400"/>
            </a:p>
          </p:txBody>
        </p:sp>
        <p:sp>
          <p:nvSpPr>
            <p:cNvPr id="27677" name="TextBox 42"/>
            <p:cNvSpPr txBox="1">
              <a:spLocks noChangeArrowheads="1"/>
            </p:cNvSpPr>
            <p:nvPr/>
          </p:nvSpPr>
          <p:spPr bwMode="auto">
            <a:xfrm>
              <a:off x="4443868" y="2345453"/>
              <a:ext cx="682172"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38</a:t>
              </a:r>
              <a:endParaRPr lang="en-SG" sz="2400"/>
            </a:p>
          </p:txBody>
        </p:sp>
        <p:sp>
          <p:nvSpPr>
            <p:cNvPr id="27678" name="TextBox 43"/>
            <p:cNvSpPr txBox="1">
              <a:spLocks noChangeArrowheads="1"/>
            </p:cNvSpPr>
            <p:nvPr/>
          </p:nvSpPr>
          <p:spPr bwMode="auto">
            <a:xfrm>
              <a:off x="5126040" y="2345453"/>
              <a:ext cx="682172"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44</a:t>
              </a:r>
              <a:endParaRPr lang="en-SG" sz="2400"/>
            </a:p>
          </p:txBody>
        </p:sp>
        <p:sp>
          <p:nvSpPr>
            <p:cNvPr id="27679" name="TextBox 44"/>
            <p:cNvSpPr txBox="1">
              <a:spLocks noChangeArrowheads="1"/>
            </p:cNvSpPr>
            <p:nvPr/>
          </p:nvSpPr>
          <p:spPr bwMode="auto">
            <a:xfrm>
              <a:off x="5808212" y="2345453"/>
              <a:ext cx="682172"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77</a:t>
              </a:r>
              <a:endParaRPr lang="en-SG" sz="2400"/>
            </a:p>
          </p:txBody>
        </p:sp>
        <p:sp>
          <p:nvSpPr>
            <p:cNvPr id="27680" name="TextBox 45"/>
            <p:cNvSpPr txBox="1">
              <a:spLocks noChangeArrowheads="1"/>
            </p:cNvSpPr>
            <p:nvPr/>
          </p:nvSpPr>
          <p:spPr bwMode="auto">
            <a:xfrm>
              <a:off x="6490384" y="2345453"/>
              <a:ext cx="682172"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84</a:t>
              </a:r>
              <a:endParaRPr lang="en-SG" sz="2400"/>
            </a:p>
          </p:txBody>
        </p:sp>
        <p:sp>
          <p:nvSpPr>
            <p:cNvPr id="27681" name="TextBox 46"/>
            <p:cNvSpPr txBox="1">
              <a:spLocks noChangeArrowheads="1"/>
            </p:cNvSpPr>
            <p:nvPr/>
          </p:nvSpPr>
          <p:spPr bwMode="auto">
            <a:xfrm>
              <a:off x="7166429" y="2345453"/>
              <a:ext cx="682172"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90</a:t>
              </a:r>
              <a:endParaRPr lang="en-SG" sz="2400"/>
            </a:p>
          </p:txBody>
        </p:sp>
        <p:sp>
          <p:nvSpPr>
            <p:cNvPr id="27682" name="TextBox 47"/>
            <p:cNvSpPr txBox="1">
              <a:spLocks noChangeArrowheads="1"/>
            </p:cNvSpPr>
            <p:nvPr/>
          </p:nvSpPr>
          <p:spPr bwMode="auto">
            <a:xfrm>
              <a:off x="1715180" y="2037676"/>
              <a:ext cx="68217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[0]</a:t>
              </a:r>
              <a:endParaRPr lang="en-SG" sz="1400"/>
            </a:p>
          </p:txBody>
        </p:sp>
        <p:sp>
          <p:nvSpPr>
            <p:cNvPr id="27683" name="TextBox 48"/>
            <p:cNvSpPr txBox="1">
              <a:spLocks noChangeArrowheads="1"/>
            </p:cNvSpPr>
            <p:nvPr/>
          </p:nvSpPr>
          <p:spPr bwMode="auto">
            <a:xfrm>
              <a:off x="2397352" y="2037676"/>
              <a:ext cx="68217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[1]</a:t>
              </a:r>
              <a:endParaRPr lang="en-SG" sz="1400"/>
            </a:p>
          </p:txBody>
        </p:sp>
        <p:sp>
          <p:nvSpPr>
            <p:cNvPr id="27684" name="TextBox 49"/>
            <p:cNvSpPr txBox="1">
              <a:spLocks noChangeArrowheads="1"/>
            </p:cNvSpPr>
            <p:nvPr/>
          </p:nvSpPr>
          <p:spPr bwMode="auto">
            <a:xfrm>
              <a:off x="3079524" y="2037676"/>
              <a:ext cx="68217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[2]</a:t>
              </a:r>
              <a:endParaRPr lang="en-SG" sz="1400"/>
            </a:p>
          </p:txBody>
        </p:sp>
        <p:sp>
          <p:nvSpPr>
            <p:cNvPr id="27685" name="TextBox 50"/>
            <p:cNvSpPr txBox="1">
              <a:spLocks noChangeArrowheads="1"/>
            </p:cNvSpPr>
            <p:nvPr/>
          </p:nvSpPr>
          <p:spPr bwMode="auto">
            <a:xfrm>
              <a:off x="3761696" y="2036187"/>
              <a:ext cx="68217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[3]</a:t>
              </a:r>
              <a:endParaRPr lang="en-SG" sz="1400"/>
            </a:p>
          </p:txBody>
        </p:sp>
        <p:sp>
          <p:nvSpPr>
            <p:cNvPr id="27686" name="TextBox 51"/>
            <p:cNvSpPr txBox="1">
              <a:spLocks noChangeArrowheads="1"/>
            </p:cNvSpPr>
            <p:nvPr/>
          </p:nvSpPr>
          <p:spPr bwMode="auto">
            <a:xfrm>
              <a:off x="4443868" y="2037676"/>
              <a:ext cx="68217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[4]</a:t>
              </a:r>
              <a:endParaRPr lang="en-SG" sz="1400"/>
            </a:p>
          </p:txBody>
        </p:sp>
        <p:sp>
          <p:nvSpPr>
            <p:cNvPr id="27687" name="TextBox 52"/>
            <p:cNvSpPr txBox="1">
              <a:spLocks noChangeArrowheads="1"/>
            </p:cNvSpPr>
            <p:nvPr/>
          </p:nvSpPr>
          <p:spPr bwMode="auto">
            <a:xfrm>
              <a:off x="5119913" y="2039165"/>
              <a:ext cx="68217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[5]</a:t>
              </a:r>
              <a:endParaRPr lang="en-SG" sz="1400"/>
            </a:p>
          </p:txBody>
        </p:sp>
        <p:sp>
          <p:nvSpPr>
            <p:cNvPr id="27688" name="TextBox 53"/>
            <p:cNvSpPr txBox="1">
              <a:spLocks noChangeArrowheads="1"/>
            </p:cNvSpPr>
            <p:nvPr/>
          </p:nvSpPr>
          <p:spPr bwMode="auto">
            <a:xfrm>
              <a:off x="5802085" y="2039165"/>
              <a:ext cx="68217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[6]</a:t>
              </a:r>
              <a:endParaRPr lang="en-SG" sz="1400"/>
            </a:p>
          </p:txBody>
        </p:sp>
        <p:sp>
          <p:nvSpPr>
            <p:cNvPr id="27689" name="TextBox 54"/>
            <p:cNvSpPr txBox="1">
              <a:spLocks noChangeArrowheads="1"/>
            </p:cNvSpPr>
            <p:nvPr/>
          </p:nvSpPr>
          <p:spPr bwMode="auto">
            <a:xfrm>
              <a:off x="6484257" y="2037676"/>
              <a:ext cx="68217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[7]</a:t>
              </a:r>
              <a:endParaRPr lang="en-SG" sz="1400"/>
            </a:p>
          </p:txBody>
        </p:sp>
        <p:sp>
          <p:nvSpPr>
            <p:cNvPr id="27690" name="TextBox 55"/>
            <p:cNvSpPr txBox="1">
              <a:spLocks noChangeArrowheads="1"/>
            </p:cNvSpPr>
            <p:nvPr/>
          </p:nvSpPr>
          <p:spPr bwMode="auto">
            <a:xfrm>
              <a:off x="7166429" y="2039165"/>
              <a:ext cx="68217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[8]</a:t>
              </a:r>
              <a:endParaRPr lang="en-SG" sz="1400"/>
            </a:p>
          </p:txBody>
        </p:sp>
        <p:sp>
          <p:nvSpPr>
            <p:cNvPr id="27691" name="TextBox 56"/>
            <p:cNvSpPr txBox="1">
              <a:spLocks noChangeArrowheads="1"/>
            </p:cNvSpPr>
            <p:nvPr/>
          </p:nvSpPr>
          <p:spPr bwMode="auto">
            <a:xfrm>
              <a:off x="1374094" y="2036187"/>
              <a:ext cx="68217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array</a:t>
              </a:r>
              <a:endParaRPr lang="en-SG" sz="1400"/>
            </a:p>
          </p:txBody>
        </p:sp>
      </p:grpSp>
      <p:sp>
        <p:nvSpPr>
          <p:cNvPr id="59" name="TextBox 58"/>
          <p:cNvSpPr txBox="1">
            <a:spLocks noChangeArrowheads="1"/>
          </p:cNvSpPr>
          <p:nvPr/>
        </p:nvSpPr>
        <p:spPr bwMode="auto">
          <a:xfrm>
            <a:off x="403225" y="4176713"/>
            <a:ext cx="472281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C00000"/>
                </a:solidFill>
              </a:rPr>
              <a:t>1. low = 0, high = 8, mid = (0+8)/2 = 4</a:t>
            </a:r>
            <a:endParaRPr lang="en-SG" sz="2000">
              <a:solidFill>
                <a:srgbClr val="C00000"/>
              </a:solidFill>
            </a:endParaRPr>
          </a:p>
        </p:txBody>
      </p:sp>
      <p:cxnSp>
        <p:nvCxnSpPr>
          <p:cNvPr id="61" name="Straight Arrow Connector 60"/>
          <p:cNvCxnSpPr>
            <a:cxnSpLocks noChangeShapeType="1"/>
          </p:cNvCxnSpPr>
          <p:nvPr/>
        </p:nvCxnSpPr>
        <p:spPr bwMode="auto">
          <a:xfrm rot="5400000" flipH="1" flipV="1">
            <a:off x="4366419" y="3232944"/>
            <a:ext cx="850900" cy="1588"/>
          </a:xfrm>
          <a:prstGeom prst="straightConnector1">
            <a:avLst/>
          </a:prstGeom>
          <a:noFill/>
          <a:ln w="15875" cap="sq" algn="ctr">
            <a:solidFill>
              <a:schemeClr val="tx1"/>
            </a:solidFill>
            <a:round/>
            <a:headEnd/>
            <a:tailEnd type="triangle" w="lg" len="med"/>
          </a:ln>
          <a:extLst>
            <a:ext uri="{909E8E84-426E-40DD-AFC4-6F175D3DCCD1}">
              <a14:hiddenFill xmlns="" xmlns:a14="http://schemas.microsoft.com/office/drawing/2010/main">
                <a:noFill/>
              </a14:hiddenFill>
            </a:ext>
          </a:extLst>
        </p:spPr>
      </p:cxnSp>
      <p:grpSp>
        <p:nvGrpSpPr>
          <p:cNvPr id="3" name="Group 67"/>
          <p:cNvGrpSpPr>
            <a:grpSpLocks/>
          </p:cNvGrpSpPr>
          <p:nvPr/>
        </p:nvGrpSpPr>
        <p:grpSpPr bwMode="auto">
          <a:xfrm>
            <a:off x="4443413" y="2344738"/>
            <a:ext cx="3405187" cy="461962"/>
            <a:chOff x="4443868" y="2343964"/>
            <a:chExt cx="3404733" cy="463154"/>
          </a:xfrm>
        </p:grpSpPr>
        <p:cxnSp>
          <p:nvCxnSpPr>
            <p:cNvPr id="27671" name="Straight Connector 63"/>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 xmlns:a14="http://schemas.microsoft.com/office/drawing/2010/main">
                  <a:noFill/>
                </a14:hiddenFill>
              </a:ext>
            </a:extLst>
          </p:spPr>
        </p:cxnSp>
        <p:cxnSp>
          <p:nvCxnSpPr>
            <p:cNvPr id="27672" name="Straight Connector 64"/>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 xmlns:a14="http://schemas.microsoft.com/office/drawing/2010/main">
                  <a:noFill/>
                </a14:hiddenFill>
              </a:ext>
            </a:extLst>
          </p:spPr>
        </p:cxnSp>
      </p:grpSp>
      <p:sp>
        <p:nvSpPr>
          <p:cNvPr id="69" name="TextBox 68"/>
          <p:cNvSpPr txBox="1">
            <a:spLocks noChangeArrowheads="1"/>
          </p:cNvSpPr>
          <p:nvPr/>
        </p:nvSpPr>
        <p:spPr bwMode="auto">
          <a:xfrm>
            <a:off x="398463" y="4576763"/>
            <a:ext cx="4721225" cy="401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C00000"/>
                </a:solidFill>
              </a:rPr>
              <a:t>2. low = 0, high = 3, mid = (0+3)/2 = 1</a:t>
            </a:r>
            <a:endParaRPr lang="en-SG" sz="2000">
              <a:solidFill>
                <a:srgbClr val="C00000"/>
              </a:solidFill>
            </a:endParaRPr>
          </a:p>
        </p:txBody>
      </p:sp>
      <p:cxnSp>
        <p:nvCxnSpPr>
          <p:cNvPr id="70" name="Straight Arrow Connector 69"/>
          <p:cNvCxnSpPr>
            <a:cxnSpLocks noChangeShapeType="1"/>
          </p:cNvCxnSpPr>
          <p:nvPr/>
        </p:nvCxnSpPr>
        <p:spPr bwMode="auto">
          <a:xfrm rot="5400000" flipH="1" flipV="1">
            <a:off x="2336007" y="3232944"/>
            <a:ext cx="850900" cy="1587"/>
          </a:xfrm>
          <a:prstGeom prst="straightConnector1">
            <a:avLst/>
          </a:prstGeom>
          <a:noFill/>
          <a:ln w="15875" cap="sq" algn="ctr">
            <a:solidFill>
              <a:schemeClr val="tx1"/>
            </a:solidFill>
            <a:round/>
            <a:headEnd/>
            <a:tailEnd type="triangle" w="lg" len="med"/>
          </a:ln>
          <a:extLst>
            <a:ext uri="{909E8E84-426E-40DD-AFC4-6F175D3DCCD1}">
              <a14:hiddenFill xmlns="" xmlns:a14="http://schemas.microsoft.com/office/drawing/2010/main">
                <a:noFill/>
              </a14:hiddenFill>
            </a:ext>
          </a:extLst>
        </p:spPr>
      </p:cxnSp>
      <p:grpSp>
        <p:nvGrpSpPr>
          <p:cNvPr id="4" name="Group 70"/>
          <p:cNvGrpSpPr>
            <a:grpSpLocks/>
          </p:cNvGrpSpPr>
          <p:nvPr/>
        </p:nvGrpSpPr>
        <p:grpSpPr bwMode="auto">
          <a:xfrm>
            <a:off x="1720850" y="2344738"/>
            <a:ext cx="1358900" cy="463550"/>
            <a:chOff x="4443868" y="2343964"/>
            <a:chExt cx="3404733" cy="463154"/>
          </a:xfrm>
        </p:grpSpPr>
        <p:cxnSp>
          <p:nvCxnSpPr>
            <p:cNvPr id="27669" name="Straight Connector 71"/>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 xmlns:a14="http://schemas.microsoft.com/office/drawing/2010/main">
                  <a:noFill/>
                </a14:hiddenFill>
              </a:ext>
            </a:extLst>
          </p:spPr>
        </p:cxnSp>
        <p:cxnSp>
          <p:nvCxnSpPr>
            <p:cNvPr id="27670" name="Straight Connector 72"/>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 xmlns:a14="http://schemas.microsoft.com/office/drawing/2010/main">
                  <a:noFill/>
                </a14:hiddenFill>
              </a:ext>
            </a:extLst>
          </p:spPr>
        </p:cxnSp>
      </p:grpSp>
      <p:sp>
        <p:nvSpPr>
          <p:cNvPr id="74" name="TextBox 73"/>
          <p:cNvSpPr txBox="1">
            <a:spLocks noChangeArrowheads="1"/>
          </p:cNvSpPr>
          <p:nvPr/>
        </p:nvSpPr>
        <p:spPr bwMode="auto">
          <a:xfrm>
            <a:off x="398463" y="4978400"/>
            <a:ext cx="4721225"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C00000"/>
                </a:solidFill>
              </a:rPr>
              <a:t>3. low = 2, high = 3, mid = (2+3)/2 = 2</a:t>
            </a:r>
            <a:endParaRPr lang="en-SG" sz="2000">
              <a:solidFill>
                <a:srgbClr val="C00000"/>
              </a:solidFill>
            </a:endParaRPr>
          </a:p>
        </p:txBody>
      </p:sp>
      <p:cxnSp>
        <p:nvCxnSpPr>
          <p:cNvPr id="75" name="Straight Arrow Connector 74"/>
          <p:cNvCxnSpPr>
            <a:cxnSpLocks noChangeShapeType="1"/>
          </p:cNvCxnSpPr>
          <p:nvPr/>
        </p:nvCxnSpPr>
        <p:spPr bwMode="auto">
          <a:xfrm rot="5400000" flipH="1" flipV="1">
            <a:off x="3067844" y="3232944"/>
            <a:ext cx="850900" cy="1588"/>
          </a:xfrm>
          <a:prstGeom prst="straightConnector1">
            <a:avLst/>
          </a:prstGeom>
          <a:noFill/>
          <a:ln w="15875" cap="sq" algn="ctr">
            <a:solidFill>
              <a:schemeClr val="tx1"/>
            </a:solidFill>
            <a:round/>
            <a:headEnd/>
            <a:tailEnd type="triangle" w="lg" len="med"/>
          </a:ln>
          <a:extLst>
            <a:ext uri="{909E8E84-426E-40DD-AFC4-6F175D3DCCD1}">
              <a14:hiddenFill xmlns="" xmlns:a14="http://schemas.microsoft.com/office/drawing/2010/main">
                <a:noFill/>
              </a14:hiddenFill>
            </a:ext>
          </a:extLst>
        </p:spPr>
      </p:cxnSp>
      <p:grpSp>
        <p:nvGrpSpPr>
          <p:cNvPr id="5" name="Group 75"/>
          <p:cNvGrpSpPr>
            <a:grpSpLocks/>
          </p:cNvGrpSpPr>
          <p:nvPr/>
        </p:nvGrpSpPr>
        <p:grpSpPr bwMode="auto">
          <a:xfrm>
            <a:off x="3079750" y="2346325"/>
            <a:ext cx="676275" cy="465138"/>
            <a:chOff x="4443868" y="2343964"/>
            <a:chExt cx="3404733" cy="463154"/>
          </a:xfrm>
        </p:grpSpPr>
        <p:cxnSp>
          <p:nvCxnSpPr>
            <p:cNvPr id="27667" name="Straight Connector 76"/>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 xmlns:a14="http://schemas.microsoft.com/office/drawing/2010/main">
                  <a:noFill/>
                </a14:hiddenFill>
              </a:ext>
            </a:extLst>
          </p:spPr>
        </p:cxnSp>
        <p:cxnSp>
          <p:nvCxnSpPr>
            <p:cNvPr id="27668" name="Straight Connector 77"/>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 xmlns:a14="http://schemas.microsoft.com/office/drawing/2010/main">
                  <a:noFill/>
                </a14:hiddenFill>
              </a:ext>
            </a:extLst>
          </p:spPr>
        </p:cxnSp>
      </p:grpSp>
      <p:sp>
        <p:nvSpPr>
          <p:cNvPr id="79" name="TextBox 78"/>
          <p:cNvSpPr txBox="1">
            <a:spLocks noChangeArrowheads="1"/>
          </p:cNvSpPr>
          <p:nvPr/>
        </p:nvSpPr>
        <p:spPr bwMode="auto">
          <a:xfrm>
            <a:off x="398463" y="5378450"/>
            <a:ext cx="4721225"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C00000"/>
                </a:solidFill>
              </a:rPr>
              <a:t>4. low = 3, high = 3, mid = (3+3)/2 = 3</a:t>
            </a:r>
            <a:endParaRPr lang="en-SG" sz="2000">
              <a:solidFill>
                <a:srgbClr val="C00000"/>
              </a:solidFill>
            </a:endParaRPr>
          </a:p>
        </p:txBody>
      </p:sp>
      <p:cxnSp>
        <p:nvCxnSpPr>
          <p:cNvPr id="80" name="Straight Arrow Connector 79"/>
          <p:cNvCxnSpPr>
            <a:cxnSpLocks noChangeShapeType="1"/>
          </p:cNvCxnSpPr>
          <p:nvPr/>
        </p:nvCxnSpPr>
        <p:spPr bwMode="auto">
          <a:xfrm rot="5400000" flipH="1" flipV="1">
            <a:off x="3689350" y="3230563"/>
            <a:ext cx="849313" cy="1587"/>
          </a:xfrm>
          <a:prstGeom prst="straightConnector1">
            <a:avLst/>
          </a:prstGeom>
          <a:noFill/>
          <a:ln w="15875" cap="sq" algn="ctr">
            <a:solidFill>
              <a:schemeClr val="tx1"/>
            </a:solidFill>
            <a:round/>
            <a:headEnd/>
            <a:tailEnd type="triangle" w="lg" len="med"/>
          </a:ln>
          <a:extLst>
            <a:ext uri="{909E8E84-426E-40DD-AFC4-6F175D3DCCD1}">
              <a14:hiddenFill xmlns="" xmlns:a14="http://schemas.microsoft.com/office/drawing/2010/main">
                <a:noFill/>
              </a14:hiddenFill>
            </a:ext>
          </a:extLst>
        </p:spPr>
      </p:cxnSp>
      <p:sp>
        <p:nvSpPr>
          <p:cNvPr id="81" name="TextBox 80"/>
          <p:cNvSpPr txBox="1">
            <a:spLocks noChangeArrowheads="1"/>
          </p:cNvSpPr>
          <p:nvPr/>
        </p:nvSpPr>
        <p:spPr bwMode="auto">
          <a:xfrm>
            <a:off x="5808663" y="4176713"/>
            <a:ext cx="1677987"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solidFill>
                  <a:srgbClr val="0000FF"/>
                </a:solidFill>
              </a:rPr>
              <a:t>Found!</a:t>
            </a:r>
          </a:p>
          <a:p>
            <a:pPr eaLnBrk="1" hangingPunct="1"/>
            <a:r>
              <a:rPr lang="en-US" sz="2400">
                <a:solidFill>
                  <a:srgbClr val="0000FF"/>
                </a:solidFill>
              </a:rPr>
              <a:t>Return 3</a:t>
            </a:r>
            <a:endParaRPr lang="en-SG" sz="2400">
              <a:solidFill>
                <a:srgbClr val="0000FF"/>
              </a:solidFill>
            </a:endParaRPr>
          </a:p>
        </p:txBody>
      </p:sp>
      <p:sp>
        <p:nvSpPr>
          <p:cNvPr id="7" name="Footer Placeholder 6"/>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8" name="Slide Number Placeholder 7"/>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21</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dissolve">
                                      <p:cBhvr>
                                        <p:cTn id="16" dur="500"/>
                                        <p:tgtEl>
                                          <p:spTgt spid="5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dissolve">
                                      <p:cBhvr>
                                        <p:cTn id="21" dur="500"/>
                                        <p:tgtEl>
                                          <p:spTgt spid="61"/>
                                        </p:tgtEl>
                                      </p:cBhvr>
                                    </p:animEffect>
                                  </p:childTnLst>
                                  <p:subTnLst>
                                    <p:set>
                                      <p:cBhvr override="childStyle">
                                        <p:cTn dur="1" fill="hold" display="0" masterRel="nextClick" afterEffect="1"/>
                                        <p:tgtEl>
                                          <p:spTgt spid="61"/>
                                        </p:tgtEl>
                                        <p:attrNameLst>
                                          <p:attrName>style.visibility</p:attrName>
                                        </p:attrNameLst>
                                      </p:cBhvr>
                                      <p:to>
                                        <p:strVal val="hidden"/>
                                      </p:to>
                                    </p:set>
                                  </p:sub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dissolve">
                                      <p:cBhvr>
                                        <p:cTn id="26" dur="500"/>
                                        <p:tgtEl>
                                          <p:spTgt spid="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69"/>
                                        </p:tgtEl>
                                        <p:attrNameLst>
                                          <p:attrName>style.visibility</p:attrName>
                                        </p:attrNameLst>
                                      </p:cBhvr>
                                      <p:to>
                                        <p:strVal val="visible"/>
                                      </p:to>
                                    </p:set>
                                    <p:animEffect transition="in" filter="dissolve">
                                      <p:cBhvr>
                                        <p:cTn id="31" dur="500"/>
                                        <p:tgtEl>
                                          <p:spTgt spid="6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nodeType="clickEffect">
                                  <p:stCondLst>
                                    <p:cond delay="0"/>
                                  </p:stCondLst>
                                  <p:childTnLst>
                                    <p:set>
                                      <p:cBhvr>
                                        <p:cTn id="35" dur="1" fill="hold">
                                          <p:stCondLst>
                                            <p:cond delay="0"/>
                                          </p:stCondLst>
                                        </p:cTn>
                                        <p:tgtEl>
                                          <p:spTgt spid="70"/>
                                        </p:tgtEl>
                                        <p:attrNameLst>
                                          <p:attrName>style.visibility</p:attrName>
                                        </p:attrNameLst>
                                      </p:cBhvr>
                                      <p:to>
                                        <p:strVal val="visible"/>
                                      </p:to>
                                    </p:set>
                                    <p:animEffect transition="in" filter="dissolve">
                                      <p:cBhvr>
                                        <p:cTn id="36" dur="500"/>
                                        <p:tgtEl>
                                          <p:spTgt spid="70"/>
                                        </p:tgtEl>
                                      </p:cBhvr>
                                    </p:animEffect>
                                  </p:childTnLst>
                                  <p:subTnLst>
                                    <p:set>
                                      <p:cBhvr override="childStyle">
                                        <p:cTn dur="1" fill="hold" display="0" masterRel="nextClick" afterEffect="1"/>
                                        <p:tgtEl>
                                          <p:spTgt spid="70"/>
                                        </p:tgtEl>
                                        <p:attrNameLst>
                                          <p:attrName>style.visibility</p:attrName>
                                        </p:attrNameLst>
                                      </p:cBhvr>
                                      <p:to>
                                        <p:strVal val="hidden"/>
                                      </p:to>
                                    </p:set>
                                  </p:sub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dissolve">
                                      <p:cBhvr>
                                        <p:cTn id="41" dur="500"/>
                                        <p:tgtEl>
                                          <p:spTgt spid="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dissolve">
                                      <p:cBhvr>
                                        <p:cTn id="46" dur="500"/>
                                        <p:tgtEl>
                                          <p:spTgt spid="7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dissolve">
                                      <p:cBhvr>
                                        <p:cTn id="51" dur="500"/>
                                        <p:tgtEl>
                                          <p:spTgt spid="75"/>
                                        </p:tgtEl>
                                      </p:cBhvr>
                                    </p:animEffect>
                                  </p:childTnLst>
                                  <p:subTnLst>
                                    <p:set>
                                      <p:cBhvr override="childStyle">
                                        <p:cTn dur="1" fill="hold" display="0" masterRel="nextClick" afterEffect="1"/>
                                        <p:tgtEl>
                                          <p:spTgt spid="75"/>
                                        </p:tgtEl>
                                        <p:attrNameLst>
                                          <p:attrName>style.visibility</p:attrName>
                                        </p:attrNameLst>
                                      </p:cBhvr>
                                      <p:to>
                                        <p:strVal val="hidden"/>
                                      </p:to>
                                    </p:set>
                                  </p:subTnLst>
                                </p:cTn>
                              </p:par>
                            </p:childTnLst>
                          </p:cTn>
                        </p:par>
                      </p:childTnLst>
                    </p:cTn>
                  </p:par>
                  <p:par>
                    <p:cTn id="52" fill="hold" nodeType="clickPar">
                      <p:stCondLst>
                        <p:cond delay="indefinite"/>
                      </p:stCondLst>
                      <p:childTnLst>
                        <p:par>
                          <p:cTn id="53" fill="hold" nodeType="withGroup">
                            <p:stCondLst>
                              <p:cond delay="0"/>
                            </p:stCondLst>
                            <p:childTnLst>
                              <p:par>
                                <p:cTn id="54" presetID="9" presetClass="entr" presetSubtype="0" fill="hold" nodeType="clickEffect">
                                  <p:stCondLst>
                                    <p:cond delay="0"/>
                                  </p:stCondLst>
                                  <p:childTnLst>
                                    <p:set>
                                      <p:cBhvr>
                                        <p:cTn id="55" dur="1" fill="hold">
                                          <p:stCondLst>
                                            <p:cond delay="0"/>
                                          </p:stCondLst>
                                        </p:cTn>
                                        <p:tgtEl>
                                          <p:spTgt spid="5"/>
                                        </p:tgtEl>
                                        <p:attrNameLst>
                                          <p:attrName>style.visibility</p:attrName>
                                        </p:attrNameLst>
                                      </p:cBhvr>
                                      <p:to>
                                        <p:strVal val="visible"/>
                                      </p:to>
                                    </p:set>
                                    <p:animEffect transition="in" filter="dissolve">
                                      <p:cBhvr>
                                        <p:cTn id="56" dur="500"/>
                                        <p:tgtEl>
                                          <p:spTgt spid="5"/>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79"/>
                                        </p:tgtEl>
                                        <p:attrNameLst>
                                          <p:attrName>style.visibility</p:attrName>
                                        </p:attrNameLst>
                                      </p:cBhvr>
                                      <p:to>
                                        <p:strVal val="visible"/>
                                      </p:to>
                                    </p:set>
                                    <p:animEffect transition="in" filter="dissolve">
                                      <p:cBhvr>
                                        <p:cTn id="61" dur="500"/>
                                        <p:tgtEl>
                                          <p:spTgt spid="7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9" presetClass="entr" presetSubtype="0" fill="hold" nodeType="clickEffect">
                                  <p:stCondLst>
                                    <p:cond delay="0"/>
                                  </p:stCondLst>
                                  <p:childTnLst>
                                    <p:set>
                                      <p:cBhvr>
                                        <p:cTn id="65" dur="1" fill="hold">
                                          <p:stCondLst>
                                            <p:cond delay="0"/>
                                          </p:stCondLst>
                                        </p:cTn>
                                        <p:tgtEl>
                                          <p:spTgt spid="80"/>
                                        </p:tgtEl>
                                        <p:attrNameLst>
                                          <p:attrName>style.visibility</p:attrName>
                                        </p:attrNameLst>
                                      </p:cBhvr>
                                      <p:to>
                                        <p:strVal val="visible"/>
                                      </p:to>
                                    </p:set>
                                    <p:animEffect transition="in" filter="dissolve">
                                      <p:cBhvr>
                                        <p:cTn id="66" dur="500"/>
                                        <p:tgtEl>
                                          <p:spTgt spid="80"/>
                                        </p:tgtEl>
                                      </p:cBhvr>
                                    </p:animEffect>
                                  </p:childTnLst>
                                </p:cTn>
                              </p:par>
                            </p:childTnLst>
                          </p:cTn>
                        </p:par>
                        <p:par>
                          <p:cTn id="67" fill="hold" nodeType="afterGroup">
                            <p:stCondLst>
                              <p:cond delay="500"/>
                            </p:stCondLst>
                            <p:childTnLst>
                              <p:par>
                                <p:cTn id="68" presetID="9" presetClass="entr" presetSubtype="0" fill="hold" nodeType="afterEffect">
                                  <p:stCondLst>
                                    <p:cond delay="0"/>
                                  </p:stCondLst>
                                  <p:childTnLst>
                                    <p:set>
                                      <p:cBhvr>
                                        <p:cTn id="69" dur="1" fill="hold">
                                          <p:stCondLst>
                                            <p:cond delay="0"/>
                                          </p:stCondLst>
                                        </p:cTn>
                                        <p:tgtEl>
                                          <p:spTgt spid="81">
                                            <p:txEl>
                                              <p:pRg st="0" end="0"/>
                                            </p:txEl>
                                          </p:spTgt>
                                        </p:tgtEl>
                                        <p:attrNameLst>
                                          <p:attrName>style.visibility</p:attrName>
                                        </p:attrNameLst>
                                      </p:cBhvr>
                                      <p:to>
                                        <p:strVal val="visible"/>
                                      </p:to>
                                    </p:set>
                                    <p:animEffect transition="in" filter="dissolve">
                                      <p:cBhvr>
                                        <p:cTn id="70" dur="500"/>
                                        <p:tgtEl>
                                          <p:spTgt spid="81">
                                            <p:txEl>
                                              <p:pRg st="0" end="0"/>
                                            </p:txEl>
                                          </p:spTgt>
                                        </p:tgtEl>
                                      </p:cBhvr>
                                    </p:animEffect>
                                  </p:childTnLst>
                                </p:cTn>
                              </p:par>
                              <p:par>
                                <p:cTn id="71" presetID="9" presetClass="entr" presetSubtype="0" fill="hold" nodeType="withEffect">
                                  <p:stCondLst>
                                    <p:cond delay="0"/>
                                  </p:stCondLst>
                                  <p:childTnLst>
                                    <p:set>
                                      <p:cBhvr>
                                        <p:cTn id="72" dur="1" fill="hold">
                                          <p:stCondLst>
                                            <p:cond delay="0"/>
                                          </p:stCondLst>
                                        </p:cTn>
                                        <p:tgtEl>
                                          <p:spTgt spid="81">
                                            <p:txEl>
                                              <p:pRg st="1" end="1"/>
                                            </p:txEl>
                                          </p:spTgt>
                                        </p:tgtEl>
                                        <p:attrNameLst>
                                          <p:attrName>style.visibility</p:attrName>
                                        </p:attrNameLst>
                                      </p:cBhvr>
                                      <p:to>
                                        <p:strVal val="visible"/>
                                      </p:to>
                                    </p:set>
                                    <p:animEffect transition="in" filter="dissolve">
                                      <p:cBhvr>
                                        <p:cTn id="73" dur="500"/>
                                        <p:tgtEl>
                                          <p:spTgt spid="8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59" grpId="0"/>
      <p:bldP spid="69" grpId="0"/>
      <p:bldP spid="74" grpId="0"/>
      <p:bldP spid="79"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457200"/>
            <a:ext cx="8229600" cy="830263"/>
          </a:xfrm>
        </p:spPr>
        <p:txBody>
          <a:bodyPr/>
          <a:lstStyle/>
          <a:p>
            <a:pPr eaLnBrk="1" hangingPunct="1"/>
            <a:r>
              <a:rPr lang="en-US" sz="4000" dirty="0" smtClean="0">
                <a:solidFill>
                  <a:srgbClr val="9933FF"/>
                </a:solidFill>
                <a:latin typeface="Garamond" pitchFamily="18" charset="0"/>
              </a:rPr>
              <a:t>6. Binary Search (4/6)</a:t>
            </a:r>
          </a:p>
        </p:txBody>
      </p:sp>
      <p:sp>
        <p:nvSpPr>
          <p:cNvPr id="16387" name="Rectangle 3"/>
          <p:cNvSpPr>
            <a:spLocks noGrp="1" noChangeArrowheads="1"/>
          </p:cNvSpPr>
          <p:nvPr>
            <p:ph idx="1"/>
          </p:nvPr>
        </p:nvSpPr>
        <p:spPr>
          <a:xfrm>
            <a:off x="400050" y="1444625"/>
            <a:ext cx="8229600" cy="4708525"/>
          </a:xfrm>
        </p:spPr>
        <p:txBody>
          <a:bodyPr/>
          <a:lstStyle/>
          <a:p>
            <a:pPr eaLnBrk="1" hangingPunct="1">
              <a:lnSpc>
                <a:spcPct val="90000"/>
              </a:lnSpc>
              <a:spcBef>
                <a:spcPts val="1200"/>
              </a:spcBef>
            </a:pPr>
            <a:r>
              <a:rPr lang="en-US" sz="2400" dirty="0" smtClean="0">
                <a:solidFill>
                  <a:schemeClr val="tx1"/>
                </a:solidFill>
              </a:rPr>
              <a:t>In binary search, </a:t>
            </a:r>
            <a:r>
              <a:rPr lang="en-US" sz="2400" dirty="0" smtClean="0"/>
              <a:t>each step eliminates the problem size (array size) by half</a:t>
            </a:r>
            <a:r>
              <a:rPr lang="en-US" sz="2400" dirty="0" smtClean="0">
                <a:solidFill>
                  <a:schemeClr val="tx1"/>
                </a:solidFill>
              </a:rPr>
              <a:t>.</a:t>
            </a:r>
          </a:p>
          <a:p>
            <a:pPr lvl="1" eaLnBrk="1" hangingPunct="1">
              <a:lnSpc>
                <a:spcPct val="90000"/>
              </a:lnSpc>
              <a:spcBef>
                <a:spcPts val="1200"/>
              </a:spcBef>
            </a:pPr>
            <a:r>
              <a:rPr lang="en-US" sz="2000" dirty="0" smtClean="0"/>
              <a:t>The problem size gets reduced to 1 </a:t>
            </a:r>
            <a:r>
              <a:rPr lang="en-US" sz="2000" u="sng" dirty="0" smtClean="0"/>
              <a:t>very quickly</a:t>
            </a:r>
            <a:r>
              <a:rPr lang="en-US" sz="2000" dirty="0" smtClean="0"/>
              <a:t>! (see next slide)</a:t>
            </a:r>
          </a:p>
          <a:p>
            <a:pPr eaLnBrk="1" hangingPunct="1">
              <a:lnSpc>
                <a:spcPct val="90000"/>
              </a:lnSpc>
              <a:spcBef>
                <a:spcPts val="1200"/>
              </a:spcBef>
            </a:pPr>
            <a:r>
              <a:rPr lang="en-US" sz="2400" dirty="0" smtClean="0">
                <a:solidFill>
                  <a:schemeClr val="tx1"/>
                </a:solidFill>
              </a:rPr>
              <a:t>This is a simple yet </a:t>
            </a:r>
            <a:r>
              <a:rPr lang="en-US" sz="2400" dirty="0" smtClean="0"/>
              <a:t>powerful</a:t>
            </a:r>
            <a:r>
              <a:rPr lang="en-US" sz="2400" dirty="0" smtClean="0">
                <a:solidFill>
                  <a:schemeClr val="tx1"/>
                </a:solidFill>
              </a:rPr>
              <a:t> strategy, of halving the solution space in each step</a:t>
            </a:r>
          </a:p>
          <a:p>
            <a:pPr lvl="1" eaLnBrk="1" hangingPunct="1">
              <a:lnSpc>
                <a:spcPct val="90000"/>
              </a:lnSpc>
              <a:spcBef>
                <a:spcPts val="1200"/>
              </a:spcBef>
            </a:pPr>
            <a:r>
              <a:rPr lang="en-US" sz="2000" dirty="0" smtClean="0">
                <a:solidFill>
                  <a:srgbClr val="C00000"/>
                </a:solidFill>
              </a:rPr>
              <a:t>Which lab exercise employs similar strategy?</a:t>
            </a:r>
          </a:p>
          <a:p>
            <a:pPr eaLnBrk="1" hangingPunct="1">
              <a:lnSpc>
                <a:spcPct val="90000"/>
              </a:lnSpc>
              <a:spcBef>
                <a:spcPts val="1200"/>
              </a:spcBef>
            </a:pPr>
            <a:r>
              <a:rPr lang="en-US" sz="2400" dirty="0" smtClean="0">
                <a:solidFill>
                  <a:schemeClr val="tx1"/>
                </a:solidFill>
              </a:rPr>
              <a:t>Such strategy, a special case of </a:t>
            </a:r>
            <a:r>
              <a:rPr lang="en-US" sz="2400" dirty="0" smtClean="0"/>
              <a:t>divide-and-conquer </a:t>
            </a:r>
            <a:r>
              <a:rPr lang="en-US" sz="2400" dirty="0" smtClean="0">
                <a:solidFill>
                  <a:schemeClr val="tx1"/>
                </a:solidFill>
              </a:rPr>
              <a:t>paradigm, can be naturally implemented using recursion (a topic we will cover next week)</a:t>
            </a:r>
          </a:p>
          <a:p>
            <a:pPr eaLnBrk="1" hangingPunct="1">
              <a:lnSpc>
                <a:spcPct val="90000"/>
              </a:lnSpc>
              <a:spcBef>
                <a:spcPts val="1200"/>
              </a:spcBef>
            </a:pPr>
            <a:r>
              <a:rPr lang="en-US" sz="2400" dirty="0" smtClean="0">
                <a:solidFill>
                  <a:schemeClr val="tx1"/>
                </a:solidFill>
              </a:rPr>
              <a:t>But for today, we will stick to iteration (loop)</a:t>
            </a:r>
          </a:p>
        </p:txBody>
      </p:sp>
      <p:sp>
        <p:nvSpPr>
          <p:cNvPr id="28678"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
        <p:nvSpPr>
          <p:cNvPr id="7" name="TextBox 6"/>
          <p:cNvSpPr txBox="1"/>
          <p:nvPr/>
        </p:nvSpPr>
        <p:spPr>
          <a:xfrm>
            <a:off x="5407025" y="3098800"/>
            <a:ext cx="3476625" cy="400050"/>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sz="2000" dirty="0">
                <a:solidFill>
                  <a:schemeClr val="tx1"/>
                </a:solidFill>
                <a:cs typeface="Courier New" pitchFamily="49" charset="0"/>
              </a:rPr>
              <a:t>Lab 3 Ex2 Bisection Method</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dirty="0" smtClean="0">
                <a:solidFill>
                  <a:srgbClr val="000000"/>
                </a:solidFill>
              </a:rPr>
              <a:t>Week10 - </a:t>
            </a:r>
            <a:fld id="{CC4E50E2-CD7E-4F2D-86CF-4347527F4E5E}" type="slidenum">
              <a:rPr lang="en-SG" smtClean="0">
                <a:solidFill>
                  <a:srgbClr val="000000"/>
                </a:solidFill>
              </a:rPr>
              <a:pPr>
                <a:defRPr/>
              </a:pPr>
              <a:t>22</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dissolve">
                                      <p:cBhvr>
                                        <p:cTn id="10" dur="500"/>
                                        <p:tgtEl>
                                          <p:spTgt spid="16387">
                                            <p:txEl>
                                              <p:pRg st="1" end="1"/>
                                            </p:txEl>
                                          </p:spTgt>
                                        </p:tgtEl>
                                      </p:cBhvr>
                                    </p:animEffect>
                                  </p:childTnLst>
                                </p:cTn>
                              </p:par>
                            </p:childTnLst>
                          </p:cTn>
                        </p:par>
                        <p:par>
                          <p:cTn id="11" fill="hold" nodeType="withGroup">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16387">
                                            <p:txEl>
                                              <p:pRg st="2" end="2"/>
                                            </p:txEl>
                                          </p:spTgt>
                                        </p:tgtEl>
                                        <p:attrNameLst>
                                          <p:attrName>style.visibility</p:attrName>
                                        </p:attrNameLst>
                                      </p:cBhvr>
                                      <p:to>
                                        <p:strVal val="visible"/>
                                      </p:to>
                                    </p:set>
                                    <p:animEffect transition="in" filter="dissolve">
                                      <p:cBhvr>
                                        <p:cTn id="14" dur="500"/>
                                        <p:tgtEl>
                                          <p:spTgt spid="16387">
                                            <p:txEl>
                                              <p:pRg st="2" end="2"/>
                                            </p:txEl>
                                          </p:spTgt>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animEffect transition="in" filter="dissolve">
                                      <p:cBhvr>
                                        <p:cTn id="17" dur="500"/>
                                        <p:tgtEl>
                                          <p:spTgt spid="1638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dissolve">
                                      <p:cBhvr>
                                        <p:cTn id="27" dur="500"/>
                                        <p:tgtEl>
                                          <p:spTgt spid="16387">
                                            <p:txEl>
                                              <p:pRg st="4" end="4"/>
                                            </p:txEl>
                                          </p:spTgt>
                                        </p:tgtEl>
                                      </p:cBhvr>
                                    </p:animEffect>
                                  </p:childTnLst>
                                </p:cTn>
                              </p:par>
                            </p:childTnLst>
                          </p:cTn>
                        </p:par>
                        <p:par>
                          <p:cTn id="28" fill="hold" nodeType="withGroup">
                            <p:stCondLst>
                              <p:cond delay="500"/>
                            </p:stCondLst>
                            <p:childTnLst>
                              <p:par>
                                <p:cTn id="29" presetID="9" presetClass="entr" presetSubtype="0" fill="hold" grpId="0" nodeType="afterEffect">
                                  <p:stCondLst>
                                    <p:cond delay="0"/>
                                  </p:stCondLst>
                                  <p:childTnLst>
                                    <p:set>
                                      <p:cBhvr>
                                        <p:cTn id="30" dur="1" fill="hold">
                                          <p:stCondLst>
                                            <p:cond delay="0"/>
                                          </p:stCondLst>
                                        </p:cTn>
                                        <p:tgtEl>
                                          <p:spTgt spid="16387">
                                            <p:txEl>
                                              <p:pRg st="5" end="5"/>
                                            </p:txEl>
                                          </p:spTgt>
                                        </p:tgtEl>
                                        <p:attrNameLst>
                                          <p:attrName>style.visibility</p:attrName>
                                        </p:attrNameLst>
                                      </p:cBhvr>
                                      <p:to>
                                        <p:strVal val="visible"/>
                                      </p:to>
                                    </p:set>
                                    <p:animEffect transition="in" filter="dissolve">
                                      <p:cBhvr>
                                        <p:cTn id="31" dur="5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P spid="7" grpId="0" uiExpand="1"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830263"/>
          </a:xfrm>
        </p:spPr>
        <p:txBody>
          <a:bodyPr/>
          <a:lstStyle/>
          <a:p>
            <a:pPr eaLnBrk="1" hangingPunct="1"/>
            <a:r>
              <a:rPr lang="en-US" sz="4000" dirty="0" smtClean="0">
                <a:solidFill>
                  <a:srgbClr val="9933FF"/>
                </a:solidFill>
                <a:latin typeface="Garamond" pitchFamily="18" charset="0"/>
              </a:rPr>
              <a:t>6. Binary Search (5/6): Performance</a:t>
            </a:r>
          </a:p>
        </p:txBody>
      </p:sp>
      <p:sp>
        <p:nvSpPr>
          <p:cNvPr id="16387" name="Rectangle 3"/>
          <p:cNvSpPr>
            <a:spLocks noGrp="1" noChangeArrowheads="1"/>
          </p:cNvSpPr>
          <p:nvPr>
            <p:ph idx="1"/>
          </p:nvPr>
        </p:nvSpPr>
        <p:spPr>
          <a:xfrm>
            <a:off x="400050" y="1444626"/>
            <a:ext cx="8229600" cy="668988"/>
          </a:xfrm>
        </p:spPr>
        <p:txBody>
          <a:bodyPr/>
          <a:lstStyle/>
          <a:p>
            <a:pPr eaLnBrk="1" hangingPunct="1">
              <a:lnSpc>
                <a:spcPct val="90000"/>
              </a:lnSpc>
              <a:spcBef>
                <a:spcPts val="1200"/>
              </a:spcBef>
            </a:pPr>
            <a:r>
              <a:rPr lang="en-US" sz="2400" dirty="0" smtClean="0"/>
              <a:t>Worst-case analysis</a:t>
            </a:r>
          </a:p>
        </p:txBody>
      </p:sp>
      <p:graphicFrame>
        <p:nvGraphicFramePr>
          <p:cNvPr id="10" name="Table 9"/>
          <p:cNvGraphicFramePr>
            <a:graphicFrameLocks noGrp="1"/>
          </p:cNvGraphicFramePr>
          <p:nvPr/>
        </p:nvGraphicFramePr>
        <p:xfrm>
          <a:off x="1135063" y="2155825"/>
          <a:ext cx="6653212" cy="3017520"/>
        </p:xfrm>
        <a:graphic>
          <a:graphicData uri="http://schemas.openxmlformats.org/drawingml/2006/table">
            <a:tbl>
              <a:tblPr/>
              <a:tblGrid>
                <a:gridCol w="1725612"/>
                <a:gridCol w="2152650"/>
                <a:gridCol w="277495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Array size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rgbClr val="FFFFFF"/>
                          </a:solidFill>
                          <a:effectLst/>
                          <a:latin typeface="Arial" charset="0"/>
                          <a:cs typeface="Arial" charset="0"/>
                        </a:rPr>
                        <a:t>n</a:t>
                      </a:r>
                      <a:endParaRPr kumimoji="0" lang="en-SG" sz="1800" b="1" i="1"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Linear Search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a:t>
                      </a:r>
                      <a:r>
                        <a:rPr kumimoji="0" lang="en-US" sz="1800" b="1" i="1" u="none" strike="noStrike" cap="none" normalizeH="0" baseline="0" smtClean="0">
                          <a:ln>
                            <a:noFill/>
                          </a:ln>
                          <a:solidFill>
                            <a:srgbClr val="FFFFFF"/>
                          </a:solidFill>
                          <a:effectLst/>
                          <a:latin typeface="Arial" charset="0"/>
                          <a:cs typeface="Arial" charset="0"/>
                        </a:rPr>
                        <a:t>n</a:t>
                      </a:r>
                      <a:r>
                        <a:rPr kumimoji="0" lang="en-US" sz="1800" b="1" i="0" u="none" strike="noStrike" cap="none" normalizeH="0" baseline="0" smtClean="0">
                          <a:ln>
                            <a:noFill/>
                          </a:ln>
                          <a:solidFill>
                            <a:srgbClr val="FFFFFF"/>
                          </a:solidFill>
                          <a:effectLst/>
                          <a:latin typeface="Arial" charset="0"/>
                          <a:cs typeface="Arial" charset="0"/>
                        </a:rPr>
                        <a:t> comparisons)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Binary search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 (log</a:t>
                      </a:r>
                      <a:r>
                        <a:rPr kumimoji="0" lang="en-US" sz="1800" b="1" i="0" u="none" strike="noStrike" cap="none" normalizeH="0" baseline="-25000" smtClean="0">
                          <a:ln>
                            <a:noFill/>
                          </a:ln>
                          <a:solidFill>
                            <a:srgbClr val="FFFFFF"/>
                          </a:solidFill>
                          <a:effectLst/>
                          <a:latin typeface="Arial" charset="0"/>
                          <a:cs typeface="Arial" charset="0"/>
                        </a:rPr>
                        <a:t>2</a:t>
                      </a:r>
                      <a:r>
                        <a:rPr kumimoji="0" lang="en-US" sz="1800" b="1" i="0" u="none" strike="noStrike" cap="none" normalizeH="0" baseline="0" smtClean="0">
                          <a:ln>
                            <a:noFill/>
                          </a:ln>
                          <a:solidFill>
                            <a:srgbClr val="FFFFFF"/>
                          </a:solidFill>
                          <a:effectLst/>
                          <a:latin typeface="Arial" charset="0"/>
                          <a:cs typeface="Arial" charset="0"/>
                        </a:rPr>
                        <a:t> </a:t>
                      </a:r>
                      <a:r>
                        <a:rPr kumimoji="0" lang="en-US" sz="1800" b="1" i="1" u="none" strike="noStrike" cap="none" normalizeH="0" baseline="0" smtClean="0">
                          <a:ln>
                            <a:noFill/>
                          </a:ln>
                          <a:solidFill>
                            <a:srgbClr val="FFFFFF"/>
                          </a:solidFill>
                          <a:effectLst/>
                          <a:latin typeface="Arial" charset="0"/>
                          <a:cs typeface="Arial" charset="0"/>
                        </a:rPr>
                        <a:t>n</a:t>
                      </a:r>
                      <a:r>
                        <a:rPr kumimoji="0" lang="en-US" sz="1800" b="1" i="0" u="none" strike="noStrike" cap="none" normalizeH="0" baseline="0" smtClean="0">
                          <a:ln>
                            <a:noFill/>
                          </a:ln>
                          <a:solidFill>
                            <a:srgbClr val="FFFFFF"/>
                          </a:solidFill>
                          <a:effectLst/>
                          <a:latin typeface="Arial" charset="0"/>
                          <a:cs typeface="Arial" charset="0"/>
                        </a:rPr>
                        <a:t> comparisons)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sym typeface="Symbol" pitchFamily="18" charset="2"/>
                        </a:rPr>
                        <a:t></a:t>
                      </a:r>
                      <a:r>
                        <a:rPr kumimoji="0" lang="en-US" sz="2000" b="0" i="0" u="none" strike="noStrike" cap="none" normalizeH="0" baseline="0" smtClean="0">
                          <a:ln>
                            <a:noFill/>
                          </a:ln>
                          <a:solidFill>
                            <a:srgbClr val="000000"/>
                          </a:solidFill>
                          <a:effectLst/>
                          <a:latin typeface="Arial" charset="0"/>
                          <a:cs typeface="Arial" charset="0"/>
                        </a:rPr>
                        <a:t>7</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sym typeface="Symbol" pitchFamily="18" charset="2"/>
                        </a:rPr>
                        <a:t></a:t>
                      </a:r>
                      <a:r>
                        <a:rPr kumimoji="0" lang="en-US" sz="2000" b="0" i="0" u="none" strike="noStrike" cap="none" normalizeH="0" baseline="0" smtClean="0">
                          <a:ln>
                            <a:noFill/>
                          </a:ln>
                          <a:solidFill>
                            <a:srgbClr val="000000"/>
                          </a:solidFill>
                          <a:effectLst/>
                          <a:latin typeface="Arial" charset="0"/>
                          <a:cs typeface="Arial" charset="0"/>
                        </a:rPr>
                        <a:t>10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sym typeface="Symbol" pitchFamily="18" charset="2"/>
                        </a:rPr>
                        <a:t>14</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1,000,000</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a:t>
                      </a:r>
                      <a:r>
                        <a:rPr kumimoji="0" lang="en-US" sz="2000" b="0" i="0" u="none" strike="noStrike" cap="none" normalizeH="0" baseline="30000" smtClean="0">
                          <a:ln>
                            <a:noFill/>
                          </a:ln>
                          <a:solidFill>
                            <a:srgbClr val="000000"/>
                          </a:solidFill>
                          <a:effectLst/>
                          <a:latin typeface="Arial" charset="0"/>
                          <a:cs typeface="Arial" charset="0"/>
                        </a:rPr>
                        <a:t>9</a:t>
                      </a:r>
                      <a:endParaRPr kumimoji="0" lang="en-SG" sz="2000" b="0" i="0" u="none" strike="noStrike" cap="none" normalizeH="0" baseline="3000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10</a:t>
                      </a:r>
                      <a:r>
                        <a:rPr kumimoji="0" lang="en-US" sz="2000" b="0" i="0" u="none" strike="noStrike" cap="none" normalizeH="0" baseline="30000" smtClean="0">
                          <a:ln>
                            <a:noFill/>
                          </a:ln>
                          <a:solidFill>
                            <a:srgbClr val="000000"/>
                          </a:solidFill>
                          <a:effectLst/>
                          <a:latin typeface="Arial" charset="0"/>
                          <a:cs typeface="Arial" charset="0"/>
                        </a:rPr>
                        <a:t>9</a:t>
                      </a:r>
                      <a:endParaRPr kumimoji="0" lang="en-SG" sz="2000" b="0" i="0" u="none" strike="noStrike" cap="none" normalizeH="0" baseline="3000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Arial" charset="0"/>
                        </a:rPr>
                        <a:t>?</a:t>
                      </a:r>
                      <a:endParaRPr kumimoji="0" lang="en-SG"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bl>
          </a:graphicData>
        </a:graphic>
      </p:graphicFrame>
      <p:sp>
        <p:nvSpPr>
          <p:cNvPr id="11" name="TextBox 10"/>
          <p:cNvSpPr txBox="1"/>
          <p:nvPr/>
        </p:nvSpPr>
        <p:spPr>
          <a:xfrm>
            <a:off x="5999163" y="4002088"/>
            <a:ext cx="750887" cy="400050"/>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000" dirty="0">
                <a:solidFill>
                  <a:srgbClr val="0000FF"/>
                </a:solidFill>
                <a:cs typeface="Courier New" pitchFamily="49" charset="0"/>
                <a:sym typeface="Symbol"/>
              </a:rPr>
              <a:t></a:t>
            </a:r>
            <a:r>
              <a:rPr lang="en-US" sz="2000" dirty="0">
                <a:solidFill>
                  <a:srgbClr val="0000FF"/>
                </a:solidFill>
                <a:cs typeface="Courier New" pitchFamily="49" charset="0"/>
              </a:rPr>
              <a:t>17</a:t>
            </a:r>
          </a:p>
        </p:txBody>
      </p:sp>
      <p:sp>
        <p:nvSpPr>
          <p:cNvPr id="12" name="TextBox 11"/>
          <p:cNvSpPr txBox="1"/>
          <p:nvPr/>
        </p:nvSpPr>
        <p:spPr>
          <a:xfrm>
            <a:off x="5999163" y="4354513"/>
            <a:ext cx="750887" cy="400050"/>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000" dirty="0">
                <a:solidFill>
                  <a:srgbClr val="0000FF"/>
                </a:solidFill>
                <a:cs typeface="Courier New" pitchFamily="49" charset="0"/>
                <a:sym typeface="Symbol"/>
              </a:rPr>
              <a:t></a:t>
            </a:r>
            <a:r>
              <a:rPr lang="en-US" sz="2000" dirty="0">
                <a:solidFill>
                  <a:srgbClr val="0000FF"/>
                </a:solidFill>
                <a:cs typeface="Courier New" pitchFamily="49" charset="0"/>
              </a:rPr>
              <a:t>20</a:t>
            </a:r>
          </a:p>
        </p:txBody>
      </p:sp>
      <p:sp>
        <p:nvSpPr>
          <p:cNvPr id="13" name="TextBox 12"/>
          <p:cNvSpPr txBox="1"/>
          <p:nvPr/>
        </p:nvSpPr>
        <p:spPr>
          <a:xfrm>
            <a:off x="5999163" y="4773613"/>
            <a:ext cx="750887" cy="400050"/>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000" dirty="0">
                <a:solidFill>
                  <a:srgbClr val="0000FF"/>
                </a:solidFill>
                <a:cs typeface="Courier New" pitchFamily="49" charset="0"/>
                <a:sym typeface="Symbol"/>
              </a:rPr>
              <a:t></a:t>
            </a:r>
            <a:r>
              <a:rPr lang="en-US" sz="2000" dirty="0">
                <a:solidFill>
                  <a:srgbClr val="0000FF"/>
                </a:solidFill>
                <a:cs typeface="Courier New" pitchFamily="49" charset="0"/>
              </a:rPr>
              <a:t>30</a:t>
            </a:r>
          </a:p>
        </p:txBody>
      </p:sp>
      <p:sp>
        <p:nvSpPr>
          <p:cNvPr id="29739"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23</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dissolve">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0" name="Group 9"/>
          <p:cNvGrpSpPr/>
          <p:nvPr/>
        </p:nvGrpSpPr>
        <p:grpSpPr>
          <a:xfrm>
            <a:off x="723900" y="1200288"/>
            <a:ext cx="7932919" cy="5079909"/>
            <a:chOff x="723900" y="1844866"/>
            <a:chExt cx="7932919" cy="5079909"/>
          </a:xfrm>
        </p:grpSpPr>
        <p:sp>
          <p:nvSpPr>
            <p:cNvPr id="60" name="TextBox 59"/>
            <p:cNvSpPr txBox="1"/>
            <p:nvPr/>
          </p:nvSpPr>
          <p:spPr bwMode="auto">
            <a:xfrm>
              <a:off x="723900" y="2154238"/>
              <a:ext cx="7905750" cy="4770537"/>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r>
                <a:rPr lang="en-SG" sz="1600" b="1" dirty="0">
                  <a:solidFill>
                    <a:srgbClr val="800000"/>
                  </a:solidFill>
                  <a:latin typeface="Courier New" pitchFamily="49" charset="0"/>
                  <a:cs typeface="Courier New" pitchFamily="49" charset="0"/>
                </a:rPr>
                <a:t>// To search for key in sorted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using binary search</a:t>
              </a:r>
            </a:p>
            <a:p>
              <a:pPr eaLnBrk="1" hangingPunct="1"/>
              <a:r>
                <a:rPr lang="en-SG" sz="1600" b="1" dirty="0">
                  <a:solidFill>
                    <a:srgbClr val="800000"/>
                  </a:solidFill>
                  <a:latin typeface="Courier New" pitchFamily="49" charset="0"/>
                  <a:cs typeface="Courier New" pitchFamily="49" charset="0"/>
                </a:rPr>
                <a:t>// Return index if found; otherwise return -1</a:t>
              </a:r>
            </a:p>
            <a:p>
              <a:pPr eaLnBrk="1" hangingPunct="1"/>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binarySearch</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key</a:t>
              </a:r>
              <a:r>
                <a:rPr lang="en-SG" sz="1600" b="1" dirty="0" smtClean="0">
                  <a:solidFill>
                    <a:srgbClr val="000000"/>
                  </a:solidFill>
                  <a:latin typeface="Courier New" pitchFamily="49" charset="0"/>
                  <a:cs typeface="Courier New" pitchFamily="49" charset="0"/>
                </a:rPr>
                <a:t>) {</a:t>
              </a: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low =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high = size – </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mid = (low + high)/</a:t>
              </a:r>
              <a:r>
                <a:rPr lang="en-SG" sz="1600" b="1" dirty="0">
                  <a:solidFill>
                    <a:srgbClr val="006600"/>
                  </a:solidFill>
                  <a:latin typeface="Courier New" pitchFamily="49" charset="0"/>
                  <a:cs typeface="Courier New" pitchFamily="49" charset="0"/>
                </a:rPr>
                <a:t>2</a:t>
              </a:r>
              <a:r>
                <a:rPr lang="en-SG" sz="1600" b="1" dirty="0">
                  <a:solidFill>
                    <a:srgbClr val="000000"/>
                  </a:solidFill>
                  <a:latin typeface="Courier New" pitchFamily="49" charset="0"/>
                  <a:cs typeface="Courier New" pitchFamily="49" charset="0"/>
                </a:rPr>
                <a:t>;</a:t>
              </a:r>
            </a:p>
            <a:p>
              <a:pPr eaLnBrk="1" hangingPunct="1"/>
              <a:endParaRPr lang="en-SG" sz="1600" b="1" dirty="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	</a:t>
              </a: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smtClean="0">
                <a:solidFill>
                  <a:srgbClr val="000000"/>
                </a:solidFill>
                <a:latin typeface="Courier New" pitchFamily="49" charset="0"/>
                <a:cs typeface="Courier New" pitchFamily="49" charset="0"/>
              </a:endParaRPr>
            </a:p>
            <a:p>
              <a:pPr eaLnBrk="1" hangingPunct="1"/>
              <a:endParaRPr lang="en-US" sz="1600" b="1" dirty="0" smtClean="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a:t>
              </a:r>
            </a:p>
          </p:txBody>
        </p:sp>
        <p:sp>
          <p:nvSpPr>
            <p:cNvPr id="9" name="TextBox 8"/>
            <p:cNvSpPr txBox="1"/>
            <p:nvPr/>
          </p:nvSpPr>
          <p:spPr bwMode="auto">
            <a:xfrm>
              <a:off x="6448380" y="1844866"/>
              <a:ext cx="2208439" cy="369332"/>
            </a:xfrm>
            <a:prstGeom prst="rect">
              <a:avLst/>
            </a:prstGeom>
            <a:solidFill>
              <a:srgbClr val="FFFFCC"/>
            </a:solidFill>
            <a:ln>
              <a:solidFill>
                <a:schemeClr val="accent1">
                  <a:lumMod val="90000"/>
                </a:schemeClr>
              </a:solidFill>
            </a:ln>
          </p:spPr>
          <p:style>
            <a:lnRef idx="2">
              <a:schemeClr val="accent5"/>
            </a:lnRef>
            <a:fillRef idx="1">
              <a:schemeClr val="lt1"/>
            </a:fillRef>
            <a:effectRef idx="0">
              <a:schemeClr val="accent5"/>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err="1" smtClean="0"/>
                <a:t>binary_search.c</a:t>
              </a:r>
              <a:r>
                <a:rPr lang="en-US" dirty="0" smtClean="0"/>
                <a:t> </a:t>
              </a:r>
              <a:endParaRPr lang="en-SG" dirty="0"/>
            </a:p>
          </p:txBody>
        </p:sp>
      </p:grpSp>
      <p:sp>
        <p:nvSpPr>
          <p:cNvPr id="30722" name="Rectangle 2"/>
          <p:cNvSpPr>
            <a:spLocks noGrp="1" noChangeArrowheads="1"/>
          </p:cNvSpPr>
          <p:nvPr>
            <p:ph type="title"/>
          </p:nvPr>
        </p:nvSpPr>
        <p:spPr>
          <a:xfrm>
            <a:off x="457200" y="457200"/>
            <a:ext cx="8229600" cy="830263"/>
          </a:xfrm>
        </p:spPr>
        <p:txBody>
          <a:bodyPr/>
          <a:lstStyle/>
          <a:p>
            <a:pPr eaLnBrk="1" hangingPunct="1"/>
            <a:r>
              <a:rPr lang="en-US" sz="4000" dirty="0" smtClean="0">
                <a:solidFill>
                  <a:srgbClr val="9933FF"/>
                </a:solidFill>
                <a:latin typeface="Garamond" pitchFamily="18" charset="0"/>
              </a:rPr>
              <a:t>6. Binary Search (6/6): Code</a:t>
            </a:r>
          </a:p>
        </p:txBody>
      </p:sp>
      <p:sp>
        <p:nvSpPr>
          <p:cNvPr id="30727"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dirty="0">
                <a:sym typeface="Wingdings 2" pitchFamily="18" charset="2"/>
              </a:rPr>
              <a:t></a:t>
            </a:r>
          </a:p>
        </p:txBody>
      </p:sp>
      <p:sp>
        <p:nvSpPr>
          <p:cNvPr id="66" name="TextBox 65"/>
          <p:cNvSpPr txBox="1">
            <a:spLocks noChangeArrowheads="1"/>
          </p:cNvSpPr>
          <p:nvPr/>
        </p:nvSpPr>
        <p:spPr bwMode="auto">
          <a:xfrm>
            <a:off x="753881" y="2986374"/>
            <a:ext cx="7820493" cy="2862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tabLst>
                <a:tab pos="541338" algn="l"/>
                <a:tab pos="1073150" algn="l"/>
                <a:tab pos="1614488" algn="l"/>
                <a:tab pos="2155825" algn="l"/>
              </a:tabLst>
              <a:defRPr>
                <a:solidFill>
                  <a:schemeClr val="tx1"/>
                </a:solidFill>
                <a:latin typeface="Arial" charset="0"/>
                <a:cs typeface="Arial" charset="0"/>
              </a:defRPr>
            </a:lvl1pPr>
            <a:lvl2pPr marL="742950" indent="-285750" eaLnBrk="0" hangingPunct="0">
              <a:tabLst>
                <a:tab pos="541338" algn="l"/>
                <a:tab pos="1073150" algn="l"/>
                <a:tab pos="1614488" algn="l"/>
                <a:tab pos="2155825" algn="l"/>
              </a:tabLst>
              <a:defRPr>
                <a:solidFill>
                  <a:schemeClr val="tx1"/>
                </a:solidFill>
                <a:latin typeface="Arial" charset="0"/>
                <a:cs typeface="Arial" charset="0"/>
              </a:defRPr>
            </a:lvl2pPr>
            <a:lvl3pPr marL="1143000" indent="-228600" eaLnBrk="0" hangingPunct="0">
              <a:tabLst>
                <a:tab pos="541338" algn="l"/>
                <a:tab pos="1073150" algn="l"/>
                <a:tab pos="1614488" algn="l"/>
                <a:tab pos="2155825" algn="l"/>
              </a:tabLst>
              <a:defRPr>
                <a:solidFill>
                  <a:schemeClr val="tx1"/>
                </a:solidFill>
                <a:latin typeface="Arial" charset="0"/>
                <a:cs typeface="Arial" charset="0"/>
              </a:defRPr>
            </a:lvl3pPr>
            <a:lvl4pPr marL="1600200" indent="-228600" eaLnBrk="0" hangingPunct="0">
              <a:tabLst>
                <a:tab pos="541338" algn="l"/>
                <a:tab pos="1073150" algn="l"/>
                <a:tab pos="1614488" algn="l"/>
                <a:tab pos="2155825" algn="l"/>
              </a:tabLst>
              <a:defRPr>
                <a:solidFill>
                  <a:schemeClr val="tx1"/>
                </a:solidFill>
                <a:latin typeface="Arial" charset="0"/>
                <a:cs typeface="Arial" charset="0"/>
              </a:defRPr>
            </a:lvl4pPr>
            <a:lvl5pPr marL="2057400" indent="-228600" eaLnBrk="0" hangingPunct="0">
              <a:tabLst>
                <a:tab pos="541338" algn="l"/>
                <a:tab pos="1073150" algn="l"/>
                <a:tab pos="1614488" algn="l"/>
                <a:tab pos="2155825"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9pPr>
          </a:lstStyle>
          <a:p>
            <a:pPr eaLnBrk="1" hangingPunct="1"/>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while</a:t>
            </a:r>
            <a:r>
              <a:rPr lang="en-SG" sz="2000" b="1" dirty="0">
                <a:latin typeface="Courier New" pitchFamily="49" charset="0"/>
                <a:cs typeface="Courier New" pitchFamily="49" charset="0"/>
              </a:rPr>
              <a:t> ((low &lt;= high) &amp;&amp; (</a:t>
            </a:r>
            <a:r>
              <a:rPr lang="en-SG" sz="2000" b="1" dirty="0" err="1">
                <a:latin typeface="Courier New" pitchFamily="49" charset="0"/>
                <a:cs typeface="Courier New" pitchFamily="49" charset="0"/>
              </a:rPr>
              <a:t>arr</a:t>
            </a:r>
            <a:r>
              <a:rPr lang="en-SG" sz="2000" b="1" dirty="0">
                <a:latin typeface="Courier New" pitchFamily="49" charset="0"/>
                <a:cs typeface="Courier New" pitchFamily="49" charset="0"/>
              </a:rPr>
              <a:t>[mid] != key</a:t>
            </a:r>
            <a:r>
              <a:rPr lang="en-SG" sz="2000" b="1" dirty="0" smtClean="0">
                <a:latin typeface="Courier New" pitchFamily="49" charset="0"/>
                <a:cs typeface="Courier New" pitchFamily="49" charset="0"/>
              </a:rPr>
              <a:t>)) {</a:t>
            </a:r>
            <a:endParaRPr lang="en-SG" sz="2000" b="1" dirty="0">
              <a:latin typeface="Courier New" pitchFamily="49" charset="0"/>
              <a:cs typeface="Courier New" pitchFamily="49" charset="0"/>
            </a:endParaRPr>
          </a:p>
          <a:p>
            <a:pPr eaLnBrk="1" hangingPunct="1"/>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if</a:t>
            </a:r>
            <a:r>
              <a:rPr lang="en-SG" sz="2000" b="1" dirty="0">
                <a:latin typeface="Courier New" pitchFamily="49" charset="0"/>
                <a:cs typeface="Courier New" pitchFamily="49" charset="0"/>
              </a:rPr>
              <a:t> (key &lt; </a:t>
            </a:r>
            <a:r>
              <a:rPr lang="en-SG" sz="2000" b="1" dirty="0" err="1">
                <a:latin typeface="Courier New" pitchFamily="49" charset="0"/>
                <a:cs typeface="Courier New" pitchFamily="49" charset="0"/>
              </a:rPr>
              <a:t>arr</a:t>
            </a:r>
            <a:r>
              <a:rPr lang="en-SG" sz="2000" b="1" dirty="0">
                <a:latin typeface="Courier New" pitchFamily="49" charset="0"/>
                <a:cs typeface="Courier New" pitchFamily="49" charset="0"/>
              </a:rPr>
              <a:t>[mid])</a:t>
            </a:r>
          </a:p>
          <a:p>
            <a:pPr eaLnBrk="1" hangingPunct="1"/>
            <a:r>
              <a:rPr lang="en-SG" sz="2000" b="1" dirty="0">
                <a:latin typeface="Courier New" pitchFamily="49" charset="0"/>
                <a:cs typeface="Courier New" pitchFamily="49" charset="0"/>
              </a:rPr>
              <a:t>			high = mid - </a:t>
            </a:r>
            <a:r>
              <a:rPr lang="en-SG" sz="2000" b="1" dirty="0">
                <a:solidFill>
                  <a:srgbClr val="006600"/>
                </a:solidFill>
                <a:latin typeface="Courier New" pitchFamily="49" charset="0"/>
                <a:cs typeface="Courier New" pitchFamily="49" charset="0"/>
              </a:rPr>
              <a:t>1</a:t>
            </a:r>
            <a:r>
              <a:rPr lang="en-SG" sz="2000" b="1" dirty="0">
                <a:latin typeface="Courier New" pitchFamily="49" charset="0"/>
                <a:cs typeface="Courier New" pitchFamily="49" charset="0"/>
              </a:rPr>
              <a:t>;</a:t>
            </a:r>
          </a:p>
          <a:p>
            <a:pPr eaLnBrk="1" hangingPunct="1"/>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else</a:t>
            </a:r>
          </a:p>
          <a:p>
            <a:pPr eaLnBrk="1" hangingPunct="1"/>
            <a:r>
              <a:rPr lang="en-SG" sz="2000" b="1" dirty="0">
                <a:latin typeface="Courier New" pitchFamily="49" charset="0"/>
                <a:cs typeface="Courier New" pitchFamily="49" charset="0"/>
              </a:rPr>
              <a:t>			low = mid + </a:t>
            </a:r>
            <a:r>
              <a:rPr lang="en-SG" sz="2000" b="1" dirty="0">
                <a:solidFill>
                  <a:srgbClr val="006600"/>
                </a:solidFill>
                <a:latin typeface="Courier New" pitchFamily="49" charset="0"/>
                <a:cs typeface="Courier New" pitchFamily="49" charset="0"/>
              </a:rPr>
              <a:t>1</a:t>
            </a:r>
            <a:r>
              <a:rPr lang="en-SG" sz="2000" b="1" dirty="0">
                <a:latin typeface="Courier New" pitchFamily="49" charset="0"/>
                <a:cs typeface="Courier New" pitchFamily="49" charset="0"/>
              </a:rPr>
              <a:t>;</a:t>
            </a:r>
          </a:p>
          <a:p>
            <a:pPr eaLnBrk="1" hangingPunct="1"/>
            <a:r>
              <a:rPr lang="en-SG" sz="2000" b="1" dirty="0">
                <a:latin typeface="Courier New" pitchFamily="49" charset="0"/>
                <a:cs typeface="Courier New" pitchFamily="49" charset="0"/>
              </a:rPr>
              <a:t>		mid = (low + high)/</a:t>
            </a:r>
            <a:r>
              <a:rPr lang="en-SG" sz="2000" b="1" dirty="0">
                <a:solidFill>
                  <a:srgbClr val="006600"/>
                </a:solidFill>
                <a:latin typeface="Courier New" pitchFamily="49" charset="0"/>
                <a:cs typeface="Courier New" pitchFamily="49" charset="0"/>
              </a:rPr>
              <a:t>2</a:t>
            </a:r>
            <a:r>
              <a:rPr lang="en-SG" sz="2000" b="1" dirty="0">
                <a:latin typeface="Courier New" pitchFamily="49" charset="0"/>
                <a:cs typeface="Courier New" pitchFamily="49" charset="0"/>
              </a:rPr>
              <a:t>;</a:t>
            </a:r>
          </a:p>
          <a:p>
            <a:pPr eaLnBrk="1" hangingPunct="1"/>
            <a:r>
              <a:rPr lang="en-SG" sz="2000" b="1" dirty="0">
                <a:latin typeface="Courier New" pitchFamily="49" charset="0"/>
                <a:cs typeface="Courier New" pitchFamily="49" charset="0"/>
              </a:rPr>
              <a:t>	}</a:t>
            </a:r>
          </a:p>
          <a:p>
            <a:pPr eaLnBrk="1" hangingPunct="1"/>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if </a:t>
            </a:r>
            <a:r>
              <a:rPr lang="en-SG" sz="2000" b="1" dirty="0">
                <a:latin typeface="Courier New" pitchFamily="49" charset="0"/>
                <a:cs typeface="Courier New" pitchFamily="49" charset="0"/>
              </a:rPr>
              <a:t>(low &gt; high) </a:t>
            </a:r>
            <a:r>
              <a:rPr lang="en-SG" sz="2000" b="1" dirty="0">
                <a:solidFill>
                  <a:srgbClr val="0000FF"/>
                </a:solidFill>
                <a:latin typeface="Courier New" pitchFamily="49" charset="0"/>
                <a:cs typeface="Courier New" pitchFamily="49" charset="0"/>
              </a:rPr>
              <a:t>return</a:t>
            </a:r>
            <a:r>
              <a:rPr lang="en-SG" sz="2000" b="1" dirty="0">
                <a:latin typeface="Courier New" pitchFamily="49" charset="0"/>
                <a:cs typeface="Courier New" pitchFamily="49" charset="0"/>
              </a:rPr>
              <a:t> </a:t>
            </a:r>
            <a:r>
              <a:rPr lang="en-SG" sz="2000" b="1" dirty="0">
                <a:solidFill>
                  <a:srgbClr val="006600"/>
                </a:solidFill>
                <a:latin typeface="Courier New" pitchFamily="49" charset="0"/>
                <a:cs typeface="Courier New" pitchFamily="49" charset="0"/>
              </a:rPr>
              <a:t>-1</a:t>
            </a:r>
            <a:r>
              <a:rPr lang="en-SG" sz="2000" b="1" dirty="0">
                <a:latin typeface="Courier New" pitchFamily="49" charset="0"/>
                <a:cs typeface="Courier New" pitchFamily="49" charset="0"/>
              </a:rPr>
              <a:t>;</a:t>
            </a:r>
          </a:p>
          <a:p>
            <a:pPr eaLnBrk="1" hangingPunct="1"/>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else </a:t>
            </a:r>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return</a:t>
            </a:r>
            <a:r>
              <a:rPr lang="en-SG" sz="2000" b="1" dirty="0">
                <a:latin typeface="Courier New" pitchFamily="49" charset="0"/>
                <a:cs typeface="Courier New" pitchFamily="49" charset="0"/>
              </a:rPr>
              <a:t> mid;</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24</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dissolve">
                                      <p:cBhvr>
                                        <p:cTn id="7"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5"/>
          <p:cNvSpPr>
            <a:spLocks noGrp="1" noChangeArrowheads="1"/>
          </p:cNvSpPr>
          <p:nvPr>
            <p:ph type="title"/>
          </p:nvPr>
        </p:nvSpPr>
        <p:spPr>
          <a:xfrm>
            <a:off x="457200" y="457200"/>
            <a:ext cx="8229600" cy="723900"/>
          </a:xfrm>
        </p:spPr>
        <p:txBody>
          <a:bodyPr/>
          <a:lstStyle/>
          <a:p>
            <a:pPr eaLnBrk="1" hangingPunct="1"/>
            <a:r>
              <a:rPr lang="en-US" altLang="ja-JP" sz="4000" dirty="0" smtClean="0">
                <a:solidFill>
                  <a:srgbClr val="9933FF"/>
                </a:solidFill>
                <a:latin typeface="Garamond" pitchFamily="18" charset="0"/>
                <a:ea typeface="ＭＳ Ｐゴシック" pitchFamily="34" charset="-128"/>
              </a:rPr>
              <a:t>7. Introduction to Sorting (1/2)</a:t>
            </a:r>
          </a:p>
        </p:txBody>
      </p:sp>
      <p:sp>
        <p:nvSpPr>
          <p:cNvPr id="40966" name="Rectangle 6"/>
          <p:cNvSpPr>
            <a:spLocks noGrp="1" noChangeArrowheads="1"/>
          </p:cNvSpPr>
          <p:nvPr>
            <p:ph idx="1"/>
          </p:nvPr>
        </p:nvSpPr>
        <p:spPr>
          <a:xfrm>
            <a:off x="333375" y="1181100"/>
            <a:ext cx="8534400" cy="2941195"/>
          </a:xfrm>
        </p:spPr>
        <p:txBody>
          <a:bodyPr/>
          <a:lstStyle/>
          <a:p>
            <a:pPr eaLnBrk="1" hangingPunct="1">
              <a:spcBef>
                <a:spcPts val="600"/>
              </a:spcBef>
            </a:pPr>
            <a:r>
              <a:rPr lang="en-US" altLang="ja-JP" sz="2400" dirty="0" smtClean="0">
                <a:ea typeface="ＭＳ Ｐゴシック" pitchFamily="34" charset="-128"/>
              </a:rPr>
              <a:t>Sorting </a:t>
            </a:r>
            <a:r>
              <a:rPr lang="en-US" altLang="ja-JP" sz="2400" dirty="0" smtClean="0">
                <a:solidFill>
                  <a:schemeClr val="tx1"/>
                </a:solidFill>
                <a:ea typeface="ＭＳ Ｐゴシック" pitchFamily="34" charset="-128"/>
              </a:rPr>
              <a:t>is any process of arranging items in some sequence and/or in different sets – Wikipedia.</a:t>
            </a:r>
          </a:p>
          <a:p>
            <a:pPr eaLnBrk="1" hangingPunct="1">
              <a:spcBef>
                <a:spcPts val="600"/>
              </a:spcBef>
            </a:pPr>
            <a:r>
              <a:rPr lang="en-US" altLang="ja-JP" sz="2400" dirty="0" smtClean="0">
                <a:solidFill>
                  <a:schemeClr val="tx1"/>
                </a:solidFill>
                <a:ea typeface="ＭＳ Ｐゴシック" pitchFamily="34" charset="-128"/>
              </a:rPr>
              <a:t>Sorting is important because once a set of items is sorted, many problems (such as searching) become easy.</a:t>
            </a:r>
          </a:p>
          <a:p>
            <a:pPr lvl="1" eaLnBrk="1" hangingPunct="1">
              <a:spcBef>
                <a:spcPts val="300"/>
              </a:spcBef>
            </a:pPr>
            <a:r>
              <a:rPr lang="en-US" altLang="ja-JP" sz="2000" dirty="0" smtClean="0">
                <a:ea typeface="ＭＳ Ｐゴシック" pitchFamily="34" charset="-128"/>
              </a:rPr>
              <a:t>Searching can be speeded up.</a:t>
            </a:r>
          </a:p>
          <a:p>
            <a:pPr lvl="1" eaLnBrk="1" hangingPunct="1">
              <a:spcBef>
                <a:spcPts val="300"/>
              </a:spcBef>
            </a:pPr>
            <a:r>
              <a:rPr lang="en-US" altLang="ja-JP" sz="2000" dirty="0" smtClean="0">
                <a:ea typeface="ＭＳ Ｐゴシック" pitchFamily="34" charset="-128"/>
              </a:rPr>
              <a:t>Determining whether the items in a set are all unique.</a:t>
            </a:r>
          </a:p>
          <a:p>
            <a:pPr lvl="1" eaLnBrk="1" hangingPunct="1">
              <a:spcBef>
                <a:spcPts val="300"/>
              </a:spcBef>
            </a:pPr>
            <a:r>
              <a:rPr lang="en-US" altLang="ja-JP" sz="2000" dirty="0" smtClean="0">
                <a:ea typeface="ＭＳ Ｐゴシック" pitchFamily="34" charset="-128"/>
              </a:rPr>
              <a:t>Finding the median item in the set.</a:t>
            </a:r>
          </a:p>
          <a:p>
            <a:pPr lvl="1" eaLnBrk="1" hangingPunct="1">
              <a:spcBef>
                <a:spcPts val="300"/>
              </a:spcBef>
            </a:pPr>
            <a:r>
              <a:rPr lang="en-US" altLang="ja-JP" sz="2000" dirty="0" smtClean="0">
                <a:ea typeface="ＭＳ Ｐゴシック" pitchFamily="34" charset="-128"/>
              </a:rPr>
              <a:t>etc.</a:t>
            </a:r>
          </a:p>
          <a:p>
            <a:pPr lvl="1" eaLnBrk="1" hangingPunct="1">
              <a:lnSpc>
                <a:spcPct val="90000"/>
              </a:lnSpc>
              <a:buFont typeface="Wingdings" pitchFamily="2" charset="2"/>
              <a:buNone/>
            </a:pPr>
            <a:endParaRPr lang="en-US" altLang="ja-JP" sz="2000" dirty="0" smtClean="0">
              <a:ea typeface="ＭＳ Ｐゴシック" pitchFamily="34" charset="-128"/>
            </a:endParaRPr>
          </a:p>
          <a:p>
            <a:pPr eaLnBrk="1" hangingPunct="1">
              <a:lnSpc>
                <a:spcPct val="90000"/>
              </a:lnSpc>
            </a:pPr>
            <a:endParaRPr lang="en-US" altLang="ja-JP" sz="2200" dirty="0" smtClean="0">
              <a:ea typeface="ＭＳ Ｐゴシック" pitchFamily="34" charset="-128"/>
            </a:endParaRPr>
          </a:p>
        </p:txBody>
      </p:sp>
      <p:grpSp>
        <p:nvGrpSpPr>
          <p:cNvPr id="2" name="Group 7"/>
          <p:cNvGrpSpPr>
            <a:grpSpLocks/>
          </p:cNvGrpSpPr>
          <p:nvPr/>
        </p:nvGrpSpPr>
        <p:grpSpPr bwMode="auto">
          <a:xfrm>
            <a:off x="1841500" y="4351338"/>
            <a:ext cx="5268913" cy="1501775"/>
            <a:chOff x="4535424" y="605028"/>
            <a:chExt cx="3666299" cy="896112"/>
          </a:xfrm>
        </p:grpSpPr>
        <p:grpSp>
          <p:nvGrpSpPr>
            <p:cNvPr id="31751" name="Group 22"/>
            <p:cNvGrpSpPr>
              <a:grpSpLocks/>
            </p:cNvGrpSpPr>
            <p:nvPr/>
          </p:nvGrpSpPr>
          <p:grpSpPr bwMode="auto">
            <a:xfrm>
              <a:off x="4535424" y="605028"/>
              <a:ext cx="1450848" cy="896112"/>
              <a:chOff x="4157472" y="531114"/>
              <a:chExt cx="1450848" cy="896112"/>
            </a:xfrm>
          </p:grpSpPr>
          <p:sp>
            <p:nvSpPr>
              <p:cNvPr id="31761" name="Rectangle 18"/>
              <p:cNvSpPr>
                <a:spLocks noChangeArrowheads="1"/>
              </p:cNvSpPr>
              <p:nvPr/>
            </p:nvSpPr>
            <p:spPr bwMode="auto">
              <a:xfrm>
                <a:off x="4157472" y="818710"/>
                <a:ext cx="144498" cy="608516"/>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62" name="Rectangle 19"/>
              <p:cNvSpPr>
                <a:spLocks noChangeArrowheads="1"/>
              </p:cNvSpPr>
              <p:nvPr/>
            </p:nvSpPr>
            <p:spPr bwMode="auto">
              <a:xfrm>
                <a:off x="5017008" y="1102614"/>
                <a:ext cx="134112" cy="3246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63" name="Rectangle 20"/>
              <p:cNvSpPr>
                <a:spLocks noChangeArrowheads="1"/>
              </p:cNvSpPr>
              <p:nvPr/>
            </p:nvSpPr>
            <p:spPr bwMode="auto">
              <a:xfrm>
                <a:off x="5260848" y="732282"/>
                <a:ext cx="134112" cy="694944"/>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64" name="Rectangle 21"/>
              <p:cNvSpPr>
                <a:spLocks noChangeArrowheads="1"/>
              </p:cNvSpPr>
              <p:nvPr/>
            </p:nvSpPr>
            <p:spPr bwMode="auto">
              <a:xfrm>
                <a:off x="4383024" y="934974"/>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65" name="Rectangle 22"/>
              <p:cNvSpPr>
                <a:spLocks noChangeArrowheads="1"/>
              </p:cNvSpPr>
              <p:nvPr/>
            </p:nvSpPr>
            <p:spPr bwMode="auto">
              <a:xfrm>
                <a:off x="4815840" y="531114"/>
                <a:ext cx="134112" cy="8961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66" name="Rectangle 23"/>
              <p:cNvSpPr>
                <a:spLocks noChangeArrowheads="1"/>
              </p:cNvSpPr>
              <p:nvPr/>
            </p:nvSpPr>
            <p:spPr bwMode="auto">
              <a:xfrm>
                <a:off x="4614672" y="1245108"/>
                <a:ext cx="134112" cy="182118"/>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67" name="Rectangle 24"/>
              <p:cNvSpPr>
                <a:spLocks noChangeArrowheads="1"/>
              </p:cNvSpPr>
              <p:nvPr/>
            </p:nvSpPr>
            <p:spPr bwMode="auto">
              <a:xfrm>
                <a:off x="5474208" y="934974"/>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grpSp>
        <p:grpSp>
          <p:nvGrpSpPr>
            <p:cNvPr id="31752" name="Group 21"/>
            <p:cNvGrpSpPr>
              <a:grpSpLocks/>
            </p:cNvGrpSpPr>
            <p:nvPr/>
          </p:nvGrpSpPr>
          <p:grpSpPr bwMode="auto">
            <a:xfrm>
              <a:off x="6763067" y="605028"/>
              <a:ext cx="1438656" cy="896112"/>
              <a:chOff x="6763067" y="605028"/>
              <a:chExt cx="1438656" cy="896112"/>
            </a:xfrm>
          </p:grpSpPr>
          <p:sp>
            <p:nvSpPr>
              <p:cNvPr id="31754" name="Rectangle 11"/>
              <p:cNvSpPr>
                <a:spLocks noChangeArrowheads="1"/>
              </p:cNvSpPr>
              <p:nvPr/>
            </p:nvSpPr>
            <p:spPr bwMode="auto">
              <a:xfrm>
                <a:off x="7622603" y="892624"/>
                <a:ext cx="144498" cy="608516"/>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55" name="Rectangle 12"/>
              <p:cNvSpPr>
                <a:spLocks noChangeArrowheads="1"/>
              </p:cNvSpPr>
              <p:nvPr/>
            </p:nvSpPr>
            <p:spPr bwMode="auto">
              <a:xfrm>
                <a:off x="6964235" y="1176528"/>
                <a:ext cx="134112" cy="3246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56" name="Rectangle 13"/>
              <p:cNvSpPr>
                <a:spLocks noChangeArrowheads="1"/>
              </p:cNvSpPr>
              <p:nvPr/>
            </p:nvSpPr>
            <p:spPr bwMode="auto">
              <a:xfrm>
                <a:off x="7834157" y="806196"/>
                <a:ext cx="134112" cy="694944"/>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57" name="Rectangle 14"/>
              <p:cNvSpPr>
                <a:spLocks noChangeArrowheads="1"/>
              </p:cNvSpPr>
              <p:nvPr/>
            </p:nvSpPr>
            <p:spPr bwMode="auto">
              <a:xfrm>
                <a:off x="7189787" y="1008888"/>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58" name="Rectangle 15"/>
              <p:cNvSpPr>
                <a:spLocks noChangeArrowheads="1"/>
              </p:cNvSpPr>
              <p:nvPr/>
            </p:nvSpPr>
            <p:spPr bwMode="auto">
              <a:xfrm>
                <a:off x="8067611" y="605028"/>
                <a:ext cx="134112" cy="8961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59" name="Rectangle 16"/>
              <p:cNvSpPr>
                <a:spLocks noChangeArrowheads="1"/>
              </p:cNvSpPr>
              <p:nvPr/>
            </p:nvSpPr>
            <p:spPr bwMode="auto">
              <a:xfrm>
                <a:off x="6763067" y="1319022"/>
                <a:ext cx="134112" cy="182118"/>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31760" name="Rectangle 17"/>
              <p:cNvSpPr>
                <a:spLocks noChangeArrowheads="1"/>
              </p:cNvSpPr>
              <p:nvPr/>
            </p:nvSpPr>
            <p:spPr bwMode="auto">
              <a:xfrm>
                <a:off x="7411049" y="1008888"/>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grpSp>
        <p:sp>
          <p:nvSpPr>
            <p:cNvPr id="31753" name="Right Arrow 10"/>
            <p:cNvSpPr>
              <a:spLocks noChangeArrowheads="1"/>
            </p:cNvSpPr>
            <p:nvPr/>
          </p:nvSpPr>
          <p:spPr bwMode="auto">
            <a:xfrm>
              <a:off x="6164494" y="1028700"/>
              <a:ext cx="388706" cy="324612"/>
            </a:xfrm>
            <a:prstGeom prst="rightArrow">
              <a:avLst>
                <a:gd name="adj1" fmla="val 50000"/>
                <a:gd name="adj2" fmla="val 49999"/>
              </a:avLst>
            </a:prstGeom>
            <a:solidFill>
              <a:srgbClr val="C00000"/>
            </a:solidFill>
            <a:ln w="12700" cap="sq" algn="ctr">
              <a:solidFill>
                <a:schemeClr val="tx1"/>
              </a:solidFill>
              <a:round/>
              <a:headEnd type="none" w="sm" len="sm"/>
              <a:tailEnd type="none" w="sm" len="sm"/>
            </a:ln>
          </p:spPr>
          <p:txBody>
            <a:bodyPr/>
            <a:lstStyle/>
            <a:p>
              <a:endParaRPr lang="en-SG"/>
            </a:p>
          </p:txBody>
        </p:sp>
      </p:grpSp>
      <p:sp>
        <p:nvSpPr>
          <p:cNvPr id="4" name="Footer Placeholder 3"/>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25</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5"/>
          <p:cNvSpPr>
            <a:spLocks noGrp="1" noChangeArrowheads="1"/>
          </p:cNvSpPr>
          <p:nvPr>
            <p:ph type="title"/>
          </p:nvPr>
        </p:nvSpPr>
        <p:spPr>
          <a:xfrm>
            <a:off x="457200" y="457200"/>
            <a:ext cx="8229600" cy="723900"/>
          </a:xfrm>
        </p:spPr>
        <p:txBody>
          <a:bodyPr/>
          <a:lstStyle/>
          <a:p>
            <a:pPr eaLnBrk="1" hangingPunct="1"/>
            <a:r>
              <a:rPr lang="en-US" altLang="ja-JP" sz="4000" dirty="0" smtClean="0">
                <a:solidFill>
                  <a:srgbClr val="9933FF"/>
                </a:solidFill>
                <a:latin typeface="Garamond" pitchFamily="18" charset="0"/>
                <a:ea typeface="ＭＳ Ｐゴシック" pitchFamily="34" charset="-128"/>
              </a:rPr>
              <a:t>7. Introduction to Sorting (2/2)</a:t>
            </a:r>
          </a:p>
        </p:txBody>
      </p:sp>
      <p:sp>
        <p:nvSpPr>
          <p:cNvPr id="40966" name="Rectangle 6"/>
          <p:cNvSpPr>
            <a:spLocks noGrp="1" noChangeArrowheads="1"/>
          </p:cNvSpPr>
          <p:nvPr>
            <p:ph idx="1"/>
          </p:nvPr>
        </p:nvSpPr>
        <p:spPr>
          <a:xfrm>
            <a:off x="361950" y="1199214"/>
            <a:ext cx="8534400" cy="5001562"/>
          </a:xfrm>
        </p:spPr>
        <p:txBody>
          <a:bodyPr/>
          <a:lstStyle/>
          <a:p>
            <a:pPr eaLnBrk="1" hangingPunct="1"/>
            <a:r>
              <a:rPr lang="en-US" altLang="ja-JP" sz="2400" dirty="0" smtClean="0">
                <a:ea typeface="ＭＳ Ｐゴシック" pitchFamily="34" charset="-128"/>
              </a:rPr>
              <a:t>Problem statement:</a:t>
            </a:r>
          </a:p>
          <a:p>
            <a:pPr lvl="1" eaLnBrk="1" hangingPunct="1">
              <a:buFont typeface="Wingdings" pitchFamily="2" charset="2"/>
              <a:buNone/>
            </a:pPr>
            <a:r>
              <a:rPr lang="en-US" altLang="ja-JP" sz="2200" dirty="0" smtClean="0">
                <a:ea typeface="ＭＳ Ｐゴシック" pitchFamily="34" charset="-128"/>
              </a:rPr>
              <a:t>	Given a list of </a:t>
            </a:r>
            <a:r>
              <a:rPr lang="en-US" altLang="ja-JP" sz="2200" i="1" dirty="0" smtClean="0">
                <a:ea typeface="ＭＳ Ｐゴシック" pitchFamily="34" charset="-128"/>
              </a:rPr>
              <a:t>n</a:t>
            </a:r>
            <a:r>
              <a:rPr lang="en-US" altLang="ja-JP" sz="2200" dirty="0" smtClean="0">
                <a:ea typeface="ＭＳ Ｐゴシック" pitchFamily="34" charset="-128"/>
              </a:rPr>
              <a:t> items, arrange the items into ascending order. 	</a:t>
            </a:r>
          </a:p>
          <a:p>
            <a:pPr eaLnBrk="1" hangingPunct="1">
              <a:spcBef>
                <a:spcPts val="1200"/>
              </a:spcBef>
            </a:pPr>
            <a:r>
              <a:rPr lang="en-US" altLang="ja-JP" sz="2400" dirty="0" smtClean="0">
                <a:solidFill>
                  <a:schemeClr val="tx1"/>
                </a:solidFill>
                <a:ea typeface="ＭＳ Ｐゴシック" pitchFamily="34" charset="-128"/>
              </a:rPr>
              <a:t>We will implement the list as an integer array.</a:t>
            </a:r>
          </a:p>
          <a:p>
            <a:pPr eaLnBrk="1" hangingPunct="1">
              <a:spcBef>
                <a:spcPts val="1200"/>
              </a:spcBef>
            </a:pPr>
            <a:r>
              <a:rPr lang="en-US" altLang="ja-JP" sz="2400" dirty="0" smtClean="0">
                <a:solidFill>
                  <a:schemeClr val="tx1"/>
                </a:solidFill>
                <a:ea typeface="ＭＳ Ｐゴシック" pitchFamily="34" charset="-128"/>
              </a:rPr>
              <a:t>We will introduce two basic sort algorithms.</a:t>
            </a:r>
          </a:p>
          <a:p>
            <a:pPr eaLnBrk="1" hangingPunct="1">
              <a:spcBef>
                <a:spcPts val="1200"/>
              </a:spcBef>
            </a:pPr>
            <a:r>
              <a:rPr lang="en-US" altLang="ja-JP" sz="2400" dirty="0" smtClean="0">
                <a:solidFill>
                  <a:schemeClr val="tx1"/>
                </a:solidFill>
                <a:ea typeface="ＭＳ Ｐゴシック" pitchFamily="34" charset="-128"/>
              </a:rPr>
              <a:t>We will count the </a:t>
            </a:r>
            <a:r>
              <a:rPr lang="en-US" altLang="ja-JP" sz="2400" dirty="0" smtClean="0">
                <a:ea typeface="ＭＳ Ｐゴシック" pitchFamily="34" charset="-128"/>
              </a:rPr>
              <a:t>number of comparisons </a:t>
            </a:r>
            <a:r>
              <a:rPr lang="en-US" altLang="ja-JP" sz="2400" dirty="0" smtClean="0">
                <a:solidFill>
                  <a:schemeClr val="tx1"/>
                </a:solidFill>
                <a:ea typeface="ＭＳ Ｐゴシック" pitchFamily="34" charset="-128"/>
              </a:rPr>
              <a:t>the algorithms make to analyze their performance. </a:t>
            </a:r>
          </a:p>
          <a:p>
            <a:pPr lvl="1" eaLnBrk="1" hangingPunct="1">
              <a:spcBef>
                <a:spcPts val="600"/>
              </a:spcBef>
            </a:pPr>
            <a:r>
              <a:rPr lang="en-US" altLang="ja-JP" sz="2000" dirty="0" smtClean="0">
                <a:ea typeface="ＭＳ Ｐゴシック" pitchFamily="34" charset="-128"/>
              </a:rPr>
              <a:t>The ideal sorting algorithm will make the least possible number of comparisons to arrange data in a designated order.</a:t>
            </a:r>
          </a:p>
          <a:p>
            <a:pPr eaLnBrk="1" hangingPunct="1">
              <a:spcBef>
                <a:spcPts val="1200"/>
              </a:spcBef>
            </a:pPr>
            <a:r>
              <a:rPr lang="en-US" altLang="ja-JP" sz="2400" dirty="0" smtClean="0">
                <a:solidFill>
                  <a:schemeClr val="tx1"/>
                </a:solidFill>
                <a:ea typeface="ＭＳ Ｐゴシック" pitchFamily="34" charset="-128"/>
              </a:rPr>
              <a:t>We will compare the algorithms by analyzing their </a:t>
            </a:r>
            <a:r>
              <a:rPr lang="en-US" altLang="ja-JP" sz="2400" dirty="0" smtClean="0">
                <a:ea typeface="ＭＳ Ｐゴシック" pitchFamily="34" charset="-128"/>
              </a:rPr>
              <a:t>worst-case performance</a:t>
            </a:r>
            <a:r>
              <a:rPr lang="en-US" altLang="ja-JP" sz="2400" dirty="0" smtClean="0">
                <a:solidFill>
                  <a:schemeClr val="tx1"/>
                </a:solidFill>
                <a:ea typeface="ＭＳ Ｐゴシック" pitchFamily="34" charset="-128"/>
              </a:rPr>
              <a:t>.</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26</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76250" y="704850"/>
            <a:ext cx="8229600" cy="571500"/>
          </a:xfrm>
        </p:spPr>
        <p:txBody>
          <a:bodyPr/>
          <a:lstStyle/>
          <a:p>
            <a:pPr eaLnBrk="1" hangingPunct="1"/>
            <a:r>
              <a:rPr lang="en-US" altLang="ja-JP" sz="4000" dirty="0" smtClean="0">
                <a:solidFill>
                  <a:srgbClr val="9933FF"/>
                </a:solidFill>
                <a:latin typeface="Garamond" pitchFamily="18" charset="0"/>
                <a:ea typeface="ＭＳ Ｐゴシック" pitchFamily="34" charset="-128"/>
              </a:rPr>
              <a:t>8. Selection Sort (1/3)</a:t>
            </a:r>
          </a:p>
        </p:txBody>
      </p:sp>
      <p:sp>
        <p:nvSpPr>
          <p:cNvPr id="132177" name="Rectangle 81"/>
          <p:cNvSpPr>
            <a:spLocks noChangeArrowheads="1"/>
          </p:cNvSpPr>
          <p:nvPr/>
        </p:nvSpPr>
        <p:spPr bwMode="auto">
          <a:xfrm>
            <a:off x="198438" y="2251075"/>
            <a:ext cx="4246562" cy="1389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a:lnSpc>
                <a:spcPct val="75000"/>
              </a:lnSpc>
              <a:spcBef>
                <a:spcPct val="100000"/>
              </a:spcBef>
              <a:buClr>
                <a:srgbClr val="724063"/>
              </a:buClr>
              <a:buSzPct val="90000"/>
              <a:buFontTx/>
              <a:buAutoNum type="arabicPeriod" startAt="2"/>
            </a:pPr>
            <a:endParaRPr lang="en-US" altLang="ja-JP" sz="2000">
              <a:ea typeface="ＭＳ Ｐゴシック" pitchFamily="34" charset="-128"/>
            </a:endParaRPr>
          </a:p>
        </p:txBody>
      </p:sp>
      <p:sp>
        <p:nvSpPr>
          <p:cNvPr id="84" name="Rectangle 3"/>
          <p:cNvSpPr txBox="1">
            <a:spLocks noChangeArrowheads="1"/>
          </p:cNvSpPr>
          <p:nvPr/>
        </p:nvSpPr>
        <p:spPr bwMode="auto">
          <a:xfrm>
            <a:off x="523875" y="1454150"/>
            <a:ext cx="8229600" cy="4708525"/>
          </a:xfrm>
          <a:prstGeom prst="rect">
            <a:avLst/>
          </a:prstGeom>
          <a:noFill/>
          <a:ln w="9525">
            <a:noFill/>
            <a:miter lim="800000"/>
            <a:headEnd/>
            <a:tailEnd/>
          </a:ln>
        </p:spPr>
        <p:txBody>
          <a:bodyPr/>
          <a:lstStyle/>
          <a:p>
            <a:pPr marL="342900" indent="-342900">
              <a:lnSpc>
                <a:spcPct val="90000"/>
              </a:lnSpc>
              <a:spcBef>
                <a:spcPts val="1200"/>
              </a:spcBef>
              <a:buClr>
                <a:schemeClr val="bg2"/>
              </a:buClr>
              <a:buSzPct val="75000"/>
              <a:buFont typeface="Wingdings" pitchFamily="2" charset="2"/>
              <a:buChar char="n"/>
              <a:defRPr/>
            </a:pPr>
            <a:r>
              <a:rPr lang="en-US" sz="2800" kern="0" dirty="0" smtClean="0">
                <a:solidFill>
                  <a:srgbClr val="0000FF"/>
                </a:solidFill>
                <a:latin typeface="+mn-lt"/>
                <a:cs typeface="+mn-cs"/>
              </a:rPr>
              <a:t>Selection Sort </a:t>
            </a:r>
            <a:r>
              <a:rPr lang="en-US" sz="2800" kern="0" dirty="0">
                <a:latin typeface="+mn-lt"/>
                <a:cs typeface="+mn-cs"/>
              </a:rPr>
              <a:t>algorithm</a:t>
            </a:r>
          </a:p>
          <a:p>
            <a:pPr marL="1528763" lvl="1" indent="-1071563">
              <a:spcBef>
                <a:spcPts val="1200"/>
              </a:spcBef>
              <a:buClr>
                <a:schemeClr val="accent2"/>
              </a:buClr>
              <a:buSzPct val="80000"/>
              <a:tabLst>
                <a:tab pos="1252538" algn="l"/>
              </a:tabLst>
              <a:defRPr/>
            </a:pPr>
            <a:r>
              <a:rPr lang="en-US" sz="2400" kern="0" dirty="0">
                <a:solidFill>
                  <a:srgbClr val="0000FF"/>
                </a:solidFill>
                <a:latin typeface="+mn-lt"/>
                <a:cs typeface="+mn-cs"/>
              </a:rPr>
              <a:t>Step 1: </a:t>
            </a:r>
            <a:r>
              <a:rPr lang="en-US" sz="2400" kern="0" dirty="0">
                <a:latin typeface="+mn-lt"/>
                <a:cs typeface="+mn-cs"/>
              </a:rPr>
              <a:t>	Find the smallest element in the list (</a:t>
            </a:r>
            <a:r>
              <a:rPr lang="en-US" sz="2400" kern="0" dirty="0" err="1">
                <a:latin typeface="+mn-lt"/>
                <a:cs typeface="+mn-cs"/>
              </a:rPr>
              <a:t>find_min</a:t>
            </a:r>
            <a:r>
              <a:rPr lang="en-US" sz="2400" kern="0" dirty="0">
                <a:latin typeface="+mn-lt"/>
                <a:cs typeface="+mn-cs"/>
              </a:rPr>
              <a:t>)</a:t>
            </a:r>
          </a:p>
          <a:p>
            <a:pPr marL="1528763" lvl="1" indent="-1071563">
              <a:spcBef>
                <a:spcPts val="1200"/>
              </a:spcBef>
              <a:buClr>
                <a:schemeClr val="accent2"/>
              </a:buClr>
              <a:buSzPct val="80000"/>
              <a:defRPr/>
            </a:pPr>
            <a:r>
              <a:rPr lang="en-US" sz="2400" kern="0" dirty="0">
                <a:solidFill>
                  <a:srgbClr val="0000FF"/>
                </a:solidFill>
                <a:latin typeface="+mn-lt"/>
                <a:cs typeface="+mn-cs"/>
              </a:rPr>
              <a:t>Step 2:	</a:t>
            </a:r>
            <a:r>
              <a:rPr lang="en-US" sz="2400" kern="0" dirty="0">
                <a:latin typeface="+mn-lt"/>
                <a:cs typeface="+mn-cs"/>
              </a:rPr>
              <a:t>Swap this smallest element with the element in the first position. (Now, the smallest element is in the right place.)</a:t>
            </a:r>
          </a:p>
          <a:p>
            <a:pPr marL="1528763" lvl="1" indent="-1071563">
              <a:spcBef>
                <a:spcPts val="1200"/>
              </a:spcBef>
              <a:buClr>
                <a:schemeClr val="accent2"/>
              </a:buClr>
              <a:buSzPct val="80000"/>
              <a:defRPr/>
            </a:pPr>
            <a:r>
              <a:rPr lang="en-US" sz="2400" kern="0" dirty="0">
                <a:solidFill>
                  <a:srgbClr val="0000FF"/>
                </a:solidFill>
                <a:latin typeface="+mn-lt"/>
                <a:cs typeface="+mn-cs"/>
              </a:rPr>
              <a:t>Step 3:	</a:t>
            </a:r>
            <a:r>
              <a:rPr lang="en-US" sz="2400" kern="0" dirty="0">
                <a:latin typeface="+mn-lt"/>
                <a:cs typeface="+mn-cs"/>
              </a:rPr>
              <a:t>Repeat steps 1 and 2 with the list having one fewer element (i.e. the smallest element just found and placed is “discarded” from further processing).</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27</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132177">
                                            <p:txEl>
                                              <p:pRg st="0" end="0"/>
                                            </p:txEl>
                                          </p:spTgt>
                                        </p:tgtEl>
                                        <p:attrNameLst>
                                          <p:attrName>style.visibility</p:attrName>
                                        </p:attrNameLst>
                                      </p:cBhvr>
                                      <p:to>
                                        <p:strVal val="visible"/>
                                      </p:to>
                                    </p:set>
                                    <p:animEffect transition="in" filter="dissolve">
                                      <p:cBhvr>
                                        <p:cTn id="7" dur="500"/>
                                        <p:tgtEl>
                                          <p:spTgt spid="13217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77" grpId="0" build="p" bldLvl="3"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76250" y="704850"/>
            <a:ext cx="8229600" cy="571500"/>
          </a:xfrm>
        </p:spPr>
        <p:txBody>
          <a:bodyPr/>
          <a:lstStyle/>
          <a:p>
            <a:pPr eaLnBrk="1" hangingPunct="1"/>
            <a:r>
              <a:rPr lang="en-US" altLang="ja-JP" sz="4000" dirty="0" smtClean="0">
                <a:solidFill>
                  <a:srgbClr val="9933FF"/>
                </a:solidFill>
                <a:latin typeface="Garamond" pitchFamily="18" charset="0"/>
                <a:ea typeface="ＭＳ Ｐゴシック" pitchFamily="34" charset="-128"/>
              </a:rPr>
              <a:t>8. Selection Sort (2/3)</a:t>
            </a:r>
          </a:p>
        </p:txBody>
      </p:sp>
      <p:sp>
        <p:nvSpPr>
          <p:cNvPr id="34821" name="TextBox 84"/>
          <p:cNvSpPr txBox="1">
            <a:spLocks noChangeArrowheads="1"/>
          </p:cNvSpPr>
          <p:nvPr/>
        </p:nvSpPr>
        <p:spPr bwMode="auto">
          <a:xfrm>
            <a:off x="333375" y="1427163"/>
            <a:ext cx="1273175"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t>n</a:t>
            </a:r>
            <a:r>
              <a:rPr lang="en-US" sz="2400"/>
              <a:t> = 9</a:t>
            </a:r>
            <a:endParaRPr lang="en-SG" sz="2400"/>
          </a:p>
        </p:txBody>
      </p:sp>
      <p:grpSp>
        <p:nvGrpSpPr>
          <p:cNvPr id="2" name="Group 114"/>
          <p:cNvGrpSpPr>
            <a:grpSpLocks/>
          </p:cNvGrpSpPr>
          <p:nvPr/>
        </p:nvGrpSpPr>
        <p:grpSpPr bwMode="auto">
          <a:xfrm>
            <a:off x="2092325" y="2136775"/>
            <a:ext cx="5416550" cy="711200"/>
            <a:chOff x="2091711" y="2136928"/>
            <a:chExt cx="5416835" cy="710464"/>
          </a:xfrm>
        </p:grpSpPr>
        <p:sp>
          <p:nvSpPr>
            <p:cNvPr id="34888" name="TextBox 38"/>
            <p:cNvSpPr txBox="1">
              <a:spLocks noChangeArrowheads="1"/>
            </p:cNvSpPr>
            <p:nvPr/>
          </p:nvSpPr>
          <p:spPr bwMode="auto">
            <a:xfrm>
              <a:off x="2470802" y="2447282"/>
              <a:ext cx="55816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34889" name="TextBox 39"/>
            <p:cNvSpPr txBox="1">
              <a:spLocks noChangeArrowheads="1"/>
            </p:cNvSpPr>
            <p:nvPr/>
          </p:nvSpPr>
          <p:spPr bwMode="auto">
            <a:xfrm>
              <a:off x="3028965" y="2447282"/>
              <a:ext cx="55816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34890" name="TextBox 40"/>
            <p:cNvSpPr txBox="1">
              <a:spLocks noChangeArrowheads="1"/>
            </p:cNvSpPr>
            <p:nvPr/>
          </p:nvSpPr>
          <p:spPr bwMode="auto">
            <a:xfrm>
              <a:off x="3587128" y="2447282"/>
              <a:ext cx="5687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34891" name="TextBox 41"/>
            <p:cNvSpPr txBox="1">
              <a:spLocks noChangeArrowheads="1"/>
            </p:cNvSpPr>
            <p:nvPr/>
          </p:nvSpPr>
          <p:spPr bwMode="auto">
            <a:xfrm>
              <a:off x="4151977" y="2447282"/>
              <a:ext cx="562219"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34892" name="TextBox 42"/>
            <p:cNvSpPr txBox="1">
              <a:spLocks noChangeArrowheads="1"/>
            </p:cNvSpPr>
            <p:nvPr/>
          </p:nvSpPr>
          <p:spPr bwMode="auto">
            <a:xfrm>
              <a:off x="4714196" y="2447282"/>
              <a:ext cx="567464"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34893" name="TextBox 43"/>
            <p:cNvSpPr txBox="1">
              <a:spLocks noChangeArrowheads="1"/>
            </p:cNvSpPr>
            <p:nvPr/>
          </p:nvSpPr>
          <p:spPr bwMode="auto">
            <a:xfrm>
              <a:off x="5281661" y="2447282"/>
              <a:ext cx="568460"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34894" name="TextBox 44"/>
            <p:cNvSpPr txBox="1">
              <a:spLocks noChangeArrowheads="1"/>
            </p:cNvSpPr>
            <p:nvPr/>
          </p:nvSpPr>
          <p:spPr bwMode="auto">
            <a:xfrm>
              <a:off x="5850120" y="2447282"/>
              <a:ext cx="554502"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34895" name="TextBox 45"/>
            <p:cNvSpPr txBox="1">
              <a:spLocks noChangeArrowheads="1"/>
            </p:cNvSpPr>
            <p:nvPr/>
          </p:nvSpPr>
          <p:spPr bwMode="auto">
            <a:xfrm>
              <a:off x="6404622" y="2447282"/>
              <a:ext cx="554501"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34896" name="TextBox 46"/>
            <p:cNvSpPr txBox="1">
              <a:spLocks noChangeArrowheads="1"/>
            </p:cNvSpPr>
            <p:nvPr/>
          </p:nvSpPr>
          <p:spPr bwMode="auto">
            <a:xfrm>
              <a:off x="6959123" y="2447282"/>
              <a:ext cx="5494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34897" name="TextBox 47"/>
            <p:cNvSpPr txBox="1">
              <a:spLocks noChangeArrowheads="1"/>
            </p:cNvSpPr>
            <p:nvPr/>
          </p:nvSpPr>
          <p:spPr bwMode="auto">
            <a:xfrm>
              <a:off x="2470802" y="2138415"/>
              <a:ext cx="558163" cy="307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[0]</a:t>
              </a:r>
              <a:endParaRPr lang="en-SG" sz="1400"/>
            </a:p>
          </p:txBody>
        </p:sp>
        <p:sp>
          <p:nvSpPr>
            <p:cNvPr id="34898" name="TextBox 48"/>
            <p:cNvSpPr txBox="1">
              <a:spLocks noChangeArrowheads="1"/>
            </p:cNvSpPr>
            <p:nvPr/>
          </p:nvSpPr>
          <p:spPr bwMode="auto">
            <a:xfrm>
              <a:off x="3039707" y="2136928"/>
              <a:ext cx="558163" cy="307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[1]</a:t>
              </a:r>
              <a:endParaRPr lang="en-SG" sz="1400"/>
            </a:p>
          </p:txBody>
        </p:sp>
        <p:sp>
          <p:nvSpPr>
            <p:cNvPr id="34899" name="TextBox 49"/>
            <p:cNvSpPr txBox="1">
              <a:spLocks noChangeArrowheads="1"/>
            </p:cNvSpPr>
            <p:nvPr/>
          </p:nvSpPr>
          <p:spPr bwMode="auto">
            <a:xfrm>
              <a:off x="3587128" y="2139902"/>
              <a:ext cx="568905" cy="307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[2]</a:t>
              </a:r>
              <a:endParaRPr lang="en-SG" sz="1400"/>
            </a:p>
          </p:txBody>
        </p:sp>
        <p:sp>
          <p:nvSpPr>
            <p:cNvPr id="34900" name="TextBox 50"/>
            <p:cNvSpPr txBox="1">
              <a:spLocks noChangeArrowheads="1"/>
            </p:cNvSpPr>
            <p:nvPr/>
          </p:nvSpPr>
          <p:spPr bwMode="auto">
            <a:xfrm>
              <a:off x="4156033" y="2136928"/>
              <a:ext cx="558163" cy="307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[3]</a:t>
              </a:r>
              <a:endParaRPr lang="en-SG" sz="1400"/>
            </a:p>
          </p:txBody>
        </p:sp>
        <p:sp>
          <p:nvSpPr>
            <p:cNvPr id="34901" name="TextBox 51"/>
            <p:cNvSpPr txBox="1">
              <a:spLocks noChangeArrowheads="1"/>
            </p:cNvSpPr>
            <p:nvPr/>
          </p:nvSpPr>
          <p:spPr bwMode="auto">
            <a:xfrm>
              <a:off x="4714196" y="2136928"/>
              <a:ext cx="567464" cy="307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[4]</a:t>
              </a:r>
              <a:endParaRPr lang="en-SG" sz="1400"/>
            </a:p>
          </p:txBody>
        </p:sp>
        <p:sp>
          <p:nvSpPr>
            <p:cNvPr id="34902" name="TextBox 52"/>
            <p:cNvSpPr txBox="1">
              <a:spLocks noChangeArrowheads="1"/>
            </p:cNvSpPr>
            <p:nvPr/>
          </p:nvSpPr>
          <p:spPr bwMode="auto">
            <a:xfrm>
              <a:off x="5281660" y="2139902"/>
              <a:ext cx="568461" cy="307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[5]</a:t>
              </a:r>
              <a:endParaRPr lang="en-SG" sz="1400"/>
            </a:p>
          </p:txBody>
        </p:sp>
        <p:sp>
          <p:nvSpPr>
            <p:cNvPr id="34903" name="TextBox 53"/>
            <p:cNvSpPr txBox="1">
              <a:spLocks noChangeArrowheads="1"/>
            </p:cNvSpPr>
            <p:nvPr/>
          </p:nvSpPr>
          <p:spPr bwMode="auto">
            <a:xfrm>
              <a:off x="5850121" y="2139902"/>
              <a:ext cx="554501" cy="307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[6]</a:t>
              </a:r>
              <a:endParaRPr lang="en-SG" sz="1400"/>
            </a:p>
          </p:txBody>
        </p:sp>
        <p:sp>
          <p:nvSpPr>
            <p:cNvPr id="34904" name="TextBox 54"/>
            <p:cNvSpPr txBox="1">
              <a:spLocks noChangeArrowheads="1"/>
            </p:cNvSpPr>
            <p:nvPr/>
          </p:nvSpPr>
          <p:spPr bwMode="auto">
            <a:xfrm>
              <a:off x="6394277" y="2138415"/>
              <a:ext cx="568508" cy="307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[7]</a:t>
              </a:r>
              <a:endParaRPr lang="en-SG" sz="1400"/>
            </a:p>
          </p:txBody>
        </p:sp>
        <p:sp>
          <p:nvSpPr>
            <p:cNvPr id="34905" name="TextBox 55"/>
            <p:cNvSpPr txBox="1">
              <a:spLocks noChangeArrowheads="1"/>
            </p:cNvSpPr>
            <p:nvPr/>
          </p:nvSpPr>
          <p:spPr bwMode="auto">
            <a:xfrm>
              <a:off x="6948340" y="2139902"/>
              <a:ext cx="549423" cy="307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[8]</a:t>
              </a:r>
              <a:endParaRPr lang="en-SG" sz="1400"/>
            </a:p>
          </p:txBody>
        </p:sp>
        <p:sp>
          <p:nvSpPr>
            <p:cNvPr id="34906" name="TextBox 56"/>
            <p:cNvSpPr txBox="1">
              <a:spLocks noChangeArrowheads="1"/>
            </p:cNvSpPr>
            <p:nvPr/>
          </p:nvSpPr>
          <p:spPr bwMode="auto">
            <a:xfrm>
              <a:off x="2091711" y="2136928"/>
              <a:ext cx="682100" cy="3073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array</a:t>
              </a:r>
              <a:endParaRPr lang="en-SG" sz="1400"/>
            </a:p>
          </p:txBody>
        </p:sp>
      </p:grpSp>
      <p:sp>
        <p:nvSpPr>
          <p:cNvPr id="106" name="TextBox 105"/>
          <p:cNvSpPr txBox="1">
            <a:spLocks noChangeArrowheads="1"/>
          </p:cNvSpPr>
          <p:nvPr/>
        </p:nvSpPr>
        <p:spPr bwMode="auto">
          <a:xfrm>
            <a:off x="333375" y="2360613"/>
            <a:ext cx="1273175" cy="401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1</a:t>
            </a:r>
            <a:r>
              <a:rPr lang="en-US" sz="2000" baseline="30000"/>
              <a:t>st</a:t>
            </a:r>
            <a:r>
              <a:rPr lang="en-US" sz="2000"/>
              <a:t> pass:</a:t>
            </a:r>
            <a:endParaRPr lang="en-SG" sz="2000"/>
          </a:p>
        </p:txBody>
      </p:sp>
      <p:grpSp>
        <p:nvGrpSpPr>
          <p:cNvPr id="3" name="Group 164"/>
          <p:cNvGrpSpPr>
            <a:grpSpLocks/>
          </p:cNvGrpSpPr>
          <p:nvPr/>
        </p:nvGrpSpPr>
        <p:grpSpPr bwMode="auto">
          <a:xfrm>
            <a:off x="2489200" y="1552575"/>
            <a:ext cx="568325" cy="585788"/>
            <a:chOff x="2489358" y="1553340"/>
            <a:chExt cx="568905" cy="584382"/>
          </a:xfrm>
        </p:grpSpPr>
        <p:cxnSp>
          <p:nvCxnSpPr>
            <p:cNvPr id="34886" name="Straight Arrow Connector 110"/>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4887" name="TextBox 112"/>
            <p:cNvSpPr txBox="1">
              <a:spLocks noChangeArrowheads="1"/>
            </p:cNvSpPr>
            <p:nvPr/>
          </p:nvSpPr>
          <p:spPr bwMode="auto">
            <a:xfrm>
              <a:off x="2489358" y="1553340"/>
              <a:ext cx="56890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4" name="Group 165"/>
          <p:cNvGrpSpPr>
            <a:grpSpLocks/>
          </p:cNvGrpSpPr>
          <p:nvPr/>
        </p:nvGrpSpPr>
        <p:grpSpPr bwMode="auto">
          <a:xfrm>
            <a:off x="3679825" y="1552575"/>
            <a:ext cx="515938" cy="587375"/>
            <a:chOff x="3680472" y="1553340"/>
            <a:chExt cx="514885" cy="586562"/>
          </a:xfrm>
        </p:grpSpPr>
        <p:cxnSp>
          <p:nvCxnSpPr>
            <p:cNvPr id="34884" name="Straight Arrow Connector 11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4885" name="Rectangle 113"/>
            <p:cNvSpPr>
              <a:spLocks noChangeArrowheads="1"/>
            </p:cNvSpPr>
            <p:nvPr/>
          </p:nvSpPr>
          <p:spPr bwMode="auto">
            <a:xfrm>
              <a:off x="3680472" y="1553340"/>
              <a:ext cx="51488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59" name="Freeform 158"/>
          <p:cNvSpPr>
            <a:spLocks/>
          </p:cNvSpPr>
          <p:nvPr/>
        </p:nvSpPr>
        <p:spPr bwMode="auto">
          <a:xfrm>
            <a:off x="2951163" y="1887538"/>
            <a:ext cx="711200" cy="249237"/>
          </a:xfrm>
          <a:custGeom>
            <a:avLst/>
            <a:gdLst>
              <a:gd name="T0" fmla="*/ 0 w 646176"/>
              <a:gd name="T1" fmla="*/ 3495 h 331216"/>
              <a:gd name="T2" fmla="*/ 1412204 w 646176"/>
              <a:gd name="T3" fmla="*/ 22 h 331216"/>
              <a:gd name="T4" fmla="*/ 2993874 w 646176"/>
              <a:gd name="T5" fmla="*/ 3366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 xmlns:a14="http://schemas.microsoft.com/office/drawing/2010/main">
                <a:solidFill>
                  <a:srgbClr val="FFFFFF"/>
                </a:solidFill>
              </a14:hiddenFill>
            </a:ext>
          </a:extLst>
        </p:spPr>
        <p:txBody>
          <a:bodyPr/>
          <a:lstStyle/>
          <a:p>
            <a:endParaRPr lang="en-SG"/>
          </a:p>
        </p:txBody>
      </p:sp>
      <p:grpSp>
        <p:nvGrpSpPr>
          <p:cNvPr id="5" name="Group 188"/>
          <p:cNvGrpSpPr>
            <a:grpSpLocks/>
          </p:cNvGrpSpPr>
          <p:nvPr/>
        </p:nvGrpSpPr>
        <p:grpSpPr bwMode="auto">
          <a:xfrm>
            <a:off x="322263" y="3522663"/>
            <a:ext cx="7175500" cy="485775"/>
            <a:chOff x="322462" y="3523028"/>
            <a:chExt cx="7175301" cy="486018"/>
          </a:xfrm>
        </p:grpSpPr>
        <p:grpSp>
          <p:nvGrpSpPr>
            <p:cNvPr id="34873" name="Group 187"/>
            <p:cNvGrpSpPr>
              <a:grpSpLocks/>
            </p:cNvGrpSpPr>
            <p:nvPr/>
          </p:nvGrpSpPr>
          <p:grpSpPr bwMode="auto">
            <a:xfrm>
              <a:off x="2460019" y="3608936"/>
              <a:ext cx="5037744" cy="400110"/>
              <a:chOff x="2460019" y="3608936"/>
              <a:chExt cx="5037744" cy="400110"/>
            </a:xfrm>
          </p:grpSpPr>
          <p:sp>
            <p:nvSpPr>
              <p:cNvPr id="34875"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34876" name="TextBox 39"/>
              <p:cNvSpPr txBox="1">
                <a:spLocks noChangeArrowheads="1"/>
              </p:cNvSpPr>
              <p:nvPr/>
            </p:nvSpPr>
            <p:spPr bwMode="auto">
              <a:xfrm>
                <a:off x="3018182" y="3608936"/>
                <a:ext cx="55816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34877" name="TextBox 40"/>
              <p:cNvSpPr txBox="1">
                <a:spLocks noChangeArrowheads="1"/>
              </p:cNvSpPr>
              <p:nvPr/>
            </p:nvSpPr>
            <p:spPr bwMode="auto">
              <a:xfrm>
                <a:off x="3576345" y="3608936"/>
                <a:ext cx="5687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34878"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34879"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34880"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34881"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34882"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34883"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34874" name="TextBox 186"/>
            <p:cNvSpPr txBox="1">
              <a:spLocks noChangeArrowheads="1"/>
            </p:cNvSpPr>
            <p:nvPr/>
          </p:nvSpPr>
          <p:spPr bwMode="auto">
            <a:xfrm>
              <a:off x="322462" y="3523028"/>
              <a:ext cx="1273305"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2</a:t>
              </a:r>
              <a:r>
                <a:rPr lang="en-US" sz="2000" baseline="30000"/>
                <a:t>nd</a:t>
              </a:r>
              <a:r>
                <a:rPr lang="en-US" sz="2000"/>
                <a:t> pass:</a:t>
              </a:r>
              <a:endParaRPr lang="en-SG" sz="2000"/>
            </a:p>
          </p:txBody>
        </p:sp>
      </p:grpSp>
      <p:grpSp>
        <p:nvGrpSpPr>
          <p:cNvPr id="7" name="Group 199"/>
          <p:cNvGrpSpPr>
            <a:grpSpLocks/>
          </p:cNvGrpSpPr>
          <p:nvPr/>
        </p:nvGrpSpPr>
        <p:grpSpPr bwMode="auto">
          <a:xfrm>
            <a:off x="3028950" y="3024188"/>
            <a:ext cx="568325" cy="584200"/>
            <a:chOff x="2489358" y="1553340"/>
            <a:chExt cx="568905" cy="584382"/>
          </a:xfrm>
        </p:grpSpPr>
        <p:cxnSp>
          <p:nvCxnSpPr>
            <p:cNvPr id="34871" name="Straight Arrow Connector 200"/>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4872" name="TextBox 201"/>
            <p:cNvSpPr txBox="1">
              <a:spLocks noChangeArrowheads="1"/>
            </p:cNvSpPr>
            <p:nvPr/>
          </p:nvSpPr>
          <p:spPr bwMode="auto">
            <a:xfrm>
              <a:off x="2489358" y="1553340"/>
              <a:ext cx="56890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8" name="Group 202"/>
          <p:cNvGrpSpPr>
            <a:grpSpLocks/>
          </p:cNvGrpSpPr>
          <p:nvPr/>
        </p:nvGrpSpPr>
        <p:grpSpPr bwMode="auto">
          <a:xfrm>
            <a:off x="4703763" y="3022600"/>
            <a:ext cx="514350" cy="585788"/>
            <a:chOff x="3680472" y="1553340"/>
            <a:chExt cx="514885" cy="586562"/>
          </a:xfrm>
        </p:grpSpPr>
        <p:cxnSp>
          <p:nvCxnSpPr>
            <p:cNvPr id="34869" name="Straight Arrow Connector 203"/>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4870" name="Rectangle 204"/>
            <p:cNvSpPr>
              <a:spLocks noChangeArrowheads="1"/>
            </p:cNvSpPr>
            <p:nvPr/>
          </p:nvSpPr>
          <p:spPr bwMode="auto">
            <a:xfrm>
              <a:off x="3680472" y="1553340"/>
              <a:ext cx="51488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206" name="Freeform 205"/>
          <p:cNvSpPr>
            <a:spLocks/>
          </p:cNvSpPr>
          <p:nvPr/>
        </p:nvSpPr>
        <p:spPr bwMode="auto">
          <a:xfrm>
            <a:off x="3352800" y="3224213"/>
            <a:ext cx="1533525" cy="334962"/>
          </a:xfrm>
          <a:custGeom>
            <a:avLst/>
            <a:gdLst>
              <a:gd name="T0" fmla="*/ 0 w 646176"/>
              <a:gd name="T1" fmla="*/ 396212 h 331216"/>
              <a:gd name="T2" fmla="*/ 2147483647 w 646176"/>
              <a:gd name="T3" fmla="*/ 2430 h 331216"/>
              <a:gd name="T4" fmla="*/ 2147483647 w 646176"/>
              <a:gd name="T5" fmla="*/ 381628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 xmlns:a14="http://schemas.microsoft.com/office/drawing/2010/main">
                <a:solidFill>
                  <a:srgbClr val="FFFFFF"/>
                </a:solidFill>
              </a14:hiddenFill>
            </a:ext>
          </a:extLst>
        </p:spPr>
        <p:txBody>
          <a:bodyPr/>
          <a:lstStyle/>
          <a:p>
            <a:endParaRPr lang="en-SG"/>
          </a:p>
        </p:txBody>
      </p:sp>
      <p:grpSp>
        <p:nvGrpSpPr>
          <p:cNvPr id="9" name="Group 206"/>
          <p:cNvGrpSpPr>
            <a:grpSpLocks/>
          </p:cNvGrpSpPr>
          <p:nvPr/>
        </p:nvGrpSpPr>
        <p:grpSpPr bwMode="auto">
          <a:xfrm>
            <a:off x="322263" y="4632325"/>
            <a:ext cx="7175500" cy="485775"/>
            <a:chOff x="322462" y="3523028"/>
            <a:chExt cx="7175301" cy="486018"/>
          </a:xfrm>
        </p:grpSpPr>
        <p:grpSp>
          <p:nvGrpSpPr>
            <p:cNvPr id="34858" name="Group 187"/>
            <p:cNvGrpSpPr>
              <a:grpSpLocks/>
            </p:cNvGrpSpPr>
            <p:nvPr/>
          </p:nvGrpSpPr>
          <p:grpSpPr bwMode="auto">
            <a:xfrm>
              <a:off x="2460019" y="3608936"/>
              <a:ext cx="5037744" cy="400110"/>
              <a:chOff x="2460019" y="3608936"/>
              <a:chExt cx="5037744" cy="400110"/>
            </a:xfrm>
          </p:grpSpPr>
          <p:sp>
            <p:nvSpPr>
              <p:cNvPr id="34860"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34861"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34862" name="TextBox 40"/>
              <p:cNvSpPr txBox="1">
                <a:spLocks noChangeArrowheads="1"/>
              </p:cNvSpPr>
              <p:nvPr/>
            </p:nvSpPr>
            <p:spPr bwMode="auto">
              <a:xfrm>
                <a:off x="3576345" y="3608936"/>
                <a:ext cx="5687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34863"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34864"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34865"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34866"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34867"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34868"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34859" name="TextBox 208"/>
            <p:cNvSpPr txBox="1">
              <a:spLocks noChangeArrowheads="1"/>
            </p:cNvSpPr>
            <p:nvPr/>
          </p:nvSpPr>
          <p:spPr bwMode="auto">
            <a:xfrm>
              <a:off x="322462" y="3523028"/>
              <a:ext cx="1273305"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3</a:t>
              </a:r>
              <a:r>
                <a:rPr lang="en-US" sz="2000" baseline="30000"/>
                <a:t>rd</a:t>
              </a:r>
              <a:r>
                <a:rPr lang="en-US" sz="2000"/>
                <a:t> pass:</a:t>
              </a:r>
              <a:endParaRPr lang="en-SG" sz="2000"/>
            </a:p>
          </p:txBody>
        </p:sp>
      </p:grpSp>
      <p:grpSp>
        <p:nvGrpSpPr>
          <p:cNvPr id="11" name="Group 218"/>
          <p:cNvGrpSpPr>
            <a:grpSpLocks/>
          </p:cNvGrpSpPr>
          <p:nvPr/>
        </p:nvGrpSpPr>
        <p:grpSpPr bwMode="auto">
          <a:xfrm>
            <a:off x="3649663" y="4133850"/>
            <a:ext cx="569912" cy="584200"/>
            <a:chOff x="2489358" y="1553340"/>
            <a:chExt cx="568905" cy="584382"/>
          </a:xfrm>
        </p:grpSpPr>
        <p:cxnSp>
          <p:nvCxnSpPr>
            <p:cNvPr id="34856" name="Straight Arrow Connector 219"/>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4857" name="TextBox 220"/>
            <p:cNvSpPr txBox="1">
              <a:spLocks noChangeArrowheads="1"/>
            </p:cNvSpPr>
            <p:nvPr/>
          </p:nvSpPr>
          <p:spPr bwMode="auto">
            <a:xfrm>
              <a:off x="2489358" y="1553340"/>
              <a:ext cx="56890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12" name="Group 221"/>
          <p:cNvGrpSpPr>
            <a:grpSpLocks/>
          </p:cNvGrpSpPr>
          <p:nvPr/>
        </p:nvGrpSpPr>
        <p:grpSpPr bwMode="auto">
          <a:xfrm>
            <a:off x="4756150" y="4132263"/>
            <a:ext cx="514350" cy="585787"/>
            <a:chOff x="3680472" y="1553340"/>
            <a:chExt cx="514885" cy="586562"/>
          </a:xfrm>
        </p:grpSpPr>
        <p:cxnSp>
          <p:nvCxnSpPr>
            <p:cNvPr id="34854" name="Straight Arrow Connector 222"/>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4855" name="Rectangle 223"/>
            <p:cNvSpPr>
              <a:spLocks noChangeArrowheads="1"/>
            </p:cNvSpPr>
            <p:nvPr/>
          </p:nvSpPr>
          <p:spPr bwMode="auto">
            <a:xfrm>
              <a:off x="3680472" y="1553340"/>
              <a:ext cx="51488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225" name="Freeform 224"/>
          <p:cNvSpPr>
            <a:spLocks/>
          </p:cNvSpPr>
          <p:nvPr/>
        </p:nvSpPr>
        <p:spPr bwMode="auto">
          <a:xfrm>
            <a:off x="3957638" y="4333875"/>
            <a:ext cx="990600" cy="334963"/>
          </a:xfrm>
          <a:custGeom>
            <a:avLst/>
            <a:gdLst>
              <a:gd name="T0" fmla="*/ 0 w 646176"/>
              <a:gd name="T1" fmla="*/ 396230 h 331216"/>
              <a:gd name="T2" fmla="*/ 283825211 w 646176"/>
              <a:gd name="T3" fmla="*/ 2430 h 331216"/>
              <a:gd name="T4" fmla="*/ 601708643 w 646176"/>
              <a:gd name="T5" fmla="*/ 381645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 xmlns:a14="http://schemas.microsoft.com/office/drawing/2010/main">
                <a:solidFill>
                  <a:srgbClr val="FFFFFF"/>
                </a:solidFill>
              </a14:hiddenFill>
            </a:ext>
          </a:extLst>
        </p:spPr>
        <p:txBody>
          <a:bodyPr/>
          <a:lstStyle/>
          <a:p>
            <a:endParaRPr lang="en-SG"/>
          </a:p>
        </p:txBody>
      </p:sp>
      <p:grpSp>
        <p:nvGrpSpPr>
          <p:cNvPr id="13" name="Group 225"/>
          <p:cNvGrpSpPr>
            <a:grpSpLocks/>
          </p:cNvGrpSpPr>
          <p:nvPr/>
        </p:nvGrpSpPr>
        <p:grpSpPr bwMode="auto">
          <a:xfrm>
            <a:off x="322263" y="5762625"/>
            <a:ext cx="7175500" cy="485775"/>
            <a:chOff x="322462" y="3523028"/>
            <a:chExt cx="7175301" cy="486018"/>
          </a:xfrm>
        </p:grpSpPr>
        <p:grpSp>
          <p:nvGrpSpPr>
            <p:cNvPr id="34843" name="Group 187"/>
            <p:cNvGrpSpPr>
              <a:grpSpLocks/>
            </p:cNvGrpSpPr>
            <p:nvPr/>
          </p:nvGrpSpPr>
          <p:grpSpPr bwMode="auto">
            <a:xfrm>
              <a:off x="2460019" y="3608936"/>
              <a:ext cx="5037744" cy="400110"/>
              <a:chOff x="2460019" y="3608936"/>
              <a:chExt cx="5037744" cy="400110"/>
            </a:xfrm>
          </p:grpSpPr>
          <p:sp>
            <p:nvSpPr>
              <p:cNvPr id="34845"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34846"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34847"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34848"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34849"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34850"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34851"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34852"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34853"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34844" name="TextBox 227"/>
            <p:cNvSpPr txBox="1">
              <a:spLocks noChangeArrowheads="1"/>
            </p:cNvSpPr>
            <p:nvPr/>
          </p:nvSpPr>
          <p:spPr bwMode="auto">
            <a:xfrm>
              <a:off x="322462" y="3523028"/>
              <a:ext cx="1273305"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4</a:t>
              </a:r>
              <a:r>
                <a:rPr lang="en-US" sz="2000" baseline="30000"/>
                <a:t>th</a:t>
              </a:r>
              <a:r>
                <a:rPr lang="en-US" sz="2000"/>
                <a:t> pass:</a:t>
              </a:r>
              <a:endParaRPr lang="en-SG" sz="2000"/>
            </a:p>
          </p:txBody>
        </p:sp>
      </p:grpSp>
      <p:grpSp>
        <p:nvGrpSpPr>
          <p:cNvPr id="15" name="Group 237"/>
          <p:cNvGrpSpPr>
            <a:grpSpLocks/>
          </p:cNvGrpSpPr>
          <p:nvPr/>
        </p:nvGrpSpPr>
        <p:grpSpPr bwMode="auto">
          <a:xfrm>
            <a:off x="4219575" y="5264150"/>
            <a:ext cx="568325" cy="584200"/>
            <a:chOff x="2489358" y="1553340"/>
            <a:chExt cx="568905" cy="584382"/>
          </a:xfrm>
        </p:grpSpPr>
        <p:cxnSp>
          <p:nvCxnSpPr>
            <p:cNvPr id="34841" name="Straight Arrow Connector 23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4842" name="TextBox 239"/>
            <p:cNvSpPr txBox="1">
              <a:spLocks noChangeArrowheads="1"/>
            </p:cNvSpPr>
            <p:nvPr/>
          </p:nvSpPr>
          <p:spPr bwMode="auto">
            <a:xfrm>
              <a:off x="2489358" y="1553340"/>
              <a:ext cx="56890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16" name="Group 240"/>
          <p:cNvGrpSpPr>
            <a:grpSpLocks/>
          </p:cNvGrpSpPr>
          <p:nvPr/>
        </p:nvGrpSpPr>
        <p:grpSpPr bwMode="auto">
          <a:xfrm>
            <a:off x="4703763" y="5260975"/>
            <a:ext cx="514350" cy="587375"/>
            <a:chOff x="3680472" y="1553340"/>
            <a:chExt cx="514885" cy="586562"/>
          </a:xfrm>
        </p:grpSpPr>
        <p:cxnSp>
          <p:nvCxnSpPr>
            <p:cNvPr id="34839" name="Straight Arrow Connector 24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4840" name="Rectangle 242"/>
            <p:cNvSpPr>
              <a:spLocks noChangeArrowheads="1"/>
            </p:cNvSpPr>
            <p:nvPr/>
          </p:nvSpPr>
          <p:spPr bwMode="auto">
            <a:xfrm>
              <a:off x="3680472" y="1553340"/>
              <a:ext cx="51488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244" name="Freeform 243"/>
          <p:cNvSpPr>
            <a:spLocks/>
          </p:cNvSpPr>
          <p:nvPr/>
        </p:nvSpPr>
        <p:spPr bwMode="auto">
          <a:xfrm>
            <a:off x="4486275" y="5630863"/>
            <a:ext cx="461963" cy="217487"/>
          </a:xfrm>
          <a:custGeom>
            <a:avLst/>
            <a:gdLst>
              <a:gd name="T0" fmla="*/ 0 w 646176"/>
              <a:gd name="T1" fmla="*/ 395 h 331216"/>
              <a:gd name="T2" fmla="*/ 1421 w 646176"/>
              <a:gd name="T3" fmla="*/ 3 h 331216"/>
              <a:gd name="T4" fmla="*/ 3011 w 646176"/>
              <a:gd name="T5" fmla="*/ 381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 xmlns:a14="http://schemas.microsoft.com/office/drawing/2010/main">
                <a:solidFill>
                  <a:srgbClr val="FFFFFF"/>
                </a:solidFill>
              </a14:hiddenFill>
            </a:ext>
          </a:extLst>
        </p:spPr>
        <p:txBody>
          <a:bodyPr/>
          <a:lstStyle/>
          <a:p>
            <a:endParaRPr lang="en-SG"/>
          </a:p>
        </p:txBody>
      </p:sp>
      <p:sp>
        <p:nvSpPr>
          <p:cNvPr id="10" name="Footer Placeholder 9"/>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14" name="Slide Number Placeholder 1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28</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dissolve">
                                      <p:cBhvr>
                                        <p:cTn id="7" dur="500"/>
                                        <p:tgtEl>
                                          <p:spTgt spid="106"/>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par>
                                <p:cTn id="17" presetID="9"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dissolve">
                                      <p:cBhvr>
                                        <p:cTn id="19" dur="500"/>
                                        <p:tgtEl>
                                          <p:spTgt spid="4"/>
                                        </p:tgtEl>
                                      </p:cBhvr>
                                    </p:animEffect>
                                  </p:childTnLst>
                                </p:cTn>
                              </p:par>
                            </p:childTnLst>
                          </p:cTn>
                        </p:par>
                        <p:par>
                          <p:cTn id="20" fill="hold" nodeType="afterGroup">
                            <p:stCondLst>
                              <p:cond delay="500"/>
                            </p:stCondLst>
                            <p:childTnLst>
                              <p:par>
                                <p:cTn id="21" presetID="9" presetClass="entr" presetSubtype="0" fill="hold" grpId="0" nodeType="afterEffect">
                                  <p:stCondLst>
                                    <p:cond delay="0"/>
                                  </p:stCondLst>
                                  <p:childTnLst>
                                    <p:set>
                                      <p:cBhvr>
                                        <p:cTn id="22" dur="1" fill="hold">
                                          <p:stCondLst>
                                            <p:cond delay="0"/>
                                          </p:stCondLst>
                                        </p:cTn>
                                        <p:tgtEl>
                                          <p:spTgt spid="159"/>
                                        </p:tgtEl>
                                        <p:attrNameLst>
                                          <p:attrName>style.visibility</p:attrName>
                                        </p:attrNameLst>
                                      </p:cBhvr>
                                      <p:to>
                                        <p:strVal val="visible"/>
                                      </p:to>
                                    </p:set>
                                    <p:animEffect transition="in" filter="dissolve">
                                      <p:cBhvr>
                                        <p:cTn id="23" dur="500"/>
                                        <p:tgtEl>
                                          <p:spTgt spid="15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dissolve">
                                      <p:cBhvr>
                                        <p:cTn id="28" dur="500"/>
                                        <p:tgtEl>
                                          <p:spTgt spid="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dissolve">
                                      <p:cBhvr>
                                        <p:cTn id="33" dur="500"/>
                                        <p:tgtEl>
                                          <p:spTgt spid="7"/>
                                        </p:tgtEl>
                                      </p:cBhvr>
                                    </p:animEffect>
                                  </p:childTnLst>
                                </p:cTn>
                              </p:par>
                              <p:par>
                                <p:cTn id="34" presetID="9" presetClass="entr" presetSubtype="0" fill="hold"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dissolve">
                                      <p:cBhvr>
                                        <p:cTn id="36" dur="500"/>
                                        <p:tgtEl>
                                          <p:spTgt spid="8"/>
                                        </p:tgtEl>
                                      </p:cBhvr>
                                    </p:animEffect>
                                  </p:childTnLst>
                                </p:cTn>
                              </p:par>
                            </p:childTnLst>
                          </p:cTn>
                        </p:par>
                        <p:par>
                          <p:cTn id="37" fill="hold" nodeType="afterGroup">
                            <p:stCondLst>
                              <p:cond delay="500"/>
                            </p:stCondLst>
                            <p:childTnLst>
                              <p:par>
                                <p:cTn id="38" presetID="9" presetClass="entr" presetSubtype="0" fill="hold" grpId="0" nodeType="afterEffect">
                                  <p:stCondLst>
                                    <p:cond delay="0"/>
                                  </p:stCondLst>
                                  <p:childTnLst>
                                    <p:set>
                                      <p:cBhvr>
                                        <p:cTn id="39" dur="1" fill="hold">
                                          <p:stCondLst>
                                            <p:cond delay="0"/>
                                          </p:stCondLst>
                                        </p:cTn>
                                        <p:tgtEl>
                                          <p:spTgt spid="206"/>
                                        </p:tgtEl>
                                        <p:attrNameLst>
                                          <p:attrName>style.visibility</p:attrName>
                                        </p:attrNameLst>
                                      </p:cBhvr>
                                      <p:to>
                                        <p:strVal val="visible"/>
                                      </p:to>
                                    </p:set>
                                    <p:animEffect transition="in" filter="dissolve">
                                      <p:cBhvr>
                                        <p:cTn id="40" dur="500"/>
                                        <p:tgtEl>
                                          <p:spTgt spid="20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dissolve">
                                      <p:cBhvr>
                                        <p:cTn id="45" dur="500"/>
                                        <p:tgtEl>
                                          <p:spTgt spid="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dissolve">
                                      <p:cBhvr>
                                        <p:cTn id="50" dur="500"/>
                                        <p:tgtEl>
                                          <p:spTgt spid="11"/>
                                        </p:tgtEl>
                                      </p:cBhvr>
                                    </p:animEffect>
                                  </p:childTnLst>
                                </p:cTn>
                              </p:par>
                              <p:par>
                                <p:cTn id="51" presetID="9" presetClass="entr" presetSubtype="0" fill="hold" nodeType="with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dissolve">
                                      <p:cBhvr>
                                        <p:cTn id="53" dur="500"/>
                                        <p:tgtEl>
                                          <p:spTgt spid="12"/>
                                        </p:tgtEl>
                                      </p:cBhvr>
                                    </p:animEffect>
                                  </p:childTnLst>
                                </p:cTn>
                              </p:par>
                            </p:childTnLst>
                          </p:cTn>
                        </p:par>
                        <p:par>
                          <p:cTn id="54" fill="hold" nodeType="afterGroup">
                            <p:stCondLst>
                              <p:cond delay="500"/>
                            </p:stCondLst>
                            <p:childTnLst>
                              <p:par>
                                <p:cTn id="55" presetID="9" presetClass="entr" presetSubtype="0" fill="hold" grpId="0" nodeType="afterEffect">
                                  <p:stCondLst>
                                    <p:cond delay="0"/>
                                  </p:stCondLst>
                                  <p:childTnLst>
                                    <p:set>
                                      <p:cBhvr>
                                        <p:cTn id="56" dur="1" fill="hold">
                                          <p:stCondLst>
                                            <p:cond delay="0"/>
                                          </p:stCondLst>
                                        </p:cTn>
                                        <p:tgtEl>
                                          <p:spTgt spid="225"/>
                                        </p:tgtEl>
                                        <p:attrNameLst>
                                          <p:attrName>style.visibility</p:attrName>
                                        </p:attrNameLst>
                                      </p:cBhvr>
                                      <p:to>
                                        <p:strVal val="visible"/>
                                      </p:to>
                                    </p:set>
                                    <p:animEffect transition="in" filter="dissolve">
                                      <p:cBhvr>
                                        <p:cTn id="57" dur="500"/>
                                        <p:tgtEl>
                                          <p:spTgt spid="22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dissolve">
                                      <p:cBhvr>
                                        <p:cTn id="62" dur="500"/>
                                        <p:tgtEl>
                                          <p:spTgt spid="1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dissolve">
                                      <p:cBhvr>
                                        <p:cTn id="67" dur="500"/>
                                        <p:tgtEl>
                                          <p:spTgt spid="15"/>
                                        </p:tgtEl>
                                      </p:cBhvr>
                                    </p:animEffect>
                                  </p:childTnLst>
                                </p:cTn>
                              </p:par>
                              <p:par>
                                <p:cTn id="68" presetID="9" presetClass="entr" presetSubtype="0" fill="hold" nodeType="withEffect">
                                  <p:stCondLst>
                                    <p:cond delay="0"/>
                                  </p:stCondLst>
                                  <p:childTnLst>
                                    <p:set>
                                      <p:cBhvr>
                                        <p:cTn id="69" dur="1" fill="hold">
                                          <p:stCondLst>
                                            <p:cond delay="0"/>
                                          </p:stCondLst>
                                        </p:cTn>
                                        <p:tgtEl>
                                          <p:spTgt spid="16"/>
                                        </p:tgtEl>
                                        <p:attrNameLst>
                                          <p:attrName>style.visibility</p:attrName>
                                        </p:attrNameLst>
                                      </p:cBhvr>
                                      <p:to>
                                        <p:strVal val="visible"/>
                                      </p:to>
                                    </p:set>
                                    <p:animEffect transition="in" filter="dissolve">
                                      <p:cBhvr>
                                        <p:cTn id="70" dur="500"/>
                                        <p:tgtEl>
                                          <p:spTgt spid="16"/>
                                        </p:tgtEl>
                                      </p:cBhvr>
                                    </p:animEffect>
                                  </p:childTnLst>
                                </p:cTn>
                              </p:par>
                            </p:childTnLst>
                          </p:cTn>
                        </p:par>
                        <p:par>
                          <p:cTn id="71" fill="hold" nodeType="afterGroup">
                            <p:stCondLst>
                              <p:cond delay="500"/>
                            </p:stCondLst>
                            <p:childTnLst>
                              <p:par>
                                <p:cTn id="72" presetID="9" presetClass="entr" presetSubtype="0" fill="hold" grpId="0" nodeType="afterEffect">
                                  <p:stCondLst>
                                    <p:cond delay="0"/>
                                  </p:stCondLst>
                                  <p:childTnLst>
                                    <p:set>
                                      <p:cBhvr>
                                        <p:cTn id="73" dur="1" fill="hold">
                                          <p:stCondLst>
                                            <p:cond delay="0"/>
                                          </p:stCondLst>
                                        </p:cTn>
                                        <p:tgtEl>
                                          <p:spTgt spid="244"/>
                                        </p:tgtEl>
                                        <p:attrNameLst>
                                          <p:attrName>style.visibility</p:attrName>
                                        </p:attrNameLst>
                                      </p:cBhvr>
                                      <p:to>
                                        <p:strVal val="visible"/>
                                      </p:to>
                                    </p:set>
                                    <p:animEffect transition="in" filter="dissolve">
                                      <p:cBhvr>
                                        <p:cTn id="74" dur="500"/>
                                        <p:tgtEl>
                                          <p:spTgt spid="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p:bldP spid="159" grpId="0" animBg="1"/>
      <p:bldP spid="206" grpId="0" animBg="1"/>
      <p:bldP spid="225" grpId="0" animBg="1"/>
      <p:bldP spid="244"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76250" y="704850"/>
            <a:ext cx="8229600" cy="571500"/>
          </a:xfrm>
        </p:spPr>
        <p:txBody>
          <a:bodyPr/>
          <a:lstStyle/>
          <a:p>
            <a:pPr eaLnBrk="1" hangingPunct="1"/>
            <a:r>
              <a:rPr lang="en-US" altLang="ja-JP" sz="4000" dirty="0" smtClean="0">
                <a:solidFill>
                  <a:srgbClr val="9933FF"/>
                </a:solidFill>
                <a:latin typeface="Garamond" pitchFamily="18" charset="0"/>
                <a:ea typeface="ＭＳ Ｐゴシック" pitchFamily="34" charset="-128"/>
              </a:rPr>
              <a:t>8. Selection Sort (3/3)</a:t>
            </a:r>
          </a:p>
        </p:txBody>
      </p:sp>
      <p:sp>
        <p:nvSpPr>
          <p:cNvPr id="35845" name="TextBox 84"/>
          <p:cNvSpPr txBox="1">
            <a:spLocks noChangeArrowheads="1"/>
          </p:cNvSpPr>
          <p:nvPr/>
        </p:nvSpPr>
        <p:spPr bwMode="auto">
          <a:xfrm>
            <a:off x="333375" y="1427163"/>
            <a:ext cx="1273175"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t>n</a:t>
            </a:r>
            <a:r>
              <a:rPr lang="en-US" sz="2400"/>
              <a:t> = 9</a:t>
            </a:r>
            <a:endParaRPr lang="en-SG" sz="2400"/>
          </a:p>
        </p:txBody>
      </p:sp>
      <p:grpSp>
        <p:nvGrpSpPr>
          <p:cNvPr id="2" name="Group 225"/>
          <p:cNvGrpSpPr>
            <a:grpSpLocks/>
          </p:cNvGrpSpPr>
          <p:nvPr/>
        </p:nvGrpSpPr>
        <p:grpSpPr bwMode="auto">
          <a:xfrm>
            <a:off x="322263" y="2060575"/>
            <a:ext cx="7175500" cy="485775"/>
            <a:chOff x="322462" y="3523028"/>
            <a:chExt cx="7175301" cy="486018"/>
          </a:xfrm>
        </p:grpSpPr>
        <p:grpSp>
          <p:nvGrpSpPr>
            <p:cNvPr id="35922" name="Group 187"/>
            <p:cNvGrpSpPr>
              <a:grpSpLocks/>
            </p:cNvGrpSpPr>
            <p:nvPr/>
          </p:nvGrpSpPr>
          <p:grpSpPr bwMode="auto">
            <a:xfrm>
              <a:off x="2460019" y="3608936"/>
              <a:ext cx="5037744" cy="400110"/>
              <a:chOff x="2460019" y="3608936"/>
              <a:chExt cx="5037744" cy="400110"/>
            </a:xfrm>
          </p:grpSpPr>
          <p:sp>
            <p:nvSpPr>
              <p:cNvPr id="35924"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35925"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35926"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35927"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35928"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35929"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35930"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35931"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35932"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35923" name="TextBox 227"/>
            <p:cNvSpPr txBox="1">
              <a:spLocks noChangeArrowheads="1"/>
            </p:cNvSpPr>
            <p:nvPr/>
          </p:nvSpPr>
          <p:spPr bwMode="auto">
            <a:xfrm>
              <a:off x="322462" y="3523028"/>
              <a:ext cx="1273305"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5</a:t>
              </a:r>
              <a:r>
                <a:rPr lang="en-US" sz="2000" baseline="30000"/>
                <a:t>th</a:t>
              </a:r>
              <a:r>
                <a:rPr lang="en-US" sz="2000"/>
                <a:t> pass:</a:t>
              </a:r>
              <a:endParaRPr lang="en-SG" sz="2000"/>
            </a:p>
          </p:txBody>
        </p:sp>
      </p:grpSp>
      <p:grpSp>
        <p:nvGrpSpPr>
          <p:cNvPr id="4" name="Group 237"/>
          <p:cNvGrpSpPr>
            <a:grpSpLocks/>
          </p:cNvGrpSpPr>
          <p:nvPr/>
        </p:nvGrpSpPr>
        <p:grpSpPr bwMode="auto">
          <a:xfrm>
            <a:off x="4733925" y="1562100"/>
            <a:ext cx="568325" cy="584200"/>
            <a:chOff x="2489358" y="1553340"/>
            <a:chExt cx="568905" cy="584382"/>
          </a:xfrm>
        </p:grpSpPr>
        <p:cxnSp>
          <p:nvCxnSpPr>
            <p:cNvPr id="35920" name="Straight Arrow Connector 23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5921" name="TextBox 239"/>
            <p:cNvSpPr txBox="1">
              <a:spLocks noChangeArrowheads="1"/>
            </p:cNvSpPr>
            <p:nvPr/>
          </p:nvSpPr>
          <p:spPr bwMode="auto">
            <a:xfrm>
              <a:off x="2489358" y="1553340"/>
              <a:ext cx="56890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5" name="Group 240"/>
          <p:cNvGrpSpPr>
            <a:grpSpLocks/>
          </p:cNvGrpSpPr>
          <p:nvPr/>
        </p:nvGrpSpPr>
        <p:grpSpPr bwMode="auto">
          <a:xfrm>
            <a:off x="5878513" y="1558925"/>
            <a:ext cx="515937" cy="587375"/>
            <a:chOff x="3680472" y="1553340"/>
            <a:chExt cx="514885" cy="586562"/>
          </a:xfrm>
        </p:grpSpPr>
        <p:cxnSp>
          <p:nvCxnSpPr>
            <p:cNvPr id="35918" name="Straight Arrow Connector 24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5919" name="Rectangle 242"/>
            <p:cNvSpPr>
              <a:spLocks noChangeArrowheads="1"/>
            </p:cNvSpPr>
            <p:nvPr/>
          </p:nvSpPr>
          <p:spPr bwMode="auto">
            <a:xfrm>
              <a:off x="3680472" y="1553340"/>
              <a:ext cx="51488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244" name="Freeform 243"/>
          <p:cNvSpPr>
            <a:spLocks/>
          </p:cNvSpPr>
          <p:nvPr/>
        </p:nvSpPr>
        <p:spPr bwMode="auto">
          <a:xfrm>
            <a:off x="5072063" y="1801813"/>
            <a:ext cx="1030287" cy="312737"/>
          </a:xfrm>
          <a:custGeom>
            <a:avLst/>
            <a:gdLst>
              <a:gd name="T0" fmla="*/ 0 w 646176"/>
              <a:gd name="T1" fmla="*/ 132207 h 331216"/>
              <a:gd name="T2" fmla="*/ 531957692 w 646176"/>
              <a:gd name="T3" fmla="*/ 811 h 331216"/>
              <a:gd name="T4" fmla="*/ 1127748357 w 646176"/>
              <a:gd name="T5" fmla="*/ 127339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 xmlns:a14="http://schemas.microsoft.com/office/drawing/2010/main">
                <a:solidFill>
                  <a:srgbClr val="FFFFFF"/>
                </a:solidFill>
              </a14:hiddenFill>
            </a:ext>
          </a:extLst>
        </p:spPr>
        <p:txBody>
          <a:bodyPr/>
          <a:lstStyle/>
          <a:p>
            <a:endParaRPr lang="en-SG"/>
          </a:p>
        </p:txBody>
      </p:sp>
      <p:grpSp>
        <p:nvGrpSpPr>
          <p:cNvPr id="6" name="Group 225"/>
          <p:cNvGrpSpPr>
            <a:grpSpLocks/>
          </p:cNvGrpSpPr>
          <p:nvPr/>
        </p:nvGrpSpPr>
        <p:grpSpPr bwMode="auto">
          <a:xfrm>
            <a:off x="322263" y="3062288"/>
            <a:ext cx="7175500" cy="485775"/>
            <a:chOff x="322462" y="3523028"/>
            <a:chExt cx="7175301" cy="486018"/>
          </a:xfrm>
        </p:grpSpPr>
        <p:grpSp>
          <p:nvGrpSpPr>
            <p:cNvPr id="35907" name="Group 187"/>
            <p:cNvGrpSpPr>
              <a:grpSpLocks/>
            </p:cNvGrpSpPr>
            <p:nvPr/>
          </p:nvGrpSpPr>
          <p:grpSpPr bwMode="auto">
            <a:xfrm>
              <a:off x="2460019" y="3608936"/>
              <a:ext cx="5037744" cy="400110"/>
              <a:chOff x="2460019" y="3608936"/>
              <a:chExt cx="5037744" cy="400110"/>
            </a:xfrm>
          </p:grpSpPr>
          <p:sp>
            <p:nvSpPr>
              <p:cNvPr id="35909"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35910"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35911"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35912"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35913"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35914"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35915"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35916"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35917"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35908" name="TextBox 108"/>
            <p:cNvSpPr txBox="1">
              <a:spLocks noChangeArrowheads="1"/>
            </p:cNvSpPr>
            <p:nvPr/>
          </p:nvSpPr>
          <p:spPr bwMode="auto">
            <a:xfrm>
              <a:off x="322462" y="3523028"/>
              <a:ext cx="1273305"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6</a:t>
              </a:r>
              <a:r>
                <a:rPr lang="en-US" sz="2000" baseline="30000"/>
                <a:t>th</a:t>
              </a:r>
              <a:r>
                <a:rPr lang="en-US" sz="2000"/>
                <a:t> pass:</a:t>
              </a:r>
              <a:endParaRPr lang="en-SG" sz="2000"/>
            </a:p>
          </p:txBody>
        </p:sp>
      </p:grpSp>
      <p:grpSp>
        <p:nvGrpSpPr>
          <p:cNvPr id="8" name="Group 133"/>
          <p:cNvGrpSpPr>
            <a:grpSpLocks/>
          </p:cNvGrpSpPr>
          <p:nvPr/>
        </p:nvGrpSpPr>
        <p:grpSpPr bwMode="auto">
          <a:xfrm>
            <a:off x="5018088" y="2562225"/>
            <a:ext cx="1139825" cy="585788"/>
            <a:chOff x="5018246" y="2733283"/>
            <a:chExt cx="1138990" cy="586565"/>
          </a:xfrm>
        </p:grpSpPr>
        <p:cxnSp>
          <p:nvCxnSpPr>
            <p:cNvPr id="35903" name="Straight Arrow Connector 123"/>
            <p:cNvCxnSpPr>
              <a:cxnSpLocks noChangeShapeType="1"/>
              <a:stCxn id="35904" idx="2"/>
              <a:endCxn id="35914" idx="0"/>
            </p:cNvCxnSpPr>
            <p:nvPr/>
          </p:nvCxnSpPr>
          <p:spPr bwMode="auto">
            <a:xfrm rot="16200000" flipH="1">
              <a:off x="5305991" y="3070727"/>
              <a:ext cx="245825" cy="252409"/>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5904" name="TextBox 124"/>
            <p:cNvSpPr txBox="1">
              <a:spLocks noChangeArrowheads="1"/>
            </p:cNvSpPr>
            <p:nvPr/>
          </p:nvSpPr>
          <p:spPr bwMode="auto">
            <a:xfrm>
              <a:off x="5018246" y="2735466"/>
              <a:ext cx="56890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cxnSp>
          <p:nvCxnSpPr>
            <p:cNvPr id="35905" name="Straight Arrow Connector 126"/>
            <p:cNvCxnSpPr>
              <a:cxnSpLocks noChangeShapeType="1"/>
              <a:stCxn id="35906" idx="2"/>
            </p:cNvCxnSpPr>
            <p:nvPr/>
          </p:nvCxnSpPr>
          <p:spPr bwMode="auto">
            <a:xfrm rot="5400000">
              <a:off x="5647069" y="3067122"/>
              <a:ext cx="248010" cy="257441"/>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5906" name="Rectangle 127"/>
            <p:cNvSpPr>
              <a:spLocks noChangeArrowheads="1"/>
            </p:cNvSpPr>
            <p:nvPr/>
          </p:nvSpPr>
          <p:spPr bwMode="auto">
            <a:xfrm>
              <a:off x="5642351" y="2733283"/>
              <a:ext cx="51488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35" name="Freeform 134"/>
          <p:cNvSpPr>
            <a:spLocks/>
          </p:cNvSpPr>
          <p:nvPr/>
        </p:nvSpPr>
        <p:spPr bwMode="auto">
          <a:xfrm>
            <a:off x="5522913" y="2900363"/>
            <a:ext cx="119062" cy="161925"/>
          </a:xfrm>
          <a:custGeom>
            <a:avLst/>
            <a:gdLst>
              <a:gd name="T0" fmla="*/ 0 w 646176"/>
              <a:gd name="T1" fmla="*/ 3 h 331216"/>
              <a:gd name="T2" fmla="*/ 0 w 646176"/>
              <a:gd name="T3" fmla="*/ 0 h 331216"/>
              <a:gd name="T4" fmla="*/ 0 w 646176"/>
              <a:gd name="T5" fmla="*/ 3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 xmlns:a14="http://schemas.microsoft.com/office/drawing/2010/main">
                <a:solidFill>
                  <a:srgbClr val="FFFFFF"/>
                </a:solidFill>
              </a14:hiddenFill>
            </a:ext>
          </a:extLst>
        </p:spPr>
        <p:txBody>
          <a:bodyPr/>
          <a:lstStyle/>
          <a:p>
            <a:endParaRPr lang="en-SG"/>
          </a:p>
        </p:txBody>
      </p:sp>
      <p:grpSp>
        <p:nvGrpSpPr>
          <p:cNvPr id="9" name="Group 225"/>
          <p:cNvGrpSpPr>
            <a:grpSpLocks/>
          </p:cNvGrpSpPr>
          <p:nvPr/>
        </p:nvGrpSpPr>
        <p:grpSpPr bwMode="auto">
          <a:xfrm>
            <a:off x="322263" y="4073525"/>
            <a:ext cx="7175500" cy="485775"/>
            <a:chOff x="322462" y="3523028"/>
            <a:chExt cx="7175301" cy="486018"/>
          </a:xfrm>
        </p:grpSpPr>
        <p:grpSp>
          <p:nvGrpSpPr>
            <p:cNvPr id="35892" name="Group 187"/>
            <p:cNvGrpSpPr>
              <a:grpSpLocks/>
            </p:cNvGrpSpPr>
            <p:nvPr/>
          </p:nvGrpSpPr>
          <p:grpSpPr bwMode="auto">
            <a:xfrm>
              <a:off x="2460019" y="3608936"/>
              <a:ext cx="5037744" cy="400110"/>
              <a:chOff x="2460019" y="3608936"/>
              <a:chExt cx="5037744" cy="400110"/>
            </a:xfrm>
          </p:grpSpPr>
          <p:sp>
            <p:nvSpPr>
              <p:cNvPr id="35894"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35895"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35896"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35897"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35898"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35899"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35900"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35901"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35902"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35893" name="TextBox 137"/>
            <p:cNvSpPr txBox="1">
              <a:spLocks noChangeArrowheads="1"/>
            </p:cNvSpPr>
            <p:nvPr/>
          </p:nvSpPr>
          <p:spPr bwMode="auto">
            <a:xfrm>
              <a:off x="322462" y="3523028"/>
              <a:ext cx="1273305"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7</a:t>
              </a:r>
              <a:r>
                <a:rPr lang="en-US" sz="2000" baseline="30000"/>
                <a:t>th</a:t>
              </a:r>
              <a:r>
                <a:rPr lang="en-US" sz="2000"/>
                <a:t> pass:</a:t>
              </a:r>
              <a:endParaRPr lang="en-SG" sz="2000"/>
            </a:p>
          </p:txBody>
        </p:sp>
      </p:grpSp>
      <p:grpSp>
        <p:nvGrpSpPr>
          <p:cNvPr id="11" name="Group 237"/>
          <p:cNvGrpSpPr>
            <a:grpSpLocks/>
          </p:cNvGrpSpPr>
          <p:nvPr/>
        </p:nvGrpSpPr>
        <p:grpSpPr bwMode="auto">
          <a:xfrm>
            <a:off x="5899150" y="3575050"/>
            <a:ext cx="569913" cy="584200"/>
            <a:chOff x="2489358" y="1553340"/>
            <a:chExt cx="568905" cy="584382"/>
          </a:xfrm>
        </p:grpSpPr>
        <p:cxnSp>
          <p:nvCxnSpPr>
            <p:cNvPr id="35890" name="Straight Arrow Connector 14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5891" name="TextBox 149"/>
            <p:cNvSpPr txBox="1">
              <a:spLocks noChangeArrowheads="1"/>
            </p:cNvSpPr>
            <p:nvPr/>
          </p:nvSpPr>
          <p:spPr bwMode="auto">
            <a:xfrm>
              <a:off x="2489358" y="1553340"/>
              <a:ext cx="56890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12" name="Group 240"/>
          <p:cNvGrpSpPr>
            <a:grpSpLocks/>
          </p:cNvGrpSpPr>
          <p:nvPr/>
        </p:nvGrpSpPr>
        <p:grpSpPr bwMode="auto">
          <a:xfrm>
            <a:off x="6935788" y="3573463"/>
            <a:ext cx="514350" cy="585787"/>
            <a:chOff x="3680472" y="1553340"/>
            <a:chExt cx="514885" cy="586562"/>
          </a:xfrm>
        </p:grpSpPr>
        <p:cxnSp>
          <p:nvCxnSpPr>
            <p:cNvPr id="35888" name="Straight Arrow Connector 15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5889" name="Rectangle 152"/>
            <p:cNvSpPr>
              <a:spLocks noChangeArrowheads="1"/>
            </p:cNvSpPr>
            <p:nvPr/>
          </p:nvSpPr>
          <p:spPr bwMode="auto">
            <a:xfrm>
              <a:off x="3680472" y="1553340"/>
              <a:ext cx="51488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54" name="Freeform 153"/>
          <p:cNvSpPr>
            <a:spLocks/>
          </p:cNvSpPr>
          <p:nvPr/>
        </p:nvSpPr>
        <p:spPr bwMode="auto">
          <a:xfrm>
            <a:off x="6254750" y="3786188"/>
            <a:ext cx="882650" cy="312737"/>
          </a:xfrm>
          <a:custGeom>
            <a:avLst/>
            <a:gdLst>
              <a:gd name="T0" fmla="*/ 0 w 646176"/>
              <a:gd name="T1" fmla="*/ 132207 h 331216"/>
              <a:gd name="T2" fmla="*/ 44776396 w 646176"/>
              <a:gd name="T3" fmla="*/ 811 h 331216"/>
              <a:gd name="T4" fmla="*/ 94925555 w 646176"/>
              <a:gd name="T5" fmla="*/ 127339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 xmlns:a14="http://schemas.microsoft.com/office/drawing/2010/main">
                <a:solidFill>
                  <a:srgbClr val="FFFFFF"/>
                </a:solidFill>
              </a14:hiddenFill>
            </a:ext>
          </a:extLst>
        </p:spPr>
        <p:txBody>
          <a:bodyPr/>
          <a:lstStyle/>
          <a:p>
            <a:endParaRPr lang="en-SG"/>
          </a:p>
        </p:txBody>
      </p:sp>
      <p:grpSp>
        <p:nvGrpSpPr>
          <p:cNvPr id="13" name="Group 225"/>
          <p:cNvGrpSpPr>
            <a:grpSpLocks/>
          </p:cNvGrpSpPr>
          <p:nvPr/>
        </p:nvGrpSpPr>
        <p:grpSpPr bwMode="auto">
          <a:xfrm>
            <a:off x="322263" y="5048250"/>
            <a:ext cx="7175500" cy="485775"/>
            <a:chOff x="322462" y="3523028"/>
            <a:chExt cx="7175301" cy="486018"/>
          </a:xfrm>
        </p:grpSpPr>
        <p:grpSp>
          <p:nvGrpSpPr>
            <p:cNvPr id="35877" name="Group 187"/>
            <p:cNvGrpSpPr>
              <a:grpSpLocks/>
            </p:cNvGrpSpPr>
            <p:nvPr/>
          </p:nvGrpSpPr>
          <p:grpSpPr bwMode="auto">
            <a:xfrm>
              <a:off x="2460019" y="3608936"/>
              <a:ext cx="5037744" cy="400110"/>
              <a:chOff x="2460019" y="3608936"/>
              <a:chExt cx="5037744" cy="400110"/>
            </a:xfrm>
          </p:grpSpPr>
          <p:sp>
            <p:nvSpPr>
              <p:cNvPr id="35879"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35880"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35881"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35882"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35883"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35884"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35885" name="TextBox 44"/>
              <p:cNvSpPr txBox="1">
                <a:spLocks noChangeArrowheads="1"/>
              </p:cNvSpPr>
              <p:nvPr/>
            </p:nvSpPr>
            <p:spPr bwMode="auto">
              <a:xfrm>
                <a:off x="5839337" y="3608936"/>
                <a:ext cx="554502"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35886"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35887"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grpSp>
        <p:sp>
          <p:nvSpPr>
            <p:cNvPr id="35878" name="TextBox 156"/>
            <p:cNvSpPr txBox="1">
              <a:spLocks noChangeArrowheads="1"/>
            </p:cNvSpPr>
            <p:nvPr/>
          </p:nvSpPr>
          <p:spPr bwMode="auto">
            <a:xfrm>
              <a:off x="322462" y="3523028"/>
              <a:ext cx="1273305"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8</a:t>
              </a:r>
              <a:r>
                <a:rPr lang="en-US" sz="2000" baseline="30000"/>
                <a:t>th</a:t>
              </a:r>
              <a:r>
                <a:rPr lang="en-US" sz="2000"/>
                <a:t> pass:</a:t>
              </a:r>
              <a:endParaRPr lang="en-SG" sz="2000"/>
            </a:p>
          </p:txBody>
        </p:sp>
      </p:grpSp>
      <p:grpSp>
        <p:nvGrpSpPr>
          <p:cNvPr id="15" name="Group 188"/>
          <p:cNvGrpSpPr>
            <a:grpSpLocks/>
          </p:cNvGrpSpPr>
          <p:nvPr/>
        </p:nvGrpSpPr>
        <p:grpSpPr bwMode="auto">
          <a:xfrm>
            <a:off x="6142038" y="4559300"/>
            <a:ext cx="1139825" cy="587375"/>
            <a:chOff x="5018246" y="2733283"/>
            <a:chExt cx="1138990" cy="586565"/>
          </a:xfrm>
        </p:grpSpPr>
        <p:cxnSp>
          <p:nvCxnSpPr>
            <p:cNvPr id="35873" name="Straight Arrow Connector 189"/>
            <p:cNvCxnSpPr>
              <a:cxnSpLocks noChangeShapeType="1"/>
              <a:stCxn id="35874" idx="2"/>
              <a:endCxn id="35886" idx="0"/>
            </p:cNvCxnSpPr>
            <p:nvPr/>
          </p:nvCxnSpPr>
          <p:spPr bwMode="auto">
            <a:xfrm rot="16200000" flipH="1">
              <a:off x="5308150" y="3068568"/>
              <a:ext cx="233285" cy="244188"/>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5874" name="TextBox 190"/>
            <p:cNvSpPr txBox="1">
              <a:spLocks noChangeArrowheads="1"/>
            </p:cNvSpPr>
            <p:nvPr/>
          </p:nvSpPr>
          <p:spPr bwMode="auto">
            <a:xfrm>
              <a:off x="5018246" y="2735466"/>
              <a:ext cx="56890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cxnSp>
          <p:nvCxnSpPr>
            <p:cNvPr id="35875" name="Straight Arrow Connector 191"/>
            <p:cNvCxnSpPr>
              <a:cxnSpLocks noChangeShapeType="1"/>
              <a:stCxn id="35876" idx="2"/>
            </p:cNvCxnSpPr>
            <p:nvPr/>
          </p:nvCxnSpPr>
          <p:spPr bwMode="auto">
            <a:xfrm rot="5400000">
              <a:off x="5647069" y="3067122"/>
              <a:ext cx="248010" cy="257441"/>
            </a:xfrm>
            <a:prstGeom prst="straightConnector1">
              <a:avLst/>
            </a:prstGeom>
            <a:noFill/>
            <a:ln w="19050" cap="sq" algn="ctr">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5876" name="Rectangle 192"/>
            <p:cNvSpPr>
              <a:spLocks noChangeArrowheads="1"/>
            </p:cNvSpPr>
            <p:nvPr/>
          </p:nvSpPr>
          <p:spPr bwMode="auto">
            <a:xfrm>
              <a:off x="5642351" y="2733283"/>
              <a:ext cx="51488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95" name="Freeform 194"/>
          <p:cNvSpPr>
            <a:spLocks/>
          </p:cNvSpPr>
          <p:nvPr/>
        </p:nvSpPr>
        <p:spPr bwMode="auto">
          <a:xfrm>
            <a:off x="6646863" y="4886325"/>
            <a:ext cx="119062" cy="161925"/>
          </a:xfrm>
          <a:custGeom>
            <a:avLst/>
            <a:gdLst>
              <a:gd name="T0" fmla="*/ 0 w 646176"/>
              <a:gd name="T1" fmla="*/ 3 h 331216"/>
              <a:gd name="T2" fmla="*/ 0 w 646176"/>
              <a:gd name="T3" fmla="*/ 0 h 331216"/>
              <a:gd name="T4" fmla="*/ 0 w 646176"/>
              <a:gd name="T5" fmla="*/ 3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 xmlns:a14="http://schemas.microsoft.com/office/drawing/2010/main">
                <a:solidFill>
                  <a:srgbClr val="FFFFFF"/>
                </a:solidFill>
              </a14:hiddenFill>
            </a:ext>
          </a:extLst>
        </p:spPr>
        <p:txBody>
          <a:bodyPr/>
          <a:lstStyle/>
          <a:p>
            <a:endParaRPr lang="en-SG"/>
          </a:p>
        </p:txBody>
      </p:sp>
      <p:grpSp>
        <p:nvGrpSpPr>
          <p:cNvPr id="16" name="Group 225"/>
          <p:cNvGrpSpPr>
            <a:grpSpLocks/>
          </p:cNvGrpSpPr>
          <p:nvPr/>
        </p:nvGrpSpPr>
        <p:grpSpPr bwMode="auto">
          <a:xfrm>
            <a:off x="333375" y="5762625"/>
            <a:ext cx="7175500" cy="485775"/>
            <a:chOff x="322462" y="3523028"/>
            <a:chExt cx="7175301" cy="486018"/>
          </a:xfrm>
        </p:grpSpPr>
        <p:grpSp>
          <p:nvGrpSpPr>
            <p:cNvPr id="35862" name="Group 187"/>
            <p:cNvGrpSpPr>
              <a:grpSpLocks/>
            </p:cNvGrpSpPr>
            <p:nvPr/>
          </p:nvGrpSpPr>
          <p:grpSpPr bwMode="auto">
            <a:xfrm>
              <a:off x="2460019" y="3608936"/>
              <a:ext cx="5037744" cy="400110"/>
              <a:chOff x="2460019" y="3608936"/>
              <a:chExt cx="5037744" cy="400110"/>
            </a:xfrm>
          </p:grpSpPr>
          <p:sp>
            <p:nvSpPr>
              <p:cNvPr id="35864"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35865"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35866"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35867"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35868"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35869"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35870" name="TextBox 44"/>
              <p:cNvSpPr txBox="1">
                <a:spLocks noChangeArrowheads="1"/>
              </p:cNvSpPr>
              <p:nvPr/>
            </p:nvSpPr>
            <p:spPr bwMode="auto">
              <a:xfrm>
                <a:off x="5839337" y="3608936"/>
                <a:ext cx="554502"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35871" name="TextBox 45"/>
              <p:cNvSpPr txBox="1">
                <a:spLocks noChangeArrowheads="1"/>
              </p:cNvSpPr>
              <p:nvPr/>
            </p:nvSpPr>
            <p:spPr bwMode="auto">
              <a:xfrm>
                <a:off x="6393839" y="3608936"/>
                <a:ext cx="554501"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35872"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grpSp>
        <p:sp>
          <p:nvSpPr>
            <p:cNvPr id="35863" name="TextBox 198"/>
            <p:cNvSpPr txBox="1">
              <a:spLocks noChangeArrowheads="1"/>
            </p:cNvSpPr>
            <p:nvPr/>
          </p:nvSpPr>
          <p:spPr bwMode="auto">
            <a:xfrm>
              <a:off x="322462" y="3523028"/>
              <a:ext cx="1605283"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Final array:</a:t>
              </a:r>
              <a:endParaRPr lang="en-SG" sz="2000"/>
            </a:p>
          </p:txBody>
        </p:sp>
      </p:grpSp>
      <p:sp>
        <p:nvSpPr>
          <p:cNvPr id="245" name="TextBox 244"/>
          <p:cNvSpPr txBox="1">
            <a:spLocks noChangeArrowheads="1"/>
          </p:cNvSpPr>
          <p:nvPr/>
        </p:nvSpPr>
        <p:spPr bwMode="auto">
          <a:xfrm>
            <a:off x="5522913" y="704850"/>
            <a:ext cx="3163887" cy="708025"/>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0000FF"/>
                </a:solidFill>
              </a:rPr>
              <a:t>Q: How many passes for an array with </a:t>
            </a:r>
            <a:r>
              <a:rPr lang="en-US" sz="2000" i="1">
                <a:solidFill>
                  <a:srgbClr val="0000FF"/>
                </a:solidFill>
              </a:rPr>
              <a:t>n</a:t>
            </a:r>
            <a:r>
              <a:rPr lang="en-US" sz="2000">
                <a:solidFill>
                  <a:srgbClr val="0000FF"/>
                </a:solidFill>
              </a:rPr>
              <a:t> elements?</a:t>
            </a:r>
            <a:endParaRPr lang="en-SG" sz="2000">
              <a:solidFill>
                <a:srgbClr val="0000FF"/>
              </a:solidFill>
            </a:endParaRPr>
          </a:p>
        </p:txBody>
      </p:sp>
      <p:sp>
        <p:nvSpPr>
          <p:cNvPr id="7" name="Footer Placeholder 6"/>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10" name="Slide Number Placeholder 9"/>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29</a:t>
            </a:fld>
            <a:endParaRPr lang="en-SG" dirty="0">
              <a:solidFill>
                <a:srgbClr val="000000"/>
              </a:solidFill>
            </a:endParaRPr>
          </a:p>
        </p:txBody>
      </p:sp>
      <p:sp>
        <p:nvSpPr>
          <p:cNvPr id="93"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dirty="0">
                <a:sym typeface="Wingdings 2" pitchFamily="18" charset="2"/>
              </a:rPr>
              <a:t></a:t>
            </a:r>
          </a:p>
        </p:txBody>
      </p:sp>
      <p:sp>
        <p:nvSpPr>
          <p:cNvPr id="94" name="TextBox 93"/>
          <p:cNvSpPr txBox="1">
            <a:spLocks noChangeArrowheads="1"/>
          </p:cNvSpPr>
          <p:nvPr/>
        </p:nvSpPr>
        <p:spPr bwMode="auto">
          <a:xfrm>
            <a:off x="7137400" y="1533525"/>
            <a:ext cx="1756229" cy="400110"/>
          </a:xfrm>
          <a:prstGeom prst="rect">
            <a:avLst/>
          </a:prstGeom>
          <a:solidFill>
            <a:srgbClr val="99FFCC"/>
          </a:solidFill>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smtClean="0">
                <a:solidFill>
                  <a:srgbClr val="0000FF"/>
                </a:solidFill>
              </a:rPr>
              <a:t>n </a:t>
            </a:r>
            <a:r>
              <a:rPr lang="en-US" sz="2000" dirty="0" smtClean="0">
                <a:solidFill>
                  <a:srgbClr val="0000FF"/>
                </a:solidFill>
              </a:rPr>
              <a:t>– 1 passes</a:t>
            </a:r>
            <a:endParaRPr lang="en-SG" sz="2000" dirty="0">
              <a:solidFill>
                <a:srgbClr val="0000FF"/>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par>
                                <p:cTn id="13" presetID="9"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par>
                          <p:cTn id="16" fill="hold" nodeType="afterGroup">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244"/>
                                        </p:tgtEl>
                                        <p:attrNameLst>
                                          <p:attrName>style.visibility</p:attrName>
                                        </p:attrNameLst>
                                      </p:cBhvr>
                                      <p:to>
                                        <p:strVal val="visible"/>
                                      </p:to>
                                    </p:set>
                                    <p:animEffect transition="in" filter="dissolve">
                                      <p:cBhvr>
                                        <p:cTn id="19" dur="500"/>
                                        <p:tgtEl>
                                          <p:spTgt spid="24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dissolve">
                                      <p:cBhvr>
                                        <p:cTn id="24" dur="500"/>
                                        <p:tgtEl>
                                          <p:spTgt spid="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dissolve">
                                      <p:cBhvr>
                                        <p:cTn id="29" dur="500"/>
                                        <p:tgtEl>
                                          <p:spTgt spid="8"/>
                                        </p:tgtEl>
                                      </p:cBhvr>
                                    </p:animEffect>
                                  </p:childTnLst>
                                </p:cTn>
                              </p:par>
                            </p:childTnLst>
                          </p:cTn>
                        </p:par>
                        <p:par>
                          <p:cTn id="30" fill="hold" nodeType="afterGroup">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135"/>
                                        </p:tgtEl>
                                        <p:attrNameLst>
                                          <p:attrName>style.visibility</p:attrName>
                                        </p:attrNameLst>
                                      </p:cBhvr>
                                      <p:to>
                                        <p:strVal val="visible"/>
                                      </p:to>
                                    </p:set>
                                    <p:animEffect transition="in" filter="dissolve">
                                      <p:cBhvr>
                                        <p:cTn id="33" dur="500"/>
                                        <p:tgtEl>
                                          <p:spTgt spid="13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dissolve">
                                      <p:cBhvr>
                                        <p:cTn id="38" dur="500"/>
                                        <p:tgtEl>
                                          <p:spTgt spid="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dissolve">
                                      <p:cBhvr>
                                        <p:cTn id="43" dur="500"/>
                                        <p:tgtEl>
                                          <p:spTgt spid="11"/>
                                        </p:tgtEl>
                                      </p:cBhvr>
                                    </p:animEffect>
                                  </p:childTnLst>
                                </p:cTn>
                              </p:par>
                              <p:par>
                                <p:cTn id="44" presetID="9" presetClass="entr" presetSubtype="0" fill="hold"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dissolve">
                                      <p:cBhvr>
                                        <p:cTn id="46" dur="500"/>
                                        <p:tgtEl>
                                          <p:spTgt spid="12"/>
                                        </p:tgtEl>
                                      </p:cBhvr>
                                    </p:animEffect>
                                  </p:childTnLst>
                                </p:cTn>
                              </p:par>
                            </p:childTnLst>
                          </p:cTn>
                        </p:par>
                        <p:par>
                          <p:cTn id="47" fill="hold" nodeType="afterGroup">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154"/>
                                        </p:tgtEl>
                                        <p:attrNameLst>
                                          <p:attrName>style.visibility</p:attrName>
                                        </p:attrNameLst>
                                      </p:cBhvr>
                                      <p:to>
                                        <p:strVal val="visible"/>
                                      </p:to>
                                    </p:set>
                                    <p:animEffect transition="in" filter="dissolve">
                                      <p:cBhvr>
                                        <p:cTn id="50" dur="500"/>
                                        <p:tgtEl>
                                          <p:spTgt spid="15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9" presetClass="entr" presetSubtype="0" fill="hold"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dissolve">
                                      <p:cBhvr>
                                        <p:cTn id="55" dur="500"/>
                                        <p:tgtEl>
                                          <p:spTgt spid="13"/>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nodeType="click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dissolve">
                                      <p:cBhvr>
                                        <p:cTn id="60" dur="500"/>
                                        <p:tgtEl>
                                          <p:spTgt spid="15"/>
                                        </p:tgtEl>
                                      </p:cBhvr>
                                    </p:animEffect>
                                  </p:childTnLst>
                                </p:cTn>
                              </p:par>
                            </p:childTnLst>
                          </p:cTn>
                        </p:par>
                        <p:par>
                          <p:cTn id="61" fill="hold" nodeType="afterGroup">
                            <p:stCondLst>
                              <p:cond delay="500"/>
                            </p:stCondLst>
                            <p:childTnLst>
                              <p:par>
                                <p:cTn id="62" presetID="9" presetClass="entr" presetSubtype="0" fill="hold" grpId="0" nodeType="afterEffect">
                                  <p:stCondLst>
                                    <p:cond delay="0"/>
                                  </p:stCondLst>
                                  <p:childTnLst>
                                    <p:set>
                                      <p:cBhvr>
                                        <p:cTn id="63" dur="1" fill="hold">
                                          <p:stCondLst>
                                            <p:cond delay="0"/>
                                          </p:stCondLst>
                                        </p:cTn>
                                        <p:tgtEl>
                                          <p:spTgt spid="195"/>
                                        </p:tgtEl>
                                        <p:attrNameLst>
                                          <p:attrName>style.visibility</p:attrName>
                                        </p:attrNameLst>
                                      </p:cBhvr>
                                      <p:to>
                                        <p:strVal val="visible"/>
                                      </p:to>
                                    </p:set>
                                    <p:animEffect transition="in" filter="dissolve">
                                      <p:cBhvr>
                                        <p:cTn id="64" dur="500"/>
                                        <p:tgtEl>
                                          <p:spTgt spid="195"/>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9" presetClass="entr" presetSubtype="0" fill="hold" nodeType="click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dissolve">
                                      <p:cBhvr>
                                        <p:cTn id="69" dur="500"/>
                                        <p:tgtEl>
                                          <p:spTgt spid="16"/>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245"/>
                                        </p:tgtEl>
                                        <p:attrNameLst>
                                          <p:attrName>style.visibility</p:attrName>
                                        </p:attrNameLst>
                                      </p:cBhvr>
                                      <p:to>
                                        <p:strVal val="visible"/>
                                      </p:to>
                                    </p:set>
                                    <p:animEffect transition="in" filter="dissolve">
                                      <p:cBhvr>
                                        <p:cTn id="74" dur="500"/>
                                        <p:tgtEl>
                                          <p:spTgt spid="245"/>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94"/>
                                        </p:tgtEl>
                                        <p:attrNameLst>
                                          <p:attrName>style.visibility</p:attrName>
                                        </p:attrNameLst>
                                      </p:cBhvr>
                                      <p:to>
                                        <p:strVal val="visible"/>
                                      </p:to>
                                    </p:set>
                                    <p:animEffect transition="in" filter="dissolve">
                                      <p:cBhvr>
                                        <p:cTn id="79"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 grpId="0" animBg="1"/>
      <p:bldP spid="135" grpId="0" animBg="1"/>
      <p:bldP spid="154" grpId="0" animBg="1"/>
      <p:bldP spid="195" grpId="0" animBg="1"/>
      <p:bldP spid="245" grpId="0" animBg="1"/>
      <p:bldP spid="9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lstStyle/>
          <a:p>
            <a:pPr eaLnBrk="1" hangingPunct="1"/>
            <a:r>
              <a:rPr lang="en-GB" sz="4000" dirty="0" smtClean="0">
                <a:solidFill>
                  <a:srgbClr val="9933FF"/>
                </a:solidFill>
                <a:latin typeface="Garamond" pitchFamily="18" charset="0"/>
              </a:rPr>
              <a:t>Week 10: Outline (1/2)</a:t>
            </a:r>
            <a:endParaRPr lang="en-GB" dirty="0" smtClean="0">
              <a:solidFill>
                <a:srgbClr val="9933FF"/>
              </a:solidFill>
              <a:latin typeface="Garamond" pitchFamily="18" charset="0"/>
            </a:endParaRPr>
          </a:p>
        </p:txBody>
      </p:sp>
      <p:sp>
        <p:nvSpPr>
          <p:cNvPr id="14339" name="Rectangle 3"/>
          <p:cNvSpPr>
            <a:spLocks noGrp="1" noChangeArrowheads="1"/>
          </p:cNvSpPr>
          <p:nvPr>
            <p:ph idx="1"/>
          </p:nvPr>
        </p:nvSpPr>
        <p:spPr>
          <a:xfrm>
            <a:off x="715963" y="1422400"/>
            <a:ext cx="7948612" cy="4826000"/>
          </a:xfrm>
        </p:spPr>
        <p:txBody>
          <a:bodyPr/>
          <a:lstStyle/>
          <a:p>
            <a:pPr marL="541338" indent="-541338" eaLnBrk="1" hangingPunct="1">
              <a:spcBef>
                <a:spcPts val="1200"/>
              </a:spcBef>
              <a:buClrTx/>
              <a:buSzPct val="100000"/>
              <a:buFont typeface="Wingdings" pitchFamily="2" charset="2"/>
              <a:buAutoNum type="arabicPeriod"/>
            </a:pPr>
            <a:r>
              <a:rPr lang="en-GB" sz="2400" dirty="0" smtClean="0">
                <a:solidFill>
                  <a:schemeClr val="tx1"/>
                </a:solidFill>
              </a:rPr>
              <a:t>Week 9 Exercise #3 Arrow Program</a:t>
            </a:r>
          </a:p>
          <a:p>
            <a:pPr marL="541338" indent="-541338" eaLnBrk="1" hangingPunct="1">
              <a:spcBef>
                <a:spcPts val="1200"/>
              </a:spcBef>
              <a:buClrTx/>
              <a:buSzPct val="100000"/>
              <a:buFont typeface="Wingdings" pitchFamily="2" charset="2"/>
              <a:buAutoNum type="arabicPeriod"/>
            </a:pPr>
            <a:r>
              <a:rPr lang="en-GB" sz="2400" dirty="0" smtClean="0">
                <a:solidFill>
                  <a:srgbClr val="C00000"/>
                </a:solidFill>
              </a:rPr>
              <a:t>Overall Introduction</a:t>
            </a:r>
          </a:p>
          <a:p>
            <a:pPr marL="541338" indent="-541338" eaLnBrk="1" hangingPunct="1">
              <a:spcBef>
                <a:spcPts val="1200"/>
              </a:spcBef>
              <a:buClrTx/>
              <a:buSzPct val="100000"/>
              <a:buFont typeface="Wingdings" pitchFamily="2" charset="2"/>
              <a:buAutoNum type="arabicPeriod"/>
            </a:pPr>
            <a:r>
              <a:rPr lang="en-GB" sz="2400" dirty="0" smtClean="0">
                <a:solidFill>
                  <a:schemeClr val="tx1"/>
                </a:solidFill>
              </a:rPr>
              <a:t>Introduction to Searching</a:t>
            </a:r>
          </a:p>
          <a:p>
            <a:pPr marL="541338" indent="-541338" eaLnBrk="1" hangingPunct="1">
              <a:spcBef>
                <a:spcPts val="1200"/>
              </a:spcBef>
              <a:buClrTx/>
              <a:buSzPct val="100000"/>
              <a:buFont typeface="Wingdings" pitchFamily="2" charset="2"/>
              <a:buAutoNum type="arabicPeriod"/>
            </a:pPr>
            <a:r>
              <a:rPr lang="en-GB" sz="2400" dirty="0" smtClean="0">
                <a:solidFill>
                  <a:srgbClr val="C00000"/>
                </a:solidFill>
              </a:rPr>
              <a:t>Linear Search</a:t>
            </a:r>
          </a:p>
          <a:p>
            <a:pPr marL="941388" lvl="1" indent="-374650" eaLnBrk="1" hangingPunct="1">
              <a:spcBef>
                <a:spcPts val="0"/>
              </a:spcBef>
              <a:buClrTx/>
              <a:buSzPct val="100000"/>
              <a:buFont typeface="Wingdings" pitchFamily="2" charset="2"/>
              <a:buChar char="§"/>
            </a:pPr>
            <a:r>
              <a:rPr lang="en-GB" sz="2000" dirty="0" smtClean="0"/>
              <a:t>Demo #1</a:t>
            </a:r>
          </a:p>
          <a:p>
            <a:pPr marL="941388" lvl="1" indent="-374650" eaLnBrk="1" hangingPunct="1">
              <a:spcBef>
                <a:spcPts val="0"/>
              </a:spcBef>
              <a:buClrTx/>
              <a:buSzPct val="100000"/>
              <a:buFont typeface="Wingdings" pitchFamily="2" charset="2"/>
              <a:buChar char="§"/>
            </a:pPr>
            <a:r>
              <a:rPr lang="en-GB" dirty="0" smtClean="0"/>
              <a:t>Performance</a:t>
            </a:r>
            <a:endParaRPr lang="en-GB" sz="1600" dirty="0" smtClean="0"/>
          </a:p>
          <a:p>
            <a:pPr marL="541338" indent="-541338" eaLnBrk="1" hangingPunct="1">
              <a:spcBef>
                <a:spcPts val="1200"/>
              </a:spcBef>
              <a:buClrTx/>
              <a:buSzPct val="100000"/>
              <a:buFont typeface="Wingdings" pitchFamily="2" charset="2"/>
              <a:buAutoNum type="arabicPeriod"/>
            </a:pPr>
            <a:r>
              <a:rPr lang="en-GB" sz="2400" dirty="0" smtClean="0">
                <a:solidFill>
                  <a:schemeClr val="tx1"/>
                </a:solidFill>
              </a:rPr>
              <a:t>Exercise #1: Compatible Teammate </a:t>
            </a:r>
          </a:p>
          <a:p>
            <a:pPr marL="541338" indent="-541338" eaLnBrk="1" hangingPunct="1">
              <a:spcBef>
                <a:spcPts val="1200"/>
              </a:spcBef>
              <a:buClrTx/>
              <a:buSzPct val="100000"/>
              <a:buFont typeface="Wingdings" pitchFamily="2" charset="2"/>
              <a:buAutoNum type="arabicPeriod"/>
            </a:pPr>
            <a:r>
              <a:rPr lang="en-GB" sz="2400" dirty="0" smtClean="0">
                <a:solidFill>
                  <a:srgbClr val="C00000"/>
                </a:solidFill>
              </a:rPr>
              <a:t>Binary Search </a:t>
            </a: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3</a:t>
            </a:fld>
            <a:endParaRPr lang="en-SG" dirty="0">
              <a:solidFill>
                <a:srgbClr val="000000"/>
              </a:solidFill>
            </a:endParaRPr>
          </a:p>
        </p:txBody>
      </p:sp>
      <p:sp>
        <p:nvSpPr>
          <p:cNvPr id="2" name="Footer Placeholder 1"/>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8" name="Rectangle 7"/>
          <p:cNvSpPr/>
          <p:nvPr/>
        </p:nvSpPr>
        <p:spPr>
          <a:xfrm>
            <a:off x="4960024" y="2052935"/>
            <a:ext cx="3850344"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Searching</a:t>
            </a:r>
            <a:endPar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457200"/>
            <a:ext cx="8229600" cy="771525"/>
          </a:xfrm>
        </p:spPr>
        <p:txBody>
          <a:bodyPr/>
          <a:lstStyle/>
          <a:p>
            <a:pPr eaLnBrk="1" hangingPunct="1"/>
            <a:r>
              <a:rPr lang="en-US" sz="4000" dirty="0" smtClean="0">
                <a:solidFill>
                  <a:srgbClr val="9933FF"/>
                </a:solidFill>
                <a:latin typeface="Garamond" pitchFamily="18" charset="0"/>
              </a:rPr>
              <a:t>8. Demo #2: Selection Sort</a:t>
            </a:r>
          </a:p>
        </p:txBody>
      </p:sp>
      <p:grpSp>
        <p:nvGrpSpPr>
          <p:cNvPr id="2" name="Group 15"/>
          <p:cNvGrpSpPr>
            <a:grpSpLocks/>
          </p:cNvGrpSpPr>
          <p:nvPr/>
        </p:nvGrpSpPr>
        <p:grpSpPr bwMode="auto">
          <a:xfrm>
            <a:off x="457200" y="1133475"/>
            <a:ext cx="8469313" cy="4865787"/>
            <a:chOff x="463017" y="2320820"/>
            <a:chExt cx="8226515" cy="4867015"/>
          </a:xfrm>
        </p:grpSpPr>
        <p:sp>
          <p:nvSpPr>
            <p:cNvPr id="9" name="TextBox 8"/>
            <p:cNvSpPr txBox="1"/>
            <p:nvPr/>
          </p:nvSpPr>
          <p:spPr>
            <a:xfrm>
              <a:off x="463017" y="2416094"/>
              <a:ext cx="8223431" cy="4771741"/>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65138" algn="l"/>
                  <a:tab pos="862013" algn="l"/>
                  <a:tab pos="1379538" algn="l"/>
                  <a:tab pos="1776413" algn="l"/>
                </a:tabLst>
              </a:pPr>
              <a:r>
                <a:rPr lang="en-SG" sz="1600" b="1" dirty="0">
                  <a:solidFill>
                    <a:srgbClr val="800000"/>
                  </a:solidFill>
                  <a:latin typeface="Courier New" pitchFamily="49" charset="0"/>
                  <a:cs typeface="Courier New" pitchFamily="49" charset="0"/>
                </a:rPr>
                <a:t>// To sort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in increasing order</a:t>
              </a:r>
            </a:p>
            <a:p>
              <a:pPr eaLnBrk="1" hangingPunct="1">
                <a:tabLst>
                  <a:tab pos="465138" algn="l"/>
                  <a:tab pos="862013" algn="l"/>
                  <a:tab pos="1379538" algn="l"/>
                  <a:tab pos="1776413" algn="l"/>
                </a:tabLst>
              </a:pPr>
              <a:r>
                <a:rPr lang="en-SG" sz="1600" b="1" dirty="0">
                  <a:solidFill>
                    <a:srgbClr val="0000FF"/>
                  </a:solidFill>
                  <a:latin typeface="Courier New" pitchFamily="49" charset="0"/>
                  <a:cs typeface="Courier New" pitchFamily="49" charset="0"/>
                </a:rPr>
                <a:t>void</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selectionSort</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a:t>
              </a:r>
              <a:r>
                <a:rPr lang="en-SG" sz="1600" b="1" dirty="0" smtClean="0">
                  <a:solidFill>
                    <a:srgbClr val="000000"/>
                  </a:solidFill>
                  <a:latin typeface="Courier New" pitchFamily="49" charset="0"/>
                  <a:cs typeface="Courier New" pitchFamily="49" charset="0"/>
                </a:rPr>
                <a:t>) {</a:t>
              </a: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start,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temp;</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start </a:t>
              </a:r>
              <a:r>
                <a:rPr lang="en-SG" sz="1600" b="1" dirty="0">
                  <a:solidFill>
                    <a:srgbClr val="000000"/>
                  </a:solidFill>
                  <a:latin typeface="Courier New" pitchFamily="49" charset="0"/>
                  <a:cs typeface="Courier New" pitchFamily="49" charset="0"/>
                </a:rPr>
                <a:t>= </a:t>
              </a:r>
              <a:r>
                <a:rPr lang="en-SG" sz="1600" b="1" dirty="0" smtClean="0">
                  <a:solidFill>
                    <a:srgbClr val="006600"/>
                  </a:solidFill>
                  <a:latin typeface="Courier New" pitchFamily="49" charset="0"/>
                  <a:cs typeface="Courier New" pitchFamily="49" charset="0"/>
                </a:rPr>
                <a:t>0</a:t>
              </a:r>
              <a:r>
                <a:rPr lang="en-SG" sz="1600" b="1" dirty="0" smtClean="0">
                  <a:solidFill>
                    <a:srgbClr val="000000"/>
                  </a:solidFill>
                  <a:latin typeface="Courier New" pitchFamily="49" charset="0"/>
                  <a:cs typeface="Courier New" pitchFamily="49" charset="0"/>
                </a:rPr>
                <a:t>; start &lt; size-</a:t>
              </a:r>
              <a:r>
                <a:rPr lang="en-SG" sz="1600" b="1" dirty="0" smtClean="0">
                  <a:solidFill>
                    <a:srgbClr val="006600"/>
                  </a:solidFill>
                  <a:latin typeface="Courier New" pitchFamily="49" charset="0"/>
                  <a:cs typeface="Courier New" pitchFamily="49" charset="0"/>
                </a:rPr>
                <a:t>1</a:t>
              </a:r>
              <a:r>
                <a:rPr lang="en-SG" sz="1600" b="1" dirty="0" smtClean="0">
                  <a:solidFill>
                    <a:srgbClr val="000000"/>
                  </a:solidFill>
                  <a:latin typeface="Courier New" pitchFamily="49" charset="0"/>
                  <a:cs typeface="Courier New" pitchFamily="49" charset="0"/>
                </a:rPr>
                <a:t>; start++) {</a:t>
              </a:r>
            </a:p>
            <a:p>
              <a:pPr eaLnBrk="1" hangingPunct="1">
                <a:tabLst>
                  <a:tab pos="465138" algn="l"/>
                  <a:tab pos="862013" algn="l"/>
                  <a:tab pos="1379538" algn="l"/>
                  <a:tab pos="1776413" algn="l"/>
                </a:tabLst>
              </a:pPr>
              <a:r>
                <a:rPr lang="en-SG" sz="1600" b="1" dirty="0" smtClean="0">
                  <a:solidFill>
                    <a:srgbClr val="000000"/>
                  </a:solidFill>
                  <a:latin typeface="Courier New" pitchFamily="49" charset="0"/>
                  <a:cs typeface="Courier New" pitchFamily="49" charset="0"/>
                </a:rPr>
                <a:t>		</a:t>
              </a:r>
              <a:r>
                <a:rPr lang="en-SG" sz="1600" b="1" dirty="0" smtClean="0">
                  <a:solidFill>
                    <a:srgbClr val="800000"/>
                  </a:solidFill>
                  <a:latin typeface="Courier New" pitchFamily="49" charset="0"/>
                  <a:cs typeface="Courier New" pitchFamily="49" charset="0"/>
                </a:rPr>
                <a:t>// each iteration of the for loop is one pass</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find the index of minimum element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a:t>
              </a:r>
              <a:r>
                <a:rPr lang="en-SG" sz="1600" b="1" dirty="0" smtClean="0">
                  <a:solidFill>
                    <a:srgbClr val="000000"/>
                  </a:solidFill>
                  <a:latin typeface="Courier New" pitchFamily="49" charset="0"/>
                  <a:cs typeface="Courier New" pitchFamily="49" charset="0"/>
                </a:rPr>
                <a:t>start;</a:t>
              </a: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 </a:t>
              </a:r>
              <a:r>
                <a:rPr lang="en-SG" sz="1600" b="1" dirty="0" smtClean="0">
                  <a:solidFill>
                    <a:srgbClr val="000000"/>
                  </a:solidFill>
                  <a:latin typeface="Courier New" pitchFamily="49" charset="0"/>
                  <a:cs typeface="Courier New" pitchFamily="49" charset="0"/>
                </a:rPr>
                <a:t>start+</a:t>
              </a:r>
              <a:r>
                <a:rPr lang="en-SG" sz="1600" b="1" dirty="0" smtClean="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&lt; size;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if</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swap minimum element with element at </a:t>
              </a:r>
              <a:r>
                <a:rPr lang="en-SG" sz="1600" b="1" dirty="0" smtClean="0">
                  <a:solidFill>
                    <a:srgbClr val="800000"/>
                  </a:solidFill>
                  <a:latin typeface="Courier New" pitchFamily="49" charset="0"/>
                  <a:cs typeface="Courier New" pitchFamily="49" charset="0"/>
                </a:rPr>
                <a:t>start index</a:t>
              </a:r>
              <a:endParaRPr lang="en-SG" sz="1600" b="1" dirty="0">
                <a:solidFill>
                  <a:srgbClr val="8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temp = </a:t>
              </a:r>
              <a:r>
                <a:rPr lang="en-SG" sz="1600" b="1" dirty="0" smtClean="0">
                  <a:solidFill>
                    <a:srgbClr val="000000"/>
                  </a:solidFill>
                  <a:latin typeface="Courier New" pitchFamily="49" charset="0"/>
                  <a:cs typeface="Courier New" pitchFamily="49" charset="0"/>
                </a:rPr>
                <a:t>arr[start];</a:t>
              </a: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arr[start] </a:t>
              </a:r>
              <a:r>
                <a:rPr lang="en-SG" sz="1600" b="1" dirty="0">
                  <a:solidFill>
                    <a:srgbClr val="000000"/>
                  </a:solidFill>
                  <a:latin typeface="Courier New" pitchFamily="49" charset="0"/>
                  <a:cs typeface="Courier New" pitchFamily="49" charset="0"/>
                </a:rPr>
                <a:t>= arr[</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temp;</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a:t>
              </a:r>
            </a:p>
          </p:txBody>
        </p:sp>
        <p:sp>
          <p:nvSpPr>
            <p:cNvPr id="10" name="TextBox 9"/>
            <p:cNvSpPr txBox="1"/>
            <p:nvPr/>
          </p:nvSpPr>
          <p:spPr>
            <a:xfrm>
              <a:off x="4853062" y="2320820"/>
              <a:ext cx="3836470" cy="36998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000000"/>
                  </a:solidFill>
                </a:rPr>
                <a:t>See </a:t>
              </a:r>
              <a:r>
                <a:rPr lang="en-US">
                  <a:solidFill>
                    <a:srgbClr val="0000FF"/>
                  </a:solidFill>
                </a:rPr>
                <a:t>selection_sort.c</a:t>
              </a:r>
              <a:r>
                <a:rPr lang="en-US">
                  <a:solidFill>
                    <a:srgbClr val="000000"/>
                  </a:solidFill>
                </a:rPr>
                <a:t> for full program</a:t>
              </a:r>
              <a:endParaRPr lang="en-SG">
                <a:solidFill>
                  <a:srgbClr val="000000"/>
                </a:solidFill>
              </a:endParaRPr>
            </a:p>
          </p:txBody>
        </p:sp>
      </p:grpSp>
      <p:sp>
        <p:nvSpPr>
          <p:cNvPr id="11" name="Rectangle 10"/>
          <p:cNvSpPr>
            <a:spLocks noChangeArrowheads="1"/>
          </p:cNvSpPr>
          <p:nvPr/>
        </p:nvSpPr>
        <p:spPr bwMode="auto">
          <a:xfrm>
            <a:off x="1208897" y="2903459"/>
            <a:ext cx="6692900" cy="1383728"/>
          </a:xfrm>
          <a:prstGeom prst="rect">
            <a:avLst/>
          </a:prstGeom>
          <a:noFill/>
          <a:ln w="12700" cap="sq" algn="ctr">
            <a:solidFill>
              <a:srgbClr val="0000FF"/>
            </a:solidFill>
            <a:round/>
            <a:headEnd type="none" w="sm" len="sm"/>
            <a:tailEnd type="none" w="sm" len="sm"/>
          </a:ln>
          <a:extLst>
            <a:ext uri="{909E8E84-426E-40DD-AFC4-6F175D3DCCD1}">
              <a14:hiddenFill xmlns="" xmlns:a14="http://schemas.microsoft.com/office/drawing/2010/main">
                <a:solidFill>
                  <a:srgbClr val="FFFFFF"/>
                </a:solidFill>
              </a14:hiddenFill>
            </a:ext>
          </a:extLst>
        </p:spPr>
        <p:txBody>
          <a:bodyPr/>
          <a:lstStyle/>
          <a:p>
            <a:endParaRPr lang="en-SG"/>
          </a:p>
        </p:txBody>
      </p:sp>
      <p:sp>
        <p:nvSpPr>
          <p:cNvPr id="12" name="Rectangle 11"/>
          <p:cNvSpPr>
            <a:spLocks noChangeArrowheads="1"/>
          </p:cNvSpPr>
          <p:nvPr/>
        </p:nvSpPr>
        <p:spPr bwMode="auto">
          <a:xfrm>
            <a:off x="1208897" y="4392118"/>
            <a:ext cx="6692900" cy="1094281"/>
          </a:xfrm>
          <a:prstGeom prst="rect">
            <a:avLst/>
          </a:prstGeom>
          <a:noFill/>
          <a:ln w="12700" cap="sq" algn="ctr">
            <a:solidFill>
              <a:srgbClr val="006600"/>
            </a:solidFill>
            <a:round/>
            <a:headEnd type="none" w="sm" len="sm"/>
            <a:tailEnd type="none" w="sm" len="sm"/>
          </a:ln>
          <a:extLst>
            <a:ext uri="{909E8E84-426E-40DD-AFC4-6F175D3DCCD1}">
              <a14:hiddenFill xmlns="" xmlns:a14="http://schemas.microsoft.com/office/drawing/2010/main">
                <a:solidFill>
                  <a:srgbClr val="FFFFFF"/>
                </a:solidFill>
              </a14:hiddenFill>
            </a:ext>
          </a:extLst>
        </p:spPr>
        <p:txBody>
          <a:bodyPr/>
          <a:lstStyle/>
          <a:p>
            <a:endParaRPr lang="en-SG"/>
          </a:p>
        </p:txBody>
      </p:sp>
      <p:sp>
        <p:nvSpPr>
          <p:cNvPr id="4" name="Footer Placeholder 3"/>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SG" dirty="0" smtClean="0">
                <a:solidFill>
                  <a:srgbClr val="000000"/>
                </a:solidFill>
              </a:rPr>
              <a:t>Week10 - </a:t>
            </a:r>
            <a:fld id="{CC4E50E2-CD7E-4F2D-86CF-4347527F4E5E}" type="slidenum">
              <a:rPr lang="en-SG" smtClean="0">
                <a:solidFill>
                  <a:srgbClr val="000000"/>
                </a:solidFill>
              </a:rPr>
              <a:pPr>
                <a:defRPr/>
              </a:pPr>
              <a:t>30</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dissolve">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857250"/>
          </a:xfrm>
        </p:spPr>
        <p:txBody>
          <a:bodyPr/>
          <a:lstStyle/>
          <a:p>
            <a:pPr eaLnBrk="1" hangingPunct="1"/>
            <a:r>
              <a:rPr lang="en-US" sz="4000" dirty="0" smtClean="0">
                <a:solidFill>
                  <a:srgbClr val="9933FF"/>
                </a:solidFill>
                <a:latin typeface="Garamond" pitchFamily="18" charset="0"/>
              </a:rPr>
              <a:t>8. Selection Sort: Performance</a:t>
            </a:r>
          </a:p>
        </p:txBody>
      </p:sp>
      <p:sp>
        <p:nvSpPr>
          <p:cNvPr id="138243" name="Rectangle 3"/>
          <p:cNvSpPr>
            <a:spLocks noGrp="1" noChangeArrowheads="1"/>
          </p:cNvSpPr>
          <p:nvPr>
            <p:ph idx="1"/>
          </p:nvPr>
        </p:nvSpPr>
        <p:spPr>
          <a:xfrm>
            <a:off x="334963" y="1314450"/>
            <a:ext cx="8351837" cy="2616200"/>
          </a:xfrm>
        </p:spPr>
        <p:txBody>
          <a:bodyPr/>
          <a:lstStyle/>
          <a:p>
            <a:pPr eaLnBrk="1" hangingPunct="1">
              <a:lnSpc>
                <a:spcPct val="90000"/>
              </a:lnSpc>
              <a:spcBef>
                <a:spcPts val="600"/>
              </a:spcBef>
            </a:pPr>
            <a:r>
              <a:rPr lang="en-US" sz="2000" dirty="0" smtClean="0">
                <a:solidFill>
                  <a:schemeClr val="tx1"/>
                </a:solidFill>
              </a:rPr>
              <a:t>We choose the </a:t>
            </a:r>
            <a:r>
              <a:rPr lang="en-US" sz="2000" dirty="0" smtClean="0"/>
              <a:t>number of comparisons </a:t>
            </a:r>
            <a:r>
              <a:rPr lang="en-US" sz="2000" dirty="0" smtClean="0">
                <a:solidFill>
                  <a:schemeClr val="tx1"/>
                </a:solidFill>
              </a:rPr>
              <a:t>as our basis of analysis</a:t>
            </a:r>
            <a:r>
              <a:rPr lang="en-US" sz="2000" dirty="0" smtClean="0"/>
              <a:t>.</a:t>
            </a:r>
          </a:p>
          <a:p>
            <a:pPr eaLnBrk="1" hangingPunct="1">
              <a:lnSpc>
                <a:spcPct val="90000"/>
              </a:lnSpc>
              <a:spcBef>
                <a:spcPts val="600"/>
              </a:spcBef>
            </a:pPr>
            <a:r>
              <a:rPr lang="en-US" sz="2000" dirty="0" smtClean="0">
                <a:solidFill>
                  <a:schemeClr val="tx1"/>
                </a:solidFill>
              </a:rPr>
              <a:t>Comparisons of array elements occur in the inner loop, where the minimum element is determined.</a:t>
            </a:r>
          </a:p>
          <a:p>
            <a:pPr eaLnBrk="1" hangingPunct="1">
              <a:lnSpc>
                <a:spcPct val="90000"/>
              </a:lnSpc>
              <a:spcBef>
                <a:spcPts val="600"/>
              </a:spcBef>
            </a:pPr>
            <a:r>
              <a:rPr lang="en-US" sz="2000" dirty="0" smtClean="0">
                <a:solidFill>
                  <a:schemeClr val="tx1"/>
                </a:solidFill>
              </a:rPr>
              <a:t>Assuming an array with </a:t>
            </a:r>
            <a:r>
              <a:rPr lang="en-US" sz="2000" i="1" dirty="0" smtClean="0">
                <a:solidFill>
                  <a:schemeClr val="tx1"/>
                </a:solidFill>
              </a:rPr>
              <a:t>n</a:t>
            </a:r>
            <a:r>
              <a:rPr lang="en-US" sz="2000" dirty="0" smtClean="0">
                <a:solidFill>
                  <a:schemeClr val="tx1"/>
                </a:solidFill>
              </a:rPr>
              <a:t> elements. Table below shows the number of comparisons for each pass.</a:t>
            </a:r>
          </a:p>
          <a:p>
            <a:pPr eaLnBrk="1" hangingPunct="1">
              <a:lnSpc>
                <a:spcPct val="90000"/>
              </a:lnSpc>
              <a:spcBef>
                <a:spcPts val="600"/>
              </a:spcBef>
            </a:pPr>
            <a:r>
              <a:rPr lang="en-US" sz="2000" dirty="0" smtClean="0">
                <a:solidFill>
                  <a:schemeClr val="tx1"/>
                </a:solidFill>
              </a:rPr>
              <a:t>The total number of comparisons is calculated in the formula below.</a:t>
            </a:r>
          </a:p>
          <a:p>
            <a:pPr eaLnBrk="1" hangingPunct="1">
              <a:lnSpc>
                <a:spcPct val="90000"/>
              </a:lnSpc>
              <a:spcBef>
                <a:spcPts val="600"/>
              </a:spcBef>
            </a:pPr>
            <a:r>
              <a:rPr lang="en-US" sz="2000" dirty="0" smtClean="0">
                <a:solidFill>
                  <a:schemeClr val="tx1"/>
                </a:solidFill>
              </a:rPr>
              <a:t>Such an algorithm is call an </a:t>
            </a:r>
            <a:r>
              <a:rPr lang="en-US" sz="2000" i="1" dirty="0" smtClean="0"/>
              <a:t>n</a:t>
            </a:r>
            <a:r>
              <a:rPr lang="en-US" sz="2000" baseline="30000" dirty="0" smtClean="0"/>
              <a:t>2</a:t>
            </a:r>
            <a:r>
              <a:rPr lang="en-US" sz="2000" dirty="0" smtClean="0"/>
              <a:t> algorithm</a:t>
            </a:r>
            <a:r>
              <a:rPr lang="en-US" sz="2000" dirty="0" smtClean="0">
                <a:solidFill>
                  <a:schemeClr val="tx1"/>
                </a:solidFill>
              </a:rPr>
              <a:t>, or </a:t>
            </a:r>
            <a:r>
              <a:rPr lang="en-US" sz="2000" dirty="0" smtClean="0">
                <a:solidFill>
                  <a:srgbClr val="0000FF"/>
                </a:solidFill>
              </a:rPr>
              <a:t>quadratic algorithm</a:t>
            </a:r>
            <a:r>
              <a:rPr lang="en-US" sz="2000" dirty="0" smtClean="0">
                <a:solidFill>
                  <a:schemeClr val="tx1"/>
                </a:solidFill>
              </a:rPr>
              <a:t>, in terms of running time complexity.</a:t>
            </a:r>
          </a:p>
          <a:p>
            <a:pPr eaLnBrk="1" hangingPunct="1">
              <a:lnSpc>
                <a:spcPct val="90000"/>
              </a:lnSpc>
            </a:pPr>
            <a:endParaRPr lang="en-US" sz="2200" dirty="0" smtClean="0"/>
          </a:p>
        </p:txBody>
      </p:sp>
      <p:graphicFrame>
        <p:nvGraphicFramePr>
          <p:cNvPr id="8" name="Table 7"/>
          <p:cNvGraphicFramePr>
            <a:graphicFrameLocks noGrp="1"/>
          </p:cNvGraphicFramePr>
          <p:nvPr/>
        </p:nvGraphicFramePr>
        <p:xfrm>
          <a:off x="676275" y="4022725"/>
          <a:ext cx="3121025" cy="2228850"/>
        </p:xfrm>
        <a:graphic>
          <a:graphicData uri="http://schemas.openxmlformats.org/drawingml/2006/table">
            <a:tbl>
              <a:tblPr/>
              <a:tblGrid>
                <a:gridCol w="1147763"/>
                <a:gridCol w="19732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Pass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#comparisons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1</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 </a:t>
                      </a:r>
                      <a:r>
                        <a:rPr kumimoji="0" lang="en-US" sz="1800" b="0" i="0" u="none" strike="noStrike" cap="none" normalizeH="0" baseline="0" smtClean="0">
                          <a:ln>
                            <a:noFill/>
                          </a:ln>
                          <a:solidFill>
                            <a:srgbClr val="000000"/>
                          </a:solidFill>
                          <a:effectLst/>
                          <a:latin typeface="Arial" charset="0"/>
                          <a:cs typeface="Arial" charset="0"/>
                        </a:rPr>
                        <a:t>– 1</a:t>
                      </a:r>
                      <a:endParaRPr kumimoji="0" lang="en-SG" sz="18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2</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2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3</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3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1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cs typeface="Arial" charset="0"/>
                        </a:rPr>
                        <a:t>1</a:t>
                      </a:r>
                      <a:endParaRPr kumimoji="0" lang="en-SG"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bl>
          </a:graphicData>
        </a:graphic>
      </p:graphicFrame>
      <p:pic>
        <p:nvPicPr>
          <p:cNvPr id="9" name="Picture 8" descr="week9_formula_bubble_sort.gif"/>
          <p:cNvPicPr>
            <a:picLocks noChangeAspect="1"/>
          </p:cNvPicPr>
          <p:nvPr/>
        </p:nvPicPr>
        <p:blipFill>
          <a:blip r:embed="rId3" cstate="print"/>
          <a:stretch>
            <a:fillRect/>
          </a:stretch>
        </p:blipFill>
        <p:spPr>
          <a:xfrm>
            <a:off x="4572000" y="4433888"/>
            <a:ext cx="3048000" cy="857250"/>
          </a:xfrm>
          <a:prstGeom prst="rect">
            <a:avLst/>
          </a:prstGeom>
          <a:ln>
            <a:solidFill>
              <a:srgbClr val="0000FF"/>
            </a:solidFill>
          </a:ln>
          <a:effectLst>
            <a:outerShdw blurRad="50800" dist="38100" dir="2700000" algn="tl" rotWithShape="0">
              <a:prstClr val="black">
                <a:alpha val="40000"/>
              </a:prstClr>
            </a:outerShdw>
          </a:effectLst>
        </p:spPr>
      </p:pic>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31</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857250"/>
          </a:xfrm>
        </p:spPr>
        <p:txBody>
          <a:bodyPr/>
          <a:lstStyle/>
          <a:p>
            <a:pPr eaLnBrk="1" hangingPunct="1"/>
            <a:r>
              <a:rPr lang="en-US" sz="4000" dirty="0" smtClean="0">
                <a:solidFill>
                  <a:srgbClr val="9933FF"/>
                </a:solidFill>
                <a:latin typeface="Garamond" pitchFamily="18" charset="0"/>
              </a:rPr>
              <a:t>8. Selection Sort</a:t>
            </a:r>
          </a:p>
        </p:txBody>
      </p:sp>
      <p:sp>
        <p:nvSpPr>
          <p:cNvPr id="138243" name="Rectangle 3"/>
          <p:cNvSpPr>
            <a:spLocks noGrp="1" noChangeArrowheads="1"/>
          </p:cNvSpPr>
          <p:nvPr>
            <p:ph idx="1"/>
          </p:nvPr>
        </p:nvSpPr>
        <p:spPr>
          <a:xfrm>
            <a:off x="334963" y="1314449"/>
            <a:ext cx="8351837" cy="5160491"/>
          </a:xfrm>
        </p:spPr>
        <p:txBody>
          <a:bodyPr/>
          <a:lstStyle/>
          <a:p>
            <a:pPr eaLnBrk="1" hangingPunct="1">
              <a:lnSpc>
                <a:spcPct val="90000"/>
              </a:lnSpc>
              <a:spcBef>
                <a:spcPts val="1200"/>
              </a:spcBef>
            </a:pPr>
            <a:r>
              <a:rPr lang="en-US" dirty="0" smtClean="0">
                <a:solidFill>
                  <a:schemeClr val="tx1"/>
                </a:solidFill>
              </a:rPr>
              <a:t>Selection sort is classified under </a:t>
            </a:r>
            <a:r>
              <a:rPr lang="en-US" dirty="0" smtClean="0"/>
              <a:t>exchange sort</a:t>
            </a:r>
            <a:r>
              <a:rPr lang="en-US" dirty="0" smtClean="0">
                <a:solidFill>
                  <a:schemeClr val="tx1"/>
                </a:solidFill>
              </a:rPr>
              <a:t>, where elements are exchanged in the process</a:t>
            </a:r>
          </a:p>
          <a:p>
            <a:pPr eaLnBrk="1" hangingPunct="1">
              <a:lnSpc>
                <a:spcPct val="90000"/>
              </a:lnSpc>
              <a:spcBef>
                <a:spcPts val="1200"/>
              </a:spcBef>
            </a:pPr>
            <a:r>
              <a:rPr lang="en-US" dirty="0" smtClean="0">
                <a:solidFill>
                  <a:schemeClr val="tx1"/>
                </a:solidFill>
              </a:rPr>
              <a:t>We could search for the minimum element as described earlier, or search for the maximum element and exchange it with the last element of the working array (assuming we sort in ascending order)</a:t>
            </a:r>
          </a:p>
          <a:p>
            <a:pPr eaLnBrk="1" hangingPunct="1">
              <a:lnSpc>
                <a:spcPct val="90000"/>
              </a:lnSpc>
              <a:spcBef>
                <a:spcPts val="1200"/>
              </a:spcBef>
            </a:pPr>
            <a:r>
              <a:rPr lang="en-US" dirty="0" smtClean="0">
                <a:solidFill>
                  <a:schemeClr val="tx1"/>
                </a:solidFill>
              </a:rPr>
              <a:t>The latter is described in Lesson 6.6 in the book as an </a:t>
            </a:r>
            <a:r>
              <a:rPr lang="en-US" dirty="0" smtClean="0"/>
              <a:t>Exchange Maximum Sort</a:t>
            </a:r>
          </a:p>
          <a:p>
            <a:pPr eaLnBrk="1" hangingPunct="1">
              <a:lnSpc>
                <a:spcPct val="90000"/>
              </a:lnSpc>
            </a:pPr>
            <a:endParaRPr lang="en-US" sz="2200" dirty="0" smtClean="0"/>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32</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857250"/>
          </a:xfrm>
        </p:spPr>
        <p:txBody>
          <a:bodyPr/>
          <a:lstStyle/>
          <a:p>
            <a:pPr eaLnBrk="1" hangingPunct="1"/>
            <a:r>
              <a:rPr lang="en-US" sz="4000" dirty="0" smtClean="0">
                <a:solidFill>
                  <a:srgbClr val="9933FF"/>
                </a:solidFill>
                <a:latin typeface="Garamond" pitchFamily="18" charset="0"/>
              </a:rPr>
              <a:t>9. Exercise #2: Points and Lines (1/6) </a:t>
            </a:r>
          </a:p>
        </p:txBody>
      </p:sp>
      <p:sp>
        <p:nvSpPr>
          <p:cNvPr id="138243" name="Rectangle 3"/>
          <p:cNvSpPr>
            <a:spLocks noGrp="1" noChangeArrowheads="1"/>
          </p:cNvSpPr>
          <p:nvPr>
            <p:ph idx="1"/>
          </p:nvPr>
        </p:nvSpPr>
        <p:spPr>
          <a:xfrm>
            <a:off x="334963" y="1314450"/>
            <a:ext cx="8351837" cy="4921458"/>
          </a:xfrm>
        </p:spPr>
        <p:txBody>
          <a:bodyPr/>
          <a:lstStyle/>
          <a:p>
            <a:pPr lvl="0" eaLnBrk="1" hangingPunct="1">
              <a:lnSpc>
                <a:spcPct val="90000"/>
              </a:lnSpc>
              <a:spcBef>
                <a:spcPts val="1200"/>
              </a:spcBef>
              <a:defRPr/>
            </a:pPr>
            <a:r>
              <a:rPr lang="en-US" sz="2000" dirty="0" smtClean="0">
                <a:solidFill>
                  <a:srgbClr val="800000"/>
                </a:solidFill>
              </a:rPr>
              <a:t>Problem: </a:t>
            </a:r>
            <a:r>
              <a:rPr lang="en-US" sz="2000" dirty="0" smtClean="0">
                <a:solidFill>
                  <a:schemeClr val="tx1"/>
                </a:solidFill>
              </a:rPr>
              <a:t>You are given a list of points on a 2-dimensional plane, each point represented by its integer x- and y-coordinates. You are to sort the points in ascending order of their x-coordinates, and for those with the same x-coordinate, in ascending order of their y-coordinates.</a:t>
            </a:r>
          </a:p>
          <a:p>
            <a:pPr lvl="0" eaLnBrk="1" hangingPunct="1">
              <a:lnSpc>
                <a:spcPct val="90000"/>
              </a:lnSpc>
              <a:spcBef>
                <a:spcPts val="1200"/>
              </a:spcBef>
              <a:defRPr/>
            </a:pPr>
            <a:r>
              <a:rPr lang="en-US" sz="2000" dirty="0" smtClean="0">
                <a:solidFill>
                  <a:schemeClr val="tx1"/>
                </a:solidFill>
              </a:rPr>
              <a:t>Two arrays are used to store the points: array </a:t>
            </a:r>
            <a:r>
              <a:rPr lang="en-US" sz="2000" dirty="0" smtClean="0"/>
              <a:t>x </a:t>
            </a:r>
            <a:r>
              <a:rPr lang="en-US" sz="2000" dirty="0" smtClean="0">
                <a:solidFill>
                  <a:schemeClr val="tx1"/>
                </a:solidFill>
              </a:rPr>
              <a:t>for their x-coordinates, and array </a:t>
            </a:r>
            <a:r>
              <a:rPr lang="en-US" sz="2000" dirty="0" smtClean="0"/>
              <a:t>y </a:t>
            </a:r>
            <a:r>
              <a:rPr lang="en-US" sz="2000" dirty="0" smtClean="0">
                <a:solidFill>
                  <a:schemeClr val="tx1"/>
                </a:solidFill>
              </a:rPr>
              <a:t>for their y-coordinates. x[</a:t>
            </a:r>
            <a:r>
              <a:rPr lang="en-US" sz="2000" dirty="0" err="1" smtClean="0">
                <a:solidFill>
                  <a:schemeClr val="tx1"/>
                </a:solidFill>
              </a:rPr>
              <a:t>i</a:t>
            </a:r>
            <a:r>
              <a:rPr lang="en-US" sz="2000" dirty="0" smtClean="0">
                <a:solidFill>
                  <a:schemeClr val="tx1"/>
                </a:solidFill>
              </a:rPr>
              <a:t>] and y[</a:t>
            </a:r>
            <a:r>
              <a:rPr lang="en-US" sz="2000" dirty="0" err="1" smtClean="0">
                <a:solidFill>
                  <a:schemeClr val="tx1"/>
                </a:solidFill>
              </a:rPr>
              <a:t>i</a:t>
            </a:r>
            <a:r>
              <a:rPr lang="en-US" sz="2000" dirty="0" smtClean="0">
                <a:solidFill>
                  <a:schemeClr val="tx1"/>
                </a:solidFill>
              </a:rPr>
              <a:t>] refer to the point </a:t>
            </a:r>
            <a:r>
              <a:rPr lang="en-US" sz="2000" dirty="0" err="1" smtClean="0">
                <a:solidFill>
                  <a:schemeClr val="tx1"/>
                </a:solidFill>
              </a:rPr>
              <a:t>i</a:t>
            </a:r>
            <a:r>
              <a:rPr lang="en-US" sz="2000" dirty="0" smtClean="0">
                <a:solidFill>
                  <a:schemeClr val="tx1"/>
                </a:solidFill>
              </a:rPr>
              <a:t>.</a:t>
            </a:r>
          </a:p>
          <a:p>
            <a:pPr lvl="0" eaLnBrk="1" hangingPunct="1">
              <a:lnSpc>
                <a:spcPct val="90000"/>
              </a:lnSpc>
              <a:spcBef>
                <a:spcPts val="1200"/>
              </a:spcBef>
              <a:defRPr/>
            </a:pPr>
            <a:r>
              <a:rPr lang="en-US" sz="2000" dirty="0" smtClean="0">
                <a:solidFill>
                  <a:schemeClr val="tx1"/>
                </a:solidFill>
              </a:rPr>
              <a:t>You may assume that there are at most 20 points and no two points are the same. </a:t>
            </a:r>
          </a:p>
          <a:p>
            <a:pPr eaLnBrk="1" hangingPunct="1">
              <a:lnSpc>
                <a:spcPct val="90000"/>
              </a:lnSpc>
              <a:spcBef>
                <a:spcPts val="1200"/>
              </a:spcBef>
            </a:pPr>
            <a:r>
              <a:rPr lang="en-US" sz="2000" dirty="0" smtClean="0">
                <a:solidFill>
                  <a:schemeClr val="tx1"/>
                </a:solidFill>
              </a:rPr>
              <a:t>Do the sorting by calling Selection Sort only once. How do you adapt the Selection Sort code for this problem?</a:t>
            </a:r>
          </a:p>
          <a:p>
            <a:pPr eaLnBrk="1" hangingPunct="1">
              <a:lnSpc>
                <a:spcPct val="90000"/>
              </a:lnSpc>
              <a:spcBef>
                <a:spcPts val="1200"/>
              </a:spcBef>
            </a:pPr>
            <a:r>
              <a:rPr lang="en-US" sz="2000" dirty="0" smtClean="0">
                <a:solidFill>
                  <a:schemeClr val="tx1"/>
                </a:solidFill>
              </a:rPr>
              <a:t>You are given an incomplete program </a:t>
            </a:r>
            <a:r>
              <a:rPr lang="en-US" sz="2000" dirty="0" smtClean="0"/>
              <a:t>Week10_Points.c</a:t>
            </a:r>
            <a:endParaRPr lang="en-US" sz="2000" dirty="0" smtClean="0">
              <a:solidFill>
                <a:schemeClr val="tx1"/>
              </a:solidFill>
            </a:endParaRPr>
          </a:p>
          <a:p>
            <a:pPr eaLnBrk="1" hangingPunct="1">
              <a:lnSpc>
                <a:spcPct val="90000"/>
              </a:lnSpc>
              <a:spcBef>
                <a:spcPts val="1200"/>
              </a:spcBef>
            </a:pPr>
            <a:r>
              <a:rPr lang="en-US" sz="2000" dirty="0" smtClean="0">
                <a:solidFill>
                  <a:schemeClr val="tx1"/>
                </a:solidFill>
              </a:rPr>
              <a:t>This exercise is mounted on </a:t>
            </a:r>
            <a:r>
              <a:rPr lang="en-US" sz="2000" dirty="0" err="1" smtClean="0">
                <a:solidFill>
                  <a:schemeClr val="tx1"/>
                </a:solidFill>
              </a:rPr>
              <a:t>CodeCrunch</a:t>
            </a:r>
            <a:r>
              <a:rPr lang="en-US" sz="2000" dirty="0" smtClean="0">
                <a:solidFill>
                  <a:schemeClr val="tx1"/>
                </a:solidFill>
              </a:rPr>
              <a:t>.</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33</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857250"/>
          </a:xfrm>
        </p:spPr>
        <p:txBody>
          <a:bodyPr/>
          <a:lstStyle/>
          <a:p>
            <a:pPr eaLnBrk="1" hangingPunct="1"/>
            <a:r>
              <a:rPr lang="en-US" sz="4000" dirty="0" smtClean="0">
                <a:solidFill>
                  <a:srgbClr val="9933FF"/>
                </a:solidFill>
                <a:latin typeface="Garamond" pitchFamily="18" charset="0"/>
              </a:rPr>
              <a:t>9. Exercise #2: Points and Lines (2/6) </a:t>
            </a:r>
          </a:p>
        </p:txBody>
      </p:sp>
      <p:sp>
        <p:nvSpPr>
          <p:cNvPr id="138243" name="Rectangle 3"/>
          <p:cNvSpPr>
            <a:spLocks noGrp="1" noChangeArrowheads="1"/>
          </p:cNvSpPr>
          <p:nvPr>
            <p:ph idx="1"/>
          </p:nvPr>
        </p:nvSpPr>
        <p:spPr>
          <a:xfrm>
            <a:off x="334963" y="1314450"/>
            <a:ext cx="8351837" cy="829143"/>
          </a:xfrm>
        </p:spPr>
        <p:txBody>
          <a:bodyPr/>
          <a:lstStyle/>
          <a:p>
            <a:pPr eaLnBrk="1" hangingPunct="1">
              <a:lnSpc>
                <a:spcPct val="90000"/>
              </a:lnSpc>
              <a:spcBef>
                <a:spcPts val="1200"/>
              </a:spcBef>
            </a:pPr>
            <a:r>
              <a:rPr lang="en-US" sz="2000" dirty="0" smtClean="0">
                <a:solidFill>
                  <a:schemeClr val="tx1"/>
                </a:solidFill>
              </a:rPr>
              <a:t>In the preceding section, the comparison is done using a simple relational operation:</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34</a:t>
            </a:fld>
            <a:endParaRPr lang="en-SG" dirty="0">
              <a:solidFill>
                <a:srgbClr val="000000"/>
              </a:solidFill>
            </a:endParaRPr>
          </a:p>
        </p:txBody>
      </p:sp>
      <p:sp>
        <p:nvSpPr>
          <p:cNvPr id="10" name="TextBox 9"/>
          <p:cNvSpPr txBox="1"/>
          <p:nvPr/>
        </p:nvSpPr>
        <p:spPr bwMode="auto">
          <a:xfrm>
            <a:off x="809469" y="2013487"/>
            <a:ext cx="7405141" cy="116955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spcAft>
                <a:spcPts val="600"/>
              </a:spcAft>
            </a:pPr>
            <a:r>
              <a:rPr lang="en-SG" sz="2000" dirty="0" smtClean="0">
                <a:solidFill>
                  <a:srgbClr val="0000FF"/>
                </a:solidFill>
                <a:latin typeface="Courier New" pitchFamily="49" charset="0"/>
                <a:cs typeface="Courier New" pitchFamily="49" charset="0"/>
              </a:rPr>
              <a:t>for</a:t>
            </a:r>
            <a:r>
              <a:rPr lang="en-SG" sz="2000" dirty="0" smtClean="0">
                <a:solidFill>
                  <a:srgbClr val="000000"/>
                </a:solidFill>
                <a:latin typeface="Courier New" pitchFamily="49" charset="0"/>
                <a:cs typeface="Courier New" pitchFamily="49" charset="0"/>
              </a:rPr>
              <a:t> </a:t>
            </a:r>
            <a:r>
              <a:rPr lang="en-SG" sz="2000" dirty="0">
                <a:solidFill>
                  <a:srgbClr val="000000"/>
                </a:solidFill>
                <a:latin typeface="Courier New" pitchFamily="49" charset="0"/>
                <a:cs typeface="Courier New" pitchFamily="49" charset="0"/>
              </a:rPr>
              <a:t>(</a:t>
            </a:r>
            <a:r>
              <a:rPr lang="en-SG" sz="2000" dirty="0" err="1">
                <a:solidFill>
                  <a:srgbClr val="000000"/>
                </a:solidFill>
                <a:latin typeface="Courier New" pitchFamily="49" charset="0"/>
                <a:cs typeface="Courier New" pitchFamily="49" charset="0"/>
              </a:rPr>
              <a:t>i</a:t>
            </a:r>
            <a:r>
              <a:rPr lang="en-SG" sz="2000" dirty="0">
                <a:solidFill>
                  <a:srgbClr val="000000"/>
                </a:solidFill>
                <a:latin typeface="Courier New" pitchFamily="49" charset="0"/>
                <a:cs typeface="Courier New" pitchFamily="49" charset="0"/>
              </a:rPr>
              <a:t> = start_index+</a:t>
            </a:r>
            <a:r>
              <a:rPr lang="en-SG" sz="2000" dirty="0">
                <a:solidFill>
                  <a:srgbClr val="006600"/>
                </a:solidFill>
                <a:latin typeface="Courier New" pitchFamily="49" charset="0"/>
                <a:cs typeface="Courier New" pitchFamily="49" charset="0"/>
              </a:rPr>
              <a:t>1</a:t>
            </a:r>
            <a:r>
              <a:rPr lang="en-SG" sz="2000" dirty="0">
                <a:solidFill>
                  <a:srgbClr val="000000"/>
                </a:solidFill>
                <a:latin typeface="Courier New" pitchFamily="49" charset="0"/>
                <a:cs typeface="Courier New" pitchFamily="49" charset="0"/>
              </a:rPr>
              <a:t>; </a:t>
            </a:r>
            <a:r>
              <a:rPr lang="en-SG" sz="2000" dirty="0" err="1">
                <a:solidFill>
                  <a:srgbClr val="000000"/>
                </a:solidFill>
                <a:latin typeface="Courier New" pitchFamily="49" charset="0"/>
                <a:cs typeface="Courier New" pitchFamily="49" charset="0"/>
              </a:rPr>
              <a:t>i</a:t>
            </a:r>
            <a:r>
              <a:rPr lang="en-SG" sz="2000" dirty="0">
                <a:solidFill>
                  <a:srgbClr val="000000"/>
                </a:solidFill>
                <a:latin typeface="Courier New" pitchFamily="49" charset="0"/>
                <a:cs typeface="Courier New" pitchFamily="49" charset="0"/>
              </a:rPr>
              <a:t> &lt; size; </a:t>
            </a:r>
            <a:r>
              <a:rPr lang="en-SG" sz="2000" dirty="0" err="1">
                <a:solidFill>
                  <a:srgbClr val="000000"/>
                </a:solidFill>
                <a:latin typeface="Courier New" pitchFamily="49" charset="0"/>
                <a:cs typeface="Courier New" pitchFamily="49" charset="0"/>
              </a:rPr>
              <a:t>i</a:t>
            </a:r>
            <a:r>
              <a:rPr lang="en-SG" sz="2000" dirty="0">
                <a:solidFill>
                  <a:srgbClr val="000000"/>
                </a:solidFill>
                <a:latin typeface="Courier New" pitchFamily="49" charset="0"/>
                <a:cs typeface="Courier New" pitchFamily="49" charset="0"/>
              </a:rPr>
              <a:t>++)</a:t>
            </a:r>
          </a:p>
          <a:p>
            <a:pPr eaLnBrk="1" hangingPunct="1">
              <a:spcAft>
                <a:spcPts val="600"/>
              </a:spcAft>
            </a:pPr>
            <a:r>
              <a:rPr lang="en-SG" sz="2000" dirty="0">
                <a:solidFill>
                  <a:srgbClr val="000000"/>
                </a:solidFill>
                <a:latin typeface="Courier New" pitchFamily="49" charset="0"/>
                <a:cs typeface="Courier New" pitchFamily="49" charset="0"/>
              </a:rPr>
              <a:t>	</a:t>
            </a:r>
            <a:r>
              <a:rPr lang="en-SG" sz="2000" dirty="0" smtClean="0">
                <a:solidFill>
                  <a:srgbClr val="0000FF"/>
                </a:solidFill>
                <a:latin typeface="Courier New" pitchFamily="49" charset="0"/>
                <a:cs typeface="Courier New" pitchFamily="49" charset="0"/>
              </a:rPr>
              <a:t>if</a:t>
            </a:r>
            <a:r>
              <a:rPr lang="en-SG" sz="2000" dirty="0" smtClean="0">
                <a:solidFill>
                  <a:srgbClr val="000000"/>
                </a:solidFill>
                <a:latin typeface="Courier New" pitchFamily="49" charset="0"/>
                <a:cs typeface="Courier New" pitchFamily="49" charset="0"/>
              </a:rPr>
              <a:t> </a:t>
            </a:r>
            <a:r>
              <a:rPr lang="en-SG" sz="2000" dirty="0">
                <a:solidFill>
                  <a:srgbClr val="000000"/>
                </a:solidFill>
                <a:latin typeface="Courier New" pitchFamily="49" charset="0"/>
                <a:cs typeface="Courier New" pitchFamily="49" charset="0"/>
              </a:rPr>
              <a:t>(</a:t>
            </a:r>
            <a:r>
              <a:rPr lang="en-SG" sz="2000" dirty="0" err="1">
                <a:solidFill>
                  <a:srgbClr val="000000"/>
                </a:solidFill>
                <a:latin typeface="Courier New" pitchFamily="49" charset="0"/>
                <a:cs typeface="Courier New" pitchFamily="49" charset="0"/>
              </a:rPr>
              <a:t>arr</a:t>
            </a:r>
            <a:r>
              <a:rPr lang="en-SG" sz="2000" dirty="0">
                <a:solidFill>
                  <a:srgbClr val="000000"/>
                </a:solidFill>
                <a:latin typeface="Courier New" pitchFamily="49" charset="0"/>
                <a:cs typeface="Courier New" pitchFamily="49" charset="0"/>
              </a:rPr>
              <a:t>[</a:t>
            </a:r>
            <a:r>
              <a:rPr lang="en-SG" sz="2000" dirty="0" err="1">
                <a:solidFill>
                  <a:srgbClr val="000000"/>
                </a:solidFill>
                <a:latin typeface="Courier New" pitchFamily="49" charset="0"/>
                <a:cs typeface="Courier New" pitchFamily="49" charset="0"/>
              </a:rPr>
              <a:t>i</a:t>
            </a:r>
            <a:r>
              <a:rPr lang="en-SG" sz="2000" dirty="0">
                <a:solidFill>
                  <a:srgbClr val="000000"/>
                </a:solidFill>
                <a:latin typeface="Courier New" pitchFamily="49" charset="0"/>
                <a:cs typeface="Courier New" pitchFamily="49" charset="0"/>
              </a:rPr>
              <a:t>] &lt; </a:t>
            </a:r>
            <a:r>
              <a:rPr lang="en-SG" sz="2000" dirty="0" err="1">
                <a:solidFill>
                  <a:srgbClr val="000000"/>
                </a:solidFill>
                <a:latin typeface="Courier New" pitchFamily="49" charset="0"/>
                <a:cs typeface="Courier New" pitchFamily="49" charset="0"/>
              </a:rPr>
              <a:t>arr</a:t>
            </a:r>
            <a:r>
              <a:rPr lang="en-SG" sz="2000" dirty="0">
                <a:solidFill>
                  <a:srgbClr val="000000"/>
                </a:solidFill>
                <a:latin typeface="Courier New" pitchFamily="49" charset="0"/>
                <a:cs typeface="Courier New" pitchFamily="49" charset="0"/>
              </a:rPr>
              <a:t>[</a:t>
            </a:r>
            <a:r>
              <a:rPr lang="en-SG" sz="2000" dirty="0" err="1">
                <a:solidFill>
                  <a:srgbClr val="000000"/>
                </a:solidFill>
                <a:latin typeface="Courier New" pitchFamily="49" charset="0"/>
                <a:cs typeface="Courier New" pitchFamily="49" charset="0"/>
              </a:rPr>
              <a:t>min_index</a:t>
            </a:r>
            <a:r>
              <a:rPr lang="en-SG" sz="2000" dirty="0">
                <a:solidFill>
                  <a:srgbClr val="000000"/>
                </a:solidFill>
                <a:latin typeface="Courier New" pitchFamily="49" charset="0"/>
                <a:cs typeface="Courier New" pitchFamily="49" charset="0"/>
              </a:rPr>
              <a:t>]) </a:t>
            </a:r>
          </a:p>
          <a:p>
            <a:pPr eaLnBrk="1" hangingPunct="1">
              <a:spcAft>
                <a:spcPts val="600"/>
              </a:spcAft>
            </a:pPr>
            <a:r>
              <a:rPr lang="en-SG" sz="2000" dirty="0">
                <a:solidFill>
                  <a:srgbClr val="000000"/>
                </a:solidFill>
                <a:latin typeface="Courier New" pitchFamily="49" charset="0"/>
                <a:cs typeface="Courier New" pitchFamily="49" charset="0"/>
              </a:rPr>
              <a:t>		</a:t>
            </a:r>
            <a:r>
              <a:rPr lang="en-SG" sz="2000" dirty="0" err="1" smtClean="0">
                <a:solidFill>
                  <a:srgbClr val="000000"/>
                </a:solidFill>
                <a:latin typeface="Courier New" pitchFamily="49" charset="0"/>
                <a:cs typeface="Courier New" pitchFamily="49" charset="0"/>
              </a:rPr>
              <a:t>min_index</a:t>
            </a:r>
            <a:r>
              <a:rPr lang="en-SG" sz="2000" dirty="0" smtClean="0">
                <a:solidFill>
                  <a:srgbClr val="000000"/>
                </a:solidFill>
                <a:latin typeface="Courier New" pitchFamily="49" charset="0"/>
                <a:cs typeface="Courier New" pitchFamily="49" charset="0"/>
              </a:rPr>
              <a:t> </a:t>
            </a:r>
            <a:r>
              <a:rPr lang="en-SG" sz="2000" dirty="0">
                <a:solidFill>
                  <a:srgbClr val="000000"/>
                </a:solidFill>
                <a:latin typeface="Courier New" pitchFamily="49" charset="0"/>
                <a:cs typeface="Courier New" pitchFamily="49" charset="0"/>
              </a:rPr>
              <a:t>= </a:t>
            </a:r>
            <a:r>
              <a:rPr lang="en-SG" sz="2000" dirty="0" err="1">
                <a:solidFill>
                  <a:srgbClr val="000000"/>
                </a:solidFill>
                <a:latin typeface="Courier New" pitchFamily="49" charset="0"/>
                <a:cs typeface="Courier New" pitchFamily="49" charset="0"/>
              </a:rPr>
              <a:t>i</a:t>
            </a:r>
            <a:r>
              <a:rPr lang="en-SG" sz="2000" dirty="0" smtClean="0">
                <a:solidFill>
                  <a:srgbClr val="000000"/>
                </a:solidFill>
                <a:latin typeface="Courier New" pitchFamily="49" charset="0"/>
                <a:cs typeface="Courier New" pitchFamily="49" charset="0"/>
              </a:rPr>
              <a:t>;</a:t>
            </a:r>
            <a:endParaRPr lang="en-SG" sz="2000" dirty="0">
              <a:solidFill>
                <a:srgbClr val="000000"/>
              </a:solidFill>
              <a:latin typeface="Courier New" pitchFamily="49" charset="0"/>
              <a:cs typeface="Courier New" pitchFamily="49" charset="0"/>
            </a:endParaRPr>
          </a:p>
        </p:txBody>
      </p:sp>
      <p:sp>
        <p:nvSpPr>
          <p:cNvPr id="11" name="Rounded Rectangle 10"/>
          <p:cNvSpPr/>
          <p:nvPr/>
        </p:nvSpPr>
        <p:spPr bwMode="auto">
          <a:xfrm>
            <a:off x="1903751" y="2428971"/>
            <a:ext cx="3897443" cy="336001"/>
          </a:xfrm>
          <a:prstGeom prst="roundRect">
            <a:avLst/>
          </a:prstGeom>
          <a:noFill/>
          <a:ln w="28575" cap="flat" cmpd="sng" algn="ctr">
            <a:solidFill>
              <a:srgbClr val="993366"/>
            </a:solidFill>
            <a:prstDash val="solid"/>
            <a:tailEnd type="triangle"/>
          </a:ln>
          <a:effectLst/>
          <a:extLst/>
        </p:spPr>
        <p:txBody>
          <a:bodyPr rtlCol="0" anchor="ctr"/>
          <a:lstStyle/>
          <a:p>
            <a:pPr algn="ctr"/>
            <a:endParaRPr lang="en-SG">
              <a:latin typeface="Times New Roman" pitchFamily="18" charset="0"/>
            </a:endParaRPr>
          </a:p>
        </p:txBody>
      </p:sp>
      <p:sp>
        <p:nvSpPr>
          <p:cNvPr id="12" name="Rectangle 3"/>
          <p:cNvSpPr txBox="1">
            <a:spLocks noChangeArrowheads="1"/>
          </p:cNvSpPr>
          <p:nvPr/>
        </p:nvSpPr>
        <p:spPr bwMode="auto">
          <a:xfrm>
            <a:off x="334963" y="3470032"/>
            <a:ext cx="8561902" cy="13746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ts val="1200"/>
              </a:spcBef>
              <a:spcAft>
                <a:spcPct val="0"/>
              </a:spcAft>
              <a:buClr>
                <a:schemeClr val="bg2"/>
              </a:buClr>
              <a:buSzPct val="75000"/>
              <a:buFont typeface="Wingdings" pitchFamily="2" charset="2"/>
              <a:buChar char="n"/>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What if the problem deals</a:t>
            </a:r>
            <a:r>
              <a:rPr kumimoji="0" lang="en-US" sz="2000" b="0" i="0" u="none" strike="noStrike" kern="0" cap="none" spc="0" normalizeH="0" noProof="0" dirty="0" smtClean="0">
                <a:ln>
                  <a:noFill/>
                </a:ln>
                <a:solidFill>
                  <a:schemeClr val="tx1"/>
                </a:solidFill>
                <a:effectLst/>
                <a:uLnTx/>
                <a:uFillTx/>
                <a:latin typeface="+mn-lt"/>
                <a:ea typeface="+mn-ea"/>
                <a:cs typeface="+mn-cs"/>
              </a:rPr>
              <a:t> with more complex data, like this </a:t>
            </a:r>
            <a:r>
              <a:rPr lang="en-US" sz="2000" kern="0" dirty="0" smtClean="0">
                <a:latin typeface="+mn-lt"/>
                <a:cs typeface="+mn-cs"/>
              </a:rPr>
              <a:t>exercise</a:t>
            </a:r>
            <a:r>
              <a:rPr kumimoji="0" lang="en-US" sz="2000" b="0" i="0" u="none" strike="noStrike" kern="0" cap="none" spc="0" normalizeH="0" noProof="0" dirty="0" smtClean="0">
                <a:ln>
                  <a:noFill/>
                </a:ln>
                <a:solidFill>
                  <a:schemeClr val="tx1"/>
                </a:solidFill>
                <a:effectLst/>
                <a:uLnTx/>
                <a:uFillTx/>
                <a:latin typeface="+mn-lt"/>
                <a:ea typeface="+mn-ea"/>
                <a:cs typeface="+mn-cs"/>
              </a:rPr>
              <a:t>?</a:t>
            </a:r>
          </a:p>
          <a:p>
            <a:pPr marL="342900" marR="0" lvl="0" indent="-342900" algn="l" defTabSz="914400" rtl="0" eaLnBrk="1" fontAlgn="base" latinLnBrk="0" hangingPunct="1">
              <a:lnSpc>
                <a:spcPct val="90000"/>
              </a:lnSpc>
              <a:spcBef>
                <a:spcPts val="1200"/>
              </a:spcBef>
              <a:spcAft>
                <a:spcPct val="0"/>
              </a:spcAft>
              <a:buClr>
                <a:schemeClr val="bg2"/>
              </a:buClr>
              <a:buSzPct val="75000"/>
              <a:buFont typeface="Wingdings" pitchFamily="2" charset="2"/>
              <a:buChar char="n"/>
              <a:tabLst/>
              <a:defRPr/>
            </a:pPr>
            <a:r>
              <a:rPr lang="en-US" sz="2000" kern="0" dirty="0" smtClean="0">
                <a:latin typeface="+mn-lt"/>
                <a:cs typeface="+mn-cs"/>
              </a:rPr>
              <a:t>The simple relational operation above would have to be replaced by a more complex one. Or you could call another function to do it. For example, for this exercise:</a:t>
            </a:r>
            <a:endParaRPr kumimoji="0" lang="en-US" sz="2000" b="0" i="0" u="none" strike="noStrike" kern="0" cap="none" spc="0" normalizeH="0" noProof="0" dirty="0" smtClean="0">
              <a:ln>
                <a:noFill/>
              </a:ln>
              <a:solidFill>
                <a:schemeClr val="tx1"/>
              </a:solidFill>
              <a:effectLst/>
              <a:uLnTx/>
              <a:uFillTx/>
              <a:latin typeface="+mn-lt"/>
              <a:ea typeface="+mn-ea"/>
              <a:cs typeface="+mn-cs"/>
            </a:endParaRPr>
          </a:p>
        </p:txBody>
      </p:sp>
      <p:sp>
        <p:nvSpPr>
          <p:cNvPr id="14" name="TextBox 13"/>
          <p:cNvSpPr txBox="1"/>
          <p:nvPr/>
        </p:nvSpPr>
        <p:spPr bwMode="auto">
          <a:xfrm>
            <a:off x="809469" y="4839396"/>
            <a:ext cx="7525062" cy="116955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spcAft>
                <a:spcPts val="600"/>
              </a:spcAft>
            </a:pPr>
            <a:r>
              <a:rPr lang="en-SG" sz="2000" dirty="0" smtClean="0">
                <a:solidFill>
                  <a:srgbClr val="0000FF"/>
                </a:solidFill>
                <a:latin typeface="Courier New" pitchFamily="49" charset="0"/>
                <a:cs typeface="Courier New" pitchFamily="49" charset="0"/>
              </a:rPr>
              <a:t>for</a:t>
            </a:r>
            <a:r>
              <a:rPr lang="en-SG" sz="2000" dirty="0" smtClean="0">
                <a:solidFill>
                  <a:srgbClr val="000000"/>
                </a:solidFill>
                <a:latin typeface="Courier New" pitchFamily="49" charset="0"/>
                <a:cs typeface="Courier New" pitchFamily="49" charset="0"/>
              </a:rPr>
              <a:t> </a:t>
            </a:r>
            <a:r>
              <a:rPr lang="en-SG" sz="2000" dirty="0">
                <a:solidFill>
                  <a:srgbClr val="000000"/>
                </a:solidFill>
                <a:latin typeface="Courier New" pitchFamily="49" charset="0"/>
                <a:cs typeface="Courier New" pitchFamily="49" charset="0"/>
              </a:rPr>
              <a:t>(</a:t>
            </a:r>
            <a:r>
              <a:rPr lang="en-SG" sz="2000" dirty="0" err="1">
                <a:solidFill>
                  <a:srgbClr val="000000"/>
                </a:solidFill>
                <a:latin typeface="Courier New" pitchFamily="49" charset="0"/>
                <a:cs typeface="Courier New" pitchFamily="49" charset="0"/>
              </a:rPr>
              <a:t>i</a:t>
            </a:r>
            <a:r>
              <a:rPr lang="en-SG" sz="2000" dirty="0">
                <a:solidFill>
                  <a:srgbClr val="000000"/>
                </a:solidFill>
                <a:latin typeface="Courier New" pitchFamily="49" charset="0"/>
                <a:cs typeface="Courier New" pitchFamily="49" charset="0"/>
              </a:rPr>
              <a:t> = start_index+</a:t>
            </a:r>
            <a:r>
              <a:rPr lang="en-SG" sz="2000" dirty="0">
                <a:solidFill>
                  <a:srgbClr val="006600"/>
                </a:solidFill>
                <a:latin typeface="Courier New" pitchFamily="49" charset="0"/>
                <a:cs typeface="Courier New" pitchFamily="49" charset="0"/>
              </a:rPr>
              <a:t>1</a:t>
            </a:r>
            <a:r>
              <a:rPr lang="en-SG" sz="2000" dirty="0">
                <a:solidFill>
                  <a:srgbClr val="000000"/>
                </a:solidFill>
                <a:latin typeface="Courier New" pitchFamily="49" charset="0"/>
                <a:cs typeface="Courier New" pitchFamily="49" charset="0"/>
              </a:rPr>
              <a:t>; </a:t>
            </a:r>
            <a:r>
              <a:rPr lang="en-SG" sz="2000" dirty="0" err="1">
                <a:solidFill>
                  <a:srgbClr val="000000"/>
                </a:solidFill>
                <a:latin typeface="Courier New" pitchFamily="49" charset="0"/>
                <a:cs typeface="Courier New" pitchFamily="49" charset="0"/>
              </a:rPr>
              <a:t>i</a:t>
            </a:r>
            <a:r>
              <a:rPr lang="en-SG" sz="2000" dirty="0">
                <a:solidFill>
                  <a:srgbClr val="000000"/>
                </a:solidFill>
                <a:latin typeface="Courier New" pitchFamily="49" charset="0"/>
                <a:cs typeface="Courier New" pitchFamily="49" charset="0"/>
              </a:rPr>
              <a:t> &lt; size; </a:t>
            </a:r>
            <a:r>
              <a:rPr lang="en-SG" sz="2000" dirty="0" err="1">
                <a:solidFill>
                  <a:srgbClr val="000000"/>
                </a:solidFill>
                <a:latin typeface="Courier New" pitchFamily="49" charset="0"/>
                <a:cs typeface="Courier New" pitchFamily="49" charset="0"/>
              </a:rPr>
              <a:t>i</a:t>
            </a:r>
            <a:r>
              <a:rPr lang="en-SG" sz="2000" dirty="0">
                <a:solidFill>
                  <a:srgbClr val="000000"/>
                </a:solidFill>
                <a:latin typeface="Courier New" pitchFamily="49" charset="0"/>
                <a:cs typeface="Courier New" pitchFamily="49" charset="0"/>
              </a:rPr>
              <a:t>++)</a:t>
            </a:r>
          </a:p>
          <a:p>
            <a:pPr eaLnBrk="1" hangingPunct="1">
              <a:spcAft>
                <a:spcPts val="600"/>
              </a:spcAft>
            </a:pPr>
            <a:r>
              <a:rPr lang="en-SG" sz="2000" dirty="0">
                <a:solidFill>
                  <a:srgbClr val="000000"/>
                </a:solidFill>
                <a:latin typeface="Courier New" pitchFamily="49" charset="0"/>
                <a:cs typeface="Courier New" pitchFamily="49" charset="0"/>
              </a:rPr>
              <a:t>	</a:t>
            </a:r>
            <a:r>
              <a:rPr lang="en-SG" sz="2000" dirty="0" smtClean="0">
                <a:solidFill>
                  <a:srgbClr val="0000FF"/>
                </a:solidFill>
                <a:latin typeface="Courier New" pitchFamily="49" charset="0"/>
                <a:cs typeface="Courier New" pitchFamily="49" charset="0"/>
              </a:rPr>
              <a:t>if</a:t>
            </a:r>
            <a:r>
              <a:rPr lang="en-SG" sz="2000" dirty="0" smtClean="0">
                <a:solidFill>
                  <a:srgbClr val="000000"/>
                </a:solidFill>
                <a:latin typeface="Courier New" pitchFamily="49" charset="0"/>
                <a:cs typeface="Courier New" pitchFamily="49" charset="0"/>
              </a:rPr>
              <a:t> ( </a:t>
            </a:r>
            <a:r>
              <a:rPr lang="en-SG" sz="2000" dirty="0" err="1" smtClean="0">
                <a:solidFill>
                  <a:srgbClr val="000000"/>
                </a:solidFill>
                <a:latin typeface="Courier New" pitchFamily="49" charset="0"/>
                <a:cs typeface="Courier New" pitchFamily="49" charset="0"/>
              </a:rPr>
              <a:t>lessThan</a:t>
            </a:r>
            <a:r>
              <a:rPr lang="en-SG" sz="2000" dirty="0" smtClean="0">
                <a:solidFill>
                  <a:srgbClr val="000000"/>
                </a:solidFill>
                <a:latin typeface="Courier New" pitchFamily="49" charset="0"/>
                <a:cs typeface="Courier New" pitchFamily="49" charset="0"/>
              </a:rPr>
              <a:t>(x, y, </a:t>
            </a:r>
            <a:r>
              <a:rPr lang="en-SG" sz="2000" dirty="0" err="1" smtClean="0">
                <a:solidFill>
                  <a:srgbClr val="000000"/>
                </a:solidFill>
                <a:latin typeface="Courier New" pitchFamily="49" charset="0"/>
                <a:cs typeface="Courier New" pitchFamily="49" charset="0"/>
              </a:rPr>
              <a:t>i</a:t>
            </a:r>
            <a:r>
              <a:rPr lang="en-SG" sz="2000" dirty="0" smtClean="0">
                <a:solidFill>
                  <a:srgbClr val="000000"/>
                </a:solidFill>
                <a:latin typeface="Courier New" pitchFamily="49" charset="0"/>
                <a:cs typeface="Courier New" pitchFamily="49" charset="0"/>
              </a:rPr>
              <a:t>, </a:t>
            </a:r>
            <a:r>
              <a:rPr lang="en-SG" sz="2000" dirty="0" err="1" smtClean="0">
                <a:solidFill>
                  <a:srgbClr val="000000"/>
                </a:solidFill>
                <a:latin typeface="Courier New" pitchFamily="49" charset="0"/>
                <a:cs typeface="Courier New" pitchFamily="49" charset="0"/>
              </a:rPr>
              <a:t>min_index</a:t>
            </a:r>
            <a:r>
              <a:rPr lang="en-SG" sz="2000" dirty="0" smtClean="0">
                <a:solidFill>
                  <a:srgbClr val="000000"/>
                </a:solidFill>
                <a:latin typeface="Courier New" pitchFamily="49" charset="0"/>
                <a:cs typeface="Courier New" pitchFamily="49" charset="0"/>
              </a:rPr>
              <a:t>) )</a:t>
            </a:r>
            <a:endParaRPr lang="en-SG" sz="2000" dirty="0">
              <a:solidFill>
                <a:srgbClr val="000000"/>
              </a:solidFill>
              <a:latin typeface="Courier New" pitchFamily="49" charset="0"/>
              <a:cs typeface="Courier New" pitchFamily="49" charset="0"/>
            </a:endParaRPr>
          </a:p>
          <a:p>
            <a:pPr eaLnBrk="1" hangingPunct="1">
              <a:spcAft>
                <a:spcPts val="600"/>
              </a:spcAft>
            </a:pPr>
            <a:r>
              <a:rPr lang="en-SG" sz="2000" dirty="0">
                <a:solidFill>
                  <a:srgbClr val="000000"/>
                </a:solidFill>
                <a:latin typeface="Courier New" pitchFamily="49" charset="0"/>
                <a:cs typeface="Courier New" pitchFamily="49" charset="0"/>
              </a:rPr>
              <a:t>		</a:t>
            </a:r>
            <a:r>
              <a:rPr lang="en-SG" sz="2000" dirty="0" err="1" smtClean="0">
                <a:solidFill>
                  <a:srgbClr val="000000"/>
                </a:solidFill>
                <a:latin typeface="Courier New" pitchFamily="49" charset="0"/>
                <a:cs typeface="Courier New" pitchFamily="49" charset="0"/>
              </a:rPr>
              <a:t>min_index</a:t>
            </a:r>
            <a:r>
              <a:rPr lang="en-SG" sz="2000" dirty="0" smtClean="0">
                <a:solidFill>
                  <a:srgbClr val="000000"/>
                </a:solidFill>
                <a:latin typeface="Courier New" pitchFamily="49" charset="0"/>
                <a:cs typeface="Courier New" pitchFamily="49" charset="0"/>
              </a:rPr>
              <a:t> </a:t>
            </a:r>
            <a:r>
              <a:rPr lang="en-SG" sz="2000" dirty="0">
                <a:solidFill>
                  <a:srgbClr val="000000"/>
                </a:solidFill>
                <a:latin typeface="Courier New" pitchFamily="49" charset="0"/>
                <a:cs typeface="Courier New" pitchFamily="49" charset="0"/>
              </a:rPr>
              <a:t>= </a:t>
            </a:r>
            <a:r>
              <a:rPr lang="en-SG" sz="2000" dirty="0" err="1">
                <a:solidFill>
                  <a:srgbClr val="000000"/>
                </a:solidFill>
                <a:latin typeface="Courier New" pitchFamily="49" charset="0"/>
                <a:cs typeface="Courier New" pitchFamily="49" charset="0"/>
              </a:rPr>
              <a:t>i</a:t>
            </a:r>
            <a:r>
              <a:rPr lang="en-SG" sz="2000" dirty="0" smtClean="0">
                <a:solidFill>
                  <a:srgbClr val="000000"/>
                </a:solidFill>
                <a:latin typeface="Courier New" pitchFamily="49" charset="0"/>
                <a:cs typeface="Courier New" pitchFamily="49" charset="0"/>
              </a:rPr>
              <a:t>;</a:t>
            </a:r>
            <a:endParaRPr lang="en-SG" sz="2000" dirty="0">
              <a:solidFill>
                <a:srgbClr val="000000"/>
              </a:solidFill>
              <a:latin typeface="Courier New" pitchFamily="49" charset="0"/>
              <a:cs typeface="Courier New" pitchFamily="49" charset="0"/>
            </a:endParaRPr>
          </a:p>
        </p:txBody>
      </p:sp>
      <p:sp>
        <p:nvSpPr>
          <p:cNvPr id="15" name="Rounded Rectangle 14"/>
          <p:cNvSpPr/>
          <p:nvPr/>
        </p:nvSpPr>
        <p:spPr bwMode="auto">
          <a:xfrm>
            <a:off x="1936408" y="5259256"/>
            <a:ext cx="4834506" cy="336001"/>
          </a:xfrm>
          <a:prstGeom prst="roundRect">
            <a:avLst/>
          </a:prstGeom>
          <a:noFill/>
          <a:ln w="28575" cap="flat" cmpd="sng" algn="ctr">
            <a:solidFill>
              <a:srgbClr val="993366"/>
            </a:solidFill>
            <a:prstDash val="solid"/>
            <a:tailEnd type="triangle"/>
          </a:ln>
          <a:effectLst/>
          <a:extLst/>
        </p:spPr>
        <p:txBody>
          <a:bodyPr rtlCol="0" anchor="ctr"/>
          <a:lstStyle/>
          <a:p>
            <a:pPr algn="ctr"/>
            <a:endParaRPr lang="en-SG">
              <a:latin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dissolve">
                                      <p:cBhvr>
                                        <p:cTn id="2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4" grpId="0" animBg="1"/>
      <p:bldP spid="15"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857250"/>
          </a:xfrm>
        </p:spPr>
        <p:txBody>
          <a:bodyPr/>
          <a:lstStyle/>
          <a:p>
            <a:pPr eaLnBrk="1" hangingPunct="1"/>
            <a:r>
              <a:rPr lang="en-US" sz="4000" dirty="0" smtClean="0">
                <a:solidFill>
                  <a:srgbClr val="9933FF"/>
                </a:solidFill>
                <a:latin typeface="Garamond" pitchFamily="18" charset="0"/>
              </a:rPr>
              <a:t>9. Exercise #2: Points and Lines (3/6) </a:t>
            </a:r>
          </a:p>
        </p:txBody>
      </p:sp>
      <p:sp>
        <p:nvSpPr>
          <p:cNvPr id="138243" name="Rectangle 3"/>
          <p:cNvSpPr>
            <a:spLocks noGrp="1" noChangeArrowheads="1"/>
          </p:cNvSpPr>
          <p:nvPr>
            <p:ph idx="1"/>
          </p:nvPr>
        </p:nvSpPr>
        <p:spPr>
          <a:xfrm>
            <a:off x="334963" y="1314451"/>
            <a:ext cx="8351837" cy="376564"/>
          </a:xfrm>
        </p:spPr>
        <p:txBody>
          <a:bodyPr/>
          <a:lstStyle/>
          <a:p>
            <a:pPr eaLnBrk="1" hangingPunct="1">
              <a:lnSpc>
                <a:spcPct val="90000"/>
              </a:lnSpc>
              <a:spcBef>
                <a:spcPts val="1200"/>
              </a:spcBef>
            </a:pPr>
            <a:r>
              <a:rPr lang="en-US" sz="2000" dirty="0" smtClean="0">
                <a:solidFill>
                  <a:schemeClr val="tx1"/>
                </a:solidFill>
              </a:rPr>
              <a:t>Here’s the incomplete </a:t>
            </a:r>
            <a:r>
              <a:rPr lang="en-US" sz="2000" dirty="0" err="1" smtClean="0"/>
              <a:t>lessThan</a:t>
            </a:r>
            <a:r>
              <a:rPr lang="en-US" sz="2000" dirty="0" smtClean="0"/>
              <a:t>() </a:t>
            </a:r>
            <a:r>
              <a:rPr lang="en-US" sz="2000" dirty="0" smtClean="0">
                <a:solidFill>
                  <a:schemeClr val="tx1"/>
                </a:solidFill>
              </a:rPr>
              <a:t>function:</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35</a:t>
            </a:fld>
            <a:endParaRPr lang="en-SG" dirty="0">
              <a:solidFill>
                <a:srgbClr val="000000"/>
              </a:solidFill>
            </a:endParaRPr>
          </a:p>
        </p:txBody>
      </p:sp>
      <p:sp>
        <p:nvSpPr>
          <p:cNvPr id="15"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
        <p:nvSpPr>
          <p:cNvPr id="16" name="TextBox 15"/>
          <p:cNvSpPr txBox="1"/>
          <p:nvPr/>
        </p:nvSpPr>
        <p:spPr bwMode="auto">
          <a:xfrm>
            <a:off x="457200" y="1709988"/>
            <a:ext cx="8466138" cy="3785652"/>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65138" algn="l"/>
                <a:tab pos="914400" algn="l"/>
                <a:tab pos="1379538" algn="l"/>
                <a:tab pos="1828800" algn="l"/>
              </a:tabLst>
            </a:pPr>
            <a:r>
              <a:rPr lang="en-SG" sz="1600" b="1" dirty="0">
                <a:solidFill>
                  <a:srgbClr val="800000"/>
                </a:solidFill>
                <a:latin typeface="Courier New" pitchFamily="49" charset="0"/>
                <a:cs typeface="Courier New" pitchFamily="49" charset="0"/>
              </a:rPr>
              <a:t>// </a:t>
            </a:r>
            <a:r>
              <a:rPr lang="en-SG" sz="1600" b="1" dirty="0" smtClean="0">
                <a:solidFill>
                  <a:srgbClr val="800000"/>
                </a:solidFill>
                <a:latin typeface="Courier New" pitchFamily="49" charset="0"/>
                <a:cs typeface="Courier New" pitchFamily="49" charset="0"/>
              </a:rPr>
              <a:t>Returns 1 if point at index p is </a:t>
            </a:r>
            <a:r>
              <a:rPr lang="en-US" sz="1600" b="1" dirty="0" smtClean="0">
                <a:solidFill>
                  <a:srgbClr val="800000"/>
                </a:solidFill>
                <a:latin typeface="Courier New" pitchFamily="49" charset="0"/>
                <a:cs typeface="Courier New" pitchFamily="49" charset="0"/>
              </a:rPr>
              <a:t>"</a:t>
            </a:r>
            <a:r>
              <a:rPr lang="en-SG" sz="1600" b="1" dirty="0" smtClean="0">
                <a:solidFill>
                  <a:srgbClr val="800000"/>
                </a:solidFill>
                <a:latin typeface="Courier New" pitchFamily="49" charset="0"/>
                <a:cs typeface="Courier New" pitchFamily="49" charset="0"/>
              </a:rPr>
              <a:t>less than</a:t>
            </a:r>
            <a:r>
              <a:rPr lang="en-US" sz="1600" b="1" dirty="0" smtClean="0">
                <a:solidFill>
                  <a:srgbClr val="800000"/>
                </a:solidFill>
                <a:latin typeface="Courier New" pitchFamily="49" charset="0"/>
                <a:cs typeface="Courier New" pitchFamily="49" charset="0"/>
              </a:rPr>
              <a:t>"</a:t>
            </a:r>
            <a:r>
              <a:rPr lang="en-SG" sz="1600" b="1" dirty="0" smtClean="0">
                <a:solidFill>
                  <a:srgbClr val="800000"/>
                </a:solidFill>
                <a:latin typeface="Courier New" pitchFamily="49" charset="0"/>
                <a:cs typeface="Courier New" pitchFamily="49" charset="0"/>
              </a:rPr>
              <a:t> point at index q;</a:t>
            </a:r>
          </a:p>
          <a:p>
            <a:pPr eaLnBrk="1" hangingPunct="1">
              <a:tabLst>
                <a:tab pos="465138" algn="l"/>
                <a:tab pos="914400" algn="l"/>
                <a:tab pos="1379538" algn="l"/>
                <a:tab pos="1828800" algn="l"/>
              </a:tabLst>
            </a:pPr>
            <a:r>
              <a:rPr lang="en-SG" sz="1600" b="1" dirty="0" smtClean="0">
                <a:solidFill>
                  <a:srgbClr val="800000"/>
                </a:solidFill>
                <a:latin typeface="Courier New" pitchFamily="49" charset="0"/>
                <a:cs typeface="Courier New" pitchFamily="49" charset="0"/>
              </a:rPr>
              <a:t>// otherwise returns 0.</a:t>
            </a:r>
          </a:p>
          <a:p>
            <a:pPr eaLnBrk="1" hangingPunct="1">
              <a:tabLst>
                <a:tab pos="465138" algn="l"/>
                <a:tab pos="914400" algn="l"/>
                <a:tab pos="1379538" algn="l"/>
                <a:tab pos="1828800" algn="l"/>
              </a:tabLst>
            </a:pPr>
            <a:r>
              <a:rPr lang="en-US" sz="1600" b="1" dirty="0" smtClean="0">
                <a:solidFill>
                  <a:srgbClr val="800000"/>
                </a:solidFill>
                <a:latin typeface="Courier New" pitchFamily="49" charset="0"/>
                <a:cs typeface="Courier New" pitchFamily="49" charset="0"/>
              </a:rPr>
              <a:t>// Point at index p is "less than" point at index q if the former</a:t>
            </a:r>
          </a:p>
          <a:p>
            <a:pPr eaLnBrk="1" hangingPunct="1">
              <a:tabLst>
                <a:tab pos="465138" algn="l"/>
                <a:tab pos="914400" algn="l"/>
                <a:tab pos="1379538" algn="l"/>
                <a:tab pos="1828800" algn="l"/>
              </a:tabLst>
            </a:pPr>
            <a:r>
              <a:rPr lang="en-US" sz="1600" b="1" dirty="0" smtClean="0">
                <a:solidFill>
                  <a:srgbClr val="800000"/>
                </a:solidFill>
                <a:latin typeface="Courier New" pitchFamily="49" charset="0"/>
                <a:cs typeface="Courier New" pitchFamily="49" charset="0"/>
              </a:rPr>
              <a:t>// has a smaller x-coordinate, or if their x-coordinates are the</a:t>
            </a:r>
          </a:p>
          <a:p>
            <a:pPr eaLnBrk="1" hangingPunct="1">
              <a:tabLst>
                <a:tab pos="465138" algn="l"/>
                <a:tab pos="914400" algn="l"/>
                <a:tab pos="1379538" algn="l"/>
                <a:tab pos="1828800" algn="l"/>
              </a:tabLst>
            </a:pPr>
            <a:r>
              <a:rPr lang="en-US" sz="1600" b="1" dirty="0" smtClean="0">
                <a:solidFill>
                  <a:srgbClr val="800000"/>
                </a:solidFill>
                <a:latin typeface="Courier New" pitchFamily="49" charset="0"/>
                <a:cs typeface="Courier New" pitchFamily="49" charset="0"/>
              </a:rPr>
              <a:t>// same, then the former has a smaller y-coordinate.</a:t>
            </a:r>
            <a:endParaRPr lang="en-SG" sz="1600" b="1" dirty="0">
              <a:solidFill>
                <a:srgbClr val="8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err="1" smtClean="0">
                <a:solidFill>
                  <a:srgbClr val="0000FF"/>
                </a:solidFill>
                <a:latin typeface="Courier New" pitchFamily="49" charset="0"/>
                <a:cs typeface="Courier New" pitchFamily="49" charset="0"/>
              </a:rPr>
              <a:t>int</a:t>
            </a:r>
            <a:r>
              <a:rPr lang="en-SG" sz="1600" b="1" dirty="0" smtClean="0">
                <a:solidFill>
                  <a:srgbClr val="000000"/>
                </a:solidFill>
                <a:latin typeface="Courier New" pitchFamily="49" charset="0"/>
                <a:cs typeface="Courier New" pitchFamily="49" charset="0"/>
              </a:rPr>
              <a:t> </a:t>
            </a:r>
            <a:r>
              <a:rPr lang="en-SG" sz="1600" b="1" dirty="0" err="1" smtClean="0">
                <a:solidFill>
                  <a:srgbClr val="000000"/>
                </a:solidFill>
                <a:latin typeface="Courier New" pitchFamily="49" charset="0"/>
                <a:cs typeface="Courier New" pitchFamily="49" charset="0"/>
              </a:rPr>
              <a:t>lessThan</a:t>
            </a:r>
            <a:r>
              <a:rPr lang="en-SG" sz="1600" b="1" dirty="0" smtClean="0">
                <a:solidFill>
                  <a:srgbClr val="000000"/>
                </a:solidFill>
                <a:latin typeface="Courier New" pitchFamily="49" charset="0"/>
                <a:cs typeface="Courier New" pitchFamily="49" charset="0"/>
              </a:rPr>
              <a:t>(</a:t>
            </a:r>
            <a:r>
              <a:rPr lang="en-SG" sz="1600" b="1" dirty="0" err="1" smtClean="0">
                <a:solidFill>
                  <a:srgbClr val="0000FF"/>
                </a:solidFill>
                <a:latin typeface="Courier New" pitchFamily="49" charset="0"/>
                <a:cs typeface="Courier New" pitchFamily="49" charset="0"/>
              </a:rPr>
              <a:t>int</a:t>
            </a:r>
            <a:r>
              <a:rPr lang="en-SG" sz="1600" b="1" dirty="0" smtClean="0">
                <a:solidFill>
                  <a:srgbClr val="000000"/>
                </a:solidFill>
                <a:latin typeface="Courier New" pitchFamily="49" charset="0"/>
                <a:cs typeface="Courier New" pitchFamily="49" charset="0"/>
              </a:rPr>
              <a:t> x[],</a:t>
            </a:r>
            <a:r>
              <a:rPr lang="en-SG" sz="1600" b="1" dirty="0" smtClean="0">
                <a:solidFill>
                  <a:srgbClr val="0000FF"/>
                </a:solidFill>
                <a:latin typeface="Courier New" pitchFamily="49" charset="0"/>
                <a:cs typeface="Courier New" pitchFamily="49" charset="0"/>
              </a:rPr>
              <a:t> </a:t>
            </a:r>
            <a:r>
              <a:rPr lang="en-SG" sz="1600" b="1" dirty="0" err="1" smtClean="0">
                <a:solidFill>
                  <a:srgbClr val="0000FF"/>
                </a:solidFill>
                <a:latin typeface="Courier New" pitchFamily="49" charset="0"/>
                <a:cs typeface="Courier New" pitchFamily="49" charset="0"/>
              </a:rPr>
              <a:t>int</a:t>
            </a:r>
            <a:r>
              <a:rPr lang="en-SG" sz="1600" b="1" dirty="0" smtClean="0">
                <a:solidFill>
                  <a:srgbClr val="0000FF"/>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y[],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p, </a:t>
            </a:r>
            <a:r>
              <a:rPr lang="en-SG" sz="1600" b="1" dirty="0" err="1" smtClean="0">
                <a:solidFill>
                  <a:srgbClr val="0000FF"/>
                </a:solidFill>
                <a:latin typeface="Courier New" pitchFamily="49" charset="0"/>
                <a:cs typeface="Courier New" pitchFamily="49" charset="0"/>
              </a:rPr>
              <a:t>int</a:t>
            </a:r>
            <a:r>
              <a:rPr lang="en-SG" sz="1600" b="1" dirty="0" smtClean="0">
                <a:solidFill>
                  <a:srgbClr val="000000"/>
                </a:solidFill>
                <a:latin typeface="Courier New" pitchFamily="49" charset="0"/>
                <a:cs typeface="Courier New" pitchFamily="49" charset="0"/>
              </a:rPr>
              <a:t> q) {</a:t>
            </a:r>
            <a:endParaRPr lang="en-SG" sz="1600" b="1" dirty="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US"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US"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a:t>
            </a:r>
          </a:p>
        </p:txBody>
      </p:sp>
      <p:sp>
        <p:nvSpPr>
          <p:cNvPr id="17" name="TextBox 16"/>
          <p:cNvSpPr txBox="1"/>
          <p:nvPr/>
        </p:nvSpPr>
        <p:spPr bwMode="auto">
          <a:xfrm>
            <a:off x="824248" y="3540515"/>
            <a:ext cx="7598535" cy="70788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65138" algn="l"/>
                <a:tab pos="914400" algn="l"/>
                <a:tab pos="1379538" algn="l"/>
                <a:tab pos="1828800" algn="l"/>
              </a:tabLst>
            </a:pPr>
            <a:r>
              <a:rPr lang="en-SG" sz="2000" b="1" dirty="0" smtClean="0">
                <a:solidFill>
                  <a:srgbClr val="0000FF"/>
                </a:solidFill>
                <a:latin typeface="Courier New" pitchFamily="49" charset="0"/>
                <a:cs typeface="Courier New" pitchFamily="49" charset="0"/>
              </a:rPr>
              <a:t>return</a:t>
            </a:r>
            <a:r>
              <a:rPr lang="en-SG" sz="2000" b="1" dirty="0" smtClean="0">
                <a:solidFill>
                  <a:srgbClr val="000000"/>
                </a:solidFill>
                <a:latin typeface="Courier New" pitchFamily="49" charset="0"/>
                <a:cs typeface="Courier New" pitchFamily="49" charset="0"/>
              </a:rPr>
              <a:t> (x[p] &lt; x[q])</a:t>
            </a:r>
          </a:p>
          <a:p>
            <a:pPr eaLnBrk="1" hangingPunct="1">
              <a:tabLst>
                <a:tab pos="465138" algn="l"/>
                <a:tab pos="914400" algn="l"/>
                <a:tab pos="1379538" algn="l"/>
                <a:tab pos="1828800" algn="l"/>
              </a:tabLst>
            </a:pPr>
            <a:r>
              <a:rPr lang="en-US" sz="2000" b="1" dirty="0" smtClean="0">
                <a:solidFill>
                  <a:srgbClr val="000000"/>
                </a:solidFill>
                <a:latin typeface="Courier New" pitchFamily="49" charset="0"/>
                <a:cs typeface="Courier New" pitchFamily="49" charset="0"/>
              </a:rPr>
              <a:t>		   || ( (x[p] == x[q]) &amp;&amp; (y[p] &lt; y[q]) );</a:t>
            </a:r>
            <a:endParaRPr lang="en-SG" sz="2000" b="1" dirty="0">
              <a:solidFill>
                <a:srgbClr val="000000"/>
              </a:solidFill>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857250"/>
          </a:xfrm>
        </p:spPr>
        <p:txBody>
          <a:bodyPr/>
          <a:lstStyle/>
          <a:p>
            <a:pPr eaLnBrk="1" hangingPunct="1"/>
            <a:r>
              <a:rPr lang="en-US" sz="4000" dirty="0" smtClean="0">
                <a:solidFill>
                  <a:srgbClr val="9933FF"/>
                </a:solidFill>
                <a:latin typeface="Garamond" pitchFamily="18" charset="0"/>
              </a:rPr>
              <a:t>9. Exercise #2: Points and Lines (4/6) </a:t>
            </a:r>
          </a:p>
        </p:txBody>
      </p:sp>
      <p:sp>
        <p:nvSpPr>
          <p:cNvPr id="138243" name="Rectangle 3"/>
          <p:cNvSpPr>
            <a:spLocks noGrp="1" noChangeArrowheads="1"/>
          </p:cNvSpPr>
          <p:nvPr>
            <p:ph idx="1"/>
          </p:nvPr>
        </p:nvSpPr>
        <p:spPr>
          <a:xfrm>
            <a:off x="334963" y="1314451"/>
            <a:ext cx="8351837" cy="376564"/>
          </a:xfrm>
        </p:spPr>
        <p:txBody>
          <a:bodyPr/>
          <a:lstStyle/>
          <a:p>
            <a:pPr eaLnBrk="1" hangingPunct="1">
              <a:lnSpc>
                <a:spcPct val="90000"/>
              </a:lnSpc>
              <a:spcBef>
                <a:spcPts val="1200"/>
              </a:spcBef>
            </a:pPr>
            <a:r>
              <a:rPr lang="en-US" sz="2000" dirty="0" smtClean="0">
                <a:solidFill>
                  <a:schemeClr val="tx1"/>
                </a:solidFill>
              </a:rPr>
              <a:t>Here’s the incomplete </a:t>
            </a:r>
            <a:r>
              <a:rPr lang="en-US" sz="2000" dirty="0" err="1" smtClean="0"/>
              <a:t>sortPoints</a:t>
            </a:r>
            <a:r>
              <a:rPr lang="en-US" sz="2000" dirty="0" smtClean="0"/>
              <a:t>() </a:t>
            </a:r>
            <a:r>
              <a:rPr lang="en-US" sz="2000" dirty="0" smtClean="0">
                <a:solidFill>
                  <a:schemeClr val="tx1"/>
                </a:solidFill>
              </a:rPr>
              <a:t>function:</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36</a:t>
            </a:fld>
            <a:endParaRPr lang="en-SG" dirty="0">
              <a:solidFill>
                <a:srgbClr val="000000"/>
              </a:solidFill>
            </a:endParaRPr>
          </a:p>
        </p:txBody>
      </p:sp>
      <p:sp>
        <p:nvSpPr>
          <p:cNvPr id="15"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
        <p:nvSpPr>
          <p:cNvPr id="16" name="TextBox 15"/>
          <p:cNvSpPr txBox="1"/>
          <p:nvPr/>
        </p:nvSpPr>
        <p:spPr bwMode="auto">
          <a:xfrm>
            <a:off x="457200" y="1709988"/>
            <a:ext cx="8466138" cy="4770537"/>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65138" algn="l"/>
                <a:tab pos="914400" algn="l"/>
                <a:tab pos="1379538" algn="l"/>
                <a:tab pos="1828800" algn="l"/>
              </a:tabLst>
            </a:pPr>
            <a:r>
              <a:rPr lang="en-SG" sz="1600" b="1" dirty="0">
                <a:solidFill>
                  <a:srgbClr val="800000"/>
                </a:solidFill>
                <a:latin typeface="Courier New" pitchFamily="49" charset="0"/>
                <a:cs typeface="Courier New" pitchFamily="49" charset="0"/>
              </a:rPr>
              <a:t>// </a:t>
            </a:r>
            <a:r>
              <a:rPr lang="en-SG" sz="1600" b="1" dirty="0" smtClean="0">
                <a:solidFill>
                  <a:srgbClr val="800000"/>
                </a:solidFill>
                <a:latin typeface="Courier New" pitchFamily="49" charset="0"/>
                <a:cs typeface="Courier New" pitchFamily="49" charset="0"/>
              </a:rPr>
              <a:t>Sort points in ascending order of x-, and then y-coordinates</a:t>
            </a:r>
            <a:endParaRPr lang="en-SG" sz="1600" b="1" dirty="0">
              <a:solidFill>
                <a:srgbClr val="8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FF"/>
                </a:solidFill>
                <a:latin typeface="Courier New" pitchFamily="49" charset="0"/>
                <a:cs typeface="Courier New" pitchFamily="49" charset="0"/>
              </a:rPr>
              <a:t>void</a:t>
            </a:r>
            <a:r>
              <a:rPr lang="en-SG" sz="1600" b="1" dirty="0">
                <a:solidFill>
                  <a:srgbClr val="000000"/>
                </a:solidFill>
                <a:latin typeface="Courier New" pitchFamily="49" charset="0"/>
                <a:cs typeface="Courier New" pitchFamily="49" charset="0"/>
              </a:rPr>
              <a:t> </a:t>
            </a:r>
            <a:r>
              <a:rPr lang="en-SG" sz="1600" b="1" dirty="0" err="1" smtClean="0">
                <a:solidFill>
                  <a:srgbClr val="000000"/>
                </a:solidFill>
                <a:latin typeface="Courier New" pitchFamily="49" charset="0"/>
                <a:cs typeface="Courier New" pitchFamily="49" charset="0"/>
              </a:rPr>
              <a:t>sortPoints</a:t>
            </a:r>
            <a:r>
              <a:rPr lang="en-SG" sz="1600" b="1" dirty="0" smtClean="0">
                <a:solidFill>
                  <a:srgbClr val="000000"/>
                </a:solidFill>
                <a:latin typeface="Courier New" pitchFamily="49" charset="0"/>
                <a:cs typeface="Courier New" pitchFamily="49" charset="0"/>
              </a:rPr>
              <a:t>(</a:t>
            </a:r>
            <a:r>
              <a:rPr lang="en-SG" sz="1600" b="1" dirty="0" err="1" smtClean="0">
                <a:solidFill>
                  <a:srgbClr val="0000FF"/>
                </a:solidFill>
                <a:latin typeface="Courier New" pitchFamily="49" charset="0"/>
                <a:cs typeface="Courier New" pitchFamily="49" charset="0"/>
              </a:rPr>
              <a:t>int</a:t>
            </a:r>
            <a:r>
              <a:rPr lang="en-SG" sz="1600" b="1" dirty="0" smtClean="0">
                <a:solidFill>
                  <a:srgbClr val="000000"/>
                </a:solidFill>
                <a:latin typeface="Courier New" pitchFamily="49" charset="0"/>
                <a:cs typeface="Courier New" pitchFamily="49" charset="0"/>
              </a:rPr>
              <a:t> x[],</a:t>
            </a:r>
            <a:r>
              <a:rPr lang="en-SG" sz="1600" b="1" dirty="0" smtClean="0">
                <a:solidFill>
                  <a:srgbClr val="0000FF"/>
                </a:solidFill>
                <a:latin typeface="Courier New" pitchFamily="49" charset="0"/>
                <a:cs typeface="Courier New" pitchFamily="49" charset="0"/>
              </a:rPr>
              <a:t> </a:t>
            </a:r>
            <a:r>
              <a:rPr lang="en-SG" sz="1600" b="1" dirty="0" err="1" smtClean="0">
                <a:solidFill>
                  <a:srgbClr val="0000FF"/>
                </a:solidFill>
                <a:latin typeface="Courier New" pitchFamily="49" charset="0"/>
                <a:cs typeface="Courier New" pitchFamily="49" charset="0"/>
              </a:rPr>
              <a:t>int</a:t>
            </a:r>
            <a:r>
              <a:rPr lang="en-SG" sz="1600" b="1" dirty="0" smtClean="0">
                <a:solidFill>
                  <a:srgbClr val="0000FF"/>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y,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a:t>
            </a:r>
            <a:r>
              <a:rPr lang="en-SG" sz="1600" b="1" dirty="0" smtClean="0">
                <a:solidFill>
                  <a:srgbClr val="000000"/>
                </a:solidFill>
                <a:latin typeface="Courier New" pitchFamily="49" charset="0"/>
                <a:cs typeface="Courier New" pitchFamily="49" charset="0"/>
              </a:rPr>
              <a:t>) {</a:t>
            </a:r>
            <a:endParaRPr lang="en-SG" sz="1600" b="1" dirty="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start,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temp</a:t>
            </a:r>
            <a:r>
              <a:rPr lang="en-SG" sz="1600" b="1" dirty="0" smtClean="0">
                <a:solidFill>
                  <a:srgbClr val="000000"/>
                </a:solidFill>
                <a:latin typeface="Courier New" pitchFamily="49" charset="0"/>
                <a:cs typeface="Courier New" pitchFamily="49" charset="0"/>
              </a:rPr>
              <a:t>;</a:t>
            </a: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smtClean="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endParaRPr lang="en-SG" sz="1600" b="1" dirty="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a:t>
            </a:r>
          </a:p>
        </p:txBody>
      </p:sp>
      <p:sp>
        <p:nvSpPr>
          <p:cNvPr id="17" name="TextBox 16"/>
          <p:cNvSpPr txBox="1"/>
          <p:nvPr/>
        </p:nvSpPr>
        <p:spPr bwMode="auto">
          <a:xfrm>
            <a:off x="465826" y="2613236"/>
            <a:ext cx="8436634" cy="30469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start </a:t>
            </a:r>
            <a:r>
              <a:rPr lang="en-SG" sz="1600" b="1" dirty="0">
                <a:solidFill>
                  <a:srgbClr val="000000"/>
                </a:solidFill>
                <a:latin typeface="Courier New" pitchFamily="49" charset="0"/>
                <a:cs typeface="Courier New" pitchFamily="49" charset="0"/>
              </a:rPr>
              <a:t>=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start </a:t>
            </a:r>
            <a:r>
              <a:rPr lang="en-SG" sz="1600" b="1" dirty="0">
                <a:solidFill>
                  <a:srgbClr val="000000"/>
                </a:solidFill>
                <a:latin typeface="Courier New" pitchFamily="49" charset="0"/>
                <a:cs typeface="Courier New" pitchFamily="49" charset="0"/>
              </a:rPr>
              <a:t>&lt; size-</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start++) {</a:t>
            </a:r>
            <a:endParaRPr lang="en-SG" sz="1600" b="1" dirty="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find the index of minimum element </a:t>
            </a: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a:t>
            </a:r>
            <a:r>
              <a:rPr lang="en-SG" sz="1600" b="1" dirty="0" smtClean="0">
                <a:solidFill>
                  <a:srgbClr val="000000"/>
                </a:solidFill>
                <a:latin typeface="Courier New" pitchFamily="49" charset="0"/>
                <a:cs typeface="Courier New" pitchFamily="49" charset="0"/>
              </a:rPr>
              <a:t>start;</a:t>
            </a:r>
            <a:endParaRPr lang="en-SG" sz="1600" b="1" dirty="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 </a:t>
            </a:r>
            <a:r>
              <a:rPr lang="en-SG" sz="1600" b="1" dirty="0" smtClean="0">
                <a:solidFill>
                  <a:srgbClr val="000000"/>
                </a:solidFill>
                <a:latin typeface="Courier New" pitchFamily="49" charset="0"/>
                <a:cs typeface="Courier New" pitchFamily="49" charset="0"/>
              </a:rPr>
              <a:t>start+</a:t>
            </a:r>
            <a:r>
              <a:rPr lang="en-SG" sz="1600" b="1" dirty="0" smtClean="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&lt; size; </a:t>
            </a:r>
            <a:r>
              <a:rPr lang="en-SG" sz="1600" b="1" dirty="0" err="1">
                <a:solidFill>
                  <a:srgbClr val="000000"/>
                </a:solidFill>
                <a:latin typeface="Courier New" pitchFamily="49" charset="0"/>
                <a:cs typeface="Courier New" pitchFamily="49" charset="0"/>
              </a:rPr>
              <a:t>i</a:t>
            </a:r>
            <a:r>
              <a:rPr lang="en-SG" sz="1600" b="1" dirty="0" smtClean="0">
                <a:solidFill>
                  <a:srgbClr val="000000"/>
                </a:solidFill>
                <a:latin typeface="Courier New" pitchFamily="49" charset="0"/>
                <a:cs typeface="Courier New" pitchFamily="49" charset="0"/>
              </a:rPr>
              <a:t>++)</a:t>
            </a:r>
          </a:p>
          <a:p>
            <a:pPr eaLnBrk="1" hangingPunct="1">
              <a:tabLst>
                <a:tab pos="465138" algn="l"/>
                <a:tab pos="914400" algn="l"/>
                <a:tab pos="1379538" algn="l"/>
                <a:tab pos="1828800" algn="l"/>
              </a:tabLst>
            </a:pPr>
            <a:r>
              <a:rPr lang="en-SG" sz="1600" b="1" dirty="0" smtClean="0">
                <a:solidFill>
                  <a:srgbClr val="000000"/>
                </a:solidFill>
                <a:latin typeface="Courier New" pitchFamily="49" charset="0"/>
                <a:cs typeface="Courier New" pitchFamily="49" charset="0"/>
              </a:rPr>
              <a:t>			</a:t>
            </a:r>
            <a:r>
              <a:rPr lang="en-SG" sz="1400" b="1" dirty="0" smtClean="0">
                <a:solidFill>
                  <a:srgbClr val="800000"/>
                </a:solidFill>
                <a:latin typeface="Courier New" pitchFamily="49" charset="0"/>
                <a:cs typeface="Courier New" pitchFamily="49" charset="0"/>
              </a:rPr>
              <a:t>// check if point at index </a:t>
            </a:r>
            <a:r>
              <a:rPr lang="en-SG" sz="1400" b="1" dirty="0" err="1" smtClean="0">
                <a:solidFill>
                  <a:srgbClr val="800000"/>
                </a:solidFill>
                <a:latin typeface="Courier New" pitchFamily="49" charset="0"/>
                <a:cs typeface="Courier New" pitchFamily="49" charset="0"/>
              </a:rPr>
              <a:t>i</a:t>
            </a:r>
            <a:r>
              <a:rPr lang="en-SG" sz="1400" b="1" dirty="0" smtClean="0">
                <a:solidFill>
                  <a:srgbClr val="800000"/>
                </a:solidFill>
                <a:latin typeface="Courier New" pitchFamily="49" charset="0"/>
                <a:cs typeface="Courier New" pitchFamily="49" charset="0"/>
              </a:rPr>
              <a:t> is "less than" point at </a:t>
            </a:r>
            <a:r>
              <a:rPr lang="en-SG" sz="1400" b="1" dirty="0" err="1" smtClean="0">
                <a:solidFill>
                  <a:srgbClr val="800000"/>
                </a:solidFill>
                <a:latin typeface="Courier New" pitchFamily="49" charset="0"/>
                <a:cs typeface="Courier New" pitchFamily="49" charset="0"/>
              </a:rPr>
              <a:t>min_index</a:t>
            </a:r>
            <a:endParaRPr lang="en-SG" sz="1400" b="1" dirty="0">
              <a:solidFill>
                <a:srgbClr val="8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if</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 </a:t>
            </a:r>
            <a:r>
              <a:rPr lang="en-SG" sz="1600" b="1" dirty="0" err="1" smtClean="0">
                <a:solidFill>
                  <a:srgbClr val="000000"/>
                </a:solidFill>
                <a:latin typeface="Courier New" pitchFamily="49" charset="0"/>
                <a:cs typeface="Courier New" pitchFamily="49" charset="0"/>
              </a:rPr>
              <a:t>lessThan</a:t>
            </a:r>
            <a:r>
              <a:rPr lang="en-SG" sz="1600" b="1" dirty="0" smtClean="0">
                <a:solidFill>
                  <a:srgbClr val="000000"/>
                </a:solidFill>
                <a:latin typeface="Courier New" pitchFamily="49" charset="0"/>
                <a:cs typeface="Courier New" pitchFamily="49" charset="0"/>
              </a:rPr>
              <a:t>(x, y, </a:t>
            </a:r>
            <a:r>
              <a:rPr lang="en-SG" sz="1600" b="1" dirty="0" err="1" smtClean="0">
                <a:solidFill>
                  <a:srgbClr val="000000"/>
                </a:solidFill>
                <a:latin typeface="Courier New" pitchFamily="49" charset="0"/>
                <a:cs typeface="Courier New" pitchFamily="49" charset="0"/>
              </a:rPr>
              <a:t>i</a:t>
            </a:r>
            <a:r>
              <a:rPr lang="en-SG" sz="1600" b="1" dirty="0" smtClean="0">
                <a:solidFill>
                  <a:srgbClr val="000000"/>
                </a:solidFill>
                <a:latin typeface="Courier New" pitchFamily="49" charset="0"/>
                <a:cs typeface="Courier New" pitchFamily="49" charset="0"/>
              </a:rPr>
              <a:t>, </a:t>
            </a:r>
            <a:r>
              <a:rPr lang="en-SG" sz="1600" b="1" dirty="0" err="1" smtClean="0">
                <a:solidFill>
                  <a:srgbClr val="000000"/>
                </a:solidFill>
                <a:latin typeface="Courier New" pitchFamily="49" charset="0"/>
                <a:cs typeface="Courier New" pitchFamily="49" charset="0"/>
              </a:rPr>
              <a:t>min_index</a:t>
            </a:r>
            <a:r>
              <a:rPr lang="en-SG" sz="1600" b="1" dirty="0" smtClean="0">
                <a:solidFill>
                  <a:srgbClr val="000000"/>
                </a:solidFill>
                <a:latin typeface="Courier New" pitchFamily="49" charset="0"/>
                <a:cs typeface="Courier New" pitchFamily="49" charset="0"/>
              </a:rPr>
              <a:t>) ) </a:t>
            </a:r>
            <a:endParaRPr lang="en-SG" sz="1600" b="1" dirty="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r>
              <a:rPr lang="en-SG" sz="1600" b="1" dirty="0" err="1" smtClean="0">
                <a:solidFill>
                  <a:srgbClr val="000000"/>
                </a:solidFill>
                <a:latin typeface="Courier New" pitchFamily="49" charset="0"/>
                <a:cs typeface="Courier New" pitchFamily="49" charset="0"/>
              </a:rPr>
              <a:t>min_index</a:t>
            </a:r>
            <a:r>
              <a:rPr lang="en-SG" sz="1600" b="1" dirty="0" smtClean="0">
                <a:solidFill>
                  <a:srgbClr val="000000"/>
                </a:solidFill>
                <a:latin typeface="Courier New" pitchFamily="49" charset="0"/>
                <a:cs typeface="Courier New" pitchFamily="49" charset="0"/>
              </a:rPr>
              <a:t> </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65138" algn="l"/>
                <a:tab pos="914400" algn="l"/>
                <a:tab pos="1379538" algn="l"/>
                <a:tab pos="1828800" algn="l"/>
              </a:tabLst>
            </a:pPr>
            <a:endParaRPr lang="en-SG" sz="1600" b="1" dirty="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swap minimum element with element at </a:t>
            </a:r>
            <a:r>
              <a:rPr lang="en-SG" sz="1600" b="1" dirty="0" smtClean="0">
                <a:solidFill>
                  <a:srgbClr val="800000"/>
                </a:solidFill>
                <a:latin typeface="Courier New" pitchFamily="49" charset="0"/>
                <a:cs typeface="Courier New" pitchFamily="49" charset="0"/>
              </a:rPr>
              <a:t>start index</a:t>
            </a:r>
            <a:endParaRPr lang="en-SG" sz="1600" b="1" dirty="0">
              <a:solidFill>
                <a:srgbClr val="8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temp = x[start];</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x[start] </a:t>
            </a: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x[</a:t>
            </a:r>
            <a:r>
              <a:rPr lang="en-SG" sz="1600" b="1" dirty="0" err="1" smtClean="0">
                <a:solidFill>
                  <a:srgbClr val="000000"/>
                </a:solidFill>
                <a:latin typeface="Courier New" pitchFamily="49" charset="0"/>
                <a:cs typeface="Courier New" pitchFamily="49" charset="0"/>
              </a:rPr>
              <a:t>min_index</a:t>
            </a:r>
            <a:r>
              <a:rPr lang="en-SG" sz="1600" b="1" dirty="0" smtClean="0">
                <a:solidFill>
                  <a:srgbClr val="000000"/>
                </a:solidFill>
                <a:latin typeface="Courier New" pitchFamily="49" charset="0"/>
                <a:cs typeface="Courier New" pitchFamily="49" charset="0"/>
              </a:rPr>
              <a:t>]; x[</a:t>
            </a:r>
            <a:r>
              <a:rPr lang="en-SG" sz="1600" b="1" dirty="0" err="1" smtClean="0">
                <a:solidFill>
                  <a:srgbClr val="000000"/>
                </a:solidFill>
                <a:latin typeface="Courier New" pitchFamily="49" charset="0"/>
                <a:cs typeface="Courier New" pitchFamily="49" charset="0"/>
              </a:rPr>
              <a:t>min_index</a:t>
            </a:r>
            <a:r>
              <a:rPr lang="en-SG" sz="1600" b="1" dirty="0" smtClean="0">
                <a:solidFill>
                  <a:srgbClr val="000000"/>
                </a:solidFill>
                <a:latin typeface="Courier New" pitchFamily="49" charset="0"/>
                <a:cs typeface="Courier New" pitchFamily="49" charset="0"/>
              </a:rPr>
              <a:t>]=temp;</a:t>
            </a:r>
          </a:p>
          <a:p>
            <a:pPr eaLnBrk="1" hangingPunct="1">
              <a:tabLst>
                <a:tab pos="465138" algn="l"/>
                <a:tab pos="914400" algn="l"/>
                <a:tab pos="1379538" algn="l"/>
                <a:tab pos="1828800" algn="l"/>
              </a:tabLst>
            </a:pPr>
            <a:r>
              <a:rPr lang="en-SG" sz="1600" b="1" dirty="0" smtClean="0">
                <a:solidFill>
                  <a:srgbClr val="000000"/>
                </a:solidFill>
                <a:latin typeface="Courier New" pitchFamily="49" charset="0"/>
                <a:cs typeface="Courier New" pitchFamily="49" charset="0"/>
              </a:rPr>
              <a:t>		temp = y[start]; y[start] = y[</a:t>
            </a:r>
            <a:r>
              <a:rPr lang="en-SG" sz="1600" b="1" dirty="0" err="1" smtClean="0">
                <a:solidFill>
                  <a:srgbClr val="000000"/>
                </a:solidFill>
                <a:latin typeface="Courier New" pitchFamily="49" charset="0"/>
                <a:cs typeface="Courier New" pitchFamily="49" charset="0"/>
              </a:rPr>
              <a:t>min_index</a:t>
            </a:r>
            <a:r>
              <a:rPr lang="en-SG" sz="1600" b="1" dirty="0" smtClean="0">
                <a:solidFill>
                  <a:srgbClr val="000000"/>
                </a:solidFill>
                <a:latin typeface="Courier New" pitchFamily="49" charset="0"/>
                <a:cs typeface="Courier New" pitchFamily="49" charset="0"/>
              </a:rPr>
              <a:t>]; y[</a:t>
            </a:r>
            <a:r>
              <a:rPr lang="en-SG" sz="1600" b="1" dirty="0" err="1" smtClean="0">
                <a:solidFill>
                  <a:srgbClr val="000000"/>
                </a:solidFill>
                <a:latin typeface="Courier New" pitchFamily="49" charset="0"/>
                <a:cs typeface="Courier New" pitchFamily="49" charset="0"/>
              </a:rPr>
              <a:t>min_index</a:t>
            </a:r>
            <a:r>
              <a:rPr lang="en-SG" sz="1600" b="1" dirty="0" smtClean="0">
                <a:solidFill>
                  <a:srgbClr val="000000"/>
                </a:solidFill>
                <a:latin typeface="Courier New" pitchFamily="49" charset="0"/>
                <a:cs typeface="Courier New" pitchFamily="49" charset="0"/>
              </a:rPr>
              <a:t>]=temp;</a:t>
            </a:r>
            <a:endParaRPr lang="en-SG" sz="1600" b="1" dirty="0">
              <a:solidFill>
                <a:srgbClr val="000000"/>
              </a:solidFill>
              <a:latin typeface="Courier New" pitchFamily="49" charset="0"/>
              <a:cs typeface="Courier New" pitchFamily="49" charset="0"/>
            </a:endParaRPr>
          </a:p>
          <a:p>
            <a:pPr eaLnBrk="1" hangingPunct="1">
              <a:tabLst>
                <a:tab pos="465138" algn="l"/>
                <a:tab pos="914400" algn="l"/>
                <a:tab pos="1379538" algn="l"/>
                <a:tab pos="1828800" algn="l"/>
              </a:tabLst>
            </a:pPr>
            <a:r>
              <a:rPr lang="en-SG" sz="1600" b="1" dirty="0">
                <a:solidFill>
                  <a:srgbClr val="000000"/>
                </a:solidFill>
                <a:latin typeface="Courier New" pitchFamily="49" charset="0"/>
                <a:cs typeface="Courier New" pitchFamily="49" charset="0"/>
              </a:rPr>
              <a:t>	</a:t>
            </a:r>
            <a:r>
              <a:rPr lang="en-SG" sz="1600" b="1" dirty="0" smtClean="0">
                <a:solidFill>
                  <a:srgbClr val="000000"/>
                </a:solidFill>
                <a:latin typeface="Courier New" pitchFamily="49" charset="0"/>
                <a:cs typeface="Courier New" pitchFamily="49" charset="0"/>
              </a:rPr>
              <a:t>}</a:t>
            </a:r>
            <a:endParaRPr lang="en-SG" sz="1600" b="1" dirty="0">
              <a:solidFill>
                <a:srgbClr val="000000"/>
              </a:solidFill>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46" name="Group 145"/>
          <p:cNvGrpSpPr/>
          <p:nvPr/>
        </p:nvGrpSpPr>
        <p:grpSpPr>
          <a:xfrm>
            <a:off x="685789" y="3586923"/>
            <a:ext cx="5236038" cy="2535112"/>
            <a:chOff x="685789" y="3586923"/>
            <a:chExt cx="5236038" cy="2535112"/>
          </a:xfrm>
        </p:grpSpPr>
        <p:grpSp>
          <p:nvGrpSpPr>
            <p:cNvPr id="114" name="Group 113"/>
            <p:cNvGrpSpPr/>
            <p:nvPr/>
          </p:nvGrpSpPr>
          <p:grpSpPr>
            <a:xfrm>
              <a:off x="859963" y="3738150"/>
              <a:ext cx="4550238" cy="2019297"/>
              <a:chOff x="4996543" y="3690258"/>
              <a:chExt cx="4550238" cy="2019297"/>
            </a:xfrm>
          </p:grpSpPr>
          <p:sp>
            <p:nvSpPr>
              <p:cNvPr id="54" name="Rectangle 53"/>
              <p:cNvSpPr/>
              <p:nvPr/>
            </p:nvSpPr>
            <p:spPr bwMode="auto">
              <a:xfrm>
                <a:off x="5410201"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55" name="Rectangle 54"/>
              <p:cNvSpPr/>
              <p:nvPr/>
            </p:nvSpPr>
            <p:spPr bwMode="auto">
              <a:xfrm>
                <a:off x="4996543"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56" name="Rectangle 55"/>
              <p:cNvSpPr/>
              <p:nvPr/>
            </p:nvSpPr>
            <p:spPr bwMode="auto">
              <a:xfrm>
                <a:off x="6237517"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57" name="Rectangle 56"/>
              <p:cNvSpPr/>
              <p:nvPr/>
            </p:nvSpPr>
            <p:spPr bwMode="auto">
              <a:xfrm>
                <a:off x="5823859"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58" name="Rectangle 57"/>
              <p:cNvSpPr/>
              <p:nvPr/>
            </p:nvSpPr>
            <p:spPr bwMode="auto">
              <a:xfrm>
                <a:off x="7064833"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59" name="Rectangle 58"/>
              <p:cNvSpPr/>
              <p:nvPr/>
            </p:nvSpPr>
            <p:spPr bwMode="auto">
              <a:xfrm>
                <a:off x="6651175"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60" name="Rectangle 59"/>
              <p:cNvSpPr/>
              <p:nvPr/>
            </p:nvSpPr>
            <p:spPr bwMode="auto">
              <a:xfrm>
                <a:off x="7892149"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61" name="Rectangle 60"/>
              <p:cNvSpPr/>
              <p:nvPr/>
            </p:nvSpPr>
            <p:spPr bwMode="auto">
              <a:xfrm>
                <a:off x="7478491"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62" name="Rectangle 61"/>
              <p:cNvSpPr/>
              <p:nvPr/>
            </p:nvSpPr>
            <p:spPr bwMode="auto">
              <a:xfrm>
                <a:off x="8719465"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63" name="Rectangle 62"/>
              <p:cNvSpPr/>
              <p:nvPr/>
            </p:nvSpPr>
            <p:spPr bwMode="auto">
              <a:xfrm>
                <a:off x="8305807"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65" name="Rectangle 64"/>
              <p:cNvSpPr/>
              <p:nvPr/>
            </p:nvSpPr>
            <p:spPr bwMode="auto">
              <a:xfrm>
                <a:off x="9133123" y="3690258"/>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66" name="Rectangle 65"/>
              <p:cNvSpPr/>
              <p:nvPr/>
            </p:nvSpPr>
            <p:spPr bwMode="auto">
              <a:xfrm>
                <a:off x="5410201"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67" name="Rectangle 66"/>
              <p:cNvSpPr/>
              <p:nvPr/>
            </p:nvSpPr>
            <p:spPr bwMode="auto">
              <a:xfrm>
                <a:off x="4996543"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68" name="Rectangle 67"/>
              <p:cNvSpPr/>
              <p:nvPr/>
            </p:nvSpPr>
            <p:spPr bwMode="auto">
              <a:xfrm>
                <a:off x="6237517"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69" name="Rectangle 68"/>
              <p:cNvSpPr/>
              <p:nvPr/>
            </p:nvSpPr>
            <p:spPr bwMode="auto">
              <a:xfrm>
                <a:off x="5823859"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70" name="Rectangle 69"/>
              <p:cNvSpPr/>
              <p:nvPr/>
            </p:nvSpPr>
            <p:spPr bwMode="auto">
              <a:xfrm>
                <a:off x="7064833"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71" name="Rectangle 70"/>
              <p:cNvSpPr/>
              <p:nvPr/>
            </p:nvSpPr>
            <p:spPr bwMode="auto">
              <a:xfrm>
                <a:off x="6651175"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72" name="Rectangle 71"/>
              <p:cNvSpPr/>
              <p:nvPr/>
            </p:nvSpPr>
            <p:spPr bwMode="auto">
              <a:xfrm>
                <a:off x="7892149"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73" name="Rectangle 72"/>
              <p:cNvSpPr/>
              <p:nvPr/>
            </p:nvSpPr>
            <p:spPr bwMode="auto">
              <a:xfrm>
                <a:off x="7478491"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74" name="Rectangle 73"/>
              <p:cNvSpPr/>
              <p:nvPr/>
            </p:nvSpPr>
            <p:spPr bwMode="auto">
              <a:xfrm>
                <a:off x="8719465"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75" name="Rectangle 74"/>
              <p:cNvSpPr/>
              <p:nvPr/>
            </p:nvSpPr>
            <p:spPr bwMode="auto">
              <a:xfrm>
                <a:off x="8305807"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77" name="Rectangle 76"/>
              <p:cNvSpPr/>
              <p:nvPr/>
            </p:nvSpPr>
            <p:spPr bwMode="auto">
              <a:xfrm>
                <a:off x="9133123" y="4093029"/>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78" name="Rectangle 77"/>
              <p:cNvSpPr/>
              <p:nvPr/>
            </p:nvSpPr>
            <p:spPr bwMode="auto">
              <a:xfrm>
                <a:off x="5410201"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79" name="Rectangle 78"/>
              <p:cNvSpPr/>
              <p:nvPr/>
            </p:nvSpPr>
            <p:spPr bwMode="auto">
              <a:xfrm>
                <a:off x="4996543"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80" name="Rectangle 79"/>
              <p:cNvSpPr/>
              <p:nvPr/>
            </p:nvSpPr>
            <p:spPr bwMode="auto">
              <a:xfrm>
                <a:off x="6237517"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81" name="Rectangle 80"/>
              <p:cNvSpPr/>
              <p:nvPr/>
            </p:nvSpPr>
            <p:spPr bwMode="auto">
              <a:xfrm>
                <a:off x="5823859"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82" name="Rectangle 81"/>
              <p:cNvSpPr/>
              <p:nvPr/>
            </p:nvSpPr>
            <p:spPr bwMode="auto">
              <a:xfrm>
                <a:off x="7064833"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83" name="Rectangle 82"/>
              <p:cNvSpPr/>
              <p:nvPr/>
            </p:nvSpPr>
            <p:spPr bwMode="auto">
              <a:xfrm>
                <a:off x="6651175"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84" name="Rectangle 83"/>
              <p:cNvSpPr/>
              <p:nvPr/>
            </p:nvSpPr>
            <p:spPr bwMode="auto">
              <a:xfrm>
                <a:off x="7892149"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85" name="Rectangle 84"/>
              <p:cNvSpPr/>
              <p:nvPr/>
            </p:nvSpPr>
            <p:spPr bwMode="auto">
              <a:xfrm>
                <a:off x="7478491"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86" name="Rectangle 85"/>
              <p:cNvSpPr/>
              <p:nvPr/>
            </p:nvSpPr>
            <p:spPr bwMode="auto">
              <a:xfrm>
                <a:off x="8719465"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87" name="Rectangle 86"/>
              <p:cNvSpPr/>
              <p:nvPr/>
            </p:nvSpPr>
            <p:spPr bwMode="auto">
              <a:xfrm>
                <a:off x="8305807"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89" name="Rectangle 88"/>
              <p:cNvSpPr/>
              <p:nvPr/>
            </p:nvSpPr>
            <p:spPr bwMode="auto">
              <a:xfrm>
                <a:off x="9133123" y="4495800"/>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90" name="Rectangle 89"/>
              <p:cNvSpPr/>
              <p:nvPr/>
            </p:nvSpPr>
            <p:spPr bwMode="auto">
              <a:xfrm>
                <a:off x="5410201"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91" name="Rectangle 90"/>
              <p:cNvSpPr/>
              <p:nvPr/>
            </p:nvSpPr>
            <p:spPr bwMode="auto">
              <a:xfrm>
                <a:off x="4996543"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92" name="Rectangle 91"/>
              <p:cNvSpPr/>
              <p:nvPr/>
            </p:nvSpPr>
            <p:spPr bwMode="auto">
              <a:xfrm>
                <a:off x="6237517"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93" name="Rectangle 92"/>
              <p:cNvSpPr/>
              <p:nvPr/>
            </p:nvSpPr>
            <p:spPr bwMode="auto">
              <a:xfrm>
                <a:off x="5823859"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94" name="Rectangle 93"/>
              <p:cNvSpPr/>
              <p:nvPr/>
            </p:nvSpPr>
            <p:spPr bwMode="auto">
              <a:xfrm>
                <a:off x="7064833"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95" name="Rectangle 94"/>
              <p:cNvSpPr/>
              <p:nvPr/>
            </p:nvSpPr>
            <p:spPr bwMode="auto">
              <a:xfrm>
                <a:off x="6651175"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96" name="Rectangle 95"/>
              <p:cNvSpPr/>
              <p:nvPr/>
            </p:nvSpPr>
            <p:spPr bwMode="auto">
              <a:xfrm>
                <a:off x="7892149"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97" name="Rectangle 96"/>
              <p:cNvSpPr/>
              <p:nvPr/>
            </p:nvSpPr>
            <p:spPr bwMode="auto">
              <a:xfrm>
                <a:off x="7478491"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98" name="Rectangle 97"/>
              <p:cNvSpPr/>
              <p:nvPr/>
            </p:nvSpPr>
            <p:spPr bwMode="auto">
              <a:xfrm>
                <a:off x="8719465"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99" name="Rectangle 98"/>
              <p:cNvSpPr/>
              <p:nvPr/>
            </p:nvSpPr>
            <p:spPr bwMode="auto">
              <a:xfrm>
                <a:off x="8305807"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01" name="Rectangle 100"/>
              <p:cNvSpPr/>
              <p:nvPr/>
            </p:nvSpPr>
            <p:spPr bwMode="auto">
              <a:xfrm>
                <a:off x="9133123" y="4904013"/>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02" name="Rectangle 101"/>
              <p:cNvSpPr/>
              <p:nvPr/>
            </p:nvSpPr>
            <p:spPr bwMode="auto">
              <a:xfrm>
                <a:off x="5410201"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03" name="Rectangle 102"/>
              <p:cNvSpPr/>
              <p:nvPr/>
            </p:nvSpPr>
            <p:spPr bwMode="auto">
              <a:xfrm>
                <a:off x="4996543"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04" name="Rectangle 103"/>
              <p:cNvSpPr/>
              <p:nvPr/>
            </p:nvSpPr>
            <p:spPr bwMode="auto">
              <a:xfrm>
                <a:off x="6237517"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05" name="Rectangle 104"/>
              <p:cNvSpPr/>
              <p:nvPr/>
            </p:nvSpPr>
            <p:spPr bwMode="auto">
              <a:xfrm>
                <a:off x="5823859"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06" name="Rectangle 105"/>
              <p:cNvSpPr/>
              <p:nvPr/>
            </p:nvSpPr>
            <p:spPr bwMode="auto">
              <a:xfrm>
                <a:off x="7064833"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07" name="Rectangle 106"/>
              <p:cNvSpPr/>
              <p:nvPr/>
            </p:nvSpPr>
            <p:spPr bwMode="auto">
              <a:xfrm>
                <a:off x="6651175"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08" name="Rectangle 107"/>
              <p:cNvSpPr/>
              <p:nvPr/>
            </p:nvSpPr>
            <p:spPr bwMode="auto">
              <a:xfrm>
                <a:off x="7892149"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09" name="Rectangle 108"/>
              <p:cNvSpPr/>
              <p:nvPr/>
            </p:nvSpPr>
            <p:spPr bwMode="auto">
              <a:xfrm>
                <a:off x="7478491"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10" name="Rectangle 109"/>
              <p:cNvSpPr/>
              <p:nvPr/>
            </p:nvSpPr>
            <p:spPr bwMode="auto">
              <a:xfrm>
                <a:off x="8719465"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11" name="Rectangle 110"/>
              <p:cNvSpPr/>
              <p:nvPr/>
            </p:nvSpPr>
            <p:spPr bwMode="auto">
              <a:xfrm>
                <a:off x="8305807"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sp>
            <p:nvSpPr>
              <p:cNvPr id="113" name="Rectangle 112"/>
              <p:cNvSpPr/>
              <p:nvPr/>
            </p:nvSpPr>
            <p:spPr bwMode="auto">
              <a:xfrm>
                <a:off x="9133123" y="5306784"/>
                <a:ext cx="413658" cy="402771"/>
              </a:xfrm>
              <a:prstGeom prst="rect">
                <a:avLst/>
              </a:prstGeom>
              <a:noFill/>
              <a:ln w="12700" cap="flat" cmpd="sng" algn="ctr">
                <a:solidFill>
                  <a:srgbClr val="800000"/>
                </a:solidFill>
                <a:prstDash val="solid"/>
                <a:tailEnd type="triangle"/>
              </a:ln>
              <a:effectLst/>
              <a:extLst/>
            </p:spPr>
            <p:txBody>
              <a:bodyPr rtlCol="0" anchor="ctr"/>
              <a:lstStyle/>
              <a:p>
                <a:pPr algn="ctr"/>
                <a:endParaRPr lang="en-SG">
                  <a:latin typeface="Times New Roman" pitchFamily="18" charset="0"/>
                </a:endParaRPr>
              </a:p>
            </p:txBody>
          </p:sp>
        </p:grpSp>
        <p:grpSp>
          <p:nvGrpSpPr>
            <p:cNvPr id="145" name="Group 144"/>
            <p:cNvGrpSpPr/>
            <p:nvPr/>
          </p:nvGrpSpPr>
          <p:grpSpPr>
            <a:xfrm>
              <a:off x="685789" y="3586923"/>
              <a:ext cx="5236038" cy="2535112"/>
              <a:chOff x="685789" y="3586923"/>
              <a:chExt cx="5236038" cy="2535112"/>
            </a:xfrm>
          </p:grpSpPr>
          <p:sp>
            <p:nvSpPr>
              <p:cNvPr id="123" name="TextBox 122"/>
              <p:cNvSpPr txBox="1"/>
              <p:nvPr/>
            </p:nvSpPr>
            <p:spPr>
              <a:xfrm>
                <a:off x="685789" y="5752703"/>
                <a:ext cx="457200" cy="369332"/>
              </a:xfrm>
              <a:prstGeom prst="rect">
                <a:avLst/>
              </a:prstGeom>
              <a:noFill/>
            </p:spPr>
            <p:txBody>
              <a:bodyPr wrap="square" rtlCol="0">
                <a:spAutoFit/>
              </a:bodyPr>
              <a:lstStyle/>
              <a:p>
                <a:r>
                  <a:rPr lang="en-US" dirty="0" smtClean="0"/>
                  <a:t>1</a:t>
                </a:r>
                <a:endParaRPr lang="en-SG" dirty="0"/>
              </a:p>
            </p:txBody>
          </p:sp>
          <p:sp>
            <p:nvSpPr>
              <p:cNvPr id="124" name="TextBox 123"/>
              <p:cNvSpPr txBox="1"/>
              <p:nvPr/>
            </p:nvSpPr>
            <p:spPr>
              <a:xfrm>
                <a:off x="1099447" y="5752703"/>
                <a:ext cx="457200" cy="369332"/>
              </a:xfrm>
              <a:prstGeom prst="rect">
                <a:avLst/>
              </a:prstGeom>
              <a:noFill/>
            </p:spPr>
            <p:txBody>
              <a:bodyPr wrap="square" rtlCol="0">
                <a:spAutoFit/>
              </a:bodyPr>
              <a:lstStyle/>
              <a:p>
                <a:r>
                  <a:rPr lang="en-US" dirty="0" smtClean="0"/>
                  <a:t>2</a:t>
                </a:r>
                <a:endParaRPr lang="en-SG" dirty="0"/>
              </a:p>
            </p:txBody>
          </p:sp>
          <p:sp>
            <p:nvSpPr>
              <p:cNvPr id="125" name="TextBox 124"/>
              <p:cNvSpPr txBox="1"/>
              <p:nvPr/>
            </p:nvSpPr>
            <p:spPr>
              <a:xfrm>
                <a:off x="1502221" y="5752703"/>
                <a:ext cx="457200" cy="369332"/>
              </a:xfrm>
              <a:prstGeom prst="rect">
                <a:avLst/>
              </a:prstGeom>
              <a:noFill/>
            </p:spPr>
            <p:txBody>
              <a:bodyPr wrap="square" rtlCol="0">
                <a:spAutoFit/>
              </a:bodyPr>
              <a:lstStyle/>
              <a:p>
                <a:r>
                  <a:rPr lang="en-US" dirty="0" smtClean="0"/>
                  <a:t>3</a:t>
                </a:r>
                <a:endParaRPr lang="en-SG" dirty="0"/>
              </a:p>
            </p:txBody>
          </p:sp>
          <p:sp>
            <p:nvSpPr>
              <p:cNvPr id="126" name="TextBox 125"/>
              <p:cNvSpPr txBox="1"/>
              <p:nvPr/>
            </p:nvSpPr>
            <p:spPr>
              <a:xfrm>
                <a:off x="1877783" y="5752703"/>
                <a:ext cx="457200" cy="369332"/>
              </a:xfrm>
              <a:prstGeom prst="rect">
                <a:avLst/>
              </a:prstGeom>
              <a:noFill/>
            </p:spPr>
            <p:txBody>
              <a:bodyPr wrap="square" rtlCol="0">
                <a:spAutoFit/>
              </a:bodyPr>
              <a:lstStyle/>
              <a:p>
                <a:r>
                  <a:rPr lang="en-US" dirty="0" smtClean="0"/>
                  <a:t>4</a:t>
                </a:r>
                <a:endParaRPr lang="en-SG" dirty="0"/>
              </a:p>
            </p:txBody>
          </p:sp>
          <p:sp>
            <p:nvSpPr>
              <p:cNvPr id="127" name="TextBox 126"/>
              <p:cNvSpPr txBox="1"/>
              <p:nvPr/>
            </p:nvSpPr>
            <p:spPr>
              <a:xfrm>
                <a:off x="2334983" y="5752703"/>
                <a:ext cx="457200" cy="369332"/>
              </a:xfrm>
              <a:prstGeom prst="rect">
                <a:avLst/>
              </a:prstGeom>
              <a:noFill/>
            </p:spPr>
            <p:txBody>
              <a:bodyPr wrap="square" rtlCol="0">
                <a:spAutoFit/>
              </a:bodyPr>
              <a:lstStyle/>
              <a:p>
                <a:r>
                  <a:rPr lang="en-US" dirty="0" smtClean="0"/>
                  <a:t>5</a:t>
                </a:r>
                <a:endParaRPr lang="en-SG" dirty="0"/>
              </a:p>
            </p:txBody>
          </p:sp>
          <p:sp>
            <p:nvSpPr>
              <p:cNvPr id="129" name="TextBox 128"/>
              <p:cNvSpPr txBox="1"/>
              <p:nvPr/>
            </p:nvSpPr>
            <p:spPr>
              <a:xfrm>
                <a:off x="2775852" y="5752703"/>
                <a:ext cx="457200" cy="369332"/>
              </a:xfrm>
              <a:prstGeom prst="rect">
                <a:avLst/>
              </a:prstGeom>
              <a:noFill/>
            </p:spPr>
            <p:txBody>
              <a:bodyPr wrap="square" rtlCol="0">
                <a:spAutoFit/>
              </a:bodyPr>
              <a:lstStyle/>
              <a:p>
                <a:r>
                  <a:rPr lang="en-US" dirty="0" smtClean="0"/>
                  <a:t>6</a:t>
                </a:r>
                <a:endParaRPr lang="en-SG" dirty="0"/>
              </a:p>
            </p:txBody>
          </p:sp>
          <p:sp>
            <p:nvSpPr>
              <p:cNvPr id="130" name="TextBox 129"/>
              <p:cNvSpPr txBox="1"/>
              <p:nvPr/>
            </p:nvSpPr>
            <p:spPr>
              <a:xfrm>
                <a:off x="3200399" y="5752703"/>
                <a:ext cx="457200" cy="369332"/>
              </a:xfrm>
              <a:prstGeom prst="rect">
                <a:avLst/>
              </a:prstGeom>
              <a:noFill/>
            </p:spPr>
            <p:txBody>
              <a:bodyPr wrap="square" rtlCol="0">
                <a:spAutoFit/>
              </a:bodyPr>
              <a:lstStyle/>
              <a:p>
                <a:r>
                  <a:rPr lang="en-US" dirty="0" smtClean="0"/>
                  <a:t>7</a:t>
                </a:r>
                <a:endParaRPr lang="en-SG" dirty="0"/>
              </a:p>
            </p:txBody>
          </p:sp>
          <p:sp>
            <p:nvSpPr>
              <p:cNvPr id="131" name="TextBox 130"/>
              <p:cNvSpPr txBox="1"/>
              <p:nvPr/>
            </p:nvSpPr>
            <p:spPr>
              <a:xfrm>
                <a:off x="3581400" y="5752703"/>
                <a:ext cx="457200" cy="369332"/>
              </a:xfrm>
              <a:prstGeom prst="rect">
                <a:avLst/>
              </a:prstGeom>
              <a:noFill/>
            </p:spPr>
            <p:txBody>
              <a:bodyPr wrap="square" rtlCol="0">
                <a:spAutoFit/>
              </a:bodyPr>
              <a:lstStyle/>
              <a:p>
                <a:r>
                  <a:rPr lang="en-US" dirty="0" smtClean="0"/>
                  <a:t>8</a:t>
                </a:r>
                <a:endParaRPr lang="en-SG" dirty="0"/>
              </a:p>
            </p:txBody>
          </p:sp>
          <p:sp>
            <p:nvSpPr>
              <p:cNvPr id="132" name="TextBox 131"/>
              <p:cNvSpPr txBox="1"/>
              <p:nvPr/>
            </p:nvSpPr>
            <p:spPr>
              <a:xfrm>
                <a:off x="3995053" y="5752703"/>
                <a:ext cx="457200" cy="369332"/>
              </a:xfrm>
              <a:prstGeom prst="rect">
                <a:avLst/>
              </a:prstGeom>
              <a:noFill/>
            </p:spPr>
            <p:txBody>
              <a:bodyPr wrap="square" rtlCol="0">
                <a:spAutoFit/>
              </a:bodyPr>
              <a:lstStyle/>
              <a:p>
                <a:r>
                  <a:rPr lang="en-US" dirty="0" smtClean="0"/>
                  <a:t>9</a:t>
                </a:r>
                <a:endParaRPr lang="en-SG" dirty="0"/>
              </a:p>
            </p:txBody>
          </p:sp>
          <p:sp>
            <p:nvSpPr>
              <p:cNvPr id="133" name="TextBox 132"/>
              <p:cNvSpPr txBox="1"/>
              <p:nvPr/>
            </p:nvSpPr>
            <p:spPr>
              <a:xfrm>
                <a:off x="4332511" y="5752703"/>
                <a:ext cx="457200" cy="369332"/>
              </a:xfrm>
              <a:prstGeom prst="rect">
                <a:avLst/>
              </a:prstGeom>
              <a:noFill/>
            </p:spPr>
            <p:txBody>
              <a:bodyPr wrap="square" rtlCol="0">
                <a:spAutoFit/>
              </a:bodyPr>
              <a:lstStyle/>
              <a:p>
                <a:r>
                  <a:rPr lang="en-US" dirty="0" smtClean="0"/>
                  <a:t>10</a:t>
                </a:r>
                <a:endParaRPr lang="en-SG" dirty="0"/>
              </a:p>
            </p:txBody>
          </p:sp>
          <p:sp>
            <p:nvSpPr>
              <p:cNvPr id="134" name="TextBox 133"/>
              <p:cNvSpPr txBox="1"/>
              <p:nvPr/>
            </p:nvSpPr>
            <p:spPr>
              <a:xfrm>
                <a:off x="4789711" y="5752703"/>
                <a:ext cx="457200" cy="369332"/>
              </a:xfrm>
              <a:prstGeom prst="rect">
                <a:avLst/>
              </a:prstGeom>
              <a:noFill/>
            </p:spPr>
            <p:txBody>
              <a:bodyPr wrap="square" rtlCol="0">
                <a:spAutoFit/>
              </a:bodyPr>
              <a:lstStyle/>
              <a:p>
                <a:r>
                  <a:rPr lang="en-US" dirty="0" smtClean="0"/>
                  <a:t>11</a:t>
                </a:r>
                <a:endParaRPr lang="en-SG" dirty="0"/>
              </a:p>
            </p:txBody>
          </p:sp>
          <p:sp>
            <p:nvSpPr>
              <p:cNvPr id="135" name="TextBox 134"/>
              <p:cNvSpPr txBox="1"/>
              <p:nvPr/>
            </p:nvSpPr>
            <p:spPr>
              <a:xfrm>
                <a:off x="5181601" y="5752703"/>
                <a:ext cx="457200" cy="369332"/>
              </a:xfrm>
              <a:prstGeom prst="rect">
                <a:avLst/>
              </a:prstGeom>
              <a:noFill/>
            </p:spPr>
            <p:txBody>
              <a:bodyPr wrap="square" rtlCol="0">
                <a:spAutoFit/>
              </a:bodyPr>
              <a:lstStyle/>
              <a:p>
                <a:r>
                  <a:rPr lang="en-US" dirty="0" smtClean="0"/>
                  <a:t>12</a:t>
                </a:r>
                <a:endParaRPr lang="en-SG" dirty="0"/>
              </a:p>
            </p:txBody>
          </p:sp>
          <p:sp>
            <p:nvSpPr>
              <p:cNvPr id="136" name="TextBox 135"/>
              <p:cNvSpPr txBox="1"/>
              <p:nvPr/>
            </p:nvSpPr>
            <p:spPr>
              <a:xfrm>
                <a:off x="5464627" y="5611662"/>
                <a:ext cx="457200" cy="369332"/>
              </a:xfrm>
              <a:prstGeom prst="rect">
                <a:avLst/>
              </a:prstGeom>
              <a:noFill/>
            </p:spPr>
            <p:txBody>
              <a:bodyPr wrap="square" rtlCol="0">
                <a:spAutoFit/>
              </a:bodyPr>
              <a:lstStyle/>
              <a:p>
                <a:r>
                  <a:rPr lang="en-US" dirty="0" smtClean="0"/>
                  <a:t>1</a:t>
                </a:r>
                <a:endParaRPr lang="en-SG" dirty="0"/>
              </a:p>
            </p:txBody>
          </p:sp>
          <p:sp>
            <p:nvSpPr>
              <p:cNvPr id="137" name="TextBox 136"/>
              <p:cNvSpPr txBox="1"/>
              <p:nvPr/>
            </p:nvSpPr>
            <p:spPr>
              <a:xfrm>
                <a:off x="5464627" y="5242330"/>
                <a:ext cx="457200" cy="369332"/>
              </a:xfrm>
              <a:prstGeom prst="rect">
                <a:avLst/>
              </a:prstGeom>
              <a:noFill/>
            </p:spPr>
            <p:txBody>
              <a:bodyPr wrap="square" rtlCol="0">
                <a:spAutoFit/>
              </a:bodyPr>
              <a:lstStyle/>
              <a:p>
                <a:r>
                  <a:rPr lang="en-US" dirty="0" smtClean="0"/>
                  <a:t>2</a:t>
                </a:r>
                <a:endParaRPr lang="en-SG" dirty="0"/>
              </a:p>
            </p:txBody>
          </p:sp>
          <p:sp>
            <p:nvSpPr>
              <p:cNvPr id="138" name="TextBox 137"/>
              <p:cNvSpPr txBox="1"/>
              <p:nvPr/>
            </p:nvSpPr>
            <p:spPr>
              <a:xfrm>
                <a:off x="5464627" y="4800678"/>
                <a:ext cx="457200" cy="369332"/>
              </a:xfrm>
              <a:prstGeom prst="rect">
                <a:avLst/>
              </a:prstGeom>
              <a:noFill/>
            </p:spPr>
            <p:txBody>
              <a:bodyPr wrap="square" rtlCol="0">
                <a:spAutoFit/>
              </a:bodyPr>
              <a:lstStyle/>
              <a:p>
                <a:r>
                  <a:rPr lang="en-US" dirty="0" smtClean="0"/>
                  <a:t>3</a:t>
                </a:r>
                <a:endParaRPr lang="en-SG" dirty="0"/>
              </a:p>
            </p:txBody>
          </p:sp>
          <p:sp>
            <p:nvSpPr>
              <p:cNvPr id="139" name="TextBox 138"/>
              <p:cNvSpPr txBox="1"/>
              <p:nvPr/>
            </p:nvSpPr>
            <p:spPr>
              <a:xfrm>
                <a:off x="5464627" y="4392465"/>
                <a:ext cx="457200" cy="369332"/>
              </a:xfrm>
              <a:prstGeom prst="rect">
                <a:avLst/>
              </a:prstGeom>
              <a:noFill/>
            </p:spPr>
            <p:txBody>
              <a:bodyPr wrap="square" rtlCol="0">
                <a:spAutoFit/>
              </a:bodyPr>
              <a:lstStyle/>
              <a:p>
                <a:r>
                  <a:rPr lang="en-US" dirty="0" smtClean="0"/>
                  <a:t>4</a:t>
                </a:r>
                <a:endParaRPr lang="en-SG" dirty="0"/>
              </a:p>
            </p:txBody>
          </p:sp>
          <p:sp>
            <p:nvSpPr>
              <p:cNvPr id="140" name="TextBox 139"/>
              <p:cNvSpPr txBox="1"/>
              <p:nvPr/>
            </p:nvSpPr>
            <p:spPr>
              <a:xfrm>
                <a:off x="5464627" y="3989694"/>
                <a:ext cx="457200" cy="369332"/>
              </a:xfrm>
              <a:prstGeom prst="rect">
                <a:avLst/>
              </a:prstGeom>
              <a:noFill/>
            </p:spPr>
            <p:txBody>
              <a:bodyPr wrap="square" rtlCol="0">
                <a:spAutoFit/>
              </a:bodyPr>
              <a:lstStyle/>
              <a:p>
                <a:r>
                  <a:rPr lang="en-US" dirty="0" smtClean="0"/>
                  <a:t>5</a:t>
                </a:r>
                <a:endParaRPr lang="en-SG" dirty="0"/>
              </a:p>
            </p:txBody>
          </p:sp>
          <p:sp>
            <p:nvSpPr>
              <p:cNvPr id="141" name="TextBox 140"/>
              <p:cNvSpPr txBox="1"/>
              <p:nvPr/>
            </p:nvSpPr>
            <p:spPr>
              <a:xfrm>
                <a:off x="5464627" y="3586923"/>
                <a:ext cx="457200" cy="369332"/>
              </a:xfrm>
              <a:prstGeom prst="rect">
                <a:avLst/>
              </a:prstGeom>
              <a:noFill/>
            </p:spPr>
            <p:txBody>
              <a:bodyPr wrap="square" rtlCol="0">
                <a:spAutoFit/>
              </a:bodyPr>
              <a:lstStyle/>
              <a:p>
                <a:r>
                  <a:rPr lang="en-US" dirty="0" smtClean="0"/>
                  <a:t>6</a:t>
                </a:r>
                <a:endParaRPr lang="en-SG" dirty="0"/>
              </a:p>
            </p:txBody>
          </p:sp>
        </p:grpSp>
      </p:grpSp>
      <p:sp>
        <p:nvSpPr>
          <p:cNvPr id="37890" name="Rectangle 2"/>
          <p:cNvSpPr>
            <a:spLocks noGrp="1" noChangeArrowheads="1"/>
          </p:cNvSpPr>
          <p:nvPr>
            <p:ph type="title"/>
          </p:nvPr>
        </p:nvSpPr>
        <p:spPr>
          <a:xfrm>
            <a:off x="457200" y="457200"/>
            <a:ext cx="8229600" cy="857250"/>
          </a:xfrm>
        </p:spPr>
        <p:txBody>
          <a:bodyPr/>
          <a:lstStyle/>
          <a:p>
            <a:pPr eaLnBrk="1" hangingPunct="1"/>
            <a:r>
              <a:rPr lang="en-US" sz="4000" dirty="0" smtClean="0">
                <a:solidFill>
                  <a:srgbClr val="9933FF"/>
                </a:solidFill>
                <a:latin typeface="Garamond" pitchFamily="18" charset="0"/>
              </a:rPr>
              <a:t>9. Exercise #2: Points and Lines (5/6) </a:t>
            </a:r>
          </a:p>
        </p:txBody>
      </p:sp>
      <p:sp>
        <p:nvSpPr>
          <p:cNvPr id="138243" name="Rectangle 3"/>
          <p:cNvSpPr>
            <a:spLocks noGrp="1" noChangeArrowheads="1"/>
          </p:cNvSpPr>
          <p:nvPr>
            <p:ph idx="1"/>
          </p:nvPr>
        </p:nvSpPr>
        <p:spPr>
          <a:xfrm>
            <a:off x="334963" y="1314451"/>
            <a:ext cx="8493352" cy="2239033"/>
          </a:xfrm>
        </p:spPr>
        <p:txBody>
          <a:bodyPr/>
          <a:lstStyle/>
          <a:p>
            <a:pPr eaLnBrk="1" hangingPunct="1">
              <a:lnSpc>
                <a:spcPct val="90000"/>
              </a:lnSpc>
              <a:spcBef>
                <a:spcPts val="1200"/>
              </a:spcBef>
            </a:pPr>
            <a:r>
              <a:rPr lang="en-US" sz="2000" dirty="0" smtClean="0">
                <a:solidFill>
                  <a:srgbClr val="C00000"/>
                </a:solidFill>
              </a:rPr>
              <a:t>[Do this part after class] </a:t>
            </a:r>
            <a:r>
              <a:rPr lang="en-US" sz="2000" dirty="0" smtClean="0">
                <a:solidFill>
                  <a:schemeClr val="tx1"/>
                </a:solidFill>
              </a:rPr>
              <a:t>After sorting the points, imagine that you trace the points in their order in the sorted array. Write a function </a:t>
            </a:r>
            <a:r>
              <a:rPr lang="en-US" sz="2000" dirty="0" err="1" smtClean="0"/>
              <a:t>traceLines</a:t>
            </a:r>
            <a:r>
              <a:rPr lang="en-US" sz="2000" dirty="0" smtClean="0"/>
              <a:t>() </a:t>
            </a:r>
            <a:r>
              <a:rPr lang="en-US" sz="2000" dirty="0" smtClean="0">
                <a:solidFill>
                  <a:schemeClr val="tx1"/>
                </a:solidFill>
              </a:rPr>
              <a:t>to compute the sum of the lengths of those lines that are horizontal or vertical. </a:t>
            </a:r>
          </a:p>
          <a:p>
            <a:pPr eaLnBrk="1" hangingPunct="1">
              <a:lnSpc>
                <a:spcPct val="90000"/>
              </a:lnSpc>
              <a:spcBef>
                <a:spcPts val="1200"/>
              </a:spcBef>
            </a:pPr>
            <a:r>
              <a:rPr lang="en-US" sz="2000" dirty="0" smtClean="0">
                <a:solidFill>
                  <a:schemeClr val="tx1"/>
                </a:solidFill>
              </a:rPr>
              <a:t>For example, after sorting, here are the points: (1,2), (1,3), (2,1), (2,4), (3,2), (3,3), (3,4), (5,3), (5,6), (6,2), (6,5), (7,2), (10,4), (11,4), (12,2). The vertical and horizontal lines are marked in </a:t>
            </a:r>
            <a:r>
              <a:rPr lang="en-US" sz="2000" dirty="0" smtClean="0">
                <a:solidFill>
                  <a:srgbClr val="006600"/>
                </a:solidFill>
              </a:rPr>
              <a:t>green</a:t>
            </a:r>
            <a:r>
              <a:rPr lang="en-US" sz="2000" dirty="0" smtClean="0">
                <a:solidFill>
                  <a:schemeClr val="tx1"/>
                </a:solidFill>
              </a:rPr>
              <a:t>.</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dirty="0" smtClean="0">
                <a:solidFill>
                  <a:srgbClr val="000000"/>
                </a:solidFill>
              </a:rPr>
              <a:t>Week10 - </a:t>
            </a:r>
            <a:fld id="{CC4E50E2-CD7E-4F2D-86CF-4347527F4E5E}" type="slidenum">
              <a:rPr lang="en-SG" smtClean="0">
                <a:solidFill>
                  <a:srgbClr val="000000"/>
                </a:solidFill>
              </a:rPr>
              <a:pPr>
                <a:defRPr/>
              </a:pPr>
              <a:t>37</a:t>
            </a:fld>
            <a:endParaRPr lang="en-SG" dirty="0">
              <a:solidFill>
                <a:srgbClr val="000000"/>
              </a:solidFill>
            </a:endParaRPr>
          </a:p>
        </p:txBody>
      </p:sp>
      <p:sp>
        <p:nvSpPr>
          <p:cNvPr id="34" name="Oval 33"/>
          <p:cNvSpPr/>
          <p:nvPr/>
        </p:nvSpPr>
        <p:spPr bwMode="auto">
          <a:xfrm flipV="1">
            <a:off x="5355774" y="5293715"/>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35" name="Oval 34"/>
          <p:cNvSpPr/>
          <p:nvPr/>
        </p:nvSpPr>
        <p:spPr bwMode="auto">
          <a:xfrm flipV="1">
            <a:off x="4942116" y="4493343"/>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36" name="Oval 35"/>
          <p:cNvSpPr/>
          <p:nvPr/>
        </p:nvSpPr>
        <p:spPr bwMode="auto">
          <a:xfrm flipV="1">
            <a:off x="4528458" y="4493343"/>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39" name="Oval 38"/>
          <p:cNvSpPr/>
          <p:nvPr/>
        </p:nvSpPr>
        <p:spPr bwMode="auto">
          <a:xfrm flipV="1">
            <a:off x="2873826" y="4077235"/>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41" name="Oval 40"/>
          <p:cNvSpPr/>
          <p:nvPr/>
        </p:nvSpPr>
        <p:spPr bwMode="auto">
          <a:xfrm flipV="1">
            <a:off x="3287484" y="5293715"/>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42" name="Oval 41"/>
          <p:cNvSpPr/>
          <p:nvPr/>
        </p:nvSpPr>
        <p:spPr bwMode="auto">
          <a:xfrm flipV="1">
            <a:off x="2873826" y="5293715"/>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44" name="Oval 43"/>
          <p:cNvSpPr/>
          <p:nvPr/>
        </p:nvSpPr>
        <p:spPr bwMode="auto">
          <a:xfrm flipV="1">
            <a:off x="2454730" y="4886044"/>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45" name="Oval 44"/>
          <p:cNvSpPr/>
          <p:nvPr/>
        </p:nvSpPr>
        <p:spPr bwMode="auto">
          <a:xfrm flipV="1">
            <a:off x="2454730" y="3678820"/>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46" name="Oval 45"/>
          <p:cNvSpPr/>
          <p:nvPr/>
        </p:nvSpPr>
        <p:spPr bwMode="auto">
          <a:xfrm flipV="1">
            <a:off x="1632852" y="4475488"/>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47" name="Oval 46"/>
          <p:cNvSpPr/>
          <p:nvPr/>
        </p:nvSpPr>
        <p:spPr bwMode="auto">
          <a:xfrm flipV="1">
            <a:off x="1632852" y="4885502"/>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48" name="Oval 47"/>
          <p:cNvSpPr/>
          <p:nvPr/>
        </p:nvSpPr>
        <p:spPr bwMode="auto">
          <a:xfrm flipV="1">
            <a:off x="1632852" y="5293715"/>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49" name="Oval 48"/>
          <p:cNvSpPr/>
          <p:nvPr/>
        </p:nvSpPr>
        <p:spPr bwMode="auto">
          <a:xfrm flipV="1">
            <a:off x="1219194" y="4493343"/>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51" name="Oval 50"/>
          <p:cNvSpPr/>
          <p:nvPr/>
        </p:nvSpPr>
        <p:spPr bwMode="auto">
          <a:xfrm flipV="1">
            <a:off x="1219194" y="5681791"/>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grpSp>
        <p:nvGrpSpPr>
          <p:cNvPr id="197" name="Group 196"/>
          <p:cNvGrpSpPr/>
          <p:nvPr/>
        </p:nvGrpSpPr>
        <p:grpSpPr>
          <a:xfrm>
            <a:off x="254509" y="5180775"/>
            <a:ext cx="659880" cy="307777"/>
            <a:chOff x="254509" y="5180775"/>
            <a:chExt cx="659880" cy="307777"/>
          </a:xfrm>
        </p:grpSpPr>
        <p:sp>
          <p:nvSpPr>
            <p:cNvPr id="52" name="Oval 51"/>
            <p:cNvSpPr/>
            <p:nvPr/>
          </p:nvSpPr>
          <p:spPr bwMode="auto">
            <a:xfrm flipV="1">
              <a:off x="805536" y="5293715"/>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142" name="TextBox 141"/>
            <p:cNvSpPr txBox="1"/>
            <p:nvPr/>
          </p:nvSpPr>
          <p:spPr>
            <a:xfrm>
              <a:off x="254509" y="5180775"/>
              <a:ext cx="551753" cy="307777"/>
            </a:xfrm>
            <a:prstGeom prst="rect">
              <a:avLst/>
            </a:prstGeom>
            <a:noFill/>
          </p:spPr>
          <p:txBody>
            <a:bodyPr wrap="square" rtlCol="0">
              <a:spAutoFit/>
            </a:bodyPr>
            <a:lstStyle/>
            <a:p>
              <a:pPr algn="ctr"/>
              <a:r>
                <a:rPr lang="en-US" sz="1400" dirty="0" smtClean="0">
                  <a:solidFill>
                    <a:srgbClr val="0000FF"/>
                  </a:solidFill>
                </a:rPr>
                <a:t>(1,2)</a:t>
              </a:r>
              <a:endParaRPr lang="en-SG" sz="1400" dirty="0">
                <a:solidFill>
                  <a:srgbClr val="0000FF"/>
                </a:solidFill>
              </a:endParaRPr>
            </a:p>
          </p:txBody>
        </p:sp>
      </p:grpSp>
      <p:grpSp>
        <p:nvGrpSpPr>
          <p:cNvPr id="198" name="Group 197"/>
          <p:cNvGrpSpPr/>
          <p:nvPr/>
        </p:nvGrpSpPr>
        <p:grpSpPr>
          <a:xfrm>
            <a:off x="254509" y="4767239"/>
            <a:ext cx="659880" cy="307777"/>
            <a:chOff x="254509" y="4767239"/>
            <a:chExt cx="659880" cy="307777"/>
          </a:xfrm>
        </p:grpSpPr>
        <p:sp>
          <p:nvSpPr>
            <p:cNvPr id="53" name="Oval 52"/>
            <p:cNvSpPr/>
            <p:nvPr/>
          </p:nvSpPr>
          <p:spPr bwMode="auto">
            <a:xfrm flipV="1">
              <a:off x="805536" y="4886044"/>
              <a:ext cx="108853" cy="121922"/>
            </a:xfrm>
            <a:prstGeom prst="ellipse">
              <a:avLst/>
            </a:prstGeom>
            <a:solidFill>
              <a:srgbClr val="0000FF"/>
            </a:solidFill>
            <a:ln w="28575" cap="flat" cmpd="sng" algn="ctr">
              <a:solidFill>
                <a:srgbClr val="0000FF"/>
              </a:solidFill>
              <a:prstDash val="solid"/>
              <a:tailEnd type="triangle"/>
            </a:ln>
            <a:effectLst/>
            <a:extLst/>
          </p:spPr>
          <p:txBody>
            <a:bodyPr rtlCol="0" anchor="ctr"/>
            <a:lstStyle/>
            <a:p>
              <a:pPr algn="ctr"/>
              <a:endParaRPr lang="en-SG">
                <a:latin typeface="Times New Roman" pitchFamily="18" charset="0"/>
              </a:endParaRPr>
            </a:p>
          </p:txBody>
        </p:sp>
        <p:sp>
          <p:nvSpPr>
            <p:cNvPr id="143" name="Rectangle 142"/>
            <p:cNvSpPr/>
            <p:nvPr/>
          </p:nvSpPr>
          <p:spPr>
            <a:xfrm>
              <a:off x="254509" y="4767239"/>
              <a:ext cx="551753" cy="307777"/>
            </a:xfrm>
            <a:prstGeom prst="rect">
              <a:avLst/>
            </a:prstGeom>
          </p:spPr>
          <p:txBody>
            <a:bodyPr wrap="none">
              <a:spAutoFit/>
            </a:bodyPr>
            <a:lstStyle/>
            <a:p>
              <a:pPr algn="ctr"/>
              <a:r>
                <a:rPr lang="en-US" sz="1400" dirty="0" smtClean="0">
                  <a:solidFill>
                    <a:srgbClr val="0000FF"/>
                  </a:solidFill>
                </a:rPr>
                <a:t>(1,3)</a:t>
              </a:r>
              <a:endParaRPr lang="en-SG" sz="1400" dirty="0">
                <a:solidFill>
                  <a:srgbClr val="0000FF"/>
                </a:solidFill>
              </a:endParaRPr>
            </a:p>
          </p:txBody>
        </p:sp>
      </p:grpSp>
      <p:cxnSp>
        <p:nvCxnSpPr>
          <p:cNvPr id="150" name="Straight Connector 149"/>
          <p:cNvCxnSpPr/>
          <p:nvPr/>
        </p:nvCxnSpPr>
        <p:spPr bwMode="auto">
          <a:xfrm flipV="1">
            <a:off x="859963" y="4951905"/>
            <a:ext cx="0" cy="402771"/>
          </a:xfrm>
          <a:prstGeom prst="line">
            <a:avLst/>
          </a:prstGeom>
          <a:noFill/>
          <a:ln w="28575" cap="flat" cmpd="sng" algn="ctr">
            <a:solidFill>
              <a:srgbClr val="006600"/>
            </a:solidFill>
            <a:prstDash val="solid"/>
            <a:headEnd type="none" w="med" len="med"/>
            <a:tailEnd type="none" w="med" len="med"/>
          </a:ln>
          <a:effectLst/>
        </p:spPr>
      </p:cxnSp>
      <p:cxnSp>
        <p:nvCxnSpPr>
          <p:cNvPr id="151" name="Straight Connector 150"/>
          <p:cNvCxnSpPr/>
          <p:nvPr/>
        </p:nvCxnSpPr>
        <p:spPr bwMode="auto">
          <a:xfrm>
            <a:off x="859964" y="4951905"/>
            <a:ext cx="426671" cy="817355"/>
          </a:xfrm>
          <a:prstGeom prst="line">
            <a:avLst/>
          </a:prstGeom>
          <a:noFill/>
          <a:ln w="12700" cap="flat" cmpd="sng" algn="ctr">
            <a:solidFill>
              <a:schemeClr val="bg1">
                <a:lumMod val="50000"/>
              </a:schemeClr>
            </a:solidFill>
            <a:prstDash val="solid"/>
            <a:headEnd type="none" w="med" len="med"/>
            <a:tailEnd type="none" w="med" len="med"/>
          </a:ln>
          <a:effectLst/>
        </p:spPr>
      </p:cxnSp>
      <p:cxnSp>
        <p:nvCxnSpPr>
          <p:cNvPr id="154" name="Straight Connector 153"/>
          <p:cNvCxnSpPr/>
          <p:nvPr/>
        </p:nvCxnSpPr>
        <p:spPr bwMode="auto">
          <a:xfrm flipH="1" flipV="1">
            <a:off x="1273621" y="4543692"/>
            <a:ext cx="13014" cy="1180563"/>
          </a:xfrm>
          <a:prstGeom prst="line">
            <a:avLst/>
          </a:prstGeom>
          <a:noFill/>
          <a:ln w="28575" cap="flat" cmpd="sng" algn="ctr">
            <a:solidFill>
              <a:srgbClr val="006600"/>
            </a:solidFill>
            <a:prstDash val="solid"/>
            <a:headEnd type="none" w="med" len="med"/>
            <a:tailEnd type="none" w="med" len="med"/>
          </a:ln>
          <a:effectLst/>
        </p:spPr>
      </p:cxnSp>
      <p:cxnSp>
        <p:nvCxnSpPr>
          <p:cNvPr id="156" name="Straight Connector 155"/>
          <p:cNvCxnSpPr/>
          <p:nvPr/>
        </p:nvCxnSpPr>
        <p:spPr bwMode="auto">
          <a:xfrm>
            <a:off x="1273622" y="4543692"/>
            <a:ext cx="413657" cy="800798"/>
          </a:xfrm>
          <a:prstGeom prst="line">
            <a:avLst/>
          </a:prstGeom>
          <a:noFill/>
          <a:ln w="12700" cap="flat" cmpd="sng" algn="ctr">
            <a:solidFill>
              <a:schemeClr val="bg1">
                <a:lumMod val="50000"/>
              </a:schemeClr>
            </a:solidFill>
            <a:prstDash val="solid"/>
            <a:headEnd type="none" w="med" len="med"/>
            <a:tailEnd type="none" w="med" len="med"/>
          </a:ln>
          <a:effectLst/>
        </p:spPr>
      </p:cxnSp>
      <p:cxnSp>
        <p:nvCxnSpPr>
          <p:cNvPr id="158" name="Straight Connector 157"/>
          <p:cNvCxnSpPr>
            <a:endCxn id="46" idx="0"/>
          </p:cNvCxnSpPr>
          <p:nvPr/>
        </p:nvCxnSpPr>
        <p:spPr bwMode="auto">
          <a:xfrm flipH="1" flipV="1">
            <a:off x="1687279" y="4597410"/>
            <a:ext cx="4401" cy="766805"/>
          </a:xfrm>
          <a:prstGeom prst="line">
            <a:avLst/>
          </a:prstGeom>
          <a:noFill/>
          <a:ln w="28575" cap="flat" cmpd="sng" algn="ctr">
            <a:solidFill>
              <a:srgbClr val="006600"/>
            </a:solidFill>
            <a:prstDash val="solid"/>
            <a:headEnd type="none" w="med" len="med"/>
            <a:tailEnd type="none" w="med" len="med"/>
          </a:ln>
          <a:effectLst/>
        </p:spPr>
      </p:cxnSp>
      <p:cxnSp>
        <p:nvCxnSpPr>
          <p:cNvPr id="159" name="Straight Connector 158"/>
          <p:cNvCxnSpPr/>
          <p:nvPr/>
        </p:nvCxnSpPr>
        <p:spPr bwMode="auto">
          <a:xfrm>
            <a:off x="1687280" y="4543692"/>
            <a:ext cx="827315" cy="408213"/>
          </a:xfrm>
          <a:prstGeom prst="line">
            <a:avLst/>
          </a:prstGeom>
          <a:noFill/>
          <a:ln w="12700" cap="flat" cmpd="sng" algn="ctr">
            <a:solidFill>
              <a:schemeClr val="bg1">
                <a:lumMod val="50000"/>
              </a:schemeClr>
            </a:solidFill>
            <a:prstDash val="solid"/>
            <a:headEnd type="none" w="med" len="med"/>
            <a:tailEnd type="none" w="med" len="med"/>
          </a:ln>
          <a:effectLst/>
        </p:spPr>
      </p:cxnSp>
      <p:cxnSp>
        <p:nvCxnSpPr>
          <p:cNvPr id="161" name="Straight Connector 160"/>
          <p:cNvCxnSpPr/>
          <p:nvPr/>
        </p:nvCxnSpPr>
        <p:spPr bwMode="auto">
          <a:xfrm flipH="1" flipV="1">
            <a:off x="2501770" y="3744035"/>
            <a:ext cx="12826" cy="1221554"/>
          </a:xfrm>
          <a:prstGeom prst="line">
            <a:avLst/>
          </a:prstGeom>
          <a:noFill/>
          <a:ln w="28575" cap="flat" cmpd="sng" algn="ctr">
            <a:solidFill>
              <a:srgbClr val="006600"/>
            </a:solidFill>
            <a:prstDash val="solid"/>
            <a:headEnd type="none" w="med" len="med"/>
            <a:tailEnd type="none" w="med" len="med"/>
          </a:ln>
          <a:effectLst/>
        </p:spPr>
      </p:cxnSp>
      <p:cxnSp>
        <p:nvCxnSpPr>
          <p:cNvPr id="162" name="Straight Connector 161"/>
          <p:cNvCxnSpPr>
            <a:endCxn id="42" idx="3"/>
          </p:cNvCxnSpPr>
          <p:nvPr/>
        </p:nvCxnSpPr>
        <p:spPr bwMode="auto">
          <a:xfrm>
            <a:off x="2514595" y="3738150"/>
            <a:ext cx="375172" cy="1573420"/>
          </a:xfrm>
          <a:prstGeom prst="line">
            <a:avLst/>
          </a:prstGeom>
          <a:noFill/>
          <a:ln w="12700" cap="flat" cmpd="sng" algn="ctr">
            <a:solidFill>
              <a:schemeClr val="bg1">
                <a:lumMod val="50000"/>
              </a:schemeClr>
            </a:solidFill>
            <a:prstDash val="solid"/>
            <a:headEnd type="none" w="med" len="med"/>
            <a:tailEnd type="none" w="med" len="med"/>
          </a:ln>
          <a:effectLst/>
        </p:spPr>
      </p:cxnSp>
      <p:cxnSp>
        <p:nvCxnSpPr>
          <p:cNvPr id="164" name="Straight Connector 163"/>
          <p:cNvCxnSpPr/>
          <p:nvPr/>
        </p:nvCxnSpPr>
        <p:spPr bwMode="auto">
          <a:xfrm flipV="1">
            <a:off x="2928253" y="4188674"/>
            <a:ext cx="0" cy="1146246"/>
          </a:xfrm>
          <a:prstGeom prst="line">
            <a:avLst/>
          </a:prstGeom>
          <a:noFill/>
          <a:ln w="28575" cap="flat" cmpd="sng" algn="ctr">
            <a:solidFill>
              <a:srgbClr val="006600"/>
            </a:solidFill>
            <a:prstDash val="solid"/>
            <a:headEnd type="none" w="med" len="med"/>
            <a:tailEnd type="none" w="med" len="med"/>
          </a:ln>
          <a:effectLst/>
        </p:spPr>
      </p:cxnSp>
      <p:cxnSp>
        <p:nvCxnSpPr>
          <p:cNvPr id="165" name="Straight Connector 164"/>
          <p:cNvCxnSpPr>
            <a:stCxn id="39" idx="7"/>
            <a:endCxn id="41" idx="4"/>
          </p:cNvCxnSpPr>
          <p:nvPr/>
        </p:nvCxnSpPr>
        <p:spPr bwMode="auto">
          <a:xfrm>
            <a:off x="2966738" y="4181302"/>
            <a:ext cx="375173" cy="1112413"/>
          </a:xfrm>
          <a:prstGeom prst="line">
            <a:avLst/>
          </a:prstGeom>
          <a:noFill/>
          <a:ln w="12700" cap="flat" cmpd="sng" algn="ctr">
            <a:solidFill>
              <a:schemeClr val="bg1">
                <a:lumMod val="50000"/>
              </a:schemeClr>
            </a:solidFill>
            <a:prstDash val="solid"/>
            <a:headEnd type="none" w="med" len="med"/>
            <a:tailEnd type="none" w="med" len="med"/>
          </a:ln>
          <a:effectLst/>
        </p:spPr>
      </p:cxnSp>
      <p:cxnSp>
        <p:nvCxnSpPr>
          <p:cNvPr id="168" name="Straight Connector 167"/>
          <p:cNvCxnSpPr>
            <a:stCxn id="36" idx="1"/>
            <a:endCxn id="41" idx="6"/>
          </p:cNvCxnSpPr>
          <p:nvPr/>
        </p:nvCxnSpPr>
        <p:spPr bwMode="auto">
          <a:xfrm flipH="1">
            <a:off x="3396337" y="4597410"/>
            <a:ext cx="1148062" cy="757266"/>
          </a:xfrm>
          <a:prstGeom prst="line">
            <a:avLst/>
          </a:prstGeom>
          <a:noFill/>
          <a:ln w="12700" cap="flat" cmpd="sng" algn="ctr">
            <a:solidFill>
              <a:schemeClr val="bg1">
                <a:lumMod val="50000"/>
              </a:schemeClr>
            </a:solidFill>
            <a:prstDash val="solid"/>
            <a:headEnd type="none" w="med" len="med"/>
            <a:tailEnd type="none" w="med" len="med"/>
          </a:ln>
          <a:effectLst/>
        </p:spPr>
      </p:cxnSp>
      <p:cxnSp>
        <p:nvCxnSpPr>
          <p:cNvPr id="172" name="Straight Connector 171"/>
          <p:cNvCxnSpPr>
            <a:stCxn id="35" idx="2"/>
          </p:cNvCxnSpPr>
          <p:nvPr/>
        </p:nvCxnSpPr>
        <p:spPr bwMode="auto">
          <a:xfrm flipH="1" flipV="1">
            <a:off x="4572000" y="4554125"/>
            <a:ext cx="370116" cy="179"/>
          </a:xfrm>
          <a:prstGeom prst="line">
            <a:avLst/>
          </a:prstGeom>
          <a:noFill/>
          <a:ln w="28575" cap="flat" cmpd="sng" algn="ctr">
            <a:solidFill>
              <a:srgbClr val="006600"/>
            </a:solidFill>
            <a:prstDash val="solid"/>
            <a:headEnd type="none" w="med" len="med"/>
            <a:tailEnd type="none" w="med" len="med"/>
          </a:ln>
          <a:effectLst/>
        </p:spPr>
      </p:cxnSp>
      <p:cxnSp>
        <p:nvCxnSpPr>
          <p:cNvPr id="177" name="Straight Connector 176"/>
          <p:cNvCxnSpPr/>
          <p:nvPr/>
        </p:nvCxnSpPr>
        <p:spPr bwMode="auto">
          <a:xfrm>
            <a:off x="4994014" y="4554304"/>
            <a:ext cx="433081" cy="809911"/>
          </a:xfrm>
          <a:prstGeom prst="line">
            <a:avLst/>
          </a:prstGeom>
          <a:noFill/>
          <a:ln w="12700" cap="flat" cmpd="sng" algn="ctr">
            <a:solidFill>
              <a:schemeClr val="bg1">
                <a:lumMod val="50000"/>
              </a:schemeClr>
            </a:solidFill>
            <a:prstDash val="solid"/>
            <a:headEnd type="none" w="med" len="med"/>
            <a:tailEnd type="none" w="med" len="med"/>
          </a:ln>
          <a:effectLst/>
        </p:spPr>
      </p:cxnSp>
      <p:sp>
        <p:nvSpPr>
          <p:cNvPr id="179" name="Rectangle 3"/>
          <p:cNvSpPr txBox="1">
            <a:spLocks noChangeArrowheads="1"/>
          </p:cNvSpPr>
          <p:nvPr/>
        </p:nvSpPr>
        <p:spPr bwMode="auto">
          <a:xfrm>
            <a:off x="5921828" y="3916973"/>
            <a:ext cx="2906488" cy="16946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ts val="1200"/>
              </a:spcBef>
              <a:spcAft>
                <a:spcPct val="0"/>
              </a:spcAft>
              <a:buClr>
                <a:schemeClr val="bg2"/>
              </a:buClr>
              <a:buSzPct val="75000"/>
              <a:buFont typeface="Wingdings" pitchFamily="2" charset="2"/>
              <a:buChar char="n"/>
              <a:tabLst/>
              <a:defRPr/>
            </a:pPr>
            <a:r>
              <a:rPr lang="en-US" sz="2000" kern="0" dirty="0" smtClean="0">
                <a:latin typeface="+mn-lt"/>
                <a:cs typeface="+mn-cs"/>
              </a:rPr>
              <a:t>Sum</a:t>
            </a:r>
            <a:r>
              <a:rPr kumimoji="0" lang="en-US" sz="2000" b="0" i="0" u="none" strike="noStrike" kern="0" cap="none" spc="0" normalizeH="0" baseline="0" noProof="0" dirty="0" smtClean="0">
                <a:ln>
                  <a:noFill/>
                </a:ln>
                <a:solidFill>
                  <a:schemeClr val="tx1"/>
                </a:solidFill>
                <a:effectLst/>
                <a:uLnTx/>
                <a:uFillTx/>
                <a:latin typeface="+mn-lt"/>
                <a:ea typeface="+mn-ea"/>
                <a:cs typeface="+mn-cs"/>
              </a:rPr>
              <a:t> of lengths of</a:t>
            </a:r>
            <a:r>
              <a:rPr kumimoji="0" lang="en-US" sz="2000" b="0" i="0" u="none" strike="noStrike" kern="0" cap="none" spc="0" normalizeH="0" noProof="0" dirty="0" smtClean="0">
                <a:ln>
                  <a:noFill/>
                </a:ln>
                <a:solidFill>
                  <a:schemeClr val="tx1"/>
                </a:solidFill>
                <a:effectLst/>
                <a:uLnTx/>
                <a:uFillTx/>
                <a:latin typeface="+mn-lt"/>
                <a:ea typeface="+mn-ea"/>
                <a:cs typeface="+mn-cs"/>
              </a:rPr>
              <a:t> horizontal and vertical lines = 1 + 3 + 2 + 3 + 3 + 1 = </a:t>
            </a:r>
            <a:r>
              <a:rPr kumimoji="0" lang="en-US" sz="2000" b="0" i="0" u="none" strike="noStrike" kern="0" cap="none" spc="0" normalizeH="0" noProof="0" dirty="0" smtClean="0">
                <a:ln>
                  <a:noFill/>
                </a:ln>
                <a:solidFill>
                  <a:srgbClr val="006600"/>
                </a:solidFill>
                <a:effectLst/>
                <a:uLnTx/>
                <a:uFillTx/>
                <a:latin typeface="+mn-lt"/>
                <a:ea typeface="+mn-ea"/>
                <a:cs typeface="+mn-cs"/>
              </a:rPr>
              <a:t>13</a:t>
            </a:r>
            <a:endParaRPr kumimoji="0" lang="en-US" sz="2000" b="0" i="0" u="none" strike="noStrike" kern="0" cap="none" spc="0" normalizeH="0" baseline="0" noProof="0" dirty="0" smtClean="0">
              <a:ln>
                <a:noFill/>
              </a:ln>
              <a:solidFill>
                <a:srgbClr val="006600"/>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xit" presetSubtype="0" fill="hold" nodeType="withEffect">
                                  <p:stCondLst>
                                    <p:cond delay="0"/>
                                  </p:stCondLst>
                                  <p:childTnLst>
                                    <p:animEffect transition="out" filter="dissolve">
                                      <p:cBhvr>
                                        <p:cTn id="6" dur="500"/>
                                        <p:tgtEl>
                                          <p:spTgt spid="146"/>
                                        </p:tgtEl>
                                      </p:cBhvr>
                                    </p:animEffect>
                                    <p:set>
                                      <p:cBhvr>
                                        <p:cTn id="7" dur="1" fill="hold">
                                          <p:stCondLst>
                                            <p:cond delay="499"/>
                                          </p:stCondLst>
                                        </p:cTn>
                                        <p:tgtEl>
                                          <p:spTgt spid="14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97"/>
                                        </p:tgtEl>
                                        <p:attrNameLst>
                                          <p:attrName>style.visibility</p:attrName>
                                        </p:attrNameLst>
                                      </p:cBhvr>
                                      <p:to>
                                        <p:strVal val="visible"/>
                                      </p:to>
                                    </p:set>
                                    <p:animEffect transition="in" filter="dissolve">
                                      <p:cBhvr>
                                        <p:cTn id="12" dur="500"/>
                                        <p:tgtEl>
                                          <p:spTgt spid="197"/>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198"/>
                                        </p:tgtEl>
                                        <p:attrNameLst>
                                          <p:attrName>style.visibility</p:attrName>
                                        </p:attrNameLst>
                                      </p:cBhvr>
                                      <p:to>
                                        <p:strVal val="visible"/>
                                      </p:to>
                                    </p:set>
                                    <p:animEffect transition="in" filter="dissolve">
                                      <p:cBhvr>
                                        <p:cTn id="16" dur="500"/>
                                        <p:tgtEl>
                                          <p:spTgt spid="198"/>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51"/>
                                        </p:tgtEl>
                                        <p:attrNameLst>
                                          <p:attrName>style.visibility</p:attrName>
                                        </p:attrNameLst>
                                      </p:cBhvr>
                                      <p:to>
                                        <p:strVal val="visible"/>
                                      </p:to>
                                    </p:set>
                                    <p:animEffect transition="in" filter="dissolve">
                                      <p:cBhvr>
                                        <p:cTn id="20" dur="500"/>
                                        <p:tgtEl>
                                          <p:spTgt spid="51"/>
                                        </p:tgtEl>
                                      </p:cBhvr>
                                    </p:animEffect>
                                  </p:childTnLst>
                                </p:cTn>
                              </p:par>
                            </p:childTnLst>
                          </p:cTn>
                        </p:par>
                        <p:par>
                          <p:cTn id="21" fill="hold">
                            <p:stCondLst>
                              <p:cond delay="1500"/>
                            </p:stCondLst>
                            <p:childTnLst>
                              <p:par>
                                <p:cTn id="22" presetID="9" presetClass="entr" presetSubtype="0" fill="hold" grpId="0" nodeType="afterEffect">
                                  <p:stCondLst>
                                    <p:cond delay="0"/>
                                  </p:stCondLst>
                                  <p:childTnLst>
                                    <p:set>
                                      <p:cBhvr>
                                        <p:cTn id="23" dur="1" fill="hold">
                                          <p:stCondLst>
                                            <p:cond delay="0"/>
                                          </p:stCondLst>
                                        </p:cTn>
                                        <p:tgtEl>
                                          <p:spTgt spid="49"/>
                                        </p:tgtEl>
                                        <p:attrNameLst>
                                          <p:attrName>style.visibility</p:attrName>
                                        </p:attrNameLst>
                                      </p:cBhvr>
                                      <p:to>
                                        <p:strVal val="visible"/>
                                      </p:to>
                                    </p:set>
                                    <p:animEffect transition="in" filter="dissolve">
                                      <p:cBhvr>
                                        <p:cTn id="24" dur="500"/>
                                        <p:tgtEl>
                                          <p:spTgt spid="49"/>
                                        </p:tgtEl>
                                      </p:cBhvr>
                                    </p:animEffect>
                                  </p:childTnLst>
                                </p:cTn>
                              </p:par>
                            </p:childTnLst>
                          </p:cTn>
                        </p:par>
                        <p:par>
                          <p:cTn id="25" fill="hold">
                            <p:stCondLst>
                              <p:cond delay="2000"/>
                            </p:stCondLst>
                            <p:childTnLst>
                              <p:par>
                                <p:cTn id="26" presetID="9" presetClass="entr" presetSubtype="0" fill="hold" grpId="0" nodeType="after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dissolve">
                                      <p:cBhvr>
                                        <p:cTn id="28" dur="500"/>
                                        <p:tgtEl>
                                          <p:spTgt spid="48"/>
                                        </p:tgtEl>
                                      </p:cBhvr>
                                    </p:animEffect>
                                  </p:childTnLst>
                                </p:cTn>
                              </p:par>
                            </p:childTnLst>
                          </p:cTn>
                        </p:par>
                        <p:par>
                          <p:cTn id="29" fill="hold">
                            <p:stCondLst>
                              <p:cond delay="2500"/>
                            </p:stCondLst>
                            <p:childTnLst>
                              <p:par>
                                <p:cTn id="30" presetID="9" presetClass="entr" presetSubtype="0" fill="hold" grpId="0" nodeType="after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dissolve">
                                      <p:cBhvr>
                                        <p:cTn id="32" dur="500"/>
                                        <p:tgtEl>
                                          <p:spTgt spid="47"/>
                                        </p:tgtEl>
                                      </p:cBhvr>
                                    </p:animEffect>
                                  </p:childTnLst>
                                </p:cTn>
                              </p:par>
                            </p:childTnLst>
                          </p:cTn>
                        </p:par>
                        <p:par>
                          <p:cTn id="33" fill="hold">
                            <p:stCondLst>
                              <p:cond delay="3000"/>
                            </p:stCondLst>
                            <p:childTnLst>
                              <p:par>
                                <p:cTn id="34" presetID="9" presetClass="entr" presetSubtype="0" fill="hold" grpId="0" nodeType="after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dissolve">
                                      <p:cBhvr>
                                        <p:cTn id="36" dur="500"/>
                                        <p:tgtEl>
                                          <p:spTgt spid="46"/>
                                        </p:tgtEl>
                                      </p:cBhvr>
                                    </p:animEffect>
                                  </p:childTnLst>
                                </p:cTn>
                              </p:par>
                            </p:childTnLst>
                          </p:cTn>
                        </p:par>
                        <p:par>
                          <p:cTn id="37" fill="hold">
                            <p:stCondLst>
                              <p:cond delay="3500"/>
                            </p:stCondLst>
                            <p:childTnLst>
                              <p:par>
                                <p:cTn id="38" presetID="9" presetClass="entr" presetSubtype="0"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dissolve">
                                      <p:cBhvr>
                                        <p:cTn id="40" dur="500"/>
                                        <p:tgtEl>
                                          <p:spTgt spid="44"/>
                                        </p:tgtEl>
                                      </p:cBhvr>
                                    </p:animEffect>
                                  </p:childTnLst>
                                </p:cTn>
                              </p:par>
                            </p:childTnLst>
                          </p:cTn>
                        </p:par>
                        <p:par>
                          <p:cTn id="41" fill="hold">
                            <p:stCondLst>
                              <p:cond delay="4000"/>
                            </p:stCondLst>
                            <p:childTnLst>
                              <p:par>
                                <p:cTn id="42" presetID="9" presetClass="entr" presetSubtype="0" fill="hold" grpId="0" nodeType="after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dissolve">
                                      <p:cBhvr>
                                        <p:cTn id="44" dur="500"/>
                                        <p:tgtEl>
                                          <p:spTgt spid="45"/>
                                        </p:tgtEl>
                                      </p:cBhvr>
                                    </p:animEffect>
                                  </p:childTnLst>
                                </p:cTn>
                              </p:par>
                            </p:childTnLst>
                          </p:cTn>
                        </p:par>
                        <p:par>
                          <p:cTn id="45" fill="hold">
                            <p:stCondLst>
                              <p:cond delay="4500"/>
                            </p:stCondLst>
                            <p:childTnLst>
                              <p:par>
                                <p:cTn id="46" presetID="9" presetClass="entr" presetSubtype="0" fill="hold" grpId="0" nodeType="after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dissolve">
                                      <p:cBhvr>
                                        <p:cTn id="48" dur="500"/>
                                        <p:tgtEl>
                                          <p:spTgt spid="42"/>
                                        </p:tgtEl>
                                      </p:cBhvr>
                                    </p:animEffect>
                                  </p:childTnLst>
                                </p:cTn>
                              </p:par>
                            </p:childTnLst>
                          </p:cTn>
                        </p:par>
                        <p:par>
                          <p:cTn id="49" fill="hold">
                            <p:stCondLst>
                              <p:cond delay="5000"/>
                            </p:stCondLst>
                            <p:childTnLst>
                              <p:par>
                                <p:cTn id="50" presetID="9" presetClass="entr" presetSubtype="0" fill="hold" grpId="0" nodeType="after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dissolve">
                                      <p:cBhvr>
                                        <p:cTn id="52" dur="500"/>
                                        <p:tgtEl>
                                          <p:spTgt spid="39"/>
                                        </p:tgtEl>
                                      </p:cBhvr>
                                    </p:animEffect>
                                  </p:childTnLst>
                                </p:cTn>
                              </p:par>
                            </p:childTnLst>
                          </p:cTn>
                        </p:par>
                        <p:par>
                          <p:cTn id="53" fill="hold">
                            <p:stCondLst>
                              <p:cond delay="5500"/>
                            </p:stCondLst>
                            <p:childTnLst>
                              <p:par>
                                <p:cTn id="54" presetID="9" presetClass="entr" presetSubtype="0" fill="hold" grpId="0" nodeType="after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dissolve">
                                      <p:cBhvr>
                                        <p:cTn id="56" dur="500"/>
                                        <p:tgtEl>
                                          <p:spTgt spid="41"/>
                                        </p:tgtEl>
                                      </p:cBhvr>
                                    </p:animEffect>
                                  </p:childTnLst>
                                </p:cTn>
                              </p:par>
                            </p:childTnLst>
                          </p:cTn>
                        </p:par>
                        <p:par>
                          <p:cTn id="57" fill="hold">
                            <p:stCondLst>
                              <p:cond delay="6000"/>
                            </p:stCondLst>
                            <p:childTnLst>
                              <p:par>
                                <p:cTn id="58" presetID="9" presetClass="entr" presetSubtype="0" fill="hold" grpId="0" nodeType="afterEffect">
                                  <p:stCondLst>
                                    <p:cond delay="0"/>
                                  </p:stCondLst>
                                  <p:childTnLst>
                                    <p:set>
                                      <p:cBhvr>
                                        <p:cTn id="59" dur="1" fill="hold">
                                          <p:stCondLst>
                                            <p:cond delay="0"/>
                                          </p:stCondLst>
                                        </p:cTn>
                                        <p:tgtEl>
                                          <p:spTgt spid="36"/>
                                        </p:tgtEl>
                                        <p:attrNameLst>
                                          <p:attrName>style.visibility</p:attrName>
                                        </p:attrNameLst>
                                      </p:cBhvr>
                                      <p:to>
                                        <p:strVal val="visible"/>
                                      </p:to>
                                    </p:set>
                                    <p:animEffect transition="in" filter="dissolve">
                                      <p:cBhvr>
                                        <p:cTn id="60" dur="500"/>
                                        <p:tgtEl>
                                          <p:spTgt spid="36"/>
                                        </p:tgtEl>
                                      </p:cBhvr>
                                    </p:animEffect>
                                  </p:childTnLst>
                                </p:cTn>
                              </p:par>
                            </p:childTnLst>
                          </p:cTn>
                        </p:par>
                        <p:par>
                          <p:cTn id="61" fill="hold">
                            <p:stCondLst>
                              <p:cond delay="6500"/>
                            </p:stCondLst>
                            <p:childTnLst>
                              <p:par>
                                <p:cTn id="62" presetID="9" presetClass="entr" presetSubtype="0" fill="hold" grpId="0" nodeType="after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dissolve">
                                      <p:cBhvr>
                                        <p:cTn id="64" dur="500"/>
                                        <p:tgtEl>
                                          <p:spTgt spid="35"/>
                                        </p:tgtEl>
                                      </p:cBhvr>
                                    </p:animEffect>
                                  </p:childTnLst>
                                </p:cTn>
                              </p:par>
                            </p:childTnLst>
                          </p:cTn>
                        </p:par>
                        <p:par>
                          <p:cTn id="65" fill="hold">
                            <p:stCondLst>
                              <p:cond delay="7000"/>
                            </p:stCondLst>
                            <p:childTnLst>
                              <p:par>
                                <p:cTn id="66" presetID="9" presetClass="entr" presetSubtype="0" fill="hold" grpId="0" nodeType="after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dissolve">
                                      <p:cBhvr>
                                        <p:cTn id="68" dur="500"/>
                                        <p:tgtEl>
                                          <p:spTgt spid="3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150"/>
                                        </p:tgtEl>
                                        <p:attrNameLst>
                                          <p:attrName>style.visibility</p:attrName>
                                        </p:attrNameLst>
                                      </p:cBhvr>
                                      <p:to>
                                        <p:strVal val="visible"/>
                                      </p:to>
                                    </p:set>
                                    <p:animEffect transition="in" filter="wipe(down)">
                                      <p:cBhvr>
                                        <p:cTn id="73" dur="500"/>
                                        <p:tgtEl>
                                          <p:spTgt spid="150"/>
                                        </p:tgtEl>
                                      </p:cBhvr>
                                    </p:animEffect>
                                  </p:childTnLst>
                                </p:cTn>
                              </p:par>
                            </p:childTnLst>
                          </p:cTn>
                        </p:par>
                        <p:par>
                          <p:cTn id="74" fill="hold">
                            <p:stCondLst>
                              <p:cond delay="500"/>
                            </p:stCondLst>
                            <p:childTnLst>
                              <p:par>
                                <p:cTn id="75" presetID="22" presetClass="entr" presetSubtype="1" fill="hold" nodeType="afterEffect">
                                  <p:stCondLst>
                                    <p:cond delay="0"/>
                                  </p:stCondLst>
                                  <p:childTnLst>
                                    <p:set>
                                      <p:cBhvr>
                                        <p:cTn id="76" dur="1" fill="hold">
                                          <p:stCondLst>
                                            <p:cond delay="0"/>
                                          </p:stCondLst>
                                        </p:cTn>
                                        <p:tgtEl>
                                          <p:spTgt spid="151"/>
                                        </p:tgtEl>
                                        <p:attrNameLst>
                                          <p:attrName>style.visibility</p:attrName>
                                        </p:attrNameLst>
                                      </p:cBhvr>
                                      <p:to>
                                        <p:strVal val="visible"/>
                                      </p:to>
                                    </p:set>
                                    <p:animEffect transition="in" filter="wipe(up)">
                                      <p:cBhvr>
                                        <p:cTn id="77" dur="500"/>
                                        <p:tgtEl>
                                          <p:spTgt spid="151"/>
                                        </p:tgtEl>
                                      </p:cBhvr>
                                    </p:animEffect>
                                  </p:childTnLst>
                                </p:cTn>
                              </p:par>
                            </p:childTnLst>
                          </p:cTn>
                        </p:par>
                        <p:par>
                          <p:cTn id="78" fill="hold">
                            <p:stCondLst>
                              <p:cond delay="1000"/>
                            </p:stCondLst>
                            <p:childTnLst>
                              <p:par>
                                <p:cTn id="79" presetID="22" presetClass="entr" presetSubtype="4" fill="hold" nodeType="afterEffect">
                                  <p:stCondLst>
                                    <p:cond delay="0"/>
                                  </p:stCondLst>
                                  <p:childTnLst>
                                    <p:set>
                                      <p:cBhvr>
                                        <p:cTn id="80" dur="1" fill="hold">
                                          <p:stCondLst>
                                            <p:cond delay="0"/>
                                          </p:stCondLst>
                                        </p:cTn>
                                        <p:tgtEl>
                                          <p:spTgt spid="154"/>
                                        </p:tgtEl>
                                        <p:attrNameLst>
                                          <p:attrName>style.visibility</p:attrName>
                                        </p:attrNameLst>
                                      </p:cBhvr>
                                      <p:to>
                                        <p:strVal val="visible"/>
                                      </p:to>
                                    </p:set>
                                    <p:animEffect transition="in" filter="wipe(down)">
                                      <p:cBhvr>
                                        <p:cTn id="81" dur="500"/>
                                        <p:tgtEl>
                                          <p:spTgt spid="154"/>
                                        </p:tgtEl>
                                      </p:cBhvr>
                                    </p:animEffect>
                                  </p:childTnLst>
                                </p:cTn>
                              </p:par>
                            </p:childTnLst>
                          </p:cTn>
                        </p:par>
                        <p:par>
                          <p:cTn id="82" fill="hold">
                            <p:stCondLst>
                              <p:cond delay="1500"/>
                            </p:stCondLst>
                            <p:childTnLst>
                              <p:par>
                                <p:cTn id="83" presetID="22" presetClass="entr" presetSubtype="1" fill="hold" nodeType="afterEffect">
                                  <p:stCondLst>
                                    <p:cond delay="0"/>
                                  </p:stCondLst>
                                  <p:childTnLst>
                                    <p:set>
                                      <p:cBhvr>
                                        <p:cTn id="84" dur="1" fill="hold">
                                          <p:stCondLst>
                                            <p:cond delay="0"/>
                                          </p:stCondLst>
                                        </p:cTn>
                                        <p:tgtEl>
                                          <p:spTgt spid="156"/>
                                        </p:tgtEl>
                                        <p:attrNameLst>
                                          <p:attrName>style.visibility</p:attrName>
                                        </p:attrNameLst>
                                      </p:cBhvr>
                                      <p:to>
                                        <p:strVal val="visible"/>
                                      </p:to>
                                    </p:set>
                                    <p:animEffect transition="in" filter="wipe(up)">
                                      <p:cBhvr>
                                        <p:cTn id="85" dur="500"/>
                                        <p:tgtEl>
                                          <p:spTgt spid="156"/>
                                        </p:tgtEl>
                                      </p:cBhvr>
                                    </p:animEffect>
                                  </p:childTnLst>
                                </p:cTn>
                              </p:par>
                            </p:childTnLst>
                          </p:cTn>
                        </p:par>
                        <p:par>
                          <p:cTn id="86" fill="hold">
                            <p:stCondLst>
                              <p:cond delay="2000"/>
                            </p:stCondLst>
                            <p:childTnLst>
                              <p:par>
                                <p:cTn id="87" presetID="22" presetClass="entr" presetSubtype="4" fill="hold" nodeType="afterEffect">
                                  <p:stCondLst>
                                    <p:cond delay="0"/>
                                  </p:stCondLst>
                                  <p:childTnLst>
                                    <p:set>
                                      <p:cBhvr>
                                        <p:cTn id="88" dur="1" fill="hold">
                                          <p:stCondLst>
                                            <p:cond delay="0"/>
                                          </p:stCondLst>
                                        </p:cTn>
                                        <p:tgtEl>
                                          <p:spTgt spid="158"/>
                                        </p:tgtEl>
                                        <p:attrNameLst>
                                          <p:attrName>style.visibility</p:attrName>
                                        </p:attrNameLst>
                                      </p:cBhvr>
                                      <p:to>
                                        <p:strVal val="visible"/>
                                      </p:to>
                                    </p:set>
                                    <p:animEffect transition="in" filter="wipe(down)">
                                      <p:cBhvr>
                                        <p:cTn id="89" dur="500"/>
                                        <p:tgtEl>
                                          <p:spTgt spid="158"/>
                                        </p:tgtEl>
                                      </p:cBhvr>
                                    </p:animEffect>
                                  </p:childTnLst>
                                </p:cTn>
                              </p:par>
                            </p:childTnLst>
                          </p:cTn>
                        </p:par>
                        <p:par>
                          <p:cTn id="90" fill="hold">
                            <p:stCondLst>
                              <p:cond delay="2500"/>
                            </p:stCondLst>
                            <p:childTnLst>
                              <p:par>
                                <p:cTn id="91" presetID="22" presetClass="entr" presetSubtype="1" fill="hold" nodeType="afterEffect">
                                  <p:stCondLst>
                                    <p:cond delay="0"/>
                                  </p:stCondLst>
                                  <p:childTnLst>
                                    <p:set>
                                      <p:cBhvr>
                                        <p:cTn id="92" dur="1" fill="hold">
                                          <p:stCondLst>
                                            <p:cond delay="0"/>
                                          </p:stCondLst>
                                        </p:cTn>
                                        <p:tgtEl>
                                          <p:spTgt spid="159"/>
                                        </p:tgtEl>
                                        <p:attrNameLst>
                                          <p:attrName>style.visibility</p:attrName>
                                        </p:attrNameLst>
                                      </p:cBhvr>
                                      <p:to>
                                        <p:strVal val="visible"/>
                                      </p:to>
                                    </p:set>
                                    <p:animEffect transition="in" filter="wipe(up)">
                                      <p:cBhvr>
                                        <p:cTn id="93" dur="500"/>
                                        <p:tgtEl>
                                          <p:spTgt spid="159"/>
                                        </p:tgtEl>
                                      </p:cBhvr>
                                    </p:animEffect>
                                  </p:childTnLst>
                                </p:cTn>
                              </p:par>
                            </p:childTnLst>
                          </p:cTn>
                        </p:par>
                        <p:par>
                          <p:cTn id="94" fill="hold">
                            <p:stCondLst>
                              <p:cond delay="3000"/>
                            </p:stCondLst>
                            <p:childTnLst>
                              <p:par>
                                <p:cTn id="95" presetID="22" presetClass="entr" presetSubtype="4" fill="hold" nodeType="afterEffect">
                                  <p:stCondLst>
                                    <p:cond delay="0"/>
                                  </p:stCondLst>
                                  <p:childTnLst>
                                    <p:set>
                                      <p:cBhvr>
                                        <p:cTn id="96" dur="1" fill="hold">
                                          <p:stCondLst>
                                            <p:cond delay="0"/>
                                          </p:stCondLst>
                                        </p:cTn>
                                        <p:tgtEl>
                                          <p:spTgt spid="161"/>
                                        </p:tgtEl>
                                        <p:attrNameLst>
                                          <p:attrName>style.visibility</p:attrName>
                                        </p:attrNameLst>
                                      </p:cBhvr>
                                      <p:to>
                                        <p:strVal val="visible"/>
                                      </p:to>
                                    </p:set>
                                    <p:animEffect transition="in" filter="wipe(down)">
                                      <p:cBhvr>
                                        <p:cTn id="97" dur="500"/>
                                        <p:tgtEl>
                                          <p:spTgt spid="161"/>
                                        </p:tgtEl>
                                      </p:cBhvr>
                                    </p:animEffect>
                                  </p:childTnLst>
                                </p:cTn>
                              </p:par>
                            </p:childTnLst>
                          </p:cTn>
                        </p:par>
                        <p:par>
                          <p:cTn id="98" fill="hold">
                            <p:stCondLst>
                              <p:cond delay="3500"/>
                            </p:stCondLst>
                            <p:childTnLst>
                              <p:par>
                                <p:cTn id="99" presetID="22" presetClass="entr" presetSubtype="1" fill="hold" nodeType="afterEffect">
                                  <p:stCondLst>
                                    <p:cond delay="0"/>
                                  </p:stCondLst>
                                  <p:childTnLst>
                                    <p:set>
                                      <p:cBhvr>
                                        <p:cTn id="100" dur="1" fill="hold">
                                          <p:stCondLst>
                                            <p:cond delay="0"/>
                                          </p:stCondLst>
                                        </p:cTn>
                                        <p:tgtEl>
                                          <p:spTgt spid="162"/>
                                        </p:tgtEl>
                                        <p:attrNameLst>
                                          <p:attrName>style.visibility</p:attrName>
                                        </p:attrNameLst>
                                      </p:cBhvr>
                                      <p:to>
                                        <p:strVal val="visible"/>
                                      </p:to>
                                    </p:set>
                                    <p:animEffect transition="in" filter="wipe(up)">
                                      <p:cBhvr>
                                        <p:cTn id="101" dur="500"/>
                                        <p:tgtEl>
                                          <p:spTgt spid="162"/>
                                        </p:tgtEl>
                                      </p:cBhvr>
                                    </p:animEffect>
                                  </p:childTnLst>
                                </p:cTn>
                              </p:par>
                            </p:childTnLst>
                          </p:cTn>
                        </p:par>
                        <p:par>
                          <p:cTn id="102" fill="hold">
                            <p:stCondLst>
                              <p:cond delay="4000"/>
                            </p:stCondLst>
                            <p:childTnLst>
                              <p:par>
                                <p:cTn id="103" presetID="22" presetClass="entr" presetSubtype="4" fill="hold" nodeType="afterEffect">
                                  <p:stCondLst>
                                    <p:cond delay="0"/>
                                  </p:stCondLst>
                                  <p:childTnLst>
                                    <p:set>
                                      <p:cBhvr>
                                        <p:cTn id="104" dur="1" fill="hold">
                                          <p:stCondLst>
                                            <p:cond delay="0"/>
                                          </p:stCondLst>
                                        </p:cTn>
                                        <p:tgtEl>
                                          <p:spTgt spid="164"/>
                                        </p:tgtEl>
                                        <p:attrNameLst>
                                          <p:attrName>style.visibility</p:attrName>
                                        </p:attrNameLst>
                                      </p:cBhvr>
                                      <p:to>
                                        <p:strVal val="visible"/>
                                      </p:to>
                                    </p:set>
                                    <p:animEffect transition="in" filter="wipe(down)">
                                      <p:cBhvr>
                                        <p:cTn id="105" dur="500"/>
                                        <p:tgtEl>
                                          <p:spTgt spid="164"/>
                                        </p:tgtEl>
                                      </p:cBhvr>
                                    </p:animEffect>
                                  </p:childTnLst>
                                </p:cTn>
                              </p:par>
                            </p:childTnLst>
                          </p:cTn>
                        </p:par>
                        <p:par>
                          <p:cTn id="106" fill="hold">
                            <p:stCondLst>
                              <p:cond delay="4500"/>
                            </p:stCondLst>
                            <p:childTnLst>
                              <p:par>
                                <p:cTn id="107" presetID="22" presetClass="entr" presetSubtype="1" fill="hold" nodeType="afterEffect">
                                  <p:stCondLst>
                                    <p:cond delay="0"/>
                                  </p:stCondLst>
                                  <p:childTnLst>
                                    <p:set>
                                      <p:cBhvr>
                                        <p:cTn id="108" dur="1" fill="hold">
                                          <p:stCondLst>
                                            <p:cond delay="0"/>
                                          </p:stCondLst>
                                        </p:cTn>
                                        <p:tgtEl>
                                          <p:spTgt spid="165"/>
                                        </p:tgtEl>
                                        <p:attrNameLst>
                                          <p:attrName>style.visibility</p:attrName>
                                        </p:attrNameLst>
                                      </p:cBhvr>
                                      <p:to>
                                        <p:strVal val="visible"/>
                                      </p:to>
                                    </p:set>
                                    <p:animEffect transition="in" filter="wipe(up)">
                                      <p:cBhvr>
                                        <p:cTn id="109" dur="500"/>
                                        <p:tgtEl>
                                          <p:spTgt spid="165"/>
                                        </p:tgtEl>
                                      </p:cBhvr>
                                    </p:animEffect>
                                  </p:childTnLst>
                                </p:cTn>
                              </p:par>
                            </p:childTnLst>
                          </p:cTn>
                        </p:par>
                        <p:par>
                          <p:cTn id="110" fill="hold">
                            <p:stCondLst>
                              <p:cond delay="5000"/>
                            </p:stCondLst>
                            <p:childTnLst>
                              <p:par>
                                <p:cTn id="111" presetID="22" presetClass="entr" presetSubtype="4" fill="hold" nodeType="afterEffect">
                                  <p:stCondLst>
                                    <p:cond delay="0"/>
                                  </p:stCondLst>
                                  <p:childTnLst>
                                    <p:set>
                                      <p:cBhvr>
                                        <p:cTn id="112" dur="1" fill="hold">
                                          <p:stCondLst>
                                            <p:cond delay="0"/>
                                          </p:stCondLst>
                                        </p:cTn>
                                        <p:tgtEl>
                                          <p:spTgt spid="168"/>
                                        </p:tgtEl>
                                        <p:attrNameLst>
                                          <p:attrName>style.visibility</p:attrName>
                                        </p:attrNameLst>
                                      </p:cBhvr>
                                      <p:to>
                                        <p:strVal val="visible"/>
                                      </p:to>
                                    </p:set>
                                    <p:animEffect transition="in" filter="wipe(down)">
                                      <p:cBhvr>
                                        <p:cTn id="113" dur="500"/>
                                        <p:tgtEl>
                                          <p:spTgt spid="168"/>
                                        </p:tgtEl>
                                      </p:cBhvr>
                                    </p:animEffect>
                                  </p:childTnLst>
                                </p:cTn>
                              </p:par>
                            </p:childTnLst>
                          </p:cTn>
                        </p:par>
                        <p:par>
                          <p:cTn id="114" fill="hold">
                            <p:stCondLst>
                              <p:cond delay="5500"/>
                            </p:stCondLst>
                            <p:childTnLst>
                              <p:par>
                                <p:cTn id="115" presetID="22" presetClass="entr" presetSubtype="8" fill="hold" nodeType="afterEffect">
                                  <p:stCondLst>
                                    <p:cond delay="0"/>
                                  </p:stCondLst>
                                  <p:childTnLst>
                                    <p:set>
                                      <p:cBhvr>
                                        <p:cTn id="116" dur="1" fill="hold">
                                          <p:stCondLst>
                                            <p:cond delay="0"/>
                                          </p:stCondLst>
                                        </p:cTn>
                                        <p:tgtEl>
                                          <p:spTgt spid="172"/>
                                        </p:tgtEl>
                                        <p:attrNameLst>
                                          <p:attrName>style.visibility</p:attrName>
                                        </p:attrNameLst>
                                      </p:cBhvr>
                                      <p:to>
                                        <p:strVal val="visible"/>
                                      </p:to>
                                    </p:set>
                                    <p:animEffect transition="in" filter="wipe(left)">
                                      <p:cBhvr>
                                        <p:cTn id="117" dur="500"/>
                                        <p:tgtEl>
                                          <p:spTgt spid="172"/>
                                        </p:tgtEl>
                                      </p:cBhvr>
                                    </p:animEffect>
                                  </p:childTnLst>
                                </p:cTn>
                              </p:par>
                            </p:childTnLst>
                          </p:cTn>
                        </p:par>
                        <p:par>
                          <p:cTn id="118" fill="hold">
                            <p:stCondLst>
                              <p:cond delay="6000"/>
                            </p:stCondLst>
                            <p:childTnLst>
                              <p:par>
                                <p:cTn id="119" presetID="22" presetClass="entr" presetSubtype="1" fill="hold" nodeType="afterEffect">
                                  <p:stCondLst>
                                    <p:cond delay="0"/>
                                  </p:stCondLst>
                                  <p:childTnLst>
                                    <p:set>
                                      <p:cBhvr>
                                        <p:cTn id="120" dur="1" fill="hold">
                                          <p:stCondLst>
                                            <p:cond delay="0"/>
                                          </p:stCondLst>
                                        </p:cTn>
                                        <p:tgtEl>
                                          <p:spTgt spid="177"/>
                                        </p:tgtEl>
                                        <p:attrNameLst>
                                          <p:attrName>style.visibility</p:attrName>
                                        </p:attrNameLst>
                                      </p:cBhvr>
                                      <p:to>
                                        <p:strVal val="visible"/>
                                      </p:to>
                                    </p:set>
                                    <p:animEffect transition="in" filter="wipe(up)">
                                      <p:cBhvr>
                                        <p:cTn id="121" dur="500"/>
                                        <p:tgtEl>
                                          <p:spTgt spid="177"/>
                                        </p:tgtEl>
                                      </p:cBhvr>
                                    </p:animEffect>
                                  </p:childTnLst>
                                </p:cTn>
                              </p:par>
                            </p:childTnLst>
                          </p:cTn>
                        </p:par>
                        <p:par>
                          <p:cTn id="122" fill="hold">
                            <p:stCondLst>
                              <p:cond delay="6500"/>
                            </p:stCondLst>
                            <p:childTnLst>
                              <p:par>
                                <p:cTn id="123" presetID="9" presetClass="entr" presetSubtype="0" fill="hold" grpId="0" nodeType="afterEffect">
                                  <p:stCondLst>
                                    <p:cond delay="0"/>
                                  </p:stCondLst>
                                  <p:childTnLst>
                                    <p:set>
                                      <p:cBhvr>
                                        <p:cTn id="124" dur="1" fill="hold">
                                          <p:stCondLst>
                                            <p:cond delay="0"/>
                                          </p:stCondLst>
                                        </p:cTn>
                                        <p:tgtEl>
                                          <p:spTgt spid="179"/>
                                        </p:tgtEl>
                                        <p:attrNameLst>
                                          <p:attrName>style.visibility</p:attrName>
                                        </p:attrNameLst>
                                      </p:cBhvr>
                                      <p:to>
                                        <p:strVal val="visible"/>
                                      </p:to>
                                    </p:set>
                                    <p:animEffect transition="in" filter="dissolve">
                                      <p:cBhvr>
                                        <p:cTn id="125" dur="500"/>
                                        <p:tgtEl>
                                          <p:spTgt spid="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9" grpId="0" animBg="1"/>
      <p:bldP spid="41" grpId="0" animBg="1"/>
      <p:bldP spid="42" grpId="0" animBg="1"/>
      <p:bldP spid="44" grpId="0" animBg="1"/>
      <p:bldP spid="45" grpId="0" animBg="1"/>
      <p:bldP spid="46" grpId="0" animBg="1"/>
      <p:bldP spid="47" grpId="0" animBg="1"/>
      <p:bldP spid="48" grpId="0" animBg="1"/>
      <p:bldP spid="49" grpId="0" animBg="1"/>
      <p:bldP spid="51" grpId="0" animBg="1"/>
      <p:bldP spid="179"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857250"/>
          </a:xfrm>
        </p:spPr>
        <p:txBody>
          <a:bodyPr/>
          <a:lstStyle/>
          <a:p>
            <a:pPr eaLnBrk="1" hangingPunct="1"/>
            <a:r>
              <a:rPr lang="en-US" sz="4000" dirty="0" smtClean="0">
                <a:solidFill>
                  <a:srgbClr val="9933FF"/>
                </a:solidFill>
                <a:latin typeface="Garamond" pitchFamily="18" charset="0"/>
              </a:rPr>
              <a:t>9. Exercise #2: Points and Lines (6/6) </a:t>
            </a:r>
          </a:p>
        </p:txBody>
      </p:sp>
      <p:sp>
        <p:nvSpPr>
          <p:cNvPr id="138243" name="Rectangle 3"/>
          <p:cNvSpPr>
            <a:spLocks noGrp="1" noChangeArrowheads="1"/>
          </p:cNvSpPr>
          <p:nvPr>
            <p:ph idx="1"/>
          </p:nvPr>
        </p:nvSpPr>
        <p:spPr>
          <a:xfrm>
            <a:off x="334963" y="1314451"/>
            <a:ext cx="8493352" cy="525235"/>
          </a:xfrm>
        </p:spPr>
        <p:txBody>
          <a:bodyPr/>
          <a:lstStyle/>
          <a:p>
            <a:pPr eaLnBrk="1" hangingPunct="1">
              <a:lnSpc>
                <a:spcPct val="90000"/>
              </a:lnSpc>
              <a:spcBef>
                <a:spcPts val="1200"/>
              </a:spcBef>
            </a:pPr>
            <a:r>
              <a:rPr lang="en-US" sz="2000" dirty="0" smtClean="0">
                <a:solidFill>
                  <a:schemeClr val="tx1"/>
                </a:solidFill>
              </a:rPr>
              <a:t>Sample run:</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dirty="0" smtClean="0">
                <a:solidFill>
                  <a:srgbClr val="000000"/>
                </a:solidFill>
              </a:rPr>
              <a:t>Week10 - </a:t>
            </a:r>
            <a:fld id="{CC4E50E2-CD7E-4F2D-86CF-4347527F4E5E}" type="slidenum">
              <a:rPr lang="en-SG" smtClean="0">
                <a:solidFill>
                  <a:srgbClr val="000000"/>
                </a:solidFill>
              </a:rPr>
              <a:pPr>
                <a:defRPr/>
              </a:pPr>
              <a:t>38</a:t>
            </a:fld>
            <a:endParaRPr lang="en-SG" dirty="0">
              <a:solidFill>
                <a:srgbClr val="000000"/>
              </a:solidFill>
            </a:endParaRPr>
          </a:p>
        </p:txBody>
      </p:sp>
      <p:sp>
        <p:nvSpPr>
          <p:cNvPr id="115" name="TextBox 114"/>
          <p:cNvSpPr txBox="1"/>
          <p:nvPr/>
        </p:nvSpPr>
        <p:spPr>
          <a:xfrm>
            <a:off x="631371" y="1839686"/>
            <a:ext cx="7685314" cy="3416320"/>
          </a:xfrm>
          <a:prstGeom prst="rect">
            <a:avLst/>
          </a:prstGeom>
          <a:solidFill>
            <a:srgbClr val="FFFFCC"/>
          </a:solidFill>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dirty="0" smtClean="0">
                <a:latin typeface="Lucida Console" pitchFamily="49" charset="0"/>
              </a:rPr>
              <a:t>Enter number of points: </a:t>
            </a:r>
            <a:r>
              <a:rPr lang="en-US" b="1" dirty="0" smtClean="0">
                <a:solidFill>
                  <a:srgbClr val="0000FF"/>
                </a:solidFill>
                <a:latin typeface="Lucida Console" pitchFamily="49" charset="0"/>
              </a:rPr>
              <a:t>15</a:t>
            </a:r>
          </a:p>
          <a:p>
            <a:r>
              <a:rPr lang="en-US" dirty="0" smtClean="0">
                <a:latin typeface="Lucida Console" pitchFamily="49" charset="0"/>
              </a:rPr>
              <a:t>Enter x- and y-coordinates of 15 points:</a:t>
            </a:r>
          </a:p>
          <a:p>
            <a:r>
              <a:rPr lang="en-US" dirty="0" smtClean="0">
                <a:solidFill>
                  <a:srgbClr val="0000FF"/>
                </a:solidFill>
                <a:latin typeface="Lucida Console" pitchFamily="49" charset="0"/>
              </a:rPr>
              <a:t>5 3</a:t>
            </a:r>
          </a:p>
          <a:p>
            <a:r>
              <a:rPr lang="en-US" dirty="0" smtClean="0">
                <a:solidFill>
                  <a:srgbClr val="0000FF"/>
                </a:solidFill>
                <a:latin typeface="Lucida Console" pitchFamily="49" charset="0"/>
              </a:rPr>
              <a:t>2 4</a:t>
            </a:r>
          </a:p>
          <a:p>
            <a:r>
              <a:rPr lang="en-US" dirty="0" smtClean="0">
                <a:solidFill>
                  <a:srgbClr val="0000FF"/>
                </a:solidFill>
                <a:latin typeface="Lucida Console" pitchFamily="49" charset="0"/>
              </a:rPr>
              <a:t> :</a:t>
            </a:r>
          </a:p>
          <a:p>
            <a:r>
              <a:rPr lang="en-US" dirty="0" smtClean="0">
                <a:solidFill>
                  <a:srgbClr val="0000FF"/>
                </a:solidFill>
                <a:latin typeface="Lucida Console" pitchFamily="49" charset="0"/>
              </a:rPr>
              <a:t>2 1</a:t>
            </a:r>
          </a:p>
          <a:p>
            <a:r>
              <a:rPr lang="en-US" dirty="0" smtClean="0">
                <a:latin typeface="Lucida Console" pitchFamily="49" charset="0"/>
              </a:rPr>
              <a:t>After sort:</a:t>
            </a:r>
          </a:p>
          <a:p>
            <a:r>
              <a:rPr lang="en-US" dirty="0" smtClean="0">
                <a:latin typeface="Lucida Console" pitchFamily="49" charset="0"/>
              </a:rPr>
              <a:t>Point # 0: (1,2)</a:t>
            </a:r>
          </a:p>
          <a:p>
            <a:r>
              <a:rPr lang="en-US" dirty="0" smtClean="0">
                <a:latin typeface="Lucida Console" pitchFamily="49" charset="0"/>
              </a:rPr>
              <a:t>Point # 1: (1,3)</a:t>
            </a:r>
          </a:p>
          <a:p>
            <a:r>
              <a:rPr lang="en-US" dirty="0" smtClean="0">
                <a:latin typeface="Lucida Console" pitchFamily="49" charset="0"/>
              </a:rPr>
              <a:t> :</a:t>
            </a:r>
          </a:p>
          <a:p>
            <a:r>
              <a:rPr lang="en-US" dirty="0" smtClean="0">
                <a:latin typeface="Lucida Console" pitchFamily="49" charset="0"/>
              </a:rPr>
              <a:t>Point #14: (12,2)</a:t>
            </a:r>
          </a:p>
          <a:p>
            <a:r>
              <a:rPr lang="en-US" dirty="0" smtClean="0">
                <a:latin typeface="Lucida Console" pitchFamily="49" charset="0"/>
              </a:rPr>
              <a:t>Sum of lengths of vertical and horizontal lines = 13</a:t>
            </a:r>
          </a:p>
        </p:txBody>
      </p:sp>
      <p:sp>
        <p:nvSpPr>
          <p:cNvPr id="7" name="TextBox 6"/>
          <p:cNvSpPr txBox="1"/>
          <p:nvPr/>
        </p:nvSpPr>
        <p:spPr>
          <a:xfrm>
            <a:off x="631371" y="5389581"/>
            <a:ext cx="2764715" cy="369332"/>
          </a:xfrm>
          <a:prstGeom prst="rect">
            <a:avLst/>
          </a:prstGeom>
          <a:solidFill>
            <a:srgbClr val="99FFCC"/>
          </a:solidFill>
        </p:spPr>
        <p:txBody>
          <a:bodyPr wrap="square" rtlCol="0">
            <a:spAutoFit/>
          </a:bodyPr>
          <a:lstStyle/>
          <a:p>
            <a:r>
              <a:rPr lang="en-US" dirty="0" smtClean="0"/>
              <a:t>See input file </a:t>
            </a:r>
            <a:r>
              <a:rPr lang="en-US" dirty="0" err="1" smtClean="0">
                <a:solidFill>
                  <a:srgbClr val="0000FF"/>
                </a:solidFill>
              </a:rPr>
              <a:t>points.in</a:t>
            </a:r>
            <a:endParaRPr lang="en-US" dirty="0">
              <a:solidFill>
                <a:srgbClr val="0000FF"/>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dissolve">
                                      <p:cBhvr>
                                        <p:cTn id="7"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457200"/>
            <a:ext cx="8229600" cy="1042988"/>
          </a:xfrm>
        </p:spPr>
        <p:txBody>
          <a:bodyPr/>
          <a:lstStyle/>
          <a:p>
            <a:pPr eaLnBrk="1" hangingPunct="1"/>
            <a:r>
              <a:rPr lang="en-US" sz="4000" dirty="0" smtClean="0">
                <a:solidFill>
                  <a:srgbClr val="9933FF"/>
                </a:solidFill>
                <a:latin typeface="Garamond" pitchFamily="18" charset="0"/>
              </a:rPr>
              <a:t>10. Bubble Sort</a:t>
            </a:r>
          </a:p>
        </p:txBody>
      </p:sp>
      <p:sp>
        <p:nvSpPr>
          <p:cNvPr id="140291" name="Rectangle 3"/>
          <p:cNvSpPr>
            <a:spLocks noGrp="1" noChangeArrowheads="1"/>
          </p:cNvSpPr>
          <p:nvPr>
            <p:ph idx="1"/>
          </p:nvPr>
        </p:nvSpPr>
        <p:spPr>
          <a:xfrm>
            <a:off x="550863" y="1500188"/>
            <a:ext cx="8131175" cy="3849687"/>
          </a:xfrm>
        </p:spPr>
        <p:txBody>
          <a:bodyPr/>
          <a:lstStyle/>
          <a:p>
            <a:pPr eaLnBrk="1" hangingPunct="1">
              <a:spcBef>
                <a:spcPts val="1200"/>
              </a:spcBef>
            </a:pPr>
            <a:r>
              <a:rPr lang="en-US" sz="2400" dirty="0" smtClean="0"/>
              <a:t>Selection sort </a:t>
            </a:r>
            <a:r>
              <a:rPr lang="en-US" sz="2400" dirty="0" smtClean="0">
                <a:solidFill>
                  <a:schemeClr val="tx1"/>
                </a:solidFill>
              </a:rPr>
              <a:t>makes one exchange at the end of each pass. </a:t>
            </a:r>
          </a:p>
          <a:p>
            <a:pPr eaLnBrk="1" hangingPunct="1">
              <a:spcBef>
                <a:spcPts val="1200"/>
              </a:spcBef>
            </a:pPr>
            <a:r>
              <a:rPr lang="en-US" sz="2400" dirty="0" smtClean="0">
                <a:solidFill>
                  <a:schemeClr val="tx1"/>
                </a:solidFill>
              </a:rPr>
              <a:t>What if we make more than one exchange during each pass?</a:t>
            </a:r>
          </a:p>
          <a:p>
            <a:pPr eaLnBrk="1" hangingPunct="1">
              <a:spcBef>
                <a:spcPts val="1200"/>
              </a:spcBef>
            </a:pPr>
            <a:r>
              <a:rPr lang="en-US" sz="2400" dirty="0" smtClean="0">
                <a:solidFill>
                  <a:schemeClr val="tx1"/>
                </a:solidFill>
              </a:rPr>
              <a:t>The key idea of the bubble sort is to make </a:t>
            </a:r>
            <a:r>
              <a:rPr lang="en-US" sz="2400" u="sng" dirty="0" err="1" smtClean="0"/>
              <a:t>pairwise</a:t>
            </a:r>
            <a:r>
              <a:rPr lang="en-US" sz="2400" u="sng" dirty="0" smtClean="0"/>
              <a:t> comparisons</a:t>
            </a:r>
            <a:r>
              <a:rPr lang="en-US" sz="2400" dirty="0" smtClean="0">
                <a:solidFill>
                  <a:schemeClr val="tx1"/>
                </a:solidFill>
              </a:rPr>
              <a:t> and exchange the positions of the pair if they are </a:t>
            </a:r>
            <a:r>
              <a:rPr lang="en-US" dirty="0" smtClean="0">
                <a:solidFill>
                  <a:schemeClr val="tx1"/>
                </a:solidFill>
              </a:rPr>
              <a:t>in the wrong</a:t>
            </a:r>
            <a:r>
              <a:rPr lang="en-US" sz="2400" dirty="0" smtClean="0">
                <a:solidFill>
                  <a:schemeClr val="tx1"/>
                </a:solidFill>
              </a:rPr>
              <a:t> order.</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39</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381000"/>
            <a:ext cx="8382000" cy="838200"/>
          </a:xfrm>
        </p:spPr>
        <p:txBody>
          <a:bodyPr/>
          <a:lstStyle/>
          <a:p>
            <a:pPr eaLnBrk="1" hangingPunct="1"/>
            <a:r>
              <a:rPr lang="en-GB" sz="4000" dirty="0" smtClean="0">
                <a:solidFill>
                  <a:srgbClr val="9933FF"/>
                </a:solidFill>
                <a:latin typeface="Garamond" pitchFamily="18" charset="0"/>
              </a:rPr>
              <a:t>Week 10: Outline (2/2)</a:t>
            </a:r>
            <a:endParaRPr lang="en-GB" dirty="0" smtClean="0">
              <a:solidFill>
                <a:srgbClr val="9933FF"/>
              </a:solidFill>
              <a:latin typeface="Garamond" pitchFamily="18" charset="0"/>
            </a:endParaRPr>
          </a:p>
        </p:txBody>
      </p:sp>
      <p:sp>
        <p:nvSpPr>
          <p:cNvPr id="15363" name="Rectangle 3"/>
          <p:cNvSpPr>
            <a:spLocks noGrp="1" noChangeArrowheads="1"/>
          </p:cNvSpPr>
          <p:nvPr>
            <p:ph idx="1"/>
          </p:nvPr>
        </p:nvSpPr>
        <p:spPr>
          <a:xfrm>
            <a:off x="715963" y="1567543"/>
            <a:ext cx="7948612" cy="4655457"/>
          </a:xfrm>
        </p:spPr>
        <p:txBody>
          <a:bodyPr/>
          <a:lstStyle/>
          <a:p>
            <a:pPr marL="541338" indent="-541338" eaLnBrk="1" hangingPunct="1">
              <a:spcBef>
                <a:spcPts val="1200"/>
              </a:spcBef>
              <a:buClrTx/>
              <a:buSzPct val="100000"/>
              <a:buFont typeface="+mj-lt"/>
              <a:buAutoNum type="arabicPeriod" startAt="7"/>
            </a:pPr>
            <a:r>
              <a:rPr lang="en-GB" dirty="0" smtClean="0">
                <a:solidFill>
                  <a:schemeClr val="tx1"/>
                </a:solidFill>
              </a:rPr>
              <a:t>Introduction to Sorting</a:t>
            </a:r>
          </a:p>
          <a:p>
            <a:pPr marL="541338" indent="-541338" eaLnBrk="1" hangingPunct="1">
              <a:spcBef>
                <a:spcPts val="600"/>
              </a:spcBef>
              <a:buClrTx/>
              <a:buSzPct val="100000"/>
              <a:buFont typeface="Wingdings" pitchFamily="2" charset="2"/>
              <a:buAutoNum type="arabicPeriod" startAt="7"/>
            </a:pPr>
            <a:r>
              <a:rPr lang="en-GB" dirty="0" smtClean="0">
                <a:solidFill>
                  <a:srgbClr val="C00000"/>
                </a:solidFill>
              </a:rPr>
              <a:t>Selection Sort </a:t>
            </a:r>
          </a:p>
          <a:p>
            <a:pPr marL="941388" lvl="1" indent="-311150" eaLnBrk="1" hangingPunct="1">
              <a:spcBef>
                <a:spcPts val="0"/>
              </a:spcBef>
              <a:buClrTx/>
              <a:buSzPct val="100000"/>
              <a:buFont typeface="Wingdings" pitchFamily="2" charset="2"/>
              <a:buChar char="§"/>
            </a:pPr>
            <a:r>
              <a:rPr lang="en-GB" dirty="0" smtClean="0"/>
              <a:t>Demo #2</a:t>
            </a:r>
          </a:p>
          <a:p>
            <a:pPr marL="941388" lvl="1" indent="-311150" eaLnBrk="1" hangingPunct="1">
              <a:spcBef>
                <a:spcPts val="0"/>
              </a:spcBef>
              <a:buClrTx/>
              <a:buSzPct val="100000"/>
              <a:buFont typeface="Wingdings" pitchFamily="2" charset="2"/>
              <a:buChar char="§"/>
            </a:pPr>
            <a:r>
              <a:rPr lang="en-GB" dirty="0" smtClean="0"/>
              <a:t>Performance</a:t>
            </a:r>
          </a:p>
          <a:p>
            <a:pPr marL="541338" indent="-541338" eaLnBrk="1" hangingPunct="1">
              <a:spcBef>
                <a:spcPts val="600"/>
              </a:spcBef>
              <a:buClrTx/>
              <a:buSzPct val="100000"/>
              <a:buFont typeface="Wingdings" pitchFamily="2" charset="2"/>
              <a:buAutoNum type="arabicPeriod" startAt="7"/>
            </a:pPr>
            <a:r>
              <a:rPr lang="en-GB" dirty="0" smtClean="0">
                <a:solidFill>
                  <a:schemeClr val="tx1"/>
                </a:solidFill>
              </a:rPr>
              <a:t>Exercise #2: Points and Lines</a:t>
            </a:r>
          </a:p>
          <a:p>
            <a:pPr marL="541338" indent="-541338" eaLnBrk="1" hangingPunct="1">
              <a:spcBef>
                <a:spcPts val="600"/>
              </a:spcBef>
              <a:buClrTx/>
              <a:buSzPct val="100000"/>
              <a:buFont typeface="Wingdings" pitchFamily="2" charset="2"/>
              <a:buAutoNum type="arabicPeriod" startAt="7"/>
            </a:pPr>
            <a:r>
              <a:rPr lang="en-GB" dirty="0" smtClean="0">
                <a:solidFill>
                  <a:srgbClr val="C00000"/>
                </a:solidFill>
              </a:rPr>
              <a:t>Bubble Sort</a:t>
            </a:r>
          </a:p>
          <a:p>
            <a:pPr marL="941388" lvl="1" indent="-311150" eaLnBrk="1" hangingPunct="1">
              <a:spcBef>
                <a:spcPts val="0"/>
              </a:spcBef>
              <a:buClrTx/>
              <a:buSzPct val="100000"/>
              <a:buFont typeface="Wingdings" pitchFamily="2" charset="2"/>
              <a:buChar char="§"/>
            </a:pPr>
            <a:r>
              <a:rPr lang="en-GB" dirty="0" smtClean="0"/>
              <a:t>Demo #3</a:t>
            </a:r>
          </a:p>
          <a:p>
            <a:pPr marL="941388" lvl="1" indent="-311150" eaLnBrk="1" hangingPunct="1">
              <a:spcBef>
                <a:spcPts val="0"/>
              </a:spcBef>
              <a:buClrTx/>
              <a:buSzPct val="100000"/>
              <a:buFont typeface="Wingdings" pitchFamily="2" charset="2"/>
              <a:buChar char="§"/>
            </a:pPr>
            <a:r>
              <a:rPr lang="en-GB" dirty="0" smtClean="0"/>
              <a:t>Performance</a:t>
            </a:r>
            <a:endParaRPr lang="en-GB" dirty="0" smtClean="0">
              <a:solidFill>
                <a:schemeClr val="tx1"/>
              </a:solidFill>
            </a:endParaRPr>
          </a:p>
          <a:p>
            <a:pPr marL="541338" indent="-541338" eaLnBrk="1" hangingPunct="1">
              <a:spcBef>
                <a:spcPts val="600"/>
              </a:spcBef>
              <a:buClrTx/>
              <a:buSzPct val="100000"/>
              <a:buFont typeface="Wingdings" pitchFamily="2" charset="2"/>
              <a:buAutoNum type="arabicPeriod" startAt="7"/>
            </a:pPr>
            <a:r>
              <a:rPr lang="en-GB" dirty="0" smtClean="0">
                <a:solidFill>
                  <a:schemeClr val="tx1"/>
                </a:solidFill>
              </a:rPr>
              <a:t>More Sorting Algorithms</a:t>
            </a:r>
          </a:p>
          <a:p>
            <a:pPr marL="541338" indent="-541338" eaLnBrk="1" hangingPunct="1">
              <a:spcBef>
                <a:spcPts val="600"/>
              </a:spcBef>
              <a:buClrTx/>
              <a:buSzPct val="100000"/>
              <a:buFont typeface="Wingdings" pitchFamily="2" charset="2"/>
              <a:buAutoNum type="arabicPeriod" startAt="7"/>
            </a:pPr>
            <a:r>
              <a:rPr lang="en-GB" sz="2400" dirty="0" smtClean="0">
                <a:solidFill>
                  <a:srgbClr val="C00000"/>
                </a:solidFill>
              </a:rPr>
              <a:t>Animated </a:t>
            </a:r>
            <a:r>
              <a:rPr lang="en-GB" dirty="0" smtClean="0">
                <a:solidFill>
                  <a:srgbClr val="C00000"/>
                </a:solidFill>
              </a:rPr>
              <a:t>S</a:t>
            </a:r>
            <a:r>
              <a:rPr lang="en-GB" sz="2400" dirty="0" smtClean="0">
                <a:solidFill>
                  <a:srgbClr val="C00000"/>
                </a:solidFill>
              </a:rPr>
              <a:t>orting Algorithms</a:t>
            </a:r>
          </a:p>
          <a:p>
            <a:pPr marL="541338" indent="-541338" eaLnBrk="1" hangingPunct="1">
              <a:spcBef>
                <a:spcPts val="600"/>
              </a:spcBef>
              <a:buClrTx/>
              <a:buSzPct val="100000"/>
              <a:buFont typeface="Wingdings" pitchFamily="2" charset="2"/>
              <a:buAutoNum type="arabicPeriod" startAt="7"/>
            </a:pPr>
            <a:r>
              <a:rPr lang="en-GB" sz="2400" dirty="0" smtClean="0">
                <a:solidFill>
                  <a:schemeClr val="tx1"/>
                </a:solidFill>
              </a:rPr>
              <a:t>Exercise #3: Module Sorting (take-home)</a:t>
            </a: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a:t>
            </a:fld>
            <a:endParaRPr lang="en-SG" dirty="0">
              <a:solidFill>
                <a:srgbClr val="000000"/>
              </a:solidFill>
            </a:endParaRPr>
          </a:p>
        </p:txBody>
      </p:sp>
      <p:sp>
        <p:nvSpPr>
          <p:cNvPr id="2" name="Footer Placeholder 1"/>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6" name="Rectangle 5"/>
          <p:cNvSpPr/>
          <p:nvPr/>
        </p:nvSpPr>
        <p:spPr>
          <a:xfrm>
            <a:off x="4960024" y="2052935"/>
            <a:ext cx="3850344"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SORTing</a:t>
            </a:r>
            <a:endPar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Freeform 2"/>
          <p:cNvSpPr>
            <a:spLocks/>
          </p:cNvSpPr>
          <p:nvPr/>
        </p:nvSpPr>
        <p:spPr bwMode="auto">
          <a:xfrm>
            <a:off x="584200" y="196532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sp>
        <p:nvSpPr>
          <p:cNvPr id="39939" name="Rectangle 3"/>
          <p:cNvSpPr>
            <a:spLocks noGrp="1" noChangeArrowheads="1"/>
          </p:cNvSpPr>
          <p:nvPr>
            <p:ph type="title"/>
          </p:nvPr>
        </p:nvSpPr>
        <p:spPr>
          <a:xfrm>
            <a:off x="457200" y="457200"/>
            <a:ext cx="8229600" cy="619125"/>
          </a:xfrm>
        </p:spPr>
        <p:txBody>
          <a:bodyPr/>
          <a:lstStyle/>
          <a:p>
            <a:pPr eaLnBrk="1" hangingPunct="1"/>
            <a:r>
              <a:rPr lang="en-US" altLang="ja-JP" sz="4000" dirty="0" smtClean="0">
                <a:solidFill>
                  <a:srgbClr val="9933FF"/>
                </a:solidFill>
                <a:latin typeface="Garamond" pitchFamily="18" charset="0"/>
                <a:ea typeface="ＭＳ Ｐゴシック" pitchFamily="34" charset="-128"/>
              </a:rPr>
              <a:t>10. One Pass of Bubble Sort</a:t>
            </a:r>
          </a:p>
        </p:txBody>
      </p:sp>
      <p:grpSp>
        <p:nvGrpSpPr>
          <p:cNvPr id="39940" name="Group 6"/>
          <p:cNvGrpSpPr>
            <a:grpSpLocks/>
          </p:cNvGrpSpPr>
          <p:nvPr/>
        </p:nvGrpSpPr>
        <p:grpSpPr bwMode="auto">
          <a:xfrm>
            <a:off x="309563" y="1114425"/>
            <a:ext cx="3900487" cy="741363"/>
            <a:chOff x="171" y="702"/>
            <a:chExt cx="2457" cy="467"/>
          </a:xfrm>
        </p:grpSpPr>
        <p:grpSp>
          <p:nvGrpSpPr>
            <p:cNvPr id="40108" name="Group 7"/>
            <p:cNvGrpSpPr>
              <a:grpSpLocks/>
            </p:cNvGrpSpPr>
            <p:nvPr/>
          </p:nvGrpSpPr>
          <p:grpSpPr bwMode="auto">
            <a:xfrm>
              <a:off x="226" y="702"/>
              <a:ext cx="2338" cy="212"/>
              <a:chOff x="1042" y="1464"/>
              <a:chExt cx="4415" cy="371"/>
            </a:xfrm>
          </p:grpSpPr>
          <p:sp>
            <p:nvSpPr>
              <p:cNvPr id="40129" name="Text Box 8"/>
              <p:cNvSpPr txBox="1">
                <a:spLocks noChangeArrowheads="1"/>
              </p:cNvSpPr>
              <p:nvPr/>
            </p:nvSpPr>
            <p:spPr bwMode="auto">
              <a:xfrm>
                <a:off x="1042" y="1464"/>
                <a:ext cx="353" cy="3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0</a:t>
                </a:r>
              </a:p>
            </p:txBody>
          </p:sp>
          <p:sp>
            <p:nvSpPr>
              <p:cNvPr id="40130" name="Text Box 9"/>
              <p:cNvSpPr txBox="1">
                <a:spLocks noChangeArrowheads="1"/>
              </p:cNvSpPr>
              <p:nvPr/>
            </p:nvSpPr>
            <p:spPr bwMode="auto">
              <a:xfrm>
                <a:off x="1548" y="1464"/>
                <a:ext cx="353" cy="3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1</a:t>
                </a:r>
              </a:p>
            </p:txBody>
          </p:sp>
          <p:sp>
            <p:nvSpPr>
              <p:cNvPr id="40131" name="Text Box 10"/>
              <p:cNvSpPr txBox="1">
                <a:spLocks noChangeArrowheads="1"/>
              </p:cNvSpPr>
              <p:nvPr/>
            </p:nvSpPr>
            <p:spPr bwMode="auto">
              <a:xfrm>
                <a:off x="2058" y="1464"/>
                <a:ext cx="353" cy="3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2</a:t>
                </a:r>
              </a:p>
            </p:txBody>
          </p:sp>
          <p:sp>
            <p:nvSpPr>
              <p:cNvPr id="40132" name="Text Box 11"/>
              <p:cNvSpPr txBox="1">
                <a:spLocks noChangeArrowheads="1"/>
              </p:cNvSpPr>
              <p:nvPr/>
            </p:nvSpPr>
            <p:spPr bwMode="auto">
              <a:xfrm>
                <a:off x="2566" y="1464"/>
                <a:ext cx="353" cy="3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3</a:t>
                </a:r>
              </a:p>
            </p:txBody>
          </p:sp>
          <p:sp>
            <p:nvSpPr>
              <p:cNvPr id="40133" name="Text Box 12"/>
              <p:cNvSpPr txBox="1">
                <a:spLocks noChangeArrowheads="1"/>
              </p:cNvSpPr>
              <p:nvPr/>
            </p:nvSpPr>
            <p:spPr bwMode="auto">
              <a:xfrm>
                <a:off x="3070" y="1464"/>
                <a:ext cx="353" cy="3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4</a:t>
                </a:r>
              </a:p>
            </p:txBody>
          </p:sp>
          <p:sp>
            <p:nvSpPr>
              <p:cNvPr id="40134" name="Text Box 13"/>
              <p:cNvSpPr txBox="1">
                <a:spLocks noChangeArrowheads="1"/>
              </p:cNvSpPr>
              <p:nvPr/>
            </p:nvSpPr>
            <p:spPr bwMode="auto">
              <a:xfrm>
                <a:off x="3582" y="1464"/>
                <a:ext cx="353" cy="3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5</a:t>
                </a:r>
              </a:p>
            </p:txBody>
          </p:sp>
          <p:sp>
            <p:nvSpPr>
              <p:cNvPr id="40135" name="Text Box 14"/>
              <p:cNvSpPr txBox="1">
                <a:spLocks noChangeArrowheads="1"/>
              </p:cNvSpPr>
              <p:nvPr/>
            </p:nvSpPr>
            <p:spPr bwMode="auto">
              <a:xfrm>
                <a:off x="4088" y="1464"/>
                <a:ext cx="353" cy="3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6</a:t>
                </a:r>
              </a:p>
            </p:txBody>
          </p:sp>
          <p:sp>
            <p:nvSpPr>
              <p:cNvPr id="40136" name="Text Box 15"/>
              <p:cNvSpPr txBox="1">
                <a:spLocks noChangeArrowheads="1"/>
              </p:cNvSpPr>
              <p:nvPr/>
            </p:nvSpPr>
            <p:spPr bwMode="auto">
              <a:xfrm>
                <a:off x="4597" y="1464"/>
                <a:ext cx="353" cy="3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7</a:t>
                </a:r>
              </a:p>
            </p:txBody>
          </p:sp>
          <p:sp>
            <p:nvSpPr>
              <p:cNvPr id="40137" name="Text Box 16"/>
              <p:cNvSpPr txBox="1">
                <a:spLocks noChangeArrowheads="1"/>
              </p:cNvSpPr>
              <p:nvPr/>
            </p:nvSpPr>
            <p:spPr bwMode="auto">
              <a:xfrm>
                <a:off x="5104" y="1464"/>
                <a:ext cx="353" cy="3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8</a:t>
                </a:r>
              </a:p>
            </p:txBody>
          </p:sp>
        </p:grpSp>
        <p:grpSp>
          <p:nvGrpSpPr>
            <p:cNvPr id="40109" name="Group 17"/>
            <p:cNvGrpSpPr>
              <a:grpSpLocks/>
            </p:cNvGrpSpPr>
            <p:nvPr/>
          </p:nvGrpSpPr>
          <p:grpSpPr bwMode="auto">
            <a:xfrm>
              <a:off x="171" y="916"/>
              <a:ext cx="2457" cy="253"/>
              <a:chOff x="135" y="916"/>
              <a:chExt cx="2457" cy="253"/>
            </a:xfrm>
          </p:grpSpPr>
          <p:sp>
            <p:nvSpPr>
              <p:cNvPr id="142354" name="Rectangle 18"/>
              <p:cNvSpPr>
                <a:spLocks noChangeArrowheads="1"/>
              </p:cNvSpPr>
              <p:nvPr/>
            </p:nvSpPr>
            <p:spPr bwMode="auto">
              <a:xfrm>
                <a:off x="135" y="917"/>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40111" name="Line 19"/>
              <p:cNvSpPr>
                <a:spLocks noChangeShapeType="1"/>
              </p:cNvSpPr>
              <p:nvPr/>
            </p:nvSpPr>
            <p:spPr bwMode="auto">
              <a:xfrm>
                <a:off x="404" y="916"/>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112" name="Line 20"/>
              <p:cNvSpPr>
                <a:spLocks noChangeShapeType="1"/>
              </p:cNvSpPr>
              <p:nvPr/>
            </p:nvSpPr>
            <p:spPr bwMode="auto">
              <a:xfrm>
                <a:off x="677" y="917"/>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113" name="Line 21"/>
              <p:cNvSpPr>
                <a:spLocks noChangeShapeType="1"/>
              </p:cNvSpPr>
              <p:nvPr/>
            </p:nvSpPr>
            <p:spPr bwMode="auto">
              <a:xfrm>
                <a:off x="950" y="917"/>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114" name="Line 22"/>
              <p:cNvSpPr>
                <a:spLocks noChangeShapeType="1"/>
              </p:cNvSpPr>
              <p:nvPr/>
            </p:nvSpPr>
            <p:spPr bwMode="auto">
              <a:xfrm>
                <a:off x="1223" y="917"/>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115" name="Line 23"/>
              <p:cNvSpPr>
                <a:spLocks noChangeShapeType="1"/>
              </p:cNvSpPr>
              <p:nvPr/>
            </p:nvSpPr>
            <p:spPr bwMode="auto">
              <a:xfrm>
                <a:off x="1496" y="917"/>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116" name="Line 24"/>
              <p:cNvSpPr>
                <a:spLocks noChangeShapeType="1"/>
              </p:cNvSpPr>
              <p:nvPr/>
            </p:nvSpPr>
            <p:spPr bwMode="auto">
              <a:xfrm>
                <a:off x="1769" y="917"/>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117" name="Line 25"/>
              <p:cNvSpPr>
                <a:spLocks noChangeShapeType="1"/>
              </p:cNvSpPr>
              <p:nvPr/>
            </p:nvSpPr>
            <p:spPr bwMode="auto">
              <a:xfrm>
                <a:off x="2042" y="918"/>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118" name="Line 26"/>
              <p:cNvSpPr>
                <a:spLocks noChangeShapeType="1"/>
              </p:cNvSpPr>
              <p:nvPr/>
            </p:nvSpPr>
            <p:spPr bwMode="auto">
              <a:xfrm>
                <a:off x="2314" y="918"/>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grpSp>
            <p:nvGrpSpPr>
              <p:cNvPr id="40119" name="Group 27"/>
              <p:cNvGrpSpPr>
                <a:grpSpLocks/>
              </p:cNvGrpSpPr>
              <p:nvPr/>
            </p:nvGrpSpPr>
            <p:grpSpPr bwMode="auto">
              <a:xfrm>
                <a:off x="142" y="947"/>
                <a:ext cx="2450" cy="213"/>
                <a:chOff x="142" y="947"/>
                <a:chExt cx="2450" cy="213"/>
              </a:xfrm>
            </p:grpSpPr>
            <p:sp>
              <p:nvSpPr>
                <p:cNvPr id="40120" name="Text Box 28"/>
                <p:cNvSpPr txBox="1">
                  <a:spLocks noChangeArrowheads="1"/>
                </p:cNvSpPr>
                <p:nvPr/>
              </p:nvSpPr>
              <p:spPr bwMode="auto">
                <a:xfrm>
                  <a:off x="142" y="947"/>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40121" name="Text Box 29"/>
                <p:cNvSpPr txBox="1">
                  <a:spLocks noChangeArrowheads="1"/>
                </p:cNvSpPr>
                <p:nvPr/>
              </p:nvSpPr>
              <p:spPr bwMode="auto">
                <a:xfrm>
                  <a:off x="417" y="947"/>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40122" name="Text Box 30"/>
                <p:cNvSpPr txBox="1">
                  <a:spLocks noChangeArrowheads="1"/>
                </p:cNvSpPr>
                <p:nvPr/>
              </p:nvSpPr>
              <p:spPr bwMode="auto">
                <a:xfrm>
                  <a:off x="745" y="947"/>
                  <a:ext cx="193"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40123" name="Text Box 31"/>
                <p:cNvSpPr txBox="1">
                  <a:spLocks noChangeArrowheads="1"/>
                </p:cNvSpPr>
                <p:nvPr/>
              </p:nvSpPr>
              <p:spPr bwMode="auto">
                <a:xfrm>
                  <a:off x="955" y="947"/>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40124" name="Text Box 32"/>
                <p:cNvSpPr txBox="1">
                  <a:spLocks noChangeArrowheads="1"/>
                </p:cNvSpPr>
                <p:nvPr/>
              </p:nvSpPr>
              <p:spPr bwMode="auto">
                <a:xfrm>
                  <a:off x="1229" y="947"/>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40125" name="Text Box 33"/>
                <p:cNvSpPr txBox="1">
                  <a:spLocks noChangeArrowheads="1"/>
                </p:cNvSpPr>
                <p:nvPr/>
              </p:nvSpPr>
              <p:spPr bwMode="auto">
                <a:xfrm>
                  <a:off x="1502" y="947"/>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40126" name="Text Box 34"/>
                <p:cNvSpPr txBox="1">
                  <a:spLocks noChangeArrowheads="1"/>
                </p:cNvSpPr>
                <p:nvPr/>
              </p:nvSpPr>
              <p:spPr bwMode="auto">
                <a:xfrm>
                  <a:off x="1778" y="947"/>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40127" name="Text Box 35"/>
                <p:cNvSpPr txBox="1">
                  <a:spLocks noChangeArrowheads="1"/>
                </p:cNvSpPr>
                <p:nvPr/>
              </p:nvSpPr>
              <p:spPr bwMode="auto">
                <a:xfrm>
                  <a:off x="2049" y="947"/>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40128" name="Text Box 36"/>
                <p:cNvSpPr txBox="1">
                  <a:spLocks noChangeArrowheads="1"/>
                </p:cNvSpPr>
                <p:nvPr/>
              </p:nvSpPr>
              <p:spPr bwMode="auto">
                <a:xfrm>
                  <a:off x="2323" y="947"/>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grpSp>
      <p:grpSp>
        <p:nvGrpSpPr>
          <p:cNvPr id="6" name="Group 37"/>
          <p:cNvGrpSpPr>
            <a:grpSpLocks/>
          </p:cNvGrpSpPr>
          <p:nvPr/>
        </p:nvGrpSpPr>
        <p:grpSpPr bwMode="auto">
          <a:xfrm>
            <a:off x="309563" y="2593975"/>
            <a:ext cx="3900487" cy="401638"/>
            <a:chOff x="135" y="916"/>
            <a:chExt cx="2457" cy="253"/>
          </a:xfrm>
        </p:grpSpPr>
        <p:sp>
          <p:nvSpPr>
            <p:cNvPr id="142374" name="Rectangle 38"/>
            <p:cNvSpPr>
              <a:spLocks noChangeArrowheads="1"/>
            </p:cNvSpPr>
            <p:nvPr/>
          </p:nvSpPr>
          <p:spPr bwMode="auto">
            <a:xfrm>
              <a:off x="135" y="917"/>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40090" name="Line 39"/>
            <p:cNvSpPr>
              <a:spLocks noChangeShapeType="1"/>
            </p:cNvSpPr>
            <p:nvPr/>
          </p:nvSpPr>
          <p:spPr bwMode="auto">
            <a:xfrm>
              <a:off x="404" y="916"/>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91" name="Line 40"/>
            <p:cNvSpPr>
              <a:spLocks noChangeShapeType="1"/>
            </p:cNvSpPr>
            <p:nvPr/>
          </p:nvSpPr>
          <p:spPr bwMode="auto">
            <a:xfrm>
              <a:off x="677" y="917"/>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92" name="Line 41"/>
            <p:cNvSpPr>
              <a:spLocks noChangeShapeType="1"/>
            </p:cNvSpPr>
            <p:nvPr/>
          </p:nvSpPr>
          <p:spPr bwMode="auto">
            <a:xfrm>
              <a:off x="950" y="917"/>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93" name="Line 42"/>
            <p:cNvSpPr>
              <a:spLocks noChangeShapeType="1"/>
            </p:cNvSpPr>
            <p:nvPr/>
          </p:nvSpPr>
          <p:spPr bwMode="auto">
            <a:xfrm>
              <a:off x="1223" y="917"/>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94" name="Line 43"/>
            <p:cNvSpPr>
              <a:spLocks noChangeShapeType="1"/>
            </p:cNvSpPr>
            <p:nvPr/>
          </p:nvSpPr>
          <p:spPr bwMode="auto">
            <a:xfrm>
              <a:off x="1496" y="917"/>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95" name="Line 44"/>
            <p:cNvSpPr>
              <a:spLocks noChangeShapeType="1"/>
            </p:cNvSpPr>
            <p:nvPr/>
          </p:nvSpPr>
          <p:spPr bwMode="auto">
            <a:xfrm>
              <a:off x="1769" y="917"/>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96" name="Line 45"/>
            <p:cNvSpPr>
              <a:spLocks noChangeShapeType="1"/>
            </p:cNvSpPr>
            <p:nvPr/>
          </p:nvSpPr>
          <p:spPr bwMode="auto">
            <a:xfrm>
              <a:off x="2042" y="918"/>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97" name="Line 46"/>
            <p:cNvSpPr>
              <a:spLocks noChangeShapeType="1"/>
            </p:cNvSpPr>
            <p:nvPr/>
          </p:nvSpPr>
          <p:spPr bwMode="auto">
            <a:xfrm>
              <a:off x="2314" y="918"/>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grpSp>
          <p:nvGrpSpPr>
            <p:cNvPr id="40098" name="Group 47"/>
            <p:cNvGrpSpPr>
              <a:grpSpLocks/>
            </p:cNvGrpSpPr>
            <p:nvPr/>
          </p:nvGrpSpPr>
          <p:grpSpPr bwMode="auto">
            <a:xfrm>
              <a:off x="142" y="947"/>
              <a:ext cx="2450" cy="213"/>
              <a:chOff x="142" y="947"/>
              <a:chExt cx="2450" cy="213"/>
            </a:xfrm>
          </p:grpSpPr>
          <p:sp>
            <p:nvSpPr>
              <p:cNvPr id="40099" name="Text Box 48"/>
              <p:cNvSpPr txBox="1">
                <a:spLocks noChangeArrowheads="1"/>
              </p:cNvSpPr>
              <p:nvPr/>
            </p:nvSpPr>
            <p:spPr bwMode="auto">
              <a:xfrm>
                <a:off x="142" y="947"/>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40100" name="Text Box 49"/>
              <p:cNvSpPr txBox="1">
                <a:spLocks noChangeArrowheads="1"/>
              </p:cNvSpPr>
              <p:nvPr/>
            </p:nvSpPr>
            <p:spPr bwMode="auto">
              <a:xfrm>
                <a:off x="417" y="947"/>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40101" name="Text Box 50"/>
              <p:cNvSpPr txBox="1">
                <a:spLocks noChangeArrowheads="1"/>
              </p:cNvSpPr>
              <p:nvPr/>
            </p:nvSpPr>
            <p:spPr bwMode="auto">
              <a:xfrm>
                <a:off x="745" y="947"/>
                <a:ext cx="193"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40102" name="Text Box 51"/>
              <p:cNvSpPr txBox="1">
                <a:spLocks noChangeArrowheads="1"/>
              </p:cNvSpPr>
              <p:nvPr/>
            </p:nvSpPr>
            <p:spPr bwMode="auto">
              <a:xfrm>
                <a:off x="955" y="947"/>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40103" name="Text Box 52"/>
              <p:cNvSpPr txBox="1">
                <a:spLocks noChangeArrowheads="1"/>
              </p:cNvSpPr>
              <p:nvPr/>
            </p:nvSpPr>
            <p:spPr bwMode="auto">
              <a:xfrm>
                <a:off x="1229" y="947"/>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40104" name="Text Box 53"/>
              <p:cNvSpPr txBox="1">
                <a:spLocks noChangeArrowheads="1"/>
              </p:cNvSpPr>
              <p:nvPr/>
            </p:nvSpPr>
            <p:spPr bwMode="auto">
              <a:xfrm>
                <a:off x="1502" y="947"/>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40105" name="Text Box 54"/>
              <p:cNvSpPr txBox="1">
                <a:spLocks noChangeArrowheads="1"/>
              </p:cNvSpPr>
              <p:nvPr/>
            </p:nvSpPr>
            <p:spPr bwMode="auto">
              <a:xfrm>
                <a:off x="1778" y="947"/>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40106" name="Text Box 55"/>
              <p:cNvSpPr txBox="1">
                <a:spLocks noChangeArrowheads="1"/>
              </p:cNvSpPr>
              <p:nvPr/>
            </p:nvSpPr>
            <p:spPr bwMode="auto">
              <a:xfrm>
                <a:off x="2049" y="947"/>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40107" name="Text Box 56"/>
              <p:cNvSpPr txBox="1">
                <a:spLocks noChangeArrowheads="1"/>
              </p:cNvSpPr>
              <p:nvPr/>
            </p:nvSpPr>
            <p:spPr bwMode="auto">
              <a:xfrm>
                <a:off x="2323" y="947"/>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grpSp>
        <p:nvGrpSpPr>
          <p:cNvPr id="8" name="Group 57"/>
          <p:cNvGrpSpPr>
            <a:grpSpLocks/>
          </p:cNvGrpSpPr>
          <p:nvPr/>
        </p:nvGrpSpPr>
        <p:grpSpPr bwMode="auto">
          <a:xfrm>
            <a:off x="309563" y="3700463"/>
            <a:ext cx="3900487" cy="401637"/>
            <a:chOff x="219" y="2024"/>
            <a:chExt cx="2457" cy="253"/>
          </a:xfrm>
        </p:grpSpPr>
        <p:sp>
          <p:nvSpPr>
            <p:cNvPr id="142394" name="Rectangle 58"/>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40072" name="Line 59"/>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73" name="Line 60"/>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74" name="Line 61"/>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75" name="Line 62"/>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76" name="Line 63"/>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77" name="Line 64"/>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78" name="Line 65"/>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79" name="Line 66"/>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80" name="Text Box 67"/>
            <p:cNvSpPr txBox="1">
              <a:spLocks noChangeArrowheads="1"/>
            </p:cNvSpPr>
            <p:nvPr/>
          </p:nvSpPr>
          <p:spPr bwMode="auto">
            <a:xfrm>
              <a:off x="226"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40081" name="Text Box 68"/>
            <p:cNvSpPr txBox="1">
              <a:spLocks noChangeArrowheads="1"/>
            </p:cNvSpPr>
            <p:nvPr/>
          </p:nvSpPr>
          <p:spPr bwMode="auto">
            <a:xfrm>
              <a:off x="501" y="2055"/>
              <a:ext cx="193"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40082" name="Text Box 69"/>
            <p:cNvSpPr txBox="1">
              <a:spLocks noChangeArrowheads="1"/>
            </p:cNvSpPr>
            <p:nvPr/>
          </p:nvSpPr>
          <p:spPr bwMode="auto">
            <a:xfrm>
              <a:off x="781"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40083" name="Text Box 70"/>
            <p:cNvSpPr txBox="1">
              <a:spLocks noChangeArrowheads="1"/>
            </p:cNvSpPr>
            <p:nvPr/>
          </p:nvSpPr>
          <p:spPr bwMode="auto">
            <a:xfrm>
              <a:off x="1039" y="2055"/>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40084" name="Text Box 71"/>
            <p:cNvSpPr txBox="1">
              <a:spLocks noChangeArrowheads="1"/>
            </p:cNvSpPr>
            <p:nvPr/>
          </p:nvSpPr>
          <p:spPr bwMode="auto">
            <a:xfrm>
              <a:off x="1313" y="2055"/>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40085" name="Text Box 72"/>
            <p:cNvSpPr txBox="1">
              <a:spLocks noChangeArrowheads="1"/>
            </p:cNvSpPr>
            <p:nvPr/>
          </p:nvSpPr>
          <p:spPr bwMode="auto">
            <a:xfrm>
              <a:off x="1586" y="2055"/>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40086" name="Text Box 73"/>
            <p:cNvSpPr txBox="1">
              <a:spLocks noChangeArrowheads="1"/>
            </p:cNvSpPr>
            <p:nvPr/>
          </p:nvSpPr>
          <p:spPr bwMode="auto">
            <a:xfrm>
              <a:off x="1862" y="2055"/>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40087" name="Text Box 74"/>
            <p:cNvSpPr txBox="1">
              <a:spLocks noChangeArrowheads="1"/>
            </p:cNvSpPr>
            <p:nvPr/>
          </p:nvSpPr>
          <p:spPr bwMode="auto">
            <a:xfrm>
              <a:off x="2133" y="2055"/>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40088" name="Text Box 75"/>
            <p:cNvSpPr txBox="1">
              <a:spLocks noChangeArrowheads="1"/>
            </p:cNvSpPr>
            <p:nvPr/>
          </p:nvSpPr>
          <p:spPr bwMode="auto">
            <a:xfrm>
              <a:off x="2407" y="2055"/>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9" name="Group 76"/>
          <p:cNvGrpSpPr>
            <a:grpSpLocks/>
          </p:cNvGrpSpPr>
          <p:nvPr/>
        </p:nvGrpSpPr>
        <p:grpSpPr bwMode="auto">
          <a:xfrm>
            <a:off x="309563" y="4908550"/>
            <a:ext cx="3900487" cy="401638"/>
            <a:chOff x="219" y="2024"/>
            <a:chExt cx="2457" cy="253"/>
          </a:xfrm>
        </p:grpSpPr>
        <p:sp>
          <p:nvSpPr>
            <p:cNvPr id="142413" name="Rectangle 77"/>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40054" name="Line 78"/>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55" name="Line 79"/>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56" name="Line 80"/>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57" name="Line 81"/>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58" name="Line 82"/>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59" name="Line 83"/>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60" name="Line 84"/>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61" name="Line 85"/>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62" name="Text Box 86"/>
            <p:cNvSpPr txBox="1">
              <a:spLocks noChangeArrowheads="1"/>
            </p:cNvSpPr>
            <p:nvPr/>
          </p:nvSpPr>
          <p:spPr bwMode="auto">
            <a:xfrm>
              <a:off x="226"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40063" name="Text Box 87"/>
            <p:cNvSpPr txBox="1">
              <a:spLocks noChangeArrowheads="1"/>
            </p:cNvSpPr>
            <p:nvPr/>
          </p:nvSpPr>
          <p:spPr bwMode="auto">
            <a:xfrm>
              <a:off x="501" y="2055"/>
              <a:ext cx="193"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40064" name="Text Box 88"/>
            <p:cNvSpPr txBox="1">
              <a:spLocks noChangeArrowheads="1"/>
            </p:cNvSpPr>
            <p:nvPr/>
          </p:nvSpPr>
          <p:spPr bwMode="auto">
            <a:xfrm>
              <a:off x="781"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40065" name="Text Box 89"/>
            <p:cNvSpPr txBox="1">
              <a:spLocks noChangeArrowheads="1"/>
            </p:cNvSpPr>
            <p:nvPr/>
          </p:nvSpPr>
          <p:spPr bwMode="auto">
            <a:xfrm>
              <a:off x="1039"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40066" name="Text Box 90"/>
            <p:cNvSpPr txBox="1">
              <a:spLocks noChangeArrowheads="1"/>
            </p:cNvSpPr>
            <p:nvPr/>
          </p:nvSpPr>
          <p:spPr bwMode="auto">
            <a:xfrm>
              <a:off x="1313"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40067" name="Text Box 91"/>
            <p:cNvSpPr txBox="1">
              <a:spLocks noChangeArrowheads="1"/>
            </p:cNvSpPr>
            <p:nvPr/>
          </p:nvSpPr>
          <p:spPr bwMode="auto">
            <a:xfrm>
              <a:off x="1586" y="2055"/>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40068" name="Text Box 92"/>
            <p:cNvSpPr txBox="1">
              <a:spLocks noChangeArrowheads="1"/>
            </p:cNvSpPr>
            <p:nvPr/>
          </p:nvSpPr>
          <p:spPr bwMode="auto">
            <a:xfrm>
              <a:off x="1862" y="2055"/>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40069" name="Text Box 93"/>
            <p:cNvSpPr txBox="1">
              <a:spLocks noChangeArrowheads="1"/>
            </p:cNvSpPr>
            <p:nvPr/>
          </p:nvSpPr>
          <p:spPr bwMode="auto">
            <a:xfrm>
              <a:off x="2133" y="2055"/>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40070" name="Text Box 94"/>
            <p:cNvSpPr txBox="1">
              <a:spLocks noChangeArrowheads="1"/>
            </p:cNvSpPr>
            <p:nvPr/>
          </p:nvSpPr>
          <p:spPr bwMode="auto">
            <a:xfrm>
              <a:off x="2407" y="2055"/>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0" name="Group 95"/>
          <p:cNvGrpSpPr>
            <a:grpSpLocks/>
          </p:cNvGrpSpPr>
          <p:nvPr/>
        </p:nvGrpSpPr>
        <p:grpSpPr bwMode="auto">
          <a:xfrm>
            <a:off x="4929188" y="1485900"/>
            <a:ext cx="3900487" cy="401638"/>
            <a:chOff x="219" y="2024"/>
            <a:chExt cx="2457" cy="253"/>
          </a:xfrm>
        </p:grpSpPr>
        <p:sp>
          <p:nvSpPr>
            <p:cNvPr id="142432" name="Rectangle 96"/>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40036" name="Line 97"/>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37" name="Line 98"/>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38" name="Line 99"/>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39" name="Line 100"/>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40" name="Line 101"/>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41" name="Line 102"/>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42" name="Line 103"/>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43" name="Line 104"/>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44" name="Text Box 105"/>
            <p:cNvSpPr txBox="1">
              <a:spLocks noChangeArrowheads="1"/>
            </p:cNvSpPr>
            <p:nvPr/>
          </p:nvSpPr>
          <p:spPr bwMode="auto">
            <a:xfrm>
              <a:off x="226"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40045" name="Text Box 106"/>
            <p:cNvSpPr txBox="1">
              <a:spLocks noChangeArrowheads="1"/>
            </p:cNvSpPr>
            <p:nvPr/>
          </p:nvSpPr>
          <p:spPr bwMode="auto">
            <a:xfrm>
              <a:off x="501" y="2055"/>
              <a:ext cx="193"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40046" name="Text Box 107"/>
            <p:cNvSpPr txBox="1">
              <a:spLocks noChangeArrowheads="1"/>
            </p:cNvSpPr>
            <p:nvPr/>
          </p:nvSpPr>
          <p:spPr bwMode="auto">
            <a:xfrm>
              <a:off x="781"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40047" name="Text Box 108"/>
            <p:cNvSpPr txBox="1">
              <a:spLocks noChangeArrowheads="1"/>
            </p:cNvSpPr>
            <p:nvPr/>
          </p:nvSpPr>
          <p:spPr bwMode="auto">
            <a:xfrm>
              <a:off x="1039"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40048" name="Text Box 109"/>
            <p:cNvSpPr txBox="1">
              <a:spLocks noChangeArrowheads="1"/>
            </p:cNvSpPr>
            <p:nvPr/>
          </p:nvSpPr>
          <p:spPr bwMode="auto">
            <a:xfrm>
              <a:off x="1313"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40049" name="Text Box 110"/>
            <p:cNvSpPr txBox="1">
              <a:spLocks noChangeArrowheads="1"/>
            </p:cNvSpPr>
            <p:nvPr/>
          </p:nvSpPr>
          <p:spPr bwMode="auto">
            <a:xfrm>
              <a:off x="1586"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40050" name="Text Box 111"/>
            <p:cNvSpPr txBox="1">
              <a:spLocks noChangeArrowheads="1"/>
            </p:cNvSpPr>
            <p:nvPr/>
          </p:nvSpPr>
          <p:spPr bwMode="auto">
            <a:xfrm>
              <a:off x="1862" y="2055"/>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40051" name="Text Box 112"/>
            <p:cNvSpPr txBox="1">
              <a:spLocks noChangeArrowheads="1"/>
            </p:cNvSpPr>
            <p:nvPr/>
          </p:nvSpPr>
          <p:spPr bwMode="auto">
            <a:xfrm>
              <a:off x="2133" y="2055"/>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40052" name="Text Box 113"/>
            <p:cNvSpPr txBox="1">
              <a:spLocks noChangeArrowheads="1"/>
            </p:cNvSpPr>
            <p:nvPr/>
          </p:nvSpPr>
          <p:spPr bwMode="auto">
            <a:xfrm>
              <a:off x="2407" y="2055"/>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1" name="Group 114"/>
          <p:cNvGrpSpPr>
            <a:grpSpLocks/>
          </p:cNvGrpSpPr>
          <p:nvPr/>
        </p:nvGrpSpPr>
        <p:grpSpPr bwMode="auto">
          <a:xfrm>
            <a:off x="4960938" y="2614613"/>
            <a:ext cx="3900487" cy="401637"/>
            <a:chOff x="219" y="2024"/>
            <a:chExt cx="2457" cy="253"/>
          </a:xfrm>
        </p:grpSpPr>
        <p:sp>
          <p:nvSpPr>
            <p:cNvPr id="142451" name="Rectangle 115"/>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40018" name="Line 116"/>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19" name="Line 117"/>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20" name="Line 118"/>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21" name="Line 119"/>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22" name="Line 120"/>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23" name="Line 121"/>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24" name="Line 122"/>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25" name="Line 123"/>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26" name="Text Box 124"/>
            <p:cNvSpPr txBox="1">
              <a:spLocks noChangeArrowheads="1"/>
            </p:cNvSpPr>
            <p:nvPr/>
          </p:nvSpPr>
          <p:spPr bwMode="auto">
            <a:xfrm>
              <a:off x="226"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40027" name="Text Box 125"/>
            <p:cNvSpPr txBox="1">
              <a:spLocks noChangeArrowheads="1"/>
            </p:cNvSpPr>
            <p:nvPr/>
          </p:nvSpPr>
          <p:spPr bwMode="auto">
            <a:xfrm>
              <a:off x="501" y="2055"/>
              <a:ext cx="193"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40028" name="Text Box 126"/>
            <p:cNvSpPr txBox="1">
              <a:spLocks noChangeArrowheads="1"/>
            </p:cNvSpPr>
            <p:nvPr/>
          </p:nvSpPr>
          <p:spPr bwMode="auto">
            <a:xfrm>
              <a:off x="781"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40029" name="Text Box 127"/>
            <p:cNvSpPr txBox="1">
              <a:spLocks noChangeArrowheads="1"/>
            </p:cNvSpPr>
            <p:nvPr/>
          </p:nvSpPr>
          <p:spPr bwMode="auto">
            <a:xfrm>
              <a:off x="1039"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40030" name="Text Box 128"/>
            <p:cNvSpPr txBox="1">
              <a:spLocks noChangeArrowheads="1"/>
            </p:cNvSpPr>
            <p:nvPr/>
          </p:nvSpPr>
          <p:spPr bwMode="auto">
            <a:xfrm>
              <a:off x="1313"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40031" name="Text Box 129"/>
            <p:cNvSpPr txBox="1">
              <a:spLocks noChangeArrowheads="1"/>
            </p:cNvSpPr>
            <p:nvPr/>
          </p:nvSpPr>
          <p:spPr bwMode="auto">
            <a:xfrm>
              <a:off x="1586"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40032" name="Text Box 130"/>
            <p:cNvSpPr txBox="1">
              <a:spLocks noChangeArrowheads="1"/>
            </p:cNvSpPr>
            <p:nvPr/>
          </p:nvSpPr>
          <p:spPr bwMode="auto">
            <a:xfrm>
              <a:off x="1862"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40033" name="Text Box 131"/>
            <p:cNvSpPr txBox="1">
              <a:spLocks noChangeArrowheads="1"/>
            </p:cNvSpPr>
            <p:nvPr/>
          </p:nvSpPr>
          <p:spPr bwMode="auto">
            <a:xfrm>
              <a:off x="2133" y="2055"/>
              <a:ext cx="270"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40034" name="Text Box 132"/>
            <p:cNvSpPr txBox="1">
              <a:spLocks noChangeArrowheads="1"/>
            </p:cNvSpPr>
            <p:nvPr/>
          </p:nvSpPr>
          <p:spPr bwMode="auto">
            <a:xfrm>
              <a:off x="2407" y="2055"/>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2" name="Group 133"/>
          <p:cNvGrpSpPr>
            <a:grpSpLocks/>
          </p:cNvGrpSpPr>
          <p:nvPr/>
        </p:nvGrpSpPr>
        <p:grpSpPr bwMode="auto">
          <a:xfrm>
            <a:off x="4938713" y="3824288"/>
            <a:ext cx="3900487" cy="401637"/>
            <a:chOff x="219" y="2024"/>
            <a:chExt cx="2457" cy="253"/>
          </a:xfrm>
        </p:grpSpPr>
        <p:sp>
          <p:nvSpPr>
            <p:cNvPr id="142470" name="Rectangle 134"/>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40000" name="Line 135"/>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01" name="Line 136"/>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02" name="Line 137"/>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03" name="Line 138"/>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04" name="Line 139"/>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05" name="Line 140"/>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06" name="Line 141"/>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07" name="Line 142"/>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40008" name="Text Box 143"/>
            <p:cNvSpPr txBox="1">
              <a:spLocks noChangeArrowheads="1"/>
            </p:cNvSpPr>
            <p:nvPr/>
          </p:nvSpPr>
          <p:spPr bwMode="auto">
            <a:xfrm>
              <a:off x="226"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40009" name="Text Box 144"/>
            <p:cNvSpPr txBox="1">
              <a:spLocks noChangeArrowheads="1"/>
            </p:cNvSpPr>
            <p:nvPr/>
          </p:nvSpPr>
          <p:spPr bwMode="auto">
            <a:xfrm>
              <a:off x="501" y="2055"/>
              <a:ext cx="193"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40010" name="Text Box 145"/>
            <p:cNvSpPr txBox="1">
              <a:spLocks noChangeArrowheads="1"/>
            </p:cNvSpPr>
            <p:nvPr/>
          </p:nvSpPr>
          <p:spPr bwMode="auto">
            <a:xfrm>
              <a:off x="781"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40011" name="Text Box 146"/>
            <p:cNvSpPr txBox="1">
              <a:spLocks noChangeArrowheads="1"/>
            </p:cNvSpPr>
            <p:nvPr/>
          </p:nvSpPr>
          <p:spPr bwMode="auto">
            <a:xfrm>
              <a:off x="1039"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40012" name="Text Box 147"/>
            <p:cNvSpPr txBox="1">
              <a:spLocks noChangeArrowheads="1"/>
            </p:cNvSpPr>
            <p:nvPr/>
          </p:nvSpPr>
          <p:spPr bwMode="auto">
            <a:xfrm>
              <a:off x="1313"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40013" name="Text Box 148"/>
            <p:cNvSpPr txBox="1">
              <a:spLocks noChangeArrowheads="1"/>
            </p:cNvSpPr>
            <p:nvPr/>
          </p:nvSpPr>
          <p:spPr bwMode="auto">
            <a:xfrm>
              <a:off x="1586"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40014" name="Text Box 149"/>
            <p:cNvSpPr txBox="1">
              <a:spLocks noChangeArrowheads="1"/>
            </p:cNvSpPr>
            <p:nvPr/>
          </p:nvSpPr>
          <p:spPr bwMode="auto">
            <a:xfrm>
              <a:off x="1862"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40015" name="Text Box 150"/>
            <p:cNvSpPr txBox="1">
              <a:spLocks noChangeArrowheads="1"/>
            </p:cNvSpPr>
            <p:nvPr/>
          </p:nvSpPr>
          <p:spPr bwMode="auto">
            <a:xfrm>
              <a:off x="2133"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40016" name="Text Box 151"/>
            <p:cNvSpPr txBox="1">
              <a:spLocks noChangeArrowheads="1"/>
            </p:cNvSpPr>
            <p:nvPr/>
          </p:nvSpPr>
          <p:spPr bwMode="auto">
            <a:xfrm>
              <a:off x="2407" y="2055"/>
              <a:ext cx="269" cy="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3" name="Group 152"/>
          <p:cNvGrpSpPr>
            <a:grpSpLocks/>
          </p:cNvGrpSpPr>
          <p:nvPr/>
        </p:nvGrpSpPr>
        <p:grpSpPr bwMode="auto">
          <a:xfrm>
            <a:off x="5011738" y="4962525"/>
            <a:ext cx="3902075" cy="401638"/>
            <a:chOff x="219" y="2024"/>
            <a:chExt cx="2458" cy="253"/>
          </a:xfrm>
        </p:grpSpPr>
        <p:sp>
          <p:nvSpPr>
            <p:cNvPr id="142489" name="Rectangle 153"/>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39982" name="Line 154"/>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39983" name="Line 155"/>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39984" name="Line 156"/>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39985" name="Line 157"/>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39986" name="Line 158"/>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39987" name="Line 159"/>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39988" name="Line 160"/>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39989" name="Line 161"/>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anchor="ctr"/>
            <a:lstStyle/>
            <a:p>
              <a:endParaRPr lang="en-SG"/>
            </a:p>
          </p:txBody>
        </p:sp>
        <p:sp>
          <p:nvSpPr>
            <p:cNvPr id="39990" name="Text Box 162"/>
            <p:cNvSpPr txBox="1">
              <a:spLocks noChangeArrowheads="1"/>
            </p:cNvSpPr>
            <p:nvPr/>
          </p:nvSpPr>
          <p:spPr bwMode="auto">
            <a:xfrm>
              <a:off x="226"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39991" name="Text Box 163"/>
            <p:cNvSpPr txBox="1">
              <a:spLocks noChangeArrowheads="1"/>
            </p:cNvSpPr>
            <p:nvPr/>
          </p:nvSpPr>
          <p:spPr bwMode="auto">
            <a:xfrm>
              <a:off x="501" y="2055"/>
              <a:ext cx="193"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39992" name="Text Box 164"/>
            <p:cNvSpPr txBox="1">
              <a:spLocks noChangeArrowheads="1"/>
            </p:cNvSpPr>
            <p:nvPr/>
          </p:nvSpPr>
          <p:spPr bwMode="auto">
            <a:xfrm>
              <a:off x="781"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39993" name="Text Box 165"/>
            <p:cNvSpPr txBox="1">
              <a:spLocks noChangeArrowheads="1"/>
            </p:cNvSpPr>
            <p:nvPr/>
          </p:nvSpPr>
          <p:spPr bwMode="auto">
            <a:xfrm>
              <a:off x="1039"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39994" name="Text Box 166"/>
            <p:cNvSpPr txBox="1">
              <a:spLocks noChangeArrowheads="1"/>
            </p:cNvSpPr>
            <p:nvPr/>
          </p:nvSpPr>
          <p:spPr bwMode="auto">
            <a:xfrm>
              <a:off x="1313"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39995" name="Text Box 167"/>
            <p:cNvSpPr txBox="1">
              <a:spLocks noChangeArrowheads="1"/>
            </p:cNvSpPr>
            <p:nvPr/>
          </p:nvSpPr>
          <p:spPr bwMode="auto">
            <a:xfrm>
              <a:off x="1586"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39996" name="Text Box 168"/>
            <p:cNvSpPr txBox="1">
              <a:spLocks noChangeArrowheads="1"/>
            </p:cNvSpPr>
            <p:nvPr/>
          </p:nvSpPr>
          <p:spPr bwMode="auto">
            <a:xfrm>
              <a:off x="1862"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39997" name="Text Box 169"/>
            <p:cNvSpPr txBox="1">
              <a:spLocks noChangeArrowheads="1"/>
            </p:cNvSpPr>
            <p:nvPr/>
          </p:nvSpPr>
          <p:spPr bwMode="auto">
            <a:xfrm>
              <a:off x="2133"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sp>
          <p:nvSpPr>
            <p:cNvPr id="39998" name="Text Box 170"/>
            <p:cNvSpPr txBox="1">
              <a:spLocks noChangeArrowheads="1"/>
            </p:cNvSpPr>
            <p:nvPr/>
          </p:nvSpPr>
          <p:spPr bwMode="auto">
            <a:xfrm>
              <a:off x="2407" y="2055"/>
              <a:ext cx="270" cy="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grpSp>
      <p:sp>
        <p:nvSpPr>
          <p:cNvPr id="142507" name="Freeform 171"/>
          <p:cNvSpPr>
            <a:spLocks/>
          </p:cNvSpPr>
          <p:nvPr/>
        </p:nvSpPr>
        <p:spPr bwMode="auto">
          <a:xfrm>
            <a:off x="1422400" y="4240213"/>
            <a:ext cx="368300" cy="241300"/>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nvGrpSpPr>
          <p:cNvPr id="14" name="Group 172"/>
          <p:cNvGrpSpPr>
            <a:grpSpLocks/>
          </p:cNvGrpSpPr>
          <p:nvPr/>
        </p:nvGrpSpPr>
        <p:grpSpPr bwMode="auto">
          <a:xfrm>
            <a:off x="584200" y="1965325"/>
            <a:ext cx="1360488" cy="341313"/>
            <a:chOff x="368" y="1238"/>
            <a:chExt cx="857" cy="215"/>
          </a:xfrm>
        </p:grpSpPr>
        <p:sp>
          <p:nvSpPr>
            <p:cNvPr id="39979" name="Freeform 173"/>
            <p:cNvSpPr>
              <a:spLocks/>
            </p:cNvSpPr>
            <p:nvPr/>
          </p:nvSpPr>
          <p:spPr bwMode="auto">
            <a:xfrm>
              <a:off x="368" y="123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sp>
          <p:nvSpPr>
            <p:cNvPr id="39980" name="Text Box 174"/>
            <p:cNvSpPr txBox="1">
              <a:spLocks noChangeArrowheads="1"/>
            </p:cNvSpPr>
            <p:nvPr/>
          </p:nvSpPr>
          <p:spPr bwMode="auto">
            <a:xfrm>
              <a:off x="639" y="1261"/>
              <a:ext cx="586" cy="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grpSp>
      <p:sp>
        <p:nvSpPr>
          <p:cNvPr id="142511" name="Text Box 175"/>
          <p:cNvSpPr txBox="1">
            <a:spLocks noChangeArrowheads="1"/>
          </p:cNvSpPr>
          <p:nvPr/>
        </p:nvSpPr>
        <p:spPr bwMode="auto">
          <a:xfrm>
            <a:off x="1398588" y="4422775"/>
            <a:ext cx="3698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chemeClr val="tx2"/>
                </a:solidFill>
                <a:latin typeface="Tahoma" pitchFamily="34" charset="0"/>
                <a:ea typeface="ＭＳ Ｐゴシック" pitchFamily="34" charset="-128"/>
              </a:rPr>
              <a:t>ok</a:t>
            </a:r>
          </a:p>
        </p:txBody>
      </p:sp>
      <p:sp>
        <p:nvSpPr>
          <p:cNvPr id="142512" name="Freeform 176"/>
          <p:cNvSpPr>
            <a:spLocks/>
          </p:cNvSpPr>
          <p:nvPr/>
        </p:nvSpPr>
        <p:spPr bwMode="auto">
          <a:xfrm>
            <a:off x="984250" y="31273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nvGrpSpPr>
          <p:cNvPr id="15" name="Group 177"/>
          <p:cNvGrpSpPr>
            <a:grpSpLocks/>
          </p:cNvGrpSpPr>
          <p:nvPr/>
        </p:nvGrpSpPr>
        <p:grpSpPr bwMode="auto">
          <a:xfrm>
            <a:off x="984250" y="3127375"/>
            <a:ext cx="1438275" cy="317500"/>
            <a:chOff x="620" y="1970"/>
            <a:chExt cx="906" cy="200"/>
          </a:xfrm>
        </p:grpSpPr>
        <p:sp>
          <p:nvSpPr>
            <p:cNvPr id="39977" name="Text Box 178"/>
            <p:cNvSpPr txBox="1">
              <a:spLocks noChangeArrowheads="1"/>
            </p:cNvSpPr>
            <p:nvPr/>
          </p:nvSpPr>
          <p:spPr bwMode="auto">
            <a:xfrm>
              <a:off x="940" y="1978"/>
              <a:ext cx="586" cy="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39978" name="Freeform 179"/>
            <p:cNvSpPr>
              <a:spLocks/>
            </p:cNvSpPr>
            <p:nvPr/>
          </p:nvSpPr>
          <p:spPr bwMode="auto">
            <a:xfrm>
              <a:off x="620" y="1970"/>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sp>
        <p:nvSpPr>
          <p:cNvPr id="142516" name="Freeform 180"/>
          <p:cNvSpPr>
            <a:spLocks/>
          </p:cNvSpPr>
          <p:nvPr/>
        </p:nvSpPr>
        <p:spPr bwMode="auto">
          <a:xfrm>
            <a:off x="1920875" y="42195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nvGrpSpPr>
          <p:cNvPr id="16" name="Group 181"/>
          <p:cNvGrpSpPr>
            <a:grpSpLocks/>
          </p:cNvGrpSpPr>
          <p:nvPr/>
        </p:nvGrpSpPr>
        <p:grpSpPr bwMode="auto">
          <a:xfrm>
            <a:off x="1920875" y="4219575"/>
            <a:ext cx="1333500" cy="331788"/>
            <a:chOff x="1210" y="2658"/>
            <a:chExt cx="840" cy="209"/>
          </a:xfrm>
        </p:grpSpPr>
        <p:sp>
          <p:nvSpPr>
            <p:cNvPr id="39975" name="Text Box 182"/>
            <p:cNvSpPr txBox="1">
              <a:spLocks noChangeArrowheads="1"/>
            </p:cNvSpPr>
            <p:nvPr/>
          </p:nvSpPr>
          <p:spPr bwMode="auto">
            <a:xfrm>
              <a:off x="1464" y="2675"/>
              <a:ext cx="586" cy="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39976" name="Freeform 183"/>
            <p:cNvSpPr>
              <a:spLocks/>
            </p:cNvSpPr>
            <p:nvPr/>
          </p:nvSpPr>
          <p:spPr bwMode="auto">
            <a:xfrm>
              <a:off x="1210" y="265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sp>
        <p:nvSpPr>
          <p:cNvPr id="142520" name="Freeform 184"/>
          <p:cNvSpPr>
            <a:spLocks/>
          </p:cNvSpPr>
          <p:nvPr/>
        </p:nvSpPr>
        <p:spPr bwMode="auto">
          <a:xfrm>
            <a:off x="2295525" y="54514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nvGrpSpPr>
          <p:cNvPr id="17" name="Group 185"/>
          <p:cNvGrpSpPr>
            <a:grpSpLocks/>
          </p:cNvGrpSpPr>
          <p:nvPr/>
        </p:nvGrpSpPr>
        <p:grpSpPr bwMode="auto">
          <a:xfrm>
            <a:off x="2295525" y="5451475"/>
            <a:ext cx="1385888" cy="339725"/>
            <a:chOff x="1446" y="3434"/>
            <a:chExt cx="873" cy="214"/>
          </a:xfrm>
        </p:grpSpPr>
        <p:sp>
          <p:nvSpPr>
            <p:cNvPr id="39973" name="Text Box 186"/>
            <p:cNvSpPr txBox="1">
              <a:spLocks noChangeArrowheads="1"/>
            </p:cNvSpPr>
            <p:nvPr/>
          </p:nvSpPr>
          <p:spPr bwMode="auto">
            <a:xfrm>
              <a:off x="1733" y="3456"/>
              <a:ext cx="586" cy="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39974" name="Freeform 187"/>
            <p:cNvSpPr>
              <a:spLocks/>
            </p:cNvSpPr>
            <p:nvPr/>
          </p:nvSpPr>
          <p:spPr bwMode="auto">
            <a:xfrm>
              <a:off x="1446" y="3434"/>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sp>
        <p:nvSpPr>
          <p:cNvPr id="142524" name="Freeform 188"/>
          <p:cNvSpPr>
            <a:spLocks/>
          </p:cNvSpPr>
          <p:nvPr/>
        </p:nvSpPr>
        <p:spPr bwMode="auto">
          <a:xfrm>
            <a:off x="7294563" y="19970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nvGrpSpPr>
          <p:cNvPr id="18" name="Group 189"/>
          <p:cNvGrpSpPr>
            <a:grpSpLocks/>
          </p:cNvGrpSpPr>
          <p:nvPr/>
        </p:nvGrpSpPr>
        <p:grpSpPr bwMode="auto">
          <a:xfrm>
            <a:off x="6318250" y="1997075"/>
            <a:ext cx="1350963" cy="390525"/>
            <a:chOff x="3980" y="1258"/>
            <a:chExt cx="851" cy="246"/>
          </a:xfrm>
        </p:grpSpPr>
        <p:sp>
          <p:nvSpPr>
            <p:cNvPr id="39971" name="Text Box 190"/>
            <p:cNvSpPr txBox="1">
              <a:spLocks noChangeArrowheads="1"/>
            </p:cNvSpPr>
            <p:nvPr/>
          </p:nvSpPr>
          <p:spPr bwMode="auto">
            <a:xfrm>
              <a:off x="3980" y="1312"/>
              <a:ext cx="586" cy="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39972" name="Freeform 191"/>
            <p:cNvSpPr>
              <a:spLocks/>
            </p:cNvSpPr>
            <p:nvPr/>
          </p:nvSpPr>
          <p:spPr bwMode="auto">
            <a:xfrm>
              <a:off x="4595" y="125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sp>
        <p:nvSpPr>
          <p:cNvPr id="142528" name="Freeform 192"/>
          <p:cNvSpPr>
            <a:spLocks/>
          </p:cNvSpPr>
          <p:nvPr/>
        </p:nvSpPr>
        <p:spPr bwMode="auto">
          <a:xfrm>
            <a:off x="7742238" y="314642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nvGrpSpPr>
          <p:cNvPr id="19" name="Group 193"/>
          <p:cNvGrpSpPr>
            <a:grpSpLocks/>
          </p:cNvGrpSpPr>
          <p:nvPr/>
        </p:nvGrpSpPr>
        <p:grpSpPr bwMode="auto">
          <a:xfrm>
            <a:off x="6734175" y="3146425"/>
            <a:ext cx="1382713" cy="339725"/>
            <a:chOff x="4242" y="1982"/>
            <a:chExt cx="871" cy="214"/>
          </a:xfrm>
        </p:grpSpPr>
        <p:sp>
          <p:nvSpPr>
            <p:cNvPr id="39969" name="Text Box 194"/>
            <p:cNvSpPr txBox="1">
              <a:spLocks noChangeArrowheads="1"/>
            </p:cNvSpPr>
            <p:nvPr/>
          </p:nvSpPr>
          <p:spPr bwMode="auto">
            <a:xfrm>
              <a:off x="4242" y="2004"/>
              <a:ext cx="586" cy="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39970" name="Freeform 195"/>
            <p:cNvSpPr>
              <a:spLocks/>
            </p:cNvSpPr>
            <p:nvPr/>
          </p:nvSpPr>
          <p:spPr bwMode="auto">
            <a:xfrm>
              <a:off x="4877" y="1982"/>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sp>
        <p:nvSpPr>
          <p:cNvPr id="142532" name="Freeform 196"/>
          <p:cNvSpPr>
            <a:spLocks/>
          </p:cNvSpPr>
          <p:nvPr/>
        </p:nvSpPr>
        <p:spPr bwMode="auto">
          <a:xfrm>
            <a:off x="8231188" y="4395788"/>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nvGrpSpPr>
          <p:cNvPr id="20" name="Group 197"/>
          <p:cNvGrpSpPr>
            <a:grpSpLocks/>
          </p:cNvGrpSpPr>
          <p:nvPr/>
        </p:nvGrpSpPr>
        <p:grpSpPr bwMode="auto">
          <a:xfrm>
            <a:off x="7231063" y="4395788"/>
            <a:ext cx="1374775" cy="336550"/>
            <a:chOff x="4555" y="2769"/>
            <a:chExt cx="866" cy="212"/>
          </a:xfrm>
        </p:grpSpPr>
        <p:sp>
          <p:nvSpPr>
            <p:cNvPr id="39967" name="Text Box 198"/>
            <p:cNvSpPr txBox="1">
              <a:spLocks noChangeArrowheads="1"/>
            </p:cNvSpPr>
            <p:nvPr/>
          </p:nvSpPr>
          <p:spPr bwMode="auto">
            <a:xfrm>
              <a:off x="4555" y="2789"/>
              <a:ext cx="586" cy="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39968" name="Freeform 199"/>
            <p:cNvSpPr>
              <a:spLocks/>
            </p:cNvSpPr>
            <p:nvPr/>
          </p:nvSpPr>
          <p:spPr bwMode="auto">
            <a:xfrm>
              <a:off x="5185" y="2769"/>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 xmlns:a14="http://schemas.microsoft.com/office/drawing/2010/main">
                  <a:solidFill>
                    <a:srgbClr val="FFFFFF"/>
                  </a:solidFill>
                </a14:hiddenFill>
              </a:ext>
            </a:extLst>
          </p:spPr>
          <p:txBody>
            <a:bodyPr anchor="ctr"/>
            <a:lstStyle/>
            <a:p>
              <a:endParaRPr lang="en-SG"/>
            </a:p>
          </p:txBody>
        </p:sp>
      </p:grpSp>
      <p:sp>
        <p:nvSpPr>
          <p:cNvPr id="36893" name="Text Box 203"/>
          <p:cNvSpPr txBox="1">
            <a:spLocks noChangeArrowheads="1"/>
          </p:cNvSpPr>
          <p:nvPr/>
        </p:nvSpPr>
        <p:spPr bwMode="auto">
          <a:xfrm>
            <a:off x="7523163" y="5610225"/>
            <a:ext cx="1344612"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solidFill>
                  <a:schemeClr val="hlink"/>
                </a:solidFill>
                <a:latin typeface="Tahoma" pitchFamily="34" charset="0"/>
                <a:cs typeface="Tahoma" pitchFamily="34" charset="0"/>
              </a:rPr>
              <a:t>Done!</a:t>
            </a:r>
            <a:endParaRPr lang="en-SG" sz="2400">
              <a:solidFill>
                <a:schemeClr val="hlink"/>
              </a:solidFill>
              <a:latin typeface="Tahoma" pitchFamily="34" charset="0"/>
              <a:cs typeface="Tahoma" pitchFamily="34" charset="0"/>
            </a:endParaRPr>
          </a:p>
        </p:txBody>
      </p:sp>
      <p:sp>
        <p:nvSpPr>
          <p:cNvPr id="201" name="TextBox 200"/>
          <p:cNvSpPr txBox="1">
            <a:spLocks noChangeArrowheads="1"/>
          </p:cNvSpPr>
          <p:nvPr/>
        </p:nvSpPr>
        <p:spPr bwMode="auto">
          <a:xfrm>
            <a:off x="3768724" y="5561013"/>
            <a:ext cx="3462339" cy="707886"/>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solidFill>
                  <a:srgbClr val="0000FF"/>
                </a:solidFill>
              </a:rPr>
              <a:t>Q: Is the array sorted?</a:t>
            </a:r>
          </a:p>
          <a:p>
            <a:pPr eaLnBrk="1" hangingPunct="1"/>
            <a:r>
              <a:rPr lang="en-US" sz="2000" dirty="0">
                <a:solidFill>
                  <a:srgbClr val="0000FF"/>
                </a:solidFill>
              </a:rPr>
              <a:t>Q: What </a:t>
            </a:r>
            <a:r>
              <a:rPr lang="en-US" sz="2000" dirty="0" smtClean="0">
                <a:solidFill>
                  <a:srgbClr val="0000FF"/>
                </a:solidFill>
              </a:rPr>
              <a:t>have </a:t>
            </a:r>
            <a:r>
              <a:rPr lang="en-US" sz="2000" dirty="0">
                <a:solidFill>
                  <a:srgbClr val="0000FF"/>
                </a:solidFill>
              </a:rPr>
              <a:t>we </a:t>
            </a:r>
            <a:r>
              <a:rPr lang="en-US" sz="2000" dirty="0" smtClean="0">
                <a:solidFill>
                  <a:srgbClr val="0000FF"/>
                </a:solidFill>
              </a:rPr>
              <a:t>achieved?</a:t>
            </a:r>
            <a:endParaRPr lang="en-SG" sz="2000" dirty="0">
              <a:solidFill>
                <a:srgbClr val="0000FF"/>
              </a:solidFill>
            </a:endParaRP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40</a:t>
            </a:fld>
            <a:endParaRPr lang="en-SG"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2338"/>
                                        </p:tgtEl>
                                        <p:attrNameLst>
                                          <p:attrName>style.visibility</p:attrName>
                                        </p:attrNameLst>
                                      </p:cBhvr>
                                      <p:to>
                                        <p:strVal val="visible"/>
                                      </p:to>
                                    </p:set>
                                    <p:animEffect transition="in" filter="dissolve">
                                      <p:cBhvr>
                                        <p:cTn id="7" dur="500"/>
                                        <p:tgtEl>
                                          <p:spTgt spid="142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ssolve">
                                      <p:cBhvr>
                                        <p:cTn id="12" dur="500"/>
                                        <p:tgtEl>
                                          <p:spTgt spid="14"/>
                                        </p:tgtEl>
                                      </p:cBhvr>
                                    </p:animEffect>
                                  </p:childTnLst>
                                </p:cTn>
                              </p:par>
                            </p:childTnLst>
                          </p:cTn>
                        </p:par>
                        <p:par>
                          <p:cTn id="13" fill="hold" nodeType="afterGroup">
                            <p:stCondLst>
                              <p:cond delay="500"/>
                            </p:stCondLst>
                            <p:childTnLst>
                              <p:par>
                                <p:cTn id="14" presetID="9" presetClass="entr" presetSubtype="0" fill="hold" nodeType="afterEffect">
                                  <p:stCondLst>
                                    <p:cond delay="50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42512"/>
                                        </p:tgtEl>
                                        <p:attrNameLst>
                                          <p:attrName>style.visibility</p:attrName>
                                        </p:attrNameLst>
                                      </p:cBhvr>
                                      <p:to>
                                        <p:strVal val="visible"/>
                                      </p:to>
                                    </p:set>
                                    <p:animEffect transition="in" filter="dissolve">
                                      <p:cBhvr>
                                        <p:cTn id="21" dur="500"/>
                                        <p:tgtEl>
                                          <p:spTgt spid="14251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dissolve">
                                      <p:cBhvr>
                                        <p:cTn id="26" dur="500"/>
                                        <p:tgtEl>
                                          <p:spTgt spid="15"/>
                                        </p:tgtEl>
                                      </p:cBhvr>
                                    </p:animEffect>
                                  </p:childTnLst>
                                </p:cTn>
                              </p:par>
                            </p:childTnLst>
                          </p:cTn>
                        </p:par>
                        <p:par>
                          <p:cTn id="27" fill="hold" nodeType="afterGroup">
                            <p:stCondLst>
                              <p:cond delay="500"/>
                            </p:stCondLst>
                            <p:childTnLst>
                              <p:par>
                                <p:cTn id="28" presetID="9" presetClass="entr" presetSubtype="0" fill="hold" nodeType="afterEffect">
                                  <p:stCondLst>
                                    <p:cond delay="500"/>
                                  </p:stCondLst>
                                  <p:childTnLst>
                                    <p:set>
                                      <p:cBhvr>
                                        <p:cTn id="29" dur="1" fill="hold">
                                          <p:stCondLst>
                                            <p:cond delay="0"/>
                                          </p:stCondLst>
                                        </p:cTn>
                                        <p:tgtEl>
                                          <p:spTgt spid="8"/>
                                        </p:tgtEl>
                                        <p:attrNameLst>
                                          <p:attrName>style.visibility</p:attrName>
                                        </p:attrNameLst>
                                      </p:cBhvr>
                                      <p:to>
                                        <p:strVal val="visible"/>
                                      </p:to>
                                    </p:set>
                                    <p:animEffect transition="in" filter="dissolve">
                                      <p:cBhvr>
                                        <p:cTn id="30" dur="500"/>
                                        <p:tgtEl>
                                          <p:spTgt spid="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42507"/>
                                        </p:tgtEl>
                                        <p:attrNameLst>
                                          <p:attrName>style.visibility</p:attrName>
                                        </p:attrNameLst>
                                      </p:cBhvr>
                                      <p:to>
                                        <p:strVal val="visible"/>
                                      </p:to>
                                    </p:set>
                                    <p:animEffect transition="in" filter="dissolve">
                                      <p:cBhvr>
                                        <p:cTn id="35" dur="500"/>
                                        <p:tgtEl>
                                          <p:spTgt spid="142507"/>
                                        </p:tgtEl>
                                      </p:cBhvr>
                                    </p:animEffect>
                                  </p:childTnLst>
                                </p:cTn>
                              </p:par>
                            </p:childTnLst>
                          </p:cTn>
                        </p:par>
                        <p:par>
                          <p:cTn id="36" fill="hold" nodeType="afterGroup">
                            <p:stCondLst>
                              <p:cond delay="500"/>
                            </p:stCondLst>
                            <p:childTnLst>
                              <p:par>
                                <p:cTn id="37" presetID="9" presetClass="entr" presetSubtype="0" fill="hold" grpId="0" nodeType="afterEffect">
                                  <p:stCondLst>
                                    <p:cond delay="0"/>
                                  </p:stCondLst>
                                  <p:childTnLst>
                                    <p:set>
                                      <p:cBhvr>
                                        <p:cTn id="38" dur="1" fill="hold">
                                          <p:stCondLst>
                                            <p:cond delay="0"/>
                                          </p:stCondLst>
                                        </p:cTn>
                                        <p:tgtEl>
                                          <p:spTgt spid="142511"/>
                                        </p:tgtEl>
                                        <p:attrNameLst>
                                          <p:attrName>style.visibility</p:attrName>
                                        </p:attrNameLst>
                                      </p:cBhvr>
                                      <p:to>
                                        <p:strVal val="visible"/>
                                      </p:to>
                                    </p:set>
                                    <p:animEffect transition="in" filter="dissolve">
                                      <p:cBhvr>
                                        <p:cTn id="39" dur="500"/>
                                        <p:tgtEl>
                                          <p:spTgt spid="14251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42516"/>
                                        </p:tgtEl>
                                        <p:attrNameLst>
                                          <p:attrName>style.visibility</p:attrName>
                                        </p:attrNameLst>
                                      </p:cBhvr>
                                      <p:to>
                                        <p:strVal val="visible"/>
                                      </p:to>
                                    </p:set>
                                    <p:animEffect transition="in" filter="dissolve">
                                      <p:cBhvr>
                                        <p:cTn id="44" dur="500"/>
                                        <p:tgtEl>
                                          <p:spTgt spid="14251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dissolve">
                                      <p:cBhvr>
                                        <p:cTn id="49" dur="500"/>
                                        <p:tgtEl>
                                          <p:spTgt spid="16"/>
                                        </p:tgtEl>
                                      </p:cBhvr>
                                    </p:animEffect>
                                  </p:childTnLst>
                                </p:cTn>
                              </p:par>
                            </p:childTnLst>
                          </p:cTn>
                        </p:par>
                        <p:par>
                          <p:cTn id="50" fill="hold" nodeType="afterGroup">
                            <p:stCondLst>
                              <p:cond delay="500"/>
                            </p:stCondLst>
                            <p:childTnLst>
                              <p:par>
                                <p:cTn id="51" presetID="9" presetClass="entr" presetSubtype="0" fill="hold" nodeType="afterEffect">
                                  <p:stCondLst>
                                    <p:cond delay="500"/>
                                  </p:stCondLst>
                                  <p:childTnLst>
                                    <p:set>
                                      <p:cBhvr>
                                        <p:cTn id="52" dur="1" fill="hold">
                                          <p:stCondLst>
                                            <p:cond delay="0"/>
                                          </p:stCondLst>
                                        </p:cTn>
                                        <p:tgtEl>
                                          <p:spTgt spid="9"/>
                                        </p:tgtEl>
                                        <p:attrNameLst>
                                          <p:attrName>style.visibility</p:attrName>
                                        </p:attrNameLst>
                                      </p:cBhvr>
                                      <p:to>
                                        <p:strVal val="visible"/>
                                      </p:to>
                                    </p:set>
                                    <p:animEffect transition="in" filter="dissolve">
                                      <p:cBhvr>
                                        <p:cTn id="53" dur="500"/>
                                        <p:tgtEl>
                                          <p:spTgt spid="9"/>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142520"/>
                                        </p:tgtEl>
                                        <p:attrNameLst>
                                          <p:attrName>style.visibility</p:attrName>
                                        </p:attrNameLst>
                                      </p:cBhvr>
                                      <p:to>
                                        <p:strVal val="visible"/>
                                      </p:to>
                                    </p:set>
                                    <p:animEffect transition="in" filter="dissolve">
                                      <p:cBhvr>
                                        <p:cTn id="58" dur="500"/>
                                        <p:tgtEl>
                                          <p:spTgt spid="142520"/>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9" presetClass="entr" presetSubtype="0" fill="hold"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dissolve">
                                      <p:cBhvr>
                                        <p:cTn id="63" dur="500"/>
                                        <p:tgtEl>
                                          <p:spTgt spid="17"/>
                                        </p:tgtEl>
                                      </p:cBhvr>
                                    </p:animEffect>
                                  </p:childTnLst>
                                </p:cTn>
                              </p:par>
                            </p:childTnLst>
                          </p:cTn>
                        </p:par>
                        <p:par>
                          <p:cTn id="64" fill="hold" nodeType="afterGroup">
                            <p:stCondLst>
                              <p:cond delay="500"/>
                            </p:stCondLst>
                            <p:childTnLst>
                              <p:par>
                                <p:cTn id="65" presetID="9" presetClass="entr" presetSubtype="0" fill="hold" nodeType="afterEffect">
                                  <p:stCondLst>
                                    <p:cond delay="500"/>
                                  </p:stCondLst>
                                  <p:childTnLst>
                                    <p:set>
                                      <p:cBhvr>
                                        <p:cTn id="66" dur="1" fill="hold">
                                          <p:stCondLst>
                                            <p:cond delay="0"/>
                                          </p:stCondLst>
                                        </p:cTn>
                                        <p:tgtEl>
                                          <p:spTgt spid="10"/>
                                        </p:tgtEl>
                                        <p:attrNameLst>
                                          <p:attrName>style.visibility</p:attrName>
                                        </p:attrNameLst>
                                      </p:cBhvr>
                                      <p:to>
                                        <p:strVal val="visible"/>
                                      </p:to>
                                    </p:set>
                                    <p:animEffect transition="in" filter="dissolve">
                                      <p:cBhvr>
                                        <p:cTn id="67" dur="500"/>
                                        <p:tgtEl>
                                          <p:spTgt spid="1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42524"/>
                                        </p:tgtEl>
                                        <p:attrNameLst>
                                          <p:attrName>style.visibility</p:attrName>
                                        </p:attrNameLst>
                                      </p:cBhvr>
                                      <p:to>
                                        <p:strVal val="visible"/>
                                      </p:to>
                                    </p:set>
                                    <p:animEffect transition="in" filter="dissolve">
                                      <p:cBhvr>
                                        <p:cTn id="72" dur="500"/>
                                        <p:tgtEl>
                                          <p:spTgt spid="142524"/>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dissolve">
                                      <p:cBhvr>
                                        <p:cTn id="77" dur="500"/>
                                        <p:tgtEl>
                                          <p:spTgt spid="18"/>
                                        </p:tgtEl>
                                      </p:cBhvr>
                                    </p:animEffect>
                                  </p:childTnLst>
                                </p:cTn>
                              </p:par>
                            </p:childTnLst>
                          </p:cTn>
                        </p:par>
                        <p:par>
                          <p:cTn id="78" fill="hold" nodeType="afterGroup">
                            <p:stCondLst>
                              <p:cond delay="500"/>
                            </p:stCondLst>
                            <p:childTnLst>
                              <p:par>
                                <p:cTn id="79" presetID="9" presetClass="entr" presetSubtype="0" fill="hold" nodeType="afterEffect">
                                  <p:stCondLst>
                                    <p:cond delay="500"/>
                                  </p:stCondLst>
                                  <p:childTnLst>
                                    <p:set>
                                      <p:cBhvr>
                                        <p:cTn id="80" dur="1" fill="hold">
                                          <p:stCondLst>
                                            <p:cond delay="0"/>
                                          </p:stCondLst>
                                        </p:cTn>
                                        <p:tgtEl>
                                          <p:spTgt spid="11"/>
                                        </p:tgtEl>
                                        <p:attrNameLst>
                                          <p:attrName>style.visibility</p:attrName>
                                        </p:attrNameLst>
                                      </p:cBhvr>
                                      <p:to>
                                        <p:strVal val="visible"/>
                                      </p:to>
                                    </p:set>
                                    <p:animEffect transition="in" filter="dissolve">
                                      <p:cBhvr>
                                        <p:cTn id="81" dur="500"/>
                                        <p:tgtEl>
                                          <p:spTgt spid="11"/>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142528"/>
                                        </p:tgtEl>
                                        <p:attrNameLst>
                                          <p:attrName>style.visibility</p:attrName>
                                        </p:attrNameLst>
                                      </p:cBhvr>
                                      <p:to>
                                        <p:strVal val="visible"/>
                                      </p:to>
                                    </p:set>
                                    <p:animEffect transition="in" filter="dissolve">
                                      <p:cBhvr>
                                        <p:cTn id="86" dur="500"/>
                                        <p:tgtEl>
                                          <p:spTgt spid="142528"/>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9" presetClass="entr" presetSubtype="0" fill="hold" nodeType="clickEffect">
                                  <p:stCondLst>
                                    <p:cond delay="0"/>
                                  </p:stCondLst>
                                  <p:childTnLst>
                                    <p:set>
                                      <p:cBhvr>
                                        <p:cTn id="90" dur="1" fill="hold">
                                          <p:stCondLst>
                                            <p:cond delay="0"/>
                                          </p:stCondLst>
                                        </p:cTn>
                                        <p:tgtEl>
                                          <p:spTgt spid="19"/>
                                        </p:tgtEl>
                                        <p:attrNameLst>
                                          <p:attrName>style.visibility</p:attrName>
                                        </p:attrNameLst>
                                      </p:cBhvr>
                                      <p:to>
                                        <p:strVal val="visible"/>
                                      </p:to>
                                    </p:set>
                                    <p:animEffect transition="in" filter="dissolve">
                                      <p:cBhvr>
                                        <p:cTn id="91" dur="500"/>
                                        <p:tgtEl>
                                          <p:spTgt spid="19"/>
                                        </p:tgtEl>
                                      </p:cBhvr>
                                    </p:animEffect>
                                  </p:childTnLst>
                                </p:cTn>
                              </p:par>
                            </p:childTnLst>
                          </p:cTn>
                        </p:par>
                        <p:par>
                          <p:cTn id="92" fill="hold" nodeType="afterGroup">
                            <p:stCondLst>
                              <p:cond delay="500"/>
                            </p:stCondLst>
                            <p:childTnLst>
                              <p:par>
                                <p:cTn id="93" presetID="9" presetClass="entr" presetSubtype="0" fill="hold" nodeType="afterEffect">
                                  <p:stCondLst>
                                    <p:cond delay="500"/>
                                  </p:stCondLst>
                                  <p:childTnLst>
                                    <p:set>
                                      <p:cBhvr>
                                        <p:cTn id="94" dur="1" fill="hold">
                                          <p:stCondLst>
                                            <p:cond delay="0"/>
                                          </p:stCondLst>
                                        </p:cTn>
                                        <p:tgtEl>
                                          <p:spTgt spid="12"/>
                                        </p:tgtEl>
                                        <p:attrNameLst>
                                          <p:attrName>style.visibility</p:attrName>
                                        </p:attrNameLst>
                                      </p:cBhvr>
                                      <p:to>
                                        <p:strVal val="visible"/>
                                      </p:to>
                                    </p:set>
                                    <p:animEffect transition="in" filter="dissolve">
                                      <p:cBhvr>
                                        <p:cTn id="95" dur="500"/>
                                        <p:tgtEl>
                                          <p:spTgt spid="12"/>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9" presetClass="entr" presetSubtype="0" fill="hold" grpId="0" nodeType="clickEffect">
                                  <p:stCondLst>
                                    <p:cond delay="0"/>
                                  </p:stCondLst>
                                  <p:childTnLst>
                                    <p:set>
                                      <p:cBhvr>
                                        <p:cTn id="99" dur="1" fill="hold">
                                          <p:stCondLst>
                                            <p:cond delay="0"/>
                                          </p:stCondLst>
                                        </p:cTn>
                                        <p:tgtEl>
                                          <p:spTgt spid="142532"/>
                                        </p:tgtEl>
                                        <p:attrNameLst>
                                          <p:attrName>style.visibility</p:attrName>
                                        </p:attrNameLst>
                                      </p:cBhvr>
                                      <p:to>
                                        <p:strVal val="visible"/>
                                      </p:to>
                                    </p:set>
                                    <p:animEffect transition="in" filter="dissolve">
                                      <p:cBhvr>
                                        <p:cTn id="100" dur="500"/>
                                        <p:tgtEl>
                                          <p:spTgt spid="142532"/>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9" presetClass="entr" presetSubtype="0" fill="hold" nodeType="clickEffect">
                                  <p:stCondLst>
                                    <p:cond delay="0"/>
                                  </p:stCondLst>
                                  <p:childTnLst>
                                    <p:set>
                                      <p:cBhvr>
                                        <p:cTn id="104" dur="1" fill="hold">
                                          <p:stCondLst>
                                            <p:cond delay="0"/>
                                          </p:stCondLst>
                                        </p:cTn>
                                        <p:tgtEl>
                                          <p:spTgt spid="20"/>
                                        </p:tgtEl>
                                        <p:attrNameLst>
                                          <p:attrName>style.visibility</p:attrName>
                                        </p:attrNameLst>
                                      </p:cBhvr>
                                      <p:to>
                                        <p:strVal val="visible"/>
                                      </p:to>
                                    </p:set>
                                    <p:animEffect transition="in" filter="dissolve">
                                      <p:cBhvr>
                                        <p:cTn id="105" dur="500"/>
                                        <p:tgtEl>
                                          <p:spTgt spid="20"/>
                                        </p:tgtEl>
                                      </p:cBhvr>
                                    </p:animEffect>
                                  </p:childTnLst>
                                </p:cTn>
                              </p:par>
                            </p:childTnLst>
                          </p:cTn>
                        </p:par>
                        <p:par>
                          <p:cTn id="106" fill="hold" nodeType="afterGroup">
                            <p:stCondLst>
                              <p:cond delay="500"/>
                            </p:stCondLst>
                            <p:childTnLst>
                              <p:par>
                                <p:cTn id="107" presetID="9" presetClass="entr" presetSubtype="0" fill="hold" nodeType="afterEffect">
                                  <p:stCondLst>
                                    <p:cond delay="500"/>
                                  </p:stCondLst>
                                  <p:childTnLst>
                                    <p:set>
                                      <p:cBhvr>
                                        <p:cTn id="108" dur="1" fill="hold">
                                          <p:stCondLst>
                                            <p:cond delay="0"/>
                                          </p:stCondLst>
                                        </p:cTn>
                                        <p:tgtEl>
                                          <p:spTgt spid="13"/>
                                        </p:tgtEl>
                                        <p:attrNameLst>
                                          <p:attrName>style.visibility</p:attrName>
                                        </p:attrNameLst>
                                      </p:cBhvr>
                                      <p:to>
                                        <p:strVal val="visible"/>
                                      </p:to>
                                    </p:set>
                                    <p:animEffect transition="in" filter="dissolve">
                                      <p:cBhvr>
                                        <p:cTn id="109" dur="500"/>
                                        <p:tgtEl>
                                          <p:spTgt spid="13"/>
                                        </p:tgtEl>
                                      </p:cBhvr>
                                    </p:animEffect>
                                  </p:childTnLst>
                                </p:cTn>
                              </p:par>
                            </p:childTnLst>
                          </p:cTn>
                        </p:par>
                        <p:par>
                          <p:cTn id="110" fill="hold" nodeType="afterGroup">
                            <p:stCondLst>
                              <p:cond delay="1500"/>
                            </p:stCondLst>
                            <p:childTnLst>
                              <p:par>
                                <p:cTn id="111" presetID="9" presetClass="entr" presetSubtype="0" fill="hold" grpId="0" nodeType="afterEffect">
                                  <p:stCondLst>
                                    <p:cond delay="0"/>
                                  </p:stCondLst>
                                  <p:childTnLst>
                                    <p:set>
                                      <p:cBhvr>
                                        <p:cTn id="112" dur="1" fill="hold">
                                          <p:stCondLst>
                                            <p:cond delay="0"/>
                                          </p:stCondLst>
                                        </p:cTn>
                                        <p:tgtEl>
                                          <p:spTgt spid="36893"/>
                                        </p:tgtEl>
                                        <p:attrNameLst>
                                          <p:attrName>style.visibility</p:attrName>
                                        </p:attrNameLst>
                                      </p:cBhvr>
                                      <p:to>
                                        <p:strVal val="visible"/>
                                      </p:to>
                                    </p:set>
                                    <p:animEffect transition="in" filter="dissolve">
                                      <p:cBhvr>
                                        <p:cTn id="113" dur="500"/>
                                        <p:tgtEl>
                                          <p:spTgt spid="36893"/>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9" presetClass="entr" presetSubtype="0" fill="hold" grpId="0" nodeType="clickEffect">
                                  <p:stCondLst>
                                    <p:cond delay="0"/>
                                  </p:stCondLst>
                                  <p:childTnLst>
                                    <p:set>
                                      <p:cBhvr>
                                        <p:cTn id="117" dur="1" fill="hold">
                                          <p:stCondLst>
                                            <p:cond delay="0"/>
                                          </p:stCondLst>
                                        </p:cTn>
                                        <p:tgtEl>
                                          <p:spTgt spid="201"/>
                                        </p:tgtEl>
                                        <p:attrNameLst>
                                          <p:attrName>style.visibility</p:attrName>
                                        </p:attrNameLst>
                                      </p:cBhvr>
                                      <p:to>
                                        <p:strVal val="visible"/>
                                      </p:to>
                                    </p:set>
                                    <p:animEffect transition="in" filter="dissolve">
                                      <p:cBhvr>
                                        <p:cTn id="118" dur="500"/>
                                        <p:tgtEl>
                                          <p:spTgt spid="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animBg="1"/>
      <p:bldP spid="142507" grpId="0" animBg="1"/>
      <p:bldP spid="142511" grpId="0" autoUpdateAnimBg="0"/>
      <p:bldP spid="142512" grpId="0" animBg="1"/>
      <p:bldP spid="142516" grpId="0" animBg="1"/>
      <p:bldP spid="142520" grpId="0" animBg="1"/>
      <p:bldP spid="142524" grpId="0" animBg="1"/>
      <p:bldP spid="142528" grpId="0" animBg="1"/>
      <p:bldP spid="142532" grpId="0" animBg="1"/>
      <p:bldP spid="36893" grpId="0"/>
      <p:bldP spid="201"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457200"/>
            <a:ext cx="8229600" cy="657225"/>
          </a:xfrm>
        </p:spPr>
        <p:txBody>
          <a:bodyPr/>
          <a:lstStyle/>
          <a:p>
            <a:pPr eaLnBrk="1" hangingPunct="1"/>
            <a:r>
              <a:rPr lang="en-US" sz="4000" dirty="0" smtClean="0">
                <a:solidFill>
                  <a:srgbClr val="9933FF"/>
                </a:solidFill>
                <a:latin typeface="Garamond" pitchFamily="18" charset="0"/>
              </a:rPr>
              <a:t>10. Demo #3: Bubble Sort</a:t>
            </a:r>
          </a:p>
        </p:txBody>
      </p:sp>
      <p:grpSp>
        <p:nvGrpSpPr>
          <p:cNvPr id="2" name="Group 15"/>
          <p:cNvGrpSpPr>
            <a:grpSpLocks/>
          </p:cNvGrpSpPr>
          <p:nvPr/>
        </p:nvGrpSpPr>
        <p:grpSpPr bwMode="auto">
          <a:xfrm>
            <a:off x="457200" y="1133475"/>
            <a:ext cx="8469313" cy="4127123"/>
            <a:chOff x="463017" y="2320820"/>
            <a:chExt cx="8226515" cy="4128043"/>
          </a:xfrm>
        </p:grpSpPr>
        <p:sp>
          <p:nvSpPr>
            <p:cNvPr id="9" name="TextBox 8"/>
            <p:cNvSpPr txBox="1"/>
            <p:nvPr/>
          </p:nvSpPr>
          <p:spPr>
            <a:xfrm>
              <a:off x="463017" y="2416091"/>
              <a:ext cx="8223431" cy="4032772"/>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46088" algn="l"/>
                  <a:tab pos="892175" algn="l"/>
                  <a:tab pos="1349375" algn="l"/>
                  <a:tab pos="1795463" algn="l"/>
                </a:tabLst>
              </a:pPr>
              <a:r>
                <a:rPr lang="en-SG" sz="1600" b="1" dirty="0">
                  <a:solidFill>
                    <a:srgbClr val="800000"/>
                  </a:solidFill>
                  <a:latin typeface="Courier New" pitchFamily="49" charset="0"/>
                  <a:cs typeface="Courier New" pitchFamily="49" charset="0"/>
                </a:rPr>
                <a:t>// To sort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in increasing order</a:t>
              </a:r>
            </a:p>
            <a:p>
              <a:pPr eaLnBrk="1" hangingPunct="1">
                <a:tabLst>
                  <a:tab pos="446088" algn="l"/>
                  <a:tab pos="892175" algn="l"/>
                  <a:tab pos="1349375" algn="l"/>
                  <a:tab pos="1795463" algn="l"/>
                </a:tabLst>
              </a:pPr>
              <a:r>
                <a:rPr lang="en-SG" sz="1600" b="1" dirty="0">
                  <a:solidFill>
                    <a:srgbClr val="0000FF"/>
                  </a:solidFill>
                  <a:latin typeface="Courier New" pitchFamily="49" charset="0"/>
                  <a:cs typeface="Courier New" pitchFamily="49" charset="0"/>
                </a:rPr>
                <a:t>void</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bubbleSort</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a:t>
              </a:r>
              <a:r>
                <a:rPr lang="en-SG" sz="1600" b="1" dirty="0" smtClean="0">
                  <a:solidFill>
                    <a:srgbClr val="000000"/>
                  </a:solidFill>
                  <a:latin typeface="Courier New" pitchFamily="49" charset="0"/>
                  <a:cs typeface="Courier New" pitchFamily="49" charset="0"/>
                </a:rPr>
                <a:t>) {</a:t>
              </a: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limit, temp;</a:t>
              </a:r>
            </a:p>
            <a:p>
              <a:pPr eaLnBrk="1" hangingPunct="1">
                <a:tabLst>
                  <a:tab pos="446088" algn="l"/>
                  <a:tab pos="892175" algn="l"/>
                  <a:tab pos="1349375" algn="l"/>
                  <a:tab pos="1795463" algn="l"/>
                </a:tabLst>
              </a:pP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(limit = size-</a:t>
              </a:r>
              <a:r>
                <a:rPr lang="en-SG" sz="1600" b="1" dirty="0">
                  <a:solidFill>
                    <a:srgbClr val="006600"/>
                  </a:solidFill>
                  <a:latin typeface="Courier New" pitchFamily="49" charset="0"/>
                  <a:cs typeface="Courier New" pitchFamily="49" charset="0"/>
                </a:rPr>
                <a:t>2</a:t>
              </a:r>
              <a:r>
                <a:rPr lang="en-SG" sz="1600" b="1" dirty="0">
                  <a:solidFill>
                    <a:srgbClr val="000000"/>
                  </a:solidFill>
                  <a:latin typeface="Courier New" pitchFamily="49" charset="0"/>
                  <a:cs typeface="Courier New" pitchFamily="49" charset="0"/>
                </a:rPr>
                <a:t>; limit &gt;=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limit-</a:t>
              </a:r>
              <a:r>
                <a:rPr lang="en-SG" sz="1600" b="1" dirty="0" smtClean="0">
                  <a:solidFill>
                    <a:srgbClr val="000000"/>
                  </a:solidFill>
                  <a:latin typeface="Courier New" pitchFamily="49" charset="0"/>
                  <a:cs typeface="Courier New" pitchFamily="49" charset="0"/>
                </a:rPr>
                <a:t>-) {</a:t>
              </a: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limit is where the inner loop variable </a:t>
              </a:r>
              <a:r>
                <a:rPr lang="en-SG" sz="1600" b="1" dirty="0" err="1">
                  <a:solidFill>
                    <a:srgbClr val="800000"/>
                  </a:solidFill>
                  <a:latin typeface="Courier New" pitchFamily="49" charset="0"/>
                  <a:cs typeface="Courier New" pitchFamily="49" charset="0"/>
                </a:rPr>
                <a:t>i</a:t>
              </a:r>
              <a:r>
                <a:rPr lang="en-SG" sz="1600" b="1" dirty="0">
                  <a:solidFill>
                    <a:srgbClr val="800000"/>
                  </a:solidFill>
                  <a:latin typeface="Courier New" pitchFamily="49" charset="0"/>
                  <a:cs typeface="Courier New" pitchFamily="49" charset="0"/>
                </a:rPr>
                <a:t> should end</a:t>
              </a:r>
            </a:p>
            <a:p>
              <a:pPr eaLnBrk="1" hangingPunct="1">
                <a:tabLst>
                  <a:tab pos="446088" algn="l"/>
                  <a:tab pos="892175" algn="l"/>
                  <a:tab pos="1349375" algn="l"/>
                  <a:tab pos="1795463" algn="l"/>
                </a:tabLst>
              </a:pP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&lt;=limit; </a:t>
              </a:r>
              <a:r>
                <a:rPr lang="en-SG" sz="1600" b="1" dirty="0" err="1">
                  <a:solidFill>
                    <a:srgbClr val="000000"/>
                  </a:solidFill>
                  <a:latin typeface="Courier New" pitchFamily="49" charset="0"/>
                  <a:cs typeface="Courier New" pitchFamily="49" charset="0"/>
                </a:rPr>
                <a:t>i</a:t>
              </a:r>
              <a:r>
                <a:rPr lang="en-SG" sz="1600" b="1" dirty="0" smtClean="0">
                  <a:solidFill>
                    <a:srgbClr val="000000"/>
                  </a:solidFill>
                  <a:latin typeface="Courier New" pitchFamily="49" charset="0"/>
                  <a:cs typeface="Courier New" pitchFamily="49" charset="0"/>
                </a:rPr>
                <a:t>++) {</a:t>
              </a: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if</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&gt;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smtClean="0">
                  <a:solidFill>
                    <a:srgbClr val="000000"/>
                  </a:solidFill>
                  <a:latin typeface="Courier New" pitchFamily="49" charset="0"/>
                  <a:cs typeface="Courier New" pitchFamily="49" charset="0"/>
                </a:rPr>
                <a:t>]) { </a:t>
              </a:r>
              <a:r>
                <a:rPr lang="en-SG" sz="1600" b="1" dirty="0">
                  <a:solidFill>
                    <a:srgbClr val="800000"/>
                  </a:solidFill>
                  <a:latin typeface="Courier New" pitchFamily="49" charset="0"/>
                  <a:cs typeface="Courier New" pitchFamily="49" charset="0"/>
                </a:rPr>
                <a:t>// swap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a:t>
              </a:r>
              <a:r>
                <a:rPr lang="en-SG" sz="1600" b="1" dirty="0" err="1">
                  <a:solidFill>
                    <a:srgbClr val="800000"/>
                  </a:solidFill>
                  <a:latin typeface="Courier New" pitchFamily="49" charset="0"/>
                  <a:cs typeface="Courier New" pitchFamily="49" charset="0"/>
                </a:rPr>
                <a:t>i</a:t>
              </a:r>
              <a:r>
                <a:rPr lang="en-SG" sz="1600" b="1" dirty="0">
                  <a:solidFill>
                    <a:srgbClr val="800000"/>
                  </a:solidFill>
                  <a:latin typeface="Courier New" pitchFamily="49" charset="0"/>
                  <a:cs typeface="Courier New" pitchFamily="49" charset="0"/>
                </a:rPr>
                <a:t>] with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[i+1</a:t>
              </a:r>
              <a:r>
                <a:rPr lang="en-SG" sz="1600" b="1" dirty="0" smtClean="0">
                  <a:solidFill>
                    <a:srgbClr val="800000"/>
                  </a:solidFill>
                  <a:latin typeface="Courier New" pitchFamily="49" charset="0"/>
                  <a:cs typeface="Courier New" pitchFamily="49" charset="0"/>
                </a:rPr>
                <a:t>]</a:t>
              </a: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temp =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 temp;</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a:t>
              </a:r>
            </a:p>
          </p:txBody>
        </p:sp>
        <p:sp>
          <p:nvSpPr>
            <p:cNvPr id="10" name="TextBox 9"/>
            <p:cNvSpPr txBox="1"/>
            <p:nvPr/>
          </p:nvSpPr>
          <p:spPr>
            <a:xfrm>
              <a:off x="5158376" y="2320820"/>
              <a:ext cx="3531156" cy="369970"/>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000000"/>
                  </a:solidFill>
                </a:rPr>
                <a:t>See </a:t>
              </a:r>
              <a:r>
                <a:rPr lang="en-US">
                  <a:solidFill>
                    <a:srgbClr val="0000FF"/>
                  </a:solidFill>
                </a:rPr>
                <a:t>bubble_sort.c</a:t>
              </a:r>
              <a:r>
                <a:rPr lang="en-US">
                  <a:solidFill>
                    <a:srgbClr val="000000"/>
                  </a:solidFill>
                </a:rPr>
                <a:t> for full program</a:t>
              </a:r>
              <a:endParaRPr lang="en-SG">
                <a:solidFill>
                  <a:srgbClr val="000000"/>
                </a:solidFill>
              </a:endParaRPr>
            </a:p>
          </p:txBody>
        </p:sp>
      </p:grpSp>
      <p:sp>
        <p:nvSpPr>
          <p:cNvPr id="4" name="Footer Placeholder 3"/>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41</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3"/>
          <p:cNvSpPr>
            <a:spLocks noGrp="1" noChangeArrowheads="1"/>
          </p:cNvSpPr>
          <p:nvPr>
            <p:ph type="title"/>
          </p:nvPr>
        </p:nvSpPr>
        <p:spPr>
          <a:xfrm>
            <a:off x="457200" y="457200"/>
            <a:ext cx="8229600" cy="800100"/>
          </a:xfrm>
        </p:spPr>
        <p:txBody>
          <a:bodyPr/>
          <a:lstStyle/>
          <a:p>
            <a:pPr eaLnBrk="1" hangingPunct="1"/>
            <a:r>
              <a:rPr lang="en-US" sz="4000" dirty="0" smtClean="0">
                <a:solidFill>
                  <a:srgbClr val="9933FF"/>
                </a:solidFill>
                <a:latin typeface="Garamond" pitchFamily="18" charset="0"/>
              </a:rPr>
              <a:t>10. Bubble Sort Performance</a:t>
            </a:r>
          </a:p>
        </p:txBody>
      </p:sp>
      <p:sp>
        <p:nvSpPr>
          <p:cNvPr id="57348" name="Rectangle 4"/>
          <p:cNvSpPr>
            <a:spLocks noGrp="1" noChangeArrowheads="1"/>
          </p:cNvSpPr>
          <p:nvPr>
            <p:ph idx="1"/>
          </p:nvPr>
        </p:nvSpPr>
        <p:spPr>
          <a:xfrm>
            <a:off x="457200" y="1257300"/>
            <a:ext cx="7916863" cy="2924175"/>
          </a:xfrm>
        </p:spPr>
        <p:txBody>
          <a:bodyPr/>
          <a:lstStyle/>
          <a:p>
            <a:pPr eaLnBrk="1" hangingPunct="1">
              <a:spcBef>
                <a:spcPts val="600"/>
              </a:spcBef>
            </a:pPr>
            <a:r>
              <a:rPr lang="en-US" sz="2000" dirty="0" smtClean="0">
                <a:solidFill>
                  <a:schemeClr val="tx1"/>
                </a:solidFill>
              </a:rPr>
              <a:t>Bubble sort, like selection sort, requires </a:t>
            </a:r>
            <a:r>
              <a:rPr lang="en-US" sz="2000" i="1" dirty="0" smtClean="0"/>
              <a:t>n</a:t>
            </a:r>
            <a:r>
              <a:rPr lang="en-US" sz="2000" dirty="0" smtClean="0"/>
              <a:t> – 1 passes </a:t>
            </a:r>
            <a:r>
              <a:rPr lang="en-US" sz="2000" dirty="0" smtClean="0">
                <a:solidFill>
                  <a:schemeClr val="tx1"/>
                </a:solidFill>
              </a:rPr>
              <a:t>for an array with </a:t>
            </a:r>
            <a:r>
              <a:rPr lang="en-US" sz="2000" i="1" dirty="0" smtClean="0"/>
              <a:t>n</a:t>
            </a:r>
            <a:r>
              <a:rPr lang="en-US" sz="2000" dirty="0" smtClean="0"/>
              <a:t> elements.</a:t>
            </a:r>
          </a:p>
          <a:p>
            <a:pPr eaLnBrk="1" hangingPunct="1">
              <a:spcBef>
                <a:spcPts val="600"/>
              </a:spcBef>
            </a:pPr>
            <a:r>
              <a:rPr lang="en-US" sz="2000" dirty="0" smtClean="0">
                <a:solidFill>
                  <a:schemeClr val="tx1"/>
                </a:solidFill>
              </a:rPr>
              <a:t>The comparisons occur in the inner loop. The number of comparisons in each pass is given in the table below. </a:t>
            </a:r>
          </a:p>
          <a:p>
            <a:pPr eaLnBrk="1" hangingPunct="1">
              <a:lnSpc>
                <a:spcPct val="90000"/>
              </a:lnSpc>
              <a:spcBef>
                <a:spcPts val="600"/>
              </a:spcBef>
            </a:pPr>
            <a:r>
              <a:rPr lang="en-US" sz="2000" dirty="0" smtClean="0">
                <a:solidFill>
                  <a:schemeClr val="tx1"/>
                </a:solidFill>
              </a:rPr>
              <a:t>The total number of comparisons is calculated in the formula below.</a:t>
            </a:r>
          </a:p>
          <a:p>
            <a:pPr eaLnBrk="1" hangingPunct="1">
              <a:lnSpc>
                <a:spcPct val="90000"/>
              </a:lnSpc>
              <a:spcBef>
                <a:spcPts val="600"/>
              </a:spcBef>
            </a:pPr>
            <a:r>
              <a:rPr lang="en-US" sz="2000" dirty="0" smtClean="0">
                <a:solidFill>
                  <a:schemeClr val="tx1"/>
                </a:solidFill>
              </a:rPr>
              <a:t>Like selection sort, bubble sort is also an </a:t>
            </a:r>
            <a:r>
              <a:rPr lang="en-US" sz="2000" i="1" dirty="0" smtClean="0"/>
              <a:t>n</a:t>
            </a:r>
            <a:r>
              <a:rPr lang="en-US" sz="2000" baseline="30000" dirty="0" smtClean="0"/>
              <a:t>2</a:t>
            </a:r>
            <a:r>
              <a:rPr lang="en-US" sz="2000" dirty="0" smtClean="0"/>
              <a:t> algorithm</a:t>
            </a:r>
            <a:r>
              <a:rPr lang="en-US" sz="2000" dirty="0" smtClean="0">
                <a:solidFill>
                  <a:schemeClr val="tx1"/>
                </a:solidFill>
              </a:rPr>
              <a:t>, or quadratic algorithm, in terms of running time complexity.</a:t>
            </a:r>
          </a:p>
          <a:p>
            <a:pPr eaLnBrk="1" hangingPunct="1">
              <a:spcBef>
                <a:spcPts val="600"/>
              </a:spcBef>
            </a:pPr>
            <a:endParaRPr lang="en-US" sz="2000" dirty="0" smtClean="0"/>
          </a:p>
          <a:p>
            <a:pPr eaLnBrk="1" hangingPunct="1">
              <a:spcBef>
                <a:spcPts val="600"/>
              </a:spcBef>
              <a:buFont typeface="Wingdings" pitchFamily="2" charset="2"/>
              <a:buNone/>
            </a:pPr>
            <a:endParaRPr lang="en-US" sz="2400" dirty="0" smtClean="0"/>
          </a:p>
          <a:p>
            <a:pPr eaLnBrk="1" hangingPunct="1">
              <a:spcBef>
                <a:spcPct val="10000"/>
              </a:spcBef>
            </a:pPr>
            <a:endParaRPr lang="en-US" sz="2200" dirty="0" smtClean="0"/>
          </a:p>
        </p:txBody>
      </p:sp>
      <p:sp>
        <p:nvSpPr>
          <p:cNvPr id="41988" name="Rectangle 8"/>
          <p:cNvSpPr>
            <a:spLocks noChangeArrowheads="1"/>
          </p:cNvSpPr>
          <p:nvPr/>
        </p:nvSpPr>
        <p:spPr bwMode="auto">
          <a:xfrm>
            <a:off x="390525" y="4181475"/>
            <a:ext cx="8116888" cy="1905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FontTx/>
              <a:buChar char="•"/>
            </a:pPr>
            <a:endParaRPr lang="en-SG" sz="2000"/>
          </a:p>
        </p:txBody>
      </p:sp>
      <p:graphicFrame>
        <p:nvGraphicFramePr>
          <p:cNvPr id="7" name="Table 6"/>
          <p:cNvGraphicFramePr>
            <a:graphicFrameLocks noGrp="1"/>
          </p:cNvGraphicFramePr>
          <p:nvPr/>
        </p:nvGraphicFramePr>
        <p:xfrm>
          <a:off x="676275" y="4022725"/>
          <a:ext cx="3121025" cy="2228850"/>
        </p:xfrm>
        <a:graphic>
          <a:graphicData uri="http://schemas.openxmlformats.org/drawingml/2006/table">
            <a:tbl>
              <a:tblPr/>
              <a:tblGrid>
                <a:gridCol w="1147763"/>
                <a:gridCol w="19732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Pass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#comparisons</a:t>
                      </a:r>
                      <a:endParaRPr kumimoji="0" lang="en-SG" sz="1800" b="1"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1</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 </a:t>
                      </a:r>
                      <a:r>
                        <a:rPr kumimoji="0" lang="en-US" sz="1800" b="0" i="0" u="none" strike="noStrike" cap="none" normalizeH="0" baseline="0" smtClean="0">
                          <a:ln>
                            <a:noFill/>
                          </a:ln>
                          <a:solidFill>
                            <a:srgbClr val="000000"/>
                          </a:solidFill>
                          <a:effectLst/>
                          <a:latin typeface="Arial" charset="0"/>
                          <a:cs typeface="Arial" charset="0"/>
                        </a:rPr>
                        <a:t>– 1</a:t>
                      </a:r>
                      <a:endParaRPr kumimoji="0" lang="en-SG" sz="18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2</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2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3</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3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n</a:t>
                      </a:r>
                      <a:r>
                        <a:rPr kumimoji="0" lang="en-US" sz="1800" b="0" i="0" u="none" strike="noStrike" cap="none" normalizeH="0" baseline="0" smtClean="0">
                          <a:ln>
                            <a:noFill/>
                          </a:ln>
                          <a:solidFill>
                            <a:srgbClr val="000000"/>
                          </a:solidFill>
                          <a:effectLst/>
                          <a:latin typeface="Arial" charset="0"/>
                          <a:cs typeface="Arial" charset="0"/>
                        </a:rPr>
                        <a:t> – 1 </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1</a:t>
                      </a:r>
                      <a:endParaRPr kumimoji="0" lang="en-SG"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bl>
          </a:graphicData>
        </a:graphic>
      </p:graphicFrame>
      <p:pic>
        <p:nvPicPr>
          <p:cNvPr id="8" name="Picture 7" descr="week9_formula_bubble_sort.gif"/>
          <p:cNvPicPr>
            <a:picLocks noChangeAspect="1"/>
          </p:cNvPicPr>
          <p:nvPr/>
        </p:nvPicPr>
        <p:blipFill>
          <a:blip r:embed="rId3" cstate="print"/>
          <a:stretch>
            <a:fillRect/>
          </a:stretch>
        </p:blipFill>
        <p:spPr>
          <a:xfrm>
            <a:off x="4572000" y="4433888"/>
            <a:ext cx="3048000" cy="857250"/>
          </a:xfrm>
          <a:prstGeom prst="rect">
            <a:avLst/>
          </a:prstGeom>
          <a:ln>
            <a:solidFill>
              <a:srgbClr val="0000FF"/>
            </a:solidFill>
          </a:ln>
          <a:effectLst>
            <a:outerShdw blurRad="50800" dist="38100" dir="2700000" algn="tl" rotWithShape="0">
              <a:prstClr val="black">
                <a:alpha val="40000"/>
              </a:prstClr>
            </a:outerShdw>
          </a:effectLst>
        </p:spPr>
      </p:pic>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42</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3"/>
          <p:cNvSpPr>
            <a:spLocks noGrp="1" noChangeArrowheads="1"/>
          </p:cNvSpPr>
          <p:nvPr>
            <p:ph type="title"/>
          </p:nvPr>
        </p:nvSpPr>
        <p:spPr>
          <a:xfrm>
            <a:off x="457200" y="457200"/>
            <a:ext cx="8229600" cy="800100"/>
          </a:xfrm>
        </p:spPr>
        <p:txBody>
          <a:bodyPr/>
          <a:lstStyle/>
          <a:p>
            <a:pPr eaLnBrk="1" hangingPunct="1"/>
            <a:r>
              <a:rPr lang="en-US" sz="4000" dirty="0" smtClean="0">
                <a:solidFill>
                  <a:srgbClr val="9933FF"/>
                </a:solidFill>
                <a:latin typeface="Garamond" pitchFamily="18" charset="0"/>
              </a:rPr>
              <a:t>10. Bubble Sort: Enhanced version</a:t>
            </a:r>
          </a:p>
        </p:txBody>
      </p:sp>
      <p:sp>
        <p:nvSpPr>
          <p:cNvPr id="57348" name="Rectangle 4"/>
          <p:cNvSpPr>
            <a:spLocks noGrp="1" noChangeArrowheads="1"/>
          </p:cNvSpPr>
          <p:nvPr>
            <p:ph idx="1"/>
          </p:nvPr>
        </p:nvSpPr>
        <p:spPr>
          <a:xfrm>
            <a:off x="457200" y="1573213"/>
            <a:ext cx="8229600" cy="4513262"/>
          </a:xfrm>
        </p:spPr>
        <p:txBody>
          <a:bodyPr/>
          <a:lstStyle/>
          <a:p>
            <a:pPr eaLnBrk="1" hangingPunct="1">
              <a:spcBef>
                <a:spcPts val="1200"/>
              </a:spcBef>
            </a:pPr>
            <a:r>
              <a:rPr lang="en-US" sz="2400" dirty="0" smtClean="0">
                <a:solidFill>
                  <a:schemeClr val="tx1"/>
                </a:solidFill>
              </a:rPr>
              <a:t>It is possible to enhance bubble sort algorithm to reduce the number of passes.</a:t>
            </a:r>
          </a:p>
          <a:p>
            <a:pPr eaLnBrk="1" hangingPunct="1">
              <a:spcBef>
                <a:spcPts val="1200"/>
              </a:spcBef>
            </a:pPr>
            <a:r>
              <a:rPr lang="en-US" sz="2400" dirty="0" smtClean="0">
                <a:solidFill>
                  <a:schemeClr val="tx1"/>
                </a:solidFill>
              </a:rPr>
              <a:t>Suppose that in a certain pass, no swap is needed. This implies that the array is already sorted, and hence the algorithm may terminate without going on to the next pass.</a:t>
            </a:r>
          </a:p>
          <a:p>
            <a:pPr eaLnBrk="1" hangingPunct="1">
              <a:spcBef>
                <a:spcPts val="1200"/>
              </a:spcBef>
            </a:pPr>
            <a:r>
              <a:rPr lang="en-US" sz="2400" dirty="0" smtClean="0">
                <a:solidFill>
                  <a:schemeClr val="tx1"/>
                </a:solidFill>
              </a:rPr>
              <a:t>You will write this enhanced version for your discussion session this week. </a:t>
            </a:r>
            <a:endParaRPr lang="en-US" sz="2000" dirty="0" smtClean="0">
              <a:solidFill>
                <a:schemeClr val="tx1"/>
              </a:solidFill>
            </a:endParaRPr>
          </a:p>
          <a:p>
            <a:pPr eaLnBrk="1" hangingPunct="1">
              <a:spcBef>
                <a:spcPts val="600"/>
              </a:spcBef>
              <a:buFont typeface="Wingdings" pitchFamily="2" charset="2"/>
              <a:buNone/>
            </a:pPr>
            <a:endParaRPr lang="en-US" sz="2400" dirty="0" smtClean="0"/>
          </a:p>
          <a:p>
            <a:pPr eaLnBrk="1" hangingPunct="1">
              <a:spcBef>
                <a:spcPct val="10000"/>
              </a:spcBef>
            </a:pPr>
            <a:endParaRPr lang="en-US" sz="2200" dirty="0" smtClean="0"/>
          </a:p>
        </p:txBody>
      </p:sp>
      <p:sp>
        <p:nvSpPr>
          <p:cNvPr id="43012" name="Rectangle 8"/>
          <p:cNvSpPr>
            <a:spLocks noChangeArrowheads="1"/>
          </p:cNvSpPr>
          <p:nvPr/>
        </p:nvSpPr>
        <p:spPr bwMode="auto">
          <a:xfrm>
            <a:off x="390525" y="4181475"/>
            <a:ext cx="8116888" cy="1905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FontTx/>
              <a:buChar char="•"/>
            </a:pPr>
            <a:endParaRPr lang="en-SG" sz="2000"/>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43</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3"/>
          <p:cNvSpPr>
            <a:spLocks noGrp="1" noChangeArrowheads="1"/>
          </p:cNvSpPr>
          <p:nvPr>
            <p:ph type="title"/>
          </p:nvPr>
        </p:nvSpPr>
        <p:spPr>
          <a:xfrm>
            <a:off x="457200" y="457200"/>
            <a:ext cx="8229600" cy="800100"/>
          </a:xfrm>
        </p:spPr>
        <p:txBody>
          <a:bodyPr/>
          <a:lstStyle/>
          <a:p>
            <a:pPr eaLnBrk="1" hangingPunct="1"/>
            <a:r>
              <a:rPr lang="en-US" sz="4000" dirty="0" smtClean="0">
                <a:solidFill>
                  <a:srgbClr val="9933FF"/>
                </a:solidFill>
                <a:latin typeface="Garamond" pitchFamily="18" charset="0"/>
              </a:rPr>
              <a:t>11. More Sorting Algorithms </a:t>
            </a:r>
          </a:p>
        </p:txBody>
      </p:sp>
      <p:sp>
        <p:nvSpPr>
          <p:cNvPr id="57348" name="Rectangle 4"/>
          <p:cNvSpPr>
            <a:spLocks noGrp="1" noChangeArrowheads="1"/>
          </p:cNvSpPr>
          <p:nvPr>
            <p:ph idx="1"/>
          </p:nvPr>
        </p:nvSpPr>
        <p:spPr>
          <a:xfrm>
            <a:off x="457200" y="1414463"/>
            <a:ext cx="8229600" cy="4672012"/>
          </a:xfrm>
        </p:spPr>
        <p:txBody>
          <a:bodyPr/>
          <a:lstStyle/>
          <a:p>
            <a:pPr eaLnBrk="1" hangingPunct="1">
              <a:spcBef>
                <a:spcPts val="600"/>
              </a:spcBef>
            </a:pPr>
            <a:r>
              <a:rPr lang="en-US" dirty="0" smtClean="0">
                <a:solidFill>
                  <a:schemeClr val="tx1"/>
                </a:solidFill>
              </a:rPr>
              <a:t>W</a:t>
            </a:r>
            <a:r>
              <a:rPr lang="en-US" sz="2400" dirty="0" smtClean="0">
                <a:solidFill>
                  <a:schemeClr val="tx1"/>
                </a:solidFill>
              </a:rPr>
              <a:t>e have introduced 2 basic sort algorithms. Together with the </a:t>
            </a:r>
            <a:r>
              <a:rPr lang="en-US" sz="2400" dirty="0" smtClean="0"/>
              <a:t>Insertion Sort </a:t>
            </a:r>
            <a:r>
              <a:rPr lang="en-US" sz="2400" dirty="0" smtClean="0">
                <a:solidFill>
                  <a:schemeClr val="tx1"/>
                </a:solidFill>
              </a:rPr>
              <a:t>algorithm, these 3 are the simplest sorting algorith</a:t>
            </a:r>
            <a:r>
              <a:rPr lang="en-US" dirty="0" smtClean="0">
                <a:solidFill>
                  <a:schemeClr val="tx1"/>
                </a:solidFill>
              </a:rPr>
              <a:t>ms</a:t>
            </a:r>
            <a:r>
              <a:rPr lang="en-US" sz="2400" dirty="0" smtClean="0">
                <a:solidFill>
                  <a:schemeClr val="tx1"/>
                </a:solidFill>
              </a:rPr>
              <a:t>.</a:t>
            </a:r>
          </a:p>
          <a:p>
            <a:pPr eaLnBrk="1" hangingPunct="1">
              <a:spcBef>
                <a:spcPts val="1200"/>
              </a:spcBef>
            </a:pPr>
            <a:r>
              <a:rPr lang="en-US" sz="2400" dirty="0" smtClean="0">
                <a:solidFill>
                  <a:schemeClr val="tx1"/>
                </a:solidFill>
              </a:rPr>
              <a:t>However, they are very slow, as their running time complexity is </a:t>
            </a:r>
            <a:r>
              <a:rPr lang="en-US" sz="2400" dirty="0" smtClean="0"/>
              <a:t>quadratic</a:t>
            </a:r>
            <a:r>
              <a:rPr lang="en-US" sz="2400" dirty="0" smtClean="0">
                <a:solidFill>
                  <a:schemeClr val="tx1"/>
                </a:solidFill>
              </a:rPr>
              <a:t>.</a:t>
            </a:r>
          </a:p>
          <a:p>
            <a:pPr eaLnBrk="1" hangingPunct="1">
              <a:spcBef>
                <a:spcPts val="1200"/>
              </a:spcBef>
            </a:pPr>
            <a:r>
              <a:rPr lang="en-US" sz="2400" dirty="0" smtClean="0">
                <a:solidFill>
                  <a:schemeClr val="tx1"/>
                </a:solidFill>
              </a:rPr>
              <a:t>Faster sorting algorithms exist and are covered in more advanced modules such as CS1020.</a:t>
            </a:r>
            <a:endParaRPr lang="en-US" sz="2000" dirty="0" smtClean="0">
              <a:solidFill>
                <a:schemeClr val="tx1"/>
              </a:solidFill>
            </a:endParaRPr>
          </a:p>
          <a:p>
            <a:pPr eaLnBrk="1" hangingPunct="1">
              <a:spcBef>
                <a:spcPts val="600"/>
              </a:spcBef>
              <a:buFont typeface="Wingdings" pitchFamily="2" charset="2"/>
              <a:buNone/>
            </a:pPr>
            <a:endParaRPr lang="en-US" sz="2400" dirty="0" smtClean="0"/>
          </a:p>
          <a:p>
            <a:pPr eaLnBrk="1" hangingPunct="1">
              <a:spcBef>
                <a:spcPct val="10000"/>
              </a:spcBef>
            </a:pPr>
            <a:endParaRPr lang="en-US" sz="2200" dirty="0" smtClean="0"/>
          </a:p>
        </p:txBody>
      </p:sp>
      <p:sp>
        <p:nvSpPr>
          <p:cNvPr id="44036" name="Rectangle 8"/>
          <p:cNvSpPr>
            <a:spLocks noChangeArrowheads="1"/>
          </p:cNvSpPr>
          <p:nvPr/>
        </p:nvSpPr>
        <p:spPr bwMode="auto">
          <a:xfrm>
            <a:off x="390525" y="4181475"/>
            <a:ext cx="8116888" cy="1905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FontTx/>
              <a:buChar char="•"/>
            </a:pPr>
            <a:endParaRPr lang="en-SG" sz="2000"/>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44</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3"/>
          <p:cNvSpPr>
            <a:spLocks noGrp="1" noChangeArrowheads="1"/>
          </p:cNvSpPr>
          <p:nvPr>
            <p:ph type="title"/>
          </p:nvPr>
        </p:nvSpPr>
        <p:spPr>
          <a:xfrm>
            <a:off x="457200" y="457200"/>
            <a:ext cx="8229600" cy="800100"/>
          </a:xfrm>
        </p:spPr>
        <p:txBody>
          <a:bodyPr/>
          <a:lstStyle/>
          <a:p>
            <a:pPr eaLnBrk="1" hangingPunct="1"/>
            <a:r>
              <a:rPr lang="en-US" sz="4000" dirty="0" smtClean="0">
                <a:solidFill>
                  <a:srgbClr val="9933FF"/>
                </a:solidFill>
                <a:latin typeface="Garamond" pitchFamily="18" charset="0"/>
              </a:rPr>
              <a:t>12. Animated Sorting Algorithms</a:t>
            </a:r>
          </a:p>
        </p:txBody>
      </p:sp>
      <p:sp>
        <p:nvSpPr>
          <p:cNvPr id="57348" name="Rectangle 4"/>
          <p:cNvSpPr>
            <a:spLocks noGrp="1" noChangeArrowheads="1"/>
          </p:cNvSpPr>
          <p:nvPr>
            <p:ph idx="1"/>
          </p:nvPr>
        </p:nvSpPr>
        <p:spPr>
          <a:xfrm>
            <a:off x="457200" y="1404258"/>
            <a:ext cx="7916863" cy="4447268"/>
          </a:xfrm>
        </p:spPr>
        <p:txBody>
          <a:bodyPr/>
          <a:lstStyle/>
          <a:p>
            <a:pPr eaLnBrk="1" hangingPunct="1">
              <a:spcBef>
                <a:spcPts val="1200"/>
              </a:spcBef>
            </a:pPr>
            <a:r>
              <a:rPr lang="en-US" sz="2400" dirty="0" smtClean="0">
                <a:solidFill>
                  <a:schemeClr val="tx1"/>
                </a:solidFill>
              </a:rPr>
              <a:t>There are a number of animated sorting algorithms on the Internet</a:t>
            </a:r>
          </a:p>
          <a:p>
            <a:pPr eaLnBrk="1" hangingPunct="1">
              <a:spcBef>
                <a:spcPts val="1200"/>
              </a:spcBef>
            </a:pPr>
            <a:r>
              <a:rPr lang="en-US" sz="2400" dirty="0" smtClean="0">
                <a:solidFill>
                  <a:schemeClr val="tx1"/>
                </a:solidFill>
              </a:rPr>
              <a:t>Here are two sites:</a:t>
            </a:r>
          </a:p>
          <a:p>
            <a:pPr lvl="1" eaLnBrk="1" hangingPunct="1">
              <a:spcBef>
                <a:spcPts val="600"/>
              </a:spcBef>
            </a:pPr>
            <a:r>
              <a:rPr lang="en-US" sz="2000" dirty="0" smtClean="0">
                <a:hlinkClick r:id="rId3"/>
              </a:rPr>
              <a:t>http://www.sorting-algorithms.com/</a:t>
            </a:r>
            <a:r>
              <a:rPr lang="en-US" sz="2000" dirty="0" smtClean="0"/>
              <a:t> </a:t>
            </a:r>
          </a:p>
          <a:p>
            <a:pPr lvl="1" eaLnBrk="1" hangingPunct="1">
              <a:spcBef>
                <a:spcPts val="600"/>
              </a:spcBef>
            </a:pPr>
            <a:r>
              <a:rPr lang="en-US" sz="2000" dirty="0" smtClean="0">
                <a:hlinkClick r:id="rId4"/>
              </a:rPr>
              <a:t>http://www.cs.ubc.ca/~harrison/Java/sorting-demo.html</a:t>
            </a:r>
            <a:r>
              <a:rPr lang="en-US" sz="2000" dirty="0" smtClean="0"/>
              <a:t> </a:t>
            </a:r>
          </a:p>
          <a:p>
            <a:pPr eaLnBrk="1" hangingPunct="1">
              <a:spcBef>
                <a:spcPts val="1200"/>
              </a:spcBef>
            </a:pPr>
            <a:r>
              <a:rPr lang="en-US" dirty="0" smtClean="0">
                <a:solidFill>
                  <a:schemeClr val="tx1"/>
                </a:solidFill>
              </a:rPr>
              <a:t>There are also folk dances based on sorting!</a:t>
            </a:r>
          </a:p>
          <a:p>
            <a:pPr lvl="1" eaLnBrk="1" hangingPunct="1">
              <a:spcBef>
                <a:spcPts val="600"/>
              </a:spcBef>
            </a:pPr>
            <a:r>
              <a:rPr lang="en-US" dirty="0" smtClean="0"/>
              <a:t>Selection sort with Gypsy folk dance</a:t>
            </a:r>
            <a:br>
              <a:rPr lang="en-US" dirty="0" smtClean="0"/>
            </a:br>
            <a:r>
              <a:rPr lang="en-US" dirty="0" smtClean="0">
                <a:hlinkClick r:id="rId5"/>
              </a:rPr>
              <a:t>http://www.youtube.com/watch?v=Ns4TPTC8whw</a:t>
            </a:r>
            <a:r>
              <a:rPr lang="en-US" dirty="0" smtClean="0"/>
              <a:t> </a:t>
            </a:r>
          </a:p>
          <a:p>
            <a:pPr lvl="1" eaLnBrk="1" hangingPunct="1">
              <a:spcBef>
                <a:spcPts val="600"/>
              </a:spcBef>
            </a:pPr>
            <a:r>
              <a:rPr lang="en-US" dirty="0" smtClean="0"/>
              <a:t>Bubble-sort with Hungarian folk dance</a:t>
            </a:r>
            <a:br>
              <a:rPr lang="en-US" dirty="0" smtClean="0"/>
            </a:br>
            <a:r>
              <a:rPr lang="en-US" dirty="0" smtClean="0">
                <a:hlinkClick r:id="rId6"/>
              </a:rPr>
              <a:t>http://www.youtube.com/watch?v=lyZQPjUT5B4</a:t>
            </a:r>
            <a:r>
              <a:rPr lang="en-US" dirty="0" smtClean="0"/>
              <a:t> </a:t>
            </a:r>
          </a:p>
          <a:p>
            <a:pPr lvl="1" eaLnBrk="1" hangingPunct="1">
              <a:spcBef>
                <a:spcPts val="600"/>
              </a:spcBef>
            </a:pPr>
            <a:endParaRPr lang="en-US" dirty="0" smtClean="0"/>
          </a:p>
          <a:p>
            <a:pPr lvl="1" eaLnBrk="1" hangingPunct="1">
              <a:spcBef>
                <a:spcPts val="600"/>
              </a:spcBef>
              <a:buNone/>
            </a:pPr>
            <a:endParaRPr lang="en-US" sz="2000" dirty="0" smtClean="0"/>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45</a:t>
            </a:fld>
            <a:endParaRPr lang="en-SG" dirty="0">
              <a:solidFill>
                <a:srgbClr val="000000"/>
              </a:solidFill>
            </a:endParaRPr>
          </a:p>
        </p:txBody>
      </p:sp>
      <p:pic>
        <p:nvPicPr>
          <p:cNvPr id="8" name="Picture 7" descr="dacing3.jpg"/>
          <p:cNvPicPr>
            <a:picLocks noChangeAspect="1"/>
          </p:cNvPicPr>
          <p:nvPr/>
        </p:nvPicPr>
        <p:blipFill>
          <a:blip r:embed="rId7" cstate="print"/>
          <a:stretch>
            <a:fillRect/>
          </a:stretch>
        </p:blipFill>
        <p:spPr>
          <a:xfrm>
            <a:off x="7036062" y="5039636"/>
            <a:ext cx="1812103" cy="1076907"/>
          </a:xfrm>
          <a:prstGeom prst="rect">
            <a:avLst/>
          </a:prstGeom>
        </p:spPr>
      </p:pic>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91886"/>
            <a:ext cx="8425543" cy="1110343"/>
          </a:xfrm>
        </p:spPr>
        <p:txBody>
          <a:bodyPr/>
          <a:lstStyle/>
          <a:p>
            <a:pPr eaLnBrk="1" hangingPunct="1"/>
            <a:r>
              <a:rPr lang="en-GB" sz="3600" dirty="0" smtClean="0">
                <a:solidFill>
                  <a:srgbClr val="9933FF"/>
                </a:solidFill>
                <a:latin typeface="Garamond" pitchFamily="18" charset="0"/>
              </a:rPr>
              <a:t>13. Exercise #3: Module Sorting (take-home) (1/2)</a:t>
            </a:r>
          </a:p>
        </p:txBody>
      </p:sp>
      <p:sp>
        <p:nvSpPr>
          <p:cNvPr id="18435" name="Rectangle 8"/>
          <p:cNvSpPr>
            <a:spLocks noChangeArrowheads="1"/>
          </p:cNvSpPr>
          <p:nvPr/>
        </p:nvSpPr>
        <p:spPr bwMode="auto">
          <a:xfrm>
            <a:off x="631371" y="1643743"/>
            <a:ext cx="77724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spcBef>
                <a:spcPts val="600"/>
              </a:spcBef>
              <a:buClr>
                <a:schemeClr val="bg2"/>
              </a:buClr>
              <a:buSzPct val="75000"/>
              <a:buFont typeface="Wingdings" pitchFamily="2" charset="2"/>
              <a:buChar char="n"/>
            </a:pPr>
            <a:r>
              <a:rPr lang="en-US" sz="2000" dirty="0" smtClean="0">
                <a:solidFill>
                  <a:srgbClr val="0000FF"/>
                </a:solidFill>
              </a:rPr>
              <a:t>Week10_SortModules.c</a:t>
            </a:r>
            <a:r>
              <a:rPr lang="en-US" sz="2000" dirty="0" smtClean="0"/>
              <a:t>: Given </a:t>
            </a:r>
            <a:r>
              <a:rPr lang="en-US" sz="2000" dirty="0"/>
              <a:t>two </a:t>
            </a:r>
            <a:r>
              <a:rPr lang="en-US" sz="2000" dirty="0" smtClean="0"/>
              <a:t>arrays: </a:t>
            </a:r>
            <a:r>
              <a:rPr lang="en-US" sz="2000" dirty="0"/>
              <a:t>one containing the </a:t>
            </a:r>
            <a:r>
              <a:rPr lang="en-US" sz="2000" dirty="0" smtClean="0"/>
              <a:t>module codes, </a:t>
            </a:r>
            <a:r>
              <a:rPr lang="en-US" sz="2000" dirty="0"/>
              <a:t>and the other containing the number of students enrolled in </a:t>
            </a:r>
            <a:r>
              <a:rPr lang="en-US" sz="2000" dirty="0" smtClean="0"/>
              <a:t>the modules. Sort the modules in ascending order of student enrolment, using Selection Sort, Bubble Sort, or Insertion Sort (if you happen to know it).</a:t>
            </a:r>
            <a:endParaRPr lang="en-US" sz="2000" dirty="0"/>
          </a:p>
          <a:p>
            <a:pPr marL="342900" indent="-342900">
              <a:spcBef>
                <a:spcPts val="1200"/>
              </a:spcBef>
              <a:buClr>
                <a:schemeClr val="bg2"/>
              </a:buClr>
              <a:buSzPct val="75000"/>
              <a:buFont typeface="Wingdings" pitchFamily="2" charset="2"/>
              <a:buChar char="n"/>
            </a:pPr>
            <a:r>
              <a:rPr lang="en-US" sz="2000" dirty="0" smtClean="0"/>
              <a:t>You may assume that there are at most 10 modules and a module code is at most 7 characters long.</a:t>
            </a:r>
          </a:p>
          <a:p>
            <a:pPr marL="342900" indent="-342900">
              <a:spcBef>
                <a:spcPts val="1200"/>
              </a:spcBef>
              <a:buClr>
                <a:schemeClr val="bg2"/>
              </a:buClr>
              <a:buSzPct val="75000"/>
              <a:buFont typeface="Wingdings" pitchFamily="2" charset="2"/>
              <a:buChar char="n"/>
            </a:pPr>
            <a:r>
              <a:rPr lang="en-US" sz="2000" dirty="0" smtClean="0"/>
              <a:t>This is a take-home exercise.</a:t>
            </a:r>
          </a:p>
          <a:p>
            <a:pPr marL="342900" indent="-342900">
              <a:spcBef>
                <a:spcPts val="1200"/>
              </a:spcBef>
              <a:buClr>
                <a:schemeClr val="bg2"/>
              </a:buClr>
              <a:buSzPct val="75000"/>
              <a:buFont typeface="Wingdings" pitchFamily="2" charset="2"/>
              <a:buChar char="n"/>
            </a:pPr>
            <a:r>
              <a:rPr lang="en-US" sz="2000" dirty="0" smtClean="0"/>
              <a:t>This exercise is mounted on </a:t>
            </a:r>
            <a:r>
              <a:rPr lang="en-US" sz="2000" dirty="0" err="1" smtClean="0"/>
              <a:t>CodeCrunch</a:t>
            </a:r>
            <a:r>
              <a:rPr lang="en-US" sz="2000" dirty="0" smtClean="0"/>
              <a:t>.</a:t>
            </a:r>
            <a:endParaRPr lang="en-US" sz="2000" dirty="0"/>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46</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81000"/>
            <a:ext cx="8425543" cy="1101749"/>
          </a:xfrm>
        </p:spPr>
        <p:txBody>
          <a:bodyPr/>
          <a:lstStyle/>
          <a:p>
            <a:pPr eaLnBrk="1" hangingPunct="1"/>
            <a:r>
              <a:rPr lang="en-GB" sz="3600" dirty="0" smtClean="0">
                <a:solidFill>
                  <a:srgbClr val="9933FF"/>
                </a:solidFill>
                <a:latin typeface="Garamond" pitchFamily="18" charset="0"/>
              </a:rPr>
              <a:t>13. Exercise #3: Module Sorting (take-home) (2/2)</a:t>
            </a:r>
          </a:p>
        </p:txBody>
      </p:sp>
      <p:sp>
        <p:nvSpPr>
          <p:cNvPr id="18435" name="Rectangle 8"/>
          <p:cNvSpPr>
            <a:spLocks noChangeArrowheads="1"/>
          </p:cNvSpPr>
          <p:nvPr/>
        </p:nvSpPr>
        <p:spPr bwMode="auto">
          <a:xfrm>
            <a:off x="631371" y="1482749"/>
            <a:ext cx="7772400" cy="4758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spcBef>
                <a:spcPts val="600"/>
              </a:spcBef>
              <a:buClr>
                <a:schemeClr val="bg2"/>
              </a:buClr>
              <a:buSzPct val="75000"/>
              <a:buFont typeface="Wingdings" pitchFamily="2" charset="2"/>
              <a:buChar char="n"/>
            </a:pPr>
            <a:r>
              <a:rPr lang="en-US" sz="2000" dirty="0" smtClean="0"/>
              <a:t>Sample </a:t>
            </a:r>
            <a:r>
              <a:rPr lang="en-US" sz="2000" dirty="0"/>
              <a:t>run: </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47</a:t>
            </a:fld>
            <a:endParaRPr lang="en-SG" dirty="0">
              <a:solidFill>
                <a:srgbClr val="000000"/>
              </a:solidFill>
            </a:endParaRPr>
          </a:p>
        </p:txBody>
      </p:sp>
      <p:grpSp>
        <p:nvGrpSpPr>
          <p:cNvPr id="11" name="Group 10"/>
          <p:cNvGrpSpPr/>
          <p:nvPr/>
        </p:nvGrpSpPr>
        <p:grpSpPr>
          <a:xfrm>
            <a:off x="631371" y="1958647"/>
            <a:ext cx="6172314" cy="3416320"/>
            <a:chOff x="631371" y="1589315"/>
            <a:chExt cx="6172314" cy="3416320"/>
          </a:xfrm>
        </p:grpSpPr>
        <p:sp>
          <p:nvSpPr>
            <p:cNvPr id="7" name="TextBox 6"/>
            <p:cNvSpPr txBox="1"/>
            <p:nvPr/>
          </p:nvSpPr>
          <p:spPr>
            <a:xfrm>
              <a:off x="1318873" y="1958647"/>
              <a:ext cx="5484812" cy="304698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smtClean="0">
                  <a:solidFill>
                    <a:srgbClr val="000000"/>
                  </a:solidFill>
                  <a:latin typeface="Courier New" pitchFamily="49" charset="0"/>
                  <a:cs typeface="Courier New" pitchFamily="49" charset="0"/>
                </a:rPr>
                <a:t>Enter number of modules: </a:t>
              </a:r>
              <a:r>
                <a:rPr lang="en-US" sz="1600" b="1" dirty="0" smtClean="0">
                  <a:solidFill>
                    <a:srgbClr val="0000FF"/>
                  </a:solidFill>
                  <a:latin typeface="Courier New" pitchFamily="49" charset="0"/>
                  <a:cs typeface="Courier New" pitchFamily="49" charset="0"/>
                </a:rPr>
                <a:t>10</a:t>
              </a:r>
            </a:p>
            <a:p>
              <a:pPr eaLnBrk="1" hangingPunct="1"/>
              <a:r>
                <a:rPr lang="en-US" sz="1600" b="1" dirty="0" smtClean="0">
                  <a:solidFill>
                    <a:srgbClr val="000000"/>
                  </a:solidFill>
                  <a:latin typeface="Courier New" pitchFamily="49" charset="0"/>
                  <a:cs typeface="Courier New" pitchFamily="49" charset="0"/>
                </a:rPr>
                <a:t>Enter </a:t>
              </a:r>
              <a:r>
                <a:rPr lang="en-US" sz="1600" b="1" dirty="0">
                  <a:solidFill>
                    <a:srgbClr val="000000"/>
                  </a:solidFill>
                  <a:latin typeface="Courier New" pitchFamily="49" charset="0"/>
                  <a:cs typeface="Courier New" pitchFamily="49" charset="0"/>
                </a:rPr>
                <a:t>module codes and </a:t>
              </a:r>
              <a:r>
                <a:rPr lang="en-US" sz="1600" b="1" dirty="0" smtClean="0">
                  <a:solidFill>
                    <a:srgbClr val="000000"/>
                  </a:solidFill>
                  <a:latin typeface="Courier New" pitchFamily="49" charset="0"/>
                  <a:cs typeface="Courier New" pitchFamily="49" charset="0"/>
                </a:rPr>
                <a:t>student enrolment:</a:t>
              </a:r>
              <a:endParaRPr lang="en-US" sz="1600" b="1" dirty="0">
                <a:solidFill>
                  <a:srgbClr val="000000"/>
                </a:solidFill>
                <a:latin typeface="Courier New" pitchFamily="49" charset="0"/>
                <a:cs typeface="Courier New" pitchFamily="49" charset="0"/>
              </a:endParaRPr>
            </a:p>
            <a:p>
              <a:pPr eaLnBrk="1" hangingPunct="1"/>
              <a:r>
                <a:rPr lang="en-US" sz="1600" b="1" dirty="0">
                  <a:solidFill>
                    <a:srgbClr val="0000FF"/>
                  </a:solidFill>
                  <a:latin typeface="Courier New" pitchFamily="49" charset="0"/>
                  <a:cs typeface="Courier New" pitchFamily="49" charset="0"/>
                </a:rPr>
                <a:t>CS1010 292</a:t>
              </a:r>
            </a:p>
            <a:p>
              <a:pPr eaLnBrk="1" hangingPunct="1"/>
              <a:r>
                <a:rPr lang="en-US" sz="1600" b="1" dirty="0">
                  <a:solidFill>
                    <a:srgbClr val="0000FF"/>
                  </a:solidFill>
                  <a:latin typeface="Courier New" pitchFamily="49" charset="0"/>
                  <a:cs typeface="Courier New" pitchFamily="49" charset="0"/>
                </a:rPr>
                <a:t>CS1234 178</a:t>
              </a:r>
            </a:p>
            <a:p>
              <a:pPr eaLnBrk="1" hangingPunct="1"/>
              <a:r>
                <a:rPr lang="en-US" sz="1600" b="1" dirty="0">
                  <a:solidFill>
                    <a:srgbClr val="0000FF"/>
                  </a:solidFill>
                  <a:latin typeface="Courier New" pitchFamily="49" charset="0"/>
                  <a:cs typeface="Courier New" pitchFamily="49" charset="0"/>
                </a:rPr>
                <a:t>CS1010E 358</a:t>
              </a:r>
            </a:p>
            <a:p>
              <a:pPr eaLnBrk="1" hangingPunct="1"/>
              <a:r>
                <a:rPr lang="en-US" sz="1600" b="1" dirty="0">
                  <a:solidFill>
                    <a:srgbClr val="0000FF"/>
                  </a:solidFill>
                  <a:latin typeface="Courier New" pitchFamily="49" charset="0"/>
                  <a:cs typeface="Courier New" pitchFamily="49" charset="0"/>
                </a:rPr>
                <a:t>CS2102 260</a:t>
              </a:r>
            </a:p>
            <a:p>
              <a:pPr eaLnBrk="1" hangingPunct="1"/>
              <a:r>
                <a:rPr lang="en-US" sz="1600" b="1" dirty="0">
                  <a:solidFill>
                    <a:srgbClr val="0000FF"/>
                  </a:solidFill>
                  <a:latin typeface="Courier New" pitchFamily="49" charset="0"/>
                  <a:cs typeface="Courier New" pitchFamily="49" charset="0"/>
                </a:rPr>
                <a:t>IS1103 215</a:t>
              </a:r>
            </a:p>
            <a:p>
              <a:pPr eaLnBrk="1" hangingPunct="1"/>
              <a:r>
                <a:rPr lang="en-US" sz="1600" b="1" dirty="0">
                  <a:solidFill>
                    <a:srgbClr val="0000FF"/>
                  </a:solidFill>
                  <a:latin typeface="Courier New" pitchFamily="49" charset="0"/>
                  <a:cs typeface="Courier New" pitchFamily="49" charset="0"/>
                </a:rPr>
                <a:t>IS2104 93</a:t>
              </a:r>
            </a:p>
            <a:p>
              <a:pPr eaLnBrk="1" hangingPunct="1"/>
              <a:r>
                <a:rPr lang="en-US" sz="1600" b="1" dirty="0">
                  <a:solidFill>
                    <a:srgbClr val="0000FF"/>
                  </a:solidFill>
                  <a:latin typeface="Courier New" pitchFamily="49" charset="0"/>
                  <a:cs typeface="Courier New" pitchFamily="49" charset="0"/>
                </a:rPr>
                <a:t>IS1112 100</a:t>
              </a:r>
            </a:p>
            <a:p>
              <a:pPr eaLnBrk="1" hangingPunct="1"/>
              <a:r>
                <a:rPr lang="en-US" sz="1600" b="1" dirty="0">
                  <a:solidFill>
                    <a:srgbClr val="0000FF"/>
                  </a:solidFill>
                  <a:latin typeface="Courier New" pitchFamily="49" charset="0"/>
                  <a:cs typeface="Courier New" pitchFamily="49" charset="0"/>
                </a:rPr>
                <a:t>GEK1511 83</a:t>
              </a:r>
            </a:p>
            <a:p>
              <a:pPr eaLnBrk="1" hangingPunct="1"/>
              <a:r>
                <a:rPr lang="en-US" sz="1600" b="1" dirty="0">
                  <a:solidFill>
                    <a:srgbClr val="0000FF"/>
                  </a:solidFill>
                  <a:latin typeface="Courier New" pitchFamily="49" charset="0"/>
                  <a:cs typeface="Courier New" pitchFamily="49" charset="0"/>
                </a:rPr>
                <a:t>IT2002 51</a:t>
              </a:r>
            </a:p>
            <a:p>
              <a:pPr eaLnBrk="1" hangingPunct="1"/>
              <a:r>
                <a:rPr lang="en-US" sz="1600" b="1" dirty="0">
                  <a:solidFill>
                    <a:srgbClr val="0000FF"/>
                  </a:solidFill>
                  <a:latin typeface="Courier New" pitchFamily="49" charset="0"/>
                  <a:cs typeface="Courier New" pitchFamily="49" charset="0"/>
                </a:rPr>
                <a:t>MA1101S 123</a:t>
              </a:r>
              <a:endParaRPr lang="en-SG" sz="1600" b="1" dirty="0">
                <a:solidFill>
                  <a:srgbClr val="0000FF"/>
                </a:solidFill>
                <a:latin typeface="Courier New" pitchFamily="49" charset="0"/>
                <a:cs typeface="Courier New" pitchFamily="49" charset="0"/>
              </a:endParaRPr>
            </a:p>
          </p:txBody>
        </p:sp>
        <p:sp>
          <p:nvSpPr>
            <p:cNvPr id="9" name="TextBox 8"/>
            <p:cNvSpPr txBox="1"/>
            <p:nvPr/>
          </p:nvSpPr>
          <p:spPr>
            <a:xfrm>
              <a:off x="631371" y="1589315"/>
              <a:ext cx="870858" cy="369332"/>
            </a:xfrm>
            <a:prstGeom prst="rect">
              <a:avLst/>
            </a:prstGeom>
            <a:solidFill>
              <a:srgbClr val="FFCC99"/>
            </a:solidFill>
          </p:spPr>
          <p:txBody>
            <a:bodyPr wrap="square" rtlCol="0">
              <a:spAutoFit/>
            </a:bodyPr>
            <a:lstStyle/>
            <a:p>
              <a:pPr algn="ctr"/>
              <a:r>
                <a:rPr lang="en-US" i="1" dirty="0" smtClean="0"/>
                <a:t>Input</a:t>
              </a:r>
              <a:endParaRPr lang="en-SG" i="1" dirty="0"/>
            </a:p>
          </p:txBody>
        </p:sp>
      </p:grpSp>
      <p:grpSp>
        <p:nvGrpSpPr>
          <p:cNvPr id="12" name="Group 11"/>
          <p:cNvGrpSpPr/>
          <p:nvPr/>
        </p:nvGrpSpPr>
        <p:grpSpPr>
          <a:xfrm>
            <a:off x="4061279" y="3046827"/>
            <a:ext cx="4342492" cy="2985016"/>
            <a:chOff x="4061279" y="2677495"/>
            <a:chExt cx="4342492" cy="2985016"/>
          </a:xfrm>
        </p:grpSpPr>
        <p:sp>
          <p:nvSpPr>
            <p:cNvPr id="8" name="TextBox 7"/>
            <p:cNvSpPr txBox="1"/>
            <p:nvPr/>
          </p:nvSpPr>
          <p:spPr>
            <a:xfrm>
              <a:off x="4061279" y="2677495"/>
              <a:ext cx="3978275" cy="2800350"/>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solidFill>
                    <a:srgbClr val="000000"/>
                  </a:solidFill>
                  <a:latin typeface="Courier New" pitchFamily="49" charset="0"/>
                  <a:cs typeface="Courier New" pitchFamily="49" charset="0"/>
                </a:rPr>
                <a:t>Sorted by student enrolment:</a:t>
              </a:r>
            </a:p>
            <a:p>
              <a:pPr eaLnBrk="1" hangingPunct="1"/>
              <a:r>
                <a:rPr lang="en-US" sz="1600" b="1" dirty="0">
                  <a:latin typeface="Courier New" pitchFamily="49" charset="0"/>
                  <a:cs typeface="Courier New" pitchFamily="49" charset="0"/>
                </a:rPr>
                <a:t>IT2002  </a:t>
              </a:r>
              <a:r>
                <a:rPr lang="en-US" sz="1600" b="1" dirty="0" smtClean="0">
                  <a:latin typeface="Courier New" pitchFamily="49" charset="0"/>
                  <a:cs typeface="Courier New" pitchFamily="49" charset="0"/>
                </a:rPr>
                <a:t> 51</a:t>
              </a:r>
              <a:endParaRPr lang="en-US"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GEK1511 </a:t>
              </a:r>
              <a:r>
                <a:rPr lang="en-US" sz="1600" b="1" dirty="0" smtClean="0">
                  <a:latin typeface="Courier New" pitchFamily="49" charset="0"/>
                  <a:cs typeface="Courier New" pitchFamily="49" charset="0"/>
                </a:rPr>
                <a:t> 83</a:t>
              </a:r>
              <a:endParaRPr lang="en-US"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IS2104  </a:t>
              </a:r>
              <a:r>
                <a:rPr lang="en-US" sz="1600" b="1" dirty="0" smtClean="0">
                  <a:latin typeface="Courier New" pitchFamily="49" charset="0"/>
                  <a:cs typeface="Courier New" pitchFamily="49" charset="0"/>
                </a:rPr>
                <a:t> 93</a:t>
              </a:r>
              <a:endParaRPr lang="en-US"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IS1112  100</a:t>
              </a:r>
            </a:p>
            <a:p>
              <a:pPr eaLnBrk="1" hangingPunct="1"/>
              <a:r>
                <a:rPr lang="en-US" sz="1600" b="1" dirty="0">
                  <a:latin typeface="Courier New" pitchFamily="49" charset="0"/>
                  <a:cs typeface="Courier New" pitchFamily="49" charset="0"/>
                </a:rPr>
                <a:t>MA1101S 123</a:t>
              </a:r>
              <a:endParaRPr lang="en-SG"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CS1234  178</a:t>
              </a:r>
            </a:p>
            <a:p>
              <a:pPr eaLnBrk="1" hangingPunct="1"/>
              <a:r>
                <a:rPr lang="en-US" sz="1600" b="1" dirty="0">
                  <a:latin typeface="Courier New" pitchFamily="49" charset="0"/>
                  <a:cs typeface="Courier New" pitchFamily="49" charset="0"/>
                </a:rPr>
                <a:t>IS1103  215</a:t>
              </a:r>
            </a:p>
            <a:p>
              <a:pPr eaLnBrk="1" hangingPunct="1"/>
              <a:r>
                <a:rPr lang="en-US" sz="1600" b="1" dirty="0">
                  <a:latin typeface="Courier New" pitchFamily="49" charset="0"/>
                  <a:cs typeface="Courier New" pitchFamily="49" charset="0"/>
                </a:rPr>
                <a:t>CS2102  260</a:t>
              </a:r>
            </a:p>
            <a:p>
              <a:pPr eaLnBrk="1" hangingPunct="1"/>
              <a:r>
                <a:rPr lang="en-US" sz="1600" b="1" dirty="0">
                  <a:latin typeface="Courier New" pitchFamily="49" charset="0"/>
                  <a:cs typeface="Courier New" pitchFamily="49" charset="0"/>
                </a:rPr>
                <a:t>CS1010  292</a:t>
              </a:r>
            </a:p>
            <a:p>
              <a:pPr eaLnBrk="1" hangingPunct="1"/>
              <a:r>
                <a:rPr lang="en-US" sz="1600" b="1" dirty="0">
                  <a:latin typeface="Courier New" pitchFamily="49" charset="0"/>
                  <a:cs typeface="Courier New" pitchFamily="49" charset="0"/>
                </a:rPr>
                <a:t>CS1010E 358</a:t>
              </a:r>
            </a:p>
          </p:txBody>
        </p:sp>
        <p:sp>
          <p:nvSpPr>
            <p:cNvPr id="10" name="TextBox 9"/>
            <p:cNvSpPr txBox="1"/>
            <p:nvPr/>
          </p:nvSpPr>
          <p:spPr>
            <a:xfrm>
              <a:off x="7293427" y="5293179"/>
              <a:ext cx="1110344" cy="369332"/>
            </a:xfrm>
            <a:prstGeom prst="rect">
              <a:avLst/>
            </a:prstGeom>
            <a:solidFill>
              <a:srgbClr val="FFCC99"/>
            </a:solidFill>
          </p:spPr>
          <p:txBody>
            <a:bodyPr wrap="square" rtlCol="0">
              <a:spAutoFit/>
            </a:bodyPr>
            <a:lstStyle/>
            <a:p>
              <a:pPr algn="ctr"/>
              <a:r>
                <a:rPr lang="en-US" i="1" dirty="0" smtClean="0"/>
                <a:t>Output</a:t>
              </a:r>
              <a:endParaRPr lang="en-SG" i="1" dirty="0"/>
            </a:p>
          </p:txBody>
        </p:sp>
      </p:grpSp>
      <p:sp>
        <p:nvSpPr>
          <p:cNvPr id="13" name="TextBox 12"/>
          <p:cNvSpPr txBox="1"/>
          <p:nvPr/>
        </p:nvSpPr>
        <p:spPr>
          <a:xfrm>
            <a:off x="631371" y="5574247"/>
            <a:ext cx="2764715" cy="369332"/>
          </a:xfrm>
          <a:prstGeom prst="rect">
            <a:avLst/>
          </a:prstGeom>
          <a:solidFill>
            <a:srgbClr val="99FFCC"/>
          </a:solidFill>
        </p:spPr>
        <p:txBody>
          <a:bodyPr wrap="square" rtlCol="0">
            <a:spAutoFit/>
          </a:bodyPr>
          <a:lstStyle/>
          <a:p>
            <a:r>
              <a:rPr lang="en-US" dirty="0" smtClean="0"/>
              <a:t>See input file </a:t>
            </a:r>
            <a:r>
              <a:rPr lang="en-US" dirty="0" err="1" smtClean="0">
                <a:solidFill>
                  <a:srgbClr val="0000FF"/>
                </a:solidFill>
              </a:rPr>
              <a:t>modules.in</a:t>
            </a:r>
            <a:endParaRPr lang="en-US" dirty="0">
              <a:solidFill>
                <a:srgbClr val="0000FF"/>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33400" y="457200"/>
            <a:ext cx="8153400" cy="971550"/>
          </a:xfrm>
        </p:spPr>
        <p:txBody>
          <a:bodyPr/>
          <a:lstStyle/>
          <a:p>
            <a:pPr eaLnBrk="1" hangingPunct="1"/>
            <a:r>
              <a:rPr lang="en-GB" sz="4000" smtClean="0">
                <a:solidFill>
                  <a:srgbClr val="9933FF"/>
                </a:solidFill>
                <a:latin typeface="Garamond" pitchFamily="18" charset="0"/>
              </a:rPr>
              <a:t>Summary for Today</a:t>
            </a:r>
          </a:p>
        </p:txBody>
      </p:sp>
      <p:sp>
        <p:nvSpPr>
          <p:cNvPr id="24579" name="Rectangle 8"/>
          <p:cNvSpPr>
            <a:spLocks noChangeArrowheads="1"/>
          </p:cNvSpPr>
          <p:nvPr/>
        </p:nvSpPr>
        <p:spPr bwMode="auto">
          <a:xfrm>
            <a:off x="838200" y="1474788"/>
            <a:ext cx="7772400" cy="48498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spcBef>
                <a:spcPts val="600"/>
              </a:spcBef>
              <a:buClr>
                <a:schemeClr val="bg2"/>
              </a:buClr>
              <a:buSzPct val="75000"/>
              <a:buFont typeface="Wingdings" pitchFamily="2" charset="2"/>
              <a:buChar char="n"/>
            </a:pPr>
            <a:r>
              <a:rPr lang="en-US" sz="2800" dirty="0">
                <a:solidFill>
                  <a:srgbClr val="0000FF"/>
                </a:solidFill>
              </a:rPr>
              <a:t>Searching algorithms</a:t>
            </a:r>
          </a:p>
          <a:p>
            <a:pPr marL="800100" lvl="1" indent="-342900">
              <a:spcBef>
                <a:spcPts val="600"/>
              </a:spcBef>
              <a:buClr>
                <a:schemeClr val="bg2"/>
              </a:buClr>
              <a:buSzPct val="75000"/>
              <a:buFont typeface="Wingdings" pitchFamily="2" charset="2"/>
              <a:buChar char="n"/>
            </a:pPr>
            <a:r>
              <a:rPr lang="en-US" sz="2400" dirty="0"/>
              <a:t>Linear (sequential) search</a:t>
            </a:r>
          </a:p>
          <a:p>
            <a:pPr marL="800100" lvl="1" indent="-342900">
              <a:spcBef>
                <a:spcPts val="600"/>
              </a:spcBef>
              <a:buClr>
                <a:schemeClr val="bg2"/>
              </a:buClr>
              <a:buSzPct val="75000"/>
              <a:buFont typeface="Wingdings" pitchFamily="2" charset="2"/>
              <a:buChar char="n"/>
            </a:pPr>
            <a:r>
              <a:rPr lang="en-US" sz="2400" dirty="0"/>
              <a:t>Binary search</a:t>
            </a:r>
          </a:p>
          <a:p>
            <a:pPr marL="342900" indent="-342900">
              <a:spcBef>
                <a:spcPts val="1200"/>
              </a:spcBef>
              <a:buClr>
                <a:schemeClr val="bg2"/>
              </a:buClr>
              <a:buSzPct val="75000"/>
              <a:buFont typeface="Wingdings" pitchFamily="2" charset="2"/>
              <a:buChar char="n"/>
            </a:pPr>
            <a:r>
              <a:rPr lang="en-US" sz="2800" dirty="0">
                <a:solidFill>
                  <a:srgbClr val="0000FF"/>
                </a:solidFill>
              </a:rPr>
              <a:t>Basic sorting algorithms</a:t>
            </a:r>
          </a:p>
          <a:p>
            <a:pPr marL="800100" lvl="1" indent="-342900">
              <a:spcBef>
                <a:spcPts val="600"/>
              </a:spcBef>
              <a:buClr>
                <a:schemeClr val="bg2"/>
              </a:buClr>
              <a:buSzPct val="75000"/>
              <a:buFont typeface="Wingdings" pitchFamily="2" charset="2"/>
              <a:buChar char="n"/>
            </a:pPr>
            <a:r>
              <a:rPr lang="en-US" sz="2400" dirty="0"/>
              <a:t>Selection sort</a:t>
            </a:r>
          </a:p>
          <a:p>
            <a:pPr marL="800100" lvl="1" indent="-342900">
              <a:spcBef>
                <a:spcPts val="600"/>
              </a:spcBef>
              <a:buClr>
                <a:schemeClr val="bg2"/>
              </a:buClr>
              <a:buSzPct val="75000"/>
              <a:buFont typeface="Wingdings" pitchFamily="2" charset="2"/>
              <a:buChar char="n"/>
            </a:pPr>
            <a:r>
              <a:rPr lang="en-US" sz="2400" dirty="0"/>
              <a:t>Bubble sort</a:t>
            </a:r>
          </a:p>
          <a:p>
            <a:pPr marL="342900" indent="-342900">
              <a:spcBef>
                <a:spcPct val="20000"/>
              </a:spcBef>
              <a:buClr>
                <a:schemeClr val="bg2"/>
              </a:buClr>
              <a:buSzPct val="75000"/>
            </a:pPr>
            <a:endParaRPr lang="en-US" sz="2800" dirty="0"/>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48</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33400" y="457200"/>
            <a:ext cx="8153400" cy="685800"/>
          </a:xfrm>
        </p:spPr>
        <p:txBody>
          <a:bodyPr/>
          <a:lstStyle/>
          <a:p>
            <a:pPr eaLnBrk="1" hangingPunct="1"/>
            <a:r>
              <a:rPr lang="en-GB" sz="4000" smtClean="0">
                <a:solidFill>
                  <a:srgbClr val="9933FF"/>
                </a:solidFill>
                <a:latin typeface="Garamond" pitchFamily="18" charset="0"/>
              </a:rPr>
              <a:t>Announcements/Things-to-do</a:t>
            </a:r>
          </a:p>
        </p:txBody>
      </p:sp>
      <p:sp>
        <p:nvSpPr>
          <p:cNvPr id="48131" name="Rectangle 7"/>
          <p:cNvSpPr>
            <a:spLocks noChangeArrowheads="1"/>
          </p:cNvSpPr>
          <p:nvPr/>
        </p:nvSpPr>
        <p:spPr bwMode="auto">
          <a:xfrm>
            <a:off x="4038600" y="1981200"/>
            <a:ext cx="4495800" cy="419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spcBef>
                <a:spcPct val="20000"/>
              </a:spcBef>
              <a:spcAft>
                <a:spcPct val="40000"/>
              </a:spcAft>
              <a:buClr>
                <a:schemeClr val="bg2"/>
              </a:buClr>
              <a:buSzPct val="75000"/>
              <a:buFont typeface="Wingdings" pitchFamily="2" charset="2"/>
              <a:buChar char="n"/>
            </a:pPr>
            <a:endParaRPr lang="en-SG" sz="2800" b="1" baseline="30000">
              <a:solidFill>
                <a:srgbClr val="800000"/>
              </a:solidFill>
            </a:endParaRPr>
          </a:p>
        </p:txBody>
      </p:sp>
      <p:sp>
        <p:nvSpPr>
          <p:cNvPr id="19460" name="Rectangle 8"/>
          <p:cNvSpPr>
            <a:spLocks noChangeArrowheads="1"/>
          </p:cNvSpPr>
          <p:nvPr/>
        </p:nvSpPr>
        <p:spPr bwMode="auto">
          <a:xfrm>
            <a:off x="761999" y="1304925"/>
            <a:ext cx="8029575" cy="51173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spcBef>
                <a:spcPts val="1200"/>
              </a:spcBef>
              <a:buClr>
                <a:schemeClr val="bg2"/>
              </a:buClr>
              <a:buSzPct val="75000"/>
              <a:buFont typeface="Wingdings" pitchFamily="2" charset="2"/>
              <a:buChar char="n"/>
            </a:pPr>
            <a:r>
              <a:rPr lang="en-US" sz="2800" dirty="0">
                <a:solidFill>
                  <a:srgbClr val="0000FF"/>
                </a:solidFill>
              </a:rPr>
              <a:t>Revise Chapter 6: Numeric Arrays</a:t>
            </a:r>
          </a:p>
          <a:p>
            <a:pPr marL="800100" lvl="1" indent="-342900">
              <a:spcBef>
                <a:spcPts val="600"/>
              </a:spcBef>
              <a:buClr>
                <a:schemeClr val="bg2"/>
              </a:buClr>
              <a:buSzPct val="75000"/>
              <a:buFont typeface="Wingdings" pitchFamily="2" charset="2"/>
              <a:buChar char="q"/>
            </a:pPr>
            <a:r>
              <a:rPr lang="en-US" sz="2400" dirty="0" smtClean="0"/>
              <a:t>Lesson </a:t>
            </a:r>
            <a:r>
              <a:rPr lang="en-GB" sz="2400" dirty="0" smtClean="0"/>
              <a:t>6.6 Bubble Sort, Exchange Maximum Sort</a:t>
            </a:r>
            <a:endParaRPr lang="en-US" sz="2400" dirty="0" smtClean="0"/>
          </a:p>
          <a:p>
            <a:pPr marL="342900" indent="-342900">
              <a:spcBef>
                <a:spcPts val="1200"/>
              </a:spcBef>
              <a:buClr>
                <a:schemeClr val="bg2"/>
              </a:buClr>
              <a:buSzPct val="75000"/>
              <a:buFont typeface="Wingdings" pitchFamily="2" charset="2"/>
              <a:buChar char="n"/>
            </a:pPr>
            <a:r>
              <a:rPr lang="en-US" sz="2800" dirty="0" smtClean="0">
                <a:solidFill>
                  <a:srgbClr val="0000FF"/>
                </a:solidFill>
              </a:rPr>
              <a:t>Exercise #3 Module Sorting</a:t>
            </a:r>
          </a:p>
          <a:p>
            <a:pPr marL="342900" indent="-342900">
              <a:spcBef>
                <a:spcPts val="1200"/>
              </a:spcBef>
              <a:buClr>
                <a:schemeClr val="bg2"/>
              </a:buClr>
              <a:buSzPct val="75000"/>
              <a:buFont typeface="Wingdings" pitchFamily="2" charset="2"/>
              <a:buChar char="n"/>
            </a:pPr>
            <a:r>
              <a:rPr lang="en-US" sz="2800" dirty="0" smtClean="0">
                <a:solidFill>
                  <a:srgbClr val="0000FF"/>
                </a:solidFill>
              </a:rPr>
              <a:t>PE2 this Saturday</a:t>
            </a:r>
          </a:p>
          <a:p>
            <a:pPr marL="800100" lvl="1" indent="-342900">
              <a:spcBef>
                <a:spcPts val="600"/>
              </a:spcBef>
              <a:buClr>
                <a:schemeClr val="bg2"/>
              </a:buClr>
              <a:buSzPct val="75000"/>
              <a:buFont typeface="Wingdings" pitchFamily="2" charset="2"/>
              <a:buChar char="q"/>
            </a:pPr>
            <a:r>
              <a:rPr lang="en-US" sz="2400" dirty="0" smtClean="0">
                <a:solidFill>
                  <a:srgbClr val="C00000"/>
                </a:solidFill>
              </a:rPr>
              <a:t>27 October 2012, Saturday</a:t>
            </a:r>
          </a:p>
          <a:p>
            <a:pPr marL="800100" lvl="1" indent="-342900">
              <a:spcBef>
                <a:spcPts val="600"/>
              </a:spcBef>
              <a:buClr>
                <a:schemeClr val="bg2"/>
              </a:buClr>
              <a:buSzPct val="75000"/>
              <a:buFont typeface="Wingdings" pitchFamily="2" charset="2"/>
              <a:buChar char="q"/>
            </a:pPr>
            <a:r>
              <a:rPr lang="en-US" sz="2400" dirty="0" smtClean="0"/>
              <a:t>See module website for details</a:t>
            </a:r>
          </a:p>
          <a:p>
            <a:pPr marL="342900" indent="-342900">
              <a:spcBef>
                <a:spcPts val="1200"/>
              </a:spcBef>
              <a:buClr>
                <a:schemeClr val="bg2"/>
              </a:buClr>
              <a:buSzPct val="75000"/>
              <a:buFont typeface="Wingdings" pitchFamily="2" charset="2"/>
              <a:buChar char="n"/>
            </a:pPr>
            <a:r>
              <a:rPr lang="en-US" sz="2800" dirty="0" smtClean="0">
                <a:solidFill>
                  <a:srgbClr val="0000FF"/>
                </a:solidFill>
              </a:rPr>
              <a:t>This Friday is </a:t>
            </a:r>
            <a:r>
              <a:rPr lang="en-US" sz="2800" dirty="0" err="1" smtClean="0">
                <a:solidFill>
                  <a:srgbClr val="0000FF"/>
                </a:solidFill>
              </a:rPr>
              <a:t>Hari</a:t>
            </a:r>
            <a:r>
              <a:rPr lang="en-US" sz="2800" dirty="0" smtClean="0">
                <a:solidFill>
                  <a:srgbClr val="0000FF"/>
                </a:solidFill>
              </a:rPr>
              <a:t> Raya </a:t>
            </a:r>
            <a:r>
              <a:rPr lang="en-US" sz="2800" dirty="0" err="1" smtClean="0">
                <a:solidFill>
                  <a:srgbClr val="0000FF"/>
                </a:solidFill>
              </a:rPr>
              <a:t>Haji</a:t>
            </a:r>
            <a:endParaRPr lang="en-US" sz="2800" dirty="0" smtClean="0">
              <a:solidFill>
                <a:srgbClr val="0000FF"/>
              </a:solidFill>
            </a:endParaRPr>
          </a:p>
          <a:p>
            <a:pPr marL="800100" lvl="1" indent="-342900">
              <a:spcBef>
                <a:spcPts val="600"/>
              </a:spcBef>
              <a:buClr>
                <a:schemeClr val="bg2"/>
              </a:buClr>
              <a:buSzPct val="75000"/>
              <a:buFont typeface="Wingdings" pitchFamily="2" charset="2"/>
              <a:buChar char="q"/>
            </a:pPr>
            <a:r>
              <a:rPr lang="en-US" sz="2400" dirty="0" smtClean="0"/>
              <a:t>No Discussion Session</a:t>
            </a:r>
          </a:p>
          <a:p>
            <a:pPr marL="342900" indent="-342900">
              <a:spcBef>
                <a:spcPts val="1200"/>
              </a:spcBef>
              <a:buClr>
                <a:schemeClr val="bg2"/>
              </a:buClr>
              <a:buSzPct val="75000"/>
              <a:buFont typeface="Wingdings" pitchFamily="2" charset="2"/>
              <a:buChar char="n"/>
            </a:pPr>
            <a:r>
              <a:rPr lang="en-US" sz="2800" dirty="0" smtClean="0">
                <a:solidFill>
                  <a:srgbClr val="0000FF"/>
                </a:solidFill>
              </a:rPr>
              <a:t>Next </a:t>
            </a:r>
            <a:r>
              <a:rPr lang="en-US" sz="2800" dirty="0">
                <a:solidFill>
                  <a:srgbClr val="0000FF"/>
                </a:solidFill>
              </a:rPr>
              <a:t>week’s lecture:</a:t>
            </a:r>
          </a:p>
          <a:p>
            <a:pPr marL="800100" lvl="1" indent="-342900">
              <a:spcBef>
                <a:spcPts val="600"/>
              </a:spcBef>
              <a:buClr>
                <a:schemeClr val="bg2"/>
              </a:buClr>
              <a:buSzPct val="75000"/>
              <a:buFont typeface="Wingdings" pitchFamily="2" charset="2"/>
              <a:buChar char="q"/>
            </a:pPr>
            <a:r>
              <a:rPr lang="en-US" sz="2400" dirty="0" smtClean="0"/>
              <a:t>Recursion: Lesson 8.6</a:t>
            </a:r>
          </a:p>
        </p:txBody>
      </p:sp>
      <p:pic>
        <p:nvPicPr>
          <p:cNvPr id="48135" name="Picture 6" descr="youngboyreading.jp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229475" y="4473575"/>
            <a:ext cx="1562100" cy="1806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0"/>
          </p:nvPr>
        </p:nvSpPr>
        <p:spPr/>
        <p:txBody>
          <a:bodyPr/>
          <a:lstStyle/>
          <a:p>
            <a:pPr algn="l">
              <a:defRPr/>
            </a:pPr>
            <a:r>
              <a:rPr lang="en-US"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49</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457200"/>
            <a:ext cx="8153400" cy="971550"/>
          </a:xfrm>
        </p:spPr>
        <p:txBody>
          <a:bodyPr/>
          <a:lstStyle/>
          <a:p>
            <a:pPr eaLnBrk="1" hangingPunct="1"/>
            <a:r>
              <a:rPr lang="en-GB" sz="3600" dirty="0" smtClean="0">
                <a:solidFill>
                  <a:srgbClr val="9933FF"/>
                </a:solidFill>
                <a:latin typeface="Garamond" pitchFamily="18" charset="0"/>
                <a:cs typeface="Arial" charset="0"/>
              </a:rPr>
              <a:t>1. Week 9 Ex #3: Arrow Program (1/2)</a:t>
            </a:r>
          </a:p>
        </p:txBody>
      </p:sp>
      <p:sp>
        <p:nvSpPr>
          <p:cNvPr id="18435" name="Rectangle 8"/>
          <p:cNvSpPr>
            <a:spLocks noChangeArrowheads="1"/>
          </p:cNvSpPr>
          <p:nvPr/>
        </p:nvSpPr>
        <p:spPr bwMode="auto">
          <a:xfrm>
            <a:off x="838200" y="1449388"/>
            <a:ext cx="7772400" cy="4756150"/>
          </a:xfrm>
          <a:prstGeom prst="rect">
            <a:avLst/>
          </a:prstGeom>
          <a:noFill/>
          <a:ln w="9525">
            <a:noFill/>
            <a:miter lim="800000"/>
            <a:headEnd/>
            <a:tailEnd/>
          </a:ln>
        </p:spPr>
        <p:txBody>
          <a:bodyPr/>
          <a:lstStyle/>
          <a:p>
            <a:pPr marL="342900" indent="-342900">
              <a:spcBef>
                <a:spcPts val="1200"/>
              </a:spcBef>
              <a:buClr>
                <a:schemeClr val="bg2"/>
              </a:buClr>
              <a:buSzPct val="75000"/>
              <a:buFont typeface="Wingdings" pitchFamily="2" charset="2"/>
              <a:buChar char="n"/>
            </a:pPr>
            <a:r>
              <a:rPr lang="en-US" sz="2400" dirty="0" smtClean="0"/>
              <a:t>Write a program </a:t>
            </a:r>
            <a:r>
              <a:rPr lang="en-US" sz="2400" dirty="0" smtClean="0">
                <a:solidFill>
                  <a:srgbClr val="0000FF"/>
                </a:solidFill>
              </a:rPr>
              <a:t>Week9_Arrow.c</a:t>
            </a:r>
            <a:r>
              <a:rPr lang="en-US" sz="2400" dirty="0" smtClean="0"/>
              <a:t> to randomly select a student to answer question.</a:t>
            </a:r>
          </a:p>
          <a:p>
            <a:pPr marL="342900" indent="-342900">
              <a:spcBef>
                <a:spcPts val="1200"/>
              </a:spcBef>
              <a:buClr>
                <a:schemeClr val="bg2"/>
              </a:buClr>
              <a:buSzPct val="75000"/>
              <a:buFont typeface="Wingdings" pitchFamily="2" charset="2"/>
              <a:buChar char="n"/>
            </a:pPr>
            <a:r>
              <a:rPr lang="en-US" sz="2400" dirty="0" smtClean="0"/>
              <a:t>The program reads in a list of names and use </a:t>
            </a:r>
            <a:r>
              <a:rPr lang="en-US" sz="2400" dirty="0" smtClean="0">
                <a:solidFill>
                  <a:srgbClr val="0000FF"/>
                </a:solidFill>
              </a:rPr>
              <a:t>rand() </a:t>
            </a:r>
            <a:r>
              <a:rPr lang="en-US" sz="2400" dirty="0" smtClean="0"/>
              <a:t>to randomly select one of the names.</a:t>
            </a:r>
          </a:p>
          <a:p>
            <a:pPr marL="342900" indent="-342900">
              <a:spcBef>
                <a:spcPts val="1200"/>
              </a:spcBef>
              <a:buClr>
                <a:schemeClr val="bg2"/>
              </a:buClr>
              <a:buSzPct val="75000"/>
              <a:buFont typeface="Wingdings" pitchFamily="2" charset="2"/>
              <a:buChar char="n"/>
            </a:pPr>
            <a:r>
              <a:rPr lang="en-US" sz="2400" dirty="0" smtClean="0"/>
              <a:t>When a name is selected, the program will print out the first name, followed by the last name.  For example, if the selected name is Tan Mei Ling. The program will print:   </a:t>
            </a:r>
          </a:p>
          <a:p>
            <a:pPr marL="342900" indent="-342900">
              <a:spcBef>
                <a:spcPts val="1200"/>
              </a:spcBef>
              <a:buClr>
                <a:schemeClr val="bg2"/>
              </a:buClr>
              <a:buSzPct val="75000"/>
            </a:pPr>
            <a:r>
              <a:rPr lang="en-US" sz="2400" dirty="0" smtClean="0"/>
              <a:t>	</a:t>
            </a:r>
            <a:r>
              <a:rPr lang="en-US" sz="2000" b="1" dirty="0" smtClean="0">
                <a:latin typeface="Courier New" pitchFamily="49" charset="0"/>
                <a:cs typeface="Courier New" pitchFamily="49" charset="0"/>
              </a:rPr>
              <a:t>Mei Tan, would you please answer the question?</a:t>
            </a:r>
          </a:p>
          <a:p>
            <a:pPr marL="342900" indent="-342900">
              <a:spcBef>
                <a:spcPct val="20000"/>
              </a:spcBef>
              <a:buClr>
                <a:schemeClr val="bg2"/>
              </a:buClr>
              <a:buSzPct val="75000"/>
              <a:buFont typeface="Wingdings" pitchFamily="2" charset="2"/>
              <a:buChar char="n"/>
            </a:pPr>
            <a:r>
              <a:rPr lang="en-US" sz="2400" dirty="0" smtClean="0"/>
              <a:t>You may assume that each name contains at most 30 characters, and there are at most 12 names.</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5</a:t>
            </a:fld>
            <a:endParaRPr lang="en-SG"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173163" y="2824163"/>
            <a:ext cx="6751637" cy="1143000"/>
          </a:xfrm>
        </p:spPr>
        <p:txBody>
          <a:bodyPr/>
          <a:lstStyle/>
          <a:p>
            <a:pPr algn="ctr" eaLnBrk="1" hangingPunct="1"/>
            <a:r>
              <a:rPr lang="en-GB" sz="4000" smtClean="0">
                <a:solidFill>
                  <a:srgbClr val="9933FF"/>
                </a:solidFill>
                <a:latin typeface="Garamond" pitchFamily="18" charset="0"/>
              </a:rPr>
              <a:t>End of File</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457200"/>
            <a:ext cx="8153400" cy="971550"/>
          </a:xfrm>
        </p:spPr>
        <p:txBody>
          <a:bodyPr/>
          <a:lstStyle/>
          <a:p>
            <a:pPr eaLnBrk="1" hangingPunct="1"/>
            <a:r>
              <a:rPr lang="en-GB" sz="3600" dirty="0" smtClean="0">
                <a:solidFill>
                  <a:srgbClr val="9933FF"/>
                </a:solidFill>
                <a:latin typeface="Garamond" pitchFamily="18" charset="0"/>
                <a:cs typeface="Arial" charset="0"/>
              </a:rPr>
              <a:t>1. Week 9 Ex #3: Arrow Program (2/2)</a:t>
            </a:r>
          </a:p>
        </p:txBody>
      </p:sp>
      <p:sp>
        <p:nvSpPr>
          <p:cNvPr id="18435" name="Rectangle 8"/>
          <p:cNvSpPr>
            <a:spLocks noChangeArrowheads="1"/>
          </p:cNvSpPr>
          <p:nvPr/>
        </p:nvSpPr>
        <p:spPr bwMode="auto">
          <a:xfrm>
            <a:off x="838200" y="1449388"/>
            <a:ext cx="7772400" cy="437469"/>
          </a:xfrm>
          <a:prstGeom prst="rect">
            <a:avLst/>
          </a:prstGeom>
          <a:noFill/>
          <a:ln w="9525">
            <a:noFill/>
            <a:miter lim="800000"/>
            <a:headEnd/>
            <a:tailEnd/>
          </a:ln>
        </p:spPr>
        <p:txBody>
          <a:bodyPr/>
          <a:lstStyle/>
          <a:p>
            <a:pPr marL="342900" indent="-342900">
              <a:spcBef>
                <a:spcPct val="20000"/>
              </a:spcBef>
              <a:buClr>
                <a:schemeClr val="bg2"/>
              </a:buClr>
              <a:buSzPct val="75000"/>
              <a:buFont typeface="Wingdings" pitchFamily="2" charset="2"/>
              <a:buChar char="n"/>
              <a:defRPr/>
            </a:pPr>
            <a:r>
              <a:rPr lang="en-US" sz="2400" dirty="0" smtClean="0"/>
              <a:t>A sample run:</a:t>
            </a:r>
            <a:endParaRPr lang="en-US" sz="2400" dirty="0"/>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6</a:t>
            </a:fld>
            <a:endParaRPr lang="en-SG" dirty="0">
              <a:solidFill>
                <a:srgbClr val="000000"/>
              </a:solidFill>
            </a:endParaRPr>
          </a:p>
        </p:txBody>
      </p:sp>
      <p:sp>
        <p:nvSpPr>
          <p:cNvPr id="6" name="TextBox 5"/>
          <p:cNvSpPr txBox="1">
            <a:spLocks noChangeArrowheads="1"/>
          </p:cNvSpPr>
          <p:nvPr/>
        </p:nvSpPr>
        <p:spPr bwMode="auto">
          <a:xfrm>
            <a:off x="824949" y="2038546"/>
            <a:ext cx="7712764" cy="3170099"/>
          </a:xfrm>
          <a:prstGeom prst="rect">
            <a:avLst/>
          </a:prstGeom>
          <a:solidFill>
            <a:schemeClr val="bg1"/>
          </a:solidFill>
          <a:ln w="25400" algn="ctr">
            <a:solidFill>
              <a:srgbClr val="8A8AB9"/>
            </a:solidFill>
            <a:miter lim="800000"/>
            <a:headEnd/>
            <a:tailEnd/>
          </a:ln>
          <a:effectLst>
            <a:outerShdw dist="38100" dir="2700000" algn="tl" rotWithShape="0">
              <a:srgbClr val="808080">
                <a:alpha val="39999"/>
              </a:srgbClr>
            </a:outerShdw>
          </a:effectLst>
        </p:spPr>
        <p:txBody>
          <a:bodyPr wrap="square">
            <a:spAutoFit/>
          </a:bodyPr>
          <a:lstStyle/>
          <a:p>
            <a:pPr>
              <a:defRPr/>
            </a:pPr>
            <a:r>
              <a:rPr lang="en-US" sz="2000" b="1" dirty="0">
                <a:solidFill>
                  <a:schemeClr val="dk1"/>
                </a:solidFill>
                <a:latin typeface="Courier New" pitchFamily="49" charset="0"/>
                <a:cs typeface="Courier New" pitchFamily="49" charset="0"/>
              </a:rPr>
              <a:t>Enter </a:t>
            </a:r>
            <a:r>
              <a:rPr lang="en-US" sz="2000" b="1" dirty="0" smtClean="0">
                <a:solidFill>
                  <a:schemeClr val="dk1"/>
                </a:solidFill>
                <a:latin typeface="Courier New" pitchFamily="49" charset="0"/>
                <a:cs typeface="Courier New" pitchFamily="49" charset="0"/>
              </a:rPr>
              <a:t>names:</a:t>
            </a:r>
          </a:p>
          <a:p>
            <a:pPr>
              <a:defRPr/>
            </a:pPr>
            <a:r>
              <a:rPr lang="en-US" sz="2000" b="1" dirty="0" err="1" smtClean="0">
                <a:solidFill>
                  <a:srgbClr val="0000FF"/>
                </a:solidFill>
                <a:latin typeface="Courier New" pitchFamily="49" charset="0"/>
                <a:cs typeface="Courier New" pitchFamily="49" charset="0"/>
              </a:rPr>
              <a:t>Khoo</a:t>
            </a:r>
            <a:r>
              <a:rPr lang="en-US" sz="2000" b="1" dirty="0" smtClean="0">
                <a:solidFill>
                  <a:srgbClr val="0000FF"/>
                </a:solidFill>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Siau</a:t>
            </a:r>
            <a:r>
              <a:rPr lang="en-US" sz="2000" b="1" dirty="0" smtClean="0">
                <a:solidFill>
                  <a:srgbClr val="0000FF"/>
                </a:solidFill>
                <a:latin typeface="Courier New" pitchFamily="49" charset="0"/>
                <a:cs typeface="Courier New" pitchFamily="49" charset="0"/>
              </a:rPr>
              <a:t> Cheng</a:t>
            </a:r>
          </a:p>
          <a:p>
            <a:pPr>
              <a:defRPr/>
            </a:pPr>
            <a:r>
              <a:rPr lang="en-US" sz="2000" b="1" dirty="0" smtClean="0">
                <a:solidFill>
                  <a:srgbClr val="0000FF"/>
                </a:solidFill>
                <a:latin typeface="Courier New" pitchFamily="49" charset="0"/>
                <a:cs typeface="Courier New" pitchFamily="49" charset="0"/>
              </a:rPr>
              <a:t>Hsu Wynne</a:t>
            </a:r>
          </a:p>
          <a:p>
            <a:pPr>
              <a:defRPr/>
            </a:pPr>
            <a:r>
              <a:rPr lang="en-US" sz="2000" b="1" dirty="0" smtClean="0">
                <a:solidFill>
                  <a:srgbClr val="0000FF"/>
                </a:solidFill>
                <a:latin typeface="Courier New" pitchFamily="49" charset="0"/>
                <a:cs typeface="Courier New" pitchFamily="49" charset="0"/>
              </a:rPr>
              <a:t>Lee </a:t>
            </a:r>
            <a:r>
              <a:rPr lang="en-US" sz="2000" b="1" dirty="0" err="1" smtClean="0">
                <a:solidFill>
                  <a:srgbClr val="0000FF"/>
                </a:solidFill>
                <a:latin typeface="Courier New" pitchFamily="49" charset="0"/>
                <a:cs typeface="Courier New" pitchFamily="49" charset="0"/>
              </a:rPr>
              <a:t>Mong</a:t>
            </a:r>
            <a:r>
              <a:rPr lang="en-US" sz="2000" b="1" dirty="0" smtClean="0">
                <a:solidFill>
                  <a:srgbClr val="0000FF"/>
                </a:solidFill>
                <a:latin typeface="Courier New" pitchFamily="49" charset="0"/>
                <a:cs typeface="Courier New" pitchFamily="49" charset="0"/>
              </a:rPr>
              <a:t> Li</a:t>
            </a:r>
          </a:p>
          <a:p>
            <a:pPr>
              <a:defRPr/>
            </a:pPr>
            <a:r>
              <a:rPr lang="en-US" sz="2000" b="1" dirty="0" smtClean="0">
                <a:solidFill>
                  <a:srgbClr val="0000FF"/>
                </a:solidFill>
                <a:latin typeface="Courier New" pitchFamily="49" charset="0"/>
                <a:cs typeface="Courier New" pitchFamily="49" charset="0"/>
              </a:rPr>
              <a:t>Aaron Tan</a:t>
            </a:r>
          </a:p>
          <a:p>
            <a:pPr>
              <a:defRPr/>
            </a:pPr>
            <a:r>
              <a:rPr lang="en-US" sz="2000" b="1" dirty="0" smtClean="0">
                <a:solidFill>
                  <a:srgbClr val="0000FF"/>
                </a:solidFill>
                <a:latin typeface="Courier New" pitchFamily="49" charset="0"/>
                <a:cs typeface="Courier New" pitchFamily="49" charset="0"/>
              </a:rPr>
              <a:t>Zhou </a:t>
            </a:r>
            <a:r>
              <a:rPr lang="en-US" sz="2000" b="1" dirty="0" err="1" smtClean="0">
                <a:solidFill>
                  <a:srgbClr val="0000FF"/>
                </a:solidFill>
                <a:latin typeface="Courier New" pitchFamily="49" charset="0"/>
                <a:cs typeface="Courier New" pitchFamily="49" charset="0"/>
              </a:rPr>
              <a:t>Lifeng</a:t>
            </a:r>
            <a:endParaRPr lang="en-US" sz="2000" b="1" dirty="0" smtClean="0">
              <a:solidFill>
                <a:srgbClr val="0000FF"/>
              </a:solidFill>
              <a:latin typeface="Courier New" pitchFamily="49" charset="0"/>
              <a:cs typeface="Courier New" pitchFamily="49" charset="0"/>
            </a:endParaRPr>
          </a:p>
          <a:p>
            <a:pPr>
              <a:defRPr/>
            </a:pPr>
            <a:r>
              <a:rPr lang="en-US" sz="2000" b="1" dirty="0" smtClean="0">
                <a:solidFill>
                  <a:srgbClr val="0000FF"/>
                </a:solidFill>
                <a:latin typeface="Courier New" pitchFamily="49" charset="0"/>
                <a:cs typeface="Courier New" pitchFamily="49" charset="0"/>
              </a:rPr>
              <a:t>Zhao Jin</a:t>
            </a:r>
          </a:p>
          <a:p>
            <a:pPr>
              <a:defRPr/>
            </a:pPr>
            <a:endParaRPr lang="en-US" sz="2000" b="1" dirty="0" smtClean="0">
              <a:solidFill>
                <a:schemeClr val="dk1"/>
              </a:solidFill>
              <a:latin typeface="Courier New" pitchFamily="49" charset="0"/>
              <a:cs typeface="Courier New" pitchFamily="49" charset="0"/>
            </a:endParaRPr>
          </a:p>
          <a:p>
            <a:pPr>
              <a:defRPr/>
            </a:pPr>
            <a:r>
              <a:rPr lang="en-US" sz="2000" b="1" dirty="0" smtClean="0">
                <a:solidFill>
                  <a:schemeClr val="dk1"/>
                </a:solidFill>
                <a:latin typeface="Courier New" pitchFamily="49" charset="0"/>
                <a:cs typeface="Courier New" pitchFamily="49" charset="0"/>
              </a:rPr>
              <a:t>Name selected:</a:t>
            </a:r>
          </a:p>
          <a:p>
            <a:pPr>
              <a:defRPr/>
            </a:pPr>
            <a:r>
              <a:rPr lang="en-US" sz="2000" b="1" dirty="0" err="1" smtClean="0">
                <a:solidFill>
                  <a:schemeClr val="dk1"/>
                </a:solidFill>
                <a:latin typeface="Courier New" pitchFamily="49" charset="0"/>
                <a:cs typeface="Courier New" pitchFamily="49" charset="0"/>
              </a:rPr>
              <a:t>Siau</a:t>
            </a:r>
            <a:r>
              <a:rPr lang="en-US" sz="2000" b="1" dirty="0" smtClean="0">
                <a:solidFill>
                  <a:schemeClr val="dk1"/>
                </a:solidFill>
                <a:latin typeface="Courier New" pitchFamily="49" charset="0"/>
                <a:cs typeface="Courier New" pitchFamily="49" charset="0"/>
              </a:rPr>
              <a:t> </a:t>
            </a:r>
            <a:r>
              <a:rPr lang="en-US" sz="2000" b="1" dirty="0" err="1" smtClean="0">
                <a:solidFill>
                  <a:schemeClr val="dk1"/>
                </a:solidFill>
                <a:latin typeface="Courier New" pitchFamily="49" charset="0"/>
                <a:cs typeface="Courier New" pitchFamily="49" charset="0"/>
              </a:rPr>
              <a:t>Khoo</a:t>
            </a:r>
            <a:r>
              <a:rPr lang="en-US" sz="2000" b="1" dirty="0" smtClean="0">
                <a:solidFill>
                  <a:schemeClr val="dk1"/>
                </a:solidFill>
                <a:latin typeface="Courier New" pitchFamily="49" charset="0"/>
                <a:cs typeface="Courier New" pitchFamily="49" charset="0"/>
              </a:rPr>
              <a:t>, would you please answer the question?</a:t>
            </a:r>
            <a:endParaRPr lang="en-US" sz="2000" b="1" dirty="0">
              <a:solidFill>
                <a:schemeClr val="dk1"/>
              </a:solidFill>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l">
              <a:defRPr/>
            </a:pPr>
            <a:r>
              <a:rPr lang="en-US" smtClean="0">
                <a:solidFill>
                  <a:srgbClr val="000000"/>
                </a:solidFill>
              </a:rPr>
              <a:t>CS1010 (AY2012/3 Semester 1)</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7</a:t>
            </a:fld>
            <a:endParaRPr lang="en-SG" dirty="0">
              <a:solidFill>
                <a:srgbClr val="000000"/>
              </a:solidFill>
            </a:endParaRPr>
          </a:p>
        </p:txBody>
      </p:sp>
      <p:sp>
        <p:nvSpPr>
          <p:cNvPr id="10" name="Rectangle 9"/>
          <p:cNvSpPr/>
          <p:nvPr/>
        </p:nvSpPr>
        <p:spPr>
          <a:xfrm>
            <a:off x="556054" y="806960"/>
            <a:ext cx="8031892" cy="1631216"/>
          </a:xfrm>
          <a:prstGeom prst="rect">
            <a:avLst/>
          </a:prstGeom>
          <a:noFill/>
          <a:ln w="25400">
            <a:solidFill>
              <a:schemeClr val="accent1"/>
            </a:solidFill>
          </a:ln>
        </p:spPr>
        <p:txBody>
          <a:bodyPr wrap="square">
            <a:spAutoFit/>
          </a:bodyPr>
          <a:lstStyle/>
          <a:p>
            <a:r>
              <a:rPr lang="en-US" dirty="0"/>
              <a:t> </a:t>
            </a:r>
            <a:r>
              <a:rPr lang="en-US" sz="2000" b="1" dirty="0" err="1"/>
              <a:t>printf</a:t>
            </a:r>
            <a:r>
              <a:rPr lang="en-US" sz="2000" b="1" dirty="0"/>
              <a:t>("Enter names (terminate with ctrl-d):\n");</a:t>
            </a:r>
          </a:p>
          <a:p>
            <a:r>
              <a:rPr lang="en-US" sz="2000" b="1" dirty="0"/>
              <a:t>    while (</a:t>
            </a:r>
            <a:r>
              <a:rPr lang="en-US" sz="2000" b="1" dirty="0" err="1"/>
              <a:t>fgets</a:t>
            </a:r>
            <a:r>
              <a:rPr lang="en-US" sz="2000" b="1" dirty="0"/>
              <a:t>(</a:t>
            </a:r>
            <a:r>
              <a:rPr lang="en-US" sz="2000" b="1" dirty="0" err="1"/>
              <a:t>nameList</a:t>
            </a:r>
            <a:r>
              <a:rPr lang="en-US" sz="2000" b="1" dirty="0"/>
              <a:t>[i], NAME_LENGTH+1, </a:t>
            </a:r>
            <a:r>
              <a:rPr lang="en-US" sz="2000" b="1" dirty="0" err="1"/>
              <a:t>stdin</a:t>
            </a:r>
            <a:r>
              <a:rPr lang="en-US" sz="2000" b="1" dirty="0"/>
              <a:t>) != NULL) {</a:t>
            </a:r>
          </a:p>
          <a:p>
            <a:r>
              <a:rPr lang="en-US" sz="2000" b="1" dirty="0"/>
              <a:t>        if (i++ &gt;= GRP_SIZE) </a:t>
            </a:r>
          </a:p>
          <a:p>
            <a:r>
              <a:rPr lang="en-US" sz="2000" b="1" dirty="0"/>
              <a:t>            break;</a:t>
            </a:r>
          </a:p>
          <a:p>
            <a:r>
              <a:rPr lang="en-US" sz="2000" b="1" dirty="0"/>
              <a:t>    }</a:t>
            </a:r>
          </a:p>
        </p:txBody>
      </p:sp>
      <p:sp>
        <p:nvSpPr>
          <p:cNvPr id="11" name="Rectangle 10"/>
          <p:cNvSpPr/>
          <p:nvPr/>
        </p:nvSpPr>
        <p:spPr>
          <a:xfrm>
            <a:off x="716692" y="2663848"/>
            <a:ext cx="7970108" cy="3170099"/>
          </a:xfrm>
          <a:prstGeom prst="rect">
            <a:avLst/>
          </a:prstGeom>
          <a:ln w="25400">
            <a:solidFill>
              <a:schemeClr val="accent1"/>
            </a:solidFill>
          </a:ln>
        </p:spPr>
        <p:txBody>
          <a:bodyPr wrap="square">
            <a:spAutoFit/>
          </a:bodyPr>
          <a:lstStyle/>
          <a:p>
            <a:r>
              <a:rPr lang="en-US" sz="2000" dirty="0" smtClean="0"/>
              <a:t>    </a:t>
            </a:r>
            <a:r>
              <a:rPr lang="en-US" sz="2000" b="1" dirty="0" err="1">
                <a:solidFill>
                  <a:srgbClr val="0070C0"/>
                </a:solidFill>
              </a:rPr>
              <a:t>srand</a:t>
            </a:r>
            <a:r>
              <a:rPr lang="en-US" sz="2000" b="1" dirty="0">
                <a:solidFill>
                  <a:srgbClr val="0070C0"/>
                </a:solidFill>
              </a:rPr>
              <a:t>(time(NULL));</a:t>
            </a:r>
          </a:p>
          <a:p>
            <a:r>
              <a:rPr lang="en-US" sz="2000" b="1" dirty="0">
                <a:solidFill>
                  <a:srgbClr val="0070C0"/>
                </a:solidFill>
              </a:rPr>
              <a:t>    index = (rand() / (double) RAND_MAX) * (i - 1);</a:t>
            </a:r>
          </a:p>
          <a:p>
            <a:endParaRPr lang="en-US" sz="2000" dirty="0"/>
          </a:p>
          <a:p>
            <a:r>
              <a:rPr lang="en-US" sz="2000" dirty="0"/>
              <a:t>    //Find the last and first name</a:t>
            </a:r>
          </a:p>
          <a:p>
            <a:r>
              <a:rPr lang="en-US" sz="2000" dirty="0"/>
              <a:t>    </a:t>
            </a:r>
            <a:r>
              <a:rPr lang="en-US" sz="2000" b="1" dirty="0" err="1">
                <a:solidFill>
                  <a:srgbClr val="7030A0"/>
                </a:solidFill>
              </a:rPr>
              <a:t>strcpy</a:t>
            </a:r>
            <a:r>
              <a:rPr lang="en-US" sz="2000" b="1" dirty="0">
                <a:solidFill>
                  <a:srgbClr val="7030A0"/>
                </a:solidFill>
              </a:rPr>
              <a:t>(</a:t>
            </a:r>
            <a:r>
              <a:rPr lang="en-US" sz="2000" b="1" dirty="0" err="1">
                <a:solidFill>
                  <a:srgbClr val="7030A0"/>
                </a:solidFill>
              </a:rPr>
              <a:t>lastname</a:t>
            </a:r>
            <a:r>
              <a:rPr lang="en-US" sz="2000" b="1" dirty="0">
                <a:solidFill>
                  <a:srgbClr val="7030A0"/>
                </a:solidFill>
              </a:rPr>
              <a:t>, </a:t>
            </a:r>
            <a:r>
              <a:rPr lang="en-US" sz="2000" b="1" dirty="0" err="1">
                <a:solidFill>
                  <a:srgbClr val="7030A0"/>
                </a:solidFill>
              </a:rPr>
              <a:t>strtok</a:t>
            </a:r>
            <a:r>
              <a:rPr lang="en-US" sz="2000" b="1" dirty="0">
                <a:solidFill>
                  <a:srgbClr val="7030A0"/>
                </a:solidFill>
              </a:rPr>
              <a:t>(</a:t>
            </a:r>
            <a:r>
              <a:rPr lang="en-US" sz="2000" b="1" dirty="0" err="1">
                <a:solidFill>
                  <a:srgbClr val="7030A0"/>
                </a:solidFill>
              </a:rPr>
              <a:t>nameList</a:t>
            </a:r>
            <a:r>
              <a:rPr lang="en-US" sz="2000" b="1" dirty="0">
                <a:solidFill>
                  <a:srgbClr val="7030A0"/>
                </a:solidFill>
              </a:rPr>
              <a:t>[index], " "));</a:t>
            </a:r>
          </a:p>
          <a:p>
            <a:r>
              <a:rPr lang="en-US" sz="2000" b="1" dirty="0">
                <a:solidFill>
                  <a:srgbClr val="7030A0"/>
                </a:solidFill>
              </a:rPr>
              <a:t>    </a:t>
            </a:r>
            <a:r>
              <a:rPr lang="en-US" sz="2000" b="1" dirty="0" err="1">
                <a:solidFill>
                  <a:srgbClr val="7030A0"/>
                </a:solidFill>
              </a:rPr>
              <a:t>strcpy</a:t>
            </a:r>
            <a:r>
              <a:rPr lang="en-US" sz="2000" b="1" dirty="0">
                <a:solidFill>
                  <a:srgbClr val="7030A0"/>
                </a:solidFill>
              </a:rPr>
              <a:t>(</a:t>
            </a:r>
            <a:r>
              <a:rPr lang="en-US" sz="2000" b="1" dirty="0" err="1">
                <a:solidFill>
                  <a:srgbClr val="7030A0"/>
                </a:solidFill>
              </a:rPr>
              <a:t>firstname</a:t>
            </a:r>
            <a:r>
              <a:rPr lang="en-US" sz="2000" b="1" dirty="0">
                <a:solidFill>
                  <a:srgbClr val="7030A0"/>
                </a:solidFill>
              </a:rPr>
              <a:t>, </a:t>
            </a:r>
            <a:r>
              <a:rPr lang="en-US" sz="2000" b="1" dirty="0" err="1">
                <a:solidFill>
                  <a:srgbClr val="7030A0"/>
                </a:solidFill>
              </a:rPr>
              <a:t>strtok</a:t>
            </a:r>
            <a:r>
              <a:rPr lang="en-US" sz="2000" b="1" dirty="0">
                <a:solidFill>
                  <a:srgbClr val="7030A0"/>
                </a:solidFill>
              </a:rPr>
              <a:t>(NULL, " "));</a:t>
            </a:r>
          </a:p>
          <a:p>
            <a:endParaRPr lang="en-US" sz="2000" dirty="0"/>
          </a:p>
          <a:p>
            <a:r>
              <a:rPr lang="en-US" sz="2000" dirty="0"/>
              <a:t>    </a:t>
            </a:r>
            <a:r>
              <a:rPr lang="en-US" sz="2000" b="1" dirty="0" err="1"/>
              <a:t>printf</a:t>
            </a:r>
            <a:r>
              <a:rPr lang="en-US" sz="2000" b="1" dirty="0"/>
              <a:t>("Name selected:\n");</a:t>
            </a:r>
          </a:p>
          <a:p>
            <a:r>
              <a:rPr lang="en-US" sz="2000" b="1" dirty="0"/>
              <a:t>    </a:t>
            </a:r>
            <a:r>
              <a:rPr lang="en-US" sz="2000" b="1" dirty="0" err="1"/>
              <a:t>printf</a:t>
            </a:r>
            <a:r>
              <a:rPr lang="en-US" sz="2000" b="1" dirty="0"/>
              <a:t>("%s %s, would you please answer the question?\</a:t>
            </a:r>
            <a:r>
              <a:rPr lang="en-US" sz="2000" b="1" dirty="0" smtClean="0"/>
              <a:t>n“,</a:t>
            </a:r>
          </a:p>
          <a:p>
            <a:r>
              <a:rPr lang="en-US" sz="2000" b="1" dirty="0"/>
              <a:t> </a:t>
            </a:r>
            <a:r>
              <a:rPr lang="en-US" sz="2000" b="1" dirty="0" smtClean="0"/>
              <a:t>             </a:t>
            </a:r>
            <a:r>
              <a:rPr lang="en-US" sz="2000" b="1" dirty="0" err="1" smtClean="0"/>
              <a:t>firstname</a:t>
            </a:r>
            <a:r>
              <a:rPr lang="en-US" sz="2000" b="1" dirty="0"/>
              <a:t>, </a:t>
            </a:r>
            <a:r>
              <a:rPr lang="en-US" sz="2000" b="1" dirty="0" err="1"/>
              <a:t>lastname</a:t>
            </a:r>
            <a:r>
              <a:rPr lang="en-US" sz="2000" b="1" dirty="0"/>
              <a:t>);</a:t>
            </a:r>
          </a:p>
        </p:txBody>
      </p:sp>
    </p:spTree>
    <p:extLst>
      <p:ext uri="{BB962C8B-B14F-4D97-AF65-F5344CB8AC3E}">
        <p14:creationId xmlns="" xmlns:p14="http://schemas.microsoft.com/office/powerpoint/2010/main" val="155028223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371475" y="1422400"/>
            <a:ext cx="8286750" cy="4899025"/>
          </a:xfrm>
        </p:spPr>
        <p:txBody>
          <a:bodyPr/>
          <a:lstStyle/>
          <a:p>
            <a:pPr>
              <a:spcBef>
                <a:spcPts val="600"/>
              </a:spcBef>
            </a:pPr>
            <a:r>
              <a:rPr lang="en-SG" sz="2400" dirty="0" smtClean="0">
                <a:solidFill>
                  <a:schemeClr val="tx1"/>
                </a:solidFill>
              </a:rPr>
              <a:t>You have accumulated quite a bit of basic programming experience by now.</a:t>
            </a:r>
          </a:p>
          <a:p>
            <a:pPr>
              <a:spcBef>
                <a:spcPts val="600"/>
              </a:spcBef>
            </a:pPr>
            <a:r>
              <a:rPr lang="en-US" sz="2400" dirty="0" smtClean="0">
                <a:solidFill>
                  <a:schemeClr val="tx1"/>
                </a:solidFill>
              </a:rPr>
              <a:t>Today, we will study some simple yet useful classical algorithms which find their place in many CS applications</a:t>
            </a:r>
            <a:endParaRPr lang="en-SG" sz="2400" dirty="0" smtClean="0">
              <a:solidFill>
                <a:schemeClr val="tx1"/>
              </a:solidFill>
            </a:endParaRPr>
          </a:p>
          <a:p>
            <a:pPr lvl="1">
              <a:spcBef>
                <a:spcPts val="600"/>
              </a:spcBef>
              <a:buSzPct val="60000"/>
            </a:pPr>
            <a:r>
              <a:rPr lang="en-SG" sz="2000" dirty="0" smtClean="0">
                <a:solidFill>
                  <a:srgbClr val="0000FF"/>
                </a:solidFill>
              </a:rPr>
              <a:t>Searching</a:t>
            </a:r>
            <a:r>
              <a:rPr lang="en-SG" sz="2000" dirty="0" smtClean="0"/>
              <a:t> for some data amid very large collection of data</a:t>
            </a:r>
          </a:p>
          <a:p>
            <a:pPr lvl="1">
              <a:spcBef>
                <a:spcPts val="600"/>
              </a:spcBef>
              <a:buSzPct val="60000"/>
            </a:pPr>
            <a:r>
              <a:rPr lang="en-US" sz="2000" dirty="0" smtClean="0">
                <a:solidFill>
                  <a:srgbClr val="0000FF"/>
                </a:solidFill>
              </a:rPr>
              <a:t>Sorting</a:t>
            </a:r>
            <a:r>
              <a:rPr lang="en-US" sz="2000" dirty="0" smtClean="0"/>
              <a:t> very large collection of data according to some order</a:t>
            </a:r>
          </a:p>
          <a:p>
            <a:pPr lvl="1">
              <a:spcBef>
                <a:spcPts val="600"/>
              </a:spcBef>
              <a:buSzPct val="60000"/>
            </a:pPr>
            <a:r>
              <a:rPr lang="en-US" dirty="0" smtClean="0"/>
              <a:t>How large is the collection of data that we are considering?</a:t>
            </a:r>
            <a:endParaRPr lang="en-SG" sz="2000" dirty="0" smtClean="0"/>
          </a:p>
          <a:p>
            <a:pPr>
              <a:spcBef>
                <a:spcPts val="1200"/>
              </a:spcBef>
            </a:pPr>
            <a:r>
              <a:rPr lang="en-US" sz="2400" dirty="0" smtClean="0">
                <a:solidFill>
                  <a:schemeClr val="tx1"/>
                </a:solidFill>
              </a:rPr>
              <a:t>We will begin with an algorithm (idea), and show how the algorithm is transformed into a C program (implementation).</a:t>
            </a:r>
          </a:p>
          <a:p>
            <a:pPr>
              <a:spcBef>
                <a:spcPts val="1200"/>
              </a:spcBef>
            </a:pPr>
            <a:r>
              <a:rPr lang="en-US" sz="2400" dirty="0" smtClean="0">
                <a:solidFill>
                  <a:schemeClr val="tx1"/>
                </a:solidFill>
              </a:rPr>
              <a:t>This brings back (reminds you) our very first lecture: the </a:t>
            </a:r>
            <a:r>
              <a:rPr lang="en-US" sz="2400" u="sng" dirty="0" smtClean="0"/>
              <a:t>importance of beginning with an algorithm</a:t>
            </a:r>
            <a:r>
              <a:rPr lang="en-US" sz="2400" dirty="0" smtClean="0">
                <a:solidFill>
                  <a:schemeClr val="tx1"/>
                </a:solidFill>
              </a:rPr>
              <a:t>.</a:t>
            </a:r>
            <a:endParaRPr lang="en-SG" sz="2400" dirty="0" smtClean="0">
              <a:solidFill>
                <a:schemeClr val="tx1"/>
              </a:solidFill>
            </a:endParaRPr>
          </a:p>
        </p:txBody>
      </p:sp>
      <p:sp>
        <p:nvSpPr>
          <p:cNvPr id="2" name="Title 1"/>
          <p:cNvSpPr>
            <a:spLocks noGrp="1"/>
          </p:cNvSpPr>
          <p:nvPr>
            <p:ph type="title"/>
          </p:nvPr>
        </p:nvSpPr>
        <p:spPr/>
        <p:txBody>
          <a:bodyPr/>
          <a:lstStyle/>
          <a:p>
            <a:r>
              <a:rPr lang="en-US" dirty="0" smtClean="0"/>
              <a:t>2. Overall Introduction</a:t>
            </a:r>
            <a:endParaRPr lang="en-SG" dirty="0"/>
          </a:p>
        </p:txBody>
      </p:sp>
      <p:sp>
        <p:nvSpPr>
          <p:cNvPr id="5" name="Slide Number Placeholder 4"/>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8</a:t>
            </a:fld>
            <a:endParaRPr lang="en-SG" dirty="0">
              <a:solidFill>
                <a:srgbClr val="000000"/>
              </a:solidFill>
            </a:endParaRP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barn(inVertical)">
                                      <p:cBhvr>
                                        <p:cTn id="7" dur="500"/>
                                        <p:tgtEl>
                                          <p:spTgt spid="163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387">
                                            <p:txEl>
                                              <p:pRg st="2" end="2"/>
                                            </p:txEl>
                                          </p:spTgt>
                                        </p:tgtEl>
                                        <p:attrNameLst>
                                          <p:attrName>style.visibility</p:attrName>
                                        </p:attrNameLst>
                                      </p:cBhvr>
                                      <p:to>
                                        <p:strVal val="visible"/>
                                      </p:to>
                                    </p:set>
                                    <p:animEffect transition="in" filter="barn(inVertical)">
                                      <p:cBhvr>
                                        <p:cTn id="12" dur="500"/>
                                        <p:tgtEl>
                                          <p:spTgt spid="16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animEffect transition="in" filter="barn(inVertical)">
                                      <p:cBhvr>
                                        <p:cTn id="17" dur="500"/>
                                        <p:tgtEl>
                                          <p:spTgt spid="163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6387">
                                            <p:txEl>
                                              <p:pRg st="4" end="4"/>
                                            </p:txEl>
                                          </p:spTgt>
                                        </p:tgtEl>
                                        <p:attrNameLst>
                                          <p:attrName>style.visibility</p:attrName>
                                        </p:attrNameLst>
                                      </p:cBhvr>
                                      <p:to>
                                        <p:strVal val="visible"/>
                                      </p:to>
                                    </p:set>
                                    <p:animEffect transition="in" filter="barn(inVertical)">
                                      <p:cBhvr>
                                        <p:cTn id="22" dur="500"/>
                                        <p:tgtEl>
                                          <p:spTgt spid="1638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animEffect transition="in" filter="barn(inVertical)">
                                      <p:cBhvr>
                                        <p:cTn id="27" dur="500"/>
                                        <p:tgtEl>
                                          <p:spTgt spid="1638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6387">
                                            <p:txEl>
                                              <p:pRg st="6" end="6"/>
                                            </p:txEl>
                                          </p:spTgt>
                                        </p:tgtEl>
                                        <p:attrNameLst>
                                          <p:attrName>style.visibility</p:attrName>
                                        </p:attrNameLst>
                                      </p:cBhvr>
                                      <p:to>
                                        <p:strVal val="visible"/>
                                      </p:to>
                                    </p:set>
                                    <p:animEffect transition="in" filter="barn(inVertical)">
                                      <p:cBhvr>
                                        <p:cTn id="32" dur="5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22614-Clipart-Illustration-Of-A-Yellow-Man-Kneeling-On-One-Knee-To-Look-Closer-At-Something-While-Inspecting-Or-Investigating.jp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672388" y="196850"/>
            <a:ext cx="1301750" cy="1301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Rectangle 3"/>
          <p:cNvSpPr>
            <a:spLocks noGrp="1" noChangeArrowheads="1"/>
          </p:cNvSpPr>
          <p:nvPr>
            <p:ph idx="1"/>
          </p:nvPr>
        </p:nvSpPr>
        <p:spPr>
          <a:xfrm>
            <a:off x="371475" y="1422400"/>
            <a:ext cx="7880350" cy="4470400"/>
          </a:xfrm>
        </p:spPr>
        <p:txBody>
          <a:bodyPr/>
          <a:lstStyle/>
          <a:p>
            <a:pPr>
              <a:spcBef>
                <a:spcPts val="600"/>
              </a:spcBef>
            </a:pPr>
            <a:r>
              <a:rPr lang="en-SG" sz="2400" dirty="0" smtClean="0"/>
              <a:t>Searching</a:t>
            </a:r>
            <a:r>
              <a:rPr lang="en-SG" sz="2400" dirty="0" smtClean="0">
                <a:solidFill>
                  <a:schemeClr val="tx1"/>
                </a:solidFill>
              </a:rPr>
              <a:t> is a common task that we carry out without much thought everyday.</a:t>
            </a:r>
          </a:p>
          <a:p>
            <a:pPr lvl="1">
              <a:spcBef>
                <a:spcPts val="600"/>
              </a:spcBef>
              <a:buSzPct val="60000"/>
            </a:pPr>
            <a:r>
              <a:rPr lang="en-SG" sz="2000" dirty="0" smtClean="0"/>
              <a:t>Searching for a location in a map</a:t>
            </a:r>
          </a:p>
          <a:p>
            <a:pPr lvl="1">
              <a:spcBef>
                <a:spcPts val="600"/>
              </a:spcBef>
              <a:buSzPct val="60000"/>
            </a:pPr>
            <a:r>
              <a:rPr lang="en-SG" sz="2000" dirty="0" smtClean="0"/>
              <a:t>Searching for the contact of a particular person</a:t>
            </a:r>
          </a:p>
          <a:p>
            <a:pPr lvl="1">
              <a:spcBef>
                <a:spcPts val="600"/>
              </a:spcBef>
              <a:buSzPct val="60000"/>
            </a:pPr>
            <a:r>
              <a:rPr lang="en-SG" sz="2000" dirty="0" smtClean="0"/>
              <a:t>Searching for a nice picture for your project report</a:t>
            </a:r>
          </a:p>
          <a:p>
            <a:pPr lvl="1">
              <a:spcBef>
                <a:spcPts val="600"/>
              </a:spcBef>
              <a:buSzPct val="60000"/>
            </a:pPr>
            <a:r>
              <a:rPr lang="en-SG" sz="2000" dirty="0" smtClean="0"/>
              <a:t>Searching for a research paper required in your course.</a:t>
            </a:r>
          </a:p>
          <a:p>
            <a:pPr>
              <a:spcBef>
                <a:spcPts val="1200"/>
              </a:spcBef>
            </a:pPr>
            <a:r>
              <a:rPr lang="en-US" sz="2400" dirty="0" smtClean="0">
                <a:solidFill>
                  <a:schemeClr val="tx1"/>
                </a:solidFill>
              </a:rPr>
              <a:t>In this lecture, you will learn how to search for an item (sometimes called a </a:t>
            </a:r>
            <a:r>
              <a:rPr lang="en-US" sz="2400" dirty="0" smtClean="0"/>
              <a:t>search key</a:t>
            </a:r>
            <a:r>
              <a:rPr lang="en-US" sz="2400" dirty="0" smtClean="0">
                <a:solidFill>
                  <a:schemeClr val="tx1"/>
                </a:solidFill>
              </a:rPr>
              <a:t>) in an array.</a:t>
            </a:r>
            <a:endParaRPr lang="en-SG" sz="2400" dirty="0" smtClean="0">
              <a:solidFill>
                <a:schemeClr val="tx1"/>
              </a:solidFill>
            </a:endParaRPr>
          </a:p>
        </p:txBody>
      </p:sp>
      <p:sp>
        <p:nvSpPr>
          <p:cNvPr id="3" name="Title 2"/>
          <p:cNvSpPr>
            <a:spLocks noGrp="1"/>
          </p:cNvSpPr>
          <p:nvPr>
            <p:ph type="title"/>
          </p:nvPr>
        </p:nvSpPr>
        <p:spPr/>
        <p:txBody>
          <a:bodyPr/>
          <a:lstStyle/>
          <a:p>
            <a:r>
              <a:rPr lang="en-US" dirty="0" smtClean="0"/>
              <a:t>3. Introduction to Searching </a:t>
            </a:r>
            <a:r>
              <a:rPr lang="en-US" dirty="0"/>
              <a:t>(1/2)</a:t>
            </a:r>
            <a:endParaRPr lang="en-SG" dirty="0"/>
          </a:p>
        </p:txBody>
      </p:sp>
      <p:sp>
        <p:nvSpPr>
          <p:cNvPr id="6" name="Slide Number Placeholder 5"/>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9</a:t>
            </a:fld>
            <a:endParaRPr lang="en-SG" dirty="0">
              <a:solidFill>
                <a:srgbClr val="000000"/>
              </a:solidFill>
            </a:endParaRPr>
          </a:p>
        </p:txBody>
      </p:sp>
      <p:sp>
        <p:nvSpPr>
          <p:cNvPr id="4" name="Footer Placeholder 3"/>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ixel">
  <a:themeElements>
    <a:clrScheme name="Custom 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00000"/>
      </a:hlink>
      <a:folHlink>
        <a:srgbClr val="CC99FF"/>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cap="flat" cmpd="sng" algn="ctr">
          <a:solidFill>
            <a:srgbClr val="0000FF"/>
          </a:solidFill>
          <a:prstDash val="solid"/>
          <a:tailEnd type="triangle"/>
        </a:ln>
        <a:effectLst/>
        <a:extLst/>
      </a:spPr>
      <a:bodyPr anchor="ctr"/>
      <a:lstStyle>
        <a:defPPr>
          <a:defRPr>
            <a:latin typeface="Times New Roman" pitchFamily="18" charset="0"/>
          </a:defRPr>
        </a:defPPr>
      </a:lstStyle>
    </a:spDef>
    <a:lnDef>
      <a:spPr bwMode="auto">
        <a:noFill/>
        <a:ln w="28575" cap="flat" cmpd="sng" algn="ctr">
          <a:solidFill>
            <a:srgbClr val="0000FF"/>
          </a:solidFill>
          <a:prstDash val="solid"/>
          <a:tailEnd type="triangle"/>
        </a:ln>
        <a:effectLst/>
      </a:spPr>
      <a:body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19868</TotalTime>
  <Words>5272</Words>
  <Application>Microsoft Office PowerPoint</Application>
  <PresentationFormat>On-screen Show (4:3)</PresentationFormat>
  <Paragraphs>1124</Paragraphs>
  <Slides>50</Slides>
  <Notes>49</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1_Pixel</vt:lpstr>
      <vt:lpstr>CS1010: Programming Methodology http://www.comp.nus.edu.sg/~cs1010/</vt:lpstr>
      <vt:lpstr>Week 10: Searching and Sorting</vt:lpstr>
      <vt:lpstr>Week 10: Outline (1/2)</vt:lpstr>
      <vt:lpstr>Week 10: Outline (2/2)</vt:lpstr>
      <vt:lpstr>1. Week 9 Ex #3: Arrow Program (1/2)</vt:lpstr>
      <vt:lpstr>1. Week 9 Ex #3: Arrow Program (2/2)</vt:lpstr>
      <vt:lpstr>Slide 7</vt:lpstr>
      <vt:lpstr>2. Overall Introduction</vt:lpstr>
      <vt:lpstr>3. Introduction to Searching (1/2)</vt:lpstr>
      <vt:lpstr>3. Introduction to Searching (2/2)</vt:lpstr>
      <vt:lpstr>3. Introduction to Searching (2/2)</vt:lpstr>
      <vt:lpstr>4. Linear Search</vt:lpstr>
      <vt:lpstr>4. Demo #1: Linear Search</vt:lpstr>
      <vt:lpstr>4. Linear Search: Performance Analysis</vt:lpstr>
      <vt:lpstr>5. Exercise #1: Compatible Teammate (1/4)</vt:lpstr>
      <vt:lpstr>5. Exercise #1: Compatible Teammate (2/4)</vt:lpstr>
      <vt:lpstr>5. Exercise #1: Compatible Teammate (3/4)</vt:lpstr>
      <vt:lpstr>5. Exercise #1: Compatible Teammate (4/4)</vt:lpstr>
      <vt:lpstr>6. Binary Search (1/6)</vt:lpstr>
      <vt:lpstr>6. Binary Search (2/6)</vt:lpstr>
      <vt:lpstr>6. Binary Search (3/6)</vt:lpstr>
      <vt:lpstr>6. Binary Search (4/6)</vt:lpstr>
      <vt:lpstr>6. Binary Search (5/6): Performance</vt:lpstr>
      <vt:lpstr>6. Binary Search (6/6): Code</vt:lpstr>
      <vt:lpstr>7. Introduction to Sorting (1/2)</vt:lpstr>
      <vt:lpstr>7. Introduction to Sorting (2/2)</vt:lpstr>
      <vt:lpstr>8. Selection Sort (1/3)</vt:lpstr>
      <vt:lpstr>8. Selection Sort (2/3)</vt:lpstr>
      <vt:lpstr>8. Selection Sort (3/3)</vt:lpstr>
      <vt:lpstr>8. Demo #2: Selection Sort</vt:lpstr>
      <vt:lpstr>8. Selection Sort: Performance</vt:lpstr>
      <vt:lpstr>8. Selection Sort</vt:lpstr>
      <vt:lpstr>9. Exercise #2: Points and Lines (1/6) </vt:lpstr>
      <vt:lpstr>9. Exercise #2: Points and Lines (2/6) </vt:lpstr>
      <vt:lpstr>9. Exercise #2: Points and Lines (3/6) </vt:lpstr>
      <vt:lpstr>9. Exercise #2: Points and Lines (4/6) </vt:lpstr>
      <vt:lpstr>9. Exercise #2: Points and Lines (5/6) </vt:lpstr>
      <vt:lpstr>9. Exercise #2: Points and Lines (6/6) </vt:lpstr>
      <vt:lpstr>10. Bubble Sort</vt:lpstr>
      <vt:lpstr>10. One Pass of Bubble Sort</vt:lpstr>
      <vt:lpstr>10. Demo #3: Bubble Sort</vt:lpstr>
      <vt:lpstr>10. Bubble Sort Performance</vt:lpstr>
      <vt:lpstr>10. Bubble Sort: Enhanced version</vt:lpstr>
      <vt:lpstr>11. More Sorting Algorithms </vt:lpstr>
      <vt:lpstr>12. Animated Sorting Algorithms</vt:lpstr>
      <vt:lpstr>13. Exercise #3: Module Sorting (take-home) (1/2)</vt:lpstr>
      <vt:lpstr>13. Exercise #3: Module Sorting (take-home) (2/2)</vt:lpstr>
      <vt:lpstr>Summary for Today</vt:lpstr>
      <vt:lpstr>Announcements/Things-to-do</vt:lpstr>
      <vt:lpstr>End of File</vt:lpstr>
    </vt:vector>
  </TitlesOfParts>
  <Company>SoC, NUS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10</dc:subject>
  <dc:creator>Aaron Tan</dc:creator>
  <cp:lastModifiedBy>dcsksc</cp:lastModifiedBy>
  <cp:revision>1210</cp:revision>
  <dcterms:created xsi:type="dcterms:W3CDTF">1998-09-05T15:03:32Z</dcterms:created>
  <dcterms:modified xsi:type="dcterms:W3CDTF">2012-10-24T03:44:05Z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