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782" r:id="rId1"/>
  </p:sldMasterIdLst>
  <p:notesMasterIdLst>
    <p:notesMasterId r:id="rId78"/>
  </p:notesMasterIdLst>
  <p:handoutMasterIdLst>
    <p:handoutMasterId r:id="rId79"/>
  </p:handoutMasterIdLst>
  <p:sldIdLst>
    <p:sldId id="256" r:id="rId2"/>
    <p:sldId id="327" r:id="rId3"/>
    <p:sldId id="453" r:id="rId4"/>
    <p:sldId id="568" r:id="rId5"/>
    <p:sldId id="644" r:id="rId6"/>
    <p:sldId id="645" r:id="rId7"/>
    <p:sldId id="647" r:id="rId8"/>
    <p:sldId id="648" r:id="rId9"/>
    <p:sldId id="649" r:id="rId10"/>
    <p:sldId id="650" r:id="rId11"/>
    <p:sldId id="536" r:id="rId12"/>
    <p:sldId id="582" r:id="rId13"/>
    <p:sldId id="550" r:id="rId14"/>
    <p:sldId id="631" r:id="rId15"/>
    <p:sldId id="586" r:id="rId16"/>
    <p:sldId id="587" r:id="rId17"/>
    <p:sldId id="465" r:id="rId18"/>
    <p:sldId id="632" r:id="rId19"/>
    <p:sldId id="633" r:id="rId20"/>
    <p:sldId id="554" r:id="rId21"/>
    <p:sldId id="466" r:id="rId22"/>
    <p:sldId id="459" r:id="rId23"/>
    <p:sldId id="636" r:id="rId24"/>
    <p:sldId id="637" r:id="rId25"/>
    <p:sldId id="596" r:id="rId26"/>
    <p:sldId id="622" r:id="rId27"/>
    <p:sldId id="651" r:id="rId28"/>
    <p:sldId id="598" r:id="rId29"/>
    <p:sldId id="652" r:id="rId30"/>
    <p:sldId id="638" r:id="rId31"/>
    <p:sldId id="623" r:id="rId32"/>
    <p:sldId id="624" r:id="rId33"/>
    <p:sldId id="602" r:id="rId34"/>
    <p:sldId id="605" r:id="rId35"/>
    <p:sldId id="653" r:id="rId36"/>
    <p:sldId id="629" r:id="rId37"/>
    <p:sldId id="635" r:id="rId38"/>
    <p:sldId id="625" r:id="rId39"/>
    <p:sldId id="626" r:id="rId40"/>
    <p:sldId id="627" r:id="rId41"/>
    <p:sldId id="628" r:id="rId42"/>
    <p:sldId id="616" r:id="rId43"/>
    <p:sldId id="643" r:id="rId44"/>
    <p:sldId id="654" r:id="rId45"/>
    <p:sldId id="630" r:id="rId46"/>
    <p:sldId id="619" r:id="rId47"/>
    <p:sldId id="620" r:id="rId48"/>
    <p:sldId id="621" r:id="rId49"/>
    <p:sldId id="640" r:id="rId50"/>
    <p:sldId id="641" r:id="rId51"/>
    <p:sldId id="642" r:id="rId52"/>
    <p:sldId id="612" r:id="rId53"/>
    <p:sldId id="609" r:id="rId54"/>
    <p:sldId id="613" r:id="rId55"/>
    <p:sldId id="608" r:id="rId56"/>
    <p:sldId id="547" r:id="rId57"/>
    <p:sldId id="581" r:id="rId58"/>
    <p:sldId id="541" r:id="rId59"/>
    <p:sldId id="571" r:id="rId60"/>
    <p:sldId id="572" r:id="rId61"/>
    <p:sldId id="573" r:id="rId62"/>
    <p:sldId id="574" r:id="rId63"/>
    <p:sldId id="575" r:id="rId64"/>
    <p:sldId id="576" r:id="rId65"/>
    <p:sldId id="577" r:id="rId66"/>
    <p:sldId id="578" r:id="rId67"/>
    <p:sldId id="579" r:id="rId68"/>
    <p:sldId id="529" r:id="rId69"/>
    <p:sldId id="530" r:id="rId70"/>
    <p:sldId id="531" r:id="rId71"/>
    <p:sldId id="542" r:id="rId72"/>
    <p:sldId id="532" r:id="rId73"/>
    <p:sldId id="534" r:id="rId74"/>
    <p:sldId id="500" r:id="rId75"/>
    <p:sldId id="448" r:id="rId76"/>
    <p:sldId id="308" r:id="rId77"/>
  </p:sldIdLst>
  <p:sldSz cx="9144000" cy="6858000" type="screen4x3"/>
  <p:notesSz cx="6662738" cy="9832975"/>
  <p:defaultTextStyle>
    <a:defPPr>
      <a:defRPr lang="en-US"/>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00"/>
    <a:srgbClr val="0000FF"/>
    <a:srgbClr val="FFCCCC"/>
    <a:srgbClr val="FFFF99"/>
    <a:srgbClr val="800000"/>
    <a:srgbClr val="6600FF"/>
    <a:srgbClr val="CCFFFF"/>
    <a:srgbClr val="CCECFF"/>
    <a:srgbClr val="66FFFF"/>
    <a:srgbClr val="CC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2336" autoAdjust="0"/>
    <p:restoredTop sz="84746" autoAdjust="0"/>
  </p:normalViewPr>
  <p:slideViewPr>
    <p:cSldViewPr snapToGrid="0">
      <p:cViewPr>
        <p:scale>
          <a:sx n="60" d="100"/>
          <a:sy n="60" d="100"/>
        </p:scale>
        <p:origin x="-1483" y="-5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12342"/>
    </p:cViewPr>
  </p:sorterViewPr>
  <p:notesViewPr>
    <p:cSldViewPr snapToGrid="0">
      <p:cViewPr>
        <p:scale>
          <a:sx n="100" d="100"/>
          <a:sy n="100" d="100"/>
        </p:scale>
        <p:origin x="-1310" y="-58"/>
      </p:cViewPr>
      <p:guideLst>
        <p:guide orient="horz" pos="3098"/>
        <p:guide pos="2099"/>
      </p:guideLst>
    </p:cSldViewPr>
  </p:notesViewPr>
  <p:gridSpacing cx="45005" cy="45005"/>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handoutMaster" Target="handoutMasters/handoutMaster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notesMaster" Target="notesMasters/notesMaster1.xml"/><Relationship Id="rId8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2466" name="Rectangle 1026"/>
          <p:cNvSpPr>
            <a:spLocks noGrp="1" noChangeArrowheads="1"/>
          </p:cNvSpPr>
          <p:nvPr>
            <p:ph type="hdr" sz="quarter"/>
          </p:nvPr>
        </p:nvSpPr>
        <p:spPr bwMode="auto">
          <a:xfrm>
            <a:off x="0" y="0"/>
            <a:ext cx="2889250" cy="492125"/>
          </a:xfrm>
          <a:prstGeom prst="rect">
            <a:avLst/>
          </a:prstGeom>
          <a:noFill/>
          <a:ln w="12700" cap="sq">
            <a:noFill/>
            <a:miter lim="800000"/>
            <a:headEnd type="none" w="sm" len="sm"/>
            <a:tailEnd type="none" w="sm" len="sm"/>
          </a:ln>
          <a:effectLst/>
        </p:spPr>
        <p:txBody>
          <a:bodyPr vert="horz" wrap="square" lIns="94221" tIns="47110" rIns="94221" bIns="47110" numCol="1" anchor="t" anchorCtr="0" compatLnSpc="1">
            <a:prstTxWarp prst="textNoShape">
              <a:avLst/>
            </a:prstTxWarp>
          </a:bodyPr>
          <a:lstStyle>
            <a:lvl1pPr defTabSz="942569" eaLnBrk="0" hangingPunct="0">
              <a:defRPr sz="1300">
                <a:latin typeface="Times New Roman" pitchFamily="18" charset="0"/>
                <a:cs typeface="Arial" charset="0"/>
              </a:defRPr>
            </a:lvl1pPr>
          </a:lstStyle>
          <a:p>
            <a:pPr>
              <a:defRPr/>
            </a:pPr>
            <a:r>
              <a:rPr lang="en-GB"/>
              <a:t>CS1010 Programming Methodology</a:t>
            </a:r>
          </a:p>
        </p:txBody>
      </p:sp>
      <p:sp>
        <p:nvSpPr>
          <p:cNvPr id="62467" name="Rectangle 1027"/>
          <p:cNvSpPr>
            <a:spLocks noGrp="1" noChangeArrowheads="1"/>
          </p:cNvSpPr>
          <p:nvPr>
            <p:ph type="dt" sz="quarter" idx="1"/>
          </p:nvPr>
        </p:nvSpPr>
        <p:spPr bwMode="auto">
          <a:xfrm>
            <a:off x="3773488" y="0"/>
            <a:ext cx="2889250" cy="492125"/>
          </a:xfrm>
          <a:prstGeom prst="rect">
            <a:avLst/>
          </a:prstGeom>
          <a:noFill/>
          <a:ln w="12700" cap="sq">
            <a:noFill/>
            <a:miter lim="800000"/>
            <a:headEnd type="none" w="sm" len="sm"/>
            <a:tailEnd type="none" w="sm" len="sm"/>
          </a:ln>
          <a:effectLst/>
        </p:spPr>
        <p:txBody>
          <a:bodyPr vert="horz" wrap="square" lIns="94221" tIns="47110" rIns="94221" bIns="47110" numCol="1" anchor="t" anchorCtr="0" compatLnSpc="1">
            <a:prstTxWarp prst="textNoShape">
              <a:avLst/>
            </a:prstTxWarp>
          </a:bodyPr>
          <a:lstStyle>
            <a:lvl1pPr algn="r" defTabSz="942070" eaLnBrk="0" hangingPunct="0">
              <a:defRPr sz="1300">
                <a:latin typeface="Times New Roman" pitchFamily="18" charset="0"/>
                <a:cs typeface="Arial" charset="0"/>
              </a:defRPr>
            </a:lvl1pPr>
          </a:lstStyle>
          <a:p>
            <a:pPr>
              <a:defRPr/>
            </a:pPr>
            <a:endParaRPr lang="en-GB"/>
          </a:p>
        </p:txBody>
      </p:sp>
      <p:sp>
        <p:nvSpPr>
          <p:cNvPr id="62468" name="Rectangle 1028"/>
          <p:cNvSpPr>
            <a:spLocks noGrp="1" noChangeArrowheads="1"/>
          </p:cNvSpPr>
          <p:nvPr>
            <p:ph type="ftr" sz="quarter" idx="2"/>
          </p:nvPr>
        </p:nvSpPr>
        <p:spPr bwMode="auto">
          <a:xfrm>
            <a:off x="0" y="9340850"/>
            <a:ext cx="2889250" cy="492125"/>
          </a:xfrm>
          <a:prstGeom prst="rect">
            <a:avLst/>
          </a:prstGeom>
          <a:noFill/>
          <a:ln w="12700" cap="sq">
            <a:noFill/>
            <a:miter lim="800000"/>
            <a:headEnd type="none" w="sm" len="sm"/>
            <a:tailEnd type="none" w="sm" len="sm"/>
          </a:ln>
          <a:effectLst/>
        </p:spPr>
        <p:txBody>
          <a:bodyPr vert="horz" wrap="square" lIns="94221" tIns="47110" rIns="94221" bIns="47110" numCol="1" anchor="b" anchorCtr="0" compatLnSpc="1">
            <a:prstTxWarp prst="textNoShape">
              <a:avLst/>
            </a:prstTxWarp>
          </a:bodyPr>
          <a:lstStyle>
            <a:lvl1pPr defTabSz="942070" eaLnBrk="0" hangingPunct="0">
              <a:defRPr sz="1300">
                <a:latin typeface="Times New Roman" pitchFamily="18" charset="0"/>
                <a:cs typeface="Arial" charset="0"/>
              </a:defRPr>
            </a:lvl1pPr>
          </a:lstStyle>
          <a:p>
            <a:pPr>
              <a:defRPr/>
            </a:pPr>
            <a:endParaRPr lang="en-GB"/>
          </a:p>
        </p:txBody>
      </p:sp>
      <p:sp>
        <p:nvSpPr>
          <p:cNvPr id="62469" name="Rectangle 1029"/>
          <p:cNvSpPr>
            <a:spLocks noGrp="1" noChangeArrowheads="1"/>
          </p:cNvSpPr>
          <p:nvPr>
            <p:ph type="sldNum" sz="quarter" idx="3"/>
          </p:nvPr>
        </p:nvSpPr>
        <p:spPr bwMode="auto">
          <a:xfrm>
            <a:off x="3773488" y="9340850"/>
            <a:ext cx="2889250" cy="492125"/>
          </a:xfrm>
          <a:prstGeom prst="rect">
            <a:avLst/>
          </a:prstGeom>
          <a:noFill/>
          <a:ln w="12700" cap="sq">
            <a:noFill/>
            <a:miter lim="800000"/>
            <a:headEnd type="none" w="sm" len="sm"/>
            <a:tailEnd type="none" w="sm" len="sm"/>
          </a:ln>
          <a:effectLst/>
        </p:spPr>
        <p:txBody>
          <a:bodyPr vert="horz" wrap="square" lIns="94221" tIns="47110" rIns="94221" bIns="47110" numCol="1" anchor="b" anchorCtr="0" compatLnSpc="1">
            <a:prstTxWarp prst="textNoShape">
              <a:avLst/>
            </a:prstTxWarp>
          </a:bodyPr>
          <a:lstStyle>
            <a:lvl1pPr algn="r" defTabSz="942070" eaLnBrk="0" hangingPunct="0">
              <a:defRPr sz="1300">
                <a:latin typeface="Times New Roman" pitchFamily="18" charset="0"/>
                <a:cs typeface="Arial" charset="0"/>
              </a:defRPr>
            </a:lvl1pPr>
          </a:lstStyle>
          <a:p>
            <a:pPr>
              <a:defRPr/>
            </a:pPr>
            <a:fld id="{B086F2A8-2ECF-4467-BE26-D71515D4E1F7}" type="slidenum">
              <a:rPr lang="en-GB"/>
              <a:pPr>
                <a:defRPr/>
              </a:pPr>
              <a:t>‹#›</a:t>
            </a:fld>
            <a:endParaRPr lang="en-GB"/>
          </a:p>
        </p:txBody>
      </p:sp>
    </p:spTree>
    <p:extLst>
      <p:ext uri="{BB962C8B-B14F-4D97-AF65-F5344CB8AC3E}">
        <p14:creationId xmlns:p14="http://schemas.microsoft.com/office/powerpoint/2010/main" val="310179714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0418" name="Rectangle 2"/>
          <p:cNvSpPr>
            <a:spLocks noGrp="1" noChangeArrowheads="1"/>
          </p:cNvSpPr>
          <p:nvPr>
            <p:ph type="hdr" sz="quarter"/>
          </p:nvPr>
        </p:nvSpPr>
        <p:spPr bwMode="auto">
          <a:xfrm>
            <a:off x="0" y="0"/>
            <a:ext cx="2889250" cy="492125"/>
          </a:xfrm>
          <a:prstGeom prst="rect">
            <a:avLst/>
          </a:prstGeom>
          <a:noFill/>
          <a:ln w="12700" cap="sq">
            <a:noFill/>
            <a:miter lim="800000"/>
            <a:headEnd type="none" w="sm" len="sm"/>
            <a:tailEnd type="none" w="sm" len="sm"/>
          </a:ln>
          <a:effectLst/>
        </p:spPr>
        <p:txBody>
          <a:bodyPr vert="horz" wrap="square" lIns="94221" tIns="47110" rIns="94221" bIns="47110" numCol="1" anchor="t" anchorCtr="0" compatLnSpc="1">
            <a:prstTxWarp prst="textNoShape">
              <a:avLst/>
            </a:prstTxWarp>
          </a:bodyPr>
          <a:lstStyle>
            <a:lvl1pPr defTabSz="942569" eaLnBrk="0" hangingPunct="0">
              <a:defRPr lang="en-GB" sz="1400">
                <a:latin typeface="+mj-lt"/>
                <a:cs typeface="Arial" charset="0"/>
              </a:defRPr>
            </a:lvl1pPr>
          </a:lstStyle>
          <a:p>
            <a:pPr>
              <a:defRPr/>
            </a:pPr>
            <a:r>
              <a:rPr lang="en-US"/>
              <a:t>CS1010 Programming Methodology</a:t>
            </a:r>
          </a:p>
        </p:txBody>
      </p:sp>
      <p:sp>
        <p:nvSpPr>
          <p:cNvPr id="79875" name="Rectangle 4"/>
          <p:cNvSpPr>
            <a:spLocks noGrp="1" noRot="1" noChangeAspect="1" noChangeArrowheads="1" noTextEdit="1"/>
          </p:cNvSpPr>
          <p:nvPr>
            <p:ph type="sldImg" idx="2"/>
          </p:nvPr>
        </p:nvSpPr>
        <p:spPr bwMode="auto">
          <a:xfrm>
            <a:off x="874713" y="738188"/>
            <a:ext cx="4914900" cy="3686175"/>
          </a:xfrm>
          <a:prstGeom prst="rect">
            <a:avLst/>
          </a:prstGeom>
          <a:noFill/>
          <a:ln w="9525">
            <a:solidFill>
              <a:srgbClr val="000000"/>
            </a:solidFill>
            <a:miter lim="800000"/>
            <a:headEnd/>
            <a:tailEnd/>
          </a:ln>
        </p:spPr>
      </p:sp>
      <p:sp>
        <p:nvSpPr>
          <p:cNvPr id="60421" name="Rectangle 5"/>
          <p:cNvSpPr>
            <a:spLocks noGrp="1" noChangeArrowheads="1"/>
          </p:cNvSpPr>
          <p:nvPr>
            <p:ph type="body" sz="quarter" idx="3"/>
          </p:nvPr>
        </p:nvSpPr>
        <p:spPr bwMode="auto">
          <a:xfrm>
            <a:off x="889000" y="4668838"/>
            <a:ext cx="4884738" cy="4425950"/>
          </a:xfrm>
          <a:prstGeom prst="rect">
            <a:avLst/>
          </a:prstGeom>
          <a:noFill/>
          <a:ln w="12700" cap="sq">
            <a:noFill/>
            <a:miter lim="800000"/>
            <a:headEnd type="none" w="sm" len="sm"/>
            <a:tailEnd type="none" w="sm" len="sm"/>
          </a:ln>
          <a:effectLst/>
        </p:spPr>
        <p:txBody>
          <a:bodyPr vert="horz" wrap="square" lIns="94221" tIns="47110" rIns="94221" bIns="47110"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60422" name="Rectangle 6"/>
          <p:cNvSpPr>
            <a:spLocks noGrp="1" noChangeArrowheads="1"/>
          </p:cNvSpPr>
          <p:nvPr>
            <p:ph type="ftr" sz="quarter" idx="4"/>
          </p:nvPr>
        </p:nvSpPr>
        <p:spPr bwMode="auto">
          <a:xfrm>
            <a:off x="0" y="9340850"/>
            <a:ext cx="2889250" cy="492125"/>
          </a:xfrm>
          <a:prstGeom prst="rect">
            <a:avLst/>
          </a:prstGeom>
          <a:noFill/>
          <a:ln w="12700" cap="sq">
            <a:noFill/>
            <a:miter lim="800000"/>
            <a:headEnd type="none" w="sm" len="sm"/>
            <a:tailEnd type="none" w="sm" len="sm"/>
          </a:ln>
          <a:effectLst/>
        </p:spPr>
        <p:txBody>
          <a:bodyPr vert="horz" wrap="square" lIns="94221" tIns="47110" rIns="94221" bIns="47110" numCol="1" anchor="b" anchorCtr="0" compatLnSpc="1">
            <a:prstTxWarp prst="textNoShape">
              <a:avLst/>
            </a:prstTxWarp>
          </a:bodyPr>
          <a:lstStyle>
            <a:lvl1pPr defTabSz="942070" eaLnBrk="0" hangingPunct="0">
              <a:defRPr sz="1300">
                <a:latin typeface="Times New Roman" pitchFamily="18" charset="0"/>
                <a:cs typeface="Arial" charset="0"/>
              </a:defRPr>
            </a:lvl1pPr>
          </a:lstStyle>
          <a:p>
            <a:pPr>
              <a:defRPr/>
            </a:pPr>
            <a:endParaRPr lang="en-GB"/>
          </a:p>
        </p:txBody>
      </p:sp>
      <p:sp>
        <p:nvSpPr>
          <p:cNvPr id="60423" name="Rectangle 7"/>
          <p:cNvSpPr>
            <a:spLocks noGrp="1" noChangeArrowheads="1"/>
          </p:cNvSpPr>
          <p:nvPr>
            <p:ph type="sldNum" sz="quarter" idx="5"/>
          </p:nvPr>
        </p:nvSpPr>
        <p:spPr bwMode="auto">
          <a:xfrm>
            <a:off x="3773488" y="9340850"/>
            <a:ext cx="2889250" cy="492125"/>
          </a:xfrm>
          <a:prstGeom prst="rect">
            <a:avLst/>
          </a:prstGeom>
          <a:noFill/>
          <a:ln w="12700" cap="sq">
            <a:noFill/>
            <a:miter lim="800000"/>
            <a:headEnd type="none" w="sm" len="sm"/>
            <a:tailEnd type="none" w="sm" len="sm"/>
          </a:ln>
          <a:effectLst/>
        </p:spPr>
        <p:txBody>
          <a:bodyPr vert="horz" wrap="square" lIns="94221" tIns="47110" rIns="94221" bIns="47110" numCol="1" anchor="b" anchorCtr="0" compatLnSpc="1">
            <a:prstTxWarp prst="textNoShape">
              <a:avLst/>
            </a:prstTxWarp>
          </a:bodyPr>
          <a:lstStyle>
            <a:lvl1pPr algn="r" defTabSz="942070" eaLnBrk="0" hangingPunct="0">
              <a:defRPr sz="1300">
                <a:latin typeface="Times New Roman" pitchFamily="18" charset="0"/>
                <a:cs typeface="Arial" charset="0"/>
              </a:defRPr>
            </a:lvl1pPr>
          </a:lstStyle>
          <a:p>
            <a:pPr>
              <a:defRPr/>
            </a:pPr>
            <a:fld id="{EB1C6C8B-51BD-4054-A92C-91001ECC0C15}" type="slidenum">
              <a:rPr lang="en-GB"/>
              <a:pPr>
                <a:defRPr/>
              </a:pPr>
              <a:t>‹#›</a:t>
            </a:fld>
            <a:endParaRPr lang="en-GB"/>
          </a:p>
        </p:txBody>
      </p:sp>
      <p:sp>
        <p:nvSpPr>
          <p:cNvPr id="8" name="Date Placeholder 7"/>
          <p:cNvSpPr>
            <a:spLocks noGrp="1"/>
          </p:cNvSpPr>
          <p:nvPr>
            <p:ph type="dt" idx="1"/>
          </p:nvPr>
        </p:nvSpPr>
        <p:spPr>
          <a:xfrm>
            <a:off x="3773488" y="0"/>
            <a:ext cx="2887662" cy="492125"/>
          </a:xfrm>
          <a:prstGeom prst="rect">
            <a:avLst/>
          </a:prstGeom>
        </p:spPr>
        <p:txBody>
          <a:bodyPr vert="horz" wrap="square" lIns="90486" tIns="45243" rIns="90486" bIns="45243" numCol="1" anchor="t" anchorCtr="0" compatLnSpc="1">
            <a:prstTxWarp prst="textNoShape">
              <a:avLst/>
            </a:prstTxWarp>
          </a:bodyPr>
          <a:lstStyle>
            <a:lvl1pPr algn="r">
              <a:defRPr sz="1200">
                <a:latin typeface="Arial" charset="0"/>
                <a:cs typeface="Arial" charset="0"/>
              </a:defRPr>
            </a:lvl1pPr>
          </a:lstStyle>
          <a:p>
            <a:pPr>
              <a:defRPr/>
            </a:pPr>
            <a:fld id="{31DF2946-66D4-430C-B96C-4F3A3751700C}" type="datetimeFigureOut">
              <a:rPr lang="en-US"/>
              <a:pPr>
                <a:defRPr/>
              </a:pPr>
              <a:t>03-Nov-12</a:t>
            </a:fld>
            <a:endParaRPr lang="en-US"/>
          </a:p>
        </p:txBody>
      </p:sp>
    </p:spTree>
    <p:extLst>
      <p:ext uri="{BB962C8B-B14F-4D97-AF65-F5344CB8AC3E}">
        <p14:creationId xmlns:p14="http://schemas.microsoft.com/office/powerpoint/2010/main" val="3430661595"/>
      </p:ext>
    </p:extLst>
  </p:cSld>
  <p:clrMap bg1="lt1" tx1="dk1" bg2="lt2" tx2="dk2" accent1="accent1" accent2="accent2" accent3="accent3" accent4="accent4" accent5="accent5" accent6="accent6" hlink="hlink" folHlink="folHlink"/>
  <p:hf ftr="0" dt="0"/>
  <p:notesStyle>
    <a:lvl1pPr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p:txBody>
          <a:bodyPr/>
          <a:lstStyle/>
          <a:p>
            <a:pPr>
              <a:defRPr/>
            </a:pPr>
            <a:r>
              <a:t>CS1010 Programming Methodology</a:t>
            </a:r>
          </a:p>
        </p:txBody>
      </p:sp>
      <p:sp>
        <p:nvSpPr>
          <p:cNvPr id="80899" name="Rectangle 1026"/>
          <p:cNvSpPr>
            <a:spLocks noGrp="1" noRot="1" noChangeAspect="1" noChangeArrowheads="1" noTextEdit="1"/>
          </p:cNvSpPr>
          <p:nvPr>
            <p:ph type="sldImg"/>
          </p:nvPr>
        </p:nvSpPr>
        <p:spPr>
          <a:ln/>
        </p:spPr>
      </p:sp>
      <p:sp>
        <p:nvSpPr>
          <p:cNvPr id="80900" name="Rectangle 1027"/>
          <p:cNvSpPr>
            <a:spLocks noGrp="1" noChangeArrowheads="1"/>
          </p:cNvSpPr>
          <p:nvPr>
            <p:ph type="body" idx="1"/>
          </p:nvPr>
        </p:nvSpPr>
        <p:spPr>
          <a:noFill/>
          <a:ln w="9525"/>
        </p:spPr>
        <p:txBody>
          <a:bodyPr/>
          <a:lstStyle/>
          <a:p>
            <a:pPr eaLnBrk="1" hangingPunct="1"/>
            <a:endParaRPr lang="en-GB" dirty="0" smtClean="0">
              <a:cs typeface="Arial"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txBox="1">
            <a:spLocks noGrp="1" noChangeArrowheads="1"/>
          </p:cNvSpPr>
          <p:nvPr/>
        </p:nvSpPr>
        <p:spPr bwMode="auto">
          <a:xfrm>
            <a:off x="0" y="0"/>
            <a:ext cx="2887663"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lIns="95310" tIns="47655" rIns="95310" bIns="47655"/>
          <a:lstStyle>
            <a:lvl1pPr defTabSz="950913" eaLnBrk="0" hangingPunct="0">
              <a:defRPr>
                <a:solidFill>
                  <a:schemeClr val="tx1"/>
                </a:solidFill>
                <a:latin typeface="Arial" charset="0"/>
                <a:cs typeface="Arial" charset="0"/>
              </a:defRPr>
            </a:lvl1pPr>
            <a:lvl2pPr marL="742950" indent="-285750" defTabSz="950913" eaLnBrk="0" hangingPunct="0">
              <a:defRPr>
                <a:solidFill>
                  <a:schemeClr val="tx1"/>
                </a:solidFill>
                <a:latin typeface="Arial" charset="0"/>
                <a:cs typeface="Arial" charset="0"/>
              </a:defRPr>
            </a:lvl2pPr>
            <a:lvl3pPr marL="1143000" indent="-228600" defTabSz="950913" eaLnBrk="0" hangingPunct="0">
              <a:defRPr>
                <a:solidFill>
                  <a:schemeClr val="tx1"/>
                </a:solidFill>
                <a:latin typeface="Arial" charset="0"/>
                <a:cs typeface="Arial" charset="0"/>
              </a:defRPr>
            </a:lvl3pPr>
            <a:lvl4pPr marL="1600200" indent="-228600" defTabSz="950913" eaLnBrk="0" hangingPunct="0">
              <a:defRPr>
                <a:solidFill>
                  <a:schemeClr val="tx1"/>
                </a:solidFill>
                <a:latin typeface="Arial" charset="0"/>
                <a:cs typeface="Arial" charset="0"/>
              </a:defRPr>
            </a:lvl4pPr>
            <a:lvl5pPr marL="2057400" indent="-228600" defTabSz="950913" eaLnBrk="0" hangingPunct="0">
              <a:defRPr>
                <a:solidFill>
                  <a:schemeClr val="tx1"/>
                </a:solidFill>
                <a:latin typeface="Arial" charset="0"/>
                <a:cs typeface="Arial" charset="0"/>
              </a:defRPr>
            </a:lvl5pPr>
            <a:lvl6pPr marL="2514600" indent="-228600" defTabSz="950913" eaLnBrk="0" fontAlgn="base" hangingPunct="0">
              <a:spcBef>
                <a:spcPct val="0"/>
              </a:spcBef>
              <a:spcAft>
                <a:spcPct val="0"/>
              </a:spcAft>
              <a:defRPr>
                <a:solidFill>
                  <a:schemeClr val="tx1"/>
                </a:solidFill>
                <a:latin typeface="Arial" charset="0"/>
                <a:cs typeface="Arial" charset="0"/>
              </a:defRPr>
            </a:lvl6pPr>
            <a:lvl7pPr marL="2971800" indent="-228600" defTabSz="950913" eaLnBrk="0" fontAlgn="base" hangingPunct="0">
              <a:spcBef>
                <a:spcPct val="0"/>
              </a:spcBef>
              <a:spcAft>
                <a:spcPct val="0"/>
              </a:spcAft>
              <a:defRPr>
                <a:solidFill>
                  <a:schemeClr val="tx1"/>
                </a:solidFill>
                <a:latin typeface="Arial" charset="0"/>
                <a:cs typeface="Arial" charset="0"/>
              </a:defRPr>
            </a:lvl7pPr>
            <a:lvl8pPr marL="3429000" indent="-228600" defTabSz="950913" eaLnBrk="0" fontAlgn="base" hangingPunct="0">
              <a:spcBef>
                <a:spcPct val="0"/>
              </a:spcBef>
              <a:spcAft>
                <a:spcPct val="0"/>
              </a:spcAft>
              <a:defRPr>
                <a:solidFill>
                  <a:schemeClr val="tx1"/>
                </a:solidFill>
                <a:latin typeface="Arial" charset="0"/>
                <a:cs typeface="Arial" charset="0"/>
              </a:defRPr>
            </a:lvl8pPr>
            <a:lvl9pPr marL="3886200" indent="-228600" defTabSz="950913" eaLnBrk="0" fontAlgn="base" hangingPunct="0">
              <a:spcBef>
                <a:spcPct val="0"/>
              </a:spcBef>
              <a:spcAft>
                <a:spcPct val="0"/>
              </a:spcAft>
              <a:defRPr>
                <a:solidFill>
                  <a:schemeClr val="tx1"/>
                </a:solidFill>
                <a:latin typeface="Arial" charset="0"/>
                <a:cs typeface="Arial" charset="0"/>
              </a:defRPr>
            </a:lvl9pPr>
          </a:lstStyle>
          <a:p>
            <a:r>
              <a:rPr lang="en-GB" sz="1400">
                <a:latin typeface="Calibri" pitchFamily="34" charset="0"/>
              </a:rPr>
              <a:t>CS1010 Programming Methodology</a:t>
            </a:r>
          </a:p>
        </p:txBody>
      </p:sp>
      <p:sp>
        <p:nvSpPr>
          <p:cNvPr id="84995" name="Rectangle 2"/>
          <p:cNvSpPr>
            <a:spLocks noGrp="1" noRot="1" noChangeAspect="1" noChangeArrowheads="1" noTextEdit="1"/>
          </p:cNvSpPr>
          <p:nvPr>
            <p:ph type="sldImg"/>
          </p:nvPr>
        </p:nvSpPr>
        <p:spPr>
          <a:xfrm>
            <a:off x="873125" y="738188"/>
            <a:ext cx="4916488" cy="3686175"/>
          </a:xfrm>
          <a:ln/>
        </p:spPr>
      </p:sp>
      <p:sp>
        <p:nvSpPr>
          <p:cNvPr id="84996"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sq">
                <a:solidFill>
                  <a:srgbClr val="000000"/>
                </a:solidFill>
                <a:miter lim="800000"/>
                <a:headEnd type="none" w="sm" len="sm"/>
                <a:tailEnd type="none" w="sm" len="sm"/>
              </a14:hiddenLine>
            </a:ext>
          </a:extLst>
        </p:spPr>
        <p:txBody>
          <a:bodyPr lIns="95310" tIns="47655" rIns="95310" bIns="47655"/>
          <a:lstStyle/>
          <a:p>
            <a:pPr marL="227013" indent="-227013" eaLnBrk="1" hangingPunct="1">
              <a:buFont typeface="Calibri" pitchFamily="34" charset="0"/>
              <a:buNone/>
              <a:tabLst>
                <a:tab pos="454025" algn="l"/>
                <a:tab pos="1135063" algn="l"/>
                <a:tab pos="1362075" algn="l"/>
              </a:tabLst>
            </a:pPr>
            <a:endParaRPr lang="en-SG" dirty="0" smtClean="0">
              <a:ea typeface="ＭＳ Ｐゴシック" pitchFamily="34" charset="-128"/>
              <a:cs typeface="Times New Roman" pitchFamily="18"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Slide Image Placeholder 1"/>
          <p:cNvSpPr>
            <a:spLocks noGrp="1" noRot="1" noChangeAspect="1" noTextEdit="1"/>
          </p:cNvSpPr>
          <p:nvPr>
            <p:ph type="sldImg"/>
          </p:nvPr>
        </p:nvSpPr>
        <p:spPr>
          <a:ln/>
        </p:spPr>
      </p:sp>
      <p:sp>
        <p:nvSpPr>
          <p:cNvPr id="84995" name="Notes Placeholder 2"/>
          <p:cNvSpPr>
            <a:spLocks noGrp="1"/>
          </p:cNvSpPr>
          <p:nvPr>
            <p:ph type="body" idx="1"/>
          </p:nvPr>
        </p:nvSpPr>
        <p:spPr>
          <a:noFill/>
          <a:ln w="9525"/>
        </p:spPr>
        <p:txBody>
          <a:bodyPr/>
          <a:lstStyle/>
          <a:p>
            <a:pPr marL="223838" indent="-223838">
              <a:buFont typeface="Calibri" pitchFamily="34" charset="0"/>
              <a:buNone/>
            </a:pPr>
            <a:endParaRPr lang="en-SG" dirty="0" smtClean="0">
              <a:cs typeface="Arial" pitchFamily="34" charset="0"/>
            </a:endParaRPr>
          </a:p>
        </p:txBody>
      </p:sp>
      <p:sp>
        <p:nvSpPr>
          <p:cNvPr id="4" name="Header Placeholder 3"/>
          <p:cNvSpPr>
            <a:spLocks noGrp="1"/>
          </p:cNvSpPr>
          <p:nvPr>
            <p:ph type="hdr" sz="quarter"/>
          </p:nvPr>
        </p:nvSpPr>
        <p:spPr/>
        <p:txBody>
          <a:bodyPr/>
          <a:lstStyle/>
          <a:p>
            <a:pPr>
              <a:defRPr/>
            </a:pPr>
            <a:r>
              <a:rPr lang="en-US" smtClean="0"/>
              <a:t>CS1010 Programming Methodology</a:t>
            </a:r>
            <a:endParaRPr lang="en-US"/>
          </a:p>
        </p:txBody>
      </p:sp>
      <p:sp>
        <p:nvSpPr>
          <p:cNvPr id="84997" name="Slide Number Placeholder 4"/>
          <p:cNvSpPr>
            <a:spLocks noGrp="1"/>
          </p:cNvSpPr>
          <p:nvPr>
            <p:ph type="sldNum" sz="quarter" idx="5"/>
          </p:nvPr>
        </p:nvSpPr>
        <p:spPr>
          <a:noFill/>
        </p:spPr>
        <p:txBody>
          <a:bodyPr/>
          <a:lstStyle/>
          <a:p>
            <a:pPr defTabSz="941388"/>
            <a:fld id="{DE892F6C-4CBD-46DB-A8B8-D9A53A3DD656}" type="slidenum">
              <a:rPr lang="en-GB" smtClean="0">
                <a:cs typeface="Arial" pitchFamily="34" charset="0"/>
              </a:rPr>
              <a:pPr defTabSz="941388"/>
              <a:t>11</a:t>
            </a:fld>
            <a:endParaRPr lang="en-GB" smtClean="0">
              <a:cs typeface="Arial"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Slide Image Placeholder 1"/>
          <p:cNvSpPr>
            <a:spLocks noGrp="1" noRot="1" noChangeAspect="1" noTextEdit="1"/>
          </p:cNvSpPr>
          <p:nvPr>
            <p:ph type="sldImg"/>
          </p:nvPr>
        </p:nvSpPr>
        <p:spPr>
          <a:ln/>
        </p:spPr>
      </p:sp>
      <p:sp>
        <p:nvSpPr>
          <p:cNvPr id="84995" name="Notes Placeholder 2"/>
          <p:cNvSpPr>
            <a:spLocks noGrp="1"/>
          </p:cNvSpPr>
          <p:nvPr>
            <p:ph type="body" idx="1"/>
          </p:nvPr>
        </p:nvSpPr>
        <p:spPr>
          <a:noFill/>
          <a:ln w="9525"/>
        </p:spPr>
        <p:txBody>
          <a:bodyPr/>
          <a:lstStyle/>
          <a:p>
            <a:pPr marL="0" indent="0">
              <a:buFont typeface="+mj-lt"/>
              <a:buNone/>
            </a:pPr>
            <a:endParaRPr lang="en-SG" dirty="0" smtClean="0">
              <a:cs typeface="Arial" pitchFamily="34" charset="0"/>
            </a:endParaRPr>
          </a:p>
        </p:txBody>
      </p:sp>
      <p:sp>
        <p:nvSpPr>
          <p:cNvPr id="4" name="Header Placeholder 3"/>
          <p:cNvSpPr>
            <a:spLocks noGrp="1"/>
          </p:cNvSpPr>
          <p:nvPr>
            <p:ph type="hdr" sz="quarter"/>
          </p:nvPr>
        </p:nvSpPr>
        <p:spPr/>
        <p:txBody>
          <a:bodyPr/>
          <a:lstStyle/>
          <a:p>
            <a:pPr>
              <a:defRPr/>
            </a:pPr>
            <a:r>
              <a:rPr lang="en-US" smtClean="0"/>
              <a:t>CS1010 Programming Methodology</a:t>
            </a:r>
            <a:endParaRPr lang="en-US"/>
          </a:p>
        </p:txBody>
      </p:sp>
      <p:sp>
        <p:nvSpPr>
          <p:cNvPr id="84997" name="Slide Number Placeholder 4"/>
          <p:cNvSpPr>
            <a:spLocks noGrp="1"/>
          </p:cNvSpPr>
          <p:nvPr>
            <p:ph type="sldNum" sz="quarter" idx="5"/>
          </p:nvPr>
        </p:nvSpPr>
        <p:spPr>
          <a:noFill/>
        </p:spPr>
        <p:txBody>
          <a:bodyPr/>
          <a:lstStyle/>
          <a:p>
            <a:pPr defTabSz="941388"/>
            <a:fld id="{DE892F6C-4CBD-46DB-A8B8-D9A53A3DD656}" type="slidenum">
              <a:rPr lang="en-GB" smtClean="0">
                <a:cs typeface="Arial" pitchFamily="34" charset="0"/>
              </a:rPr>
              <a:pPr defTabSz="941388"/>
              <a:t>12</a:t>
            </a:fld>
            <a:endParaRPr lang="en-GB" smtClean="0">
              <a:cs typeface="Arial"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Slide Image Placeholder 1"/>
          <p:cNvSpPr>
            <a:spLocks noGrp="1" noRot="1" noChangeAspect="1" noTextEdit="1"/>
          </p:cNvSpPr>
          <p:nvPr>
            <p:ph type="sldImg"/>
          </p:nvPr>
        </p:nvSpPr>
        <p:spPr>
          <a:ln/>
        </p:spPr>
      </p:sp>
      <p:sp>
        <p:nvSpPr>
          <p:cNvPr id="88067" name="Notes Placeholder 2"/>
          <p:cNvSpPr>
            <a:spLocks noGrp="1"/>
          </p:cNvSpPr>
          <p:nvPr>
            <p:ph type="body" idx="1"/>
          </p:nvPr>
        </p:nvSpPr>
        <p:spPr>
          <a:noFill/>
          <a:ln w="9525"/>
        </p:spPr>
        <p:txBody>
          <a:bodyPr/>
          <a:lstStyle/>
          <a:p>
            <a:pPr marL="228600" indent="-228600">
              <a:buFont typeface="+mj-lt"/>
              <a:buAutoNum type="arabicPeriod"/>
            </a:pPr>
            <a:r>
              <a:rPr lang="en-SG" dirty="0" smtClean="0">
                <a:cs typeface="Arial" pitchFamily="34" charset="0"/>
              </a:rPr>
              <a:t>Reference</a:t>
            </a:r>
            <a:r>
              <a:rPr lang="en-SG" baseline="0" dirty="0" smtClean="0">
                <a:cs typeface="Arial" pitchFamily="34" charset="0"/>
              </a:rPr>
              <a:t> of quote: </a:t>
            </a:r>
            <a:r>
              <a:rPr lang="en-US" dirty="0" smtClean="0"/>
              <a:t>Graham, Ronald; Donald Knuth, Oren </a:t>
            </a:r>
            <a:r>
              <a:rPr lang="en-US" dirty="0" err="1" smtClean="0"/>
              <a:t>Patashnik</a:t>
            </a:r>
            <a:r>
              <a:rPr lang="en-US" dirty="0" smtClean="0"/>
              <a:t> (1990). </a:t>
            </a:r>
            <a:r>
              <a:rPr lang="en-US" i="1" dirty="0" smtClean="0"/>
              <a:t>Concrete Mathematics</a:t>
            </a:r>
            <a:r>
              <a:rPr lang="en-US" dirty="0" smtClean="0"/>
              <a:t>. Chapter 1: Recurrent Problems. http://www-cs-faculty.stanford.edu/~knuth/gkp.html</a:t>
            </a:r>
            <a:endParaRPr lang="en-SG" dirty="0" smtClean="0">
              <a:cs typeface="Arial" pitchFamily="34" charset="0"/>
            </a:endParaRPr>
          </a:p>
        </p:txBody>
      </p:sp>
      <p:sp>
        <p:nvSpPr>
          <p:cNvPr id="4" name="Header Placeholder 3"/>
          <p:cNvSpPr>
            <a:spLocks noGrp="1"/>
          </p:cNvSpPr>
          <p:nvPr>
            <p:ph type="hdr" sz="quarter"/>
          </p:nvPr>
        </p:nvSpPr>
        <p:spPr/>
        <p:txBody>
          <a:bodyPr/>
          <a:lstStyle/>
          <a:p>
            <a:pPr>
              <a:defRPr/>
            </a:pPr>
            <a:r>
              <a:rPr lang="en-US" smtClean="0"/>
              <a:t>CS1010 Programming Methodology</a:t>
            </a:r>
            <a:endParaRPr lang="en-US"/>
          </a:p>
        </p:txBody>
      </p:sp>
      <p:sp>
        <p:nvSpPr>
          <p:cNvPr id="88069" name="Slide Number Placeholder 4"/>
          <p:cNvSpPr>
            <a:spLocks noGrp="1"/>
          </p:cNvSpPr>
          <p:nvPr>
            <p:ph type="sldNum" sz="quarter" idx="5"/>
          </p:nvPr>
        </p:nvSpPr>
        <p:spPr>
          <a:noFill/>
        </p:spPr>
        <p:txBody>
          <a:bodyPr/>
          <a:lstStyle/>
          <a:p>
            <a:pPr defTabSz="941388"/>
            <a:fld id="{4C12A8F9-75F3-4303-943E-2200654E99F6}" type="slidenum">
              <a:rPr lang="en-GB" smtClean="0">
                <a:cs typeface="Arial" pitchFamily="34" charset="0"/>
              </a:rPr>
              <a:pPr defTabSz="941388"/>
              <a:t>13</a:t>
            </a:fld>
            <a:endParaRPr lang="en-GB" smtClean="0">
              <a:cs typeface="Arial"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Slide Image Placeholder 1"/>
          <p:cNvSpPr>
            <a:spLocks noGrp="1" noRot="1" noChangeAspect="1" noTextEdit="1"/>
          </p:cNvSpPr>
          <p:nvPr>
            <p:ph type="sldImg"/>
          </p:nvPr>
        </p:nvSpPr>
        <p:spPr>
          <a:ln/>
        </p:spPr>
      </p:sp>
      <p:sp>
        <p:nvSpPr>
          <p:cNvPr id="88067" name="Notes Placeholder 2"/>
          <p:cNvSpPr>
            <a:spLocks noGrp="1"/>
          </p:cNvSpPr>
          <p:nvPr>
            <p:ph type="body" idx="1"/>
          </p:nvPr>
        </p:nvSpPr>
        <p:spPr>
          <a:noFill/>
          <a:ln w="9525"/>
        </p:spPr>
        <p:txBody>
          <a:bodyPr/>
          <a:lstStyle/>
          <a:p>
            <a:pPr marL="0" indent="0">
              <a:buFont typeface="+mj-lt"/>
              <a:buNone/>
            </a:pPr>
            <a:endParaRPr lang="en-SG" dirty="0" smtClean="0">
              <a:cs typeface="Arial" pitchFamily="34" charset="0"/>
            </a:endParaRPr>
          </a:p>
        </p:txBody>
      </p:sp>
      <p:sp>
        <p:nvSpPr>
          <p:cNvPr id="4" name="Header Placeholder 3"/>
          <p:cNvSpPr>
            <a:spLocks noGrp="1"/>
          </p:cNvSpPr>
          <p:nvPr>
            <p:ph type="hdr" sz="quarter"/>
          </p:nvPr>
        </p:nvSpPr>
        <p:spPr/>
        <p:txBody>
          <a:bodyPr/>
          <a:lstStyle/>
          <a:p>
            <a:pPr>
              <a:defRPr/>
            </a:pPr>
            <a:r>
              <a:rPr lang="en-US" smtClean="0"/>
              <a:t>CS1010 Programming Methodology</a:t>
            </a:r>
            <a:endParaRPr lang="en-US"/>
          </a:p>
        </p:txBody>
      </p:sp>
      <p:sp>
        <p:nvSpPr>
          <p:cNvPr id="88069" name="Slide Number Placeholder 4"/>
          <p:cNvSpPr>
            <a:spLocks noGrp="1"/>
          </p:cNvSpPr>
          <p:nvPr>
            <p:ph type="sldNum" sz="quarter" idx="5"/>
          </p:nvPr>
        </p:nvSpPr>
        <p:spPr>
          <a:noFill/>
        </p:spPr>
        <p:txBody>
          <a:bodyPr/>
          <a:lstStyle/>
          <a:p>
            <a:pPr defTabSz="941388"/>
            <a:fld id="{4C12A8F9-75F3-4303-943E-2200654E99F6}" type="slidenum">
              <a:rPr lang="en-GB" smtClean="0">
                <a:cs typeface="Arial" pitchFamily="34" charset="0"/>
              </a:rPr>
              <a:pPr defTabSz="941388"/>
              <a:t>14</a:t>
            </a:fld>
            <a:endParaRPr lang="en-GB" smtClean="0">
              <a:cs typeface="Arial" pitchFamily="34"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Slide Image Placeholder 1"/>
          <p:cNvSpPr>
            <a:spLocks noGrp="1" noRot="1" noChangeAspect="1" noTextEdit="1"/>
          </p:cNvSpPr>
          <p:nvPr>
            <p:ph type="sldImg"/>
          </p:nvPr>
        </p:nvSpPr>
        <p:spPr>
          <a:ln/>
        </p:spPr>
      </p:sp>
      <p:sp>
        <p:nvSpPr>
          <p:cNvPr id="88067" name="Notes Placeholder 2"/>
          <p:cNvSpPr>
            <a:spLocks noGrp="1"/>
          </p:cNvSpPr>
          <p:nvPr>
            <p:ph type="body" idx="1"/>
          </p:nvPr>
        </p:nvSpPr>
        <p:spPr>
          <a:noFill/>
          <a:ln w="9525"/>
        </p:spPr>
        <p:txBody>
          <a:bodyPr/>
          <a:lstStyle/>
          <a:p>
            <a:pPr marL="0" indent="0">
              <a:buFont typeface="+mj-lt"/>
              <a:buNone/>
            </a:pPr>
            <a:endParaRPr lang="en-SG" dirty="0" smtClean="0">
              <a:cs typeface="Arial" pitchFamily="34" charset="0"/>
            </a:endParaRPr>
          </a:p>
        </p:txBody>
      </p:sp>
      <p:sp>
        <p:nvSpPr>
          <p:cNvPr id="4" name="Header Placeholder 3"/>
          <p:cNvSpPr>
            <a:spLocks noGrp="1"/>
          </p:cNvSpPr>
          <p:nvPr>
            <p:ph type="hdr" sz="quarter"/>
          </p:nvPr>
        </p:nvSpPr>
        <p:spPr/>
        <p:txBody>
          <a:bodyPr/>
          <a:lstStyle/>
          <a:p>
            <a:pPr>
              <a:defRPr/>
            </a:pPr>
            <a:r>
              <a:rPr lang="en-US" smtClean="0"/>
              <a:t>CS1010 Programming Methodology</a:t>
            </a:r>
            <a:endParaRPr lang="en-US"/>
          </a:p>
        </p:txBody>
      </p:sp>
      <p:sp>
        <p:nvSpPr>
          <p:cNvPr id="88069" name="Slide Number Placeholder 4"/>
          <p:cNvSpPr>
            <a:spLocks noGrp="1"/>
          </p:cNvSpPr>
          <p:nvPr>
            <p:ph type="sldNum" sz="quarter" idx="5"/>
          </p:nvPr>
        </p:nvSpPr>
        <p:spPr>
          <a:noFill/>
        </p:spPr>
        <p:txBody>
          <a:bodyPr/>
          <a:lstStyle/>
          <a:p>
            <a:pPr defTabSz="941388"/>
            <a:fld id="{4C12A8F9-75F3-4303-943E-2200654E99F6}" type="slidenum">
              <a:rPr lang="en-GB" smtClean="0">
                <a:cs typeface="Arial" pitchFamily="34" charset="0"/>
              </a:rPr>
              <a:pPr defTabSz="941388"/>
              <a:t>15</a:t>
            </a:fld>
            <a:endParaRPr lang="en-GB" smtClean="0">
              <a:cs typeface="Arial" pitchFamily="34"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Slide Image Placeholder 1"/>
          <p:cNvSpPr>
            <a:spLocks noGrp="1" noRot="1" noChangeAspect="1" noTextEdit="1"/>
          </p:cNvSpPr>
          <p:nvPr>
            <p:ph type="sldImg"/>
          </p:nvPr>
        </p:nvSpPr>
        <p:spPr>
          <a:ln/>
        </p:spPr>
      </p:sp>
      <p:sp>
        <p:nvSpPr>
          <p:cNvPr id="88067" name="Notes Placeholder 2"/>
          <p:cNvSpPr>
            <a:spLocks noGrp="1"/>
          </p:cNvSpPr>
          <p:nvPr>
            <p:ph type="body" idx="1"/>
          </p:nvPr>
        </p:nvSpPr>
        <p:spPr>
          <a:noFill/>
          <a:ln w="9525"/>
        </p:spPr>
        <p:txBody>
          <a:bodyPr/>
          <a:lstStyle/>
          <a:p>
            <a:pPr marL="228600" indent="-228600">
              <a:buFont typeface="+mj-lt"/>
              <a:buNone/>
            </a:pPr>
            <a:endParaRPr lang="en-SG" dirty="0" smtClean="0">
              <a:cs typeface="Arial" pitchFamily="34" charset="0"/>
            </a:endParaRPr>
          </a:p>
        </p:txBody>
      </p:sp>
      <p:sp>
        <p:nvSpPr>
          <p:cNvPr id="4" name="Header Placeholder 3"/>
          <p:cNvSpPr>
            <a:spLocks noGrp="1"/>
          </p:cNvSpPr>
          <p:nvPr>
            <p:ph type="hdr" sz="quarter"/>
          </p:nvPr>
        </p:nvSpPr>
        <p:spPr/>
        <p:txBody>
          <a:bodyPr/>
          <a:lstStyle/>
          <a:p>
            <a:pPr>
              <a:defRPr/>
            </a:pPr>
            <a:r>
              <a:rPr lang="en-US" smtClean="0"/>
              <a:t>CS1010 Programming Methodology</a:t>
            </a:r>
            <a:endParaRPr lang="en-US"/>
          </a:p>
        </p:txBody>
      </p:sp>
      <p:sp>
        <p:nvSpPr>
          <p:cNvPr id="88069" name="Slide Number Placeholder 4"/>
          <p:cNvSpPr>
            <a:spLocks noGrp="1"/>
          </p:cNvSpPr>
          <p:nvPr>
            <p:ph type="sldNum" sz="quarter" idx="5"/>
          </p:nvPr>
        </p:nvSpPr>
        <p:spPr>
          <a:noFill/>
        </p:spPr>
        <p:txBody>
          <a:bodyPr/>
          <a:lstStyle/>
          <a:p>
            <a:pPr defTabSz="941388"/>
            <a:fld id="{4C12A8F9-75F3-4303-943E-2200654E99F6}" type="slidenum">
              <a:rPr lang="en-GB" smtClean="0">
                <a:cs typeface="Arial" pitchFamily="34" charset="0"/>
              </a:rPr>
              <a:pPr defTabSz="941388"/>
              <a:t>16</a:t>
            </a:fld>
            <a:endParaRPr lang="en-GB" smtClean="0">
              <a:cs typeface="Arial" pitchFamily="34"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Slide Image Placeholder 1"/>
          <p:cNvSpPr>
            <a:spLocks noGrp="1" noRot="1" noChangeAspect="1" noTextEdit="1"/>
          </p:cNvSpPr>
          <p:nvPr>
            <p:ph type="sldImg"/>
          </p:nvPr>
        </p:nvSpPr>
        <p:spPr>
          <a:ln/>
        </p:spPr>
      </p:sp>
      <p:sp>
        <p:nvSpPr>
          <p:cNvPr id="102403" name="Notes Placeholder 2"/>
          <p:cNvSpPr>
            <a:spLocks noGrp="1"/>
          </p:cNvSpPr>
          <p:nvPr>
            <p:ph type="body" idx="1"/>
          </p:nvPr>
        </p:nvSpPr>
        <p:spPr>
          <a:noFill/>
          <a:ln w="9525"/>
        </p:spPr>
        <p:txBody>
          <a:bodyPr/>
          <a:lstStyle/>
          <a:p>
            <a:endParaRPr lang="en-US" dirty="0" smtClean="0">
              <a:cs typeface="Arial" pitchFamily="34" charset="0"/>
            </a:endParaRPr>
          </a:p>
        </p:txBody>
      </p:sp>
      <p:sp>
        <p:nvSpPr>
          <p:cNvPr id="4" name="Header Placeholder 3"/>
          <p:cNvSpPr>
            <a:spLocks noGrp="1"/>
          </p:cNvSpPr>
          <p:nvPr>
            <p:ph type="hdr" sz="quarter"/>
          </p:nvPr>
        </p:nvSpPr>
        <p:spPr/>
        <p:txBody>
          <a:bodyPr/>
          <a:lstStyle/>
          <a:p>
            <a:pPr>
              <a:defRPr/>
            </a:pPr>
            <a:r>
              <a:rPr lang="en-US" smtClean="0"/>
              <a:t>CS1010 Programming Methodology</a:t>
            </a:r>
            <a:endParaRPr lang="en-US"/>
          </a:p>
        </p:txBody>
      </p:sp>
      <p:sp>
        <p:nvSpPr>
          <p:cNvPr id="102405" name="Slide Number Placeholder 4"/>
          <p:cNvSpPr>
            <a:spLocks noGrp="1"/>
          </p:cNvSpPr>
          <p:nvPr>
            <p:ph type="sldNum" sz="quarter" idx="5"/>
          </p:nvPr>
        </p:nvSpPr>
        <p:spPr>
          <a:noFill/>
        </p:spPr>
        <p:txBody>
          <a:bodyPr/>
          <a:lstStyle/>
          <a:p>
            <a:pPr defTabSz="941388"/>
            <a:fld id="{AC3695AE-4587-4E66-87B8-2009B938FE76}" type="slidenum">
              <a:rPr lang="en-GB" smtClean="0">
                <a:cs typeface="Arial" pitchFamily="34" charset="0"/>
              </a:rPr>
              <a:pPr defTabSz="941388"/>
              <a:t>17</a:t>
            </a:fld>
            <a:endParaRPr lang="en-GB" smtClean="0">
              <a:cs typeface="Arial" pitchFamily="34"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Slide Image Placeholder 1"/>
          <p:cNvSpPr>
            <a:spLocks noGrp="1" noRot="1" noChangeAspect="1" noTextEdit="1"/>
          </p:cNvSpPr>
          <p:nvPr>
            <p:ph type="sldImg"/>
          </p:nvPr>
        </p:nvSpPr>
        <p:spPr>
          <a:ln/>
        </p:spPr>
      </p:sp>
      <p:sp>
        <p:nvSpPr>
          <p:cNvPr id="102403" name="Notes Placeholder 2"/>
          <p:cNvSpPr>
            <a:spLocks noGrp="1"/>
          </p:cNvSpPr>
          <p:nvPr>
            <p:ph type="body" idx="1"/>
          </p:nvPr>
        </p:nvSpPr>
        <p:spPr>
          <a:noFill/>
          <a:ln w="9525"/>
        </p:spPr>
        <p:txBody>
          <a:bodyPr/>
          <a:lstStyle/>
          <a:p>
            <a:r>
              <a:rPr lang="en-US" dirty="0" smtClean="0">
                <a:cs typeface="Arial" pitchFamily="34" charset="0"/>
              </a:rPr>
              <a:t>12.45PM</a:t>
            </a:r>
          </a:p>
          <a:p>
            <a:r>
              <a:rPr lang="en-US" dirty="0" smtClean="0">
                <a:cs typeface="Arial" pitchFamily="34" charset="0"/>
              </a:rPr>
              <a:t>Population growth is related to the Fibonacci series.  It was the question of how fast rabbits could breed under ideal circumstances that Leonardo Fibonacci originally investigated in the year 1202.  Here was the question he posed:</a:t>
            </a:r>
          </a:p>
          <a:p>
            <a:endParaRPr lang="en-US" dirty="0" smtClean="0">
              <a:cs typeface="Arial" pitchFamily="34" charset="0"/>
            </a:endParaRPr>
          </a:p>
          <a:p>
            <a:r>
              <a:rPr lang="en-US" dirty="0" smtClean="0">
                <a:cs typeface="Arial" pitchFamily="34" charset="0"/>
              </a:rPr>
              <a:t>Suppose a newborn pair of rabbits, one male and one female, is put in the wild. The rabbits mate at the age of one month and at the end of its second month a female can produce another pair of rabbits. Suppose that the rabbits never die and that each female always produces one new pair, with one male and one female, every month from the second month on.  How many pairs will there be in one year?</a:t>
            </a:r>
          </a:p>
          <a:p>
            <a:endParaRPr lang="en-US" dirty="0" smtClean="0">
              <a:cs typeface="Arial" pitchFamily="34" charset="0"/>
            </a:endParaRPr>
          </a:p>
          <a:p>
            <a:r>
              <a:rPr lang="en-US" dirty="0" smtClean="0">
                <a:cs typeface="Arial" pitchFamily="34" charset="0"/>
              </a:rPr>
              <a:t>The sequence is 1 1 2 3 5 8 13 21 ….</a:t>
            </a:r>
          </a:p>
        </p:txBody>
      </p:sp>
      <p:sp>
        <p:nvSpPr>
          <p:cNvPr id="4" name="Header Placeholder 3"/>
          <p:cNvSpPr>
            <a:spLocks noGrp="1"/>
          </p:cNvSpPr>
          <p:nvPr>
            <p:ph type="hdr" sz="quarter"/>
          </p:nvPr>
        </p:nvSpPr>
        <p:spPr/>
        <p:txBody>
          <a:bodyPr/>
          <a:lstStyle/>
          <a:p>
            <a:pPr>
              <a:defRPr/>
            </a:pPr>
            <a:r>
              <a:rPr lang="en-US" smtClean="0"/>
              <a:t>CS1010 Programming Methodology</a:t>
            </a:r>
            <a:endParaRPr lang="en-US"/>
          </a:p>
        </p:txBody>
      </p:sp>
      <p:sp>
        <p:nvSpPr>
          <p:cNvPr id="102405" name="Slide Number Placeholder 4"/>
          <p:cNvSpPr>
            <a:spLocks noGrp="1"/>
          </p:cNvSpPr>
          <p:nvPr>
            <p:ph type="sldNum" sz="quarter" idx="5"/>
          </p:nvPr>
        </p:nvSpPr>
        <p:spPr>
          <a:noFill/>
        </p:spPr>
        <p:txBody>
          <a:bodyPr/>
          <a:lstStyle/>
          <a:p>
            <a:pPr defTabSz="941388"/>
            <a:fld id="{AC3695AE-4587-4E66-87B8-2009B938FE76}" type="slidenum">
              <a:rPr lang="en-GB" smtClean="0">
                <a:cs typeface="Arial" pitchFamily="34" charset="0"/>
              </a:rPr>
              <a:pPr defTabSz="941388"/>
              <a:t>18</a:t>
            </a:fld>
            <a:endParaRPr lang="en-GB" smtClean="0">
              <a:cs typeface="Arial" pitchFamily="34"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Slide Image Placeholder 1"/>
          <p:cNvSpPr>
            <a:spLocks noGrp="1" noRot="1" noChangeAspect="1" noTextEdit="1"/>
          </p:cNvSpPr>
          <p:nvPr>
            <p:ph type="sldImg"/>
          </p:nvPr>
        </p:nvSpPr>
        <p:spPr>
          <a:ln/>
        </p:spPr>
      </p:sp>
      <p:sp>
        <p:nvSpPr>
          <p:cNvPr id="102403" name="Notes Placeholder 2"/>
          <p:cNvSpPr>
            <a:spLocks noGrp="1"/>
          </p:cNvSpPr>
          <p:nvPr>
            <p:ph type="body" idx="1"/>
          </p:nvPr>
        </p:nvSpPr>
        <p:spPr>
          <a:noFill/>
          <a:ln w="9525"/>
        </p:spPr>
        <p:txBody>
          <a:bodyPr/>
          <a:lstStyle/>
          <a:p>
            <a:r>
              <a:rPr lang="en-US" dirty="0" smtClean="0">
                <a:cs typeface="Arial" pitchFamily="34" charset="0"/>
              </a:rPr>
              <a:t>12.45PM</a:t>
            </a:r>
          </a:p>
          <a:p>
            <a:r>
              <a:rPr lang="en-US" dirty="0" smtClean="0">
                <a:cs typeface="Arial" pitchFamily="34" charset="0"/>
              </a:rPr>
              <a:t>Population growth is related to the Fibonacci series.  It was the question of how fast rabbits could breed under ideal circumstances that Leonardo Fibonacci originally investigated in the year 1202.  Here was the question he posed:</a:t>
            </a:r>
          </a:p>
          <a:p>
            <a:endParaRPr lang="en-US" dirty="0" smtClean="0">
              <a:cs typeface="Arial" pitchFamily="34" charset="0"/>
            </a:endParaRPr>
          </a:p>
          <a:p>
            <a:r>
              <a:rPr lang="en-US" dirty="0" smtClean="0">
                <a:cs typeface="Arial" pitchFamily="34" charset="0"/>
              </a:rPr>
              <a:t>Suppose a newborn pair of rabbits, one male and one female, is put in the wild. The rabbits mate at the age of one month and at the end of its second month a female can produce another pair of rabbits. Suppose that the rabbits never die and that each female always produces one new pair, with one male and one female, every month from the second month on.  How many pairs will there be in one year?</a:t>
            </a:r>
          </a:p>
          <a:p>
            <a:endParaRPr lang="en-US" dirty="0" smtClean="0">
              <a:cs typeface="Arial" pitchFamily="34" charset="0"/>
            </a:endParaRPr>
          </a:p>
          <a:p>
            <a:r>
              <a:rPr lang="en-US" dirty="0" smtClean="0">
                <a:cs typeface="Arial" pitchFamily="34" charset="0"/>
              </a:rPr>
              <a:t>The sequence is 1 1 2 3 5 8 13 21 ….</a:t>
            </a:r>
          </a:p>
        </p:txBody>
      </p:sp>
      <p:sp>
        <p:nvSpPr>
          <p:cNvPr id="4" name="Header Placeholder 3"/>
          <p:cNvSpPr>
            <a:spLocks noGrp="1"/>
          </p:cNvSpPr>
          <p:nvPr>
            <p:ph type="hdr" sz="quarter"/>
          </p:nvPr>
        </p:nvSpPr>
        <p:spPr/>
        <p:txBody>
          <a:bodyPr/>
          <a:lstStyle/>
          <a:p>
            <a:pPr>
              <a:defRPr/>
            </a:pPr>
            <a:r>
              <a:rPr lang="en-US" smtClean="0"/>
              <a:t>CS1010 Programming Methodology</a:t>
            </a:r>
            <a:endParaRPr lang="en-US"/>
          </a:p>
        </p:txBody>
      </p:sp>
      <p:sp>
        <p:nvSpPr>
          <p:cNvPr id="102405" name="Slide Number Placeholder 4"/>
          <p:cNvSpPr>
            <a:spLocks noGrp="1"/>
          </p:cNvSpPr>
          <p:nvPr>
            <p:ph type="sldNum" sz="quarter" idx="5"/>
          </p:nvPr>
        </p:nvSpPr>
        <p:spPr>
          <a:noFill/>
        </p:spPr>
        <p:txBody>
          <a:bodyPr/>
          <a:lstStyle/>
          <a:p>
            <a:pPr defTabSz="941388"/>
            <a:fld id="{AC3695AE-4587-4E66-87B8-2009B938FE76}" type="slidenum">
              <a:rPr lang="en-GB" smtClean="0">
                <a:cs typeface="Arial" pitchFamily="34" charset="0"/>
              </a:rPr>
              <a:pPr defTabSz="941388"/>
              <a:t>19</a:t>
            </a:fld>
            <a:endParaRPr lang="en-GB" smtClean="0">
              <a:cs typeface="Arial"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p:txBody>
          <a:bodyPr/>
          <a:lstStyle/>
          <a:p>
            <a:pPr>
              <a:defRPr/>
            </a:pPr>
            <a:r>
              <a:t>CS1010 Programming Methodology</a:t>
            </a:r>
          </a:p>
        </p:txBody>
      </p:sp>
      <p:sp>
        <p:nvSpPr>
          <p:cNvPr id="81923" name="Rectangle 2"/>
          <p:cNvSpPr>
            <a:spLocks noGrp="1" noRot="1" noChangeAspect="1" noChangeArrowheads="1" noTextEdit="1"/>
          </p:cNvSpPr>
          <p:nvPr>
            <p:ph type="sldImg"/>
          </p:nvPr>
        </p:nvSpPr>
        <p:spPr>
          <a:ln/>
        </p:spPr>
      </p:sp>
      <p:sp>
        <p:nvSpPr>
          <p:cNvPr id="81924" name="Rectangle 3"/>
          <p:cNvSpPr>
            <a:spLocks noGrp="1" noChangeArrowheads="1"/>
          </p:cNvSpPr>
          <p:nvPr>
            <p:ph type="body" idx="1"/>
          </p:nvPr>
        </p:nvSpPr>
        <p:spPr>
          <a:noFill/>
          <a:ln w="9525"/>
        </p:spPr>
        <p:txBody>
          <a:bodyPr/>
          <a:lstStyle/>
          <a:p>
            <a:pPr eaLnBrk="1" hangingPunct="1"/>
            <a:endParaRPr lang="en-US" smtClean="0">
              <a:cs typeface="Arial" pitchFamily="34"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Slide Image Placeholder 1"/>
          <p:cNvSpPr>
            <a:spLocks noGrp="1" noRot="1" noChangeAspect="1" noTextEdit="1"/>
          </p:cNvSpPr>
          <p:nvPr>
            <p:ph type="sldImg"/>
          </p:nvPr>
        </p:nvSpPr>
        <p:spPr>
          <a:ln/>
        </p:spPr>
      </p:sp>
      <p:sp>
        <p:nvSpPr>
          <p:cNvPr id="103427" name="Notes Placeholder 2"/>
          <p:cNvSpPr>
            <a:spLocks noGrp="1"/>
          </p:cNvSpPr>
          <p:nvPr>
            <p:ph type="body" idx="1"/>
          </p:nvPr>
        </p:nvSpPr>
        <p:spPr>
          <a:noFill/>
          <a:ln w="9525"/>
        </p:spPr>
        <p:txBody>
          <a:bodyPr/>
          <a:lstStyle/>
          <a:p>
            <a:pPr marL="0" marR="0" indent="0" algn="l" defTabSz="914400" rtl="0" eaLnBrk="0" fontAlgn="base" latinLnBrk="0" hangingPunct="0">
              <a:lnSpc>
                <a:spcPct val="100000"/>
              </a:lnSpc>
              <a:spcBef>
                <a:spcPct val="30000"/>
              </a:spcBef>
              <a:spcAft>
                <a:spcPct val="0"/>
              </a:spcAft>
              <a:buClrTx/>
              <a:buSzTx/>
              <a:buFont typeface="+mj-lt"/>
              <a:buNone/>
              <a:tabLst/>
              <a:defRPr/>
            </a:pPr>
            <a:endParaRPr lang="en-SG" dirty="0" smtClean="0">
              <a:cs typeface="Arial" pitchFamily="34" charset="0"/>
            </a:endParaRPr>
          </a:p>
        </p:txBody>
      </p:sp>
      <p:sp>
        <p:nvSpPr>
          <p:cNvPr id="4" name="Header Placeholder 3"/>
          <p:cNvSpPr>
            <a:spLocks noGrp="1"/>
          </p:cNvSpPr>
          <p:nvPr>
            <p:ph type="hdr" sz="quarter"/>
          </p:nvPr>
        </p:nvSpPr>
        <p:spPr/>
        <p:txBody>
          <a:bodyPr/>
          <a:lstStyle/>
          <a:p>
            <a:pPr>
              <a:defRPr/>
            </a:pPr>
            <a:r>
              <a:rPr lang="en-US" smtClean="0"/>
              <a:t>CS1010 Programming Methodology</a:t>
            </a:r>
            <a:endParaRPr lang="en-US"/>
          </a:p>
        </p:txBody>
      </p:sp>
      <p:sp>
        <p:nvSpPr>
          <p:cNvPr id="103429" name="Slide Number Placeholder 4"/>
          <p:cNvSpPr>
            <a:spLocks noGrp="1"/>
          </p:cNvSpPr>
          <p:nvPr>
            <p:ph type="sldNum" sz="quarter" idx="5"/>
          </p:nvPr>
        </p:nvSpPr>
        <p:spPr>
          <a:noFill/>
        </p:spPr>
        <p:txBody>
          <a:bodyPr/>
          <a:lstStyle/>
          <a:p>
            <a:pPr defTabSz="941388"/>
            <a:fld id="{A6F5284E-664D-467A-A81F-7B9B7782E58A}" type="slidenum">
              <a:rPr lang="en-GB" smtClean="0">
                <a:cs typeface="Arial" pitchFamily="34" charset="0"/>
              </a:rPr>
              <a:pPr defTabSz="941388"/>
              <a:t>20</a:t>
            </a:fld>
            <a:endParaRPr lang="en-GB" smtClean="0">
              <a:cs typeface="Arial" pitchFamily="34"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Slide Image Placeholder 1"/>
          <p:cNvSpPr>
            <a:spLocks noGrp="1" noRot="1" noChangeAspect="1" noTextEdit="1"/>
          </p:cNvSpPr>
          <p:nvPr>
            <p:ph type="sldImg"/>
          </p:nvPr>
        </p:nvSpPr>
        <p:spPr>
          <a:ln/>
        </p:spPr>
      </p:sp>
      <p:sp>
        <p:nvSpPr>
          <p:cNvPr id="104451" name="Notes Placeholder 2"/>
          <p:cNvSpPr>
            <a:spLocks noGrp="1"/>
          </p:cNvSpPr>
          <p:nvPr>
            <p:ph type="body" idx="1"/>
          </p:nvPr>
        </p:nvSpPr>
        <p:spPr>
          <a:noFill/>
          <a:ln w="9525"/>
        </p:spPr>
        <p:txBody>
          <a:bodyPr/>
          <a:lstStyle/>
          <a:p>
            <a:pPr marL="0" indent="0">
              <a:buFont typeface="Calibri" pitchFamily="34" charset="0"/>
              <a:buNone/>
            </a:pPr>
            <a:endParaRPr lang="en-SG" b="0" dirty="0" smtClean="0">
              <a:cs typeface="Arial" pitchFamily="34" charset="0"/>
            </a:endParaRPr>
          </a:p>
        </p:txBody>
      </p:sp>
      <p:sp>
        <p:nvSpPr>
          <p:cNvPr id="4" name="Header Placeholder 3"/>
          <p:cNvSpPr>
            <a:spLocks noGrp="1"/>
          </p:cNvSpPr>
          <p:nvPr>
            <p:ph type="hdr" sz="quarter"/>
          </p:nvPr>
        </p:nvSpPr>
        <p:spPr/>
        <p:txBody>
          <a:bodyPr/>
          <a:lstStyle/>
          <a:p>
            <a:pPr>
              <a:defRPr/>
            </a:pPr>
            <a:r>
              <a:rPr lang="en-US" smtClean="0"/>
              <a:t>CS1010 Programming Methodology</a:t>
            </a:r>
            <a:endParaRPr lang="en-US"/>
          </a:p>
        </p:txBody>
      </p:sp>
      <p:sp>
        <p:nvSpPr>
          <p:cNvPr id="104453" name="Slide Number Placeholder 4"/>
          <p:cNvSpPr>
            <a:spLocks noGrp="1"/>
          </p:cNvSpPr>
          <p:nvPr>
            <p:ph type="sldNum" sz="quarter" idx="5"/>
          </p:nvPr>
        </p:nvSpPr>
        <p:spPr>
          <a:noFill/>
        </p:spPr>
        <p:txBody>
          <a:bodyPr/>
          <a:lstStyle/>
          <a:p>
            <a:pPr defTabSz="941388"/>
            <a:fld id="{97CE282A-91D4-40AE-859D-75A3272164F2}" type="slidenum">
              <a:rPr lang="en-GB" smtClean="0">
                <a:cs typeface="Arial" pitchFamily="34" charset="0"/>
              </a:rPr>
              <a:pPr defTabSz="941388"/>
              <a:t>21</a:t>
            </a:fld>
            <a:endParaRPr lang="en-GB" smtClean="0">
              <a:cs typeface="Arial" pitchFamily="34"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Slide Image Placeholder 1"/>
          <p:cNvSpPr>
            <a:spLocks noGrp="1" noRot="1" noChangeAspect="1" noTextEdit="1"/>
          </p:cNvSpPr>
          <p:nvPr>
            <p:ph type="sldImg"/>
          </p:nvPr>
        </p:nvSpPr>
        <p:spPr>
          <a:ln/>
        </p:spPr>
      </p:sp>
      <p:sp>
        <p:nvSpPr>
          <p:cNvPr id="96259" name="Notes Placeholder 2"/>
          <p:cNvSpPr>
            <a:spLocks noGrp="1"/>
          </p:cNvSpPr>
          <p:nvPr>
            <p:ph type="body" idx="1"/>
          </p:nvPr>
        </p:nvSpPr>
        <p:spPr>
          <a:noFill/>
          <a:ln w="9525"/>
        </p:spPr>
        <p:txBody>
          <a:bodyPr/>
          <a:lstStyle/>
          <a:p>
            <a:endParaRPr lang="en-SG" dirty="0" smtClean="0">
              <a:cs typeface="Arial" pitchFamily="34" charset="0"/>
            </a:endParaRPr>
          </a:p>
        </p:txBody>
      </p:sp>
      <p:sp>
        <p:nvSpPr>
          <p:cNvPr id="4" name="Header Placeholder 3"/>
          <p:cNvSpPr>
            <a:spLocks noGrp="1"/>
          </p:cNvSpPr>
          <p:nvPr>
            <p:ph type="hdr" sz="quarter"/>
          </p:nvPr>
        </p:nvSpPr>
        <p:spPr/>
        <p:txBody>
          <a:bodyPr/>
          <a:lstStyle/>
          <a:p>
            <a:pPr>
              <a:defRPr/>
            </a:pPr>
            <a:r>
              <a:rPr lang="en-US" dirty="0" smtClean="0"/>
              <a:t>CS1010 Programming Methodology</a:t>
            </a:r>
            <a:endParaRPr lang="en-US" dirty="0"/>
          </a:p>
        </p:txBody>
      </p:sp>
      <p:sp>
        <p:nvSpPr>
          <p:cNvPr id="96261" name="Slide Number Placeholder 4"/>
          <p:cNvSpPr>
            <a:spLocks noGrp="1"/>
          </p:cNvSpPr>
          <p:nvPr>
            <p:ph type="sldNum" sz="quarter" idx="5"/>
          </p:nvPr>
        </p:nvSpPr>
        <p:spPr>
          <a:noFill/>
        </p:spPr>
        <p:txBody>
          <a:bodyPr/>
          <a:lstStyle/>
          <a:p>
            <a:pPr defTabSz="941388"/>
            <a:fld id="{24BE70F5-E0EF-4E20-B480-7C743E5020F3}" type="slidenum">
              <a:rPr lang="en-GB" smtClean="0">
                <a:cs typeface="Arial" pitchFamily="34" charset="0"/>
              </a:rPr>
              <a:pPr defTabSz="941388"/>
              <a:t>22</a:t>
            </a:fld>
            <a:endParaRPr lang="en-GB" smtClean="0">
              <a:cs typeface="Arial" pitchFamily="34"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Slide Image Placeholder 1"/>
          <p:cNvSpPr>
            <a:spLocks noGrp="1" noRot="1" noChangeAspect="1" noTextEdit="1"/>
          </p:cNvSpPr>
          <p:nvPr>
            <p:ph type="sldImg"/>
          </p:nvPr>
        </p:nvSpPr>
        <p:spPr>
          <a:ln/>
        </p:spPr>
      </p:sp>
      <p:sp>
        <p:nvSpPr>
          <p:cNvPr id="88067" name="Notes Placeholder 2"/>
          <p:cNvSpPr>
            <a:spLocks noGrp="1"/>
          </p:cNvSpPr>
          <p:nvPr>
            <p:ph type="body" idx="1"/>
          </p:nvPr>
        </p:nvSpPr>
        <p:spPr>
          <a:noFill/>
          <a:ln w="9525"/>
        </p:spPr>
        <p:txBody>
          <a:bodyPr/>
          <a:lstStyle/>
          <a:p>
            <a:pPr marL="0" indent="0">
              <a:buFont typeface="+mj-lt"/>
              <a:buNone/>
            </a:pPr>
            <a:endParaRPr lang="en-SG" dirty="0" smtClean="0">
              <a:cs typeface="Arial" pitchFamily="34" charset="0"/>
            </a:endParaRPr>
          </a:p>
        </p:txBody>
      </p:sp>
      <p:sp>
        <p:nvSpPr>
          <p:cNvPr id="4" name="Header Placeholder 3"/>
          <p:cNvSpPr>
            <a:spLocks noGrp="1"/>
          </p:cNvSpPr>
          <p:nvPr>
            <p:ph type="hdr" sz="quarter"/>
          </p:nvPr>
        </p:nvSpPr>
        <p:spPr/>
        <p:txBody>
          <a:bodyPr/>
          <a:lstStyle/>
          <a:p>
            <a:pPr>
              <a:defRPr/>
            </a:pPr>
            <a:r>
              <a:rPr lang="en-US" smtClean="0"/>
              <a:t>CS1010 Programming Methodology</a:t>
            </a:r>
            <a:endParaRPr lang="en-US"/>
          </a:p>
        </p:txBody>
      </p:sp>
      <p:sp>
        <p:nvSpPr>
          <p:cNvPr id="88069" name="Slide Number Placeholder 4"/>
          <p:cNvSpPr>
            <a:spLocks noGrp="1"/>
          </p:cNvSpPr>
          <p:nvPr>
            <p:ph type="sldNum" sz="quarter" idx="5"/>
          </p:nvPr>
        </p:nvSpPr>
        <p:spPr>
          <a:noFill/>
        </p:spPr>
        <p:txBody>
          <a:bodyPr/>
          <a:lstStyle/>
          <a:p>
            <a:pPr defTabSz="941388"/>
            <a:fld id="{4C12A8F9-75F3-4303-943E-2200654E99F6}" type="slidenum">
              <a:rPr lang="en-GB" smtClean="0">
                <a:cs typeface="Arial" pitchFamily="34" charset="0"/>
              </a:rPr>
              <a:pPr defTabSz="941388"/>
              <a:t>23</a:t>
            </a:fld>
            <a:endParaRPr lang="en-GB" smtClean="0">
              <a:cs typeface="Arial" pitchFamily="34"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Slide Image Placeholder 1"/>
          <p:cNvSpPr>
            <a:spLocks noGrp="1" noRot="1" noChangeAspect="1" noTextEdit="1"/>
          </p:cNvSpPr>
          <p:nvPr>
            <p:ph type="sldImg"/>
          </p:nvPr>
        </p:nvSpPr>
        <p:spPr>
          <a:ln/>
        </p:spPr>
      </p:sp>
      <p:sp>
        <p:nvSpPr>
          <p:cNvPr id="88067" name="Notes Placeholder 2"/>
          <p:cNvSpPr>
            <a:spLocks noGrp="1"/>
          </p:cNvSpPr>
          <p:nvPr>
            <p:ph type="body" idx="1"/>
          </p:nvPr>
        </p:nvSpPr>
        <p:spPr>
          <a:noFill/>
          <a:ln w="9525"/>
        </p:spPr>
        <p:txBody>
          <a:bodyPr/>
          <a:lstStyle/>
          <a:p>
            <a:pPr marL="0" indent="0">
              <a:buFont typeface="+mj-lt"/>
              <a:buNone/>
            </a:pPr>
            <a:endParaRPr lang="en-SG" dirty="0" smtClean="0">
              <a:cs typeface="Arial" pitchFamily="34" charset="0"/>
            </a:endParaRPr>
          </a:p>
        </p:txBody>
      </p:sp>
      <p:sp>
        <p:nvSpPr>
          <p:cNvPr id="4" name="Header Placeholder 3"/>
          <p:cNvSpPr>
            <a:spLocks noGrp="1"/>
          </p:cNvSpPr>
          <p:nvPr>
            <p:ph type="hdr" sz="quarter"/>
          </p:nvPr>
        </p:nvSpPr>
        <p:spPr/>
        <p:txBody>
          <a:bodyPr/>
          <a:lstStyle/>
          <a:p>
            <a:pPr>
              <a:defRPr/>
            </a:pPr>
            <a:r>
              <a:rPr lang="en-US" smtClean="0"/>
              <a:t>CS1010 Programming Methodology</a:t>
            </a:r>
            <a:endParaRPr lang="en-US"/>
          </a:p>
        </p:txBody>
      </p:sp>
      <p:sp>
        <p:nvSpPr>
          <p:cNvPr id="88069" name="Slide Number Placeholder 4"/>
          <p:cNvSpPr>
            <a:spLocks noGrp="1"/>
          </p:cNvSpPr>
          <p:nvPr>
            <p:ph type="sldNum" sz="quarter" idx="5"/>
          </p:nvPr>
        </p:nvSpPr>
        <p:spPr>
          <a:noFill/>
        </p:spPr>
        <p:txBody>
          <a:bodyPr/>
          <a:lstStyle/>
          <a:p>
            <a:pPr defTabSz="941388"/>
            <a:fld id="{4C12A8F9-75F3-4303-943E-2200654E99F6}" type="slidenum">
              <a:rPr lang="en-GB" smtClean="0">
                <a:cs typeface="Arial" pitchFamily="34" charset="0"/>
              </a:rPr>
              <a:pPr defTabSz="941388"/>
              <a:t>24</a:t>
            </a:fld>
            <a:endParaRPr lang="en-GB" smtClean="0">
              <a:cs typeface="Arial" pitchFamily="34" charset="0"/>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Slide Image Placeholder 1"/>
          <p:cNvSpPr>
            <a:spLocks noGrp="1" noRot="1" noChangeAspect="1" noTextEdit="1"/>
          </p:cNvSpPr>
          <p:nvPr>
            <p:ph type="sldImg"/>
          </p:nvPr>
        </p:nvSpPr>
        <p:spPr>
          <a:ln/>
        </p:spPr>
      </p:sp>
      <p:sp>
        <p:nvSpPr>
          <p:cNvPr id="96259" name="Notes Placeholder 2"/>
          <p:cNvSpPr>
            <a:spLocks noGrp="1"/>
          </p:cNvSpPr>
          <p:nvPr>
            <p:ph type="body" idx="1"/>
          </p:nvPr>
        </p:nvSpPr>
        <p:spPr>
          <a:noFill/>
          <a:ln w="9525"/>
        </p:spPr>
        <p:txBody>
          <a:bodyPr/>
          <a:lstStyle/>
          <a:p>
            <a:pPr marL="0" indent="0">
              <a:buFont typeface="+mj-lt"/>
              <a:buNone/>
            </a:pPr>
            <a:endParaRPr lang="en-SG" dirty="0" smtClean="0">
              <a:cs typeface="Arial" pitchFamily="34" charset="0"/>
            </a:endParaRPr>
          </a:p>
        </p:txBody>
      </p:sp>
      <p:sp>
        <p:nvSpPr>
          <p:cNvPr id="4" name="Header Placeholder 3"/>
          <p:cNvSpPr>
            <a:spLocks noGrp="1"/>
          </p:cNvSpPr>
          <p:nvPr>
            <p:ph type="hdr" sz="quarter"/>
          </p:nvPr>
        </p:nvSpPr>
        <p:spPr/>
        <p:txBody>
          <a:bodyPr/>
          <a:lstStyle/>
          <a:p>
            <a:pPr>
              <a:defRPr/>
            </a:pPr>
            <a:r>
              <a:rPr lang="en-US" dirty="0" smtClean="0"/>
              <a:t>CS1010 Programming Methodology</a:t>
            </a:r>
            <a:endParaRPr lang="en-US" dirty="0"/>
          </a:p>
        </p:txBody>
      </p:sp>
      <p:sp>
        <p:nvSpPr>
          <p:cNvPr id="96261" name="Slide Number Placeholder 4"/>
          <p:cNvSpPr>
            <a:spLocks noGrp="1"/>
          </p:cNvSpPr>
          <p:nvPr>
            <p:ph type="sldNum" sz="quarter" idx="5"/>
          </p:nvPr>
        </p:nvSpPr>
        <p:spPr>
          <a:noFill/>
        </p:spPr>
        <p:txBody>
          <a:bodyPr/>
          <a:lstStyle/>
          <a:p>
            <a:pPr defTabSz="941388"/>
            <a:fld id="{24BE70F5-E0EF-4E20-B480-7C743E5020F3}" type="slidenum">
              <a:rPr lang="en-GB" smtClean="0">
                <a:cs typeface="Arial" pitchFamily="34" charset="0"/>
              </a:rPr>
              <a:pPr defTabSz="941388"/>
              <a:t>25</a:t>
            </a:fld>
            <a:endParaRPr lang="en-GB" smtClean="0">
              <a:cs typeface="Arial" pitchFamily="34" charset="0"/>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Slide Image Placeholder 1"/>
          <p:cNvSpPr>
            <a:spLocks noGrp="1" noRot="1" noChangeAspect="1" noTextEdit="1"/>
          </p:cNvSpPr>
          <p:nvPr>
            <p:ph type="sldImg"/>
          </p:nvPr>
        </p:nvSpPr>
        <p:spPr>
          <a:ln/>
        </p:spPr>
      </p:sp>
      <p:sp>
        <p:nvSpPr>
          <p:cNvPr id="96259" name="Notes Placeholder 2"/>
          <p:cNvSpPr>
            <a:spLocks noGrp="1"/>
          </p:cNvSpPr>
          <p:nvPr>
            <p:ph type="body" idx="1"/>
          </p:nvPr>
        </p:nvSpPr>
        <p:spPr>
          <a:noFill/>
          <a:ln w="9525"/>
        </p:spPr>
        <p:txBody>
          <a:bodyPr/>
          <a:lstStyle/>
          <a:p>
            <a:pPr marL="0" indent="0">
              <a:buFont typeface="+mj-lt"/>
              <a:buNone/>
            </a:pPr>
            <a:endParaRPr lang="en-SG" dirty="0" smtClean="0">
              <a:cs typeface="Arial" pitchFamily="34" charset="0"/>
            </a:endParaRPr>
          </a:p>
        </p:txBody>
      </p:sp>
      <p:sp>
        <p:nvSpPr>
          <p:cNvPr id="4" name="Header Placeholder 3"/>
          <p:cNvSpPr>
            <a:spLocks noGrp="1"/>
          </p:cNvSpPr>
          <p:nvPr>
            <p:ph type="hdr" sz="quarter"/>
          </p:nvPr>
        </p:nvSpPr>
        <p:spPr/>
        <p:txBody>
          <a:bodyPr/>
          <a:lstStyle/>
          <a:p>
            <a:pPr>
              <a:defRPr/>
            </a:pPr>
            <a:r>
              <a:rPr lang="en-US" dirty="0" smtClean="0"/>
              <a:t>CS1010 Programming Methodology</a:t>
            </a:r>
            <a:endParaRPr lang="en-US" dirty="0"/>
          </a:p>
        </p:txBody>
      </p:sp>
      <p:sp>
        <p:nvSpPr>
          <p:cNvPr id="96261" name="Slide Number Placeholder 4"/>
          <p:cNvSpPr>
            <a:spLocks noGrp="1"/>
          </p:cNvSpPr>
          <p:nvPr>
            <p:ph type="sldNum" sz="quarter" idx="5"/>
          </p:nvPr>
        </p:nvSpPr>
        <p:spPr>
          <a:noFill/>
        </p:spPr>
        <p:txBody>
          <a:bodyPr/>
          <a:lstStyle/>
          <a:p>
            <a:pPr defTabSz="941388"/>
            <a:fld id="{24BE70F5-E0EF-4E20-B480-7C743E5020F3}" type="slidenum">
              <a:rPr lang="en-GB" smtClean="0">
                <a:cs typeface="Arial" pitchFamily="34" charset="0"/>
              </a:rPr>
              <a:pPr defTabSz="941388"/>
              <a:t>26</a:t>
            </a:fld>
            <a:endParaRPr lang="en-GB" smtClean="0">
              <a:cs typeface="Arial" pitchFamily="34" charset="0"/>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Slide Image Placeholder 1"/>
          <p:cNvSpPr>
            <a:spLocks noGrp="1" noRot="1" noChangeAspect="1" noTextEdit="1"/>
          </p:cNvSpPr>
          <p:nvPr>
            <p:ph type="sldImg"/>
          </p:nvPr>
        </p:nvSpPr>
        <p:spPr>
          <a:ln/>
        </p:spPr>
      </p:sp>
      <p:sp>
        <p:nvSpPr>
          <p:cNvPr id="96259" name="Notes Placeholder 2"/>
          <p:cNvSpPr>
            <a:spLocks noGrp="1"/>
          </p:cNvSpPr>
          <p:nvPr>
            <p:ph type="body" idx="1"/>
          </p:nvPr>
        </p:nvSpPr>
        <p:spPr>
          <a:noFill/>
          <a:ln w="9525"/>
        </p:spPr>
        <p:txBody>
          <a:bodyPr/>
          <a:lstStyle/>
          <a:p>
            <a:pPr marL="0" indent="0">
              <a:buFont typeface="+mj-lt"/>
              <a:buNone/>
            </a:pPr>
            <a:endParaRPr lang="en-SG" dirty="0" smtClean="0">
              <a:cs typeface="Arial" pitchFamily="34" charset="0"/>
            </a:endParaRPr>
          </a:p>
        </p:txBody>
      </p:sp>
      <p:sp>
        <p:nvSpPr>
          <p:cNvPr id="4" name="Header Placeholder 3"/>
          <p:cNvSpPr>
            <a:spLocks noGrp="1"/>
          </p:cNvSpPr>
          <p:nvPr>
            <p:ph type="hdr" sz="quarter"/>
          </p:nvPr>
        </p:nvSpPr>
        <p:spPr/>
        <p:txBody>
          <a:bodyPr/>
          <a:lstStyle/>
          <a:p>
            <a:pPr>
              <a:defRPr/>
            </a:pPr>
            <a:r>
              <a:rPr lang="en-US" dirty="0" smtClean="0"/>
              <a:t>CS1010 Programming Methodology</a:t>
            </a:r>
            <a:endParaRPr lang="en-US" dirty="0"/>
          </a:p>
        </p:txBody>
      </p:sp>
      <p:sp>
        <p:nvSpPr>
          <p:cNvPr id="96261" name="Slide Number Placeholder 4"/>
          <p:cNvSpPr>
            <a:spLocks noGrp="1"/>
          </p:cNvSpPr>
          <p:nvPr>
            <p:ph type="sldNum" sz="quarter" idx="5"/>
          </p:nvPr>
        </p:nvSpPr>
        <p:spPr>
          <a:noFill/>
        </p:spPr>
        <p:txBody>
          <a:bodyPr/>
          <a:lstStyle/>
          <a:p>
            <a:pPr defTabSz="941388"/>
            <a:fld id="{24BE70F5-E0EF-4E20-B480-7C743E5020F3}" type="slidenum">
              <a:rPr lang="en-GB" smtClean="0">
                <a:cs typeface="Arial" pitchFamily="34" charset="0"/>
              </a:rPr>
              <a:pPr defTabSz="941388"/>
              <a:t>27</a:t>
            </a:fld>
            <a:endParaRPr lang="en-GB" smtClean="0">
              <a:cs typeface="Arial" pitchFamily="34" charset="0"/>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Slide Image Placeholder 1"/>
          <p:cNvSpPr>
            <a:spLocks noGrp="1" noRot="1" noChangeAspect="1" noTextEdit="1"/>
          </p:cNvSpPr>
          <p:nvPr>
            <p:ph type="sldImg"/>
          </p:nvPr>
        </p:nvSpPr>
        <p:spPr>
          <a:ln/>
        </p:spPr>
      </p:sp>
      <p:sp>
        <p:nvSpPr>
          <p:cNvPr id="96259" name="Notes Placeholder 2"/>
          <p:cNvSpPr>
            <a:spLocks noGrp="1"/>
          </p:cNvSpPr>
          <p:nvPr>
            <p:ph type="body" idx="1"/>
          </p:nvPr>
        </p:nvSpPr>
        <p:spPr>
          <a:noFill/>
          <a:ln w="9525"/>
        </p:spPr>
        <p:txBody>
          <a:bodyPr/>
          <a:lstStyle/>
          <a:p>
            <a:pPr marL="0" indent="0">
              <a:buFont typeface="+mj-lt"/>
              <a:buNone/>
            </a:pPr>
            <a:endParaRPr lang="en-SG" dirty="0" smtClean="0">
              <a:cs typeface="Arial" pitchFamily="34" charset="0"/>
            </a:endParaRPr>
          </a:p>
        </p:txBody>
      </p:sp>
      <p:sp>
        <p:nvSpPr>
          <p:cNvPr id="4" name="Header Placeholder 3"/>
          <p:cNvSpPr>
            <a:spLocks noGrp="1"/>
          </p:cNvSpPr>
          <p:nvPr>
            <p:ph type="hdr" sz="quarter"/>
          </p:nvPr>
        </p:nvSpPr>
        <p:spPr/>
        <p:txBody>
          <a:bodyPr/>
          <a:lstStyle/>
          <a:p>
            <a:pPr>
              <a:defRPr/>
            </a:pPr>
            <a:r>
              <a:rPr lang="en-US" dirty="0" smtClean="0"/>
              <a:t>CS1010 Programming Methodology</a:t>
            </a:r>
            <a:endParaRPr lang="en-US" dirty="0"/>
          </a:p>
        </p:txBody>
      </p:sp>
      <p:sp>
        <p:nvSpPr>
          <p:cNvPr id="96261" name="Slide Number Placeholder 4"/>
          <p:cNvSpPr>
            <a:spLocks noGrp="1"/>
          </p:cNvSpPr>
          <p:nvPr>
            <p:ph type="sldNum" sz="quarter" idx="5"/>
          </p:nvPr>
        </p:nvSpPr>
        <p:spPr>
          <a:noFill/>
        </p:spPr>
        <p:txBody>
          <a:bodyPr/>
          <a:lstStyle/>
          <a:p>
            <a:pPr defTabSz="941388"/>
            <a:fld id="{24BE70F5-E0EF-4E20-B480-7C743E5020F3}" type="slidenum">
              <a:rPr lang="en-GB" smtClean="0">
                <a:cs typeface="Arial" pitchFamily="34" charset="0"/>
              </a:rPr>
              <a:pPr defTabSz="941388"/>
              <a:t>28</a:t>
            </a:fld>
            <a:endParaRPr lang="en-GB" smtClean="0">
              <a:cs typeface="Arial" pitchFamily="34" charset="0"/>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Slide Image Placeholder 1"/>
          <p:cNvSpPr>
            <a:spLocks noGrp="1" noRot="1" noChangeAspect="1" noTextEdit="1"/>
          </p:cNvSpPr>
          <p:nvPr>
            <p:ph type="sldImg"/>
          </p:nvPr>
        </p:nvSpPr>
        <p:spPr>
          <a:ln/>
        </p:spPr>
      </p:sp>
      <p:sp>
        <p:nvSpPr>
          <p:cNvPr id="96259" name="Notes Placeholder 2"/>
          <p:cNvSpPr>
            <a:spLocks noGrp="1"/>
          </p:cNvSpPr>
          <p:nvPr>
            <p:ph type="body" idx="1"/>
          </p:nvPr>
        </p:nvSpPr>
        <p:spPr>
          <a:noFill/>
          <a:ln w="9525"/>
        </p:spPr>
        <p:txBody>
          <a:bodyPr/>
          <a:lstStyle/>
          <a:p>
            <a:pPr marL="0" indent="0">
              <a:buFont typeface="+mj-lt"/>
              <a:buNone/>
            </a:pPr>
            <a:endParaRPr lang="en-SG" dirty="0" smtClean="0">
              <a:cs typeface="Arial" pitchFamily="34" charset="0"/>
            </a:endParaRPr>
          </a:p>
        </p:txBody>
      </p:sp>
      <p:sp>
        <p:nvSpPr>
          <p:cNvPr id="4" name="Header Placeholder 3"/>
          <p:cNvSpPr>
            <a:spLocks noGrp="1"/>
          </p:cNvSpPr>
          <p:nvPr>
            <p:ph type="hdr" sz="quarter"/>
          </p:nvPr>
        </p:nvSpPr>
        <p:spPr/>
        <p:txBody>
          <a:bodyPr/>
          <a:lstStyle/>
          <a:p>
            <a:pPr>
              <a:defRPr/>
            </a:pPr>
            <a:r>
              <a:rPr lang="en-US" dirty="0" smtClean="0"/>
              <a:t>CS1010 Programming Methodology</a:t>
            </a:r>
            <a:endParaRPr lang="en-US" dirty="0"/>
          </a:p>
        </p:txBody>
      </p:sp>
      <p:sp>
        <p:nvSpPr>
          <p:cNvPr id="96261" name="Slide Number Placeholder 4"/>
          <p:cNvSpPr>
            <a:spLocks noGrp="1"/>
          </p:cNvSpPr>
          <p:nvPr>
            <p:ph type="sldNum" sz="quarter" idx="5"/>
          </p:nvPr>
        </p:nvSpPr>
        <p:spPr>
          <a:noFill/>
        </p:spPr>
        <p:txBody>
          <a:bodyPr/>
          <a:lstStyle/>
          <a:p>
            <a:pPr defTabSz="941388"/>
            <a:fld id="{24BE70F5-E0EF-4E20-B480-7C743E5020F3}" type="slidenum">
              <a:rPr lang="en-GB" smtClean="0">
                <a:cs typeface="Arial" pitchFamily="34" charset="0"/>
              </a:rPr>
              <a:pPr defTabSz="941388"/>
              <a:t>29</a:t>
            </a:fld>
            <a:endParaRPr lang="en-GB" smtClean="0">
              <a:cs typeface="Arial"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p:txBody>
          <a:bodyPr/>
          <a:lstStyle/>
          <a:p>
            <a:pPr>
              <a:defRPr/>
            </a:pPr>
            <a:r>
              <a:t>CS1010 Programming Methodology</a:t>
            </a:r>
          </a:p>
        </p:txBody>
      </p:sp>
      <p:sp>
        <p:nvSpPr>
          <p:cNvPr id="82947" name="Rectangle 2"/>
          <p:cNvSpPr>
            <a:spLocks noGrp="1" noRot="1" noChangeAspect="1" noChangeArrowheads="1" noTextEdit="1"/>
          </p:cNvSpPr>
          <p:nvPr>
            <p:ph type="sldImg"/>
          </p:nvPr>
        </p:nvSpPr>
        <p:spPr>
          <a:ln/>
        </p:spPr>
      </p:sp>
      <p:sp>
        <p:nvSpPr>
          <p:cNvPr id="66564" name="Rectangle 3"/>
          <p:cNvSpPr>
            <a:spLocks noGrp="1" noChangeArrowheads="1"/>
          </p:cNvSpPr>
          <p:nvPr>
            <p:ph type="body" idx="1"/>
          </p:nvPr>
        </p:nvSpPr>
        <p:spPr>
          <a:ln w="9525"/>
        </p:spPr>
        <p:txBody>
          <a:bodyPr/>
          <a:lstStyle/>
          <a:p>
            <a:pPr eaLnBrk="1" hangingPunct="1">
              <a:defRPr/>
            </a:pPr>
            <a:endParaRPr lang="en-US" dirty="0"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Slide Image Placeholder 1"/>
          <p:cNvSpPr>
            <a:spLocks noGrp="1" noRot="1" noChangeAspect="1" noTextEdit="1"/>
          </p:cNvSpPr>
          <p:nvPr>
            <p:ph type="sldImg"/>
          </p:nvPr>
        </p:nvSpPr>
        <p:spPr>
          <a:ln/>
        </p:spPr>
      </p:sp>
      <p:sp>
        <p:nvSpPr>
          <p:cNvPr id="88067" name="Notes Placeholder 2"/>
          <p:cNvSpPr>
            <a:spLocks noGrp="1"/>
          </p:cNvSpPr>
          <p:nvPr>
            <p:ph type="body" idx="1"/>
          </p:nvPr>
        </p:nvSpPr>
        <p:spPr>
          <a:noFill/>
          <a:ln w="9525"/>
        </p:spPr>
        <p:txBody>
          <a:bodyPr/>
          <a:lstStyle/>
          <a:p>
            <a:endParaRPr lang="en-SG" dirty="0" smtClean="0">
              <a:cs typeface="Arial" pitchFamily="34" charset="0"/>
            </a:endParaRPr>
          </a:p>
        </p:txBody>
      </p:sp>
      <p:sp>
        <p:nvSpPr>
          <p:cNvPr id="4" name="Header Placeholder 3"/>
          <p:cNvSpPr>
            <a:spLocks noGrp="1"/>
          </p:cNvSpPr>
          <p:nvPr>
            <p:ph type="hdr" sz="quarter"/>
          </p:nvPr>
        </p:nvSpPr>
        <p:spPr/>
        <p:txBody>
          <a:bodyPr/>
          <a:lstStyle/>
          <a:p>
            <a:pPr>
              <a:defRPr/>
            </a:pPr>
            <a:r>
              <a:rPr lang="en-US" smtClean="0"/>
              <a:t>CS1010 Programming Methodology</a:t>
            </a:r>
            <a:endParaRPr lang="en-US"/>
          </a:p>
        </p:txBody>
      </p:sp>
      <p:sp>
        <p:nvSpPr>
          <p:cNvPr id="88069" name="Slide Number Placeholder 4"/>
          <p:cNvSpPr>
            <a:spLocks noGrp="1"/>
          </p:cNvSpPr>
          <p:nvPr>
            <p:ph type="sldNum" sz="quarter" idx="5"/>
          </p:nvPr>
        </p:nvSpPr>
        <p:spPr>
          <a:noFill/>
        </p:spPr>
        <p:txBody>
          <a:bodyPr/>
          <a:lstStyle/>
          <a:p>
            <a:pPr defTabSz="941388"/>
            <a:fld id="{4C12A8F9-75F3-4303-943E-2200654E99F6}" type="slidenum">
              <a:rPr lang="en-GB" smtClean="0">
                <a:cs typeface="Arial" pitchFamily="34" charset="0"/>
              </a:rPr>
              <a:pPr defTabSz="941388"/>
              <a:t>30</a:t>
            </a:fld>
            <a:endParaRPr lang="en-GB" smtClean="0">
              <a:cs typeface="Arial" pitchFamily="34" charset="0"/>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Slide Image Placeholder 1"/>
          <p:cNvSpPr>
            <a:spLocks noGrp="1" noRot="1" noChangeAspect="1" noTextEdit="1"/>
          </p:cNvSpPr>
          <p:nvPr>
            <p:ph type="sldImg"/>
          </p:nvPr>
        </p:nvSpPr>
        <p:spPr>
          <a:ln/>
        </p:spPr>
      </p:sp>
      <p:sp>
        <p:nvSpPr>
          <p:cNvPr id="96259" name="Notes Placeholder 2"/>
          <p:cNvSpPr>
            <a:spLocks noGrp="1"/>
          </p:cNvSpPr>
          <p:nvPr>
            <p:ph type="body" idx="1"/>
          </p:nvPr>
        </p:nvSpPr>
        <p:spPr>
          <a:noFill/>
          <a:ln w="9525"/>
        </p:spPr>
        <p:txBody>
          <a:bodyPr/>
          <a:lstStyle/>
          <a:p>
            <a:pPr marL="0" indent="0">
              <a:buFont typeface="+mj-lt"/>
              <a:buNone/>
            </a:pPr>
            <a:endParaRPr lang="en-SG" dirty="0" smtClean="0">
              <a:cs typeface="Arial" pitchFamily="34" charset="0"/>
            </a:endParaRPr>
          </a:p>
        </p:txBody>
      </p:sp>
      <p:sp>
        <p:nvSpPr>
          <p:cNvPr id="4" name="Header Placeholder 3"/>
          <p:cNvSpPr>
            <a:spLocks noGrp="1"/>
          </p:cNvSpPr>
          <p:nvPr>
            <p:ph type="hdr" sz="quarter"/>
          </p:nvPr>
        </p:nvSpPr>
        <p:spPr/>
        <p:txBody>
          <a:bodyPr/>
          <a:lstStyle/>
          <a:p>
            <a:pPr>
              <a:defRPr/>
            </a:pPr>
            <a:r>
              <a:rPr lang="en-US" dirty="0" smtClean="0"/>
              <a:t>CS1010 Programming Methodology</a:t>
            </a:r>
            <a:endParaRPr lang="en-US" dirty="0"/>
          </a:p>
        </p:txBody>
      </p:sp>
      <p:sp>
        <p:nvSpPr>
          <p:cNvPr id="96261" name="Slide Number Placeholder 4"/>
          <p:cNvSpPr>
            <a:spLocks noGrp="1"/>
          </p:cNvSpPr>
          <p:nvPr>
            <p:ph type="sldNum" sz="quarter" idx="5"/>
          </p:nvPr>
        </p:nvSpPr>
        <p:spPr>
          <a:noFill/>
        </p:spPr>
        <p:txBody>
          <a:bodyPr/>
          <a:lstStyle/>
          <a:p>
            <a:pPr defTabSz="941388"/>
            <a:fld id="{24BE70F5-E0EF-4E20-B480-7C743E5020F3}" type="slidenum">
              <a:rPr lang="en-GB" smtClean="0">
                <a:cs typeface="Arial" pitchFamily="34" charset="0"/>
              </a:rPr>
              <a:pPr defTabSz="941388"/>
              <a:t>31</a:t>
            </a:fld>
            <a:endParaRPr lang="en-GB" smtClean="0">
              <a:cs typeface="Arial" pitchFamily="34" charset="0"/>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Slide Image Placeholder 1"/>
          <p:cNvSpPr>
            <a:spLocks noGrp="1" noRot="1" noChangeAspect="1" noTextEdit="1"/>
          </p:cNvSpPr>
          <p:nvPr>
            <p:ph type="sldImg"/>
          </p:nvPr>
        </p:nvSpPr>
        <p:spPr>
          <a:ln/>
        </p:spPr>
      </p:sp>
      <p:sp>
        <p:nvSpPr>
          <p:cNvPr id="96259" name="Notes Placeholder 2"/>
          <p:cNvSpPr>
            <a:spLocks noGrp="1"/>
          </p:cNvSpPr>
          <p:nvPr>
            <p:ph type="body" idx="1"/>
          </p:nvPr>
        </p:nvSpPr>
        <p:spPr>
          <a:noFill/>
          <a:ln w="9525"/>
        </p:spPr>
        <p:txBody>
          <a:bodyPr/>
          <a:lstStyle/>
          <a:p>
            <a:pPr marL="0" indent="0">
              <a:buFont typeface="+mj-lt"/>
              <a:buNone/>
            </a:pPr>
            <a:endParaRPr lang="en-SG" dirty="0" smtClean="0">
              <a:cs typeface="Arial" pitchFamily="34" charset="0"/>
            </a:endParaRPr>
          </a:p>
        </p:txBody>
      </p:sp>
      <p:sp>
        <p:nvSpPr>
          <p:cNvPr id="4" name="Header Placeholder 3"/>
          <p:cNvSpPr>
            <a:spLocks noGrp="1"/>
          </p:cNvSpPr>
          <p:nvPr>
            <p:ph type="hdr" sz="quarter"/>
          </p:nvPr>
        </p:nvSpPr>
        <p:spPr/>
        <p:txBody>
          <a:bodyPr/>
          <a:lstStyle/>
          <a:p>
            <a:pPr>
              <a:defRPr/>
            </a:pPr>
            <a:r>
              <a:rPr lang="en-US" dirty="0" smtClean="0"/>
              <a:t>CS1010 Programming Methodology</a:t>
            </a:r>
            <a:endParaRPr lang="en-US" dirty="0"/>
          </a:p>
        </p:txBody>
      </p:sp>
      <p:sp>
        <p:nvSpPr>
          <p:cNvPr id="96261" name="Slide Number Placeholder 4"/>
          <p:cNvSpPr>
            <a:spLocks noGrp="1"/>
          </p:cNvSpPr>
          <p:nvPr>
            <p:ph type="sldNum" sz="quarter" idx="5"/>
          </p:nvPr>
        </p:nvSpPr>
        <p:spPr>
          <a:noFill/>
        </p:spPr>
        <p:txBody>
          <a:bodyPr/>
          <a:lstStyle/>
          <a:p>
            <a:pPr defTabSz="941388"/>
            <a:fld id="{24BE70F5-E0EF-4E20-B480-7C743E5020F3}" type="slidenum">
              <a:rPr lang="en-GB" smtClean="0">
                <a:cs typeface="Arial" pitchFamily="34" charset="0"/>
              </a:rPr>
              <a:pPr defTabSz="941388"/>
              <a:t>32</a:t>
            </a:fld>
            <a:endParaRPr lang="en-GB" smtClean="0">
              <a:cs typeface="Arial" pitchFamily="34" charset="0"/>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Slide Image Placeholder 1"/>
          <p:cNvSpPr>
            <a:spLocks noGrp="1" noRot="1" noChangeAspect="1" noTextEdit="1"/>
          </p:cNvSpPr>
          <p:nvPr>
            <p:ph type="sldImg"/>
          </p:nvPr>
        </p:nvSpPr>
        <p:spPr>
          <a:ln/>
        </p:spPr>
      </p:sp>
      <p:sp>
        <p:nvSpPr>
          <p:cNvPr id="96259" name="Notes Placeholder 2"/>
          <p:cNvSpPr>
            <a:spLocks noGrp="1"/>
          </p:cNvSpPr>
          <p:nvPr>
            <p:ph type="body" idx="1"/>
          </p:nvPr>
        </p:nvSpPr>
        <p:spPr>
          <a:noFill/>
          <a:ln w="9525"/>
        </p:spPr>
        <p:txBody>
          <a:bodyPr/>
          <a:lstStyle/>
          <a:p>
            <a:endParaRPr lang="en-SG" dirty="0" smtClean="0">
              <a:cs typeface="Arial" pitchFamily="34" charset="0"/>
            </a:endParaRPr>
          </a:p>
        </p:txBody>
      </p:sp>
      <p:sp>
        <p:nvSpPr>
          <p:cNvPr id="4" name="Header Placeholder 3"/>
          <p:cNvSpPr>
            <a:spLocks noGrp="1"/>
          </p:cNvSpPr>
          <p:nvPr>
            <p:ph type="hdr" sz="quarter"/>
          </p:nvPr>
        </p:nvSpPr>
        <p:spPr/>
        <p:txBody>
          <a:bodyPr/>
          <a:lstStyle/>
          <a:p>
            <a:pPr>
              <a:defRPr/>
            </a:pPr>
            <a:r>
              <a:rPr lang="en-US" dirty="0" smtClean="0"/>
              <a:t>CS1010 Programming Methodology</a:t>
            </a:r>
            <a:endParaRPr lang="en-US" dirty="0"/>
          </a:p>
        </p:txBody>
      </p:sp>
      <p:sp>
        <p:nvSpPr>
          <p:cNvPr id="96261" name="Slide Number Placeholder 4"/>
          <p:cNvSpPr>
            <a:spLocks noGrp="1"/>
          </p:cNvSpPr>
          <p:nvPr>
            <p:ph type="sldNum" sz="quarter" idx="5"/>
          </p:nvPr>
        </p:nvSpPr>
        <p:spPr>
          <a:noFill/>
        </p:spPr>
        <p:txBody>
          <a:bodyPr/>
          <a:lstStyle/>
          <a:p>
            <a:pPr defTabSz="941388"/>
            <a:fld id="{24BE70F5-E0EF-4E20-B480-7C743E5020F3}" type="slidenum">
              <a:rPr lang="en-GB" smtClean="0">
                <a:cs typeface="Arial" pitchFamily="34" charset="0"/>
              </a:rPr>
              <a:pPr defTabSz="941388"/>
              <a:t>33</a:t>
            </a:fld>
            <a:endParaRPr lang="en-GB" smtClean="0">
              <a:cs typeface="Arial" pitchFamily="34" charset="0"/>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Slide Image Placeholder 1"/>
          <p:cNvSpPr>
            <a:spLocks noGrp="1" noRot="1" noChangeAspect="1" noTextEdit="1"/>
          </p:cNvSpPr>
          <p:nvPr>
            <p:ph type="sldImg"/>
          </p:nvPr>
        </p:nvSpPr>
        <p:spPr>
          <a:ln/>
        </p:spPr>
      </p:sp>
      <p:sp>
        <p:nvSpPr>
          <p:cNvPr id="96259" name="Notes Placeholder 2"/>
          <p:cNvSpPr>
            <a:spLocks noGrp="1"/>
          </p:cNvSpPr>
          <p:nvPr>
            <p:ph type="body" idx="1"/>
          </p:nvPr>
        </p:nvSpPr>
        <p:spPr>
          <a:noFill/>
          <a:ln w="9525"/>
        </p:spPr>
        <p:txBody>
          <a:bodyPr/>
          <a:lstStyle/>
          <a:p>
            <a:pPr marL="0" indent="0">
              <a:buFont typeface="+mj-lt"/>
              <a:buNone/>
            </a:pPr>
            <a:endParaRPr lang="en-SG" dirty="0" smtClean="0">
              <a:cs typeface="Arial" pitchFamily="34" charset="0"/>
            </a:endParaRPr>
          </a:p>
        </p:txBody>
      </p:sp>
      <p:sp>
        <p:nvSpPr>
          <p:cNvPr id="4" name="Header Placeholder 3"/>
          <p:cNvSpPr>
            <a:spLocks noGrp="1"/>
          </p:cNvSpPr>
          <p:nvPr>
            <p:ph type="hdr" sz="quarter"/>
          </p:nvPr>
        </p:nvSpPr>
        <p:spPr/>
        <p:txBody>
          <a:bodyPr/>
          <a:lstStyle/>
          <a:p>
            <a:pPr>
              <a:defRPr/>
            </a:pPr>
            <a:r>
              <a:rPr lang="en-US" dirty="0" smtClean="0"/>
              <a:t>CS1010 Programming Methodology</a:t>
            </a:r>
            <a:endParaRPr lang="en-US" dirty="0"/>
          </a:p>
        </p:txBody>
      </p:sp>
      <p:sp>
        <p:nvSpPr>
          <p:cNvPr id="96261" name="Slide Number Placeholder 4"/>
          <p:cNvSpPr>
            <a:spLocks noGrp="1"/>
          </p:cNvSpPr>
          <p:nvPr>
            <p:ph type="sldNum" sz="quarter" idx="5"/>
          </p:nvPr>
        </p:nvSpPr>
        <p:spPr>
          <a:noFill/>
        </p:spPr>
        <p:txBody>
          <a:bodyPr/>
          <a:lstStyle/>
          <a:p>
            <a:pPr defTabSz="941388"/>
            <a:fld id="{24BE70F5-E0EF-4E20-B480-7C743E5020F3}" type="slidenum">
              <a:rPr lang="en-GB" smtClean="0">
                <a:cs typeface="Arial" pitchFamily="34" charset="0"/>
              </a:rPr>
              <a:pPr defTabSz="941388"/>
              <a:t>34</a:t>
            </a:fld>
            <a:endParaRPr lang="en-GB" smtClean="0">
              <a:cs typeface="Arial" pitchFamily="34" charset="0"/>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Slide Image Placeholder 1"/>
          <p:cNvSpPr>
            <a:spLocks noGrp="1" noRot="1" noChangeAspect="1" noTextEdit="1"/>
          </p:cNvSpPr>
          <p:nvPr>
            <p:ph type="sldImg"/>
          </p:nvPr>
        </p:nvSpPr>
        <p:spPr>
          <a:ln/>
        </p:spPr>
      </p:sp>
      <p:sp>
        <p:nvSpPr>
          <p:cNvPr id="96259" name="Notes Placeholder 2"/>
          <p:cNvSpPr>
            <a:spLocks noGrp="1"/>
          </p:cNvSpPr>
          <p:nvPr>
            <p:ph type="body" idx="1"/>
          </p:nvPr>
        </p:nvSpPr>
        <p:spPr>
          <a:noFill/>
          <a:ln w="9525"/>
        </p:spPr>
        <p:txBody>
          <a:bodyPr/>
          <a:lstStyle/>
          <a:p>
            <a:pPr marL="0" indent="0">
              <a:buFont typeface="+mj-lt"/>
              <a:buNone/>
            </a:pPr>
            <a:endParaRPr lang="en-SG" dirty="0" smtClean="0">
              <a:cs typeface="Arial" pitchFamily="34" charset="0"/>
            </a:endParaRPr>
          </a:p>
        </p:txBody>
      </p:sp>
      <p:sp>
        <p:nvSpPr>
          <p:cNvPr id="4" name="Header Placeholder 3"/>
          <p:cNvSpPr>
            <a:spLocks noGrp="1"/>
          </p:cNvSpPr>
          <p:nvPr>
            <p:ph type="hdr" sz="quarter"/>
          </p:nvPr>
        </p:nvSpPr>
        <p:spPr/>
        <p:txBody>
          <a:bodyPr/>
          <a:lstStyle/>
          <a:p>
            <a:pPr>
              <a:defRPr/>
            </a:pPr>
            <a:r>
              <a:rPr lang="en-US" dirty="0" smtClean="0"/>
              <a:t>CS1010 Programming Methodology</a:t>
            </a:r>
            <a:endParaRPr lang="en-US" dirty="0"/>
          </a:p>
        </p:txBody>
      </p:sp>
      <p:sp>
        <p:nvSpPr>
          <p:cNvPr id="96261" name="Slide Number Placeholder 4"/>
          <p:cNvSpPr>
            <a:spLocks noGrp="1"/>
          </p:cNvSpPr>
          <p:nvPr>
            <p:ph type="sldNum" sz="quarter" idx="5"/>
          </p:nvPr>
        </p:nvSpPr>
        <p:spPr>
          <a:noFill/>
        </p:spPr>
        <p:txBody>
          <a:bodyPr/>
          <a:lstStyle/>
          <a:p>
            <a:pPr defTabSz="941388"/>
            <a:fld id="{24BE70F5-E0EF-4E20-B480-7C743E5020F3}" type="slidenum">
              <a:rPr lang="en-GB" smtClean="0">
                <a:cs typeface="Arial" pitchFamily="34" charset="0"/>
              </a:rPr>
              <a:pPr defTabSz="941388"/>
              <a:t>35</a:t>
            </a:fld>
            <a:endParaRPr lang="en-GB" smtClean="0">
              <a:cs typeface="Arial" pitchFamily="34" charset="0"/>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Slide Image Placeholder 1"/>
          <p:cNvSpPr>
            <a:spLocks noGrp="1" noRot="1" noChangeAspect="1" noTextEdit="1"/>
          </p:cNvSpPr>
          <p:nvPr>
            <p:ph type="sldImg"/>
          </p:nvPr>
        </p:nvSpPr>
        <p:spPr>
          <a:ln/>
        </p:spPr>
      </p:sp>
      <p:sp>
        <p:nvSpPr>
          <p:cNvPr id="110595" name="Notes Placeholder 2"/>
          <p:cNvSpPr>
            <a:spLocks noGrp="1"/>
          </p:cNvSpPr>
          <p:nvPr>
            <p:ph type="body" idx="1"/>
          </p:nvPr>
        </p:nvSpPr>
        <p:spPr>
          <a:noFill/>
          <a:ln w="9525"/>
        </p:spPr>
        <p:txBody>
          <a:bodyPr/>
          <a:lstStyle/>
          <a:p>
            <a:pPr marL="0" indent="0">
              <a:buFont typeface="+mj-lt"/>
              <a:buNone/>
            </a:pPr>
            <a:endParaRPr lang="en-SG" dirty="0" smtClean="0">
              <a:cs typeface="Arial" pitchFamily="34" charset="0"/>
            </a:endParaRPr>
          </a:p>
        </p:txBody>
      </p:sp>
      <p:sp>
        <p:nvSpPr>
          <p:cNvPr id="4" name="Header Placeholder 3"/>
          <p:cNvSpPr>
            <a:spLocks noGrp="1"/>
          </p:cNvSpPr>
          <p:nvPr>
            <p:ph type="hdr" sz="quarter"/>
          </p:nvPr>
        </p:nvSpPr>
        <p:spPr/>
        <p:txBody>
          <a:bodyPr/>
          <a:lstStyle/>
          <a:p>
            <a:pPr>
              <a:defRPr/>
            </a:pPr>
            <a:r>
              <a:rPr lang="en-US" smtClean="0"/>
              <a:t>CS1010 Programming Methodology</a:t>
            </a:r>
            <a:endParaRPr lang="en-US"/>
          </a:p>
        </p:txBody>
      </p:sp>
      <p:sp>
        <p:nvSpPr>
          <p:cNvPr id="110597" name="Slide Number Placeholder 4"/>
          <p:cNvSpPr>
            <a:spLocks noGrp="1"/>
          </p:cNvSpPr>
          <p:nvPr>
            <p:ph type="sldNum" sz="quarter" idx="5"/>
          </p:nvPr>
        </p:nvSpPr>
        <p:spPr>
          <a:noFill/>
        </p:spPr>
        <p:txBody>
          <a:bodyPr/>
          <a:lstStyle/>
          <a:p>
            <a:pPr defTabSz="941388"/>
            <a:fld id="{81C2AAB1-3C62-4697-99EB-9FD73A5CED7E}" type="slidenum">
              <a:rPr lang="en-GB" smtClean="0">
                <a:cs typeface="Arial" pitchFamily="34" charset="0"/>
              </a:rPr>
              <a:pPr defTabSz="941388"/>
              <a:t>36</a:t>
            </a:fld>
            <a:endParaRPr lang="en-GB" smtClean="0">
              <a:cs typeface="Arial" pitchFamily="34" charset="0"/>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Slide Image Placeholder 1"/>
          <p:cNvSpPr>
            <a:spLocks noGrp="1" noRot="1" noChangeAspect="1" noTextEdit="1"/>
          </p:cNvSpPr>
          <p:nvPr>
            <p:ph type="sldImg"/>
          </p:nvPr>
        </p:nvSpPr>
        <p:spPr>
          <a:ln/>
        </p:spPr>
      </p:sp>
      <p:sp>
        <p:nvSpPr>
          <p:cNvPr id="110595" name="Notes Placeholder 2"/>
          <p:cNvSpPr>
            <a:spLocks noGrp="1"/>
          </p:cNvSpPr>
          <p:nvPr>
            <p:ph type="body" idx="1"/>
          </p:nvPr>
        </p:nvSpPr>
        <p:spPr>
          <a:noFill/>
          <a:ln w="9525"/>
        </p:spPr>
        <p:txBody>
          <a:bodyPr/>
          <a:lstStyle/>
          <a:p>
            <a:pPr marL="0" indent="0">
              <a:buFont typeface="+mj-lt"/>
              <a:buNone/>
            </a:pPr>
            <a:endParaRPr lang="en-SG" dirty="0" smtClean="0">
              <a:cs typeface="Arial" pitchFamily="34" charset="0"/>
            </a:endParaRPr>
          </a:p>
        </p:txBody>
      </p:sp>
      <p:sp>
        <p:nvSpPr>
          <p:cNvPr id="4" name="Header Placeholder 3"/>
          <p:cNvSpPr>
            <a:spLocks noGrp="1"/>
          </p:cNvSpPr>
          <p:nvPr>
            <p:ph type="hdr" sz="quarter"/>
          </p:nvPr>
        </p:nvSpPr>
        <p:spPr/>
        <p:txBody>
          <a:bodyPr/>
          <a:lstStyle/>
          <a:p>
            <a:pPr>
              <a:defRPr/>
            </a:pPr>
            <a:r>
              <a:rPr lang="en-US" smtClean="0"/>
              <a:t>CS1010 Programming Methodology</a:t>
            </a:r>
            <a:endParaRPr lang="en-US"/>
          </a:p>
        </p:txBody>
      </p:sp>
      <p:sp>
        <p:nvSpPr>
          <p:cNvPr id="110597" name="Slide Number Placeholder 4"/>
          <p:cNvSpPr>
            <a:spLocks noGrp="1"/>
          </p:cNvSpPr>
          <p:nvPr>
            <p:ph type="sldNum" sz="quarter" idx="5"/>
          </p:nvPr>
        </p:nvSpPr>
        <p:spPr>
          <a:noFill/>
        </p:spPr>
        <p:txBody>
          <a:bodyPr/>
          <a:lstStyle/>
          <a:p>
            <a:pPr defTabSz="941388"/>
            <a:fld id="{81C2AAB1-3C62-4697-99EB-9FD73A5CED7E}" type="slidenum">
              <a:rPr lang="en-GB" smtClean="0">
                <a:cs typeface="Arial" pitchFamily="34" charset="0"/>
              </a:rPr>
              <a:pPr defTabSz="941388"/>
              <a:t>37</a:t>
            </a:fld>
            <a:endParaRPr lang="en-GB" smtClean="0">
              <a:cs typeface="Arial" pitchFamily="34" charset="0"/>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Slide Image Placeholder 1"/>
          <p:cNvSpPr>
            <a:spLocks noGrp="1" noRot="1" noChangeAspect="1" noTextEdit="1"/>
          </p:cNvSpPr>
          <p:nvPr>
            <p:ph type="sldImg"/>
          </p:nvPr>
        </p:nvSpPr>
        <p:spPr>
          <a:ln/>
        </p:spPr>
      </p:sp>
      <p:sp>
        <p:nvSpPr>
          <p:cNvPr id="110595" name="Notes Placeholder 2"/>
          <p:cNvSpPr>
            <a:spLocks noGrp="1"/>
          </p:cNvSpPr>
          <p:nvPr>
            <p:ph type="body" idx="1"/>
          </p:nvPr>
        </p:nvSpPr>
        <p:spPr>
          <a:noFill/>
          <a:ln w="9525"/>
        </p:spPr>
        <p:txBody>
          <a:bodyPr/>
          <a:lstStyle/>
          <a:p>
            <a:pPr marL="0" indent="0">
              <a:buFont typeface="+mj-lt"/>
              <a:buNone/>
            </a:pPr>
            <a:endParaRPr lang="en-SG" dirty="0" smtClean="0">
              <a:cs typeface="Arial" pitchFamily="34" charset="0"/>
            </a:endParaRPr>
          </a:p>
        </p:txBody>
      </p:sp>
      <p:sp>
        <p:nvSpPr>
          <p:cNvPr id="4" name="Header Placeholder 3"/>
          <p:cNvSpPr>
            <a:spLocks noGrp="1"/>
          </p:cNvSpPr>
          <p:nvPr>
            <p:ph type="hdr" sz="quarter"/>
          </p:nvPr>
        </p:nvSpPr>
        <p:spPr/>
        <p:txBody>
          <a:bodyPr/>
          <a:lstStyle/>
          <a:p>
            <a:pPr>
              <a:defRPr/>
            </a:pPr>
            <a:r>
              <a:rPr lang="en-US" smtClean="0"/>
              <a:t>CS1010 Programming Methodology</a:t>
            </a:r>
            <a:endParaRPr lang="en-US"/>
          </a:p>
        </p:txBody>
      </p:sp>
      <p:sp>
        <p:nvSpPr>
          <p:cNvPr id="110597" name="Slide Number Placeholder 4"/>
          <p:cNvSpPr>
            <a:spLocks noGrp="1"/>
          </p:cNvSpPr>
          <p:nvPr>
            <p:ph type="sldNum" sz="quarter" idx="5"/>
          </p:nvPr>
        </p:nvSpPr>
        <p:spPr>
          <a:noFill/>
        </p:spPr>
        <p:txBody>
          <a:bodyPr/>
          <a:lstStyle/>
          <a:p>
            <a:pPr defTabSz="941388"/>
            <a:fld id="{81C2AAB1-3C62-4697-99EB-9FD73A5CED7E}" type="slidenum">
              <a:rPr lang="en-GB" smtClean="0">
                <a:cs typeface="Arial" pitchFamily="34" charset="0"/>
              </a:rPr>
              <a:pPr defTabSz="941388"/>
              <a:t>38</a:t>
            </a:fld>
            <a:endParaRPr lang="en-GB" smtClean="0">
              <a:cs typeface="Arial" pitchFamily="34" charset="0"/>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Slide Image Placeholder 1"/>
          <p:cNvSpPr>
            <a:spLocks noGrp="1" noRot="1" noChangeAspect="1" noTextEdit="1"/>
          </p:cNvSpPr>
          <p:nvPr>
            <p:ph type="sldImg"/>
          </p:nvPr>
        </p:nvSpPr>
        <p:spPr>
          <a:ln/>
        </p:spPr>
      </p:sp>
      <p:sp>
        <p:nvSpPr>
          <p:cNvPr id="110595" name="Notes Placeholder 2"/>
          <p:cNvSpPr>
            <a:spLocks noGrp="1"/>
          </p:cNvSpPr>
          <p:nvPr>
            <p:ph type="body" idx="1"/>
          </p:nvPr>
        </p:nvSpPr>
        <p:spPr>
          <a:noFill/>
          <a:ln w="9525"/>
        </p:spPr>
        <p:txBody>
          <a:bodyPr/>
          <a:lstStyle/>
          <a:p>
            <a:pPr marL="0" indent="0">
              <a:buFont typeface="+mj-lt"/>
              <a:buNone/>
            </a:pPr>
            <a:endParaRPr lang="en-SG" dirty="0" smtClean="0">
              <a:cs typeface="Arial" pitchFamily="34" charset="0"/>
            </a:endParaRPr>
          </a:p>
        </p:txBody>
      </p:sp>
      <p:sp>
        <p:nvSpPr>
          <p:cNvPr id="4" name="Header Placeholder 3"/>
          <p:cNvSpPr>
            <a:spLocks noGrp="1"/>
          </p:cNvSpPr>
          <p:nvPr>
            <p:ph type="hdr" sz="quarter"/>
          </p:nvPr>
        </p:nvSpPr>
        <p:spPr/>
        <p:txBody>
          <a:bodyPr/>
          <a:lstStyle/>
          <a:p>
            <a:pPr>
              <a:defRPr/>
            </a:pPr>
            <a:r>
              <a:rPr lang="en-US" smtClean="0"/>
              <a:t>CS1010 Programming Methodology</a:t>
            </a:r>
            <a:endParaRPr lang="en-US"/>
          </a:p>
        </p:txBody>
      </p:sp>
      <p:sp>
        <p:nvSpPr>
          <p:cNvPr id="110597" name="Slide Number Placeholder 4"/>
          <p:cNvSpPr>
            <a:spLocks noGrp="1"/>
          </p:cNvSpPr>
          <p:nvPr>
            <p:ph type="sldNum" sz="quarter" idx="5"/>
          </p:nvPr>
        </p:nvSpPr>
        <p:spPr>
          <a:noFill/>
        </p:spPr>
        <p:txBody>
          <a:bodyPr/>
          <a:lstStyle/>
          <a:p>
            <a:pPr defTabSz="941388"/>
            <a:fld id="{81C2AAB1-3C62-4697-99EB-9FD73A5CED7E}" type="slidenum">
              <a:rPr lang="en-GB" smtClean="0">
                <a:cs typeface="Arial" pitchFamily="34" charset="0"/>
              </a:rPr>
              <a:pPr defTabSz="941388"/>
              <a:t>39</a:t>
            </a:fld>
            <a:endParaRPr lang="en-GB" smtClean="0">
              <a:cs typeface="Arial"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p:txBody>
          <a:bodyPr/>
          <a:lstStyle/>
          <a:p>
            <a:pPr>
              <a:defRPr/>
            </a:pPr>
            <a:r>
              <a:t>CS1010 Programming Methodology</a:t>
            </a:r>
          </a:p>
        </p:txBody>
      </p:sp>
      <p:sp>
        <p:nvSpPr>
          <p:cNvPr id="83971" name="Rectangle 2"/>
          <p:cNvSpPr>
            <a:spLocks noGrp="1" noRot="1" noChangeAspect="1" noChangeArrowheads="1" noTextEdit="1"/>
          </p:cNvSpPr>
          <p:nvPr>
            <p:ph type="sldImg"/>
          </p:nvPr>
        </p:nvSpPr>
        <p:spPr>
          <a:ln/>
        </p:spPr>
      </p:sp>
      <p:sp>
        <p:nvSpPr>
          <p:cNvPr id="66564" name="Rectangle 3"/>
          <p:cNvSpPr>
            <a:spLocks noGrp="1" noChangeArrowheads="1"/>
          </p:cNvSpPr>
          <p:nvPr>
            <p:ph type="body" idx="1"/>
          </p:nvPr>
        </p:nvSpPr>
        <p:spPr>
          <a:ln w="9525"/>
        </p:spPr>
        <p:txBody>
          <a:bodyPr/>
          <a:lstStyle/>
          <a:p>
            <a:pPr eaLnBrk="1" hangingPunct="1">
              <a:defRPr/>
            </a:pPr>
            <a:endParaRPr lang="en-US" dirty="0" smtClean="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Slide Image Placeholder 1"/>
          <p:cNvSpPr>
            <a:spLocks noGrp="1" noRot="1" noChangeAspect="1" noTextEdit="1"/>
          </p:cNvSpPr>
          <p:nvPr>
            <p:ph type="sldImg"/>
          </p:nvPr>
        </p:nvSpPr>
        <p:spPr>
          <a:ln/>
        </p:spPr>
      </p:sp>
      <p:sp>
        <p:nvSpPr>
          <p:cNvPr id="110595" name="Notes Placeholder 2"/>
          <p:cNvSpPr>
            <a:spLocks noGrp="1"/>
          </p:cNvSpPr>
          <p:nvPr>
            <p:ph type="body" idx="1"/>
          </p:nvPr>
        </p:nvSpPr>
        <p:spPr>
          <a:noFill/>
          <a:ln w="9525"/>
        </p:spPr>
        <p:txBody>
          <a:bodyPr/>
          <a:lstStyle/>
          <a:p>
            <a:pPr marL="0" indent="0">
              <a:buFont typeface="+mj-lt"/>
              <a:buNone/>
            </a:pPr>
            <a:endParaRPr lang="en-SG" dirty="0" smtClean="0">
              <a:cs typeface="Arial" pitchFamily="34" charset="0"/>
            </a:endParaRPr>
          </a:p>
        </p:txBody>
      </p:sp>
      <p:sp>
        <p:nvSpPr>
          <p:cNvPr id="4" name="Header Placeholder 3"/>
          <p:cNvSpPr>
            <a:spLocks noGrp="1"/>
          </p:cNvSpPr>
          <p:nvPr>
            <p:ph type="hdr" sz="quarter"/>
          </p:nvPr>
        </p:nvSpPr>
        <p:spPr/>
        <p:txBody>
          <a:bodyPr/>
          <a:lstStyle/>
          <a:p>
            <a:pPr>
              <a:defRPr/>
            </a:pPr>
            <a:r>
              <a:rPr lang="en-US" smtClean="0"/>
              <a:t>CS1010 Programming Methodology</a:t>
            </a:r>
            <a:endParaRPr lang="en-US"/>
          </a:p>
        </p:txBody>
      </p:sp>
      <p:sp>
        <p:nvSpPr>
          <p:cNvPr id="110597" name="Slide Number Placeholder 4"/>
          <p:cNvSpPr>
            <a:spLocks noGrp="1"/>
          </p:cNvSpPr>
          <p:nvPr>
            <p:ph type="sldNum" sz="quarter" idx="5"/>
          </p:nvPr>
        </p:nvSpPr>
        <p:spPr>
          <a:noFill/>
        </p:spPr>
        <p:txBody>
          <a:bodyPr/>
          <a:lstStyle/>
          <a:p>
            <a:pPr defTabSz="941388"/>
            <a:fld id="{81C2AAB1-3C62-4697-99EB-9FD73A5CED7E}" type="slidenum">
              <a:rPr lang="en-GB" smtClean="0">
                <a:cs typeface="Arial" pitchFamily="34" charset="0"/>
              </a:rPr>
              <a:pPr defTabSz="941388"/>
              <a:t>40</a:t>
            </a:fld>
            <a:endParaRPr lang="en-GB" smtClean="0">
              <a:cs typeface="Arial" pitchFamily="34" charset="0"/>
            </a:endParaRPr>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Slide Image Placeholder 1"/>
          <p:cNvSpPr>
            <a:spLocks noGrp="1" noRot="1" noChangeAspect="1" noTextEdit="1"/>
          </p:cNvSpPr>
          <p:nvPr>
            <p:ph type="sldImg"/>
          </p:nvPr>
        </p:nvSpPr>
        <p:spPr>
          <a:ln/>
        </p:spPr>
      </p:sp>
      <p:sp>
        <p:nvSpPr>
          <p:cNvPr id="110595" name="Notes Placeholder 2"/>
          <p:cNvSpPr>
            <a:spLocks noGrp="1"/>
          </p:cNvSpPr>
          <p:nvPr>
            <p:ph type="body" idx="1"/>
          </p:nvPr>
        </p:nvSpPr>
        <p:spPr>
          <a:noFill/>
          <a:ln w="9525"/>
        </p:spPr>
        <p:txBody>
          <a:bodyPr/>
          <a:lstStyle/>
          <a:p>
            <a:pPr marL="0" indent="0">
              <a:buFont typeface="+mj-lt"/>
              <a:buNone/>
            </a:pPr>
            <a:endParaRPr lang="en-SG" dirty="0" smtClean="0">
              <a:cs typeface="Arial" pitchFamily="34" charset="0"/>
            </a:endParaRPr>
          </a:p>
        </p:txBody>
      </p:sp>
      <p:sp>
        <p:nvSpPr>
          <p:cNvPr id="4" name="Header Placeholder 3"/>
          <p:cNvSpPr>
            <a:spLocks noGrp="1"/>
          </p:cNvSpPr>
          <p:nvPr>
            <p:ph type="hdr" sz="quarter"/>
          </p:nvPr>
        </p:nvSpPr>
        <p:spPr/>
        <p:txBody>
          <a:bodyPr/>
          <a:lstStyle/>
          <a:p>
            <a:pPr>
              <a:defRPr/>
            </a:pPr>
            <a:r>
              <a:rPr lang="en-US" smtClean="0"/>
              <a:t>CS1010 Programming Methodology</a:t>
            </a:r>
            <a:endParaRPr lang="en-US"/>
          </a:p>
        </p:txBody>
      </p:sp>
      <p:sp>
        <p:nvSpPr>
          <p:cNvPr id="110597" name="Slide Number Placeholder 4"/>
          <p:cNvSpPr>
            <a:spLocks noGrp="1"/>
          </p:cNvSpPr>
          <p:nvPr>
            <p:ph type="sldNum" sz="quarter" idx="5"/>
          </p:nvPr>
        </p:nvSpPr>
        <p:spPr>
          <a:noFill/>
        </p:spPr>
        <p:txBody>
          <a:bodyPr/>
          <a:lstStyle/>
          <a:p>
            <a:pPr defTabSz="941388"/>
            <a:fld id="{81C2AAB1-3C62-4697-99EB-9FD73A5CED7E}" type="slidenum">
              <a:rPr lang="en-GB" smtClean="0">
                <a:cs typeface="Arial" pitchFamily="34" charset="0"/>
              </a:rPr>
              <a:pPr defTabSz="941388"/>
              <a:t>41</a:t>
            </a:fld>
            <a:endParaRPr lang="en-GB" smtClean="0">
              <a:cs typeface="Arial" pitchFamily="34" charset="0"/>
            </a:endParaRPr>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Slide Image Placeholder 1"/>
          <p:cNvSpPr>
            <a:spLocks noGrp="1" noRot="1" noChangeAspect="1" noTextEdit="1"/>
          </p:cNvSpPr>
          <p:nvPr>
            <p:ph type="sldImg"/>
          </p:nvPr>
        </p:nvSpPr>
        <p:spPr>
          <a:ln/>
        </p:spPr>
      </p:sp>
      <p:sp>
        <p:nvSpPr>
          <p:cNvPr id="88067" name="Notes Placeholder 2"/>
          <p:cNvSpPr>
            <a:spLocks noGrp="1"/>
          </p:cNvSpPr>
          <p:nvPr>
            <p:ph type="body" idx="1"/>
          </p:nvPr>
        </p:nvSpPr>
        <p:spPr>
          <a:noFill/>
          <a:ln w="9525"/>
        </p:spPr>
        <p:txBody>
          <a:bodyPr/>
          <a:lstStyle/>
          <a:p>
            <a:endParaRPr lang="en-SG" smtClean="0">
              <a:cs typeface="Arial" pitchFamily="34" charset="0"/>
            </a:endParaRPr>
          </a:p>
        </p:txBody>
      </p:sp>
      <p:sp>
        <p:nvSpPr>
          <p:cNvPr id="4" name="Header Placeholder 3"/>
          <p:cNvSpPr>
            <a:spLocks noGrp="1"/>
          </p:cNvSpPr>
          <p:nvPr>
            <p:ph type="hdr" sz="quarter"/>
          </p:nvPr>
        </p:nvSpPr>
        <p:spPr/>
        <p:txBody>
          <a:bodyPr/>
          <a:lstStyle/>
          <a:p>
            <a:pPr>
              <a:defRPr/>
            </a:pPr>
            <a:r>
              <a:rPr lang="en-US" smtClean="0"/>
              <a:t>CS1010 Programming Methodology</a:t>
            </a:r>
            <a:endParaRPr lang="en-US"/>
          </a:p>
        </p:txBody>
      </p:sp>
      <p:sp>
        <p:nvSpPr>
          <p:cNvPr id="88069" name="Slide Number Placeholder 4"/>
          <p:cNvSpPr>
            <a:spLocks noGrp="1"/>
          </p:cNvSpPr>
          <p:nvPr>
            <p:ph type="sldNum" sz="quarter" idx="5"/>
          </p:nvPr>
        </p:nvSpPr>
        <p:spPr>
          <a:noFill/>
        </p:spPr>
        <p:txBody>
          <a:bodyPr/>
          <a:lstStyle/>
          <a:p>
            <a:pPr defTabSz="941388"/>
            <a:fld id="{4C12A8F9-75F3-4303-943E-2200654E99F6}" type="slidenum">
              <a:rPr lang="en-GB" smtClean="0">
                <a:cs typeface="Arial" pitchFamily="34" charset="0"/>
              </a:rPr>
              <a:pPr defTabSz="941388"/>
              <a:t>42</a:t>
            </a:fld>
            <a:endParaRPr lang="en-GB" smtClean="0">
              <a:cs typeface="Arial" pitchFamily="34" charset="0"/>
            </a:endParaRPr>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Slide Image Placeholder 1"/>
          <p:cNvSpPr>
            <a:spLocks noGrp="1" noRot="1" noChangeAspect="1" noTextEdit="1"/>
          </p:cNvSpPr>
          <p:nvPr>
            <p:ph type="sldImg"/>
          </p:nvPr>
        </p:nvSpPr>
        <p:spPr>
          <a:ln/>
        </p:spPr>
      </p:sp>
      <p:sp>
        <p:nvSpPr>
          <p:cNvPr id="88067" name="Notes Placeholder 2"/>
          <p:cNvSpPr>
            <a:spLocks noGrp="1"/>
          </p:cNvSpPr>
          <p:nvPr>
            <p:ph type="body" idx="1"/>
          </p:nvPr>
        </p:nvSpPr>
        <p:spPr>
          <a:noFill/>
          <a:ln w="9525"/>
        </p:spPr>
        <p:txBody>
          <a:bodyPr/>
          <a:lstStyle/>
          <a:p>
            <a:endParaRPr lang="en-SG" smtClean="0">
              <a:cs typeface="Arial" pitchFamily="34" charset="0"/>
            </a:endParaRPr>
          </a:p>
        </p:txBody>
      </p:sp>
      <p:sp>
        <p:nvSpPr>
          <p:cNvPr id="4" name="Header Placeholder 3"/>
          <p:cNvSpPr>
            <a:spLocks noGrp="1"/>
          </p:cNvSpPr>
          <p:nvPr>
            <p:ph type="hdr" sz="quarter"/>
          </p:nvPr>
        </p:nvSpPr>
        <p:spPr/>
        <p:txBody>
          <a:bodyPr/>
          <a:lstStyle/>
          <a:p>
            <a:pPr>
              <a:defRPr/>
            </a:pPr>
            <a:r>
              <a:rPr lang="en-US" smtClean="0"/>
              <a:t>CS1010 Programming Methodology</a:t>
            </a:r>
            <a:endParaRPr lang="en-US"/>
          </a:p>
        </p:txBody>
      </p:sp>
      <p:sp>
        <p:nvSpPr>
          <p:cNvPr id="88069" name="Slide Number Placeholder 4"/>
          <p:cNvSpPr>
            <a:spLocks noGrp="1"/>
          </p:cNvSpPr>
          <p:nvPr>
            <p:ph type="sldNum" sz="quarter" idx="5"/>
          </p:nvPr>
        </p:nvSpPr>
        <p:spPr>
          <a:noFill/>
        </p:spPr>
        <p:txBody>
          <a:bodyPr/>
          <a:lstStyle/>
          <a:p>
            <a:pPr defTabSz="941388"/>
            <a:fld id="{4C12A8F9-75F3-4303-943E-2200654E99F6}" type="slidenum">
              <a:rPr lang="en-GB" smtClean="0">
                <a:cs typeface="Arial" pitchFamily="34" charset="0"/>
              </a:rPr>
              <a:pPr defTabSz="941388"/>
              <a:t>43</a:t>
            </a:fld>
            <a:endParaRPr lang="en-GB" smtClean="0">
              <a:cs typeface="Arial" pitchFamily="34" charset="0"/>
            </a:endParaRPr>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Slide Image Placeholder 1"/>
          <p:cNvSpPr>
            <a:spLocks noGrp="1" noRot="1" noChangeAspect="1" noTextEdit="1"/>
          </p:cNvSpPr>
          <p:nvPr>
            <p:ph type="sldImg"/>
          </p:nvPr>
        </p:nvSpPr>
        <p:spPr>
          <a:ln/>
        </p:spPr>
      </p:sp>
      <p:sp>
        <p:nvSpPr>
          <p:cNvPr id="88067" name="Notes Placeholder 2"/>
          <p:cNvSpPr>
            <a:spLocks noGrp="1"/>
          </p:cNvSpPr>
          <p:nvPr>
            <p:ph type="body" idx="1"/>
          </p:nvPr>
        </p:nvSpPr>
        <p:spPr>
          <a:noFill/>
          <a:ln w="9525"/>
        </p:spPr>
        <p:txBody>
          <a:bodyPr/>
          <a:lstStyle/>
          <a:p>
            <a:endParaRPr lang="en-SG" smtClean="0">
              <a:cs typeface="Arial" pitchFamily="34" charset="0"/>
            </a:endParaRPr>
          </a:p>
        </p:txBody>
      </p:sp>
      <p:sp>
        <p:nvSpPr>
          <p:cNvPr id="4" name="Header Placeholder 3"/>
          <p:cNvSpPr>
            <a:spLocks noGrp="1"/>
          </p:cNvSpPr>
          <p:nvPr>
            <p:ph type="hdr" sz="quarter"/>
          </p:nvPr>
        </p:nvSpPr>
        <p:spPr/>
        <p:txBody>
          <a:bodyPr/>
          <a:lstStyle/>
          <a:p>
            <a:pPr>
              <a:defRPr/>
            </a:pPr>
            <a:r>
              <a:rPr lang="en-US" smtClean="0"/>
              <a:t>CS1010 Programming Methodology</a:t>
            </a:r>
            <a:endParaRPr lang="en-US"/>
          </a:p>
        </p:txBody>
      </p:sp>
      <p:sp>
        <p:nvSpPr>
          <p:cNvPr id="88069" name="Slide Number Placeholder 4"/>
          <p:cNvSpPr>
            <a:spLocks noGrp="1"/>
          </p:cNvSpPr>
          <p:nvPr>
            <p:ph type="sldNum" sz="quarter" idx="5"/>
          </p:nvPr>
        </p:nvSpPr>
        <p:spPr>
          <a:noFill/>
        </p:spPr>
        <p:txBody>
          <a:bodyPr/>
          <a:lstStyle/>
          <a:p>
            <a:pPr defTabSz="941388"/>
            <a:fld id="{4C12A8F9-75F3-4303-943E-2200654E99F6}" type="slidenum">
              <a:rPr lang="en-GB" smtClean="0">
                <a:cs typeface="Arial" pitchFamily="34" charset="0"/>
              </a:rPr>
              <a:pPr defTabSz="941388"/>
              <a:t>44</a:t>
            </a:fld>
            <a:endParaRPr lang="en-GB" smtClean="0">
              <a:cs typeface="Arial" pitchFamily="34" charset="0"/>
            </a:endParaRPr>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Slide Image Placeholder 1"/>
          <p:cNvSpPr>
            <a:spLocks noGrp="1" noRot="1" noChangeAspect="1" noTextEdit="1"/>
          </p:cNvSpPr>
          <p:nvPr>
            <p:ph type="sldImg"/>
          </p:nvPr>
        </p:nvSpPr>
        <p:spPr>
          <a:ln/>
        </p:spPr>
      </p:sp>
      <p:sp>
        <p:nvSpPr>
          <p:cNvPr id="88067" name="Notes Placeholder 2"/>
          <p:cNvSpPr>
            <a:spLocks noGrp="1"/>
          </p:cNvSpPr>
          <p:nvPr>
            <p:ph type="body" idx="1"/>
          </p:nvPr>
        </p:nvSpPr>
        <p:spPr>
          <a:noFill/>
          <a:ln w="9525"/>
        </p:spPr>
        <p:txBody>
          <a:bodyPr/>
          <a:lstStyle/>
          <a:p>
            <a:endParaRPr lang="en-SG" smtClean="0">
              <a:cs typeface="Arial" pitchFamily="34" charset="0"/>
            </a:endParaRPr>
          </a:p>
        </p:txBody>
      </p:sp>
      <p:sp>
        <p:nvSpPr>
          <p:cNvPr id="4" name="Header Placeholder 3"/>
          <p:cNvSpPr>
            <a:spLocks noGrp="1"/>
          </p:cNvSpPr>
          <p:nvPr>
            <p:ph type="hdr" sz="quarter"/>
          </p:nvPr>
        </p:nvSpPr>
        <p:spPr/>
        <p:txBody>
          <a:bodyPr/>
          <a:lstStyle/>
          <a:p>
            <a:pPr>
              <a:defRPr/>
            </a:pPr>
            <a:r>
              <a:rPr lang="en-US" smtClean="0"/>
              <a:t>CS1010 Programming Methodology</a:t>
            </a:r>
            <a:endParaRPr lang="en-US"/>
          </a:p>
        </p:txBody>
      </p:sp>
      <p:sp>
        <p:nvSpPr>
          <p:cNvPr id="88069" name="Slide Number Placeholder 4"/>
          <p:cNvSpPr>
            <a:spLocks noGrp="1"/>
          </p:cNvSpPr>
          <p:nvPr>
            <p:ph type="sldNum" sz="quarter" idx="5"/>
          </p:nvPr>
        </p:nvSpPr>
        <p:spPr>
          <a:noFill/>
        </p:spPr>
        <p:txBody>
          <a:bodyPr/>
          <a:lstStyle/>
          <a:p>
            <a:pPr defTabSz="941388"/>
            <a:fld id="{4C12A8F9-75F3-4303-943E-2200654E99F6}" type="slidenum">
              <a:rPr lang="en-GB" smtClean="0">
                <a:cs typeface="Arial" pitchFamily="34" charset="0"/>
              </a:rPr>
              <a:pPr defTabSz="941388"/>
              <a:t>45</a:t>
            </a:fld>
            <a:endParaRPr lang="en-GB" smtClean="0">
              <a:cs typeface="Arial" pitchFamily="34" charset="0"/>
            </a:endParaRPr>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Slide Image Placeholder 1"/>
          <p:cNvSpPr>
            <a:spLocks noGrp="1" noRot="1" noChangeAspect="1" noTextEdit="1"/>
          </p:cNvSpPr>
          <p:nvPr>
            <p:ph type="sldImg"/>
          </p:nvPr>
        </p:nvSpPr>
        <p:spPr>
          <a:ln/>
        </p:spPr>
      </p:sp>
      <p:sp>
        <p:nvSpPr>
          <p:cNvPr id="88067" name="Notes Placeholder 2"/>
          <p:cNvSpPr>
            <a:spLocks noGrp="1"/>
          </p:cNvSpPr>
          <p:nvPr>
            <p:ph type="body" idx="1"/>
          </p:nvPr>
        </p:nvSpPr>
        <p:spPr>
          <a:noFill/>
          <a:ln w="9525"/>
        </p:spPr>
        <p:txBody>
          <a:bodyPr/>
          <a:lstStyle/>
          <a:p>
            <a:endParaRPr lang="en-SG" smtClean="0">
              <a:cs typeface="Arial" pitchFamily="34" charset="0"/>
            </a:endParaRPr>
          </a:p>
        </p:txBody>
      </p:sp>
      <p:sp>
        <p:nvSpPr>
          <p:cNvPr id="4" name="Header Placeholder 3"/>
          <p:cNvSpPr>
            <a:spLocks noGrp="1"/>
          </p:cNvSpPr>
          <p:nvPr>
            <p:ph type="hdr" sz="quarter"/>
          </p:nvPr>
        </p:nvSpPr>
        <p:spPr/>
        <p:txBody>
          <a:bodyPr/>
          <a:lstStyle/>
          <a:p>
            <a:pPr>
              <a:defRPr/>
            </a:pPr>
            <a:r>
              <a:rPr lang="en-US" smtClean="0"/>
              <a:t>CS1010 Programming Methodology</a:t>
            </a:r>
            <a:endParaRPr lang="en-US"/>
          </a:p>
        </p:txBody>
      </p:sp>
      <p:sp>
        <p:nvSpPr>
          <p:cNvPr id="88069" name="Slide Number Placeholder 4"/>
          <p:cNvSpPr>
            <a:spLocks noGrp="1"/>
          </p:cNvSpPr>
          <p:nvPr>
            <p:ph type="sldNum" sz="quarter" idx="5"/>
          </p:nvPr>
        </p:nvSpPr>
        <p:spPr>
          <a:noFill/>
        </p:spPr>
        <p:txBody>
          <a:bodyPr/>
          <a:lstStyle/>
          <a:p>
            <a:pPr defTabSz="941388"/>
            <a:fld id="{4C12A8F9-75F3-4303-943E-2200654E99F6}" type="slidenum">
              <a:rPr lang="en-GB" smtClean="0">
                <a:cs typeface="Arial" pitchFamily="34" charset="0"/>
              </a:rPr>
              <a:pPr defTabSz="941388"/>
              <a:t>46</a:t>
            </a:fld>
            <a:endParaRPr lang="en-GB" smtClean="0">
              <a:cs typeface="Arial" pitchFamily="34" charset="0"/>
            </a:endParaRPr>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Slide Image Placeholder 1"/>
          <p:cNvSpPr>
            <a:spLocks noGrp="1" noRot="1" noChangeAspect="1" noTextEdit="1"/>
          </p:cNvSpPr>
          <p:nvPr>
            <p:ph type="sldImg"/>
          </p:nvPr>
        </p:nvSpPr>
        <p:spPr>
          <a:ln/>
        </p:spPr>
      </p:sp>
      <p:sp>
        <p:nvSpPr>
          <p:cNvPr id="87043" name="Notes Placeholder 2"/>
          <p:cNvSpPr>
            <a:spLocks noGrp="1"/>
          </p:cNvSpPr>
          <p:nvPr>
            <p:ph type="body" idx="1"/>
          </p:nvPr>
        </p:nvSpPr>
        <p:spPr>
          <a:ln w="9525"/>
        </p:spPr>
        <p:txBody>
          <a:bodyPr/>
          <a:lstStyle/>
          <a:p>
            <a:pPr marL="0" indent="0">
              <a:buNone/>
              <a:tabLst>
                <a:tab pos="262033" algn="l"/>
              </a:tabLst>
              <a:defRPr/>
            </a:pPr>
            <a:endParaRPr lang="en-SG" dirty="0" smtClean="0"/>
          </a:p>
        </p:txBody>
      </p:sp>
      <p:sp>
        <p:nvSpPr>
          <p:cNvPr id="4" name="Header Placeholder 3"/>
          <p:cNvSpPr>
            <a:spLocks noGrp="1"/>
          </p:cNvSpPr>
          <p:nvPr>
            <p:ph type="hdr" sz="quarter"/>
          </p:nvPr>
        </p:nvSpPr>
        <p:spPr/>
        <p:txBody>
          <a:bodyPr/>
          <a:lstStyle/>
          <a:p>
            <a:pPr>
              <a:defRPr/>
            </a:pPr>
            <a:r>
              <a:rPr lang="en-US" smtClean="0"/>
              <a:t>CS1010 Programming Methodology</a:t>
            </a:r>
            <a:endParaRPr lang="en-US"/>
          </a:p>
        </p:txBody>
      </p:sp>
      <p:sp>
        <p:nvSpPr>
          <p:cNvPr id="112645" name="Slide Number Placeholder 4"/>
          <p:cNvSpPr>
            <a:spLocks noGrp="1"/>
          </p:cNvSpPr>
          <p:nvPr>
            <p:ph type="sldNum" sz="quarter" idx="5"/>
          </p:nvPr>
        </p:nvSpPr>
        <p:spPr>
          <a:noFill/>
        </p:spPr>
        <p:txBody>
          <a:bodyPr/>
          <a:lstStyle/>
          <a:p>
            <a:pPr defTabSz="941388"/>
            <a:fld id="{17C20A0A-E937-404B-9D2F-315421AAED84}" type="slidenum">
              <a:rPr lang="en-GB" smtClean="0">
                <a:cs typeface="Arial" pitchFamily="34" charset="0"/>
              </a:rPr>
              <a:pPr defTabSz="941388"/>
              <a:t>47</a:t>
            </a:fld>
            <a:endParaRPr lang="en-GB" smtClean="0">
              <a:cs typeface="Arial" pitchFamily="34" charset="0"/>
            </a:endParaRPr>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Slide Image Placeholder 1"/>
          <p:cNvSpPr>
            <a:spLocks noGrp="1" noRot="1" noChangeAspect="1" noTextEdit="1"/>
          </p:cNvSpPr>
          <p:nvPr>
            <p:ph type="sldImg"/>
          </p:nvPr>
        </p:nvSpPr>
        <p:spPr>
          <a:ln/>
        </p:spPr>
      </p:sp>
      <p:sp>
        <p:nvSpPr>
          <p:cNvPr id="87043" name="Notes Placeholder 2"/>
          <p:cNvSpPr>
            <a:spLocks noGrp="1"/>
          </p:cNvSpPr>
          <p:nvPr>
            <p:ph type="body" idx="1"/>
          </p:nvPr>
        </p:nvSpPr>
        <p:spPr>
          <a:ln w="9525"/>
        </p:spPr>
        <p:txBody>
          <a:bodyPr/>
          <a:lstStyle/>
          <a:p>
            <a:pPr>
              <a:tabLst>
                <a:tab pos="262033" algn="l"/>
              </a:tabLst>
              <a:defRPr/>
            </a:pPr>
            <a:endParaRPr lang="en-SG" dirty="0" smtClean="0"/>
          </a:p>
        </p:txBody>
      </p:sp>
      <p:sp>
        <p:nvSpPr>
          <p:cNvPr id="4" name="Header Placeholder 3"/>
          <p:cNvSpPr>
            <a:spLocks noGrp="1"/>
          </p:cNvSpPr>
          <p:nvPr>
            <p:ph type="hdr" sz="quarter"/>
          </p:nvPr>
        </p:nvSpPr>
        <p:spPr/>
        <p:txBody>
          <a:bodyPr/>
          <a:lstStyle/>
          <a:p>
            <a:pPr>
              <a:defRPr/>
            </a:pPr>
            <a:r>
              <a:rPr lang="en-US" smtClean="0"/>
              <a:t>CS1010 Programming Methodology</a:t>
            </a:r>
            <a:endParaRPr lang="en-US"/>
          </a:p>
        </p:txBody>
      </p:sp>
      <p:sp>
        <p:nvSpPr>
          <p:cNvPr id="112645" name="Slide Number Placeholder 4"/>
          <p:cNvSpPr>
            <a:spLocks noGrp="1"/>
          </p:cNvSpPr>
          <p:nvPr>
            <p:ph type="sldNum" sz="quarter" idx="5"/>
          </p:nvPr>
        </p:nvSpPr>
        <p:spPr>
          <a:noFill/>
        </p:spPr>
        <p:txBody>
          <a:bodyPr/>
          <a:lstStyle/>
          <a:p>
            <a:pPr defTabSz="941388"/>
            <a:fld id="{17C20A0A-E937-404B-9D2F-315421AAED84}" type="slidenum">
              <a:rPr lang="en-GB" smtClean="0">
                <a:cs typeface="Arial" pitchFamily="34" charset="0"/>
              </a:rPr>
              <a:pPr defTabSz="941388"/>
              <a:t>48</a:t>
            </a:fld>
            <a:endParaRPr lang="en-GB" smtClean="0">
              <a:cs typeface="Arial" pitchFamily="34" charset="0"/>
            </a:endParaRPr>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Slide Image Placeholder 1"/>
          <p:cNvSpPr>
            <a:spLocks noGrp="1" noRot="1" noChangeAspect="1" noTextEdit="1"/>
          </p:cNvSpPr>
          <p:nvPr>
            <p:ph type="sldImg"/>
          </p:nvPr>
        </p:nvSpPr>
        <p:spPr>
          <a:ln/>
        </p:spPr>
      </p:sp>
      <p:sp>
        <p:nvSpPr>
          <p:cNvPr id="113667" name="Notes Placeholder 2"/>
          <p:cNvSpPr>
            <a:spLocks noGrp="1"/>
          </p:cNvSpPr>
          <p:nvPr>
            <p:ph type="body" idx="1"/>
          </p:nvPr>
        </p:nvSpPr>
        <p:spPr>
          <a:noFill/>
          <a:ln w="9525"/>
        </p:spPr>
        <p:txBody>
          <a:bodyPr/>
          <a:lstStyle/>
          <a:p>
            <a:pPr marL="0" indent="0">
              <a:buFont typeface="+mj-lt"/>
              <a:buNone/>
            </a:pPr>
            <a:endParaRPr lang="en-SG" dirty="0" smtClean="0">
              <a:cs typeface="Arial" pitchFamily="34" charset="0"/>
            </a:endParaRPr>
          </a:p>
        </p:txBody>
      </p:sp>
      <p:sp>
        <p:nvSpPr>
          <p:cNvPr id="4" name="Header Placeholder 3"/>
          <p:cNvSpPr>
            <a:spLocks noGrp="1"/>
          </p:cNvSpPr>
          <p:nvPr>
            <p:ph type="hdr" sz="quarter"/>
          </p:nvPr>
        </p:nvSpPr>
        <p:spPr/>
        <p:txBody>
          <a:bodyPr/>
          <a:lstStyle/>
          <a:p>
            <a:pPr>
              <a:defRPr/>
            </a:pPr>
            <a:r>
              <a:rPr lang="en-US" smtClean="0"/>
              <a:t>CS1010 Programming Methodology</a:t>
            </a:r>
            <a:endParaRPr lang="en-US"/>
          </a:p>
        </p:txBody>
      </p:sp>
      <p:sp>
        <p:nvSpPr>
          <p:cNvPr id="113669" name="Slide Number Placeholder 4"/>
          <p:cNvSpPr>
            <a:spLocks noGrp="1"/>
          </p:cNvSpPr>
          <p:nvPr>
            <p:ph type="sldNum" sz="quarter" idx="5"/>
          </p:nvPr>
        </p:nvSpPr>
        <p:spPr>
          <a:noFill/>
        </p:spPr>
        <p:txBody>
          <a:bodyPr/>
          <a:lstStyle/>
          <a:p>
            <a:pPr defTabSz="941388"/>
            <a:fld id="{B91BF932-EE88-4C56-A2A9-9A7A81C182E8}" type="slidenum">
              <a:rPr lang="en-GB" smtClean="0">
                <a:cs typeface="Arial" pitchFamily="34" charset="0"/>
              </a:rPr>
              <a:pPr defTabSz="941388"/>
              <a:t>49</a:t>
            </a:fld>
            <a:endParaRPr lang="en-GB" smtClean="0">
              <a:cs typeface="Arial"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txBox="1">
            <a:spLocks noGrp="1" noChangeArrowheads="1"/>
          </p:cNvSpPr>
          <p:nvPr/>
        </p:nvSpPr>
        <p:spPr bwMode="auto">
          <a:xfrm>
            <a:off x="0" y="0"/>
            <a:ext cx="2887663"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lIns="95310" tIns="47655" rIns="95310" bIns="47655"/>
          <a:lstStyle>
            <a:lvl1pPr defTabSz="950913" eaLnBrk="0" hangingPunct="0">
              <a:defRPr>
                <a:solidFill>
                  <a:schemeClr val="tx1"/>
                </a:solidFill>
                <a:latin typeface="Arial" charset="0"/>
                <a:cs typeface="Arial" charset="0"/>
              </a:defRPr>
            </a:lvl1pPr>
            <a:lvl2pPr marL="742950" indent="-285750" defTabSz="950913" eaLnBrk="0" hangingPunct="0">
              <a:defRPr>
                <a:solidFill>
                  <a:schemeClr val="tx1"/>
                </a:solidFill>
                <a:latin typeface="Arial" charset="0"/>
                <a:cs typeface="Arial" charset="0"/>
              </a:defRPr>
            </a:lvl2pPr>
            <a:lvl3pPr marL="1143000" indent="-228600" defTabSz="950913" eaLnBrk="0" hangingPunct="0">
              <a:defRPr>
                <a:solidFill>
                  <a:schemeClr val="tx1"/>
                </a:solidFill>
                <a:latin typeface="Arial" charset="0"/>
                <a:cs typeface="Arial" charset="0"/>
              </a:defRPr>
            </a:lvl3pPr>
            <a:lvl4pPr marL="1600200" indent="-228600" defTabSz="950913" eaLnBrk="0" hangingPunct="0">
              <a:defRPr>
                <a:solidFill>
                  <a:schemeClr val="tx1"/>
                </a:solidFill>
                <a:latin typeface="Arial" charset="0"/>
                <a:cs typeface="Arial" charset="0"/>
              </a:defRPr>
            </a:lvl4pPr>
            <a:lvl5pPr marL="2057400" indent="-228600" defTabSz="950913" eaLnBrk="0" hangingPunct="0">
              <a:defRPr>
                <a:solidFill>
                  <a:schemeClr val="tx1"/>
                </a:solidFill>
                <a:latin typeface="Arial" charset="0"/>
                <a:cs typeface="Arial" charset="0"/>
              </a:defRPr>
            </a:lvl5pPr>
            <a:lvl6pPr marL="2514600" indent="-228600" defTabSz="950913" eaLnBrk="0" fontAlgn="base" hangingPunct="0">
              <a:spcBef>
                <a:spcPct val="0"/>
              </a:spcBef>
              <a:spcAft>
                <a:spcPct val="0"/>
              </a:spcAft>
              <a:defRPr>
                <a:solidFill>
                  <a:schemeClr val="tx1"/>
                </a:solidFill>
                <a:latin typeface="Arial" charset="0"/>
                <a:cs typeface="Arial" charset="0"/>
              </a:defRPr>
            </a:lvl6pPr>
            <a:lvl7pPr marL="2971800" indent="-228600" defTabSz="950913" eaLnBrk="0" fontAlgn="base" hangingPunct="0">
              <a:spcBef>
                <a:spcPct val="0"/>
              </a:spcBef>
              <a:spcAft>
                <a:spcPct val="0"/>
              </a:spcAft>
              <a:defRPr>
                <a:solidFill>
                  <a:schemeClr val="tx1"/>
                </a:solidFill>
                <a:latin typeface="Arial" charset="0"/>
                <a:cs typeface="Arial" charset="0"/>
              </a:defRPr>
            </a:lvl7pPr>
            <a:lvl8pPr marL="3429000" indent="-228600" defTabSz="950913" eaLnBrk="0" fontAlgn="base" hangingPunct="0">
              <a:spcBef>
                <a:spcPct val="0"/>
              </a:spcBef>
              <a:spcAft>
                <a:spcPct val="0"/>
              </a:spcAft>
              <a:defRPr>
                <a:solidFill>
                  <a:schemeClr val="tx1"/>
                </a:solidFill>
                <a:latin typeface="Arial" charset="0"/>
                <a:cs typeface="Arial" charset="0"/>
              </a:defRPr>
            </a:lvl8pPr>
            <a:lvl9pPr marL="3886200" indent="-228600" defTabSz="950913" eaLnBrk="0" fontAlgn="base" hangingPunct="0">
              <a:spcBef>
                <a:spcPct val="0"/>
              </a:spcBef>
              <a:spcAft>
                <a:spcPct val="0"/>
              </a:spcAft>
              <a:defRPr>
                <a:solidFill>
                  <a:schemeClr val="tx1"/>
                </a:solidFill>
                <a:latin typeface="Arial" charset="0"/>
                <a:cs typeface="Arial" charset="0"/>
              </a:defRPr>
            </a:lvl9pPr>
          </a:lstStyle>
          <a:p>
            <a:r>
              <a:rPr lang="en-GB" sz="1400">
                <a:latin typeface="Calibri" pitchFamily="34" charset="0"/>
              </a:rPr>
              <a:t>CS1010 Programming Methodology</a:t>
            </a:r>
          </a:p>
        </p:txBody>
      </p:sp>
      <p:sp>
        <p:nvSpPr>
          <p:cNvPr id="84995" name="Rectangle 2"/>
          <p:cNvSpPr>
            <a:spLocks noGrp="1" noRot="1" noChangeAspect="1" noChangeArrowheads="1" noTextEdit="1"/>
          </p:cNvSpPr>
          <p:nvPr>
            <p:ph type="sldImg"/>
          </p:nvPr>
        </p:nvSpPr>
        <p:spPr>
          <a:xfrm>
            <a:off x="873125" y="738188"/>
            <a:ext cx="4916488" cy="3686175"/>
          </a:xfrm>
          <a:ln/>
        </p:spPr>
      </p:sp>
      <p:sp>
        <p:nvSpPr>
          <p:cNvPr id="84996"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sq">
                <a:solidFill>
                  <a:srgbClr val="000000"/>
                </a:solidFill>
                <a:miter lim="800000"/>
                <a:headEnd type="none" w="sm" len="sm"/>
                <a:tailEnd type="none" w="sm" len="sm"/>
              </a14:hiddenLine>
            </a:ext>
          </a:extLst>
        </p:spPr>
        <p:txBody>
          <a:bodyPr lIns="95310" tIns="47655" rIns="95310" bIns="47655"/>
          <a:lstStyle/>
          <a:p>
            <a:pPr marL="0" indent="0" eaLnBrk="1" hangingPunct="1">
              <a:buFont typeface="Calibri" pitchFamily="34" charset="0"/>
              <a:buNone/>
              <a:tabLst>
                <a:tab pos="454025" algn="l"/>
                <a:tab pos="1135063" algn="l"/>
                <a:tab pos="1362075" algn="l"/>
              </a:tabLst>
            </a:pPr>
            <a:endParaRPr lang="en-SG" dirty="0" smtClean="0">
              <a:ea typeface="ＭＳ Ｐゴシック" pitchFamily="34" charset="-128"/>
              <a:cs typeface="Times New Roman" pitchFamily="18" charset="0"/>
            </a:endParaRPr>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Slide Image Placeholder 1"/>
          <p:cNvSpPr>
            <a:spLocks noGrp="1" noRot="1" noChangeAspect="1" noTextEdit="1"/>
          </p:cNvSpPr>
          <p:nvPr>
            <p:ph type="sldImg"/>
          </p:nvPr>
        </p:nvSpPr>
        <p:spPr>
          <a:ln/>
        </p:spPr>
      </p:sp>
      <p:sp>
        <p:nvSpPr>
          <p:cNvPr id="113667" name="Notes Placeholder 2"/>
          <p:cNvSpPr>
            <a:spLocks noGrp="1"/>
          </p:cNvSpPr>
          <p:nvPr>
            <p:ph type="body" idx="1"/>
          </p:nvPr>
        </p:nvSpPr>
        <p:spPr>
          <a:noFill/>
          <a:ln w="9525"/>
        </p:spPr>
        <p:txBody>
          <a:bodyPr/>
          <a:lstStyle/>
          <a:p>
            <a:pPr marL="228600" indent="-228600">
              <a:buFont typeface="+mj-lt"/>
              <a:buNone/>
            </a:pPr>
            <a:endParaRPr lang="en-SG" dirty="0" smtClean="0">
              <a:cs typeface="Arial" pitchFamily="34" charset="0"/>
            </a:endParaRPr>
          </a:p>
        </p:txBody>
      </p:sp>
      <p:sp>
        <p:nvSpPr>
          <p:cNvPr id="4" name="Header Placeholder 3"/>
          <p:cNvSpPr>
            <a:spLocks noGrp="1"/>
          </p:cNvSpPr>
          <p:nvPr>
            <p:ph type="hdr" sz="quarter"/>
          </p:nvPr>
        </p:nvSpPr>
        <p:spPr/>
        <p:txBody>
          <a:bodyPr/>
          <a:lstStyle/>
          <a:p>
            <a:pPr>
              <a:defRPr/>
            </a:pPr>
            <a:r>
              <a:rPr lang="en-US" smtClean="0"/>
              <a:t>CS1010 Programming Methodology</a:t>
            </a:r>
            <a:endParaRPr lang="en-US"/>
          </a:p>
        </p:txBody>
      </p:sp>
      <p:sp>
        <p:nvSpPr>
          <p:cNvPr id="113669" name="Slide Number Placeholder 4"/>
          <p:cNvSpPr>
            <a:spLocks noGrp="1"/>
          </p:cNvSpPr>
          <p:nvPr>
            <p:ph type="sldNum" sz="quarter" idx="5"/>
          </p:nvPr>
        </p:nvSpPr>
        <p:spPr>
          <a:noFill/>
        </p:spPr>
        <p:txBody>
          <a:bodyPr/>
          <a:lstStyle/>
          <a:p>
            <a:pPr defTabSz="941388"/>
            <a:fld id="{B91BF932-EE88-4C56-A2A9-9A7A81C182E8}" type="slidenum">
              <a:rPr lang="en-GB" smtClean="0">
                <a:cs typeface="Arial" pitchFamily="34" charset="0"/>
              </a:rPr>
              <a:pPr defTabSz="941388"/>
              <a:t>50</a:t>
            </a:fld>
            <a:endParaRPr lang="en-GB" smtClean="0">
              <a:cs typeface="Arial" pitchFamily="34" charset="0"/>
            </a:endParaRPr>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Slide Image Placeholder 1"/>
          <p:cNvSpPr>
            <a:spLocks noGrp="1" noRot="1" noChangeAspect="1" noTextEdit="1"/>
          </p:cNvSpPr>
          <p:nvPr>
            <p:ph type="sldImg"/>
          </p:nvPr>
        </p:nvSpPr>
        <p:spPr>
          <a:ln/>
        </p:spPr>
      </p:sp>
      <p:sp>
        <p:nvSpPr>
          <p:cNvPr id="113667" name="Notes Placeholder 2"/>
          <p:cNvSpPr>
            <a:spLocks noGrp="1"/>
          </p:cNvSpPr>
          <p:nvPr>
            <p:ph type="body" idx="1"/>
          </p:nvPr>
        </p:nvSpPr>
        <p:spPr>
          <a:noFill/>
          <a:ln w="9525"/>
        </p:spPr>
        <p:txBody>
          <a:bodyPr/>
          <a:lstStyle/>
          <a:p>
            <a:pPr marL="228600" indent="-228600">
              <a:buFont typeface="+mj-lt"/>
              <a:buAutoNum type="arabicPeriod"/>
            </a:pPr>
            <a:r>
              <a:rPr lang="en-US" dirty="0" smtClean="0">
                <a:cs typeface="Arial" pitchFamily="34" charset="0"/>
              </a:rPr>
              <a:t>Program</a:t>
            </a:r>
            <a:r>
              <a:rPr lang="en-US" baseline="0" dirty="0" smtClean="0">
                <a:cs typeface="Arial" pitchFamily="34" charset="0"/>
              </a:rPr>
              <a:t> is </a:t>
            </a:r>
            <a:r>
              <a:rPr lang="en-US" b="1" baseline="0" dirty="0" smtClean="0">
                <a:cs typeface="Arial" pitchFamily="34" charset="0"/>
              </a:rPr>
              <a:t>Week11_countValue_auxiliary.c</a:t>
            </a:r>
            <a:r>
              <a:rPr lang="en-US" baseline="0" dirty="0" smtClean="0">
                <a:cs typeface="Arial" pitchFamily="34" charset="0"/>
              </a:rPr>
              <a:t> </a:t>
            </a:r>
            <a:endParaRPr lang="en-SG" dirty="0" smtClean="0">
              <a:cs typeface="Arial" pitchFamily="34" charset="0"/>
            </a:endParaRPr>
          </a:p>
        </p:txBody>
      </p:sp>
      <p:sp>
        <p:nvSpPr>
          <p:cNvPr id="4" name="Header Placeholder 3"/>
          <p:cNvSpPr>
            <a:spLocks noGrp="1"/>
          </p:cNvSpPr>
          <p:nvPr>
            <p:ph type="hdr" sz="quarter"/>
          </p:nvPr>
        </p:nvSpPr>
        <p:spPr/>
        <p:txBody>
          <a:bodyPr/>
          <a:lstStyle/>
          <a:p>
            <a:pPr>
              <a:defRPr/>
            </a:pPr>
            <a:r>
              <a:rPr lang="en-US" smtClean="0"/>
              <a:t>CS1010 Programming Methodology</a:t>
            </a:r>
            <a:endParaRPr lang="en-US"/>
          </a:p>
        </p:txBody>
      </p:sp>
      <p:sp>
        <p:nvSpPr>
          <p:cNvPr id="113669" name="Slide Number Placeholder 4"/>
          <p:cNvSpPr>
            <a:spLocks noGrp="1"/>
          </p:cNvSpPr>
          <p:nvPr>
            <p:ph type="sldNum" sz="quarter" idx="5"/>
          </p:nvPr>
        </p:nvSpPr>
        <p:spPr>
          <a:noFill/>
        </p:spPr>
        <p:txBody>
          <a:bodyPr/>
          <a:lstStyle/>
          <a:p>
            <a:pPr defTabSz="941388"/>
            <a:fld id="{B91BF932-EE88-4C56-A2A9-9A7A81C182E8}" type="slidenum">
              <a:rPr lang="en-GB" smtClean="0">
                <a:cs typeface="Arial" pitchFamily="34" charset="0"/>
              </a:rPr>
              <a:pPr defTabSz="941388"/>
              <a:t>51</a:t>
            </a:fld>
            <a:endParaRPr lang="en-GB" smtClean="0">
              <a:cs typeface="Arial" pitchFamily="34" charset="0"/>
            </a:endParaRPr>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Slide Image Placeholder 1"/>
          <p:cNvSpPr>
            <a:spLocks noGrp="1" noRot="1" noChangeAspect="1" noTextEdit="1"/>
          </p:cNvSpPr>
          <p:nvPr>
            <p:ph type="sldImg"/>
          </p:nvPr>
        </p:nvSpPr>
        <p:spPr>
          <a:ln/>
        </p:spPr>
      </p:sp>
      <p:sp>
        <p:nvSpPr>
          <p:cNvPr id="110595" name="Notes Placeholder 2"/>
          <p:cNvSpPr>
            <a:spLocks noGrp="1"/>
          </p:cNvSpPr>
          <p:nvPr>
            <p:ph type="body" idx="1"/>
          </p:nvPr>
        </p:nvSpPr>
        <p:spPr>
          <a:noFill/>
          <a:ln w="9525"/>
        </p:spPr>
        <p:txBody>
          <a:bodyPr/>
          <a:lstStyle/>
          <a:p>
            <a:pPr marL="228600" indent="-228600">
              <a:buFont typeface="+mj-lt"/>
              <a:buNone/>
            </a:pPr>
            <a:endParaRPr lang="en-SG" dirty="0" smtClean="0">
              <a:cs typeface="Arial" pitchFamily="34" charset="0"/>
            </a:endParaRPr>
          </a:p>
        </p:txBody>
      </p:sp>
      <p:sp>
        <p:nvSpPr>
          <p:cNvPr id="4" name="Header Placeholder 3"/>
          <p:cNvSpPr>
            <a:spLocks noGrp="1"/>
          </p:cNvSpPr>
          <p:nvPr>
            <p:ph type="hdr" sz="quarter"/>
          </p:nvPr>
        </p:nvSpPr>
        <p:spPr/>
        <p:txBody>
          <a:bodyPr/>
          <a:lstStyle/>
          <a:p>
            <a:pPr>
              <a:defRPr/>
            </a:pPr>
            <a:r>
              <a:rPr lang="en-US" smtClean="0"/>
              <a:t>CS1010 Programming Methodology</a:t>
            </a:r>
            <a:endParaRPr lang="en-US"/>
          </a:p>
        </p:txBody>
      </p:sp>
      <p:sp>
        <p:nvSpPr>
          <p:cNvPr id="110597" name="Slide Number Placeholder 4"/>
          <p:cNvSpPr>
            <a:spLocks noGrp="1"/>
          </p:cNvSpPr>
          <p:nvPr>
            <p:ph type="sldNum" sz="quarter" idx="5"/>
          </p:nvPr>
        </p:nvSpPr>
        <p:spPr>
          <a:noFill/>
        </p:spPr>
        <p:txBody>
          <a:bodyPr/>
          <a:lstStyle/>
          <a:p>
            <a:pPr defTabSz="941388"/>
            <a:fld id="{81C2AAB1-3C62-4697-99EB-9FD73A5CED7E}" type="slidenum">
              <a:rPr lang="en-GB" smtClean="0">
                <a:cs typeface="Arial" pitchFamily="34" charset="0"/>
              </a:rPr>
              <a:pPr defTabSz="941388"/>
              <a:t>52</a:t>
            </a:fld>
            <a:endParaRPr lang="en-GB" smtClean="0">
              <a:cs typeface="Arial" pitchFamily="34" charset="0"/>
            </a:endParaRPr>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Slide Image Placeholder 1"/>
          <p:cNvSpPr>
            <a:spLocks noGrp="1" noRot="1" noChangeAspect="1" noTextEdit="1"/>
          </p:cNvSpPr>
          <p:nvPr>
            <p:ph type="sldImg"/>
          </p:nvPr>
        </p:nvSpPr>
        <p:spPr>
          <a:ln/>
        </p:spPr>
      </p:sp>
      <p:sp>
        <p:nvSpPr>
          <p:cNvPr id="110595" name="Notes Placeholder 2"/>
          <p:cNvSpPr>
            <a:spLocks noGrp="1"/>
          </p:cNvSpPr>
          <p:nvPr>
            <p:ph type="body" idx="1"/>
          </p:nvPr>
        </p:nvSpPr>
        <p:spPr>
          <a:noFill/>
          <a:ln w="9525"/>
        </p:spPr>
        <p:txBody>
          <a:bodyPr/>
          <a:lstStyle/>
          <a:p>
            <a:pPr marL="0" indent="0">
              <a:buFont typeface="+mj-lt"/>
              <a:buNone/>
            </a:pPr>
            <a:endParaRPr lang="en-SG" dirty="0" smtClean="0">
              <a:cs typeface="Arial" pitchFamily="34" charset="0"/>
            </a:endParaRPr>
          </a:p>
        </p:txBody>
      </p:sp>
      <p:sp>
        <p:nvSpPr>
          <p:cNvPr id="4" name="Header Placeholder 3"/>
          <p:cNvSpPr>
            <a:spLocks noGrp="1"/>
          </p:cNvSpPr>
          <p:nvPr>
            <p:ph type="hdr" sz="quarter"/>
          </p:nvPr>
        </p:nvSpPr>
        <p:spPr/>
        <p:txBody>
          <a:bodyPr/>
          <a:lstStyle/>
          <a:p>
            <a:pPr>
              <a:defRPr/>
            </a:pPr>
            <a:r>
              <a:rPr lang="en-US" smtClean="0"/>
              <a:t>CS1010 Programming Methodology</a:t>
            </a:r>
            <a:endParaRPr lang="en-US"/>
          </a:p>
        </p:txBody>
      </p:sp>
      <p:sp>
        <p:nvSpPr>
          <p:cNvPr id="110597" name="Slide Number Placeholder 4"/>
          <p:cNvSpPr>
            <a:spLocks noGrp="1"/>
          </p:cNvSpPr>
          <p:nvPr>
            <p:ph type="sldNum" sz="quarter" idx="5"/>
          </p:nvPr>
        </p:nvSpPr>
        <p:spPr>
          <a:noFill/>
        </p:spPr>
        <p:txBody>
          <a:bodyPr/>
          <a:lstStyle/>
          <a:p>
            <a:pPr defTabSz="941388"/>
            <a:fld id="{81C2AAB1-3C62-4697-99EB-9FD73A5CED7E}" type="slidenum">
              <a:rPr lang="en-GB" smtClean="0">
                <a:cs typeface="Arial" pitchFamily="34" charset="0"/>
              </a:rPr>
              <a:pPr defTabSz="941388"/>
              <a:t>53</a:t>
            </a:fld>
            <a:endParaRPr lang="en-GB" smtClean="0">
              <a:cs typeface="Arial" pitchFamily="34" charset="0"/>
            </a:endParaRPr>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Slide Image Placeholder 1"/>
          <p:cNvSpPr>
            <a:spLocks noGrp="1" noRot="1" noChangeAspect="1" noTextEdit="1"/>
          </p:cNvSpPr>
          <p:nvPr>
            <p:ph type="sldImg"/>
          </p:nvPr>
        </p:nvSpPr>
        <p:spPr>
          <a:ln/>
        </p:spPr>
      </p:sp>
      <p:sp>
        <p:nvSpPr>
          <p:cNvPr id="110595" name="Notes Placeholder 2"/>
          <p:cNvSpPr>
            <a:spLocks noGrp="1"/>
          </p:cNvSpPr>
          <p:nvPr>
            <p:ph type="body" idx="1"/>
          </p:nvPr>
        </p:nvSpPr>
        <p:spPr>
          <a:noFill/>
          <a:ln w="9525"/>
        </p:spPr>
        <p:txBody>
          <a:bodyPr/>
          <a:lstStyle/>
          <a:p>
            <a:pPr marL="228600" indent="-228600">
              <a:buFont typeface="+mj-lt"/>
              <a:buNone/>
            </a:pPr>
            <a:endParaRPr lang="en-SG" dirty="0" smtClean="0">
              <a:cs typeface="Arial" pitchFamily="34" charset="0"/>
            </a:endParaRPr>
          </a:p>
        </p:txBody>
      </p:sp>
      <p:sp>
        <p:nvSpPr>
          <p:cNvPr id="4" name="Header Placeholder 3"/>
          <p:cNvSpPr>
            <a:spLocks noGrp="1"/>
          </p:cNvSpPr>
          <p:nvPr>
            <p:ph type="hdr" sz="quarter"/>
          </p:nvPr>
        </p:nvSpPr>
        <p:spPr/>
        <p:txBody>
          <a:bodyPr/>
          <a:lstStyle/>
          <a:p>
            <a:pPr>
              <a:defRPr/>
            </a:pPr>
            <a:r>
              <a:rPr lang="en-US" smtClean="0"/>
              <a:t>CS1010 Programming Methodology</a:t>
            </a:r>
            <a:endParaRPr lang="en-US"/>
          </a:p>
        </p:txBody>
      </p:sp>
      <p:sp>
        <p:nvSpPr>
          <p:cNvPr id="110597" name="Slide Number Placeholder 4"/>
          <p:cNvSpPr>
            <a:spLocks noGrp="1"/>
          </p:cNvSpPr>
          <p:nvPr>
            <p:ph type="sldNum" sz="quarter" idx="5"/>
          </p:nvPr>
        </p:nvSpPr>
        <p:spPr>
          <a:noFill/>
        </p:spPr>
        <p:txBody>
          <a:bodyPr/>
          <a:lstStyle/>
          <a:p>
            <a:pPr defTabSz="941388"/>
            <a:fld id="{81C2AAB1-3C62-4697-99EB-9FD73A5CED7E}" type="slidenum">
              <a:rPr lang="en-GB" smtClean="0">
                <a:cs typeface="Arial" pitchFamily="34" charset="0"/>
              </a:rPr>
              <a:pPr defTabSz="941388"/>
              <a:t>54</a:t>
            </a:fld>
            <a:endParaRPr lang="en-GB" smtClean="0">
              <a:cs typeface="Arial" pitchFamily="34" charset="0"/>
            </a:endParaRPr>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Slide Image Placeholder 1"/>
          <p:cNvSpPr>
            <a:spLocks noGrp="1" noRot="1" noChangeAspect="1" noTextEdit="1"/>
          </p:cNvSpPr>
          <p:nvPr>
            <p:ph type="sldImg"/>
          </p:nvPr>
        </p:nvSpPr>
        <p:spPr>
          <a:ln/>
        </p:spPr>
      </p:sp>
      <p:sp>
        <p:nvSpPr>
          <p:cNvPr id="110595" name="Notes Placeholder 2"/>
          <p:cNvSpPr>
            <a:spLocks noGrp="1"/>
          </p:cNvSpPr>
          <p:nvPr>
            <p:ph type="body" idx="1"/>
          </p:nvPr>
        </p:nvSpPr>
        <p:spPr>
          <a:noFill/>
          <a:ln w="9525"/>
        </p:spPr>
        <p:txBody>
          <a:bodyPr/>
          <a:lstStyle/>
          <a:p>
            <a:pPr marL="223838" indent="-223838"/>
            <a:endParaRPr lang="en-SG" dirty="0" smtClean="0">
              <a:cs typeface="Arial" pitchFamily="34" charset="0"/>
            </a:endParaRPr>
          </a:p>
        </p:txBody>
      </p:sp>
      <p:sp>
        <p:nvSpPr>
          <p:cNvPr id="4" name="Header Placeholder 3"/>
          <p:cNvSpPr>
            <a:spLocks noGrp="1"/>
          </p:cNvSpPr>
          <p:nvPr>
            <p:ph type="hdr" sz="quarter"/>
          </p:nvPr>
        </p:nvSpPr>
        <p:spPr/>
        <p:txBody>
          <a:bodyPr/>
          <a:lstStyle/>
          <a:p>
            <a:pPr>
              <a:defRPr/>
            </a:pPr>
            <a:r>
              <a:rPr lang="en-US" smtClean="0"/>
              <a:t>CS1010 Programming Methodology</a:t>
            </a:r>
            <a:endParaRPr lang="en-US"/>
          </a:p>
        </p:txBody>
      </p:sp>
      <p:sp>
        <p:nvSpPr>
          <p:cNvPr id="110597" name="Slide Number Placeholder 4"/>
          <p:cNvSpPr>
            <a:spLocks noGrp="1"/>
          </p:cNvSpPr>
          <p:nvPr>
            <p:ph type="sldNum" sz="quarter" idx="5"/>
          </p:nvPr>
        </p:nvSpPr>
        <p:spPr>
          <a:noFill/>
        </p:spPr>
        <p:txBody>
          <a:bodyPr/>
          <a:lstStyle/>
          <a:p>
            <a:pPr defTabSz="941388"/>
            <a:fld id="{81C2AAB1-3C62-4697-99EB-9FD73A5CED7E}" type="slidenum">
              <a:rPr lang="en-GB" smtClean="0">
                <a:cs typeface="Arial" pitchFamily="34" charset="0"/>
              </a:rPr>
              <a:pPr defTabSz="941388"/>
              <a:t>55</a:t>
            </a:fld>
            <a:endParaRPr lang="en-GB" smtClean="0">
              <a:cs typeface="Arial" pitchFamily="34" charset="0"/>
            </a:endParaRPr>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Slide Image Placeholder 1"/>
          <p:cNvSpPr>
            <a:spLocks noGrp="1" noRot="1" noChangeAspect="1" noTextEdit="1"/>
          </p:cNvSpPr>
          <p:nvPr>
            <p:ph type="sldImg"/>
          </p:nvPr>
        </p:nvSpPr>
        <p:spPr>
          <a:ln/>
        </p:spPr>
      </p:sp>
      <p:sp>
        <p:nvSpPr>
          <p:cNvPr id="141315" name="Notes Placeholder 2"/>
          <p:cNvSpPr>
            <a:spLocks noGrp="1"/>
          </p:cNvSpPr>
          <p:nvPr>
            <p:ph type="body" idx="1"/>
          </p:nvPr>
        </p:nvSpPr>
        <p:spPr>
          <a:noFill/>
          <a:ln w="9525"/>
        </p:spPr>
        <p:txBody>
          <a:bodyPr/>
          <a:lstStyle/>
          <a:p>
            <a:pPr marL="223838" indent="-223838">
              <a:buFont typeface="Calibri" pitchFamily="34" charset="0"/>
              <a:buNone/>
            </a:pPr>
            <a:endParaRPr lang="en-US" dirty="0" smtClean="0">
              <a:cs typeface="Arial" pitchFamily="34" charset="0"/>
            </a:endParaRPr>
          </a:p>
        </p:txBody>
      </p:sp>
      <p:sp>
        <p:nvSpPr>
          <p:cNvPr id="4" name="Header Placeholder 3"/>
          <p:cNvSpPr>
            <a:spLocks noGrp="1"/>
          </p:cNvSpPr>
          <p:nvPr>
            <p:ph type="hdr" sz="quarter"/>
          </p:nvPr>
        </p:nvSpPr>
        <p:spPr/>
        <p:txBody>
          <a:bodyPr/>
          <a:lstStyle/>
          <a:p>
            <a:pPr>
              <a:defRPr/>
            </a:pPr>
            <a:r>
              <a:rPr lang="en-US" smtClean="0"/>
              <a:t>CS1010 Programming Methodology</a:t>
            </a:r>
            <a:endParaRPr lang="en-US"/>
          </a:p>
        </p:txBody>
      </p:sp>
      <p:sp>
        <p:nvSpPr>
          <p:cNvPr id="141317" name="Slide Number Placeholder 4"/>
          <p:cNvSpPr>
            <a:spLocks noGrp="1"/>
          </p:cNvSpPr>
          <p:nvPr>
            <p:ph type="sldNum" sz="quarter" idx="5"/>
          </p:nvPr>
        </p:nvSpPr>
        <p:spPr>
          <a:noFill/>
        </p:spPr>
        <p:txBody>
          <a:bodyPr/>
          <a:lstStyle/>
          <a:p>
            <a:pPr defTabSz="941388"/>
            <a:fld id="{658D5589-8C82-4E29-A752-EF82EA4B2B43}" type="slidenum">
              <a:rPr lang="en-GB" smtClean="0">
                <a:cs typeface="Arial" pitchFamily="34" charset="0"/>
              </a:rPr>
              <a:pPr defTabSz="941388"/>
              <a:t>56</a:t>
            </a:fld>
            <a:endParaRPr lang="en-GB" smtClean="0">
              <a:cs typeface="Arial" pitchFamily="34" charset="0"/>
            </a:endParaRPr>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Slide Image Placeholder 1"/>
          <p:cNvSpPr>
            <a:spLocks noGrp="1" noRot="1" noChangeAspect="1" noTextEdit="1"/>
          </p:cNvSpPr>
          <p:nvPr>
            <p:ph type="sldImg"/>
          </p:nvPr>
        </p:nvSpPr>
        <p:spPr>
          <a:ln/>
        </p:spPr>
      </p:sp>
      <p:sp>
        <p:nvSpPr>
          <p:cNvPr id="142339" name="Notes Placeholder 2"/>
          <p:cNvSpPr>
            <a:spLocks noGrp="1"/>
          </p:cNvSpPr>
          <p:nvPr>
            <p:ph type="body" idx="1"/>
          </p:nvPr>
        </p:nvSpPr>
        <p:spPr>
          <a:noFill/>
          <a:ln w="9525"/>
        </p:spPr>
        <p:txBody>
          <a:bodyPr/>
          <a:lstStyle/>
          <a:p>
            <a:endParaRPr lang="en-SG" smtClean="0">
              <a:cs typeface="Arial" pitchFamily="34" charset="0"/>
            </a:endParaRPr>
          </a:p>
        </p:txBody>
      </p:sp>
      <p:sp>
        <p:nvSpPr>
          <p:cNvPr id="4" name="Header Placeholder 3"/>
          <p:cNvSpPr>
            <a:spLocks noGrp="1"/>
          </p:cNvSpPr>
          <p:nvPr>
            <p:ph type="hdr" sz="quarter"/>
          </p:nvPr>
        </p:nvSpPr>
        <p:spPr/>
        <p:txBody>
          <a:bodyPr/>
          <a:lstStyle/>
          <a:p>
            <a:pPr>
              <a:defRPr/>
            </a:pPr>
            <a:r>
              <a:rPr lang="en-US" smtClean="0"/>
              <a:t>CS1010 Programming Methodology</a:t>
            </a:r>
            <a:endParaRPr lang="en-US"/>
          </a:p>
        </p:txBody>
      </p:sp>
      <p:sp>
        <p:nvSpPr>
          <p:cNvPr id="142341" name="Slide Number Placeholder 4"/>
          <p:cNvSpPr>
            <a:spLocks noGrp="1"/>
          </p:cNvSpPr>
          <p:nvPr>
            <p:ph type="sldNum" sz="quarter" idx="5"/>
          </p:nvPr>
        </p:nvSpPr>
        <p:spPr>
          <a:noFill/>
        </p:spPr>
        <p:txBody>
          <a:bodyPr/>
          <a:lstStyle/>
          <a:p>
            <a:pPr defTabSz="941388"/>
            <a:fld id="{ACA7B2FF-D3C5-46A6-B451-EB3C53582F9D}" type="slidenum">
              <a:rPr lang="en-GB" smtClean="0">
                <a:cs typeface="Arial" pitchFamily="34" charset="0"/>
              </a:rPr>
              <a:pPr defTabSz="941388"/>
              <a:t>57</a:t>
            </a:fld>
            <a:endParaRPr lang="en-GB" smtClean="0">
              <a:cs typeface="Arial" pitchFamily="34" charset="0"/>
            </a:endParaRPr>
          </a:p>
        </p:txBody>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Slide Image Placeholder 1"/>
          <p:cNvSpPr>
            <a:spLocks noGrp="1" noRot="1" noChangeAspect="1" noTextEdit="1"/>
          </p:cNvSpPr>
          <p:nvPr>
            <p:ph type="sldImg"/>
          </p:nvPr>
        </p:nvSpPr>
        <p:spPr>
          <a:ln/>
        </p:spPr>
      </p:sp>
      <p:sp>
        <p:nvSpPr>
          <p:cNvPr id="123907" name="Notes Placeholder 2"/>
          <p:cNvSpPr>
            <a:spLocks noGrp="1"/>
          </p:cNvSpPr>
          <p:nvPr>
            <p:ph type="body" idx="1"/>
          </p:nvPr>
        </p:nvSpPr>
        <p:spPr>
          <a:noFill/>
          <a:ln w="9525"/>
        </p:spPr>
        <p:txBody>
          <a:bodyPr/>
          <a:lstStyle/>
          <a:p>
            <a:endParaRPr lang="en-SG" dirty="0" smtClean="0">
              <a:cs typeface="Arial" pitchFamily="34" charset="0"/>
            </a:endParaRPr>
          </a:p>
        </p:txBody>
      </p:sp>
      <p:sp>
        <p:nvSpPr>
          <p:cNvPr id="4" name="Header Placeholder 3"/>
          <p:cNvSpPr>
            <a:spLocks noGrp="1"/>
          </p:cNvSpPr>
          <p:nvPr>
            <p:ph type="hdr" sz="quarter"/>
          </p:nvPr>
        </p:nvSpPr>
        <p:spPr/>
        <p:txBody>
          <a:bodyPr/>
          <a:lstStyle/>
          <a:p>
            <a:pPr>
              <a:defRPr/>
            </a:pPr>
            <a:r>
              <a:rPr lang="en-US" smtClean="0"/>
              <a:t>CS1010 Programming Methodology</a:t>
            </a:r>
            <a:endParaRPr lang="en-US"/>
          </a:p>
        </p:txBody>
      </p:sp>
      <p:sp>
        <p:nvSpPr>
          <p:cNvPr id="123909" name="Slide Number Placeholder 4"/>
          <p:cNvSpPr>
            <a:spLocks noGrp="1"/>
          </p:cNvSpPr>
          <p:nvPr>
            <p:ph type="sldNum" sz="quarter" idx="5"/>
          </p:nvPr>
        </p:nvSpPr>
        <p:spPr>
          <a:noFill/>
        </p:spPr>
        <p:txBody>
          <a:bodyPr/>
          <a:lstStyle/>
          <a:p>
            <a:pPr defTabSz="941388"/>
            <a:fld id="{7B4CFE57-6EB7-4558-BC0A-9A41FB6AFBFA}" type="slidenum">
              <a:rPr lang="en-GB" smtClean="0">
                <a:cs typeface="Arial" pitchFamily="34" charset="0"/>
              </a:rPr>
              <a:pPr defTabSz="941388"/>
              <a:t>58</a:t>
            </a:fld>
            <a:endParaRPr lang="en-GB" smtClean="0">
              <a:cs typeface="Arial" pitchFamily="34" charset="0"/>
            </a:endParaRPr>
          </a:p>
        </p:txBody>
      </p:sp>
    </p:spTree>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Slide Image Placeholder 1"/>
          <p:cNvSpPr>
            <a:spLocks noGrp="1" noRot="1" noChangeAspect="1" noTextEdit="1"/>
          </p:cNvSpPr>
          <p:nvPr>
            <p:ph type="sldImg"/>
          </p:nvPr>
        </p:nvSpPr>
        <p:spPr>
          <a:ln/>
        </p:spPr>
      </p:sp>
      <p:sp>
        <p:nvSpPr>
          <p:cNvPr id="124931" name="Notes Placeholder 2"/>
          <p:cNvSpPr>
            <a:spLocks noGrp="1"/>
          </p:cNvSpPr>
          <p:nvPr>
            <p:ph type="body" idx="1"/>
          </p:nvPr>
        </p:nvSpPr>
        <p:spPr>
          <a:noFill/>
          <a:ln w="9525"/>
        </p:spPr>
        <p:txBody>
          <a:bodyPr/>
          <a:lstStyle/>
          <a:p>
            <a:endParaRPr lang="en-SG" smtClean="0">
              <a:cs typeface="Arial" pitchFamily="34" charset="0"/>
            </a:endParaRPr>
          </a:p>
        </p:txBody>
      </p:sp>
      <p:sp>
        <p:nvSpPr>
          <p:cNvPr id="4" name="Header Placeholder 3"/>
          <p:cNvSpPr>
            <a:spLocks noGrp="1"/>
          </p:cNvSpPr>
          <p:nvPr>
            <p:ph type="hdr" sz="quarter"/>
          </p:nvPr>
        </p:nvSpPr>
        <p:spPr/>
        <p:txBody>
          <a:bodyPr/>
          <a:lstStyle/>
          <a:p>
            <a:pPr>
              <a:defRPr/>
            </a:pPr>
            <a:r>
              <a:rPr lang="en-US" smtClean="0"/>
              <a:t>CS1010 Programming Methodology</a:t>
            </a:r>
            <a:endParaRPr lang="en-US"/>
          </a:p>
        </p:txBody>
      </p:sp>
      <p:sp>
        <p:nvSpPr>
          <p:cNvPr id="124933" name="Slide Number Placeholder 4"/>
          <p:cNvSpPr>
            <a:spLocks noGrp="1"/>
          </p:cNvSpPr>
          <p:nvPr>
            <p:ph type="sldNum" sz="quarter" idx="5"/>
          </p:nvPr>
        </p:nvSpPr>
        <p:spPr>
          <a:noFill/>
        </p:spPr>
        <p:txBody>
          <a:bodyPr/>
          <a:lstStyle/>
          <a:p>
            <a:pPr defTabSz="941388"/>
            <a:fld id="{351B4B6F-D9D2-46FE-BE7E-A7AE3B286527}" type="slidenum">
              <a:rPr lang="en-GB" smtClean="0">
                <a:cs typeface="Arial" pitchFamily="34" charset="0"/>
              </a:rPr>
              <a:pPr defTabSz="941388"/>
              <a:t>59</a:t>
            </a:fld>
            <a:endParaRPr lang="en-GB" smtClean="0">
              <a:cs typeface="Arial"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txBox="1">
            <a:spLocks noGrp="1" noChangeArrowheads="1"/>
          </p:cNvSpPr>
          <p:nvPr/>
        </p:nvSpPr>
        <p:spPr bwMode="auto">
          <a:xfrm>
            <a:off x="0" y="0"/>
            <a:ext cx="2887663"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lIns="95310" tIns="47655" rIns="95310" bIns="47655"/>
          <a:lstStyle>
            <a:lvl1pPr defTabSz="950913" eaLnBrk="0" hangingPunct="0">
              <a:defRPr>
                <a:solidFill>
                  <a:schemeClr val="tx1"/>
                </a:solidFill>
                <a:latin typeface="Arial" charset="0"/>
                <a:cs typeface="Arial" charset="0"/>
              </a:defRPr>
            </a:lvl1pPr>
            <a:lvl2pPr marL="742950" indent="-285750" defTabSz="950913" eaLnBrk="0" hangingPunct="0">
              <a:defRPr>
                <a:solidFill>
                  <a:schemeClr val="tx1"/>
                </a:solidFill>
                <a:latin typeface="Arial" charset="0"/>
                <a:cs typeface="Arial" charset="0"/>
              </a:defRPr>
            </a:lvl2pPr>
            <a:lvl3pPr marL="1143000" indent="-228600" defTabSz="950913" eaLnBrk="0" hangingPunct="0">
              <a:defRPr>
                <a:solidFill>
                  <a:schemeClr val="tx1"/>
                </a:solidFill>
                <a:latin typeface="Arial" charset="0"/>
                <a:cs typeface="Arial" charset="0"/>
              </a:defRPr>
            </a:lvl3pPr>
            <a:lvl4pPr marL="1600200" indent="-228600" defTabSz="950913" eaLnBrk="0" hangingPunct="0">
              <a:defRPr>
                <a:solidFill>
                  <a:schemeClr val="tx1"/>
                </a:solidFill>
                <a:latin typeface="Arial" charset="0"/>
                <a:cs typeface="Arial" charset="0"/>
              </a:defRPr>
            </a:lvl4pPr>
            <a:lvl5pPr marL="2057400" indent="-228600" defTabSz="950913" eaLnBrk="0" hangingPunct="0">
              <a:defRPr>
                <a:solidFill>
                  <a:schemeClr val="tx1"/>
                </a:solidFill>
                <a:latin typeface="Arial" charset="0"/>
                <a:cs typeface="Arial" charset="0"/>
              </a:defRPr>
            </a:lvl5pPr>
            <a:lvl6pPr marL="2514600" indent="-228600" defTabSz="950913" eaLnBrk="0" fontAlgn="base" hangingPunct="0">
              <a:spcBef>
                <a:spcPct val="0"/>
              </a:spcBef>
              <a:spcAft>
                <a:spcPct val="0"/>
              </a:spcAft>
              <a:defRPr>
                <a:solidFill>
                  <a:schemeClr val="tx1"/>
                </a:solidFill>
                <a:latin typeface="Arial" charset="0"/>
                <a:cs typeface="Arial" charset="0"/>
              </a:defRPr>
            </a:lvl6pPr>
            <a:lvl7pPr marL="2971800" indent="-228600" defTabSz="950913" eaLnBrk="0" fontAlgn="base" hangingPunct="0">
              <a:spcBef>
                <a:spcPct val="0"/>
              </a:spcBef>
              <a:spcAft>
                <a:spcPct val="0"/>
              </a:spcAft>
              <a:defRPr>
                <a:solidFill>
                  <a:schemeClr val="tx1"/>
                </a:solidFill>
                <a:latin typeface="Arial" charset="0"/>
                <a:cs typeface="Arial" charset="0"/>
              </a:defRPr>
            </a:lvl7pPr>
            <a:lvl8pPr marL="3429000" indent="-228600" defTabSz="950913" eaLnBrk="0" fontAlgn="base" hangingPunct="0">
              <a:spcBef>
                <a:spcPct val="0"/>
              </a:spcBef>
              <a:spcAft>
                <a:spcPct val="0"/>
              </a:spcAft>
              <a:defRPr>
                <a:solidFill>
                  <a:schemeClr val="tx1"/>
                </a:solidFill>
                <a:latin typeface="Arial" charset="0"/>
                <a:cs typeface="Arial" charset="0"/>
              </a:defRPr>
            </a:lvl8pPr>
            <a:lvl9pPr marL="3886200" indent="-228600" defTabSz="950913" eaLnBrk="0" fontAlgn="base" hangingPunct="0">
              <a:spcBef>
                <a:spcPct val="0"/>
              </a:spcBef>
              <a:spcAft>
                <a:spcPct val="0"/>
              </a:spcAft>
              <a:defRPr>
                <a:solidFill>
                  <a:schemeClr val="tx1"/>
                </a:solidFill>
                <a:latin typeface="Arial" charset="0"/>
                <a:cs typeface="Arial" charset="0"/>
              </a:defRPr>
            </a:lvl9pPr>
          </a:lstStyle>
          <a:p>
            <a:r>
              <a:rPr lang="en-GB" sz="1400">
                <a:latin typeface="Calibri" pitchFamily="34" charset="0"/>
              </a:rPr>
              <a:t>CS1010 Programming Methodology</a:t>
            </a:r>
          </a:p>
        </p:txBody>
      </p:sp>
      <p:sp>
        <p:nvSpPr>
          <p:cNvPr id="84995" name="Rectangle 2"/>
          <p:cNvSpPr>
            <a:spLocks noGrp="1" noRot="1" noChangeAspect="1" noChangeArrowheads="1" noTextEdit="1"/>
          </p:cNvSpPr>
          <p:nvPr>
            <p:ph type="sldImg"/>
          </p:nvPr>
        </p:nvSpPr>
        <p:spPr>
          <a:xfrm>
            <a:off x="873125" y="738188"/>
            <a:ext cx="4916488" cy="3686175"/>
          </a:xfrm>
          <a:ln/>
        </p:spPr>
      </p:sp>
      <p:sp>
        <p:nvSpPr>
          <p:cNvPr id="84996"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sq">
                <a:solidFill>
                  <a:srgbClr val="000000"/>
                </a:solidFill>
                <a:miter lim="800000"/>
                <a:headEnd type="none" w="sm" len="sm"/>
                <a:tailEnd type="none" w="sm" len="sm"/>
              </a14:hiddenLine>
            </a:ext>
          </a:extLst>
        </p:spPr>
        <p:txBody>
          <a:bodyPr lIns="95310" tIns="47655" rIns="95310" bIns="47655"/>
          <a:lstStyle/>
          <a:p>
            <a:pPr marL="227013" indent="-227013" eaLnBrk="1" hangingPunct="1">
              <a:buFont typeface="Calibri" pitchFamily="34" charset="0"/>
              <a:buNone/>
              <a:tabLst>
                <a:tab pos="454025" algn="l"/>
                <a:tab pos="1135063" algn="l"/>
                <a:tab pos="1362075" algn="l"/>
              </a:tabLst>
            </a:pPr>
            <a:endParaRPr lang="en-SG" dirty="0" smtClean="0">
              <a:ea typeface="ＭＳ Ｐゴシック" pitchFamily="34" charset="-128"/>
              <a:cs typeface="Times New Roman" pitchFamily="18" charset="0"/>
            </a:endParaRPr>
          </a:p>
        </p:txBody>
      </p:sp>
    </p:spTree>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7"/>
          <p:cNvSpPr>
            <a:spLocks noGrp="1" noChangeArrowheads="1"/>
          </p:cNvSpPr>
          <p:nvPr>
            <p:ph type="sldNum" sz="quarter" idx="5"/>
          </p:nvPr>
        </p:nvSpPr>
        <p:spPr>
          <a:noFill/>
        </p:spPr>
        <p:txBody>
          <a:bodyPr/>
          <a:lstStyle/>
          <a:p>
            <a:pPr defTabSz="941388"/>
            <a:fld id="{18031551-E0E5-4830-948A-1D9B8ECA28F5}" type="slidenum">
              <a:rPr lang="en-GB" smtClean="0">
                <a:cs typeface="Arial" pitchFamily="34" charset="0"/>
              </a:rPr>
              <a:pPr defTabSz="941388"/>
              <a:t>60</a:t>
            </a:fld>
            <a:endParaRPr lang="en-GB" smtClean="0">
              <a:cs typeface="Arial" pitchFamily="34" charset="0"/>
            </a:endParaRPr>
          </a:p>
        </p:txBody>
      </p:sp>
      <p:sp>
        <p:nvSpPr>
          <p:cNvPr id="125955" name="Rectangle 2"/>
          <p:cNvSpPr>
            <a:spLocks noGrp="1" noRot="1" noChangeAspect="1" noChangeArrowheads="1" noTextEdit="1"/>
          </p:cNvSpPr>
          <p:nvPr>
            <p:ph type="sldImg"/>
          </p:nvPr>
        </p:nvSpPr>
        <p:spPr>
          <a:ln/>
        </p:spPr>
      </p:sp>
      <p:sp>
        <p:nvSpPr>
          <p:cNvPr id="125956" name="Rectangle 3"/>
          <p:cNvSpPr>
            <a:spLocks noGrp="1" noChangeArrowheads="1"/>
          </p:cNvSpPr>
          <p:nvPr>
            <p:ph type="body" idx="1"/>
          </p:nvPr>
        </p:nvSpPr>
        <p:spPr>
          <a:noFill/>
          <a:ln w="9525"/>
        </p:spPr>
        <p:txBody>
          <a:bodyPr/>
          <a:lstStyle/>
          <a:p>
            <a:endParaRPr lang="en-US" smtClean="0">
              <a:cs typeface="Arial" pitchFamily="34" charset="0"/>
            </a:endParaRPr>
          </a:p>
        </p:txBody>
      </p:sp>
    </p:spTree>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7"/>
          <p:cNvSpPr>
            <a:spLocks noGrp="1" noChangeArrowheads="1"/>
          </p:cNvSpPr>
          <p:nvPr>
            <p:ph type="sldNum" sz="quarter" idx="5"/>
          </p:nvPr>
        </p:nvSpPr>
        <p:spPr>
          <a:noFill/>
        </p:spPr>
        <p:txBody>
          <a:bodyPr/>
          <a:lstStyle/>
          <a:p>
            <a:pPr defTabSz="941388"/>
            <a:fld id="{BFEF51E8-9113-40EF-A8A8-1FB771F21B89}" type="slidenum">
              <a:rPr lang="en-GB" smtClean="0">
                <a:cs typeface="Arial" pitchFamily="34" charset="0"/>
              </a:rPr>
              <a:pPr defTabSz="941388"/>
              <a:t>61</a:t>
            </a:fld>
            <a:endParaRPr lang="en-GB" smtClean="0">
              <a:cs typeface="Arial" pitchFamily="34" charset="0"/>
            </a:endParaRPr>
          </a:p>
        </p:txBody>
      </p:sp>
      <p:sp>
        <p:nvSpPr>
          <p:cNvPr id="126979" name="Rectangle 2"/>
          <p:cNvSpPr>
            <a:spLocks noGrp="1" noRot="1" noChangeAspect="1" noChangeArrowheads="1" noTextEdit="1"/>
          </p:cNvSpPr>
          <p:nvPr>
            <p:ph type="sldImg"/>
          </p:nvPr>
        </p:nvSpPr>
        <p:spPr>
          <a:ln/>
        </p:spPr>
      </p:sp>
      <p:sp>
        <p:nvSpPr>
          <p:cNvPr id="126980" name="Rectangle 3"/>
          <p:cNvSpPr>
            <a:spLocks noGrp="1" noChangeArrowheads="1"/>
          </p:cNvSpPr>
          <p:nvPr>
            <p:ph type="body" idx="1"/>
          </p:nvPr>
        </p:nvSpPr>
        <p:spPr>
          <a:noFill/>
          <a:ln w="9525"/>
        </p:spPr>
        <p:txBody>
          <a:bodyPr/>
          <a:lstStyle/>
          <a:p>
            <a:endParaRPr lang="en-US" smtClean="0">
              <a:cs typeface="Arial" pitchFamily="34" charset="0"/>
            </a:endParaRPr>
          </a:p>
        </p:txBody>
      </p:sp>
    </p:spTree>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Rectangle 7"/>
          <p:cNvSpPr>
            <a:spLocks noGrp="1" noChangeArrowheads="1"/>
          </p:cNvSpPr>
          <p:nvPr>
            <p:ph type="sldNum" sz="quarter" idx="5"/>
          </p:nvPr>
        </p:nvSpPr>
        <p:spPr>
          <a:noFill/>
        </p:spPr>
        <p:txBody>
          <a:bodyPr/>
          <a:lstStyle/>
          <a:p>
            <a:pPr defTabSz="941388"/>
            <a:fld id="{077A322F-0302-4CA0-980E-7A46FEE72F52}" type="slidenum">
              <a:rPr lang="en-GB" smtClean="0">
                <a:cs typeface="Arial" pitchFamily="34" charset="0"/>
              </a:rPr>
              <a:pPr defTabSz="941388"/>
              <a:t>62</a:t>
            </a:fld>
            <a:endParaRPr lang="en-GB" smtClean="0">
              <a:cs typeface="Arial" pitchFamily="34" charset="0"/>
            </a:endParaRPr>
          </a:p>
        </p:txBody>
      </p:sp>
      <p:sp>
        <p:nvSpPr>
          <p:cNvPr id="128003" name="Rectangle 2"/>
          <p:cNvSpPr>
            <a:spLocks noGrp="1" noRot="1" noChangeAspect="1" noChangeArrowheads="1" noTextEdit="1"/>
          </p:cNvSpPr>
          <p:nvPr>
            <p:ph type="sldImg"/>
          </p:nvPr>
        </p:nvSpPr>
        <p:spPr>
          <a:ln/>
        </p:spPr>
      </p:sp>
      <p:sp>
        <p:nvSpPr>
          <p:cNvPr id="128004" name="Rectangle 3"/>
          <p:cNvSpPr>
            <a:spLocks noGrp="1" noChangeArrowheads="1"/>
          </p:cNvSpPr>
          <p:nvPr>
            <p:ph type="body" idx="1"/>
          </p:nvPr>
        </p:nvSpPr>
        <p:spPr>
          <a:noFill/>
          <a:ln w="9525"/>
        </p:spPr>
        <p:txBody>
          <a:bodyPr/>
          <a:lstStyle/>
          <a:p>
            <a:endParaRPr lang="en-US" smtClean="0">
              <a:cs typeface="Arial" pitchFamily="34" charset="0"/>
            </a:endParaRPr>
          </a:p>
        </p:txBody>
      </p:sp>
    </p:spTree>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7"/>
          <p:cNvSpPr>
            <a:spLocks noGrp="1" noChangeArrowheads="1"/>
          </p:cNvSpPr>
          <p:nvPr>
            <p:ph type="sldNum" sz="quarter" idx="5"/>
          </p:nvPr>
        </p:nvSpPr>
        <p:spPr>
          <a:noFill/>
        </p:spPr>
        <p:txBody>
          <a:bodyPr/>
          <a:lstStyle/>
          <a:p>
            <a:pPr defTabSz="941388"/>
            <a:fld id="{43EFB1D3-142C-4329-AF57-090548BBD634}" type="slidenum">
              <a:rPr lang="en-GB" smtClean="0">
                <a:cs typeface="Arial" pitchFamily="34" charset="0"/>
              </a:rPr>
              <a:pPr defTabSz="941388"/>
              <a:t>63</a:t>
            </a:fld>
            <a:endParaRPr lang="en-GB" smtClean="0">
              <a:cs typeface="Arial" pitchFamily="34" charset="0"/>
            </a:endParaRPr>
          </a:p>
        </p:txBody>
      </p:sp>
      <p:sp>
        <p:nvSpPr>
          <p:cNvPr id="129027" name="Rectangle 2"/>
          <p:cNvSpPr>
            <a:spLocks noGrp="1" noRot="1" noChangeAspect="1" noChangeArrowheads="1" noTextEdit="1"/>
          </p:cNvSpPr>
          <p:nvPr>
            <p:ph type="sldImg"/>
          </p:nvPr>
        </p:nvSpPr>
        <p:spPr>
          <a:ln/>
        </p:spPr>
      </p:sp>
      <p:sp>
        <p:nvSpPr>
          <p:cNvPr id="129028" name="Rectangle 3"/>
          <p:cNvSpPr>
            <a:spLocks noGrp="1" noChangeArrowheads="1"/>
          </p:cNvSpPr>
          <p:nvPr>
            <p:ph type="body" idx="1"/>
          </p:nvPr>
        </p:nvSpPr>
        <p:spPr>
          <a:noFill/>
          <a:ln w="9525"/>
        </p:spPr>
        <p:txBody>
          <a:bodyPr/>
          <a:lstStyle/>
          <a:p>
            <a:endParaRPr lang="en-US" smtClean="0">
              <a:cs typeface="Arial" pitchFamily="34" charset="0"/>
            </a:endParaRPr>
          </a:p>
        </p:txBody>
      </p:sp>
    </p:spTree>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7"/>
          <p:cNvSpPr>
            <a:spLocks noGrp="1" noChangeArrowheads="1"/>
          </p:cNvSpPr>
          <p:nvPr>
            <p:ph type="sldNum" sz="quarter" idx="5"/>
          </p:nvPr>
        </p:nvSpPr>
        <p:spPr>
          <a:noFill/>
        </p:spPr>
        <p:txBody>
          <a:bodyPr/>
          <a:lstStyle/>
          <a:p>
            <a:pPr defTabSz="941388"/>
            <a:fld id="{00E5AEE1-E385-4A5C-87DE-825152FF1954}" type="slidenum">
              <a:rPr lang="en-GB" smtClean="0">
                <a:cs typeface="Arial" pitchFamily="34" charset="0"/>
              </a:rPr>
              <a:pPr defTabSz="941388"/>
              <a:t>64</a:t>
            </a:fld>
            <a:endParaRPr lang="en-GB" smtClean="0">
              <a:cs typeface="Arial" pitchFamily="34" charset="0"/>
            </a:endParaRPr>
          </a:p>
        </p:txBody>
      </p:sp>
      <p:sp>
        <p:nvSpPr>
          <p:cNvPr id="130051" name="Rectangle 2"/>
          <p:cNvSpPr>
            <a:spLocks noGrp="1" noRot="1" noChangeAspect="1" noChangeArrowheads="1" noTextEdit="1"/>
          </p:cNvSpPr>
          <p:nvPr>
            <p:ph type="sldImg"/>
          </p:nvPr>
        </p:nvSpPr>
        <p:spPr>
          <a:ln/>
        </p:spPr>
      </p:sp>
      <p:sp>
        <p:nvSpPr>
          <p:cNvPr id="130052" name="Rectangle 3"/>
          <p:cNvSpPr>
            <a:spLocks noGrp="1" noChangeArrowheads="1"/>
          </p:cNvSpPr>
          <p:nvPr>
            <p:ph type="body" idx="1"/>
          </p:nvPr>
        </p:nvSpPr>
        <p:spPr>
          <a:noFill/>
          <a:ln w="9525"/>
        </p:spPr>
        <p:txBody>
          <a:bodyPr/>
          <a:lstStyle/>
          <a:p>
            <a:endParaRPr lang="en-US" smtClean="0">
              <a:cs typeface="Arial" pitchFamily="34" charset="0"/>
            </a:endParaRPr>
          </a:p>
        </p:txBody>
      </p:sp>
    </p:spTree>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Rectangle 7"/>
          <p:cNvSpPr>
            <a:spLocks noGrp="1" noChangeArrowheads="1"/>
          </p:cNvSpPr>
          <p:nvPr>
            <p:ph type="sldNum" sz="quarter" idx="5"/>
          </p:nvPr>
        </p:nvSpPr>
        <p:spPr>
          <a:noFill/>
        </p:spPr>
        <p:txBody>
          <a:bodyPr/>
          <a:lstStyle/>
          <a:p>
            <a:pPr defTabSz="941388"/>
            <a:fld id="{22BE52CD-D619-480C-9E92-4941664F3FF7}" type="slidenum">
              <a:rPr lang="en-GB" smtClean="0">
                <a:cs typeface="Arial" pitchFamily="34" charset="0"/>
              </a:rPr>
              <a:pPr defTabSz="941388"/>
              <a:t>65</a:t>
            </a:fld>
            <a:endParaRPr lang="en-GB" smtClean="0">
              <a:cs typeface="Arial" pitchFamily="34" charset="0"/>
            </a:endParaRPr>
          </a:p>
        </p:txBody>
      </p:sp>
      <p:sp>
        <p:nvSpPr>
          <p:cNvPr id="131075" name="Rectangle 2"/>
          <p:cNvSpPr>
            <a:spLocks noGrp="1" noRot="1" noChangeAspect="1" noChangeArrowheads="1" noTextEdit="1"/>
          </p:cNvSpPr>
          <p:nvPr>
            <p:ph type="sldImg"/>
          </p:nvPr>
        </p:nvSpPr>
        <p:spPr>
          <a:ln/>
        </p:spPr>
      </p:sp>
      <p:sp>
        <p:nvSpPr>
          <p:cNvPr id="131076" name="Rectangle 3"/>
          <p:cNvSpPr>
            <a:spLocks noGrp="1" noChangeArrowheads="1"/>
          </p:cNvSpPr>
          <p:nvPr>
            <p:ph type="body" idx="1"/>
          </p:nvPr>
        </p:nvSpPr>
        <p:spPr>
          <a:noFill/>
          <a:ln w="9525"/>
        </p:spPr>
        <p:txBody>
          <a:bodyPr/>
          <a:lstStyle/>
          <a:p>
            <a:endParaRPr lang="en-US" smtClean="0">
              <a:cs typeface="Arial" pitchFamily="34" charset="0"/>
            </a:endParaRPr>
          </a:p>
        </p:txBody>
      </p:sp>
    </p:spTree>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Rectangle 7"/>
          <p:cNvSpPr>
            <a:spLocks noGrp="1" noChangeArrowheads="1"/>
          </p:cNvSpPr>
          <p:nvPr>
            <p:ph type="sldNum" sz="quarter" idx="5"/>
          </p:nvPr>
        </p:nvSpPr>
        <p:spPr>
          <a:noFill/>
        </p:spPr>
        <p:txBody>
          <a:bodyPr/>
          <a:lstStyle/>
          <a:p>
            <a:pPr defTabSz="941388"/>
            <a:fld id="{EB3D258B-19AF-4EF4-9375-9CD6F02ED5EE}" type="slidenum">
              <a:rPr lang="en-GB" smtClean="0">
                <a:cs typeface="Arial" pitchFamily="34" charset="0"/>
              </a:rPr>
              <a:pPr defTabSz="941388"/>
              <a:t>66</a:t>
            </a:fld>
            <a:endParaRPr lang="en-GB" smtClean="0">
              <a:cs typeface="Arial" pitchFamily="34" charset="0"/>
            </a:endParaRPr>
          </a:p>
        </p:txBody>
      </p:sp>
      <p:sp>
        <p:nvSpPr>
          <p:cNvPr id="132099" name="Rectangle 2"/>
          <p:cNvSpPr>
            <a:spLocks noGrp="1" noRot="1" noChangeAspect="1" noChangeArrowheads="1" noTextEdit="1"/>
          </p:cNvSpPr>
          <p:nvPr>
            <p:ph type="sldImg"/>
          </p:nvPr>
        </p:nvSpPr>
        <p:spPr>
          <a:ln/>
        </p:spPr>
      </p:sp>
      <p:sp>
        <p:nvSpPr>
          <p:cNvPr id="132100" name="Rectangle 3"/>
          <p:cNvSpPr>
            <a:spLocks noGrp="1" noChangeArrowheads="1"/>
          </p:cNvSpPr>
          <p:nvPr>
            <p:ph type="body" idx="1"/>
          </p:nvPr>
        </p:nvSpPr>
        <p:spPr>
          <a:noFill/>
          <a:ln w="9525"/>
        </p:spPr>
        <p:txBody>
          <a:bodyPr/>
          <a:lstStyle/>
          <a:p>
            <a:endParaRPr lang="en-US" smtClean="0">
              <a:cs typeface="Arial" pitchFamily="34" charset="0"/>
            </a:endParaRPr>
          </a:p>
        </p:txBody>
      </p:sp>
    </p:spTree>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Rectangle 7"/>
          <p:cNvSpPr>
            <a:spLocks noGrp="1" noChangeArrowheads="1"/>
          </p:cNvSpPr>
          <p:nvPr>
            <p:ph type="sldNum" sz="quarter" idx="5"/>
          </p:nvPr>
        </p:nvSpPr>
        <p:spPr>
          <a:noFill/>
        </p:spPr>
        <p:txBody>
          <a:bodyPr/>
          <a:lstStyle/>
          <a:p>
            <a:pPr defTabSz="941388"/>
            <a:fld id="{4294824C-E5A1-4B51-BA5D-00BE0AD7E7CA}" type="slidenum">
              <a:rPr lang="en-GB" smtClean="0">
                <a:cs typeface="Arial" pitchFamily="34" charset="0"/>
              </a:rPr>
              <a:pPr defTabSz="941388"/>
              <a:t>67</a:t>
            </a:fld>
            <a:endParaRPr lang="en-GB" smtClean="0">
              <a:cs typeface="Arial" pitchFamily="34" charset="0"/>
            </a:endParaRPr>
          </a:p>
        </p:txBody>
      </p:sp>
      <p:sp>
        <p:nvSpPr>
          <p:cNvPr id="133123" name="Rectangle 2"/>
          <p:cNvSpPr>
            <a:spLocks noGrp="1" noRot="1" noChangeAspect="1" noChangeArrowheads="1" noTextEdit="1"/>
          </p:cNvSpPr>
          <p:nvPr>
            <p:ph type="sldImg"/>
          </p:nvPr>
        </p:nvSpPr>
        <p:spPr>
          <a:ln/>
        </p:spPr>
      </p:sp>
      <p:sp>
        <p:nvSpPr>
          <p:cNvPr id="133124" name="Rectangle 3"/>
          <p:cNvSpPr>
            <a:spLocks noGrp="1" noChangeArrowheads="1"/>
          </p:cNvSpPr>
          <p:nvPr>
            <p:ph type="body" idx="1"/>
          </p:nvPr>
        </p:nvSpPr>
        <p:spPr>
          <a:noFill/>
          <a:ln w="9525"/>
        </p:spPr>
        <p:txBody>
          <a:bodyPr/>
          <a:lstStyle/>
          <a:p>
            <a:endParaRPr lang="en-US" smtClean="0">
              <a:cs typeface="Arial" pitchFamily="34" charset="0"/>
            </a:endParaRPr>
          </a:p>
        </p:txBody>
      </p:sp>
    </p:spTree>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Slide Image Placeholder 1"/>
          <p:cNvSpPr>
            <a:spLocks noGrp="1" noRot="1" noChangeAspect="1" noTextEdit="1"/>
          </p:cNvSpPr>
          <p:nvPr>
            <p:ph type="sldImg"/>
          </p:nvPr>
        </p:nvSpPr>
        <p:spPr>
          <a:ln/>
        </p:spPr>
      </p:sp>
      <p:sp>
        <p:nvSpPr>
          <p:cNvPr id="134147" name="Notes Placeholder 2"/>
          <p:cNvSpPr>
            <a:spLocks noGrp="1"/>
          </p:cNvSpPr>
          <p:nvPr>
            <p:ph type="body" idx="1"/>
          </p:nvPr>
        </p:nvSpPr>
        <p:spPr>
          <a:noFill/>
          <a:ln w="9525"/>
        </p:spPr>
        <p:txBody>
          <a:bodyPr/>
          <a:lstStyle/>
          <a:p>
            <a:endParaRPr lang="en-SG" smtClean="0">
              <a:cs typeface="Arial" pitchFamily="34" charset="0"/>
            </a:endParaRPr>
          </a:p>
        </p:txBody>
      </p:sp>
      <p:sp>
        <p:nvSpPr>
          <p:cNvPr id="4" name="Header Placeholder 3"/>
          <p:cNvSpPr>
            <a:spLocks noGrp="1"/>
          </p:cNvSpPr>
          <p:nvPr>
            <p:ph type="hdr" sz="quarter"/>
          </p:nvPr>
        </p:nvSpPr>
        <p:spPr/>
        <p:txBody>
          <a:bodyPr/>
          <a:lstStyle/>
          <a:p>
            <a:pPr>
              <a:defRPr/>
            </a:pPr>
            <a:r>
              <a:rPr lang="en-US" smtClean="0"/>
              <a:t>CS1010 Programming Methodology</a:t>
            </a:r>
            <a:endParaRPr lang="en-US"/>
          </a:p>
        </p:txBody>
      </p:sp>
      <p:sp>
        <p:nvSpPr>
          <p:cNvPr id="134149" name="Slide Number Placeholder 4"/>
          <p:cNvSpPr>
            <a:spLocks noGrp="1"/>
          </p:cNvSpPr>
          <p:nvPr>
            <p:ph type="sldNum" sz="quarter" idx="5"/>
          </p:nvPr>
        </p:nvSpPr>
        <p:spPr>
          <a:noFill/>
        </p:spPr>
        <p:txBody>
          <a:bodyPr/>
          <a:lstStyle/>
          <a:p>
            <a:pPr defTabSz="941388"/>
            <a:fld id="{6ED377AD-5885-414F-BF6D-43C4FB1DB3F7}" type="slidenum">
              <a:rPr lang="en-GB" smtClean="0">
                <a:cs typeface="Arial" pitchFamily="34" charset="0"/>
              </a:rPr>
              <a:pPr defTabSz="941388"/>
              <a:t>68</a:t>
            </a:fld>
            <a:endParaRPr lang="en-GB" smtClean="0">
              <a:cs typeface="Arial" pitchFamily="34" charset="0"/>
            </a:endParaRPr>
          </a:p>
        </p:txBody>
      </p:sp>
    </p:spTree>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Slide Image Placeholder 1"/>
          <p:cNvSpPr>
            <a:spLocks noGrp="1" noRot="1" noChangeAspect="1" noTextEdit="1"/>
          </p:cNvSpPr>
          <p:nvPr>
            <p:ph type="sldImg"/>
          </p:nvPr>
        </p:nvSpPr>
        <p:spPr>
          <a:ln/>
        </p:spPr>
      </p:sp>
      <p:sp>
        <p:nvSpPr>
          <p:cNvPr id="135171" name="Notes Placeholder 2"/>
          <p:cNvSpPr>
            <a:spLocks noGrp="1"/>
          </p:cNvSpPr>
          <p:nvPr>
            <p:ph type="body" idx="1"/>
          </p:nvPr>
        </p:nvSpPr>
        <p:spPr>
          <a:noFill/>
          <a:ln w="9525"/>
        </p:spPr>
        <p:txBody>
          <a:bodyPr/>
          <a:lstStyle/>
          <a:p>
            <a:endParaRPr lang="en-SG" smtClean="0">
              <a:cs typeface="Arial" pitchFamily="34" charset="0"/>
            </a:endParaRPr>
          </a:p>
        </p:txBody>
      </p:sp>
      <p:sp>
        <p:nvSpPr>
          <p:cNvPr id="4" name="Header Placeholder 3"/>
          <p:cNvSpPr>
            <a:spLocks noGrp="1"/>
          </p:cNvSpPr>
          <p:nvPr>
            <p:ph type="hdr" sz="quarter"/>
          </p:nvPr>
        </p:nvSpPr>
        <p:spPr/>
        <p:txBody>
          <a:bodyPr/>
          <a:lstStyle/>
          <a:p>
            <a:pPr>
              <a:defRPr/>
            </a:pPr>
            <a:r>
              <a:rPr lang="en-US" smtClean="0"/>
              <a:t>CS1010 Programming Methodology</a:t>
            </a:r>
            <a:endParaRPr lang="en-US"/>
          </a:p>
        </p:txBody>
      </p:sp>
      <p:sp>
        <p:nvSpPr>
          <p:cNvPr id="135173" name="Slide Number Placeholder 4"/>
          <p:cNvSpPr>
            <a:spLocks noGrp="1"/>
          </p:cNvSpPr>
          <p:nvPr>
            <p:ph type="sldNum" sz="quarter" idx="5"/>
          </p:nvPr>
        </p:nvSpPr>
        <p:spPr>
          <a:noFill/>
        </p:spPr>
        <p:txBody>
          <a:bodyPr/>
          <a:lstStyle/>
          <a:p>
            <a:pPr defTabSz="941388"/>
            <a:fld id="{40E87D3F-B552-4CE0-A699-F3A7E7531A9E}" type="slidenum">
              <a:rPr lang="en-GB" smtClean="0">
                <a:cs typeface="Arial" pitchFamily="34" charset="0"/>
              </a:rPr>
              <a:pPr defTabSz="941388"/>
              <a:t>69</a:t>
            </a:fld>
            <a:endParaRPr lang="en-GB" smtClean="0">
              <a:cs typeface="Arial"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txBox="1">
            <a:spLocks noGrp="1" noChangeArrowheads="1"/>
          </p:cNvSpPr>
          <p:nvPr/>
        </p:nvSpPr>
        <p:spPr bwMode="auto">
          <a:xfrm>
            <a:off x="0" y="0"/>
            <a:ext cx="2887663"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lIns="95310" tIns="47655" rIns="95310" bIns="47655"/>
          <a:lstStyle>
            <a:lvl1pPr defTabSz="950913" eaLnBrk="0" hangingPunct="0">
              <a:defRPr>
                <a:solidFill>
                  <a:schemeClr val="tx1"/>
                </a:solidFill>
                <a:latin typeface="Arial" charset="0"/>
                <a:cs typeface="Arial" charset="0"/>
              </a:defRPr>
            </a:lvl1pPr>
            <a:lvl2pPr marL="742950" indent="-285750" defTabSz="950913" eaLnBrk="0" hangingPunct="0">
              <a:defRPr>
                <a:solidFill>
                  <a:schemeClr val="tx1"/>
                </a:solidFill>
                <a:latin typeface="Arial" charset="0"/>
                <a:cs typeface="Arial" charset="0"/>
              </a:defRPr>
            </a:lvl2pPr>
            <a:lvl3pPr marL="1143000" indent="-228600" defTabSz="950913" eaLnBrk="0" hangingPunct="0">
              <a:defRPr>
                <a:solidFill>
                  <a:schemeClr val="tx1"/>
                </a:solidFill>
                <a:latin typeface="Arial" charset="0"/>
                <a:cs typeface="Arial" charset="0"/>
              </a:defRPr>
            </a:lvl3pPr>
            <a:lvl4pPr marL="1600200" indent="-228600" defTabSz="950913" eaLnBrk="0" hangingPunct="0">
              <a:defRPr>
                <a:solidFill>
                  <a:schemeClr val="tx1"/>
                </a:solidFill>
                <a:latin typeface="Arial" charset="0"/>
                <a:cs typeface="Arial" charset="0"/>
              </a:defRPr>
            </a:lvl4pPr>
            <a:lvl5pPr marL="2057400" indent="-228600" defTabSz="950913" eaLnBrk="0" hangingPunct="0">
              <a:defRPr>
                <a:solidFill>
                  <a:schemeClr val="tx1"/>
                </a:solidFill>
                <a:latin typeface="Arial" charset="0"/>
                <a:cs typeface="Arial" charset="0"/>
              </a:defRPr>
            </a:lvl5pPr>
            <a:lvl6pPr marL="2514600" indent="-228600" defTabSz="950913" eaLnBrk="0" fontAlgn="base" hangingPunct="0">
              <a:spcBef>
                <a:spcPct val="0"/>
              </a:spcBef>
              <a:spcAft>
                <a:spcPct val="0"/>
              </a:spcAft>
              <a:defRPr>
                <a:solidFill>
                  <a:schemeClr val="tx1"/>
                </a:solidFill>
                <a:latin typeface="Arial" charset="0"/>
                <a:cs typeface="Arial" charset="0"/>
              </a:defRPr>
            </a:lvl6pPr>
            <a:lvl7pPr marL="2971800" indent="-228600" defTabSz="950913" eaLnBrk="0" fontAlgn="base" hangingPunct="0">
              <a:spcBef>
                <a:spcPct val="0"/>
              </a:spcBef>
              <a:spcAft>
                <a:spcPct val="0"/>
              </a:spcAft>
              <a:defRPr>
                <a:solidFill>
                  <a:schemeClr val="tx1"/>
                </a:solidFill>
                <a:latin typeface="Arial" charset="0"/>
                <a:cs typeface="Arial" charset="0"/>
              </a:defRPr>
            </a:lvl7pPr>
            <a:lvl8pPr marL="3429000" indent="-228600" defTabSz="950913" eaLnBrk="0" fontAlgn="base" hangingPunct="0">
              <a:spcBef>
                <a:spcPct val="0"/>
              </a:spcBef>
              <a:spcAft>
                <a:spcPct val="0"/>
              </a:spcAft>
              <a:defRPr>
                <a:solidFill>
                  <a:schemeClr val="tx1"/>
                </a:solidFill>
                <a:latin typeface="Arial" charset="0"/>
                <a:cs typeface="Arial" charset="0"/>
              </a:defRPr>
            </a:lvl8pPr>
            <a:lvl9pPr marL="3886200" indent="-228600" defTabSz="950913" eaLnBrk="0" fontAlgn="base" hangingPunct="0">
              <a:spcBef>
                <a:spcPct val="0"/>
              </a:spcBef>
              <a:spcAft>
                <a:spcPct val="0"/>
              </a:spcAft>
              <a:defRPr>
                <a:solidFill>
                  <a:schemeClr val="tx1"/>
                </a:solidFill>
                <a:latin typeface="Arial" charset="0"/>
                <a:cs typeface="Arial" charset="0"/>
              </a:defRPr>
            </a:lvl9pPr>
          </a:lstStyle>
          <a:p>
            <a:r>
              <a:rPr lang="en-GB" sz="1400">
                <a:latin typeface="Calibri" pitchFamily="34" charset="0"/>
              </a:rPr>
              <a:t>CS1010 Programming Methodology</a:t>
            </a:r>
          </a:p>
        </p:txBody>
      </p:sp>
      <p:sp>
        <p:nvSpPr>
          <p:cNvPr id="84995" name="Rectangle 2"/>
          <p:cNvSpPr>
            <a:spLocks noGrp="1" noRot="1" noChangeAspect="1" noChangeArrowheads="1" noTextEdit="1"/>
          </p:cNvSpPr>
          <p:nvPr>
            <p:ph type="sldImg"/>
          </p:nvPr>
        </p:nvSpPr>
        <p:spPr>
          <a:xfrm>
            <a:off x="873125" y="738188"/>
            <a:ext cx="4916488" cy="3686175"/>
          </a:xfrm>
          <a:ln/>
        </p:spPr>
      </p:sp>
      <p:sp>
        <p:nvSpPr>
          <p:cNvPr id="84996"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sq">
                <a:solidFill>
                  <a:srgbClr val="000000"/>
                </a:solidFill>
                <a:miter lim="800000"/>
                <a:headEnd type="none" w="sm" len="sm"/>
                <a:tailEnd type="none" w="sm" len="sm"/>
              </a14:hiddenLine>
            </a:ext>
          </a:extLst>
        </p:spPr>
        <p:txBody>
          <a:bodyPr lIns="95310" tIns="47655" rIns="95310" bIns="47655"/>
          <a:lstStyle/>
          <a:p>
            <a:pPr marL="227013" indent="-227013" eaLnBrk="1" hangingPunct="1">
              <a:buFont typeface="Calibri" pitchFamily="34" charset="0"/>
              <a:buNone/>
              <a:tabLst>
                <a:tab pos="454025" algn="l"/>
                <a:tab pos="1135063" algn="l"/>
                <a:tab pos="1362075" algn="l"/>
              </a:tabLst>
            </a:pPr>
            <a:endParaRPr lang="en-SG" dirty="0" smtClean="0">
              <a:ea typeface="ＭＳ Ｐゴシック" pitchFamily="34" charset="-128"/>
              <a:cs typeface="Times New Roman" pitchFamily="18" charset="0"/>
            </a:endParaRPr>
          </a:p>
        </p:txBody>
      </p:sp>
    </p:spTree>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Slide Image Placeholder 1"/>
          <p:cNvSpPr>
            <a:spLocks noGrp="1" noRot="1" noChangeAspect="1" noTextEdit="1"/>
          </p:cNvSpPr>
          <p:nvPr>
            <p:ph type="sldImg"/>
          </p:nvPr>
        </p:nvSpPr>
        <p:spPr>
          <a:ln/>
        </p:spPr>
      </p:sp>
      <p:sp>
        <p:nvSpPr>
          <p:cNvPr id="136195" name="Notes Placeholder 2"/>
          <p:cNvSpPr>
            <a:spLocks noGrp="1"/>
          </p:cNvSpPr>
          <p:nvPr>
            <p:ph type="body" idx="1"/>
          </p:nvPr>
        </p:nvSpPr>
        <p:spPr>
          <a:noFill/>
          <a:ln w="9525"/>
        </p:spPr>
        <p:txBody>
          <a:bodyPr/>
          <a:lstStyle/>
          <a:p>
            <a:endParaRPr lang="en-SG" smtClean="0">
              <a:cs typeface="Arial" pitchFamily="34" charset="0"/>
            </a:endParaRPr>
          </a:p>
        </p:txBody>
      </p:sp>
      <p:sp>
        <p:nvSpPr>
          <p:cNvPr id="4" name="Header Placeholder 3"/>
          <p:cNvSpPr>
            <a:spLocks noGrp="1"/>
          </p:cNvSpPr>
          <p:nvPr>
            <p:ph type="hdr" sz="quarter"/>
          </p:nvPr>
        </p:nvSpPr>
        <p:spPr/>
        <p:txBody>
          <a:bodyPr/>
          <a:lstStyle/>
          <a:p>
            <a:pPr>
              <a:defRPr/>
            </a:pPr>
            <a:r>
              <a:rPr lang="en-US" smtClean="0"/>
              <a:t>CS1010 Programming Methodology</a:t>
            </a:r>
            <a:endParaRPr lang="en-US"/>
          </a:p>
        </p:txBody>
      </p:sp>
      <p:sp>
        <p:nvSpPr>
          <p:cNvPr id="136197" name="Slide Number Placeholder 4"/>
          <p:cNvSpPr>
            <a:spLocks noGrp="1"/>
          </p:cNvSpPr>
          <p:nvPr>
            <p:ph type="sldNum" sz="quarter" idx="5"/>
          </p:nvPr>
        </p:nvSpPr>
        <p:spPr>
          <a:noFill/>
        </p:spPr>
        <p:txBody>
          <a:bodyPr/>
          <a:lstStyle/>
          <a:p>
            <a:pPr defTabSz="941388"/>
            <a:fld id="{53B8BA15-27BE-4F61-B3D6-0C07C99845DE}" type="slidenum">
              <a:rPr lang="en-GB" smtClean="0">
                <a:cs typeface="Arial" pitchFamily="34" charset="0"/>
              </a:rPr>
              <a:pPr defTabSz="941388"/>
              <a:t>70</a:t>
            </a:fld>
            <a:endParaRPr lang="en-GB" smtClean="0">
              <a:cs typeface="Arial" pitchFamily="34" charset="0"/>
            </a:endParaRPr>
          </a:p>
        </p:txBody>
      </p:sp>
    </p:spTree>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Slide Image Placeholder 1"/>
          <p:cNvSpPr>
            <a:spLocks noGrp="1" noRot="1" noChangeAspect="1" noTextEdit="1"/>
          </p:cNvSpPr>
          <p:nvPr>
            <p:ph type="sldImg"/>
          </p:nvPr>
        </p:nvSpPr>
        <p:spPr>
          <a:ln/>
        </p:spPr>
      </p:sp>
      <p:sp>
        <p:nvSpPr>
          <p:cNvPr id="137219" name="Notes Placeholder 2"/>
          <p:cNvSpPr>
            <a:spLocks noGrp="1"/>
          </p:cNvSpPr>
          <p:nvPr>
            <p:ph type="body" idx="1"/>
          </p:nvPr>
        </p:nvSpPr>
        <p:spPr>
          <a:noFill/>
          <a:ln w="9525"/>
        </p:spPr>
        <p:txBody>
          <a:bodyPr/>
          <a:lstStyle/>
          <a:p>
            <a:endParaRPr lang="en-SG" smtClean="0">
              <a:cs typeface="Arial" pitchFamily="34" charset="0"/>
            </a:endParaRPr>
          </a:p>
        </p:txBody>
      </p:sp>
      <p:sp>
        <p:nvSpPr>
          <p:cNvPr id="4" name="Header Placeholder 3"/>
          <p:cNvSpPr>
            <a:spLocks noGrp="1"/>
          </p:cNvSpPr>
          <p:nvPr>
            <p:ph type="hdr" sz="quarter"/>
          </p:nvPr>
        </p:nvSpPr>
        <p:spPr/>
        <p:txBody>
          <a:bodyPr/>
          <a:lstStyle/>
          <a:p>
            <a:pPr>
              <a:defRPr/>
            </a:pPr>
            <a:r>
              <a:rPr lang="en-US" smtClean="0"/>
              <a:t>CS1010 Programming Methodology</a:t>
            </a:r>
            <a:endParaRPr lang="en-US"/>
          </a:p>
        </p:txBody>
      </p:sp>
      <p:sp>
        <p:nvSpPr>
          <p:cNvPr id="137221" name="Slide Number Placeholder 4"/>
          <p:cNvSpPr>
            <a:spLocks noGrp="1"/>
          </p:cNvSpPr>
          <p:nvPr>
            <p:ph type="sldNum" sz="quarter" idx="5"/>
          </p:nvPr>
        </p:nvSpPr>
        <p:spPr>
          <a:noFill/>
        </p:spPr>
        <p:txBody>
          <a:bodyPr/>
          <a:lstStyle/>
          <a:p>
            <a:pPr defTabSz="941388"/>
            <a:fld id="{A78B6072-4F31-44A8-8C8B-69FFBFF0BDC3}" type="slidenum">
              <a:rPr lang="en-GB" smtClean="0">
                <a:cs typeface="Arial" pitchFamily="34" charset="0"/>
              </a:rPr>
              <a:pPr defTabSz="941388"/>
              <a:t>71</a:t>
            </a:fld>
            <a:endParaRPr lang="en-GB" smtClean="0">
              <a:cs typeface="Arial" pitchFamily="34" charset="0"/>
            </a:endParaRPr>
          </a:p>
        </p:txBody>
      </p:sp>
    </p:spTree>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Slide Image Placeholder 1"/>
          <p:cNvSpPr>
            <a:spLocks noGrp="1" noRot="1" noChangeAspect="1" noTextEdit="1"/>
          </p:cNvSpPr>
          <p:nvPr>
            <p:ph type="sldImg"/>
          </p:nvPr>
        </p:nvSpPr>
        <p:spPr>
          <a:ln/>
        </p:spPr>
      </p:sp>
      <p:sp>
        <p:nvSpPr>
          <p:cNvPr id="138243" name="Notes Placeholder 2"/>
          <p:cNvSpPr>
            <a:spLocks noGrp="1"/>
          </p:cNvSpPr>
          <p:nvPr>
            <p:ph type="body" idx="1"/>
          </p:nvPr>
        </p:nvSpPr>
        <p:spPr>
          <a:noFill/>
          <a:ln w="9525"/>
        </p:spPr>
        <p:txBody>
          <a:bodyPr/>
          <a:lstStyle/>
          <a:p>
            <a:pPr marL="0" indent="0">
              <a:buFont typeface="Calibri" pitchFamily="34" charset="0"/>
              <a:buNone/>
            </a:pPr>
            <a:endParaRPr lang="en-SG" b="1" dirty="0" smtClean="0">
              <a:cs typeface="Arial" pitchFamily="34" charset="0"/>
            </a:endParaRPr>
          </a:p>
        </p:txBody>
      </p:sp>
      <p:sp>
        <p:nvSpPr>
          <p:cNvPr id="4" name="Header Placeholder 3"/>
          <p:cNvSpPr>
            <a:spLocks noGrp="1"/>
          </p:cNvSpPr>
          <p:nvPr>
            <p:ph type="hdr" sz="quarter"/>
          </p:nvPr>
        </p:nvSpPr>
        <p:spPr/>
        <p:txBody>
          <a:bodyPr/>
          <a:lstStyle/>
          <a:p>
            <a:pPr>
              <a:defRPr/>
            </a:pPr>
            <a:r>
              <a:rPr lang="en-US" smtClean="0"/>
              <a:t>CS1010 Programming Methodology</a:t>
            </a:r>
            <a:endParaRPr lang="en-US"/>
          </a:p>
        </p:txBody>
      </p:sp>
      <p:sp>
        <p:nvSpPr>
          <p:cNvPr id="138245" name="Slide Number Placeholder 4"/>
          <p:cNvSpPr>
            <a:spLocks noGrp="1"/>
          </p:cNvSpPr>
          <p:nvPr>
            <p:ph type="sldNum" sz="quarter" idx="5"/>
          </p:nvPr>
        </p:nvSpPr>
        <p:spPr>
          <a:noFill/>
        </p:spPr>
        <p:txBody>
          <a:bodyPr/>
          <a:lstStyle/>
          <a:p>
            <a:pPr defTabSz="941388"/>
            <a:fld id="{24C6C709-4236-4FCD-8A76-278CA62758A2}" type="slidenum">
              <a:rPr lang="en-GB" smtClean="0">
                <a:cs typeface="Arial" pitchFamily="34" charset="0"/>
              </a:rPr>
              <a:pPr defTabSz="941388"/>
              <a:t>72</a:t>
            </a:fld>
            <a:endParaRPr lang="en-GB" smtClean="0">
              <a:cs typeface="Arial" pitchFamily="34" charset="0"/>
            </a:endParaRPr>
          </a:p>
        </p:txBody>
      </p:sp>
    </p:spTree>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Slide Image Placeholder 1"/>
          <p:cNvSpPr>
            <a:spLocks noGrp="1" noRot="1" noChangeAspect="1" noTextEdit="1"/>
          </p:cNvSpPr>
          <p:nvPr>
            <p:ph type="sldImg"/>
          </p:nvPr>
        </p:nvSpPr>
        <p:spPr>
          <a:ln/>
        </p:spPr>
      </p:sp>
      <p:sp>
        <p:nvSpPr>
          <p:cNvPr id="140291" name="Notes Placeholder 2"/>
          <p:cNvSpPr>
            <a:spLocks noGrp="1"/>
          </p:cNvSpPr>
          <p:nvPr>
            <p:ph type="body" idx="1"/>
          </p:nvPr>
        </p:nvSpPr>
        <p:spPr>
          <a:noFill/>
          <a:ln w="9525"/>
        </p:spPr>
        <p:txBody>
          <a:bodyPr/>
          <a:lstStyle/>
          <a:p>
            <a:endParaRPr lang="en-SG" smtClean="0">
              <a:cs typeface="Arial" pitchFamily="34" charset="0"/>
            </a:endParaRPr>
          </a:p>
        </p:txBody>
      </p:sp>
      <p:sp>
        <p:nvSpPr>
          <p:cNvPr id="4" name="Header Placeholder 3"/>
          <p:cNvSpPr>
            <a:spLocks noGrp="1"/>
          </p:cNvSpPr>
          <p:nvPr>
            <p:ph type="hdr" sz="quarter"/>
          </p:nvPr>
        </p:nvSpPr>
        <p:spPr/>
        <p:txBody>
          <a:bodyPr/>
          <a:lstStyle/>
          <a:p>
            <a:pPr>
              <a:defRPr/>
            </a:pPr>
            <a:r>
              <a:rPr lang="en-US" smtClean="0"/>
              <a:t>CS1010 Programming Methodology</a:t>
            </a:r>
            <a:endParaRPr lang="en-US"/>
          </a:p>
        </p:txBody>
      </p:sp>
      <p:sp>
        <p:nvSpPr>
          <p:cNvPr id="140293" name="Slide Number Placeholder 4"/>
          <p:cNvSpPr>
            <a:spLocks noGrp="1"/>
          </p:cNvSpPr>
          <p:nvPr>
            <p:ph type="sldNum" sz="quarter" idx="5"/>
          </p:nvPr>
        </p:nvSpPr>
        <p:spPr>
          <a:noFill/>
        </p:spPr>
        <p:txBody>
          <a:bodyPr/>
          <a:lstStyle/>
          <a:p>
            <a:pPr defTabSz="941388"/>
            <a:fld id="{C324F028-FF96-4E87-B893-DE7BD421D43A}" type="slidenum">
              <a:rPr lang="en-GB" smtClean="0">
                <a:cs typeface="Arial" pitchFamily="34" charset="0"/>
              </a:rPr>
              <a:pPr defTabSz="941388"/>
              <a:t>73</a:t>
            </a:fld>
            <a:endParaRPr lang="en-GB" smtClean="0">
              <a:cs typeface="Arial" pitchFamily="34" charset="0"/>
            </a:endParaRPr>
          </a:p>
        </p:txBody>
      </p:sp>
    </p:spTree>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Slide Image Placeholder 1"/>
          <p:cNvSpPr>
            <a:spLocks noGrp="1" noRot="1" noChangeAspect="1" noTextEdit="1"/>
          </p:cNvSpPr>
          <p:nvPr>
            <p:ph type="sldImg"/>
          </p:nvPr>
        </p:nvSpPr>
        <p:spPr>
          <a:ln/>
        </p:spPr>
      </p:sp>
      <p:sp>
        <p:nvSpPr>
          <p:cNvPr id="144387" name="Notes Placeholder 2"/>
          <p:cNvSpPr>
            <a:spLocks noGrp="1"/>
          </p:cNvSpPr>
          <p:nvPr>
            <p:ph type="body" idx="1"/>
          </p:nvPr>
        </p:nvSpPr>
        <p:spPr>
          <a:noFill/>
          <a:ln w="9525"/>
        </p:spPr>
        <p:txBody>
          <a:bodyPr/>
          <a:lstStyle/>
          <a:p>
            <a:endParaRPr lang="en-SG" smtClean="0">
              <a:cs typeface="Arial" pitchFamily="34" charset="0"/>
            </a:endParaRPr>
          </a:p>
        </p:txBody>
      </p:sp>
      <p:sp>
        <p:nvSpPr>
          <p:cNvPr id="4" name="Header Placeholder 3"/>
          <p:cNvSpPr>
            <a:spLocks noGrp="1"/>
          </p:cNvSpPr>
          <p:nvPr>
            <p:ph type="hdr" sz="quarter"/>
          </p:nvPr>
        </p:nvSpPr>
        <p:spPr/>
        <p:txBody>
          <a:bodyPr/>
          <a:lstStyle/>
          <a:p>
            <a:pPr>
              <a:defRPr/>
            </a:pPr>
            <a:r>
              <a:rPr lang="en-US" smtClean="0"/>
              <a:t>CS1010 Programming Methodology</a:t>
            </a:r>
            <a:endParaRPr lang="en-US"/>
          </a:p>
        </p:txBody>
      </p:sp>
      <p:sp>
        <p:nvSpPr>
          <p:cNvPr id="144389" name="Slide Number Placeholder 4"/>
          <p:cNvSpPr>
            <a:spLocks noGrp="1"/>
          </p:cNvSpPr>
          <p:nvPr>
            <p:ph type="sldNum" sz="quarter" idx="5"/>
          </p:nvPr>
        </p:nvSpPr>
        <p:spPr>
          <a:noFill/>
        </p:spPr>
        <p:txBody>
          <a:bodyPr/>
          <a:lstStyle/>
          <a:p>
            <a:pPr defTabSz="941388"/>
            <a:fld id="{91B4F707-43D3-460E-A7FF-AC3013D1744A}" type="slidenum">
              <a:rPr lang="en-GB" smtClean="0">
                <a:cs typeface="Arial" pitchFamily="34" charset="0"/>
              </a:rPr>
              <a:pPr defTabSz="941388"/>
              <a:t>74</a:t>
            </a:fld>
            <a:endParaRPr lang="en-GB" smtClean="0">
              <a:cs typeface="Arial" pitchFamily="34" charset="0"/>
            </a:endParaRPr>
          </a:p>
        </p:txBody>
      </p:sp>
    </p:spTree>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p:txBody>
          <a:bodyPr/>
          <a:lstStyle/>
          <a:p>
            <a:pPr>
              <a:defRPr/>
            </a:pPr>
            <a:r>
              <a:rPr lang="en-SG"/>
              <a:t>CS1010</a:t>
            </a:r>
            <a:r>
              <a:t> Programming Methodology</a:t>
            </a:r>
          </a:p>
        </p:txBody>
      </p:sp>
      <p:sp>
        <p:nvSpPr>
          <p:cNvPr id="145411" name="Rectangle 2"/>
          <p:cNvSpPr>
            <a:spLocks noGrp="1" noRot="1" noChangeAspect="1" noChangeArrowheads="1" noTextEdit="1"/>
          </p:cNvSpPr>
          <p:nvPr>
            <p:ph type="sldImg"/>
          </p:nvPr>
        </p:nvSpPr>
        <p:spPr>
          <a:ln/>
        </p:spPr>
      </p:sp>
      <p:sp>
        <p:nvSpPr>
          <p:cNvPr id="145412" name="Rectangle 3"/>
          <p:cNvSpPr>
            <a:spLocks noGrp="1" noChangeArrowheads="1"/>
          </p:cNvSpPr>
          <p:nvPr>
            <p:ph type="body" idx="1"/>
          </p:nvPr>
        </p:nvSpPr>
        <p:spPr>
          <a:noFill/>
          <a:ln w="9525"/>
        </p:spPr>
        <p:txBody>
          <a:bodyPr/>
          <a:lstStyle/>
          <a:p>
            <a:pPr marL="225425" indent="-225425" eaLnBrk="1" hangingPunct="1"/>
            <a:endParaRPr lang="en-US" smtClean="0">
              <a:cs typeface="Arial" pitchFamily="34" charset="0"/>
            </a:endParaRPr>
          </a:p>
        </p:txBody>
      </p:sp>
    </p:spTree>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p:txBody>
          <a:bodyPr/>
          <a:lstStyle/>
          <a:p>
            <a:pPr>
              <a:defRPr/>
            </a:pPr>
            <a:r>
              <a:rPr lang="en-SG"/>
              <a:t>CS1010</a:t>
            </a:r>
            <a:r>
              <a:t> Programming Methodology</a:t>
            </a:r>
          </a:p>
        </p:txBody>
      </p:sp>
      <p:sp>
        <p:nvSpPr>
          <p:cNvPr id="146435" name="Rectangle 2"/>
          <p:cNvSpPr>
            <a:spLocks noGrp="1" noRot="1" noChangeAspect="1" noChangeArrowheads="1" noTextEdit="1"/>
          </p:cNvSpPr>
          <p:nvPr>
            <p:ph type="sldImg"/>
          </p:nvPr>
        </p:nvSpPr>
        <p:spPr>
          <a:ln/>
        </p:spPr>
      </p:sp>
      <p:sp>
        <p:nvSpPr>
          <p:cNvPr id="146436" name="Rectangle 3"/>
          <p:cNvSpPr>
            <a:spLocks noGrp="1" noChangeArrowheads="1"/>
          </p:cNvSpPr>
          <p:nvPr>
            <p:ph type="body" idx="1"/>
          </p:nvPr>
        </p:nvSpPr>
        <p:spPr>
          <a:noFill/>
          <a:ln w="9525"/>
        </p:spPr>
        <p:txBody>
          <a:bodyPr/>
          <a:lstStyle/>
          <a:p>
            <a:pPr eaLnBrk="1" hangingPunct="1"/>
            <a:endParaRPr lang="en-US" smtClean="0">
              <a:cs typeface="Arial"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txBox="1">
            <a:spLocks noGrp="1" noChangeArrowheads="1"/>
          </p:cNvSpPr>
          <p:nvPr/>
        </p:nvSpPr>
        <p:spPr bwMode="auto">
          <a:xfrm>
            <a:off x="0" y="0"/>
            <a:ext cx="2887663"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lIns="95310" tIns="47655" rIns="95310" bIns="47655"/>
          <a:lstStyle>
            <a:lvl1pPr defTabSz="950913" eaLnBrk="0" hangingPunct="0">
              <a:defRPr>
                <a:solidFill>
                  <a:schemeClr val="tx1"/>
                </a:solidFill>
                <a:latin typeface="Arial" charset="0"/>
                <a:cs typeface="Arial" charset="0"/>
              </a:defRPr>
            </a:lvl1pPr>
            <a:lvl2pPr marL="742950" indent="-285750" defTabSz="950913" eaLnBrk="0" hangingPunct="0">
              <a:defRPr>
                <a:solidFill>
                  <a:schemeClr val="tx1"/>
                </a:solidFill>
                <a:latin typeface="Arial" charset="0"/>
                <a:cs typeface="Arial" charset="0"/>
              </a:defRPr>
            </a:lvl2pPr>
            <a:lvl3pPr marL="1143000" indent="-228600" defTabSz="950913" eaLnBrk="0" hangingPunct="0">
              <a:defRPr>
                <a:solidFill>
                  <a:schemeClr val="tx1"/>
                </a:solidFill>
                <a:latin typeface="Arial" charset="0"/>
                <a:cs typeface="Arial" charset="0"/>
              </a:defRPr>
            </a:lvl3pPr>
            <a:lvl4pPr marL="1600200" indent="-228600" defTabSz="950913" eaLnBrk="0" hangingPunct="0">
              <a:defRPr>
                <a:solidFill>
                  <a:schemeClr val="tx1"/>
                </a:solidFill>
                <a:latin typeface="Arial" charset="0"/>
                <a:cs typeface="Arial" charset="0"/>
              </a:defRPr>
            </a:lvl4pPr>
            <a:lvl5pPr marL="2057400" indent="-228600" defTabSz="950913" eaLnBrk="0" hangingPunct="0">
              <a:defRPr>
                <a:solidFill>
                  <a:schemeClr val="tx1"/>
                </a:solidFill>
                <a:latin typeface="Arial" charset="0"/>
                <a:cs typeface="Arial" charset="0"/>
              </a:defRPr>
            </a:lvl5pPr>
            <a:lvl6pPr marL="2514600" indent="-228600" defTabSz="950913" eaLnBrk="0" fontAlgn="base" hangingPunct="0">
              <a:spcBef>
                <a:spcPct val="0"/>
              </a:spcBef>
              <a:spcAft>
                <a:spcPct val="0"/>
              </a:spcAft>
              <a:defRPr>
                <a:solidFill>
                  <a:schemeClr val="tx1"/>
                </a:solidFill>
                <a:latin typeface="Arial" charset="0"/>
                <a:cs typeface="Arial" charset="0"/>
              </a:defRPr>
            </a:lvl6pPr>
            <a:lvl7pPr marL="2971800" indent="-228600" defTabSz="950913" eaLnBrk="0" fontAlgn="base" hangingPunct="0">
              <a:spcBef>
                <a:spcPct val="0"/>
              </a:spcBef>
              <a:spcAft>
                <a:spcPct val="0"/>
              </a:spcAft>
              <a:defRPr>
                <a:solidFill>
                  <a:schemeClr val="tx1"/>
                </a:solidFill>
                <a:latin typeface="Arial" charset="0"/>
                <a:cs typeface="Arial" charset="0"/>
              </a:defRPr>
            </a:lvl7pPr>
            <a:lvl8pPr marL="3429000" indent="-228600" defTabSz="950913" eaLnBrk="0" fontAlgn="base" hangingPunct="0">
              <a:spcBef>
                <a:spcPct val="0"/>
              </a:spcBef>
              <a:spcAft>
                <a:spcPct val="0"/>
              </a:spcAft>
              <a:defRPr>
                <a:solidFill>
                  <a:schemeClr val="tx1"/>
                </a:solidFill>
                <a:latin typeface="Arial" charset="0"/>
                <a:cs typeface="Arial" charset="0"/>
              </a:defRPr>
            </a:lvl8pPr>
            <a:lvl9pPr marL="3886200" indent="-228600" defTabSz="950913" eaLnBrk="0" fontAlgn="base" hangingPunct="0">
              <a:spcBef>
                <a:spcPct val="0"/>
              </a:spcBef>
              <a:spcAft>
                <a:spcPct val="0"/>
              </a:spcAft>
              <a:defRPr>
                <a:solidFill>
                  <a:schemeClr val="tx1"/>
                </a:solidFill>
                <a:latin typeface="Arial" charset="0"/>
                <a:cs typeface="Arial" charset="0"/>
              </a:defRPr>
            </a:lvl9pPr>
          </a:lstStyle>
          <a:p>
            <a:r>
              <a:rPr lang="en-GB" sz="1400">
                <a:latin typeface="Calibri" pitchFamily="34" charset="0"/>
              </a:rPr>
              <a:t>CS1010 Programming Methodology</a:t>
            </a:r>
          </a:p>
        </p:txBody>
      </p:sp>
      <p:sp>
        <p:nvSpPr>
          <p:cNvPr id="84995" name="Rectangle 2"/>
          <p:cNvSpPr>
            <a:spLocks noGrp="1" noRot="1" noChangeAspect="1" noChangeArrowheads="1" noTextEdit="1"/>
          </p:cNvSpPr>
          <p:nvPr>
            <p:ph type="sldImg"/>
          </p:nvPr>
        </p:nvSpPr>
        <p:spPr>
          <a:xfrm>
            <a:off x="873125" y="738188"/>
            <a:ext cx="4916488" cy="3686175"/>
          </a:xfrm>
          <a:ln/>
        </p:spPr>
      </p:sp>
      <p:sp>
        <p:nvSpPr>
          <p:cNvPr id="84996"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sq">
                <a:solidFill>
                  <a:srgbClr val="000000"/>
                </a:solidFill>
                <a:miter lim="800000"/>
                <a:headEnd type="none" w="sm" len="sm"/>
                <a:tailEnd type="none" w="sm" len="sm"/>
              </a14:hiddenLine>
            </a:ext>
          </a:extLst>
        </p:spPr>
        <p:txBody>
          <a:bodyPr lIns="95310" tIns="47655" rIns="95310" bIns="47655"/>
          <a:lstStyle/>
          <a:p>
            <a:pPr marL="227013" indent="-227013" eaLnBrk="1" hangingPunct="1">
              <a:buFont typeface="Calibri" pitchFamily="34" charset="0"/>
              <a:buNone/>
              <a:tabLst>
                <a:tab pos="454025" algn="l"/>
                <a:tab pos="1135063" algn="l"/>
                <a:tab pos="1362075" algn="l"/>
              </a:tabLst>
            </a:pPr>
            <a:endParaRPr lang="en-SG" dirty="0" smtClean="0">
              <a:ea typeface="ＭＳ Ｐゴシック" pitchFamily="34" charset="-128"/>
              <a:cs typeface="Times New Roman" pitchFamily="18"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txBox="1">
            <a:spLocks noGrp="1" noChangeArrowheads="1"/>
          </p:cNvSpPr>
          <p:nvPr/>
        </p:nvSpPr>
        <p:spPr bwMode="auto">
          <a:xfrm>
            <a:off x="0" y="0"/>
            <a:ext cx="2887663"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lIns="95310" tIns="47655" rIns="95310" bIns="47655"/>
          <a:lstStyle>
            <a:lvl1pPr defTabSz="950913" eaLnBrk="0" hangingPunct="0">
              <a:defRPr>
                <a:solidFill>
                  <a:schemeClr val="tx1"/>
                </a:solidFill>
                <a:latin typeface="Arial" charset="0"/>
                <a:cs typeface="Arial" charset="0"/>
              </a:defRPr>
            </a:lvl1pPr>
            <a:lvl2pPr marL="742950" indent="-285750" defTabSz="950913" eaLnBrk="0" hangingPunct="0">
              <a:defRPr>
                <a:solidFill>
                  <a:schemeClr val="tx1"/>
                </a:solidFill>
                <a:latin typeface="Arial" charset="0"/>
                <a:cs typeface="Arial" charset="0"/>
              </a:defRPr>
            </a:lvl2pPr>
            <a:lvl3pPr marL="1143000" indent="-228600" defTabSz="950913" eaLnBrk="0" hangingPunct="0">
              <a:defRPr>
                <a:solidFill>
                  <a:schemeClr val="tx1"/>
                </a:solidFill>
                <a:latin typeface="Arial" charset="0"/>
                <a:cs typeface="Arial" charset="0"/>
              </a:defRPr>
            </a:lvl3pPr>
            <a:lvl4pPr marL="1600200" indent="-228600" defTabSz="950913" eaLnBrk="0" hangingPunct="0">
              <a:defRPr>
                <a:solidFill>
                  <a:schemeClr val="tx1"/>
                </a:solidFill>
                <a:latin typeface="Arial" charset="0"/>
                <a:cs typeface="Arial" charset="0"/>
              </a:defRPr>
            </a:lvl4pPr>
            <a:lvl5pPr marL="2057400" indent="-228600" defTabSz="950913" eaLnBrk="0" hangingPunct="0">
              <a:defRPr>
                <a:solidFill>
                  <a:schemeClr val="tx1"/>
                </a:solidFill>
                <a:latin typeface="Arial" charset="0"/>
                <a:cs typeface="Arial" charset="0"/>
              </a:defRPr>
            </a:lvl5pPr>
            <a:lvl6pPr marL="2514600" indent="-228600" defTabSz="950913" eaLnBrk="0" fontAlgn="base" hangingPunct="0">
              <a:spcBef>
                <a:spcPct val="0"/>
              </a:spcBef>
              <a:spcAft>
                <a:spcPct val="0"/>
              </a:spcAft>
              <a:defRPr>
                <a:solidFill>
                  <a:schemeClr val="tx1"/>
                </a:solidFill>
                <a:latin typeface="Arial" charset="0"/>
                <a:cs typeface="Arial" charset="0"/>
              </a:defRPr>
            </a:lvl6pPr>
            <a:lvl7pPr marL="2971800" indent="-228600" defTabSz="950913" eaLnBrk="0" fontAlgn="base" hangingPunct="0">
              <a:spcBef>
                <a:spcPct val="0"/>
              </a:spcBef>
              <a:spcAft>
                <a:spcPct val="0"/>
              </a:spcAft>
              <a:defRPr>
                <a:solidFill>
                  <a:schemeClr val="tx1"/>
                </a:solidFill>
                <a:latin typeface="Arial" charset="0"/>
                <a:cs typeface="Arial" charset="0"/>
              </a:defRPr>
            </a:lvl7pPr>
            <a:lvl8pPr marL="3429000" indent="-228600" defTabSz="950913" eaLnBrk="0" fontAlgn="base" hangingPunct="0">
              <a:spcBef>
                <a:spcPct val="0"/>
              </a:spcBef>
              <a:spcAft>
                <a:spcPct val="0"/>
              </a:spcAft>
              <a:defRPr>
                <a:solidFill>
                  <a:schemeClr val="tx1"/>
                </a:solidFill>
                <a:latin typeface="Arial" charset="0"/>
                <a:cs typeface="Arial" charset="0"/>
              </a:defRPr>
            </a:lvl8pPr>
            <a:lvl9pPr marL="3886200" indent="-228600" defTabSz="950913" eaLnBrk="0" fontAlgn="base" hangingPunct="0">
              <a:spcBef>
                <a:spcPct val="0"/>
              </a:spcBef>
              <a:spcAft>
                <a:spcPct val="0"/>
              </a:spcAft>
              <a:defRPr>
                <a:solidFill>
                  <a:schemeClr val="tx1"/>
                </a:solidFill>
                <a:latin typeface="Arial" charset="0"/>
                <a:cs typeface="Arial" charset="0"/>
              </a:defRPr>
            </a:lvl9pPr>
          </a:lstStyle>
          <a:p>
            <a:r>
              <a:rPr lang="en-GB" sz="1400">
                <a:latin typeface="Calibri" pitchFamily="34" charset="0"/>
              </a:rPr>
              <a:t>CS1010 Programming Methodology</a:t>
            </a:r>
          </a:p>
        </p:txBody>
      </p:sp>
      <p:sp>
        <p:nvSpPr>
          <p:cNvPr id="84995" name="Rectangle 2"/>
          <p:cNvSpPr>
            <a:spLocks noGrp="1" noRot="1" noChangeAspect="1" noChangeArrowheads="1" noTextEdit="1"/>
          </p:cNvSpPr>
          <p:nvPr>
            <p:ph type="sldImg"/>
          </p:nvPr>
        </p:nvSpPr>
        <p:spPr>
          <a:xfrm>
            <a:off x="873125" y="738188"/>
            <a:ext cx="4916488" cy="3686175"/>
          </a:xfrm>
          <a:ln/>
        </p:spPr>
      </p:sp>
      <p:sp>
        <p:nvSpPr>
          <p:cNvPr id="84996"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sq">
                <a:solidFill>
                  <a:srgbClr val="000000"/>
                </a:solidFill>
                <a:miter lim="800000"/>
                <a:headEnd type="none" w="sm" len="sm"/>
                <a:tailEnd type="none" w="sm" len="sm"/>
              </a14:hiddenLine>
            </a:ext>
          </a:extLst>
        </p:spPr>
        <p:txBody>
          <a:bodyPr lIns="95310" tIns="47655" rIns="95310" bIns="47655"/>
          <a:lstStyle/>
          <a:p>
            <a:pPr marL="227013" indent="-227013" eaLnBrk="1" hangingPunct="1">
              <a:buFont typeface="Calibri" pitchFamily="34" charset="0"/>
              <a:buNone/>
              <a:tabLst>
                <a:tab pos="454025" algn="l"/>
                <a:tab pos="1135063" algn="l"/>
                <a:tab pos="1362075" algn="l"/>
              </a:tabLst>
            </a:pPr>
            <a:endParaRPr lang="en-SG" dirty="0" smtClean="0">
              <a:ea typeface="ＭＳ Ｐゴシック" pitchFamily="34" charset="-128"/>
              <a:cs typeface="Times New Roman"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44000" cy="6858000"/>
            <a:chOff x="0" y="0"/>
            <a:chExt cx="5760" cy="4320"/>
          </a:xfrm>
        </p:grpSpPr>
        <p:sp>
          <p:nvSpPr>
            <p:cNvPr id="5" name="Rectangle 3"/>
            <p:cNvSpPr>
              <a:spLocks noChangeArrowheads="1"/>
            </p:cNvSpPr>
            <p:nvPr/>
          </p:nvSpPr>
          <p:spPr bwMode="hidden">
            <a:xfrm>
              <a:off x="0" y="0"/>
              <a:ext cx="2208" cy="4320"/>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lgn="ctr">
                <a:defRPr/>
              </a:pPr>
              <a:endParaRPr lang="en-US" sz="2400">
                <a:latin typeface="Times New Roman" pitchFamily="18" charset="0"/>
                <a:cs typeface="Arial" charset="0"/>
              </a:endParaRPr>
            </a:p>
          </p:txBody>
        </p:sp>
        <p:sp>
          <p:nvSpPr>
            <p:cNvPr id="6" name="Rectangle 4"/>
            <p:cNvSpPr>
              <a:spLocks noChangeArrowheads="1"/>
            </p:cNvSpPr>
            <p:nvPr/>
          </p:nvSpPr>
          <p:spPr bwMode="hidden">
            <a:xfrm>
              <a:off x="1081" y="1065"/>
              <a:ext cx="4679" cy="1596"/>
            </a:xfrm>
            <a:prstGeom prst="rect">
              <a:avLst/>
            </a:prstGeom>
            <a:solidFill>
              <a:schemeClr val="bg2"/>
            </a:solidFill>
            <a:ln w="9525">
              <a:noFill/>
              <a:miter lim="800000"/>
              <a:headEnd/>
              <a:tailEnd/>
            </a:ln>
          </p:spPr>
          <p:txBody>
            <a:bodyPr/>
            <a:lstStyle/>
            <a:p>
              <a:pPr>
                <a:defRPr/>
              </a:pPr>
              <a:endParaRPr lang="en-US" sz="2400">
                <a:latin typeface="Times New Roman" pitchFamily="18" charset="0"/>
                <a:cs typeface="Arial" charset="0"/>
              </a:endParaRPr>
            </a:p>
          </p:txBody>
        </p:sp>
        <p:grpSp>
          <p:nvGrpSpPr>
            <p:cNvPr id="7" name="Group 5"/>
            <p:cNvGrpSpPr>
              <a:grpSpLocks/>
            </p:cNvGrpSpPr>
            <p:nvPr/>
          </p:nvGrpSpPr>
          <p:grpSpPr bwMode="auto">
            <a:xfrm>
              <a:off x="0" y="672"/>
              <a:ext cx="1806" cy="1989"/>
              <a:chOff x="0" y="672"/>
              <a:chExt cx="1806" cy="1989"/>
            </a:xfrm>
          </p:grpSpPr>
          <p:sp>
            <p:nvSpPr>
              <p:cNvPr id="8" name="Rectangle 6"/>
              <p:cNvSpPr>
                <a:spLocks noChangeArrowheads="1"/>
              </p:cNvSpPr>
              <p:nvPr userDrawn="1"/>
            </p:nvSpPr>
            <p:spPr bwMode="auto">
              <a:xfrm>
                <a:off x="361" y="2257"/>
                <a:ext cx="363" cy="404"/>
              </a:xfrm>
              <a:prstGeom prst="rect">
                <a:avLst/>
              </a:prstGeom>
              <a:solidFill>
                <a:schemeClr val="accent2"/>
              </a:solidFill>
              <a:ln w="9525">
                <a:noFill/>
                <a:miter lim="800000"/>
                <a:headEnd/>
                <a:tailEnd/>
              </a:ln>
            </p:spPr>
            <p:txBody>
              <a:bodyPr/>
              <a:lstStyle/>
              <a:p>
                <a:pPr>
                  <a:defRPr/>
                </a:pPr>
                <a:endParaRPr lang="en-US" sz="2400">
                  <a:latin typeface="Times New Roman" pitchFamily="18" charset="0"/>
                  <a:cs typeface="Arial" charset="0"/>
                </a:endParaRPr>
              </a:p>
            </p:txBody>
          </p:sp>
          <p:sp>
            <p:nvSpPr>
              <p:cNvPr id="9" name="Rectangle 7"/>
              <p:cNvSpPr>
                <a:spLocks noChangeArrowheads="1"/>
              </p:cNvSpPr>
              <p:nvPr userDrawn="1"/>
            </p:nvSpPr>
            <p:spPr bwMode="auto">
              <a:xfrm>
                <a:off x="1081" y="1065"/>
                <a:ext cx="362" cy="405"/>
              </a:xfrm>
              <a:prstGeom prst="rect">
                <a:avLst/>
              </a:prstGeom>
              <a:solidFill>
                <a:schemeClr val="folHlink"/>
              </a:solidFill>
              <a:ln w="9525">
                <a:noFill/>
                <a:miter lim="800000"/>
                <a:headEnd/>
                <a:tailEnd/>
              </a:ln>
            </p:spPr>
            <p:txBody>
              <a:bodyPr/>
              <a:lstStyle/>
              <a:p>
                <a:pPr>
                  <a:defRPr/>
                </a:pPr>
                <a:endParaRPr lang="en-US" sz="2400">
                  <a:latin typeface="Times New Roman" pitchFamily="18" charset="0"/>
                  <a:cs typeface="Arial" charset="0"/>
                </a:endParaRPr>
              </a:p>
            </p:txBody>
          </p:sp>
          <p:sp>
            <p:nvSpPr>
              <p:cNvPr id="10" name="Rectangle 8"/>
              <p:cNvSpPr>
                <a:spLocks noChangeArrowheads="1"/>
              </p:cNvSpPr>
              <p:nvPr userDrawn="1"/>
            </p:nvSpPr>
            <p:spPr bwMode="auto">
              <a:xfrm>
                <a:off x="1437" y="672"/>
                <a:ext cx="369" cy="400"/>
              </a:xfrm>
              <a:prstGeom prst="rect">
                <a:avLst/>
              </a:prstGeom>
              <a:solidFill>
                <a:schemeClr val="folHlink"/>
              </a:solidFill>
              <a:ln w="9525">
                <a:noFill/>
                <a:miter lim="800000"/>
                <a:headEnd/>
                <a:tailEnd/>
              </a:ln>
            </p:spPr>
            <p:txBody>
              <a:bodyPr/>
              <a:lstStyle/>
              <a:p>
                <a:pPr>
                  <a:defRPr/>
                </a:pPr>
                <a:endParaRPr lang="en-US" sz="2400">
                  <a:latin typeface="Times New Roman" pitchFamily="18" charset="0"/>
                  <a:cs typeface="Arial" charset="0"/>
                </a:endParaRPr>
              </a:p>
            </p:txBody>
          </p:sp>
          <p:sp>
            <p:nvSpPr>
              <p:cNvPr id="11" name="Rectangle 9"/>
              <p:cNvSpPr>
                <a:spLocks noChangeArrowheads="1"/>
              </p:cNvSpPr>
              <p:nvPr userDrawn="1"/>
            </p:nvSpPr>
            <p:spPr bwMode="auto">
              <a:xfrm>
                <a:off x="719" y="2257"/>
                <a:ext cx="368" cy="404"/>
              </a:xfrm>
              <a:prstGeom prst="rect">
                <a:avLst/>
              </a:prstGeom>
              <a:solidFill>
                <a:schemeClr val="bg2"/>
              </a:solidFill>
              <a:ln w="9525">
                <a:noFill/>
                <a:miter lim="800000"/>
                <a:headEnd/>
                <a:tailEnd/>
              </a:ln>
            </p:spPr>
            <p:txBody>
              <a:bodyPr/>
              <a:lstStyle/>
              <a:p>
                <a:pPr>
                  <a:defRPr/>
                </a:pPr>
                <a:endParaRPr lang="en-US" sz="2400">
                  <a:latin typeface="Times New Roman" pitchFamily="18" charset="0"/>
                  <a:cs typeface="Arial" charset="0"/>
                </a:endParaRPr>
              </a:p>
            </p:txBody>
          </p:sp>
          <p:sp>
            <p:nvSpPr>
              <p:cNvPr id="12" name="Rectangle 10"/>
              <p:cNvSpPr>
                <a:spLocks noChangeArrowheads="1"/>
              </p:cNvSpPr>
              <p:nvPr userDrawn="1"/>
            </p:nvSpPr>
            <p:spPr bwMode="auto">
              <a:xfrm>
                <a:off x="1437" y="1065"/>
                <a:ext cx="369" cy="405"/>
              </a:xfrm>
              <a:prstGeom prst="rect">
                <a:avLst/>
              </a:prstGeom>
              <a:solidFill>
                <a:schemeClr val="accent2"/>
              </a:solidFill>
              <a:ln w="9525">
                <a:noFill/>
                <a:miter lim="800000"/>
                <a:headEnd/>
                <a:tailEnd/>
              </a:ln>
            </p:spPr>
            <p:txBody>
              <a:bodyPr/>
              <a:lstStyle/>
              <a:p>
                <a:pPr>
                  <a:defRPr/>
                </a:pPr>
                <a:endParaRPr lang="en-US" sz="2400">
                  <a:latin typeface="Times New Roman" pitchFamily="18" charset="0"/>
                  <a:cs typeface="Arial" charset="0"/>
                </a:endParaRPr>
              </a:p>
            </p:txBody>
          </p:sp>
          <p:sp>
            <p:nvSpPr>
              <p:cNvPr id="13" name="Rectangle 11"/>
              <p:cNvSpPr>
                <a:spLocks noChangeArrowheads="1"/>
              </p:cNvSpPr>
              <p:nvPr userDrawn="1"/>
            </p:nvSpPr>
            <p:spPr bwMode="auto">
              <a:xfrm>
                <a:off x="719" y="1464"/>
                <a:ext cx="368" cy="399"/>
              </a:xfrm>
              <a:prstGeom prst="rect">
                <a:avLst/>
              </a:prstGeom>
              <a:solidFill>
                <a:schemeClr val="folHlink"/>
              </a:solidFill>
              <a:ln w="9525">
                <a:noFill/>
                <a:miter lim="800000"/>
                <a:headEnd/>
                <a:tailEnd/>
              </a:ln>
            </p:spPr>
            <p:txBody>
              <a:bodyPr/>
              <a:lstStyle/>
              <a:p>
                <a:pPr>
                  <a:defRPr/>
                </a:pPr>
                <a:endParaRPr lang="en-US" sz="2400">
                  <a:latin typeface="Times New Roman" pitchFamily="18" charset="0"/>
                  <a:cs typeface="Arial" charset="0"/>
                </a:endParaRPr>
              </a:p>
            </p:txBody>
          </p:sp>
          <p:sp>
            <p:nvSpPr>
              <p:cNvPr id="14" name="Rectangle 12"/>
              <p:cNvSpPr>
                <a:spLocks noChangeArrowheads="1"/>
              </p:cNvSpPr>
              <p:nvPr userDrawn="1"/>
            </p:nvSpPr>
            <p:spPr bwMode="auto">
              <a:xfrm>
                <a:off x="0" y="1464"/>
                <a:ext cx="367" cy="399"/>
              </a:xfrm>
              <a:prstGeom prst="rect">
                <a:avLst/>
              </a:prstGeom>
              <a:solidFill>
                <a:schemeClr val="bg2"/>
              </a:solidFill>
              <a:ln w="9525">
                <a:noFill/>
                <a:miter lim="800000"/>
                <a:headEnd/>
                <a:tailEnd/>
              </a:ln>
            </p:spPr>
            <p:txBody>
              <a:bodyPr/>
              <a:lstStyle/>
              <a:p>
                <a:pPr>
                  <a:defRPr/>
                </a:pPr>
                <a:endParaRPr lang="en-US" sz="2400">
                  <a:latin typeface="Times New Roman" pitchFamily="18" charset="0"/>
                  <a:cs typeface="Arial" charset="0"/>
                </a:endParaRPr>
              </a:p>
            </p:txBody>
          </p:sp>
          <p:sp>
            <p:nvSpPr>
              <p:cNvPr id="15" name="Rectangle 13"/>
              <p:cNvSpPr>
                <a:spLocks noChangeArrowheads="1"/>
              </p:cNvSpPr>
              <p:nvPr userDrawn="1"/>
            </p:nvSpPr>
            <p:spPr bwMode="auto">
              <a:xfrm>
                <a:off x="1081" y="1464"/>
                <a:ext cx="362" cy="399"/>
              </a:xfrm>
              <a:prstGeom prst="rect">
                <a:avLst/>
              </a:prstGeom>
              <a:solidFill>
                <a:schemeClr val="accent2"/>
              </a:solidFill>
              <a:ln w="9525">
                <a:noFill/>
                <a:miter lim="800000"/>
                <a:headEnd/>
                <a:tailEnd/>
              </a:ln>
            </p:spPr>
            <p:txBody>
              <a:bodyPr/>
              <a:lstStyle/>
              <a:p>
                <a:pPr>
                  <a:defRPr/>
                </a:pPr>
                <a:endParaRPr lang="en-US" sz="2400">
                  <a:latin typeface="Times New Roman" pitchFamily="18" charset="0"/>
                  <a:cs typeface="Arial" charset="0"/>
                </a:endParaRPr>
              </a:p>
            </p:txBody>
          </p:sp>
          <p:sp>
            <p:nvSpPr>
              <p:cNvPr id="16" name="Rectangle 14"/>
              <p:cNvSpPr>
                <a:spLocks noChangeArrowheads="1"/>
              </p:cNvSpPr>
              <p:nvPr userDrawn="1"/>
            </p:nvSpPr>
            <p:spPr bwMode="auto">
              <a:xfrm>
                <a:off x="361" y="1857"/>
                <a:ext cx="363" cy="406"/>
              </a:xfrm>
              <a:prstGeom prst="rect">
                <a:avLst/>
              </a:prstGeom>
              <a:solidFill>
                <a:schemeClr val="folHlink"/>
              </a:solidFill>
              <a:ln w="9525">
                <a:noFill/>
                <a:miter lim="800000"/>
                <a:headEnd/>
                <a:tailEnd/>
              </a:ln>
            </p:spPr>
            <p:txBody>
              <a:bodyPr/>
              <a:lstStyle/>
              <a:p>
                <a:pPr>
                  <a:defRPr/>
                </a:pPr>
                <a:endParaRPr lang="en-US" sz="2400">
                  <a:latin typeface="Times New Roman" pitchFamily="18" charset="0"/>
                  <a:cs typeface="Arial" charset="0"/>
                </a:endParaRPr>
              </a:p>
            </p:txBody>
          </p:sp>
          <p:sp>
            <p:nvSpPr>
              <p:cNvPr id="17" name="Rectangle 15"/>
              <p:cNvSpPr>
                <a:spLocks noChangeArrowheads="1"/>
              </p:cNvSpPr>
              <p:nvPr userDrawn="1"/>
            </p:nvSpPr>
            <p:spPr bwMode="auto">
              <a:xfrm>
                <a:off x="719" y="1857"/>
                <a:ext cx="368" cy="406"/>
              </a:xfrm>
              <a:prstGeom prst="rect">
                <a:avLst/>
              </a:prstGeom>
              <a:solidFill>
                <a:schemeClr val="accent2"/>
              </a:solidFill>
              <a:ln w="9525">
                <a:noFill/>
                <a:miter lim="800000"/>
                <a:headEnd/>
                <a:tailEnd/>
              </a:ln>
            </p:spPr>
            <p:txBody>
              <a:bodyPr/>
              <a:lstStyle/>
              <a:p>
                <a:pPr>
                  <a:defRPr/>
                </a:pPr>
                <a:endParaRPr lang="en-US" sz="2400">
                  <a:latin typeface="Times New Roman" pitchFamily="18" charset="0"/>
                  <a:cs typeface="Arial" charset="0"/>
                </a:endParaRPr>
              </a:p>
            </p:txBody>
          </p:sp>
        </p:grpSp>
      </p:grpSp>
      <p:sp>
        <p:nvSpPr>
          <p:cNvPr id="299027" name="Rectangle 19"/>
          <p:cNvSpPr>
            <a:spLocks noGrp="1" noChangeArrowheads="1"/>
          </p:cNvSpPr>
          <p:nvPr>
            <p:ph type="ctrTitle"/>
          </p:nvPr>
        </p:nvSpPr>
        <p:spPr>
          <a:xfrm>
            <a:off x="2971800" y="1828800"/>
            <a:ext cx="6019800" cy="2209800"/>
          </a:xfrm>
        </p:spPr>
        <p:txBody>
          <a:bodyPr/>
          <a:lstStyle>
            <a:lvl1pPr>
              <a:defRPr sz="5000">
                <a:solidFill>
                  <a:srgbClr val="FFFFFF"/>
                </a:solidFill>
              </a:defRPr>
            </a:lvl1pPr>
          </a:lstStyle>
          <a:p>
            <a:r>
              <a:rPr lang="en-US"/>
              <a:t>Click to edit Master title style</a:t>
            </a:r>
          </a:p>
        </p:txBody>
      </p:sp>
      <p:sp>
        <p:nvSpPr>
          <p:cNvPr id="299028" name="Rectangle 20"/>
          <p:cNvSpPr>
            <a:spLocks noGrp="1" noChangeArrowheads="1"/>
          </p:cNvSpPr>
          <p:nvPr>
            <p:ph type="subTitle" idx="1"/>
          </p:nvPr>
        </p:nvSpPr>
        <p:spPr>
          <a:xfrm>
            <a:off x="2971800" y="4267200"/>
            <a:ext cx="6019800" cy="1752600"/>
          </a:xfrm>
        </p:spPr>
        <p:txBody>
          <a:bodyPr/>
          <a:lstStyle>
            <a:lvl1pPr marL="0" indent="0">
              <a:buFont typeface="Wingdings" pitchFamily="2" charset="2"/>
              <a:buNone/>
              <a:defRPr sz="3400"/>
            </a:lvl1pPr>
          </a:lstStyle>
          <a:p>
            <a:r>
              <a:rPr lang="en-US"/>
              <a:t>Click to edit Master subtitle style</a:t>
            </a:r>
          </a:p>
        </p:txBody>
      </p:sp>
      <p:sp>
        <p:nvSpPr>
          <p:cNvPr id="18" name="Rectangle 16"/>
          <p:cNvSpPr>
            <a:spLocks noGrp="1" noChangeArrowheads="1"/>
          </p:cNvSpPr>
          <p:nvPr>
            <p:ph type="dt" sz="half" idx="10"/>
          </p:nvPr>
        </p:nvSpPr>
        <p:spPr>
          <a:xfrm>
            <a:off x="3733800" y="6248400"/>
            <a:ext cx="2133600" cy="457200"/>
          </a:xfrm>
        </p:spPr>
        <p:txBody>
          <a:bodyPr/>
          <a:lstStyle>
            <a:lvl1pPr>
              <a:defRPr/>
            </a:lvl1pPr>
          </a:lstStyle>
          <a:p>
            <a:pPr>
              <a:defRPr/>
            </a:pPr>
            <a:endParaRPr lang="en-US"/>
          </a:p>
        </p:txBody>
      </p:sp>
      <p:sp>
        <p:nvSpPr>
          <p:cNvPr id="19" name="Rectangle 17"/>
          <p:cNvSpPr>
            <a:spLocks noGrp="1" noChangeArrowheads="1"/>
          </p:cNvSpPr>
          <p:nvPr>
            <p:ph type="ftr" sz="quarter" idx="11"/>
          </p:nvPr>
        </p:nvSpPr>
        <p:spPr/>
        <p:txBody>
          <a:bodyPr/>
          <a:lstStyle>
            <a:lvl1pPr>
              <a:defRPr/>
            </a:lvl1pPr>
          </a:lstStyle>
          <a:p>
            <a:pPr>
              <a:defRPr/>
            </a:pPr>
            <a:r>
              <a:rPr lang="en-US" dirty="0" smtClean="0"/>
              <a:t>© CS1010 (AY2012/3 Semester 1)</a:t>
            </a:r>
            <a:endParaRPr lang="en-US" dirty="0"/>
          </a:p>
        </p:txBody>
      </p:sp>
      <p:sp>
        <p:nvSpPr>
          <p:cNvPr id="20" name="Rectangle 18"/>
          <p:cNvSpPr>
            <a:spLocks noGrp="1" noChangeArrowheads="1"/>
          </p:cNvSpPr>
          <p:nvPr>
            <p:ph type="sldNum" sz="quarter" idx="12"/>
          </p:nvPr>
        </p:nvSpPr>
        <p:spPr/>
        <p:txBody>
          <a:bodyPr/>
          <a:lstStyle>
            <a:lvl1pPr>
              <a:defRPr/>
            </a:lvl1pPr>
          </a:lstStyle>
          <a:p>
            <a:pPr>
              <a:defRPr/>
            </a:pPr>
            <a:r>
              <a:rPr lang="en-US" dirty="0" smtClean="0"/>
              <a:t>Week11 - </a:t>
            </a:r>
            <a:fld id="{CEB92D21-8974-4A20-8854-A42C88659FA2}" type="slidenum">
              <a:rPr lang="en-US" smtClean="0"/>
              <a:pPr>
                <a:defRPr/>
              </a:pPr>
              <a:t>‹#›</a:t>
            </a:fld>
            <a:endParaRPr lang="en-US" dirty="0"/>
          </a:p>
        </p:txBody>
      </p:sp>
    </p:spTree>
  </p:cSld>
  <p:clrMapOvr>
    <a:masterClrMapping/>
  </p:clrMapOvr>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p:txBody>
          <a:bodyPr/>
          <a:lstStyle>
            <a:lvl1pPr>
              <a:defRPr/>
            </a:lvl1pPr>
          </a:lstStyle>
          <a:p>
            <a:pPr>
              <a:defRPr/>
            </a:pPr>
            <a:r>
              <a:rPr lang="en-US" dirty="0" smtClean="0"/>
              <a:t>© CS1010 (AY2012/3 Semester 1)</a:t>
            </a:r>
            <a:endParaRPr lang="en-US" dirty="0"/>
          </a:p>
        </p:txBody>
      </p:sp>
      <p:sp>
        <p:nvSpPr>
          <p:cNvPr id="5" name="Slide Number Placeholder 4"/>
          <p:cNvSpPr>
            <a:spLocks noGrp="1"/>
          </p:cNvSpPr>
          <p:nvPr>
            <p:ph type="sldNum" sz="quarter" idx="11"/>
          </p:nvPr>
        </p:nvSpPr>
        <p:spPr/>
        <p:txBody>
          <a:bodyPr/>
          <a:lstStyle>
            <a:lvl1pPr>
              <a:defRPr/>
            </a:lvl1pPr>
          </a:lstStyle>
          <a:p>
            <a:pPr>
              <a:defRPr/>
            </a:pPr>
            <a:r>
              <a:rPr lang="en-US" dirty="0" smtClean="0"/>
              <a:t>Week11 - </a:t>
            </a:r>
            <a:fld id="{8E1292F2-5EA7-440C-A129-E1DB44DFD0A0}" type="slidenum">
              <a:rPr lang="en-US" smtClean="0"/>
              <a:pPr>
                <a:defRPr/>
              </a:pPr>
              <a:t>‹#›</a:t>
            </a:fld>
            <a:endParaRPr lang="en-US" dirty="0"/>
          </a:p>
        </p:txBody>
      </p:sp>
      <p:sp>
        <p:nvSpPr>
          <p:cNvPr id="6" name="Date Placeholder 5"/>
          <p:cNvSpPr>
            <a:spLocks noGrp="1"/>
          </p:cNvSpPr>
          <p:nvPr>
            <p:ph type="dt" sz="half" idx="12"/>
          </p:nvPr>
        </p:nvSpPr>
        <p:spPr>
          <a:xfrm>
            <a:off x="3733800" y="6245225"/>
            <a:ext cx="2133600" cy="476250"/>
          </a:xfrm>
        </p:spPr>
        <p:txBody>
          <a:bodyPr/>
          <a:lstStyle>
            <a:lvl1pPr>
              <a:defRPr/>
            </a:lvl1pPr>
          </a:lstStyle>
          <a:p>
            <a:pPr>
              <a:defRPr/>
            </a:pPr>
            <a:endParaRPr lang="en-US"/>
          </a:p>
        </p:txBody>
      </p:sp>
    </p:spTree>
  </p:cSld>
  <p:clrMapOvr>
    <a:masterClrMapping/>
  </p:clrMapOvr>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457200"/>
            <a:ext cx="20574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457200"/>
            <a:ext cx="60198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p:txBody>
          <a:bodyPr/>
          <a:lstStyle>
            <a:lvl1pPr>
              <a:defRPr/>
            </a:lvl1pPr>
          </a:lstStyle>
          <a:p>
            <a:pPr>
              <a:defRPr/>
            </a:pPr>
            <a:r>
              <a:rPr lang="en-US" dirty="0" smtClean="0"/>
              <a:t>© CS1010 (AY2012/3 Semester 1)</a:t>
            </a:r>
            <a:endParaRPr lang="en-US" dirty="0"/>
          </a:p>
        </p:txBody>
      </p:sp>
      <p:sp>
        <p:nvSpPr>
          <p:cNvPr id="5" name="Slide Number Placeholder 4"/>
          <p:cNvSpPr>
            <a:spLocks noGrp="1"/>
          </p:cNvSpPr>
          <p:nvPr>
            <p:ph type="sldNum" sz="quarter" idx="11"/>
          </p:nvPr>
        </p:nvSpPr>
        <p:spPr/>
        <p:txBody>
          <a:bodyPr/>
          <a:lstStyle>
            <a:lvl1pPr>
              <a:defRPr/>
            </a:lvl1pPr>
          </a:lstStyle>
          <a:p>
            <a:pPr>
              <a:defRPr/>
            </a:pPr>
            <a:r>
              <a:rPr lang="en-US" dirty="0" smtClean="0"/>
              <a:t>Week11 - </a:t>
            </a:r>
            <a:fld id="{0D667952-2E4C-4924-99E7-EFFF40991088}" type="slidenum">
              <a:rPr lang="en-US" smtClean="0"/>
              <a:pPr>
                <a:defRPr/>
              </a:pPr>
              <a:t>‹#›</a:t>
            </a:fld>
            <a:endParaRPr lang="en-US" dirty="0"/>
          </a:p>
        </p:txBody>
      </p:sp>
      <p:sp>
        <p:nvSpPr>
          <p:cNvPr id="6" name="Date Placeholder 5"/>
          <p:cNvSpPr>
            <a:spLocks noGrp="1"/>
          </p:cNvSpPr>
          <p:nvPr>
            <p:ph type="dt" sz="half" idx="12"/>
          </p:nvPr>
        </p:nvSpPr>
        <p:spPr>
          <a:xfrm>
            <a:off x="3733800" y="6245225"/>
            <a:ext cx="2133600" cy="476250"/>
          </a:xfrm>
        </p:spPr>
        <p:txBody>
          <a:bodyPr/>
          <a:lstStyle>
            <a:lvl1pPr>
              <a:defRPr/>
            </a:lvl1pPr>
          </a:lstStyle>
          <a:p>
            <a:pPr>
              <a:defRPr/>
            </a:pPr>
            <a:endParaRPr lang="en-US"/>
          </a:p>
        </p:txBody>
      </p:sp>
    </p:spTree>
  </p:cSld>
  <p:clrMapOvr>
    <a:masterClrMapping/>
  </p:clrMapOvr>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Footer Placeholder 3"/>
          <p:cNvSpPr>
            <a:spLocks noGrp="1"/>
          </p:cNvSpPr>
          <p:nvPr>
            <p:ph type="ftr" sz="quarter" idx="10"/>
          </p:nvPr>
        </p:nvSpPr>
        <p:spPr/>
        <p:txBody>
          <a:bodyPr/>
          <a:lstStyle>
            <a:lvl1pPr>
              <a:defRPr/>
            </a:lvl1pPr>
          </a:lstStyle>
          <a:p>
            <a:pPr>
              <a:defRPr/>
            </a:pPr>
            <a:r>
              <a:rPr lang="en-US" dirty="0" smtClean="0"/>
              <a:t>© CS1010 (AY2012/3 Semester 1)</a:t>
            </a:r>
            <a:endParaRPr lang="en-US" dirty="0"/>
          </a:p>
        </p:txBody>
      </p:sp>
      <p:sp>
        <p:nvSpPr>
          <p:cNvPr id="5" name="Slide Number Placeholder 4"/>
          <p:cNvSpPr>
            <a:spLocks noGrp="1"/>
          </p:cNvSpPr>
          <p:nvPr>
            <p:ph type="sldNum" sz="quarter" idx="11"/>
          </p:nvPr>
        </p:nvSpPr>
        <p:spPr/>
        <p:txBody>
          <a:bodyPr/>
          <a:lstStyle>
            <a:lvl1pPr>
              <a:defRPr/>
            </a:lvl1pPr>
          </a:lstStyle>
          <a:p>
            <a:pPr>
              <a:defRPr/>
            </a:pPr>
            <a:r>
              <a:rPr lang="en-US" dirty="0" smtClean="0"/>
              <a:t>Week11 - </a:t>
            </a:r>
            <a:fld id="{6E90ABC7-7044-4F1F-B273-92F595F59CFE}" type="slidenum">
              <a:rPr lang="en-US" smtClean="0"/>
              <a:pPr>
                <a:defRPr/>
              </a:pPr>
              <a:t>‹#›</a:t>
            </a:fld>
            <a:endParaRPr lang="en-US" dirty="0"/>
          </a:p>
        </p:txBody>
      </p:sp>
      <p:sp>
        <p:nvSpPr>
          <p:cNvPr id="6" name="Date Placeholder 5"/>
          <p:cNvSpPr>
            <a:spLocks noGrp="1"/>
          </p:cNvSpPr>
          <p:nvPr>
            <p:ph type="dt" sz="half" idx="12"/>
          </p:nvPr>
        </p:nvSpPr>
        <p:spPr>
          <a:xfrm>
            <a:off x="3886200" y="6248400"/>
            <a:ext cx="2133600" cy="476250"/>
          </a:xfrm>
        </p:spPr>
        <p:txBody>
          <a:bodyPr/>
          <a:lstStyle>
            <a:lvl1pPr>
              <a:defRPr/>
            </a:lvl1pPr>
          </a:lstStyle>
          <a:p>
            <a:pPr>
              <a:defRPr/>
            </a:pPr>
            <a:endParaRPr lang="en-US"/>
          </a:p>
        </p:txBody>
      </p:sp>
    </p:spTree>
  </p:cSld>
  <p:clrMapOvr>
    <a:masterClrMapping/>
  </p:clrMapOvr>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Footer Placeholder 3"/>
          <p:cNvSpPr>
            <a:spLocks noGrp="1"/>
          </p:cNvSpPr>
          <p:nvPr>
            <p:ph type="ftr" sz="quarter" idx="10"/>
          </p:nvPr>
        </p:nvSpPr>
        <p:spPr>
          <a:xfrm>
            <a:off x="685800" y="6248400"/>
            <a:ext cx="2895600" cy="457200"/>
          </a:xfrm>
        </p:spPr>
        <p:txBody>
          <a:bodyPr/>
          <a:lstStyle>
            <a:lvl1pPr>
              <a:defRPr/>
            </a:lvl1pPr>
          </a:lstStyle>
          <a:p>
            <a:pPr>
              <a:defRPr/>
            </a:pPr>
            <a:r>
              <a:rPr lang="en-US" dirty="0" smtClean="0"/>
              <a:t>© CS1010 (AY2012/3 Semester 1)</a:t>
            </a:r>
            <a:endParaRPr lang="en-US" dirty="0"/>
          </a:p>
        </p:txBody>
      </p:sp>
      <p:sp>
        <p:nvSpPr>
          <p:cNvPr id="5" name="Slide Number Placeholder 4"/>
          <p:cNvSpPr>
            <a:spLocks noGrp="1"/>
          </p:cNvSpPr>
          <p:nvPr>
            <p:ph type="sldNum" sz="quarter" idx="11"/>
          </p:nvPr>
        </p:nvSpPr>
        <p:spPr/>
        <p:txBody>
          <a:bodyPr/>
          <a:lstStyle>
            <a:lvl1pPr>
              <a:defRPr/>
            </a:lvl1pPr>
          </a:lstStyle>
          <a:p>
            <a:pPr>
              <a:defRPr/>
            </a:pPr>
            <a:r>
              <a:rPr lang="en-US" dirty="0" smtClean="0"/>
              <a:t>Week11 - </a:t>
            </a:r>
            <a:fld id="{B779F295-403F-4B7A-AEAD-2456E1038010}" type="slidenum">
              <a:rPr lang="en-US" smtClean="0"/>
              <a:pPr>
                <a:defRPr/>
              </a:pPr>
              <a:t>‹#›</a:t>
            </a:fld>
            <a:endParaRPr lang="en-US" dirty="0"/>
          </a:p>
        </p:txBody>
      </p:sp>
      <p:sp>
        <p:nvSpPr>
          <p:cNvPr id="6" name="Date Placeholder 5"/>
          <p:cNvSpPr>
            <a:spLocks noGrp="1"/>
          </p:cNvSpPr>
          <p:nvPr>
            <p:ph type="dt" sz="half" idx="12"/>
          </p:nvPr>
        </p:nvSpPr>
        <p:spPr>
          <a:xfrm>
            <a:off x="3810000" y="6245225"/>
            <a:ext cx="2133600" cy="476250"/>
          </a:xfrm>
        </p:spPr>
        <p:txBody>
          <a:bodyPr/>
          <a:lstStyle>
            <a:lvl1pPr>
              <a:defRPr/>
            </a:lvl1pPr>
          </a:lstStyle>
          <a:p>
            <a:pPr>
              <a:defRPr/>
            </a:pPr>
            <a:endParaRPr lang="en-US"/>
          </a:p>
        </p:txBody>
      </p:sp>
    </p:spTree>
  </p:cSld>
  <p:clrMapOvr>
    <a:masterClrMapping/>
  </p:clrMapOvr>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81200"/>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981200"/>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0"/>
          </p:nvPr>
        </p:nvSpPr>
        <p:spPr/>
        <p:txBody>
          <a:bodyPr/>
          <a:lstStyle>
            <a:lvl1pPr>
              <a:defRPr/>
            </a:lvl1pPr>
          </a:lstStyle>
          <a:p>
            <a:pPr>
              <a:defRPr/>
            </a:pPr>
            <a:r>
              <a:rPr lang="en-US" dirty="0" smtClean="0"/>
              <a:t>© CS1010 (AY2012/3 Semester 1)</a:t>
            </a:r>
            <a:endParaRPr lang="en-US" dirty="0"/>
          </a:p>
        </p:txBody>
      </p:sp>
      <p:sp>
        <p:nvSpPr>
          <p:cNvPr id="6" name="Slide Number Placeholder 5"/>
          <p:cNvSpPr>
            <a:spLocks noGrp="1"/>
          </p:cNvSpPr>
          <p:nvPr>
            <p:ph type="sldNum" sz="quarter" idx="11"/>
          </p:nvPr>
        </p:nvSpPr>
        <p:spPr/>
        <p:txBody>
          <a:bodyPr/>
          <a:lstStyle>
            <a:lvl1pPr>
              <a:defRPr/>
            </a:lvl1pPr>
          </a:lstStyle>
          <a:p>
            <a:pPr>
              <a:defRPr/>
            </a:pPr>
            <a:r>
              <a:rPr lang="en-US" dirty="0" smtClean="0"/>
              <a:t>Week11 - </a:t>
            </a:r>
            <a:fld id="{51106227-547B-47D4-9324-864CC833F692}" type="slidenum">
              <a:rPr lang="en-US" smtClean="0"/>
              <a:pPr>
                <a:defRPr/>
              </a:pPr>
              <a:t>‹#›</a:t>
            </a:fld>
            <a:endParaRPr lang="en-US" dirty="0"/>
          </a:p>
        </p:txBody>
      </p:sp>
      <p:sp>
        <p:nvSpPr>
          <p:cNvPr id="7" name="Date Placeholder 6"/>
          <p:cNvSpPr>
            <a:spLocks noGrp="1"/>
          </p:cNvSpPr>
          <p:nvPr>
            <p:ph type="dt" sz="half" idx="12"/>
          </p:nvPr>
        </p:nvSpPr>
        <p:spPr>
          <a:xfrm>
            <a:off x="3657600" y="6248400"/>
            <a:ext cx="2133600" cy="476250"/>
          </a:xfrm>
        </p:spPr>
        <p:txBody>
          <a:bodyPr/>
          <a:lstStyle>
            <a:lvl1pPr>
              <a:defRPr/>
            </a:lvl1pPr>
          </a:lstStyle>
          <a:p>
            <a:pPr>
              <a:defRPr/>
            </a:pPr>
            <a:endParaRPr lang="en-US"/>
          </a:p>
        </p:txBody>
      </p:sp>
    </p:spTree>
  </p:cSld>
  <p:clrMapOvr>
    <a:masterClrMapping/>
  </p:clrMapOvr>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Footer Placeholder 6"/>
          <p:cNvSpPr>
            <a:spLocks noGrp="1"/>
          </p:cNvSpPr>
          <p:nvPr>
            <p:ph type="ftr" sz="quarter" idx="10"/>
          </p:nvPr>
        </p:nvSpPr>
        <p:spPr/>
        <p:txBody>
          <a:bodyPr/>
          <a:lstStyle>
            <a:lvl1pPr>
              <a:defRPr/>
            </a:lvl1pPr>
          </a:lstStyle>
          <a:p>
            <a:pPr>
              <a:defRPr/>
            </a:pPr>
            <a:r>
              <a:rPr lang="en-US" dirty="0" smtClean="0"/>
              <a:t>© CS1010 (AY2012/3 Semester 1)</a:t>
            </a:r>
            <a:endParaRPr lang="en-US" dirty="0"/>
          </a:p>
        </p:txBody>
      </p:sp>
      <p:sp>
        <p:nvSpPr>
          <p:cNvPr id="8" name="Slide Number Placeholder 7"/>
          <p:cNvSpPr>
            <a:spLocks noGrp="1"/>
          </p:cNvSpPr>
          <p:nvPr>
            <p:ph type="sldNum" sz="quarter" idx="11"/>
          </p:nvPr>
        </p:nvSpPr>
        <p:spPr/>
        <p:txBody>
          <a:bodyPr/>
          <a:lstStyle>
            <a:lvl1pPr>
              <a:defRPr/>
            </a:lvl1pPr>
          </a:lstStyle>
          <a:p>
            <a:pPr>
              <a:defRPr/>
            </a:pPr>
            <a:r>
              <a:rPr lang="en-US" dirty="0" smtClean="0"/>
              <a:t>Week11 - </a:t>
            </a:r>
            <a:fld id="{F74D9CE9-BE19-4664-9A02-2DEC056AE21E}" type="slidenum">
              <a:rPr lang="en-US" smtClean="0"/>
              <a:pPr>
                <a:defRPr/>
              </a:pPr>
              <a:t>‹#›</a:t>
            </a:fld>
            <a:endParaRPr lang="en-US" dirty="0"/>
          </a:p>
        </p:txBody>
      </p:sp>
      <p:sp>
        <p:nvSpPr>
          <p:cNvPr id="9" name="Date Placeholder 8"/>
          <p:cNvSpPr>
            <a:spLocks noGrp="1"/>
          </p:cNvSpPr>
          <p:nvPr>
            <p:ph type="dt" sz="half" idx="12"/>
          </p:nvPr>
        </p:nvSpPr>
        <p:spPr>
          <a:xfrm>
            <a:off x="3810000" y="6245225"/>
            <a:ext cx="2133600" cy="476250"/>
          </a:xfrm>
        </p:spPr>
        <p:txBody>
          <a:bodyPr/>
          <a:lstStyle>
            <a:lvl1pPr>
              <a:defRPr/>
            </a:lvl1pPr>
          </a:lstStyle>
          <a:p>
            <a:pPr>
              <a:defRPr/>
            </a:pPr>
            <a:endParaRPr lang="en-US"/>
          </a:p>
        </p:txBody>
      </p:sp>
    </p:spTree>
  </p:cSld>
  <p:clrMapOvr>
    <a:masterClrMapping/>
  </p:clrMapOvr>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lvl1pPr>
              <a:defRPr/>
            </a:lvl1pPr>
          </a:lstStyle>
          <a:p>
            <a:pPr>
              <a:defRPr/>
            </a:pPr>
            <a:r>
              <a:rPr lang="en-US" dirty="0" smtClean="0"/>
              <a:t>© CS1010 (AY2012/3 Semester 1)</a:t>
            </a:r>
            <a:endParaRPr lang="en-US" dirty="0"/>
          </a:p>
        </p:txBody>
      </p:sp>
      <p:sp>
        <p:nvSpPr>
          <p:cNvPr id="4" name="Slide Number Placeholder 3"/>
          <p:cNvSpPr>
            <a:spLocks noGrp="1"/>
          </p:cNvSpPr>
          <p:nvPr>
            <p:ph type="sldNum" sz="quarter" idx="11"/>
          </p:nvPr>
        </p:nvSpPr>
        <p:spPr/>
        <p:txBody>
          <a:bodyPr/>
          <a:lstStyle>
            <a:lvl1pPr>
              <a:defRPr/>
            </a:lvl1pPr>
          </a:lstStyle>
          <a:p>
            <a:pPr>
              <a:defRPr/>
            </a:pPr>
            <a:r>
              <a:rPr lang="en-US" dirty="0" smtClean="0"/>
              <a:t>Week11- </a:t>
            </a:r>
            <a:fld id="{05D66EDB-2C3E-401E-918B-C779E0271FC8}" type="slidenum">
              <a:rPr lang="en-US" smtClean="0"/>
              <a:pPr>
                <a:defRPr/>
              </a:pPr>
              <a:t>‹#›</a:t>
            </a:fld>
            <a:endParaRPr lang="en-US" dirty="0"/>
          </a:p>
        </p:txBody>
      </p:sp>
      <p:sp>
        <p:nvSpPr>
          <p:cNvPr id="5" name="Date Placeholder 4"/>
          <p:cNvSpPr>
            <a:spLocks noGrp="1"/>
          </p:cNvSpPr>
          <p:nvPr>
            <p:ph type="dt" sz="half" idx="12"/>
          </p:nvPr>
        </p:nvSpPr>
        <p:spPr>
          <a:xfrm>
            <a:off x="3810000" y="6245225"/>
            <a:ext cx="2133600" cy="476250"/>
          </a:xfrm>
        </p:spPr>
        <p:txBody>
          <a:bodyPr/>
          <a:lstStyle>
            <a:lvl1pPr>
              <a:defRPr/>
            </a:lvl1pPr>
          </a:lstStyle>
          <a:p>
            <a:pPr>
              <a:defRPr/>
            </a:pPr>
            <a:endParaRPr lang="en-US"/>
          </a:p>
        </p:txBody>
      </p:sp>
    </p:spTree>
  </p:cSld>
  <p:clrMapOvr>
    <a:masterClrMapping/>
  </p:clrMapOvr>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a:xfrm>
            <a:off x="685800" y="6248400"/>
            <a:ext cx="2895600" cy="457200"/>
          </a:xfrm>
        </p:spPr>
        <p:txBody>
          <a:bodyPr/>
          <a:lstStyle>
            <a:lvl1pPr>
              <a:defRPr b="0"/>
            </a:lvl1pPr>
          </a:lstStyle>
          <a:p>
            <a:pPr>
              <a:defRPr/>
            </a:pPr>
            <a:r>
              <a:rPr lang="en-US" dirty="0" smtClean="0"/>
              <a:t>© CS1010 (AY2012/3 Semester 1)</a:t>
            </a:r>
            <a:endParaRPr lang="en-US" dirty="0"/>
          </a:p>
        </p:txBody>
      </p:sp>
      <p:sp>
        <p:nvSpPr>
          <p:cNvPr id="3" name="Slide Number Placeholder 2"/>
          <p:cNvSpPr>
            <a:spLocks noGrp="1"/>
          </p:cNvSpPr>
          <p:nvPr>
            <p:ph type="sldNum" sz="quarter" idx="11"/>
          </p:nvPr>
        </p:nvSpPr>
        <p:spPr/>
        <p:txBody>
          <a:bodyPr/>
          <a:lstStyle>
            <a:lvl1pPr>
              <a:defRPr/>
            </a:lvl1pPr>
          </a:lstStyle>
          <a:p>
            <a:pPr>
              <a:defRPr/>
            </a:pPr>
            <a:r>
              <a:rPr lang="en-US" dirty="0" smtClean="0"/>
              <a:t>Week11 - </a:t>
            </a:r>
            <a:fld id="{12234D22-0D8C-4123-978E-F1748DC2D7E3}" type="slidenum">
              <a:rPr lang="en-US" smtClean="0"/>
              <a:pPr>
                <a:defRPr/>
              </a:pPr>
              <a:t>‹#›</a:t>
            </a:fld>
            <a:endParaRPr lang="en-US" dirty="0"/>
          </a:p>
        </p:txBody>
      </p:sp>
      <p:sp>
        <p:nvSpPr>
          <p:cNvPr id="4" name="Date Placeholder 3"/>
          <p:cNvSpPr>
            <a:spLocks noGrp="1"/>
          </p:cNvSpPr>
          <p:nvPr>
            <p:ph type="dt" sz="half" idx="12"/>
          </p:nvPr>
        </p:nvSpPr>
        <p:spPr>
          <a:xfrm>
            <a:off x="3962400" y="6245225"/>
            <a:ext cx="2133600" cy="476250"/>
          </a:xfrm>
        </p:spPr>
        <p:txBody>
          <a:bodyPr/>
          <a:lstStyle>
            <a:lvl1pPr>
              <a:defRPr/>
            </a:lvl1pPr>
          </a:lstStyle>
          <a:p>
            <a:pPr>
              <a:defRPr/>
            </a:pPr>
            <a:endParaRPr lang="en-US"/>
          </a:p>
        </p:txBody>
      </p:sp>
    </p:spTree>
  </p:cSld>
  <p:clrMapOvr>
    <a:masterClrMapping/>
  </p:clrMapOvr>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5" name="Footer Placeholder 4"/>
          <p:cNvSpPr>
            <a:spLocks noGrp="1"/>
          </p:cNvSpPr>
          <p:nvPr>
            <p:ph type="ftr" sz="quarter" idx="10"/>
          </p:nvPr>
        </p:nvSpPr>
        <p:spPr/>
        <p:txBody>
          <a:bodyPr/>
          <a:lstStyle>
            <a:lvl1pPr>
              <a:defRPr/>
            </a:lvl1pPr>
          </a:lstStyle>
          <a:p>
            <a:pPr>
              <a:defRPr/>
            </a:pPr>
            <a:r>
              <a:rPr lang="en-US" dirty="0" smtClean="0"/>
              <a:t>© CS1010 (AY2012/3 Semester 1)</a:t>
            </a:r>
            <a:endParaRPr lang="en-US" dirty="0"/>
          </a:p>
        </p:txBody>
      </p:sp>
      <p:sp>
        <p:nvSpPr>
          <p:cNvPr id="6" name="Slide Number Placeholder 5"/>
          <p:cNvSpPr>
            <a:spLocks noGrp="1"/>
          </p:cNvSpPr>
          <p:nvPr>
            <p:ph type="sldNum" sz="quarter" idx="11"/>
          </p:nvPr>
        </p:nvSpPr>
        <p:spPr/>
        <p:txBody>
          <a:bodyPr/>
          <a:lstStyle>
            <a:lvl1pPr>
              <a:defRPr/>
            </a:lvl1pPr>
          </a:lstStyle>
          <a:p>
            <a:pPr>
              <a:defRPr/>
            </a:pPr>
            <a:r>
              <a:rPr lang="en-US" dirty="0" smtClean="0"/>
              <a:t>Week11 - </a:t>
            </a:r>
            <a:fld id="{9E0E5ECF-1361-4AA9-BCDC-997D3EF58547}" type="slidenum">
              <a:rPr lang="en-US" smtClean="0"/>
              <a:pPr>
                <a:defRPr/>
              </a:pPr>
              <a:t>‹#›</a:t>
            </a:fld>
            <a:endParaRPr lang="en-US" dirty="0"/>
          </a:p>
        </p:txBody>
      </p:sp>
      <p:sp>
        <p:nvSpPr>
          <p:cNvPr id="7" name="Date Placeholder 6"/>
          <p:cNvSpPr>
            <a:spLocks noGrp="1"/>
          </p:cNvSpPr>
          <p:nvPr>
            <p:ph type="dt" sz="half" idx="12"/>
          </p:nvPr>
        </p:nvSpPr>
        <p:spPr>
          <a:xfrm>
            <a:off x="3886200" y="6245225"/>
            <a:ext cx="2133600" cy="476250"/>
          </a:xfrm>
        </p:spPr>
        <p:txBody>
          <a:bodyPr/>
          <a:lstStyle>
            <a:lvl1pPr>
              <a:defRPr/>
            </a:lvl1pPr>
          </a:lstStyle>
          <a:p>
            <a:pPr>
              <a:defRPr/>
            </a:pPr>
            <a:endParaRPr lang="en-US"/>
          </a:p>
        </p:txBody>
      </p:sp>
    </p:spTree>
  </p:cSld>
  <p:clrMapOvr>
    <a:masterClrMapping/>
  </p:clrMapOvr>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4"/>
          <p:cNvSpPr>
            <a:spLocks noGrp="1"/>
          </p:cNvSpPr>
          <p:nvPr>
            <p:ph type="ftr" sz="quarter" idx="10"/>
          </p:nvPr>
        </p:nvSpPr>
        <p:spPr>
          <a:xfrm>
            <a:off x="533400" y="6248400"/>
            <a:ext cx="2895600" cy="457200"/>
          </a:xfrm>
        </p:spPr>
        <p:txBody>
          <a:bodyPr/>
          <a:lstStyle>
            <a:lvl1pPr>
              <a:defRPr/>
            </a:lvl1pPr>
          </a:lstStyle>
          <a:p>
            <a:pPr>
              <a:defRPr/>
            </a:pPr>
            <a:r>
              <a:rPr lang="en-US" dirty="0" smtClean="0"/>
              <a:t>© CS1010 (AY2012/3 Semester 1)</a:t>
            </a:r>
            <a:endParaRPr lang="en-US" dirty="0"/>
          </a:p>
        </p:txBody>
      </p:sp>
      <p:sp>
        <p:nvSpPr>
          <p:cNvPr id="6" name="Slide Number Placeholder 5"/>
          <p:cNvSpPr>
            <a:spLocks noGrp="1"/>
          </p:cNvSpPr>
          <p:nvPr>
            <p:ph type="sldNum" sz="quarter" idx="11"/>
          </p:nvPr>
        </p:nvSpPr>
        <p:spPr/>
        <p:txBody>
          <a:bodyPr/>
          <a:lstStyle>
            <a:lvl1pPr>
              <a:defRPr/>
            </a:lvl1pPr>
          </a:lstStyle>
          <a:p>
            <a:pPr>
              <a:defRPr/>
            </a:pPr>
            <a:r>
              <a:rPr lang="en-US" dirty="0" smtClean="0"/>
              <a:t>Week11 - </a:t>
            </a:r>
            <a:fld id="{70831155-FC16-4060-96A9-C7E272CEFBAD}" type="slidenum">
              <a:rPr lang="en-US" smtClean="0"/>
              <a:pPr>
                <a:defRPr/>
              </a:pPr>
              <a:t>‹#›</a:t>
            </a:fld>
            <a:endParaRPr lang="en-US" dirty="0"/>
          </a:p>
        </p:txBody>
      </p:sp>
      <p:sp>
        <p:nvSpPr>
          <p:cNvPr id="7" name="Date Placeholder 6"/>
          <p:cNvSpPr>
            <a:spLocks noGrp="1"/>
          </p:cNvSpPr>
          <p:nvPr>
            <p:ph type="dt" sz="half" idx="12"/>
          </p:nvPr>
        </p:nvSpPr>
        <p:spPr>
          <a:xfrm>
            <a:off x="4038600" y="6245225"/>
            <a:ext cx="2133600" cy="476250"/>
          </a:xfrm>
        </p:spPr>
        <p:txBody>
          <a:bodyPr/>
          <a:lstStyle>
            <a:lvl1pPr>
              <a:defRPr/>
            </a:lvl1pPr>
          </a:lstStyle>
          <a:p>
            <a:pPr>
              <a:defRPr/>
            </a:pPr>
            <a:endParaRPr lang="en-US"/>
          </a:p>
        </p:txBody>
      </p:sp>
    </p:spTree>
  </p:cSld>
  <p:clrMapOvr>
    <a:masterClrMapping/>
  </p:clrMapOvr>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7986" name="Rectangle 2"/>
          <p:cNvSpPr>
            <a:spLocks noGrp="1" noChangeArrowheads="1"/>
          </p:cNvSpPr>
          <p:nvPr>
            <p:ph type="ftr" sz="quarter" idx="3"/>
          </p:nvPr>
        </p:nvSpPr>
        <p:spPr bwMode="auto">
          <a:xfrm>
            <a:off x="457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a:latin typeface="Arial" charset="0"/>
                <a:cs typeface="Arial" charset="0"/>
              </a:defRPr>
            </a:lvl1pPr>
          </a:lstStyle>
          <a:p>
            <a:pPr>
              <a:defRPr/>
            </a:pPr>
            <a:r>
              <a:rPr lang="en-US" dirty="0" smtClean="0"/>
              <a:t>© CS1010 (AY2012/3 Semester 1)</a:t>
            </a:r>
            <a:endParaRPr lang="en-US" dirty="0"/>
          </a:p>
        </p:txBody>
      </p:sp>
      <p:sp>
        <p:nvSpPr>
          <p:cNvPr id="297987" name="Rectangle 3"/>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000">
                <a:latin typeface="Arial" charset="0"/>
                <a:cs typeface="Arial" charset="0"/>
              </a:defRPr>
            </a:lvl1pPr>
          </a:lstStyle>
          <a:p>
            <a:pPr>
              <a:defRPr/>
            </a:pPr>
            <a:r>
              <a:rPr lang="en-US" dirty="0" smtClean="0"/>
              <a:t>Week11 - </a:t>
            </a:r>
            <a:fld id="{7ABBFC9A-5E4A-4902-8F48-8B6053D890EC}" type="slidenum">
              <a:rPr lang="en-US" smtClean="0"/>
              <a:pPr>
                <a:defRPr/>
              </a:pPr>
              <a:t>‹#›</a:t>
            </a:fld>
            <a:endParaRPr lang="en-US" dirty="0"/>
          </a:p>
        </p:txBody>
      </p:sp>
      <p:grpSp>
        <p:nvGrpSpPr>
          <p:cNvPr id="2052" name="Group 4"/>
          <p:cNvGrpSpPr>
            <a:grpSpLocks/>
          </p:cNvGrpSpPr>
          <p:nvPr/>
        </p:nvGrpSpPr>
        <p:grpSpPr bwMode="auto">
          <a:xfrm>
            <a:off x="0" y="0"/>
            <a:ext cx="9144000" cy="546100"/>
            <a:chOff x="0" y="0"/>
            <a:chExt cx="5760" cy="344"/>
          </a:xfrm>
        </p:grpSpPr>
        <p:sp>
          <p:nvSpPr>
            <p:cNvPr id="297989" name="Rectangle 5"/>
            <p:cNvSpPr>
              <a:spLocks noChangeArrowheads="1"/>
            </p:cNvSpPr>
            <p:nvPr/>
          </p:nvSpPr>
          <p:spPr bwMode="auto">
            <a:xfrm>
              <a:off x="0" y="0"/>
              <a:ext cx="180" cy="336"/>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lgn="ctr">
                <a:defRPr/>
              </a:pPr>
              <a:endParaRPr lang="en-US" sz="2400">
                <a:latin typeface="Times New Roman" pitchFamily="18" charset="0"/>
                <a:cs typeface="Arial" charset="0"/>
              </a:endParaRPr>
            </a:p>
          </p:txBody>
        </p:sp>
        <p:sp>
          <p:nvSpPr>
            <p:cNvPr id="297990" name="Rectangle 6"/>
            <p:cNvSpPr>
              <a:spLocks noChangeArrowheads="1"/>
            </p:cNvSpPr>
            <p:nvPr/>
          </p:nvSpPr>
          <p:spPr bwMode="auto">
            <a:xfrm>
              <a:off x="260" y="85"/>
              <a:ext cx="5500" cy="173"/>
            </a:xfrm>
            <a:prstGeom prst="rect">
              <a:avLst/>
            </a:prstGeom>
            <a:gradFill rotWithShape="0">
              <a:gsLst>
                <a:gs pos="0">
                  <a:schemeClr val="bg2"/>
                </a:gs>
                <a:gs pos="100000">
                  <a:schemeClr val="bg1"/>
                </a:gs>
              </a:gsLst>
              <a:lin ang="0" scaled="1"/>
            </a:gradFill>
            <a:ln w="9525">
              <a:noFill/>
              <a:miter lim="800000"/>
              <a:headEnd/>
              <a:tailEnd/>
            </a:ln>
          </p:spPr>
          <p:txBody>
            <a:bodyPr/>
            <a:lstStyle/>
            <a:p>
              <a:pPr>
                <a:defRPr/>
              </a:pPr>
              <a:endParaRPr lang="en-US" sz="2400">
                <a:latin typeface="Times New Roman" pitchFamily="18" charset="0"/>
                <a:cs typeface="Arial" charset="0"/>
              </a:endParaRPr>
            </a:p>
          </p:txBody>
        </p:sp>
        <p:sp>
          <p:nvSpPr>
            <p:cNvPr id="297991" name="Rectangle 7"/>
            <p:cNvSpPr>
              <a:spLocks noChangeArrowheads="1"/>
            </p:cNvSpPr>
            <p:nvPr/>
          </p:nvSpPr>
          <p:spPr bwMode="auto">
            <a:xfrm>
              <a:off x="258" y="85"/>
              <a:ext cx="87" cy="89"/>
            </a:xfrm>
            <a:prstGeom prst="rect">
              <a:avLst/>
            </a:prstGeom>
            <a:solidFill>
              <a:schemeClr val="folHlink"/>
            </a:solidFill>
            <a:ln w="9525">
              <a:noFill/>
              <a:miter lim="800000"/>
              <a:headEnd/>
              <a:tailEnd/>
            </a:ln>
          </p:spPr>
          <p:txBody>
            <a:bodyPr/>
            <a:lstStyle/>
            <a:p>
              <a:pPr>
                <a:defRPr/>
              </a:pPr>
              <a:endParaRPr lang="en-US">
                <a:solidFill>
                  <a:schemeClr val="hlink"/>
                </a:solidFill>
                <a:latin typeface="Arial" charset="0"/>
                <a:cs typeface="Arial" charset="0"/>
              </a:endParaRPr>
            </a:p>
          </p:txBody>
        </p:sp>
        <p:sp>
          <p:nvSpPr>
            <p:cNvPr id="297992" name="Rectangle 8"/>
            <p:cNvSpPr>
              <a:spLocks noChangeArrowheads="1"/>
            </p:cNvSpPr>
            <p:nvPr/>
          </p:nvSpPr>
          <p:spPr bwMode="auto">
            <a:xfrm>
              <a:off x="345" y="0"/>
              <a:ext cx="88" cy="87"/>
            </a:xfrm>
            <a:prstGeom prst="rect">
              <a:avLst/>
            </a:prstGeom>
            <a:solidFill>
              <a:schemeClr val="folHlink"/>
            </a:solidFill>
            <a:ln w="9525">
              <a:noFill/>
              <a:miter lim="800000"/>
              <a:headEnd/>
              <a:tailEnd/>
            </a:ln>
          </p:spPr>
          <p:txBody>
            <a:bodyPr/>
            <a:lstStyle/>
            <a:p>
              <a:pPr>
                <a:defRPr/>
              </a:pPr>
              <a:endParaRPr lang="en-US">
                <a:solidFill>
                  <a:schemeClr val="hlink"/>
                </a:solidFill>
                <a:latin typeface="Arial" charset="0"/>
                <a:cs typeface="Arial" charset="0"/>
              </a:endParaRPr>
            </a:p>
          </p:txBody>
        </p:sp>
        <p:sp>
          <p:nvSpPr>
            <p:cNvPr id="297993" name="Rectangle 9"/>
            <p:cNvSpPr>
              <a:spLocks noChangeArrowheads="1"/>
            </p:cNvSpPr>
            <p:nvPr/>
          </p:nvSpPr>
          <p:spPr bwMode="auto">
            <a:xfrm>
              <a:off x="345" y="85"/>
              <a:ext cx="88" cy="89"/>
            </a:xfrm>
            <a:prstGeom prst="rect">
              <a:avLst/>
            </a:prstGeom>
            <a:solidFill>
              <a:schemeClr val="accent2"/>
            </a:solidFill>
            <a:ln w="9525">
              <a:noFill/>
              <a:miter lim="800000"/>
              <a:headEnd/>
              <a:tailEnd/>
            </a:ln>
          </p:spPr>
          <p:txBody>
            <a:bodyPr/>
            <a:lstStyle/>
            <a:p>
              <a:pPr>
                <a:defRPr/>
              </a:pPr>
              <a:endParaRPr lang="en-US">
                <a:solidFill>
                  <a:schemeClr val="accent2"/>
                </a:solidFill>
                <a:latin typeface="Arial" charset="0"/>
                <a:cs typeface="Arial" charset="0"/>
              </a:endParaRPr>
            </a:p>
          </p:txBody>
        </p:sp>
        <p:sp>
          <p:nvSpPr>
            <p:cNvPr id="297994" name="Rectangle 10"/>
            <p:cNvSpPr>
              <a:spLocks noChangeArrowheads="1"/>
            </p:cNvSpPr>
            <p:nvPr/>
          </p:nvSpPr>
          <p:spPr bwMode="auto">
            <a:xfrm>
              <a:off x="173" y="173"/>
              <a:ext cx="86" cy="87"/>
            </a:xfrm>
            <a:prstGeom prst="rect">
              <a:avLst/>
            </a:prstGeom>
            <a:solidFill>
              <a:schemeClr val="folHlink"/>
            </a:solidFill>
            <a:ln w="9525">
              <a:noFill/>
              <a:miter lim="800000"/>
              <a:headEnd/>
              <a:tailEnd/>
            </a:ln>
          </p:spPr>
          <p:txBody>
            <a:bodyPr/>
            <a:lstStyle/>
            <a:p>
              <a:pPr>
                <a:defRPr/>
              </a:pPr>
              <a:endParaRPr lang="en-US">
                <a:solidFill>
                  <a:schemeClr val="hlink"/>
                </a:solidFill>
                <a:latin typeface="Arial" charset="0"/>
                <a:cs typeface="Arial" charset="0"/>
              </a:endParaRPr>
            </a:p>
          </p:txBody>
        </p:sp>
        <p:sp>
          <p:nvSpPr>
            <p:cNvPr id="297995" name="Rectangle 11"/>
            <p:cNvSpPr>
              <a:spLocks noChangeArrowheads="1"/>
            </p:cNvSpPr>
            <p:nvPr/>
          </p:nvSpPr>
          <p:spPr bwMode="auto">
            <a:xfrm>
              <a:off x="83" y="86"/>
              <a:ext cx="89" cy="87"/>
            </a:xfrm>
            <a:prstGeom prst="rect">
              <a:avLst/>
            </a:prstGeom>
            <a:solidFill>
              <a:schemeClr val="bg2"/>
            </a:solidFill>
            <a:ln w="9525">
              <a:noFill/>
              <a:miter lim="800000"/>
              <a:headEnd/>
              <a:tailEnd/>
            </a:ln>
          </p:spPr>
          <p:txBody>
            <a:bodyPr/>
            <a:lstStyle/>
            <a:p>
              <a:pPr>
                <a:defRPr/>
              </a:pPr>
              <a:endParaRPr lang="en-US" sz="2400">
                <a:latin typeface="Times New Roman" pitchFamily="18" charset="0"/>
                <a:cs typeface="Arial" charset="0"/>
              </a:endParaRPr>
            </a:p>
          </p:txBody>
        </p:sp>
        <p:sp>
          <p:nvSpPr>
            <p:cNvPr id="297996" name="Rectangle 12"/>
            <p:cNvSpPr>
              <a:spLocks noChangeArrowheads="1"/>
            </p:cNvSpPr>
            <p:nvPr/>
          </p:nvSpPr>
          <p:spPr bwMode="auto">
            <a:xfrm>
              <a:off x="258" y="171"/>
              <a:ext cx="87" cy="87"/>
            </a:xfrm>
            <a:prstGeom prst="rect">
              <a:avLst/>
            </a:prstGeom>
            <a:solidFill>
              <a:schemeClr val="accent2"/>
            </a:solidFill>
            <a:ln w="9525">
              <a:noFill/>
              <a:miter lim="800000"/>
              <a:headEnd/>
              <a:tailEnd/>
            </a:ln>
          </p:spPr>
          <p:txBody>
            <a:bodyPr/>
            <a:lstStyle/>
            <a:p>
              <a:pPr>
                <a:defRPr/>
              </a:pPr>
              <a:endParaRPr lang="en-US">
                <a:solidFill>
                  <a:schemeClr val="accent2"/>
                </a:solidFill>
                <a:latin typeface="Arial" charset="0"/>
                <a:cs typeface="Arial" charset="0"/>
              </a:endParaRPr>
            </a:p>
          </p:txBody>
        </p:sp>
        <p:sp>
          <p:nvSpPr>
            <p:cNvPr id="297997" name="Rectangle 13"/>
            <p:cNvSpPr>
              <a:spLocks noChangeArrowheads="1"/>
            </p:cNvSpPr>
            <p:nvPr/>
          </p:nvSpPr>
          <p:spPr bwMode="auto">
            <a:xfrm>
              <a:off x="173" y="258"/>
              <a:ext cx="86" cy="86"/>
            </a:xfrm>
            <a:prstGeom prst="rect">
              <a:avLst/>
            </a:prstGeom>
            <a:solidFill>
              <a:schemeClr val="accent2"/>
            </a:solidFill>
            <a:ln w="9525">
              <a:noFill/>
              <a:miter lim="800000"/>
              <a:headEnd/>
              <a:tailEnd/>
            </a:ln>
          </p:spPr>
          <p:txBody>
            <a:bodyPr/>
            <a:lstStyle/>
            <a:p>
              <a:pPr>
                <a:defRPr/>
              </a:pPr>
              <a:endParaRPr lang="en-US">
                <a:solidFill>
                  <a:schemeClr val="accent2"/>
                </a:solidFill>
                <a:latin typeface="Arial" charset="0"/>
                <a:cs typeface="Arial" charset="0"/>
              </a:endParaRPr>
            </a:p>
          </p:txBody>
        </p:sp>
      </p:grpSp>
      <p:sp>
        <p:nvSpPr>
          <p:cNvPr id="2053" name="Rectangle 14"/>
          <p:cNvSpPr>
            <a:spLocks noGrp="1" noChangeArrowheads="1"/>
          </p:cNvSpPr>
          <p:nvPr>
            <p:ph type="title"/>
          </p:nvPr>
        </p:nvSpPr>
        <p:spPr bwMode="auto">
          <a:xfrm>
            <a:off x="457200" y="457200"/>
            <a:ext cx="8229600" cy="1371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54" name="Rectangle 15"/>
          <p:cNvSpPr>
            <a:spLocks noGrp="1" noChangeArrowheads="1"/>
          </p:cNvSpPr>
          <p:nvPr>
            <p:ph type="body" idx="1"/>
          </p:nvPr>
        </p:nvSpPr>
        <p:spPr bwMode="auto">
          <a:xfrm>
            <a:off x="457200" y="1981200"/>
            <a:ext cx="8229600" cy="3886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298000" name="Rectangle 16"/>
          <p:cNvSpPr>
            <a:spLocks noGrp="1" noChangeArrowheads="1"/>
          </p:cNvSpPr>
          <p:nvPr>
            <p:ph type="dt" sz="half" idx="2"/>
          </p:nvPr>
        </p:nvSpPr>
        <p:spPr bwMode="auto">
          <a:xfrm>
            <a:off x="35814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cs typeface="Arial" charset="0"/>
              </a:defRPr>
            </a:lvl1pPr>
          </a:lstStyle>
          <a:p>
            <a:pPr>
              <a:defRPr/>
            </a:pPr>
            <a:endParaRPr lang="en-US"/>
          </a:p>
        </p:txBody>
      </p:sp>
    </p:spTree>
  </p:cSld>
  <p:clrMap bg1="lt1" tx1="dk1" bg2="lt2" tx2="dk2" accent1="accent1" accent2="accent2" accent3="accent3" accent4="accent4" accent5="accent5" accent6="accent6" hlink="hlink" folHlink="folHlink"/>
  <p:sldLayoutIdLst>
    <p:sldLayoutId id="2147484795" r:id="rId1"/>
    <p:sldLayoutId id="2147484796" r:id="rId2"/>
    <p:sldLayoutId id="2147484797" r:id="rId3"/>
    <p:sldLayoutId id="2147484798" r:id="rId4"/>
    <p:sldLayoutId id="2147484799" r:id="rId5"/>
    <p:sldLayoutId id="2147484800" r:id="rId6"/>
    <p:sldLayoutId id="2147484801" r:id="rId7"/>
    <p:sldLayoutId id="2147484802" r:id="rId8"/>
    <p:sldLayoutId id="2147484803" r:id="rId9"/>
    <p:sldLayoutId id="2147484804" r:id="rId10"/>
    <p:sldLayoutId id="2147484805" r:id="rId11"/>
  </p:sldLayoutIdLst>
  <p:transition/>
  <p:timing>
    <p:tnLst>
      <p:par>
        <p:cTn id="1" dur="indefinite" restart="never" nodeType="tmRoot"/>
      </p:par>
    </p:tnLst>
  </p:timing>
  <p:hf hdr="0" dt="0"/>
  <p:txStyles>
    <p:titleStyle>
      <a:lvl1pPr algn="l" rtl="0" eaLnBrk="0" fontAlgn="base" hangingPunct="0">
        <a:spcBef>
          <a:spcPct val="0"/>
        </a:spcBef>
        <a:spcAft>
          <a:spcPct val="0"/>
        </a:spcAft>
        <a:defRPr sz="4400">
          <a:solidFill>
            <a:schemeClr val="tx1"/>
          </a:solidFill>
          <a:latin typeface="+mj-lt"/>
          <a:ea typeface="+mj-ea"/>
          <a:cs typeface="+mj-cs"/>
        </a:defRPr>
      </a:lvl1pPr>
      <a:lvl2pPr algn="l" rtl="0" eaLnBrk="0" fontAlgn="base" hangingPunct="0">
        <a:spcBef>
          <a:spcPct val="0"/>
        </a:spcBef>
        <a:spcAft>
          <a:spcPct val="0"/>
        </a:spcAft>
        <a:defRPr sz="4400">
          <a:solidFill>
            <a:schemeClr val="tx1"/>
          </a:solidFill>
          <a:latin typeface="Arial" charset="0"/>
          <a:cs typeface="Arial" charset="0"/>
        </a:defRPr>
      </a:lvl2pPr>
      <a:lvl3pPr algn="l" rtl="0" eaLnBrk="0" fontAlgn="base" hangingPunct="0">
        <a:spcBef>
          <a:spcPct val="0"/>
        </a:spcBef>
        <a:spcAft>
          <a:spcPct val="0"/>
        </a:spcAft>
        <a:defRPr sz="4400">
          <a:solidFill>
            <a:schemeClr val="tx1"/>
          </a:solidFill>
          <a:latin typeface="Arial" charset="0"/>
          <a:cs typeface="Arial" charset="0"/>
        </a:defRPr>
      </a:lvl3pPr>
      <a:lvl4pPr algn="l" rtl="0" eaLnBrk="0" fontAlgn="base" hangingPunct="0">
        <a:spcBef>
          <a:spcPct val="0"/>
        </a:spcBef>
        <a:spcAft>
          <a:spcPct val="0"/>
        </a:spcAft>
        <a:defRPr sz="4400">
          <a:solidFill>
            <a:schemeClr val="tx1"/>
          </a:solidFill>
          <a:latin typeface="Arial" charset="0"/>
          <a:cs typeface="Arial" charset="0"/>
        </a:defRPr>
      </a:lvl4pPr>
      <a:lvl5pPr algn="l" rtl="0" eaLnBrk="0" fontAlgn="base" hangingPunct="0">
        <a:spcBef>
          <a:spcPct val="0"/>
        </a:spcBef>
        <a:spcAft>
          <a:spcPct val="0"/>
        </a:spcAft>
        <a:defRPr sz="4400">
          <a:solidFill>
            <a:schemeClr val="tx1"/>
          </a:solidFill>
          <a:latin typeface="Arial" charset="0"/>
          <a:cs typeface="Arial" charset="0"/>
        </a:defRPr>
      </a:lvl5pPr>
      <a:lvl6pPr marL="457200" algn="l" rtl="0" fontAlgn="base">
        <a:spcBef>
          <a:spcPct val="0"/>
        </a:spcBef>
        <a:spcAft>
          <a:spcPct val="0"/>
        </a:spcAft>
        <a:defRPr sz="4400">
          <a:solidFill>
            <a:schemeClr val="tx1"/>
          </a:solidFill>
          <a:latin typeface="Arial" charset="0"/>
          <a:cs typeface="Arial" charset="0"/>
        </a:defRPr>
      </a:lvl6pPr>
      <a:lvl7pPr marL="914400" algn="l" rtl="0" fontAlgn="base">
        <a:spcBef>
          <a:spcPct val="0"/>
        </a:spcBef>
        <a:spcAft>
          <a:spcPct val="0"/>
        </a:spcAft>
        <a:defRPr sz="4400">
          <a:solidFill>
            <a:schemeClr val="tx1"/>
          </a:solidFill>
          <a:latin typeface="Arial" charset="0"/>
          <a:cs typeface="Arial" charset="0"/>
        </a:defRPr>
      </a:lvl7pPr>
      <a:lvl8pPr marL="1371600" algn="l" rtl="0" fontAlgn="base">
        <a:spcBef>
          <a:spcPct val="0"/>
        </a:spcBef>
        <a:spcAft>
          <a:spcPct val="0"/>
        </a:spcAft>
        <a:defRPr sz="4400">
          <a:solidFill>
            <a:schemeClr val="tx1"/>
          </a:solidFill>
          <a:latin typeface="Arial" charset="0"/>
          <a:cs typeface="Arial" charset="0"/>
        </a:defRPr>
      </a:lvl8pPr>
      <a:lvl9pPr marL="1828800" algn="l" rtl="0" fontAlgn="base">
        <a:spcBef>
          <a:spcPct val="0"/>
        </a:spcBef>
        <a:spcAft>
          <a:spcPct val="0"/>
        </a:spcAft>
        <a:defRPr sz="4400">
          <a:solidFill>
            <a:schemeClr val="tx1"/>
          </a:solidFill>
          <a:latin typeface="Arial" charset="0"/>
          <a:cs typeface="Arial" charset="0"/>
        </a:defRPr>
      </a:lvl9pPr>
    </p:titleStyle>
    <p:bodyStyle>
      <a:lvl1pPr marL="342900" indent="-342900" algn="l" rtl="0" eaLnBrk="0" fontAlgn="base" hangingPunct="0">
        <a:spcBef>
          <a:spcPct val="20000"/>
        </a:spcBef>
        <a:spcAft>
          <a:spcPct val="0"/>
        </a:spcAft>
        <a:buClr>
          <a:schemeClr val="bg2"/>
        </a:buClr>
        <a:buSzPct val="75000"/>
        <a:buFont typeface="Wingdings"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SzPct val="80000"/>
        <a:buFont typeface="Wingdings" pitchFamily="2" charset="2"/>
        <a:buChar char="¨"/>
        <a:defRPr sz="2800">
          <a:solidFill>
            <a:schemeClr val="tx1"/>
          </a:solidFill>
          <a:latin typeface="+mn-lt"/>
          <a:cs typeface="+mn-cs"/>
        </a:defRPr>
      </a:lvl2pPr>
      <a:lvl3pPr marL="1143000" indent="-228600" algn="l" rtl="0" eaLnBrk="0" fontAlgn="base" hangingPunct="0">
        <a:spcBef>
          <a:spcPct val="20000"/>
        </a:spcBef>
        <a:spcAft>
          <a:spcPct val="0"/>
        </a:spcAft>
        <a:buClr>
          <a:schemeClr val="bg2"/>
        </a:buClr>
        <a:buSzPct val="65000"/>
        <a:buFont typeface="Wingdings" pitchFamily="2" charset="2"/>
        <a:buChar char="n"/>
        <a:defRPr sz="2400">
          <a:solidFill>
            <a:schemeClr val="tx1"/>
          </a:solidFill>
          <a:latin typeface="+mn-lt"/>
          <a:cs typeface="+mn-cs"/>
        </a:defRPr>
      </a:lvl3pPr>
      <a:lvl4pPr marL="1600200" indent="-228600" algn="l" rtl="0" eaLnBrk="0" fontAlgn="base" hangingPunct="0">
        <a:spcBef>
          <a:spcPct val="20000"/>
        </a:spcBef>
        <a:spcAft>
          <a:spcPct val="0"/>
        </a:spcAft>
        <a:buClr>
          <a:schemeClr val="accent2"/>
        </a:buClr>
        <a:buSzPct val="70000"/>
        <a:buFont typeface="Wingdings" pitchFamily="2" charset="2"/>
        <a:buChar char="¨"/>
        <a:defRPr sz="2000">
          <a:solidFill>
            <a:schemeClr val="tx1"/>
          </a:solidFill>
          <a:latin typeface="+mn-lt"/>
          <a:cs typeface="+mn-cs"/>
        </a:defRPr>
      </a:lvl4pPr>
      <a:lvl5pPr marL="2057400" indent="-228600" algn="l" rtl="0" eaLnBrk="0" fontAlgn="base" hangingPunct="0">
        <a:spcBef>
          <a:spcPct val="20000"/>
        </a:spcBef>
        <a:spcAft>
          <a:spcPct val="0"/>
        </a:spcAft>
        <a:buClr>
          <a:schemeClr val="bg2"/>
        </a:buClr>
        <a:buFont typeface="Wingdings" pitchFamily="2" charset="2"/>
        <a:buChar char="§"/>
        <a:defRPr sz="2000">
          <a:solidFill>
            <a:schemeClr val="tx1"/>
          </a:solidFill>
          <a:latin typeface="+mn-lt"/>
          <a:cs typeface="+mn-cs"/>
        </a:defRPr>
      </a:lvl5pPr>
      <a:lvl6pPr marL="25146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6pPr>
      <a:lvl7pPr marL="29718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7pPr>
      <a:lvl8pPr marL="34290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8pPr>
      <a:lvl9pPr marL="38862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comp.nus.edu.sg/~cs1010/"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jpe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gif"/></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hyperlink" Target="http://www.maths.surrey.ac.uk/hosted-sites/R.Knott/Fibonacci/fibnat.html" TargetMode="External"/><Relationship Id="rId5" Type="http://schemas.openxmlformats.org/officeDocument/2006/relationships/image" Target="../media/image6.png"/><Relationship Id="rId4" Type="http://schemas.openxmlformats.org/officeDocument/2006/relationships/image" Target="../media/image8.png"/></Relationships>
</file>

<file path=ppt/slides/_rels/slide1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0.gif"/><Relationship Id="rId2" Type="http://schemas.openxmlformats.org/officeDocument/2006/relationships/notesSlide" Target="../notesSlides/notesSlide23.xml"/><Relationship Id="rId1" Type="http://schemas.openxmlformats.org/officeDocument/2006/relationships/slideLayout" Target="../slideLayouts/slideLayout2.xml"/><Relationship Id="rId4" Type="http://schemas.openxmlformats.org/officeDocument/2006/relationships/image" Target="../media/image11.jpeg"/></Relationships>
</file>

<file path=ppt/slides/_rels/slide24.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0.gif"/><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37.xml"/><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3" Type="http://schemas.openxmlformats.org/officeDocument/2006/relationships/image" Target="../media/image15.gif"/><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3" Type="http://schemas.openxmlformats.org/officeDocument/2006/relationships/hyperlink" Target="http://www.mazeworks.com/hanoi/" TargetMode="External"/><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68.xml"/><Relationship Id="rId1" Type="http://schemas.openxmlformats.org/officeDocument/2006/relationships/slideLayout" Target="../slideLayouts/slideLayout6.xml"/></Relationships>
</file>

<file path=ppt/slides/_rels/slide69.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69.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70.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70.xml"/><Relationship Id="rId1" Type="http://schemas.openxmlformats.org/officeDocument/2006/relationships/slideLayout" Target="../slideLayouts/slideLayout6.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6.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6.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notesSlide" Target="../notesSlides/notesSlide75.xm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ctrTitle"/>
          </p:nvPr>
        </p:nvSpPr>
        <p:spPr>
          <a:xfrm>
            <a:off x="762000" y="2590800"/>
            <a:ext cx="8153400" cy="1066800"/>
          </a:xfrm>
        </p:spPr>
        <p:txBody>
          <a:bodyPr/>
          <a:lstStyle/>
          <a:p>
            <a:pPr eaLnBrk="1" hangingPunct="1"/>
            <a:r>
              <a:rPr lang="en-GB" sz="2900" b="1" dirty="0" smtClean="0"/>
              <a:t>CS1010: Programming Methodology</a:t>
            </a:r>
            <a:r>
              <a:rPr lang="en-GB" b="1" dirty="0" smtClean="0"/>
              <a:t> </a:t>
            </a:r>
            <a:r>
              <a:rPr lang="en-GB" sz="2900" b="1" dirty="0" smtClean="0">
                <a:hlinkClick r:id="rId3"/>
              </a:rPr>
              <a:t>http://www.comp.nus.edu.sg/~cs1010/</a:t>
            </a:r>
            <a:r>
              <a:rPr lang="en-GB" sz="2900" b="1" dirty="0" smtClean="0"/>
              <a:t/>
            </a:r>
            <a:br>
              <a:rPr lang="en-GB" sz="2900" b="1" dirty="0" smtClean="0"/>
            </a:br>
            <a:r>
              <a:rPr lang="en-GB" sz="2900" b="1" dirty="0" smtClean="0"/>
              <a:t>www.comp.nus.edu.sg/~khoosc/1010/11</a:t>
            </a:r>
          </a:p>
        </p:txBody>
      </p:sp>
      <p:pic>
        <p:nvPicPr>
          <p:cNvPr id="14339" name="Picture 13" descr="Full_Colour_Thumb"/>
          <p:cNvPicPr>
            <a:picLocks noChangeAspect="1" noChangeArrowheads="1"/>
          </p:cNvPicPr>
          <p:nvPr/>
        </p:nvPicPr>
        <p:blipFill>
          <a:blip r:embed="rId4" cstate="print"/>
          <a:srcRect/>
          <a:stretch>
            <a:fillRect/>
          </a:stretch>
        </p:blipFill>
        <p:spPr bwMode="auto">
          <a:xfrm>
            <a:off x="3810000" y="4724400"/>
            <a:ext cx="1600200" cy="887413"/>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pPr algn="l">
              <a:defRPr/>
            </a:pPr>
            <a:r>
              <a:rPr lang="en-US" dirty="0" smtClean="0">
                <a:solidFill>
                  <a:srgbClr val="000000"/>
                </a:solidFill>
              </a:rPr>
              <a:t>CS1010 (AY2012/3 Semester 1)</a:t>
            </a:r>
            <a:endParaRPr lang="en-US" dirty="0">
              <a:solidFill>
                <a:srgbClr val="000000"/>
              </a:solidFill>
            </a:endParaRPr>
          </a:p>
        </p:txBody>
      </p:sp>
      <p:sp>
        <p:nvSpPr>
          <p:cNvPr id="4" name="Slide Number Placeholder 3"/>
          <p:cNvSpPr>
            <a:spLocks noGrp="1"/>
          </p:cNvSpPr>
          <p:nvPr>
            <p:ph type="sldNum" sz="quarter" idx="11"/>
          </p:nvPr>
        </p:nvSpPr>
        <p:spPr/>
        <p:txBody>
          <a:bodyPr/>
          <a:lstStyle/>
          <a:p>
            <a:pPr>
              <a:defRPr/>
            </a:pPr>
            <a:r>
              <a:rPr lang="en-SG" smtClean="0">
                <a:solidFill>
                  <a:srgbClr val="000000"/>
                </a:solidFill>
              </a:rPr>
              <a:t>Week10 - </a:t>
            </a:r>
            <a:fld id="{CC4E50E2-CD7E-4F2D-86CF-4347527F4E5E}" type="slidenum">
              <a:rPr lang="en-SG" smtClean="0">
                <a:solidFill>
                  <a:srgbClr val="000000"/>
                </a:solidFill>
              </a:rPr>
              <a:pPr>
                <a:defRPr/>
              </a:pPr>
              <a:t>10</a:t>
            </a:fld>
            <a:endParaRPr lang="en-SG" dirty="0">
              <a:solidFill>
                <a:srgbClr val="000000"/>
              </a:solidFill>
            </a:endParaRPr>
          </a:p>
        </p:txBody>
      </p:sp>
      <p:sp>
        <p:nvSpPr>
          <p:cNvPr id="2" name="Rectangle 1"/>
          <p:cNvSpPr/>
          <p:nvPr/>
        </p:nvSpPr>
        <p:spPr>
          <a:xfrm>
            <a:off x="266700" y="552946"/>
            <a:ext cx="8013700" cy="6494085"/>
          </a:xfrm>
          <a:prstGeom prst="rect">
            <a:avLst/>
          </a:prstGeom>
        </p:spPr>
        <p:txBody>
          <a:bodyPr wrap="square">
            <a:spAutoFit/>
          </a:bodyPr>
          <a:lstStyle/>
          <a:p>
            <a:r>
              <a:rPr lang="en-US" sz="2000" b="1" dirty="0"/>
              <a:t>void </a:t>
            </a:r>
            <a:r>
              <a:rPr lang="en-US" sz="2000" b="1" dirty="0" err="1"/>
              <a:t>sortByEnrolment</a:t>
            </a:r>
            <a:r>
              <a:rPr lang="en-US" sz="2000" b="1" dirty="0"/>
              <a:t>(char mod[][MODULE_LENGTH+1], </a:t>
            </a:r>
            <a:r>
              <a:rPr lang="en-US" sz="2000" b="1" dirty="0" err="1"/>
              <a:t>int</a:t>
            </a:r>
            <a:r>
              <a:rPr lang="en-US" sz="2000" b="1" dirty="0"/>
              <a:t> </a:t>
            </a:r>
            <a:r>
              <a:rPr lang="en-US" sz="2000" b="1" dirty="0" err="1"/>
              <a:t>enrol</a:t>
            </a:r>
            <a:r>
              <a:rPr lang="en-US" sz="2000" b="1" dirty="0"/>
              <a:t>[], </a:t>
            </a:r>
            <a:r>
              <a:rPr lang="en-US" sz="2000" b="1" dirty="0" err="1"/>
              <a:t>int</a:t>
            </a:r>
            <a:r>
              <a:rPr lang="en-US" sz="2000" b="1" dirty="0"/>
              <a:t> size) {</a:t>
            </a:r>
          </a:p>
          <a:p>
            <a:r>
              <a:rPr lang="en-US" sz="2000" b="1" dirty="0"/>
              <a:t>    </a:t>
            </a:r>
            <a:r>
              <a:rPr lang="en-US" sz="2000" b="1" dirty="0" err="1"/>
              <a:t>int</a:t>
            </a:r>
            <a:r>
              <a:rPr lang="en-US" sz="2000" b="1" dirty="0"/>
              <a:t> i, j;</a:t>
            </a:r>
          </a:p>
          <a:p>
            <a:r>
              <a:rPr lang="en-US" sz="2000" b="1" dirty="0"/>
              <a:t>    char </a:t>
            </a:r>
            <a:r>
              <a:rPr lang="en-US" sz="2000" b="1" dirty="0" err="1"/>
              <a:t>this_mod</a:t>
            </a:r>
            <a:r>
              <a:rPr lang="en-US" sz="2000" b="1" dirty="0"/>
              <a:t>[MODULE_LENGTH];</a:t>
            </a:r>
          </a:p>
          <a:p>
            <a:r>
              <a:rPr lang="en-US" sz="2000" b="1" dirty="0"/>
              <a:t>    </a:t>
            </a:r>
            <a:r>
              <a:rPr lang="en-US" sz="2000" b="1" dirty="0" err="1"/>
              <a:t>int</a:t>
            </a:r>
            <a:r>
              <a:rPr lang="en-US" sz="2000" b="1" dirty="0"/>
              <a:t> </a:t>
            </a:r>
            <a:r>
              <a:rPr lang="en-US" sz="2000" b="1" dirty="0" err="1"/>
              <a:t>this_enrol</a:t>
            </a:r>
            <a:r>
              <a:rPr lang="en-US" sz="2000" b="1" dirty="0"/>
              <a:t>;</a:t>
            </a:r>
          </a:p>
          <a:p>
            <a:endParaRPr lang="en-US" sz="2000" b="1" dirty="0"/>
          </a:p>
          <a:p>
            <a:r>
              <a:rPr lang="en-US" sz="2000" b="1" dirty="0"/>
              <a:t>    for (i=1; i&lt;size; i++) {</a:t>
            </a:r>
          </a:p>
          <a:p>
            <a:r>
              <a:rPr lang="en-US" sz="2000" b="1" dirty="0"/>
              <a:t>        </a:t>
            </a:r>
            <a:r>
              <a:rPr lang="en-US" sz="2000" b="1" dirty="0" err="1"/>
              <a:t>strcpy</a:t>
            </a:r>
            <a:r>
              <a:rPr lang="en-US" sz="2000" b="1" dirty="0"/>
              <a:t>(</a:t>
            </a:r>
            <a:r>
              <a:rPr lang="en-US" sz="2000" b="1" dirty="0" err="1"/>
              <a:t>this_mod</a:t>
            </a:r>
            <a:r>
              <a:rPr lang="en-US" sz="2000" b="1" dirty="0"/>
              <a:t>, mod[i]);</a:t>
            </a:r>
          </a:p>
          <a:p>
            <a:r>
              <a:rPr lang="en-US" sz="2000" b="1" dirty="0"/>
              <a:t>        </a:t>
            </a:r>
            <a:r>
              <a:rPr lang="en-US" sz="2000" b="1" dirty="0" err="1"/>
              <a:t>this_enrol</a:t>
            </a:r>
            <a:r>
              <a:rPr lang="en-US" sz="2000" b="1" dirty="0"/>
              <a:t> = </a:t>
            </a:r>
            <a:r>
              <a:rPr lang="en-US" sz="2000" b="1" dirty="0" err="1"/>
              <a:t>enrol</a:t>
            </a:r>
            <a:r>
              <a:rPr lang="en-US" sz="2000" b="1" dirty="0"/>
              <a:t>[i];</a:t>
            </a:r>
          </a:p>
          <a:p>
            <a:r>
              <a:rPr lang="en-US" sz="2000" b="1" dirty="0"/>
              <a:t>        j = i-1;</a:t>
            </a:r>
          </a:p>
          <a:p>
            <a:r>
              <a:rPr lang="en-US" sz="2000" b="1" dirty="0"/>
              <a:t>        while ((j &gt;= 0) &amp;&amp; (</a:t>
            </a:r>
            <a:r>
              <a:rPr lang="en-US" sz="2000" b="1" dirty="0" err="1"/>
              <a:t>this_enrol</a:t>
            </a:r>
            <a:r>
              <a:rPr lang="en-US" sz="2000" b="1" dirty="0"/>
              <a:t> &lt; </a:t>
            </a:r>
            <a:r>
              <a:rPr lang="en-US" sz="2000" b="1" dirty="0" err="1"/>
              <a:t>enrol</a:t>
            </a:r>
            <a:r>
              <a:rPr lang="en-US" sz="2000" b="1" dirty="0"/>
              <a:t>[j])) {</a:t>
            </a:r>
          </a:p>
          <a:p>
            <a:r>
              <a:rPr lang="en-US" sz="2000" b="1" dirty="0"/>
              <a:t>            // shift elements to make space for mod[i] and </a:t>
            </a:r>
            <a:r>
              <a:rPr lang="en-US" sz="2000" b="1" dirty="0" err="1"/>
              <a:t>enrol</a:t>
            </a:r>
            <a:r>
              <a:rPr lang="en-US" sz="2000" b="1" dirty="0"/>
              <a:t>[i] </a:t>
            </a:r>
          </a:p>
          <a:p>
            <a:r>
              <a:rPr lang="en-US" sz="2000" b="1" dirty="0"/>
              <a:t>            </a:t>
            </a:r>
            <a:r>
              <a:rPr lang="en-US" sz="2000" b="1" dirty="0" err="1"/>
              <a:t>strcpy</a:t>
            </a:r>
            <a:r>
              <a:rPr lang="en-US" sz="2000" b="1" dirty="0"/>
              <a:t>(mod[j+1], mod[j]);</a:t>
            </a:r>
          </a:p>
          <a:p>
            <a:r>
              <a:rPr lang="en-US" sz="2000" b="1" dirty="0"/>
              <a:t>            </a:t>
            </a:r>
            <a:r>
              <a:rPr lang="en-US" sz="2000" b="1" dirty="0" err="1"/>
              <a:t>enrol</a:t>
            </a:r>
            <a:r>
              <a:rPr lang="en-US" sz="2000" b="1" dirty="0"/>
              <a:t>[j+1] = </a:t>
            </a:r>
            <a:r>
              <a:rPr lang="en-US" sz="2000" b="1" dirty="0" err="1"/>
              <a:t>enrol</a:t>
            </a:r>
            <a:r>
              <a:rPr lang="en-US" sz="2000" b="1" dirty="0"/>
              <a:t>[j];</a:t>
            </a:r>
          </a:p>
          <a:p>
            <a:r>
              <a:rPr lang="en-US" sz="2000" b="1" dirty="0"/>
              <a:t>            j--;</a:t>
            </a:r>
          </a:p>
          <a:p>
            <a:r>
              <a:rPr lang="en-US" sz="2000" b="1" dirty="0"/>
              <a:t>        }   </a:t>
            </a:r>
          </a:p>
          <a:p>
            <a:r>
              <a:rPr lang="en-US" sz="2000" b="1" dirty="0"/>
              <a:t>        </a:t>
            </a:r>
            <a:r>
              <a:rPr lang="en-US" sz="2000" b="1" dirty="0" err="1"/>
              <a:t>strcpy</a:t>
            </a:r>
            <a:r>
              <a:rPr lang="en-US" sz="2000" b="1" dirty="0"/>
              <a:t>(mod[j+1], </a:t>
            </a:r>
            <a:r>
              <a:rPr lang="en-US" sz="2000" b="1" dirty="0" err="1"/>
              <a:t>this_mod</a:t>
            </a:r>
            <a:r>
              <a:rPr lang="en-US" sz="2000" b="1" dirty="0"/>
              <a:t>);</a:t>
            </a:r>
          </a:p>
          <a:p>
            <a:r>
              <a:rPr lang="en-US" sz="2000" b="1" dirty="0"/>
              <a:t>        </a:t>
            </a:r>
            <a:r>
              <a:rPr lang="en-US" sz="2000" b="1" dirty="0" err="1"/>
              <a:t>enrol</a:t>
            </a:r>
            <a:r>
              <a:rPr lang="en-US" sz="2000" b="1" dirty="0"/>
              <a:t>[j+1] = </a:t>
            </a:r>
            <a:r>
              <a:rPr lang="en-US" sz="2000" b="1" dirty="0" err="1"/>
              <a:t>this_enrol</a:t>
            </a:r>
            <a:r>
              <a:rPr lang="en-US" sz="2000" b="1" dirty="0"/>
              <a:t>;</a:t>
            </a:r>
          </a:p>
          <a:p>
            <a:r>
              <a:rPr lang="en-US" sz="2000" b="1" dirty="0"/>
              <a:t>    }   </a:t>
            </a:r>
          </a:p>
          <a:p>
            <a:r>
              <a:rPr lang="en-US" sz="2000" b="1" dirty="0"/>
              <a:t>}</a:t>
            </a:r>
          </a:p>
        </p:txBody>
      </p:sp>
      <p:graphicFrame>
        <p:nvGraphicFramePr>
          <p:cNvPr id="6" name="Table 5"/>
          <p:cNvGraphicFramePr>
            <a:graphicFrameLocks noGrp="1"/>
          </p:cNvGraphicFramePr>
          <p:nvPr>
            <p:extLst>
              <p:ext uri="{D42A27DB-BD31-4B8C-83A1-F6EECF244321}">
                <p14:modId xmlns:p14="http://schemas.microsoft.com/office/powerpoint/2010/main" val="1307705260"/>
              </p:ext>
            </p:extLst>
          </p:nvPr>
        </p:nvGraphicFramePr>
        <p:xfrm>
          <a:off x="4368800" y="2692400"/>
          <a:ext cx="4381504" cy="370840"/>
        </p:xfrm>
        <a:graphic>
          <a:graphicData uri="http://schemas.openxmlformats.org/drawingml/2006/table">
            <a:tbl>
              <a:tblPr firstRow="1" bandRow="1">
                <a:tableStyleId>{5940675A-B579-460E-94D1-54222C63F5DA}</a:tableStyleId>
              </a:tblPr>
              <a:tblGrid>
                <a:gridCol w="547688"/>
                <a:gridCol w="547688"/>
                <a:gridCol w="547688"/>
                <a:gridCol w="547688"/>
                <a:gridCol w="547688"/>
                <a:gridCol w="547688"/>
                <a:gridCol w="547688"/>
                <a:gridCol w="547688"/>
              </a:tblGrid>
              <a:tr h="370840">
                <a:tc>
                  <a:txBody>
                    <a:bodyPr/>
                    <a:lstStyle/>
                    <a:p>
                      <a:pPr algn="ctr"/>
                      <a:r>
                        <a:rPr lang="en-US" b="1" dirty="0" smtClean="0">
                          <a:solidFill>
                            <a:srgbClr val="FF0000"/>
                          </a:solidFill>
                        </a:rPr>
                        <a:t>10</a:t>
                      </a:r>
                      <a:endParaRPr lang="en-US" b="1" dirty="0">
                        <a:solidFill>
                          <a:srgbClr val="FF0000"/>
                        </a:solidFill>
                      </a:endParaRPr>
                    </a:p>
                  </a:txBody>
                  <a:tcPr/>
                </a:tc>
                <a:tc>
                  <a:txBody>
                    <a:bodyPr/>
                    <a:lstStyle/>
                    <a:p>
                      <a:pPr algn="ctr"/>
                      <a:r>
                        <a:rPr lang="en-US" b="1" dirty="0" smtClean="0">
                          <a:solidFill>
                            <a:srgbClr val="FF0000"/>
                          </a:solidFill>
                        </a:rPr>
                        <a:t>21</a:t>
                      </a:r>
                      <a:endParaRPr lang="en-US" b="1" dirty="0">
                        <a:solidFill>
                          <a:srgbClr val="FF0000"/>
                        </a:solidFill>
                      </a:endParaRPr>
                    </a:p>
                  </a:txBody>
                  <a:tcPr/>
                </a:tc>
                <a:tc>
                  <a:txBody>
                    <a:bodyPr/>
                    <a:lstStyle/>
                    <a:p>
                      <a:pPr algn="ctr"/>
                      <a:r>
                        <a:rPr lang="en-US" b="1" dirty="0" smtClean="0">
                          <a:solidFill>
                            <a:srgbClr val="C00000"/>
                          </a:solidFill>
                        </a:rPr>
                        <a:t>23</a:t>
                      </a:r>
                      <a:endParaRPr lang="en-US" b="1" dirty="0">
                        <a:solidFill>
                          <a:srgbClr val="C00000"/>
                        </a:solidFill>
                      </a:endParaRPr>
                    </a:p>
                  </a:txBody>
                  <a:tcPr/>
                </a:tc>
                <a:tc>
                  <a:txBody>
                    <a:bodyPr/>
                    <a:lstStyle/>
                    <a:p>
                      <a:pPr algn="ctr"/>
                      <a:r>
                        <a:rPr lang="en-US" b="1" dirty="0" smtClean="0">
                          <a:solidFill>
                            <a:srgbClr val="C00000"/>
                          </a:solidFill>
                        </a:rPr>
                        <a:t>32</a:t>
                      </a:r>
                      <a:endParaRPr lang="en-US" b="1" dirty="0">
                        <a:solidFill>
                          <a:srgbClr val="C00000"/>
                        </a:solidFill>
                      </a:endParaRPr>
                    </a:p>
                  </a:txBody>
                  <a:tcPr/>
                </a:tc>
                <a:tc>
                  <a:txBody>
                    <a:bodyPr/>
                    <a:lstStyle/>
                    <a:p>
                      <a:pPr algn="ctr"/>
                      <a:r>
                        <a:rPr lang="en-US" b="1" dirty="0" smtClean="0">
                          <a:solidFill>
                            <a:srgbClr val="C00000"/>
                          </a:solidFill>
                        </a:rPr>
                        <a:t>32</a:t>
                      </a:r>
                      <a:endParaRPr lang="en-US" b="1" dirty="0">
                        <a:solidFill>
                          <a:srgbClr val="C00000"/>
                        </a:solidFill>
                      </a:endParaRPr>
                    </a:p>
                  </a:txBody>
                  <a:tcPr/>
                </a:tc>
                <a:tc>
                  <a:txBody>
                    <a:bodyPr/>
                    <a:lstStyle/>
                    <a:p>
                      <a:pPr algn="ctr"/>
                      <a:r>
                        <a:rPr lang="en-US" b="1" dirty="0" smtClean="0"/>
                        <a:t>60</a:t>
                      </a:r>
                      <a:endParaRPr lang="en-US" b="1" dirty="0"/>
                    </a:p>
                  </a:txBody>
                  <a:tcPr/>
                </a:tc>
                <a:tc>
                  <a:txBody>
                    <a:bodyPr/>
                    <a:lstStyle/>
                    <a:p>
                      <a:pPr algn="ctr"/>
                      <a:r>
                        <a:rPr lang="en-US" b="1" dirty="0" smtClean="0"/>
                        <a:t>13</a:t>
                      </a:r>
                      <a:endParaRPr lang="en-US" b="1" dirty="0"/>
                    </a:p>
                  </a:txBody>
                  <a:tcPr/>
                </a:tc>
                <a:tc>
                  <a:txBody>
                    <a:bodyPr/>
                    <a:lstStyle/>
                    <a:p>
                      <a:pPr algn="ctr"/>
                      <a:r>
                        <a:rPr lang="en-US" b="1" dirty="0" smtClean="0"/>
                        <a:t>25</a:t>
                      </a:r>
                      <a:endParaRPr lang="en-US" b="1" dirty="0"/>
                    </a:p>
                  </a:txBody>
                  <a:tcPr/>
                </a:tc>
              </a:tr>
            </a:tbl>
          </a:graphicData>
        </a:graphic>
      </p:graphicFrame>
      <p:sp>
        <p:nvSpPr>
          <p:cNvPr id="14" name="Line Callout 1 13"/>
          <p:cNvSpPr/>
          <p:nvPr/>
        </p:nvSpPr>
        <p:spPr bwMode="auto">
          <a:xfrm>
            <a:off x="7581900" y="2184400"/>
            <a:ext cx="685800" cy="406400"/>
          </a:xfrm>
          <a:prstGeom prst="borderCallout1">
            <a:avLst/>
          </a:prstGeom>
          <a:solidFill>
            <a:schemeClr val="bg1"/>
          </a:solidFill>
          <a:ln w="12700" cap="sq"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Arial" charset="0"/>
                <a:cs typeface="Arial" charset="0"/>
              </a:rPr>
              <a:t>i</a:t>
            </a:r>
          </a:p>
        </p:txBody>
      </p:sp>
      <p:sp>
        <p:nvSpPr>
          <p:cNvPr id="15" name="Line Callout 2 14"/>
          <p:cNvSpPr/>
          <p:nvPr/>
        </p:nvSpPr>
        <p:spPr bwMode="auto">
          <a:xfrm>
            <a:off x="5689600" y="3365500"/>
            <a:ext cx="635000" cy="406400"/>
          </a:xfrm>
          <a:prstGeom prst="borderCallout2">
            <a:avLst>
              <a:gd name="adj1" fmla="val 18750"/>
              <a:gd name="adj2" fmla="val -8333"/>
              <a:gd name="adj3" fmla="val 18750"/>
              <a:gd name="adj4" fmla="val -16667"/>
              <a:gd name="adj5" fmla="val -78125"/>
              <a:gd name="adj6" fmla="val -56667"/>
            </a:avLst>
          </a:prstGeom>
          <a:noFill/>
          <a:ln w="12700" cap="sq"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b="1" dirty="0">
                <a:latin typeface="Arial" charset="0"/>
                <a:cs typeface="Arial" charset="0"/>
              </a:rPr>
              <a:t>j</a:t>
            </a:r>
            <a:endParaRPr kumimoji="0" lang="en-US" sz="1800" b="1" i="0" u="none" strike="noStrike" cap="none" normalizeH="0" baseline="0" dirty="0" smtClean="0">
              <a:ln>
                <a:noFill/>
              </a:ln>
              <a:solidFill>
                <a:schemeClr val="tx1"/>
              </a:solidFill>
              <a:effectLst/>
              <a:latin typeface="Arial" charset="0"/>
              <a:cs typeface="Arial" charset="0"/>
            </a:endParaRPr>
          </a:p>
        </p:txBody>
      </p:sp>
      <p:sp>
        <p:nvSpPr>
          <p:cNvPr id="5" name="TextBox 4"/>
          <p:cNvSpPr txBox="1"/>
          <p:nvPr/>
        </p:nvSpPr>
        <p:spPr>
          <a:xfrm>
            <a:off x="5791200" y="1536700"/>
            <a:ext cx="1494320" cy="400110"/>
          </a:xfrm>
          <a:prstGeom prst="rect">
            <a:avLst/>
          </a:prstGeom>
          <a:noFill/>
        </p:spPr>
        <p:txBody>
          <a:bodyPr wrap="none" rtlCol="0">
            <a:spAutoFit/>
          </a:bodyPr>
          <a:lstStyle/>
          <a:p>
            <a:r>
              <a:rPr lang="en-US" sz="2000" b="1" dirty="0" err="1" smtClean="0"/>
              <a:t>this_enrol</a:t>
            </a:r>
            <a:r>
              <a:rPr lang="en-US" sz="2000" b="1" dirty="0" smtClean="0"/>
              <a:t>:</a:t>
            </a:r>
            <a:endParaRPr lang="en-US" sz="2000" b="1" dirty="0"/>
          </a:p>
        </p:txBody>
      </p:sp>
      <p:sp>
        <p:nvSpPr>
          <p:cNvPr id="7" name="Rectangle 6"/>
          <p:cNvSpPr/>
          <p:nvPr/>
        </p:nvSpPr>
        <p:spPr bwMode="auto">
          <a:xfrm>
            <a:off x="7285520" y="1536700"/>
            <a:ext cx="563080" cy="400110"/>
          </a:xfrm>
          <a:prstGeom prst="rect">
            <a:avLst/>
          </a:prstGeom>
          <a:solidFill>
            <a:schemeClr val="bg1"/>
          </a:solidFill>
          <a:ln w="12700" cap="sq"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Arial" charset="0"/>
                <a:cs typeface="Arial" charset="0"/>
              </a:rPr>
              <a:t>23</a:t>
            </a:r>
          </a:p>
        </p:txBody>
      </p:sp>
    </p:spTree>
    <p:extLst>
      <p:ext uri="{BB962C8B-B14F-4D97-AF65-F5344CB8AC3E}">
        <p14:creationId xmlns:p14="http://schemas.microsoft.com/office/powerpoint/2010/main" val="1240874073"/>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457200" y="457200"/>
            <a:ext cx="8553450" cy="792163"/>
          </a:xfrm>
        </p:spPr>
        <p:txBody>
          <a:bodyPr/>
          <a:lstStyle/>
          <a:p>
            <a:r>
              <a:rPr lang="en-US" sz="4000" dirty="0" smtClean="0">
                <a:solidFill>
                  <a:srgbClr val="9933FF"/>
                </a:solidFill>
                <a:latin typeface="Garamond" pitchFamily="18" charset="0"/>
              </a:rPr>
              <a:t>1. Introduction (1/3)</a:t>
            </a:r>
          </a:p>
        </p:txBody>
      </p:sp>
      <p:sp>
        <p:nvSpPr>
          <p:cNvPr id="18436" name="Slide Number Placeholder 4"/>
          <p:cNvSpPr>
            <a:spLocks noGrp="1"/>
          </p:cNvSpPr>
          <p:nvPr>
            <p:ph type="sldNum" sz="quarter" idx="11"/>
          </p:nvPr>
        </p:nvSpPr>
        <p:spPr>
          <a:noFill/>
        </p:spPr>
        <p:txBody>
          <a:bodyPr/>
          <a:lstStyle/>
          <a:p>
            <a:r>
              <a:rPr lang="en-US" dirty="0" smtClean="0">
                <a:latin typeface="Arial" pitchFamily="34" charset="0"/>
                <a:cs typeface="Arial" pitchFamily="34" charset="0"/>
              </a:rPr>
              <a:t>Week11 - </a:t>
            </a:r>
            <a:fld id="{B0B94355-F909-40A0-91C3-DA532D1B2D6E}" type="slidenum">
              <a:rPr lang="en-US" smtClean="0">
                <a:latin typeface="Arial" pitchFamily="34" charset="0"/>
                <a:cs typeface="Arial" pitchFamily="34" charset="0"/>
              </a:rPr>
              <a:pPr/>
              <a:t>11</a:t>
            </a:fld>
            <a:endParaRPr lang="en-US" dirty="0" smtClean="0">
              <a:latin typeface="Arial" pitchFamily="34" charset="0"/>
              <a:cs typeface="Arial" pitchFamily="34" charset="0"/>
            </a:endParaRPr>
          </a:p>
        </p:txBody>
      </p:sp>
      <p:sp>
        <p:nvSpPr>
          <p:cNvPr id="9" name="Rectangle 8"/>
          <p:cNvSpPr/>
          <p:nvPr/>
        </p:nvSpPr>
        <p:spPr>
          <a:xfrm>
            <a:off x="282920" y="1192324"/>
            <a:ext cx="3783470" cy="707886"/>
          </a:xfrm>
          <a:prstGeom prst="rect">
            <a:avLst/>
          </a:prstGeom>
          <a:noFill/>
        </p:spPr>
        <p:txBody>
          <a:bodyPr wrap="square" lIns="91440" tIns="45720" rIns="91440" bIns="45720">
            <a:spAutoFit/>
          </a:bodyPr>
          <a:lstStyle/>
          <a:p>
            <a:pPr algn="ctr"/>
            <a:r>
              <a:rPr lang="en-US" sz="40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Recursion</a:t>
            </a:r>
            <a:endParaRPr lang="en-US" sz="40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
        <p:nvSpPr>
          <p:cNvPr id="10" name="Rectangle 9"/>
          <p:cNvSpPr/>
          <p:nvPr/>
        </p:nvSpPr>
        <p:spPr>
          <a:xfrm>
            <a:off x="4087364" y="1289142"/>
            <a:ext cx="4132029" cy="584775"/>
          </a:xfrm>
          <a:prstGeom prst="rect">
            <a:avLst/>
          </a:prstGeom>
          <a:noFill/>
        </p:spPr>
        <p:txBody>
          <a:bodyPr wrap="none" lIns="91440" tIns="45720" rIns="91440" bIns="45720">
            <a:spAutoFit/>
          </a:bodyPr>
          <a:lstStyle/>
          <a:p>
            <a:pPr algn="ctr"/>
            <a:r>
              <a:rPr lang="en-US" sz="32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A </a:t>
            </a:r>
            <a:r>
              <a:rPr lang="en-US" sz="3200" b="1" u="sng"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central</a:t>
            </a:r>
            <a:r>
              <a:rPr lang="en-US" sz="32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idea in CS.</a:t>
            </a:r>
            <a:endParaRPr lang="en-US" sz="32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pic>
        <p:nvPicPr>
          <p:cNvPr id="14" name="Picture 13" descr="692px-Sierpinski_Triangle_svg.png"/>
          <p:cNvPicPr>
            <a:picLocks noChangeAspect="1"/>
          </p:cNvPicPr>
          <p:nvPr/>
        </p:nvPicPr>
        <p:blipFill>
          <a:blip r:embed="rId3" cstate="print"/>
          <a:stretch>
            <a:fillRect/>
          </a:stretch>
        </p:blipFill>
        <p:spPr>
          <a:xfrm>
            <a:off x="2204311" y="2448095"/>
            <a:ext cx="2195567" cy="1900498"/>
          </a:xfrm>
          <a:prstGeom prst="rect">
            <a:avLst/>
          </a:prstGeom>
        </p:spPr>
      </p:pic>
      <p:grpSp>
        <p:nvGrpSpPr>
          <p:cNvPr id="20" name="Group 19"/>
          <p:cNvGrpSpPr/>
          <p:nvPr/>
        </p:nvGrpSpPr>
        <p:grpSpPr>
          <a:xfrm>
            <a:off x="405037" y="3104199"/>
            <a:ext cx="1553359" cy="2708503"/>
            <a:chOff x="630948" y="3201017"/>
            <a:chExt cx="1553359" cy="2708503"/>
          </a:xfrm>
        </p:grpSpPr>
        <p:pic>
          <p:nvPicPr>
            <p:cNvPr id="13" name="Picture 12" descr="droste_effect.gif"/>
            <p:cNvPicPr>
              <a:picLocks noChangeAspect="1"/>
            </p:cNvPicPr>
            <p:nvPr/>
          </p:nvPicPr>
          <p:blipFill>
            <a:blip r:embed="rId4" cstate="print"/>
            <a:stretch>
              <a:fillRect/>
            </a:stretch>
          </p:blipFill>
          <p:spPr>
            <a:xfrm>
              <a:off x="630948" y="3201017"/>
              <a:ext cx="1553359" cy="2379464"/>
            </a:xfrm>
            <a:prstGeom prst="rect">
              <a:avLst/>
            </a:prstGeom>
          </p:spPr>
        </p:pic>
        <p:sp>
          <p:nvSpPr>
            <p:cNvPr id="15" name="TextBox 14"/>
            <p:cNvSpPr txBox="1"/>
            <p:nvPr/>
          </p:nvSpPr>
          <p:spPr>
            <a:xfrm>
              <a:off x="694933" y="5540188"/>
              <a:ext cx="1425388" cy="369332"/>
            </a:xfrm>
            <a:prstGeom prst="rect">
              <a:avLst/>
            </a:prstGeom>
            <a:noFill/>
          </p:spPr>
          <p:txBody>
            <a:bodyPr wrap="square" rtlCol="0">
              <a:spAutoFit/>
            </a:bodyPr>
            <a:lstStyle/>
            <a:p>
              <a:pPr algn="ctr"/>
              <a:r>
                <a:rPr lang="en-US" dirty="0" err="1" smtClean="0">
                  <a:latin typeface="Calibri" pitchFamily="34" charset="0"/>
                </a:rPr>
                <a:t>Droste</a:t>
              </a:r>
              <a:r>
                <a:rPr lang="en-US" dirty="0" smtClean="0">
                  <a:latin typeface="Calibri" pitchFamily="34" charset="0"/>
                </a:rPr>
                <a:t> effect</a:t>
              </a:r>
              <a:endParaRPr lang="en-US" dirty="0">
                <a:latin typeface="Calibri" pitchFamily="34" charset="0"/>
              </a:endParaRPr>
            </a:p>
          </p:txBody>
        </p:sp>
      </p:grpSp>
      <p:sp>
        <p:nvSpPr>
          <p:cNvPr id="16" name="TextBox 15"/>
          <p:cNvSpPr txBox="1"/>
          <p:nvPr/>
        </p:nvSpPr>
        <p:spPr>
          <a:xfrm>
            <a:off x="2377833" y="4369399"/>
            <a:ext cx="1848522" cy="369332"/>
          </a:xfrm>
          <a:prstGeom prst="rect">
            <a:avLst/>
          </a:prstGeom>
          <a:noFill/>
        </p:spPr>
        <p:txBody>
          <a:bodyPr wrap="square" rtlCol="0">
            <a:spAutoFit/>
          </a:bodyPr>
          <a:lstStyle/>
          <a:p>
            <a:pPr algn="ctr"/>
            <a:r>
              <a:rPr lang="en-US" dirty="0" err="1" smtClean="0">
                <a:latin typeface="Calibri" pitchFamily="34" charset="0"/>
              </a:rPr>
              <a:t>Sierpinksi</a:t>
            </a:r>
            <a:r>
              <a:rPr lang="en-US" dirty="0" smtClean="0">
                <a:latin typeface="Calibri" pitchFamily="34" charset="0"/>
              </a:rPr>
              <a:t> triangle</a:t>
            </a:r>
            <a:endParaRPr lang="en-US" dirty="0">
              <a:latin typeface="Calibri" pitchFamily="34" charset="0"/>
            </a:endParaRPr>
          </a:p>
        </p:txBody>
      </p:sp>
      <p:sp>
        <p:nvSpPr>
          <p:cNvPr id="17" name="TextBox 16"/>
          <p:cNvSpPr txBox="1"/>
          <p:nvPr/>
        </p:nvSpPr>
        <p:spPr>
          <a:xfrm>
            <a:off x="258183" y="2054711"/>
            <a:ext cx="7089290" cy="369332"/>
          </a:xfrm>
          <a:prstGeom prst="rect">
            <a:avLst/>
          </a:prstGeom>
          <a:noFill/>
        </p:spPr>
        <p:txBody>
          <a:bodyPr wrap="square" rtlCol="0">
            <a:spAutoFit/>
          </a:bodyPr>
          <a:lstStyle/>
          <a:p>
            <a:r>
              <a:rPr lang="en-US" dirty="0" smtClean="0">
                <a:solidFill>
                  <a:srgbClr val="0000FF"/>
                </a:solidFill>
              </a:rPr>
              <a:t>Some examples of recursion (inside and outside CS):</a:t>
            </a:r>
            <a:endParaRPr lang="en-US" dirty="0">
              <a:solidFill>
                <a:srgbClr val="0000FF"/>
              </a:solidFill>
            </a:endParaRPr>
          </a:p>
        </p:txBody>
      </p:sp>
      <p:grpSp>
        <p:nvGrpSpPr>
          <p:cNvPr id="22" name="Group 21"/>
          <p:cNvGrpSpPr/>
          <p:nvPr/>
        </p:nvGrpSpPr>
        <p:grpSpPr>
          <a:xfrm>
            <a:off x="6425902" y="2485465"/>
            <a:ext cx="2556733" cy="1785320"/>
            <a:chOff x="2456331" y="4809117"/>
            <a:chExt cx="2556733" cy="1785320"/>
          </a:xfrm>
        </p:grpSpPr>
        <p:pic>
          <p:nvPicPr>
            <p:cNvPr id="19" name="Picture 16" descr="garfield_recursion2"/>
            <p:cNvPicPr>
              <a:picLocks noChangeAspect="1" noChangeArrowheads="1"/>
            </p:cNvPicPr>
            <p:nvPr/>
          </p:nvPicPr>
          <p:blipFill>
            <a:blip r:embed="rId5" cstate="print"/>
            <a:srcRect/>
            <a:stretch>
              <a:fillRect/>
            </a:stretch>
          </p:blipFill>
          <p:spPr bwMode="auto">
            <a:xfrm>
              <a:off x="2456331" y="4809117"/>
              <a:ext cx="2040366" cy="1785320"/>
            </a:xfrm>
            <a:prstGeom prst="rect">
              <a:avLst/>
            </a:prstGeom>
            <a:noFill/>
          </p:spPr>
        </p:pic>
        <p:sp>
          <p:nvSpPr>
            <p:cNvPr id="21" name="TextBox 20"/>
            <p:cNvSpPr txBox="1"/>
            <p:nvPr/>
          </p:nvSpPr>
          <p:spPr>
            <a:xfrm>
              <a:off x="3494444" y="6060142"/>
              <a:ext cx="1518620" cy="523220"/>
            </a:xfrm>
            <a:prstGeom prst="rect">
              <a:avLst/>
            </a:prstGeom>
            <a:noFill/>
          </p:spPr>
          <p:txBody>
            <a:bodyPr wrap="square" rtlCol="0">
              <a:spAutoFit/>
            </a:bodyPr>
            <a:lstStyle/>
            <a:p>
              <a:r>
                <a:rPr lang="en-US" sz="1400" dirty="0" smtClean="0">
                  <a:latin typeface="Calibri" pitchFamily="34" charset="0"/>
                </a:rPr>
                <a:t>Garfield dreaming recursively.</a:t>
              </a:r>
              <a:endParaRPr lang="en-US" sz="1400" dirty="0">
                <a:latin typeface="Calibri" pitchFamily="34" charset="0"/>
              </a:endParaRPr>
            </a:p>
          </p:txBody>
        </p:sp>
      </p:grpSp>
      <p:pic>
        <p:nvPicPr>
          <p:cNvPr id="27" name="Picture 26" descr="RecursiveTree.jpg"/>
          <p:cNvPicPr>
            <a:picLocks noChangeAspect="1"/>
          </p:cNvPicPr>
          <p:nvPr/>
        </p:nvPicPr>
        <p:blipFill>
          <a:blip r:embed="rId6" cstate="print"/>
          <a:stretch>
            <a:fillRect/>
          </a:stretch>
        </p:blipFill>
        <p:spPr>
          <a:xfrm>
            <a:off x="4440444" y="3388154"/>
            <a:ext cx="1981872" cy="2612942"/>
          </a:xfrm>
          <a:prstGeom prst="rect">
            <a:avLst/>
          </a:prstGeom>
        </p:spPr>
      </p:pic>
      <p:sp>
        <p:nvSpPr>
          <p:cNvPr id="28" name="TextBox 27"/>
          <p:cNvSpPr txBox="1"/>
          <p:nvPr/>
        </p:nvSpPr>
        <p:spPr>
          <a:xfrm>
            <a:off x="4589412" y="5855747"/>
            <a:ext cx="1683936" cy="369332"/>
          </a:xfrm>
          <a:prstGeom prst="rect">
            <a:avLst/>
          </a:prstGeom>
          <a:noFill/>
        </p:spPr>
        <p:txBody>
          <a:bodyPr wrap="square" rtlCol="0">
            <a:spAutoFit/>
          </a:bodyPr>
          <a:lstStyle/>
          <a:p>
            <a:pPr algn="ctr"/>
            <a:r>
              <a:rPr lang="en-US" dirty="0" smtClean="0">
                <a:latin typeface="Calibri" pitchFamily="34" charset="0"/>
              </a:rPr>
              <a:t>Recursive tree</a:t>
            </a:r>
            <a:endParaRPr lang="en-US" dirty="0">
              <a:latin typeface="Calibri" pitchFamily="34" charset="0"/>
            </a:endParaRPr>
          </a:p>
        </p:txBody>
      </p:sp>
      <p:sp>
        <p:nvSpPr>
          <p:cNvPr id="18" name="Footer Placeholder 6"/>
          <p:cNvSpPr>
            <a:spLocks noGrp="1"/>
          </p:cNvSpPr>
          <p:nvPr>
            <p:ph type="ftr" sz="quarter" idx="10"/>
          </p:nvPr>
        </p:nvSpPr>
        <p:spPr>
          <a:xfrm>
            <a:off x="457200" y="6248400"/>
            <a:ext cx="2895600" cy="457200"/>
          </a:xfrm>
          <a:noFill/>
        </p:spPr>
        <p:txBody>
          <a:bodyPr/>
          <a:lstStyle/>
          <a:p>
            <a:pPr algn="l"/>
            <a:r>
              <a:rPr lang="en-US" sz="1000" dirty="0" smtClean="0">
                <a:latin typeface="Arial" pitchFamily="34" charset="0"/>
                <a:cs typeface="Arial" pitchFamily="34" charset="0"/>
              </a:rPr>
              <a:t>CS1010 (AY2012/3 Semester 1)</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heel(4)">
                                      <p:cBhvr>
                                        <p:cTn id="7" dur="1000"/>
                                        <p:tgtEl>
                                          <p:spTgt spid="9"/>
                                        </p:tgtEl>
                                      </p:cBhvr>
                                    </p:animEffect>
                                  </p:childTnLst>
                                </p:cTn>
                              </p:par>
                            </p:childTnLst>
                          </p:cTn>
                        </p:par>
                        <p:par>
                          <p:cTn id="8" fill="hold">
                            <p:stCondLst>
                              <p:cond delay="1000"/>
                            </p:stCondLst>
                            <p:childTnLst>
                              <p:par>
                                <p:cTn id="9" presetID="5" presetClass="entr" presetSubtype="10"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checkerboard(across)">
                                      <p:cBhvr>
                                        <p:cTn id="11" dur="500"/>
                                        <p:tgtEl>
                                          <p:spTgt spid="10"/>
                                        </p:tgtEl>
                                      </p:cBhvr>
                                    </p:animEffect>
                                  </p:childTnLst>
                                </p:cTn>
                              </p:par>
                            </p:childTnLst>
                          </p:cTn>
                        </p:par>
                        <p:par>
                          <p:cTn id="12" fill="hold">
                            <p:stCondLst>
                              <p:cond delay="1500"/>
                            </p:stCondLst>
                            <p:childTnLst>
                              <p:par>
                                <p:cTn id="13" presetID="9" presetClass="entr" presetSubtype="0" fill="hold" grpId="0" nodeType="afterEffect">
                                  <p:stCondLst>
                                    <p:cond delay="0"/>
                                  </p:stCondLst>
                                  <p:childTnLst>
                                    <p:set>
                                      <p:cBhvr>
                                        <p:cTn id="14" dur="1" fill="hold">
                                          <p:stCondLst>
                                            <p:cond delay="0"/>
                                          </p:stCondLst>
                                        </p:cTn>
                                        <p:tgtEl>
                                          <p:spTgt spid="17"/>
                                        </p:tgtEl>
                                        <p:attrNameLst>
                                          <p:attrName>style.visibility</p:attrName>
                                        </p:attrNameLst>
                                      </p:cBhvr>
                                      <p:to>
                                        <p:strVal val="visible"/>
                                      </p:to>
                                    </p:set>
                                    <p:animEffect transition="in" filter="dissolve">
                                      <p:cBhvr>
                                        <p:cTn id="15" dur="500"/>
                                        <p:tgtEl>
                                          <p:spTgt spid="17"/>
                                        </p:tgtEl>
                                      </p:cBhvr>
                                    </p:animEffect>
                                  </p:childTnLst>
                                </p:cTn>
                              </p:par>
                            </p:childTnLst>
                          </p:cTn>
                        </p:par>
                        <p:par>
                          <p:cTn id="16" fill="hold">
                            <p:stCondLst>
                              <p:cond delay="2000"/>
                            </p:stCondLst>
                            <p:childTnLst>
                              <p:par>
                                <p:cTn id="17" presetID="2" presetClass="entr" presetSubtype="8" fill="hold" nodeType="afterEffect">
                                  <p:stCondLst>
                                    <p:cond delay="0"/>
                                  </p:stCondLst>
                                  <p:childTnLst>
                                    <p:set>
                                      <p:cBhvr>
                                        <p:cTn id="18" dur="1" fill="hold">
                                          <p:stCondLst>
                                            <p:cond delay="0"/>
                                          </p:stCondLst>
                                        </p:cTn>
                                        <p:tgtEl>
                                          <p:spTgt spid="20"/>
                                        </p:tgtEl>
                                        <p:attrNameLst>
                                          <p:attrName>style.visibility</p:attrName>
                                        </p:attrNameLst>
                                      </p:cBhvr>
                                      <p:to>
                                        <p:strVal val="visible"/>
                                      </p:to>
                                    </p:set>
                                    <p:anim calcmode="lin" valueType="num">
                                      <p:cBhvr additive="base">
                                        <p:cTn id="19" dur="500" fill="hold"/>
                                        <p:tgtEl>
                                          <p:spTgt spid="20"/>
                                        </p:tgtEl>
                                        <p:attrNameLst>
                                          <p:attrName>ppt_x</p:attrName>
                                        </p:attrNameLst>
                                      </p:cBhvr>
                                      <p:tavLst>
                                        <p:tav tm="0">
                                          <p:val>
                                            <p:strVal val="0-#ppt_w/2"/>
                                          </p:val>
                                        </p:tav>
                                        <p:tav tm="100000">
                                          <p:val>
                                            <p:strVal val="#ppt_x"/>
                                          </p:val>
                                        </p:tav>
                                      </p:tavLst>
                                    </p:anim>
                                    <p:anim calcmode="lin" valueType="num">
                                      <p:cBhvr additive="base">
                                        <p:cTn id="20" dur="500" fill="hold"/>
                                        <p:tgtEl>
                                          <p:spTgt spid="20"/>
                                        </p:tgtEl>
                                        <p:attrNameLst>
                                          <p:attrName>ppt_y</p:attrName>
                                        </p:attrNameLst>
                                      </p:cBhvr>
                                      <p:tavLst>
                                        <p:tav tm="0">
                                          <p:val>
                                            <p:strVal val="#ppt_y"/>
                                          </p:val>
                                        </p:tav>
                                        <p:tav tm="100000">
                                          <p:val>
                                            <p:strVal val="#ppt_y"/>
                                          </p:val>
                                        </p:tav>
                                      </p:tavLst>
                                    </p:anim>
                                  </p:childTnLst>
                                </p:cTn>
                              </p:par>
                            </p:childTnLst>
                          </p:cTn>
                        </p:par>
                        <p:par>
                          <p:cTn id="21" fill="hold">
                            <p:stCondLst>
                              <p:cond delay="2500"/>
                            </p:stCondLst>
                            <p:childTnLst>
                              <p:par>
                                <p:cTn id="22" presetID="55" presetClass="entr" presetSubtype="0" fill="hold" nodeType="afterEffect">
                                  <p:stCondLst>
                                    <p:cond delay="0"/>
                                  </p:stCondLst>
                                  <p:childTnLst>
                                    <p:set>
                                      <p:cBhvr>
                                        <p:cTn id="23" dur="1" fill="hold">
                                          <p:stCondLst>
                                            <p:cond delay="0"/>
                                          </p:stCondLst>
                                        </p:cTn>
                                        <p:tgtEl>
                                          <p:spTgt spid="14"/>
                                        </p:tgtEl>
                                        <p:attrNameLst>
                                          <p:attrName>style.visibility</p:attrName>
                                        </p:attrNameLst>
                                      </p:cBhvr>
                                      <p:to>
                                        <p:strVal val="visible"/>
                                      </p:to>
                                    </p:set>
                                    <p:anim calcmode="lin" valueType="num">
                                      <p:cBhvr>
                                        <p:cTn id="24" dur="1000" fill="hold"/>
                                        <p:tgtEl>
                                          <p:spTgt spid="14"/>
                                        </p:tgtEl>
                                        <p:attrNameLst>
                                          <p:attrName>ppt_w</p:attrName>
                                        </p:attrNameLst>
                                      </p:cBhvr>
                                      <p:tavLst>
                                        <p:tav tm="0">
                                          <p:val>
                                            <p:strVal val="#ppt_w*0.70"/>
                                          </p:val>
                                        </p:tav>
                                        <p:tav tm="100000">
                                          <p:val>
                                            <p:strVal val="#ppt_w"/>
                                          </p:val>
                                        </p:tav>
                                      </p:tavLst>
                                    </p:anim>
                                    <p:anim calcmode="lin" valueType="num">
                                      <p:cBhvr>
                                        <p:cTn id="25" dur="1000" fill="hold"/>
                                        <p:tgtEl>
                                          <p:spTgt spid="14"/>
                                        </p:tgtEl>
                                        <p:attrNameLst>
                                          <p:attrName>ppt_h</p:attrName>
                                        </p:attrNameLst>
                                      </p:cBhvr>
                                      <p:tavLst>
                                        <p:tav tm="0">
                                          <p:val>
                                            <p:strVal val="#ppt_h"/>
                                          </p:val>
                                        </p:tav>
                                        <p:tav tm="100000">
                                          <p:val>
                                            <p:strVal val="#ppt_h"/>
                                          </p:val>
                                        </p:tav>
                                      </p:tavLst>
                                    </p:anim>
                                    <p:animEffect transition="in" filter="fade">
                                      <p:cBhvr>
                                        <p:cTn id="26" dur="1000"/>
                                        <p:tgtEl>
                                          <p:spTgt spid="14"/>
                                        </p:tgtEl>
                                      </p:cBhvr>
                                    </p:animEffect>
                                  </p:childTnLst>
                                </p:cTn>
                              </p:par>
                            </p:childTnLst>
                          </p:cTn>
                        </p:par>
                        <p:par>
                          <p:cTn id="27" fill="hold">
                            <p:stCondLst>
                              <p:cond delay="3500"/>
                            </p:stCondLst>
                            <p:childTnLst>
                              <p:par>
                                <p:cTn id="28" presetID="55" presetClass="entr" presetSubtype="0" fill="hold" grpId="0" nodeType="afterEffect">
                                  <p:stCondLst>
                                    <p:cond delay="0"/>
                                  </p:stCondLst>
                                  <p:childTnLst>
                                    <p:set>
                                      <p:cBhvr>
                                        <p:cTn id="29" dur="1" fill="hold">
                                          <p:stCondLst>
                                            <p:cond delay="0"/>
                                          </p:stCondLst>
                                        </p:cTn>
                                        <p:tgtEl>
                                          <p:spTgt spid="16"/>
                                        </p:tgtEl>
                                        <p:attrNameLst>
                                          <p:attrName>style.visibility</p:attrName>
                                        </p:attrNameLst>
                                      </p:cBhvr>
                                      <p:to>
                                        <p:strVal val="visible"/>
                                      </p:to>
                                    </p:set>
                                    <p:anim calcmode="lin" valueType="num">
                                      <p:cBhvr>
                                        <p:cTn id="30" dur="1000" fill="hold"/>
                                        <p:tgtEl>
                                          <p:spTgt spid="16"/>
                                        </p:tgtEl>
                                        <p:attrNameLst>
                                          <p:attrName>ppt_w</p:attrName>
                                        </p:attrNameLst>
                                      </p:cBhvr>
                                      <p:tavLst>
                                        <p:tav tm="0">
                                          <p:val>
                                            <p:strVal val="#ppt_w*0.70"/>
                                          </p:val>
                                        </p:tav>
                                        <p:tav tm="100000">
                                          <p:val>
                                            <p:strVal val="#ppt_w"/>
                                          </p:val>
                                        </p:tav>
                                      </p:tavLst>
                                    </p:anim>
                                    <p:anim calcmode="lin" valueType="num">
                                      <p:cBhvr>
                                        <p:cTn id="31" dur="1000" fill="hold"/>
                                        <p:tgtEl>
                                          <p:spTgt spid="16"/>
                                        </p:tgtEl>
                                        <p:attrNameLst>
                                          <p:attrName>ppt_h</p:attrName>
                                        </p:attrNameLst>
                                      </p:cBhvr>
                                      <p:tavLst>
                                        <p:tav tm="0">
                                          <p:val>
                                            <p:strVal val="#ppt_h"/>
                                          </p:val>
                                        </p:tav>
                                        <p:tav tm="100000">
                                          <p:val>
                                            <p:strVal val="#ppt_h"/>
                                          </p:val>
                                        </p:tav>
                                      </p:tavLst>
                                    </p:anim>
                                    <p:animEffect transition="in" filter="fade">
                                      <p:cBhvr>
                                        <p:cTn id="32" dur="1000"/>
                                        <p:tgtEl>
                                          <p:spTgt spid="16"/>
                                        </p:tgtEl>
                                      </p:cBhvr>
                                    </p:animEffect>
                                  </p:childTnLst>
                                </p:cTn>
                              </p:par>
                            </p:childTnLst>
                          </p:cTn>
                        </p:par>
                        <p:par>
                          <p:cTn id="33" fill="hold">
                            <p:stCondLst>
                              <p:cond delay="4500"/>
                            </p:stCondLst>
                            <p:childTnLst>
                              <p:par>
                                <p:cTn id="34" presetID="18" presetClass="entr" presetSubtype="12" fill="hold" nodeType="afterEffect">
                                  <p:stCondLst>
                                    <p:cond delay="0"/>
                                  </p:stCondLst>
                                  <p:childTnLst>
                                    <p:set>
                                      <p:cBhvr>
                                        <p:cTn id="35" dur="1" fill="hold">
                                          <p:stCondLst>
                                            <p:cond delay="0"/>
                                          </p:stCondLst>
                                        </p:cTn>
                                        <p:tgtEl>
                                          <p:spTgt spid="27"/>
                                        </p:tgtEl>
                                        <p:attrNameLst>
                                          <p:attrName>style.visibility</p:attrName>
                                        </p:attrNameLst>
                                      </p:cBhvr>
                                      <p:to>
                                        <p:strVal val="visible"/>
                                      </p:to>
                                    </p:set>
                                    <p:animEffect transition="in" filter="strips(downLeft)">
                                      <p:cBhvr>
                                        <p:cTn id="36" dur="500"/>
                                        <p:tgtEl>
                                          <p:spTgt spid="27"/>
                                        </p:tgtEl>
                                      </p:cBhvr>
                                    </p:animEffect>
                                  </p:childTnLst>
                                </p:cTn>
                              </p:par>
                            </p:childTnLst>
                          </p:cTn>
                        </p:par>
                        <p:par>
                          <p:cTn id="37" fill="hold">
                            <p:stCondLst>
                              <p:cond delay="5000"/>
                            </p:stCondLst>
                            <p:childTnLst>
                              <p:par>
                                <p:cTn id="38" presetID="18" presetClass="entr" presetSubtype="12" fill="hold" grpId="1" nodeType="afterEffect">
                                  <p:stCondLst>
                                    <p:cond delay="0"/>
                                  </p:stCondLst>
                                  <p:childTnLst>
                                    <p:set>
                                      <p:cBhvr>
                                        <p:cTn id="39" dur="1" fill="hold">
                                          <p:stCondLst>
                                            <p:cond delay="0"/>
                                          </p:stCondLst>
                                        </p:cTn>
                                        <p:tgtEl>
                                          <p:spTgt spid="28"/>
                                        </p:tgtEl>
                                        <p:attrNameLst>
                                          <p:attrName>style.visibility</p:attrName>
                                        </p:attrNameLst>
                                      </p:cBhvr>
                                      <p:to>
                                        <p:strVal val="visible"/>
                                      </p:to>
                                    </p:set>
                                    <p:animEffect transition="in" filter="strips(downLeft)">
                                      <p:cBhvr>
                                        <p:cTn id="40" dur="500"/>
                                        <p:tgtEl>
                                          <p:spTgt spid="28"/>
                                        </p:tgtEl>
                                      </p:cBhvr>
                                    </p:animEffect>
                                  </p:childTnLst>
                                </p:cTn>
                              </p:par>
                            </p:childTnLst>
                          </p:cTn>
                        </p:par>
                        <p:par>
                          <p:cTn id="41" fill="hold">
                            <p:stCondLst>
                              <p:cond delay="5500"/>
                            </p:stCondLst>
                            <p:childTnLst>
                              <p:par>
                                <p:cTn id="42" presetID="5" presetClass="entr" presetSubtype="10" fill="hold" nodeType="afterEffect">
                                  <p:stCondLst>
                                    <p:cond delay="0"/>
                                  </p:stCondLst>
                                  <p:childTnLst>
                                    <p:set>
                                      <p:cBhvr>
                                        <p:cTn id="43" dur="1" fill="hold">
                                          <p:stCondLst>
                                            <p:cond delay="0"/>
                                          </p:stCondLst>
                                        </p:cTn>
                                        <p:tgtEl>
                                          <p:spTgt spid="22"/>
                                        </p:tgtEl>
                                        <p:attrNameLst>
                                          <p:attrName>style.visibility</p:attrName>
                                        </p:attrNameLst>
                                      </p:cBhvr>
                                      <p:to>
                                        <p:strVal val="visible"/>
                                      </p:to>
                                    </p:set>
                                    <p:animEffect transition="in" filter="checkerboard(across)">
                                      <p:cBhvr>
                                        <p:cTn id="44"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P spid="16" grpId="0"/>
      <p:bldP spid="17" grpId="0"/>
      <p:bldP spid="28" grpId="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457200" y="457200"/>
            <a:ext cx="8553450" cy="792163"/>
          </a:xfrm>
        </p:spPr>
        <p:txBody>
          <a:bodyPr/>
          <a:lstStyle/>
          <a:p>
            <a:r>
              <a:rPr lang="en-US" sz="4000" dirty="0" smtClean="0">
                <a:solidFill>
                  <a:srgbClr val="9933FF"/>
                </a:solidFill>
                <a:latin typeface="Garamond" pitchFamily="18" charset="0"/>
              </a:rPr>
              <a:t>1. Introduction (2/3)</a:t>
            </a:r>
          </a:p>
        </p:txBody>
      </p:sp>
      <p:sp>
        <p:nvSpPr>
          <p:cNvPr id="18436" name="Slide Number Placeholder 4"/>
          <p:cNvSpPr>
            <a:spLocks noGrp="1"/>
          </p:cNvSpPr>
          <p:nvPr>
            <p:ph type="sldNum" sz="quarter" idx="11"/>
          </p:nvPr>
        </p:nvSpPr>
        <p:spPr>
          <a:noFill/>
        </p:spPr>
        <p:txBody>
          <a:bodyPr/>
          <a:lstStyle/>
          <a:p>
            <a:r>
              <a:rPr lang="en-US" dirty="0" smtClean="0">
                <a:latin typeface="Arial" pitchFamily="34" charset="0"/>
                <a:cs typeface="Arial" pitchFamily="34" charset="0"/>
              </a:rPr>
              <a:t>Week11 - </a:t>
            </a:r>
            <a:fld id="{B0B94355-F909-40A0-91C3-DA532D1B2D6E}" type="slidenum">
              <a:rPr lang="en-US" smtClean="0">
                <a:latin typeface="Arial" pitchFamily="34" charset="0"/>
                <a:cs typeface="Arial" pitchFamily="34" charset="0"/>
              </a:rPr>
              <a:pPr/>
              <a:t>12</a:t>
            </a:fld>
            <a:endParaRPr lang="en-US" dirty="0" smtClean="0">
              <a:latin typeface="Arial" pitchFamily="34" charset="0"/>
              <a:cs typeface="Arial" pitchFamily="34" charset="0"/>
            </a:endParaRPr>
          </a:p>
        </p:txBody>
      </p:sp>
      <p:sp>
        <p:nvSpPr>
          <p:cNvPr id="9" name="Rectangle 8"/>
          <p:cNvSpPr/>
          <p:nvPr/>
        </p:nvSpPr>
        <p:spPr>
          <a:xfrm>
            <a:off x="282920" y="1192324"/>
            <a:ext cx="3783470" cy="707886"/>
          </a:xfrm>
          <a:prstGeom prst="rect">
            <a:avLst/>
          </a:prstGeom>
          <a:noFill/>
        </p:spPr>
        <p:txBody>
          <a:bodyPr wrap="square" lIns="91440" tIns="45720" rIns="91440" bIns="45720">
            <a:spAutoFit/>
          </a:bodyPr>
          <a:lstStyle/>
          <a:p>
            <a:pPr algn="ctr"/>
            <a:r>
              <a:rPr lang="en-US" sz="40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Recursion</a:t>
            </a:r>
            <a:endParaRPr lang="en-US" sz="40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
        <p:nvSpPr>
          <p:cNvPr id="10" name="Rectangle 9"/>
          <p:cNvSpPr/>
          <p:nvPr/>
        </p:nvSpPr>
        <p:spPr>
          <a:xfrm>
            <a:off x="4087364" y="1289142"/>
            <a:ext cx="4132029" cy="584775"/>
          </a:xfrm>
          <a:prstGeom prst="rect">
            <a:avLst/>
          </a:prstGeom>
          <a:noFill/>
        </p:spPr>
        <p:txBody>
          <a:bodyPr wrap="none" lIns="91440" tIns="45720" rIns="91440" bIns="45720">
            <a:spAutoFit/>
          </a:bodyPr>
          <a:lstStyle/>
          <a:p>
            <a:pPr algn="ctr"/>
            <a:r>
              <a:rPr lang="en-US" sz="32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A </a:t>
            </a:r>
            <a:r>
              <a:rPr lang="en-US" sz="3200" b="1" u="sng"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central</a:t>
            </a:r>
            <a:r>
              <a:rPr lang="en-US" sz="32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idea in CS.</a:t>
            </a:r>
            <a:endParaRPr lang="en-US" sz="32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
        <p:nvSpPr>
          <p:cNvPr id="17" name="TextBox 16"/>
          <p:cNvSpPr txBox="1"/>
          <p:nvPr/>
        </p:nvSpPr>
        <p:spPr>
          <a:xfrm>
            <a:off x="258183" y="2054711"/>
            <a:ext cx="7089290" cy="369332"/>
          </a:xfrm>
          <a:prstGeom prst="rect">
            <a:avLst/>
          </a:prstGeom>
          <a:noFill/>
        </p:spPr>
        <p:txBody>
          <a:bodyPr wrap="square" rtlCol="0">
            <a:spAutoFit/>
          </a:bodyPr>
          <a:lstStyle/>
          <a:p>
            <a:r>
              <a:rPr lang="en-US" dirty="0" smtClean="0">
                <a:solidFill>
                  <a:srgbClr val="0000FF"/>
                </a:solidFill>
              </a:rPr>
              <a:t>Definitions based on recursion:</a:t>
            </a:r>
            <a:endParaRPr lang="en-US" dirty="0">
              <a:solidFill>
                <a:srgbClr val="0000FF"/>
              </a:solidFill>
            </a:endParaRPr>
          </a:p>
        </p:txBody>
      </p:sp>
      <p:sp>
        <p:nvSpPr>
          <p:cNvPr id="24" name="TextBox 23"/>
          <p:cNvSpPr txBox="1"/>
          <p:nvPr/>
        </p:nvSpPr>
        <p:spPr>
          <a:xfrm>
            <a:off x="402771" y="2518954"/>
            <a:ext cx="5355772" cy="1938992"/>
          </a:xfrm>
          <a:prstGeom prst="rect">
            <a:avLst/>
          </a:prstGeom>
          <a:noFill/>
          <a:ln>
            <a:solidFill>
              <a:schemeClr val="bg1">
                <a:lumMod val="50000"/>
              </a:schemeClr>
            </a:solidFill>
          </a:ln>
        </p:spPr>
        <p:txBody>
          <a:bodyPr wrap="square" rtlCol="0">
            <a:spAutoFit/>
          </a:bodyPr>
          <a:lstStyle/>
          <a:p>
            <a:r>
              <a:rPr lang="en-US" sz="2000" i="1" dirty="0" smtClean="0">
                <a:latin typeface="Calibri" pitchFamily="34" charset="0"/>
              </a:rPr>
              <a:t>Recursive definitions:</a:t>
            </a:r>
          </a:p>
          <a:p>
            <a:pPr marL="228600" indent="-228600">
              <a:buAutoNum type="arabicPeriod"/>
            </a:pPr>
            <a:r>
              <a:rPr lang="en-US" dirty="0" smtClean="0">
                <a:latin typeface="Calibri" pitchFamily="34" charset="0"/>
              </a:rPr>
              <a:t>A person is a </a:t>
            </a:r>
            <a:r>
              <a:rPr lang="en-US" dirty="0" smtClean="0">
                <a:solidFill>
                  <a:srgbClr val="0000FF"/>
                </a:solidFill>
                <a:latin typeface="Calibri" pitchFamily="34" charset="0"/>
              </a:rPr>
              <a:t>descendant</a:t>
            </a:r>
            <a:r>
              <a:rPr lang="en-US" dirty="0" smtClean="0">
                <a:latin typeface="Calibri" pitchFamily="34" charset="0"/>
              </a:rPr>
              <a:t> of another if</a:t>
            </a:r>
          </a:p>
          <a:p>
            <a:pPr marL="403225" lvl="1" indent="-174625">
              <a:buFont typeface="Wingdings" pitchFamily="2" charset="2"/>
              <a:buChar char="§"/>
            </a:pPr>
            <a:r>
              <a:rPr lang="en-US" sz="1600" dirty="0" smtClean="0">
                <a:latin typeface="Calibri" pitchFamily="34" charset="0"/>
              </a:rPr>
              <a:t>the former is the latter’s child, or</a:t>
            </a:r>
          </a:p>
          <a:p>
            <a:pPr marL="403225" lvl="1" indent="-174625">
              <a:buFont typeface="Wingdings" pitchFamily="2" charset="2"/>
              <a:buChar char="§"/>
            </a:pPr>
            <a:r>
              <a:rPr lang="en-US" sz="1600" dirty="0" smtClean="0">
                <a:latin typeface="Calibri" pitchFamily="34" charset="0"/>
              </a:rPr>
              <a:t>the former is one of the </a:t>
            </a:r>
            <a:r>
              <a:rPr lang="en-US" sz="1600" dirty="0" smtClean="0">
                <a:solidFill>
                  <a:srgbClr val="0000FF"/>
                </a:solidFill>
                <a:latin typeface="Calibri" pitchFamily="34" charset="0"/>
              </a:rPr>
              <a:t>descendants</a:t>
            </a:r>
            <a:r>
              <a:rPr lang="en-US" sz="1600" dirty="0" smtClean="0">
                <a:latin typeface="Calibri" pitchFamily="34" charset="0"/>
              </a:rPr>
              <a:t> of the latter’s child.</a:t>
            </a:r>
          </a:p>
          <a:p>
            <a:pPr marL="228600" indent="-228600">
              <a:buAutoNum type="arabicPeriod"/>
            </a:pPr>
            <a:r>
              <a:rPr lang="en-US" dirty="0" smtClean="0">
                <a:latin typeface="Calibri" pitchFamily="34" charset="0"/>
              </a:rPr>
              <a:t>A </a:t>
            </a:r>
            <a:r>
              <a:rPr lang="en-US" dirty="0" smtClean="0">
                <a:solidFill>
                  <a:srgbClr val="C00000"/>
                </a:solidFill>
                <a:latin typeface="Calibri" pitchFamily="34" charset="0"/>
              </a:rPr>
              <a:t>list of numbers</a:t>
            </a:r>
            <a:r>
              <a:rPr lang="en-US" dirty="0" smtClean="0">
                <a:latin typeface="Calibri" pitchFamily="34" charset="0"/>
              </a:rPr>
              <a:t> is</a:t>
            </a:r>
          </a:p>
          <a:p>
            <a:pPr marL="403225" lvl="1" indent="-174625">
              <a:buFont typeface="Wingdings" pitchFamily="2" charset="2"/>
              <a:buChar char="§"/>
            </a:pPr>
            <a:r>
              <a:rPr lang="en-US" sz="1600" dirty="0" smtClean="0">
                <a:latin typeface="Calibri" pitchFamily="34" charset="0"/>
              </a:rPr>
              <a:t>a number, or</a:t>
            </a:r>
          </a:p>
          <a:p>
            <a:pPr marL="403225" lvl="1" indent="-174625">
              <a:buFont typeface="Wingdings" pitchFamily="2" charset="2"/>
              <a:buChar char="§"/>
            </a:pPr>
            <a:r>
              <a:rPr lang="en-US" sz="1600" dirty="0" smtClean="0">
                <a:latin typeface="Calibri" pitchFamily="34" charset="0"/>
              </a:rPr>
              <a:t>a number followed by a </a:t>
            </a:r>
            <a:r>
              <a:rPr lang="en-US" sz="1600" dirty="0" smtClean="0">
                <a:solidFill>
                  <a:srgbClr val="C00000"/>
                </a:solidFill>
                <a:latin typeface="Calibri" pitchFamily="34" charset="0"/>
              </a:rPr>
              <a:t>list of numbers</a:t>
            </a:r>
            <a:r>
              <a:rPr lang="en-US" sz="1600" dirty="0" smtClean="0">
                <a:latin typeface="Calibri" pitchFamily="34" charset="0"/>
              </a:rPr>
              <a:t>.</a:t>
            </a:r>
            <a:endParaRPr lang="en-US" sz="1600" dirty="0">
              <a:latin typeface="Calibri" pitchFamily="34" charset="0"/>
            </a:endParaRPr>
          </a:p>
        </p:txBody>
      </p:sp>
      <p:sp>
        <p:nvSpPr>
          <p:cNvPr id="25" name="TextBox 24"/>
          <p:cNvSpPr txBox="1"/>
          <p:nvPr/>
        </p:nvSpPr>
        <p:spPr>
          <a:xfrm>
            <a:off x="620486" y="4619898"/>
            <a:ext cx="3811665" cy="954107"/>
          </a:xfrm>
          <a:prstGeom prst="rect">
            <a:avLst/>
          </a:prstGeom>
          <a:noFill/>
          <a:ln>
            <a:solidFill>
              <a:schemeClr val="bg1">
                <a:lumMod val="50000"/>
              </a:schemeClr>
            </a:solidFill>
          </a:ln>
        </p:spPr>
        <p:txBody>
          <a:bodyPr wrap="square" rtlCol="0">
            <a:spAutoFit/>
          </a:bodyPr>
          <a:lstStyle/>
          <a:p>
            <a:r>
              <a:rPr lang="en-US" sz="2000" i="1" dirty="0" smtClean="0">
                <a:latin typeface="Calibri" pitchFamily="34" charset="0"/>
              </a:rPr>
              <a:t>Recursive acronyms:</a:t>
            </a:r>
          </a:p>
          <a:p>
            <a:pPr marL="228600" indent="-228600">
              <a:buAutoNum type="arabicPeriod"/>
            </a:pPr>
            <a:r>
              <a:rPr lang="en-US" dirty="0" smtClean="0">
                <a:solidFill>
                  <a:srgbClr val="0000FF"/>
                </a:solidFill>
                <a:latin typeface="Calibri" pitchFamily="34" charset="0"/>
              </a:rPr>
              <a:t>GNU</a:t>
            </a:r>
            <a:r>
              <a:rPr lang="en-US" dirty="0" smtClean="0">
                <a:latin typeface="Calibri" pitchFamily="34" charset="0"/>
              </a:rPr>
              <a:t> = </a:t>
            </a:r>
            <a:r>
              <a:rPr lang="en-US" dirty="0" smtClean="0">
                <a:solidFill>
                  <a:srgbClr val="0000FF"/>
                </a:solidFill>
                <a:latin typeface="Calibri" pitchFamily="34" charset="0"/>
              </a:rPr>
              <a:t>GNU</a:t>
            </a:r>
            <a:r>
              <a:rPr lang="en-US" dirty="0" smtClean="0">
                <a:latin typeface="Calibri" pitchFamily="34" charset="0"/>
              </a:rPr>
              <a:t>’s Not Unix</a:t>
            </a:r>
          </a:p>
          <a:p>
            <a:pPr marL="228600" indent="-228600">
              <a:buAutoNum type="arabicPeriod"/>
            </a:pPr>
            <a:r>
              <a:rPr lang="en-US" dirty="0" smtClean="0">
                <a:solidFill>
                  <a:srgbClr val="C00000"/>
                </a:solidFill>
                <a:latin typeface="Calibri" pitchFamily="34" charset="0"/>
              </a:rPr>
              <a:t>PHP</a:t>
            </a:r>
            <a:r>
              <a:rPr lang="en-US" dirty="0" smtClean="0">
                <a:latin typeface="Calibri" pitchFamily="34" charset="0"/>
              </a:rPr>
              <a:t> = </a:t>
            </a:r>
            <a:r>
              <a:rPr lang="en-US" dirty="0" smtClean="0">
                <a:solidFill>
                  <a:srgbClr val="C00000"/>
                </a:solidFill>
                <a:latin typeface="Calibri" pitchFamily="34" charset="0"/>
              </a:rPr>
              <a:t>PHP</a:t>
            </a:r>
            <a:r>
              <a:rPr lang="en-US" dirty="0" smtClean="0">
                <a:latin typeface="Calibri" pitchFamily="34" charset="0"/>
              </a:rPr>
              <a:t>: Hypertext Preprocessor</a:t>
            </a:r>
            <a:endParaRPr lang="en-US" dirty="0">
              <a:latin typeface="Calibri" pitchFamily="34" charset="0"/>
            </a:endParaRPr>
          </a:p>
        </p:txBody>
      </p:sp>
      <p:sp>
        <p:nvSpPr>
          <p:cNvPr id="27" name="Rectangle 26"/>
          <p:cNvSpPr/>
          <p:nvPr/>
        </p:nvSpPr>
        <p:spPr>
          <a:xfrm>
            <a:off x="5051012" y="3827947"/>
            <a:ext cx="3856319" cy="2062103"/>
          </a:xfrm>
          <a:prstGeom prst="rect">
            <a:avLst/>
          </a:prstGeom>
          <a:solidFill>
            <a:srgbClr val="993366"/>
          </a:solidFill>
        </p:spPr>
        <p:style>
          <a:lnRef idx="3">
            <a:schemeClr val="lt1"/>
          </a:lnRef>
          <a:fillRef idx="1">
            <a:schemeClr val="accent6"/>
          </a:fillRef>
          <a:effectRef idx="1">
            <a:schemeClr val="accent6"/>
          </a:effectRef>
          <a:fontRef idx="minor">
            <a:schemeClr val="lt1"/>
          </a:fontRef>
        </p:style>
        <p:txBody>
          <a:bodyPr wrap="square" lIns="91440" tIns="45720" rIns="91440" bIns="45720">
            <a:spAutoFit/>
          </a:bodyPr>
          <a:lstStyle/>
          <a:p>
            <a:pPr algn="ctr"/>
            <a:r>
              <a:rPr lang="en-US" sz="32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To understand recursion, you must first understand recursion. </a:t>
            </a:r>
            <a:endParaRPr lang="en-US" sz="32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29" name="TextBox 28"/>
          <p:cNvSpPr txBox="1"/>
          <p:nvPr/>
        </p:nvSpPr>
        <p:spPr>
          <a:xfrm>
            <a:off x="5463221" y="2319554"/>
            <a:ext cx="2734107" cy="677108"/>
          </a:xfrm>
          <a:prstGeom prst="rect">
            <a:avLst/>
          </a:prstGeom>
          <a:solidFill>
            <a:schemeClr val="bg1"/>
          </a:solidFill>
          <a:ln>
            <a:solidFill>
              <a:schemeClr val="tx1">
                <a:lumMod val="50000"/>
                <a:lumOff val="50000"/>
              </a:schemeClr>
            </a:solidFill>
          </a:ln>
        </p:spPr>
        <p:txBody>
          <a:bodyPr wrap="square" rtlCol="0">
            <a:spAutoFit/>
          </a:bodyPr>
          <a:lstStyle/>
          <a:p>
            <a:r>
              <a:rPr lang="en-US" sz="2000" i="1" dirty="0" smtClean="0">
                <a:latin typeface="Calibri" pitchFamily="34" charset="0"/>
              </a:rPr>
              <a:t>Dictionary entry:</a:t>
            </a:r>
          </a:p>
          <a:p>
            <a:pPr marL="228600" indent="-228600"/>
            <a:r>
              <a:rPr lang="en-US" dirty="0" smtClean="0">
                <a:solidFill>
                  <a:srgbClr val="0000FF"/>
                </a:solidFill>
                <a:latin typeface="Calibri" pitchFamily="34" charset="0"/>
              </a:rPr>
              <a:t>Recursion</a:t>
            </a:r>
            <a:r>
              <a:rPr lang="en-US" dirty="0" smtClean="0">
                <a:latin typeface="Calibri" pitchFamily="34" charset="0"/>
              </a:rPr>
              <a:t>: See recursion.</a:t>
            </a:r>
            <a:endParaRPr lang="en-US" dirty="0">
              <a:latin typeface="Calibri" pitchFamily="34" charset="0"/>
            </a:endParaRPr>
          </a:p>
        </p:txBody>
      </p:sp>
      <p:sp>
        <p:nvSpPr>
          <p:cNvPr id="12" name="Footer Placeholder 6"/>
          <p:cNvSpPr>
            <a:spLocks noGrp="1"/>
          </p:cNvSpPr>
          <p:nvPr>
            <p:ph type="ftr" sz="quarter" idx="10"/>
          </p:nvPr>
        </p:nvSpPr>
        <p:spPr>
          <a:xfrm>
            <a:off x="457200" y="6248400"/>
            <a:ext cx="2895600" cy="457200"/>
          </a:xfrm>
          <a:noFill/>
        </p:spPr>
        <p:txBody>
          <a:bodyPr/>
          <a:lstStyle/>
          <a:p>
            <a:pPr algn="l"/>
            <a:r>
              <a:rPr lang="en-US" sz="1000" dirty="0" smtClean="0">
                <a:latin typeface="Arial" pitchFamily="34" charset="0"/>
                <a:cs typeface="Arial" pitchFamily="34" charset="0"/>
              </a:rPr>
              <a:t>CS1010 (AY2012/3 Semester 1)</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wipe(up)">
                                      <p:cBhvr>
                                        <p:cTn id="7" dur="500"/>
                                        <p:tgtEl>
                                          <p:spTgt spid="2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5"/>
                                        </p:tgtEl>
                                        <p:attrNameLst>
                                          <p:attrName>style.visibility</p:attrName>
                                        </p:attrNameLst>
                                      </p:cBhvr>
                                      <p:to>
                                        <p:strVal val="visible"/>
                                      </p:to>
                                    </p:set>
                                    <p:animEffect transition="in" filter="wipe(left)">
                                      <p:cBhvr>
                                        <p:cTn id="12" dur="500"/>
                                        <p:tgtEl>
                                          <p:spTgt spid="25"/>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grpId="1" nodeType="clickEffect">
                                  <p:stCondLst>
                                    <p:cond delay="0"/>
                                  </p:stCondLst>
                                  <p:childTnLst>
                                    <p:set>
                                      <p:cBhvr>
                                        <p:cTn id="16" dur="1" fill="hold">
                                          <p:stCondLst>
                                            <p:cond delay="0"/>
                                          </p:stCondLst>
                                        </p:cTn>
                                        <p:tgtEl>
                                          <p:spTgt spid="29"/>
                                        </p:tgtEl>
                                        <p:attrNameLst>
                                          <p:attrName>style.visibility</p:attrName>
                                        </p:attrNameLst>
                                      </p:cBhvr>
                                      <p:to>
                                        <p:strVal val="visible"/>
                                      </p:to>
                                    </p:set>
                                    <p:animEffect transition="in" filter="diamond(in)">
                                      <p:cBhvr>
                                        <p:cTn id="17" dur="1000"/>
                                        <p:tgtEl>
                                          <p:spTgt spid="29"/>
                                        </p:tgtEl>
                                      </p:cBhvr>
                                    </p:animEffect>
                                  </p:childTnLst>
                                </p:cTn>
                              </p:par>
                            </p:childTnLst>
                          </p:cTn>
                        </p:par>
                      </p:childTnLst>
                    </p:cTn>
                  </p:par>
                  <p:par>
                    <p:cTn id="18" fill="hold">
                      <p:stCondLst>
                        <p:cond delay="indefinite"/>
                      </p:stCondLst>
                      <p:childTnLst>
                        <p:par>
                          <p:cTn id="19" fill="hold">
                            <p:stCondLst>
                              <p:cond delay="0"/>
                            </p:stCondLst>
                            <p:childTnLst>
                              <p:par>
                                <p:cTn id="20" presetID="7" presetClass="entr" presetSubtype="4" fill="hold" grpId="0" nodeType="clickEffect">
                                  <p:stCondLst>
                                    <p:cond delay="0"/>
                                  </p:stCondLst>
                                  <p:childTnLst>
                                    <p:set>
                                      <p:cBhvr>
                                        <p:cTn id="21" dur="1" fill="hold">
                                          <p:stCondLst>
                                            <p:cond delay="0"/>
                                          </p:stCondLst>
                                        </p:cTn>
                                        <p:tgtEl>
                                          <p:spTgt spid="27"/>
                                        </p:tgtEl>
                                        <p:attrNameLst>
                                          <p:attrName>style.visibility</p:attrName>
                                        </p:attrNameLst>
                                      </p:cBhvr>
                                      <p:to>
                                        <p:strVal val="visible"/>
                                      </p:to>
                                    </p:set>
                                    <p:anim calcmode="lin" valueType="num">
                                      <p:cBhvr additive="base">
                                        <p:cTn id="22" dur="1000" fill="hold"/>
                                        <p:tgtEl>
                                          <p:spTgt spid="27"/>
                                        </p:tgtEl>
                                        <p:attrNameLst>
                                          <p:attrName>ppt_x</p:attrName>
                                        </p:attrNameLst>
                                      </p:cBhvr>
                                      <p:tavLst>
                                        <p:tav tm="0">
                                          <p:val>
                                            <p:strVal val="#ppt_x"/>
                                          </p:val>
                                        </p:tav>
                                        <p:tav tm="100000">
                                          <p:val>
                                            <p:strVal val="#ppt_x"/>
                                          </p:val>
                                        </p:tav>
                                      </p:tavLst>
                                    </p:anim>
                                    <p:anim calcmode="lin" valueType="num">
                                      <p:cBhvr additive="base">
                                        <p:cTn id="23" dur="1000" fill="hold"/>
                                        <p:tgtEl>
                                          <p:spTgt spid="2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P spid="25" grpId="0" animBg="1"/>
      <p:bldP spid="27" grpId="0" animBg="1"/>
      <p:bldP spid="29" grpId="1"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457200" y="457200"/>
            <a:ext cx="8440738" cy="792163"/>
          </a:xfrm>
        </p:spPr>
        <p:txBody>
          <a:bodyPr/>
          <a:lstStyle/>
          <a:p>
            <a:r>
              <a:rPr lang="en-US" sz="4000" dirty="0" smtClean="0">
                <a:solidFill>
                  <a:srgbClr val="9933FF"/>
                </a:solidFill>
                <a:latin typeface="Garamond" pitchFamily="18" charset="0"/>
              </a:rPr>
              <a:t>1. Introduction</a:t>
            </a:r>
            <a:r>
              <a:rPr lang="en-US" sz="4000" dirty="0" smtClean="0">
                <a:solidFill>
                  <a:srgbClr val="9933FF"/>
                </a:solidFill>
                <a:latin typeface="Garamond" pitchFamily="18" charset="0"/>
                <a:sym typeface="Wingdings" pitchFamily="2" charset="2"/>
              </a:rPr>
              <a:t> (3/3)</a:t>
            </a:r>
            <a:endParaRPr lang="en-US" sz="4000" dirty="0" smtClean="0">
              <a:solidFill>
                <a:srgbClr val="9933FF"/>
              </a:solidFill>
              <a:latin typeface="Garamond" pitchFamily="18" charset="0"/>
            </a:endParaRPr>
          </a:p>
        </p:txBody>
      </p:sp>
      <p:sp>
        <p:nvSpPr>
          <p:cNvPr id="16387" name="Content Placeholder 2"/>
          <p:cNvSpPr>
            <a:spLocks noGrp="1"/>
          </p:cNvSpPr>
          <p:nvPr>
            <p:ph idx="1"/>
          </p:nvPr>
        </p:nvSpPr>
        <p:spPr>
          <a:xfrm>
            <a:off x="334963" y="1304925"/>
            <a:ext cx="8229600" cy="2492524"/>
          </a:xfrm>
        </p:spPr>
        <p:txBody>
          <a:bodyPr/>
          <a:lstStyle/>
          <a:p>
            <a:pPr>
              <a:spcBef>
                <a:spcPts val="600"/>
              </a:spcBef>
            </a:pPr>
            <a:r>
              <a:rPr lang="en-US" sz="2400" dirty="0" smtClean="0"/>
              <a:t>There is </a:t>
            </a:r>
            <a:r>
              <a:rPr lang="en-US" sz="2400" u="sng" dirty="0" smtClean="0"/>
              <a:t>NO</a:t>
            </a:r>
            <a:r>
              <a:rPr lang="en-US" sz="2400" dirty="0" smtClean="0"/>
              <a:t> new syntax needed for recursion.</a:t>
            </a:r>
          </a:p>
          <a:p>
            <a:pPr>
              <a:spcBef>
                <a:spcPts val="600"/>
              </a:spcBef>
            </a:pPr>
            <a:r>
              <a:rPr lang="en-US" sz="2400" dirty="0" smtClean="0">
                <a:solidFill>
                  <a:srgbClr val="0000FF"/>
                </a:solidFill>
              </a:rPr>
              <a:t>Recursion </a:t>
            </a:r>
            <a:r>
              <a:rPr lang="en-US" sz="2400" dirty="0" smtClean="0"/>
              <a:t>is a form of (algorithm) design; it is a </a:t>
            </a:r>
            <a:r>
              <a:rPr lang="en-US" sz="2400" u="sng" dirty="0" smtClean="0"/>
              <a:t>problem-solving technique</a:t>
            </a:r>
            <a:r>
              <a:rPr lang="en-US" sz="2400" dirty="0" smtClean="0"/>
              <a:t> for </a:t>
            </a:r>
            <a:r>
              <a:rPr lang="en-US" sz="2400" u="sng" dirty="0" smtClean="0"/>
              <a:t>divide-and-conquer</a:t>
            </a:r>
            <a:r>
              <a:rPr lang="en-US" sz="2400" dirty="0" smtClean="0"/>
              <a:t> paradigm</a:t>
            </a:r>
          </a:p>
          <a:p>
            <a:pPr lvl="1">
              <a:spcBef>
                <a:spcPts val="600"/>
              </a:spcBef>
            </a:pPr>
            <a:r>
              <a:rPr lang="en-US" sz="2000" dirty="0" smtClean="0"/>
              <a:t>Very important paradigm – many CS problems solved using it</a:t>
            </a:r>
          </a:p>
          <a:p>
            <a:pPr>
              <a:spcBef>
                <a:spcPts val="1200"/>
              </a:spcBef>
            </a:pPr>
            <a:r>
              <a:rPr lang="en-US" sz="2400" dirty="0" smtClean="0"/>
              <a:t>Recursion is:</a:t>
            </a:r>
          </a:p>
        </p:txBody>
      </p:sp>
      <p:sp>
        <p:nvSpPr>
          <p:cNvPr id="21509" name="Slide Number Placeholder 4"/>
          <p:cNvSpPr>
            <a:spLocks noGrp="1"/>
          </p:cNvSpPr>
          <p:nvPr>
            <p:ph type="sldNum" sz="quarter" idx="11"/>
          </p:nvPr>
        </p:nvSpPr>
        <p:spPr>
          <a:noFill/>
        </p:spPr>
        <p:txBody>
          <a:bodyPr/>
          <a:lstStyle/>
          <a:p>
            <a:r>
              <a:rPr lang="en-US" dirty="0" smtClean="0">
                <a:latin typeface="Arial" pitchFamily="34" charset="0"/>
                <a:cs typeface="Arial" pitchFamily="34" charset="0"/>
              </a:rPr>
              <a:t>Week11- </a:t>
            </a:r>
            <a:fld id="{639656C1-A481-426A-BCB7-A01C86F4869B}" type="slidenum">
              <a:rPr lang="en-US" smtClean="0">
                <a:latin typeface="Arial" pitchFamily="34" charset="0"/>
                <a:cs typeface="Arial" pitchFamily="34" charset="0"/>
              </a:rPr>
              <a:pPr/>
              <a:t>13</a:t>
            </a:fld>
            <a:endParaRPr lang="en-US" dirty="0" smtClean="0">
              <a:latin typeface="Arial" pitchFamily="34" charset="0"/>
              <a:cs typeface="Arial" pitchFamily="34" charset="0"/>
            </a:endParaRPr>
          </a:p>
        </p:txBody>
      </p:sp>
      <p:sp>
        <p:nvSpPr>
          <p:cNvPr id="6" name="Rectangle 5"/>
          <p:cNvSpPr/>
          <p:nvPr/>
        </p:nvSpPr>
        <p:spPr>
          <a:xfrm>
            <a:off x="1878114" y="3526733"/>
            <a:ext cx="5770573" cy="2246769"/>
          </a:xfrm>
          <a:prstGeom prst="rect">
            <a:avLst/>
          </a:prstGeom>
          <a:noFill/>
          <a:ln w="28575">
            <a:solidFill>
              <a:srgbClr val="800000"/>
            </a:solidFill>
          </a:ln>
        </p:spPr>
        <p:txBody>
          <a:bodyPr wrap="square" lIns="91440" tIns="45720" rIns="91440" bIns="45720">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r>
              <a:rPr lang="en-US" sz="2800" b="1" cap="none" spc="0" dirty="0" smtClean="0">
                <a:ln>
                  <a:prstDash val="solid"/>
                </a:ln>
                <a:solidFill>
                  <a:schemeClr val="tx1">
                    <a:lumMod val="85000"/>
                    <a:lumOff val="15000"/>
                  </a:schemeClr>
                </a:solidFill>
                <a:effectLst>
                  <a:outerShdw blurRad="88000" dist="50800" dir="5040000" algn="tl">
                    <a:schemeClr val="accent4">
                      <a:tint val="80000"/>
                      <a:satMod val="250000"/>
                      <a:alpha val="45000"/>
                    </a:schemeClr>
                  </a:outerShdw>
                </a:effectLst>
              </a:rPr>
              <a:t>A method where </a:t>
            </a:r>
            <a:br>
              <a:rPr lang="en-US" sz="2800" b="1" cap="none" spc="0" dirty="0" smtClean="0">
                <a:ln>
                  <a:prstDash val="solid"/>
                </a:ln>
                <a:solidFill>
                  <a:schemeClr val="tx1">
                    <a:lumMod val="85000"/>
                    <a:lumOff val="15000"/>
                  </a:schemeClr>
                </a:solidFill>
                <a:effectLst>
                  <a:outerShdw blurRad="88000" dist="50800" dir="5040000" algn="tl">
                    <a:schemeClr val="accent4">
                      <a:tint val="80000"/>
                      <a:satMod val="250000"/>
                      <a:alpha val="45000"/>
                    </a:schemeClr>
                  </a:outerShdw>
                </a:effectLst>
              </a:rPr>
            </a:br>
            <a:r>
              <a:rPr lang="en-US" sz="2800" b="1" cap="none" spc="0" dirty="0" smtClean="0">
                <a:ln>
                  <a:prstDash val="solid"/>
                </a:ln>
                <a:solidFill>
                  <a:schemeClr val="tx1">
                    <a:lumMod val="85000"/>
                    <a:lumOff val="15000"/>
                  </a:schemeClr>
                </a:solidFill>
                <a:effectLst>
                  <a:outerShdw blurRad="88000" dist="50800" dir="5040000" algn="tl">
                    <a:schemeClr val="accent4">
                      <a:tint val="80000"/>
                      <a:satMod val="250000"/>
                      <a:alpha val="45000"/>
                    </a:schemeClr>
                  </a:outerShdw>
                </a:effectLst>
              </a:rPr>
              <a:t>the solution to a problem </a:t>
            </a:r>
            <a:br>
              <a:rPr lang="en-US" sz="2800" b="1" cap="none" spc="0" dirty="0" smtClean="0">
                <a:ln>
                  <a:prstDash val="solid"/>
                </a:ln>
                <a:solidFill>
                  <a:schemeClr val="tx1">
                    <a:lumMod val="85000"/>
                    <a:lumOff val="15000"/>
                  </a:schemeClr>
                </a:solidFill>
                <a:effectLst>
                  <a:outerShdw blurRad="88000" dist="50800" dir="5040000" algn="tl">
                    <a:schemeClr val="accent4">
                      <a:tint val="80000"/>
                      <a:satMod val="250000"/>
                      <a:alpha val="45000"/>
                    </a:schemeClr>
                  </a:outerShdw>
                </a:effectLst>
              </a:rPr>
            </a:br>
            <a:r>
              <a:rPr lang="en-US" sz="2800" b="1" cap="none" spc="0" dirty="0" smtClean="0">
                <a:ln>
                  <a:prstDash val="solid"/>
                </a:ln>
                <a:solidFill>
                  <a:schemeClr val="tx1">
                    <a:lumMod val="85000"/>
                    <a:lumOff val="15000"/>
                  </a:schemeClr>
                </a:solidFill>
                <a:effectLst>
                  <a:outerShdw blurRad="88000" dist="50800" dir="5040000" algn="tl">
                    <a:schemeClr val="accent4">
                      <a:tint val="80000"/>
                      <a:satMod val="250000"/>
                      <a:alpha val="45000"/>
                    </a:schemeClr>
                  </a:outerShdw>
                </a:effectLst>
              </a:rPr>
              <a:t>depends on </a:t>
            </a:r>
            <a:br>
              <a:rPr lang="en-US" sz="2800" b="1" cap="none" spc="0" dirty="0" smtClean="0">
                <a:ln>
                  <a:prstDash val="solid"/>
                </a:ln>
                <a:solidFill>
                  <a:schemeClr val="tx1">
                    <a:lumMod val="85000"/>
                    <a:lumOff val="15000"/>
                  </a:schemeClr>
                </a:solidFill>
                <a:effectLst>
                  <a:outerShdw blurRad="88000" dist="50800" dir="5040000" algn="tl">
                    <a:schemeClr val="accent4">
                      <a:tint val="80000"/>
                      <a:satMod val="250000"/>
                      <a:alpha val="45000"/>
                    </a:schemeClr>
                  </a:outerShdw>
                </a:effectLst>
              </a:rPr>
            </a:br>
            <a:r>
              <a:rPr lang="en-US" sz="2800" b="1" cap="none" spc="0" dirty="0" smtClean="0">
                <a:ln>
                  <a:prstDash val="solid"/>
                </a:ln>
                <a:solidFill>
                  <a:schemeClr val="tx1">
                    <a:lumMod val="85000"/>
                    <a:lumOff val="15000"/>
                  </a:schemeClr>
                </a:solidFill>
                <a:effectLst>
                  <a:outerShdw blurRad="88000" dist="50800" dir="5040000" algn="tl">
                    <a:schemeClr val="accent4">
                      <a:tint val="80000"/>
                      <a:satMod val="250000"/>
                      <a:alpha val="45000"/>
                    </a:schemeClr>
                  </a:outerShdw>
                </a:effectLst>
              </a:rPr>
              <a:t>solutions to </a:t>
            </a:r>
            <a:r>
              <a:rPr lang="en-US" sz="2800" b="1" u="sng" cap="none" spc="0" dirty="0" smtClean="0">
                <a:ln>
                  <a:prstDash val="solid"/>
                </a:ln>
                <a:solidFill>
                  <a:schemeClr val="tx1">
                    <a:lumMod val="85000"/>
                    <a:lumOff val="15000"/>
                  </a:schemeClr>
                </a:solidFill>
                <a:effectLst>
                  <a:outerShdw blurRad="88000" dist="50800" dir="5040000" algn="tl">
                    <a:schemeClr val="accent4">
                      <a:tint val="80000"/>
                      <a:satMod val="250000"/>
                      <a:alpha val="45000"/>
                    </a:schemeClr>
                  </a:outerShdw>
                </a:effectLst>
              </a:rPr>
              <a:t>smaller instances </a:t>
            </a:r>
            <a:br>
              <a:rPr lang="en-US" sz="2800" b="1" u="sng" cap="none" spc="0" dirty="0" smtClean="0">
                <a:ln>
                  <a:prstDash val="solid"/>
                </a:ln>
                <a:solidFill>
                  <a:schemeClr val="tx1">
                    <a:lumMod val="85000"/>
                    <a:lumOff val="15000"/>
                  </a:schemeClr>
                </a:solidFill>
                <a:effectLst>
                  <a:outerShdw blurRad="88000" dist="50800" dir="5040000" algn="tl">
                    <a:schemeClr val="accent4">
                      <a:tint val="80000"/>
                      <a:satMod val="250000"/>
                      <a:alpha val="45000"/>
                    </a:schemeClr>
                  </a:outerShdw>
                </a:effectLst>
              </a:rPr>
            </a:br>
            <a:r>
              <a:rPr lang="en-US" sz="2800" b="1" cap="none" spc="0" dirty="0" smtClean="0">
                <a:ln>
                  <a:prstDash val="solid"/>
                </a:ln>
                <a:solidFill>
                  <a:schemeClr val="tx1">
                    <a:lumMod val="85000"/>
                    <a:lumOff val="15000"/>
                  </a:schemeClr>
                </a:solidFill>
                <a:effectLst>
                  <a:outerShdw blurRad="88000" dist="50800" dir="5040000" algn="tl">
                    <a:schemeClr val="accent4">
                      <a:tint val="80000"/>
                      <a:satMod val="250000"/>
                      <a:alpha val="45000"/>
                    </a:schemeClr>
                  </a:outerShdw>
                </a:effectLst>
              </a:rPr>
              <a:t>of the </a:t>
            </a:r>
            <a:r>
              <a:rPr lang="en-US" sz="2800" b="1" u="sng" cap="all" spc="0" dirty="0" smtClean="0">
                <a:ln>
                  <a:prstDash val="solid"/>
                </a:ln>
                <a:solidFill>
                  <a:srgbClr val="993366"/>
                </a:solidFill>
                <a:effectLst>
                  <a:outerShdw blurRad="88000" dist="50800" dir="5040000" algn="tl">
                    <a:schemeClr val="accent4">
                      <a:tint val="80000"/>
                      <a:satMod val="250000"/>
                      <a:alpha val="45000"/>
                    </a:schemeClr>
                  </a:outerShdw>
                </a:effectLst>
              </a:rPr>
              <a:t>s</a:t>
            </a:r>
            <a:r>
              <a:rPr lang="en-US" sz="2800" b="1" u="sng" cap="all" dirty="0" smtClean="0">
                <a:ln>
                  <a:prstDash val="solid"/>
                </a:ln>
                <a:solidFill>
                  <a:srgbClr val="993366"/>
                </a:solidFill>
                <a:effectLst>
                  <a:outerShdw blurRad="88000" dist="50800" dir="5040000" algn="tl">
                    <a:schemeClr val="accent4">
                      <a:tint val="80000"/>
                      <a:satMod val="250000"/>
                      <a:alpha val="45000"/>
                    </a:schemeClr>
                  </a:outerShdw>
                </a:effectLst>
              </a:rPr>
              <a:t>ame</a:t>
            </a:r>
            <a:r>
              <a:rPr lang="en-US" sz="2800" b="1" dirty="0" smtClean="0">
                <a:ln>
                  <a:prstDash val="solid"/>
                </a:ln>
                <a:solidFill>
                  <a:schemeClr val="tx1">
                    <a:lumMod val="85000"/>
                    <a:lumOff val="15000"/>
                  </a:schemeClr>
                </a:solidFill>
                <a:effectLst>
                  <a:outerShdw blurRad="88000" dist="50800" dir="5040000" algn="tl">
                    <a:schemeClr val="accent4">
                      <a:tint val="80000"/>
                      <a:satMod val="250000"/>
                      <a:alpha val="45000"/>
                    </a:schemeClr>
                  </a:outerShdw>
                </a:effectLst>
              </a:rPr>
              <a:t> problem.</a:t>
            </a:r>
            <a:endParaRPr lang="en-US" sz="2800" b="1" cap="none" spc="0" dirty="0">
              <a:ln>
                <a:prstDash val="solid"/>
              </a:ln>
              <a:solidFill>
                <a:schemeClr val="tx1">
                  <a:lumMod val="85000"/>
                  <a:lumOff val="15000"/>
                </a:schemeClr>
              </a:solidFill>
              <a:effectLst>
                <a:outerShdw blurRad="88000" dist="50800" dir="5040000" algn="tl">
                  <a:schemeClr val="accent4">
                    <a:tint val="80000"/>
                    <a:satMod val="250000"/>
                    <a:alpha val="45000"/>
                  </a:schemeClr>
                </a:outerShdw>
              </a:effectLst>
            </a:endParaRPr>
          </a:p>
        </p:txBody>
      </p:sp>
      <p:sp>
        <p:nvSpPr>
          <p:cNvPr id="7" name="Footer Placeholder 6"/>
          <p:cNvSpPr>
            <a:spLocks noGrp="1"/>
          </p:cNvSpPr>
          <p:nvPr>
            <p:ph type="ftr" sz="quarter" idx="10"/>
          </p:nvPr>
        </p:nvSpPr>
        <p:spPr>
          <a:xfrm>
            <a:off x="457200" y="6248400"/>
            <a:ext cx="2895600" cy="457200"/>
          </a:xfrm>
          <a:noFill/>
        </p:spPr>
        <p:txBody>
          <a:bodyPr/>
          <a:lstStyle/>
          <a:p>
            <a:pPr algn="l"/>
            <a:r>
              <a:rPr lang="en-US" sz="1000" dirty="0" smtClean="0">
                <a:latin typeface="Arial" pitchFamily="34" charset="0"/>
                <a:cs typeface="Arial" pitchFamily="34" charset="0"/>
              </a:rPr>
              <a:t>CS1010 (AY2012/3 Semester 1)</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6387">
                                            <p:txEl>
                                              <p:pRg st="0" end="0"/>
                                            </p:txEl>
                                          </p:spTgt>
                                        </p:tgtEl>
                                        <p:attrNameLst>
                                          <p:attrName>style.visibility</p:attrName>
                                        </p:attrNameLst>
                                      </p:cBhvr>
                                      <p:to>
                                        <p:strVal val="visible"/>
                                      </p:to>
                                    </p:set>
                                    <p:animEffect transition="in" filter="dissolve">
                                      <p:cBhvr>
                                        <p:cTn id="7" dur="500"/>
                                        <p:tgtEl>
                                          <p:spTgt spid="1638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6387">
                                            <p:txEl>
                                              <p:pRg st="1" end="1"/>
                                            </p:txEl>
                                          </p:spTgt>
                                        </p:tgtEl>
                                        <p:attrNameLst>
                                          <p:attrName>style.visibility</p:attrName>
                                        </p:attrNameLst>
                                      </p:cBhvr>
                                      <p:to>
                                        <p:strVal val="visible"/>
                                      </p:to>
                                    </p:set>
                                    <p:animEffect transition="in" filter="dissolve">
                                      <p:cBhvr>
                                        <p:cTn id="12" dur="500"/>
                                        <p:tgtEl>
                                          <p:spTgt spid="16387">
                                            <p:txEl>
                                              <p:pRg st="1" end="1"/>
                                            </p:txEl>
                                          </p:spTgt>
                                        </p:tgtEl>
                                      </p:cBhvr>
                                    </p:animEffect>
                                  </p:childTnLst>
                                </p:cTn>
                              </p:par>
                              <p:par>
                                <p:cTn id="13" presetID="9" presetClass="entr" presetSubtype="0" fill="hold" grpId="0" nodeType="withEffect">
                                  <p:stCondLst>
                                    <p:cond delay="0"/>
                                  </p:stCondLst>
                                  <p:childTnLst>
                                    <p:set>
                                      <p:cBhvr>
                                        <p:cTn id="14" dur="1" fill="hold">
                                          <p:stCondLst>
                                            <p:cond delay="0"/>
                                          </p:stCondLst>
                                        </p:cTn>
                                        <p:tgtEl>
                                          <p:spTgt spid="16387">
                                            <p:txEl>
                                              <p:pRg st="2" end="2"/>
                                            </p:txEl>
                                          </p:spTgt>
                                        </p:tgtEl>
                                        <p:attrNameLst>
                                          <p:attrName>style.visibility</p:attrName>
                                        </p:attrNameLst>
                                      </p:cBhvr>
                                      <p:to>
                                        <p:strVal val="visible"/>
                                      </p:to>
                                    </p:set>
                                    <p:animEffect transition="in" filter="dissolve">
                                      <p:cBhvr>
                                        <p:cTn id="15" dur="500"/>
                                        <p:tgtEl>
                                          <p:spTgt spid="16387">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9" presetClass="entr" presetSubtype="0" fill="hold" grpId="0" nodeType="clickEffect">
                                  <p:stCondLst>
                                    <p:cond delay="0"/>
                                  </p:stCondLst>
                                  <p:childTnLst>
                                    <p:set>
                                      <p:cBhvr>
                                        <p:cTn id="19" dur="1" fill="hold">
                                          <p:stCondLst>
                                            <p:cond delay="0"/>
                                          </p:stCondLst>
                                        </p:cTn>
                                        <p:tgtEl>
                                          <p:spTgt spid="16387">
                                            <p:txEl>
                                              <p:pRg st="3" end="3"/>
                                            </p:txEl>
                                          </p:spTgt>
                                        </p:tgtEl>
                                        <p:attrNameLst>
                                          <p:attrName>style.visibility</p:attrName>
                                        </p:attrNameLst>
                                      </p:cBhvr>
                                      <p:to>
                                        <p:strVal val="visible"/>
                                      </p:to>
                                    </p:set>
                                    <p:animEffect transition="in" filter="dissolve">
                                      <p:cBhvr>
                                        <p:cTn id="20" dur="500"/>
                                        <p:tgtEl>
                                          <p:spTgt spid="16387">
                                            <p:txEl>
                                              <p:pRg st="3" end="3"/>
                                            </p:txEl>
                                          </p:spTgt>
                                        </p:tgtEl>
                                      </p:cBhvr>
                                    </p:animEffect>
                                  </p:childTnLst>
                                </p:cTn>
                              </p:par>
                            </p:childTnLst>
                          </p:cTn>
                        </p:par>
                        <p:par>
                          <p:cTn id="21" fill="hold">
                            <p:stCondLst>
                              <p:cond delay="500"/>
                            </p:stCondLst>
                            <p:childTnLst>
                              <p:par>
                                <p:cTn id="22" presetID="1" presetClass="entr" presetSubtype="0" fill="hold" grpId="0" nodeType="afterEffect">
                                  <p:stCondLst>
                                    <p:cond delay="0"/>
                                  </p:stCondLst>
                                  <p:iterate type="wd">
                                    <p:tmAbs val="300"/>
                                  </p:iterate>
                                  <p:childTnLst>
                                    <p:set>
                                      <p:cBhvr>
                                        <p:cTn id="23"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7" grpId="0" build="p"/>
      <p:bldP spid="6"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457200" y="457200"/>
            <a:ext cx="8440738" cy="792163"/>
          </a:xfrm>
        </p:spPr>
        <p:txBody>
          <a:bodyPr/>
          <a:lstStyle/>
          <a:p>
            <a:r>
              <a:rPr lang="en-US" sz="4000" dirty="0" smtClean="0">
                <a:solidFill>
                  <a:srgbClr val="9933FF"/>
                </a:solidFill>
                <a:latin typeface="Garamond" pitchFamily="18" charset="0"/>
              </a:rPr>
              <a:t>2.1 Demo #1: Factorial (1/3)</a:t>
            </a:r>
          </a:p>
        </p:txBody>
      </p:sp>
      <p:sp>
        <p:nvSpPr>
          <p:cNvPr id="21508" name="Footer Placeholder 3"/>
          <p:cNvSpPr>
            <a:spLocks noGrp="1"/>
          </p:cNvSpPr>
          <p:nvPr>
            <p:ph type="ftr" sz="quarter" idx="10"/>
          </p:nvPr>
        </p:nvSpPr>
        <p:spPr>
          <a:noFill/>
        </p:spPr>
        <p:txBody>
          <a:bodyPr/>
          <a:lstStyle/>
          <a:p>
            <a:pPr algn="l"/>
            <a:r>
              <a:rPr lang="en-US" sz="1000" dirty="0" smtClean="0">
                <a:latin typeface="Arial" pitchFamily="34" charset="0"/>
                <a:cs typeface="Arial" pitchFamily="34" charset="0"/>
              </a:rPr>
              <a:t>CS1010 (AY2012/13 Semester 1)</a:t>
            </a:r>
          </a:p>
        </p:txBody>
      </p:sp>
      <p:sp>
        <p:nvSpPr>
          <p:cNvPr id="21509" name="Slide Number Placeholder 4"/>
          <p:cNvSpPr>
            <a:spLocks noGrp="1"/>
          </p:cNvSpPr>
          <p:nvPr>
            <p:ph type="sldNum" sz="quarter" idx="11"/>
          </p:nvPr>
        </p:nvSpPr>
        <p:spPr>
          <a:noFill/>
        </p:spPr>
        <p:txBody>
          <a:bodyPr/>
          <a:lstStyle/>
          <a:p>
            <a:r>
              <a:rPr lang="en-US" dirty="0" smtClean="0">
                <a:latin typeface="Arial" pitchFamily="34" charset="0"/>
                <a:cs typeface="Arial" pitchFamily="34" charset="0"/>
              </a:rPr>
              <a:t>Week9 - </a:t>
            </a:r>
            <a:fld id="{639656C1-A481-426A-BCB7-A01C86F4869B}" type="slidenum">
              <a:rPr lang="en-US" smtClean="0">
                <a:latin typeface="Arial" pitchFamily="34" charset="0"/>
                <a:cs typeface="Arial" pitchFamily="34" charset="0"/>
              </a:rPr>
              <a:pPr/>
              <a:t>14</a:t>
            </a:fld>
            <a:endParaRPr lang="en-US" dirty="0" smtClean="0">
              <a:latin typeface="Arial" pitchFamily="34" charset="0"/>
              <a:cs typeface="Arial" pitchFamily="34" charset="0"/>
            </a:endParaRPr>
          </a:p>
        </p:txBody>
      </p:sp>
      <p:sp>
        <p:nvSpPr>
          <p:cNvPr id="12" name="TextBox 11"/>
          <p:cNvSpPr txBox="1"/>
          <p:nvPr/>
        </p:nvSpPr>
        <p:spPr>
          <a:xfrm>
            <a:off x="337457" y="1295400"/>
            <a:ext cx="5301343" cy="461665"/>
          </a:xfrm>
          <a:prstGeom prst="rect">
            <a:avLst/>
          </a:prstGeom>
          <a:ln w="12700"/>
          <a:effectLst>
            <a:outerShdw blurRad="50800" dist="38100" dir="2700000" algn="tl" rotWithShape="0">
              <a:prstClr val="black">
                <a:alpha val="40000"/>
              </a:prstClr>
            </a:outerShdw>
          </a:effectLst>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r>
              <a:rPr lang="en-US" sz="2400" i="1" dirty="0" smtClean="0"/>
              <a:t>n</a:t>
            </a:r>
            <a:r>
              <a:rPr lang="en-US" sz="2400" dirty="0" smtClean="0"/>
              <a:t>! = </a:t>
            </a:r>
            <a:r>
              <a:rPr lang="en-US" sz="2400" i="1" dirty="0" smtClean="0"/>
              <a:t>n</a:t>
            </a:r>
            <a:r>
              <a:rPr lang="en-US" sz="2400" dirty="0" smtClean="0"/>
              <a:t> </a:t>
            </a:r>
            <a:r>
              <a:rPr lang="en-US" sz="2400" dirty="0" smtClean="0">
                <a:sym typeface="Symbol"/>
              </a:rPr>
              <a:t> </a:t>
            </a:r>
            <a:r>
              <a:rPr lang="en-US" sz="2400" i="1" dirty="0" smtClean="0">
                <a:sym typeface="Symbol"/>
              </a:rPr>
              <a:t>(n</a:t>
            </a:r>
            <a:r>
              <a:rPr lang="en-US" sz="2400" dirty="0" smtClean="0">
                <a:sym typeface="Symbol"/>
              </a:rPr>
              <a:t> – 1</a:t>
            </a:r>
            <a:r>
              <a:rPr lang="en-US" sz="2400" i="1" dirty="0" smtClean="0">
                <a:sym typeface="Symbol"/>
              </a:rPr>
              <a:t>)</a:t>
            </a:r>
            <a:r>
              <a:rPr lang="en-US" sz="2400" dirty="0" smtClean="0">
                <a:sym typeface="Symbol"/>
              </a:rPr>
              <a:t>  </a:t>
            </a:r>
            <a:r>
              <a:rPr lang="en-US" sz="2400" i="1" dirty="0" smtClean="0">
                <a:sym typeface="Symbol"/>
              </a:rPr>
              <a:t>(n</a:t>
            </a:r>
            <a:r>
              <a:rPr lang="en-US" sz="2400" dirty="0" smtClean="0">
                <a:sym typeface="Symbol"/>
              </a:rPr>
              <a:t> – 2</a:t>
            </a:r>
            <a:r>
              <a:rPr lang="en-US" sz="2400" i="1" dirty="0" smtClean="0">
                <a:sym typeface="Symbol"/>
              </a:rPr>
              <a:t>)</a:t>
            </a:r>
            <a:r>
              <a:rPr lang="en-US" sz="2400" dirty="0" smtClean="0">
                <a:sym typeface="Symbol"/>
              </a:rPr>
              <a:t>  …  2  1</a:t>
            </a:r>
            <a:r>
              <a:rPr lang="en-US" sz="2400" dirty="0" smtClean="0"/>
              <a:t>  </a:t>
            </a:r>
            <a:endParaRPr lang="en-SG" sz="2400" dirty="0"/>
          </a:p>
        </p:txBody>
      </p:sp>
      <p:sp>
        <p:nvSpPr>
          <p:cNvPr id="13" name="TextBox 12"/>
          <p:cNvSpPr txBox="1"/>
          <p:nvPr/>
        </p:nvSpPr>
        <p:spPr>
          <a:xfrm>
            <a:off x="887105" y="4717575"/>
            <a:ext cx="5029200" cy="1200329"/>
          </a:xfrm>
          <a:prstGeom prst="rect">
            <a:avLst/>
          </a:prstGeom>
          <a:noFill/>
          <a:ln>
            <a:solidFill>
              <a:schemeClr val="tx1">
                <a:lumMod val="50000"/>
                <a:lumOff val="50000"/>
              </a:schemeClr>
            </a:solidFill>
          </a:ln>
        </p:spPr>
        <p:txBody>
          <a:bodyPr wrap="square" rtlCol="0">
            <a:spAutoFit/>
          </a:bodyPr>
          <a:lstStyle/>
          <a:p>
            <a:r>
              <a:rPr lang="en-US" dirty="0" smtClean="0"/>
              <a:t>Note: All these versions work only for n &lt; 13, due to the range of values permissible for type int. This is the limitation of the data type, not a limitation of the problem-solving model.</a:t>
            </a:r>
            <a:endParaRPr lang="en-SG" dirty="0"/>
          </a:p>
        </p:txBody>
      </p:sp>
      <p:sp>
        <p:nvSpPr>
          <p:cNvPr id="22" name="TextBox 21"/>
          <p:cNvSpPr txBox="1"/>
          <p:nvPr/>
        </p:nvSpPr>
        <p:spPr>
          <a:xfrm>
            <a:off x="1929292" y="3178791"/>
            <a:ext cx="3245081" cy="830997"/>
          </a:xfrm>
          <a:prstGeom prst="rect">
            <a:avLst/>
          </a:prstGeom>
          <a:ln w="12700"/>
          <a:effectLst>
            <a:outerShdw blurRad="50800" dist="38100" dir="2700000" algn="tl" rotWithShape="0">
              <a:prstClr val="black">
                <a:alpha val="40000"/>
              </a:prstClr>
            </a:outerShdw>
          </a:effectLst>
        </p:spPr>
        <p:style>
          <a:lnRef idx="1">
            <a:schemeClr val="accent5"/>
          </a:lnRef>
          <a:fillRef idx="2">
            <a:schemeClr val="accent5"/>
          </a:fillRef>
          <a:effectRef idx="1">
            <a:schemeClr val="accent5"/>
          </a:effectRef>
          <a:fontRef idx="minor">
            <a:schemeClr val="dk1"/>
          </a:fontRef>
        </p:style>
        <p:txBody>
          <a:bodyPr wrap="square" rtlCol="0">
            <a:spAutoFit/>
          </a:bodyPr>
          <a:lstStyle/>
          <a:p>
            <a:r>
              <a:rPr lang="en-US" sz="2400" i="1" dirty="0" smtClean="0"/>
              <a:t>n </a:t>
            </a:r>
            <a:r>
              <a:rPr lang="en-US" sz="2400" dirty="0" smtClean="0"/>
              <a:t>! = </a:t>
            </a:r>
            <a:r>
              <a:rPr lang="en-US" sz="2400" i="1" dirty="0" smtClean="0"/>
              <a:t>n</a:t>
            </a:r>
            <a:r>
              <a:rPr lang="en-US" sz="2400" dirty="0" smtClean="0"/>
              <a:t> </a:t>
            </a:r>
            <a:r>
              <a:rPr lang="en-US" sz="2400" dirty="0" smtClean="0">
                <a:sym typeface="Symbol"/>
              </a:rPr>
              <a:t> (</a:t>
            </a:r>
            <a:r>
              <a:rPr lang="en-US" sz="2400" i="1" dirty="0" smtClean="0">
                <a:sym typeface="Symbol"/>
              </a:rPr>
              <a:t>n</a:t>
            </a:r>
            <a:r>
              <a:rPr lang="en-US" sz="2400" dirty="0" smtClean="0">
                <a:sym typeface="Symbol"/>
              </a:rPr>
              <a:t> – 1) !</a:t>
            </a:r>
          </a:p>
          <a:p>
            <a:r>
              <a:rPr lang="en-US" sz="2400" dirty="0" smtClean="0">
                <a:sym typeface="Symbol"/>
              </a:rPr>
              <a:t>0 ! = 1</a:t>
            </a:r>
            <a:r>
              <a:rPr lang="en-US" sz="2400" dirty="0" smtClean="0"/>
              <a:t>  </a:t>
            </a:r>
            <a:endParaRPr lang="en-SG" sz="2400" dirty="0"/>
          </a:p>
        </p:txBody>
      </p:sp>
      <p:sp>
        <p:nvSpPr>
          <p:cNvPr id="2" name="Right Brace 1"/>
          <p:cNvSpPr/>
          <p:nvPr/>
        </p:nvSpPr>
        <p:spPr bwMode="auto">
          <a:xfrm rot="5400000">
            <a:off x="3350525" y="143295"/>
            <a:ext cx="409433" cy="3835020"/>
          </a:xfrm>
          <a:prstGeom prst="rightBrace">
            <a:avLst>
              <a:gd name="adj1" fmla="val 71667"/>
              <a:gd name="adj2" fmla="val 50000"/>
            </a:avLst>
          </a:prstGeom>
          <a:solidFill>
            <a:schemeClr val="accent1"/>
          </a:solidFill>
          <a:ln w="12700" cap="sq"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cs typeface="Arial" charset="0"/>
            </a:endParaRPr>
          </a:p>
        </p:txBody>
      </p:sp>
      <p:sp>
        <p:nvSpPr>
          <p:cNvPr id="23" name="TextBox 22"/>
          <p:cNvSpPr txBox="1"/>
          <p:nvPr/>
        </p:nvSpPr>
        <p:spPr>
          <a:xfrm>
            <a:off x="2688609" y="2387221"/>
            <a:ext cx="1787858" cy="461665"/>
          </a:xfrm>
          <a:prstGeom prst="rect">
            <a:avLst/>
          </a:prstGeom>
          <a:ln w="12700"/>
          <a:effectLst>
            <a:outerShdw blurRad="50800" dist="38100" dir="2700000" algn="tl" rotWithShape="0">
              <a:prstClr val="black">
                <a:alpha val="40000"/>
              </a:prstClr>
            </a:outerShdw>
          </a:effectLst>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r>
              <a:rPr lang="en-US" sz="2400" dirty="0" smtClean="0">
                <a:sym typeface="Symbol"/>
              </a:rPr>
              <a:t>(</a:t>
            </a:r>
            <a:r>
              <a:rPr lang="en-US" sz="2400" i="1" dirty="0" smtClean="0">
                <a:sym typeface="Symbol"/>
              </a:rPr>
              <a:t>n</a:t>
            </a:r>
            <a:r>
              <a:rPr lang="en-US" sz="2400" dirty="0" smtClean="0">
                <a:sym typeface="Symbol"/>
              </a:rPr>
              <a:t> – 1)</a:t>
            </a:r>
            <a:r>
              <a:rPr lang="en-US" sz="2400" i="1" dirty="0" smtClean="0">
                <a:sym typeface="Symbol"/>
              </a:rPr>
              <a:t> </a:t>
            </a:r>
            <a:r>
              <a:rPr lang="en-US" sz="2400" dirty="0" smtClean="0">
                <a:sym typeface="Symbol"/>
              </a:rPr>
              <a:t>! </a:t>
            </a:r>
            <a:endParaRPr lang="en-SG" sz="2400" dirty="0"/>
          </a:p>
        </p:txBody>
      </p:sp>
      <p:sp>
        <p:nvSpPr>
          <p:cNvPr id="24" name="TextBox 23"/>
          <p:cNvSpPr txBox="1"/>
          <p:nvPr/>
        </p:nvSpPr>
        <p:spPr>
          <a:xfrm>
            <a:off x="5174373" y="2202554"/>
            <a:ext cx="3300384" cy="830997"/>
          </a:xfrm>
          <a:prstGeom prst="rect">
            <a:avLst/>
          </a:prstGeom>
          <a:solidFill>
            <a:srgbClr val="FFFF00"/>
          </a:solidFill>
          <a:ln w="12700">
            <a:solidFill>
              <a:srgbClr val="FFFF00"/>
            </a:solidFill>
          </a:ln>
          <a:effectLst>
            <a:outerShdw blurRad="50800" dist="38100" dir="2700000" algn="tl" rotWithShape="0">
              <a:prstClr val="black">
                <a:alpha val="40000"/>
              </a:prstClr>
            </a:outerShdw>
          </a:effectLst>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r>
              <a:rPr lang="en-US" sz="2400" b="1" i="1" dirty="0" smtClean="0">
                <a:solidFill>
                  <a:srgbClr val="FF0000"/>
                </a:solidFill>
              </a:rPr>
              <a:t>Thinking Factorial </a:t>
            </a:r>
          </a:p>
          <a:p>
            <a:pPr algn="ctr"/>
            <a:r>
              <a:rPr lang="en-US" sz="2400" b="1" i="1" dirty="0" smtClean="0">
                <a:solidFill>
                  <a:srgbClr val="FF0000"/>
                </a:solidFill>
              </a:rPr>
              <a:t>Recursively</a:t>
            </a:r>
            <a:endParaRPr lang="en-SG" sz="2400" b="1" dirty="0">
              <a:solidFill>
                <a:srgbClr val="FF0000"/>
              </a:solidFill>
            </a:endParaRPr>
          </a:p>
        </p:txBody>
      </p:sp>
    </p:spTree>
    <p:extLst>
      <p:ext uri="{BB962C8B-B14F-4D97-AF65-F5344CB8AC3E}">
        <p14:creationId xmlns:p14="http://schemas.microsoft.com/office/powerpoint/2010/main" val="258295330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anim calcmode="lin" valueType="num">
                                      <p:cBhvr>
                                        <p:cTn id="7" dur="500" fill="hold"/>
                                        <p:tgtEl>
                                          <p:spTgt spid="24"/>
                                        </p:tgtEl>
                                        <p:attrNameLst>
                                          <p:attrName>ppt_w</p:attrName>
                                        </p:attrNameLst>
                                      </p:cBhvr>
                                      <p:tavLst>
                                        <p:tav tm="0">
                                          <p:val>
                                            <p:fltVal val="0"/>
                                          </p:val>
                                        </p:tav>
                                        <p:tav tm="100000">
                                          <p:val>
                                            <p:strVal val="#ppt_w"/>
                                          </p:val>
                                        </p:tav>
                                      </p:tavLst>
                                    </p:anim>
                                    <p:anim calcmode="lin" valueType="num">
                                      <p:cBhvr>
                                        <p:cTn id="8" dur="500" fill="hold"/>
                                        <p:tgtEl>
                                          <p:spTgt spid="24"/>
                                        </p:tgtEl>
                                        <p:attrNameLst>
                                          <p:attrName>ppt_h</p:attrName>
                                        </p:attrNameLst>
                                      </p:cBhvr>
                                      <p:tavLst>
                                        <p:tav tm="0">
                                          <p:val>
                                            <p:fltVal val="0"/>
                                          </p:val>
                                        </p:tav>
                                        <p:tav tm="100000">
                                          <p:val>
                                            <p:strVal val="#ppt_h"/>
                                          </p:val>
                                        </p:tav>
                                      </p:tavLst>
                                    </p:anim>
                                    <p:animEffect transition="in" filter="fade">
                                      <p:cBhvr>
                                        <p:cTn id="9" dur="500"/>
                                        <p:tgtEl>
                                          <p:spTgt spid="24"/>
                                        </p:tgtEl>
                                      </p:cBhvr>
                                    </p:animEffect>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grpId="0" nodeType="clickEffect">
                                  <p:stCondLst>
                                    <p:cond delay="0"/>
                                  </p:stCondLst>
                                  <p:childTnLst>
                                    <p:set>
                                      <p:cBhvr>
                                        <p:cTn id="13" dur="1" fill="hold">
                                          <p:stCondLst>
                                            <p:cond delay="0"/>
                                          </p:stCondLst>
                                        </p:cTn>
                                        <p:tgtEl>
                                          <p:spTgt spid="23"/>
                                        </p:tgtEl>
                                        <p:attrNameLst>
                                          <p:attrName>style.visibility</p:attrName>
                                        </p:attrNameLst>
                                      </p:cBhvr>
                                      <p:to>
                                        <p:strVal val="visible"/>
                                      </p:to>
                                    </p:set>
                                    <p:animEffect transition="in" filter="barn(inVertical)">
                                      <p:cBhvr>
                                        <p:cTn id="14" dur="500"/>
                                        <p:tgtEl>
                                          <p:spTgt spid="23"/>
                                        </p:tgtEl>
                                      </p:cBhvr>
                                    </p:animEffect>
                                  </p:childTnLst>
                                </p:cTn>
                              </p:par>
                              <p:par>
                                <p:cTn id="15" presetID="16" presetClass="entr" presetSubtype="21" fill="hold" grpId="0" nodeType="with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barn(inVertical)">
                                      <p:cBhvr>
                                        <p:cTn id="17" dur="500"/>
                                        <p:tgtEl>
                                          <p:spTgt spid="2"/>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22"/>
                                        </p:tgtEl>
                                        <p:attrNameLst>
                                          <p:attrName>style.visibility</p:attrName>
                                        </p:attrNameLst>
                                      </p:cBhvr>
                                      <p:to>
                                        <p:strVal val="visible"/>
                                      </p:to>
                                    </p:set>
                                    <p:animEffect transition="in" filter="barn(inVertical)">
                                      <p:cBhvr>
                                        <p:cTn id="22" dur="500"/>
                                        <p:tgtEl>
                                          <p:spTgt spid="22"/>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13"/>
                                        </p:tgtEl>
                                        <p:attrNameLst>
                                          <p:attrName>style.visibility</p:attrName>
                                        </p:attrNameLst>
                                      </p:cBhvr>
                                      <p:to>
                                        <p:strVal val="visible"/>
                                      </p:to>
                                    </p:set>
                                    <p:animEffect transition="in" filter="dissolve">
                                      <p:cBhvr>
                                        <p:cTn id="2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22" grpId="0" animBg="1"/>
      <p:bldP spid="2" grpId="0" animBg="1"/>
      <p:bldP spid="23" grpId="0" animBg="1"/>
      <p:bldP spid="24"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457200" y="457200"/>
            <a:ext cx="8440738" cy="792163"/>
          </a:xfrm>
        </p:spPr>
        <p:txBody>
          <a:bodyPr/>
          <a:lstStyle/>
          <a:p>
            <a:r>
              <a:rPr lang="en-US" sz="4000" dirty="0" smtClean="0">
                <a:solidFill>
                  <a:srgbClr val="9933FF"/>
                </a:solidFill>
                <a:latin typeface="Garamond" pitchFamily="18" charset="0"/>
              </a:rPr>
              <a:t>2.1 Demo #1: Factorial (2/3)</a:t>
            </a:r>
          </a:p>
        </p:txBody>
      </p:sp>
      <p:sp>
        <p:nvSpPr>
          <p:cNvPr id="21509" name="Slide Number Placeholder 4"/>
          <p:cNvSpPr>
            <a:spLocks noGrp="1"/>
          </p:cNvSpPr>
          <p:nvPr>
            <p:ph type="sldNum" sz="quarter" idx="11"/>
          </p:nvPr>
        </p:nvSpPr>
        <p:spPr>
          <a:noFill/>
        </p:spPr>
        <p:txBody>
          <a:bodyPr/>
          <a:lstStyle/>
          <a:p>
            <a:r>
              <a:rPr lang="en-US" dirty="0" smtClean="0">
                <a:latin typeface="Arial" pitchFamily="34" charset="0"/>
                <a:cs typeface="Arial" pitchFamily="34" charset="0"/>
              </a:rPr>
              <a:t>Week11 - </a:t>
            </a:r>
            <a:fld id="{639656C1-A481-426A-BCB7-A01C86F4869B}" type="slidenum">
              <a:rPr lang="en-US" smtClean="0">
                <a:latin typeface="Arial" pitchFamily="34" charset="0"/>
                <a:cs typeface="Arial" pitchFamily="34" charset="0"/>
              </a:rPr>
              <a:pPr/>
              <a:t>15</a:t>
            </a:fld>
            <a:endParaRPr lang="en-US" dirty="0" smtClean="0">
              <a:latin typeface="Arial" pitchFamily="34" charset="0"/>
              <a:cs typeface="Arial" pitchFamily="34" charset="0"/>
            </a:endParaRPr>
          </a:p>
        </p:txBody>
      </p:sp>
      <p:sp>
        <p:nvSpPr>
          <p:cNvPr id="12" name="TextBox 11"/>
          <p:cNvSpPr txBox="1"/>
          <p:nvPr/>
        </p:nvSpPr>
        <p:spPr>
          <a:xfrm>
            <a:off x="337457" y="1295400"/>
            <a:ext cx="5301343" cy="461665"/>
          </a:xfrm>
          <a:prstGeom prst="rect">
            <a:avLst/>
          </a:prstGeom>
          <a:ln w="12700"/>
          <a:effectLst>
            <a:outerShdw blurRad="50800" dist="38100" dir="2700000" algn="tl" rotWithShape="0">
              <a:prstClr val="black">
                <a:alpha val="40000"/>
              </a:prstClr>
            </a:outerShdw>
          </a:effectLst>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r>
              <a:rPr lang="en-US" sz="2400" i="1" dirty="0" smtClean="0"/>
              <a:t>Thinking Factorial Recursively</a:t>
            </a:r>
            <a:endParaRPr lang="en-SG" sz="2400" dirty="0"/>
          </a:p>
        </p:txBody>
      </p:sp>
      <p:sp>
        <p:nvSpPr>
          <p:cNvPr id="15" name="TextBox 14"/>
          <p:cNvSpPr txBox="1"/>
          <p:nvPr/>
        </p:nvSpPr>
        <p:spPr>
          <a:xfrm>
            <a:off x="841248" y="3919097"/>
            <a:ext cx="4401312" cy="2308324"/>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tabLst>
                <a:tab pos="268288" algn="l"/>
                <a:tab pos="536575" algn="l"/>
                <a:tab pos="804863" algn="l"/>
              </a:tabLst>
            </a:pPr>
            <a:r>
              <a:rPr lang="en-US" b="1" dirty="0" smtClean="0">
                <a:solidFill>
                  <a:srgbClr val="800000"/>
                </a:solidFill>
                <a:latin typeface="Courier New" pitchFamily="49" charset="0"/>
                <a:cs typeface="Courier New" pitchFamily="49" charset="0"/>
              </a:rPr>
              <a:t>// Pre-</a:t>
            </a:r>
            <a:r>
              <a:rPr lang="en-US" b="1" dirty="0" err="1" smtClean="0">
                <a:solidFill>
                  <a:srgbClr val="800000"/>
                </a:solidFill>
                <a:latin typeface="Courier New" pitchFamily="49" charset="0"/>
                <a:cs typeface="Courier New" pitchFamily="49" charset="0"/>
              </a:rPr>
              <a:t>cond</a:t>
            </a:r>
            <a:r>
              <a:rPr lang="en-US" b="1" dirty="0" smtClean="0">
                <a:solidFill>
                  <a:srgbClr val="800000"/>
                </a:solidFill>
                <a:latin typeface="Courier New" pitchFamily="49" charset="0"/>
                <a:cs typeface="Courier New" pitchFamily="49" charset="0"/>
              </a:rPr>
              <a:t>: n &gt;= 0</a:t>
            </a:r>
          </a:p>
          <a:p>
            <a:pPr>
              <a:tabLst>
                <a:tab pos="268288" algn="l"/>
                <a:tab pos="536575" algn="l"/>
                <a:tab pos="804863" algn="l"/>
              </a:tabLst>
            </a:pPr>
            <a:r>
              <a:rPr lang="en-US" b="1" dirty="0" err="1" smtClean="0">
                <a:solidFill>
                  <a:srgbClr val="0000FF"/>
                </a:solidFill>
                <a:latin typeface="Courier New" pitchFamily="49" charset="0"/>
                <a:cs typeface="Courier New" pitchFamily="49" charset="0"/>
              </a:rPr>
              <a:t>int</a:t>
            </a:r>
            <a:r>
              <a:rPr lang="en-US" b="1" dirty="0" smtClean="0">
                <a:latin typeface="Courier New" pitchFamily="49" charset="0"/>
                <a:cs typeface="Courier New" pitchFamily="49" charset="0"/>
              </a:rPr>
              <a:t> factorial(</a:t>
            </a:r>
            <a:r>
              <a:rPr lang="en-US" b="1" dirty="0" err="1" smtClean="0">
                <a:solidFill>
                  <a:srgbClr val="0000FF"/>
                </a:solidFill>
                <a:latin typeface="Courier New" pitchFamily="49" charset="0"/>
                <a:cs typeface="Courier New" pitchFamily="49" charset="0"/>
              </a:rPr>
              <a:t>int</a:t>
            </a:r>
            <a:r>
              <a:rPr lang="en-US" b="1" dirty="0" smtClean="0">
                <a:latin typeface="Courier New" pitchFamily="49" charset="0"/>
                <a:cs typeface="Courier New" pitchFamily="49" charset="0"/>
              </a:rPr>
              <a:t> n)</a:t>
            </a:r>
          </a:p>
          <a:p>
            <a:pPr>
              <a:tabLst>
                <a:tab pos="268288" algn="l"/>
                <a:tab pos="536575" algn="l"/>
                <a:tab pos="804863" algn="l"/>
              </a:tabLst>
            </a:pPr>
            <a:r>
              <a:rPr lang="en-US" b="1" dirty="0" smtClean="0">
                <a:latin typeface="Courier New" pitchFamily="49" charset="0"/>
                <a:cs typeface="Courier New" pitchFamily="49" charset="0"/>
              </a:rPr>
              <a:t>{</a:t>
            </a:r>
          </a:p>
          <a:p>
            <a:pPr>
              <a:tabLst>
                <a:tab pos="268288" algn="l"/>
                <a:tab pos="536575" algn="l"/>
                <a:tab pos="804863" algn="l"/>
              </a:tabLst>
            </a:pPr>
            <a:r>
              <a:rPr lang="en-US" b="1" dirty="0" smtClean="0">
                <a:latin typeface="Courier New" pitchFamily="49" charset="0"/>
                <a:cs typeface="Courier New" pitchFamily="49" charset="0"/>
              </a:rPr>
              <a:t>	</a:t>
            </a:r>
            <a:r>
              <a:rPr lang="en-US" b="1" dirty="0" smtClean="0">
                <a:solidFill>
                  <a:srgbClr val="0000FF"/>
                </a:solidFill>
                <a:latin typeface="Courier New" pitchFamily="49" charset="0"/>
                <a:cs typeface="Courier New" pitchFamily="49" charset="0"/>
              </a:rPr>
              <a:t>if</a:t>
            </a:r>
            <a:r>
              <a:rPr lang="en-US" b="1" dirty="0" smtClean="0">
                <a:latin typeface="Courier New" pitchFamily="49" charset="0"/>
                <a:cs typeface="Courier New" pitchFamily="49" charset="0"/>
              </a:rPr>
              <a:t> (n == </a:t>
            </a:r>
            <a:r>
              <a:rPr lang="en-US" b="1" dirty="0" smtClean="0">
                <a:solidFill>
                  <a:srgbClr val="006600"/>
                </a:solidFill>
                <a:latin typeface="Courier New" pitchFamily="49" charset="0"/>
                <a:cs typeface="Courier New" pitchFamily="49" charset="0"/>
              </a:rPr>
              <a:t>0</a:t>
            </a:r>
            <a:r>
              <a:rPr lang="en-US" b="1" dirty="0" smtClean="0">
                <a:latin typeface="Courier New" pitchFamily="49" charset="0"/>
                <a:cs typeface="Courier New" pitchFamily="49" charset="0"/>
              </a:rPr>
              <a:t>) </a:t>
            </a:r>
          </a:p>
          <a:p>
            <a:pPr>
              <a:tabLst>
                <a:tab pos="268288" algn="l"/>
                <a:tab pos="536575" algn="l"/>
                <a:tab pos="804863" algn="l"/>
              </a:tabLst>
            </a:pPr>
            <a:r>
              <a:rPr lang="en-US" b="1" dirty="0" smtClean="0">
                <a:latin typeface="Courier New" pitchFamily="49" charset="0"/>
                <a:cs typeface="Courier New" pitchFamily="49" charset="0"/>
              </a:rPr>
              <a:t>		</a:t>
            </a:r>
            <a:r>
              <a:rPr lang="en-US" b="1" dirty="0" smtClean="0">
                <a:solidFill>
                  <a:srgbClr val="0000FF"/>
                </a:solidFill>
                <a:latin typeface="Courier New" pitchFamily="49" charset="0"/>
                <a:cs typeface="Courier New" pitchFamily="49" charset="0"/>
              </a:rPr>
              <a:t>return</a:t>
            </a:r>
            <a:r>
              <a:rPr lang="en-US" b="1" dirty="0" smtClean="0">
                <a:latin typeface="Courier New" pitchFamily="49" charset="0"/>
                <a:cs typeface="Courier New" pitchFamily="49" charset="0"/>
              </a:rPr>
              <a:t> </a:t>
            </a:r>
            <a:r>
              <a:rPr lang="en-US" b="1" dirty="0" smtClean="0">
                <a:solidFill>
                  <a:srgbClr val="006600"/>
                </a:solidFill>
                <a:latin typeface="Courier New" pitchFamily="49" charset="0"/>
                <a:cs typeface="Courier New" pitchFamily="49" charset="0"/>
              </a:rPr>
              <a:t>1</a:t>
            </a:r>
            <a:r>
              <a:rPr lang="en-US" b="1" dirty="0" smtClean="0">
                <a:latin typeface="Courier New" pitchFamily="49" charset="0"/>
                <a:cs typeface="Courier New" pitchFamily="49" charset="0"/>
              </a:rPr>
              <a:t>;</a:t>
            </a:r>
          </a:p>
          <a:p>
            <a:pPr>
              <a:tabLst>
                <a:tab pos="268288" algn="l"/>
                <a:tab pos="536575" algn="l"/>
                <a:tab pos="804863" algn="l"/>
              </a:tabLst>
            </a:pPr>
            <a:r>
              <a:rPr lang="en-US" b="1" dirty="0" smtClean="0">
                <a:latin typeface="Courier New" pitchFamily="49" charset="0"/>
                <a:cs typeface="Courier New" pitchFamily="49" charset="0"/>
              </a:rPr>
              <a:t>	</a:t>
            </a:r>
            <a:r>
              <a:rPr lang="en-US" b="1" dirty="0" smtClean="0">
                <a:solidFill>
                  <a:srgbClr val="0000FF"/>
                </a:solidFill>
                <a:latin typeface="Courier New" pitchFamily="49" charset="0"/>
                <a:cs typeface="Courier New" pitchFamily="49" charset="0"/>
              </a:rPr>
              <a:t>else</a:t>
            </a:r>
          </a:p>
          <a:p>
            <a:pPr>
              <a:tabLst>
                <a:tab pos="268288" algn="l"/>
                <a:tab pos="536575" algn="l"/>
                <a:tab pos="804863" algn="l"/>
              </a:tabLst>
            </a:pPr>
            <a:r>
              <a:rPr lang="en-US" b="1" dirty="0" smtClean="0">
                <a:latin typeface="Courier New" pitchFamily="49" charset="0"/>
                <a:cs typeface="Courier New" pitchFamily="49" charset="0"/>
              </a:rPr>
              <a:t>		</a:t>
            </a:r>
            <a:r>
              <a:rPr lang="en-US" b="1" dirty="0" smtClean="0">
                <a:solidFill>
                  <a:srgbClr val="0000FF"/>
                </a:solidFill>
                <a:latin typeface="Courier New" pitchFamily="49" charset="0"/>
                <a:cs typeface="Courier New" pitchFamily="49" charset="0"/>
              </a:rPr>
              <a:t>return</a:t>
            </a:r>
            <a:r>
              <a:rPr lang="en-US" b="1" dirty="0" smtClean="0">
                <a:latin typeface="Courier New" pitchFamily="49" charset="0"/>
                <a:cs typeface="Courier New" pitchFamily="49" charset="0"/>
              </a:rPr>
              <a:t> n * factorial(n-</a:t>
            </a:r>
            <a:r>
              <a:rPr lang="en-US" b="1" dirty="0" smtClean="0">
                <a:solidFill>
                  <a:srgbClr val="006600"/>
                </a:solidFill>
                <a:latin typeface="Courier New" pitchFamily="49" charset="0"/>
                <a:cs typeface="Courier New" pitchFamily="49" charset="0"/>
              </a:rPr>
              <a:t>1</a:t>
            </a:r>
            <a:r>
              <a:rPr lang="en-US" b="1" dirty="0" smtClean="0">
                <a:latin typeface="Courier New" pitchFamily="49" charset="0"/>
                <a:cs typeface="Courier New" pitchFamily="49" charset="0"/>
              </a:rPr>
              <a:t>);</a:t>
            </a:r>
          </a:p>
          <a:p>
            <a:pPr>
              <a:tabLst>
                <a:tab pos="268288" algn="l"/>
                <a:tab pos="536575" algn="l"/>
                <a:tab pos="804863" algn="l"/>
              </a:tabLst>
            </a:pPr>
            <a:r>
              <a:rPr lang="en-US" b="1" dirty="0" smtClean="0">
                <a:latin typeface="Courier New" pitchFamily="49" charset="0"/>
                <a:cs typeface="Courier New" pitchFamily="49" charset="0"/>
              </a:rPr>
              <a:t>}</a:t>
            </a:r>
          </a:p>
        </p:txBody>
      </p:sp>
      <p:sp>
        <p:nvSpPr>
          <p:cNvPr id="19" name="TextBox 18"/>
          <p:cNvSpPr txBox="1"/>
          <p:nvPr/>
        </p:nvSpPr>
        <p:spPr>
          <a:xfrm>
            <a:off x="5573214" y="4114170"/>
            <a:ext cx="3032759" cy="1569660"/>
          </a:xfrm>
          <a:prstGeom prst="rect">
            <a:avLst/>
          </a:prstGeom>
          <a:noFill/>
        </p:spPr>
        <p:txBody>
          <a:bodyPr wrap="square" rtlCol="0">
            <a:spAutoFit/>
          </a:bodyPr>
          <a:lstStyle/>
          <a:p>
            <a:r>
              <a:rPr lang="en-US" sz="2400" dirty="0" smtClean="0"/>
              <a:t>Calling itself (recursively) achieves repetitive computation.</a:t>
            </a:r>
            <a:endParaRPr lang="en-SG" sz="2400" dirty="0"/>
          </a:p>
        </p:txBody>
      </p:sp>
      <p:sp>
        <p:nvSpPr>
          <p:cNvPr id="16" name="TextBox 15"/>
          <p:cNvSpPr txBox="1"/>
          <p:nvPr/>
        </p:nvSpPr>
        <p:spPr>
          <a:xfrm>
            <a:off x="305878" y="2188779"/>
            <a:ext cx="6381875" cy="1200329"/>
          </a:xfrm>
          <a:prstGeom prst="rect">
            <a:avLst/>
          </a:prstGeom>
          <a:noFill/>
        </p:spPr>
        <p:txBody>
          <a:bodyPr wrap="none" rtlCol="0">
            <a:spAutoFit/>
          </a:bodyPr>
          <a:lstStyle/>
          <a:p>
            <a:r>
              <a:rPr lang="en-US" sz="2400" b="1" i="1" dirty="0" smtClean="0">
                <a:solidFill>
                  <a:srgbClr val="0070C0"/>
                </a:solidFill>
                <a:latin typeface="Times New Roman" pitchFamily="18" charset="0"/>
                <a:cs typeface="Times New Roman" pitchFamily="18" charset="0"/>
              </a:rPr>
              <a:t>                               </a:t>
            </a:r>
            <a:r>
              <a:rPr lang="en-US" sz="2400" b="1" dirty="0">
                <a:solidFill>
                  <a:srgbClr val="0070C0"/>
                </a:solidFill>
                <a:latin typeface="Times New Roman" pitchFamily="18" charset="0"/>
                <a:cs typeface="Times New Roman" pitchFamily="18" charset="0"/>
              </a:rPr>
              <a:t>1</a:t>
            </a:r>
            <a:r>
              <a:rPr lang="en-US" sz="2400" b="1" i="1" dirty="0" smtClean="0">
                <a:solidFill>
                  <a:srgbClr val="0070C0"/>
                </a:solidFill>
                <a:latin typeface="Times New Roman" pitchFamily="18" charset="0"/>
                <a:cs typeface="Times New Roman" pitchFamily="18" charset="0"/>
              </a:rPr>
              <a:t>                                if </a:t>
            </a:r>
            <a:r>
              <a:rPr lang="en-US" sz="2400" b="1" dirty="0" smtClean="0">
                <a:solidFill>
                  <a:srgbClr val="0070C0"/>
                </a:solidFill>
                <a:latin typeface="Times New Roman" pitchFamily="18" charset="0"/>
                <a:cs typeface="Times New Roman" pitchFamily="18" charset="0"/>
              </a:rPr>
              <a:t>  </a:t>
            </a:r>
            <a:r>
              <a:rPr lang="en-US" sz="2400" b="1" i="1" dirty="0" smtClean="0">
                <a:solidFill>
                  <a:srgbClr val="0070C0"/>
                </a:solidFill>
                <a:latin typeface="Times New Roman" pitchFamily="18" charset="0"/>
                <a:cs typeface="Times New Roman" pitchFamily="18" charset="0"/>
              </a:rPr>
              <a:t>n </a:t>
            </a:r>
            <a:r>
              <a:rPr lang="en-US" sz="2400" b="1" dirty="0" smtClean="0">
                <a:solidFill>
                  <a:srgbClr val="0070C0"/>
                </a:solidFill>
                <a:latin typeface="Times New Roman" pitchFamily="18" charset="0"/>
                <a:cs typeface="Times New Roman" pitchFamily="18" charset="0"/>
              </a:rPr>
              <a:t>= </a:t>
            </a:r>
            <a:r>
              <a:rPr lang="en-US" sz="2400" b="1" dirty="0">
                <a:solidFill>
                  <a:srgbClr val="0070C0"/>
                </a:solidFill>
                <a:latin typeface="Times New Roman" pitchFamily="18" charset="0"/>
                <a:cs typeface="Times New Roman" pitchFamily="18" charset="0"/>
              </a:rPr>
              <a:t>0</a:t>
            </a:r>
            <a:endParaRPr lang="en-US" sz="2400" b="1" i="1" dirty="0" smtClean="0">
              <a:solidFill>
                <a:srgbClr val="0070C0"/>
              </a:solidFill>
              <a:latin typeface="Times New Roman" pitchFamily="18" charset="0"/>
              <a:cs typeface="Times New Roman" pitchFamily="18" charset="0"/>
            </a:endParaRPr>
          </a:p>
          <a:p>
            <a:r>
              <a:rPr lang="en-US" sz="2400" b="1" i="1" dirty="0">
                <a:solidFill>
                  <a:srgbClr val="0070C0"/>
                </a:solidFill>
                <a:latin typeface="Times New Roman" pitchFamily="18" charset="0"/>
                <a:cs typeface="Times New Roman" pitchFamily="18" charset="0"/>
              </a:rPr>
              <a:t>f</a:t>
            </a:r>
            <a:r>
              <a:rPr lang="en-US" sz="2400" b="1" i="1" dirty="0" smtClean="0">
                <a:solidFill>
                  <a:srgbClr val="0070C0"/>
                </a:solidFill>
                <a:latin typeface="Times New Roman" pitchFamily="18" charset="0"/>
                <a:cs typeface="Times New Roman" pitchFamily="18" charset="0"/>
              </a:rPr>
              <a:t>actorial </a:t>
            </a:r>
            <a:r>
              <a:rPr lang="en-US" sz="2400" b="1" dirty="0" smtClean="0">
                <a:solidFill>
                  <a:srgbClr val="0070C0"/>
                </a:solidFill>
                <a:latin typeface="Times New Roman" pitchFamily="18" charset="0"/>
                <a:cs typeface="Times New Roman" pitchFamily="18" charset="0"/>
              </a:rPr>
              <a:t>(</a:t>
            </a:r>
            <a:r>
              <a:rPr lang="en-US" sz="2400" b="1" i="1" dirty="0" smtClean="0">
                <a:solidFill>
                  <a:srgbClr val="0070C0"/>
                </a:solidFill>
                <a:latin typeface="Times New Roman" pitchFamily="18" charset="0"/>
                <a:cs typeface="Times New Roman" pitchFamily="18" charset="0"/>
              </a:rPr>
              <a:t>n</a:t>
            </a:r>
            <a:r>
              <a:rPr lang="en-US" sz="2400" b="1" dirty="0" smtClean="0">
                <a:solidFill>
                  <a:srgbClr val="0070C0"/>
                </a:solidFill>
                <a:latin typeface="Times New Roman" pitchFamily="18" charset="0"/>
                <a:cs typeface="Times New Roman" pitchFamily="18" charset="0"/>
              </a:rPr>
              <a:t>) = </a:t>
            </a:r>
          </a:p>
          <a:p>
            <a:r>
              <a:rPr lang="en-US" sz="2400" b="1" i="1" dirty="0" smtClean="0">
                <a:solidFill>
                  <a:srgbClr val="0070C0"/>
                </a:solidFill>
                <a:latin typeface="Times New Roman" pitchFamily="18" charset="0"/>
                <a:cs typeface="Times New Roman" pitchFamily="18" charset="0"/>
              </a:rPr>
              <a:t>                               n* factorial </a:t>
            </a:r>
            <a:r>
              <a:rPr lang="en-US" sz="2400" b="1" dirty="0" smtClean="0">
                <a:solidFill>
                  <a:srgbClr val="0070C0"/>
                </a:solidFill>
                <a:latin typeface="Times New Roman" pitchFamily="18" charset="0"/>
                <a:cs typeface="Times New Roman" pitchFamily="18" charset="0"/>
              </a:rPr>
              <a:t>(</a:t>
            </a:r>
            <a:r>
              <a:rPr lang="en-US" sz="2400" b="1" i="1" dirty="0" smtClean="0">
                <a:solidFill>
                  <a:srgbClr val="0070C0"/>
                </a:solidFill>
                <a:latin typeface="Times New Roman" pitchFamily="18" charset="0"/>
                <a:cs typeface="Times New Roman" pitchFamily="18" charset="0"/>
              </a:rPr>
              <a:t>n</a:t>
            </a:r>
            <a:r>
              <a:rPr lang="en-US" sz="2400" b="1" dirty="0" smtClean="0">
                <a:solidFill>
                  <a:srgbClr val="0070C0"/>
                </a:solidFill>
                <a:latin typeface="Times New Roman" pitchFamily="18" charset="0"/>
                <a:cs typeface="Times New Roman" pitchFamily="18" charset="0"/>
              </a:rPr>
              <a:t>-1)    </a:t>
            </a:r>
            <a:r>
              <a:rPr lang="en-US" sz="2400" b="1" i="1" dirty="0" smtClean="0">
                <a:solidFill>
                  <a:srgbClr val="0070C0"/>
                </a:solidFill>
                <a:latin typeface="Times New Roman" pitchFamily="18" charset="0"/>
                <a:cs typeface="Times New Roman" pitchFamily="18" charset="0"/>
              </a:rPr>
              <a:t>otherwise</a:t>
            </a:r>
            <a:endParaRPr lang="en-US" sz="2400" b="1" i="1" dirty="0">
              <a:solidFill>
                <a:srgbClr val="0070C0"/>
              </a:solidFill>
              <a:latin typeface="Times New Roman" pitchFamily="18" charset="0"/>
              <a:cs typeface="Times New Roman" pitchFamily="18" charset="0"/>
            </a:endParaRPr>
          </a:p>
        </p:txBody>
      </p:sp>
      <p:sp>
        <p:nvSpPr>
          <p:cNvPr id="17" name="Left Brace 16"/>
          <p:cNvSpPr/>
          <p:nvPr/>
        </p:nvSpPr>
        <p:spPr>
          <a:xfrm>
            <a:off x="2292352" y="2341179"/>
            <a:ext cx="228600" cy="990600"/>
          </a:xfrm>
          <a:prstGeom prst="leftBrace">
            <a:avLst>
              <a:gd name="adj1" fmla="val 8333"/>
              <a:gd name="adj2" fmla="val 50000"/>
            </a:avLst>
          </a:prstGeom>
          <a:ln w="28575">
            <a:solidFill>
              <a:srgbClr val="0070C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nvGrpSpPr>
          <p:cNvPr id="29" name="Group 28"/>
          <p:cNvGrpSpPr/>
          <p:nvPr/>
        </p:nvGrpSpPr>
        <p:grpSpPr>
          <a:xfrm>
            <a:off x="4335517" y="3310758"/>
            <a:ext cx="4745419" cy="400110"/>
            <a:chOff x="4335517" y="3310758"/>
            <a:chExt cx="4745419" cy="400110"/>
          </a:xfrm>
        </p:grpSpPr>
        <p:sp>
          <p:nvSpPr>
            <p:cNvPr id="23" name="TextBox 22"/>
            <p:cNvSpPr txBox="1"/>
            <p:nvPr/>
          </p:nvSpPr>
          <p:spPr>
            <a:xfrm>
              <a:off x="5309680" y="3310758"/>
              <a:ext cx="3771256" cy="400110"/>
            </a:xfrm>
            <a:prstGeom prst="rect">
              <a:avLst/>
            </a:prstGeom>
            <a:noFill/>
            <a:ln>
              <a:solidFill>
                <a:srgbClr val="C00000"/>
              </a:solidFill>
            </a:ln>
          </p:spPr>
          <p:txBody>
            <a:bodyPr wrap="square" rtlCol="0">
              <a:spAutoFit/>
            </a:bodyPr>
            <a:lstStyle/>
            <a:p>
              <a:r>
                <a:rPr lang="en-US" sz="2000" b="1" dirty="0" smtClean="0">
                  <a:solidFill>
                    <a:srgbClr val="C00000"/>
                  </a:solidFill>
                </a:rPr>
                <a:t>Recursive/Inductive Case</a:t>
              </a:r>
              <a:endParaRPr lang="en-US" sz="2000" b="1" dirty="0">
                <a:solidFill>
                  <a:srgbClr val="C00000"/>
                </a:solidFill>
              </a:endParaRPr>
            </a:p>
          </p:txBody>
        </p:sp>
        <p:cxnSp>
          <p:nvCxnSpPr>
            <p:cNvPr id="25" name="Straight Arrow Connector 24"/>
            <p:cNvCxnSpPr>
              <a:stCxn id="23" idx="1"/>
            </p:cNvCxnSpPr>
            <p:nvPr/>
          </p:nvCxnSpPr>
          <p:spPr bwMode="auto">
            <a:xfrm flipH="1" flipV="1">
              <a:off x="4335517" y="3326524"/>
              <a:ext cx="974163" cy="184289"/>
            </a:xfrm>
            <a:prstGeom prst="straightConnector1">
              <a:avLst/>
            </a:prstGeom>
            <a:solidFill>
              <a:schemeClr val="accent1"/>
            </a:solidFill>
            <a:ln w="25400" cap="sq" cmpd="sng" algn="ctr">
              <a:solidFill>
                <a:srgbClr val="C00000"/>
              </a:solidFill>
              <a:prstDash val="solid"/>
              <a:round/>
              <a:headEnd type="none" w="sm" len="sm"/>
              <a:tailEnd type="arrow"/>
            </a:ln>
            <a:effectLst/>
          </p:spPr>
        </p:cxnSp>
      </p:grpSp>
      <p:grpSp>
        <p:nvGrpSpPr>
          <p:cNvPr id="28" name="Group 27"/>
          <p:cNvGrpSpPr/>
          <p:nvPr/>
        </p:nvGrpSpPr>
        <p:grpSpPr>
          <a:xfrm>
            <a:off x="5940303" y="1450429"/>
            <a:ext cx="2951449" cy="882868"/>
            <a:chOff x="5940303" y="1450429"/>
            <a:chExt cx="2951449" cy="882868"/>
          </a:xfrm>
        </p:grpSpPr>
        <p:sp>
          <p:nvSpPr>
            <p:cNvPr id="18" name="TextBox 17"/>
            <p:cNvSpPr txBox="1"/>
            <p:nvPr/>
          </p:nvSpPr>
          <p:spPr>
            <a:xfrm>
              <a:off x="5940303" y="1450429"/>
              <a:ext cx="2951449" cy="400110"/>
            </a:xfrm>
            <a:prstGeom prst="rect">
              <a:avLst/>
            </a:prstGeom>
            <a:noFill/>
            <a:ln>
              <a:solidFill>
                <a:srgbClr val="C00000"/>
              </a:solidFill>
            </a:ln>
          </p:spPr>
          <p:txBody>
            <a:bodyPr wrap="square" rtlCol="0">
              <a:spAutoFit/>
            </a:bodyPr>
            <a:lstStyle/>
            <a:p>
              <a:r>
                <a:rPr lang="en-US" sz="2000" b="1" dirty="0" smtClean="0">
                  <a:solidFill>
                    <a:srgbClr val="C00000"/>
                  </a:solidFill>
                </a:rPr>
                <a:t>Base/Degenerate Case</a:t>
              </a:r>
              <a:endParaRPr lang="en-US" sz="2000" b="1" dirty="0">
                <a:solidFill>
                  <a:srgbClr val="C00000"/>
                </a:solidFill>
              </a:endParaRPr>
            </a:p>
          </p:txBody>
        </p:sp>
        <p:cxnSp>
          <p:nvCxnSpPr>
            <p:cNvPr id="27" name="Straight Arrow Connector 26"/>
            <p:cNvCxnSpPr>
              <a:stCxn id="18" idx="2"/>
            </p:cNvCxnSpPr>
            <p:nvPr/>
          </p:nvCxnSpPr>
          <p:spPr bwMode="auto">
            <a:xfrm flipH="1">
              <a:off x="6195848" y="1850539"/>
              <a:ext cx="1220180" cy="482758"/>
            </a:xfrm>
            <a:prstGeom prst="straightConnector1">
              <a:avLst/>
            </a:prstGeom>
            <a:solidFill>
              <a:schemeClr val="accent1"/>
            </a:solidFill>
            <a:ln w="25400" cap="sq" cmpd="sng" algn="ctr">
              <a:solidFill>
                <a:srgbClr val="C00000"/>
              </a:solidFill>
              <a:prstDash val="solid"/>
              <a:round/>
              <a:headEnd type="none" w="sm" len="sm"/>
              <a:tailEnd type="arrow"/>
            </a:ln>
            <a:effectLst/>
          </p:spPr>
        </p:cxnSp>
      </p:grpSp>
      <p:sp>
        <p:nvSpPr>
          <p:cNvPr id="20" name="TextBox 19"/>
          <p:cNvSpPr txBox="1"/>
          <p:nvPr/>
        </p:nvSpPr>
        <p:spPr>
          <a:xfrm>
            <a:off x="5684709" y="5884566"/>
            <a:ext cx="2242457" cy="369332"/>
          </a:xfrm>
          <a:prstGeom prst="rect">
            <a:avLst/>
          </a:prstGeom>
          <a:solidFill>
            <a:srgbClr val="CCFF99"/>
          </a:solidFill>
          <a:ln>
            <a:solidFill>
              <a:schemeClr val="tx1"/>
            </a:solidFill>
          </a:ln>
        </p:spPr>
        <p:txBody>
          <a:bodyPr wrap="square" rtlCol="0">
            <a:spAutoFit/>
          </a:bodyPr>
          <a:lstStyle/>
          <a:p>
            <a:r>
              <a:rPr lang="en-US" dirty="0" smtClean="0"/>
              <a:t>Week11_factorial.c</a:t>
            </a:r>
            <a:endParaRPr lang="en-SG" dirty="0"/>
          </a:p>
        </p:txBody>
      </p:sp>
      <p:sp>
        <p:nvSpPr>
          <p:cNvPr id="21" name="Footer Placeholder 6"/>
          <p:cNvSpPr>
            <a:spLocks noGrp="1"/>
          </p:cNvSpPr>
          <p:nvPr>
            <p:ph type="ftr" sz="quarter" idx="10"/>
          </p:nvPr>
        </p:nvSpPr>
        <p:spPr>
          <a:xfrm>
            <a:off x="457200" y="6248400"/>
            <a:ext cx="2895600" cy="457200"/>
          </a:xfrm>
          <a:noFill/>
        </p:spPr>
        <p:txBody>
          <a:bodyPr/>
          <a:lstStyle/>
          <a:p>
            <a:pPr algn="l"/>
            <a:r>
              <a:rPr lang="en-US" sz="1000" dirty="0" smtClean="0">
                <a:latin typeface="Arial" pitchFamily="34" charset="0"/>
                <a:cs typeface="Arial" pitchFamily="34" charset="0"/>
              </a:rPr>
              <a:t>CS1010 (AY2012/3 Semester 1)</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9"/>
                                        </p:tgtEl>
                                        <p:attrNameLst>
                                          <p:attrName>style.visibility</p:attrName>
                                        </p:attrNameLst>
                                      </p:cBhvr>
                                      <p:to>
                                        <p:strVal val="visible"/>
                                      </p:to>
                                    </p:set>
                                    <p:animEffect transition="in" filter="blinds(horizontal)">
                                      <p:cBhvr>
                                        <p:cTn id="7" dur="500"/>
                                        <p:tgtEl>
                                          <p:spTgt spid="29"/>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8"/>
                                        </p:tgtEl>
                                        <p:attrNameLst>
                                          <p:attrName>style.visibility</p:attrName>
                                        </p:attrNameLst>
                                      </p:cBhvr>
                                      <p:to>
                                        <p:strVal val="visible"/>
                                      </p:to>
                                    </p:set>
                                    <p:animEffect transition="in" filter="blinds(horizontal)">
                                      <p:cBhvr>
                                        <p:cTn id="12" dur="500"/>
                                        <p:tgtEl>
                                          <p:spTgt spid="28"/>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5"/>
                                        </p:tgtEl>
                                        <p:attrNameLst>
                                          <p:attrName>style.visibility</p:attrName>
                                        </p:attrNameLst>
                                      </p:cBhvr>
                                      <p:to>
                                        <p:strVal val="visible"/>
                                      </p:to>
                                    </p:set>
                                    <p:animEffect transition="in" filter="dissolve">
                                      <p:cBhvr>
                                        <p:cTn id="17" dur="500"/>
                                        <p:tgtEl>
                                          <p:spTgt spid="15"/>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9"/>
                                        </p:tgtEl>
                                        <p:attrNameLst>
                                          <p:attrName>style.visibility</p:attrName>
                                        </p:attrNameLst>
                                      </p:cBhvr>
                                      <p:to>
                                        <p:strVal val="visible"/>
                                      </p:to>
                                    </p:set>
                                    <p:animEffect transition="in" filter="dissolve">
                                      <p:cBhvr>
                                        <p:cTn id="22" dur="500"/>
                                        <p:tgtEl>
                                          <p:spTgt spid="19"/>
                                        </p:tgtEl>
                                      </p:cBhvr>
                                    </p:animEffect>
                                  </p:childTnLst>
                                </p:cTn>
                              </p:par>
                            </p:childTnLst>
                          </p:cTn>
                        </p:par>
                        <p:par>
                          <p:cTn id="23" fill="hold">
                            <p:stCondLst>
                              <p:cond delay="500"/>
                            </p:stCondLst>
                            <p:childTnLst>
                              <p:par>
                                <p:cTn id="24" presetID="9" presetClass="entr" presetSubtype="0" fill="hold" grpId="0" nodeType="afterEffect">
                                  <p:stCondLst>
                                    <p:cond delay="0"/>
                                  </p:stCondLst>
                                  <p:childTnLst>
                                    <p:set>
                                      <p:cBhvr>
                                        <p:cTn id="25" dur="1" fill="hold">
                                          <p:stCondLst>
                                            <p:cond delay="0"/>
                                          </p:stCondLst>
                                        </p:cTn>
                                        <p:tgtEl>
                                          <p:spTgt spid="20"/>
                                        </p:tgtEl>
                                        <p:attrNameLst>
                                          <p:attrName>style.visibility</p:attrName>
                                        </p:attrNameLst>
                                      </p:cBhvr>
                                      <p:to>
                                        <p:strVal val="visible"/>
                                      </p:to>
                                    </p:set>
                                    <p:animEffect transition="in" filter="dissolve">
                                      <p:cBhvr>
                                        <p:cTn id="26"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9" grpId="0"/>
      <p:bldP spid="20"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457200" y="457200"/>
            <a:ext cx="8440738" cy="792163"/>
          </a:xfrm>
        </p:spPr>
        <p:txBody>
          <a:bodyPr/>
          <a:lstStyle/>
          <a:p>
            <a:r>
              <a:rPr lang="en-US" sz="4000" dirty="0" smtClean="0">
                <a:solidFill>
                  <a:srgbClr val="9933FF"/>
                </a:solidFill>
                <a:latin typeface="Garamond" pitchFamily="18" charset="0"/>
              </a:rPr>
              <a:t>2.1 Demo #1: Factorial (3/3)</a:t>
            </a:r>
          </a:p>
        </p:txBody>
      </p:sp>
      <p:sp>
        <p:nvSpPr>
          <p:cNvPr id="21509" name="Slide Number Placeholder 4"/>
          <p:cNvSpPr>
            <a:spLocks noGrp="1"/>
          </p:cNvSpPr>
          <p:nvPr>
            <p:ph type="sldNum" sz="quarter" idx="11"/>
          </p:nvPr>
        </p:nvSpPr>
        <p:spPr>
          <a:noFill/>
        </p:spPr>
        <p:txBody>
          <a:bodyPr/>
          <a:lstStyle/>
          <a:p>
            <a:r>
              <a:rPr lang="en-US" dirty="0" smtClean="0">
                <a:latin typeface="Arial" pitchFamily="34" charset="0"/>
                <a:cs typeface="Arial" pitchFamily="34" charset="0"/>
              </a:rPr>
              <a:t>Week11 - </a:t>
            </a:r>
            <a:fld id="{639656C1-A481-426A-BCB7-A01C86F4869B}" type="slidenum">
              <a:rPr lang="en-US" smtClean="0">
                <a:latin typeface="Arial" pitchFamily="34" charset="0"/>
                <a:cs typeface="Arial" pitchFamily="34" charset="0"/>
              </a:rPr>
              <a:pPr/>
              <a:t>16</a:t>
            </a:fld>
            <a:endParaRPr lang="en-US" dirty="0" smtClean="0">
              <a:latin typeface="Arial" pitchFamily="34" charset="0"/>
              <a:cs typeface="Arial" pitchFamily="34" charset="0"/>
            </a:endParaRPr>
          </a:p>
        </p:txBody>
      </p:sp>
      <p:sp>
        <p:nvSpPr>
          <p:cNvPr id="11" name="Content Placeholder 2"/>
          <p:cNvSpPr>
            <a:spLocks noGrp="1"/>
          </p:cNvSpPr>
          <p:nvPr>
            <p:ph idx="1"/>
          </p:nvPr>
        </p:nvSpPr>
        <p:spPr>
          <a:xfrm>
            <a:off x="334963" y="1304925"/>
            <a:ext cx="5826351" cy="806904"/>
          </a:xfrm>
        </p:spPr>
        <p:txBody>
          <a:bodyPr/>
          <a:lstStyle/>
          <a:p>
            <a:pPr>
              <a:spcBef>
                <a:spcPts val="600"/>
              </a:spcBef>
            </a:pPr>
            <a:r>
              <a:rPr lang="en-US" sz="2400" dirty="0" smtClean="0"/>
              <a:t>Trace the calls made starting from factorial(3). For simplicity, we write f(3).</a:t>
            </a:r>
            <a:endParaRPr lang="en-US" sz="2000" dirty="0" smtClean="0"/>
          </a:p>
        </p:txBody>
      </p:sp>
      <p:sp>
        <p:nvSpPr>
          <p:cNvPr id="16" name="TextBox 15"/>
          <p:cNvSpPr txBox="1"/>
          <p:nvPr/>
        </p:nvSpPr>
        <p:spPr>
          <a:xfrm>
            <a:off x="344423" y="2428331"/>
            <a:ext cx="1473491" cy="461665"/>
          </a:xfrm>
          <a:prstGeom prst="rect">
            <a:avLst/>
          </a:prstGeom>
          <a:noFill/>
        </p:spPr>
        <p:txBody>
          <a:bodyPr wrap="square" rtlCol="0">
            <a:spAutoFit/>
          </a:bodyPr>
          <a:lstStyle/>
          <a:p>
            <a:r>
              <a:rPr lang="en-US" sz="2400" dirty="0" smtClean="0">
                <a:solidFill>
                  <a:srgbClr val="0000FF"/>
                </a:solidFill>
              </a:rPr>
              <a:t>Winding:</a:t>
            </a:r>
            <a:endParaRPr lang="en-SG" sz="2400" dirty="0">
              <a:solidFill>
                <a:srgbClr val="0000FF"/>
              </a:solidFill>
            </a:endParaRPr>
          </a:p>
        </p:txBody>
      </p:sp>
      <p:sp>
        <p:nvSpPr>
          <p:cNvPr id="17" name="TextBox 16"/>
          <p:cNvSpPr txBox="1"/>
          <p:nvPr/>
        </p:nvSpPr>
        <p:spPr>
          <a:xfrm>
            <a:off x="665163" y="2870791"/>
            <a:ext cx="3743551" cy="1430337"/>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a:spcAft>
                <a:spcPts val="600"/>
              </a:spcAft>
              <a:tabLst>
                <a:tab pos="358775" algn="l"/>
                <a:tab pos="719138" algn="l"/>
                <a:tab pos="1077913" algn="l"/>
                <a:tab pos="1436688" algn="l"/>
              </a:tabLst>
              <a:defRPr/>
            </a:pPr>
            <a:r>
              <a:rPr lang="en-US" dirty="0" smtClean="0">
                <a:solidFill>
                  <a:srgbClr val="0000FF"/>
                </a:solidFill>
                <a:latin typeface="Calibri" pitchFamily="34" charset="0"/>
              </a:rPr>
              <a:t>f(3</a:t>
            </a:r>
            <a:r>
              <a:rPr lang="en-US" dirty="0">
                <a:solidFill>
                  <a:schemeClr val="tx1"/>
                </a:solidFill>
                <a:latin typeface="Calibri" pitchFamily="34" charset="0"/>
              </a:rPr>
              <a:t>): Since 3 ≠ 0, call 3 * </a:t>
            </a:r>
            <a:r>
              <a:rPr lang="en-US" dirty="0" smtClean="0">
                <a:solidFill>
                  <a:schemeClr val="tx1"/>
                </a:solidFill>
                <a:latin typeface="Calibri" pitchFamily="34" charset="0"/>
              </a:rPr>
              <a:t>f(2</a:t>
            </a:r>
            <a:r>
              <a:rPr lang="en-US" dirty="0">
                <a:solidFill>
                  <a:schemeClr val="tx1"/>
                </a:solidFill>
                <a:latin typeface="Calibri" pitchFamily="34" charset="0"/>
              </a:rPr>
              <a:t>)</a:t>
            </a:r>
          </a:p>
          <a:p>
            <a:pPr>
              <a:spcAft>
                <a:spcPts val="600"/>
              </a:spcAft>
              <a:tabLst>
                <a:tab pos="358775" algn="l"/>
                <a:tab pos="719138" algn="l"/>
                <a:tab pos="1077913" algn="l"/>
                <a:tab pos="1436688" algn="l"/>
              </a:tabLst>
              <a:defRPr/>
            </a:pPr>
            <a:r>
              <a:rPr lang="en-US" dirty="0">
                <a:solidFill>
                  <a:srgbClr val="0000FF"/>
                </a:solidFill>
                <a:latin typeface="Calibri" pitchFamily="34" charset="0"/>
              </a:rPr>
              <a:t>	</a:t>
            </a:r>
            <a:r>
              <a:rPr lang="en-US" dirty="0" smtClean="0">
                <a:solidFill>
                  <a:srgbClr val="0000FF"/>
                </a:solidFill>
                <a:latin typeface="Calibri" pitchFamily="34" charset="0"/>
              </a:rPr>
              <a:t>f(2</a:t>
            </a:r>
            <a:r>
              <a:rPr lang="en-US" dirty="0">
                <a:solidFill>
                  <a:srgbClr val="0000FF"/>
                </a:solidFill>
                <a:latin typeface="Calibri" pitchFamily="34" charset="0"/>
              </a:rPr>
              <a:t>)</a:t>
            </a:r>
            <a:r>
              <a:rPr lang="en-US" dirty="0">
                <a:solidFill>
                  <a:schemeClr val="tx1"/>
                </a:solidFill>
                <a:latin typeface="Calibri" pitchFamily="34" charset="0"/>
              </a:rPr>
              <a:t>: Since 2 ≠ 0, call 2 * </a:t>
            </a:r>
            <a:r>
              <a:rPr lang="en-US" dirty="0" smtClean="0">
                <a:solidFill>
                  <a:schemeClr val="tx1"/>
                </a:solidFill>
                <a:latin typeface="Calibri" pitchFamily="34" charset="0"/>
              </a:rPr>
              <a:t>f(1</a:t>
            </a:r>
            <a:r>
              <a:rPr lang="en-US" dirty="0">
                <a:solidFill>
                  <a:schemeClr val="tx1"/>
                </a:solidFill>
                <a:latin typeface="Calibri" pitchFamily="34" charset="0"/>
              </a:rPr>
              <a:t>)</a:t>
            </a:r>
          </a:p>
          <a:p>
            <a:pPr>
              <a:spcAft>
                <a:spcPts val="600"/>
              </a:spcAft>
              <a:tabLst>
                <a:tab pos="358775" algn="l"/>
                <a:tab pos="719138" algn="l"/>
                <a:tab pos="1077913" algn="l"/>
                <a:tab pos="1436688" algn="l"/>
              </a:tabLst>
              <a:defRPr/>
            </a:pPr>
            <a:r>
              <a:rPr lang="en-US" dirty="0">
                <a:solidFill>
                  <a:srgbClr val="0000FF"/>
                </a:solidFill>
                <a:latin typeface="Calibri" pitchFamily="34" charset="0"/>
              </a:rPr>
              <a:t>		</a:t>
            </a:r>
            <a:r>
              <a:rPr lang="en-US" dirty="0" smtClean="0">
                <a:solidFill>
                  <a:srgbClr val="0000FF"/>
                </a:solidFill>
                <a:latin typeface="Calibri" pitchFamily="34" charset="0"/>
              </a:rPr>
              <a:t>f(1</a:t>
            </a:r>
            <a:r>
              <a:rPr lang="en-US" dirty="0">
                <a:solidFill>
                  <a:srgbClr val="0000FF"/>
                </a:solidFill>
                <a:latin typeface="Calibri" pitchFamily="34" charset="0"/>
              </a:rPr>
              <a:t>)</a:t>
            </a:r>
            <a:r>
              <a:rPr lang="en-US" dirty="0">
                <a:solidFill>
                  <a:schemeClr val="tx1"/>
                </a:solidFill>
                <a:latin typeface="Calibri" pitchFamily="34" charset="0"/>
              </a:rPr>
              <a:t>: Since 1 ≠ 0, call 1 * </a:t>
            </a:r>
            <a:r>
              <a:rPr lang="en-US" dirty="0" smtClean="0">
                <a:solidFill>
                  <a:schemeClr val="tx1"/>
                </a:solidFill>
                <a:latin typeface="Calibri" pitchFamily="34" charset="0"/>
              </a:rPr>
              <a:t>f(0</a:t>
            </a:r>
            <a:r>
              <a:rPr lang="en-US" dirty="0">
                <a:solidFill>
                  <a:schemeClr val="tx1"/>
                </a:solidFill>
                <a:latin typeface="Calibri" pitchFamily="34" charset="0"/>
              </a:rPr>
              <a:t>)</a:t>
            </a:r>
          </a:p>
          <a:p>
            <a:pPr>
              <a:spcAft>
                <a:spcPts val="600"/>
              </a:spcAft>
              <a:tabLst>
                <a:tab pos="358775" algn="l"/>
                <a:tab pos="719138" algn="l"/>
                <a:tab pos="1077913" algn="l"/>
                <a:tab pos="1436688" algn="l"/>
              </a:tabLst>
              <a:defRPr/>
            </a:pPr>
            <a:r>
              <a:rPr lang="en-US" dirty="0">
                <a:solidFill>
                  <a:srgbClr val="0000FF"/>
                </a:solidFill>
                <a:latin typeface="Calibri" pitchFamily="34" charset="0"/>
              </a:rPr>
              <a:t>			</a:t>
            </a:r>
            <a:r>
              <a:rPr lang="en-US" dirty="0" smtClean="0">
                <a:solidFill>
                  <a:srgbClr val="0000FF"/>
                </a:solidFill>
                <a:latin typeface="Calibri" pitchFamily="34" charset="0"/>
              </a:rPr>
              <a:t>f(0)</a:t>
            </a:r>
            <a:r>
              <a:rPr lang="en-US" dirty="0" smtClean="0">
                <a:solidFill>
                  <a:schemeClr val="tx1"/>
                </a:solidFill>
                <a:latin typeface="Calibri" pitchFamily="34" charset="0"/>
              </a:rPr>
              <a:t>: Since 0 == 0, …</a:t>
            </a:r>
            <a:endParaRPr lang="en-US" dirty="0">
              <a:solidFill>
                <a:schemeClr val="tx1"/>
              </a:solidFill>
              <a:latin typeface="Calibri" pitchFamily="34" charset="0"/>
            </a:endParaRPr>
          </a:p>
        </p:txBody>
      </p:sp>
      <p:sp>
        <p:nvSpPr>
          <p:cNvPr id="18" name="TextBox 17"/>
          <p:cNvSpPr txBox="1"/>
          <p:nvPr/>
        </p:nvSpPr>
        <p:spPr>
          <a:xfrm>
            <a:off x="6360307" y="1144741"/>
            <a:ext cx="2522437" cy="1384995"/>
          </a:xfrm>
          <a:prstGeom prst="rect">
            <a:avLst/>
          </a:prstGeom>
          <a:solidFill>
            <a:srgbClr val="CCECFF"/>
          </a:solidFill>
          <a:effectLst>
            <a:outerShdw blurRad="50800" dist="38100" dir="2700000" algn="tl" rotWithShape="0">
              <a:prstClr val="black">
                <a:alpha val="40000"/>
              </a:prstClr>
            </a:outerShdw>
          </a:effectLst>
        </p:spPr>
        <p:style>
          <a:lnRef idx="2">
            <a:schemeClr val="accent2"/>
          </a:lnRef>
          <a:fillRef idx="1">
            <a:schemeClr val="lt1"/>
          </a:fillRef>
          <a:effectRef idx="0">
            <a:schemeClr val="accent2"/>
          </a:effectRef>
          <a:fontRef idx="minor">
            <a:schemeClr val="dk1"/>
          </a:fontRef>
        </p:style>
        <p:txBody>
          <a:bodyPr wrap="square" rtlCol="0">
            <a:spAutoFit/>
          </a:bodyPr>
          <a:lstStyle/>
          <a:p>
            <a:pPr>
              <a:tabLst>
                <a:tab pos="174625" algn="l"/>
                <a:tab pos="358775" algn="l"/>
                <a:tab pos="536575" algn="l"/>
              </a:tabLst>
            </a:pPr>
            <a:r>
              <a:rPr lang="en-US" sz="1400" b="1" dirty="0" err="1" smtClean="0">
                <a:solidFill>
                  <a:srgbClr val="0000FF"/>
                </a:solidFill>
                <a:latin typeface="Courier New" pitchFamily="49" charset="0"/>
                <a:cs typeface="Courier New" pitchFamily="49" charset="0"/>
              </a:rPr>
              <a:t>int</a:t>
            </a:r>
            <a:r>
              <a:rPr lang="en-US" sz="1400" b="1" dirty="0" smtClean="0">
                <a:latin typeface="Courier New" pitchFamily="49" charset="0"/>
                <a:cs typeface="Courier New" pitchFamily="49" charset="0"/>
              </a:rPr>
              <a:t> f(</a:t>
            </a:r>
            <a:r>
              <a:rPr lang="en-US" sz="1400" b="1" dirty="0" err="1" smtClean="0">
                <a:solidFill>
                  <a:srgbClr val="0000FF"/>
                </a:solidFill>
                <a:latin typeface="Courier New" pitchFamily="49" charset="0"/>
                <a:cs typeface="Courier New" pitchFamily="49" charset="0"/>
              </a:rPr>
              <a:t>int</a:t>
            </a:r>
            <a:r>
              <a:rPr lang="en-US" sz="1400" b="1" dirty="0" smtClean="0">
                <a:latin typeface="Courier New" pitchFamily="49" charset="0"/>
                <a:cs typeface="Courier New" pitchFamily="49" charset="0"/>
              </a:rPr>
              <a:t> n) {</a:t>
            </a:r>
          </a:p>
          <a:p>
            <a:pPr>
              <a:tabLst>
                <a:tab pos="174625" algn="l"/>
                <a:tab pos="358775" algn="l"/>
                <a:tab pos="536575" algn="l"/>
              </a:tabLst>
            </a:pPr>
            <a:r>
              <a:rPr lang="en-US" sz="1400" b="1" dirty="0" smtClean="0">
                <a:latin typeface="Courier New" pitchFamily="49" charset="0"/>
                <a:cs typeface="Courier New" pitchFamily="49" charset="0"/>
              </a:rPr>
              <a:t>	</a:t>
            </a:r>
            <a:r>
              <a:rPr lang="en-US" sz="1400" b="1" dirty="0" smtClean="0">
                <a:solidFill>
                  <a:srgbClr val="0000FF"/>
                </a:solidFill>
                <a:latin typeface="Courier New" pitchFamily="49" charset="0"/>
                <a:cs typeface="Courier New" pitchFamily="49" charset="0"/>
              </a:rPr>
              <a:t>if</a:t>
            </a:r>
            <a:r>
              <a:rPr lang="en-US" sz="1400" b="1" dirty="0" smtClean="0">
                <a:latin typeface="Courier New" pitchFamily="49" charset="0"/>
                <a:cs typeface="Courier New" pitchFamily="49" charset="0"/>
              </a:rPr>
              <a:t> (n == </a:t>
            </a:r>
            <a:r>
              <a:rPr lang="en-US" sz="1400" b="1" dirty="0" smtClean="0">
                <a:solidFill>
                  <a:srgbClr val="006600"/>
                </a:solidFill>
                <a:latin typeface="Courier New" pitchFamily="49" charset="0"/>
                <a:cs typeface="Courier New" pitchFamily="49" charset="0"/>
              </a:rPr>
              <a:t>0</a:t>
            </a:r>
            <a:r>
              <a:rPr lang="en-US" sz="1400" b="1" dirty="0" smtClean="0">
                <a:latin typeface="Courier New" pitchFamily="49" charset="0"/>
                <a:cs typeface="Courier New" pitchFamily="49" charset="0"/>
              </a:rPr>
              <a:t>) </a:t>
            </a:r>
          </a:p>
          <a:p>
            <a:pPr>
              <a:tabLst>
                <a:tab pos="174625" algn="l"/>
                <a:tab pos="358775" algn="l"/>
                <a:tab pos="536575" algn="l"/>
              </a:tabLst>
            </a:pPr>
            <a:r>
              <a:rPr lang="en-US" sz="1400" b="1" dirty="0" smtClean="0">
                <a:latin typeface="Courier New" pitchFamily="49" charset="0"/>
                <a:cs typeface="Courier New" pitchFamily="49" charset="0"/>
              </a:rPr>
              <a:t>		</a:t>
            </a:r>
            <a:r>
              <a:rPr lang="en-US" sz="1400" b="1" dirty="0" smtClean="0">
                <a:solidFill>
                  <a:srgbClr val="0000FF"/>
                </a:solidFill>
                <a:latin typeface="Courier New" pitchFamily="49" charset="0"/>
                <a:cs typeface="Courier New" pitchFamily="49" charset="0"/>
              </a:rPr>
              <a:t>return</a:t>
            </a:r>
            <a:r>
              <a:rPr lang="en-US" sz="1400" b="1" dirty="0" smtClean="0">
                <a:latin typeface="Courier New" pitchFamily="49" charset="0"/>
                <a:cs typeface="Courier New" pitchFamily="49" charset="0"/>
              </a:rPr>
              <a:t> </a:t>
            </a:r>
            <a:r>
              <a:rPr lang="en-US" sz="1400" b="1" dirty="0" smtClean="0">
                <a:solidFill>
                  <a:srgbClr val="006600"/>
                </a:solidFill>
                <a:latin typeface="Courier New" pitchFamily="49" charset="0"/>
                <a:cs typeface="Courier New" pitchFamily="49" charset="0"/>
              </a:rPr>
              <a:t>1</a:t>
            </a:r>
            <a:r>
              <a:rPr lang="en-US" sz="1400" b="1" dirty="0" smtClean="0">
                <a:latin typeface="Courier New" pitchFamily="49" charset="0"/>
                <a:cs typeface="Courier New" pitchFamily="49" charset="0"/>
              </a:rPr>
              <a:t>;</a:t>
            </a:r>
          </a:p>
          <a:p>
            <a:pPr>
              <a:tabLst>
                <a:tab pos="174625" algn="l"/>
                <a:tab pos="358775" algn="l"/>
                <a:tab pos="536575" algn="l"/>
              </a:tabLst>
            </a:pPr>
            <a:r>
              <a:rPr lang="en-US" sz="1400" b="1" dirty="0" smtClean="0">
                <a:latin typeface="Courier New" pitchFamily="49" charset="0"/>
                <a:cs typeface="Courier New" pitchFamily="49" charset="0"/>
              </a:rPr>
              <a:t>	</a:t>
            </a:r>
            <a:r>
              <a:rPr lang="en-US" sz="1400" b="1" dirty="0" smtClean="0">
                <a:solidFill>
                  <a:srgbClr val="0000FF"/>
                </a:solidFill>
                <a:latin typeface="Courier New" pitchFamily="49" charset="0"/>
                <a:cs typeface="Courier New" pitchFamily="49" charset="0"/>
              </a:rPr>
              <a:t>else</a:t>
            </a:r>
          </a:p>
          <a:p>
            <a:pPr>
              <a:tabLst>
                <a:tab pos="174625" algn="l"/>
                <a:tab pos="358775" algn="l"/>
                <a:tab pos="536575" algn="l"/>
              </a:tabLst>
            </a:pPr>
            <a:r>
              <a:rPr lang="en-US" sz="1400" b="1" dirty="0" smtClean="0">
                <a:latin typeface="Courier New" pitchFamily="49" charset="0"/>
                <a:cs typeface="Courier New" pitchFamily="49" charset="0"/>
              </a:rPr>
              <a:t>		</a:t>
            </a:r>
            <a:r>
              <a:rPr lang="en-US" sz="1400" b="1" dirty="0" smtClean="0">
                <a:solidFill>
                  <a:srgbClr val="0000FF"/>
                </a:solidFill>
                <a:latin typeface="Courier New" pitchFamily="49" charset="0"/>
                <a:cs typeface="Courier New" pitchFamily="49" charset="0"/>
              </a:rPr>
              <a:t>return</a:t>
            </a:r>
            <a:r>
              <a:rPr lang="en-US" sz="1400" b="1" dirty="0" smtClean="0">
                <a:latin typeface="Courier New" pitchFamily="49" charset="0"/>
                <a:cs typeface="Courier New" pitchFamily="49" charset="0"/>
              </a:rPr>
              <a:t> n * f(n-</a:t>
            </a:r>
            <a:r>
              <a:rPr lang="en-US" sz="1400" b="1" dirty="0" smtClean="0">
                <a:solidFill>
                  <a:srgbClr val="006600"/>
                </a:solidFill>
                <a:latin typeface="Courier New" pitchFamily="49" charset="0"/>
                <a:cs typeface="Courier New" pitchFamily="49" charset="0"/>
              </a:rPr>
              <a:t>1</a:t>
            </a:r>
            <a:r>
              <a:rPr lang="en-US" sz="1400" b="1" dirty="0" smtClean="0">
                <a:latin typeface="Courier New" pitchFamily="49" charset="0"/>
                <a:cs typeface="Courier New" pitchFamily="49" charset="0"/>
              </a:rPr>
              <a:t>);</a:t>
            </a:r>
          </a:p>
          <a:p>
            <a:pPr>
              <a:tabLst>
                <a:tab pos="174625" algn="l"/>
                <a:tab pos="358775" algn="l"/>
                <a:tab pos="536575" algn="l"/>
              </a:tabLst>
            </a:pPr>
            <a:r>
              <a:rPr lang="en-US" sz="1400" b="1" dirty="0" smtClean="0">
                <a:latin typeface="Courier New" pitchFamily="49" charset="0"/>
                <a:cs typeface="Courier New" pitchFamily="49" charset="0"/>
              </a:rPr>
              <a:t>}</a:t>
            </a:r>
          </a:p>
        </p:txBody>
      </p:sp>
      <p:sp>
        <p:nvSpPr>
          <p:cNvPr id="22" name="TextBox 21"/>
          <p:cNvSpPr txBox="1"/>
          <p:nvPr/>
        </p:nvSpPr>
        <p:spPr>
          <a:xfrm>
            <a:off x="344423" y="4398645"/>
            <a:ext cx="1898034" cy="461665"/>
          </a:xfrm>
          <a:prstGeom prst="rect">
            <a:avLst/>
          </a:prstGeom>
          <a:noFill/>
        </p:spPr>
        <p:txBody>
          <a:bodyPr wrap="square" rtlCol="0">
            <a:spAutoFit/>
          </a:bodyPr>
          <a:lstStyle/>
          <a:p>
            <a:r>
              <a:rPr lang="en-US" sz="2400" dirty="0" smtClean="0">
                <a:solidFill>
                  <a:srgbClr val="0000FF"/>
                </a:solidFill>
              </a:rPr>
              <a:t>Unwinding:</a:t>
            </a:r>
            <a:endParaRPr lang="en-SG" sz="2400" dirty="0">
              <a:solidFill>
                <a:srgbClr val="0000FF"/>
              </a:solidFill>
            </a:endParaRPr>
          </a:p>
        </p:txBody>
      </p:sp>
      <p:sp>
        <p:nvSpPr>
          <p:cNvPr id="23" name="TextBox 22"/>
          <p:cNvSpPr txBox="1"/>
          <p:nvPr/>
        </p:nvSpPr>
        <p:spPr>
          <a:xfrm>
            <a:off x="665164" y="4841787"/>
            <a:ext cx="3732666" cy="1430338"/>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a:spcAft>
                <a:spcPts val="600"/>
              </a:spcAft>
              <a:tabLst>
                <a:tab pos="358775" algn="l"/>
                <a:tab pos="719138" algn="l"/>
                <a:tab pos="1077913" algn="l"/>
                <a:tab pos="1436688" algn="l"/>
              </a:tabLst>
              <a:defRPr/>
            </a:pPr>
            <a:r>
              <a:rPr lang="en-US" dirty="0">
                <a:solidFill>
                  <a:srgbClr val="006600"/>
                </a:solidFill>
                <a:latin typeface="Calibri" pitchFamily="34" charset="0"/>
              </a:rPr>
              <a:t>			</a:t>
            </a:r>
            <a:r>
              <a:rPr lang="en-US" dirty="0" smtClean="0">
                <a:solidFill>
                  <a:srgbClr val="006600"/>
                </a:solidFill>
                <a:latin typeface="Calibri" pitchFamily="34" charset="0"/>
              </a:rPr>
              <a:t>f(0</a:t>
            </a:r>
            <a:r>
              <a:rPr lang="en-US" dirty="0">
                <a:solidFill>
                  <a:srgbClr val="006600"/>
                </a:solidFill>
                <a:latin typeface="Calibri" pitchFamily="34" charset="0"/>
              </a:rPr>
              <a:t>)</a:t>
            </a:r>
            <a:r>
              <a:rPr lang="en-US" dirty="0">
                <a:solidFill>
                  <a:schemeClr val="tx1"/>
                </a:solidFill>
                <a:latin typeface="Calibri" pitchFamily="34" charset="0"/>
              </a:rPr>
              <a:t>: </a:t>
            </a:r>
            <a:r>
              <a:rPr lang="en-US" dirty="0" smtClean="0">
                <a:solidFill>
                  <a:schemeClr val="tx1"/>
                </a:solidFill>
                <a:latin typeface="Calibri" pitchFamily="34" charset="0"/>
              </a:rPr>
              <a:t>Return </a:t>
            </a:r>
            <a:r>
              <a:rPr lang="en-US" dirty="0">
                <a:solidFill>
                  <a:srgbClr val="660066"/>
                </a:solidFill>
                <a:latin typeface="Calibri" pitchFamily="34" charset="0"/>
              </a:rPr>
              <a:t>1</a:t>
            </a:r>
          </a:p>
          <a:p>
            <a:pPr>
              <a:spcAft>
                <a:spcPts val="600"/>
              </a:spcAft>
              <a:tabLst>
                <a:tab pos="358775" algn="l"/>
                <a:tab pos="719138" algn="l"/>
                <a:tab pos="1077913" algn="l"/>
                <a:tab pos="1436688" algn="l"/>
              </a:tabLst>
              <a:defRPr/>
            </a:pPr>
            <a:r>
              <a:rPr lang="en-US" dirty="0">
                <a:solidFill>
                  <a:srgbClr val="006600"/>
                </a:solidFill>
                <a:latin typeface="Calibri" pitchFamily="34" charset="0"/>
              </a:rPr>
              <a:t>		</a:t>
            </a:r>
            <a:r>
              <a:rPr lang="en-US" dirty="0" smtClean="0">
                <a:solidFill>
                  <a:srgbClr val="006600"/>
                </a:solidFill>
                <a:latin typeface="Calibri" pitchFamily="34" charset="0"/>
              </a:rPr>
              <a:t>f(1</a:t>
            </a:r>
            <a:r>
              <a:rPr lang="en-US" dirty="0">
                <a:solidFill>
                  <a:srgbClr val="006600"/>
                </a:solidFill>
                <a:latin typeface="Calibri" pitchFamily="34" charset="0"/>
              </a:rPr>
              <a:t>)</a:t>
            </a:r>
            <a:r>
              <a:rPr lang="en-US" dirty="0">
                <a:solidFill>
                  <a:schemeClr val="tx1"/>
                </a:solidFill>
                <a:latin typeface="Calibri" pitchFamily="34" charset="0"/>
              </a:rPr>
              <a:t>: Return 1 * </a:t>
            </a:r>
            <a:r>
              <a:rPr lang="en-US" dirty="0" smtClean="0">
                <a:solidFill>
                  <a:schemeClr val="tx1"/>
                </a:solidFill>
                <a:latin typeface="Calibri" pitchFamily="34" charset="0"/>
              </a:rPr>
              <a:t>f(0</a:t>
            </a:r>
            <a:r>
              <a:rPr lang="en-US" dirty="0">
                <a:solidFill>
                  <a:schemeClr val="tx1"/>
                </a:solidFill>
                <a:latin typeface="Calibri" pitchFamily="34" charset="0"/>
              </a:rPr>
              <a:t>) = 1 * </a:t>
            </a:r>
            <a:r>
              <a:rPr lang="en-US" dirty="0" smtClean="0">
                <a:solidFill>
                  <a:schemeClr val="tx1"/>
                </a:solidFill>
                <a:latin typeface="Calibri" pitchFamily="34" charset="0"/>
              </a:rPr>
              <a:t>1 = </a:t>
            </a:r>
            <a:r>
              <a:rPr lang="en-US" dirty="0" smtClean="0">
                <a:solidFill>
                  <a:srgbClr val="660066"/>
                </a:solidFill>
                <a:latin typeface="Calibri" pitchFamily="34" charset="0"/>
              </a:rPr>
              <a:t>1</a:t>
            </a:r>
            <a:endParaRPr lang="en-US" dirty="0">
              <a:solidFill>
                <a:srgbClr val="660066"/>
              </a:solidFill>
              <a:latin typeface="Calibri" pitchFamily="34" charset="0"/>
            </a:endParaRPr>
          </a:p>
          <a:p>
            <a:pPr>
              <a:spcAft>
                <a:spcPts val="600"/>
              </a:spcAft>
              <a:tabLst>
                <a:tab pos="358775" algn="l"/>
                <a:tab pos="719138" algn="l"/>
                <a:tab pos="1077913" algn="l"/>
                <a:tab pos="1436688" algn="l"/>
              </a:tabLst>
              <a:defRPr/>
            </a:pPr>
            <a:r>
              <a:rPr lang="en-US" dirty="0">
                <a:solidFill>
                  <a:srgbClr val="006600"/>
                </a:solidFill>
                <a:latin typeface="Calibri" pitchFamily="34" charset="0"/>
              </a:rPr>
              <a:t>	</a:t>
            </a:r>
            <a:r>
              <a:rPr lang="en-US" dirty="0" smtClean="0">
                <a:solidFill>
                  <a:srgbClr val="006600"/>
                </a:solidFill>
                <a:latin typeface="Calibri" pitchFamily="34" charset="0"/>
              </a:rPr>
              <a:t>f(2</a:t>
            </a:r>
            <a:r>
              <a:rPr lang="en-US" dirty="0">
                <a:solidFill>
                  <a:srgbClr val="006600"/>
                </a:solidFill>
                <a:latin typeface="Calibri" pitchFamily="34" charset="0"/>
              </a:rPr>
              <a:t>)</a:t>
            </a:r>
            <a:r>
              <a:rPr lang="en-US" dirty="0">
                <a:solidFill>
                  <a:schemeClr val="tx1"/>
                </a:solidFill>
                <a:latin typeface="Calibri" pitchFamily="34" charset="0"/>
              </a:rPr>
              <a:t>:</a:t>
            </a:r>
            <a:r>
              <a:rPr lang="en-US" dirty="0">
                <a:solidFill>
                  <a:srgbClr val="006600"/>
                </a:solidFill>
                <a:latin typeface="Calibri" pitchFamily="34" charset="0"/>
              </a:rPr>
              <a:t> </a:t>
            </a:r>
            <a:r>
              <a:rPr lang="en-US" dirty="0">
                <a:solidFill>
                  <a:schemeClr val="tx1"/>
                </a:solidFill>
                <a:latin typeface="Calibri" pitchFamily="34" charset="0"/>
              </a:rPr>
              <a:t>Return 2 * </a:t>
            </a:r>
            <a:r>
              <a:rPr lang="en-US" dirty="0" smtClean="0">
                <a:solidFill>
                  <a:schemeClr val="tx1"/>
                </a:solidFill>
                <a:latin typeface="Calibri" pitchFamily="34" charset="0"/>
              </a:rPr>
              <a:t>f(1</a:t>
            </a:r>
            <a:r>
              <a:rPr lang="en-US" dirty="0">
                <a:solidFill>
                  <a:schemeClr val="tx1"/>
                </a:solidFill>
                <a:latin typeface="Calibri" pitchFamily="34" charset="0"/>
              </a:rPr>
              <a:t>) = 2 * </a:t>
            </a:r>
            <a:r>
              <a:rPr lang="en-US" dirty="0" smtClean="0">
                <a:solidFill>
                  <a:schemeClr val="tx1"/>
                </a:solidFill>
                <a:latin typeface="Calibri" pitchFamily="34" charset="0"/>
              </a:rPr>
              <a:t>1 = </a:t>
            </a:r>
            <a:r>
              <a:rPr lang="en-US" dirty="0" smtClean="0">
                <a:solidFill>
                  <a:srgbClr val="660066"/>
                </a:solidFill>
                <a:latin typeface="Calibri" pitchFamily="34" charset="0"/>
              </a:rPr>
              <a:t>2</a:t>
            </a:r>
            <a:endParaRPr lang="en-US" dirty="0">
              <a:solidFill>
                <a:srgbClr val="660066"/>
              </a:solidFill>
              <a:latin typeface="Calibri" pitchFamily="34" charset="0"/>
            </a:endParaRPr>
          </a:p>
          <a:p>
            <a:pPr>
              <a:spcAft>
                <a:spcPts val="600"/>
              </a:spcAft>
              <a:tabLst>
                <a:tab pos="358775" algn="l"/>
                <a:tab pos="719138" algn="l"/>
                <a:tab pos="1077913" algn="l"/>
                <a:tab pos="1436688" algn="l"/>
              </a:tabLst>
              <a:defRPr/>
            </a:pPr>
            <a:r>
              <a:rPr lang="en-US" dirty="0" smtClean="0">
                <a:solidFill>
                  <a:srgbClr val="006600"/>
                </a:solidFill>
                <a:latin typeface="Calibri" pitchFamily="34" charset="0"/>
              </a:rPr>
              <a:t>f(3</a:t>
            </a:r>
            <a:r>
              <a:rPr lang="en-US" dirty="0">
                <a:solidFill>
                  <a:srgbClr val="006600"/>
                </a:solidFill>
                <a:latin typeface="Calibri" pitchFamily="34" charset="0"/>
              </a:rPr>
              <a:t>)</a:t>
            </a:r>
            <a:r>
              <a:rPr lang="en-US" dirty="0">
                <a:solidFill>
                  <a:schemeClr val="tx1"/>
                </a:solidFill>
                <a:latin typeface="Calibri" pitchFamily="34" charset="0"/>
              </a:rPr>
              <a:t>: Return 3 * </a:t>
            </a:r>
            <a:r>
              <a:rPr lang="en-US" dirty="0" smtClean="0">
                <a:solidFill>
                  <a:schemeClr val="tx1"/>
                </a:solidFill>
                <a:latin typeface="Calibri" pitchFamily="34" charset="0"/>
              </a:rPr>
              <a:t>f(2</a:t>
            </a:r>
            <a:r>
              <a:rPr lang="en-US" dirty="0">
                <a:solidFill>
                  <a:schemeClr val="tx1"/>
                </a:solidFill>
                <a:latin typeface="Calibri" pitchFamily="34" charset="0"/>
              </a:rPr>
              <a:t>) = 3 * </a:t>
            </a:r>
            <a:r>
              <a:rPr lang="en-US" dirty="0" smtClean="0">
                <a:solidFill>
                  <a:schemeClr val="tx1"/>
                </a:solidFill>
                <a:latin typeface="Calibri" pitchFamily="34" charset="0"/>
              </a:rPr>
              <a:t>2 </a:t>
            </a:r>
            <a:r>
              <a:rPr lang="en-US" dirty="0">
                <a:solidFill>
                  <a:schemeClr val="tx1"/>
                </a:solidFill>
                <a:latin typeface="Calibri" pitchFamily="34" charset="0"/>
              </a:rPr>
              <a:t>= </a:t>
            </a:r>
            <a:r>
              <a:rPr lang="en-US" dirty="0">
                <a:solidFill>
                  <a:srgbClr val="660066"/>
                </a:solidFill>
                <a:latin typeface="Calibri" pitchFamily="34" charset="0"/>
              </a:rPr>
              <a:t>6</a:t>
            </a:r>
          </a:p>
        </p:txBody>
      </p:sp>
      <p:sp>
        <p:nvSpPr>
          <p:cNvPr id="24" name="TextBox 23"/>
          <p:cNvSpPr txBox="1"/>
          <p:nvPr/>
        </p:nvSpPr>
        <p:spPr>
          <a:xfrm>
            <a:off x="5170714" y="2699657"/>
            <a:ext cx="751115" cy="400110"/>
          </a:xfrm>
          <a:prstGeom prst="rect">
            <a:avLst/>
          </a:prstGeom>
          <a:noFill/>
          <a:ln>
            <a:solidFill>
              <a:schemeClr val="tx1"/>
            </a:solidFill>
          </a:ln>
        </p:spPr>
        <p:txBody>
          <a:bodyPr wrap="square" rtlCol="0">
            <a:spAutoFit/>
          </a:bodyPr>
          <a:lstStyle/>
          <a:p>
            <a:r>
              <a:rPr lang="en-US" sz="2000" dirty="0" smtClean="0"/>
              <a:t>f(3)</a:t>
            </a:r>
            <a:endParaRPr lang="en-SG" sz="2000" dirty="0"/>
          </a:p>
        </p:txBody>
      </p:sp>
      <p:cxnSp>
        <p:nvCxnSpPr>
          <p:cNvPr id="26" name="Straight Arrow Connector 25"/>
          <p:cNvCxnSpPr/>
          <p:nvPr/>
        </p:nvCxnSpPr>
        <p:spPr bwMode="auto">
          <a:xfrm>
            <a:off x="5671457" y="3113314"/>
            <a:ext cx="0" cy="304800"/>
          </a:xfrm>
          <a:prstGeom prst="straightConnector1">
            <a:avLst/>
          </a:prstGeom>
          <a:solidFill>
            <a:schemeClr val="accent1"/>
          </a:solidFill>
          <a:ln w="12700" cap="sq" cmpd="sng" algn="ctr">
            <a:solidFill>
              <a:schemeClr val="tx1"/>
            </a:solidFill>
            <a:prstDash val="solid"/>
            <a:round/>
            <a:headEnd type="none" w="med" len="med"/>
            <a:tailEnd type="triangle" w="med" len="med"/>
          </a:ln>
          <a:effectLst/>
        </p:spPr>
      </p:cxnSp>
      <p:sp>
        <p:nvSpPr>
          <p:cNvPr id="27" name="TextBox 26"/>
          <p:cNvSpPr txBox="1"/>
          <p:nvPr/>
        </p:nvSpPr>
        <p:spPr>
          <a:xfrm>
            <a:off x="5464629" y="3396343"/>
            <a:ext cx="620486" cy="400110"/>
          </a:xfrm>
          <a:prstGeom prst="rect">
            <a:avLst/>
          </a:prstGeom>
          <a:noFill/>
          <a:ln>
            <a:noFill/>
          </a:ln>
        </p:spPr>
        <p:txBody>
          <a:bodyPr wrap="square" rtlCol="0">
            <a:spAutoFit/>
          </a:bodyPr>
          <a:lstStyle/>
          <a:p>
            <a:r>
              <a:rPr lang="en-US" sz="2000" dirty="0" smtClean="0"/>
              <a:t>3 *</a:t>
            </a:r>
            <a:endParaRPr lang="en-SG" sz="2000" dirty="0"/>
          </a:p>
        </p:txBody>
      </p:sp>
      <p:sp>
        <p:nvSpPr>
          <p:cNvPr id="28" name="TextBox 27"/>
          <p:cNvSpPr txBox="1"/>
          <p:nvPr/>
        </p:nvSpPr>
        <p:spPr>
          <a:xfrm>
            <a:off x="5910943" y="3396342"/>
            <a:ext cx="751115" cy="400110"/>
          </a:xfrm>
          <a:prstGeom prst="rect">
            <a:avLst/>
          </a:prstGeom>
          <a:noFill/>
          <a:ln>
            <a:solidFill>
              <a:schemeClr val="tx1"/>
            </a:solidFill>
          </a:ln>
        </p:spPr>
        <p:txBody>
          <a:bodyPr wrap="square" rtlCol="0">
            <a:spAutoFit/>
          </a:bodyPr>
          <a:lstStyle/>
          <a:p>
            <a:r>
              <a:rPr lang="en-US" sz="2000" dirty="0" smtClean="0"/>
              <a:t>f(2)</a:t>
            </a:r>
            <a:endParaRPr lang="en-SG" sz="2000" dirty="0"/>
          </a:p>
        </p:txBody>
      </p:sp>
      <p:cxnSp>
        <p:nvCxnSpPr>
          <p:cNvPr id="29" name="Straight Arrow Connector 28"/>
          <p:cNvCxnSpPr/>
          <p:nvPr/>
        </p:nvCxnSpPr>
        <p:spPr bwMode="auto">
          <a:xfrm>
            <a:off x="6444343" y="3810000"/>
            <a:ext cx="0" cy="304800"/>
          </a:xfrm>
          <a:prstGeom prst="straightConnector1">
            <a:avLst/>
          </a:prstGeom>
          <a:solidFill>
            <a:schemeClr val="accent1"/>
          </a:solidFill>
          <a:ln w="12700" cap="sq" cmpd="sng" algn="ctr">
            <a:solidFill>
              <a:schemeClr val="tx1"/>
            </a:solidFill>
            <a:prstDash val="solid"/>
            <a:round/>
            <a:headEnd type="none" w="med" len="med"/>
            <a:tailEnd type="triangle" w="med" len="med"/>
          </a:ln>
          <a:effectLst/>
        </p:spPr>
      </p:cxnSp>
      <p:sp>
        <p:nvSpPr>
          <p:cNvPr id="30" name="TextBox 29"/>
          <p:cNvSpPr txBox="1"/>
          <p:nvPr/>
        </p:nvSpPr>
        <p:spPr>
          <a:xfrm>
            <a:off x="6237515" y="4093029"/>
            <a:ext cx="620486" cy="400110"/>
          </a:xfrm>
          <a:prstGeom prst="rect">
            <a:avLst/>
          </a:prstGeom>
          <a:noFill/>
          <a:ln>
            <a:noFill/>
          </a:ln>
        </p:spPr>
        <p:txBody>
          <a:bodyPr wrap="square" rtlCol="0">
            <a:spAutoFit/>
          </a:bodyPr>
          <a:lstStyle/>
          <a:p>
            <a:r>
              <a:rPr lang="en-US" sz="2000" dirty="0" smtClean="0"/>
              <a:t>2 *</a:t>
            </a:r>
            <a:endParaRPr lang="en-SG" sz="2000" dirty="0"/>
          </a:p>
        </p:txBody>
      </p:sp>
      <p:sp>
        <p:nvSpPr>
          <p:cNvPr id="31" name="TextBox 30"/>
          <p:cNvSpPr txBox="1"/>
          <p:nvPr/>
        </p:nvSpPr>
        <p:spPr>
          <a:xfrm>
            <a:off x="6683829" y="4093028"/>
            <a:ext cx="751115" cy="400110"/>
          </a:xfrm>
          <a:prstGeom prst="rect">
            <a:avLst/>
          </a:prstGeom>
          <a:noFill/>
          <a:ln>
            <a:solidFill>
              <a:schemeClr val="tx1"/>
            </a:solidFill>
          </a:ln>
        </p:spPr>
        <p:txBody>
          <a:bodyPr wrap="square" rtlCol="0">
            <a:spAutoFit/>
          </a:bodyPr>
          <a:lstStyle/>
          <a:p>
            <a:r>
              <a:rPr lang="en-US" sz="2000" dirty="0" smtClean="0"/>
              <a:t>f(1)</a:t>
            </a:r>
            <a:endParaRPr lang="en-SG" sz="2000" dirty="0"/>
          </a:p>
        </p:txBody>
      </p:sp>
      <p:cxnSp>
        <p:nvCxnSpPr>
          <p:cNvPr id="32" name="Straight Arrow Connector 31"/>
          <p:cNvCxnSpPr/>
          <p:nvPr/>
        </p:nvCxnSpPr>
        <p:spPr bwMode="auto">
          <a:xfrm>
            <a:off x="7271658" y="4506686"/>
            <a:ext cx="0" cy="304800"/>
          </a:xfrm>
          <a:prstGeom prst="straightConnector1">
            <a:avLst/>
          </a:prstGeom>
          <a:solidFill>
            <a:schemeClr val="accent1"/>
          </a:solidFill>
          <a:ln w="12700" cap="sq" cmpd="sng" algn="ctr">
            <a:solidFill>
              <a:schemeClr val="tx1"/>
            </a:solidFill>
            <a:prstDash val="solid"/>
            <a:round/>
            <a:headEnd type="none" w="med" len="med"/>
            <a:tailEnd type="triangle" w="med" len="med"/>
          </a:ln>
          <a:effectLst/>
        </p:spPr>
      </p:cxnSp>
      <p:sp>
        <p:nvSpPr>
          <p:cNvPr id="33" name="TextBox 32"/>
          <p:cNvSpPr txBox="1"/>
          <p:nvPr/>
        </p:nvSpPr>
        <p:spPr>
          <a:xfrm>
            <a:off x="7064830" y="4789715"/>
            <a:ext cx="620486" cy="400110"/>
          </a:xfrm>
          <a:prstGeom prst="rect">
            <a:avLst/>
          </a:prstGeom>
          <a:noFill/>
          <a:ln>
            <a:noFill/>
          </a:ln>
        </p:spPr>
        <p:txBody>
          <a:bodyPr wrap="square" rtlCol="0">
            <a:spAutoFit/>
          </a:bodyPr>
          <a:lstStyle/>
          <a:p>
            <a:r>
              <a:rPr lang="en-US" sz="2000" dirty="0" smtClean="0"/>
              <a:t>1 *</a:t>
            </a:r>
            <a:endParaRPr lang="en-SG" sz="2000" dirty="0"/>
          </a:p>
        </p:txBody>
      </p:sp>
      <p:sp>
        <p:nvSpPr>
          <p:cNvPr id="34" name="TextBox 33"/>
          <p:cNvSpPr txBox="1"/>
          <p:nvPr/>
        </p:nvSpPr>
        <p:spPr>
          <a:xfrm>
            <a:off x="7511144" y="4789714"/>
            <a:ext cx="751115" cy="400110"/>
          </a:xfrm>
          <a:prstGeom prst="rect">
            <a:avLst/>
          </a:prstGeom>
          <a:noFill/>
          <a:ln>
            <a:solidFill>
              <a:schemeClr val="tx1"/>
            </a:solidFill>
          </a:ln>
        </p:spPr>
        <p:txBody>
          <a:bodyPr wrap="square" rtlCol="0">
            <a:spAutoFit/>
          </a:bodyPr>
          <a:lstStyle/>
          <a:p>
            <a:r>
              <a:rPr lang="en-US" sz="2000" dirty="0" smtClean="0"/>
              <a:t>f(0)</a:t>
            </a:r>
            <a:endParaRPr lang="en-SG" sz="2000" dirty="0"/>
          </a:p>
        </p:txBody>
      </p:sp>
      <p:cxnSp>
        <p:nvCxnSpPr>
          <p:cNvPr id="36" name="Straight Connector 35"/>
          <p:cNvCxnSpPr/>
          <p:nvPr/>
        </p:nvCxnSpPr>
        <p:spPr bwMode="auto">
          <a:xfrm flipH="1">
            <a:off x="7511143" y="4778829"/>
            <a:ext cx="729343" cy="413657"/>
          </a:xfrm>
          <a:prstGeom prst="line">
            <a:avLst/>
          </a:prstGeom>
          <a:solidFill>
            <a:schemeClr val="accent1"/>
          </a:solidFill>
          <a:ln w="28575" cap="sq" cmpd="sng" algn="ctr">
            <a:solidFill>
              <a:srgbClr val="FF3300"/>
            </a:solidFill>
            <a:prstDash val="solid"/>
            <a:round/>
            <a:headEnd type="none" w="sm" len="sm"/>
            <a:tailEnd type="none" w="sm" len="sm"/>
          </a:ln>
          <a:effectLst/>
        </p:spPr>
      </p:cxnSp>
      <p:sp>
        <p:nvSpPr>
          <p:cNvPr id="37" name="TextBox 36"/>
          <p:cNvSpPr txBox="1"/>
          <p:nvPr/>
        </p:nvSpPr>
        <p:spPr>
          <a:xfrm>
            <a:off x="8338457" y="4789715"/>
            <a:ext cx="337457" cy="369332"/>
          </a:xfrm>
          <a:prstGeom prst="rect">
            <a:avLst/>
          </a:prstGeom>
          <a:noFill/>
          <a:ln>
            <a:noFill/>
          </a:ln>
        </p:spPr>
        <p:txBody>
          <a:bodyPr wrap="square" rtlCol="0">
            <a:spAutoFit/>
          </a:bodyPr>
          <a:lstStyle/>
          <a:p>
            <a:r>
              <a:rPr lang="en-US" dirty="0" smtClean="0">
                <a:solidFill>
                  <a:srgbClr val="660066"/>
                </a:solidFill>
              </a:rPr>
              <a:t>1</a:t>
            </a:r>
            <a:endParaRPr lang="en-SG" dirty="0">
              <a:solidFill>
                <a:srgbClr val="660066"/>
              </a:solidFill>
            </a:endParaRPr>
          </a:p>
        </p:txBody>
      </p:sp>
      <p:cxnSp>
        <p:nvCxnSpPr>
          <p:cNvPr id="38" name="Straight Connector 37"/>
          <p:cNvCxnSpPr/>
          <p:nvPr/>
        </p:nvCxnSpPr>
        <p:spPr bwMode="auto">
          <a:xfrm flipH="1">
            <a:off x="6694714" y="4082143"/>
            <a:ext cx="729343" cy="413657"/>
          </a:xfrm>
          <a:prstGeom prst="line">
            <a:avLst/>
          </a:prstGeom>
          <a:solidFill>
            <a:schemeClr val="accent1"/>
          </a:solidFill>
          <a:ln w="28575" cap="sq" cmpd="sng" algn="ctr">
            <a:solidFill>
              <a:srgbClr val="FF3300"/>
            </a:solidFill>
            <a:prstDash val="solid"/>
            <a:round/>
            <a:headEnd type="none" w="sm" len="sm"/>
            <a:tailEnd type="none" w="sm" len="sm"/>
          </a:ln>
          <a:effectLst/>
        </p:spPr>
      </p:cxnSp>
      <p:sp>
        <p:nvSpPr>
          <p:cNvPr id="39" name="TextBox 38"/>
          <p:cNvSpPr txBox="1"/>
          <p:nvPr/>
        </p:nvSpPr>
        <p:spPr>
          <a:xfrm>
            <a:off x="7522028" y="4114800"/>
            <a:ext cx="337457" cy="369332"/>
          </a:xfrm>
          <a:prstGeom prst="rect">
            <a:avLst/>
          </a:prstGeom>
          <a:noFill/>
          <a:ln>
            <a:noFill/>
          </a:ln>
        </p:spPr>
        <p:txBody>
          <a:bodyPr wrap="square" rtlCol="0">
            <a:spAutoFit/>
          </a:bodyPr>
          <a:lstStyle/>
          <a:p>
            <a:r>
              <a:rPr lang="en-US" dirty="0" smtClean="0">
                <a:solidFill>
                  <a:srgbClr val="660066"/>
                </a:solidFill>
              </a:rPr>
              <a:t>1</a:t>
            </a:r>
            <a:endParaRPr lang="en-SG" dirty="0">
              <a:solidFill>
                <a:srgbClr val="660066"/>
              </a:solidFill>
            </a:endParaRPr>
          </a:p>
        </p:txBody>
      </p:sp>
      <p:cxnSp>
        <p:nvCxnSpPr>
          <p:cNvPr id="41" name="Straight Connector 40"/>
          <p:cNvCxnSpPr/>
          <p:nvPr/>
        </p:nvCxnSpPr>
        <p:spPr bwMode="auto">
          <a:xfrm flipH="1">
            <a:off x="5943600" y="3385457"/>
            <a:ext cx="729343" cy="413657"/>
          </a:xfrm>
          <a:prstGeom prst="line">
            <a:avLst/>
          </a:prstGeom>
          <a:solidFill>
            <a:schemeClr val="accent1"/>
          </a:solidFill>
          <a:ln w="28575" cap="sq" cmpd="sng" algn="ctr">
            <a:solidFill>
              <a:srgbClr val="FF3300"/>
            </a:solidFill>
            <a:prstDash val="solid"/>
            <a:round/>
            <a:headEnd type="none" w="sm" len="sm"/>
            <a:tailEnd type="none" w="sm" len="sm"/>
          </a:ln>
          <a:effectLst/>
        </p:spPr>
      </p:cxnSp>
      <p:sp>
        <p:nvSpPr>
          <p:cNvPr id="42" name="TextBox 41"/>
          <p:cNvSpPr txBox="1"/>
          <p:nvPr/>
        </p:nvSpPr>
        <p:spPr>
          <a:xfrm>
            <a:off x="6770914" y="3418114"/>
            <a:ext cx="337457" cy="369332"/>
          </a:xfrm>
          <a:prstGeom prst="rect">
            <a:avLst/>
          </a:prstGeom>
          <a:noFill/>
          <a:ln>
            <a:noFill/>
          </a:ln>
        </p:spPr>
        <p:txBody>
          <a:bodyPr wrap="square" rtlCol="0">
            <a:spAutoFit/>
          </a:bodyPr>
          <a:lstStyle/>
          <a:p>
            <a:r>
              <a:rPr lang="en-US" dirty="0" smtClean="0">
                <a:solidFill>
                  <a:srgbClr val="660066"/>
                </a:solidFill>
              </a:rPr>
              <a:t>2</a:t>
            </a:r>
            <a:endParaRPr lang="en-SG" dirty="0">
              <a:solidFill>
                <a:srgbClr val="660066"/>
              </a:solidFill>
            </a:endParaRPr>
          </a:p>
        </p:txBody>
      </p:sp>
      <p:cxnSp>
        <p:nvCxnSpPr>
          <p:cNvPr id="43" name="Straight Connector 42"/>
          <p:cNvCxnSpPr/>
          <p:nvPr/>
        </p:nvCxnSpPr>
        <p:spPr bwMode="auto">
          <a:xfrm flipH="1">
            <a:off x="5203371" y="2688771"/>
            <a:ext cx="729343" cy="413657"/>
          </a:xfrm>
          <a:prstGeom prst="line">
            <a:avLst/>
          </a:prstGeom>
          <a:solidFill>
            <a:schemeClr val="accent1"/>
          </a:solidFill>
          <a:ln w="28575" cap="sq" cmpd="sng" algn="ctr">
            <a:solidFill>
              <a:srgbClr val="FF3300"/>
            </a:solidFill>
            <a:prstDash val="solid"/>
            <a:round/>
            <a:headEnd type="none" w="sm" len="sm"/>
            <a:tailEnd type="none" w="sm" len="sm"/>
          </a:ln>
          <a:effectLst/>
        </p:spPr>
      </p:cxnSp>
      <p:sp>
        <p:nvSpPr>
          <p:cNvPr id="44" name="TextBox 43"/>
          <p:cNvSpPr txBox="1"/>
          <p:nvPr/>
        </p:nvSpPr>
        <p:spPr>
          <a:xfrm>
            <a:off x="6030685" y="2721428"/>
            <a:ext cx="337457" cy="369332"/>
          </a:xfrm>
          <a:prstGeom prst="rect">
            <a:avLst/>
          </a:prstGeom>
          <a:noFill/>
          <a:ln>
            <a:noFill/>
          </a:ln>
        </p:spPr>
        <p:txBody>
          <a:bodyPr wrap="square" rtlCol="0">
            <a:spAutoFit/>
          </a:bodyPr>
          <a:lstStyle/>
          <a:p>
            <a:r>
              <a:rPr lang="en-US" dirty="0" smtClean="0">
                <a:solidFill>
                  <a:srgbClr val="660066"/>
                </a:solidFill>
              </a:rPr>
              <a:t>6</a:t>
            </a:r>
            <a:endParaRPr lang="en-SG" dirty="0">
              <a:solidFill>
                <a:srgbClr val="660066"/>
              </a:solidFill>
            </a:endParaRPr>
          </a:p>
        </p:txBody>
      </p:sp>
      <p:sp>
        <p:nvSpPr>
          <p:cNvPr id="35" name="TextBox 34"/>
          <p:cNvSpPr txBox="1"/>
          <p:nvPr/>
        </p:nvSpPr>
        <p:spPr>
          <a:xfrm>
            <a:off x="4415680" y="2198913"/>
            <a:ext cx="1680320" cy="461665"/>
          </a:xfrm>
          <a:prstGeom prst="rect">
            <a:avLst/>
          </a:prstGeom>
          <a:noFill/>
        </p:spPr>
        <p:txBody>
          <a:bodyPr wrap="square" rtlCol="0">
            <a:spAutoFit/>
          </a:bodyPr>
          <a:lstStyle/>
          <a:p>
            <a:r>
              <a:rPr lang="en-US" sz="2400" dirty="0" smtClean="0">
                <a:solidFill>
                  <a:srgbClr val="0000FF"/>
                </a:solidFill>
              </a:rPr>
              <a:t>Trace tree:</a:t>
            </a:r>
            <a:endParaRPr lang="en-SG" sz="2400" dirty="0">
              <a:solidFill>
                <a:srgbClr val="0000FF"/>
              </a:solidFill>
            </a:endParaRPr>
          </a:p>
        </p:txBody>
      </p:sp>
      <p:sp>
        <p:nvSpPr>
          <p:cNvPr id="40" name="Footer Placeholder 6"/>
          <p:cNvSpPr>
            <a:spLocks noGrp="1"/>
          </p:cNvSpPr>
          <p:nvPr>
            <p:ph type="ftr" sz="quarter" idx="10"/>
          </p:nvPr>
        </p:nvSpPr>
        <p:spPr>
          <a:xfrm>
            <a:off x="457200" y="6248400"/>
            <a:ext cx="2895600" cy="457200"/>
          </a:xfrm>
          <a:noFill/>
        </p:spPr>
        <p:txBody>
          <a:bodyPr/>
          <a:lstStyle/>
          <a:p>
            <a:pPr algn="l"/>
            <a:r>
              <a:rPr lang="en-US" sz="1000" dirty="0" smtClean="0">
                <a:latin typeface="Arial" pitchFamily="34" charset="0"/>
                <a:cs typeface="Arial" pitchFamily="34" charset="0"/>
              </a:rPr>
              <a:t>CS1010 (AY2012/3 Semester 1)</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dissolve">
                                      <p:cBhvr>
                                        <p:cTn id="7" dur="500"/>
                                        <p:tgtEl>
                                          <p:spTgt spid="16"/>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7">
                                            <p:bg/>
                                          </p:spTgt>
                                        </p:tgtEl>
                                        <p:attrNameLst>
                                          <p:attrName>style.visibility</p:attrName>
                                        </p:attrNameLst>
                                      </p:cBhvr>
                                      <p:to>
                                        <p:strVal val="visible"/>
                                      </p:to>
                                    </p:set>
                                    <p:animEffect transition="in" filter="dissolve">
                                      <p:cBhvr>
                                        <p:cTn id="12" dur="500"/>
                                        <p:tgtEl>
                                          <p:spTgt spid="17">
                                            <p:bg/>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5"/>
                                        </p:tgtEl>
                                        <p:attrNameLst>
                                          <p:attrName>style.visibility</p:attrName>
                                        </p:attrNameLst>
                                      </p:cBhvr>
                                      <p:to>
                                        <p:strVal val="visible"/>
                                      </p:to>
                                    </p:set>
                                    <p:animEffect transition="in" filter="dissolve">
                                      <p:cBhvr>
                                        <p:cTn id="17" dur="500"/>
                                        <p:tgtEl>
                                          <p:spTgt spid="35"/>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24"/>
                                        </p:tgtEl>
                                        <p:attrNameLst>
                                          <p:attrName>style.visibility</p:attrName>
                                        </p:attrNameLst>
                                      </p:cBhvr>
                                      <p:to>
                                        <p:strVal val="visible"/>
                                      </p:to>
                                    </p:set>
                                    <p:animEffect transition="in" filter="dissolve">
                                      <p:cBhvr>
                                        <p:cTn id="22" dur="500"/>
                                        <p:tgtEl>
                                          <p:spTgt spid="24"/>
                                        </p:tgtEl>
                                      </p:cBhvr>
                                    </p:animEffect>
                                  </p:childTnLst>
                                </p:cTn>
                              </p:par>
                              <p:par>
                                <p:cTn id="23" presetID="9" presetClass="entr" presetSubtype="0" fill="hold" grpId="0" nodeType="withEffect">
                                  <p:stCondLst>
                                    <p:cond delay="0"/>
                                  </p:stCondLst>
                                  <p:childTnLst>
                                    <p:set>
                                      <p:cBhvr>
                                        <p:cTn id="24" dur="1" fill="hold">
                                          <p:stCondLst>
                                            <p:cond delay="0"/>
                                          </p:stCondLst>
                                        </p:cTn>
                                        <p:tgtEl>
                                          <p:spTgt spid="17">
                                            <p:txEl>
                                              <p:pRg st="0" end="0"/>
                                            </p:txEl>
                                          </p:spTgt>
                                        </p:tgtEl>
                                        <p:attrNameLst>
                                          <p:attrName>style.visibility</p:attrName>
                                        </p:attrNameLst>
                                      </p:cBhvr>
                                      <p:to>
                                        <p:strVal val="visible"/>
                                      </p:to>
                                    </p:set>
                                    <p:animEffect transition="in" filter="dissolve">
                                      <p:cBhvr>
                                        <p:cTn id="25" dur="500"/>
                                        <p:tgtEl>
                                          <p:spTgt spid="17">
                                            <p:txEl>
                                              <p:pRg st="0" end="0"/>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9" presetClass="entr" presetSubtype="0" fill="hold" nodeType="clickEffect">
                                  <p:stCondLst>
                                    <p:cond delay="0"/>
                                  </p:stCondLst>
                                  <p:childTnLst>
                                    <p:set>
                                      <p:cBhvr>
                                        <p:cTn id="29" dur="1" fill="hold">
                                          <p:stCondLst>
                                            <p:cond delay="0"/>
                                          </p:stCondLst>
                                        </p:cTn>
                                        <p:tgtEl>
                                          <p:spTgt spid="26"/>
                                        </p:tgtEl>
                                        <p:attrNameLst>
                                          <p:attrName>style.visibility</p:attrName>
                                        </p:attrNameLst>
                                      </p:cBhvr>
                                      <p:to>
                                        <p:strVal val="visible"/>
                                      </p:to>
                                    </p:set>
                                    <p:animEffect transition="in" filter="dissolve">
                                      <p:cBhvr>
                                        <p:cTn id="30" dur="500"/>
                                        <p:tgtEl>
                                          <p:spTgt spid="26"/>
                                        </p:tgtEl>
                                      </p:cBhvr>
                                    </p:animEffect>
                                  </p:childTnLst>
                                </p:cTn>
                              </p:par>
                              <p:par>
                                <p:cTn id="31" presetID="9" presetClass="entr" presetSubtype="0" fill="hold" grpId="0" nodeType="withEffect">
                                  <p:stCondLst>
                                    <p:cond delay="0"/>
                                  </p:stCondLst>
                                  <p:childTnLst>
                                    <p:set>
                                      <p:cBhvr>
                                        <p:cTn id="32" dur="1" fill="hold">
                                          <p:stCondLst>
                                            <p:cond delay="0"/>
                                          </p:stCondLst>
                                        </p:cTn>
                                        <p:tgtEl>
                                          <p:spTgt spid="27"/>
                                        </p:tgtEl>
                                        <p:attrNameLst>
                                          <p:attrName>style.visibility</p:attrName>
                                        </p:attrNameLst>
                                      </p:cBhvr>
                                      <p:to>
                                        <p:strVal val="visible"/>
                                      </p:to>
                                    </p:set>
                                    <p:animEffect transition="in" filter="dissolve">
                                      <p:cBhvr>
                                        <p:cTn id="33" dur="500"/>
                                        <p:tgtEl>
                                          <p:spTgt spid="27"/>
                                        </p:tgtEl>
                                      </p:cBhvr>
                                    </p:animEffect>
                                  </p:childTnLst>
                                </p:cTn>
                              </p:par>
                              <p:par>
                                <p:cTn id="34" presetID="9" presetClass="entr" presetSubtype="0" fill="hold" grpId="0" nodeType="withEffect">
                                  <p:stCondLst>
                                    <p:cond delay="0"/>
                                  </p:stCondLst>
                                  <p:childTnLst>
                                    <p:set>
                                      <p:cBhvr>
                                        <p:cTn id="35" dur="1" fill="hold">
                                          <p:stCondLst>
                                            <p:cond delay="0"/>
                                          </p:stCondLst>
                                        </p:cTn>
                                        <p:tgtEl>
                                          <p:spTgt spid="28"/>
                                        </p:tgtEl>
                                        <p:attrNameLst>
                                          <p:attrName>style.visibility</p:attrName>
                                        </p:attrNameLst>
                                      </p:cBhvr>
                                      <p:to>
                                        <p:strVal val="visible"/>
                                      </p:to>
                                    </p:set>
                                    <p:animEffect transition="in" filter="dissolve">
                                      <p:cBhvr>
                                        <p:cTn id="36" dur="500"/>
                                        <p:tgtEl>
                                          <p:spTgt spid="28"/>
                                        </p:tgtEl>
                                      </p:cBhvr>
                                    </p:animEffect>
                                  </p:childTnLst>
                                </p:cTn>
                              </p:par>
                            </p:childTnLst>
                          </p:cTn>
                        </p:par>
                      </p:childTnLst>
                    </p:cTn>
                  </p:par>
                  <p:par>
                    <p:cTn id="37" fill="hold">
                      <p:stCondLst>
                        <p:cond delay="indefinite"/>
                      </p:stCondLst>
                      <p:childTnLst>
                        <p:par>
                          <p:cTn id="38" fill="hold">
                            <p:stCondLst>
                              <p:cond delay="0"/>
                            </p:stCondLst>
                            <p:childTnLst>
                              <p:par>
                                <p:cTn id="39" presetID="9" presetClass="entr" presetSubtype="0" fill="hold" grpId="0" nodeType="clickEffect">
                                  <p:stCondLst>
                                    <p:cond delay="0"/>
                                  </p:stCondLst>
                                  <p:childTnLst>
                                    <p:set>
                                      <p:cBhvr>
                                        <p:cTn id="40" dur="1" fill="hold">
                                          <p:stCondLst>
                                            <p:cond delay="0"/>
                                          </p:stCondLst>
                                        </p:cTn>
                                        <p:tgtEl>
                                          <p:spTgt spid="17">
                                            <p:txEl>
                                              <p:pRg st="1" end="1"/>
                                            </p:txEl>
                                          </p:spTgt>
                                        </p:tgtEl>
                                        <p:attrNameLst>
                                          <p:attrName>style.visibility</p:attrName>
                                        </p:attrNameLst>
                                      </p:cBhvr>
                                      <p:to>
                                        <p:strVal val="visible"/>
                                      </p:to>
                                    </p:set>
                                    <p:animEffect transition="in" filter="dissolve">
                                      <p:cBhvr>
                                        <p:cTn id="41" dur="500"/>
                                        <p:tgtEl>
                                          <p:spTgt spid="17">
                                            <p:txEl>
                                              <p:pRg st="1" end="1"/>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9" presetClass="entr" presetSubtype="0" fill="hold" nodeType="clickEffect">
                                  <p:stCondLst>
                                    <p:cond delay="0"/>
                                  </p:stCondLst>
                                  <p:childTnLst>
                                    <p:set>
                                      <p:cBhvr>
                                        <p:cTn id="45" dur="1" fill="hold">
                                          <p:stCondLst>
                                            <p:cond delay="0"/>
                                          </p:stCondLst>
                                        </p:cTn>
                                        <p:tgtEl>
                                          <p:spTgt spid="29"/>
                                        </p:tgtEl>
                                        <p:attrNameLst>
                                          <p:attrName>style.visibility</p:attrName>
                                        </p:attrNameLst>
                                      </p:cBhvr>
                                      <p:to>
                                        <p:strVal val="visible"/>
                                      </p:to>
                                    </p:set>
                                    <p:animEffect transition="in" filter="dissolve">
                                      <p:cBhvr>
                                        <p:cTn id="46" dur="500"/>
                                        <p:tgtEl>
                                          <p:spTgt spid="29"/>
                                        </p:tgtEl>
                                      </p:cBhvr>
                                    </p:animEffect>
                                  </p:childTnLst>
                                </p:cTn>
                              </p:par>
                              <p:par>
                                <p:cTn id="47" presetID="9" presetClass="entr" presetSubtype="0" fill="hold" grpId="0" nodeType="withEffect">
                                  <p:stCondLst>
                                    <p:cond delay="0"/>
                                  </p:stCondLst>
                                  <p:childTnLst>
                                    <p:set>
                                      <p:cBhvr>
                                        <p:cTn id="48" dur="1" fill="hold">
                                          <p:stCondLst>
                                            <p:cond delay="0"/>
                                          </p:stCondLst>
                                        </p:cTn>
                                        <p:tgtEl>
                                          <p:spTgt spid="30"/>
                                        </p:tgtEl>
                                        <p:attrNameLst>
                                          <p:attrName>style.visibility</p:attrName>
                                        </p:attrNameLst>
                                      </p:cBhvr>
                                      <p:to>
                                        <p:strVal val="visible"/>
                                      </p:to>
                                    </p:set>
                                    <p:animEffect transition="in" filter="dissolve">
                                      <p:cBhvr>
                                        <p:cTn id="49" dur="500"/>
                                        <p:tgtEl>
                                          <p:spTgt spid="30"/>
                                        </p:tgtEl>
                                      </p:cBhvr>
                                    </p:animEffect>
                                  </p:childTnLst>
                                </p:cTn>
                              </p:par>
                              <p:par>
                                <p:cTn id="50" presetID="9" presetClass="entr" presetSubtype="0" fill="hold" grpId="0" nodeType="withEffect">
                                  <p:stCondLst>
                                    <p:cond delay="0"/>
                                  </p:stCondLst>
                                  <p:childTnLst>
                                    <p:set>
                                      <p:cBhvr>
                                        <p:cTn id="51" dur="1" fill="hold">
                                          <p:stCondLst>
                                            <p:cond delay="0"/>
                                          </p:stCondLst>
                                        </p:cTn>
                                        <p:tgtEl>
                                          <p:spTgt spid="31"/>
                                        </p:tgtEl>
                                        <p:attrNameLst>
                                          <p:attrName>style.visibility</p:attrName>
                                        </p:attrNameLst>
                                      </p:cBhvr>
                                      <p:to>
                                        <p:strVal val="visible"/>
                                      </p:to>
                                    </p:set>
                                    <p:animEffect transition="in" filter="dissolve">
                                      <p:cBhvr>
                                        <p:cTn id="52" dur="500"/>
                                        <p:tgtEl>
                                          <p:spTgt spid="31"/>
                                        </p:tgtEl>
                                      </p:cBhvr>
                                    </p:animEffect>
                                  </p:childTnLst>
                                </p:cTn>
                              </p:par>
                            </p:childTnLst>
                          </p:cTn>
                        </p:par>
                      </p:childTnLst>
                    </p:cTn>
                  </p:par>
                  <p:par>
                    <p:cTn id="53" fill="hold">
                      <p:stCondLst>
                        <p:cond delay="indefinite"/>
                      </p:stCondLst>
                      <p:childTnLst>
                        <p:par>
                          <p:cTn id="54" fill="hold">
                            <p:stCondLst>
                              <p:cond delay="0"/>
                            </p:stCondLst>
                            <p:childTnLst>
                              <p:par>
                                <p:cTn id="55" presetID="9" presetClass="entr" presetSubtype="0" fill="hold" grpId="0" nodeType="clickEffect">
                                  <p:stCondLst>
                                    <p:cond delay="0"/>
                                  </p:stCondLst>
                                  <p:childTnLst>
                                    <p:set>
                                      <p:cBhvr>
                                        <p:cTn id="56" dur="1" fill="hold">
                                          <p:stCondLst>
                                            <p:cond delay="0"/>
                                          </p:stCondLst>
                                        </p:cTn>
                                        <p:tgtEl>
                                          <p:spTgt spid="17">
                                            <p:txEl>
                                              <p:pRg st="2" end="2"/>
                                            </p:txEl>
                                          </p:spTgt>
                                        </p:tgtEl>
                                        <p:attrNameLst>
                                          <p:attrName>style.visibility</p:attrName>
                                        </p:attrNameLst>
                                      </p:cBhvr>
                                      <p:to>
                                        <p:strVal val="visible"/>
                                      </p:to>
                                    </p:set>
                                    <p:animEffect transition="in" filter="dissolve">
                                      <p:cBhvr>
                                        <p:cTn id="57" dur="500"/>
                                        <p:tgtEl>
                                          <p:spTgt spid="17">
                                            <p:txEl>
                                              <p:pRg st="2" end="2"/>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9" presetClass="entr" presetSubtype="0" fill="hold" nodeType="clickEffect">
                                  <p:stCondLst>
                                    <p:cond delay="0"/>
                                  </p:stCondLst>
                                  <p:childTnLst>
                                    <p:set>
                                      <p:cBhvr>
                                        <p:cTn id="61" dur="1" fill="hold">
                                          <p:stCondLst>
                                            <p:cond delay="0"/>
                                          </p:stCondLst>
                                        </p:cTn>
                                        <p:tgtEl>
                                          <p:spTgt spid="32"/>
                                        </p:tgtEl>
                                        <p:attrNameLst>
                                          <p:attrName>style.visibility</p:attrName>
                                        </p:attrNameLst>
                                      </p:cBhvr>
                                      <p:to>
                                        <p:strVal val="visible"/>
                                      </p:to>
                                    </p:set>
                                    <p:animEffect transition="in" filter="dissolve">
                                      <p:cBhvr>
                                        <p:cTn id="62" dur="500"/>
                                        <p:tgtEl>
                                          <p:spTgt spid="32"/>
                                        </p:tgtEl>
                                      </p:cBhvr>
                                    </p:animEffect>
                                  </p:childTnLst>
                                </p:cTn>
                              </p:par>
                              <p:par>
                                <p:cTn id="63" presetID="9" presetClass="entr" presetSubtype="0" fill="hold" grpId="0" nodeType="withEffect">
                                  <p:stCondLst>
                                    <p:cond delay="0"/>
                                  </p:stCondLst>
                                  <p:childTnLst>
                                    <p:set>
                                      <p:cBhvr>
                                        <p:cTn id="64" dur="1" fill="hold">
                                          <p:stCondLst>
                                            <p:cond delay="0"/>
                                          </p:stCondLst>
                                        </p:cTn>
                                        <p:tgtEl>
                                          <p:spTgt spid="33"/>
                                        </p:tgtEl>
                                        <p:attrNameLst>
                                          <p:attrName>style.visibility</p:attrName>
                                        </p:attrNameLst>
                                      </p:cBhvr>
                                      <p:to>
                                        <p:strVal val="visible"/>
                                      </p:to>
                                    </p:set>
                                    <p:animEffect transition="in" filter="dissolve">
                                      <p:cBhvr>
                                        <p:cTn id="65" dur="500"/>
                                        <p:tgtEl>
                                          <p:spTgt spid="33"/>
                                        </p:tgtEl>
                                      </p:cBhvr>
                                    </p:animEffect>
                                  </p:childTnLst>
                                </p:cTn>
                              </p:par>
                              <p:par>
                                <p:cTn id="66" presetID="9" presetClass="entr" presetSubtype="0" fill="hold" grpId="0" nodeType="withEffect">
                                  <p:stCondLst>
                                    <p:cond delay="0"/>
                                  </p:stCondLst>
                                  <p:childTnLst>
                                    <p:set>
                                      <p:cBhvr>
                                        <p:cTn id="67" dur="1" fill="hold">
                                          <p:stCondLst>
                                            <p:cond delay="0"/>
                                          </p:stCondLst>
                                        </p:cTn>
                                        <p:tgtEl>
                                          <p:spTgt spid="34"/>
                                        </p:tgtEl>
                                        <p:attrNameLst>
                                          <p:attrName>style.visibility</p:attrName>
                                        </p:attrNameLst>
                                      </p:cBhvr>
                                      <p:to>
                                        <p:strVal val="visible"/>
                                      </p:to>
                                    </p:set>
                                    <p:animEffect transition="in" filter="dissolve">
                                      <p:cBhvr>
                                        <p:cTn id="68" dur="500"/>
                                        <p:tgtEl>
                                          <p:spTgt spid="34"/>
                                        </p:tgtEl>
                                      </p:cBhvr>
                                    </p:animEffect>
                                  </p:childTnLst>
                                </p:cTn>
                              </p:par>
                            </p:childTnLst>
                          </p:cTn>
                        </p:par>
                      </p:childTnLst>
                    </p:cTn>
                  </p:par>
                  <p:par>
                    <p:cTn id="69" fill="hold">
                      <p:stCondLst>
                        <p:cond delay="indefinite"/>
                      </p:stCondLst>
                      <p:childTnLst>
                        <p:par>
                          <p:cTn id="70" fill="hold">
                            <p:stCondLst>
                              <p:cond delay="0"/>
                            </p:stCondLst>
                            <p:childTnLst>
                              <p:par>
                                <p:cTn id="71" presetID="9" presetClass="entr" presetSubtype="0" fill="hold" grpId="0" nodeType="clickEffect">
                                  <p:stCondLst>
                                    <p:cond delay="0"/>
                                  </p:stCondLst>
                                  <p:childTnLst>
                                    <p:set>
                                      <p:cBhvr>
                                        <p:cTn id="72" dur="1" fill="hold">
                                          <p:stCondLst>
                                            <p:cond delay="0"/>
                                          </p:stCondLst>
                                        </p:cTn>
                                        <p:tgtEl>
                                          <p:spTgt spid="17">
                                            <p:txEl>
                                              <p:pRg st="3" end="3"/>
                                            </p:txEl>
                                          </p:spTgt>
                                        </p:tgtEl>
                                        <p:attrNameLst>
                                          <p:attrName>style.visibility</p:attrName>
                                        </p:attrNameLst>
                                      </p:cBhvr>
                                      <p:to>
                                        <p:strVal val="visible"/>
                                      </p:to>
                                    </p:set>
                                    <p:animEffect transition="in" filter="dissolve">
                                      <p:cBhvr>
                                        <p:cTn id="73" dur="500"/>
                                        <p:tgtEl>
                                          <p:spTgt spid="17">
                                            <p:txEl>
                                              <p:pRg st="3" end="3"/>
                                            </p:txEl>
                                          </p:spTgt>
                                        </p:tgtEl>
                                      </p:cBhvr>
                                    </p:animEffect>
                                  </p:childTnLst>
                                </p:cTn>
                              </p:par>
                            </p:childTnLst>
                          </p:cTn>
                        </p:par>
                      </p:childTnLst>
                    </p:cTn>
                  </p:par>
                  <p:par>
                    <p:cTn id="74" fill="hold">
                      <p:stCondLst>
                        <p:cond delay="indefinite"/>
                      </p:stCondLst>
                      <p:childTnLst>
                        <p:par>
                          <p:cTn id="75" fill="hold">
                            <p:stCondLst>
                              <p:cond delay="0"/>
                            </p:stCondLst>
                            <p:childTnLst>
                              <p:par>
                                <p:cTn id="76" presetID="9" presetClass="entr" presetSubtype="0" fill="hold" grpId="0" nodeType="clickEffect">
                                  <p:stCondLst>
                                    <p:cond delay="0"/>
                                  </p:stCondLst>
                                  <p:childTnLst>
                                    <p:set>
                                      <p:cBhvr>
                                        <p:cTn id="77" dur="1" fill="hold">
                                          <p:stCondLst>
                                            <p:cond delay="0"/>
                                          </p:stCondLst>
                                        </p:cTn>
                                        <p:tgtEl>
                                          <p:spTgt spid="22"/>
                                        </p:tgtEl>
                                        <p:attrNameLst>
                                          <p:attrName>style.visibility</p:attrName>
                                        </p:attrNameLst>
                                      </p:cBhvr>
                                      <p:to>
                                        <p:strVal val="visible"/>
                                      </p:to>
                                    </p:set>
                                    <p:animEffect transition="in" filter="dissolve">
                                      <p:cBhvr>
                                        <p:cTn id="78" dur="500"/>
                                        <p:tgtEl>
                                          <p:spTgt spid="22"/>
                                        </p:tgtEl>
                                      </p:cBhvr>
                                    </p:animEffect>
                                  </p:childTnLst>
                                </p:cTn>
                              </p:par>
                            </p:childTnLst>
                          </p:cTn>
                        </p:par>
                      </p:childTnLst>
                    </p:cTn>
                  </p:par>
                  <p:par>
                    <p:cTn id="79" fill="hold">
                      <p:stCondLst>
                        <p:cond delay="indefinite"/>
                      </p:stCondLst>
                      <p:childTnLst>
                        <p:par>
                          <p:cTn id="80" fill="hold">
                            <p:stCondLst>
                              <p:cond delay="0"/>
                            </p:stCondLst>
                            <p:childTnLst>
                              <p:par>
                                <p:cTn id="81" presetID="9" presetClass="entr" presetSubtype="0" fill="hold" grpId="0" nodeType="clickEffect">
                                  <p:stCondLst>
                                    <p:cond delay="0"/>
                                  </p:stCondLst>
                                  <p:childTnLst>
                                    <p:set>
                                      <p:cBhvr>
                                        <p:cTn id="82" dur="1" fill="hold">
                                          <p:stCondLst>
                                            <p:cond delay="0"/>
                                          </p:stCondLst>
                                        </p:cTn>
                                        <p:tgtEl>
                                          <p:spTgt spid="23">
                                            <p:bg/>
                                          </p:spTgt>
                                        </p:tgtEl>
                                        <p:attrNameLst>
                                          <p:attrName>style.visibility</p:attrName>
                                        </p:attrNameLst>
                                      </p:cBhvr>
                                      <p:to>
                                        <p:strVal val="visible"/>
                                      </p:to>
                                    </p:set>
                                    <p:animEffect transition="in" filter="dissolve">
                                      <p:cBhvr>
                                        <p:cTn id="83" dur="500"/>
                                        <p:tgtEl>
                                          <p:spTgt spid="23">
                                            <p:bg/>
                                          </p:spTgt>
                                        </p:tgtEl>
                                      </p:cBhvr>
                                    </p:animEffect>
                                  </p:childTnLst>
                                </p:cTn>
                              </p:par>
                              <p:par>
                                <p:cTn id="84" presetID="9" presetClass="entr" presetSubtype="0" fill="hold" grpId="0" nodeType="withEffect">
                                  <p:stCondLst>
                                    <p:cond delay="0"/>
                                  </p:stCondLst>
                                  <p:childTnLst>
                                    <p:set>
                                      <p:cBhvr>
                                        <p:cTn id="85" dur="1" fill="hold">
                                          <p:stCondLst>
                                            <p:cond delay="0"/>
                                          </p:stCondLst>
                                        </p:cTn>
                                        <p:tgtEl>
                                          <p:spTgt spid="23">
                                            <p:txEl>
                                              <p:pRg st="0" end="0"/>
                                            </p:txEl>
                                          </p:spTgt>
                                        </p:tgtEl>
                                        <p:attrNameLst>
                                          <p:attrName>style.visibility</p:attrName>
                                        </p:attrNameLst>
                                      </p:cBhvr>
                                      <p:to>
                                        <p:strVal val="visible"/>
                                      </p:to>
                                    </p:set>
                                    <p:animEffect transition="in" filter="dissolve">
                                      <p:cBhvr>
                                        <p:cTn id="86" dur="500"/>
                                        <p:tgtEl>
                                          <p:spTgt spid="23">
                                            <p:txEl>
                                              <p:pRg st="0" end="0"/>
                                            </p:txEl>
                                          </p:spTgt>
                                        </p:tgtEl>
                                      </p:cBhvr>
                                    </p:animEffect>
                                  </p:childTnLst>
                                </p:cTn>
                              </p:par>
                            </p:childTnLst>
                          </p:cTn>
                        </p:par>
                      </p:childTnLst>
                    </p:cTn>
                  </p:par>
                  <p:par>
                    <p:cTn id="87" fill="hold">
                      <p:stCondLst>
                        <p:cond delay="indefinite"/>
                      </p:stCondLst>
                      <p:childTnLst>
                        <p:par>
                          <p:cTn id="88" fill="hold">
                            <p:stCondLst>
                              <p:cond delay="0"/>
                            </p:stCondLst>
                            <p:childTnLst>
                              <p:par>
                                <p:cTn id="89" presetID="9" presetClass="entr" presetSubtype="0" fill="hold" nodeType="clickEffect">
                                  <p:stCondLst>
                                    <p:cond delay="0"/>
                                  </p:stCondLst>
                                  <p:childTnLst>
                                    <p:set>
                                      <p:cBhvr>
                                        <p:cTn id="90" dur="1" fill="hold">
                                          <p:stCondLst>
                                            <p:cond delay="0"/>
                                          </p:stCondLst>
                                        </p:cTn>
                                        <p:tgtEl>
                                          <p:spTgt spid="36"/>
                                        </p:tgtEl>
                                        <p:attrNameLst>
                                          <p:attrName>style.visibility</p:attrName>
                                        </p:attrNameLst>
                                      </p:cBhvr>
                                      <p:to>
                                        <p:strVal val="visible"/>
                                      </p:to>
                                    </p:set>
                                    <p:animEffect transition="in" filter="dissolve">
                                      <p:cBhvr>
                                        <p:cTn id="91" dur="500"/>
                                        <p:tgtEl>
                                          <p:spTgt spid="36"/>
                                        </p:tgtEl>
                                      </p:cBhvr>
                                    </p:animEffect>
                                  </p:childTnLst>
                                </p:cTn>
                              </p:par>
                              <p:par>
                                <p:cTn id="92" presetID="9" presetClass="entr" presetSubtype="0" fill="hold" grpId="0" nodeType="withEffect">
                                  <p:stCondLst>
                                    <p:cond delay="0"/>
                                  </p:stCondLst>
                                  <p:childTnLst>
                                    <p:set>
                                      <p:cBhvr>
                                        <p:cTn id="93" dur="1" fill="hold">
                                          <p:stCondLst>
                                            <p:cond delay="0"/>
                                          </p:stCondLst>
                                        </p:cTn>
                                        <p:tgtEl>
                                          <p:spTgt spid="37"/>
                                        </p:tgtEl>
                                        <p:attrNameLst>
                                          <p:attrName>style.visibility</p:attrName>
                                        </p:attrNameLst>
                                      </p:cBhvr>
                                      <p:to>
                                        <p:strVal val="visible"/>
                                      </p:to>
                                    </p:set>
                                    <p:animEffect transition="in" filter="dissolve">
                                      <p:cBhvr>
                                        <p:cTn id="94" dur="500"/>
                                        <p:tgtEl>
                                          <p:spTgt spid="37"/>
                                        </p:tgtEl>
                                      </p:cBhvr>
                                    </p:animEffect>
                                  </p:childTnLst>
                                </p:cTn>
                              </p:par>
                            </p:childTnLst>
                          </p:cTn>
                        </p:par>
                      </p:childTnLst>
                    </p:cTn>
                  </p:par>
                  <p:par>
                    <p:cTn id="95" fill="hold">
                      <p:stCondLst>
                        <p:cond delay="indefinite"/>
                      </p:stCondLst>
                      <p:childTnLst>
                        <p:par>
                          <p:cTn id="96" fill="hold">
                            <p:stCondLst>
                              <p:cond delay="0"/>
                            </p:stCondLst>
                            <p:childTnLst>
                              <p:par>
                                <p:cTn id="97" presetID="9" presetClass="entr" presetSubtype="0" fill="hold" grpId="0" nodeType="clickEffect">
                                  <p:stCondLst>
                                    <p:cond delay="0"/>
                                  </p:stCondLst>
                                  <p:childTnLst>
                                    <p:set>
                                      <p:cBhvr>
                                        <p:cTn id="98" dur="1" fill="hold">
                                          <p:stCondLst>
                                            <p:cond delay="0"/>
                                          </p:stCondLst>
                                        </p:cTn>
                                        <p:tgtEl>
                                          <p:spTgt spid="23">
                                            <p:txEl>
                                              <p:pRg st="1" end="1"/>
                                            </p:txEl>
                                          </p:spTgt>
                                        </p:tgtEl>
                                        <p:attrNameLst>
                                          <p:attrName>style.visibility</p:attrName>
                                        </p:attrNameLst>
                                      </p:cBhvr>
                                      <p:to>
                                        <p:strVal val="visible"/>
                                      </p:to>
                                    </p:set>
                                    <p:animEffect transition="in" filter="dissolve">
                                      <p:cBhvr>
                                        <p:cTn id="99" dur="500"/>
                                        <p:tgtEl>
                                          <p:spTgt spid="23">
                                            <p:txEl>
                                              <p:pRg st="1" end="1"/>
                                            </p:txEl>
                                          </p:spTgt>
                                        </p:tgtEl>
                                      </p:cBhvr>
                                    </p:animEffect>
                                  </p:childTnLst>
                                </p:cTn>
                              </p:par>
                            </p:childTnLst>
                          </p:cTn>
                        </p:par>
                      </p:childTnLst>
                    </p:cTn>
                  </p:par>
                  <p:par>
                    <p:cTn id="100" fill="hold">
                      <p:stCondLst>
                        <p:cond delay="indefinite"/>
                      </p:stCondLst>
                      <p:childTnLst>
                        <p:par>
                          <p:cTn id="101" fill="hold">
                            <p:stCondLst>
                              <p:cond delay="0"/>
                            </p:stCondLst>
                            <p:childTnLst>
                              <p:par>
                                <p:cTn id="102" presetID="9" presetClass="entr" presetSubtype="0" fill="hold" nodeType="clickEffect">
                                  <p:stCondLst>
                                    <p:cond delay="0"/>
                                  </p:stCondLst>
                                  <p:childTnLst>
                                    <p:set>
                                      <p:cBhvr>
                                        <p:cTn id="103" dur="1" fill="hold">
                                          <p:stCondLst>
                                            <p:cond delay="0"/>
                                          </p:stCondLst>
                                        </p:cTn>
                                        <p:tgtEl>
                                          <p:spTgt spid="38"/>
                                        </p:tgtEl>
                                        <p:attrNameLst>
                                          <p:attrName>style.visibility</p:attrName>
                                        </p:attrNameLst>
                                      </p:cBhvr>
                                      <p:to>
                                        <p:strVal val="visible"/>
                                      </p:to>
                                    </p:set>
                                    <p:animEffect transition="in" filter="dissolve">
                                      <p:cBhvr>
                                        <p:cTn id="104" dur="500"/>
                                        <p:tgtEl>
                                          <p:spTgt spid="38"/>
                                        </p:tgtEl>
                                      </p:cBhvr>
                                    </p:animEffect>
                                  </p:childTnLst>
                                </p:cTn>
                              </p:par>
                              <p:par>
                                <p:cTn id="105" presetID="9" presetClass="entr" presetSubtype="0" fill="hold" grpId="0" nodeType="withEffect">
                                  <p:stCondLst>
                                    <p:cond delay="0"/>
                                  </p:stCondLst>
                                  <p:childTnLst>
                                    <p:set>
                                      <p:cBhvr>
                                        <p:cTn id="106" dur="1" fill="hold">
                                          <p:stCondLst>
                                            <p:cond delay="0"/>
                                          </p:stCondLst>
                                        </p:cTn>
                                        <p:tgtEl>
                                          <p:spTgt spid="39"/>
                                        </p:tgtEl>
                                        <p:attrNameLst>
                                          <p:attrName>style.visibility</p:attrName>
                                        </p:attrNameLst>
                                      </p:cBhvr>
                                      <p:to>
                                        <p:strVal val="visible"/>
                                      </p:to>
                                    </p:set>
                                    <p:animEffect transition="in" filter="dissolve">
                                      <p:cBhvr>
                                        <p:cTn id="107" dur="500"/>
                                        <p:tgtEl>
                                          <p:spTgt spid="39"/>
                                        </p:tgtEl>
                                      </p:cBhvr>
                                    </p:animEffect>
                                  </p:childTnLst>
                                </p:cTn>
                              </p:par>
                            </p:childTnLst>
                          </p:cTn>
                        </p:par>
                      </p:childTnLst>
                    </p:cTn>
                  </p:par>
                  <p:par>
                    <p:cTn id="108" fill="hold">
                      <p:stCondLst>
                        <p:cond delay="indefinite"/>
                      </p:stCondLst>
                      <p:childTnLst>
                        <p:par>
                          <p:cTn id="109" fill="hold">
                            <p:stCondLst>
                              <p:cond delay="0"/>
                            </p:stCondLst>
                            <p:childTnLst>
                              <p:par>
                                <p:cTn id="110" presetID="9" presetClass="entr" presetSubtype="0" fill="hold" grpId="0" nodeType="clickEffect">
                                  <p:stCondLst>
                                    <p:cond delay="0"/>
                                  </p:stCondLst>
                                  <p:childTnLst>
                                    <p:set>
                                      <p:cBhvr>
                                        <p:cTn id="111" dur="1" fill="hold">
                                          <p:stCondLst>
                                            <p:cond delay="0"/>
                                          </p:stCondLst>
                                        </p:cTn>
                                        <p:tgtEl>
                                          <p:spTgt spid="23">
                                            <p:txEl>
                                              <p:pRg st="2" end="2"/>
                                            </p:txEl>
                                          </p:spTgt>
                                        </p:tgtEl>
                                        <p:attrNameLst>
                                          <p:attrName>style.visibility</p:attrName>
                                        </p:attrNameLst>
                                      </p:cBhvr>
                                      <p:to>
                                        <p:strVal val="visible"/>
                                      </p:to>
                                    </p:set>
                                    <p:animEffect transition="in" filter="dissolve">
                                      <p:cBhvr>
                                        <p:cTn id="112" dur="500"/>
                                        <p:tgtEl>
                                          <p:spTgt spid="23">
                                            <p:txEl>
                                              <p:pRg st="2" end="2"/>
                                            </p:txEl>
                                          </p:spTgt>
                                        </p:tgtEl>
                                      </p:cBhvr>
                                    </p:animEffect>
                                  </p:childTnLst>
                                </p:cTn>
                              </p:par>
                            </p:childTnLst>
                          </p:cTn>
                        </p:par>
                      </p:childTnLst>
                    </p:cTn>
                  </p:par>
                  <p:par>
                    <p:cTn id="113" fill="hold">
                      <p:stCondLst>
                        <p:cond delay="indefinite"/>
                      </p:stCondLst>
                      <p:childTnLst>
                        <p:par>
                          <p:cTn id="114" fill="hold">
                            <p:stCondLst>
                              <p:cond delay="0"/>
                            </p:stCondLst>
                            <p:childTnLst>
                              <p:par>
                                <p:cTn id="115" presetID="9" presetClass="entr" presetSubtype="0" fill="hold" grpId="0" nodeType="clickEffect">
                                  <p:stCondLst>
                                    <p:cond delay="0"/>
                                  </p:stCondLst>
                                  <p:childTnLst>
                                    <p:set>
                                      <p:cBhvr>
                                        <p:cTn id="116" dur="1" fill="hold">
                                          <p:stCondLst>
                                            <p:cond delay="0"/>
                                          </p:stCondLst>
                                        </p:cTn>
                                        <p:tgtEl>
                                          <p:spTgt spid="42"/>
                                        </p:tgtEl>
                                        <p:attrNameLst>
                                          <p:attrName>style.visibility</p:attrName>
                                        </p:attrNameLst>
                                      </p:cBhvr>
                                      <p:to>
                                        <p:strVal val="visible"/>
                                      </p:to>
                                    </p:set>
                                    <p:animEffect transition="in" filter="dissolve">
                                      <p:cBhvr>
                                        <p:cTn id="117" dur="500"/>
                                        <p:tgtEl>
                                          <p:spTgt spid="42"/>
                                        </p:tgtEl>
                                      </p:cBhvr>
                                    </p:animEffect>
                                  </p:childTnLst>
                                </p:cTn>
                              </p:par>
                              <p:par>
                                <p:cTn id="118" presetID="9" presetClass="entr" presetSubtype="0" fill="hold" nodeType="withEffect">
                                  <p:stCondLst>
                                    <p:cond delay="0"/>
                                  </p:stCondLst>
                                  <p:childTnLst>
                                    <p:set>
                                      <p:cBhvr>
                                        <p:cTn id="119" dur="1" fill="hold">
                                          <p:stCondLst>
                                            <p:cond delay="0"/>
                                          </p:stCondLst>
                                        </p:cTn>
                                        <p:tgtEl>
                                          <p:spTgt spid="41"/>
                                        </p:tgtEl>
                                        <p:attrNameLst>
                                          <p:attrName>style.visibility</p:attrName>
                                        </p:attrNameLst>
                                      </p:cBhvr>
                                      <p:to>
                                        <p:strVal val="visible"/>
                                      </p:to>
                                    </p:set>
                                    <p:animEffect transition="in" filter="dissolve">
                                      <p:cBhvr>
                                        <p:cTn id="120" dur="500"/>
                                        <p:tgtEl>
                                          <p:spTgt spid="41"/>
                                        </p:tgtEl>
                                      </p:cBhvr>
                                    </p:animEffect>
                                  </p:childTnLst>
                                </p:cTn>
                              </p:par>
                            </p:childTnLst>
                          </p:cTn>
                        </p:par>
                      </p:childTnLst>
                    </p:cTn>
                  </p:par>
                  <p:par>
                    <p:cTn id="121" fill="hold">
                      <p:stCondLst>
                        <p:cond delay="indefinite"/>
                      </p:stCondLst>
                      <p:childTnLst>
                        <p:par>
                          <p:cTn id="122" fill="hold">
                            <p:stCondLst>
                              <p:cond delay="0"/>
                            </p:stCondLst>
                            <p:childTnLst>
                              <p:par>
                                <p:cTn id="123" presetID="9" presetClass="entr" presetSubtype="0" fill="hold" grpId="0" nodeType="clickEffect">
                                  <p:stCondLst>
                                    <p:cond delay="0"/>
                                  </p:stCondLst>
                                  <p:childTnLst>
                                    <p:set>
                                      <p:cBhvr>
                                        <p:cTn id="124" dur="1" fill="hold">
                                          <p:stCondLst>
                                            <p:cond delay="0"/>
                                          </p:stCondLst>
                                        </p:cTn>
                                        <p:tgtEl>
                                          <p:spTgt spid="23">
                                            <p:txEl>
                                              <p:pRg st="3" end="3"/>
                                            </p:txEl>
                                          </p:spTgt>
                                        </p:tgtEl>
                                        <p:attrNameLst>
                                          <p:attrName>style.visibility</p:attrName>
                                        </p:attrNameLst>
                                      </p:cBhvr>
                                      <p:to>
                                        <p:strVal val="visible"/>
                                      </p:to>
                                    </p:set>
                                    <p:animEffect transition="in" filter="dissolve">
                                      <p:cBhvr>
                                        <p:cTn id="125" dur="500"/>
                                        <p:tgtEl>
                                          <p:spTgt spid="23">
                                            <p:txEl>
                                              <p:pRg st="3" end="3"/>
                                            </p:txEl>
                                          </p:spTgt>
                                        </p:tgtEl>
                                      </p:cBhvr>
                                    </p:animEffect>
                                  </p:childTnLst>
                                </p:cTn>
                              </p:par>
                            </p:childTnLst>
                          </p:cTn>
                        </p:par>
                      </p:childTnLst>
                    </p:cTn>
                  </p:par>
                  <p:par>
                    <p:cTn id="126" fill="hold">
                      <p:stCondLst>
                        <p:cond delay="indefinite"/>
                      </p:stCondLst>
                      <p:childTnLst>
                        <p:par>
                          <p:cTn id="127" fill="hold">
                            <p:stCondLst>
                              <p:cond delay="0"/>
                            </p:stCondLst>
                            <p:childTnLst>
                              <p:par>
                                <p:cTn id="128" presetID="9" presetClass="entr" presetSubtype="0" fill="hold" grpId="0" nodeType="clickEffect">
                                  <p:stCondLst>
                                    <p:cond delay="0"/>
                                  </p:stCondLst>
                                  <p:childTnLst>
                                    <p:set>
                                      <p:cBhvr>
                                        <p:cTn id="129" dur="1" fill="hold">
                                          <p:stCondLst>
                                            <p:cond delay="0"/>
                                          </p:stCondLst>
                                        </p:cTn>
                                        <p:tgtEl>
                                          <p:spTgt spid="44"/>
                                        </p:tgtEl>
                                        <p:attrNameLst>
                                          <p:attrName>style.visibility</p:attrName>
                                        </p:attrNameLst>
                                      </p:cBhvr>
                                      <p:to>
                                        <p:strVal val="visible"/>
                                      </p:to>
                                    </p:set>
                                    <p:animEffect transition="in" filter="dissolve">
                                      <p:cBhvr>
                                        <p:cTn id="130" dur="500"/>
                                        <p:tgtEl>
                                          <p:spTgt spid="44"/>
                                        </p:tgtEl>
                                      </p:cBhvr>
                                    </p:animEffect>
                                  </p:childTnLst>
                                </p:cTn>
                              </p:par>
                              <p:par>
                                <p:cTn id="131" presetID="9" presetClass="entr" presetSubtype="0" fill="hold" nodeType="withEffect">
                                  <p:stCondLst>
                                    <p:cond delay="0"/>
                                  </p:stCondLst>
                                  <p:childTnLst>
                                    <p:set>
                                      <p:cBhvr>
                                        <p:cTn id="132" dur="1" fill="hold">
                                          <p:stCondLst>
                                            <p:cond delay="0"/>
                                          </p:stCondLst>
                                        </p:cTn>
                                        <p:tgtEl>
                                          <p:spTgt spid="43"/>
                                        </p:tgtEl>
                                        <p:attrNameLst>
                                          <p:attrName>style.visibility</p:attrName>
                                        </p:attrNameLst>
                                      </p:cBhvr>
                                      <p:to>
                                        <p:strVal val="visible"/>
                                      </p:to>
                                    </p:set>
                                    <p:animEffect transition="in" filter="dissolve">
                                      <p:cBhvr>
                                        <p:cTn id="133" dur="500"/>
                                        <p:tgtEl>
                                          <p:spTgt spid="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17" grpId="0" uiExpand="1" build="p" animBg="1"/>
      <p:bldP spid="22" grpId="0"/>
      <p:bldP spid="23" grpId="0" uiExpand="1" build="p" animBg="1"/>
      <p:bldP spid="24" grpId="0" animBg="1"/>
      <p:bldP spid="27" grpId="0"/>
      <p:bldP spid="28" grpId="0" animBg="1"/>
      <p:bldP spid="30" grpId="0"/>
      <p:bldP spid="31" grpId="0" animBg="1"/>
      <p:bldP spid="33" grpId="0"/>
      <p:bldP spid="34" grpId="0" animBg="1"/>
      <p:bldP spid="37" grpId="0"/>
      <p:bldP spid="39" grpId="0"/>
      <p:bldP spid="42" grpId="0"/>
      <p:bldP spid="44" grpId="0"/>
      <p:bldP spid="35"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5851" name="Picture 7" descr="fibrab.gif"/>
          <p:cNvPicPr>
            <a:picLocks noChangeAspect="1"/>
          </p:cNvPicPr>
          <p:nvPr/>
        </p:nvPicPr>
        <p:blipFill>
          <a:blip r:embed="rId3" cstate="print"/>
          <a:srcRect/>
          <a:stretch>
            <a:fillRect/>
          </a:stretch>
        </p:blipFill>
        <p:spPr bwMode="auto">
          <a:xfrm>
            <a:off x="5544728" y="2696599"/>
            <a:ext cx="3599272" cy="3501433"/>
          </a:xfrm>
          <a:prstGeom prst="rect">
            <a:avLst/>
          </a:prstGeom>
          <a:noFill/>
          <a:ln w="9525">
            <a:noFill/>
            <a:miter lim="800000"/>
            <a:headEnd/>
            <a:tailEnd/>
          </a:ln>
        </p:spPr>
      </p:pic>
      <p:sp>
        <p:nvSpPr>
          <p:cNvPr id="35842" name="Rectangle 2"/>
          <p:cNvSpPr>
            <a:spLocks noGrp="1" noChangeArrowheads="1"/>
          </p:cNvSpPr>
          <p:nvPr>
            <p:ph type="title"/>
          </p:nvPr>
        </p:nvSpPr>
        <p:spPr/>
        <p:txBody>
          <a:bodyPr/>
          <a:lstStyle/>
          <a:p>
            <a:r>
              <a:rPr lang="en-US" sz="4000" dirty="0" smtClean="0">
                <a:solidFill>
                  <a:srgbClr val="9933FF"/>
                </a:solidFill>
                <a:latin typeface="Garamond" pitchFamily="18" charset="0"/>
              </a:rPr>
              <a:t>2.2 Demo #2: Fibonacci (1/5)</a:t>
            </a:r>
          </a:p>
        </p:txBody>
      </p:sp>
      <p:sp>
        <p:nvSpPr>
          <p:cNvPr id="39939" name="Rectangle 3"/>
          <p:cNvSpPr>
            <a:spLocks noGrp="1" noChangeArrowheads="1"/>
          </p:cNvSpPr>
          <p:nvPr>
            <p:ph idx="1"/>
          </p:nvPr>
        </p:nvSpPr>
        <p:spPr>
          <a:xfrm>
            <a:off x="409904" y="1476704"/>
            <a:ext cx="5817475" cy="3886200"/>
          </a:xfrm>
        </p:spPr>
        <p:txBody>
          <a:bodyPr/>
          <a:lstStyle/>
          <a:p>
            <a:r>
              <a:rPr lang="en-US" sz="2400" dirty="0"/>
              <a:t>Suppose a newborn pair of rabbits, one male and one female, is put in the wild. The rabbits mate at the age of one month and at the end of its second month a female can produce another pair of rabbits. Suppose that the rabbits never die and that each female always produces one new pair, with one male and one female, every month from the second month on.  How many pairs will there be in one year</a:t>
            </a:r>
            <a:r>
              <a:rPr lang="en-US" sz="2400" dirty="0" smtClean="0"/>
              <a:t>?</a:t>
            </a:r>
          </a:p>
          <a:p>
            <a:pPr marL="0" indent="0">
              <a:buNone/>
            </a:pPr>
            <a:r>
              <a:rPr lang="en-US" sz="2400" i="1" dirty="0" smtClean="0"/>
              <a:t>	f</a:t>
            </a:r>
            <a:r>
              <a:rPr lang="en-US" sz="2000" i="1" dirty="0" smtClean="0"/>
              <a:t>rom Leonardo Fibonacci, 1202. </a:t>
            </a:r>
            <a:endParaRPr lang="en-US" sz="2000" i="1" dirty="0"/>
          </a:p>
          <a:p>
            <a:endParaRPr lang="en-US" sz="2400" dirty="0" smtClean="0"/>
          </a:p>
        </p:txBody>
      </p:sp>
      <p:sp>
        <p:nvSpPr>
          <p:cNvPr id="12" name="Footer Placeholder 6"/>
          <p:cNvSpPr>
            <a:spLocks noGrp="1"/>
          </p:cNvSpPr>
          <p:nvPr>
            <p:ph type="ftr" sz="quarter" idx="10"/>
          </p:nvPr>
        </p:nvSpPr>
        <p:spPr>
          <a:xfrm>
            <a:off x="457200" y="6248400"/>
            <a:ext cx="2895600" cy="457200"/>
          </a:xfrm>
          <a:noFill/>
        </p:spPr>
        <p:txBody>
          <a:bodyPr/>
          <a:lstStyle/>
          <a:p>
            <a:pPr algn="l"/>
            <a:r>
              <a:rPr lang="en-US" sz="1000" dirty="0" smtClean="0">
                <a:latin typeface="Arial" pitchFamily="34" charset="0"/>
                <a:cs typeface="Arial" pitchFamily="34" charset="0"/>
              </a:rPr>
              <a:t>CS1010 (AY2012/3 Semester 1)</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35851"/>
                                        </p:tgtEl>
                                        <p:attrNameLst>
                                          <p:attrName>style.visibility</p:attrName>
                                        </p:attrNameLst>
                                      </p:cBhvr>
                                      <p:to>
                                        <p:strVal val="visible"/>
                                      </p:to>
                                    </p:set>
                                    <p:animEffect transition="in" filter="wipe(up)">
                                      <p:cBhvr>
                                        <p:cTn id="7" dur="2000"/>
                                        <p:tgtEl>
                                          <p:spTgt spid="3585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457200" y="457200"/>
            <a:ext cx="8229600" cy="903288"/>
          </a:xfrm>
        </p:spPr>
        <p:txBody>
          <a:bodyPr/>
          <a:lstStyle/>
          <a:p>
            <a:r>
              <a:rPr lang="en-US" sz="4000" dirty="0" smtClean="0">
                <a:solidFill>
                  <a:srgbClr val="9933FF"/>
                </a:solidFill>
                <a:latin typeface="Garamond" pitchFamily="18" charset="0"/>
              </a:rPr>
              <a:t>2.2 Demo #2: Fibonacci (2/5)</a:t>
            </a:r>
          </a:p>
        </p:txBody>
      </p:sp>
      <p:sp>
        <p:nvSpPr>
          <p:cNvPr id="35845" name="Slide Number Placeholder 4"/>
          <p:cNvSpPr>
            <a:spLocks noGrp="1"/>
          </p:cNvSpPr>
          <p:nvPr>
            <p:ph type="sldNum" sz="quarter" idx="11"/>
          </p:nvPr>
        </p:nvSpPr>
        <p:spPr>
          <a:noFill/>
        </p:spPr>
        <p:txBody>
          <a:bodyPr/>
          <a:lstStyle/>
          <a:p>
            <a:r>
              <a:rPr lang="en-US" dirty="0" smtClean="0">
                <a:latin typeface="Arial" pitchFamily="34" charset="0"/>
                <a:cs typeface="Arial" pitchFamily="34" charset="0"/>
              </a:rPr>
              <a:t>Week11 - </a:t>
            </a:r>
            <a:fld id="{DF9B62C9-9EEE-4CEC-B8D6-74B8E1F485D3}" type="slidenum">
              <a:rPr lang="en-US" smtClean="0">
                <a:latin typeface="Arial" pitchFamily="34" charset="0"/>
                <a:cs typeface="Arial" pitchFamily="34" charset="0"/>
              </a:rPr>
              <a:pPr/>
              <a:t>18</a:t>
            </a:fld>
            <a:endParaRPr lang="en-US" dirty="0" smtClean="0">
              <a:latin typeface="Arial" pitchFamily="34" charset="0"/>
              <a:cs typeface="Arial" pitchFamily="34" charset="0"/>
            </a:endParaRPr>
          </a:p>
        </p:txBody>
      </p:sp>
      <p:pic>
        <p:nvPicPr>
          <p:cNvPr id="35846" name="Picture 5" descr="FibonacciSunflower.jpg"/>
          <p:cNvPicPr>
            <a:picLocks noChangeAspect="1"/>
          </p:cNvPicPr>
          <p:nvPr/>
        </p:nvPicPr>
        <p:blipFill>
          <a:blip r:embed="rId3" cstate="print"/>
          <a:srcRect/>
          <a:stretch>
            <a:fillRect/>
          </a:stretch>
        </p:blipFill>
        <p:spPr bwMode="auto">
          <a:xfrm>
            <a:off x="7908925" y="479425"/>
            <a:ext cx="1012825" cy="758825"/>
          </a:xfrm>
          <a:prstGeom prst="rect">
            <a:avLst/>
          </a:prstGeom>
          <a:noFill/>
          <a:ln w="9525">
            <a:noFill/>
            <a:miter lim="800000"/>
            <a:headEnd/>
            <a:tailEnd/>
          </a:ln>
        </p:spPr>
      </p:pic>
      <p:pic>
        <p:nvPicPr>
          <p:cNvPr id="35847" name="Picture 6" descr="Fibonacci.png"/>
          <p:cNvPicPr>
            <a:picLocks noChangeAspect="1"/>
          </p:cNvPicPr>
          <p:nvPr/>
        </p:nvPicPr>
        <p:blipFill>
          <a:blip r:embed="rId4" cstate="print"/>
          <a:srcRect/>
          <a:stretch>
            <a:fillRect/>
          </a:stretch>
        </p:blipFill>
        <p:spPr bwMode="auto">
          <a:xfrm>
            <a:off x="7894638" y="1431925"/>
            <a:ext cx="1036637" cy="642938"/>
          </a:xfrm>
          <a:prstGeom prst="rect">
            <a:avLst/>
          </a:prstGeom>
          <a:noFill/>
          <a:ln w="9525">
            <a:noFill/>
            <a:miter lim="800000"/>
            <a:headEnd/>
            <a:tailEnd/>
          </a:ln>
        </p:spPr>
      </p:pic>
      <p:pic>
        <p:nvPicPr>
          <p:cNvPr id="35851" name="Picture 7" descr="fibrab.gif"/>
          <p:cNvPicPr>
            <a:picLocks noChangeAspect="1"/>
          </p:cNvPicPr>
          <p:nvPr/>
        </p:nvPicPr>
        <p:blipFill>
          <a:blip r:embed="rId5" cstate="print"/>
          <a:srcRect/>
          <a:stretch>
            <a:fillRect/>
          </a:stretch>
        </p:blipFill>
        <p:spPr bwMode="auto">
          <a:xfrm>
            <a:off x="5197066" y="2432050"/>
            <a:ext cx="3599272" cy="3021013"/>
          </a:xfrm>
          <a:prstGeom prst="rect">
            <a:avLst/>
          </a:prstGeom>
          <a:noFill/>
          <a:ln w="9525">
            <a:noFill/>
            <a:miter lim="800000"/>
            <a:headEnd/>
            <a:tailEnd/>
          </a:ln>
        </p:spPr>
      </p:pic>
      <p:sp>
        <p:nvSpPr>
          <p:cNvPr id="10" name="Rectangle 3"/>
          <p:cNvSpPr txBox="1">
            <a:spLocks noChangeArrowheads="1"/>
          </p:cNvSpPr>
          <p:nvPr/>
        </p:nvSpPr>
        <p:spPr bwMode="auto">
          <a:xfrm>
            <a:off x="850900" y="5586413"/>
            <a:ext cx="7880350" cy="512762"/>
          </a:xfrm>
          <a:prstGeom prst="rect">
            <a:avLst/>
          </a:prstGeom>
          <a:noFill/>
          <a:ln w="9525">
            <a:noFill/>
            <a:miter lim="800000"/>
            <a:headEnd/>
            <a:tailEnd/>
          </a:ln>
        </p:spPr>
        <p:txBody>
          <a:bodyPr/>
          <a:lstStyle/>
          <a:p>
            <a:pPr marL="342900" indent="-342900" eaLnBrk="0" hangingPunct="0">
              <a:spcBef>
                <a:spcPct val="20000"/>
              </a:spcBef>
              <a:buClr>
                <a:schemeClr val="bg2"/>
              </a:buClr>
              <a:buSzPct val="75000"/>
              <a:buFont typeface="Wingdings" pitchFamily="2" charset="2"/>
              <a:buChar char="n"/>
              <a:defRPr/>
            </a:pPr>
            <a:r>
              <a:rPr lang="en-US" kern="0" dirty="0">
                <a:latin typeface="+mn-lt"/>
                <a:cs typeface="+mn-cs"/>
                <a:hlinkClick r:id="rId6"/>
              </a:rPr>
              <a:t>http://www.maths.surrey.ac.uk/hosted-sites/R.Knott/Fibonacci/fibnat.html</a:t>
            </a:r>
            <a:endParaRPr lang="en-US" kern="0" dirty="0">
              <a:latin typeface="+mn-lt"/>
              <a:cs typeface="+mn-cs"/>
            </a:endParaRPr>
          </a:p>
        </p:txBody>
      </p:sp>
      <p:sp>
        <p:nvSpPr>
          <p:cNvPr id="11" name="Rectangle 3"/>
          <p:cNvSpPr txBox="1">
            <a:spLocks noChangeArrowheads="1"/>
          </p:cNvSpPr>
          <p:nvPr/>
        </p:nvSpPr>
        <p:spPr bwMode="auto">
          <a:xfrm>
            <a:off x="431800" y="4427310"/>
            <a:ext cx="4786313" cy="1463675"/>
          </a:xfrm>
          <a:prstGeom prst="rect">
            <a:avLst/>
          </a:prstGeom>
          <a:noFill/>
          <a:ln w="9525">
            <a:noFill/>
            <a:miter lim="800000"/>
            <a:headEnd/>
            <a:tailEnd/>
          </a:ln>
        </p:spPr>
        <p:txBody>
          <a:bodyPr/>
          <a:lstStyle/>
          <a:p>
            <a:pPr marL="342900" indent="-342900" eaLnBrk="0" hangingPunct="0">
              <a:spcBef>
                <a:spcPct val="20000"/>
              </a:spcBef>
              <a:buClr>
                <a:schemeClr val="bg2"/>
              </a:buClr>
              <a:buSzPct val="75000"/>
              <a:buFont typeface="Wingdings" pitchFamily="2" charset="2"/>
              <a:buChar char="n"/>
              <a:defRPr/>
            </a:pPr>
            <a:r>
              <a:rPr lang="en-US" sz="2400" kern="0" dirty="0">
                <a:latin typeface="+mn-lt"/>
                <a:cs typeface="+mn-cs"/>
              </a:rPr>
              <a:t>Fibonacci numbers are found in nature (sea-shells, sunflowers, etc)</a:t>
            </a:r>
          </a:p>
        </p:txBody>
      </p:sp>
      <p:sp>
        <p:nvSpPr>
          <p:cNvPr id="39939" name="Rectangle 3"/>
          <p:cNvSpPr>
            <a:spLocks noGrp="1" noChangeArrowheads="1"/>
          </p:cNvSpPr>
          <p:nvPr>
            <p:ph type="body" idx="1"/>
          </p:nvPr>
        </p:nvSpPr>
        <p:spPr>
          <a:xfrm>
            <a:off x="431800" y="1384754"/>
            <a:ext cx="6959600" cy="1587046"/>
          </a:xfrm>
        </p:spPr>
        <p:txBody>
          <a:bodyPr/>
          <a:lstStyle/>
          <a:p>
            <a:r>
              <a:rPr lang="en-US" sz="2800" dirty="0" smtClean="0"/>
              <a:t>The </a:t>
            </a:r>
            <a:r>
              <a:rPr lang="en-US" sz="2800" dirty="0" smtClean="0">
                <a:solidFill>
                  <a:srgbClr val="0000FF"/>
                </a:solidFill>
              </a:rPr>
              <a:t>Fibonacci series </a:t>
            </a:r>
            <a:r>
              <a:rPr lang="en-US" sz="2800" dirty="0" smtClean="0"/>
              <a:t>models the rabbit population each time they mate:</a:t>
            </a:r>
          </a:p>
          <a:p>
            <a:pPr lvl="1">
              <a:buNone/>
            </a:pPr>
            <a:r>
              <a:rPr lang="en-US" sz="2400" dirty="0" smtClean="0"/>
              <a:t>	</a:t>
            </a:r>
            <a:r>
              <a:rPr lang="en-US" dirty="0" smtClean="0"/>
              <a:t>1, 1, 2, 3, 5, 8, 13, 21, …</a:t>
            </a:r>
          </a:p>
          <a:p>
            <a:endParaRPr lang="en-US" dirty="0" smtClean="0"/>
          </a:p>
        </p:txBody>
      </p:sp>
      <p:sp>
        <p:nvSpPr>
          <p:cNvPr id="13" name="Rectangle 3"/>
          <p:cNvSpPr txBox="1">
            <a:spLocks noChangeArrowheads="1"/>
          </p:cNvSpPr>
          <p:nvPr/>
        </p:nvSpPr>
        <p:spPr bwMode="auto">
          <a:xfrm>
            <a:off x="431800" y="3037114"/>
            <a:ext cx="5490029" cy="127362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914400" rtl="0" eaLnBrk="0" fontAlgn="base" latinLnBrk="0" hangingPunct="0">
              <a:lnSpc>
                <a:spcPct val="100000"/>
              </a:lnSpc>
              <a:spcBef>
                <a:spcPct val="20000"/>
              </a:spcBef>
              <a:spcAft>
                <a:spcPct val="0"/>
              </a:spcAft>
              <a:buClr>
                <a:schemeClr val="bg2"/>
              </a:buClr>
              <a:buSzPct val="75000"/>
              <a:buFont typeface="Wingdings" pitchFamily="2" charset="2"/>
              <a:buChar char="n"/>
              <a:tabLst/>
              <a:defRPr/>
            </a:pPr>
            <a:r>
              <a:rPr kumimoji="0" lang="en-US" sz="2800" b="0" i="0" u="none" strike="noStrike" kern="0" cap="none" spc="0" normalizeH="0" baseline="0" noProof="0" dirty="0" smtClean="0">
                <a:ln>
                  <a:noFill/>
                </a:ln>
                <a:solidFill>
                  <a:schemeClr val="tx1"/>
                </a:solidFill>
                <a:effectLst/>
                <a:uLnTx/>
                <a:uFillTx/>
                <a:latin typeface="+mn-lt"/>
                <a:ea typeface="+mn-ea"/>
                <a:cs typeface="+mn-cs"/>
              </a:rPr>
              <a:t>The</a:t>
            </a:r>
            <a:r>
              <a:rPr kumimoji="0" lang="en-US" sz="2800" b="0" i="0" u="none" strike="noStrike" kern="0" cap="none" spc="0" normalizeH="0" noProof="0" dirty="0" smtClean="0">
                <a:ln>
                  <a:noFill/>
                </a:ln>
                <a:solidFill>
                  <a:schemeClr val="tx1"/>
                </a:solidFill>
                <a:effectLst/>
                <a:uLnTx/>
                <a:uFillTx/>
                <a:latin typeface="+mn-lt"/>
                <a:ea typeface="+mn-ea"/>
                <a:cs typeface="+mn-cs"/>
              </a:rPr>
              <a:t> modern version is</a:t>
            </a:r>
            <a:r>
              <a:rPr kumimoji="0" lang="en-US" sz="2800" b="0" i="0" u="none" strike="noStrike" kern="0" cap="none" spc="0" normalizeH="0" baseline="0" noProof="0" dirty="0" smtClean="0">
                <a:ln>
                  <a:noFill/>
                </a:ln>
                <a:solidFill>
                  <a:schemeClr val="tx1"/>
                </a:solidFill>
                <a:effectLst/>
                <a:uLnTx/>
                <a:uFillTx/>
                <a:latin typeface="+mn-lt"/>
                <a:ea typeface="+mn-ea"/>
                <a:cs typeface="+mn-cs"/>
              </a:rPr>
              <a:t>:</a:t>
            </a:r>
          </a:p>
          <a:p>
            <a:pPr marL="742950" marR="0" lvl="1" indent="-285750" algn="l" defTabSz="914400" rtl="0" eaLnBrk="0" fontAlgn="base" latinLnBrk="0" hangingPunct="0">
              <a:lnSpc>
                <a:spcPct val="100000"/>
              </a:lnSpc>
              <a:spcBef>
                <a:spcPct val="20000"/>
              </a:spcBef>
              <a:spcAft>
                <a:spcPct val="0"/>
              </a:spcAft>
              <a:buClr>
                <a:schemeClr val="accent2"/>
              </a:buClr>
              <a:buSzPct val="80000"/>
              <a:buFont typeface="Wingdings" pitchFamily="2" charset="2"/>
              <a:buNone/>
              <a:tabLst/>
              <a:defRPr/>
            </a:pPr>
            <a:r>
              <a:rPr kumimoji="0" lang="en-US" sz="2400" b="0" i="0" u="none" strike="noStrike" kern="0" cap="none" spc="0" normalizeH="0" baseline="0" noProof="0" dirty="0" smtClean="0">
                <a:ln>
                  <a:noFill/>
                </a:ln>
                <a:solidFill>
                  <a:schemeClr val="tx1"/>
                </a:solidFill>
                <a:effectLst/>
                <a:uLnTx/>
                <a:uFillTx/>
                <a:latin typeface="+mn-lt"/>
                <a:cs typeface="+mn-cs"/>
              </a:rPr>
              <a:t>	</a:t>
            </a:r>
            <a:r>
              <a:rPr kumimoji="0" lang="en-US" sz="2800" b="0" i="0" u="none" strike="noStrike" kern="0" cap="none" spc="0" normalizeH="0" baseline="0" noProof="0" dirty="0" smtClean="0">
                <a:ln>
                  <a:noFill/>
                </a:ln>
                <a:solidFill>
                  <a:schemeClr val="tx1"/>
                </a:solidFill>
                <a:effectLst/>
                <a:uLnTx/>
                <a:uFillTx/>
                <a:latin typeface="+mn-lt"/>
                <a:cs typeface="+mn-cs"/>
              </a:rPr>
              <a:t>0,</a:t>
            </a:r>
            <a:r>
              <a:rPr kumimoji="0" lang="en-US" sz="2800" b="0" i="0" u="none" strike="noStrike" kern="0" cap="none" spc="0" normalizeH="0" noProof="0" dirty="0" smtClean="0">
                <a:ln>
                  <a:noFill/>
                </a:ln>
                <a:solidFill>
                  <a:schemeClr val="tx1"/>
                </a:solidFill>
                <a:effectLst/>
                <a:uLnTx/>
                <a:uFillTx/>
                <a:latin typeface="+mn-lt"/>
                <a:cs typeface="+mn-cs"/>
              </a:rPr>
              <a:t> 1</a:t>
            </a:r>
            <a:r>
              <a:rPr kumimoji="0" lang="en-US" sz="2800" b="0" i="0" u="none" strike="noStrike" kern="0" cap="none" spc="0" normalizeH="0" baseline="0" noProof="0" dirty="0" smtClean="0">
                <a:ln>
                  <a:noFill/>
                </a:ln>
                <a:solidFill>
                  <a:schemeClr val="tx1"/>
                </a:solidFill>
                <a:effectLst/>
                <a:uLnTx/>
                <a:uFillTx/>
                <a:latin typeface="+mn-lt"/>
                <a:cs typeface="+mn-cs"/>
              </a:rPr>
              <a:t>, 1, 2, 3, 5, 8, 13, 21, …</a:t>
            </a:r>
          </a:p>
          <a:p>
            <a:pPr marL="342900" marR="0" lvl="0" indent="-342900" algn="l" defTabSz="914400" rtl="0" eaLnBrk="0" fontAlgn="base" latinLnBrk="0" hangingPunct="0">
              <a:lnSpc>
                <a:spcPct val="100000"/>
              </a:lnSpc>
              <a:spcBef>
                <a:spcPct val="20000"/>
              </a:spcBef>
              <a:spcAft>
                <a:spcPct val="0"/>
              </a:spcAft>
              <a:buClr>
                <a:schemeClr val="bg2"/>
              </a:buClr>
              <a:buSzPct val="75000"/>
              <a:buFont typeface="Wingdings" pitchFamily="2" charset="2"/>
              <a:buChar char="n"/>
              <a:tabLst/>
              <a:defRPr/>
            </a:pPr>
            <a:endParaRPr kumimoji="0" lang="en-US" sz="3200" b="0" i="0" u="none" strike="noStrike" kern="0" cap="none" spc="0" normalizeH="0" baseline="0" noProof="0" dirty="0" smtClean="0">
              <a:ln>
                <a:noFill/>
              </a:ln>
              <a:solidFill>
                <a:schemeClr val="tx1"/>
              </a:solidFill>
              <a:effectLst/>
              <a:uLnTx/>
              <a:uFillTx/>
              <a:latin typeface="+mn-lt"/>
              <a:ea typeface="+mn-ea"/>
              <a:cs typeface="+mn-cs"/>
            </a:endParaRPr>
          </a:p>
        </p:txBody>
      </p:sp>
      <p:sp>
        <p:nvSpPr>
          <p:cNvPr id="14" name="Footer Placeholder 6"/>
          <p:cNvSpPr>
            <a:spLocks noGrp="1"/>
          </p:cNvSpPr>
          <p:nvPr>
            <p:ph type="ftr" sz="quarter" idx="10"/>
          </p:nvPr>
        </p:nvSpPr>
        <p:spPr>
          <a:xfrm>
            <a:off x="457200" y="6248400"/>
            <a:ext cx="2895600" cy="457200"/>
          </a:xfrm>
          <a:noFill/>
        </p:spPr>
        <p:txBody>
          <a:bodyPr/>
          <a:lstStyle/>
          <a:p>
            <a:pPr algn="l"/>
            <a:r>
              <a:rPr lang="en-US" sz="1000" dirty="0" smtClean="0">
                <a:latin typeface="Arial" pitchFamily="34" charset="0"/>
                <a:cs typeface="Arial" pitchFamily="34" charset="0"/>
              </a:rPr>
              <a:t>CS1010 (AY2012/3 Semester 1)</a:t>
            </a:r>
          </a:p>
        </p:txBody>
      </p:sp>
    </p:spTree>
    <p:extLst>
      <p:ext uri="{BB962C8B-B14F-4D97-AF65-F5344CB8AC3E}">
        <p14:creationId xmlns:p14="http://schemas.microsoft.com/office/powerpoint/2010/main" val="5511850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9939">
                                            <p:txEl>
                                              <p:pRg st="0" end="0"/>
                                            </p:txEl>
                                          </p:spTgt>
                                        </p:tgtEl>
                                        <p:attrNameLst>
                                          <p:attrName>style.visibility</p:attrName>
                                        </p:attrNameLst>
                                      </p:cBhvr>
                                      <p:to>
                                        <p:strVal val="visible"/>
                                      </p:to>
                                    </p:set>
                                    <p:animEffect transition="in" filter="dissolve">
                                      <p:cBhvr>
                                        <p:cTn id="7" dur="500"/>
                                        <p:tgtEl>
                                          <p:spTgt spid="39939">
                                            <p:txEl>
                                              <p:pRg st="0" end="0"/>
                                            </p:txEl>
                                          </p:spTgt>
                                        </p:tgtEl>
                                      </p:cBhvr>
                                    </p:animEffect>
                                  </p:childTnLst>
                                </p:cTn>
                              </p:par>
                              <p:par>
                                <p:cTn id="8" presetID="9" presetClass="entr" presetSubtype="0" fill="hold" grpId="0" nodeType="withEffect">
                                  <p:stCondLst>
                                    <p:cond delay="0"/>
                                  </p:stCondLst>
                                  <p:childTnLst>
                                    <p:set>
                                      <p:cBhvr>
                                        <p:cTn id="9" dur="1" fill="hold">
                                          <p:stCondLst>
                                            <p:cond delay="0"/>
                                          </p:stCondLst>
                                        </p:cTn>
                                        <p:tgtEl>
                                          <p:spTgt spid="39939">
                                            <p:txEl>
                                              <p:pRg st="1" end="1"/>
                                            </p:txEl>
                                          </p:spTgt>
                                        </p:tgtEl>
                                        <p:attrNameLst>
                                          <p:attrName>style.visibility</p:attrName>
                                        </p:attrNameLst>
                                      </p:cBhvr>
                                      <p:to>
                                        <p:strVal val="visible"/>
                                      </p:to>
                                    </p:set>
                                    <p:animEffect transition="in" filter="dissolve">
                                      <p:cBhvr>
                                        <p:cTn id="10" dur="500"/>
                                        <p:tgtEl>
                                          <p:spTgt spid="39939">
                                            <p:txEl>
                                              <p:pRg st="1" end="1"/>
                                            </p:txEl>
                                          </p:spTgt>
                                        </p:tgtEl>
                                      </p:cBhvr>
                                    </p:animEffect>
                                  </p:childTnLst>
                                </p:cTn>
                              </p:par>
                            </p:childTnLst>
                          </p:cTn>
                        </p:par>
                        <p:par>
                          <p:cTn id="11" fill="hold">
                            <p:stCondLst>
                              <p:cond delay="500"/>
                            </p:stCondLst>
                            <p:childTnLst>
                              <p:par>
                                <p:cTn id="12" presetID="22" presetClass="entr" presetSubtype="1" fill="hold" nodeType="afterEffect">
                                  <p:stCondLst>
                                    <p:cond delay="0"/>
                                  </p:stCondLst>
                                  <p:childTnLst>
                                    <p:set>
                                      <p:cBhvr>
                                        <p:cTn id="13" dur="1" fill="hold">
                                          <p:stCondLst>
                                            <p:cond delay="0"/>
                                          </p:stCondLst>
                                        </p:cTn>
                                        <p:tgtEl>
                                          <p:spTgt spid="35851"/>
                                        </p:tgtEl>
                                        <p:attrNameLst>
                                          <p:attrName>style.visibility</p:attrName>
                                        </p:attrNameLst>
                                      </p:cBhvr>
                                      <p:to>
                                        <p:strVal val="visible"/>
                                      </p:to>
                                    </p:set>
                                    <p:animEffect transition="in" filter="wipe(up)">
                                      <p:cBhvr>
                                        <p:cTn id="14" dur="2000"/>
                                        <p:tgtEl>
                                          <p:spTgt spid="35851"/>
                                        </p:tgtEl>
                                      </p:cBhvr>
                                    </p:animEffect>
                                  </p:childTnLst>
                                </p:cTn>
                              </p:par>
                            </p:childTnLst>
                          </p:cTn>
                        </p:par>
                      </p:childTnLst>
                    </p:cTn>
                  </p:par>
                  <p:par>
                    <p:cTn id="15" fill="hold">
                      <p:stCondLst>
                        <p:cond delay="indefinite"/>
                      </p:stCondLst>
                      <p:childTnLst>
                        <p:par>
                          <p:cTn id="16" fill="hold">
                            <p:stCondLst>
                              <p:cond delay="0"/>
                            </p:stCondLst>
                            <p:childTnLst>
                              <p:par>
                                <p:cTn id="17" presetID="9" presetClass="entr" presetSubtype="0" fill="hold" grpId="0" nodeType="clickEffect">
                                  <p:stCondLst>
                                    <p:cond delay="0"/>
                                  </p:stCondLst>
                                  <p:childTnLst>
                                    <p:set>
                                      <p:cBhvr>
                                        <p:cTn id="18" dur="1" fill="hold">
                                          <p:stCondLst>
                                            <p:cond delay="0"/>
                                          </p:stCondLst>
                                        </p:cTn>
                                        <p:tgtEl>
                                          <p:spTgt spid="13"/>
                                        </p:tgtEl>
                                        <p:attrNameLst>
                                          <p:attrName>style.visibility</p:attrName>
                                        </p:attrNameLst>
                                      </p:cBhvr>
                                      <p:to>
                                        <p:strVal val="visible"/>
                                      </p:to>
                                    </p:set>
                                    <p:animEffect transition="in" filter="dissolve">
                                      <p:cBhvr>
                                        <p:cTn id="19" dur="500"/>
                                        <p:tgtEl>
                                          <p:spTgt spid="13"/>
                                        </p:tgtEl>
                                      </p:cBhvr>
                                    </p:animEffect>
                                  </p:childTnLst>
                                </p:cTn>
                              </p:par>
                            </p:childTnLst>
                          </p:cTn>
                        </p:par>
                      </p:childTnLst>
                    </p:cTn>
                  </p:par>
                  <p:par>
                    <p:cTn id="20" fill="hold">
                      <p:stCondLst>
                        <p:cond delay="indefinite"/>
                      </p:stCondLst>
                      <p:childTnLst>
                        <p:par>
                          <p:cTn id="21" fill="hold">
                            <p:stCondLst>
                              <p:cond delay="0"/>
                            </p:stCondLst>
                            <p:childTnLst>
                              <p:par>
                                <p:cTn id="22" presetID="9" presetClass="entr" presetSubtype="0" fill="hold" grpId="0" nodeType="clickEffect">
                                  <p:stCondLst>
                                    <p:cond delay="0"/>
                                  </p:stCondLst>
                                  <p:childTnLst>
                                    <p:set>
                                      <p:cBhvr>
                                        <p:cTn id="23" dur="1" fill="hold">
                                          <p:stCondLst>
                                            <p:cond delay="0"/>
                                          </p:stCondLst>
                                        </p:cTn>
                                        <p:tgtEl>
                                          <p:spTgt spid="11"/>
                                        </p:tgtEl>
                                        <p:attrNameLst>
                                          <p:attrName>style.visibility</p:attrName>
                                        </p:attrNameLst>
                                      </p:cBhvr>
                                      <p:to>
                                        <p:strVal val="visible"/>
                                      </p:to>
                                    </p:set>
                                    <p:animEffect transition="in" filter="dissolve">
                                      <p:cBhvr>
                                        <p:cTn id="24" dur="500"/>
                                        <p:tgtEl>
                                          <p:spTgt spid="11"/>
                                        </p:tgtEl>
                                      </p:cBhvr>
                                    </p:animEffect>
                                  </p:childTnLst>
                                </p:cTn>
                              </p:par>
                            </p:childTnLst>
                          </p:cTn>
                        </p:par>
                        <p:par>
                          <p:cTn id="25" fill="hold">
                            <p:stCondLst>
                              <p:cond delay="500"/>
                            </p:stCondLst>
                            <p:childTnLst>
                              <p:par>
                                <p:cTn id="26" presetID="9" presetClass="entr" presetSubtype="0" fill="hold" grpId="0" nodeType="afterEffect">
                                  <p:stCondLst>
                                    <p:cond delay="0"/>
                                  </p:stCondLst>
                                  <p:childTnLst>
                                    <p:set>
                                      <p:cBhvr>
                                        <p:cTn id="27" dur="1" fill="hold">
                                          <p:stCondLst>
                                            <p:cond delay="0"/>
                                          </p:stCondLst>
                                        </p:cTn>
                                        <p:tgtEl>
                                          <p:spTgt spid="10"/>
                                        </p:tgtEl>
                                        <p:attrNameLst>
                                          <p:attrName>style.visibility</p:attrName>
                                        </p:attrNameLst>
                                      </p:cBhvr>
                                      <p:to>
                                        <p:strVal val="visible"/>
                                      </p:to>
                                    </p:set>
                                    <p:animEffect transition="in" filter="dissolve">
                                      <p:cBhvr>
                                        <p:cTn id="28"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P spid="39939" grpId="0" build="p"/>
      <p:bldP spid="13"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457200" y="457200"/>
            <a:ext cx="8229600" cy="903288"/>
          </a:xfrm>
        </p:spPr>
        <p:txBody>
          <a:bodyPr/>
          <a:lstStyle/>
          <a:p>
            <a:r>
              <a:rPr lang="en-US" sz="4000" dirty="0" smtClean="0">
                <a:solidFill>
                  <a:srgbClr val="9933FF"/>
                </a:solidFill>
                <a:latin typeface="Garamond" pitchFamily="18" charset="0"/>
              </a:rPr>
              <a:t>2.2 Demo #2: Fibonacci (3/5)</a:t>
            </a:r>
          </a:p>
        </p:txBody>
      </p:sp>
      <p:sp>
        <p:nvSpPr>
          <p:cNvPr id="35844" name="Footer Placeholder 3"/>
          <p:cNvSpPr>
            <a:spLocks noGrp="1"/>
          </p:cNvSpPr>
          <p:nvPr>
            <p:ph type="ftr" sz="quarter" idx="10"/>
          </p:nvPr>
        </p:nvSpPr>
        <p:spPr>
          <a:noFill/>
        </p:spPr>
        <p:txBody>
          <a:bodyPr/>
          <a:lstStyle/>
          <a:p>
            <a:pPr algn="l"/>
            <a:r>
              <a:rPr lang="en-US" sz="1000" dirty="0" smtClean="0">
                <a:latin typeface="Arial" pitchFamily="34" charset="0"/>
                <a:cs typeface="Arial" pitchFamily="34" charset="0"/>
              </a:rPr>
              <a:t>CS1010 (AY2011/2 Semester 1)</a:t>
            </a:r>
          </a:p>
        </p:txBody>
      </p:sp>
      <p:sp>
        <p:nvSpPr>
          <p:cNvPr id="35845" name="Slide Number Placeholder 4"/>
          <p:cNvSpPr>
            <a:spLocks noGrp="1"/>
          </p:cNvSpPr>
          <p:nvPr>
            <p:ph type="sldNum" sz="quarter" idx="11"/>
          </p:nvPr>
        </p:nvSpPr>
        <p:spPr>
          <a:noFill/>
        </p:spPr>
        <p:txBody>
          <a:bodyPr/>
          <a:lstStyle/>
          <a:p>
            <a:r>
              <a:rPr lang="en-US" dirty="0" smtClean="0">
                <a:latin typeface="Arial" pitchFamily="34" charset="0"/>
                <a:cs typeface="Arial" pitchFamily="34" charset="0"/>
              </a:rPr>
              <a:t>Week11 - </a:t>
            </a:r>
            <a:fld id="{DF9B62C9-9EEE-4CEC-B8D6-74B8E1F485D3}" type="slidenum">
              <a:rPr lang="en-US" smtClean="0">
                <a:latin typeface="Arial" pitchFamily="34" charset="0"/>
                <a:cs typeface="Arial" pitchFamily="34" charset="0"/>
              </a:rPr>
              <a:pPr/>
              <a:t>19</a:t>
            </a:fld>
            <a:endParaRPr lang="en-US" dirty="0" smtClean="0">
              <a:latin typeface="Arial" pitchFamily="34" charset="0"/>
              <a:cs typeface="Arial" pitchFamily="34" charset="0"/>
            </a:endParaRPr>
          </a:p>
        </p:txBody>
      </p:sp>
      <p:pic>
        <p:nvPicPr>
          <p:cNvPr id="35851" name="Picture 7" descr="fibrab.gif"/>
          <p:cNvPicPr>
            <a:picLocks noChangeAspect="1"/>
          </p:cNvPicPr>
          <p:nvPr/>
        </p:nvPicPr>
        <p:blipFill>
          <a:blip r:embed="rId3" cstate="print"/>
          <a:srcRect/>
          <a:stretch>
            <a:fillRect/>
          </a:stretch>
        </p:blipFill>
        <p:spPr bwMode="auto">
          <a:xfrm>
            <a:off x="5197066" y="2432050"/>
            <a:ext cx="3599272" cy="3021013"/>
          </a:xfrm>
          <a:prstGeom prst="rect">
            <a:avLst/>
          </a:prstGeom>
          <a:noFill/>
          <a:ln w="9525">
            <a:noFill/>
            <a:miter lim="800000"/>
            <a:headEnd/>
            <a:tailEnd/>
          </a:ln>
        </p:spPr>
      </p:pic>
      <p:sp>
        <p:nvSpPr>
          <p:cNvPr id="39939" name="Rectangle 3"/>
          <p:cNvSpPr>
            <a:spLocks noGrp="1" noChangeArrowheads="1"/>
          </p:cNvSpPr>
          <p:nvPr>
            <p:ph type="body" idx="1"/>
          </p:nvPr>
        </p:nvSpPr>
        <p:spPr>
          <a:xfrm>
            <a:off x="431800" y="1384754"/>
            <a:ext cx="4918122" cy="1587046"/>
          </a:xfrm>
        </p:spPr>
        <p:txBody>
          <a:bodyPr/>
          <a:lstStyle/>
          <a:p>
            <a:r>
              <a:rPr lang="en-US" sz="2800" dirty="0" smtClean="0"/>
              <a:t>At first two months, there are only 1 pair of rabbits.</a:t>
            </a:r>
          </a:p>
          <a:p>
            <a:r>
              <a:rPr lang="en-US" sz="2800" dirty="0" smtClean="0"/>
              <a:t>In month </a:t>
            </a:r>
            <a:r>
              <a:rPr lang="en-US" sz="2800" i="1" dirty="0" smtClean="0"/>
              <a:t>n, </a:t>
            </a:r>
            <a:r>
              <a:rPr lang="en-US" sz="2800" dirty="0" smtClean="0"/>
              <a:t>for </a:t>
            </a:r>
            <a:r>
              <a:rPr lang="en-US" sz="2800" i="1" dirty="0" smtClean="0"/>
              <a:t>n </a:t>
            </a:r>
            <a:r>
              <a:rPr lang="en-US" sz="2800" dirty="0" smtClean="0"/>
              <a:t>&gt; 2, the number of pairs  of rabbits are:</a:t>
            </a:r>
          </a:p>
          <a:p>
            <a:pPr lvl="1"/>
            <a:r>
              <a:rPr lang="en-US" sz="2400" dirty="0" smtClean="0"/>
              <a:t>Those alive in month </a:t>
            </a:r>
            <a:r>
              <a:rPr lang="en-US" sz="2400" i="1" dirty="0" smtClean="0"/>
              <a:t>n-1, </a:t>
            </a:r>
            <a:r>
              <a:rPr lang="en-US" sz="2400" dirty="0" smtClean="0"/>
              <a:t>continue to live in month </a:t>
            </a:r>
            <a:r>
              <a:rPr lang="en-US" sz="2400" i="1" dirty="0" smtClean="0"/>
              <a:t>n</a:t>
            </a:r>
            <a:endParaRPr lang="en-US" sz="2400" dirty="0" smtClean="0"/>
          </a:p>
          <a:p>
            <a:pPr lvl="1"/>
            <a:r>
              <a:rPr lang="en-US" sz="2400" dirty="0" smtClean="0"/>
              <a:t>Those alive in month </a:t>
            </a:r>
            <a:r>
              <a:rPr lang="en-US" sz="2400" i="1" dirty="0" smtClean="0"/>
              <a:t>n-2, will each produce a new pair of rabbits </a:t>
            </a:r>
            <a:r>
              <a:rPr lang="en-US" sz="2400" dirty="0" smtClean="0"/>
              <a:t>in month </a:t>
            </a:r>
            <a:r>
              <a:rPr lang="en-US" sz="2400" i="1" dirty="0" smtClean="0"/>
              <a:t>n.</a:t>
            </a:r>
          </a:p>
          <a:p>
            <a:r>
              <a:rPr lang="en-US" sz="2800" i="1" dirty="0" smtClean="0"/>
              <a:t>fib(n) = fib(n-1) + fib(n-2)</a:t>
            </a:r>
            <a:endParaRPr lang="en-US" sz="2800" dirty="0" smtClean="0"/>
          </a:p>
          <a:p>
            <a:endParaRPr lang="en-US" dirty="0" smtClean="0"/>
          </a:p>
        </p:txBody>
      </p:sp>
    </p:spTree>
    <p:extLst>
      <p:ext uri="{BB962C8B-B14F-4D97-AF65-F5344CB8AC3E}">
        <p14:creationId xmlns:p14="http://schemas.microsoft.com/office/powerpoint/2010/main" val="4801568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9939">
                                            <p:txEl>
                                              <p:pRg st="0" end="0"/>
                                            </p:txEl>
                                          </p:spTgt>
                                        </p:tgtEl>
                                        <p:attrNameLst>
                                          <p:attrName>style.visibility</p:attrName>
                                        </p:attrNameLst>
                                      </p:cBhvr>
                                      <p:to>
                                        <p:strVal val="visible"/>
                                      </p:to>
                                    </p:set>
                                    <p:animEffect transition="in" filter="dissolve">
                                      <p:cBhvr>
                                        <p:cTn id="7" dur="500"/>
                                        <p:tgtEl>
                                          <p:spTgt spid="3993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9939">
                                            <p:txEl>
                                              <p:pRg st="1" end="1"/>
                                            </p:txEl>
                                          </p:spTgt>
                                        </p:tgtEl>
                                        <p:attrNameLst>
                                          <p:attrName>style.visibility</p:attrName>
                                        </p:attrNameLst>
                                      </p:cBhvr>
                                      <p:to>
                                        <p:strVal val="visible"/>
                                      </p:to>
                                    </p:set>
                                    <p:animEffect transition="in" filter="dissolve">
                                      <p:cBhvr>
                                        <p:cTn id="12" dur="500"/>
                                        <p:tgtEl>
                                          <p:spTgt spid="39939">
                                            <p:txEl>
                                              <p:pRg st="1" end="1"/>
                                            </p:txEl>
                                          </p:spTgt>
                                        </p:tgtEl>
                                      </p:cBhvr>
                                    </p:animEffect>
                                  </p:childTnLst>
                                </p:cTn>
                              </p:par>
                              <p:par>
                                <p:cTn id="13" presetID="9" presetClass="entr" presetSubtype="0" fill="hold" grpId="0" nodeType="withEffect">
                                  <p:stCondLst>
                                    <p:cond delay="0"/>
                                  </p:stCondLst>
                                  <p:childTnLst>
                                    <p:set>
                                      <p:cBhvr>
                                        <p:cTn id="14" dur="1" fill="hold">
                                          <p:stCondLst>
                                            <p:cond delay="0"/>
                                          </p:stCondLst>
                                        </p:cTn>
                                        <p:tgtEl>
                                          <p:spTgt spid="39939">
                                            <p:txEl>
                                              <p:pRg st="2" end="2"/>
                                            </p:txEl>
                                          </p:spTgt>
                                        </p:tgtEl>
                                        <p:attrNameLst>
                                          <p:attrName>style.visibility</p:attrName>
                                        </p:attrNameLst>
                                      </p:cBhvr>
                                      <p:to>
                                        <p:strVal val="visible"/>
                                      </p:to>
                                    </p:set>
                                    <p:animEffect transition="in" filter="dissolve">
                                      <p:cBhvr>
                                        <p:cTn id="15" dur="500"/>
                                        <p:tgtEl>
                                          <p:spTgt spid="39939">
                                            <p:txEl>
                                              <p:pRg st="2" end="2"/>
                                            </p:txEl>
                                          </p:spTgt>
                                        </p:tgtEl>
                                      </p:cBhvr>
                                    </p:animEffect>
                                  </p:childTnLst>
                                </p:cTn>
                              </p:par>
                              <p:par>
                                <p:cTn id="16" presetID="9" presetClass="entr" presetSubtype="0" fill="hold" grpId="0" nodeType="withEffect">
                                  <p:stCondLst>
                                    <p:cond delay="0"/>
                                  </p:stCondLst>
                                  <p:childTnLst>
                                    <p:set>
                                      <p:cBhvr>
                                        <p:cTn id="17" dur="1" fill="hold">
                                          <p:stCondLst>
                                            <p:cond delay="0"/>
                                          </p:stCondLst>
                                        </p:cTn>
                                        <p:tgtEl>
                                          <p:spTgt spid="39939">
                                            <p:txEl>
                                              <p:pRg st="3" end="3"/>
                                            </p:txEl>
                                          </p:spTgt>
                                        </p:tgtEl>
                                        <p:attrNameLst>
                                          <p:attrName>style.visibility</p:attrName>
                                        </p:attrNameLst>
                                      </p:cBhvr>
                                      <p:to>
                                        <p:strVal val="visible"/>
                                      </p:to>
                                    </p:set>
                                    <p:animEffect transition="in" filter="dissolve">
                                      <p:cBhvr>
                                        <p:cTn id="18" dur="500"/>
                                        <p:tgtEl>
                                          <p:spTgt spid="39939">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9" presetClass="entr" presetSubtype="0" fill="hold" grpId="0" nodeType="clickEffect">
                                  <p:stCondLst>
                                    <p:cond delay="0"/>
                                  </p:stCondLst>
                                  <p:childTnLst>
                                    <p:set>
                                      <p:cBhvr>
                                        <p:cTn id="22" dur="1" fill="hold">
                                          <p:stCondLst>
                                            <p:cond delay="0"/>
                                          </p:stCondLst>
                                        </p:cTn>
                                        <p:tgtEl>
                                          <p:spTgt spid="39939">
                                            <p:txEl>
                                              <p:pRg st="4" end="4"/>
                                            </p:txEl>
                                          </p:spTgt>
                                        </p:tgtEl>
                                        <p:attrNameLst>
                                          <p:attrName>style.visibility</p:attrName>
                                        </p:attrNameLst>
                                      </p:cBhvr>
                                      <p:to>
                                        <p:strVal val="visible"/>
                                      </p:to>
                                    </p:set>
                                    <p:animEffect transition="in" filter="dissolve">
                                      <p:cBhvr>
                                        <p:cTn id="23" dur="500"/>
                                        <p:tgtEl>
                                          <p:spTgt spid="39939">
                                            <p:txEl>
                                              <p:pRg st="4" end="4"/>
                                            </p:txEl>
                                          </p:spTgt>
                                        </p:tgtEl>
                                      </p:cBhvr>
                                    </p:animEffect>
                                  </p:childTnLst>
                                </p:cTn>
                              </p:par>
                            </p:childTnLst>
                          </p:cTn>
                        </p:par>
                        <p:par>
                          <p:cTn id="24" fill="hold">
                            <p:stCondLst>
                              <p:cond delay="500"/>
                            </p:stCondLst>
                            <p:childTnLst>
                              <p:par>
                                <p:cTn id="25" presetID="22" presetClass="entr" presetSubtype="1" fill="hold" nodeType="afterEffect">
                                  <p:stCondLst>
                                    <p:cond delay="0"/>
                                  </p:stCondLst>
                                  <p:childTnLst>
                                    <p:set>
                                      <p:cBhvr>
                                        <p:cTn id="26" dur="1" fill="hold">
                                          <p:stCondLst>
                                            <p:cond delay="0"/>
                                          </p:stCondLst>
                                        </p:cTn>
                                        <p:tgtEl>
                                          <p:spTgt spid="35851"/>
                                        </p:tgtEl>
                                        <p:attrNameLst>
                                          <p:attrName>style.visibility</p:attrName>
                                        </p:attrNameLst>
                                      </p:cBhvr>
                                      <p:to>
                                        <p:strVal val="visible"/>
                                      </p:to>
                                    </p:set>
                                    <p:animEffect transition="in" filter="wipe(up)">
                                      <p:cBhvr>
                                        <p:cTn id="27" dur="2000"/>
                                        <p:tgtEl>
                                          <p:spTgt spid="3585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939"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533400" y="381000"/>
            <a:ext cx="8382000" cy="838200"/>
          </a:xfrm>
        </p:spPr>
        <p:txBody>
          <a:bodyPr/>
          <a:lstStyle/>
          <a:p>
            <a:pPr eaLnBrk="1" hangingPunct="1"/>
            <a:r>
              <a:rPr lang="en-GB" sz="4000" dirty="0" smtClean="0">
                <a:solidFill>
                  <a:srgbClr val="9933FF"/>
                </a:solidFill>
                <a:latin typeface="Garamond" pitchFamily="18" charset="0"/>
              </a:rPr>
              <a:t>Week 11: Recursion</a:t>
            </a:r>
            <a:endParaRPr lang="en-GB" dirty="0" smtClean="0">
              <a:solidFill>
                <a:srgbClr val="9933FF"/>
              </a:solidFill>
              <a:latin typeface="Garamond" pitchFamily="18" charset="0"/>
            </a:endParaRPr>
          </a:p>
        </p:txBody>
      </p:sp>
      <p:sp>
        <p:nvSpPr>
          <p:cNvPr id="15363" name="Rectangle 3"/>
          <p:cNvSpPr>
            <a:spLocks noGrp="1" noChangeArrowheads="1"/>
          </p:cNvSpPr>
          <p:nvPr>
            <p:ph type="body" idx="1"/>
          </p:nvPr>
        </p:nvSpPr>
        <p:spPr>
          <a:xfrm>
            <a:off x="673100" y="1430338"/>
            <a:ext cx="7620000" cy="4495800"/>
          </a:xfrm>
        </p:spPr>
        <p:txBody>
          <a:bodyPr/>
          <a:lstStyle/>
          <a:p>
            <a:pPr eaLnBrk="1" hangingPunct="1">
              <a:buSzPct val="120000"/>
              <a:buFont typeface="Wingdings" pitchFamily="2" charset="2"/>
              <a:buNone/>
            </a:pPr>
            <a:r>
              <a:rPr lang="en-GB" sz="2800" dirty="0" smtClean="0">
                <a:solidFill>
                  <a:srgbClr val="0000FF"/>
                </a:solidFill>
              </a:rPr>
              <a:t>Objectives:</a:t>
            </a:r>
          </a:p>
          <a:p>
            <a:pPr lvl="1" eaLnBrk="1" hangingPunct="1">
              <a:buSzPct val="120000"/>
              <a:buFont typeface="Wingdings" pitchFamily="2" charset="2"/>
              <a:buChar char="§"/>
            </a:pPr>
            <a:r>
              <a:rPr lang="en-GB" sz="2400" dirty="0" smtClean="0"/>
              <a:t>Understand the nature of recursion</a:t>
            </a:r>
          </a:p>
          <a:p>
            <a:pPr lvl="1" eaLnBrk="1" hangingPunct="1">
              <a:buSzPct val="120000"/>
              <a:buFont typeface="Wingdings" pitchFamily="2" charset="2"/>
              <a:buChar char="§"/>
            </a:pPr>
            <a:r>
              <a:rPr lang="en-GB" sz="2400" dirty="0" smtClean="0"/>
              <a:t>Learn to write recursive functions</a:t>
            </a:r>
          </a:p>
          <a:p>
            <a:pPr lvl="1" eaLnBrk="1" hangingPunct="1">
              <a:buSzPct val="120000"/>
              <a:buFont typeface="Wingdings" pitchFamily="2" charset="2"/>
              <a:buChar char="§"/>
            </a:pPr>
            <a:r>
              <a:rPr lang="en-GB" sz="2400" dirty="0" smtClean="0"/>
              <a:t>Comparing recursive codes with iterative codes</a:t>
            </a:r>
          </a:p>
          <a:p>
            <a:pPr eaLnBrk="1" hangingPunct="1">
              <a:spcBef>
                <a:spcPts val="1200"/>
              </a:spcBef>
              <a:buSzPct val="120000"/>
              <a:buFont typeface="Wingdings" pitchFamily="2" charset="2"/>
              <a:buNone/>
            </a:pPr>
            <a:r>
              <a:rPr lang="en-GB" sz="2800" dirty="0" smtClean="0">
                <a:solidFill>
                  <a:srgbClr val="0000FF"/>
                </a:solidFill>
              </a:rPr>
              <a:t>Reference: </a:t>
            </a:r>
          </a:p>
          <a:p>
            <a:pPr lvl="1" eaLnBrk="1" hangingPunct="1">
              <a:spcBef>
                <a:spcPts val="600"/>
              </a:spcBef>
              <a:buSzPct val="120000"/>
              <a:buFont typeface="Wingdings" pitchFamily="2" charset="2"/>
              <a:buChar char="§"/>
            </a:pPr>
            <a:r>
              <a:rPr lang="en-GB" sz="2400" dirty="0" smtClean="0"/>
              <a:t>Chapter 8, Lesson 8.6</a:t>
            </a:r>
            <a:endParaRPr lang="en-GB" sz="2400" dirty="0" smtClean="0">
              <a:solidFill>
                <a:srgbClr val="0000FF"/>
              </a:solidFill>
            </a:endParaRPr>
          </a:p>
          <a:p>
            <a:pPr eaLnBrk="1" hangingPunct="1">
              <a:buSzPct val="120000"/>
              <a:buFont typeface="Wingdings" pitchFamily="2" charset="2"/>
              <a:buNone/>
            </a:pPr>
            <a:r>
              <a:rPr lang="en-GB" sz="2400" dirty="0" smtClean="0">
                <a:solidFill>
                  <a:srgbClr val="0000FF"/>
                </a:solidFill>
              </a:rPr>
              <a:t> </a:t>
            </a:r>
          </a:p>
        </p:txBody>
      </p:sp>
      <p:sp>
        <p:nvSpPr>
          <p:cNvPr id="15364" name="Footer Placeholder 6"/>
          <p:cNvSpPr>
            <a:spLocks noGrp="1"/>
          </p:cNvSpPr>
          <p:nvPr>
            <p:ph type="ftr" sz="quarter" idx="10"/>
          </p:nvPr>
        </p:nvSpPr>
        <p:spPr>
          <a:noFill/>
        </p:spPr>
        <p:txBody>
          <a:bodyPr/>
          <a:lstStyle/>
          <a:p>
            <a:pPr algn="l"/>
            <a:r>
              <a:rPr lang="en-US" sz="1000" dirty="0" smtClean="0">
                <a:latin typeface="Arial" pitchFamily="34" charset="0"/>
                <a:cs typeface="Arial" pitchFamily="34" charset="0"/>
              </a:rPr>
              <a:t>CS1010 (AY2011/2 Semester 1)</a:t>
            </a:r>
          </a:p>
        </p:txBody>
      </p:sp>
      <p:sp>
        <p:nvSpPr>
          <p:cNvPr id="15365" name="Slide Number Placeholder 7"/>
          <p:cNvSpPr>
            <a:spLocks noGrp="1"/>
          </p:cNvSpPr>
          <p:nvPr>
            <p:ph type="sldNum" sz="quarter" idx="11"/>
          </p:nvPr>
        </p:nvSpPr>
        <p:spPr>
          <a:noFill/>
        </p:spPr>
        <p:txBody>
          <a:bodyPr/>
          <a:lstStyle/>
          <a:p>
            <a:r>
              <a:rPr lang="en-US" dirty="0" smtClean="0">
                <a:latin typeface="Arial" pitchFamily="34" charset="0"/>
                <a:cs typeface="Arial" pitchFamily="34" charset="0"/>
              </a:rPr>
              <a:t>Week9 - </a:t>
            </a:r>
            <a:fld id="{4F9A6705-2BA4-4FBB-B716-80C1DDF5B968}" type="slidenum">
              <a:rPr lang="en-US" smtClean="0">
                <a:latin typeface="Arial" pitchFamily="34" charset="0"/>
                <a:cs typeface="Arial" pitchFamily="34" charset="0"/>
              </a:rPr>
              <a:pPr/>
              <a:t>2</a:t>
            </a:fld>
            <a:endParaRPr lang="en-US" dirty="0" smtClean="0">
              <a:latin typeface="Arial" pitchFamily="34" charset="0"/>
              <a:cs typeface="Arial" pitchFamily="34" charset="0"/>
            </a:endParaRPr>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457200" y="457200"/>
            <a:ext cx="8229600" cy="903288"/>
          </a:xfrm>
        </p:spPr>
        <p:txBody>
          <a:bodyPr/>
          <a:lstStyle/>
          <a:p>
            <a:r>
              <a:rPr lang="en-US" sz="4000" dirty="0" smtClean="0">
                <a:solidFill>
                  <a:srgbClr val="9933FF"/>
                </a:solidFill>
                <a:latin typeface="Garamond" pitchFamily="18" charset="0"/>
              </a:rPr>
              <a:t>2.2 Demo #2: Fibonacci (4/5)</a:t>
            </a:r>
          </a:p>
        </p:txBody>
      </p:sp>
      <p:sp>
        <p:nvSpPr>
          <p:cNvPr id="36869" name="Slide Number Placeholder 4"/>
          <p:cNvSpPr>
            <a:spLocks noGrp="1"/>
          </p:cNvSpPr>
          <p:nvPr>
            <p:ph type="sldNum" sz="quarter" idx="11"/>
          </p:nvPr>
        </p:nvSpPr>
        <p:spPr>
          <a:noFill/>
        </p:spPr>
        <p:txBody>
          <a:bodyPr/>
          <a:lstStyle/>
          <a:p>
            <a:r>
              <a:rPr lang="en-US" dirty="0" smtClean="0">
                <a:latin typeface="Arial" pitchFamily="34" charset="0"/>
                <a:cs typeface="Arial" pitchFamily="34" charset="0"/>
              </a:rPr>
              <a:t>Week11 - </a:t>
            </a:r>
            <a:fld id="{D312D896-B22A-4113-BA8B-D1FCE88EAB11}" type="slidenum">
              <a:rPr lang="en-US" smtClean="0">
                <a:latin typeface="Arial" pitchFamily="34" charset="0"/>
                <a:cs typeface="Arial" pitchFamily="34" charset="0"/>
              </a:rPr>
              <a:pPr/>
              <a:t>20</a:t>
            </a:fld>
            <a:endParaRPr lang="en-US" dirty="0" smtClean="0">
              <a:latin typeface="Arial" pitchFamily="34" charset="0"/>
              <a:cs typeface="Arial" pitchFamily="34" charset="0"/>
            </a:endParaRPr>
          </a:p>
        </p:txBody>
      </p:sp>
      <p:sp>
        <p:nvSpPr>
          <p:cNvPr id="7" name="TextBox 6"/>
          <p:cNvSpPr txBox="1"/>
          <p:nvPr/>
        </p:nvSpPr>
        <p:spPr>
          <a:xfrm>
            <a:off x="4842965" y="1396733"/>
            <a:ext cx="3537857" cy="400110"/>
          </a:xfrm>
          <a:prstGeom prst="rect">
            <a:avLst/>
          </a:prstGeom>
          <a:ln w="12700"/>
          <a:effectLst>
            <a:outerShdw blurRad="50800" dist="38100" dir="2700000" algn="tl" rotWithShape="0">
              <a:prstClr val="black">
                <a:alpha val="40000"/>
              </a:prstClr>
            </a:outerShdw>
          </a:effectLst>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r>
              <a:rPr lang="en-US" sz="2000" dirty="0" smtClean="0">
                <a:sym typeface="Symbol"/>
              </a:rPr>
              <a:t>0, 1, 1, 2, 3, 5, 8, 13, 21, …</a:t>
            </a:r>
            <a:r>
              <a:rPr lang="en-US" sz="2000" dirty="0" smtClean="0"/>
              <a:t>  </a:t>
            </a:r>
            <a:endParaRPr lang="en-SG" sz="2000" dirty="0"/>
          </a:p>
        </p:txBody>
      </p:sp>
      <p:grpSp>
        <p:nvGrpSpPr>
          <p:cNvPr id="13" name="Group 12"/>
          <p:cNvGrpSpPr/>
          <p:nvPr/>
        </p:nvGrpSpPr>
        <p:grpSpPr>
          <a:xfrm>
            <a:off x="161207" y="3471156"/>
            <a:ext cx="4755044" cy="2664070"/>
            <a:chOff x="4181692" y="1857102"/>
            <a:chExt cx="4755044" cy="2664070"/>
          </a:xfrm>
        </p:grpSpPr>
        <p:sp>
          <p:nvSpPr>
            <p:cNvPr id="10" name="TextBox 9"/>
            <p:cNvSpPr txBox="1"/>
            <p:nvPr/>
          </p:nvSpPr>
          <p:spPr>
            <a:xfrm>
              <a:off x="4181692" y="1857102"/>
              <a:ext cx="2205445" cy="400110"/>
            </a:xfrm>
            <a:prstGeom prst="rect">
              <a:avLst/>
            </a:prstGeom>
            <a:noFill/>
          </p:spPr>
          <p:txBody>
            <a:bodyPr wrap="square" rtlCol="0">
              <a:spAutoFit/>
            </a:bodyPr>
            <a:lstStyle/>
            <a:p>
              <a:r>
                <a:rPr lang="en-US" sz="2000" dirty="0" smtClean="0"/>
                <a:t>Recursive code:</a:t>
              </a:r>
              <a:endParaRPr lang="en-SG" sz="2000" dirty="0"/>
            </a:p>
          </p:txBody>
        </p:sp>
        <p:sp>
          <p:nvSpPr>
            <p:cNvPr id="11" name="TextBox 10"/>
            <p:cNvSpPr txBox="1"/>
            <p:nvPr/>
          </p:nvSpPr>
          <p:spPr>
            <a:xfrm>
              <a:off x="4407408" y="2212848"/>
              <a:ext cx="4529328" cy="2308324"/>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tabLst>
                  <a:tab pos="268288" algn="l"/>
                  <a:tab pos="536575" algn="l"/>
                  <a:tab pos="804863" algn="l"/>
                </a:tabLst>
              </a:pPr>
              <a:r>
                <a:rPr lang="en-US" b="1" dirty="0" smtClean="0">
                  <a:solidFill>
                    <a:srgbClr val="800000"/>
                  </a:solidFill>
                  <a:latin typeface="Courier New" pitchFamily="49" charset="0"/>
                  <a:cs typeface="Courier New" pitchFamily="49" charset="0"/>
                </a:rPr>
                <a:t>// Pre-</a:t>
              </a:r>
              <a:r>
                <a:rPr lang="en-US" b="1" dirty="0" err="1" smtClean="0">
                  <a:solidFill>
                    <a:srgbClr val="800000"/>
                  </a:solidFill>
                  <a:latin typeface="Courier New" pitchFamily="49" charset="0"/>
                  <a:cs typeface="Courier New" pitchFamily="49" charset="0"/>
                </a:rPr>
                <a:t>cond</a:t>
              </a:r>
              <a:r>
                <a:rPr lang="en-US" b="1" dirty="0" smtClean="0">
                  <a:solidFill>
                    <a:srgbClr val="800000"/>
                  </a:solidFill>
                  <a:latin typeface="Courier New" pitchFamily="49" charset="0"/>
                  <a:cs typeface="Courier New" pitchFamily="49" charset="0"/>
                </a:rPr>
                <a:t>: n &gt;= 0</a:t>
              </a:r>
            </a:p>
            <a:p>
              <a:pPr>
                <a:tabLst>
                  <a:tab pos="268288" algn="l"/>
                  <a:tab pos="536575" algn="l"/>
                  <a:tab pos="804863" algn="l"/>
                </a:tabLst>
              </a:pPr>
              <a:r>
                <a:rPr lang="en-US" b="1" dirty="0" err="1" smtClean="0">
                  <a:solidFill>
                    <a:srgbClr val="0000FF"/>
                  </a:solidFill>
                  <a:latin typeface="Courier New" pitchFamily="49" charset="0"/>
                  <a:cs typeface="Courier New" pitchFamily="49" charset="0"/>
                </a:rPr>
                <a:t>int</a:t>
              </a:r>
              <a:r>
                <a:rPr lang="en-US" b="1" dirty="0" smtClean="0">
                  <a:latin typeface="Courier New" pitchFamily="49" charset="0"/>
                  <a:cs typeface="Courier New" pitchFamily="49" charset="0"/>
                </a:rPr>
                <a:t> fib(</a:t>
              </a:r>
              <a:r>
                <a:rPr lang="en-US" b="1" dirty="0" err="1" smtClean="0">
                  <a:solidFill>
                    <a:srgbClr val="0000FF"/>
                  </a:solidFill>
                  <a:latin typeface="Courier New" pitchFamily="49" charset="0"/>
                  <a:cs typeface="Courier New" pitchFamily="49" charset="0"/>
                </a:rPr>
                <a:t>int</a:t>
              </a:r>
              <a:r>
                <a:rPr lang="en-US" b="1" dirty="0" smtClean="0">
                  <a:latin typeface="Courier New" pitchFamily="49" charset="0"/>
                  <a:cs typeface="Courier New" pitchFamily="49" charset="0"/>
                </a:rPr>
                <a:t> n)</a:t>
              </a:r>
            </a:p>
            <a:p>
              <a:pPr>
                <a:tabLst>
                  <a:tab pos="268288" algn="l"/>
                  <a:tab pos="536575" algn="l"/>
                  <a:tab pos="804863" algn="l"/>
                </a:tabLst>
              </a:pPr>
              <a:r>
                <a:rPr lang="en-US" b="1" dirty="0" smtClean="0">
                  <a:latin typeface="Courier New" pitchFamily="49" charset="0"/>
                  <a:cs typeface="Courier New" pitchFamily="49" charset="0"/>
                </a:rPr>
                <a:t>{</a:t>
              </a:r>
            </a:p>
            <a:p>
              <a:pPr>
                <a:tabLst>
                  <a:tab pos="268288" algn="l"/>
                  <a:tab pos="536575" algn="l"/>
                  <a:tab pos="804863" algn="l"/>
                </a:tabLst>
              </a:pPr>
              <a:r>
                <a:rPr lang="en-US" b="1" dirty="0" smtClean="0">
                  <a:latin typeface="Courier New" pitchFamily="49" charset="0"/>
                  <a:cs typeface="Courier New" pitchFamily="49" charset="0"/>
                </a:rPr>
                <a:t>	</a:t>
              </a:r>
              <a:r>
                <a:rPr lang="en-US" b="1" dirty="0" smtClean="0">
                  <a:solidFill>
                    <a:srgbClr val="0000FF"/>
                  </a:solidFill>
                  <a:latin typeface="Courier New" pitchFamily="49" charset="0"/>
                  <a:cs typeface="Courier New" pitchFamily="49" charset="0"/>
                </a:rPr>
                <a:t>if</a:t>
              </a:r>
              <a:r>
                <a:rPr lang="en-US" b="1" dirty="0" smtClean="0">
                  <a:latin typeface="Courier New" pitchFamily="49" charset="0"/>
                  <a:cs typeface="Courier New" pitchFamily="49" charset="0"/>
                </a:rPr>
                <a:t> (n &lt; </a:t>
              </a:r>
              <a:r>
                <a:rPr lang="en-US" b="1" dirty="0" smtClean="0">
                  <a:solidFill>
                    <a:srgbClr val="006600"/>
                  </a:solidFill>
                  <a:latin typeface="Courier New" pitchFamily="49" charset="0"/>
                  <a:cs typeface="Courier New" pitchFamily="49" charset="0"/>
                </a:rPr>
                <a:t>2</a:t>
              </a:r>
              <a:r>
                <a:rPr lang="en-US" b="1" dirty="0" smtClean="0">
                  <a:latin typeface="Courier New" pitchFamily="49" charset="0"/>
                  <a:cs typeface="Courier New" pitchFamily="49" charset="0"/>
                </a:rPr>
                <a:t>)</a:t>
              </a:r>
            </a:p>
            <a:p>
              <a:pPr>
                <a:tabLst>
                  <a:tab pos="268288" algn="l"/>
                  <a:tab pos="536575" algn="l"/>
                  <a:tab pos="804863" algn="l"/>
                </a:tabLst>
              </a:pPr>
              <a:r>
                <a:rPr lang="en-US" b="1" dirty="0" smtClean="0">
                  <a:latin typeface="Courier New" pitchFamily="49" charset="0"/>
                  <a:cs typeface="Courier New" pitchFamily="49" charset="0"/>
                </a:rPr>
                <a:t>		</a:t>
              </a:r>
              <a:r>
                <a:rPr lang="en-US" b="1" dirty="0" smtClean="0">
                  <a:solidFill>
                    <a:srgbClr val="0000FF"/>
                  </a:solidFill>
                  <a:latin typeface="Courier New" pitchFamily="49" charset="0"/>
                  <a:cs typeface="Courier New" pitchFamily="49" charset="0"/>
                </a:rPr>
                <a:t>return</a:t>
              </a:r>
              <a:r>
                <a:rPr lang="en-US" b="1" dirty="0" smtClean="0">
                  <a:latin typeface="Courier New" pitchFamily="49" charset="0"/>
                  <a:cs typeface="Courier New" pitchFamily="49" charset="0"/>
                </a:rPr>
                <a:t> n;</a:t>
              </a:r>
            </a:p>
            <a:p>
              <a:pPr>
                <a:tabLst>
                  <a:tab pos="268288" algn="l"/>
                  <a:tab pos="536575" algn="l"/>
                  <a:tab pos="804863" algn="l"/>
                </a:tabLst>
              </a:pPr>
              <a:r>
                <a:rPr lang="en-US" b="1" dirty="0" smtClean="0">
                  <a:latin typeface="Courier New" pitchFamily="49" charset="0"/>
                  <a:cs typeface="Courier New" pitchFamily="49" charset="0"/>
                </a:rPr>
                <a:t>	</a:t>
              </a:r>
              <a:r>
                <a:rPr lang="en-US" b="1" dirty="0" smtClean="0">
                  <a:solidFill>
                    <a:srgbClr val="0000FF"/>
                  </a:solidFill>
                  <a:latin typeface="Courier New" pitchFamily="49" charset="0"/>
                  <a:cs typeface="Courier New" pitchFamily="49" charset="0"/>
                </a:rPr>
                <a:t>else</a:t>
              </a:r>
              <a:endParaRPr lang="en-US" b="1" dirty="0" smtClean="0">
                <a:latin typeface="Courier New" pitchFamily="49" charset="0"/>
                <a:cs typeface="Courier New" pitchFamily="49" charset="0"/>
              </a:endParaRPr>
            </a:p>
            <a:p>
              <a:pPr>
                <a:tabLst>
                  <a:tab pos="268288" algn="l"/>
                  <a:tab pos="536575" algn="l"/>
                  <a:tab pos="804863" algn="l"/>
                </a:tabLst>
              </a:pPr>
              <a:r>
                <a:rPr lang="en-US" b="1" dirty="0" smtClean="0">
                  <a:latin typeface="Courier New" pitchFamily="49" charset="0"/>
                  <a:cs typeface="Courier New" pitchFamily="49" charset="0"/>
                </a:rPr>
                <a:t>		</a:t>
              </a:r>
              <a:r>
                <a:rPr lang="en-US" b="1" dirty="0" smtClean="0">
                  <a:solidFill>
                    <a:srgbClr val="0000FF"/>
                  </a:solidFill>
                  <a:latin typeface="Courier New" pitchFamily="49" charset="0"/>
                  <a:cs typeface="Courier New" pitchFamily="49" charset="0"/>
                </a:rPr>
                <a:t>return</a:t>
              </a:r>
              <a:r>
                <a:rPr lang="en-US" b="1" dirty="0" smtClean="0">
                  <a:latin typeface="Courier New" pitchFamily="49" charset="0"/>
                  <a:cs typeface="Courier New" pitchFamily="49" charset="0"/>
                </a:rPr>
                <a:t> fib(n-</a:t>
              </a:r>
              <a:r>
                <a:rPr lang="en-US" b="1" dirty="0" smtClean="0">
                  <a:solidFill>
                    <a:srgbClr val="006600"/>
                  </a:solidFill>
                  <a:latin typeface="Courier New" pitchFamily="49" charset="0"/>
                  <a:cs typeface="Courier New" pitchFamily="49" charset="0"/>
                </a:rPr>
                <a:t>1</a:t>
              </a:r>
              <a:r>
                <a:rPr lang="en-US" b="1" dirty="0" smtClean="0">
                  <a:latin typeface="Courier New" pitchFamily="49" charset="0"/>
                  <a:cs typeface="Courier New" pitchFamily="49" charset="0"/>
                </a:rPr>
                <a:t>) + fib(n-</a:t>
              </a:r>
              <a:r>
                <a:rPr lang="en-US" b="1" dirty="0" smtClean="0">
                  <a:solidFill>
                    <a:srgbClr val="006600"/>
                  </a:solidFill>
                  <a:latin typeface="Courier New" pitchFamily="49" charset="0"/>
                  <a:cs typeface="Courier New" pitchFamily="49" charset="0"/>
                </a:rPr>
                <a:t>2</a:t>
              </a:r>
              <a:r>
                <a:rPr lang="en-US" b="1" dirty="0" smtClean="0">
                  <a:latin typeface="Courier New" pitchFamily="49" charset="0"/>
                  <a:cs typeface="Courier New" pitchFamily="49" charset="0"/>
                </a:rPr>
                <a:t>);</a:t>
              </a:r>
            </a:p>
            <a:p>
              <a:pPr>
                <a:tabLst>
                  <a:tab pos="268288" algn="l"/>
                  <a:tab pos="536575" algn="l"/>
                  <a:tab pos="804863" algn="l"/>
                </a:tabLst>
              </a:pPr>
              <a:r>
                <a:rPr lang="en-US" b="1" dirty="0" smtClean="0">
                  <a:latin typeface="Courier New" pitchFamily="49" charset="0"/>
                  <a:cs typeface="Courier New" pitchFamily="49" charset="0"/>
                </a:rPr>
                <a:t>}</a:t>
              </a:r>
            </a:p>
          </p:txBody>
        </p:sp>
      </p:grpSp>
      <p:sp>
        <p:nvSpPr>
          <p:cNvPr id="16" name="TextBox 15"/>
          <p:cNvSpPr txBox="1"/>
          <p:nvPr/>
        </p:nvSpPr>
        <p:spPr>
          <a:xfrm>
            <a:off x="5837253" y="5874016"/>
            <a:ext cx="2242457" cy="369332"/>
          </a:xfrm>
          <a:prstGeom prst="rect">
            <a:avLst/>
          </a:prstGeom>
          <a:solidFill>
            <a:srgbClr val="CCFF99"/>
          </a:solidFill>
          <a:ln>
            <a:solidFill>
              <a:schemeClr val="tx1"/>
            </a:solidFill>
          </a:ln>
        </p:spPr>
        <p:txBody>
          <a:bodyPr wrap="square" rtlCol="0">
            <a:spAutoFit/>
          </a:bodyPr>
          <a:lstStyle/>
          <a:p>
            <a:r>
              <a:rPr lang="en-US" dirty="0" smtClean="0"/>
              <a:t>Week11_fibonacci.c</a:t>
            </a:r>
            <a:endParaRPr lang="en-SG" dirty="0"/>
          </a:p>
        </p:txBody>
      </p:sp>
      <p:grpSp>
        <p:nvGrpSpPr>
          <p:cNvPr id="23" name="Group 22"/>
          <p:cNvGrpSpPr/>
          <p:nvPr/>
        </p:nvGrpSpPr>
        <p:grpSpPr>
          <a:xfrm>
            <a:off x="337456" y="1596788"/>
            <a:ext cx="5266728" cy="1591932"/>
            <a:chOff x="4164348" y="1382485"/>
            <a:chExt cx="4900678" cy="1276491"/>
          </a:xfrm>
        </p:grpSpPr>
        <p:sp>
          <p:nvSpPr>
            <p:cNvPr id="14" name="TextBox 13"/>
            <p:cNvSpPr txBox="1"/>
            <p:nvPr/>
          </p:nvSpPr>
          <p:spPr>
            <a:xfrm>
              <a:off x="4164348" y="1382485"/>
              <a:ext cx="2677886" cy="400110"/>
            </a:xfrm>
            <a:prstGeom prst="rect">
              <a:avLst/>
            </a:prstGeom>
            <a:solidFill>
              <a:srgbClr val="FFFF99"/>
            </a:solidFill>
          </p:spPr>
          <p:txBody>
            <a:bodyPr wrap="square" rtlCol="0">
              <a:spAutoFit/>
            </a:bodyPr>
            <a:lstStyle/>
            <a:p>
              <a:r>
                <a:rPr lang="en-US" sz="2000" dirty="0" smtClean="0"/>
                <a:t>Recurrent relation:</a:t>
              </a:r>
            </a:p>
          </p:txBody>
        </p:sp>
        <p:sp>
          <p:nvSpPr>
            <p:cNvPr id="17" name="TextBox 16"/>
            <p:cNvSpPr txBox="1"/>
            <p:nvPr/>
          </p:nvSpPr>
          <p:spPr>
            <a:xfrm>
              <a:off x="4240924" y="1844566"/>
              <a:ext cx="4824102" cy="814410"/>
            </a:xfrm>
            <a:prstGeom prst="rect">
              <a:avLst/>
            </a:prstGeom>
            <a:noFill/>
          </p:spPr>
          <p:txBody>
            <a:bodyPr wrap="none" rtlCol="0">
              <a:spAutoFit/>
            </a:bodyPr>
            <a:lstStyle/>
            <a:p>
              <a:r>
                <a:rPr lang="en-US" sz="2000" b="1" i="1" dirty="0" smtClean="0">
                  <a:solidFill>
                    <a:srgbClr val="0070C0"/>
                  </a:solidFill>
                  <a:latin typeface="Times New Roman" pitchFamily="18" charset="0"/>
                  <a:cs typeface="Times New Roman" pitchFamily="18" charset="0"/>
                </a:rPr>
                <a:t>                      </a:t>
              </a:r>
              <a:r>
                <a:rPr lang="en-US" sz="2000" b="1" dirty="0" smtClean="0">
                  <a:solidFill>
                    <a:srgbClr val="0070C0"/>
                  </a:solidFill>
                  <a:latin typeface="Times New Roman" pitchFamily="18" charset="0"/>
                  <a:cs typeface="Times New Roman" pitchFamily="18" charset="0"/>
                </a:rPr>
                <a:t>0</a:t>
              </a:r>
              <a:r>
                <a:rPr lang="en-US" sz="2000" b="1" i="1" dirty="0" smtClean="0">
                  <a:solidFill>
                    <a:srgbClr val="0070C0"/>
                  </a:solidFill>
                  <a:latin typeface="Times New Roman" pitchFamily="18" charset="0"/>
                  <a:cs typeface="Times New Roman" pitchFamily="18" charset="0"/>
                </a:rPr>
                <a:t>                                       if </a:t>
              </a:r>
              <a:r>
                <a:rPr lang="en-US" sz="2000" b="1" dirty="0" smtClean="0">
                  <a:solidFill>
                    <a:srgbClr val="0070C0"/>
                  </a:solidFill>
                  <a:latin typeface="Times New Roman" pitchFamily="18" charset="0"/>
                  <a:cs typeface="Times New Roman" pitchFamily="18" charset="0"/>
                </a:rPr>
                <a:t>  </a:t>
              </a:r>
              <a:r>
                <a:rPr lang="en-US" sz="2000" b="1" i="1" dirty="0" smtClean="0">
                  <a:solidFill>
                    <a:srgbClr val="0070C0"/>
                  </a:solidFill>
                  <a:latin typeface="Times New Roman" pitchFamily="18" charset="0"/>
                  <a:cs typeface="Times New Roman" pitchFamily="18" charset="0"/>
                </a:rPr>
                <a:t>n </a:t>
              </a:r>
              <a:r>
                <a:rPr lang="en-US" sz="2000" b="1" dirty="0" smtClean="0">
                  <a:solidFill>
                    <a:srgbClr val="0070C0"/>
                  </a:solidFill>
                  <a:latin typeface="Times New Roman" pitchFamily="18" charset="0"/>
                  <a:cs typeface="Times New Roman" pitchFamily="18" charset="0"/>
                </a:rPr>
                <a:t>= 0</a:t>
              </a:r>
              <a:endParaRPr lang="en-US" sz="2000" b="1" i="1" dirty="0" smtClean="0">
                <a:solidFill>
                  <a:srgbClr val="0070C0"/>
                </a:solidFill>
                <a:latin typeface="Times New Roman" pitchFamily="18" charset="0"/>
                <a:cs typeface="Times New Roman" pitchFamily="18" charset="0"/>
              </a:endParaRPr>
            </a:p>
            <a:p>
              <a:r>
                <a:rPr lang="en-US" sz="2000" b="1" i="1" dirty="0" smtClean="0">
                  <a:solidFill>
                    <a:srgbClr val="0070C0"/>
                  </a:solidFill>
                  <a:latin typeface="Times New Roman" pitchFamily="18" charset="0"/>
                  <a:cs typeface="Times New Roman" pitchFamily="18" charset="0"/>
                </a:rPr>
                <a:t>Fib </a:t>
              </a:r>
              <a:r>
                <a:rPr lang="en-US" sz="2000" b="1" dirty="0" smtClean="0">
                  <a:solidFill>
                    <a:srgbClr val="0070C0"/>
                  </a:solidFill>
                  <a:latin typeface="Times New Roman" pitchFamily="18" charset="0"/>
                  <a:cs typeface="Times New Roman" pitchFamily="18" charset="0"/>
                </a:rPr>
                <a:t>(</a:t>
              </a:r>
              <a:r>
                <a:rPr lang="en-US" sz="2000" b="1" i="1" dirty="0" smtClean="0">
                  <a:solidFill>
                    <a:srgbClr val="0070C0"/>
                  </a:solidFill>
                  <a:latin typeface="Times New Roman" pitchFamily="18" charset="0"/>
                  <a:cs typeface="Times New Roman" pitchFamily="18" charset="0"/>
                </a:rPr>
                <a:t>n</a:t>
              </a:r>
              <a:r>
                <a:rPr lang="en-US" sz="2000" b="1" dirty="0" smtClean="0">
                  <a:solidFill>
                    <a:srgbClr val="0070C0"/>
                  </a:solidFill>
                  <a:latin typeface="Times New Roman" pitchFamily="18" charset="0"/>
                  <a:cs typeface="Times New Roman" pitchFamily="18" charset="0"/>
                </a:rPr>
                <a:t>) =       1                                       </a:t>
              </a:r>
              <a:r>
                <a:rPr lang="en-US" sz="2000" b="1" i="1" dirty="0" smtClean="0">
                  <a:solidFill>
                    <a:srgbClr val="0070C0"/>
                  </a:solidFill>
                  <a:latin typeface="Times New Roman" pitchFamily="18" charset="0"/>
                  <a:cs typeface="Times New Roman" pitchFamily="18" charset="0"/>
                </a:rPr>
                <a:t>if   n </a:t>
              </a:r>
              <a:r>
                <a:rPr lang="en-US" sz="2000" b="1" dirty="0" smtClean="0">
                  <a:solidFill>
                    <a:srgbClr val="0070C0"/>
                  </a:solidFill>
                  <a:latin typeface="Times New Roman" pitchFamily="18" charset="0"/>
                  <a:cs typeface="Times New Roman" pitchFamily="18" charset="0"/>
                </a:rPr>
                <a:t>= 1</a:t>
              </a:r>
            </a:p>
            <a:p>
              <a:r>
                <a:rPr lang="en-US" sz="2000" b="1" i="1" dirty="0">
                  <a:solidFill>
                    <a:srgbClr val="0070C0"/>
                  </a:solidFill>
                  <a:latin typeface="Times New Roman" pitchFamily="18" charset="0"/>
                  <a:cs typeface="Times New Roman" pitchFamily="18" charset="0"/>
                </a:rPr>
                <a:t> </a:t>
              </a:r>
              <a:r>
                <a:rPr lang="en-US" sz="2000" b="1" i="1" dirty="0" smtClean="0">
                  <a:solidFill>
                    <a:srgbClr val="0070C0"/>
                  </a:solidFill>
                  <a:latin typeface="Times New Roman" pitchFamily="18" charset="0"/>
                  <a:cs typeface="Times New Roman" pitchFamily="18" charset="0"/>
                </a:rPr>
                <a:t>                     Fib </a:t>
              </a:r>
              <a:r>
                <a:rPr lang="en-US" sz="2000" b="1" dirty="0" smtClean="0">
                  <a:solidFill>
                    <a:srgbClr val="0070C0"/>
                  </a:solidFill>
                  <a:latin typeface="Times New Roman" pitchFamily="18" charset="0"/>
                  <a:cs typeface="Times New Roman" pitchFamily="18" charset="0"/>
                </a:rPr>
                <a:t>(</a:t>
              </a:r>
              <a:r>
                <a:rPr lang="en-US" sz="2000" b="1" i="1" dirty="0" smtClean="0">
                  <a:solidFill>
                    <a:srgbClr val="0070C0"/>
                  </a:solidFill>
                  <a:latin typeface="Times New Roman" pitchFamily="18" charset="0"/>
                  <a:cs typeface="Times New Roman" pitchFamily="18" charset="0"/>
                </a:rPr>
                <a:t>n</a:t>
              </a:r>
              <a:r>
                <a:rPr lang="en-US" sz="2000" b="1" dirty="0" smtClean="0">
                  <a:solidFill>
                    <a:srgbClr val="0070C0"/>
                  </a:solidFill>
                  <a:latin typeface="Times New Roman" pitchFamily="18" charset="0"/>
                  <a:cs typeface="Times New Roman" pitchFamily="18" charset="0"/>
                </a:rPr>
                <a:t>-1) + </a:t>
              </a:r>
              <a:r>
                <a:rPr lang="en-US" sz="2000" b="1" i="1" dirty="0" smtClean="0">
                  <a:solidFill>
                    <a:srgbClr val="0070C0"/>
                  </a:solidFill>
                  <a:latin typeface="Times New Roman" pitchFamily="18" charset="0"/>
                  <a:cs typeface="Times New Roman" pitchFamily="18" charset="0"/>
                </a:rPr>
                <a:t>Fib </a:t>
              </a:r>
              <a:r>
                <a:rPr lang="en-US" sz="2000" b="1" dirty="0" smtClean="0">
                  <a:solidFill>
                    <a:srgbClr val="0070C0"/>
                  </a:solidFill>
                  <a:latin typeface="Times New Roman" pitchFamily="18" charset="0"/>
                  <a:cs typeface="Times New Roman" pitchFamily="18" charset="0"/>
                </a:rPr>
                <a:t>(</a:t>
              </a:r>
              <a:r>
                <a:rPr lang="en-US" sz="2000" b="1" i="1" dirty="0" smtClean="0">
                  <a:solidFill>
                    <a:srgbClr val="0070C0"/>
                  </a:solidFill>
                  <a:latin typeface="Times New Roman" pitchFamily="18" charset="0"/>
                  <a:cs typeface="Times New Roman" pitchFamily="18" charset="0"/>
                </a:rPr>
                <a:t>n</a:t>
              </a:r>
              <a:r>
                <a:rPr lang="en-US" sz="2000" b="1" dirty="0" smtClean="0">
                  <a:solidFill>
                    <a:srgbClr val="0070C0"/>
                  </a:solidFill>
                  <a:latin typeface="Times New Roman" pitchFamily="18" charset="0"/>
                  <a:cs typeface="Times New Roman" pitchFamily="18" charset="0"/>
                </a:rPr>
                <a:t>-2)      </a:t>
              </a:r>
              <a:r>
                <a:rPr lang="en-US" sz="2000" b="1" i="1" dirty="0" smtClean="0">
                  <a:solidFill>
                    <a:srgbClr val="0070C0"/>
                  </a:solidFill>
                  <a:latin typeface="Times New Roman" pitchFamily="18" charset="0"/>
                  <a:cs typeface="Times New Roman" pitchFamily="18" charset="0"/>
                </a:rPr>
                <a:t>otherwise</a:t>
              </a:r>
              <a:endParaRPr lang="en-US" sz="2000" b="1" i="1" dirty="0">
                <a:solidFill>
                  <a:srgbClr val="0070C0"/>
                </a:solidFill>
                <a:latin typeface="Times New Roman" pitchFamily="18" charset="0"/>
                <a:cs typeface="Times New Roman" pitchFamily="18" charset="0"/>
              </a:endParaRPr>
            </a:p>
          </p:txBody>
        </p:sp>
      </p:grpSp>
      <p:sp>
        <p:nvSpPr>
          <p:cNvPr id="18" name="Left Brace 17"/>
          <p:cNvSpPr/>
          <p:nvPr/>
        </p:nvSpPr>
        <p:spPr>
          <a:xfrm>
            <a:off x="1565283" y="2291364"/>
            <a:ext cx="172645" cy="897356"/>
          </a:xfrm>
          <a:prstGeom prst="leftBrace">
            <a:avLst>
              <a:gd name="adj1" fmla="val 8333"/>
              <a:gd name="adj2" fmla="val 50000"/>
            </a:avLst>
          </a:prstGeom>
          <a:ln w="28575">
            <a:solidFill>
              <a:srgbClr val="0070C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0" name="Footer Placeholder 6"/>
          <p:cNvSpPr>
            <a:spLocks noGrp="1"/>
          </p:cNvSpPr>
          <p:nvPr>
            <p:ph type="ftr" sz="quarter" idx="10"/>
          </p:nvPr>
        </p:nvSpPr>
        <p:spPr>
          <a:xfrm>
            <a:off x="457200" y="6248400"/>
            <a:ext cx="2895600" cy="457200"/>
          </a:xfrm>
          <a:noFill/>
        </p:spPr>
        <p:txBody>
          <a:bodyPr/>
          <a:lstStyle/>
          <a:p>
            <a:pPr algn="l"/>
            <a:r>
              <a:rPr lang="en-US" sz="1000" dirty="0" smtClean="0">
                <a:latin typeface="Arial" pitchFamily="34" charset="0"/>
                <a:cs typeface="Arial" pitchFamily="34" charset="0"/>
              </a:rPr>
              <a:t>CS1010 (AY2012/3 Semester 1)</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blinds(horizontal)">
                                      <p:cBhvr>
                                        <p:cTn id="7" dur="500"/>
                                        <p:tgtEl>
                                          <p:spTgt spid="23"/>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dissolve">
                                      <p:cBhvr>
                                        <p:cTn id="12" dur="500"/>
                                        <p:tgtEl>
                                          <p:spTgt spid="13"/>
                                        </p:tgtEl>
                                      </p:cBhvr>
                                    </p:animEffect>
                                  </p:childTnLst>
                                </p:cTn>
                              </p:par>
                            </p:childTnLst>
                          </p:cTn>
                        </p:par>
                        <p:par>
                          <p:cTn id="13" fill="hold">
                            <p:stCondLst>
                              <p:cond delay="500"/>
                            </p:stCondLst>
                            <p:childTnLst>
                              <p:par>
                                <p:cTn id="14" presetID="9" presetClass="entr" presetSubtype="0" fill="hold" grpId="0" nodeType="afterEffect">
                                  <p:stCondLst>
                                    <p:cond delay="0"/>
                                  </p:stCondLst>
                                  <p:childTnLst>
                                    <p:set>
                                      <p:cBhvr>
                                        <p:cTn id="15" dur="1" fill="hold">
                                          <p:stCondLst>
                                            <p:cond delay="0"/>
                                          </p:stCondLst>
                                        </p:cTn>
                                        <p:tgtEl>
                                          <p:spTgt spid="16"/>
                                        </p:tgtEl>
                                        <p:attrNameLst>
                                          <p:attrName>style.visibility</p:attrName>
                                        </p:attrNameLst>
                                      </p:cBhvr>
                                      <p:to>
                                        <p:strVal val="visible"/>
                                      </p:to>
                                    </p:set>
                                    <p:animEffect transition="in" filter="dissolve">
                                      <p:cBhvr>
                                        <p:cTn id="16"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457200" y="457200"/>
            <a:ext cx="8229600" cy="892175"/>
          </a:xfrm>
        </p:spPr>
        <p:txBody>
          <a:bodyPr/>
          <a:lstStyle/>
          <a:p>
            <a:r>
              <a:rPr lang="en-US" sz="4000" dirty="0" smtClean="0">
                <a:solidFill>
                  <a:srgbClr val="9933FF"/>
                </a:solidFill>
                <a:latin typeface="Garamond" pitchFamily="18" charset="0"/>
              </a:rPr>
              <a:t>2.2 Fibonacci (5/5)</a:t>
            </a:r>
          </a:p>
        </p:txBody>
      </p:sp>
      <p:sp>
        <p:nvSpPr>
          <p:cNvPr id="40963" name="Rectangle 3"/>
          <p:cNvSpPr>
            <a:spLocks noGrp="1" noChangeArrowheads="1"/>
          </p:cNvSpPr>
          <p:nvPr>
            <p:ph type="body" idx="1"/>
          </p:nvPr>
        </p:nvSpPr>
        <p:spPr>
          <a:xfrm>
            <a:off x="457200" y="1373189"/>
            <a:ext cx="5586899" cy="923698"/>
          </a:xfrm>
        </p:spPr>
        <p:txBody>
          <a:bodyPr/>
          <a:lstStyle/>
          <a:p>
            <a:pPr>
              <a:spcBef>
                <a:spcPts val="600"/>
              </a:spcBef>
            </a:pPr>
            <a:r>
              <a:rPr lang="en-US" sz="2000" dirty="0" smtClean="0">
                <a:solidFill>
                  <a:srgbClr val="0000FF"/>
                </a:solidFill>
              </a:rPr>
              <a:t>Trace tree </a:t>
            </a:r>
            <a:r>
              <a:rPr lang="en-US" sz="2000" dirty="0" smtClean="0"/>
              <a:t>(or </a:t>
            </a:r>
            <a:r>
              <a:rPr lang="en-US" sz="2000" dirty="0" smtClean="0">
                <a:solidFill>
                  <a:srgbClr val="0000FF"/>
                </a:solidFill>
              </a:rPr>
              <a:t>call tree</a:t>
            </a:r>
            <a:r>
              <a:rPr lang="en-US" sz="2000" dirty="0" smtClean="0"/>
              <a:t>) for fib(5)</a:t>
            </a:r>
          </a:p>
          <a:p>
            <a:pPr>
              <a:spcBef>
                <a:spcPts val="600"/>
              </a:spcBef>
            </a:pPr>
            <a:r>
              <a:rPr lang="en-US" sz="2000" dirty="0" smtClean="0"/>
              <a:t>Trace the calls made!</a:t>
            </a:r>
          </a:p>
        </p:txBody>
      </p:sp>
      <p:sp>
        <p:nvSpPr>
          <p:cNvPr id="37893" name="Slide Number Placeholder 4"/>
          <p:cNvSpPr>
            <a:spLocks noGrp="1"/>
          </p:cNvSpPr>
          <p:nvPr>
            <p:ph type="sldNum" sz="quarter" idx="11"/>
          </p:nvPr>
        </p:nvSpPr>
        <p:spPr>
          <a:noFill/>
        </p:spPr>
        <p:txBody>
          <a:bodyPr/>
          <a:lstStyle/>
          <a:p>
            <a:r>
              <a:rPr lang="en-US" dirty="0" smtClean="0">
                <a:latin typeface="Arial" pitchFamily="34" charset="0"/>
                <a:cs typeface="Arial" pitchFamily="34" charset="0"/>
              </a:rPr>
              <a:t>Week11 - </a:t>
            </a:r>
            <a:fld id="{D7482651-03FD-44AD-8A3B-41CBFAB5043F}" type="slidenum">
              <a:rPr lang="en-US" smtClean="0">
                <a:latin typeface="Arial" pitchFamily="34" charset="0"/>
                <a:cs typeface="Arial" pitchFamily="34" charset="0"/>
              </a:rPr>
              <a:pPr/>
              <a:t>21</a:t>
            </a:fld>
            <a:endParaRPr lang="en-US" dirty="0" smtClean="0">
              <a:latin typeface="Arial" pitchFamily="34" charset="0"/>
              <a:cs typeface="Arial" pitchFamily="34" charset="0"/>
            </a:endParaRPr>
          </a:p>
        </p:txBody>
      </p:sp>
      <p:sp>
        <p:nvSpPr>
          <p:cNvPr id="11" name="Text Box 4"/>
          <p:cNvSpPr txBox="1">
            <a:spLocks noChangeArrowheads="1"/>
          </p:cNvSpPr>
          <p:nvPr/>
        </p:nvSpPr>
        <p:spPr bwMode="auto">
          <a:xfrm>
            <a:off x="4393210" y="2520190"/>
            <a:ext cx="992406" cy="349178"/>
          </a:xfrm>
          <a:prstGeom prst="rect">
            <a:avLst/>
          </a:prstGeom>
          <a:solidFill>
            <a:srgbClr val="CC99FF"/>
          </a:solidFill>
          <a:ln w="12700" cap="sq">
            <a:solidFill>
              <a:schemeClr val="tx1"/>
            </a:solidFill>
            <a:miter lim="800000"/>
            <a:headEnd type="none" w="sm" len="sm"/>
            <a:tailEnd type="none" w="sm" len="sm"/>
          </a:ln>
        </p:spPr>
        <p:txBody>
          <a:bodyPr>
            <a:spAutoFit/>
          </a:bodyPr>
          <a:lstStyle/>
          <a:p>
            <a:pPr algn="ctr">
              <a:spcBef>
                <a:spcPct val="50000"/>
              </a:spcBef>
            </a:pPr>
            <a:r>
              <a:rPr lang="en-US" sz="1600" dirty="0" smtClean="0"/>
              <a:t>fib(5</a:t>
            </a:r>
            <a:r>
              <a:rPr lang="en-US" sz="1600" dirty="0"/>
              <a:t>)</a:t>
            </a:r>
          </a:p>
        </p:txBody>
      </p:sp>
      <p:sp>
        <p:nvSpPr>
          <p:cNvPr id="12" name="Line 13"/>
          <p:cNvSpPr>
            <a:spLocks noChangeShapeType="1"/>
          </p:cNvSpPr>
          <p:nvPr/>
        </p:nvSpPr>
        <p:spPr bwMode="auto">
          <a:xfrm flipV="1">
            <a:off x="3380887" y="2879341"/>
            <a:ext cx="1012848" cy="432949"/>
          </a:xfrm>
          <a:prstGeom prst="line">
            <a:avLst/>
          </a:prstGeom>
          <a:noFill/>
          <a:ln w="31750" cap="sq">
            <a:solidFill>
              <a:srgbClr val="006600"/>
            </a:solidFill>
            <a:round/>
            <a:headEnd type="none" w="sm" len="sm"/>
            <a:tailEnd type="triangle" w="med" len="med"/>
          </a:ln>
        </p:spPr>
        <p:txBody>
          <a:bodyPr/>
          <a:lstStyle/>
          <a:p>
            <a:endParaRPr lang="en-SG"/>
          </a:p>
        </p:txBody>
      </p:sp>
      <p:sp>
        <p:nvSpPr>
          <p:cNvPr id="13" name="Text Box 15"/>
          <p:cNvSpPr txBox="1">
            <a:spLocks noChangeArrowheads="1"/>
          </p:cNvSpPr>
          <p:nvPr/>
        </p:nvSpPr>
        <p:spPr bwMode="auto">
          <a:xfrm>
            <a:off x="3626202" y="2866333"/>
            <a:ext cx="304784" cy="284211"/>
          </a:xfrm>
          <a:prstGeom prst="rect">
            <a:avLst/>
          </a:prstGeom>
          <a:noFill/>
          <a:ln w="12700" cap="sq">
            <a:noFill/>
            <a:miter lim="800000"/>
            <a:headEnd type="none" w="sm" len="sm"/>
            <a:tailEnd type="none" w="sm" len="sm"/>
          </a:ln>
        </p:spPr>
        <p:txBody>
          <a:bodyPr lIns="3600" tIns="3600" rIns="3600" bIns="3600">
            <a:spAutoFit/>
          </a:bodyPr>
          <a:lstStyle/>
          <a:p>
            <a:pPr algn="ctr">
              <a:spcBef>
                <a:spcPct val="50000"/>
              </a:spcBef>
            </a:pPr>
            <a:r>
              <a:rPr lang="en-US" b="1" dirty="0" smtClean="0"/>
              <a:t>3</a:t>
            </a:r>
            <a:endParaRPr lang="en-US" b="1" dirty="0"/>
          </a:p>
        </p:txBody>
      </p:sp>
      <p:sp>
        <p:nvSpPr>
          <p:cNvPr id="14" name="Text Box 16"/>
          <p:cNvSpPr txBox="1">
            <a:spLocks noChangeArrowheads="1"/>
          </p:cNvSpPr>
          <p:nvPr/>
        </p:nvSpPr>
        <p:spPr bwMode="auto">
          <a:xfrm>
            <a:off x="5824207" y="2899254"/>
            <a:ext cx="304784" cy="284211"/>
          </a:xfrm>
          <a:prstGeom prst="rect">
            <a:avLst/>
          </a:prstGeom>
          <a:noFill/>
          <a:ln w="12700" cap="sq">
            <a:noFill/>
            <a:miter lim="800000"/>
            <a:headEnd type="none" w="sm" len="sm"/>
            <a:tailEnd type="none" w="sm" len="sm"/>
          </a:ln>
        </p:spPr>
        <p:txBody>
          <a:bodyPr lIns="3600" tIns="3600" rIns="3600" bIns="3600">
            <a:spAutoFit/>
          </a:bodyPr>
          <a:lstStyle/>
          <a:p>
            <a:pPr algn="ctr">
              <a:spcBef>
                <a:spcPct val="50000"/>
              </a:spcBef>
            </a:pPr>
            <a:r>
              <a:rPr lang="en-US" b="1" dirty="0" smtClean="0"/>
              <a:t>2</a:t>
            </a:r>
            <a:endParaRPr lang="en-US" b="1" dirty="0"/>
          </a:p>
        </p:txBody>
      </p:sp>
      <p:sp>
        <p:nvSpPr>
          <p:cNvPr id="15" name="Text Box 18"/>
          <p:cNvSpPr txBox="1">
            <a:spLocks noChangeArrowheads="1"/>
          </p:cNvSpPr>
          <p:nvPr/>
        </p:nvSpPr>
        <p:spPr bwMode="auto">
          <a:xfrm>
            <a:off x="1950158" y="3709409"/>
            <a:ext cx="304784" cy="284211"/>
          </a:xfrm>
          <a:prstGeom prst="rect">
            <a:avLst/>
          </a:prstGeom>
          <a:noFill/>
          <a:ln w="12700" cap="sq">
            <a:noFill/>
            <a:miter lim="800000"/>
            <a:headEnd type="none" w="sm" len="sm"/>
            <a:tailEnd type="none" w="sm" len="sm"/>
          </a:ln>
        </p:spPr>
        <p:txBody>
          <a:bodyPr lIns="3600" tIns="3600" rIns="3600" bIns="3600">
            <a:spAutoFit/>
          </a:bodyPr>
          <a:lstStyle/>
          <a:p>
            <a:pPr algn="ctr">
              <a:spcBef>
                <a:spcPct val="50000"/>
              </a:spcBef>
            </a:pPr>
            <a:r>
              <a:rPr lang="en-US" b="1" dirty="0" smtClean="0"/>
              <a:t>2</a:t>
            </a:r>
            <a:endParaRPr lang="en-US" b="1" dirty="0"/>
          </a:p>
        </p:txBody>
      </p:sp>
      <p:sp>
        <p:nvSpPr>
          <p:cNvPr id="16" name="Text Box 20"/>
          <p:cNvSpPr txBox="1">
            <a:spLocks noChangeArrowheads="1"/>
          </p:cNvSpPr>
          <p:nvPr/>
        </p:nvSpPr>
        <p:spPr bwMode="auto">
          <a:xfrm>
            <a:off x="3757624" y="3787451"/>
            <a:ext cx="304784" cy="284211"/>
          </a:xfrm>
          <a:prstGeom prst="rect">
            <a:avLst/>
          </a:prstGeom>
          <a:noFill/>
          <a:ln w="12700" cap="sq">
            <a:noFill/>
            <a:miter lim="800000"/>
            <a:headEnd type="none" w="sm" len="sm"/>
            <a:tailEnd type="none" w="sm" len="sm"/>
          </a:ln>
        </p:spPr>
        <p:txBody>
          <a:bodyPr lIns="3600" tIns="3600" rIns="3600" bIns="3600">
            <a:spAutoFit/>
          </a:bodyPr>
          <a:lstStyle/>
          <a:p>
            <a:pPr algn="ctr">
              <a:spcBef>
                <a:spcPct val="50000"/>
              </a:spcBef>
            </a:pPr>
            <a:r>
              <a:rPr lang="en-US" b="1" dirty="0" smtClean="0"/>
              <a:t>1</a:t>
            </a:r>
            <a:endParaRPr lang="en-US" b="1" dirty="0"/>
          </a:p>
        </p:txBody>
      </p:sp>
      <p:sp>
        <p:nvSpPr>
          <p:cNvPr id="17" name="Text Box 22"/>
          <p:cNvSpPr txBox="1">
            <a:spLocks noChangeArrowheads="1"/>
          </p:cNvSpPr>
          <p:nvPr/>
        </p:nvSpPr>
        <p:spPr bwMode="auto">
          <a:xfrm>
            <a:off x="841732" y="4653878"/>
            <a:ext cx="304784" cy="284211"/>
          </a:xfrm>
          <a:prstGeom prst="rect">
            <a:avLst/>
          </a:prstGeom>
          <a:noFill/>
          <a:ln w="12700" cap="sq">
            <a:noFill/>
            <a:miter lim="800000"/>
            <a:headEnd type="none" w="sm" len="sm"/>
            <a:tailEnd type="none" w="sm" len="sm"/>
          </a:ln>
        </p:spPr>
        <p:txBody>
          <a:bodyPr lIns="3600" tIns="3600" rIns="3600" bIns="3600">
            <a:spAutoFit/>
          </a:bodyPr>
          <a:lstStyle/>
          <a:p>
            <a:pPr algn="ctr">
              <a:spcBef>
                <a:spcPct val="50000"/>
              </a:spcBef>
            </a:pPr>
            <a:r>
              <a:rPr lang="en-US" b="1" dirty="0" smtClean="0"/>
              <a:t>1</a:t>
            </a:r>
            <a:endParaRPr lang="en-US" b="1" dirty="0"/>
          </a:p>
        </p:txBody>
      </p:sp>
      <p:sp>
        <p:nvSpPr>
          <p:cNvPr id="59" name="Line 21"/>
          <p:cNvSpPr>
            <a:spLocks noChangeShapeType="1"/>
          </p:cNvSpPr>
          <p:nvPr/>
        </p:nvSpPr>
        <p:spPr bwMode="auto">
          <a:xfrm flipV="1">
            <a:off x="854741" y="4577694"/>
            <a:ext cx="635363" cy="518426"/>
          </a:xfrm>
          <a:prstGeom prst="line">
            <a:avLst/>
          </a:prstGeom>
          <a:noFill/>
          <a:ln w="31750" cap="sq">
            <a:solidFill>
              <a:srgbClr val="006600"/>
            </a:solidFill>
            <a:round/>
            <a:headEnd type="none" w="sm" len="sm"/>
            <a:tailEnd type="triangle" w="med" len="med"/>
          </a:ln>
        </p:spPr>
        <p:txBody>
          <a:bodyPr/>
          <a:lstStyle/>
          <a:p>
            <a:endParaRPr lang="en-SG"/>
          </a:p>
        </p:txBody>
      </p:sp>
      <p:sp>
        <p:nvSpPr>
          <p:cNvPr id="60" name="Line 23"/>
          <p:cNvSpPr>
            <a:spLocks noChangeShapeType="1"/>
          </p:cNvSpPr>
          <p:nvPr/>
        </p:nvSpPr>
        <p:spPr bwMode="auto">
          <a:xfrm flipH="1" flipV="1">
            <a:off x="1924643" y="4577693"/>
            <a:ext cx="635363" cy="518426"/>
          </a:xfrm>
          <a:prstGeom prst="line">
            <a:avLst/>
          </a:prstGeom>
          <a:noFill/>
          <a:ln w="31750" cap="sq">
            <a:solidFill>
              <a:srgbClr val="006600"/>
            </a:solidFill>
            <a:round/>
            <a:headEnd type="none" w="sm" len="sm"/>
            <a:tailEnd type="triangle" w="med" len="med"/>
          </a:ln>
        </p:spPr>
        <p:txBody>
          <a:bodyPr/>
          <a:lstStyle/>
          <a:p>
            <a:endParaRPr lang="en-SG"/>
          </a:p>
        </p:txBody>
      </p:sp>
      <p:sp>
        <p:nvSpPr>
          <p:cNvPr id="19" name="Text Box 24"/>
          <p:cNvSpPr txBox="1">
            <a:spLocks noChangeArrowheads="1"/>
          </p:cNvSpPr>
          <p:nvPr/>
        </p:nvSpPr>
        <p:spPr bwMode="auto">
          <a:xfrm>
            <a:off x="2315485" y="4675649"/>
            <a:ext cx="304784" cy="280930"/>
          </a:xfrm>
          <a:prstGeom prst="rect">
            <a:avLst/>
          </a:prstGeom>
          <a:noFill/>
          <a:ln w="12700" cap="sq">
            <a:noFill/>
            <a:miter lim="800000"/>
            <a:headEnd type="none" w="sm" len="sm"/>
            <a:tailEnd type="none" w="sm" len="sm"/>
          </a:ln>
        </p:spPr>
        <p:txBody>
          <a:bodyPr lIns="3600" tIns="3600" rIns="3600" bIns="3600">
            <a:spAutoFit/>
          </a:bodyPr>
          <a:lstStyle/>
          <a:p>
            <a:pPr algn="ctr">
              <a:spcBef>
                <a:spcPct val="50000"/>
              </a:spcBef>
            </a:pPr>
            <a:r>
              <a:rPr lang="en-US" b="1"/>
              <a:t>1</a:t>
            </a:r>
          </a:p>
        </p:txBody>
      </p:sp>
      <p:sp>
        <p:nvSpPr>
          <p:cNvPr id="20" name="Text Box 26"/>
          <p:cNvSpPr txBox="1">
            <a:spLocks noChangeArrowheads="1"/>
          </p:cNvSpPr>
          <p:nvPr/>
        </p:nvSpPr>
        <p:spPr bwMode="auto">
          <a:xfrm>
            <a:off x="5936497" y="3776565"/>
            <a:ext cx="304784" cy="284211"/>
          </a:xfrm>
          <a:prstGeom prst="rect">
            <a:avLst/>
          </a:prstGeom>
          <a:noFill/>
          <a:ln w="12700" cap="sq">
            <a:noFill/>
            <a:miter lim="800000"/>
            <a:headEnd type="none" w="sm" len="sm"/>
            <a:tailEnd type="none" w="sm" len="sm"/>
          </a:ln>
        </p:spPr>
        <p:txBody>
          <a:bodyPr lIns="3600" tIns="3600" rIns="3600" bIns="3600">
            <a:spAutoFit/>
          </a:bodyPr>
          <a:lstStyle/>
          <a:p>
            <a:pPr algn="ctr">
              <a:spcBef>
                <a:spcPct val="50000"/>
              </a:spcBef>
            </a:pPr>
            <a:r>
              <a:rPr lang="en-US" b="1" dirty="0" smtClean="0"/>
              <a:t>1</a:t>
            </a:r>
            <a:endParaRPr lang="en-US" b="1" dirty="0"/>
          </a:p>
        </p:txBody>
      </p:sp>
      <p:sp>
        <p:nvSpPr>
          <p:cNvPr id="21" name="Line 17"/>
          <p:cNvSpPr>
            <a:spLocks noChangeShapeType="1"/>
          </p:cNvSpPr>
          <p:nvPr/>
        </p:nvSpPr>
        <p:spPr bwMode="auto">
          <a:xfrm flipV="1">
            <a:off x="1807059" y="3711267"/>
            <a:ext cx="838156" cy="481263"/>
          </a:xfrm>
          <a:prstGeom prst="line">
            <a:avLst/>
          </a:prstGeom>
          <a:noFill/>
          <a:ln w="31750" cap="sq">
            <a:solidFill>
              <a:srgbClr val="006600"/>
            </a:solidFill>
            <a:round/>
            <a:headEnd type="none" w="sm" len="sm"/>
            <a:tailEnd type="triangle" w="med" len="med"/>
          </a:ln>
        </p:spPr>
        <p:txBody>
          <a:bodyPr/>
          <a:lstStyle/>
          <a:p>
            <a:endParaRPr lang="en-SG"/>
          </a:p>
        </p:txBody>
      </p:sp>
      <p:sp>
        <p:nvSpPr>
          <p:cNvPr id="22" name="Line 19"/>
          <p:cNvSpPr>
            <a:spLocks noChangeShapeType="1"/>
          </p:cNvSpPr>
          <p:nvPr/>
        </p:nvSpPr>
        <p:spPr bwMode="auto">
          <a:xfrm flipH="1" flipV="1">
            <a:off x="3222133" y="3700382"/>
            <a:ext cx="838156" cy="481263"/>
          </a:xfrm>
          <a:prstGeom prst="line">
            <a:avLst/>
          </a:prstGeom>
          <a:noFill/>
          <a:ln w="31750" cap="sq">
            <a:solidFill>
              <a:srgbClr val="006600"/>
            </a:solidFill>
            <a:round/>
            <a:headEnd type="none" w="sm" len="sm"/>
            <a:tailEnd type="triangle" w="med" len="med"/>
          </a:ln>
        </p:spPr>
        <p:txBody>
          <a:bodyPr/>
          <a:lstStyle/>
          <a:p>
            <a:endParaRPr lang="en-SG">
              <a:ln>
                <a:solidFill>
                  <a:srgbClr val="006600"/>
                </a:solidFill>
              </a:ln>
            </a:endParaRPr>
          </a:p>
        </p:txBody>
      </p:sp>
      <p:sp>
        <p:nvSpPr>
          <p:cNvPr id="57" name="Line 25"/>
          <p:cNvSpPr>
            <a:spLocks noChangeShapeType="1"/>
          </p:cNvSpPr>
          <p:nvPr/>
        </p:nvSpPr>
        <p:spPr bwMode="auto">
          <a:xfrm flipV="1">
            <a:off x="5938355" y="3700381"/>
            <a:ext cx="711410" cy="481263"/>
          </a:xfrm>
          <a:prstGeom prst="line">
            <a:avLst/>
          </a:prstGeom>
          <a:noFill/>
          <a:ln w="31750" cap="sq">
            <a:solidFill>
              <a:srgbClr val="006600"/>
            </a:solidFill>
            <a:round/>
            <a:headEnd type="none" w="sm" len="sm"/>
            <a:tailEnd type="triangle" w="med" len="med"/>
          </a:ln>
        </p:spPr>
        <p:txBody>
          <a:bodyPr/>
          <a:lstStyle/>
          <a:p>
            <a:endParaRPr lang="en-SG"/>
          </a:p>
        </p:txBody>
      </p:sp>
      <p:sp>
        <p:nvSpPr>
          <p:cNvPr id="58" name="Line 27"/>
          <p:cNvSpPr>
            <a:spLocks noChangeShapeType="1"/>
          </p:cNvSpPr>
          <p:nvPr/>
        </p:nvSpPr>
        <p:spPr bwMode="auto">
          <a:xfrm flipH="1" flipV="1">
            <a:off x="7105044" y="3711267"/>
            <a:ext cx="711410" cy="481263"/>
          </a:xfrm>
          <a:prstGeom prst="line">
            <a:avLst/>
          </a:prstGeom>
          <a:noFill/>
          <a:ln w="31750" cap="sq">
            <a:solidFill>
              <a:srgbClr val="006600"/>
            </a:solidFill>
            <a:round/>
            <a:headEnd type="none" w="sm" len="sm"/>
            <a:tailEnd type="triangle" w="med" len="med"/>
          </a:ln>
        </p:spPr>
        <p:txBody>
          <a:bodyPr/>
          <a:lstStyle/>
          <a:p>
            <a:endParaRPr lang="en-SG"/>
          </a:p>
        </p:txBody>
      </p:sp>
      <p:sp>
        <p:nvSpPr>
          <p:cNvPr id="24" name="Text Box 28"/>
          <p:cNvSpPr txBox="1">
            <a:spLocks noChangeArrowheads="1"/>
          </p:cNvSpPr>
          <p:nvPr/>
        </p:nvSpPr>
        <p:spPr bwMode="auto">
          <a:xfrm>
            <a:off x="7543263" y="3787451"/>
            <a:ext cx="304784" cy="280930"/>
          </a:xfrm>
          <a:prstGeom prst="rect">
            <a:avLst/>
          </a:prstGeom>
          <a:noFill/>
          <a:ln w="12700" cap="sq">
            <a:noFill/>
            <a:miter lim="800000"/>
            <a:headEnd type="none" w="sm" len="sm"/>
            <a:tailEnd type="none" w="sm" len="sm"/>
          </a:ln>
        </p:spPr>
        <p:txBody>
          <a:bodyPr lIns="3600" tIns="3600" rIns="3600" bIns="3600">
            <a:spAutoFit/>
          </a:bodyPr>
          <a:lstStyle/>
          <a:p>
            <a:pPr algn="ctr">
              <a:spcBef>
                <a:spcPct val="50000"/>
              </a:spcBef>
            </a:pPr>
            <a:r>
              <a:rPr lang="en-US" b="1" dirty="0"/>
              <a:t>1</a:t>
            </a:r>
          </a:p>
        </p:txBody>
      </p:sp>
      <p:sp>
        <p:nvSpPr>
          <p:cNvPr id="25" name="Line 29"/>
          <p:cNvSpPr>
            <a:spLocks noChangeShapeType="1"/>
          </p:cNvSpPr>
          <p:nvPr/>
        </p:nvSpPr>
        <p:spPr bwMode="auto">
          <a:xfrm flipV="1">
            <a:off x="4883837" y="2056720"/>
            <a:ext cx="1859" cy="440383"/>
          </a:xfrm>
          <a:prstGeom prst="line">
            <a:avLst/>
          </a:prstGeom>
          <a:noFill/>
          <a:ln w="31750" cap="sq">
            <a:solidFill>
              <a:srgbClr val="006600"/>
            </a:solidFill>
            <a:round/>
            <a:headEnd type="none" w="sm" len="sm"/>
            <a:tailEnd type="triangle" w="med" len="med"/>
          </a:ln>
        </p:spPr>
        <p:txBody>
          <a:bodyPr/>
          <a:lstStyle/>
          <a:p>
            <a:endParaRPr lang="en-SG"/>
          </a:p>
        </p:txBody>
      </p:sp>
      <p:sp>
        <p:nvSpPr>
          <p:cNvPr id="26" name="Text Box 30"/>
          <p:cNvSpPr txBox="1">
            <a:spLocks noChangeArrowheads="1"/>
          </p:cNvSpPr>
          <p:nvPr/>
        </p:nvSpPr>
        <p:spPr bwMode="auto">
          <a:xfrm>
            <a:off x="4885696" y="2176432"/>
            <a:ext cx="304784" cy="284211"/>
          </a:xfrm>
          <a:prstGeom prst="rect">
            <a:avLst/>
          </a:prstGeom>
          <a:noFill/>
          <a:ln w="12700" cap="sq">
            <a:noFill/>
            <a:miter lim="800000"/>
            <a:headEnd type="none" w="sm" len="sm"/>
            <a:tailEnd type="none" w="sm" len="sm"/>
          </a:ln>
        </p:spPr>
        <p:txBody>
          <a:bodyPr lIns="3600" tIns="3600" rIns="3600" bIns="3600">
            <a:spAutoFit/>
          </a:bodyPr>
          <a:lstStyle/>
          <a:p>
            <a:pPr algn="ctr">
              <a:spcBef>
                <a:spcPct val="50000"/>
              </a:spcBef>
            </a:pPr>
            <a:r>
              <a:rPr lang="en-US" b="1" dirty="0" smtClean="0"/>
              <a:t>5</a:t>
            </a:r>
            <a:endParaRPr lang="en-US" b="1" dirty="0"/>
          </a:p>
        </p:txBody>
      </p:sp>
      <p:sp>
        <p:nvSpPr>
          <p:cNvPr id="27" name="Line 13"/>
          <p:cNvSpPr>
            <a:spLocks noChangeShapeType="1"/>
          </p:cNvSpPr>
          <p:nvPr/>
        </p:nvSpPr>
        <p:spPr bwMode="auto">
          <a:xfrm flipH="1" flipV="1">
            <a:off x="5314996" y="2897397"/>
            <a:ext cx="1012848" cy="432949"/>
          </a:xfrm>
          <a:prstGeom prst="line">
            <a:avLst/>
          </a:prstGeom>
          <a:noFill/>
          <a:ln w="31750" cap="sq">
            <a:solidFill>
              <a:srgbClr val="006600"/>
            </a:solidFill>
            <a:round/>
            <a:headEnd type="none" w="sm" len="sm"/>
            <a:tailEnd type="triangle" w="med" len="med"/>
          </a:ln>
        </p:spPr>
        <p:txBody>
          <a:bodyPr/>
          <a:lstStyle/>
          <a:p>
            <a:endParaRPr lang="en-SG"/>
          </a:p>
        </p:txBody>
      </p:sp>
      <p:sp>
        <p:nvSpPr>
          <p:cNvPr id="55" name="Line 21"/>
          <p:cNvSpPr>
            <a:spLocks noChangeShapeType="1"/>
          </p:cNvSpPr>
          <p:nvPr/>
        </p:nvSpPr>
        <p:spPr bwMode="auto">
          <a:xfrm flipV="1">
            <a:off x="441889" y="5487664"/>
            <a:ext cx="475909" cy="518426"/>
          </a:xfrm>
          <a:prstGeom prst="line">
            <a:avLst/>
          </a:prstGeom>
          <a:noFill/>
          <a:ln w="31750" cap="sq">
            <a:solidFill>
              <a:srgbClr val="006600"/>
            </a:solidFill>
            <a:round/>
            <a:headEnd type="none" w="sm" len="sm"/>
            <a:tailEnd type="triangle" w="med" len="med"/>
          </a:ln>
        </p:spPr>
        <p:txBody>
          <a:bodyPr/>
          <a:lstStyle/>
          <a:p>
            <a:endParaRPr lang="en-SG"/>
          </a:p>
        </p:txBody>
      </p:sp>
      <p:sp>
        <p:nvSpPr>
          <p:cNvPr id="56" name="Line 23"/>
          <p:cNvSpPr>
            <a:spLocks noChangeShapeType="1"/>
          </p:cNvSpPr>
          <p:nvPr/>
        </p:nvSpPr>
        <p:spPr bwMode="auto">
          <a:xfrm flipH="1" flipV="1">
            <a:off x="1341507" y="5487664"/>
            <a:ext cx="475909" cy="518426"/>
          </a:xfrm>
          <a:prstGeom prst="line">
            <a:avLst/>
          </a:prstGeom>
          <a:noFill/>
          <a:ln w="31750" cap="sq">
            <a:solidFill>
              <a:srgbClr val="006600"/>
            </a:solidFill>
            <a:round/>
            <a:headEnd type="none" w="sm" len="sm"/>
            <a:tailEnd type="triangle" w="med" len="med"/>
          </a:ln>
        </p:spPr>
        <p:txBody>
          <a:bodyPr/>
          <a:lstStyle/>
          <a:p>
            <a:endParaRPr lang="en-SG"/>
          </a:p>
        </p:txBody>
      </p:sp>
      <p:sp>
        <p:nvSpPr>
          <p:cNvPr id="29" name="Text Box 24"/>
          <p:cNvSpPr txBox="1">
            <a:spLocks noChangeArrowheads="1"/>
          </p:cNvSpPr>
          <p:nvPr/>
        </p:nvSpPr>
        <p:spPr bwMode="auto">
          <a:xfrm>
            <a:off x="1568384" y="5552699"/>
            <a:ext cx="304784" cy="284269"/>
          </a:xfrm>
          <a:prstGeom prst="rect">
            <a:avLst/>
          </a:prstGeom>
          <a:noFill/>
          <a:ln w="12700" cap="sq">
            <a:noFill/>
            <a:miter lim="800000"/>
            <a:headEnd type="none" w="sm" len="sm"/>
            <a:tailEnd type="none" w="sm" len="sm"/>
          </a:ln>
        </p:spPr>
        <p:txBody>
          <a:bodyPr lIns="3600" tIns="3600" rIns="3600" bIns="3600">
            <a:spAutoFit/>
          </a:bodyPr>
          <a:lstStyle/>
          <a:p>
            <a:pPr algn="ctr">
              <a:spcBef>
                <a:spcPct val="50000"/>
              </a:spcBef>
            </a:pPr>
            <a:r>
              <a:rPr lang="en-US" b="1" dirty="0" smtClean="0"/>
              <a:t>0</a:t>
            </a:r>
            <a:endParaRPr lang="en-US" b="1" dirty="0"/>
          </a:p>
        </p:txBody>
      </p:sp>
      <p:sp>
        <p:nvSpPr>
          <p:cNvPr id="30" name="Text Box 24"/>
          <p:cNvSpPr txBox="1">
            <a:spLocks noChangeArrowheads="1"/>
          </p:cNvSpPr>
          <p:nvPr/>
        </p:nvSpPr>
        <p:spPr bwMode="auto">
          <a:xfrm>
            <a:off x="404720" y="5563847"/>
            <a:ext cx="304784" cy="280930"/>
          </a:xfrm>
          <a:prstGeom prst="rect">
            <a:avLst/>
          </a:prstGeom>
          <a:noFill/>
          <a:ln w="12700" cap="sq">
            <a:noFill/>
            <a:miter lim="800000"/>
            <a:headEnd type="none" w="sm" len="sm"/>
            <a:tailEnd type="none" w="sm" len="sm"/>
          </a:ln>
        </p:spPr>
        <p:txBody>
          <a:bodyPr lIns="3600" tIns="3600" rIns="3600" bIns="3600">
            <a:spAutoFit/>
          </a:bodyPr>
          <a:lstStyle/>
          <a:p>
            <a:pPr algn="ctr">
              <a:spcBef>
                <a:spcPct val="50000"/>
              </a:spcBef>
            </a:pPr>
            <a:r>
              <a:rPr lang="en-US" b="1" dirty="0"/>
              <a:t>1</a:t>
            </a:r>
          </a:p>
        </p:txBody>
      </p:sp>
      <p:sp>
        <p:nvSpPr>
          <p:cNvPr id="31" name="Text Box 4"/>
          <p:cNvSpPr txBox="1">
            <a:spLocks noChangeArrowheads="1"/>
          </p:cNvSpPr>
          <p:nvPr/>
        </p:nvSpPr>
        <p:spPr bwMode="auto">
          <a:xfrm>
            <a:off x="2460436" y="3341494"/>
            <a:ext cx="992406" cy="349178"/>
          </a:xfrm>
          <a:prstGeom prst="rect">
            <a:avLst/>
          </a:prstGeom>
          <a:solidFill>
            <a:srgbClr val="CC99FF"/>
          </a:solidFill>
          <a:ln w="12700" cap="sq">
            <a:solidFill>
              <a:schemeClr val="tx1"/>
            </a:solidFill>
            <a:miter lim="800000"/>
            <a:headEnd type="none" w="sm" len="sm"/>
            <a:tailEnd type="none" w="sm" len="sm"/>
          </a:ln>
        </p:spPr>
        <p:txBody>
          <a:bodyPr>
            <a:spAutoFit/>
          </a:bodyPr>
          <a:lstStyle/>
          <a:p>
            <a:pPr algn="ctr">
              <a:spcBef>
                <a:spcPct val="50000"/>
              </a:spcBef>
            </a:pPr>
            <a:r>
              <a:rPr lang="en-US" sz="1600" dirty="0" smtClean="0"/>
              <a:t>fib(4</a:t>
            </a:r>
            <a:r>
              <a:rPr lang="en-US" sz="1600" dirty="0"/>
              <a:t>)</a:t>
            </a:r>
          </a:p>
        </p:txBody>
      </p:sp>
      <p:sp>
        <p:nvSpPr>
          <p:cNvPr id="32" name="Text Box 4"/>
          <p:cNvSpPr txBox="1">
            <a:spLocks noChangeArrowheads="1"/>
          </p:cNvSpPr>
          <p:nvPr/>
        </p:nvSpPr>
        <p:spPr bwMode="auto">
          <a:xfrm>
            <a:off x="6262799" y="3341495"/>
            <a:ext cx="992406" cy="349178"/>
          </a:xfrm>
          <a:prstGeom prst="rect">
            <a:avLst/>
          </a:prstGeom>
          <a:solidFill>
            <a:srgbClr val="CC99FF"/>
          </a:solidFill>
          <a:ln w="12700" cap="sq">
            <a:solidFill>
              <a:schemeClr val="tx1"/>
            </a:solidFill>
            <a:miter lim="800000"/>
            <a:headEnd type="none" w="sm" len="sm"/>
            <a:tailEnd type="none" w="sm" len="sm"/>
          </a:ln>
        </p:spPr>
        <p:txBody>
          <a:bodyPr>
            <a:spAutoFit/>
          </a:bodyPr>
          <a:lstStyle/>
          <a:p>
            <a:pPr algn="ctr">
              <a:spcBef>
                <a:spcPct val="50000"/>
              </a:spcBef>
            </a:pPr>
            <a:r>
              <a:rPr lang="en-US" sz="1600" dirty="0" smtClean="0"/>
              <a:t>fib(3</a:t>
            </a:r>
            <a:r>
              <a:rPr lang="en-US" sz="1600" dirty="0"/>
              <a:t>)</a:t>
            </a:r>
          </a:p>
        </p:txBody>
      </p:sp>
      <p:sp>
        <p:nvSpPr>
          <p:cNvPr id="33" name="Text Box 4"/>
          <p:cNvSpPr txBox="1">
            <a:spLocks noChangeArrowheads="1"/>
          </p:cNvSpPr>
          <p:nvPr/>
        </p:nvSpPr>
        <p:spPr bwMode="auto">
          <a:xfrm>
            <a:off x="1230150" y="4196246"/>
            <a:ext cx="992406" cy="349178"/>
          </a:xfrm>
          <a:prstGeom prst="rect">
            <a:avLst/>
          </a:prstGeom>
          <a:solidFill>
            <a:srgbClr val="CC99FF"/>
          </a:solidFill>
          <a:ln w="12700" cap="sq">
            <a:solidFill>
              <a:schemeClr val="tx1"/>
            </a:solidFill>
            <a:miter lim="800000"/>
            <a:headEnd type="none" w="sm" len="sm"/>
            <a:tailEnd type="none" w="sm" len="sm"/>
          </a:ln>
        </p:spPr>
        <p:txBody>
          <a:bodyPr>
            <a:spAutoFit/>
          </a:bodyPr>
          <a:lstStyle/>
          <a:p>
            <a:pPr algn="ctr">
              <a:spcBef>
                <a:spcPct val="50000"/>
              </a:spcBef>
            </a:pPr>
            <a:r>
              <a:rPr lang="en-US" sz="1600" dirty="0" smtClean="0"/>
              <a:t>fib(3</a:t>
            </a:r>
            <a:r>
              <a:rPr lang="en-US" sz="1600" dirty="0"/>
              <a:t>)</a:t>
            </a:r>
          </a:p>
        </p:txBody>
      </p:sp>
      <p:sp>
        <p:nvSpPr>
          <p:cNvPr id="34" name="Text Box 4"/>
          <p:cNvSpPr txBox="1">
            <a:spLocks noChangeArrowheads="1"/>
          </p:cNvSpPr>
          <p:nvPr/>
        </p:nvSpPr>
        <p:spPr bwMode="auto">
          <a:xfrm>
            <a:off x="3594084" y="4218543"/>
            <a:ext cx="992406" cy="349178"/>
          </a:xfrm>
          <a:prstGeom prst="rect">
            <a:avLst/>
          </a:prstGeom>
          <a:solidFill>
            <a:srgbClr val="CC99FF"/>
          </a:solidFill>
          <a:ln w="12700" cap="sq">
            <a:solidFill>
              <a:schemeClr val="tx1"/>
            </a:solidFill>
            <a:miter lim="800000"/>
            <a:headEnd type="none" w="sm" len="sm"/>
            <a:tailEnd type="none" w="sm" len="sm"/>
          </a:ln>
        </p:spPr>
        <p:txBody>
          <a:bodyPr>
            <a:spAutoFit/>
          </a:bodyPr>
          <a:lstStyle/>
          <a:p>
            <a:pPr algn="ctr">
              <a:spcBef>
                <a:spcPct val="50000"/>
              </a:spcBef>
            </a:pPr>
            <a:r>
              <a:rPr lang="en-US" sz="1600" dirty="0" smtClean="0"/>
              <a:t>fib(2</a:t>
            </a:r>
            <a:r>
              <a:rPr lang="en-US" sz="1600" dirty="0"/>
              <a:t>)</a:t>
            </a:r>
          </a:p>
        </p:txBody>
      </p:sp>
      <p:sp>
        <p:nvSpPr>
          <p:cNvPr id="35" name="Text Box 4"/>
          <p:cNvSpPr txBox="1">
            <a:spLocks noChangeArrowheads="1"/>
          </p:cNvSpPr>
          <p:nvPr/>
        </p:nvSpPr>
        <p:spPr bwMode="auto">
          <a:xfrm>
            <a:off x="5887396" y="4203678"/>
            <a:ext cx="992406" cy="349178"/>
          </a:xfrm>
          <a:prstGeom prst="rect">
            <a:avLst/>
          </a:prstGeom>
          <a:solidFill>
            <a:srgbClr val="CC99FF"/>
          </a:solidFill>
          <a:ln w="12700" cap="sq">
            <a:solidFill>
              <a:schemeClr val="tx1"/>
            </a:solidFill>
            <a:miter lim="800000"/>
            <a:headEnd type="none" w="sm" len="sm"/>
            <a:tailEnd type="none" w="sm" len="sm"/>
          </a:ln>
        </p:spPr>
        <p:txBody>
          <a:bodyPr>
            <a:spAutoFit/>
          </a:bodyPr>
          <a:lstStyle/>
          <a:p>
            <a:pPr algn="ctr">
              <a:spcBef>
                <a:spcPct val="50000"/>
              </a:spcBef>
            </a:pPr>
            <a:r>
              <a:rPr lang="en-US" sz="1600" dirty="0" smtClean="0"/>
              <a:t>fib(2</a:t>
            </a:r>
            <a:r>
              <a:rPr lang="en-US" sz="1600" dirty="0"/>
              <a:t>)</a:t>
            </a:r>
          </a:p>
        </p:txBody>
      </p:sp>
      <p:sp>
        <p:nvSpPr>
          <p:cNvPr id="36" name="Text Box 4"/>
          <p:cNvSpPr txBox="1">
            <a:spLocks noChangeArrowheads="1"/>
          </p:cNvSpPr>
          <p:nvPr/>
        </p:nvSpPr>
        <p:spPr bwMode="auto">
          <a:xfrm>
            <a:off x="7403882" y="4203678"/>
            <a:ext cx="992406" cy="349178"/>
          </a:xfrm>
          <a:prstGeom prst="rect">
            <a:avLst/>
          </a:prstGeom>
          <a:solidFill>
            <a:srgbClr val="CC99FF"/>
          </a:solidFill>
          <a:ln w="12700" cap="sq">
            <a:solidFill>
              <a:schemeClr val="tx1"/>
            </a:solidFill>
            <a:miter lim="800000"/>
            <a:headEnd type="none" w="sm" len="sm"/>
            <a:tailEnd type="none" w="sm" len="sm"/>
          </a:ln>
        </p:spPr>
        <p:txBody>
          <a:bodyPr>
            <a:spAutoFit/>
          </a:bodyPr>
          <a:lstStyle/>
          <a:p>
            <a:pPr algn="ctr">
              <a:spcBef>
                <a:spcPct val="50000"/>
              </a:spcBef>
            </a:pPr>
            <a:r>
              <a:rPr lang="en-US" sz="1600" dirty="0" smtClean="0"/>
              <a:t>fib(1</a:t>
            </a:r>
            <a:r>
              <a:rPr lang="en-US" sz="1600" dirty="0"/>
              <a:t>)</a:t>
            </a:r>
          </a:p>
        </p:txBody>
      </p:sp>
      <p:sp>
        <p:nvSpPr>
          <p:cNvPr id="37" name="Text Box 4"/>
          <p:cNvSpPr txBox="1">
            <a:spLocks noChangeArrowheads="1"/>
          </p:cNvSpPr>
          <p:nvPr/>
        </p:nvSpPr>
        <p:spPr bwMode="auto">
          <a:xfrm>
            <a:off x="575980" y="5125323"/>
            <a:ext cx="992406" cy="349178"/>
          </a:xfrm>
          <a:prstGeom prst="rect">
            <a:avLst/>
          </a:prstGeom>
          <a:solidFill>
            <a:srgbClr val="CC99FF"/>
          </a:solidFill>
          <a:ln w="12700" cap="sq">
            <a:solidFill>
              <a:schemeClr val="tx1"/>
            </a:solidFill>
            <a:miter lim="800000"/>
            <a:headEnd type="none" w="sm" len="sm"/>
            <a:tailEnd type="none" w="sm" len="sm"/>
          </a:ln>
        </p:spPr>
        <p:txBody>
          <a:bodyPr>
            <a:spAutoFit/>
          </a:bodyPr>
          <a:lstStyle/>
          <a:p>
            <a:pPr algn="ctr">
              <a:spcBef>
                <a:spcPct val="50000"/>
              </a:spcBef>
            </a:pPr>
            <a:r>
              <a:rPr lang="en-US" sz="1600" dirty="0" smtClean="0"/>
              <a:t>fib(2</a:t>
            </a:r>
            <a:r>
              <a:rPr lang="en-US" sz="1600" dirty="0"/>
              <a:t>)</a:t>
            </a:r>
          </a:p>
        </p:txBody>
      </p:sp>
      <p:sp>
        <p:nvSpPr>
          <p:cNvPr id="38" name="Text Box 4"/>
          <p:cNvSpPr txBox="1">
            <a:spLocks noChangeArrowheads="1"/>
          </p:cNvSpPr>
          <p:nvPr/>
        </p:nvSpPr>
        <p:spPr bwMode="auto">
          <a:xfrm>
            <a:off x="1936358" y="5125323"/>
            <a:ext cx="992406" cy="349178"/>
          </a:xfrm>
          <a:prstGeom prst="rect">
            <a:avLst/>
          </a:prstGeom>
          <a:solidFill>
            <a:srgbClr val="CC99FF"/>
          </a:solidFill>
          <a:ln w="12700" cap="sq">
            <a:solidFill>
              <a:schemeClr val="tx1"/>
            </a:solidFill>
            <a:miter lim="800000"/>
            <a:headEnd type="none" w="sm" len="sm"/>
            <a:tailEnd type="none" w="sm" len="sm"/>
          </a:ln>
        </p:spPr>
        <p:txBody>
          <a:bodyPr>
            <a:spAutoFit/>
          </a:bodyPr>
          <a:lstStyle/>
          <a:p>
            <a:pPr algn="ctr">
              <a:spcBef>
                <a:spcPct val="50000"/>
              </a:spcBef>
            </a:pPr>
            <a:r>
              <a:rPr lang="en-US" sz="1600" dirty="0" smtClean="0"/>
              <a:t>fib(1</a:t>
            </a:r>
            <a:r>
              <a:rPr lang="en-US" sz="1600" dirty="0"/>
              <a:t>)</a:t>
            </a:r>
          </a:p>
        </p:txBody>
      </p:sp>
      <p:sp>
        <p:nvSpPr>
          <p:cNvPr id="39" name="Text Box 4"/>
          <p:cNvSpPr txBox="1">
            <a:spLocks noChangeArrowheads="1"/>
          </p:cNvSpPr>
          <p:nvPr/>
        </p:nvSpPr>
        <p:spPr bwMode="auto">
          <a:xfrm>
            <a:off x="349250" y="6013522"/>
            <a:ext cx="992406" cy="349178"/>
          </a:xfrm>
          <a:prstGeom prst="rect">
            <a:avLst/>
          </a:prstGeom>
          <a:solidFill>
            <a:srgbClr val="CC99FF"/>
          </a:solidFill>
          <a:ln w="12700" cap="sq">
            <a:solidFill>
              <a:schemeClr val="tx1"/>
            </a:solidFill>
            <a:miter lim="800000"/>
            <a:headEnd type="none" w="sm" len="sm"/>
            <a:tailEnd type="none" w="sm" len="sm"/>
          </a:ln>
        </p:spPr>
        <p:txBody>
          <a:bodyPr>
            <a:spAutoFit/>
          </a:bodyPr>
          <a:lstStyle/>
          <a:p>
            <a:pPr algn="ctr">
              <a:spcBef>
                <a:spcPct val="50000"/>
              </a:spcBef>
            </a:pPr>
            <a:r>
              <a:rPr lang="en-US" sz="1600" dirty="0" smtClean="0"/>
              <a:t>fib(1</a:t>
            </a:r>
            <a:r>
              <a:rPr lang="en-US" sz="1600" dirty="0"/>
              <a:t>)</a:t>
            </a:r>
          </a:p>
        </p:txBody>
      </p:sp>
      <p:sp>
        <p:nvSpPr>
          <p:cNvPr id="40" name="Text Box 4"/>
          <p:cNvSpPr txBox="1">
            <a:spLocks noChangeArrowheads="1"/>
          </p:cNvSpPr>
          <p:nvPr/>
        </p:nvSpPr>
        <p:spPr bwMode="auto">
          <a:xfrm>
            <a:off x="1542368" y="6013522"/>
            <a:ext cx="992406" cy="349178"/>
          </a:xfrm>
          <a:prstGeom prst="rect">
            <a:avLst/>
          </a:prstGeom>
          <a:solidFill>
            <a:srgbClr val="CC99FF"/>
          </a:solidFill>
          <a:ln w="12700" cap="sq">
            <a:solidFill>
              <a:schemeClr val="tx1"/>
            </a:solidFill>
            <a:miter lim="800000"/>
            <a:headEnd type="none" w="sm" len="sm"/>
            <a:tailEnd type="none" w="sm" len="sm"/>
          </a:ln>
        </p:spPr>
        <p:txBody>
          <a:bodyPr>
            <a:spAutoFit/>
          </a:bodyPr>
          <a:lstStyle/>
          <a:p>
            <a:pPr algn="ctr">
              <a:spcBef>
                <a:spcPct val="50000"/>
              </a:spcBef>
            </a:pPr>
            <a:r>
              <a:rPr lang="en-US" sz="1600" dirty="0" smtClean="0"/>
              <a:t>fib(0</a:t>
            </a:r>
            <a:r>
              <a:rPr lang="en-US" sz="1600" dirty="0"/>
              <a:t>)</a:t>
            </a:r>
          </a:p>
        </p:txBody>
      </p:sp>
      <p:sp>
        <p:nvSpPr>
          <p:cNvPr id="53" name="Line 21"/>
          <p:cNvSpPr>
            <a:spLocks noChangeShapeType="1"/>
          </p:cNvSpPr>
          <p:nvPr/>
        </p:nvSpPr>
        <p:spPr bwMode="auto">
          <a:xfrm flipV="1">
            <a:off x="3444870" y="4592034"/>
            <a:ext cx="475909" cy="518426"/>
          </a:xfrm>
          <a:prstGeom prst="line">
            <a:avLst/>
          </a:prstGeom>
          <a:noFill/>
          <a:ln w="31750" cap="sq">
            <a:solidFill>
              <a:srgbClr val="006600"/>
            </a:solidFill>
            <a:round/>
            <a:headEnd type="none" w="sm" len="sm"/>
            <a:tailEnd type="triangle" w="med" len="med"/>
          </a:ln>
        </p:spPr>
        <p:txBody>
          <a:bodyPr/>
          <a:lstStyle/>
          <a:p>
            <a:endParaRPr lang="en-SG"/>
          </a:p>
        </p:txBody>
      </p:sp>
      <p:sp>
        <p:nvSpPr>
          <p:cNvPr id="54" name="Line 23"/>
          <p:cNvSpPr>
            <a:spLocks noChangeShapeType="1"/>
          </p:cNvSpPr>
          <p:nvPr/>
        </p:nvSpPr>
        <p:spPr bwMode="auto">
          <a:xfrm flipH="1" flipV="1">
            <a:off x="4344487" y="4592034"/>
            <a:ext cx="475909" cy="518426"/>
          </a:xfrm>
          <a:prstGeom prst="line">
            <a:avLst/>
          </a:prstGeom>
          <a:noFill/>
          <a:ln w="31750" cap="sq">
            <a:solidFill>
              <a:srgbClr val="006600"/>
            </a:solidFill>
            <a:round/>
            <a:headEnd type="none" w="sm" len="sm"/>
            <a:tailEnd type="triangle" w="med" len="med"/>
          </a:ln>
        </p:spPr>
        <p:txBody>
          <a:bodyPr/>
          <a:lstStyle/>
          <a:p>
            <a:endParaRPr lang="en-SG"/>
          </a:p>
        </p:txBody>
      </p:sp>
      <p:sp>
        <p:nvSpPr>
          <p:cNvPr id="42" name="Text Box 24"/>
          <p:cNvSpPr txBox="1">
            <a:spLocks noChangeArrowheads="1"/>
          </p:cNvSpPr>
          <p:nvPr/>
        </p:nvSpPr>
        <p:spPr bwMode="auto">
          <a:xfrm>
            <a:off x="4571364" y="4657069"/>
            <a:ext cx="304784" cy="284269"/>
          </a:xfrm>
          <a:prstGeom prst="rect">
            <a:avLst/>
          </a:prstGeom>
          <a:noFill/>
          <a:ln w="12700" cap="sq">
            <a:noFill/>
            <a:miter lim="800000"/>
            <a:headEnd type="none" w="sm" len="sm"/>
            <a:tailEnd type="none" w="sm" len="sm"/>
          </a:ln>
        </p:spPr>
        <p:txBody>
          <a:bodyPr lIns="3600" tIns="3600" rIns="3600" bIns="3600">
            <a:spAutoFit/>
          </a:bodyPr>
          <a:lstStyle/>
          <a:p>
            <a:pPr algn="ctr">
              <a:spcBef>
                <a:spcPct val="50000"/>
              </a:spcBef>
            </a:pPr>
            <a:r>
              <a:rPr lang="en-US" b="1" dirty="0" smtClean="0"/>
              <a:t>0</a:t>
            </a:r>
            <a:endParaRPr lang="en-US" b="1" dirty="0"/>
          </a:p>
        </p:txBody>
      </p:sp>
      <p:sp>
        <p:nvSpPr>
          <p:cNvPr id="43" name="Text Box 24"/>
          <p:cNvSpPr txBox="1">
            <a:spLocks noChangeArrowheads="1"/>
          </p:cNvSpPr>
          <p:nvPr/>
        </p:nvSpPr>
        <p:spPr bwMode="auto">
          <a:xfrm>
            <a:off x="3407701" y="4668217"/>
            <a:ext cx="304784" cy="280930"/>
          </a:xfrm>
          <a:prstGeom prst="rect">
            <a:avLst/>
          </a:prstGeom>
          <a:noFill/>
          <a:ln w="12700" cap="sq">
            <a:noFill/>
            <a:miter lim="800000"/>
            <a:headEnd type="none" w="sm" len="sm"/>
            <a:tailEnd type="none" w="sm" len="sm"/>
          </a:ln>
        </p:spPr>
        <p:txBody>
          <a:bodyPr lIns="3600" tIns="3600" rIns="3600" bIns="3600">
            <a:spAutoFit/>
          </a:bodyPr>
          <a:lstStyle/>
          <a:p>
            <a:pPr algn="ctr">
              <a:spcBef>
                <a:spcPct val="50000"/>
              </a:spcBef>
            </a:pPr>
            <a:r>
              <a:rPr lang="en-US" b="1"/>
              <a:t>1</a:t>
            </a:r>
          </a:p>
        </p:txBody>
      </p:sp>
      <p:sp>
        <p:nvSpPr>
          <p:cNvPr id="44" name="Text Box 4"/>
          <p:cNvSpPr txBox="1">
            <a:spLocks noChangeArrowheads="1"/>
          </p:cNvSpPr>
          <p:nvPr/>
        </p:nvSpPr>
        <p:spPr bwMode="auto">
          <a:xfrm>
            <a:off x="3188943" y="5117892"/>
            <a:ext cx="992406" cy="349178"/>
          </a:xfrm>
          <a:prstGeom prst="rect">
            <a:avLst/>
          </a:prstGeom>
          <a:solidFill>
            <a:srgbClr val="CC99FF"/>
          </a:solidFill>
          <a:ln w="12700" cap="sq">
            <a:solidFill>
              <a:schemeClr val="tx1"/>
            </a:solidFill>
            <a:miter lim="800000"/>
            <a:headEnd type="none" w="sm" len="sm"/>
            <a:tailEnd type="none" w="sm" len="sm"/>
          </a:ln>
        </p:spPr>
        <p:txBody>
          <a:bodyPr>
            <a:spAutoFit/>
          </a:bodyPr>
          <a:lstStyle/>
          <a:p>
            <a:pPr algn="ctr">
              <a:spcBef>
                <a:spcPct val="50000"/>
              </a:spcBef>
            </a:pPr>
            <a:r>
              <a:rPr lang="en-US" sz="1600" dirty="0" smtClean="0"/>
              <a:t>fib(1</a:t>
            </a:r>
            <a:r>
              <a:rPr lang="en-US" sz="1600" dirty="0"/>
              <a:t>)</a:t>
            </a:r>
          </a:p>
        </p:txBody>
      </p:sp>
      <p:sp>
        <p:nvSpPr>
          <p:cNvPr id="45" name="Text Box 4"/>
          <p:cNvSpPr txBox="1">
            <a:spLocks noChangeArrowheads="1"/>
          </p:cNvSpPr>
          <p:nvPr/>
        </p:nvSpPr>
        <p:spPr bwMode="auto">
          <a:xfrm>
            <a:off x="4382061" y="5117892"/>
            <a:ext cx="992406" cy="349178"/>
          </a:xfrm>
          <a:prstGeom prst="rect">
            <a:avLst/>
          </a:prstGeom>
          <a:solidFill>
            <a:srgbClr val="CC99FF"/>
          </a:solidFill>
          <a:ln w="12700" cap="sq">
            <a:solidFill>
              <a:schemeClr val="tx1"/>
            </a:solidFill>
            <a:miter lim="800000"/>
            <a:headEnd type="none" w="sm" len="sm"/>
            <a:tailEnd type="none" w="sm" len="sm"/>
          </a:ln>
        </p:spPr>
        <p:txBody>
          <a:bodyPr>
            <a:spAutoFit/>
          </a:bodyPr>
          <a:lstStyle/>
          <a:p>
            <a:pPr algn="ctr">
              <a:spcBef>
                <a:spcPct val="50000"/>
              </a:spcBef>
            </a:pPr>
            <a:r>
              <a:rPr lang="en-US" sz="1600" dirty="0" smtClean="0"/>
              <a:t>fib(0</a:t>
            </a:r>
            <a:r>
              <a:rPr lang="en-US" sz="1600" dirty="0"/>
              <a:t>)</a:t>
            </a:r>
          </a:p>
        </p:txBody>
      </p:sp>
      <p:sp>
        <p:nvSpPr>
          <p:cNvPr id="51" name="Line 21"/>
          <p:cNvSpPr>
            <a:spLocks noChangeShapeType="1"/>
          </p:cNvSpPr>
          <p:nvPr/>
        </p:nvSpPr>
        <p:spPr bwMode="auto">
          <a:xfrm flipV="1">
            <a:off x="5806145" y="4577168"/>
            <a:ext cx="475909" cy="518426"/>
          </a:xfrm>
          <a:prstGeom prst="line">
            <a:avLst/>
          </a:prstGeom>
          <a:noFill/>
          <a:ln w="31750" cap="sq">
            <a:solidFill>
              <a:srgbClr val="006600"/>
            </a:solidFill>
            <a:round/>
            <a:headEnd type="none" w="sm" len="sm"/>
            <a:tailEnd type="triangle" w="med" len="med"/>
          </a:ln>
        </p:spPr>
        <p:txBody>
          <a:bodyPr/>
          <a:lstStyle/>
          <a:p>
            <a:endParaRPr lang="en-SG"/>
          </a:p>
        </p:txBody>
      </p:sp>
      <p:sp>
        <p:nvSpPr>
          <p:cNvPr id="52" name="Line 23"/>
          <p:cNvSpPr>
            <a:spLocks noChangeShapeType="1"/>
          </p:cNvSpPr>
          <p:nvPr/>
        </p:nvSpPr>
        <p:spPr bwMode="auto">
          <a:xfrm flipH="1" flipV="1">
            <a:off x="6716648" y="4577168"/>
            <a:ext cx="475909" cy="518426"/>
          </a:xfrm>
          <a:prstGeom prst="line">
            <a:avLst/>
          </a:prstGeom>
          <a:noFill/>
          <a:ln w="31750" cap="sq">
            <a:solidFill>
              <a:srgbClr val="006600"/>
            </a:solidFill>
            <a:round/>
            <a:headEnd type="none" w="sm" len="sm"/>
            <a:tailEnd type="triangle" w="med" len="med"/>
          </a:ln>
        </p:spPr>
        <p:txBody>
          <a:bodyPr/>
          <a:lstStyle/>
          <a:p>
            <a:endParaRPr lang="en-SG"/>
          </a:p>
        </p:txBody>
      </p:sp>
      <p:sp>
        <p:nvSpPr>
          <p:cNvPr id="47" name="Text Box 24"/>
          <p:cNvSpPr txBox="1">
            <a:spLocks noChangeArrowheads="1"/>
          </p:cNvSpPr>
          <p:nvPr/>
        </p:nvSpPr>
        <p:spPr bwMode="auto">
          <a:xfrm>
            <a:off x="6943525" y="4642203"/>
            <a:ext cx="304784" cy="284269"/>
          </a:xfrm>
          <a:prstGeom prst="rect">
            <a:avLst/>
          </a:prstGeom>
          <a:noFill/>
          <a:ln w="12700" cap="sq">
            <a:noFill/>
            <a:miter lim="800000"/>
            <a:headEnd type="none" w="sm" len="sm"/>
            <a:tailEnd type="none" w="sm" len="sm"/>
          </a:ln>
        </p:spPr>
        <p:txBody>
          <a:bodyPr lIns="3600" tIns="3600" rIns="3600" bIns="3600">
            <a:spAutoFit/>
          </a:bodyPr>
          <a:lstStyle/>
          <a:p>
            <a:pPr algn="ctr">
              <a:spcBef>
                <a:spcPct val="50000"/>
              </a:spcBef>
            </a:pPr>
            <a:r>
              <a:rPr lang="en-US" b="1" dirty="0" smtClean="0"/>
              <a:t>0</a:t>
            </a:r>
            <a:endParaRPr lang="en-US" b="1" dirty="0"/>
          </a:p>
        </p:txBody>
      </p:sp>
      <p:sp>
        <p:nvSpPr>
          <p:cNvPr id="48" name="Text Box 24"/>
          <p:cNvSpPr txBox="1">
            <a:spLocks noChangeArrowheads="1"/>
          </p:cNvSpPr>
          <p:nvPr/>
        </p:nvSpPr>
        <p:spPr bwMode="auto">
          <a:xfrm>
            <a:off x="5768976" y="4653351"/>
            <a:ext cx="304784" cy="280930"/>
          </a:xfrm>
          <a:prstGeom prst="rect">
            <a:avLst/>
          </a:prstGeom>
          <a:noFill/>
          <a:ln w="12700" cap="sq">
            <a:noFill/>
            <a:miter lim="800000"/>
            <a:headEnd type="none" w="sm" len="sm"/>
            <a:tailEnd type="none" w="sm" len="sm"/>
          </a:ln>
        </p:spPr>
        <p:txBody>
          <a:bodyPr lIns="3600" tIns="3600" rIns="3600" bIns="3600">
            <a:spAutoFit/>
          </a:bodyPr>
          <a:lstStyle/>
          <a:p>
            <a:pPr algn="ctr">
              <a:spcBef>
                <a:spcPct val="50000"/>
              </a:spcBef>
            </a:pPr>
            <a:r>
              <a:rPr lang="en-US" b="1" dirty="0"/>
              <a:t>1</a:t>
            </a:r>
          </a:p>
        </p:txBody>
      </p:sp>
      <p:sp>
        <p:nvSpPr>
          <p:cNvPr id="49" name="Text Box 4"/>
          <p:cNvSpPr txBox="1">
            <a:spLocks noChangeArrowheads="1"/>
          </p:cNvSpPr>
          <p:nvPr/>
        </p:nvSpPr>
        <p:spPr bwMode="auto">
          <a:xfrm>
            <a:off x="5593762" y="5103026"/>
            <a:ext cx="992406" cy="349178"/>
          </a:xfrm>
          <a:prstGeom prst="rect">
            <a:avLst/>
          </a:prstGeom>
          <a:solidFill>
            <a:srgbClr val="CC99FF"/>
          </a:solidFill>
          <a:ln w="12700" cap="sq">
            <a:solidFill>
              <a:schemeClr val="tx1"/>
            </a:solidFill>
            <a:miter lim="800000"/>
            <a:headEnd type="none" w="sm" len="sm"/>
            <a:tailEnd type="none" w="sm" len="sm"/>
          </a:ln>
        </p:spPr>
        <p:txBody>
          <a:bodyPr>
            <a:spAutoFit/>
          </a:bodyPr>
          <a:lstStyle/>
          <a:p>
            <a:pPr algn="ctr">
              <a:spcBef>
                <a:spcPct val="50000"/>
              </a:spcBef>
            </a:pPr>
            <a:r>
              <a:rPr lang="en-US" sz="1600" dirty="0" smtClean="0"/>
              <a:t>fib(1</a:t>
            </a:r>
            <a:r>
              <a:rPr lang="en-US" sz="1600" dirty="0"/>
              <a:t>)</a:t>
            </a:r>
          </a:p>
        </p:txBody>
      </p:sp>
      <p:sp>
        <p:nvSpPr>
          <p:cNvPr id="50" name="Text Box 4"/>
          <p:cNvSpPr txBox="1">
            <a:spLocks noChangeArrowheads="1"/>
          </p:cNvSpPr>
          <p:nvPr/>
        </p:nvSpPr>
        <p:spPr bwMode="auto">
          <a:xfrm>
            <a:off x="6786879" y="5103026"/>
            <a:ext cx="992406" cy="349178"/>
          </a:xfrm>
          <a:prstGeom prst="rect">
            <a:avLst/>
          </a:prstGeom>
          <a:solidFill>
            <a:srgbClr val="CC99FF"/>
          </a:solidFill>
          <a:ln w="12700" cap="sq">
            <a:solidFill>
              <a:schemeClr val="tx1"/>
            </a:solidFill>
            <a:miter lim="800000"/>
            <a:headEnd type="none" w="sm" len="sm"/>
            <a:tailEnd type="none" w="sm" len="sm"/>
          </a:ln>
        </p:spPr>
        <p:txBody>
          <a:bodyPr>
            <a:spAutoFit/>
          </a:bodyPr>
          <a:lstStyle/>
          <a:p>
            <a:pPr algn="ctr">
              <a:spcBef>
                <a:spcPct val="50000"/>
              </a:spcBef>
            </a:pPr>
            <a:r>
              <a:rPr lang="en-US" sz="1600" dirty="0" smtClean="0"/>
              <a:t>fib(0</a:t>
            </a:r>
            <a:r>
              <a:rPr lang="en-US" sz="1600" dirty="0"/>
              <a:t>)</a:t>
            </a:r>
          </a:p>
        </p:txBody>
      </p:sp>
      <p:sp>
        <p:nvSpPr>
          <p:cNvPr id="61" name="Line 13"/>
          <p:cNvSpPr>
            <a:spLocks noChangeShapeType="1"/>
          </p:cNvSpPr>
          <p:nvPr/>
        </p:nvSpPr>
        <p:spPr bwMode="auto">
          <a:xfrm flipH="1">
            <a:off x="3489745" y="2933770"/>
            <a:ext cx="1012848" cy="432949"/>
          </a:xfrm>
          <a:prstGeom prst="line">
            <a:avLst/>
          </a:prstGeom>
          <a:noFill/>
          <a:ln w="31750" cap="sq">
            <a:solidFill>
              <a:srgbClr val="0000FF"/>
            </a:solidFill>
            <a:round/>
            <a:headEnd type="none" w="sm" len="sm"/>
            <a:tailEnd type="triangle" w="med" len="med"/>
          </a:ln>
        </p:spPr>
        <p:txBody>
          <a:bodyPr/>
          <a:lstStyle/>
          <a:p>
            <a:endParaRPr lang="en-SG"/>
          </a:p>
        </p:txBody>
      </p:sp>
      <p:sp>
        <p:nvSpPr>
          <p:cNvPr id="62" name="Line 17"/>
          <p:cNvSpPr>
            <a:spLocks noChangeShapeType="1"/>
          </p:cNvSpPr>
          <p:nvPr/>
        </p:nvSpPr>
        <p:spPr bwMode="auto">
          <a:xfrm flipH="1">
            <a:off x="1959460" y="3711267"/>
            <a:ext cx="838156" cy="481263"/>
          </a:xfrm>
          <a:prstGeom prst="line">
            <a:avLst/>
          </a:prstGeom>
          <a:noFill/>
          <a:ln w="31750" cap="sq">
            <a:solidFill>
              <a:srgbClr val="0000FF"/>
            </a:solidFill>
            <a:round/>
            <a:headEnd type="none" w="sm" len="sm"/>
            <a:tailEnd type="triangle" w="med" len="med"/>
          </a:ln>
        </p:spPr>
        <p:txBody>
          <a:bodyPr/>
          <a:lstStyle/>
          <a:p>
            <a:endParaRPr lang="en-SG"/>
          </a:p>
        </p:txBody>
      </p:sp>
      <p:sp>
        <p:nvSpPr>
          <p:cNvPr id="63" name="Line 21"/>
          <p:cNvSpPr>
            <a:spLocks noChangeShapeType="1"/>
          </p:cNvSpPr>
          <p:nvPr/>
        </p:nvSpPr>
        <p:spPr bwMode="auto">
          <a:xfrm flipH="1">
            <a:off x="1007141" y="4588579"/>
            <a:ext cx="635363" cy="518426"/>
          </a:xfrm>
          <a:prstGeom prst="line">
            <a:avLst/>
          </a:prstGeom>
          <a:noFill/>
          <a:ln w="31750" cap="sq">
            <a:solidFill>
              <a:srgbClr val="0000FF"/>
            </a:solidFill>
            <a:round/>
            <a:headEnd type="none" w="sm" len="sm"/>
            <a:tailEnd type="triangle" w="med" len="med"/>
          </a:ln>
        </p:spPr>
        <p:txBody>
          <a:bodyPr/>
          <a:lstStyle/>
          <a:p>
            <a:endParaRPr lang="en-SG"/>
          </a:p>
        </p:txBody>
      </p:sp>
      <p:sp>
        <p:nvSpPr>
          <p:cNvPr id="64" name="Line 23"/>
          <p:cNvSpPr>
            <a:spLocks noChangeShapeType="1"/>
          </p:cNvSpPr>
          <p:nvPr/>
        </p:nvSpPr>
        <p:spPr bwMode="auto">
          <a:xfrm>
            <a:off x="1804899" y="4599466"/>
            <a:ext cx="635363" cy="518426"/>
          </a:xfrm>
          <a:prstGeom prst="line">
            <a:avLst/>
          </a:prstGeom>
          <a:noFill/>
          <a:ln w="31750" cap="sq">
            <a:solidFill>
              <a:srgbClr val="0000FF"/>
            </a:solidFill>
            <a:round/>
            <a:headEnd type="none" w="sm" len="sm"/>
            <a:tailEnd type="triangle" w="med" len="med"/>
          </a:ln>
        </p:spPr>
        <p:txBody>
          <a:bodyPr/>
          <a:lstStyle/>
          <a:p>
            <a:endParaRPr lang="en-SG"/>
          </a:p>
        </p:txBody>
      </p:sp>
      <p:sp>
        <p:nvSpPr>
          <p:cNvPr id="65" name="Line 21"/>
          <p:cNvSpPr>
            <a:spLocks noChangeShapeType="1"/>
          </p:cNvSpPr>
          <p:nvPr/>
        </p:nvSpPr>
        <p:spPr bwMode="auto">
          <a:xfrm flipH="1">
            <a:off x="550747" y="5509435"/>
            <a:ext cx="475909" cy="518426"/>
          </a:xfrm>
          <a:prstGeom prst="line">
            <a:avLst/>
          </a:prstGeom>
          <a:noFill/>
          <a:ln w="31750" cap="sq">
            <a:solidFill>
              <a:srgbClr val="0000FF"/>
            </a:solidFill>
            <a:round/>
            <a:headEnd type="none" w="sm" len="sm"/>
            <a:tailEnd type="triangle" w="med" len="med"/>
          </a:ln>
        </p:spPr>
        <p:txBody>
          <a:bodyPr/>
          <a:lstStyle/>
          <a:p>
            <a:endParaRPr lang="en-SG"/>
          </a:p>
        </p:txBody>
      </p:sp>
      <p:sp>
        <p:nvSpPr>
          <p:cNvPr id="66" name="Line 23"/>
          <p:cNvSpPr>
            <a:spLocks noChangeShapeType="1"/>
          </p:cNvSpPr>
          <p:nvPr/>
        </p:nvSpPr>
        <p:spPr bwMode="auto">
          <a:xfrm>
            <a:off x="1265307" y="5509435"/>
            <a:ext cx="475909" cy="518426"/>
          </a:xfrm>
          <a:prstGeom prst="line">
            <a:avLst/>
          </a:prstGeom>
          <a:noFill/>
          <a:ln w="31750" cap="sq">
            <a:solidFill>
              <a:srgbClr val="0000FF"/>
            </a:solidFill>
            <a:round/>
            <a:headEnd type="none" w="sm" len="sm"/>
            <a:tailEnd type="triangle" w="med" len="med"/>
          </a:ln>
        </p:spPr>
        <p:txBody>
          <a:bodyPr/>
          <a:lstStyle/>
          <a:p>
            <a:endParaRPr lang="en-SG"/>
          </a:p>
        </p:txBody>
      </p:sp>
      <p:sp>
        <p:nvSpPr>
          <p:cNvPr id="67" name="Line 19"/>
          <p:cNvSpPr>
            <a:spLocks noChangeShapeType="1"/>
          </p:cNvSpPr>
          <p:nvPr/>
        </p:nvSpPr>
        <p:spPr bwMode="auto">
          <a:xfrm>
            <a:off x="3069733" y="3711267"/>
            <a:ext cx="838156" cy="481263"/>
          </a:xfrm>
          <a:prstGeom prst="line">
            <a:avLst/>
          </a:prstGeom>
          <a:noFill/>
          <a:ln w="31750" cap="sq">
            <a:solidFill>
              <a:srgbClr val="0000FF"/>
            </a:solidFill>
            <a:round/>
            <a:headEnd type="none" w="sm" len="sm"/>
            <a:tailEnd type="triangle" w="med" len="med"/>
          </a:ln>
        </p:spPr>
        <p:txBody>
          <a:bodyPr/>
          <a:lstStyle/>
          <a:p>
            <a:endParaRPr lang="en-SG"/>
          </a:p>
        </p:txBody>
      </p:sp>
      <p:sp>
        <p:nvSpPr>
          <p:cNvPr id="68" name="Line 25"/>
          <p:cNvSpPr>
            <a:spLocks noChangeShapeType="1"/>
          </p:cNvSpPr>
          <p:nvPr/>
        </p:nvSpPr>
        <p:spPr bwMode="auto">
          <a:xfrm flipH="1">
            <a:off x="6047212" y="3722153"/>
            <a:ext cx="711410" cy="481263"/>
          </a:xfrm>
          <a:prstGeom prst="line">
            <a:avLst/>
          </a:prstGeom>
          <a:noFill/>
          <a:ln w="31750" cap="sq">
            <a:solidFill>
              <a:srgbClr val="0000FF"/>
            </a:solidFill>
            <a:round/>
            <a:headEnd type="none" w="sm" len="sm"/>
            <a:tailEnd type="triangle" w="med" len="med"/>
          </a:ln>
        </p:spPr>
        <p:txBody>
          <a:bodyPr/>
          <a:lstStyle/>
          <a:p>
            <a:endParaRPr lang="en-SG"/>
          </a:p>
        </p:txBody>
      </p:sp>
      <p:sp>
        <p:nvSpPr>
          <p:cNvPr id="69" name="Line 27"/>
          <p:cNvSpPr>
            <a:spLocks noChangeShapeType="1"/>
          </p:cNvSpPr>
          <p:nvPr/>
        </p:nvSpPr>
        <p:spPr bwMode="auto">
          <a:xfrm>
            <a:off x="7017958" y="3733039"/>
            <a:ext cx="711410" cy="481263"/>
          </a:xfrm>
          <a:prstGeom prst="line">
            <a:avLst/>
          </a:prstGeom>
          <a:noFill/>
          <a:ln w="31750" cap="sq">
            <a:solidFill>
              <a:srgbClr val="0000FF"/>
            </a:solidFill>
            <a:round/>
            <a:headEnd type="none" w="sm" len="sm"/>
            <a:tailEnd type="triangle" w="med" len="med"/>
          </a:ln>
        </p:spPr>
        <p:txBody>
          <a:bodyPr/>
          <a:lstStyle/>
          <a:p>
            <a:endParaRPr lang="en-SG"/>
          </a:p>
        </p:txBody>
      </p:sp>
      <p:sp>
        <p:nvSpPr>
          <p:cNvPr id="70" name="Line 21"/>
          <p:cNvSpPr>
            <a:spLocks noChangeShapeType="1"/>
          </p:cNvSpPr>
          <p:nvPr/>
        </p:nvSpPr>
        <p:spPr bwMode="auto">
          <a:xfrm flipH="1">
            <a:off x="3542842" y="4613805"/>
            <a:ext cx="475909" cy="518426"/>
          </a:xfrm>
          <a:prstGeom prst="line">
            <a:avLst/>
          </a:prstGeom>
          <a:noFill/>
          <a:ln w="31750" cap="sq">
            <a:solidFill>
              <a:srgbClr val="0000FF"/>
            </a:solidFill>
            <a:round/>
            <a:headEnd type="none" w="sm" len="sm"/>
            <a:tailEnd type="triangle" w="med" len="med"/>
          </a:ln>
        </p:spPr>
        <p:txBody>
          <a:bodyPr/>
          <a:lstStyle/>
          <a:p>
            <a:endParaRPr lang="en-SG"/>
          </a:p>
        </p:txBody>
      </p:sp>
      <p:sp>
        <p:nvSpPr>
          <p:cNvPr id="71" name="Line 23"/>
          <p:cNvSpPr>
            <a:spLocks noChangeShapeType="1"/>
          </p:cNvSpPr>
          <p:nvPr/>
        </p:nvSpPr>
        <p:spPr bwMode="auto">
          <a:xfrm>
            <a:off x="4268287" y="4613805"/>
            <a:ext cx="475909" cy="518426"/>
          </a:xfrm>
          <a:prstGeom prst="line">
            <a:avLst/>
          </a:prstGeom>
          <a:noFill/>
          <a:ln w="31750" cap="sq">
            <a:solidFill>
              <a:srgbClr val="0000FF"/>
            </a:solidFill>
            <a:round/>
            <a:headEnd type="none" w="sm" len="sm"/>
            <a:tailEnd type="triangle" w="med" len="med"/>
          </a:ln>
        </p:spPr>
        <p:txBody>
          <a:bodyPr/>
          <a:lstStyle/>
          <a:p>
            <a:endParaRPr lang="en-SG"/>
          </a:p>
        </p:txBody>
      </p:sp>
      <p:sp>
        <p:nvSpPr>
          <p:cNvPr id="72" name="Line 21"/>
          <p:cNvSpPr>
            <a:spLocks noChangeShapeType="1"/>
          </p:cNvSpPr>
          <p:nvPr/>
        </p:nvSpPr>
        <p:spPr bwMode="auto">
          <a:xfrm flipH="1">
            <a:off x="5915002" y="4598940"/>
            <a:ext cx="475909" cy="518426"/>
          </a:xfrm>
          <a:prstGeom prst="line">
            <a:avLst/>
          </a:prstGeom>
          <a:noFill/>
          <a:ln w="31750" cap="sq">
            <a:solidFill>
              <a:srgbClr val="0000FF"/>
            </a:solidFill>
            <a:round/>
            <a:headEnd type="none" w="sm" len="sm"/>
            <a:tailEnd type="triangle" w="med" len="med"/>
          </a:ln>
        </p:spPr>
        <p:txBody>
          <a:bodyPr/>
          <a:lstStyle/>
          <a:p>
            <a:endParaRPr lang="en-SG"/>
          </a:p>
        </p:txBody>
      </p:sp>
      <p:sp>
        <p:nvSpPr>
          <p:cNvPr id="73" name="Line 23"/>
          <p:cNvSpPr>
            <a:spLocks noChangeShapeType="1"/>
          </p:cNvSpPr>
          <p:nvPr/>
        </p:nvSpPr>
        <p:spPr bwMode="auto">
          <a:xfrm>
            <a:off x="6607790" y="4588054"/>
            <a:ext cx="475909" cy="518426"/>
          </a:xfrm>
          <a:prstGeom prst="line">
            <a:avLst/>
          </a:prstGeom>
          <a:noFill/>
          <a:ln w="31750" cap="sq">
            <a:solidFill>
              <a:srgbClr val="0000FF"/>
            </a:solidFill>
            <a:round/>
            <a:headEnd type="none" w="sm" len="sm"/>
            <a:tailEnd type="triangle" w="med" len="med"/>
          </a:ln>
        </p:spPr>
        <p:txBody>
          <a:bodyPr/>
          <a:lstStyle/>
          <a:p>
            <a:endParaRPr lang="en-SG"/>
          </a:p>
        </p:txBody>
      </p:sp>
      <p:sp>
        <p:nvSpPr>
          <p:cNvPr id="74" name="Line 13"/>
          <p:cNvSpPr>
            <a:spLocks noChangeShapeType="1"/>
          </p:cNvSpPr>
          <p:nvPr/>
        </p:nvSpPr>
        <p:spPr bwMode="auto">
          <a:xfrm>
            <a:off x="5195253" y="2930054"/>
            <a:ext cx="1012848" cy="432949"/>
          </a:xfrm>
          <a:prstGeom prst="line">
            <a:avLst/>
          </a:prstGeom>
          <a:noFill/>
          <a:ln w="31750" cap="sq">
            <a:solidFill>
              <a:srgbClr val="0000FF"/>
            </a:solidFill>
            <a:round/>
            <a:headEnd type="none" w="sm" len="sm"/>
            <a:tailEnd type="triangle" w="med" len="med"/>
          </a:ln>
        </p:spPr>
        <p:txBody>
          <a:bodyPr/>
          <a:lstStyle/>
          <a:p>
            <a:endParaRPr lang="en-SG"/>
          </a:p>
        </p:txBody>
      </p:sp>
      <p:grpSp>
        <p:nvGrpSpPr>
          <p:cNvPr id="79" name="Group 78"/>
          <p:cNvGrpSpPr/>
          <p:nvPr/>
        </p:nvGrpSpPr>
        <p:grpSpPr>
          <a:xfrm>
            <a:off x="7779285" y="2787706"/>
            <a:ext cx="1223294" cy="881743"/>
            <a:chOff x="7681220" y="1578429"/>
            <a:chExt cx="1223294" cy="881743"/>
          </a:xfrm>
        </p:grpSpPr>
        <p:sp>
          <p:nvSpPr>
            <p:cNvPr id="75" name="Line 13"/>
            <p:cNvSpPr>
              <a:spLocks noChangeShapeType="1"/>
            </p:cNvSpPr>
            <p:nvPr/>
          </p:nvSpPr>
          <p:spPr bwMode="auto">
            <a:xfrm>
              <a:off x="7681220" y="1594827"/>
              <a:ext cx="4094" cy="386373"/>
            </a:xfrm>
            <a:prstGeom prst="line">
              <a:avLst/>
            </a:prstGeom>
            <a:noFill/>
            <a:ln w="31750" cap="sq">
              <a:solidFill>
                <a:srgbClr val="0000FF"/>
              </a:solidFill>
              <a:round/>
              <a:headEnd type="none" w="sm" len="sm"/>
              <a:tailEnd type="triangle" w="med" len="med"/>
            </a:ln>
          </p:spPr>
          <p:txBody>
            <a:bodyPr/>
            <a:lstStyle/>
            <a:p>
              <a:endParaRPr lang="en-SG"/>
            </a:p>
          </p:txBody>
        </p:sp>
        <p:sp>
          <p:nvSpPr>
            <p:cNvPr id="76" name="TextBox 75"/>
            <p:cNvSpPr txBox="1"/>
            <p:nvPr/>
          </p:nvSpPr>
          <p:spPr>
            <a:xfrm>
              <a:off x="7728856" y="1578429"/>
              <a:ext cx="1001487" cy="338554"/>
            </a:xfrm>
            <a:prstGeom prst="rect">
              <a:avLst/>
            </a:prstGeom>
            <a:noFill/>
          </p:spPr>
          <p:txBody>
            <a:bodyPr wrap="square" rtlCol="0">
              <a:spAutoFit/>
            </a:bodyPr>
            <a:lstStyle/>
            <a:p>
              <a:pPr algn="ctr"/>
              <a:r>
                <a:rPr lang="en-US" sz="1600" dirty="0" smtClean="0"/>
                <a:t>Winding</a:t>
              </a:r>
              <a:endParaRPr lang="en-SG" sz="1600" dirty="0"/>
            </a:p>
          </p:txBody>
        </p:sp>
        <p:sp>
          <p:nvSpPr>
            <p:cNvPr id="77" name="Line 13"/>
            <p:cNvSpPr>
              <a:spLocks noChangeShapeType="1"/>
            </p:cNvSpPr>
            <p:nvPr/>
          </p:nvSpPr>
          <p:spPr bwMode="auto">
            <a:xfrm flipH="1" flipV="1">
              <a:off x="7681220" y="2073799"/>
              <a:ext cx="4094" cy="386373"/>
            </a:xfrm>
            <a:prstGeom prst="line">
              <a:avLst/>
            </a:prstGeom>
            <a:noFill/>
            <a:ln w="31750" cap="sq">
              <a:solidFill>
                <a:srgbClr val="006600"/>
              </a:solidFill>
              <a:round/>
              <a:headEnd type="none" w="sm" len="sm"/>
              <a:tailEnd type="triangle" w="med" len="med"/>
            </a:ln>
          </p:spPr>
          <p:txBody>
            <a:bodyPr/>
            <a:lstStyle/>
            <a:p>
              <a:endParaRPr lang="en-SG"/>
            </a:p>
          </p:txBody>
        </p:sp>
        <p:sp>
          <p:nvSpPr>
            <p:cNvPr id="78" name="TextBox 77"/>
            <p:cNvSpPr txBox="1"/>
            <p:nvPr/>
          </p:nvSpPr>
          <p:spPr>
            <a:xfrm>
              <a:off x="7728856" y="2057401"/>
              <a:ext cx="1175658" cy="338554"/>
            </a:xfrm>
            <a:prstGeom prst="rect">
              <a:avLst/>
            </a:prstGeom>
            <a:noFill/>
          </p:spPr>
          <p:txBody>
            <a:bodyPr wrap="square" rtlCol="0">
              <a:spAutoFit/>
            </a:bodyPr>
            <a:lstStyle/>
            <a:p>
              <a:pPr algn="ctr"/>
              <a:r>
                <a:rPr lang="en-US" sz="1600" dirty="0" smtClean="0"/>
                <a:t>Unwinding</a:t>
              </a:r>
              <a:endParaRPr lang="en-SG" sz="1600" dirty="0"/>
            </a:p>
          </p:txBody>
        </p:sp>
      </p:grpSp>
      <p:sp>
        <p:nvSpPr>
          <p:cNvPr id="80" name="TextBox 79"/>
          <p:cNvSpPr txBox="1"/>
          <p:nvPr/>
        </p:nvSpPr>
        <p:spPr>
          <a:xfrm>
            <a:off x="5195253" y="461029"/>
            <a:ext cx="3761520" cy="1815882"/>
          </a:xfrm>
          <a:prstGeom prst="rect">
            <a:avLst/>
          </a:prstGeom>
          <a:solidFill>
            <a:srgbClr val="CCECFF"/>
          </a:solidFill>
        </p:spPr>
        <p:style>
          <a:lnRef idx="2">
            <a:schemeClr val="accent2"/>
          </a:lnRef>
          <a:fillRef idx="1">
            <a:schemeClr val="lt1"/>
          </a:fillRef>
          <a:effectRef idx="0">
            <a:schemeClr val="accent2"/>
          </a:effectRef>
          <a:fontRef idx="minor">
            <a:schemeClr val="dk1"/>
          </a:fontRef>
        </p:style>
        <p:txBody>
          <a:bodyPr wrap="square" rtlCol="0">
            <a:spAutoFit/>
          </a:bodyPr>
          <a:lstStyle/>
          <a:p>
            <a:pPr>
              <a:tabLst>
                <a:tab pos="268288" algn="l"/>
                <a:tab pos="536575" algn="l"/>
                <a:tab pos="804863" algn="l"/>
              </a:tabLst>
            </a:pPr>
            <a:r>
              <a:rPr lang="en-US" sz="1600" b="1" dirty="0" err="1" smtClean="0">
                <a:solidFill>
                  <a:srgbClr val="0000FF"/>
                </a:solidFill>
                <a:latin typeface="Courier New" pitchFamily="49" charset="0"/>
                <a:cs typeface="Courier New" pitchFamily="49" charset="0"/>
              </a:rPr>
              <a:t>int</a:t>
            </a:r>
            <a:r>
              <a:rPr lang="en-US" sz="1600" b="1" dirty="0" smtClean="0">
                <a:latin typeface="Courier New" pitchFamily="49" charset="0"/>
                <a:cs typeface="Courier New" pitchFamily="49" charset="0"/>
              </a:rPr>
              <a:t> fib(</a:t>
            </a:r>
            <a:r>
              <a:rPr lang="en-US" sz="1600" b="1" dirty="0" err="1" smtClean="0">
                <a:solidFill>
                  <a:srgbClr val="0000FF"/>
                </a:solidFill>
                <a:latin typeface="Courier New" pitchFamily="49" charset="0"/>
                <a:cs typeface="Courier New" pitchFamily="49" charset="0"/>
              </a:rPr>
              <a:t>int</a:t>
            </a:r>
            <a:r>
              <a:rPr lang="en-US" sz="1600" b="1" dirty="0" smtClean="0">
                <a:latin typeface="Courier New" pitchFamily="49" charset="0"/>
                <a:cs typeface="Courier New" pitchFamily="49" charset="0"/>
              </a:rPr>
              <a:t> n) {</a:t>
            </a:r>
          </a:p>
          <a:p>
            <a:pPr>
              <a:tabLst>
                <a:tab pos="268288" algn="l"/>
                <a:tab pos="536575" algn="l"/>
                <a:tab pos="804863" algn="l"/>
              </a:tabLst>
            </a:pPr>
            <a:r>
              <a:rPr lang="en-US" sz="1600" b="1" dirty="0" smtClean="0">
                <a:latin typeface="Courier New" pitchFamily="49" charset="0"/>
                <a:cs typeface="Courier New" pitchFamily="49" charset="0"/>
              </a:rPr>
              <a:t>	</a:t>
            </a:r>
            <a:r>
              <a:rPr lang="en-US" sz="1600" b="1" dirty="0" smtClean="0">
                <a:solidFill>
                  <a:srgbClr val="0000FF"/>
                </a:solidFill>
                <a:latin typeface="Courier New" pitchFamily="49" charset="0"/>
                <a:cs typeface="Courier New" pitchFamily="49" charset="0"/>
              </a:rPr>
              <a:t>if</a:t>
            </a:r>
            <a:r>
              <a:rPr lang="en-US" sz="1600" b="1" dirty="0" smtClean="0">
                <a:latin typeface="Courier New" pitchFamily="49" charset="0"/>
                <a:cs typeface="Courier New" pitchFamily="49" charset="0"/>
              </a:rPr>
              <a:t> (n &lt; </a:t>
            </a:r>
            <a:r>
              <a:rPr lang="en-US" sz="1600" b="1" dirty="0" smtClean="0">
                <a:solidFill>
                  <a:srgbClr val="006600"/>
                </a:solidFill>
                <a:latin typeface="Courier New" pitchFamily="49" charset="0"/>
                <a:cs typeface="Courier New" pitchFamily="49" charset="0"/>
              </a:rPr>
              <a:t>2</a:t>
            </a:r>
            <a:r>
              <a:rPr lang="en-US" sz="1600" b="1" dirty="0" smtClean="0">
                <a:latin typeface="Courier New" pitchFamily="49" charset="0"/>
                <a:cs typeface="Courier New" pitchFamily="49" charset="0"/>
              </a:rPr>
              <a:t>)</a:t>
            </a:r>
          </a:p>
          <a:p>
            <a:pPr>
              <a:tabLst>
                <a:tab pos="268288" algn="l"/>
                <a:tab pos="536575" algn="l"/>
                <a:tab pos="804863" algn="l"/>
              </a:tabLst>
            </a:pPr>
            <a:r>
              <a:rPr lang="en-US" sz="1600" b="1" dirty="0" smtClean="0">
                <a:latin typeface="Courier New" pitchFamily="49" charset="0"/>
                <a:cs typeface="Courier New" pitchFamily="49" charset="0"/>
              </a:rPr>
              <a:t>		</a:t>
            </a:r>
            <a:r>
              <a:rPr lang="en-US" sz="1600" b="1" dirty="0" smtClean="0">
                <a:solidFill>
                  <a:srgbClr val="0000FF"/>
                </a:solidFill>
                <a:latin typeface="Courier New" pitchFamily="49" charset="0"/>
                <a:cs typeface="Courier New" pitchFamily="49" charset="0"/>
              </a:rPr>
              <a:t>return</a:t>
            </a:r>
            <a:r>
              <a:rPr lang="en-US" sz="1600" b="1" dirty="0" smtClean="0">
                <a:latin typeface="Courier New" pitchFamily="49" charset="0"/>
                <a:cs typeface="Courier New" pitchFamily="49" charset="0"/>
              </a:rPr>
              <a:t> n;</a:t>
            </a:r>
          </a:p>
          <a:p>
            <a:pPr>
              <a:tabLst>
                <a:tab pos="268288" algn="l"/>
                <a:tab pos="536575" algn="l"/>
                <a:tab pos="804863" algn="l"/>
              </a:tabLst>
            </a:pPr>
            <a:r>
              <a:rPr lang="en-US" sz="1600" b="1" dirty="0" smtClean="0">
                <a:latin typeface="Courier New" pitchFamily="49" charset="0"/>
                <a:cs typeface="Courier New" pitchFamily="49" charset="0"/>
              </a:rPr>
              <a:t>	</a:t>
            </a:r>
            <a:r>
              <a:rPr lang="en-US" sz="1600" b="1" dirty="0" smtClean="0">
                <a:solidFill>
                  <a:srgbClr val="0000FF"/>
                </a:solidFill>
                <a:latin typeface="Courier New" pitchFamily="49" charset="0"/>
                <a:cs typeface="Courier New" pitchFamily="49" charset="0"/>
              </a:rPr>
              <a:t>else</a:t>
            </a:r>
            <a:endParaRPr lang="en-US" sz="1600" b="1" dirty="0" smtClean="0">
              <a:latin typeface="Courier New" pitchFamily="49" charset="0"/>
              <a:cs typeface="Courier New" pitchFamily="49" charset="0"/>
            </a:endParaRPr>
          </a:p>
          <a:p>
            <a:pPr>
              <a:tabLst>
                <a:tab pos="268288" algn="l"/>
                <a:tab pos="536575" algn="l"/>
                <a:tab pos="804863" algn="l"/>
              </a:tabLst>
            </a:pPr>
            <a:r>
              <a:rPr lang="en-US" sz="1600" b="1" dirty="0" smtClean="0">
                <a:latin typeface="Courier New" pitchFamily="49" charset="0"/>
                <a:cs typeface="Courier New" pitchFamily="49" charset="0"/>
              </a:rPr>
              <a:t>		</a:t>
            </a:r>
            <a:r>
              <a:rPr lang="en-US" sz="1600" b="1" dirty="0" smtClean="0">
                <a:solidFill>
                  <a:srgbClr val="0000FF"/>
                </a:solidFill>
                <a:latin typeface="Courier New" pitchFamily="49" charset="0"/>
                <a:cs typeface="Courier New" pitchFamily="49" charset="0"/>
              </a:rPr>
              <a:t>return</a:t>
            </a:r>
            <a:r>
              <a:rPr lang="en-US" sz="1600" b="1" dirty="0" smtClean="0">
                <a:latin typeface="Courier New" pitchFamily="49" charset="0"/>
                <a:cs typeface="Courier New" pitchFamily="49" charset="0"/>
              </a:rPr>
              <a:t> fib(n-</a:t>
            </a:r>
            <a:r>
              <a:rPr lang="en-US" sz="1600" b="1" dirty="0" smtClean="0">
                <a:solidFill>
                  <a:srgbClr val="006600"/>
                </a:solidFill>
                <a:latin typeface="Courier New" pitchFamily="49" charset="0"/>
                <a:cs typeface="Courier New" pitchFamily="49" charset="0"/>
              </a:rPr>
              <a:t>1</a:t>
            </a:r>
            <a:r>
              <a:rPr lang="en-US" sz="1600" b="1" dirty="0" smtClean="0">
                <a:latin typeface="Courier New" pitchFamily="49" charset="0"/>
                <a:cs typeface="Courier New" pitchFamily="49" charset="0"/>
              </a:rPr>
              <a:t>) </a:t>
            </a:r>
          </a:p>
          <a:p>
            <a:pPr>
              <a:tabLst>
                <a:tab pos="268288" algn="l"/>
                <a:tab pos="536575" algn="l"/>
                <a:tab pos="804863" algn="l"/>
              </a:tabLst>
            </a:pPr>
            <a:r>
              <a:rPr lang="en-US" sz="1600" b="1" dirty="0">
                <a:latin typeface="Courier New" pitchFamily="49" charset="0"/>
                <a:cs typeface="Courier New" pitchFamily="49" charset="0"/>
              </a:rPr>
              <a:t> </a:t>
            </a:r>
            <a:r>
              <a:rPr lang="en-US" sz="1600" b="1" dirty="0" smtClean="0">
                <a:latin typeface="Courier New" pitchFamily="49" charset="0"/>
                <a:cs typeface="Courier New" pitchFamily="49" charset="0"/>
              </a:rPr>
              <a:t>              + fib(n-</a:t>
            </a:r>
            <a:r>
              <a:rPr lang="en-US" sz="1600" b="1" dirty="0" smtClean="0">
                <a:solidFill>
                  <a:srgbClr val="006600"/>
                </a:solidFill>
                <a:latin typeface="Courier New" pitchFamily="49" charset="0"/>
                <a:cs typeface="Courier New" pitchFamily="49" charset="0"/>
              </a:rPr>
              <a:t>2</a:t>
            </a:r>
            <a:r>
              <a:rPr lang="en-US" sz="1600" b="1" dirty="0" smtClean="0">
                <a:latin typeface="Courier New" pitchFamily="49" charset="0"/>
                <a:cs typeface="Courier New" pitchFamily="49" charset="0"/>
              </a:rPr>
              <a:t>);</a:t>
            </a:r>
          </a:p>
          <a:p>
            <a:pPr>
              <a:tabLst>
                <a:tab pos="268288" algn="l"/>
                <a:tab pos="536575" algn="l"/>
                <a:tab pos="804863" algn="l"/>
              </a:tabLst>
            </a:pPr>
            <a:r>
              <a:rPr lang="en-US" sz="1600" b="1" dirty="0" smtClean="0">
                <a:latin typeface="Courier New" pitchFamily="49" charset="0"/>
                <a:cs typeface="Courier New" pitchFamily="49" charset="0"/>
              </a:rPr>
              <a:t>}</a:t>
            </a:r>
          </a:p>
        </p:txBody>
      </p:sp>
      <p:sp>
        <p:nvSpPr>
          <p:cNvPr id="81" name="Footer Placeholder 6"/>
          <p:cNvSpPr>
            <a:spLocks noGrp="1"/>
          </p:cNvSpPr>
          <p:nvPr>
            <p:ph type="ftr" sz="quarter" idx="10"/>
          </p:nvPr>
        </p:nvSpPr>
        <p:spPr>
          <a:xfrm>
            <a:off x="457200" y="6248400"/>
            <a:ext cx="2895600" cy="457200"/>
          </a:xfrm>
          <a:noFill/>
        </p:spPr>
        <p:txBody>
          <a:bodyPr/>
          <a:lstStyle/>
          <a:p>
            <a:pPr algn="l"/>
            <a:r>
              <a:rPr lang="en-US" sz="1000" dirty="0" smtClean="0">
                <a:latin typeface="Arial" pitchFamily="34" charset="0"/>
                <a:cs typeface="Arial" pitchFamily="34" charset="0"/>
              </a:rPr>
              <a:t>CS1010 (AY2012/3 Semester 1)</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dissolve">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61"/>
                                        </p:tgtEl>
                                        <p:attrNameLst>
                                          <p:attrName>style.visibility</p:attrName>
                                        </p:attrNameLst>
                                      </p:cBhvr>
                                      <p:to>
                                        <p:strVal val="visible"/>
                                      </p:to>
                                    </p:set>
                                    <p:animEffect transition="in" filter="wipe(up)">
                                      <p:cBhvr>
                                        <p:cTn id="12" dur="500"/>
                                        <p:tgtEl>
                                          <p:spTgt spid="61"/>
                                        </p:tgtEl>
                                      </p:cBhvr>
                                    </p:animEffect>
                                  </p:childTnLst>
                                </p:cTn>
                              </p:par>
                            </p:childTnLst>
                          </p:cTn>
                        </p:par>
                        <p:par>
                          <p:cTn id="13" fill="hold">
                            <p:stCondLst>
                              <p:cond delay="500"/>
                            </p:stCondLst>
                            <p:childTnLst>
                              <p:par>
                                <p:cTn id="14" presetID="22" presetClass="entr" presetSubtype="1" fill="hold" grpId="0" nodeType="afterEffect">
                                  <p:stCondLst>
                                    <p:cond delay="0"/>
                                  </p:stCondLst>
                                  <p:childTnLst>
                                    <p:set>
                                      <p:cBhvr>
                                        <p:cTn id="15" dur="1" fill="hold">
                                          <p:stCondLst>
                                            <p:cond delay="0"/>
                                          </p:stCondLst>
                                        </p:cTn>
                                        <p:tgtEl>
                                          <p:spTgt spid="31"/>
                                        </p:tgtEl>
                                        <p:attrNameLst>
                                          <p:attrName>style.visibility</p:attrName>
                                        </p:attrNameLst>
                                      </p:cBhvr>
                                      <p:to>
                                        <p:strVal val="visible"/>
                                      </p:to>
                                    </p:set>
                                    <p:animEffect transition="in" filter="wipe(up)">
                                      <p:cBhvr>
                                        <p:cTn id="16" dur="500"/>
                                        <p:tgtEl>
                                          <p:spTgt spid="31"/>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1" fill="hold" grpId="0" nodeType="clickEffect">
                                  <p:stCondLst>
                                    <p:cond delay="0"/>
                                  </p:stCondLst>
                                  <p:childTnLst>
                                    <p:set>
                                      <p:cBhvr>
                                        <p:cTn id="20" dur="1" fill="hold">
                                          <p:stCondLst>
                                            <p:cond delay="0"/>
                                          </p:stCondLst>
                                        </p:cTn>
                                        <p:tgtEl>
                                          <p:spTgt spid="62"/>
                                        </p:tgtEl>
                                        <p:attrNameLst>
                                          <p:attrName>style.visibility</p:attrName>
                                        </p:attrNameLst>
                                      </p:cBhvr>
                                      <p:to>
                                        <p:strVal val="visible"/>
                                      </p:to>
                                    </p:set>
                                    <p:animEffect transition="in" filter="wipe(up)">
                                      <p:cBhvr>
                                        <p:cTn id="21" dur="500"/>
                                        <p:tgtEl>
                                          <p:spTgt spid="62"/>
                                        </p:tgtEl>
                                      </p:cBhvr>
                                    </p:animEffect>
                                  </p:childTnLst>
                                </p:cTn>
                              </p:par>
                            </p:childTnLst>
                          </p:cTn>
                        </p:par>
                        <p:par>
                          <p:cTn id="22" fill="hold">
                            <p:stCondLst>
                              <p:cond delay="500"/>
                            </p:stCondLst>
                            <p:childTnLst>
                              <p:par>
                                <p:cTn id="23" presetID="22" presetClass="entr" presetSubtype="1" fill="hold" grpId="0" nodeType="afterEffect">
                                  <p:stCondLst>
                                    <p:cond delay="0"/>
                                  </p:stCondLst>
                                  <p:childTnLst>
                                    <p:set>
                                      <p:cBhvr>
                                        <p:cTn id="24" dur="1" fill="hold">
                                          <p:stCondLst>
                                            <p:cond delay="0"/>
                                          </p:stCondLst>
                                        </p:cTn>
                                        <p:tgtEl>
                                          <p:spTgt spid="33"/>
                                        </p:tgtEl>
                                        <p:attrNameLst>
                                          <p:attrName>style.visibility</p:attrName>
                                        </p:attrNameLst>
                                      </p:cBhvr>
                                      <p:to>
                                        <p:strVal val="visible"/>
                                      </p:to>
                                    </p:set>
                                    <p:animEffect transition="in" filter="wipe(up)">
                                      <p:cBhvr>
                                        <p:cTn id="25" dur="500"/>
                                        <p:tgtEl>
                                          <p:spTgt spid="33"/>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1" fill="hold" grpId="0" nodeType="clickEffect">
                                  <p:stCondLst>
                                    <p:cond delay="0"/>
                                  </p:stCondLst>
                                  <p:childTnLst>
                                    <p:set>
                                      <p:cBhvr>
                                        <p:cTn id="29" dur="1" fill="hold">
                                          <p:stCondLst>
                                            <p:cond delay="0"/>
                                          </p:stCondLst>
                                        </p:cTn>
                                        <p:tgtEl>
                                          <p:spTgt spid="63"/>
                                        </p:tgtEl>
                                        <p:attrNameLst>
                                          <p:attrName>style.visibility</p:attrName>
                                        </p:attrNameLst>
                                      </p:cBhvr>
                                      <p:to>
                                        <p:strVal val="visible"/>
                                      </p:to>
                                    </p:set>
                                    <p:animEffect transition="in" filter="wipe(up)">
                                      <p:cBhvr>
                                        <p:cTn id="30" dur="500"/>
                                        <p:tgtEl>
                                          <p:spTgt spid="63"/>
                                        </p:tgtEl>
                                      </p:cBhvr>
                                    </p:animEffect>
                                  </p:childTnLst>
                                </p:cTn>
                              </p:par>
                            </p:childTnLst>
                          </p:cTn>
                        </p:par>
                        <p:par>
                          <p:cTn id="31" fill="hold">
                            <p:stCondLst>
                              <p:cond delay="500"/>
                            </p:stCondLst>
                            <p:childTnLst>
                              <p:par>
                                <p:cTn id="32" presetID="22" presetClass="entr" presetSubtype="1" fill="hold" grpId="0" nodeType="afterEffect">
                                  <p:stCondLst>
                                    <p:cond delay="0"/>
                                  </p:stCondLst>
                                  <p:childTnLst>
                                    <p:set>
                                      <p:cBhvr>
                                        <p:cTn id="33" dur="1" fill="hold">
                                          <p:stCondLst>
                                            <p:cond delay="0"/>
                                          </p:stCondLst>
                                        </p:cTn>
                                        <p:tgtEl>
                                          <p:spTgt spid="37"/>
                                        </p:tgtEl>
                                        <p:attrNameLst>
                                          <p:attrName>style.visibility</p:attrName>
                                        </p:attrNameLst>
                                      </p:cBhvr>
                                      <p:to>
                                        <p:strVal val="visible"/>
                                      </p:to>
                                    </p:set>
                                    <p:animEffect transition="in" filter="wipe(up)">
                                      <p:cBhvr>
                                        <p:cTn id="34" dur="500"/>
                                        <p:tgtEl>
                                          <p:spTgt spid="37"/>
                                        </p:tgtEl>
                                      </p:cBhvr>
                                    </p:animEffect>
                                  </p:childTnLst>
                                </p:cTn>
                              </p:par>
                            </p:childTnLst>
                          </p:cTn>
                        </p:par>
                      </p:childTnLst>
                    </p:cTn>
                  </p:par>
                  <p:par>
                    <p:cTn id="35" fill="hold">
                      <p:stCondLst>
                        <p:cond delay="indefinite"/>
                      </p:stCondLst>
                      <p:childTnLst>
                        <p:par>
                          <p:cTn id="36" fill="hold">
                            <p:stCondLst>
                              <p:cond delay="0"/>
                            </p:stCondLst>
                            <p:childTnLst>
                              <p:par>
                                <p:cTn id="37" presetID="22" presetClass="entr" presetSubtype="1" fill="hold" grpId="0" nodeType="clickEffect">
                                  <p:stCondLst>
                                    <p:cond delay="0"/>
                                  </p:stCondLst>
                                  <p:childTnLst>
                                    <p:set>
                                      <p:cBhvr>
                                        <p:cTn id="38" dur="1" fill="hold">
                                          <p:stCondLst>
                                            <p:cond delay="0"/>
                                          </p:stCondLst>
                                        </p:cTn>
                                        <p:tgtEl>
                                          <p:spTgt spid="65"/>
                                        </p:tgtEl>
                                        <p:attrNameLst>
                                          <p:attrName>style.visibility</p:attrName>
                                        </p:attrNameLst>
                                      </p:cBhvr>
                                      <p:to>
                                        <p:strVal val="visible"/>
                                      </p:to>
                                    </p:set>
                                    <p:animEffect transition="in" filter="wipe(up)">
                                      <p:cBhvr>
                                        <p:cTn id="39" dur="500"/>
                                        <p:tgtEl>
                                          <p:spTgt spid="65"/>
                                        </p:tgtEl>
                                      </p:cBhvr>
                                    </p:animEffect>
                                  </p:childTnLst>
                                </p:cTn>
                              </p:par>
                            </p:childTnLst>
                          </p:cTn>
                        </p:par>
                        <p:par>
                          <p:cTn id="40" fill="hold">
                            <p:stCondLst>
                              <p:cond delay="500"/>
                            </p:stCondLst>
                            <p:childTnLst>
                              <p:par>
                                <p:cTn id="41" presetID="22" presetClass="entr" presetSubtype="1" fill="hold" grpId="0" nodeType="afterEffect">
                                  <p:stCondLst>
                                    <p:cond delay="0"/>
                                  </p:stCondLst>
                                  <p:childTnLst>
                                    <p:set>
                                      <p:cBhvr>
                                        <p:cTn id="42" dur="1" fill="hold">
                                          <p:stCondLst>
                                            <p:cond delay="0"/>
                                          </p:stCondLst>
                                        </p:cTn>
                                        <p:tgtEl>
                                          <p:spTgt spid="39"/>
                                        </p:tgtEl>
                                        <p:attrNameLst>
                                          <p:attrName>style.visibility</p:attrName>
                                        </p:attrNameLst>
                                      </p:cBhvr>
                                      <p:to>
                                        <p:strVal val="visible"/>
                                      </p:to>
                                    </p:set>
                                    <p:animEffect transition="in" filter="wipe(up)">
                                      <p:cBhvr>
                                        <p:cTn id="43" dur="500"/>
                                        <p:tgtEl>
                                          <p:spTgt spid="39"/>
                                        </p:tgtEl>
                                      </p:cBhvr>
                                    </p:animEffect>
                                  </p:childTnLst>
                                </p:cTn>
                              </p:par>
                            </p:childTnLst>
                          </p:cTn>
                        </p:par>
                      </p:childTnLst>
                    </p:cTn>
                  </p:par>
                  <p:par>
                    <p:cTn id="44" fill="hold">
                      <p:stCondLst>
                        <p:cond delay="indefinite"/>
                      </p:stCondLst>
                      <p:childTnLst>
                        <p:par>
                          <p:cTn id="45" fill="hold">
                            <p:stCondLst>
                              <p:cond delay="0"/>
                            </p:stCondLst>
                            <p:childTnLst>
                              <p:par>
                                <p:cTn id="46" presetID="22" presetClass="entr" presetSubtype="4" fill="hold" grpId="0" nodeType="clickEffect">
                                  <p:stCondLst>
                                    <p:cond delay="0"/>
                                  </p:stCondLst>
                                  <p:childTnLst>
                                    <p:set>
                                      <p:cBhvr>
                                        <p:cTn id="47" dur="1" fill="hold">
                                          <p:stCondLst>
                                            <p:cond delay="0"/>
                                          </p:stCondLst>
                                        </p:cTn>
                                        <p:tgtEl>
                                          <p:spTgt spid="55"/>
                                        </p:tgtEl>
                                        <p:attrNameLst>
                                          <p:attrName>style.visibility</p:attrName>
                                        </p:attrNameLst>
                                      </p:cBhvr>
                                      <p:to>
                                        <p:strVal val="visible"/>
                                      </p:to>
                                    </p:set>
                                    <p:animEffect transition="in" filter="wipe(down)">
                                      <p:cBhvr>
                                        <p:cTn id="48" dur="500"/>
                                        <p:tgtEl>
                                          <p:spTgt spid="55"/>
                                        </p:tgtEl>
                                      </p:cBhvr>
                                    </p:animEffect>
                                  </p:childTnLst>
                                </p:cTn>
                              </p:par>
                              <p:par>
                                <p:cTn id="49" presetID="22" presetClass="entr" presetSubtype="4" fill="hold" grpId="0" nodeType="withEffect">
                                  <p:stCondLst>
                                    <p:cond delay="0"/>
                                  </p:stCondLst>
                                  <p:childTnLst>
                                    <p:set>
                                      <p:cBhvr>
                                        <p:cTn id="50" dur="1" fill="hold">
                                          <p:stCondLst>
                                            <p:cond delay="0"/>
                                          </p:stCondLst>
                                        </p:cTn>
                                        <p:tgtEl>
                                          <p:spTgt spid="30"/>
                                        </p:tgtEl>
                                        <p:attrNameLst>
                                          <p:attrName>style.visibility</p:attrName>
                                        </p:attrNameLst>
                                      </p:cBhvr>
                                      <p:to>
                                        <p:strVal val="visible"/>
                                      </p:to>
                                    </p:set>
                                    <p:animEffect transition="in" filter="wipe(down)">
                                      <p:cBhvr>
                                        <p:cTn id="51" dur="500"/>
                                        <p:tgtEl>
                                          <p:spTgt spid="30"/>
                                        </p:tgtEl>
                                      </p:cBhvr>
                                    </p:animEffect>
                                  </p:childTnLst>
                                </p:cTn>
                              </p:par>
                            </p:childTnLst>
                          </p:cTn>
                        </p:par>
                      </p:childTnLst>
                    </p:cTn>
                  </p:par>
                  <p:par>
                    <p:cTn id="52" fill="hold">
                      <p:stCondLst>
                        <p:cond delay="indefinite"/>
                      </p:stCondLst>
                      <p:childTnLst>
                        <p:par>
                          <p:cTn id="53" fill="hold">
                            <p:stCondLst>
                              <p:cond delay="0"/>
                            </p:stCondLst>
                            <p:childTnLst>
                              <p:par>
                                <p:cTn id="54" presetID="22" presetClass="entr" presetSubtype="1" fill="hold" grpId="0" nodeType="clickEffect">
                                  <p:stCondLst>
                                    <p:cond delay="0"/>
                                  </p:stCondLst>
                                  <p:childTnLst>
                                    <p:set>
                                      <p:cBhvr>
                                        <p:cTn id="55" dur="1" fill="hold">
                                          <p:stCondLst>
                                            <p:cond delay="0"/>
                                          </p:stCondLst>
                                        </p:cTn>
                                        <p:tgtEl>
                                          <p:spTgt spid="66"/>
                                        </p:tgtEl>
                                        <p:attrNameLst>
                                          <p:attrName>style.visibility</p:attrName>
                                        </p:attrNameLst>
                                      </p:cBhvr>
                                      <p:to>
                                        <p:strVal val="visible"/>
                                      </p:to>
                                    </p:set>
                                    <p:animEffect transition="in" filter="wipe(up)">
                                      <p:cBhvr>
                                        <p:cTn id="56" dur="500"/>
                                        <p:tgtEl>
                                          <p:spTgt spid="66"/>
                                        </p:tgtEl>
                                      </p:cBhvr>
                                    </p:animEffect>
                                  </p:childTnLst>
                                </p:cTn>
                              </p:par>
                            </p:childTnLst>
                          </p:cTn>
                        </p:par>
                        <p:par>
                          <p:cTn id="57" fill="hold">
                            <p:stCondLst>
                              <p:cond delay="500"/>
                            </p:stCondLst>
                            <p:childTnLst>
                              <p:par>
                                <p:cTn id="58" presetID="22" presetClass="entr" presetSubtype="1" fill="hold" grpId="0" nodeType="afterEffect">
                                  <p:stCondLst>
                                    <p:cond delay="0"/>
                                  </p:stCondLst>
                                  <p:childTnLst>
                                    <p:set>
                                      <p:cBhvr>
                                        <p:cTn id="59" dur="1" fill="hold">
                                          <p:stCondLst>
                                            <p:cond delay="0"/>
                                          </p:stCondLst>
                                        </p:cTn>
                                        <p:tgtEl>
                                          <p:spTgt spid="40"/>
                                        </p:tgtEl>
                                        <p:attrNameLst>
                                          <p:attrName>style.visibility</p:attrName>
                                        </p:attrNameLst>
                                      </p:cBhvr>
                                      <p:to>
                                        <p:strVal val="visible"/>
                                      </p:to>
                                    </p:set>
                                    <p:animEffect transition="in" filter="wipe(up)">
                                      <p:cBhvr>
                                        <p:cTn id="60" dur="500"/>
                                        <p:tgtEl>
                                          <p:spTgt spid="40"/>
                                        </p:tgtEl>
                                      </p:cBhvr>
                                    </p:animEffect>
                                  </p:childTnLst>
                                </p:cTn>
                              </p:par>
                            </p:childTnLst>
                          </p:cTn>
                        </p:par>
                      </p:childTnLst>
                    </p:cTn>
                  </p:par>
                  <p:par>
                    <p:cTn id="61" fill="hold">
                      <p:stCondLst>
                        <p:cond delay="indefinite"/>
                      </p:stCondLst>
                      <p:childTnLst>
                        <p:par>
                          <p:cTn id="62" fill="hold">
                            <p:stCondLst>
                              <p:cond delay="0"/>
                            </p:stCondLst>
                            <p:childTnLst>
                              <p:par>
                                <p:cTn id="63" presetID="22" presetClass="entr" presetSubtype="4" fill="hold" grpId="0" nodeType="clickEffect">
                                  <p:stCondLst>
                                    <p:cond delay="0"/>
                                  </p:stCondLst>
                                  <p:childTnLst>
                                    <p:set>
                                      <p:cBhvr>
                                        <p:cTn id="64" dur="1" fill="hold">
                                          <p:stCondLst>
                                            <p:cond delay="0"/>
                                          </p:stCondLst>
                                        </p:cTn>
                                        <p:tgtEl>
                                          <p:spTgt spid="56"/>
                                        </p:tgtEl>
                                        <p:attrNameLst>
                                          <p:attrName>style.visibility</p:attrName>
                                        </p:attrNameLst>
                                      </p:cBhvr>
                                      <p:to>
                                        <p:strVal val="visible"/>
                                      </p:to>
                                    </p:set>
                                    <p:animEffect transition="in" filter="wipe(down)">
                                      <p:cBhvr>
                                        <p:cTn id="65" dur="500"/>
                                        <p:tgtEl>
                                          <p:spTgt spid="56"/>
                                        </p:tgtEl>
                                      </p:cBhvr>
                                    </p:animEffect>
                                  </p:childTnLst>
                                </p:cTn>
                              </p:par>
                              <p:par>
                                <p:cTn id="66" presetID="22" presetClass="entr" presetSubtype="4" fill="hold" grpId="0" nodeType="withEffect">
                                  <p:stCondLst>
                                    <p:cond delay="0"/>
                                  </p:stCondLst>
                                  <p:childTnLst>
                                    <p:set>
                                      <p:cBhvr>
                                        <p:cTn id="67" dur="1" fill="hold">
                                          <p:stCondLst>
                                            <p:cond delay="0"/>
                                          </p:stCondLst>
                                        </p:cTn>
                                        <p:tgtEl>
                                          <p:spTgt spid="29"/>
                                        </p:tgtEl>
                                        <p:attrNameLst>
                                          <p:attrName>style.visibility</p:attrName>
                                        </p:attrNameLst>
                                      </p:cBhvr>
                                      <p:to>
                                        <p:strVal val="visible"/>
                                      </p:to>
                                    </p:set>
                                    <p:animEffect transition="in" filter="wipe(down)">
                                      <p:cBhvr>
                                        <p:cTn id="68" dur="500"/>
                                        <p:tgtEl>
                                          <p:spTgt spid="29"/>
                                        </p:tgtEl>
                                      </p:cBhvr>
                                    </p:animEffect>
                                  </p:childTnLst>
                                </p:cTn>
                              </p:par>
                            </p:childTnLst>
                          </p:cTn>
                        </p:par>
                      </p:childTnLst>
                    </p:cTn>
                  </p:par>
                  <p:par>
                    <p:cTn id="69" fill="hold">
                      <p:stCondLst>
                        <p:cond delay="indefinite"/>
                      </p:stCondLst>
                      <p:childTnLst>
                        <p:par>
                          <p:cTn id="70" fill="hold">
                            <p:stCondLst>
                              <p:cond delay="0"/>
                            </p:stCondLst>
                            <p:childTnLst>
                              <p:par>
                                <p:cTn id="71" presetID="22" presetClass="entr" presetSubtype="4" fill="hold" grpId="0" nodeType="clickEffect">
                                  <p:stCondLst>
                                    <p:cond delay="0"/>
                                  </p:stCondLst>
                                  <p:childTnLst>
                                    <p:set>
                                      <p:cBhvr>
                                        <p:cTn id="72" dur="1" fill="hold">
                                          <p:stCondLst>
                                            <p:cond delay="0"/>
                                          </p:stCondLst>
                                        </p:cTn>
                                        <p:tgtEl>
                                          <p:spTgt spid="59"/>
                                        </p:tgtEl>
                                        <p:attrNameLst>
                                          <p:attrName>style.visibility</p:attrName>
                                        </p:attrNameLst>
                                      </p:cBhvr>
                                      <p:to>
                                        <p:strVal val="visible"/>
                                      </p:to>
                                    </p:set>
                                    <p:animEffect transition="in" filter="wipe(down)">
                                      <p:cBhvr>
                                        <p:cTn id="73" dur="500"/>
                                        <p:tgtEl>
                                          <p:spTgt spid="59"/>
                                        </p:tgtEl>
                                      </p:cBhvr>
                                    </p:animEffect>
                                  </p:childTnLst>
                                </p:cTn>
                              </p:par>
                              <p:par>
                                <p:cTn id="74" presetID="22" presetClass="entr" presetSubtype="4" fill="hold" grpId="0" nodeType="withEffect">
                                  <p:stCondLst>
                                    <p:cond delay="0"/>
                                  </p:stCondLst>
                                  <p:childTnLst>
                                    <p:set>
                                      <p:cBhvr>
                                        <p:cTn id="75" dur="1" fill="hold">
                                          <p:stCondLst>
                                            <p:cond delay="0"/>
                                          </p:stCondLst>
                                        </p:cTn>
                                        <p:tgtEl>
                                          <p:spTgt spid="17"/>
                                        </p:tgtEl>
                                        <p:attrNameLst>
                                          <p:attrName>style.visibility</p:attrName>
                                        </p:attrNameLst>
                                      </p:cBhvr>
                                      <p:to>
                                        <p:strVal val="visible"/>
                                      </p:to>
                                    </p:set>
                                    <p:animEffect transition="in" filter="wipe(down)">
                                      <p:cBhvr>
                                        <p:cTn id="76" dur="500"/>
                                        <p:tgtEl>
                                          <p:spTgt spid="17"/>
                                        </p:tgtEl>
                                      </p:cBhvr>
                                    </p:animEffect>
                                  </p:childTnLst>
                                </p:cTn>
                              </p:par>
                            </p:childTnLst>
                          </p:cTn>
                        </p:par>
                      </p:childTnLst>
                    </p:cTn>
                  </p:par>
                  <p:par>
                    <p:cTn id="77" fill="hold">
                      <p:stCondLst>
                        <p:cond delay="indefinite"/>
                      </p:stCondLst>
                      <p:childTnLst>
                        <p:par>
                          <p:cTn id="78" fill="hold">
                            <p:stCondLst>
                              <p:cond delay="0"/>
                            </p:stCondLst>
                            <p:childTnLst>
                              <p:par>
                                <p:cTn id="79" presetID="22" presetClass="entr" presetSubtype="1" fill="hold" grpId="0" nodeType="clickEffect">
                                  <p:stCondLst>
                                    <p:cond delay="0"/>
                                  </p:stCondLst>
                                  <p:childTnLst>
                                    <p:set>
                                      <p:cBhvr>
                                        <p:cTn id="80" dur="1" fill="hold">
                                          <p:stCondLst>
                                            <p:cond delay="0"/>
                                          </p:stCondLst>
                                        </p:cTn>
                                        <p:tgtEl>
                                          <p:spTgt spid="64"/>
                                        </p:tgtEl>
                                        <p:attrNameLst>
                                          <p:attrName>style.visibility</p:attrName>
                                        </p:attrNameLst>
                                      </p:cBhvr>
                                      <p:to>
                                        <p:strVal val="visible"/>
                                      </p:to>
                                    </p:set>
                                    <p:animEffect transition="in" filter="wipe(up)">
                                      <p:cBhvr>
                                        <p:cTn id="81" dur="500"/>
                                        <p:tgtEl>
                                          <p:spTgt spid="64"/>
                                        </p:tgtEl>
                                      </p:cBhvr>
                                    </p:animEffect>
                                  </p:childTnLst>
                                </p:cTn>
                              </p:par>
                            </p:childTnLst>
                          </p:cTn>
                        </p:par>
                        <p:par>
                          <p:cTn id="82" fill="hold">
                            <p:stCondLst>
                              <p:cond delay="500"/>
                            </p:stCondLst>
                            <p:childTnLst>
                              <p:par>
                                <p:cTn id="83" presetID="22" presetClass="entr" presetSubtype="1" fill="hold" grpId="0" nodeType="afterEffect">
                                  <p:stCondLst>
                                    <p:cond delay="0"/>
                                  </p:stCondLst>
                                  <p:childTnLst>
                                    <p:set>
                                      <p:cBhvr>
                                        <p:cTn id="84" dur="1" fill="hold">
                                          <p:stCondLst>
                                            <p:cond delay="0"/>
                                          </p:stCondLst>
                                        </p:cTn>
                                        <p:tgtEl>
                                          <p:spTgt spid="38"/>
                                        </p:tgtEl>
                                        <p:attrNameLst>
                                          <p:attrName>style.visibility</p:attrName>
                                        </p:attrNameLst>
                                      </p:cBhvr>
                                      <p:to>
                                        <p:strVal val="visible"/>
                                      </p:to>
                                    </p:set>
                                    <p:animEffect transition="in" filter="wipe(up)">
                                      <p:cBhvr>
                                        <p:cTn id="85" dur="500"/>
                                        <p:tgtEl>
                                          <p:spTgt spid="38"/>
                                        </p:tgtEl>
                                      </p:cBhvr>
                                    </p:animEffect>
                                  </p:childTnLst>
                                </p:cTn>
                              </p:par>
                            </p:childTnLst>
                          </p:cTn>
                        </p:par>
                      </p:childTnLst>
                    </p:cTn>
                  </p:par>
                  <p:par>
                    <p:cTn id="86" fill="hold">
                      <p:stCondLst>
                        <p:cond delay="indefinite"/>
                      </p:stCondLst>
                      <p:childTnLst>
                        <p:par>
                          <p:cTn id="87" fill="hold">
                            <p:stCondLst>
                              <p:cond delay="0"/>
                            </p:stCondLst>
                            <p:childTnLst>
                              <p:par>
                                <p:cTn id="88" presetID="22" presetClass="entr" presetSubtype="4" fill="hold" grpId="0" nodeType="clickEffect">
                                  <p:stCondLst>
                                    <p:cond delay="0"/>
                                  </p:stCondLst>
                                  <p:childTnLst>
                                    <p:set>
                                      <p:cBhvr>
                                        <p:cTn id="89" dur="1" fill="hold">
                                          <p:stCondLst>
                                            <p:cond delay="0"/>
                                          </p:stCondLst>
                                        </p:cTn>
                                        <p:tgtEl>
                                          <p:spTgt spid="60"/>
                                        </p:tgtEl>
                                        <p:attrNameLst>
                                          <p:attrName>style.visibility</p:attrName>
                                        </p:attrNameLst>
                                      </p:cBhvr>
                                      <p:to>
                                        <p:strVal val="visible"/>
                                      </p:to>
                                    </p:set>
                                    <p:animEffect transition="in" filter="wipe(down)">
                                      <p:cBhvr>
                                        <p:cTn id="90" dur="500"/>
                                        <p:tgtEl>
                                          <p:spTgt spid="60"/>
                                        </p:tgtEl>
                                      </p:cBhvr>
                                    </p:animEffect>
                                  </p:childTnLst>
                                </p:cTn>
                              </p:par>
                              <p:par>
                                <p:cTn id="91" presetID="22" presetClass="entr" presetSubtype="4" fill="hold" grpId="0" nodeType="withEffect">
                                  <p:stCondLst>
                                    <p:cond delay="0"/>
                                  </p:stCondLst>
                                  <p:childTnLst>
                                    <p:set>
                                      <p:cBhvr>
                                        <p:cTn id="92" dur="1" fill="hold">
                                          <p:stCondLst>
                                            <p:cond delay="0"/>
                                          </p:stCondLst>
                                        </p:cTn>
                                        <p:tgtEl>
                                          <p:spTgt spid="19"/>
                                        </p:tgtEl>
                                        <p:attrNameLst>
                                          <p:attrName>style.visibility</p:attrName>
                                        </p:attrNameLst>
                                      </p:cBhvr>
                                      <p:to>
                                        <p:strVal val="visible"/>
                                      </p:to>
                                    </p:set>
                                    <p:animEffect transition="in" filter="wipe(down)">
                                      <p:cBhvr>
                                        <p:cTn id="93" dur="500"/>
                                        <p:tgtEl>
                                          <p:spTgt spid="19"/>
                                        </p:tgtEl>
                                      </p:cBhvr>
                                    </p:animEffect>
                                  </p:childTnLst>
                                </p:cTn>
                              </p:par>
                            </p:childTnLst>
                          </p:cTn>
                        </p:par>
                      </p:childTnLst>
                    </p:cTn>
                  </p:par>
                  <p:par>
                    <p:cTn id="94" fill="hold">
                      <p:stCondLst>
                        <p:cond delay="indefinite"/>
                      </p:stCondLst>
                      <p:childTnLst>
                        <p:par>
                          <p:cTn id="95" fill="hold">
                            <p:stCondLst>
                              <p:cond delay="0"/>
                            </p:stCondLst>
                            <p:childTnLst>
                              <p:par>
                                <p:cTn id="96" presetID="22" presetClass="entr" presetSubtype="4" fill="hold" grpId="0" nodeType="clickEffect">
                                  <p:stCondLst>
                                    <p:cond delay="0"/>
                                  </p:stCondLst>
                                  <p:childTnLst>
                                    <p:set>
                                      <p:cBhvr>
                                        <p:cTn id="97" dur="1" fill="hold">
                                          <p:stCondLst>
                                            <p:cond delay="0"/>
                                          </p:stCondLst>
                                        </p:cTn>
                                        <p:tgtEl>
                                          <p:spTgt spid="21"/>
                                        </p:tgtEl>
                                        <p:attrNameLst>
                                          <p:attrName>style.visibility</p:attrName>
                                        </p:attrNameLst>
                                      </p:cBhvr>
                                      <p:to>
                                        <p:strVal val="visible"/>
                                      </p:to>
                                    </p:set>
                                    <p:animEffect transition="in" filter="wipe(down)">
                                      <p:cBhvr>
                                        <p:cTn id="98" dur="500"/>
                                        <p:tgtEl>
                                          <p:spTgt spid="21"/>
                                        </p:tgtEl>
                                      </p:cBhvr>
                                    </p:animEffect>
                                  </p:childTnLst>
                                </p:cTn>
                              </p:par>
                              <p:par>
                                <p:cTn id="99" presetID="22" presetClass="entr" presetSubtype="4" fill="hold" grpId="0" nodeType="withEffect">
                                  <p:stCondLst>
                                    <p:cond delay="0"/>
                                  </p:stCondLst>
                                  <p:childTnLst>
                                    <p:set>
                                      <p:cBhvr>
                                        <p:cTn id="100" dur="1" fill="hold">
                                          <p:stCondLst>
                                            <p:cond delay="0"/>
                                          </p:stCondLst>
                                        </p:cTn>
                                        <p:tgtEl>
                                          <p:spTgt spid="15"/>
                                        </p:tgtEl>
                                        <p:attrNameLst>
                                          <p:attrName>style.visibility</p:attrName>
                                        </p:attrNameLst>
                                      </p:cBhvr>
                                      <p:to>
                                        <p:strVal val="visible"/>
                                      </p:to>
                                    </p:set>
                                    <p:animEffect transition="in" filter="wipe(down)">
                                      <p:cBhvr>
                                        <p:cTn id="101" dur="500"/>
                                        <p:tgtEl>
                                          <p:spTgt spid="15"/>
                                        </p:tgtEl>
                                      </p:cBhvr>
                                    </p:animEffect>
                                  </p:childTnLst>
                                </p:cTn>
                              </p:par>
                            </p:childTnLst>
                          </p:cTn>
                        </p:par>
                      </p:childTnLst>
                    </p:cTn>
                  </p:par>
                  <p:par>
                    <p:cTn id="102" fill="hold">
                      <p:stCondLst>
                        <p:cond delay="indefinite"/>
                      </p:stCondLst>
                      <p:childTnLst>
                        <p:par>
                          <p:cTn id="103" fill="hold">
                            <p:stCondLst>
                              <p:cond delay="0"/>
                            </p:stCondLst>
                            <p:childTnLst>
                              <p:par>
                                <p:cTn id="104" presetID="22" presetClass="entr" presetSubtype="1" fill="hold" grpId="0" nodeType="clickEffect">
                                  <p:stCondLst>
                                    <p:cond delay="0"/>
                                  </p:stCondLst>
                                  <p:childTnLst>
                                    <p:set>
                                      <p:cBhvr>
                                        <p:cTn id="105" dur="1" fill="hold">
                                          <p:stCondLst>
                                            <p:cond delay="0"/>
                                          </p:stCondLst>
                                        </p:cTn>
                                        <p:tgtEl>
                                          <p:spTgt spid="67"/>
                                        </p:tgtEl>
                                        <p:attrNameLst>
                                          <p:attrName>style.visibility</p:attrName>
                                        </p:attrNameLst>
                                      </p:cBhvr>
                                      <p:to>
                                        <p:strVal val="visible"/>
                                      </p:to>
                                    </p:set>
                                    <p:animEffect transition="in" filter="wipe(up)">
                                      <p:cBhvr>
                                        <p:cTn id="106" dur="500"/>
                                        <p:tgtEl>
                                          <p:spTgt spid="67"/>
                                        </p:tgtEl>
                                      </p:cBhvr>
                                    </p:animEffect>
                                  </p:childTnLst>
                                </p:cTn>
                              </p:par>
                            </p:childTnLst>
                          </p:cTn>
                        </p:par>
                        <p:par>
                          <p:cTn id="107" fill="hold">
                            <p:stCondLst>
                              <p:cond delay="500"/>
                            </p:stCondLst>
                            <p:childTnLst>
                              <p:par>
                                <p:cTn id="108" presetID="22" presetClass="entr" presetSubtype="1" fill="hold" grpId="0" nodeType="afterEffect">
                                  <p:stCondLst>
                                    <p:cond delay="0"/>
                                  </p:stCondLst>
                                  <p:childTnLst>
                                    <p:set>
                                      <p:cBhvr>
                                        <p:cTn id="109" dur="1" fill="hold">
                                          <p:stCondLst>
                                            <p:cond delay="0"/>
                                          </p:stCondLst>
                                        </p:cTn>
                                        <p:tgtEl>
                                          <p:spTgt spid="34"/>
                                        </p:tgtEl>
                                        <p:attrNameLst>
                                          <p:attrName>style.visibility</p:attrName>
                                        </p:attrNameLst>
                                      </p:cBhvr>
                                      <p:to>
                                        <p:strVal val="visible"/>
                                      </p:to>
                                    </p:set>
                                    <p:animEffect transition="in" filter="wipe(up)">
                                      <p:cBhvr>
                                        <p:cTn id="110" dur="500"/>
                                        <p:tgtEl>
                                          <p:spTgt spid="34"/>
                                        </p:tgtEl>
                                      </p:cBhvr>
                                    </p:animEffect>
                                  </p:childTnLst>
                                </p:cTn>
                              </p:par>
                            </p:childTnLst>
                          </p:cTn>
                        </p:par>
                      </p:childTnLst>
                    </p:cTn>
                  </p:par>
                  <p:par>
                    <p:cTn id="111" fill="hold">
                      <p:stCondLst>
                        <p:cond delay="indefinite"/>
                      </p:stCondLst>
                      <p:childTnLst>
                        <p:par>
                          <p:cTn id="112" fill="hold">
                            <p:stCondLst>
                              <p:cond delay="0"/>
                            </p:stCondLst>
                            <p:childTnLst>
                              <p:par>
                                <p:cTn id="113" presetID="22" presetClass="entr" presetSubtype="1" fill="hold" grpId="0" nodeType="clickEffect">
                                  <p:stCondLst>
                                    <p:cond delay="0"/>
                                  </p:stCondLst>
                                  <p:childTnLst>
                                    <p:set>
                                      <p:cBhvr>
                                        <p:cTn id="114" dur="1" fill="hold">
                                          <p:stCondLst>
                                            <p:cond delay="0"/>
                                          </p:stCondLst>
                                        </p:cTn>
                                        <p:tgtEl>
                                          <p:spTgt spid="70"/>
                                        </p:tgtEl>
                                        <p:attrNameLst>
                                          <p:attrName>style.visibility</p:attrName>
                                        </p:attrNameLst>
                                      </p:cBhvr>
                                      <p:to>
                                        <p:strVal val="visible"/>
                                      </p:to>
                                    </p:set>
                                    <p:animEffect transition="in" filter="wipe(up)">
                                      <p:cBhvr>
                                        <p:cTn id="115" dur="500"/>
                                        <p:tgtEl>
                                          <p:spTgt spid="70"/>
                                        </p:tgtEl>
                                      </p:cBhvr>
                                    </p:animEffect>
                                  </p:childTnLst>
                                </p:cTn>
                              </p:par>
                            </p:childTnLst>
                          </p:cTn>
                        </p:par>
                        <p:par>
                          <p:cTn id="116" fill="hold">
                            <p:stCondLst>
                              <p:cond delay="500"/>
                            </p:stCondLst>
                            <p:childTnLst>
                              <p:par>
                                <p:cTn id="117" presetID="22" presetClass="entr" presetSubtype="1" fill="hold" grpId="0" nodeType="afterEffect">
                                  <p:stCondLst>
                                    <p:cond delay="0"/>
                                  </p:stCondLst>
                                  <p:childTnLst>
                                    <p:set>
                                      <p:cBhvr>
                                        <p:cTn id="118" dur="1" fill="hold">
                                          <p:stCondLst>
                                            <p:cond delay="0"/>
                                          </p:stCondLst>
                                        </p:cTn>
                                        <p:tgtEl>
                                          <p:spTgt spid="44"/>
                                        </p:tgtEl>
                                        <p:attrNameLst>
                                          <p:attrName>style.visibility</p:attrName>
                                        </p:attrNameLst>
                                      </p:cBhvr>
                                      <p:to>
                                        <p:strVal val="visible"/>
                                      </p:to>
                                    </p:set>
                                    <p:animEffect transition="in" filter="wipe(up)">
                                      <p:cBhvr>
                                        <p:cTn id="119" dur="500"/>
                                        <p:tgtEl>
                                          <p:spTgt spid="44"/>
                                        </p:tgtEl>
                                      </p:cBhvr>
                                    </p:animEffect>
                                  </p:childTnLst>
                                </p:cTn>
                              </p:par>
                            </p:childTnLst>
                          </p:cTn>
                        </p:par>
                      </p:childTnLst>
                    </p:cTn>
                  </p:par>
                  <p:par>
                    <p:cTn id="120" fill="hold">
                      <p:stCondLst>
                        <p:cond delay="indefinite"/>
                      </p:stCondLst>
                      <p:childTnLst>
                        <p:par>
                          <p:cTn id="121" fill="hold">
                            <p:stCondLst>
                              <p:cond delay="0"/>
                            </p:stCondLst>
                            <p:childTnLst>
                              <p:par>
                                <p:cTn id="122" presetID="22" presetClass="entr" presetSubtype="4" fill="hold" grpId="0" nodeType="clickEffect">
                                  <p:stCondLst>
                                    <p:cond delay="0"/>
                                  </p:stCondLst>
                                  <p:childTnLst>
                                    <p:set>
                                      <p:cBhvr>
                                        <p:cTn id="123" dur="1" fill="hold">
                                          <p:stCondLst>
                                            <p:cond delay="0"/>
                                          </p:stCondLst>
                                        </p:cTn>
                                        <p:tgtEl>
                                          <p:spTgt spid="53"/>
                                        </p:tgtEl>
                                        <p:attrNameLst>
                                          <p:attrName>style.visibility</p:attrName>
                                        </p:attrNameLst>
                                      </p:cBhvr>
                                      <p:to>
                                        <p:strVal val="visible"/>
                                      </p:to>
                                    </p:set>
                                    <p:animEffect transition="in" filter="wipe(down)">
                                      <p:cBhvr>
                                        <p:cTn id="124" dur="500"/>
                                        <p:tgtEl>
                                          <p:spTgt spid="53"/>
                                        </p:tgtEl>
                                      </p:cBhvr>
                                    </p:animEffect>
                                  </p:childTnLst>
                                </p:cTn>
                              </p:par>
                              <p:par>
                                <p:cTn id="125" presetID="22" presetClass="entr" presetSubtype="4" fill="hold" grpId="0" nodeType="withEffect">
                                  <p:stCondLst>
                                    <p:cond delay="0"/>
                                  </p:stCondLst>
                                  <p:childTnLst>
                                    <p:set>
                                      <p:cBhvr>
                                        <p:cTn id="126" dur="1" fill="hold">
                                          <p:stCondLst>
                                            <p:cond delay="0"/>
                                          </p:stCondLst>
                                        </p:cTn>
                                        <p:tgtEl>
                                          <p:spTgt spid="43"/>
                                        </p:tgtEl>
                                        <p:attrNameLst>
                                          <p:attrName>style.visibility</p:attrName>
                                        </p:attrNameLst>
                                      </p:cBhvr>
                                      <p:to>
                                        <p:strVal val="visible"/>
                                      </p:to>
                                    </p:set>
                                    <p:animEffect transition="in" filter="wipe(down)">
                                      <p:cBhvr>
                                        <p:cTn id="127" dur="500"/>
                                        <p:tgtEl>
                                          <p:spTgt spid="43"/>
                                        </p:tgtEl>
                                      </p:cBhvr>
                                    </p:animEffect>
                                  </p:childTnLst>
                                </p:cTn>
                              </p:par>
                            </p:childTnLst>
                          </p:cTn>
                        </p:par>
                      </p:childTnLst>
                    </p:cTn>
                  </p:par>
                  <p:par>
                    <p:cTn id="128" fill="hold">
                      <p:stCondLst>
                        <p:cond delay="indefinite"/>
                      </p:stCondLst>
                      <p:childTnLst>
                        <p:par>
                          <p:cTn id="129" fill="hold">
                            <p:stCondLst>
                              <p:cond delay="0"/>
                            </p:stCondLst>
                            <p:childTnLst>
                              <p:par>
                                <p:cTn id="130" presetID="22" presetClass="entr" presetSubtype="1" fill="hold" grpId="0" nodeType="clickEffect">
                                  <p:stCondLst>
                                    <p:cond delay="0"/>
                                  </p:stCondLst>
                                  <p:childTnLst>
                                    <p:set>
                                      <p:cBhvr>
                                        <p:cTn id="131" dur="1" fill="hold">
                                          <p:stCondLst>
                                            <p:cond delay="0"/>
                                          </p:stCondLst>
                                        </p:cTn>
                                        <p:tgtEl>
                                          <p:spTgt spid="71"/>
                                        </p:tgtEl>
                                        <p:attrNameLst>
                                          <p:attrName>style.visibility</p:attrName>
                                        </p:attrNameLst>
                                      </p:cBhvr>
                                      <p:to>
                                        <p:strVal val="visible"/>
                                      </p:to>
                                    </p:set>
                                    <p:animEffect transition="in" filter="wipe(up)">
                                      <p:cBhvr>
                                        <p:cTn id="132" dur="500"/>
                                        <p:tgtEl>
                                          <p:spTgt spid="71"/>
                                        </p:tgtEl>
                                      </p:cBhvr>
                                    </p:animEffect>
                                  </p:childTnLst>
                                </p:cTn>
                              </p:par>
                            </p:childTnLst>
                          </p:cTn>
                        </p:par>
                        <p:par>
                          <p:cTn id="133" fill="hold">
                            <p:stCondLst>
                              <p:cond delay="500"/>
                            </p:stCondLst>
                            <p:childTnLst>
                              <p:par>
                                <p:cTn id="134" presetID="22" presetClass="entr" presetSubtype="1" fill="hold" grpId="0" nodeType="afterEffect">
                                  <p:stCondLst>
                                    <p:cond delay="0"/>
                                  </p:stCondLst>
                                  <p:childTnLst>
                                    <p:set>
                                      <p:cBhvr>
                                        <p:cTn id="135" dur="1" fill="hold">
                                          <p:stCondLst>
                                            <p:cond delay="0"/>
                                          </p:stCondLst>
                                        </p:cTn>
                                        <p:tgtEl>
                                          <p:spTgt spid="45"/>
                                        </p:tgtEl>
                                        <p:attrNameLst>
                                          <p:attrName>style.visibility</p:attrName>
                                        </p:attrNameLst>
                                      </p:cBhvr>
                                      <p:to>
                                        <p:strVal val="visible"/>
                                      </p:to>
                                    </p:set>
                                    <p:animEffect transition="in" filter="wipe(up)">
                                      <p:cBhvr>
                                        <p:cTn id="136" dur="500"/>
                                        <p:tgtEl>
                                          <p:spTgt spid="45"/>
                                        </p:tgtEl>
                                      </p:cBhvr>
                                    </p:animEffect>
                                  </p:childTnLst>
                                </p:cTn>
                              </p:par>
                            </p:childTnLst>
                          </p:cTn>
                        </p:par>
                      </p:childTnLst>
                    </p:cTn>
                  </p:par>
                  <p:par>
                    <p:cTn id="137" fill="hold">
                      <p:stCondLst>
                        <p:cond delay="indefinite"/>
                      </p:stCondLst>
                      <p:childTnLst>
                        <p:par>
                          <p:cTn id="138" fill="hold">
                            <p:stCondLst>
                              <p:cond delay="0"/>
                            </p:stCondLst>
                            <p:childTnLst>
                              <p:par>
                                <p:cTn id="139" presetID="22" presetClass="entr" presetSubtype="4" fill="hold" grpId="0" nodeType="clickEffect">
                                  <p:stCondLst>
                                    <p:cond delay="0"/>
                                  </p:stCondLst>
                                  <p:childTnLst>
                                    <p:set>
                                      <p:cBhvr>
                                        <p:cTn id="140" dur="1" fill="hold">
                                          <p:stCondLst>
                                            <p:cond delay="0"/>
                                          </p:stCondLst>
                                        </p:cTn>
                                        <p:tgtEl>
                                          <p:spTgt spid="54"/>
                                        </p:tgtEl>
                                        <p:attrNameLst>
                                          <p:attrName>style.visibility</p:attrName>
                                        </p:attrNameLst>
                                      </p:cBhvr>
                                      <p:to>
                                        <p:strVal val="visible"/>
                                      </p:to>
                                    </p:set>
                                    <p:animEffect transition="in" filter="wipe(down)">
                                      <p:cBhvr>
                                        <p:cTn id="141" dur="500"/>
                                        <p:tgtEl>
                                          <p:spTgt spid="54"/>
                                        </p:tgtEl>
                                      </p:cBhvr>
                                    </p:animEffect>
                                  </p:childTnLst>
                                </p:cTn>
                              </p:par>
                              <p:par>
                                <p:cTn id="142" presetID="22" presetClass="entr" presetSubtype="4" fill="hold" grpId="0" nodeType="withEffect">
                                  <p:stCondLst>
                                    <p:cond delay="0"/>
                                  </p:stCondLst>
                                  <p:childTnLst>
                                    <p:set>
                                      <p:cBhvr>
                                        <p:cTn id="143" dur="1" fill="hold">
                                          <p:stCondLst>
                                            <p:cond delay="0"/>
                                          </p:stCondLst>
                                        </p:cTn>
                                        <p:tgtEl>
                                          <p:spTgt spid="42"/>
                                        </p:tgtEl>
                                        <p:attrNameLst>
                                          <p:attrName>style.visibility</p:attrName>
                                        </p:attrNameLst>
                                      </p:cBhvr>
                                      <p:to>
                                        <p:strVal val="visible"/>
                                      </p:to>
                                    </p:set>
                                    <p:animEffect transition="in" filter="wipe(down)">
                                      <p:cBhvr>
                                        <p:cTn id="144" dur="500"/>
                                        <p:tgtEl>
                                          <p:spTgt spid="42"/>
                                        </p:tgtEl>
                                      </p:cBhvr>
                                    </p:animEffect>
                                  </p:childTnLst>
                                </p:cTn>
                              </p:par>
                            </p:childTnLst>
                          </p:cTn>
                        </p:par>
                        <p:par>
                          <p:cTn id="145" fill="hold">
                            <p:stCondLst>
                              <p:cond delay="500"/>
                            </p:stCondLst>
                            <p:childTnLst>
                              <p:par>
                                <p:cTn id="146" presetID="22" presetClass="entr" presetSubtype="4" fill="hold" grpId="0" nodeType="afterEffect">
                                  <p:stCondLst>
                                    <p:cond delay="0"/>
                                  </p:stCondLst>
                                  <p:childTnLst>
                                    <p:set>
                                      <p:cBhvr>
                                        <p:cTn id="147" dur="1" fill="hold">
                                          <p:stCondLst>
                                            <p:cond delay="0"/>
                                          </p:stCondLst>
                                        </p:cTn>
                                        <p:tgtEl>
                                          <p:spTgt spid="22"/>
                                        </p:tgtEl>
                                        <p:attrNameLst>
                                          <p:attrName>style.visibility</p:attrName>
                                        </p:attrNameLst>
                                      </p:cBhvr>
                                      <p:to>
                                        <p:strVal val="visible"/>
                                      </p:to>
                                    </p:set>
                                    <p:animEffect transition="in" filter="wipe(down)">
                                      <p:cBhvr>
                                        <p:cTn id="148" dur="500"/>
                                        <p:tgtEl>
                                          <p:spTgt spid="22"/>
                                        </p:tgtEl>
                                      </p:cBhvr>
                                    </p:animEffect>
                                  </p:childTnLst>
                                </p:cTn>
                              </p:par>
                            </p:childTnLst>
                          </p:cTn>
                        </p:par>
                        <p:par>
                          <p:cTn id="149" fill="hold">
                            <p:stCondLst>
                              <p:cond delay="1000"/>
                            </p:stCondLst>
                            <p:childTnLst>
                              <p:par>
                                <p:cTn id="150" presetID="22" presetClass="entr" presetSubtype="4" fill="hold" grpId="0" nodeType="afterEffect">
                                  <p:stCondLst>
                                    <p:cond delay="0"/>
                                  </p:stCondLst>
                                  <p:childTnLst>
                                    <p:set>
                                      <p:cBhvr>
                                        <p:cTn id="151" dur="1" fill="hold">
                                          <p:stCondLst>
                                            <p:cond delay="0"/>
                                          </p:stCondLst>
                                        </p:cTn>
                                        <p:tgtEl>
                                          <p:spTgt spid="16"/>
                                        </p:tgtEl>
                                        <p:attrNameLst>
                                          <p:attrName>style.visibility</p:attrName>
                                        </p:attrNameLst>
                                      </p:cBhvr>
                                      <p:to>
                                        <p:strVal val="visible"/>
                                      </p:to>
                                    </p:set>
                                    <p:animEffect transition="in" filter="wipe(down)">
                                      <p:cBhvr>
                                        <p:cTn id="152" dur="500"/>
                                        <p:tgtEl>
                                          <p:spTgt spid="16"/>
                                        </p:tgtEl>
                                      </p:cBhvr>
                                    </p:animEffect>
                                  </p:childTnLst>
                                </p:cTn>
                              </p:par>
                            </p:childTnLst>
                          </p:cTn>
                        </p:par>
                        <p:par>
                          <p:cTn id="153" fill="hold">
                            <p:stCondLst>
                              <p:cond delay="1500"/>
                            </p:stCondLst>
                            <p:childTnLst>
                              <p:par>
                                <p:cTn id="154" presetID="22" presetClass="entr" presetSubtype="4" fill="hold" grpId="0" nodeType="afterEffect">
                                  <p:stCondLst>
                                    <p:cond delay="0"/>
                                  </p:stCondLst>
                                  <p:childTnLst>
                                    <p:set>
                                      <p:cBhvr>
                                        <p:cTn id="155" dur="1" fill="hold">
                                          <p:stCondLst>
                                            <p:cond delay="0"/>
                                          </p:stCondLst>
                                        </p:cTn>
                                        <p:tgtEl>
                                          <p:spTgt spid="12"/>
                                        </p:tgtEl>
                                        <p:attrNameLst>
                                          <p:attrName>style.visibility</p:attrName>
                                        </p:attrNameLst>
                                      </p:cBhvr>
                                      <p:to>
                                        <p:strVal val="visible"/>
                                      </p:to>
                                    </p:set>
                                    <p:animEffect transition="in" filter="wipe(down)">
                                      <p:cBhvr>
                                        <p:cTn id="156" dur="500"/>
                                        <p:tgtEl>
                                          <p:spTgt spid="12"/>
                                        </p:tgtEl>
                                      </p:cBhvr>
                                    </p:animEffect>
                                  </p:childTnLst>
                                </p:cTn>
                              </p:par>
                            </p:childTnLst>
                          </p:cTn>
                        </p:par>
                        <p:par>
                          <p:cTn id="157" fill="hold">
                            <p:stCondLst>
                              <p:cond delay="2000"/>
                            </p:stCondLst>
                            <p:childTnLst>
                              <p:par>
                                <p:cTn id="158" presetID="22" presetClass="entr" presetSubtype="4" fill="hold" grpId="0" nodeType="afterEffect">
                                  <p:stCondLst>
                                    <p:cond delay="0"/>
                                  </p:stCondLst>
                                  <p:childTnLst>
                                    <p:set>
                                      <p:cBhvr>
                                        <p:cTn id="159" dur="1" fill="hold">
                                          <p:stCondLst>
                                            <p:cond delay="0"/>
                                          </p:stCondLst>
                                        </p:cTn>
                                        <p:tgtEl>
                                          <p:spTgt spid="13"/>
                                        </p:tgtEl>
                                        <p:attrNameLst>
                                          <p:attrName>style.visibility</p:attrName>
                                        </p:attrNameLst>
                                      </p:cBhvr>
                                      <p:to>
                                        <p:strVal val="visible"/>
                                      </p:to>
                                    </p:set>
                                    <p:animEffect transition="in" filter="wipe(down)">
                                      <p:cBhvr>
                                        <p:cTn id="160" dur="500"/>
                                        <p:tgtEl>
                                          <p:spTgt spid="13"/>
                                        </p:tgtEl>
                                      </p:cBhvr>
                                    </p:animEffect>
                                  </p:childTnLst>
                                </p:cTn>
                              </p:par>
                            </p:childTnLst>
                          </p:cTn>
                        </p:par>
                        <p:par>
                          <p:cTn id="161" fill="hold">
                            <p:stCondLst>
                              <p:cond delay="2500"/>
                            </p:stCondLst>
                            <p:childTnLst>
                              <p:par>
                                <p:cTn id="162" presetID="22" presetClass="entr" presetSubtype="1" fill="hold" grpId="0" nodeType="afterEffect">
                                  <p:stCondLst>
                                    <p:cond delay="0"/>
                                  </p:stCondLst>
                                  <p:childTnLst>
                                    <p:set>
                                      <p:cBhvr>
                                        <p:cTn id="163" dur="1" fill="hold">
                                          <p:stCondLst>
                                            <p:cond delay="0"/>
                                          </p:stCondLst>
                                        </p:cTn>
                                        <p:tgtEl>
                                          <p:spTgt spid="74"/>
                                        </p:tgtEl>
                                        <p:attrNameLst>
                                          <p:attrName>style.visibility</p:attrName>
                                        </p:attrNameLst>
                                      </p:cBhvr>
                                      <p:to>
                                        <p:strVal val="visible"/>
                                      </p:to>
                                    </p:set>
                                    <p:animEffect transition="in" filter="wipe(up)">
                                      <p:cBhvr>
                                        <p:cTn id="164" dur="500"/>
                                        <p:tgtEl>
                                          <p:spTgt spid="74"/>
                                        </p:tgtEl>
                                      </p:cBhvr>
                                    </p:animEffect>
                                  </p:childTnLst>
                                </p:cTn>
                              </p:par>
                            </p:childTnLst>
                          </p:cTn>
                        </p:par>
                        <p:par>
                          <p:cTn id="165" fill="hold">
                            <p:stCondLst>
                              <p:cond delay="3000"/>
                            </p:stCondLst>
                            <p:childTnLst>
                              <p:par>
                                <p:cTn id="166" presetID="22" presetClass="entr" presetSubtype="1" fill="hold" grpId="0" nodeType="afterEffect">
                                  <p:stCondLst>
                                    <p:cond delay="0"/>
                                  </p:stCondLst>
                                  <p:childTnLst>
                                    <p:set>
                                      <p:cBhvr>
                                        <p:cTn id="167" dur="1" fill="hold">
                                          <p:stCondLst>
                                            <p:cond delay="0"/>
                                          </p:stCondLst>
                                        </p:cTn>
                                        <p:tgtEl>
                                          <p:spTgt spid="32"/>
                                        </p:tgtEl>
                                        <p:attrNameLst>
                                          <p:attrName>style.visibility</p:attrName>
                                        </p:attrNameLst>
                                      </p:cBhvr>
                                      <p:to>
                                        <p:strVal val="visible"/>
                                      </p:to>
                                    </p:set>
                                    <p:animEffect transition="in" filter="wipe(up)">
                                      <p:cBhvr>
                                        <p:cTn id="168" dur="500"/>
                                        <p:tgtEl>
                                          <p:spTgt spid="32"/>
                                        </p:tgtEl>
                                      </p:cBhvr>
                                    </p:animEffect>
                                  </p:childTnLst>
                                </p:cTn>
                              </p:par>
                            </p:childTnLst>
                          </p:cTn>
                        </p:par>
                        <p:par>
                          <p:cTn id="169" fill="hold">
                            <p:stCondLst>
                              <p:cond delay="3500"/>
                            </p:stCondLst>
                            <p:childTnLst>
                              <p:par>
                                <p:cTn id="170" presetID="22" presetClass="entr" presetSubtype="1" fill="hold" grpId="0" nodeType="afterEffect">
                                  <p:stCondLst>
                                    <p:cond delay="500"/>
                                  </p:stCondLst>
                                  <p:childTnLst>
                                    <p:set>
                                      <p:cBhvr>
                                        <p:cTn id="171" dur="1" fill="hold">
                                          <p:stCondLst>
                                            <p:cond delay="0"/>
                                          </p:stCondLst>
                                        </p:cTn>
                                        <p:tgtEl>
                                          <p:spTgt spid="68"/>
                                        </p:tgtEl>
                                        <p:attrNameLst>
                                          <p:attrName>style.visibility</p:attrName>
                                        </p:attrNameLst>
                                      </p:cBhvr>
                                      <p:to>
                                        <p:strVal val="visible"/>
                                      </p:to>
                                    </p:set>
                                    <p:animEffect transition="in" filter="wipe(up)">
                                      <p:cBhvr>
                                        <p:cTn id="172" dur="500"/>
                                        <p:tgtEl>
                                          <p:spTgt spid="68"/>
                                        </p:tgtEl>
                                      </p:cBhvr>
                                    </p:animEffect>
                                  </p:childTnLst>
                                </p:cTn>
                              </p:par>
                            </p:childTnLst>
                          </p:cTn>
                        </p:par>
                        <p:par>
                          <p:cTn id="173" fill="hold">
                            <p:stCondLst>
                              <p:cond delay="4500"/>
                            </p:stCondLst>
                            <p:childTnLst>
                              <p:par>
                                <p:cTn id="174" presetID="22" presetClass="entr" presetSubtype="1" fill="hold" grpId="0" nodeType="afterEffect">
                                  <p:stCondLst>
                                    <p:cond delay="0"/>
                                  </p:stCondLst>
                                  <p:childTnLst>
                                    <p:set>
                                      <p:cBhvr>
                                        <p:cTn id="175" dur="1" fill="hold">
                                          <p:stCondLst>
                                            <p:cond delay="0"/>
                                          </p:stCondLst>
                                        </p:cTn>
                                        <p:tgtEl>
                                          <p:spTgt spid="35"/>
                                        </p:tgtEl>
                                        <p:attrNameLst>
                                          <p:attrName>style.visibility</p:attrName>
                                        </p:attrNameLst>
                                      </p:cBhvr>
                                      <p:to>
                                        <p:strVal val="visible"/>
                                      </p:to>
                                    </p:set>
                                    <p:animEffect transition="in" filter="wipe(up)">
                                      <p:cBhvr>
                                        <p:cTn id="176" dur="500"/>
                                        <p:tgtEl>
                                          <p:spTgt spid="35"/>
                                        </p:tgtEl>
                                      </p:cBhvr>
                                    </p:animEffect>
                                  </p:childTnLst>
                                </p:cTn>
                              </p:par>
                            </p:childTnLst>
                          </p:cTn>
                        </p:par>
                        <p:par>
                          <p:cTn id="177" fill="hold">
                            <p:stCondLst>
                              <p:cond delay="5000"/>
                            </p:stCondLst>
                            <p:childTnLst>
                              <p:par>
                                <p:cTn id="178" presetID="22" presetClass="entr" presetSubtype="1" fill="hold" grpId="0" nodeType="afterEffect">
                                  <p:stCondLst>
                                    <p:cond delay="0"/>
                                  </p:stCondLst>
                                  <p:childTnLst>
                                    <p:set>
                                      <p:cBhvr>
                                        <p:cTn id="179" dur="1" fill="hold">
                                          <p:stCondLst>
                                            <p:cond delay="0"/>
                                          </p:stCondLst>
                                        </p:cTn>
                                        <p:tgtEl>
                                          <p:spTgt spid="72"/>
                                        </p:tgtEl>
                                        <p:attrNameLst>
                                          <p:attrName>style.visibility</p:attrName>
                                        </p:attrNameLst>
                                      </p:cBhvr>
                                      <p:to>
                                        <p:strVal val="visible"/>
                                      </p:to>
                                    </p:set>
                                    <p:animEffect transition="in" filter="wipe(up)">
                                      <p:cBhvr>
                                        <p:cTn id="180" dur="500"/>
                                        <p:tgtEl>
                                          <p:spTgt spid="72"/>
                                        </p:tgtEl>
                                      </p:cBhvr>
                                    </p:animEffect>
                                  </p:childTnLst>
                                </p:cTn>
                              </p:par>
                            </p:childTnLst>
                          </p:cTn>
                        </p:par>
                        <p:par>
                          <p:cTn id="181" fill="hold">
                            <p:stCondLst>
                              <p:cond delay="5500"/>
                            </p:stCondLst>
                            <p:childTnLst>
                              <p:par>
                                <p:cTn id="182" presetID="22" presetClass="entr" presetSubtype="1" fill="hold" grpId="0" nodeType="afterEffect">
                                  <p:stCondLst>
                                    <p:cond delay="0"/>
                                  </p:stCondLst>
                                  <p:childTnLst>
                                    <p:set>
                                      <p:cBhvr>
                                        <p:cTn id="183" dur="1" fill="hold">
                                          <p:stCondLst>
                                            <p:cond delay="0"/>
                                          </p:stCondLst>
                                        </p:cTn>
                                        <p:tgtEl>
                                          <p:spTgt spid="49"/>
                                        </p:tgtEl>
                                        <p:attrNameLst>
                                          <p:attrName>style.visibility</p:attrName>
                                        </p:attrNameLst>
                                      </p:cBhvr>
                                      <p:to>
                                        <p:strVal val="visible"/>
                                      </p:to>
                                    </p:set>
                                    <p:animEffect transition="in" filter="wipe(up)">
                                      <p:cBhvr>
                                        <p:cTn id="184" dur="500"/>
                                        <p:tgtEl>
                                          <p:spTgt spid="49"/>
                                        </p:tgtEl>
                                      </p:cBhvr>
                                    </p:animEffect>
                                  </p:childTnLst>
                                </p:cTn>
                              </p:par>
                            </p:childTnLst>
                          </p:cTn>
                        </p:par>
                        <p:par>
                          <p:cTn id="185" fill="hold">
                            <p:stCondLst>
                              <p:cond delay="6000"/>
                            </p:stCondLst>
                            <p:childTnLst>
                              <p:par>
                                <p:cTn id="186" presetID="22" presetClass="entr" presetSubtype="4" fill="hold" grpId="0" nodeType="afterEffect">
                                  <p:stCondLst>
                                    <p:cond delay="500"/>
                                  </p:stCondLst>
                                  <p:childTnLst>
                                    <p:set>
                                      <p:cBhvr>
                                        <p:cTn id="187" dur="1" fill="hold">
                                          <p:stCondLst>
                                            <p:cond delay="0"/>
                                          </p:stCondLst>
                                        </p:cTn>
                                        <p:tgtEl>
                                          <p:spTgt spid="51"/>
                                        </p:tgtEl>
                                        <p:attrNameLst>
                                          <p:attrName>style.visibility</p:attrName>
                                        </p:attrNameLst>
                                      </p:cBhvr>
                                      <p:to>
                                        <p:strVal val="visible"/>
                                      </p:to>
                                    </p:set>
                                    <p:animEffect transition="in" filter="wipe(down)">
                                      <p:cBhvr>
                                        <p:cTn id="188" dur="500"/>
                                        <p:tgtEl>
                                          <p:spTgt spid="51"/>
                                        </p:tgtEl>
                                      </p:cBhvr>
                                    </p:animEffect>
                                  </p:childTnLst>
                                </p:cTn>
                              </p:par>
                              <p:par>
                                <p:cTn id="189" presetID="22" presetClass="entr" presetSubtype="4" fill="hold" grpId="0" nodeType="withEffect">
                                  <p:stCondLst>
                                    <p:cond delay="0"/>
                                  </p:stCondLst>
                                  <p:childTnLst>
                                    <p:set>
                                      <p:cBhvr>
                                        <p:cTn id="190" dur="1" fill="hold">
                                          <p:stCondLst>
                                            <p:cond delay="0"/>
                                          </p:stCondLst>
                                        </p:cTn>
                                        <p:tgtEl>
                                          <p:spTgt spid="48"/>
                                        </p:tgtEl>
                                        <p:attrNameLst>
                                          <p:attrName>style.visibility</p:attrName>
                                        </p:attrNameLst>
                                      </p:cBhvr>
                                      <p:to>
                                        <p:strVal val="visible"/>
                                      </p:to>
                                    </p:set>
                                    <p:animEffect transition="in" filter="wipe(down)">
                                      <p:cBhvr>
                                        <p:cTn id="191" dur="500"/>
                                        <p:tgtEl>
                                          <p:spTgt spid="48"/>
                                        </p:tgtEl>
                                      </p:cBhvr>
                                    </p:animEffect>
                                  </p:childTnLst>
                                </p:cTn>
                              </p:par>
                            </p:childTnLst>
                          </p:cTn>
                        </p:par>
                        <p:par>
                          <p:cTn id="192" fill="hold">
                            <p:stCondLst>
                              <p:cond delay="7000"/>
                            </p:stCondLst>
                            <p:childTnLst>
                              <p:par>
                                <p:cTn id="193" presetID="22" presetClass="entr" presetSubtype="1" fill="hold" grpId="0" nodeType="afterEffect">
                                  <p:stCondLst>
                                    <p:cond delay="500"/>
                                  </p:stCondLst>
                                  <p:childTnLst>
                                    <p:set>
                                      <p:cBhvr>
                                        <p:cTn id="194" dur="1" fill="hold">
                                          <p:stCondLst>
                                            <p:cond delay="0"/>
                                          </p:stCondLst>
                                        </p:cTn>
                                        <p:tgtEl>
                                          <p:spTgt spid="73"/>
                                        </p:tgtEl>
                                        <p:attrNameLst>
                                          <p:attrName>style.visibility</p:attrName>
                                        </p:attrNameLst>
                                      </p:cBhvr>
                                      <p:to>
                                        <p:strVal val="visible"/>
                                      </p:to>
                                    </p:set>
                                    <p:animEffect transition="in" filter="wipe(up)">
                                      <p:cBhvr>
                                        <p:cTn id="195" dur="500"/>
                                        <p:tgtEl>
                                          <p:spTgt spid="73"/>
                                        </p:tgtEl>
                                      </p:cBhvr>
                                    </p:animEffect>
                                  </p:childTnLst>
                                </p:cTn>
                              </p:par>
                            </p:childTnLst>
                          </p:cTn>
                        </p:par>
                        <p:par>
                          <p:cTn id="196" fill="hold">
                            <p:stCondLst>
                              <p:cond delay="8000"/>
                            </p:stCondLst>
                            <p:childTnLst>
                              <p:par>
                                <p:cTn id="197" presetID="22" presetClass="entr" presetSubtype="1" fill="hold" grpId="0" nodeType="afterEffect">
                                  <p:stCondLst>
                                    <p:cond delay="0"/>
                                  </p:stCondLst>
                                  <p:childTnLst>
                                    <p:set>
                                      <p:cBhvr>
                                        <p:cTn id="198" dur="1" fill="hold">
                                          <p:stCondLst>
                                            <p:cond delay="0"/>
                                          </p:stCondLst>
                                        </p:cTn>
                                        <p:tgtEl>
                                          <p:spTgt spid="50"/>
                                        </p:tgtEl>
                                        <p:attrNameLst>
                                          <p:attrName>style.visibility</p:attrName>
                                        </p:attrNameLst>
                                      </p:cBhvr>
                                      <p:to>
                                        <p:strVal val="visible"/>
                                      </p:to>
                                    </p:set>
                                    <p:animEffect transition="in" filter="wipe(up)">
                                      <p:cBhvr>
                                        <p:cTn id="199" dur="500"/>
                                        <p:tgtEl>
                                          <p:spTgt spid="50"/>
                                        </p:tgtEl>
                                      </p:cBhvr>
                                    </p:animEffect>
                                  </p:childTnLst>
                                </p:cTn>
                              </p:par>
                            </p:childTnLst>
                          </p:cTn>
                        </p:par>
                        <p:par>
                          <p:cTn id="200" fill="hold">
                            <p:stCondLst>
                              <p:cond delay="8500"/>
                            </p:stCondLst>
                            <p:childTnLst>
                              <p:par>
                                <p:cTn id="201" presetID="22" presetClass="entr" presetSubtype="4" fill="hold" grpId="0" nodeType="afterEffect">
                                  <p:stCondLst>
                                    <p:cond delay="500"/>
                                  </p:stCondLst>
                                  <p:childTnLst>
                                    <p:set>
                                      <p:cBhvr>
                                        <p:cTn id="202" dur="1" fill="hold">
                                          <p:stCondLst>
                                            <p:cond delay="0"/>
                                          </p:stCondLst>
                                        </p:cTn>
                                        <p:tgtEl>
                                          <p:spTgt spid="52"/>
                                        </p:tgtEl>
                                        <p:attrNameLst>
                                          <p:attrName>style.visibility</p:attrName>
                                        </p:attrNameLst>
                                      </p:cBhvr>
                                      <p:to>
                                        <p:strVal val="visible"/>
                                      </p:to>
                                    </p:set>
                                    <p:animEffect transition="in" filter="wipe(down)">
                                      <p:cBhvr>
                                        <p:cTn id="203" dur="500"/>
                                        <p:tgtEl>
                                          <p:spTgt spid="52"/>
                                        </p:tgtEl>
                                      </p:cBhvr>
                                    </p:animEffect>
                                  </p:childTnLst>
                                </p:cTn>
                              </p:par>
                            </p:childTnLst>
                          </p:cTn>
                        </p:par>
                        <p:par>
                          <p:cTn id="204" fill="hold">
                            <p:stCondLst>
                              <p:cond delay="9500"/>
                            </p:stCondLst>
                            <p:childTnLst>
                              <p:par>
                                <p:cTn id="205" presetID="22" presetClass="entr" presetSubtype="4" fill="hold" grpId="0" nodeType="afterEffect">
                                  <p:stCondLst>
                                    <p:cond delay="0"/>
                                  </p:stCondLst>
                                  <p:childTnLst>
                                    <p:set>
                                      <p:cBhvr>
                                        <p:cTn id="206" dur="1" fill="hold">
                                          <p:stCondLst>
                                            <p:cond delay="0"/>
                                          </p:stCondLst>
                                        </p:cTn>
                                        <p:tgtEl>
                                          <p:spTgt spid="47"/>
                                        </p:tgtEl>
                                        <p:attrNameLst>
                                          <p:attrName>style.visibility</p:attrName>
                                        </p:attrNameLst>
                                      </p:cBhvr>
                                      <p:to>
                                        <p:strVal val="visible"/>
                                      </p:to>
                                    </p:set>
                                    <p:animEffect transition="in" filter="wipe(down)">
                                      <p:cBhvr>
                                        <p:cTn id="207" dur="500"/>
                                        <p:tgtEl>
                                          <p:spTgt spid="47"/>
                                        </p:tgtEl>
                                      </p:cBhvr>
                                    </p:animEffect>
                                  </p:childTnLst>
                                </p:cTn>
                              </p:par>
                            </p:childTnLst>
                          </p:cTn>
                        </p:par>
                        <p:par>
                          <p:cTn id="208" fill="hold">
                            <p:stCondLst>
                              <p:cond delay="10000"/>
                            </p:stCondLst>
                            <p:childTnLst>
                              <p:par>
                                <p:cTn id="209" presetID="22" presetClass="entr" presetSubtype="4" fill="hold" grpId="0" nodeType="afterEffect">
                                  <p:stCondLst>
                                    <p:cond delay="500"/>
                                  </p:stCondLst>
                                  <p:childTnLst>
                                    <p:set>
                                      <p:cBhvr>
                                        <p:cTn id="210" dur="1" fill="hold">
                                          <p:stCondLst>
                                            <p:cond delay="0"/>
                                          </p:stCondLst>
                                        </p:cTn>
                                        <p:tgtEl>
                                          <p:spTgt spid="57"/>
                                        </p:tgtEl>
                                        <p:attrNameLst>
                                          <p:attrName>style.visibility</p:attrName>
                                        </p:attrNameLst>
                                      </p:cBhvr>
                                      <p:to>
                                        <p:strVal val="visible"/>
                                      </p:to>
                                    </p:set>
                                    <p:animEffect transition="in" filter="wipe(down)">
                                      <p:cBhvr>
                                        <p:cTn id="211" dur="500"/>
                                        <p:tgtEl>
                                          <p:spTgt spid="57"/>
                                        </p:tgtEl>
                                      </p:cBhvr>
                                    </p:animEffect>
                                  </p:childTnLst>
                                </p:cTn>
                              </p:par>
                              <p:par>
                                <p:cTn id="212" presetID="22" presetClass="entr" presetSubtype="4" fill="hold" grpId="0" nodeType="withEffect">
                                  <p:stCondLst>
                                    <p:cond delay="0"/>
                                  </p:stCondLst>
                                  <p:childTnLst>
                                    <p:set>
                                      <p:cBhvr>
                                        <p:cTn id="213" dur="1" fill="hold">
                                          <p:stCondLst>
                                            <p:cond delay="0"/>
                                          </p:stCondLst>
                                        </p:cTn>
                                        <p:tgtEl>
                                          <p:spTgt spid="20"/>
                                        </p:tgtEl>
                                        <p:attrNameLst>
                                          <p:attrName>style.visibility</p:attrName>
                                        </p:attrNameLst>
                                      </p:cBhvr>
                                      <p:to>
                                        <p:strVal val="visible"/>
                                      </p:to>
                                    </p:set>
                                    <p:animEffect transition="in" filter="wipe(down)">
                                      <p:cBhvr>
                                        <p:cTn id="214" dur="500"/>
                                        <p:tgtEl>
                                          <p:spTgt spid="20"/>
                                        </p:tgtEl>
                                      </p:cBhvr>
                                    </p:animEffect>
                                  </p:childTnLst>
                                </p:cTn>
                              </p:par>
                            </p:childTnLst>
                          </p:cTn>
                        </p:par>
                        <p:par>
                          <p:cTn id="215" fill="hold">
                            <p:stCondLst>
                              <p:cond delay="11000"/>
                            </p:stCondLst>
                            <p:childTnLst>
                              <p:par>
                                <p:cTn id="216" presetID="22" presetClass="entr" presetSubtype="1" fill="hold" grpId="0" nodeType="afterEffect">
                                  <p:stCondLst>
                                    <p:cond delay="500"/>
                                  </p:stCondLst>
                                  <p:childTnLst>
                                    <p:set>
                                      <p:cBhvr>
                                        <p:cTn id="217" dur="1" fill="hold">
                                          <p:stCondLst>
                                            <p:cond delay="0"/>
                                          </p:stCondLst>
                                        </p:cTn>
                                        <p:tgtEl>
                                          <p:spTgt spid="69"/>
                                        </p:tgtEl>
                                        <p:attrNameLst>
                                          <p:attrName>style.visibility</p:attrName>
                                        </p:attrNameLst>
                                      </p:cBhvr>
                                      <p:to>
                                        <p:strVal val="visible"/>
                                      </p:to>
                                    </p:set>
                                    <p:animEffect transition="in" filter="wipe(up)">
                                      <p:cBhvr>
                                        <p:cTn id="218" dur="500"/>
                                        <p:tgtEl>
                                          <p:spTgt spid="69"/>
                                        </p:tgtEl>
                                      </p:cBhvr>
                                    </p:animEffect>
                                  </p:childTnLst>
                                </p:cTn>
                              </p:par>
                            </p:childTnLst>
                          </p:cTn>
                        </p:par>
                        <p:par>
                          <p:cTn id="219" fill="hold">
                            <p:stCondLst>
                              <p:cond delay="12000"/>
                            </p:stCondLst>
                            <p:childTnLst>
                              <p:par>
                                <p:cTn id="220" presetID="22" presetClass="entr" presetSubtype="1" fill="hold" grpId="0" nodeType="afterEffect">
                                  <p:stCondLst>
                                    <p:cond delay="500"/>
                                  </p:stCondLst>
                                  <p:childTnLst>
                                    <p:set>
                                      <p:cBhvr>
                                        <p:cTn id="221" dur="1" fill="hold">
                                          <p:stCondLst>
                                            <p:cond delay="0"/>
                                          </p:stCondLst>
                                        </p:cTn>
                                        <p:tgtEl>
                                          <p:spTgt spid="36"/>
                                        </p:tgtEl>
                                        <p:attrNameLst>
                                          <p:attrName>style.visibility</p:attrName>
                                        </p:attrNameLst>
                                      </p:cBhvr>
                                      <p:to>
                                        <p:strVal val="visible"/>
                                      </p:to>
                                    </p:set>
                                    <p:animEffect transition="in" filter="wipe(up)">
                                      <p:cBhvr>
                                        <p:cTn id="222" dur="500"/>
                                        <p:tgtEl>
                                          <p:spTgt spid="36"/>
                                        </p:tgtEl>
                                      </p:cBhvr>
                                    </p:animEffect>
                                  </p:childTnLst>
                                </p:cTn>
                              </p:par>
                            </p:childTnLst>
                          </p:cTn>
                        </p:par>
                        <p:par>
                          <p:cTn id="223" fill="hold">
                            <p:stCondLst>
                              <p:cond delay="13000"/>
                            </p:stCondLst>
                            <p:childTnLst>
                              <p:par>
                                <p:cTn id="224" presetID="22" presetClass="entr" presetSubtype="4" fill="hold" grpId="0" nodeType="afterEffect">
                                  <p:stCondLst>
                                    <p:cond delay="0"/>
                                  </p:stCondLst>
                                  <p:childTnLst>
                                    <p:set>
                                      <p:cBhvr>
                                        <p:cTn id="225" dur="1" fill="hold">
                                          <p:stCondLst>
                                            <p:cond delay="0"/>
                                          </p:stCondLst>
                                        </p:cTn>
                                        <p:tgtEl>
                                          <p:spTgt spid="58"/>
                                        </p:tgtEl>
                                        <p:attrNameLst>
                                          <p:attrName>style.visibility</p:attrName>
                                        </p:attrNameLst>
                                      </p:cBhvr>
                                      <p:to>
                                        <p:strVal val="visible"/>
                                      </p:to>
                                    </p:set>
                                    <p:animEffect transition="in" filter="wipe(down)">
                                      <p:cBhvr>
                                        <p:cTn id="226" dur="500"/>
                                        <p:tgtEl>
                                          <p:spTgt spid="58"/>
                                        </p:tgtEl>
                                      </p:cBhvr>
                                    </p:animEffect>
                                  </p:childTnLst>
                                </p:cTn>
                              </p:par>
                              <p:par>
                                <p:cTn id="227" presetID="22" presetClass="entr" presetSubtype="4" fill="hold" grpId="0" nodeType="withEffect">
                                  <p:stCondLst>
                                    <p:cond delay="0"/>
                                  </p:stCondLst>
                                  <p:childTnLst>
                                    <p:set>
                                      <p:cBhvr>
                                        <p:cTn id="228" dur="1" fill="hold">
                                          <p:stCondLst>
                                            <p:cond delay="0"/>
                                          </p:stCondLst>
                                        </p:cTn>
                                        <p:tgtEl>
                                          <p:spTgt spid="24"/>
                                        </p:tgtEl>
                                        <p:attrNameLst>
                                          <p:attrName>style.visibility</p:attrName>
                                        </p:attrNameLst>
                                      </p:cBhvr>
                                      <p:to>
                                        <p:strVal val="visible"/>
                                      </p:to>
                                    </p:set>
                                    <p:animEffect transition="in" filter="wipe(down)">
                                      <p:cBhvr>
                                        <p:cTn id="229" dur="500"/>
                                        <p:tgtEl>
                                          <p:spTgt spid="24"/>
                                        </p:tgtEl>
                                      </p:cBhvr>
                                    </p:animEffect>
                                  </p:childTnLst>
                                </p:cTn>
                              </p:par>
                            </p:childTnLst>
                          </p:cTn>
                        </p:par>
                      </p:childTnLst>
                    </p:cTn>
                  </p:par>
                  <p:par>
                    <p:cTn id="230" fill="hold">
                      <p:stCondLst>
                        <p:cond delay="indefinite"/>
                      </p:stCondLst>
                      <p:childTnLst>
                        <p:par>
                          <p:cTn id="231" fill="hold">
                            <p:stCondLst>
                              <p:cond delay="0"/>
                            </p:stCondLst>
                            <p:childTnLst>
                              <p:par>
                                <p:cTn id="232" presetID="22" presetClass="entr" presetSubtype="4" fill="hold" grpId="0" nodeType="clickEffect">
                                  <p:stCondLst>
                                    <p:cond delay="0"/>
                                  </p:stCondLst>
                                  <p:childTnLst>
                                    <p:set>
                                      <p:cBhvr>
                                        <p:cTn id="233" dur="1" fill="hold">
                                          <p:stCondLst>
                                            <p:cond delay="0"/>
                                          </p:stCondLst>
                                        </p:cTn>
                                        <p:tgtEl>
                                          <p:spTgt spid="27"/>
                                        </p:tgtEl>
                                        <p:attrNameLst>
                                          <p:attrName>style.visibility</p:attrName>
                                        </p:attrNameLst>
                                      </p:cBhvr>
                                      <p:to>
                                        <p:strVal val="visible"/>
                                      </p:to>
                                    </p:set>
                                    <p:animEffect transition="in" filter="wipe(down)">
                                      <p:cBhvr>
                                        <p:cTn id="234" dur="500"/>
                                        <p:tgtEl>
                                          <p:spTgt spid="27"/>
                                        </p:tgtEl>
                                      </p:cBhvr>
                                    </p:animEffect>
                                  </p:childTnLst>
                                </p:cTn>
                              </p:par>
                              <p:par>
                                <p:cTn id="235" presetID="22" presetClass="entr" presetSubtype="4" fill="hold" grpId="0" nodeType="withEffect">
                                  <p:stCondLst>
                                    <p:cond delay="0"/>
                                  </p:stCondLst>
                                  <p:childTnLst>
                                    <p:set>
                                      <p:cBhvr>
                                        <p:cTn id="236" dur="1" fill="hold">
                                          <p:stCondLst>
                                            <p:cond delay="0"/>
                                          </p:stCondLst>
                                        </p:cTn>
                                        <p:tgtEl>
                                          <p:spTgt spid="14"/>
                                        </p:tgtEl>
                                        <p:attrNameLst>
                                          <p:attrName>style.visibility</p:attrName>
                                        </p:attrNameLst>
                                      </p:cBhvr>
                                      <p:to>
                                        <p:strVal val="visible"/>
                                      </p:to>
                                    </p:set>
                                    <p:animEffect transition="in" filter="wipe(down)">
                                      <p:cBhvr>
                                        <p:cTn id="237" dur="500"/>
                                        <p:tgtEl>
                                          <p:spTgt spid="14"/>
                                        </p:tgtEl>
                                      </p:cBhvr>
                                    </p:animEffect>
                                  </p:childTnLst>
                                </p:cTn>
                              </p:par>
                            </p:childTnLst>
                          </p:cTn>
                        </p:par>
                      </p:childTnLst>
                    </p:cTn>
                  </p:par>
                  <p:par>
                    <p:cTn id="238" fill="hold">
                      <p:stCondLst>
                        <p:cond delay="indefinite"/>
                      </p:stCondLst>
                      <p:childTnLst>
                        <p:par>
                          <p:cTn id="239" fill="hold">
                            <p:stCondLst>
                              <p:cond delay="0"/>
                            </p:stCondLst>
                            <p:childTnLst>
                              <p:par>
                                <p:cTn id="240" presetID="22" presetClass="entr" presetSubtype="4" fill="hold" grpId="0" nodeType="clickEffect">
                                  <p:stCondLst>
                                    <p:cond delay="0"/>
                                  </p:stCondLst>
                                  <p:childTnLst>
                                    <p:set>
                                      <p:cBhvr>
                                        <p:cTn id="241" dur="1" fill="hold">
                                          <p:stCondLst>
                                            <p:cond delay="0"/>
                                          </p:stCondLst>
                                        </p:cTn>
                                        <p:tgtEl>
                                          <p:spTgt spid="25"/>
                                        </p:tgtEl>
                                        <p:attrNameLst>
                                          <p:attrName>style.visibility</p:attrName>
                                        </p:attrNameLst>
                                      </p:cBhvr>
                                      <p:to>
                                        <p:strVal val="visible"/>
                                      </p:to>
                                    </p:set>
                                    <p:animEffect transition="in" filter="wipe(down)">
                                      <p:cBhvr>
                                        <p:cTn id="242" dur="500"/>
                                        <p:tgtEl>
                                          <p:spTgt spid="25"/>
                                        </p:tgtEl>
                                      </p:cBhvr>
                                    </p:animEffect>
                                  </p:childTnLst>
                                </p:cTn>
                              </p:par>
                              <p:par>
                                <p:cTn id="243" presetID="22" presetClass="entr" presetSubtype="4" fill="hold" grpId="0" nodeType="withEffect">
                                  <p:stCondLst>
                                    <p:cond delay="0"/>
                                  </p:stCondLst>
                                  <p:childTnLst>
                                    <p:set>
                                      <p:cBhvr>
                                        <p:cTn id="244" dur="1" fill="hold">
                                          <p:stCondLst>
                                            <p:cond delay="0"/>
                                          </p:stCondLst>
                                        </p:cTn>
                                        <p:tgtEl>
                                          <p:spTgt spid="26"/>
                                        </p:tgtEl>
                                        <p:attrNameLst>
                                          <p:attrName>style.visibility</p:attrName>
                                        </p:attrNameLst>
                                      </p:cBhvr>
                                      <p:to>
                                        <p:strVal val="visible"/>
                                      </p:to>
                                    </p:set>
                                    <p:animEffect transition="in" filter="wipe(down)">
                                      <p:cBhvr>
                                        <p:cTn id="245"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animBg="1"/>
      <p:bldP spid="13" grpId="0"/>
      <p:bldP spid="14" grpId="0"/>
      <p:bldP spid="15" grpId="0"/>
      <p:bldP spid="16" grpId="0"/>
      <p:bldP spid="17" grpId="0"/>
      <p:bldP spid="59" grpId="0" animBg="1"/>
      <p:bldP spid="60" grpId="0" animBg="1"/>
      <p:bldP spid="19" grpId="0"/>
      <p:bldP spid="20" grpId="0"/>
      <p:bldP spid="21" grpId="0" animBg="1"/>
      <p:bldP spid="22" grpId="0" animBg="1"/>
      <p:bldP spid="57" grpId="0" animBg="1"/>
      <p:bldP spid="58" grpId="0" animBg="1"/>
      <p:bldP spid="24" grpId="0"/>
      <p:bldP spid="25" grpId="0" animBg="1"/>
      <p:bldP spid="26" grpId="0"/>
      <p:bldP spid="27" grpId="0" animBg="1"/>
      <p:bldP spid="55" grpId="0" animBg="1"/>
      <p:bldP spid="56" grpId="0" animBg="1"/>
      <p:bldP spid="29" grpId="0"/>
      <p:bldP spid="30" grpId="0"/>
      <p:bldP spid="31" grpId="0" animBg="1"/>
      <p:bldP spid="32" grpId="0" animBg="1"/>
      <p:bldP spid="33" grpId="0" animBg="1"/>
      <p:bldP spid="34" grpId="0" animBg="1"/>
      <p:bldP spid="35" grpId="0" animBg="1"/>
      <p:bldP spid="36" grpId="0" animBg="1"/>
      <p:bldP spid="37" grpId="0" animBg="1"/>
      <p:bldP spid="38" grpId="0" animBg="1"/>
      <p:bldP spid="39" grpId="0" animBg="1"/>
      <p:bldP spid="40" grpId="0" animBg="1"/>
      <p:bldP spid="53" grpId="0" animBg="1"/>
      <p:bldP spid="54" grpId="0" animBg="1"/>
      <p:bldP spid="42" grpId="0"/>
      <p:bldP spid="43" grpId="0"/>
      <p:bldP spid="44" grpId="0" animBg="1"/>
      <p:bldP spid="45" grpId="0" animBg="1"/>
      <p:bldP spid="51" grpId="0" animBg="1"/>
      <p:bldP spid="52" grpId="0" animBg="1"/>
      <p:bldP spid="47" grpId="0"/>
      <p:bldP spid="48" grpId="0"/>
      <p:bldP spid="49" grpId="0" animBg="1"/>
      <p:bldP spid="50" grpId="0" animBg="1"/>
      <p:bldP spid="61" grpId="0" animBg="1"/>
      <p:bldP spid="62" grpId="0" animBg="1"/>
      <p:bldP spid="63" grpId="0" animBg="1"/>
      <p:bldP spid="64" grpId="0" animBg="1"/>
      <p:bldP spid="65" grpId="0" animBg="1"/>
      <p:bldP spid="66" grpId="0" animBg="1"/>
      <p:bldP spid="67" grpId="0" animBg="1"/>
      <p:bldP spid="68" grpId="0" animBg="1"/>
      <p:bldP spid="69" grpId="0" animBg="1"/>
      <p:bldP spid="70" grpId="0" animBg="1"/>
      <p:bldP spid="71" grpId="0" animBg="1"/>
      <p:bldP spid="72" grpId="0" animBg="1"/>
      <p:bldP spid="73" grpId="0" animBg="1"/>
      <p:bldP spid="74"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457200" y="457200"/>
            <a:ext cx="8229600" cy="969963"/>
          </a:xfrm>
        </p:spPr>
        <p:txBody>
          <a:bodyPr/>
          <a:lstStyle/>
          <a:p>
            <a:r>
              <a:rPr lang="en-US" sz="4000" dirty="0">
                <a:solidFill>
                  <a:srgbClr val="9933FF"/>
                </a:solidFill>
                <a:latin typeface="Garamond" pitchFamily="18" charset="0"/>
              </a:rPr>
              <a:t>3</a:t>
            </a:r>
            <a:r>
              <a:rPr lang="en-US" sz="4000" dirty="0" smtClean="0">
                <a:solidFill>
                  <a:srgbClr val="9933FF"/>
                </a:solidFill>
                <a:latin typeface="Garamond" pitchFamily="18" charset="0"/>
              </a:rPr>
              <a:t>. Thinking Recursively</a:t>
            </a:r>
          </a:p>
        </p:txBody>
      </p:sp>
      <p:sp>
        <p:nvSpPr>
          <p:cNvPr id="23555" name="Rectangle 3"/>
          <p:cNvSpPr>
            <a:spLocks noGrp="1" noChangeArrowheads="1"/>
          </p:cNvSpPr>
          <p:nvPr>
            <p:ph type="body" idx="1"/>
          </p:nvPr>
        </p:nvSpPr>
        <p:spPr>
          <a:xfrm>
            <a:off x="457200" y="1476103"/>
            <a:ext cx="6361612" cy="4391297"/>
          </a:xfrm>
        </p:spPr>
        <p:txBody>
          <a:bodyPr/>
          <a:lstStyle/>
          <a:p>
            <a:pPr>
              <a:spcBef>
                <a:spcPts val="1200"/>
              </a:spcBef>
            </a:pPr>
            <a:r>
              <a:rPr lang="en-US" sz="2800" dirty="0" smtClean="0"/>
              <a:t>It is apparent that to do recursion you need to think “recursively”:</a:t>
            </a:r>
          </a:p>
          <a:p>
            <a:pPr lvl="1">
              <a:spcBef>
                <a:spcPts val="0"/>
              </a:spcBef>
              <a:buSzPct val="60000"/>
            </a:pPr>
            <a:r>
              <a:rPr lang="en-US" sz="2400" dirty="0" smtClean="0"/>
              <a:t>Breaking a problem into simpler problems that have identical form</a:t>
            </a:r>
          </a:p>
          <a:p>
            <a:pPr>
              <a:spcBef>
                <a:spcPts val="1200"/>
              </a:spcBef>
            </a:pPr>
            <a:r>
              <a:rPr lang="en-US" sz="2800" dirty="0" smtClean="0"/>
              <a:t>Is there only one way of breaking a problem into simpler problems?</a:t>
            </a:r>
          </a:p>
        </p:txBody>
      </p:sp>
      <p:sp>
        <p:nvSpPr>
          <p:cNvPr id="29701" name="Slide Number Placeholder 4"/>
          <p:cNvSpPr>
            <a:spLocks noGrp="1"/>
          </p:cNvSpPr>
          <p:nvPr>
            <p:ph type="sldNum" sz="quarter" idx="11"/>
          </p:nvPr>
        </p:nvSpPr>
        <p:spPr>
          <a:noFill/>
        </p:spPr>
        <p:txBody>
          <a:bodyPr/>
          <a:lstStyle/>
          <a:p>
            <a:r>
              <a:rPr lang="en-US" dirty="0" smtClean="0">
                <a:latin typeface="Arial" pitchFamily="34" charset="0"/>
                <a:cs typeface="Arial" pitchFamily="34" charset="0"/>
              </a:rPr>
              <a:t>Week11 - </a:t>
            </a:r>
            <a:fld id="{15896A49-2999-405B-B597-2255210B80BB}" type="slidenum">
              <a:rPr lang="en-US" smtClean="0">
                <a:latin typeface="Arial" pitchFamily="34" charset="0"/>
                <a:cs typeface="Arial" pitchFamily="34" charset="0"/>
              </a:rPr>
              <a:pPr/>
              <a:t>22</a:t>
            </a:fld>
            <a:endParaRPr lang="en-US" dirty="0" smtClean="0">
              <a:latin typeface="Arial" pitchFamily="34" charset="0"/>
              <a:cs typeface="Arial" pitchFamily="34" charset="0"/>
            </a:endParaRPr>
          </a:p>
        </p:txBody>
      </p:sp>
      <p:pic>
        <p:nvPicPr>
          <p:cNvPr id="9" name="Picture 8" descr="thinking_recursively_small.jpg"/>
          <p:cNvPicPr>
            <a:picLocks noChangeAspect="1"/>
          </p:cNvPicPr>
          <p:nvPr/>
        </p:nvPicPr>
        <p:blipFill>
          <a:blip r:embed="rId3" cstate="print"/>
          <a:stretch>
            <a:fillRect/>
          </a:stretch>
        </p:blipFill>
        <p:spPr>
          <a:xfrm>
            <a:off x="6872151" y="531222"/>
            <a:ext cx="1905000" cy="2895600"/>
          </a:xfrm>
          <a:prstGeom prst="rect">
            <a:avLst/>
          </a:prstGeom>
        </p:spPr>
      </p:pic>
      <p:sp>
        <p:nvSpPr>
          <p:cNvPr id="7" name="Footer Placeholder 6"/>
          <p:cNvSpPr>
            <a:spLocks noGrp="1"/>
          </p:cNvSpPr>
          <p:nvPr>
            <p:ph type="ftr" sz="quarter" idx="10"/>
          </p:nvPr>
        </p:nvSpPr>
        <p:spPr>
          <a:xfrm>
            <a:off x="457200" y="6248400"/>
            <a:ext cx="2895600" cy="457200"/>
          </a:xfrm>
          <a:noFill/>
        </p:spPr>
        <p:txBody>
          <a:bodyPr/>
          <a:lstStyle/>
          <a:p>
            <a:pPr algn="l"/>
            <a:r>
              <a:rPr lang="en-US" sz="1000" dirty="0" smtClean="0">
                <a:latin typeface="Arial" pitchFamily="34" charset="0"/>
                <a:cs typeface="Arial" pitchFamily="34" charset="0"/>
              </a:rPr>
              <a:t>CS1010 (AY2012/3 Semester 1)</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3555">
                                            <p:txEl>
                                              <p:pRg st="0" end="0"/>
                                            </p:txEl>
                                          </p:spTgt>
                                        </p:tgtEl>
                                        <p:attrNameLst>
                                          <p:attrName>style.visibility</p:attrName>
                                        </p:attrNameLst>
                                      </p:cBhvr>
                                      <p:to>
                                        <p:strVal val="visible"/>
                                      </p:to>
                                    </p:set>
                                    <p:animEffect transition="in" filter="dissolve">
                                      <p:cBhvr>
                                        <p:cTn id="7" dur="500"/>
                                        <p:tgtEl>
                                          <p:spTgt spid="23555">
                                            <p:txEl>
                                              <p:pRg st="0" end="0"/>
                                            </p:txEl>
                                          </p:spTgt>
                                        </p:tgtEl>
                                      </p:cBhvr>
                                    </p:animEffect>
                                  </p:childTnLst>
                                </p:cTn>
                              </p:par>
                              <p:par>
                                <p:cTn id="8" presetID="9" presetClass="entr" presetSubtype="0" fill="hold" grpId="0" nodeType="withEffect">
                                  <p:stCondLst>
                                    <p:cond delay="0"/>
                                  </p:stCondLst>
                                  <p:childTnLst>
                                    <p:set>
                                      <p:cBhvr>
                                        <p:cTn id="9" dur="1" fill="hold">
                                          <p:stCondLst>
                                            <p:cond delay="0"/>
                                          </p:stCondLst>
                                        </p:cTn>
                                        <p:tgtEl>
                                          <p:spTgt spid="23555">
                                            <p:txEl>
                                              <p:pRg st="1" end="1"/>
                                            </p:txEl>
                                          </p:spTgt>
                                        </p:tgtEl>
                                        <p:attrNameLst>
                                          <p:attrName>style.visibility</p:attrName>
                                        </p:attrNameLst>
                                      </p:cBhvr>
                                      <p:to>
                                        <p:strVal val="visible"/>
                                      </p:to>
                                    </p:set>
                                    <p:animEffect transition="in" filter="dissolve">
                                      <p:cBhvr>
                                        <p:cTn id="10" dur="500"/>
                                        <p:tgtEl>
                                          <p:spTgt spid="23555">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9" presetClass="entr" presetSubtype="0" fill="hold" grpId="0" nodeType="clickEffect">
                                  <p:stCondLst>
                                    <p:cond delay="0"/>
                                  </p:stCondLst>
                                  <p:childTnLst>
                                    <p:set>
                                      <p:cBhvr>
                                        <p:cTn id="14" dur="1" fill="hold">
                                          <p:stCondLst>
                                            <p:cond delay="0"/>
                                          </p:stCondLst>
                                        </p:cTn>
                                        <p:tgtEl>
                                          <p:spTgt spid="23555">
                                            <p:txEl>
                                              <p:pRg st="2" end="2"/>
                                            </p:txEl>
                                          </p:spTgt>
                                        </p:tgtEl>
                                        <p:attrNameLst>
                                          <p:attrName>style.visibility</p:attrName>
                                        </p:attrNameLst>
                                      </p:cBhvr>
                                      <p:to>
                                        <p:strVal val="visible"/>
                                      </p:to>
                                    </p:set>
                                    <p:animEffect transition="in" filter="dissolve">
                                      <p:cBhvr>
                                        <p:cTn id="15" dur="500"/>
                                        <p:tgtEl>
                                          <p:spTgt spid="2355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5"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457200" y="457200"/>
            <a:ext cx="8440738" cy="792163"/>
          </a:xfrm>
        </p:spPr>
        <p:txBody>
          <a:bodyPr/>
          <a:lstStyle/>
          <a:p>
            <a:r>
              <a:rPr lang="en-US" sz="4000" dirty="0" smtClean="0">
                <a:solidFill>
                  <a:srgbClr val="9933FF"/>
                </a:solidFill>
                <a:latin typeface="Garamond" pitchFamily="18" charset="0"/>
              </a:rPr>
              <a:t>3. Gist of Recursion Thinking (1/3)</a:t>
            </a:r>
          </a:p>
        </p:txBody>
      </p:sp>
      <p:sp>
        <p:nvSpPr>
          <p:cNvPr id="16387" name="Content Placeholder 2"/>
          <p:cNvSpPr>
            <a:spLocks noGrp="1"/>
          </p:cNvSpPr>
          <p:nvPr>
            <p:ph idx="1"/>
          </p:nvPr>
        </p:nvSpPr>
        <p:spPr>
          <a:xfrm>
            <a:off x="334962" y="1304925"/>
            <a:ext cx="7513638" cy="556532"/>
          </a:xfrm>
        </p:spPr>
        <p:txBody>
          <a:bodyPr/>
          <a:lstStyle/>
          <a:p>
            <a:pPr>
              <a:spcBef>
                <a:spcPts val="600"/>
              </a:spcBef>
              <a:buNone/>
            </a:pPr>
            <a:r>
              <a:rPr lang="en-US" sz="2400" dirty="0" smtClean="0"/>
              <a:t>Iteration </a:t>
            </a:r>
            <a:r>
              <a:rPr lang="en-US" sz="2400" dirty="0" err="1" smtClean="0"/>
              <a:t>vs</a:t>
            </a:r>
            <a:r>
              <a:rPr lang="en-US" sz="2400" dirty="0" smtClean="0"/>
              <a:t> Recursion: How to compute factorial(3)?</a:t>
            </a:r>
          </a:p>
        </p:txBody>
      </p:sp>
      <p:sp>
        <p:nvSpPr>
          <p:cNvPr id="21508" name="Footer Placeholder 3"/>
          <p:cNvSpPr>
            <a:spLocks noGrp="1"/>
          </p:cNvSpPr>
          <p:nvPr>
            <p:ph type="ftr" sz="quarter" idx="10"/>
          </p:nvPr>
        </p:nvSpPr>
        <p:spPr>
          <a:noFill/>
        </p:spPr>
        <p:txBody>
          <a:bodyPr/>
          <a:lstStyle/>
          <a:p>
            <a:pPr algn="l"/>
            <a:r>
              <a:rPr lang="en-US" sz="1000" dirty="0" smtClean="0">
                <a:latin typeface="Arial" pitchFamily="34" charset="0"/>
                <a:cs typeface="Arial" pitchFamily="34" charset="0"/>
              </a:rPr>
              <a:t>CS1010 (AY2012/3  Semester 1)</a:t>
            </a:r>
          </a:p>
        </p:txBody>
      </p:sp>
      <p:sp>
        <p:nvSpPr>
          <p:cNvPr id="21509" name="Slide Number Placeholder 4"/>
          <p:cNvSpPr>
            <a:spLocks noGrp="1"/>
          </p:cNvSpPr>
          <p:nvPr>
            <p:ph type="sldNum" sz="quarter" idx="11"/>
          </p:nvPr>
        </p:nvSpPr>
        <p:spPr>
          <a:noFill/>
        </p:spPr>
        <p:txBody>
          <a:bodyPr/>
          <a:lstStyle/>
          <a:p>
            <a:r>
              <a:rPr lang="en-US" dirty="0" smtClean="0">
                <a:latin typeface="Arial" pitchFamily="34" charset="0"/>
                <a:cs typeface="Arial" pitchFamily="34" charset="0"/>
              </a:rPr>
              <a:t>Week11 - </a:t>
            </a:r>
            <a:fld id="{639656C1-A481-426A-BCB7-A01C86F4869B}" type="slidenum">
              <a:rPr lang="en-US" smtClean="0">
                <a:latin typeface="Arial" pitchFamily="34" charset="0"/>
                <a:cs typeface="Arial" pitchFamily="34" charset="0"/>
              </a:rPr>
              <a:pPr/>
              <a:t>23</a:t>
            </a:fld>
            <a:endParaRPr lang="en-US" dirty="0" smtClean="0">
              <a:latin typeface="Arial" pitchFamily="34" charset="0"/>
              <a:cs typeface="Arial" pitchFamily="34" charset="0"/>
            </a:endParaRPr>
          </a:p>
        </p:txBody>
      </p:sp>
      <p:sp>
        <p:nvSpPr>
          <p:cNvPr id="9" name="TextBox 8"/>
          <p:cNvSpPr txBox="1"/>
          <p:nvPr/>
        </p:nvSpPr>
        <p:spPr>
          <a:xfrm>
            <a:off x="377080" y="2939143"/>
            <a:ext cx="2377006" cy="461665"/>
          </a:xfrm>
          <a:prstGeom prst="rect">
            <a:avLst/>
          </a:prstGeom>
          <a:noFill/>
        </p:spPr>
        <p:txBody>
          <a:bodyPr wrap="square" rtlCol="0">
            <a:spAutoFit/>
          </a:bodyPr>
          <a:lstStyle/>
          <a:p>
            <a:r>
              <a:rPr lang="en-US" sz="2400" dirty="0" smtClean="0">
                <a:solidFill>
                  <a:srgbClr val="0000FF"/>
                </a:solidFill>
              </a:rPr>
              <a:t>Iteration man</a:t>
            </a:r>
            <a:endParaRPr lang="en-SG" sz="2400" dirty="0">
              <a:solidFill>
                <a:srgbClr val="0000FF"/>
              </a:solidFill>
            </a:endParaRPr>
          </a:p>
        </p:txBody>
      </p:sp>
      <p:pic>
        <p:nvPicPr>
          <p:cNvPr id="10" name="Picture 9" descr="question_clipart.gif"/>
          <p:cNvPicPr>
            <a:picLocks noChangeAspect="1"/>
          </p:cNvPicPr>
          <p:nvPr/>
        </p:nvPicPr>
        <p:blipFill>
          <a:blip r:embed="rId3" cstate="print"/>
          <a:stretch>
            <a:fillRect/>
          </a:stretch>
        </p:blipFill>
        <p:spPr>
          <a:xfrm>
            <a:off x="1659910" y="1819165"/>
            <a:ext cx="420206" cy="1022007"/>
          </a:xfrm>
          <a:prstGeom prst="rect">
            <a:avLst/>
          </a:prstGeom>
        </p:spPr>
      </p:pic>
      <p:sp>
        <p:nvSpPr>
          <p:cNvPr id="13" name="TextBox 12"/>
          <p:cNvSpPr txBox="1"/>
          <p:nvPr/>
        </p:nvSpPr>
        <p:spPr>
          <a:xfrm>
            <a:off x="6179166" y="1883228"/>
            <a:ext cx="2377006" cy="461665"/>
          </a:xfrm>
          <a:prstGeom prst="rect">
            <a:avLst/>
          </a:prstGeom>
          <a:noFill/>
        </p:spPr>
        <p:txBody>
          <a:bodyPr wrap="square" rtlCol="0">
            <a:spAutoFit/>
          </a:bodyPr>
          <a:lstStyle/>
          <a:p>
            <a:r>
              <a:rPr lang="en-US" sz="2400" dirty="0" smtClean="0">
                <a:solidFill>
                  <a:srgbClr val="0000FF"/>
                </a:solidFill>
              </a:rPr>
              <a:t>Recursion man</a:t>
            </a:r>
            <a:endParaRPr lang="en-SG" sz="2400" dirty="0">
              <a:solidFill>
                <a:srgbClr val="0000FF"/>
              </a:solidFill>
            </a:endParaRPr>
          </a:p>
        </p:txBody>
      </p:sp>
      <p:grpSp>
        <p:nvGrpSpPr>
          <p:cNvPr id="2" name="Group 33"/>
          <p:cNvGrpSpPr/>
          <p:nvPr/>
        </p:nvGrpSpPr>
        <p:grpSpPr>
          <a:xfrm>
            <a:off x="408895" y="3461657"/>
            <a:ext cx="2334306" cy="2547257"/>
            <a:chOff x="408895" y="3461657"/>
            <a:chExt cx="2334306" cy="2547257"/>
          </a:xfrm>
        </p:grpSpPr>
        <p:pic>
          <p:nvPicPr>
            <p:cNvPr id="11" name="Picture 10" descr="imagesCAI79LF5.jpg"/>
            <p:cNvPicPr>
              <a:picLocks noChangeAspect="1"/>
            </p:cNvPicPr>
            <p:nvPr/>
          </p:nvPicPr>
          <p:blipFill>
            <a:blip r:embed="rId4" cstate="print"/>
            <a:stretch>
              <a:fillRect/>
            </a:stretch>
          </p:blipFill>
          <p:spPr>
            <a:xfrm>
              <a:off x="408895" y="4512809"/>
              <a:ext cx="1496105" cy="1496105"/>
            </a:xfrm>
            <a:prstGeom prst="rect">
              <a:avLst/>
            </a:prstGeom>
          </p:spPr>
        </p:pic>
        <p:sp>
          <p:nvSpPr>
            <p:cNvPr id="12" name="Oval Callout 11"/>
            <p:cNvSpPr/>
            <p:nvPr/>
          </p:nvSpPr>
          <p:spPr bwMode="auto">
            <a:xfrm>
              <a:off x="533399" y="3461657"/>
              <a:ext cx="2209802" cy="990599"/>
            </a:xfrm>
            <a:prstGeom prst="wedgeEllipseCallout">
              <a:avLst/>
            </a:prstGeom>
            <a:solidFill>
              <a:srgbClr val="66FFFF"/>
            </a:solidFill>
            <a:ln w="12700" cap="sq"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en-US" sz="1600" i="0" u="none" strike="noStrike" cap="none" normalizeH="0" baseline="0" dirty="0" smtClean="0">
                  <a:ln>
                    <a:noFill/>
                  </a:ln>
                  <a:solidFill>
                    <a:schemeClr val="tx1"/>
                  </a:solidFill>
                  <a:effectLst/>
                  <a:latin typeface="Arial" charset="0"/>
                  <a:cs typeface="Arial" charset="0"/>
                </a:rPr>
                <a:t>I do f(3) all by</a:t>
              </a:r>
              <a:r>
                <a:rPr kumimoji="0" lang="en-US" sz="1600" i="0" u="none" strike="noStrike" cap="none" normalizeH="0" dirty="0" smtClean="0">
                  <a:ln>
                    <a:noFill/>
                  </a:ln>
                  <a:solidFill>
                    <a:schemeClr val="tx1"/>
                  </a:solidFill>
                  <a:effectLst/>
                  <a:latin typeface="Arial" charset="0"/>
                  <a:cs typeface="Arial" charset="0"/>
                </a:rPr>
                <a:t> myself…return 6 to my boss.</a:t>
              </a:r>
              <a:endParaRPr kumimoji="0" lang="en-SG" sz="1600" i="0" u="none" strike="noStrike" cap="none" normalizeH="0" baseline="0" dirty="0" smtClean="0">
                <a:ln>
                  <a:noFill/>
                </a:ln>
                <a:solidFill>
                  <a:schemeClr val="tx1"/>
                </a:solidFill>
                <a:effectLst/>
                <a:latin typeface="Arial" charset="0"/>
                <a:cs typeface="Arial" charset="0"/>
              </a:endParaRPr>
            </a:p>
          </p:txBody>
        </p:sp>
        <p:sp>
          <p:nvSpPr>
            <p:cNvPr id="29" name="TextBox 28"/>
            <p:cNvSpPr txBox="1"/>
            <p:nvPr/>
          </p:nvSpPr>
          <p:spPr>
            <a:xfrm>
              <a:off x="827314" y="5050971"/>
              <a:ext cx="511629" cy="307777"/>
            </a:xfrm>
            <a:prstGeom prst="rect">
              <a:avLst/>
            </a:prstGeom>
            <a:noFill/>
          </p:spPr>
          <p:txBody>
            <a:bodyPr wrap="square" rtlCol="0">
              <a:spAutoFit/>
            </a:bodyPr>
            <a:lstStyle/>
            <a:p>
              <a:pPr algn="ctr"/>
              <a:r>
                <a:rPr lang="en-US" sz="1400" dirty="0" smtClean="0">
                  <a:latin typeface="Calibri" pitchFamily="34" charset="0"/>
                </a:rPr>
                <a:t>f(3)</a:t>
              </a:r>
              <a:endParaRPr lang="en-SG" sz="1400" dirty="0">
                <a:latin typeface="Calibri" pitchFamily="34" charset="0"/>
              </a:endParaRPr>
            </a:p>
          </p:txBody>
        </p:sp>
      </p:grpSp>
      <p:grpSp>
        <p:nvGrpSpPr>
          <p:cNvPr id="3" name="Group 34"/>
          <p:cNvGrpSpPr/>
          <p:nvPr/>
        </p:nvGrpSpPr>
        <p:grpSpPr>
          <a:xfrm>
            <a:off x="3407229" y="1992085"/>
            <a:ext cx="2427514" cy="2547258"/>
            <a:chOff x="3407229" y="1992085"/>
            <a:chExt cx="2427514" cy="2547258"/>
          </a:xfrm>
        </p:grpSpPr>
        <p:pic>
          <p:nvPicPr>
            <p:cNvPr id="14" name="Picture 13" descr="imagesCAI79LF5.jpg"/>
            <p:cNvPicPr>
              <a:picLocks noChangeAspect="1"/>
            </p:cNvPicPr>
            <p:nvPr/>
          </p:nvPicPr>
          <p:blipFill>
            <a:blip r:embed="rId4" cstate="print"/>
            <a:stretch>
              <a:fillRect/>
            </a:stretch>
          </p:blipFill>
          <p:spPr>
            <a:xfrm>
              <a:off x="3435124" y="3043238"/>
              <a:ext cx="1496105" cy="1496105"/>
            </a:xfrm>
            <a:prstGeom prst="rect">
              <a:avLst/>
            </a:prstGeom>
          </p:spPr>
        </p:pic>
        <p:sp>
          <p:nvSpPr>
            <p:cNvPr id="15" name="Oval Callout 14"/>
            <p:cNvSpPr/>
            <p:nvPr/>
          </p:nvSpPr>
          <p:spPr bwMode="auto">
            <a:xfrm>
              <a:off x="3407229" y="1992085"/>
              <a:ext cx="2427514" cy="990599"/>
            </a:xfrm>
            <a:prstGeom prst="wedgeEllipseCallout">
              <a:avLst/>
            </a:prstGeom>
            <a:solidFill>
              <a:srgbClr val="FFFF99"/>
            </a:solidFill>
            <a:ln w="12700" cap="sq"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You, do f(2) for me. I’ll return 3 * your answer</a:t>
              </a:r>
              <a:r>
                <a:rPr kumimoji="0" lang="en-US" sz="1400" b="0" i="0" u="none" strike="noStrike" cap="none" normalizeH="0" dirty="0" smtClean="0">
                  <a:ln>
                    <a:noFill/>
                  </a:ln>
                  <a:solidFill>
                    <a:schemeClr val="tx1"/>
                  </a:solidFill>
                  <a:effectLst/>
                  <a:latin typeface="Arial" charset="0"/>
                  <a:cs typeface="Arial" charset="0"/>
                </a:rPr>
                <a:t> to my boss.</a:t>
              </a:r>
              <a:endParaRPr kumimoji="0" lang="en-SG" sz="1400" b="0" i="0" u="none" strike="noStrike" cap="none" normalizeH="0" baseline="0" dirty="0" smtClean="0">
                <a:ln>
                  <a:noFill/>
                </a:ln>
                <a:solidFill>
                  <a:schemeClr val="tx1"/>
                </a:solidFill>
                <a:effectLst/>
                <a:latin typeface="Arial" charset="0"/>
                <a:cs typeface="Arial" charset="0"/>
              </a:endParaRPr>
            </a:p>
          </p:txBody>
        </p:sp>
        <p:sp>
          <p:nvSpPr>
            <p:cNvPr id="30" name="TextBox 29"/>
            <p:cNvSpPr txBox="1"/>
            <p:nvPr/>
          </p:nvSpPr>
          <p:spPr>
            <a:xfrm>
              <a:off x="3864428" y="3603171"/>
              <a:ext cx="511629" cy="307777"/>
            </a:xfrm>
            <a:prstGeom prst="rect">
              <a:avLst/>
            </a:prstGeom>
            <a:noFill/>
          </p:spPr>
          <p:txBody>
            <a:bodyPr wrap="square" rtlCol="0">
              <a:spAutoFit/>
            </a:bodyPr>
            <a:lstStyle/>
            <a:p>
              <a:pPr algn="ctr"/>
              <a:r>
                <a:rPr lang="en-US" sz="1400" dirty="0" smtClean="0">
                  <a:latin typeface="Calibri" pitchFamily="34" charset="0"/>
                </a:rPr>
                <a:t>f(3)</a:t>
              </a:r>
              <a:endParaRPr lang="en-SG" sz="1400" dirty="0">
                <a:latin typeface="Calibri" pitchFamily="34" charset="0"/>
              </a:endParaRPr>
            </a:p>
          </p:txBody>
        </p:sp>
      </p:grpSp>
      <p:grpSp>
        <p:nvGrpSpPr>
          <p:cNvPr id="4" name="Group 35"/>
          <p:cNvGrpSpPr/>
          <p:nvPr/>
        </p:nvGrpSpPr>
        <p:grpSpPr>
          <a:xfrm>
            <a:off x="4659085" y="2764971"/>
            <a:ext cx="2427514" cy="2286001"/>
            <a:chOff x="4659085" y="2764971"/>
            <a:chExt cx="2427514" cy="2286001"/>
          </a:xfrm>
        </p:grpSpPr>
        <p:pic>
          <p:nvPicPr>
            <p:cNvPr id="16" name="Picture 15" descr="imagesCAI79LF5.jpg"/>
            <p:cNvPicPr>
              <a:picLocks noChangeAspect="1"/>
            </p:cNvPicPr>
            <p:nvPr/>
          </p:nvPicPr>
          <p:blipFill>
            <a:blip r:embed="rId4" cstate="print"/>
            <a:stretch>
              <a:fillRect/>
            </a:stretch>
          </p:blipFill>
          <p:spPr>
            <a:xfrm>
              <a:off x="4708754" y="3892324"/>
              <a:ext cx="1158648" cy="1158648"/>
            </a:xfrm>
            <a:prstGeom prst="rect">
              <a:avLst/>
            </a:prstGeom>
          </p:spPr>
        </p:pic>
        <p:sp>
          <p:nvSpPr>
            <p:cNvPr id="18" name="Oval Callout 17"/>
            <p:cNvSpPr/>
            <p:nvPr/>
          </p:nvSpPr>
          <p:spPr bwMode="auto">
            <a:xfrm>
              <a:off x="4659085" y="2764971"/>
              <a:ext cx="2427514" cy="990599"/>
            </a:xfrm>
            <a:prstGeom prst="wedgeEllipseCallout">
              <a:avLst/>
            </a:prstGeom>
            <a:solidFill>
              <a:srgbClr val="FFFF99"/>
            </a:solidFill>
            <a:ln w="12700" cap="sq"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You, do f(1) for me. I’ll return 2 * your answer</a:t>
              </a:r>
              <a:r>
                <a:rPr kumimoji="0" lang="en-US" sz="1400" b="0" i="0" u="none" strike="noStrike" cap="none" normalizeH="0" dirty="0" smtClean="0">
                  <a:ln>
                    <a:noFill/>
                  </a:ln>
                  <a:solidFill>
                    <a:schemeClr val="tx1"/>
                  </a:solidFill>
                  <a:effectLst/>
                  <a:latin typeface="Arial" charset="0"/>
                  <a:cs typeface="Arial" charset="0"/>
                </a:rPr>
                <a:t> to my boss.</a:t>
              </a:r>
              <a:endParaRPr kumimoji="0" lang="en-SG" sz="1400" b="0" i="0" u="none" strike="noStrike" cap="none" normalizeH="0" baseline="0" dirty="0" smtClean="0">
                <a:ln>
                  <a:noFill/>
                </a:ln>
                <a:solidFill>
                  <a:schemeClr val="tx1"/>
                </a:solidFill>
                <a:effectLst/>
                <a:latin typeface="Arial" charset="0"/>
                <a:cs typeface="Arial" charset="0"/>
              </a:endParaRPr>
            </a:p>
          </p:txBody>
        </p:sp>
        <p:sp>
          <p:nvSpPr>
            <p:cNvPr id="31" name="TextBox 30"/>
            <p:cNvSpPr txBox="1"/>
            <p:nvPr/>
          </p:nvSpPr>
          <p:spPr>
            <a:xfrm>
              <a:off x="4974772" y="4321628"/>
              <a:ext cx="511629" cy="307777"/>
            </a:xfrm>
            <a:prstGeom prst="rect">
              <a:avLst/>
            </a:prstGeom>
            <a:noFill/>
          </p:spPr>
          <p:txBody>
            <a:bodyPr wrap="square" rtlCol="0">
              <a:spAutoFit/>
            </a:bodyPr>
            <a:lstStyle/>
            <a:p>
              <a:pPr algn="ctr"/>
              <a:r>
                <a:rPr lang="en-US" sz="1400" dirty="0" smtClean="0">
                  <a:latin typeface="Calibri" pitchFamily="34" charset="0"/>
                </a:rPr>
                <a:t>f(2)</a:t>
              </a:r>
              <a:endParaRPr lang="en-SG" sz="1400" dirty="0">
                <a:latin typeface="Calibri" pitchFamily="34" charset="0"/>
              </a:endParaRPr>
            </a:p>
          </p:txBody>
        </p:sp>
      </p:grpSp>
      <p:grpSp>
        <p:nvGrpSpPr>
          <p:cNvPr id="5" name="Group 36"/>
          <p:cNvGrpSpPr/>
          <p:nvPr/>
        </p:nvGrpSpPr>
        <p:grpSpPr>
          <a:xfrm>
            <a:off x="5900057" y="3516086"/>
            <a:ext cx="2427514" cy="2100942"/>
            <a:chOff x="5900057" y="3516086"/>
            <a:chExt cx="2427514" cy="2100942"/>
          </a:xfrm>
        </p:grpSpPr>
        <p:pic>
          <p:nvPicPr>
            <p:cNvPr id="20" name="Picture 19" descr="imagesCAI79LF5.jpg"/>
            <p:cNvPicPr>
              <a:picLocks noChangeAspect="1"/>
            </p:cNvPicPr>
            <p:nvPr/>
          </p:nvPicPr>
          <p:blipFill>
            <a:blip r:embed="rId4" cstate="print"/>
            <a:stretch>
              <a:fillRect/>
            </a:stretch>
          </p:blipFill>
          <p:spPr>
            <a:xfrm>
              <a:off x="5949726" y="4643439"/>
              <a:ext cx="973589" cy="973589"/>
            </a:xfrm>
            <a:prstGeom prst="rect">
              <a:avLst/>
            </a:prstGeom>
          </p:spPr>
        </p:pic>
        <p:sp>
          <p:nvSpPr>
            <p:cNvPr id="21" name="Oval Callout 20"/>
            <p:cNvSpPr/>
            <p:nvPr/>
          </p:nvSpPr>
          <p:spPr bwMode="auto">
            <a:xfrm>
              <a:off x="5900057" y="3516086"/>
              <a:ext cx="2427514" cy="990599"/>
            </a:xfrm>
            <a:prstGeom prst="wedgeEllipseCallout">
              <a:avLst/>
            </a:prstGeom>
            <a:solidFill>
              <a:srgbClr val="FFFF99"/>
            </a:solidFill>
            <a:ln w="12700" cap="sq"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You, do f(0) for me. I’ll return 1 * your answer</a:t>
              </a:r>
              <a:r>
                <a:rPr kumimoji="0" lang="en-US" sz="1400" b="0" i="0" u="none" strike="noStrike" cap="none" normalizeH="0" dirty="0" smtClean="0">
                  <a:ln>
                    <a:noFill/>
                  </a:ln>
                  <a:solidFill>
                    <a:schemeClr val="tx1"/>
                  </a:solidFill>
                  <a:effectLst/>
                  <a:latin typeface="Arial" charset="0"/>
                  <a:cs typeface="Arial" charset="0"/>
                </a:rPr>
                <a:t> to my boss.</a:t>
              </a:r>
              <a:endParaRPr kumimoji="0" lang="en-SG" sz="1400" b="0" i="0" u="none" strike="noStrike" cap="none" normalizeH="0" baseline="0" dirty="0" smtClean="0">
                <a:ln>
                  <a:noFill/>
                </a:ln>
                <a:solidFill>
                  <a:schemeClr val="tx1"/>
                </a:solidFill>
                <a:effectLst/>
                <a:latin typeface="Arial" charset="0"/>
                <a:cs typeface="Arial" charset="0"/>
              </a:endParaRPr>
            </a:p>
          </p:txBody>
        </p:sp>
        <p:sp>
          <p:nvSpPr>
            <p:cNvPr id="32" name="TextBox 31"/>
            <p:cNvSpPr txBox="1"/>
            <p:nvPr/>
          </p:nvSpPr>
          <p:spPr>
            <a:xfrm>
              <a:off x="6128657" y="4996543"/>
              <a:ext cx="511629" cy="307777"/>
            </a:xfrm>
            <a:prstGeom prst="rect">
              <a:avLst/>
            </a:prstGeom>
            <a:noFill/>
          </p:spPr>
          <p:txBody>
            <a:bodyPr wrap="square" rtlCol="0">
              <a:spAutoFit/>
            </a:bodyPr>
            <a:lstStyle/>
            <a:p>
              <a:pPr algn="ctr"/>
              <a:r>
                <a:rPr lang="en-US" sz="1400" dirty="0" smtClean="0">
                  <a:latin typeface="Calibri" pitchFamily="34" charset="0"/>
                </a:rPr>
                <a:t>f(1)</a:t>
              </a:r>
              <a:endParaRPr lang="en-SG" sz="1400" dirty="0">
                <a:latin typeface="Calibri" pitchFamily="34" charset="0"/>
              </a:endParaRPr>
            </a:p>
          </p:txBody>
        </p:sp>
      </p:grpSp>
      <p:grpSp>
        <p:nvGrpSpPr>
          <p:cNvPr id="6" name="Group 37"/>
          <p:cNvGrpSpPr/>
          <p:nvPr/>
        </p:nvGrpSpPr>
        <p:grpSpPr>
          <a:xfrm>
            <a:off x="6912428" y="4354285"/>
            <a:ext cx="2013858" cy="1774372"/>
            <a:chOff x="6901542" y="4408714"/>
            <a:chExt cx="2013858" cy="1774372"/>
          </a:xfrm>
        </p:grpSpPr>
        <p:pic>
          <p:nvPicPr>
            <p:cNvPr id="22" name="Picture 21" descr="imagesCAI79LF5.jpg"/>
            <p:cNvPicPr>
              <a:picLocks noChangeAspect="1"/>
            </p:cNvPicPr>
            <p:nvPr/>
          </p:nvPicPr>
          <p:blipFill>
            <a:blip r:embed="rId4" cstate="print"/>
            <a:stretch>
              <a:fillRect/>
            </a:stretch>
          </p:blipFill>
          <p:spPr>
            <a:xfrm>
              <a:off x="7038298" y="5394554"/>
              <a:ext cx="788532" cy="788532"/>
            </a:xfrm>
            <a:prstGeom prst="rect">
              <a:avLst/>
            </a:prstGeom>
          </p:spPr>
        </p:pic>
        <p:sp>
          <p:nvSpPr>
            <p:cNvPr id="23" name="Oval Callout 22"/>
            <p:cNvSpPr/>
            <p:nvPr/>
          </p:nvSpPr>
          <p:spPr bwMode="auto">
            <a:xfrm>
              <a:off x="6901542" y="4408714"/>
              <a:ext cx="2013858" cy="827314"/>
            </a:xfrm>
            <a:prstGeom prst="wedgeEllipseCallout">
              <a:avLst/>
            </a:prstGeom>
            <a:solidFill>
              <a:srgbClr val="FFFF99"/>
            </a:solidFill>
            <a:ln w="12700" cap="sq"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charset="0"/>
                  <a:cs typeface="Arial" charset="0"/>
                </a:rPr>
                <a:t>I will do f(0) all by myself, and return 1 to my</a:t>
              </a:r>
              <a:r>
                <a:rPr kumimoji="0" lang="en-US" sz="1200" b="0" i="0" u="none" strike="noStrike" cap="none" normalizeH="0" dirty="0" smtClean="0">
                  <a:ln>
                    <a:noFill/>
                  </a:ln>
                  <a:solidFill>
                    <a:schemeClr val="tx1"/>
                  </a:solidFill>
                  <a:effectLst/>
                  <a:latin typeface="Arial" charset="0"/>
                  <a:cs typeface="Arial" charset="0"/>
                </a:rPr>
                <a:t> boss.</a:t>
              </a:r>
              <a:endParaRPr kumimoji="0" lang="en-SG" sz="1200" b="0" i="0" u="none" strike="noStrike" cap="none" normalizeH="0" baseline="0" dirty="0" smtClean="0">
                <a:ln>
                  <a:noFill/>
                </a:ln>
                <a:solidFill>
                  <a:schemeClr val="tx1"/>
                </a:solidFill>
                <a:effectLst/>
                <a:latin typeface="Arial" charset="0"/>
                <a:cs typeface="Arial" charset="0"/>
              </a:endParaRPr>
            </a:p>
          </p:txBody>
        </p:sp>
        <p:sp>
          <p:nvSpPr>
            <p:cNvPr id="33" name="TextBox 32"/>
            <p:cNvSpPr txBox="1"/>
            <p:nvPr/>
          </p:nvSpPr>
          <p:spPr>
            <a:xfrm>
              <a:off x="7141028" y="5649686"/>
              <a:ext cx="511629" cy="307777"/>
            </a:xfrm>
            <a:prstGeom prst="rect">
              <a:avLst/>
            </a:prstGeom>
            <a:noFill/>
          </p:spPr>
          <p:txBody>
            <a:bodyPr wrap="square" rtlCol="0">
              <a:spAutoFit/>
            </a:bodyPr>
            <a:lstStyle/>
            <a:p>
              <a:pPr algn="ctr"/>
              <a:r>
                <a:rPr lang="en-US" sz="1400" dirty="0" smtClean="0">
                  <a:latin typeface="Calibri" pitchFamily="34" charset="0"/>
                </a:rPr>
                <a:t>f(0)</a:t>
              </a:r>
              <a:endParaRPr lang="en-SG" sz="1400" dirty="0">
                <a:latin typeface="Calibri" pitchFamily="34" charset="0"/>
              </a:endParaRPr>
            </a:p>
          </p:txBody>
        </p:sp>
      </p:grpSp>
    </p:spTree>
    <p:extLst>
      <p:ext uri="{BB962C8B-B14F-4D97-AF65-F5344CB8AC3E}">
        <p14:creationId xmlns:p14="http://schemas.microsoft.com/office/powerpoint/2010/main" val="2239748628"/>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dissolve">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dissolve">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dissolve">
                                      <p:cBhvr>
                                        <p:cTn id="17" dur="500"/>
                                        <p:tgtEl>
                                          <p:spTgt spid="13"/>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3"/>
                                        </p:tgtEl>
                                        <p:attrNameLst>
                                          <p:attrName>style.visibility</p:attrName>
                                        </p:attrNameLst>
                                      </p:cBhvr>
                                      <p:to>
                                        <p:strVal val="visible"/>
                                      </p:to>
                                    </p:set>
                                    <p:animEffect transition="in" filter="dissolve">
                                      <p:cBhvr>
                                        <p:cTn id="22" dur="500"/>
                                        <p:tgtEl>
                                          <p:spTgt spid="3"/>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nodeType="clickEffect">
                                  <p:stCondLst>
                                    <p:cond delay="0"/>
                                  </p:stCondLst>
                                  <p:childTnLst>
                                    <p:set>
                                      <p:cBhvr>
                                        <p:cTn id="26" dur="1" fill="hold">
                                          <p:stCondLst>
                                            <p:cond delay="0"/>
                                          </p:stCondLst>
                                        </p:cTn>
                                        <p:tgtEl>
                                          <p:spTgt spid="4"/>
                                        </p:tgtEl>
                                        <p:attrNameLst>
                                          <p:attrName>style.visibility</p:attrName>
                                        </p:attrNameLst>
                                      </p:cBhvr>
                                      <p:to>
                                        <p:strVal val="visible"/>
                                      </p:to>
                                    </p:set>
                                    <p:animEffect transition="in" filter="dissolve">
                                      <p:cBhvr>
                                        <p:cTn id="27" dur="500"/>
                                        <p:tgtEl>
                                          <p:spTgt spid="4"/>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nodeType="clickEffect">
                                  <p:stCondLst>
                                    <p:cond delay="0"/>
                                  </p:stCondLst>
                                  <p:childTnLst>
                                    <p:set>
                                      <p:cBhvr>
                                        <p:cTn id="31" dur="1" fill="hold">
                                          <p:stCondLst>
                                            <p:cond delay="0"/>
                                          </p:stCondLst>
                                        </p:cTn>
                                        <p:tgtEl>
                                          <p:spTgt spid="5"/>
                                        </p:tgtEl>
                                        <p:attrNameLst>
                                          <p:attrName>style.visibility</p:attrName>
                                        </p:attrNameLst>
                                      </p:cBhvr>
                                      <p:to>
                                        <p:strVal val="visible"/>
                                      </p:to>
                                    </p:set>
                                    <p:animEffect transition="in" filter="dissolve">
                                      <p:cBhvr>
                                        <p:cTn id="32" dur="500"/>
                                        <p:tgtEl>
                                          <p:spTgt spid="5"/>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nodeType="clickEffect">
                                  <p:stCondLst>
                                    <p:cond delay="0"/>
                                  </p:stCondLst>
                                  <p:childTnLst>
                                    <p:set>
                                      <p:cBhvr>
                                        <p:cTn id="36" dur="1" fill="hold">
                                          <p:stCondLst>
                                            <p:cond delay="0"/>
                                          </p:stCondLst>
                                        </p:cTn>
                                        <p:tgtEl>
                                          <p:spTgt spid="6"/>
                                        </p:tgtEl>
                                        <p:attrNameLst>
                                          <p:attrName>style.visibility</p:attrName>
                                        </p:attrNameLst>
                                      </p:cBhvr>
                                      <p:to>
                                        <p:strVal val="visible"/>
                                      </p:to>
                                    </p:set>
                                    <p:animEffect transition="in" filter="dissolve">
                                      <p:cBhvr>
                                        <p:cTn id="3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3"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457200" y="457200"/>
            <a:ext cx="8440738" cy="792163"/>
          </a:xfrm>
        </p:spPr>
        <p:txBody>
          <a:bodyPr/>
          <a:lstStyle/>
          <a:p>
            <a:r>
              <a:rPr lang="en-US" sz="4000" dirty="0" smtClean="0">
                <a:solidFill>
                  <a:srgbClr val="9933FF"/>
                </a:solidFill>
                <a:latin typeface="Garamond" pitchFamily="18" charset="0"/>
              </a:rPr>
              <a:t>3. Gist of Recursion Thinking (2/3)</a:t>
            </a:r>
          </a:p>
        </p:txBody>
      </p:sp>
      <p:sp>
        <p:nvSpPr>
          <p:cNvPr id="16387" name="Content Placeholder 2"/>
          <p:cNvSpPr>
            <a:spLocks noGrp="1"/>
          </p:cNvSpPr>
          <p:nvPr>
            <p:ph idx="1"/>
          </p:nvPr>
        </p:nvSpPr>
        <p:spPr>
          <a:xfrm>
            <a:off x="334962" y="1304925"/>
            <a:ext cx="7513638" cy="556532"/>
          </a:xfrm>
        </p:spPr>
        <p:txBody>
          <a:bodyPr/>
          <a:lstStyle/>
          <a:p>
            <a:pPr>
              <a:spcBef>
                <a:spcPts val="600"/>
              </a:spcBef>
              <a:buNone/>
            </a:pPr>
            <a:r>
              <a:rPr lang="en-US" sz="2400" dirty="0" smtClean="0"/>
              <a:t>What should the middle manager do?</a:t>
            </a:r>
          </a:p>
        </p:txBody>
      </p:sp>
      <p:sp>
        <p:nvSpPr>
          <p:cNvPr id="21508" name="Footer Placeholder 3"/>
          <p:cNvSpPr>
            <a:spLocks noGrp="1"/>
          </p:cNvSpPr>
          <p:nvPr>
            <p:ph type="ftr" sz="quarter" idx="10"/>
          </p:nvPr>
        </p:nvSpPr>
        <p:spPr>
          <a:noFill/>
        </p:spPr>
        <p:txBody>
          <a:bodyPr/>
          <a:lstStyle/>
          <a:p>
            <a:pPr algn="l"/>
            <a:r>
              <a:rPr lang="en-US" sz="1000" dirty="0" smtClean="0">
                <a:latin typeface="Arial" pitchFamily="34" charset="0"/>
                <a:cs typeface="Arial" pitchFamily="34" charset="0"/>
              </a:rPr>
              <a:t>CS1010 (AY2012/3  Semester 1)</a:t>
            </a:r>
          </a:p>
        </p:txBody>
      </p:sp>
      <p:sp>
        <p:nvSpPr>
          <p:cNvPr id="21509" name="Slide Number Placeholder 4"/>
          <p:cNvSpPr>
            <a:spLocks noGrp="1"/>
          </p:cNvSpPr>
          <p:nvPr>
            <p:ph type="sldNum" sz="quarter" idx="11"/>
          </p:nvPr>
        </p:nvSpPr>
        <p:spPr>
          <a:noFill/>
        </p:spPr>
        <p:txBody>
          <a:bodyPr/>
          <a:lstStyle/>
          <a:p>
            <a:r>
              <a:rPr lang="en-US" dirty="0" smtClean="0">
                <a:latin typeface="Arial" pitchFamily="34" charset="0"/>
                <a:cs typeface="Arial" pitchFamily="34" charset="0"/>
              </a:rPr>
              <a:t>Week11 - </a:t>
            </a:r>
            <a:fld id="{639656C1-A481-426A-BCB7-A01C86F4869B}" type="slidenum">
              <a:rPr lang="en-US" smtClean="0">
                <a:latin typeface="Arial" pitchFamily="34" charset="0"/>
                <a:cs typeface="Arial" pitchFamily="34" charset="0"/>
              </a:rPr>
              <a:pPr/>
              <a:t>24</a:t>
            </a:fld>
            <a:endParaRPr lang="en-US" dirty="0" smtClean="0">
              <a:latin typeface="Arial" pitchFamily="34" charset="0"/>
              <a:cs typeface="Arial" pitchFamily="34" charset="0"/>
            </a:endParaRPr>
          </a:p>
        </p:txBody>
      </p:sp>
      <p:grpSp>
        <p:nvGrpSpPr>
          <p:cNvPr id="3" name="Group 34"/>
          <p:cNvGrpSpPr/>
          <p:nvPr/>
        </p:nvGrpSpPr>
        <p:grpSpPr>
          <a:xfrm>
            <a:off x="4695514" y="2942549"/>
            <a:ext cx="1496105" cy="1496105"/>
            <a:chOff x="3435124" y="3043238"/>
            <a:chExt cx="1496105" cy="1496105"/>
          </a:xfrm>
        </p:grpSpPr>
        <p:pic>
          <p:nvPicPr>
            <p:cNvPr id="14" name="Picture 13" descr="imagesCAI79LF5.jpg"/>
            <p:cNvPicPr>
              <a:picLocks noChangeAspect="1"/>
            </p:cNvPicPr>
            <p:nvPr/>
          </p:nvPicPr>
          <p:blipFill>
            <a:blip r:embed="rId3" cstate="print"/>
            <a:stretch>
              <a:fillRect/>
            </a:stretch>
          </p:blipFill>
          <p:spPr>
            <a:xfrm>
              <a:off x="3435124" y="3043238"/>
              <a:ext cx="1496105" cy="1496105"/>
            </a:xfrm>
            <a:prstGeom prst="rect">
              <a:avLst/>
            </a:prstGeom>
          </p:spPr>
        </p:pic>
        <p:sp>
          <p:nvSpPr>
            <p:cNvPr id="30" name="TextBox 29"/>
            <p:cNvSpPr txBox="1"/>
            <p:nvPr/>
          </p:nvSpPr>
          <p:spPr>
            <a:xfrm>
              <a:off x="3864428" y="3603171"/>
              <a:ext cx="511629" cy="307777"/>
            </a:xfrm>
            <a:prstGeom prst="rect">
              <a:avLst/>
            </a:prstGeom>
            <a:noFill/>
          </p:spPr>
          <p:txBody>
            <a:bodyPr wrap="square" rtlCol="0">
              <a:spAutoFit/>
            </a:bodyPr>
            <a:lstStyle/>
            <a:p>
              <a:pPr algn="ctr"/>
              <a:r>
                <a:rPr lang="en-US" sz="1400" dirty="0" smtClean="0">
                  <a:latin typeface="Calibri" pitchFamily="34" charset="0"/>
                </a:rPr>
                <a:t>f(3)</a:t>
              </a:r>
              <a:endParaRPr lang="en-SG" sz="1400" dirty="0">
                <a:latin typeface="Calibri" pitchFamily="34" charset="0"/>
              </a:endParaRPr>
            </a:p>
          </p:txBody>
        </p:sp>
      </p:grpSp>
      <p:grpSp>
        <p:nvGrpSpPr>
          <p:cNvPr id="4" name="Group 35"/>
          <p:cNvGrpSpPr/>
          <p:nvPr/>
        </p:nvGrpSpPr>
        <p:grpSpPr>
          <a:xfrm>
            <a:off x="5919475" y="2664282"/>
            <a:ext cx="2427514" cy="2286001"/>
            <a:chOff x="4659085" y="2764971"/>
            <a:chExt cx="2427514" cy="2286001"/>
          </a:xfrm>
        </p:grpSpPr>
        <p:pic>
          <p:nvPicPr>
            <p:cNvPr id="16" name="Picture 15" descr="imagesCAI79LF5.jpg"/>
            <p:cNvPicPr>
              <a:picLocks noChangeAspect="1"/>
            </p:cNvPicPr>
            <p:nvPr/>
          </p:nvPicPr>
          <p:blipFill>
            <a:blip r:embed="rId3" cstate="print"/>
            <a:stretch>
              <a:fillRect/>
            </a:stretch>
          </p:blipFill>
          <p:spPr>
            <a:xfrm>
              <a:off x="4708754" y="3892324"/>
              <a:ext cx="1158648" cy="1158648"/>
            </a:xfrm>
            <a:prstGeom prst="rect">
              <a:avLst/>
            </a:prstGeom>
          </p:spPr>
        </p:pic>
        <p:sp>
          <p:nvSpPr>
            <p:cNvPr id="18" name="Oval Callout 17"/>
            <p:cNvSpPr/>
            <p:nvPr/>
          </p:nvSpPr>
          <p:spPr bwMode="auto">
            <a:xfrm>
              <a:off x="4659085" y="2764971"/>
              <a:ext cx="2427514" cy="990599"/>
            </a:xfrm>
            <a:prstGeom prst="wedgeEllipseCallout">
              <a:avLst/>
            </a:prstGeom>
            <a:solidFill>
              <a:srgbClr val="FFFF99"/>
            </a:solidFill>
            <a:ln w="12700" cap="sq"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You, do f(1) for me. I’ll return 2 * your answer</a:t>
              </a:r>
              <a:r>
                <a:rPr kumimoji="0" lang="en-US" sz="1400" b="0" i="0" u="none" strike="noStrike" cap="none" normalizeH="0" dirty="0" smtClean="0">
                  <a:ln>
                    <a:noFill/>
                  </a:ln>
                  <a:solidFill>
                    <a:schemeClr val="tx1"/>
                  </a:solidFill>
                  <a:effectLst/>
                  <a:latin typeface="Arial" charset="0"/>
                  <a:cs typeface="Arial" charset="0"/>
                </a:rPr>
                <a:t> to my boss.</a:t>
              </a:r>
              <a:endParaRPr kumimoji="0" lang="en-SG" sz="1400" b="0" i="0" u="none" strike="noStrike" cap="none" normalizeH="0" baseline="0" dirty="0" smtClean="0">
                <a:ln>
                  <a:noFill/>
                </a:ln>
                <a:solidFill>
                  <a:schemeClr val="tx1"/>
                </a:solidFill>
                <a:effectLst/>
                <a:latin typeface="Arial" charset="0"/>
                <a:cs typeface="Arial" charset="0"/>
              </a:endParaRPr>
            </a:p>
          </p:txBody>
        </p:sp>
        <p:sp>
          <p:nvSpPr>
            <p:cNvPr id="31" name="TextBox 30"/>
            <p:cNvSpPr txBox="1"/>
            <p:nvPr/>
          </p:nvSpPr>
          <p:spPr>
            <a:xfrm>
              <a:off x="4974772" y="4321628"/>
              <a:ext cx="511629" cy="307777"/>
            </a:xfrm>
            <a:prstGeom prst="rect">
              <a:avLst/>
            </a:prstGeom>
            <a:noFill/>
          </p:spPr>
          <p:txBody>
            <a:bodyPr wrap="square" rtlCol="0">
              <a:spAutoFit/>
            </a:bodyPr>
            <a:lstStyle/>
            <a:p>
              <a:pPr algn="ctr"/>
              <a:r>
                <a:rPr lang="en-US" sz="1400" dirty="0" smtClean="0">
                  <a:latin typeface="Calibri" pitchFamily="34" charset="0"/>
                </a:rPr>
                <a:t>f(2)</a:t>
              </a:r>
              <a:endParaRPr lang="en-SG" sz="1400" dirty="0">
                <a:latin typeface="Calibri" pitchFamily="34" charset="0"/>
              </a:endParaRPr>
            </a:p>
          </p:txBody>
        </p:sp>
      </p:grpSp>
      <p:grpSp>
        <p:nvGrpSpPr>
          <p:cNvPr id="5" name="Group 36"/>
          <p:cNvGrpSpPr/>
          <p:nvPr/>
        </p:nvGrpSpPr>
        <p:grpSpPr>
          <a:xfrm>
            <a:off x="7210116" y="4542750"/>
            <a:ext cx="973589" cy="973589"/>
            <a:chOff x="5949726" y="4643439"/>
            <a:chExt cx="973589" cy="973589"/>
          </a:xfrm>
        </p:grpSpPr>
        <p:pic>
          <p:nvPicPr>
            <p:cNvPr id="20" name="Picture 19" descr="imagesCAI79LF5.jpg"/>
            <p:cNvPicPr>
              <a:picLocks noChangeAspect="1"/>
            </p:cNvPicPr>
            <p:nvPr/>
          </p:nvPicPr>
          <p:blipFill>
            <a:blip r:embed="rId3" cstate="print"/>
            <a:stretch>
              <a:fillRect/>
            </a:stretch>
          </p:blipFill>
          <p:spPr>
            <a:xfrm>
              <a:off x="5949726" y="4643439"/>
              <a:ext cx="973589" cy="973589"/>
            </a:xfrm>
            <a:prstGeom prst="rect">
              <a:avLst/>
            </a:prstGeom>
          </p:spPr>
        </p:pic>
        <p:sp>
          <p:nvSpPr>
            <p:cNvPr id="32" name="TextBox 31"/>
            <p:cNvSpPr txBox="1"/>
            <p:nvPr/>
          </p:nvSpPr>
          <p:spPr>
            <a:xfrm>
              <a:off x="6128657" y="4996543"/>
              <a:ext cx="511629" cy="307777"/>
            </a:xfrm>
            <a:prstGeom prst="rect">
              <a:avLst/>
            </a:prstGeom>
            <a:noFill/>
          </p:spPr>
          <p:txBody>
            <a:bodyPr wrap="square" rtlCol="0">
              <a:spAutoFit/>
            </a:bodyPr>
            <a:lstStyle/>
            <a:p>
              <a:pPr algn="ctr"/>
              <a:r>
                <a:rPr lang="en-US" sz="1400" dirty="0" smtClean="0">
                  <a:latin typeface="Calibri" pitchFamily="34" charset="0"/>
                </a:rPr>
                <a:t>f(1)</a:t>
              </a:r>
              <a:endParaRPr lang="en-SG" sz="1400" dirty="0">
                <a:latin typeface="Calibri" pitchFamily="34" charset="0"/>
              </a:endParaRPr>
            </a:p>
          </p:txBody>
        </p:sp>
      </p:grpSp>
      <p:grpSp>
        <p:nvGrpSpPr>
          <p:cNvPr id="6" name="Group 37"/>
          <p:cNvGrpSpPr/>
          <p:nvPr/>
        </p:nvGrpSpPr>
        <p:grpSpPr>
          <a:xfrm>
            <a:off x="8309574" y="5239436"/>
            <a:ext cx="788532" cy="788532"/>
            <a:chOff x="7038298" y="5394554"/>
            <a:chExt cx="788532" cy="788532"/>
          </a:xfrm>
        </p:grpSpPr>
        <p:pic>
          <p:nvPicPr>
            <p:cNvPr id="22" name="Picture 21" descr="imagesCAI79LF5.jpg"/>
            <p:cNvPicPr>
              <a:picLocks noChangeAspect="1"/>
            </p:cNvPicPr>
            <p:nvPr/>
          </p:nvPicPr>
          <p:blipFill>
            <a:blip r:embed="rId3" cstate="print"/>
            <a:stretch>
              <a:fillRect/>
            </a:stretch>
          </p:blipFill>
          <p:spPr>
            <a:xfrm>
              <a:off x="7038298" y="5394554"/>
              <a:ext cx="788532" cy="788532"/>
            </a:xfrm>
            <a:prstGeom prst="rect">
              <a:avLst/>
            </a:prstGeom>
          </p:spPr>
        </p:pic>
        <p:sp>
          <p:nvSpPr>
            <p:cNvPr id="33" name="TextBox 32"/>
            <p:cNvSpPr txBox="1"/>
            <p:nvPr/>
          </p:nvSpPr>
          <p:spPr>
            <a:xfrm>
              <a:off x="7141028" y="5649686"/>
              <a:ext cx="511629" cy="307777"/>
            </a:xfrm>
            <a:prstGeom prst="rect">
              <a:avLst/>
            </a:prstGeom>
            <a:noFill/>
          </p:spPr>
          <p:txBody>
            <a:bodyPr wrap="square" rtlCol="0">
              <a:spAutoFit/>
            </a:bodyPr>
            <a:lstStyle/>
            <a:p>
              <a:pPr algn="ctr"/>
              <a:r>
                <a:rPr lang="en-US" sz="1400" dirty="0" smtClean="0">
                  <a:latin typeface="Calibri" pitchFamily="34" charset="0"/>
                </a:rPr>
                <a:t>f(0)</a:t>
              </a:r>
              <a:endParaRPr lang="en-SG" sz="1400" dirty="0">
                <a:latin typeface="Calibri" pitchFamily="34" charset="0"/>
              </a:endParaRPr>
            </a:p>
          </p:txBody>
        </p:sp>
      </p:grpSp>
      <p:sp>
        <p:nvSpPr>
          <p:cNvPr id="7" name="TextBox 6"/>
          <p:cNvSpPr txBox="1"/>
          <p:nvPr/>
        </p:nvSpPr>
        <p:spPr>
          <a:xfrm>
            <a:off x="436729" y="2242801"/>
            <a:ext cx="4735772" cy="3785652"/>
          </a:xfrm>
          <a:prstGeom prst="rect">
            <a:avLst/>
          </a:prstGeom>
          <a:noFill/>
        </p:spPr>
        <p:txBody>
          <a:bodyPr wrap="square" rtlCol="0">
            <a:spAutoFit/>
          </a:bodyPr>
          <a:lstStyle/>
          <a:p>
            <a:pPr marL="457200" indent="-457200">
              <a:buAutoNum type="arabicPeriod"/>
            </a:pPr>
            <a:r>
              <a:rPr lang="en-US" sz="2400" dirty="0" smtClean="0"/>
              <a:t>What smaller problem must I pass down to my subordinate?</a:t>
            </a:r>
          </a:p>
          <a:p>
            <a:pPr marL="457200" indent="-457200">
              <a:buAutoNum type="arabicPeriod"/>
            </a:pPr>
            <a:r>
              <a:rPr lang="en-US" sz="2400" dirty="0" smtClean="0"/>
              <a:t>What result must I expect from my subordinate?</a:t>
            </a:r>
          </a:p>
          <a:p>
            <a:pPr marL="457200" indent="-457200">
              <a:buAutoNum type="arabicPeriod"/>
            </a:pPr>
            <a:r>
              <a:rPr lang="en-US" sz="2400" dirty="0" smtClean="0"/>
              <a:t>How should I combine the results from my subordinate with what I have to obtain a result for my boss?</a:t>
            </a:r>
          </a:p>
          <a:p>
            <a:pPr marL="457200" indent="-457200">
              <a:buAutoNum type="arabicPeriod"/>
            </a:pPr>
            <a:endParaRPr lang="en-US" sz="2400" dirty="0"/>
          </a:p>
        </p:txBody>
      </p:sp>
    </p:spTree>
    <p:extLst>
      <p:ext uri="{BB962C8B-B14F-4D97-AF65-F5344CB8AC3E}">
        <p14:creationId xmlns:p14="http://schemas.microsoft.com/office/powerpoint/2010/main" val="2335545788"/>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barn(inVertical)">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barn(inVertical)">
                                      <p:cBhvr>
                                        <p:cTn id="12" dur="500"/>
                                        <p:tgtEl>
                                          <p:spTgt spid="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animEffect transition="in" filter="barn(inVertical)">
                                      <p:cBhvr>
                                        <p:cTn id="17" dur="500"/>
                                        <p:tgtEl>
                                          <p:spTgt spid="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457200" y="457200"/>
            <a:ext cx="8229600" cy="969963"/>
          </a:xfrm>
        </p:spPr>
        <p:txBody>
          <a:bodyPr/>
          <a:lstStyle/>
          <a:p>
            <a:r>
              <a:rPr lang="en-US" sz="4000" dirty="0">
                <a:solidFill>
                  <a:srgbClr val="9933FF"/>
                </a:solidFill>
                <a:latin typeface="Garamond" pitchFamily="18" charset="0"/>
              </a:rPr>
              <a:t>3</a:t>
            </a:r>
            <a:r>
              <a:rPr lang="en-US" sz="4000" dirty="0" smtClean="0">
                <a:solidFill>
                  <a:srgbClr val="9933FF"/>
                </a:solidFill>
                <a:latin typeface="Garamond" pitchFamily="18" charset="0"/>
              </a:rPr>
              <a:t>.1 Think: Sum of Squares (1/5)</a:t>
            </a:r>
          </a:p>
        </p:txBody>
      </p:sp>
      <p:sp>
        <p:nvSpPr>
          <p:cNvPr id="23555" name="Rectangle 3"/>
          <p:cNvSpPr>
            <a:spLocks noGrp="1" noChangeArrowheads="1"/>
          </p:cNvSpPr>
          <p:nvPr>
            <p:ph type="body" idx="1"/>
          </p:nvPr>
        </p:nvSpPr>
        <p:spPr>
          <a:xfrm>
            <a:off x="457200" y="1617663"/>
            <a:ext cx="8229600" cy="4783137"/>
          </a:xfrm>
        </p:spPr>
        <p:txBody>
          <a:bodyPr/>
          <a:lstStyle/>
          <a:p>
            <a:pPr>
              <a:spcBef>
                <a:spcPts val="1200"/>
              </a:spcBef>
            </a:pPr>
            <a:r>
              <a:rPr lang="en-US" sz="2800" dirty="0" smtClean="0"/>
              <a:t>Given 2 positive integers </a:t>
            </a:r>
            <a:r>
              <a:rPr lang="en-US" sz="2800" i="1" dirty="0" smtClean="0"/>
              <a:t>x</a:t>
            </a:r>
            <a:r>
              <a:rPr lang="en-US" sz="2800" dirty="0" smtClean="0"/>
              <a:t> and </a:t>
            </a:r>
            <a:r>
              <a:rPr lang="en-US" sz="2800" i="1" dirty="0" smtClean="0"/>
              <a:t>y</a:t>
            </a:r>
            <a:r>
              <a:rPr lang="en-US" sz="2800" dirty="0" smtClean="0"/>
              <a:t>, where </a:t>
            </a:r>
            <a:r>
              <a:rPr lang="en-US" sz="2800" i="1" dirty="0" smtClean="0"/>
              <a:t>x</a:t>
            </a:r>
            <a:r>
              <a:rPr lang="en-US" sz="2800" dirty="0" smtClean="0"/>
              <a:t> </a:t>
            </a:r>
            <a:r>
              <a:rPr lang="en-US" sz="2800" dirty="0" smtClean="0">
                <a:sym typeface="Symbol"/>
              </a:rPr>
              <a:t></a:t>
            </a:r>
            <a:r>
              <a:rPr lang="en-US" sz="2800" dirty="0" smtClean="0"/>
              <a:t> </a:t>
            </a:r>
            <a:r>
              <a:rPr lang="en-US" sz="2800" i="1" dirty="0" smtClean="0"/>
              <a:t>y</a:t>
            </a:r>
            <a:r>
              <a:rPr lang="en-US" sz="2800" dirty="0" smtClean="0"/>
              <a:t>, compute</a:t>
            </a:r>
          </a:p>
          <a:p>
            <a:pPr lvl="1">
              <a:spcBef>
                <a:spcPts val="600"/>
              </a:spcBef>
              <a:buNone/>
            </a:pPr>
            <a:r>
              <a:rPr lang="en-US" sz="2400" dirty="0" smtClean="0"/>
              <a:t>	</a:t>
            </a:r>
            <a:r>
              <a:rPr lang="en-US" sz="2400" dirty="0" err="1" smtClean="0">
                <a:solidFill>
                  <a:srgbClr val="0000FF"/>
                </a:solidFill>
              </a:rPr>
              <a:t>sumSq</a:t>
            </a:r>
            <a:r>
              <a:rPr lang="en-US" sz="2400" dirty="0" smtClean="0">
                <a:solidFill>
                  <a:srgbClr val="0000FF"/>
                </a:solidFill>
              </a:rPr>
              <a:t>(</a:t>
            </a:r>
            <a:r>
              <a:rPr lang="en-US" sz="2400" i="1" dirty="0" err="1" smtClean="0">
                <a:solidFill>
                  <a:srgbClr val="0000FF"/>
                </a:solidFill>
              </a:rPr>
              <a:t>x</a:t>
            </a:r>
            <a:r>
              <a:rPr lang="en-US" sz="2400" dirty="0" err="1" smtClean="0">
                <a:solidFill>
                  <a:srgbClr val="0000FF"/>
                </a:solidFill>
              </a:rPr>
              <a:t>,</a:t>
            </a:r>
            <a:r>
              <a:rPr lang="en-US" sz="2400" i="1" dirty="0" err="1" smtClean="0">
                <a:solidFill>
                  <a:srgbClr val="0000FF"/>
                </a:solidFill>
              </a:rPr>
              <a:t>y</a:t>
            </a:r>
            <a:r>
              <a:rPr lang="en-US" sz="2400" dirty="0" smtClean="0">
                <a:solidFill>
                  <a:srgbClr val="0000FF"/>
                </a:solidFill>
              </a:rPr>
              <a:t>) = </a:t>
            </a:r>
            <a:r>
              <a:rPr lang="en-US" sz="2400" i="1" dirty="0" smtClean="0">
                <a:solidFill>
                  <a:srgbClr val="0000FF"/>
                </a:solidFill>
              </a:rPr>
              <a:t>x</a:t>
            </a:r>
            <a:r>
              <a:rPr lang="en-US" sz="2400" baseline="30000" dirty="0" smtClean="0">
                <a:solidFill>
                  <a:srgbClr val="0000FF"/>
                </a:solidFill>
              </a:rPr>
              <a:t>2</a:t>
            </a:r>
            <a:r>
              <a:rPr lang="en-US" sz="2400" dirty="0" smtClean="0">
                <a:solidFill>
                  <a:srgbClr val="0000FF"/>
                </a:solidFill>
              </a:rPr>
              <a:t> + (</a:t>
            </a:r>
            <a:r>
              <a:rPr lang="en-US" sz="2400" i="1" dirty="0" smtClean="0">
                <a:solidFill>
                  <a:srgbClr val="0000FF"/>
                </a:solidFill>
              </a:rPr>
              <a:t>x</a:t>
            </a:r>
            <a:r>
              <a:rPr lang="en-US" sz="2400" dirty="0" smtClean="0">
                <a:solidFill>
                  <a:srgbClr val="0000FF"/>
                </a:solidFill>
              </a:rPr>
              <a:t>+1)</a:t>
            </a:r>
            <a:r>
              <a:rPr lang="en-US" sz="2400" baseline="30000" dirty="0" smtClean="0">
                <a:solidFill>
                  <a:srgbClr val="0000FF"/>
                </a:solidFill>
              </a:rPr>
              <a:t> 2</a:t>
            </a:r>
            <a:r>
              <a:rPr lang="en-US" sz="2400" dirty="0" smtClean="0">
                <a:solidFill>
                  <a:srgbClr val="0000FF"/>
                </a:solidFill>
              </a:rPr>
              <a:t> + … + (</a:t>
            </a:r>
            <a:r>
              <a:rPr lang="en-US" sz="2400" i="1" dirty="0" smtClean="0">
                <a:solidFill>
                  <a:srgbClr val="0000FF"/>
                </a:solidFill>
              </a:rPr>
              <a:t>y</a:t>
            </a:r>
            <a:r>
              <a:rPr lang="en-US" sz="2400" dirty="0" smtClean="0">
                <a:solidFill>
                  <a:srgbClr val="0000FF"/>
                </a:solidFill>
              </a:rPr>
              <a:t>-1)</a:t>
            </a:r>
            <a:r>
              <a:rPr lang="en-US" sz="2400" baseline="30000" dirty="0" smtClean="0">
                <a:solidFill>
                  <a:srgbClr val="0000FF"/>
                </a:solidFill>
              </a:rPr>
              <a:t> 2</a:t>
            </a:r>
            <a:r>
              <a:rPr lang="en-US" sz="2400" dirty="0" smtClean="0">
                <a:solidFill>
                  <a:srgbClr val="0000FF"/>
                </a:solidFill>
              </a:rPr>
              <a:t> + </a:t>
            </a:r>
            <a:r>
              <a:rPr lang="en-US" sz="2400" i="1" dirty="0" smtClean="0">
                <a:solidFill>
                  <a:srgbClr val="0000FF"/>
                </a:solidFill>
              </a:rPr>
              <a:t>y</a:t>
            </a:r>
            <a:r>
              <a:rPr lang="en-US" sz="2400" baseline="30000" dirty="0" smtClean="0">
                <a:solidFill>
                  <a:srgbClr val="0000FF"/>
                </a:solidFill>
              </a:rPr>
              <a:t>2</a:t>
            </a:r>
          </a:p>
          <a:p>
            <a:pPr>
              <a:spcBef>
                <a:spcPts val="1200"/>
              </a:spcBef>
            </a:pPr>
            <a:r>
              <a:rPr lang="en-US" sz="2800" dirty="0" smtClean="0"/>
              <a:t>For example</a:t>
            </a:r>
          </a:p>
          <a:p>
            <a:pPr lvl="1">
              <a:spcBef>
                <a:spcPts val="600"/>
              </a:spcBef>
              <a:buNone/>
            </a:pPr>
            <a:r>
              <a:rPr lang="en-US" sz="2400" dirty="0" smtClean="0"/>
              <a:t>	</a:t>
            </a:r>
            <a:r>
              <a:rPr lang="en-US" sz="2400" dirty="0" err="1" smtClean="0"/>
              <a:t>sumSq</a:t>
            </a:r>
            <a:r>
              <a:rPr lang="en-US" sz="2400" dirty="0" smtClean="0"/>
              <a:t>(5,10) = 5</a:t>
            </a:r>
            <a:r>
              <a:rPr lang="en-US" sz="2400" baseline="30000" dirty="0" smtClean="0"/>
              <a:t>2</a:t>
            </a:r>
            <a:r>
              <a:rPr lang="en-US" sz="2400" dirty="0" smtClean="0"/>
              <a:t> + 6</a:t>
            </a:r>
            <a:r>
              <a:rPr lang="en-US" sz="2400" baseline="30000" dirty="0" smtClean="0"/>
              <a:t>2</a:t>
            </a:r>
            <a:r>
              <a:rPr lang="en-US" sz="2400" dirty="0" smtClean="0"/>
              <a:t> + 7</a:t>
            </a:r>
            <a:r>
              <a:rPr lang="en-US" sz="2400" baseline="30000" dirty="0" smtClean="0"/>
              <a:t>2</a:t>
            </a:r>
            <a:r>
              <a:rPr lang="en-US" sz="2400" dirty="0" smtClean="0"/>
              <a:t> + 8</a:t>
            </a:r>
            <a:r>
              <a:rPr lang="en-US" sz="2400" baseline="30000" dirty="0" smtClean="0"/>
              <a:t>2</a:t>
            </a:r>
            <a:r>
              <a:rPr lang="en-US" sz="2400" dirty="0" smtClean="0"/>
              <a:t> + 9</a:t>
            </a:r>
            <a:r>
              <a:rPr lang="en-US" sz="2400" baseline="30000" dirty="0" smtClean="0"/>
              <a:t>2</a:t>
            </a:r>
            <a:r>
              <a:rPr lang="en-US" sz="2400" dirty="0" smtClean="0"/>
              <a:t> + 10</a:t>
            </a:r>
            <a:r>
              <a:rPr lang="en-US" sz="2400" baseline="30000" dirty="0" smtClean="0"/>
              <a:t>2</a:t>
            </a:r>
            <a:r>
              <a:rPr lang="en-US" sz="2400" dirty="0" smtClean="0"/>
              <a:t> = 355 </a:t>
            </a:r>
          </a:p>
          <a:p>
            <a:pPr>
              <a:spcBef>
                <a:spcPts val="1200"/>
              </a:spcBef>
            </a:pPr>
            <a:r>
              <a:rPr lang="en-US" sz="2800" dirty="0" smtClean="0"/>
              <a:t>How do you break this problem into smaller problems?</a:t>
            </a:r>
          </a:p>
          <a:p>
            <a:pPr>
              <a:spcBef>
                <a:spcPts val="1200"/>
              </a:spcBef>
            </a:pPr>
            <a:r>
              <a:rPr lang="en-US" sz="2800" dirty="0" smtClean="0"/>
              <a:t>How many ways can it be done?</a:t>
            </a:r>
          </a:p>
          <a:p>
            <a:pPr>
              <a:spcBef>
                <a:spcPts val="1200"/>
              </a:spcBef>
            </a:pPr>
            <a:r>
              <a:rPr lang="en-US" sz="2800" dirty="0" smtClean="0"/>
              <a:t>We are going to show 3 versions</a:t>
            </a:r>
            <a:endParaRPr lang="en-US" sz="2400" dirty="0" smtClean="0"/>
          </a:p>
        </p:txBody>
      </p:sp>
      <p:sp>
        <p:nvSpPr>
          <p:cNvPr id="29701" name="Slide Number Placeholder 4"/>
          <p:cNvSpPr>
            <a:spLocks noGrp="1"/>
          </p:cNvSpPr>
          <p:nvPr>
            <p:ph type="sldNum" sz="quarter" idx="11"/>
          </p:nvPr>
        </p:nvSpPr>
        <p:spPr>
          <a:noFill/>
        </p:spPr>
        <p:txBody>
          <a:bodyPr/>
          <a:lstStyle/>
          <a:p>
            <a:r>
              <a:rPr lang="en-US" dirty="0" smtClean="0">
                <a:latin typeface="Arial" pitchFamily="34" charset="0"/>
                <a:cs typeface="Arial" pitchFamily="34" charset="0"/>
              </a:rPr>
              <a:t>Week11 - </a:t>
            </a:r>
            <a:fld id="{15896A49-2999-405B-B597-2255210B80BB}" type="slidenum">
              <a:rPr lang="en-US" smtClean="0">
                <a:latin typeface="Arial" pitchFamily="34" charset="0"/>
                <a:cs typeface="Arial" pitchFamily="34" charset="0"/>
              </a:rPr>
              <a:pPr/>
              <a:t>25</a:t>
            </a:fld>
            <a:endParaRPr lang="en-US" dirty="0" smtClean="0">
              <a:latin typeface="Arial" pitchFamily="34" charset="0"/>
              <a:cs typeface="Arial" pitchFamily="34" charset="0"/>
            </a:endParaRPr>
          </a:p>
        </p:txBody>
      </p:sp>
      <p:pic>
        <p:nvPicPr>
          <p:cNvPr id="6" name="Picture 5" descr="question_clipart.gif"/>
          <p:cNvPicPr>
            <a:picLocks noChangeAspect="1"/>
          </p:cNvPicPr>
          <p:nvPr/>
        </p:nvPicPr>
        <p:blipFill>
          <a:blip r:embed="rId3" cstate="print"/>
          <a:stretch>
            <a:fillRect/>
          </a:stretch>
        </p:blipFill>
        <p:spPr>
          <a:xfrm>
            <a:off x="7890893" y="4248856"/>
            <a:ext cx="795908" cy="1935773"/>
          </a:xfrm>
          <a:prstGeom prst="rect">
            <a:avLst/>
          </a:prstGeom>
        </p:spPr>
      </p:pic>
      <p:sp>
        <p:nvSpPr>
          <p:cNvPr id="7" name="Footer Placeholder 6"/>
          <p:cNvSpPr>
            <a:spLocks noGrp="1"/>
          </p:cNvSpPr>
          <p:nvPr>
            <p:ph type="ftr" sz="quarter" idx="10"/>
          </p:nvPr>
        </p:nvSpPr>
        <p:spPr>
          <a:xfrm>
            <a:off x="457200" y="6248400"/>
            <a:ext cx="2895600" cy="457200"/>
          </a:xfrm>
          <a:noFill/>
        </p:spPr>
        <p:txBody>
          <a:bodyPr/>
          <a:lstStyle/>
          <a:p>
            <a:pPr algn="l"/>
            <a:r>
              <a:rPr lang="en-US" sz="1000" dirty="0" smtClean="0">
                <a:latin typeface="Arial" pitchFamily="34" charset="0"/>
                <a:cs typeface="Arial" pitchFamily="34" charset="0"/>
              </a:rPr>
              <a:t>CS1010 (AY2012/3 Semester 1)</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3555">
                                            <p:txEl>
                                              <p:pRg st="2" end="2"/>
                                            </p:txEl>
                                          </p:spTgt>
                                        </p:tgtEl>
                                        <p:attrNameLst>
                                          <p:attrName>style.visibility</p:attrName>
                                        </p:attrNameLst>
                                      </p:cBhvr>
                                      <p:to>
                                        <p:strVal val="visible"/>
                                      </p:to>
                                    </p:set>
                                    <p:animEffect transition="in" filter="dissolve">
                                      <p:cBhvr>
                                        <p:cTn id="7" dur="500"/>
                                        <p:tgtEl>
                                          <p:spTgt spid="23555">
                                            <p:txEl>
                                              <p:pRg st="2" end="2"/>
                                            </p:txEl>
                                          </p:spTgt>
                                        </p:tgtEl>
                                      </p:cBhvr>
                                    </p:animEffect>
                                  </p:childTnLst>
                                </p:cTn>
                              </p:par>
                              <p:par>
                                <p:cTn id="8" presetID="9" presetClass="entr" presetSubtype="0" fill="hold" grpId="0" nodeType="withEffect">
                                  <p:stCondLst>
                                    <p:cond delay="0"/>
                                  </p:stCondLst>
                                  <p:childTnLst>
                                    <p:set>
                                      <p:cBhvr>
                                        <p:cTn id="9" dur="1" fill="hold">
                                          <p:stCondLst>
                                            <p:cond delay="0"/>
                                          </p:stCondLst>
                                        </p:cTn>
                                        <p:tgtEl>
                                          <p:spTgt spid="23555">
                                            <p:txEl>
                                              <p:pRg st="3" end="3"/>
                                            </p:txEl>
                                          </p:spTgt>
                                        </p:tgtEl>
                                        <p:attrNameLst>
                                          <p:attrName>style.visibility</p:attrName>
                                        </p:attrNameLst>
                                      </p:cBhvr>
                                      <p:to>
                                        <p:strVal val="visible"/>
                                      </p:to>
                                    </p:set>
                                    <p:animEffect transition="in" filter="dissolve">
                                      <p:cBhvr>
                                        <p:cTn id="10" dur="500"/>
                                        <p:tgtEl>
                                          <p:spTgt spid="23555">
                                            <p:txEl>
                                              <p:pRg st="3" end="3"/>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9" presetClass="entr" presetSubtype="0" fill="hold" grpId="0" nodeType="clickEffect">
                                  <p:stCondLst>
                                    <p:cond delay="0"/>
                                  </p:stCondLst>
                                  <p:childTnLst>
                                    <p:set>
                                      <p:cBhvr>
                                        <p:cTn id="14" dur="1" fill="hold">
                                          <p:stCondLst>
                                            <p:cond delay="0"/>
                                          </p:stCondLst>
                                        </p:cTn>
                                        <p:tgtEl>
                                          <p:spTgt spid="23555">
                                            <p:txEl>
                                              <p:pRg st="4" end="4"/>
                                            </p:txEl>
                                          </p:spTgt>
                                        </p:tgtEl>
                                        <p:attrNameLst>
                                          <p:attrName>style.visibility</p:attrName>
                                        </p:attrNameLst>
                                      </p:cBhvr>
                                      <p:to>
                                        <p:strVal val="visible"/>
                                      </p:to>
                                    </p:set>
                                    <p:animEffect transition="in" filter="dissolve">
                                      <p:cBhvr>
                                        <p:cTn id="15" dur="500"/>
                                        <p:tgtEl>
                                          <p:spTgt spid="23555">
                                            <p:txEl>
                                              <p:pRg st="4" end="4"/>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9" presetClass="entr" presetSubtype="0" fill="hold" grpId="0" nodeType="clickEffect">
                                  <p:stCondLst>
                                    <p:cond delay="0"/>
                                  </p:stCondLst>
                                  <p:childTnLst>
                                    <p:set>
                                      <p:cBhvr>
                                        <p:cTn id="19" dur="1" fill="hold">
                                          <p:stCondLst>
                                            <p:cond delay="0"/>
                                          </p:stCondLst>
                                        </p:cTn>
                                        <p:tgtEl>
                                          <p:spTgt spid="23555">
                                            <p:txEl>
                                              <p:pRg st="5" end="5"/>
                                            </p:txEl>
                                          </p:spTgt>
                                        </p:tgtEl>
                                        <p:attrNameLst>
                                          <p:attrName>style.visibility</p:attrName>
                                        </p:attrNameLst>
                                      </p:cBhvr>
                                      <p:to>
                                        <p:strVal val="visible"/>
                                      </p:to>
                                    </p:set>
                                    <p:animEffect transition="in" filter="dissolve">
                                      <p:cBhvr>
                                        <p:cTn id="20" dur="500"/>
                                        <p:tgtEl>
                                          <p:spTgt spid="23555">
                                            <p:txEl>
                                              <p:pRg st="5" end="5"/>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9" presetClass="entr" presetSubtype="0" fill="hold" grpId="0" nodeType="clickEffect">
                                  <p:stCondLst>
                                    <p:cond delay="0"/>
                                  </p:stCondLst>
                                  <p:childTnLst>
                                    <p:set>
                                      <p:cBhvr>
                                        <p:cTn id="24" dur="1" fill="hold">
                                          <p:stCondLst>
                                            <p:cond delay="0"/>
                                          </p:stCondLst>
                                        </p:cTn>
                                        <p:tgtEl>
                                          <p:spTgt spid="23555">
                                            <p:txEl>
                                              <p:pRg st="6" end="6"/>
                                            </p:txEl>
                                          </p:spTgt>
                                        </p:tgtEl>
                                        <p:attrNameLst>
                                          <p:attrName>style.visibility</p:attrName>
                                        </p:attrNameLst>
                                      </p:cBhvr>
                                      <p:to>
                                        <p:strVal val="visible"/>
                                      </p:to>
                                    </p:set>
                                    <p:animEffect transition="in" filter="dissolve">
                                      <p:cBhvr>
                                        <p:cTn id="25" dur="500"/>
                                        <p:tgtEl>
                                          <p:spTgt spid="2355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5" grpId="0" uiExpand="1"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457200" y="457200"/>
            <a:ext cx="8229600" cy="969963"/>
          </a:xfrm>
        </p:spPr>
        <p:txBody>
          <a:bodyPr/>
          <a:lstStyle/>
          <a:p>
            <a:r>
              <a:rPr lang="en-US" sz="4000" dirty="0">
                <a:solidFill>
                  <a:srgbClr val="9933FF"/>
                </a:solidFill>
                <a:latin typeface="Garamond" pitchFamily="18" charset="0"/>
              </a:rPr>
              <a:t>3</a:t>
            </a:r>
            <a:r>
              <a:rPr lang="en-US" sz="4000" dirty="0" smtClean="0">
                <a:solidFill>
                  <a:srgbClr val="9933FF"/>
                </a:solidFill>
                <a:latin typeface="Garamond" pitchFamily="18" charset="0"/>
              </a:rPr>
              <a:t>.1 Think: Sum of Squares (2/5)</a:t>
            </a:r>
          </a:p>
        </p:txBody>
      </p:sp>
      <p:sp>
        <p:nvSpPr>
          <p:cNvPr id="23555" name="Rectangle 3"/>
          <p:cNvSpPr>
            <a:spLocks noGrp="1" noChangeArrowheads="1"/>
          </p:cNvSpPr>
          <p:nvPr>
            <p:ph type="body" idx="1"/>
          </p:nvPr>
        </p:nvSpPr>
        <p:spPr>
          <a:xfrm>
            <a:off x="457200" y="1436915"/>
            <a:ext cx="8229600" cy="535576"/>
          </a:xfrm>
        </p:spPr>
        <p:txBody>
          <a:bodyPr/>
          <a:lstStyle/>
          <a:p>
            <a:pPr>
              <a:spcBef>
                <a:spcPts val="1200"/>
              </a:spcBef>
            </a:pPr>
            <a:r>
              <a:rPr lang="en-US" sz="2400" dirty="0" smtClean="0"/>
              <a:t>Version 1: </a:t>
            </a:r>
            <a:r>
              <a:rPr lang="en-US" sz="2400" dirty="0" smtClean="0">
                <a:solidFill>
                  <a:srgbClr val="0000FF"/>
                </a:solidFill>
              </a:rPr>
              <a:t>‘going up’</a:t>
            </a:r>
          </a:p>
        </p:txBody>
      </p:sp>
      <p:sp>
        <p:nvSpPr>
          <p:cNvPr id="29701" name="Slide Number Placeholder 4"/>
          <p:cNvSpPr>
            <a:spLocks noGrp="1"/>
          </p:cNvSpPr>
          <p:nvPr>
            <p:ph type="sldNum" sz="quarter" idx="11"/>
          </p:nvPr>
        </p:nvSpPr>
        <p:spPr>
          <a:noFill/>
        </p:spPr>
        <p:txBody>
          <a:bodyPr/>
          <a:lstStyle/>
          <a:p>
            <a:r>
              <a:rPr lang="en-US" dirty="0" smtClean="0">
                <a:latin typeface="Arial" pitchFamily="34" charset="0"/>
                <a:cs typeface="Arial" pitchFamily="34" charset="0"/>
              </a:rPr>
              <a:t>Week11 - </a:t>
            </a:r>
            <a:fld id="{15896A49-2999-405B-B597-2255210B80BB}" type="slidenum">
              <a:rPr lang="en-US" smtClean="0">
                <a:latin typeface="Arial" pitchFamily="34" charset="0"/>
                <a:cs typeface="Arial" pitchFamily="34" charset="0"/>
              </a:rPr>
              <a:pPr/>
              <a:t>26</a:t>
            </a:fld>
            <a:endParaRPr lang="en-US" dirty="0" smtClean="0">
              <a:latin typeface="Arial" pitchFamily="34" charset="0"/>
              <a:cs typeface="Arial" pitchFamily="34" charset="0"/>
            </a:endParaRPr>
          </a:p>
        </p:txBody>
      </p:sp>
      <p:sp>
        <p:nvSpPr>
          <p:cNvPr id="7" name="Text Box 4"/>
          <p:cNvSpPr txBox="1">
            <a:spLocks noChangeArrowheads="1"/>
          </p:cNvSpPr>
          <p:nvPr/>
        </p:nvSpPr>
        <p:spPr bwMode="auto">
          <a:xfrm>
            <a:off x="152400" y="6400800"/>
            <a:ext cx="304800" cy="201613"/>
          </a:xfrm>
          <a:prstGeom prst="rect">
            <a:avLst/>
          </a:prstGeom>
          <a:noFill/>
          <a:ln w="9525">
            <a:noFill/>
            <a:miter lim="800000"/>
            <a:headEnd/>
            <a:tailEnd/>
          </a:ln>
        </p:spPr>
        <p:txBody>
          <a:bodyPr lIns="9144" tIns="9144" rIns="9144" bIns="9144">
            <a:spAutoFit/>
          </a:bodyPr>
          <a:lstStyle/>
          <a:p>
            <a:pPr algn="ctr">
              <a:spcBef>
                <a:spcPct val="50000"/>
              </a:spcBef>
            </a:pPr>
            <a:r>
              <a:rPr lang="en-US" sz="1200">
                <a:sym typeface="Wingdings 2" pitchFamily="18" charset="2"/>
              </a:rPr>
              <a:t></a:t>
            </a:r>
          </a:p>
        </p:txBody>
      </p:sp>
      <p:sp>
        <p:nvSpPr>
          <p:cNvPr id="8" name="TextBox 7"/>
          <p:cNvSpPr txBox="1"/>
          <p:nvPr/>
        </p:nvSpPr>
        <p:spPr>
          <a:xfrm>
            <a:off x="1439054" y="4144104"/>
            <a:ext cx="6325849" cy="1323439"/>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a:tabLst>
                <a:tab pos="363538" algn="l"/>
                <a:tab pos="714375" algn="l"/>
                <a:tab pos="1077913" algn="l"/>
              </a:tabLst>
              <a:defRPr/>
            </a:pPr>
            <a:r>
              <a:rPr lang="en-US" sz="2000" b="1" dirty="0" err="1" smtClean="0">
                <a:solidFill>
                  <a:srgbClr val="0000FF"/>
                </a:solidFill>
                <a:latin typeface="Courier New" pitchFamily="49" charset="0"/>
                <a:cs typeface="Courier New" pitchFamily="49" charset="0"/>
              </a:rPr>
              <a:t>int</a:t>
            </a:r>
            <a:r>
              <a:rPr lang="en-US" sz="2000" b="1" dirty="0" smtClean="0">
                <a:latin typeface="Courier New" pitchFamily="49" charset="0"/>
                <a:cs typeface="Courier New" pitchFamily="49" charset="0"/>
              </a:rPr>
              <a:t> sumSq1(</a:t>
            </a:r>
            <a:r>
              <a:rPr lang="en-US" sz="2000" b="1" dirty="0" err="1" smtClean="0">
                <a:solidFill>
                  <a:srgbClr val="0000FF"/>
                </a:solidFill>
                <a:latin typeface="Courier New" pitchFamily="49" charset="0"/>
                <a:cs typeface="Courier New" pitchFamily="49" charset="0"/>
              </a:rPr>
              <a:t>int</a:t>
            </a:r>
            <a:r>
              <a:rPr lang="en-US" sz="2000" b="1" dirty="0" smtClean="0">
                <a:latin typeface="Courier New" pitchFamily="49" charset="0"/>
                <a:cs typeface="Courier New" pitchFamily="49" charset="0"/>
              </a:rPr>
              <a:t> x, </a:t>
            </a:r>
            <a:r>
              <a:rPr lang="en-US" sz="2000" b="1" dirty="0" err="1" smtClean="0">
                <a:solidFill>
                  <a:srgbClr val="0000FF"/>
                </a:solidFill>
                <a:latin typeface="Courier New" pitchFamily="49" charset="0"/>
                <a:cs typeface="Courier New" pitchFamily="49" charset="0"/>
              </a:rPr>
              <a:t>int</a:t>
            </a:r>
            <a:r>
              <a:rPr lang="en-US" sz="2000" b="1" dirty="0" smtClean="0">
                <a:latin typeface="Courier New" pitchFamily="49" charset="0"/>
                <a:cs typeface="Courier New" pitchFamily="49" charset="0"/>
              </a:rPr>
              <a:t> y)</a:t>
            </a:r>
            <a:r>
              <a:rPr lang="en-US" sz="2000" b="1" dirty="0">
                <a:latin typeface="Courier New" pitchFamily="49" charset="0"/>
                <a:cs typeface="Courier New" pitchFamily="49" charset="0"/>
              </a:rPr>
              <a:t> </a:t>
            </a:r>
            <a:r>
              <a:rPr lang="en-US" sz="2000" b="1" dirty="0" smtClean="0">
                <a:latin typeface="Courier New" pitchFamily="49" charset="0"/>
                <a:cs typeface="Courier New" pitchFamily="49" charset="0"/>
              </a:rPr>
              <a:t>{</a:t>
            </a:r>
            <a:endParaRPr lang="en-US" sz="2000" b="1" dirty="0">
              <a:latin typeface="Courier New" pitchFamily="49" charset="0"/>
              <a:cs typeface="Courier New" pitchFamily="49" charset="0"/>
            </a:endParaRPr>
          </a:p>
          <a:p>
            <a:pPr>
              <a:tabLst>
                <a:tab pos="363538" algn="l"/>
                <a:tab pos="714375" algn="l"/>
                <a:tab pos="1077913" algn="l"/>
              </a:tabLst>
              <a:defRPr/>
            </a:pPr>
            <a:r>
              <a:rPr lang="en-US" sz="2000" b="1" dirty="0">
                <a:latin typeface="Courier New" pitchFamily="49" charset="0"/>
                <a:cs typeface="Courier New" pitchFamily="49" charset="0"/>
              </a:rPr>
              <a:t>	</a:t>
            </a:r>
            <a:r>
              <a:rPr lang="en-US" sz="2000" b="1" dirty="0">
                <a:solidFill>
                  <a:srgbClr val="0000FF"/>
                </a:solidFill>
                <a:latin typeface="Courier New" pitchFamily="49" charset="0"/>
                <a:cs typeface="Courier New" pitchFamily="49" charset="0"/>
              </a:rPr>
              <a:t>if</a:t>
            </a:r>
            <a:r>
              <a:rPr lang="en-US" sz="2000" b="1" dirty="0">
                <a:latin typeface="Courier New" pitchFamily="49" charset="0"/>
                <a:cs typeface="Courier New" pitchFamily="49" charset="0"/>
              </a:rPr>
              <a:t> </a:t>
            </a:r>
            <a:r>
              <a:rPr lang="en-US" sz="2000" b="1" dirty="0" smtClean="0">
                <a:latin typeface="Courier New" pitchFamily="49" charset="0"/>
                <a:cs typeface="Courier New" pitchFamily="49" charset="0"/>
              </a:rPr>
              <a:t>(x == y) </a:t>
            </a:r>
            <a:r>
              <a:rPr lang="en-US" sz="2000" b="1" dirty="0" smtClean="0">
                <a:solidFill>
                  <a:srgbClr val="0000FF"/>
                </a:solidFill>
                <a:latin typeface="Courier New" pitchFamily="49" charset="0"/>
                <a:cs typeface="Courier New" pitchFamily="49" charset="0"/>
              </a:rPr>
              <a:t>return</a:t>
            </a:r>
            <a:r>
              <a:rPr lang="en-US" sz="2000" b="1" dirty="0" smtClean="0">
                <a:latin typeface="Courier New" pitchFamily="49" charset="0"/>
                <a:cs typeface="Courier New" pitchFamily="49" charset="0"/>
              </a:rPr>
              <a:t> y * y;</a:t>
            </a:r>
          </a:p>
          <a:p>
            <a:pPr>
              <a:tabLst>
                <a:tab pos="363538" algn="l"/>
                <a:tab pos="714375" algn="l"/>
                <a:tab pos="1077913" algn="l"/>
              </a:tabLst>
              <a:defRPr/>
            </a:pPr>
            <a:r>
              <a:rPr lang="en-US" sz="2000" b="1" dirty="0" smtClean="0">
                <a:latin typeface="Courier New" pitchFamily="49" charset="0"/>
                <a:cs typeface="Courier New" pitchFamily="49" charset="0"/>
              </a:rPr>
              <a:t>	</a:t>
            </a:r>
            <a:r>
              <a:rPr lang="en-US" sz="2000" b="1" dirty="0" smtClean="0">
                <a:solidFill>
                  <a:srgbClr val="0000FF"/>
                </a:solidFill>
                <a:latin typeface="Courier New" pitchFamily="49" charset="0"/>
                <a:cs typeface="Courier New" pitchFamily="49" charset="0"/>
              </a:rPr>
              <a:t>else</a:t>
            </a:r>
            <a:r>
              <a:rPr lang="en-US" sz="2000" b="1" dirty="0">
                <a:solidFill>
                  <a:srgbClr val="0000FF"/>
                </a:solidFill>
                <a:latin typeface="Courier New" pitchFamily="49" charset="0"/>
                <a:cs typeface="Courier New" pitchFamily="49" charset="0"/>
              </a:rPr>
              <a:t> </a:t>
            </a:r>
            <a:r>
              <a:rPr lang="en-US" sz="2000" b="1" dirty="0" smtClean="0">
                <a:solidFill>
                  <a:srgbClr val="0000FF"/>
                </a:solidFill>
                <a:latin typeface="Courier New" pitchFamily="49" charset="0"/>
                <a:cs typeface="Courier New" pitchFamily="49" charset="0"/>
              </a:rPr>
              <a:t>return</a:t>
            </a:r>
            <a:r>
              <a:rPr lang="en-US" sz="2000" b="1" dirty="0" smtClean="0">
                <a:latin typeface="Courier New" pitchFamily="49" charset="0"/>
                <a:cs typeface="Courier New" pitchFamily="49" charset="0"/>
              </a:rPr>
              <a:t> x * x + sumSq1(x+</a:t>
            </a:r>
            <a:r>
              <a:rPr lang="en-US" sz="2000" b="1" dirty="0" smtClean="0">
                <a:solidFill>
                  <a:srgbClr val="006600"/>
                </a:solidFill>
                <a:latin typeface="Courier New" pitchFamily="49" charset="0"/>
                <a:cs typeface="Courier New" pitchFamily="49" charset="0"/>
              </a:rPr>
              <a:t>1</a:t>
            </a:r>
            <a:r>
              <a:rPr lang="en-US" sz="2000" b="1" dirty="0" smtClean="0">
                <a:latin typeface="Courier New" pitchFamily="49" charset="0"/>
                <a:cs typeface="Courier New" pitchFamily="49" charset="0"/>
              </a:rPr>
              <a:t>, y);</a:t>
            </a:r>
            <a:endParaRPr lang="en-US" sz="2000" b="1" dirty="0">
              <a:latin typeface="Courier New" pitchFamily="49" charset="0"/>
              <a:cs typeface="Courier New" pitchFamily="49" charset="0"/>
            </a:endParaRPr>
          </a:p>
          <a:p>
            <a:pPr>
              <a:tabLst>
                <a:tab pos="363538" algn="l"/>
                <a:tab pos="714375" algn="l"/>
                <a:tab pos="1077913" algn="l"/>
              </a:tabLst>
              <a:defRPr/>
            </a:pPr>
            <a:r>
              <a:rPr lang="en-US" sz="2000" b="1" dirty="0">
                <a:latin typeface="Courier New" pitchFamily="49" charset="0"/>
                <a:cs typeface="Courier New" pitchFamily="49" charset="0"/>
              </a:rPr>
              <a:t>}</a:t>
            </a:r>
          </a:p>
        </p:txBody>
      </p:sp>
      <p:sp>
        <p:nvSpPr>
          <p:cNvPr id="12" name="Footer Placeholder 6"/>
          <p:cNvSpPr>
            <a:spLocks noGrp="1"/>
          </p:cNvSpPr>
          <p:nvPr>
            <p:ph type="ftr" sz="quarter" idx="10"/>
          </p:nvPr>
        </p:nvSpPr>
        <p:spPr>
          <a:xfrm>
            <a:off x="457200" y="6248400"/>
            <a:ext cx="2895600" cy="457200"/>
          </a:xfrm>
          <a:noFill/>
        </p:spPr>
        <p:txBody>
          <a:bodyPr/>
          <a:lstStyle/>
          <a:p>
            <a:pPr algn="l"/>
            <a:r>
              <a:rPr lang="en-US" sz="1000" dirty="0" smtClean="0">
                <a:latin typeface="Arial" pitchFamily="34" charset="0"/>
                <a:cs typeface="Arial" pitchFamily="34" charset="0"/>
              </a:rPr>
              <a:t>CS1010 (AY2012/3 Semester 1)</a:t>
            </a:r>
          </a:p>
        </p:txBody>
      </p:sp>
      <p:grpSp>
        <p:nvGrpSpPr>
          <p:cNvPr id="13" name="Group 12"/>
          <p:cNvGrpSpPr/>
          <p:nvPr/>
        </p:nvGrpSpPr>
        <p:grpSpPr>
          <a:xfrm>
            <a:off x="2206931" y="2334001"/>
            <a:ext cx="4790094" cy="1015663"/>
            <a:chOff x="990600" y="2057400"/>
            <a:chExt cx="4790094" cy="1015663"/>
          </a:xfrm>
        </p:grpSpPr>
        <p:sp>
          <p:nvSpPr>
            <p:cNvPr id="14" name="TextBox 13"/>
            <p:cNvSpPr txBox="1"/>
            <p:nvPr/>
          </p:nvSpPr>
          <p:spPr>
            <a:xfrm>
              <a:off x="990600" y="2057400"/>
              <a:ext cx="4790094" cy="1015663"/>
            </a:xfrm>
            <a:prstGeom prst="rect">
              <a:avLst/>
            </a:prstGeom>
            <a:noFill/>
          </p:spPr>
          <p:txBody>
            <a:bodyPr wrap="none" rtlCol="0">
              <a:spAutoFit/>
            </a:bodyPr>
            <a:lstStyle/>
            <a:p>
              <a:r>
                <a:rPr lang="en-US" sz="2000" b="1" i="1" dirty="0" smtClean="0">
                  <a:solidFill>
                    <a:schemeClr val="accent1">
                      <a:lumMod val="50000"/>
                    </a:schemeClr>
                  </a:solidFill>
                  <a:latin typeface="Times New Roman" pitchFamily="18" charset="0"/>
                  <a:cs typeface="Times New Roman" pitchFamily="18" charset="0"/>
                </a:rPr>
                <a:t>                      y * y                           if </a:t>
              </a:r>
              <a:r>
                <a:rPr lang="en-US" sz="2000" b="1" dirty="0" smtClean="0">
                  <a:solidFill>
                    <a:schemeClr val="accent1">
                      <a:lumMod val="50000"/>
                    </a:schemeClr>
                  </a:solidFill>
                  <a:latin typeface="Times New Roman" pitchFamily="18" charset="0"/>
                  <a:cs typeface="Times New Roman" pitchFamily="18" charset="0"/>
                </a:rPr>
                <a:t>  </a:t>
              </a:r>
              <a:r>
                <a:rPr lang="en-US" sz="2000" b="1" i="1" dirty="0" smtClean="0">
                  <a:solidFill>
                    <a:schemeClr val="accent1">
                      <a:lumMod val="50000"/>
                    </a:schemeClr>
                  </a:solidFill>
                  <a:latin typeface="Times New Roman" pitchFamily="18" charset="0"/>
                  <a:cs typeface="Times New Roman" pitchFamily="18" charset="0"/>
                </a:rPr>
                <a:t>x </a:t>
              </a:r>
              <a:r>
                <a:rPr lang="en-US" sz="2000" b="1" dirty="0" smtClean="0">
                  <a:solidFill>
                    <a:schemeClr val="accent1">
                      <a:lumMod val="50000"/>
                    </a:schemeClr>
                  </a:solidFill>
                  <a:latin typeface="Times New Roman" pitchFamily="18" charset="0"/>
                  <a:cs typeface="Times New Roman" pitchFamily="18" charset="0"/>
                </a:rPr>
                <a:t>= </a:t>
              </a:r>
              <a:r>
                <a:rPr lang="en-US" sz="2000" b="1" i="1" dirty="0" smtClean="0">
                  <a:solidFill>
                    <a:schemeClr val="accent1">
                      <a:lumMod val="50000"/>
                    </a:schemeClr>
                  </a:solidFill>
                  <a:latin typeface="Times New Roman" pitchFamily="18" charset="0"/>
                  <a:cs typeface="Times New Roman" pitchFamily="18" charset="0"/>
                </a:rPr>
                <a:t>y</a:t>
              </a:r>
            </a:p>
            <a:p>
              <a:r>
                <a:rPr lang="en-US" sz="2000" b="1" i="1" dirty="0" err="1" smtClean="0">
                  <a:solidFill>
                    <a:schemeClr val="accent1">
                      <a:lumMod val="50000"/>
                    </a:schemeClr>
                  </a:solidFill>
                  <a:latin typeface="Times New Roman" pitchFamily="18" charset="0"/>
                  <a:cs typeface="Times New Roman" pitchFamily="18" charset="0"/>
                </a:rPr>
                <a:t>ssq</a:t>
              </a:r>
              <a:r>
                <a:rPr lang="en-US" sz="2000" b="1" i="1" dirty="0" smtClean="0">
                  <a:solidFill>
                    <a:schemeClr val="accent1">
                      <a:lumMod val="50000"/>
                    </a:schemeClr>
                  </a:solidFill>
                  <a:latin typeface="Times New Roman" pitchFamily="18" charset="0"/>
                  <a:cs typeface="Times New Roman" pitchFamily="18" charset="0"/>
                </a:rPr>
                <a:t> </a:t>
              </a:r>
              <a:r>
                <a:rPr lang="en-US" sz="2000" b="1" dirty="0" smtClean="0">
                  <a:solidFill>
                    <a:schemeClr val="accent1">
                      <a:lumMod val="50000"/>
                    </a:schemeClr>
                  </a:solidFill>
                  <a:latin typeface="Times New Roman" pitchFamily="18" charset="0"/>
                  <a:cs typeface="Times New Roman" pitchFamily="18" charset="0"/>
                </a:rPr>
                <a:t>(</a:t>
              </a:r>
              <a:r>
                <a:rPr lang="en-US" sz="2000" b="1" i="1" dirty="0" err="1" smtClean="0">
                  <a:solidFill>
                    <a:schemeClr val="accent1">
                      <a:lumMod val="50000"/>
                    </a:schemeClr>
                  </a:solidFill>
                  <a:latin typeface="Times New Roman" pitchFamily="18" charset="0"/>
                  <a:cs typeface="Times New Roman" pitchFamily="18" charset="0"/>
                </a:rPr>
                <a:t>x,y</a:t>
              </a:r>
              <a:r>
                <a:rPr lang="en-US" sz="2000" b="1" dirty="0" smtClean="0">
                  <a:solidFill>
                    <a:schemeClr val="accent1">
                      <a:lumMod val="50000"/>
                    </a:schemeClr>
                  </a:solidFill>
                  <a:latin typeface="Times New Roman" pitchFamily="18" charset="0"/>
                  <a:cs typeface="Times New Roman" pitchFamily="18" charset="0"/>
                </a:rPr>
                <a:t>) =</a:t>
              </a:r>
            </a:p>
            <a:p>
              <a:r>
                <a:rPr lang="en-US" sz="2000" b="1" i="1" dirty="0">
                  <a:solidFill>
                    <a:schemeClr val="accent1">
                      <a:lumMod val="50000"/>
                    </a:schemeClr>
                  </a:solidFill>
                  <a:latin typeface="Times New Roman" pitchFamily="18" charset="0"/>
                  <a:cs typeface="Times New Roman" pitchFamily="18" charset="0"/>
                </a:rPr>
                <a:t> </a:t>
              </a:r>
              <a:r>
                <a:rPr lang="en-US" sz="2000" b="1" i="1" dirty="0" smtClean="0">
                  <a:solidFill>
                    <a:schemeClr val="accent1">
                      <a:lumMod val="50000"/>
                    </a:schemeClr>
                  </a:solidFill>
                  <a:latin typeface="Times New Roman" pitchFamily="18" charset="0"/>
                  <a:cs typeface="Times New Roman" pitchFamily="18" charset="0"/>
                </a:rPr>
                <a:t>                     x * x + </a:t>
              </a:r>
              <a:r>
                <a:rPr lang="en-US" sz="2000" b="1" i="1" dirty="0" err="1" smtClean="0">
                  <a:solidFill>
                    <a:schemeClr val="accent1">
                      <a:lumMod val="50000"/>
                    </a:schemeClr>
                  </a:solidFill>
                  <a:latin typeface="Times New Roman" pitchFamily="18" charset="0"/>
                  <a:cs typeface="Times New Roman" pitchFamily="18" charset="0"/>
                </a:rPr>
                <a:t>ssq</a:t>
              </a:r>
              <a:r>
                <a:rPr lang="en-US" sz="2000" b="1" dirty="0" smtClean="0">
                  <a:solidFill>
                    <a:schemeClr val="accent1">
                      <a:lumMod val="50000"/>
                    </a:schemeClr>
                  </a:solidFill>
                  <a:latin typeface="Times New Roman" pitchFamily="18" charset="0"/>
                  <a:cs typeface="Times New Roman" pitchFamily="18" charset="0"/>
                </a:rPr>
                <a:t>(</a:t>
              </a:r>
              <a:r>
                <a:rPr lang="en-US" sz="2000" b="1" i="1" dirty="0" smtClean="0">
                  <a:solidFill>
                    <a:schemeClr val="accent1">
                      <a:lumMod val="50000"/>
                    </a:schemeClr>
                  </a:solidFill>
                  <a:latin typeface="Times New Roman" pitchFamily="18" charset="0"/>
                  <a:cs typeface="Times New Roman" pitchFamily="18" charset="0"/>
                </a:rPr>
                <a:t>x+</a:t>
              </a:r>
              <a:r>
                <a:rPr lang="en-US" sz="2000" b="1" dirty="0" smtClean="0">
                  <a:solidFill>
                    <a:schemeClr val="accent1">
                      <a:lumMod val="50000"/>
                    </a:schemeClr>
                  </a:solidFill>
                  <a:latin typeface="Times New Roman" pitchFamily="18" charset="0"/>
                  <a:cs typeface="Times New Roman" pitchFamily="18" charset="0"/>
                </a:rPr>
                <a:t>1</a:t>
              </a:r>
              <a:r>
                <a:rPr lang="en-US" sz="2000" b="1" i="1" dirty="0" smtClean="0">
                  <a:solidFill>
                    <a:schemeClr val="accent1">
                      <a:lumMod val="50000"/>
                    </a:schemeClr>
                  </a:solidFill>
                  <a:latin typeface="Times New Roman" pitchFamily="18" charset="0"/>
                  <a:cs typeface="Times New Roman" pitchFamily="18" charset="0"/>
                </a:rPr>
                <a:t>, y</a:t>
              </a:r>
              <a:r>
                <a:rPr lang="en-US" sz="2000" b="1" dirty="0" smtClean="0">
                  <a:solidFill>
                    <a:schemeClr val="accent1">
                      <a:lumMod val="50000"/>
                    </a:schemeClr>
                  </a:solidFill>
                  <a:latin typeface="Times New Roman" pitchFamily="18" charset="0"/>
                  <a:cs typeface="Times New Roman" pitchFamily="18" charset="0"/>
                </a:rPr>
                <a:t>)    </a:t>
              </a:r>
              <a:r>
                <a:rPr lang="en-US" sz="2000" b="1" i="1" dirty="0" smtClean="0">
                  <a:solidFill>
                    <a:schemeClr val="accent1">
                      <a:lumMod val="50000"/>
                    </a:schemeClr>
                  </a:solidFill>
                  <a:latin typeface="Times New Roman" pitchFamily="18" charset="0"/>
                  <a:cs typeface="Times New Roman" pitchFamily="18" charset="0"/>
                </a:rPr>
                <a:t>if    x &lt; y </a:t>
              </a:r>
              <a:endParaRPr lang="en-US" sz="2000" b="1" i="1" dirty="0">
                <a:solidFill>
                  <a:schemeClr val="accent1">
                    <a:lumMod val="50000"/>
                  </a:schemeClr>
                </a:solidFill>
                <a:latin typeface="Times New Roman" pitchFamily="18" charset="0"/>
                <a:cs typeface="Times New Roman" pitchFamily="18" charset="0"/>
              </a:endParaRPr>
            </a:p>
          </p:txBody>
        </p:sp>
        <p:sp>
          <p:nvSpPr>
            <p:cNvPr id="15" name="Left Brace 14"/>
            <p:cNvSpPr/>
            <p:nvPr/>
          </p:nvSpPr>
          <p:spPr>
            <a:xfrm>
              <a:off x="2251838" y="2146736"/>
              <a:ext cx="88264" cy="859226"/>
            </a:xfrm>
            <a:prstGeom prst="leftBrace">
              <a:avLst>
                <a:gd name="adj1" fmla="val 8333"/>
                <a:gd name="adj2" fmla="val 50000"/>
              </a:avLst>
            </a:prstGeom>
            <a:ln w="28575">
              <a:solidFill>
                <a:srgbClr val="0070C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barn(inVertical)">
                                      <p:cBhvr>
                                        <p:cTn id="7" dur="5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dissolve">
                                      <p:cBhvr>
                                        <p:cTn id="1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457200" y="457200"/>
            <a:ext cx="8229600" cy="969963"/>
          </a:xfrm>
        </p:spPr>
        <p:txBody>
          <a:bodyPr/>
          <a:lstStyle/>
          <a:p>
            <a:r>
              <a:rPr lang="en-US" sz="4000" dirty="0">
                <a:solidFill>
                  <a:srgbClr val="9933FF"/>
                </a:solidFill>
                <a:latin typeface="Garamond" pitchFamily="18" charset="0"/>
              </a:rPr>
              <a:t>3</a:t>
            </a:r>
            <a:r>
              <a:rPr lang="en-US" sz="4000" dirty="0" smtClean="0">
                <a:solidFill>
                  <a:srgbClr val="9933FF"/>
                </a:solidFill>
                <a:latin typeface="Garamond" pitchFamily="18" charset="0"/>
              </a:rPr>
              <a:t>.1 Think: Sum of Squares (3/5)</a:t>
            </a:r>
          </a:p>
        </p:txBody>
      </p:sp>
      <p:sp>
        <p:nvSpPr>
          <p:cNvPr id="29701" name="Slide Number Placeholder 4"/>
          <p:cNvSpPr>
            <a:spLocks noGrp="1"/>
          </p:cNvSpPr>
          <p:nvPr>
            <p:ph type="sldNum" sz="quarter" idx="11"/>
          </p:nvPr>
        </p:nvSpPr>
        <p:spPr>
          <a:noFill/>
        </p:spPr>
        <p:txBody>
          <a:bodyPr/>
          <a:lstStyle/>
          <a:p>
            <a:r>
              <a:rPr lang="en-US" dirty="0" smtClean="0">
                <a:latin typeface="Arial" pitchFamily="34" charset="0"/>
                <a:cs typeface="Arial" pitchFamily="34" charset="0"/>
              </a:rPr>
              <a:t>Week11 - </a:t>
            </a:r>
            <a:fld id="{15896A49-2999-405B-B597-2255210B80BB}" type="slidenum">
              <a:rPr lang="en-US" smtClean="0">
                <a:latin typeface="Arial" pitchFamily="34" charset="0"/>
                <a:cs typeface="Arial" pitchFamily="34" charset="0"/>
              </a:rPr>
              <a:pPr/>
              <a:t>27</a:t>
            </a:fld>
            <a:endParaRPr lang="en-US" dirty="0" smtClean="0">
              <a:latin typeface="Arial" pitchFamily="34" charset="0"/>
              <a:cs typeface="Arial" pitchFamily="34" charset="0"/>
            </a:endParaRPr>
          </a:p>
        </p:txBody>
      </p:sp>
      <p:sp>
        <p:nvSpPr>
          <p:cNvPr id="7" name="Text Box 4"/>
          <p:cNvSpPr txBox="1">
            <a:spLocks noChangeArrowheads="1"/>
          </p:cNvSpPr>
          <p:nvPr/>
        </p:nvSpPr>
        <p:spPr bwMode="auto">
          <a:xfrm>
            <a:off x="152400" y="6400800"/>
            <a:ext cx="304800" cy="201613"/>
          </a:xfrm>
          <a:prstGeom prst="rect">
            <a:avLst/>
          </a:prstGeom>
          <a:noFill/>
          <a:ln w="9525">
            <a:noFill/>
            <a:miter lim="800000"/>
            <a:headEnd/>
            <a:tailEnd/>
          </a:ln>
        </p:spPr>
        <p:txBody>
          <a:bodyPr lIns="9144" tIns="9144" rIns="9144" bIns="9144">
            <a:spAutoFit/>
          </a:bodyPr>
          <a:lstStyle/>
          <a:p>
            <a:pPr algn="ctr">
              <a:spcBef>
                <a:spcPct val="50000"/>
              </a:spcBef>
            </a:pPr>
            <a:r>
              <a:rPr lang="en-US" sz="1200">
                <a:sym typeface="Wingdings 2" pitchFamily="18" charset="2"/>
              </a:rPr>
              <a:t></a:t>
            </a:r>
          </a:p>
        </p:txBody>
      </p:sp>
      <p:sp>
        <p:nvSpPr>
          <p:cNvPr id="10" name="Rectangle 3"/>
          <p:cNvSpPr txBox="1">
            <a:spLocks noChangeArrowheads="1"/>
          </p:cNvSpPr>
          <p:nvPr/>
        </p:nvSpPr>
        <p:spPr bwMode="auto">
          <a:xfrm>
            <a:off x="685800" y="1631787"/>
            <a:ext cx="8229600" cy="535576"/>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914400" rtl="0" eaLnBrk="0" fontAlgn="base" latinLnBrk="0" hangingPunct="0">
              <a:lnSpc>
                <a:spcPct val="100000"/>
              </a:lnSpc>
              <a:spcBef>
                <a:spcPts val="1200"/>
              </a:spcBef>
              <a:spcAft>
                <a:spcPct val="0"/>
              </a:spcAft>
              <a:buClr>
                <a:schemeClr val="bg2"/>
              </a:buClr>
              <a:buSzPct val="75000"/>
              <a:buFont typeface="Wingdings" pitchFamily="2" charset="2"/>
              <a:buChar char="n"/>
              <a:tabLst/>
              <a:defRPr/>
            </a:pPr>
            <a:r>
              <a:rPr kumimoji="0" lang="en-US" sz="2400" b="0" i="0" u="none" strike="noStrike" kern="0" cap="none" spc="0" normalizeH="0" baseline="0" noProof="0" dirty="0" smtClean="0">
                <a:ln>
                  <a:noFill/>
                </a:ln>
                <a:solidFill>
                  <a:schemeClr val="tx1"/>
                </a:solidFill>
                <a:effectLst/>
                <a:uLnTx/>
                <a:uFillTx/>
                <a:latin typeface="+mn-lt"/>
                <a:ea typeface="+mn-ea"/>
                <a:cs typeface="+mn-cs"/>
              </a:rPr>
              <a:t>Version 2: </a:t>
            </a:r>
            <a:r>
              <a:rPr kumimoji="0" lang="en-US" sz="2400" b="0" i="0" u="none" strike="noStrike" kern="0" cap="none" spc="0" normalizeH="0" baseline="0" noProof="0" dirty="0" smtClean="0">
                <a:ln>
                  <a:noFill/>
                </a:ln>
                <a:solidFill>
                  <a:srgbClr val="0000FF"/>
                </a:solidFill>
                <a:effectLst/>
                <a:uLnTx/>
                <a:uFillTx/>
                <a:latin typeface="+mn-lt"/>
                <a:ea typeface="+mn-ea"/>
                <a:cs typeface="+mn-cs"/>
              </a:rPr>
              <a:t>‘going down’</a:t>
            </a:r>
          </a:p>
        </p:txBody>
      </p:sp>
      <p:sp>
        <p:nvSpPr>
          <p:cNvPr id="11" name="TextBox 10"/>
          <p:cNvSpPr txBox="1"/>
          <p:nvPr/>
        </p:nvSpPr>
        <p:spPr>
          <a:xfrm>
            <a:off x="1439055" y="4123076"/>
            <a:ext cx="6325849" cy="1323439"/>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a:tabLst>
                <a:tab pos="363538" algn="l"/>
                <a:tab pos="714375" algn="l"/>
                <a:tab pos="1077913" algn="l"/>
              </a:tabLst>
              <a:defRPr/>
            </a:pPr>
            <a:r>
              <a:rPr lang="en-US" sz="2000" b="1" dirty="0" err="1" smtClean="0">
                <a:solidFill>
                  <a:srgbClr val="0000FF"/>
                </a:solidFill>
                <a:latin typeface="Courier New" pitchFamily="49" charset="0"/>
                <a:cs typeface="Courier New" pitchFamily="49" charset="0"/>
              </a:rPr>
              <a:t>int</a:t>
            </a:r>
            <a:r>
              <a:rPr lang="en-US" sz="2000" b="1" dirty="0" smtClean="0">
                <a:latin typeface="Courier New" pitchFamily="49" charset="0"/>
                <a:cs typeface="Courier New" pitchFamily="49" charset="0"/>
              </a:rPr>
              <a:t> sumSq2(</a:t>
            </a:r>
            <a:r>
              <a:rPr lang="en-US" sz="2000" b="1" dirty="0" err="1" smtClean="0">
                <a:solidFill>
                  <a:srgbClr val="0000FF"/>
                </a:solidFill>
                <a:latin typeface="Courier New" pitchFamily="49" charset="0"/>
                <a:cs typeface="Courier New" pitchFamily="49" charset="0"/>
              </a:rPr>
              <a:t>int</a:t>
            </a:r>
            <a:r>
              <a:rPr lang="en-US" sz="2000" b="1" dirty="0" smtClean="0">
                <a:latin typeface="Courier New" pitchFamily="49" charset="0"/>
                <a:cs typeface="Courier New" pitchFamily="49" charset="0"/>
              </a:rPr>
              <a:t> x, </a:t>
            </a:r>
            <a:r>
              <a:rPr lang="en-US" sz="2000" b="1" dirty="0" err="1" smtClean="0">
                <a:solidFill>
                  <a:srgbClr val="0000FF"/>
                </a:solidFill>
                <a:latin typeface="Courier New" pitchFamily="49" charset="0"/>
                <a:cs typeface="Courier New" pitchFamily="49" charset="0"/>
              </a:rPr>
              <a:t>int</a:t>
            </a:r>
            <a:r>
              <a:rPr lang="en-US" sz="2000" b="1" dirty="0" smtClean="0">
                <a:latin typeface="Courier New" pitchFamily="49" charset="0"/>
                <a:cs typeface="Courier New" pitchFamily="49" charset="0"/>
              </a:rPr>
              <a:t> y)</a:t>
            </a:r>
            <a:r>
              <a:rPr lang="en-US" sz="2000" b="1" dirty="0">
                <a:latin typeface="Courier New" pitchFamily="49" charset="0"/>
                <a:cs typeface="Courier New" pitchFamily="49" charset="0"/>
              </a:rPr>
              <a:t> </a:t>
            </a:r>
            <a:r>
              <a:rPr lang="en-US" sz="2000" b="1" dirty="0" smtClean="0">
                <a:latin typeface="Courier New" pitchFamily="49" charset="0"/>
                <a:cs typeface="Courier New" pitchFamily="49" charset="0"/>
              </a:rPr>
              <a:t>{</a:t>
            </a:r>
            <a:endParaRPr lang="en-US" sz="2000" b="1" dirty="0">
              <a:latin typeface="Courier New" pitchFamily="49" charset="0"/>
              <a:cs typeface="Courier New" pitchFamily="49" charset="0"/>
            </a:endParaRPr>
          </a:p>
          <a:p>
            <a:pPr>
              <a:tabLst>
                <a:tab pos="363538" algn="l"/>
                <a:tab pos="714375" algn="l"/>
                <a:tab pos="1077913" algn="l"/>
              </a:tabLst>
              <a:defRPr/>
            </a:pPr>
            <a:r>
              <a:rPr lang="en-US" sz="2000" b="1" dirty="0">
                <a:latin typeface="Courier New" pitchFamily="49" charset="0"/>
                <a:cs typeface="Courier New" pitchFamily="49" charset="0"/>
              </a:rPr>
              <a:t>	</a:t>
            </a:r>
            <a:r>
              <a:rPr lang="en-US" sz="2000" b="1" dirty="0">
                <a:solidFill>
                  <a:srgbClr val="0000FF"/>
                </a:solidFill>
                <a:latin typeface="Courier New" pitchFamily="49" charset="0"/>
                <a:cs typeface="Courier New" pitchFamily="49" charset="0"/>
              </a:rPr>
              <a:t>if</a:t>
            </a:r>
            <a:r>
              <a:rPr lang="en-US" sz="2000" b="1" dirty="0">
                <a:latin typeface="Courier New" pitchFamily="49" charset="0"/>
                <a:cs typeface="Courier New" pitchFamily="49" charset="0"/>
              </a:rPr>
              <a:t> </a:t>
            </a:r>
            <a:r>
              <a:rPr lang="en-US" sz="2000" b="1" dirty="0" smtClean="0">
                <a:latin typeface="Courier New" pitchFamily="49" charset="0"/>
                <a:cs typeface="Courier New" pitchFamily="49" charset="0"/>
              </a:rPr>
              <a:t>(x == y) </a:t>
            </a:r>
            <a:r>
              <a:rPr lang="en-US" sz="2000" b="1" dirty="0" smtClean="0">
                <a:solidFill>
                  <a:srgbClr val="0000FF"/>
                </a:solidFill>
                <a:latin typeface="Courier New" pitchFamily="49" charset="0"/>
                <a:cs typeface="Courier New" pitchFamily="49" charset="0"/>
              </a:rPr>
              <a:t>return</a:t>
            </a:r>
            <a:r>
              <a:rPr lang="en-US" sz="2000" b="1" dirty="0" smtClean="0">
                <a:latin typeface="Courier New" pitchFamily="49" charset="0"/>
                <a:cs typeface="Courier New" pitchFamily="49" charset="0"/>
              </a:rPr>
              <a:t> x * x;</a:t>
            </a:r>
          </a:p>
          <a:p>
            <a:pPr>
              <a:tabLst>
                <a:tab pos="363538" algn="l"/>
                <a:tab pos="714375" algn="l"/>
                <a:tab pos="1077913" algn="l"/>
              </a:tabLst>
              <a:defRPr/>
            </a:pPr>
            <a:r>
              <a:rPr lang="en-US" sz="2000" b="1" dirty="0" smtClean="0">
                <a:latin typeface="Courier New" pitchFamily="49" charset="0"/>
                <a:cs typeface="Courier New" pitchFamily="49" charset="0"/>
              </a:rPr>
              <a:t>	</a:t>
            </a:r>
            <a:r>
              <a:rPr lang="en-US" sz="2000" b="1" dirty="0" smtClean="0">
                <a:solidFill>
                  <a:srgbClr val="0000FF"/>
                </a:solidFill>
                <a:latin typeface="Courier New" pitchFamily="49" charset="0"/>
                <a:cs typeface="Courier New" pitchFamily="49" charset="0"/>
              </a:rPr>
              <a:t>else</a:t>
            </a:r>
            <a:r>
              <a:rPr lang="en-US" sz="2000" b="1" dirty="0">
                <a:solidFill>
                  <a:srgbClr val="0000FF"/>
                </a:solidFill>
                <a:latin typeface="Courier New" pitchFamily="49" charset="0"/>
                <a:cs typeface="Courier New" pitchFamily="49" charset="0"/>
              </a:rPr>
              <a:t> </a:t>
            </a:r>
            <a:r>
              <a:rPr lang="en-US" sz="2000" b="1" dirty="0" smtClean="0">
                <a:solidFill>
                  <a:srgbClr val="0000FF"/>
                </a:solidFill>
                <a:latin typeface="Courier New" pitchFamily="49" charset="0"/>
                <a:cs typeface="Courier New" pitchFamily="49" charset="0"/>
              </a:rPr>
              <a:t>return</a:t>
            </a:r>
            <a:r>
              <a:rPr lang="en-US" sz="2000" b="1" dirty="0" smtClean="0">
                <a:latin typeface="Courier New" pitchFamily="49" charset="0"/>
                <a:cs typeface="Courier New" pitchFamily="49" charset="0"/>
              </a:rPr>
              <a:t> y * y + sumSq2(x, y-</a:t>
            </a:r>
            <a:r>
              <a:rPr lang="en-US" sz="2000" b="1" dirty="0" smtClean="0">
                <a:solidFill>
                  <a:srgbClr val="006600"/>
                </a:solidFill>
                <a:latin typeface="Courier New" pitchFamily="49" charset="0"/>
                <a:cs typeface="Courier New" pitchFamily="49" charset="0"/>
              </a:rPr>
              <a:t>1</a:t>
            </a:r>
            <a:r>
              <a:rPr lang="en-US" sz="2000" b="1" dirty="0" smtClean="0">
                <a:latin typeface="Courier New" pitchFamily="49" charset="0"/>
                <a:cs typeface="Courier New" pitchFamily="49" charset="0"/>
              </a:rPr>
              <a:t>);</a:t>
            </a:r>
            <a:endParaRPr lang="en-US" sz="2000" b="1" dirty="0">
              <a:latin typeface="Courier New" pitchFamily="49" charset="0"/>
              <a:cs typeface="Courier New" pitchFamily="49" charset="0"/>
            </a:endParaRPr>
          </a:p>
          <a:p>
            <a:pPr>
              <a:tabLst>
                <a:tab pos="363538" algn="l"/>
                <a:tab pos="714375" algn="l"/>
                <a:tab pos="1077913" algn="l"/>
              </a:tabLst>
              <a:defRPr/>
            </a:pPr>
            <a:r>
              <a:rPr lang="en-US" sz="2000" b="1" dirty="0">
                <a:latin typeface="Courier New" pitchFamily="49" charset="0"/>
                <a:cs typeface="Courier New" pitchFamily="49" charset="0"/>
              </a:rPr>
              <a:t>}</a:t>
            </a:r>
          </a:p>
        </p:txBody>
      </p:sp>
      <p:sp>
        <p:nvSpPr>
          <p:cNvPr id="12" name="Footer Placeholder 6"/>
          <p:cNvSpPr>
            <a:spLocks noGrp="1"/>
          </p:cNvSpPr>
          <p:nvPr>
            <p:ph type="ftr" sz="quarter" idx="10"/>
          </p:nvPr>
        </p:nvSpPr>
        <p:spPr>
          <a:xfrm>
            <a:off x="457200" y="6248400"/>
            <a:ext cx="2895600" cy="457200"/>
          </a:xfrm>
          <a:noFill/>
        </p:spPr>
        <p:txBody>
          <a:bodyPr/>
          <a:lstStyle/>
          <a:p>
            <a:pPr algn="l"/>
            <a:r>
              <a:rPr lang="en-US" sz="1000" dirty="0" smtClean="0">
                <a:latin typeface="Arial" pitchFamily="34" charset="0"/>
                <a:cs typeface="Arial" pitchFamily="34" charset="0"/>
              </a:rPr>
              <a:t>CS1010 (AY2012/3 Semester 1)</a:t>
            </a:r>
          </a:p>
        </p:txBody>
      </p:sp>
      <p:grpSp>
        <p:nvGrpSpPr>
          <p:cNvPr id="13" name="Group 12"/>
          <p:cNvGrpSpPr/>
          <p:nvPr/>
        </p:nvGrpSpPr>
        <p:grpSpPr>
          <a:xfrm>
            <a:off x="2228573" y="2387051"/>
            <a:ext cx="4746812" cy="1015663"/>
            <a:chOff x="990600" y="2057400"/>
            <a:chExt cx="4746812" cy="1015663"/>
          </a:xfrm>
        </p:grpSpPr>
        <p:sp>
          <p:nvSpPr>
            <p:cNvPr id="14" name="TextBox 13"/>
            <p:cNvSpPr txBox="1"/>
            <p:nvPr/>
          </p:nvSpPr>
          <p:spPr>
            <a:xfrm>
              <a:off x="990600" y="2057400"/>
              <a:ext cx="4746812" cy="1015663"/>
            </a:xfrm>
            <a:prstGeom prst="rect">
              <a:avLst/>
            </a:prstGeom>
            <a:noFill/>
          </p:spPr>
          <p:txBody>
            <a:bodyPr wrap="none" rtlCol="0">
              <a:spAutoFit/>
            </a:bodyPr>
            <a:lstStyle/>
            <a:p>
              <a:r>
                <a:rPr lang="en-US" sz="2000" b="1" i="1" dirty="0" smtClean="0">
                  <a:solidFill>
                    <a:schemeClr val="accent1">
                      <a:lumMod val="50000"/>
                    </a:schemeClr>
                  </a:solidFill>
                  <a:latin typeface="Times New Roman" pitchFamily="18" charset="0"/>
                  <a:cs typeface="Times New Roman" pitchFamily="18" charset="0"/>
                </a:rPr>
                <a:t>                      x * x                          if </a:t>
              </a:r>
              <a:r>
                <a:rPr lang="en-US" sz="2000" b="1" dirty="0" smtClean="0">
                  <a:solidFill>
                    <a:schemeClr val="accent1">
                      <a:lumMod val="50000"/>
                    </a:schemeClr>
                  </a:solidFill>
                  <a:latin typeface="Times New Roman" pitchFamily="18" charset="0"/>
                  <a:cs typeface="Times New Roman" pitchFamily="18" charset="0"/>
                </a:rPr>
                <a:t>  </a:t>
              </a:r>
              <a:r>
                <a:rPr lang="en-US" sz="2000" b="1" i="1" dirty="0" smtClean="0">
                  <a:solidFill>
                    <a:schemeClr val="accent1">
                      <a:lumMod val="50000"/>
                    </a:schemeClr>
                  </a:solidFill>
                  <a:latin typeface="Times New Roman" pitchFamily="18" charset="0"/>
                  <a:cs typeface="Times New Roman" pitchFamily="18" charset="0"/>
                </a:rPr>
                <a:t>x = y</a:t>
              </a:r>
            </a:p>
            <a:p>
              <a:r>
                <a:rPr lang="en-US" sz="2000" b="1" i="1" dirty="0" err="1" smtClean="0">
                  <a:solidFill>
                    <a:schemeClr val="accent1">
                      <a:lumMod val="50000"/>
                    </a:schemeClr>
                  </a:solidFill>
                  <a:latin typeface="Times New Roman" pitchFamily="18" charset="0"/>
                  <a:cs typeface="Times New Roman" pitchFamily="18" charset="0"/>
                </a:rPr>
                <a:t>ssq</a:t>
              </a:r>
              <a:r>
                <a:rPr lang="en-US" sz="2000" b="1" i="1" dirty="0" smtClean="0">
                  <a:solidFill>
                    <a:schemeClr val="accent1">
                      <a:lumMod val="50000"/>
                    </a:schemeClr>
                  </a:solidFill>
                  <a:latin typeface="Times New Roman" pitchFamily="18" charset="0"/>
                  <a:cs typeface="Times New Roman" pitchFamily="18" charset="0"/>
                </a:rPr>
                <a:t> </a:t>
              </a:r>
              <a:r>
                <a:rPr lang="en-US" sz="2000" b="1" dirty="0" smtClean="0">
                  <a:solidFill>
                    <a:schemeClr val="accent1">
                      <a:lumMod val="50000"/>
                    </a:schemeClr>
                  </a:solidFill>
                  <a:latin typeface="Times New Roman" pitchFamily="18" charset="0"/>
                  <a:cs typeface="Times New Roman" pitchFamily="18" charset="0"/>
                </a:rPr>
                <a:t>(</a:t>
              </a:r>
              <a:r>
                <a:rPr lang="en-US" sz="2000" b="1" i="1" dirty="0" err="1" smtClean="0">
                  <a:solidFill>
                    <a:schemeClr val="accent1">
                      <a:lumMod val="50000"/>
                    </a:schemeClr>
                  </a:solidFill>
                  <a:latin typeface="Times New Roman" pitchFamily="18" charset="0"/>
                  <a:cs typeface="Times New Roman" pitchFamily="18" charset="0"/>
                </a:rPr>
                <a:t>x,y</a:t>
              </a:r>
              <a:r>
                <a:rPr lang="en-US" sz="2000" b="1" dirty="0" smtClean="0">
                  <a:solidFill>
                    <a:schemeClr val="accent1">
                      <a:lumMod val="50000"/>
                    </a:schemeClr>
                  </a:solidFill>
                  <a:latin typeface="Times New Roman" pitchFamily="18" charset="0"/>
                  <a:cs typeface="Times New Roman" pitchFamily="18" charset="0"/>
                </a:rPr>
                <a:t>) =</a:t>
              </a:r>
            </a:p>
            <a:p>
              <a:r>
                <a:rPr lang="en-US" sz="2000" b="1" i="1" dirty="0" smtClean="0">
                  <a:solidFill>
                    <a:schemeClr val="accent1">
                      <a:lumMod val="50000"/>
                    </a:schemeClr>
                  </a:solidFill>
                  <a:latin typeface="Times New Roman" pitchFamily="18" charset="0"/>
                  <a:cs typeface="Times New Roman" pitchFamily="18" charset="0"/>
                </a:rPr>
                <a:t>                     </a:t>
              </a:r>
              <a:r>
                <a:rPr lang="en-US" sz="2000" b="1" i="1" dirty="0" err="1" smtClean="0">
                  <a:solidFill>
                    <a:schemeClr val="accent1">
                      <a:lumMod val="50000"/>
                    </a:schemeClr>
                  </a:solidFill>
                  <a:latin typeface="Times New Roman" pitchFamily="18" charset="0"/>
                  <a:cs typeface="Times New Roman" pitchFamily="18" charset="0"/>
                </a:rPr>
                <a:t>ssq</a:t>
              </a:r>
              <a:r>
                <a:rPr lang="en-US" sz="2000" b="1" dirty="0" smtClean="0">
                  <a:solidFill>
                    <a:schemeClr val="accent1">
                      <a:lumMod val="50000"/>
                    </a:schemeClr>
                  </a:solidFill>
                  <a:latin typeface="Times New Roman" pitchFamily="18" charset="0"/>
                  <a:cs typeface="Times New Roman" pitchFamily="18" charset="0"/>
                </a:rPr>
                <a:t>(</a:t>
              </a:r>
              <a:r>
                <a:rPr lang="en-US" sz="2000" b="1" i="1" dirty="0" smtClean="0">
                  <a:solidFill>
                    <a:schemeClr val="accent1">
                      <a:lumMod val="50000"/>
                    </a:schemeClr>
                  </a:solidFill>
                  <a:latin typeface="Times New Roman" pitchFamily="18" charset="0"/>
                  <a:cs typeface="Times New Roman" pitchFamily="18" charset="0"/>
                </a:rPr>
                <a:t>x, y-</a:t>
              </a:r>
              <a:r>
                <a:rPr lang="en-US" sz="2000" b="1" dirty="0" smtClean="0">
                  <a:solidFill>
                    <a:schemeClr val="accent1">
                      <a:lumMod val="50000"/>
                    </a:schemeClr>
                  </a:solidFill>
                  <a:latin typeface="Times New Roman" pitchFamily="18" charset="0"/>
                  <a:cs typeface="Times New Roman" pitchFamily="18" charset="0"/>
                </a:rPr>
                <a:t>1) + </a:t>
              </a:r>
              <a:r>
                <a:rPr lang="en-US" sz="2000" b="1" i="1" dirty="0" smtClean="0">
                  <a:solidFill>
                    <a:schemeClr val="accent1">
                      <a:lumMod val="50000"/>
                    </a:schemeClr>
                  </a:solidFill>
                  <a:latin typeface="Times New Roman" pitchFamily="18" charset="0"/>
                  <a:cs typeface="Times New Roman" pitchFamily="18" charset="0"/>
                </a:rPr>
                <a:t>y * y</a:t>
              </a:r>
              <a:r>
                <a:rPr lang="en-US" sz="2000" b="1" dirty="0" smtClean="0">
                  <a:solidFill>
                    <a:schemeClr val="accent1">
                      <a:lumMod val="50000"/>
                    </a:schemeClr>
                  </a:solidFill>
                  <a:latin typeface="Times New Roman" pitchFamily="18" charset="0"/>
                  <a:cs typeface="Times New Roman" pitchFamily="18" charset="0"/>
                </a:rPr>
                <a:t>      </a:t>
              </a:r>
              <a:r>
                <a:rPr lang="en-US" sz="2000" b="1" i="1" dirty="0" smtClean="0">
                  <a:solidFill>
                    <a:schemeClr val="accent1">
                      <a:lumMod val="50000"/>
                    </a:schemeClr>
                  </a:solidFill>
                  <a:latin typeface="Times New Roman" pitchFamily="18" charset="0"/>
                  <a:cs typeface="Times New Roman" pitchFamily="18" charset="0"/>
                </a:rPr>
                <a:t>if   x &lt; y  </a:t>
              </a:r>
              <a:endParaRPr lang="en-US" sz="2000" b="1" i="1" dirty="0">
                <a:solidFill>
                  <a:schemeClr val="accent1">
                    <a:lumMod val="50000"/>
                  </a:schemeClr>
                </a:solidFill>
                <a:latin typeface="Times New Roman" pitchFamily="18" charset="0"/>
                <a:cs typeface="Times New Roman" pitchFamily="18" charset="0"/>
              </a:endParaRPr>
            </a:p>
          </p:txBody>
        </p:sp>
        <p:sp>
          <p:nvSpPr>
            <p:cNvPr id="15" name="Left Brace 14"/>
            <p:cNvSpPr/>
            <p:nvPr/>
          </p:nvSpPr>
          <p:spPr>
            <a:xfrm>
              <a:off x="2236076" y="2225565"/>
              <a:ext cx="56729" cy="780399"/>
            </a:xfrm>
            <a:prstGeom prst="leftBrace">
              <a:avLst>
                <a:gd name="adj1" fmla="val 8333"/>
                <a:gd name="adj2" fmla="val 50000"/>
              </a:avLst>
            </a:prstGeom>
            <a:ln w="28575">
              <a:solidFill>
                <a:srgbClr val="0070C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spTree>
    <p:extLst>
      <p:ext uri="{BB962C8B-B14F-4D97-AF65-F5344CB8AC3E}">
        <p14:creationId xmlns:p14="http://schemas.microsoft.com/office/powerpoint/2010/main" val="12854680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barn(inVertical)">
                                      <p:cBhvr>
                                        <p:cTn id="7" dur="5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dissolve">
                                      <p:cBhvr>
                                        <p:cTn id="12"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457200" y="457200"/>
            <a:ext cx="8229600" cy="969963"/>
          </a:xfrm>
        </p:spPr>
        <p:txBody>
          <a:bodyPr/>
          <a:lstStyle/>
          <a:p>
            <a:r>
              <a:rPr lang="en-US" sz="4000" dirty="0">
                <a:solidFill>
                  <a:srgbClr val="9933FF"/>
                </a:solidFill>
                <a:latin typeface="Garamond" pitchFamily="18" charset="0"/>
              </a:rPr>
              <a:t>3</a:t>
            </a:r>
            <a:r>
              <a:rPr lang="en-US" sz="4000" dirty="0" smtClean="0">
                <a:solidFill>
                  <a:srgbClr val="9933FF"/>
                </a:solidFill>
                <a:latin typeface="Garamond" pitchFamily="18" charset="0"/>
              </a:rPr>
              <a:t>.1 Think: Sum of Squares (4/5)</a:t>
            </a:r>
          </a:p>
        </p:txBody>
      </p:sp>
      <p:sp>
        <p:nvSpPr>
          <p:cNvPr id="23555" name="Rectangle 3"/>
          <p:cNvSpPr>
            <a:spLocks noGrp="1" noChangeArrowheads="1"/>
          </p:cNvSpPr>
          <p:nvPr>
            <p:ph type="body" idx="1"/>
          </p:nvPr>
        </p:nvSpPr>
        <p:spPr>
          <a:xfrm>
            <a:off x="457200" y="1436915"/>
            <a:ext cx="8229600" cy="535576"/>
          </a:xfrm>
        </p:spPr>
        <p:txBody>
          <a:bodyPr/>
          <a:lstStyle/>
          <a:p>
            <a:pPr>
              <a:spcBef>
                <a:spcPts val="1200"/>
              </a:spcBef>
            </a:pPr>
            <a:r>
              <a:rPr lang="en-US" sz="2400" dirty="0" smtClean="0"/>
              <a:t>Version 3: </a:t>
            </a:r>
            <a:r>
              <a:rPr lang="en-US" sz="2400" dirty="0" smtClean="0">
                <a:solidFill>
                  <a:srgbClr val="0000FF"/>
                </a:solidFill>
              </a:rPr>
              <a:t>‘divide and conquer’</a:t>
            </a:r>
          </a:p>
        </p:txBody>
      </p:sp>
      <p:sp>
        <p:nvSpPr>
          <p:cNvPr id="29701" name="Slide Number Placeholder 4"/>
          <p:cNvSpPr>
            <a:spLocks noGrp="1"/>
          </p:cNvSpPr>
          <p:nvPr>
            <p:ph type="sldNum" sz="quarter" idx="11"/>
          </p:nvPr>
        </p:nvSpPr>
        <p:spPr>
          <a:noFill/>
        </p:spPr>
        <p:txBody>
          <a:bodyPr/>
          <a:lstStyle/>
          <a:p>
            <a:r>
              <a:rPr lang="en-US" dirty="0" smtClean="0">
                <a:latin typeface="Arial" pitchFamily="34" charset="0"/>
                <a:cs typeface="Arial" pitchFamily="34" charset="0"/>
              </a:rPr>
              <a:t>Week11 - </a:t>
            </a:r>
            <a:fld id="{15896A49-2999-405B-B597-2255210B80BB}" type="slidenum">
              <a:rPr lang="en-US" smtClean="0">
                <a:latin typeface="Arial" pitchFamily="34" charset="0"/>
                <a:cs typeface="Arial" pitchFamily="34" charset="0"/>
              </a:rPr>
              <a:pPr/>
              <a:t>28</a:t>
            </a:fld>
            <a:endParaRPr lang="en-US" dirty="0" smtClean="0">
              <a:latin typeface="Arial" pitchFamily="34" charset="0"/>
              <a:cs typeface="Arial" pitchFamily="34" charset="0"/>
            </a:endParaRPr>
          </a:p>
        </p:txBody>
      </p:sp>
      <p:sp>
        <p:nvSpPr>
          <p:cNvPr id="7" name="Text Box 4"/>
          <p:cNvSpPr txBox="1">
            <a:spLocks noChangeArrowheads="1"/>
          </p:cNvSpPr>
          <p:nvPr/>
        </p:nvSpPr>
        <p:spPr bwMode="auto">
          <a:xfrm>
            <a:off x="152400" y="6400800"/>
            <a:ext cx="304800" cy="201613"/>
          </a:xfrm>
          <a:prstGeom prst="rect">
            <a:avLst/>
          </a:prstGeom>
          <a:noFill/>
          <a:ln w="9525">
            <a:noFill/>
            <a:miter lim="800000"/>
            <a:headEnd/>
            <a:tailEnd/>
          </a:ln>
        </p:spPr>
        <p:txBody>
          <a:bodyPr lIns="9144" tIns="9144" rIns="9144" bIns="9144">
            <a:spAutoFit/>
          </a:bodyPr>
          <a:lstStyle/>
          <a:p>
            <a:pPr algn="ctr">
              <a:spcBef>
                <a:spcPct val="50000"/>
              </a:spcBef>
            </a:pPr>
            <a:r>
              <a:rPr lang="en-US" sz="1200">
                <a:sym typeface="Wingdings 2" pitchFamily="18" charset="2"/>
              </a:rPr>
              <a:t></a:t>
            </a:r>
          </a:p>
        </p:txBody>
      </p:sp>
      <p:sp>
        <p:nvSpPr>
          <p:cNvPr id="8" name="TextBox 7"/>
          <p:cNvSpPr txBox="1"/>
          <p:nvPr/>
        </p:nvSpPr>
        <p:spPr>
          <a:xfrm>
            <a:off x="967282" y="3506855"/>
            <a:ext cx="7465101" cy="3170099"/>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a:tabLst>
                <a:tab pos="363538" algn="l"/>
                <a:tab pos="714375" algn="l"/>
                <a:tab pos="1077913" algn="l"/>
              </a:tabLst>
              <a:defRPr/>
            </a:pPr>
            <a:r>
              <a:rPr lang="en-US" sz="2000" b="1" dirty="0" err="1" smtClean="0">
                <a:solidFill>
                  <a:srgbClr val="0000FF"/>
                </a:solidFill>
                <a:latin typeface="Courier New" pitchFamily="49" charset="0"/>
                <a:cs typeface="Courier New" pitchFamily="49" charset="0"/>
              </a:rPr>
              <a:t>int</a:t>
            </a:r>
            <a:r>
              <a:rPr lang="en-US" sz="2000" b="1" dirty="0" smtClean="0">
                <a:latin typeface="Courier New" pitchFamily="49" charset="0"/>
                <a:cs typeface="Courier New" pitchFamily="49" charset="0"/>
              </a:rPr>
              <a:t> sumSq3(</a:t>
            </a:r>
            <a:r>
              <a:rPr lang="en-US" sz="2000" b="1" dirty="0" err="1" smtClean="0">
                <a:solidFill>
                  <a:srgbClr val="0000FF"/>
                </a:solidFill>
                <a:latin typeface="Courier New" pitchFamily="49" charset="0"/>
                <a:cs typeface="Courier New" pitchFamily="49" charset="0"/>
              </a:rPr>
              <a:t>int</a:t>
            </a:r>
            <a:r>
              <a:rPr lang="en-US" sz="2000" b="1" dirty="0" smtClean="0">
                <a:latin typeface="Courier New" pitchFamily="49" charset="0"/>
                <a:cs typeface="Courier New" pitchFamily="49" charset="0"/>
              </a:rPr>
              <a:t> x, </a:t>
            </a:r>
            <a:r>
              <a:rPr lang="en-US" sz="2000" b="1" dirty="0" err="1" smtClean="0">
                <a:solidFill>
                  <a:srgbClr val="0000FF"/>
                </a:solidFill>
                <a:latin typeface="Courier New" pitchFamily="49" charset="0"/>
                <a:cs typeface="Courier New" pitchFamily="49" charset="0"/>
              </a:rPr>
              <a:t>int</a:t>
            </a:r>
            <a:r>
              <a:rPr lang="en-US" sz="2000" b="1" dirty="0" smtClean="0">
                <a:latin typeface="Courier New" pitchFamily="49" charset="0"/>
                <a:cs typeface="Courier New" pitchFamily="49" charset="0"/>
              </a:rPr>
              <a:t> y)</a:t>
            </a:r>
            <a:r>
              <a:rPr lang="en-US" sz="2000" b="1" dirty="0">
                <a:latin typeface="Courier New" pitchFamily="49" charset="0"/>
                <a:cs typeface="Courier New" pitchFamily="49" charset="0"/>
              </a:rPr>
              <a:t> </a:t>
            </a:r>
            <a:r>
              <a:rPr lang="en-US" sz="2000" b="1" dirty="0" smtClean="0">
                <a:latin typeface="Courier New" pitchFamily="49" charset="0"/>
                <a:cs typeface="Courier New" pitchFamily="49" charset="0"/>
              </a:rPr>
              <a:t>{</a:t>
            </a:r>
          </a:p>
          <a:p>
            <a:pPr>
              <a:tabLst>
                <a:tab pos="363538" algn="l"/>
                <a:tab pos="714375" algn="l"/>
                <a:tab pos="1077913" algn="l"/>
              </a:tabLst>
              <a:defRPr/>
            </a:pPr>
            <a:r>
              <a:rPr lang="en-US" sz="2000" b="1" dirty="0" smtClean="0">
                <a:latin typeface="Courier New" pitchFamily="49" charset="0"/>
                <a:cs typeface="Courier New" pitchFamily="49" charset="0"/>
              </a:rPr>
              <a:t>	</a:t>
            </a:r>
            <a:r>
              <a:rPr lang="en-US" sz="2000" b="1" dirty="0" err="1" smtClean="0">
                <a:solidFill>
                  <a:srgbClr val="0000FF"/>
                </a:solidFill>
                <a:latin typeface="Courier New" pitchFamily="49" charset="0"/>
                <a:cs typeface="Courier New" pitchFamily="49" charset="0"/>
              </a:rPr>
              <a:t>int</a:t>
            </a:r>
            <a:r>
              <a:rPr lang="en-US" sz="2000" b="1" dirty="0" smtClean="0">
                <a:latin typeface="Courier New" pitchFamily="49" charset="0"/>
                <a:cs typeface="Courier New" pitchFamily="49" charset="0"/>
              </a:rPr>
              <a:t> mid; </a:t>
            </a:r>
            <a:r>
              <a:rPr lang="en-US" sz="2000" b="1" dirty="0" smtClean="0">
                <a:solidFill>
                  <a:srgbClr val="006600"/>
                </a:solidFill>
                <a:latin typeface="Courier New" pitchFamily="49" charset="0"/>
                <a:cs typeface="Courier New" pitchFamily="49" charset="0"/>
              </a:rPr>
              <a:t>// middle value</a:t>
            </a:r>
          </a:p>
          <a:p>
            <a:pPr>
              <a:tabLst>
                <a:tab pos="363538" algn="l"/>
                <a:tab pos="714375" algn="l"/>
                <a:tab pos="1077913" algn="l"/>
              </a:tabLst>
              <a:defRPr/>
            </a:pPr>
            <a:endParaRPr lang="en-US" sz="2000" b="1" dirty="0">
              <a:latin typeface="Courier New" pitchFamily="49" charset="0"/>
              <a:cs typeface="Courier New" pitchFamily="49" charset="0"/>
            </a:endParaRPr>
          </a:p>
          <a:p>
            <a:pPr>
              <a:tabLst>
                <a:tab pos="363538" algn="l"/>
                <a:tab pos="714375" algn="l"/>
                <a:tab pos="1077913" algn="l"/>
              </a:tabLst>
              <a:defRPr/>
            </a:pPr>
            <a:r>
              <a:rPr lang="en-US" sz="2000" b="1" dirty="0">
                <a:latin typeface="Courier New" pitchFamily="49" charset="0"/>
                <a:cs typeface="Courier New" pitchFamily="49" charset="0"/>
              </a:rPr>
              <a:t>	</a:t>
            </a:r>
            <a:r>
              <a:rPr lang="en-US" sz="2000" b="1" dirty="0">
                <a:solidFill>
                  <a:srgbClr val="0000FF"/>
                </a:solidFill>
                <a:latin typeface="Courier New" pitchFamily="49" charset="0"/>
                <a:cs typeface="Courier New" pitchFamily="49" charset="0"/>
              </a:rPr>
              <a:t>if</a:t>
            </a:r>
            <a:r>
              <a:rPr lang="en-US" sz="2000" b="1" dirty="0">
                <a:latin typeface="Courier New" pitchFamily="49" charset="0"/>
                <a:cs typeface="Courier New" pitchFamily="49" charset="0"/>
              </a:rPr>
              <a:t> </a:t>
            </a:r>
            <a:r>
              <a:rPr lang="en-US" sz="2000" b="1" dirty="0" smtClean="0">
                <a:latin typeface="Courier New" pitchFamily="49" charset="0"/>
                <a:cs typeface="Courier New" pitchFamily="49" charset="0"/>
              </a:rPr>
              <a:t>(x == y) </a:t>
            </a:r>
          </a:p>
          <a:p>
            <a:pPr>
              <a:tabLst>
                <a:tab pos="363538" algn="l"/>
                <a:tab pos="714375" algn="l"/>
                <a:tab pos="1077913" algn="l"/>
              </a:tabLst>
              <a:defRPr/>
            </a:pPr>
            <a:r>
              <a:rPr lang="en-US" sz="2000" b="1" dirty="0" smtClean="0">
                <a:solidFill>
                  <a:srgbClr val="0000FF"/>
                </a:solidFill>
                <a:latin typeface="Courier New" pitchFamily="49" charset="0"/>
                <a:cs typeface="Courier New" pitchFamily="49" charset="0"/>
              </a:rPr>
              <a:t>		return</a:t>
            </a:r>
            <a:r>
              <a:rPr lang="en-US" sz="2000" b="1" dirty="0" smtClean="0">
                <a:latin typeface="Courier New" pitchFamily="49" charset="0"/>
                <a:cs typeface="Courier New" pitchFamily="49" charset="0"/>
              </a:rPr>
              <a:t> x * x;</a:t>
            </a:r>
          </a:p>
          <a:p>
            <a:pPr>
              <a:tabLst>
                <a:tab pos="363538" algn="l"/>
                <a:tab pos="714375" algn="l"/>
                <a:tab pos="1077913" algn="l"/>
              </a:tabLst>
              <a:defRPr/>
            </a:pPr>
            <a:r>
              <a:rPr lang="en-US" sz="2000" b="1" dirty="0" smtClean="0">
                <a:latin typeface="Courier New" pitchFamily="49" charset="0"/>
                <a:cs typeface="Courier New" pitchFamily="49" charset="0"/>
              </a:rPr>
              <a:t>	</a:t>
            </a:r>
            <a:r>
              <a:rPr lang="en-US" sz="2000" b="1" dirty="0" smtClean="0">
                <a:solidFill>
                  <a:srgbClr val="0000FF"/>
                </a:solidFill>
                <a:latin typeface="Courier New" pitchFamily="49" charset="0"/>
                <a:cs typeface="Courier New" pitchFamily="49" charset="0"/>
              </a:rPr>
              <a:t>else</a:t>
            </a:r>
            <a:r>
              <a:rPr lang="en-US" sz="2000" b="1" dirty="0">
                <a:solidFill>
                  <a:srgbClr val="0000FF"/>
                </a:solidFill>
                <a:latin typeface="Courier New" pitchFamily="49" charset="0"/>
                <a:cs typeface="Courier New" pitchFamily="49" charset="0"/>
              </a:rPr>
              <a:t> </a:t>
            </a:r>
            <a:r>
              <a:rPr lang="en-US" sz="2000" b="1" dirty="0" smtClean="0">
                <a:solidFill>
                  <a:schemeClr val="tx1"/>
                </a:solidFill>
                <a:latin typeface="Courier New" pitchFamily="49" charset="0"/>
                <a:cs typeface="Courier New" pitchFamily="49" charset="0"/>
              </a:rPr>
              <a:t>{</a:t>
            </a:r>
          </a:p>
          <a:p>
            <a:pPr>
              <a:tabLst>
                <a:tab pos="363538" algn="l"/>
                <a:tab pos="714375" algn="l"/>
                <a:tab pos="1077913" algn="l"/>
              </a:tabLst>
              <a:defRPr/>
            </a:pPr>
            <a:r>
              <a:rPr lang="en-US" sz="2000" b="1" dirty="0" smtClean="0">
                <a:solidFill>
                  <a:schemeClr val="tx1"/>
                </a:solidFill>
                <a:latin typeface="Courier New" pitchFamily="49" charset="0"/>
                <a:cs typeface="Courier New" pitchFamily="49" charset="0"/>
              </a:rPr>
              <a:t>		mid = (x + y)/2;</a:t>
            </a:r>
          </a:p>
          <a:p>
            <a:pPr>
              <a:tabLst>
                <a:tab pos="363538" algn="l"/>
                <a:tab pos="714375" algn="l"/>
                <a:tab pos="1077913" algn="l"/>
              </a:tabLst>
              <a:defRPr/>
            </a:pPr>
            <a:r>
              <a:rPr lang="en-US" sz="2000" b="1" dirty="0" smtClean="0">
                <a:solidFill>
                  <a:srgbClr val="0000FF"/>
                </a:solidFill>
                <a:latin typeface="Courier New" pitchFamily="49" charset="0"/>
                <a:cs typeface="Courier New" pitchFamily="49" charset="0"/>
              </a:rPr>
              <a:t>		return</a:t>
            </a:r>
            <a:r>
              <a:rPr lang="en-US" sz="2000" b="1" dirty="0" smtClean="0">
                <a:latin typeface="Courier New" pitchFamily="49" charset="0"/>
                <a:cs typeface="Courier New" pitchFamily="49" charset="0"/>
              </a:rPr>
              <a:t> sumSq3(x, mid) + sumSq3(mid+1, y);</a:t>
            </a:r>
          </a:p>
          <a:p>
            <a:pPr>
              <a:tabLst>
                <a:tab pos="363538" algn="l"/>
                <a:tab pos="714375" algn="l"/>
                <a:tab pos="1077913" algn="l"/>
              </a:tabLst>
              <a:defRPr/>
            </a:pPr>
            <a:r>
              <a:rPr lang="en-US" sz="2000" b="1" dirty="0" smtClean="0">
                <a:latin typeface="Courier New" pitchFamily="49" charset="0"/>
                <a:cs typeface="Courier New" pitchFamily="49" charset="0"/>
              </a:rPr>
              <a:t>	}</a:t>
            </a:r>
            <a:endParaRPr lang="en-US" sz="2000" b="1" dirty="0">
              <a:latin typeface="Courier New" pitchFamily="49" charset="0"/>
              <a:cs typeface="Courier New" pitchFamily="49" charset="0"/>
            </a:endParaRPr>
          </a:p>
          <a:p>
            <a:pPr>
              <a:tabLst>
                <a:tab pos="363538" algn="l"/>
                <a:tab pos="714375" algn="l"/>
                <a:tab pos="1077913" algn="l"/>
              </a:tabLst>
              <a:defRPr/>
            </a:pPr>
            <a:r>
              <a:rPr lang="en-US" sz="2000" b="1" dirty="0">
                <a:latin typeface="Courier New" pitchFamily="49" charset="0"/>
                <a:cs typeface="Courier New" pitchFamily="49" charset="0"/>
              </a:rPr>
              <a:t>}</a:t>
            </a:r>
          </a:p>
        </p:txBody>
      </p:sp>
      <p:sp>
        <p:nvSpPr>
          <p:cNvPr id="10" name="Footer Placeholder 6"/>
          <p:cNvSpPr>
            <a:spLocks noGrp="1"/>
          </p:cNvSpPr>
          <p:nvPr>
            <p:ph type="ftr" sz="quarter" idx="10"/>
          </p:nvPr>
        </p:nvSpPr>
        <p:spPr>
          <a:xfrm>
            <a:off x="457200" y="6248400"/>
            <a:ext cx="2895600" cy="457200"/>
          </a:xfrm>
          <a:noFill/>
        </p:spPr>
        <p:txBody>
          <a:bodyPr/>
          <a:lstStyle/>
          <a:p>
            <a:pPr algn="l"/>
            <a:r>
              <a:rPr lang="en-US" sz="1000" dirty="0" smtClean="0">
                <a:latin typeface="Arial" pitchFamily="34" charset="0"/>
                <a:cs typeface="Arial" pitchFamily="34" charset="0"/>
              </a:rPr>
              <a:t>CS1010 (AY2012/3 Semester 1)</a:t>
            </a:r>
          </a:p>
        </p:txBody>
      </p:sp>
      <p:sp>
        <p:nvSpPr>
          <p:cNvPr id="9" name="Text Box 4"/>
          <p:cNvSpPr txBox="1">
            <a:spLocks noChangeArrowheads="1"/>
          </p:cNvSpPr>
          <p:nvPr/>
        </p:nvSpPr>
        <p:spPr bwMode="auto">
          <a:xfrm>
            <a:off x="152400" y="3313041"/>
            <a:ext cx="304800" cy="201613"/>
          </a:xfrm>
          <a:prstGeom prst="rect">
            <a:avLst/>
          </a:prstGeom>
          <a:noFill/>
          <a:ln w="9525">
            <a:noFill/>
            <a:miter lim="800000"/>
            <a:headEnd/>
            <a:tailEnd/>
          </a:ln>
        </p:spPr>
        <p:txBody>
          <a:bodyPr lIns="9144" tIns="9144" rIns="9144" bIns="9144">
            <a:spAutoFit/>
          </a:bodyPr>
          <a:lstStyle/>
          <a:p>
            <a:pPr algn="ctr">
              <a:spcBef>
                <a:spcPct val="50000"/>
              </a:spcBef>
            </a:pPr>
            <a:r>
              <a:rPr lang="en-US" sz="1200">
                <a:sym typeface="Wingdings 2" pitchFamily="18" charset="2"/>
              </a:rPr>
              <a:t></a:t>
            </a:r>
          </a:p>
        </p:txBody>
      </p:sp>
      <p:grpSp>
        <p:nvGrpSpPr>
          <p:cNvPr id="11" name="Group 10"/>
          <p:cNvGrpSpPr/>
          <p:nvPr/>
        </p:nvGrpSpPr>
        <p:grpSpPr>
          <a:xfrm>
            <a:off x="1819367" y="1907262"/>
            <a:ext cx="5153975" cy="1323439"/>
            <a:chOff x="990600" y="2057400"/>
            <a:chExt cx="5153975" cy="1323439"/>
          </a:xfrm>
        </p:grpSpPr>
        <p:sp>
          <p:nvSpPr>
            <p:cNvPr id="12" name="TextBox 11"/>
            <p:cNvSpPr txBox="1"/>
            <p:nvPr/>
          </p:nvSpPr>
          <p:spPr>
            <a:xfrm>
              <a:off x="990600" y="2057400"/>
              <a:ext cx="5153975" cy="1323439"/>
            </a:xfrm>
            <a:prstGeom prst="rect">
              <a:avLst/>
            </a:prstGeom>
            <a:noFill/>
          </p:spPr>
          <p:txBody>
            <a:bodyPr wrap="none" rtlCol="0">
              <a:spAutoFit/>
            </a:bodyPr>
            <a:lstStyle/>
            <a:p>
              <a:r>
                <a:rPr lang="en-US" sz="2000" b="1" i="1" dirty="0" smtClean="0">
                  <a:solidFill>
                    <a:schemeClr val="accent1">
                      <a:lumMod val="50000"/>
                    </a:schemeClr>
                  </a:solidFill>
                  <a:latin typeface="Times New Roman" pitchFamily="18" charset="0"/>
                  <a:cs typeface="Times New Roman" pitchFamily="18" charset="0"/>
                </a:rPr>
                <a:t>                      x * x                              if </a:t>
              </a:r>
              <a:r>
                <a:rPr lang="en-US" sz="2000" b="1" dirty="0" smtClean="0">
                  <a:solidFill>
                    <a:schemeClr val="accent1">
                      <a:lumMod val="50000"/>
                    </a:schemeClr>
                  </a:solidFill>
                  <a:latin typeface="Times New Roman" pitchFamily="18" charset="0"/>
                  <a:cs typeface="Times New Roman" pitchFamily="18" charset="0"/>
                </a:rPr>
                <a:t>  </a:t>
              </a:r>
              <a:r>
                <a:rPr lang="en-US" sz="2000" b="1" i="1" dirty="0" smtClean="0">
                  <a:solidFill>
                    <a:schemeClr val="accent1">
                      <a:lumMod val="50000"/>
                    </a:schemeClr>
                  </a:solidFill>
                  <a:latin typeface="Times New Roman" pitchFamily="18" charset="0"/>
                  <a:cs typeface="Times New Roman" pitchFamily="18" charset="0"/>
                </a:rPr>
                <a:t>x </a:t>
              </a:r>
              <a:r>
                <a:rPr lang="en-US" sz="2000" b="1" dirty="0" smtClean="0">
                  <a:solidFill>
                    <a:schemeClr val="accent1">
                      <a:lumMod val="50000"/>
                    </a:schemeClr>
                  </a:solidFill>
                  <a:latin typeface="Times New Roman" pitchFamily="18" charset="0"/>
                  <a:cs typeface="Times New Roman" pitchFamily="18" charset="0"/>
                </a:rPr>
                <a:t>= </a:t>
              </a:r>
              <a:r>
                <a:rPr lang="en-US" sz="2000" b="1" i="1" dirty="0" smtClean="0">
                  <a:solidFill>
                    <a:schemeClr val="accent1">
                      <a:lumMod val="50000"/>
                    </a:schemeClr>
                  </a:solidFill>
                  <a:latin typeface="Times New Roman" pitchFamily="18" charset="0"/>
                  <a:cs typeface="Times New Roman" pitchFamily="18" charset="0"/>
                </a:rPr>
                <a:t>y</a:t>
              </a:r>
            </a:p>
            <a:p>
              <a:r>
                <a:rPr lang="en-US" sz="2000" b="1" i="1" dirty="0" err="1" smtClean="0">
                  <a:solidFill>
                    <a:schemeClr val="accent1">
                      <a:lumMod val="50000"/>
                    </a:schemeClr>
                  </a:solidFill>
                  <a:latin typeface="Times New Roman" pitchFamily="18" charset="0"/>
                  <a:cs typeface="Times New Roman" pitchFamily="18" charset="0"/>
                </a:rPr>
                <a:t>ssq</a:t>
              </a:r>
              <a:r>
                <a:rPr lang="en-US" sz="2000" b="1" i="1" dirty="0" smtClean="0">
                  <a:solidFill>
                    <a:schemeClr val="accent1">
                      <a:lumMod val="50000"/>
                    </a:schemeClr>
                  </a:solidFill>
                  <a:latin typeface="Times New Roman" pitchFamily="18" charset="0"/>
                  <a:cs typeface="Times New Roman" pitchFamily="18" charset="0"/>
                </a:rPr>
                <a:t> </a:t>
              </a:r>
              <a:r>
                <a:rPr lang="en-US" sz="2000" b="1" dirty="0" smtClean="0">
                  <a:solidFill>
                    <a:schemeClr val="accent1">
                      <a:lumMod val="50000"/>
                    </a:schemeClr>
                  </a:solidFill>
                  <a:latin typeface="Times New Roman" pitchFamily="18" charset="0"/>
                  <a:cs typeface="Times New Roman" pitchFamily="18" charset="0"/>
                </a:rPr>
                <a:t>(</a:t>
              </a:r>
              <a:r>
                <a:rPr lang="en-US" sz="2000" b="1" i="1" dirty="0" err="1" smtClean="0">
                  <a:solidFill>
                    <a:schemeClr val="accent1">
                      <a:lumMod val="50000"/>
                    </a:schemeClr>
                  </a:solidFill>
                  <a:latin typeface="Times New Roman" pitchFamily="18" charset="0"/>
                  <a:cs typeface="Times New Roman" pitchFamily="18" charset="0"/>
                </a:rPr>
                <a:t>x,y</a:t>
              </a:r>
              <a:r>
                <a:rPr lang="en-US" sz="2000" b="1" dirty="0" smtClean="0">
                  <a:solidFill>
                    <a:schemeClr val="accent1">
                      <a:lumMod val="50000"/>
                    </a:schemeClr>
                  </a:solidFill>
                  <a:latin typeface="Times New Roman" pitchFamily="18" charset="0"/>
                  <a:cs typeface="Times New Roman" pitchFamily="18" charset="0"/>
                </a:rPr>
                <a:t>) =</a:t>
              </a:r>
            </a:p>
            <a:p>
              <a:r>
                <a:rPr lang="en-US" sz="2000" b="1" i="1" dirty="0" smtClean="0">
                  <a:solidFill>
                    <a:schemeClr val="accent1">
                      <a:lumMod val="50000"/>
                    </a:schemeClr>
                  </a:solidFill>
                  <a:latin typeface="Times New Roman" pitchFamily="18" charset="0"/>
                  <a:cs typeface="Times New Roman" pitchFamily="18" charset="0"/>
                </a:rPr>
                <a:t>                     </a:t>
              </a:r>
              <a:r>
                <a:rPr lang="en-US" sz="2000" b="1" i="1" dirty="0" err="1" smtClean="0">
                  <a:solidFill>
                    <a:schemeClr val="accent1">
                      <a:lumMod val="50000"/>
                    </a:schemeClr>
                  </a:solidFill>
                  <a:latin typeface="Times New Roman" pitchFamily="18" charset="0"/>
                  <a:cs typeface="Times New Roman" pitchFamily="18" charset="0"/>
                </a:rPr>
                <a:t>ssq</a:t>
              </a:r>
              <a:r>
                <a:rPr lang="en-US" sz="2000" b="1" dirty="0" smtClean="0">
                  <a:solidFill>
                    <a:schemeClr val="accent1">
                      <a:lumMod val="50000"/>
                    </a:schemeClr>
                  </a:solidFill>
                  <a:latin typeface="Times New Roman" pitchFamily="18" charset="0"/>
                  <a:cs typeface="Times New Roman" pitchFamily="18" charset="0"/>
                </a:rPr>
                <a:t>(</a:t>
              </a:r>
              <a:r>
                <a:rPr lang="en-US" sz="2000" b="1" i="1" dirty="0" smtClean="0">
                  <a:solidFill>
                    <a:schemeClr val="accent1">
                      <a:lumMod val="50000"/>
                    </a:schemeClr>
                  </a:solidFill>
                  <a:latin typeface="Times New Roman" pitchFamily="18" charset="0"/>
                  <a:cs typeface="Times New Roman" pitchFamily="18" charset="0"/>
                </a:rPr>
                <a:t>x, m</a:t>
              </a:r>
              <a:r>
                <a:rPr lang="en-US" sz="2000" b="1" dirty="0" smtClean="0">
                  <a:solidFill>
                    <a:schemeClr val="accent1">
                      <a:lumMod val="50000"/>
                    </a:schemeClr>
                  </a:solidFill>
                  <a:latin typeface="Times New Roman" pitchFamily="18" charset="0"/>
                  <a:cs typeface="Times New Roman" pitchFamily="18" charset="0"/>
                </a:rPr>
                <a:t>) + </a:t>
              </a:r>
              <a:r>
                <a:rPr lang="en-US" sz="2000" b="1" i="1" dirty="0" err="1" smtClean="0">
                  <a:solidFill>
                    <a:schemeClr val="accent1">
                      <a:lumMod val="50000"/>
                    </a:schemeClr>
                  </a:solidFill>
                  <a:latin typeface="Times New Roman" pitchFamily="18" charset="0"/>
                  <a:cs typeface="Times New Roman" pitchFamily="18" charset="0"/>
                </a:rPr>
                <a:t>ssq</a:t>
              </a:r>
              <a:r>
                <a:rPr lang="en-US" sz="2000" b="1" dirty="0" smtClean="0">
                  <a:solidFill>
                    <a:schemeClr val="accent1">
                      <a:lumMod val="50000"/>
                    </a:schemeClr>
                  </a:solidFill>
                  <a:latin typeface="Times New Roman" pitchFamily="18" charset="0"/>
                  <a:cs typeface="Times New Roman" pitchFamily="18" charset="0"/>
                </a:rPr>
                <a:t>(</a:t>
              </a:r>
              <a:r>
                <a:rPr lang="en-US" sz="2000" b="1" i="1" dirty="0" smtClean="0">
                  <a:solidFill>
                    <a:schemeClr val="accent1">
                      <a:lumMod val="50000"/>
                    </a:schemeClr>
                  </a:solidFill>
                  <a:latin typeface="Times New Roman" pitchFamily="18" charset="0"/>
                  <a:cs typeface="Times New Roman" pitchFamily="18" charset="0"/>
                </a:rPr>
                <a:t>m+</a:t>
              </a:r>
              <a:r>
                <a:rPr lang="en-US" sz="2000" b="1" dirty="0" smtClean="0">
                  <a:solidFill>
                    <a:schemeClr val="accent1">
                      <a:lumMod val="50000"/>
                    </a:schemeClr>
                  </a:solidFill>
                  <a:latin typeface="Times New Roman" pitchFamily="18" charset="0"/>
                  <a:cs typeface="Times New Roman" pitchFamily="18" charset="0"/>
                </a:rPr>
                <a:t>1</a:t>
              </a:r>
              <a:r>
                <a:rPr lang="en-US" sz="2000" b="1" i="1" dirty="0" smtClean="0">
                  <a:solidFill>
                    <a:schemeClr val="accent1">
                      <a:lumMod val="50000"/>
                    </a:schemeClr>
                  </a:solidFill>
                  <a:latin typeface="Times New Roman" pitchFamily="18" charset="0"/>
                  <a:cs typeface="Times New Roman" pitchFamily="18" charset="0"/>
                </a:rPr>
                <a:t>, y</a:t>
              </a:r>
              <a:r>
                <a:rPr lang="en-US" sz="2000" b="1" dirty="0" smtClean="0">
                  <a:solidFill>
                    <a:schemeClr val="accent1">
                      <a:lumMod val="50000"/>
                    </a:schemeClr>
                  </a:solidFill>
                  <a:latin typeface="Times New Roman" pitchFamily="18" charset="0"/>
                  <a:cs typeface="Times New Roman" pitchFamily="18" charset="0"/>
                </a:rPr>
                <a:t>)     </a:t>
              </a:r>
              <a:r>
                <a:rPr lang="en-US" sz="2000" b="1" i="1" dirty="0" smtClean="0">
                  <a:solidFill>
                    <a:schemeClr val="accent1">
                      <a:lumMod val="50000"/>
                    </a:schemeClr>
                  </a:solidFill>
                  <a:latin typeface="Times New Roman" pitchFamily="18" charset="0"/>
                  <a:cs typeface="Times New Roman" pitchFamily="18" charset="0"/>
                </a:rPr>
                <a:t>if  x &lt; y </a:t>
              </a:r>
            </a:p>
            <a:p>
              <a:r>
                <a:rPr lang="en-US" sz="2000" b="1" i="1" dirty="0" smtClean="0">
                  <a:solidFill>
                    <a:schemeClr val="accent1">
                      <a:lumMod val="50000"/>
                    </a:schemeClr>
                  </a:solidFill>
                  <a:latin typeface="Times New Roman" pitchFamily="18" charset="0"/>
                  <a:cs typeface="Times New Roman" pitchFamily="18" charset="0"/>
                </a:rPr>
                <a:t>where    m = </a:t>
              </a:r>
              <a:r>
                <a:rPr lang="en-US" sz="2000" b="1" dirty="0" smtClean="0">
                  <a:solidFill>
                    <a:schemeClr val="accent1">
                      <a:lumMod val="50000"/>
                    </a:schemeClr>
                  </a:solidFill>
                  <a:latin typeface="Times New Roman" pitchFamily="18" charset="0"/>
                  <a:cs typeface="Times New Roman" pitchFamily="18" charset="0"/>
                </a:rPr>
                <a:t>(</a:t>
              </a:r>
              <a:r>
                <a:rPr lang="en-US" sz="2000" b="1" i="1" dirty="0" smtClean="0">
                  <a:solidFill>
                    <a:schemeClr val="accent1">
                      <a:lumMod val="50000"/>
                    </a:schemeClr>
                  </a:solidFill>
                  <a:latin typeface="Times New Roman" pitchFamily="18" charset="0"/>
                  <a:cs typeface="Times New Roman" pitchFamily="18" charset="0"/>
                </a:rPr>
                <a:t>x + y</a:t>
              </a:r>
              <a:r>
                <a:rPr lang="en-US" sz="2000" b="1" dirty="0" smtClean="0">
                  <a:solidFill>
                    <a:schemeClr val="accent1">
                      <a:lumMod val="50000"/>
                    </a:schemeClr>
                  </a:solidFill>
                  <a:latin typeface="Times New Roman" pitchFamily="18" charset="0"/>
                  <a:cs typeface="Times New Roman" pitchFamily="18" charset="0"/>
                </a:rPr>
                <a:t>) / 2</a:t>
              </a:r>
              <a:endParaRPr lang="en-US" sz="2000" b="1" i="1" dirty="0">
                <a:solidFill>
                  <a:schemeClr val="accent1">
                    <a:lumMod val="50000"/>
                  </a:schemeClr>
                </a:solidFill>
                <a:latin typeface="Times New Roman" pitchFamily="18" charset="0"/>
                <a:cs typeface="Times New Roman" pitchFamily="18" charset="0"/>
              </a:endParaRPr>
            </a:p>
          </p:txBody>
        </p:sp>
        <p:sp>
          <p:nvSpPr>
            <p:cNvPr id="13" name="Left Brace 12"/>
            <p:cNvSpPr/>
            <p:nvPr/>
          </p:nvSpPr>
          <p:spPr>
            <a:xfrm>
              <a:off x="2166681" y="2162502"/>
              <a:ext cx="149800" cy="843476"/>
            </a:xfrm>
            <a:prstGeom prst="leftBrace">
              <a:avLst>
                <a:gd name="adj1" fmla="val 8333"/>
                <a:gd name="adj2" fmla="val 50000"/>
              </a:avLst>
            </a:prstGeom>
            <a:ln w="28575">
              <a:solidFill>
                <a:srgbClr val="0070C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barn(inVertical)">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dissolve">
                                      <p:cBhvr>
                                        <p:cTn id="1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457200" y="457200"/>
            <a:ext cx="8229600" cy="969963"/>
          </a:xfrm>
        </p:spPr>
        <p:txBody>
          <a:bodyPr/>
          <a:lstStyle/>
          <a:p>
            <a:r>
              <a:rPr lang="en-US" sz="4000" dirty="0">
                <a:solidFill>
                  <a:srgbClr val="9933FF"/>
                </a:solidFill>
                <a:latin typeface="Garamond" pitchFamily="18" charset="0"/>
              </a:rPr>
              <a:t>3</a:t>
            </a:r>
            <a:r>
              <a:rPr lang="en-US" sz="4000" dirty="0" smtClean="0">
                <a:solidFill>
                  <a:srgbClr val="9933FF"/>
                </a:solidFill>
                <a:latin typeface="Garamond" pitchFamily="18" charset="0"/>
              </a:rPr>
              <a:t>.1 Think: Sum of Squares (5/5)</a:t>
            </a:r>
          </a:p>
        </p:txBody>
      </p:sp>
      <p:sp>
        <p:nvSpPr>
          <p:cNvPr id="23555" name="Rectangle 3"/>
          <p:cNvSpPr>
            <a:spLocks noGrp="1" noChangeArrowheads="1"/>
          </p:cNvSpPr>
          <p:nvPr>
            <p:ph type="body" idx="1"/>
          </p:nvPr>
        </p:nvSpPr>
        <p:spPr>
          <a:xfrm>
            <a:off x="457200" y="1436915"/>
            <a:ext cx="8229600" cy="535576"/>
          </a:xfrm>
        </p:spPr>
        <p:txBody>
          <a:bodyPr/>
          <a:lstStyle/>
          <a:p>
            <a:pPr>
              <a:spcBef>
                <a:spcPts val="1200"/>
              </a:spcBef>
            </a:pPr>
            <a:r>
              <a:rPr lang="en-US" sz="2400" dirty="0" smtClean="0"/>
              <a:t>Version 1a: </a:t>
            </a:r>
            <a:r>
              <a:rPr lang="en-US" sz="2400" dirty="0" smtClean="0">
                <a:solidFill>
                  <a:srgbClr val="0000FF"/>
                </a:solidFill>
              </a:rPr>
              <a:t>‘going up with accumulator’</a:t>
            </a:r>
          </a:p>
        </p:txBody>
      </p:sp>
      <p:sp>
        <p:nvSpPr>
          <p:cNvPr id="29701" name="Slide Number Placeholder 4"/>
          <p:cNvSpPr>
            <a:spLocks noGrp="1"/>
          </p:cNvSpPr>
          <p:nvPr>
            <p:ph type="sldNum" sz="quarter" idx="11"/>
          </p:nvPr>
        </p:nvSpPr>
        <p:spPr>
          <a:noFill/>
        </p:spPr>
        <p:txBody>
          <a:bodyPr/>
          <a:lstStyle/>
          <a:p>
            <a:r>
              <a:rPr lang="en-US" dirty="0" smtClean="0">
                <a:latin typeface="Arial" pitchFamily="34" charset="0"/>
                <a:cs typeface="Arial" pitchFamily="34" charset="0"/>
              </a:rPr>
              <a:t>Week11 - </a:t>
            </a:r>
            <a:fld id="{15896A49-2999-405B-B597-2255210B80BB}" type="slidenum">
              <a:rPr lang="en-US" smtClean="0">
                <a:latin typeface="Arial" pitchFamily="34" charset="0"/>
                <a:cs typeface="Arial" pitchFamily="34" charset="0"/>
              </a:rPr>
              <a:pPr/>
              <a:t>29</a:t>
            </a:fld>
            <a:endParaRPr lang="en-US" dirty="0" smtClean="0">
              <a:latin typeface="Arial" pitchFamily="34" charset="0"/>
              <a:cs typeface="Arial" pitchFamily="34" charset="0"/>
            </a:endParaRPr>
          </a:p>
        </p:txBody>
      </p:sp>
      <p:sp>
        <p:nvSpPr>
          <p:cNvPr id="7" name="Text Box 4"/>
          <p:cNvSpPr txBox="1">
            <a:spLocks noChangeArrowheads="1"/>
          </p:cNvSpPr>
          <p:nvPr/>
        </p:nvSpPr>
        <p:spPr bwMode="auto">
          <a:xfrm>
            <a:off x="152400" y="6400800"/>
            <a:ext cx="304800" cy="201613"/>
          </a:xfrm>
          <a:prstGeom prst="rect">
            <a:avLst/>
          </a:prstGeom>
          <a:noFill/>
          <a:ln w="9525">
            <a:noFill/>
            <a:miter lim="800000"/>
            <a:headEnd/>
            <a:tailEnd/>
          </a:ln>
        </p:spPr>
        <p:txBody>
          <a:bodyPr lIns="9144" tIns="9144" rIns="9144" bIns="9144">
            <a:spAutoFit/>
          </a:bodyPr>
          <a:lstStyle/>
          <a:p>
            <a:pPr algn="ctr">
              <a:spcBef>
                <a:spcPct val="50000"/>
              </a:spcBef>
            </a:pPr>
            <a:r>
              <a:rPr lang="en-US" sz="1200">
                <a:sym typeface="Wingdings 2" pitchFamily="18" charset="2"/>
              </a:rPr>
              <a:t></a:t>
            </a:r>
          </a:p>
        </p:txBody>
      </p:sp>
      <p:sp>
        <p:nvSpPr>
          <p:cNvPr id="8" name="TextBox 7"/>
          <p:cNvSpPr txBox="1"/>
          <p:nvPr/>
        </p:nvSpPr>
        <p:spPr>
          <a:xfrm>
            <a:off x="1439054" y="4144104"/>
            <a:ext cx="7387446" cy="2554545"/>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a:tabLst>
                <a:tab pos="363538" algn="l"/>
                <a:tab pos="714375" algn="l"/>
                <a:tab pos="1077913" algn="l"/>
              </a:tabLst>
              <a:defRPr/>
            </a:pPr>
            <a:r>
              <a:rPr lang="fr-FR" sz="2000" b="1" dirty="0" err="1">
                <a:solidFill>
                  <a:srgbClr val="0000FF"/>
                </a:solidFill>
                <a:latin typeface="Courier New" pitchFamily="49" charset="0"/>
                <a:cs typeface="Courier New" pitchFamily="49" charset="0"/>
              </a:rPr>
              <a:t>int</a:t>
            </a:r>
            <a:r>
              <a:rPr lang="fr-FR" sz="2000" b="1" dirty="0">
                <a:solidFill>
                  <a:srgbClr val="0000FF"/>
                </a:solidFill>
                <a:latin typeface="Courier New" pitchFamily="49" charset="0"/>
                <a:cs typeface="Courier New" pitchFamily="49" charset="0"/>
              </a:rPr>
              <a:t> </a:t>
            </a:r>
            <a:r>
              <a:rPr lang="fr-FR" sz="2000" b="1" dirty="0" err="1" smtClean="0">
                <a:solidFill>
                  <a:schemeClr val="tx1"/>
                </a:solidFill>
                <a:latin typeface="Courier New" pitchFamily="49" charset="0"/>
                <a:cs typeface="Courier New" pitchFamily="49" charset="0"/>
              </a:rPr>
              <a:t>sumSq</a:t>
            </a:r>
            <a:r>
              <a:rPr lang="fr-FR" sz="2000" b="1" dirty="0" smtClean="0">
                <a:solidFill>
                  <a:schemeClr val="tx1"/>
                </a:solidFill>
                <a:latin typeface="Courier New" pitchFamily="49" charset="0"/>
                <a:cs typeface="Courier New" pitchFamily="49" charset="0"/>
              </a:rPr>
              <a:t> (</a:t>
            </a:r>
            <a:r>
              <a:rPr lang="fr-FR" sz="2000" b="1" dirty="0" err="1">
                <a:solidFill>
                  <a:srgbClr val="0000FF"/>
                </a:solidFill>
                <a:latin typeface="Courier New" pitchFamily="49" charset="0"/>
                <a:cs typeface="Courier New" pitchFamily="49" charset="0"/>
              </a:rPr>
              <a:t>int</a:t>
            </a:r>
            <a:r>
              <a:rPr lang="fr-FR" sz="2000" b="1" dirty="0">
                <a:solidFill>
                  <a:srgbClr val="0000FF"/>
                </a:solidFill>
                <a:latin typeface="Courier New" pitchFamily="49" charset="0"/>
                <a:cs typeface="Courier New" pitchFamily="49" charset="0"/>
              </a:rPr>
              <a:t> </a:t>
            </a:r>
            <a:r>
              <a:rPr lang="fr-FR" sz="2000" b="1" dirty="0">
                <a:solidFill>
                  <a:schemeClr val="tx1"/>
                </a:solidFill>
                <a:latin typeface="Courier New" pitchFamily="49" charset="0"/>
                <a:cs typeface="Courier New" pitchFamily="49" charset="0"/>
              </a:rPr>
              <a:t>x, </a:t>
            </a:r>
            <a:r>
              <a:rPr lang="fr-FR" sz="2000" b="1" dirty="0" err="1">
                <a:solidFill>
                  <a:srgbClr val="0000FF"/>
                </a:solidFill>
                <a:latin typeface="Courier New" pitchFamily="49" charset="0"/>
                <a:cs typeface="Courier New" pitchFamily="49" charset="0"/>
              </a:rPr>
              <a:t>int</a:t>
            </a:r>
            <a:r>
              <a:rPr lang="fr-FR" sz="2000" b="1" dirty="0">
                <a:solidFill>
                  <a:srgbClr val="0000FF"/>
                </a:solidFill>
                <a:latin typeface="Courier New" pitchFamily="49" charset="0"/>
                <a:cs typeface="Courier New" pitchFamily="49" charset="0"/>
              </a:rPr>
              <a:t> </a:t>
            </a:r>
            <a:r>
              <a:rPr lang="fr-FR" sz="2000" b="1" dirty="0" smtClean="0">
                <a:solidFill>
                  <a:schemeClr val="tx1"/>
                </a:solidFill>
                <a:latin typeface="Courier New" pitchFamily="49" charset="0"/>
                <a:cs typeface="Courier New" pitchFamily="49" charset="0"/>
              </a:rPr>
              <a:t>y)</a:t>
            </a:r>
            <a:r>
              <a:rPr lang="fr-FR" sz="2000" b="1" dirty="0" smtClean="0">
                <a:solidFill>
                  <a:srgbClr val="0000FF"/>
                </a:solidFill>
                <a:latin typeface="Courier New" pitchFamily="49" charset="0"/>
                <a:cs typeface="Courier New" pitchFamily="49" charset="0"/>
              </a:rPr>
              <a:t> </a:t>
            </a:r>
            <a:r>
              <a:rPr lang="fr-FR" sz="2000" b="1" dirty="0" smtClean="0">
                <a:solidFill>
                  <a:schemeClr val="tx1"/>
                </a:solidFill>
                <a:latin typeface="Courier New" pitchFamily="49" charset="0"/>
                <a:cs typeface="Courier New" pitchFamily="49" charset="0"/>
              </a:rPr>
              <a:t>{</a:t>
            </a:r>
          </a:p>
          <a:p>
            <a:pPr>
              <a:tabLst>
                <a:tab pos="363538" algn="l"/>
                <a:tab pos="714375" algn="l"/>
                <a:tab pos="1077913" algn="l"/>
              </a:tabLst>
              <a:defRPr/>
            </a:pPr>
            <a:r>
              <a:rPr lang="fr-FR" sz="2000" b="1" dirty="0" smtClean="0">
                <a:solidFill>
                  <a:srgbClr val="0000FF"/>
                </a:solidFill>
                <a:latin typeface="Courier New" pitchFamily="49" charset="0"/>
                <a:cs typeface="Courier New" pitchFamily="49" charset="0"/>
              </a:rPr>
              <a:t>			return </a:t>
            </a:r>
            <a:r>
              <a:rPr lang="fr-FR" sz="2000" b="1" dirty="0" err="1" smtClean="0">
                <a:solidFill>
                  <a:schemeClr val="tx1"/>
                </a:solidFill>
                <a:latin typeface="Courier New" pitchFamily="49" charset="0"/>
                <a:cs typeface="Courier New" pitchFamily="49" charset="0"/>
              </a:rPr>
              <a:t>sumSqRec</a:t>
            </a:r>
            <a:r>
              <a:rPr lang="fr-FR" sz="2000" b="1" dirty="0" smtClean="0">
                <a:solidFill>
                  <a:schemeClr val="tx1"/>
                </a:solidFill>
                <a:latin typeface="Courier New" pitchFamily="49" charset="0"/>
                <a:cs typeface="Courier New" pitchFamily="49" charset="0"/>
              </a:rPr>
              <a:t>(x, y, </a:t>
            </a:r>
            <a:r>
              <a:rPr lang="fr-FR" sz="2000" b="1" dirty="0" smtClean="0">
                <a:solidFill>
                  <a:srgbClr val="006600"/>
                </a:solidFill>
                <a:latin typeface="Courier New" pitchFamily="49" charset="0"/>
                <a:cs typeface="Courier New" pitchFamily="49" charset="0"/>
              </a:rPr>
              <a:t>0</a:t>
            </a:r>
            <a:r>
              <a:rPr lang="fr-FR" sz="2000" b="1" dirty="0" smtClean="0">
                <a:solidFill>
                  <a:schemeClr val="tx1"/>
                </a:solidFill>
                <a:latin typeface="Courier New" pitchFamily="49" charset="0"/>
                <a:cs typeface="Courier New" pitchFamily="49" charset="0"/>
              </a:rPr>
              <a:t>);</a:t>
            </a:r>
          </a:p>
          <a:p>
            <a:pPr>
              <a:tabLst>
                <a:tab pos="363538" algn="l"/>
                <a:tab pos="714375" algn="l"/>
                <a:tab pos="1077913" algn="l"/>
              </a:tabLst>
              <a:defRPr/>
            </a:pPr>
            <a:r>
              <a:rPr lang="en-US" sz="2000" b="1" dirty="0" smtClean="0">
                <a:solidFill>
                  <a:schemeClr val="tx1"/>
                </a:solidFill>
                <a:latin typeface="Courier New" pitchFamily="49" charset="0"/>
                <a:cs typeface="Courier New" pitchFamily="49" charset="0"/>
              </a:rPr>
              <a:t>}</a:t>
            </a:r>
          </a:p>
          <a:p>
            <a:pPr>
              <a:tabLst>
                <a:tab pos="363538" algn="l"/>
                <a:tab pos="714375" algn="l"/>
                <a:tab pos="1077913" algn="l"/>
              </a:tabLst>
              <a:defRPr/>
            </a:pPr>
            <a:r>
              <a:rPr lang="en-US" sz="2000" b="1" dirty="0" err="1" smtClean="0">
                <a:solidFill>
                  <a:srgbClr val="0000FF"/>
                </a:solidFill>
                <a:latin typeface="Courier New" pitchFamily="49" charset="0"/>
                <a:cs typeface="Courier New" pitchFamily="49" charset="0"/>
              </a:rPr>
              <a:t>int</a:t>
            </a:r>
            <a:r>
              <a:rPr lang="en-US" sz="2000" b="1" dirty="0" smtClean="0">
                <a:latin typeface="Courier New" pitchFamily="49" charset="0"/>
                <a:cs typeface="Courier New" pitchFamily="49" charset="0"/>
              </a:rPr>
              <a:t> </a:t>
            </a:r>
            <a:r>
              <a:rPr lang="en-US" sz="2000" b="1" dirty="0" err="1" smtClean="0">
                <a:latin typeface="Courier New" pitchFamily="49" charset="0"/>
                <a:cs typeface="Courier New" pitchFamily="49" charset="0"/>
              </a:rPr>
              <a:t>sumSqRec</a:t>
            </a:r>
            <a:r>
              <a:rPr lang="en-US" sz="2000" b="1" dirty="0" smtClean="0">
                <a:latin typeface="Courier New" pitchFamily="49" charset="0"/>
                <a:cs typeface="Courier New" pitchFamily="49" charset="0"/>
              </a:rPr>
              <a:t>(</a:t>
            </a:r>
            <a:r>
              <a:rPr lang="en-US" sz="2000" b="1" dirty="0" err="1" smtClean="0">
                <a:solidFill>
                  <a:srgbClr val="0000FF"/>
                </a:solidFill>
                <a:latin typeface="Courier New" pitchFamily="49" charset="0"/>
                <a:cs typeface="Courier New" pitchFamily="49" charset="0"/>
              </a:rPr>
              <a:t>int</a:t>
            </a:r>
            <a:r>
              <a:rPr lang="en-US" sz="2000" b="1" dirty="0" smtClean="0">
                <a:latin typeface="Courier New" pitchFamily="49" charset="0"/>
                <a:cs typeface="Courier New" pitchFamily="49" charset="0"/>
              </a:rPr>
              <a:t> x, </a:t>
            </a:r>
            <a:r>
              <a:rPr lang="en-US" sz="2000" b="1" dirty="0" err="1" smtClean="0">
                <a:solidFill>
                  <a:srgbClr val="0000FF"/>
                </a:solidFill>
                <a:latin typeface="Courier New" pitchFamily="49" charset="0"/>
                <a:cs typeface="Courier New" pitchFamily="49" charset="0"/>
              </a:rPr>
              <a:t>int</a:t>
            </a:r>
            <a:r>
              <a:rPr lang="en-US" sz="2000" b="1" dirty="0" smtClean="0">
                <a:latin typeface="Courier New" pitchFamily="49" charset="0"/>
                <a:cs typeface="Courier New" pitchFamily="49" charset="0"/>
              </a:rPr>
              <a:t> y, </a:t>
            </a:r>
            <a:r>
              <a:rPr lang="en-US" sz="2000" b="1" dirty="0" err="1" smtClean="0">
                <a:solidFill>
                  <a:srgbClr val="0000FF"/>
                </a:solidFill>
                <a:latin typeface="Courier New" pitchFamily="49" charset="0"/>
                <a:cs typeface="Courier New" pitchFamily="49" charset="0"/>
              </a:rPr>
              <a:t>int</a:t>
            </a:r>
            <a:r>
              <a:rPr lang="en-US" sz="2000" b="1" dirty="0" smtClean="0">
                <a:latin typeface="Courier New" pitchFamily="49" charset="0"/>
                <a:cs typeface="Courier New" pitchFamily="49" charset="0"/>
              </a:rPr>
              <a:t> </a:t>
            </a:r>
            <a:r>
              <a:rPr lang="en-US" sz="2000" b="1" dirty="0" err="1" smtClean="0">
                <a:latin typeface="Courier New" pitchFamily="49" charset="0"/>
                <a:cs typeface="Courier New" pitchFamily="49" charset="0"/>
              </a:rPr>
              <a:t>acc</a:t>
            </a:r>
            <a:r>
              <a:rPr lang="en-US" sz="2000" b="1" dirty="0" smtClean="0">
                <a:latin typeface="Courier New" pitchFamily="49" charset="0"/>
                <a:cs typeface="Courier New" pitchFamily="49" charset="0"/>
              </a:rPr>
              <a:t>) {</a:t>
            </a:r>
            <a:endParaRPr lang="en-US" sz="2000" b="1" dirty="0">
              <a:latin typeface="Courier New" pitchFamily="49" charset="0"/>
              <a:cs typeface="Courier New" pitchFamily="49" charset="0"/>
            </a:endParaRPr>
          </a:p>
          <a:p>
            <a:pPr>
              <a:tabLst>
                <a:tab pos="363538" algn="l"/>
                <a:tab pos="714375" algn="l"/>
                <a:tab pos="1077913" algn="l"/>
              </a:tabLst>
              <a:defRPr/>
            </a:pPr>
            <a:r>
              <a:rPr lang="en-US" sz="2000" b="1" dirty="0">
                <a:latin typeface="Courier New" pitchFamily="49" charset="0"/>
                <a:cs typeface="Courier New" pitchFamily="49" charset="0"/>
              </a:rPr>
              <a:t>	</a:t>
            </a:r>
            <a:r>
              <a:rPr lang="en-US" sz="2000" b="1" dirty="0">
                <a:solidFill>
                  <a:srgbClr val="0000FF"/>
                </a:solidFill>
                <a:latin typeface="Courier New" pitchFamily="49" charset="0"/>
                <a:cs typeface="Courier New" pitchFamily="49" charset="0"/>
              </a:rPr>
              <a:t>if</a:t>
            </a:r>
            <a:r>
              <a:rPr lang="en-US" sz="2000" b="1" dirty="0">
                <a:latin typeface="Courier New" pitchFamily="49" charset="0"/>
                <a:cs typeface="Courier New" pitchFamily="49" charset="0"/>
              </a:rPr>
              <a:t> </a:t>
            </a:r>
            <a:r>
              <a:rPr lang="en-US" sz="2000" b="1" dirty="0" smtClean="0">
                <a:latin typeface="Courier New" pitchFamily="49" charset="0"/>
                <a:cs typeface="Courier New" pitchFamily="49" charset="0"/>
              </a:rPr>
              <a:t>(x </a:t>
            </a:r>
            <a:r>
              <a:rPr lang="en-US" sz="2000" b="1" dirty="0">
                <a:latin typeface="Courier New" pitchFamily="49" charset="0"/>
                <a:cs typeface="Courier New" pitchFamily="49" charset="0"/>
              </a:rPr>
              <a:t>&gt;</a:t>
            </a:r>
            <a:r>
              <a:rPr lang="en-US" sz="2000" b="1" dirty="0" smtClean="0">
                <a:latin typeface="Courier New" pitchFamily="49" charset="0"/>
                <a:cs typeface="Courier New" pitchFamily="49" charset="0"/>
              </a:rPr>
              <a:t> y) </a:t>
            </a:r>
          </a:p>
          <a:p>
            <a:pPr>
              <a:tabLst>
                <a:tab pos="363538" algn="l"/>
                <a:tab pos="714375" algn="l"/>
                <a:tab pos="1077913" algn="l"/>
              </a:tabLst>
              <a:defRPr/>
            </a:pPr>
            <a:r>
              <a:rPr lang="en-US" sz="2000" b="1" dirty="0">
                <a:solidFill>
                  <a:srgbClr val="0000FF"/>
                </a:solidFill>
                <a:latin typeface="Courier New" pitchFamily="49" charset="0"/>
                <a:cs typeface="Courier New" pitchFamily="49" charset="0"/>
              </a:rPr>
              <a:t> </a:t>
            </a:r>
            <a:r>
              <a:rPr lang="en-US" sz="2000" b="1" dirty="0" smtClean="0">
                <a:solidFill>
                  <a:srgbClr val="0000FF"/>
                </a:solidFill>
                <a:latin typeface="Courier New" pitchFamily="49" charset="0"/>
                <a:cs typeface="Courier New" pitchFamily="49" charset="0"/>
              </a:rPr>
              <a:t>      return</a:t>
            </a:r>
            <a:r>
              <a:rPr lang="en-US" sz="2000" b="1" dirty="0" smtClean="0">
                <a:latin typeface="Courier New" pitchFamily="49" charset="0"/>
                <a:cs typeface="Courier New" pitchFamily="49" charset="0"/>
              </a:rPr>
              <a:t> </a:t>
            </a:r>
            <a:r>
              <a:rPr lang="en-US" sz="2000" b="1" dirty="0" err="1" smtClean="0">
                <a:latin typeface="Courier New" pitchFamily="49" charset="0"/>
                <a:cs typeface="Courier New" pitchFamily="49" charset="0"/>
              </a:rPr>
              <a:t>acc</a:t>
            </a:r>
            <a:r>
              <a:rPr lang="en-US" sz="2000" b="1" dirty="0" smtClean="0">
                <a:latin typeface="Courier New" pitchFamily="49" charset="0"/>
                <a:cs typeface="Courier New" pitchFamily="49" charset="0"/>
              </a:rPr>
              <a:t> ;</a:t>
            </a:r>
          </a:p>
          <a:p>
            <a:pPr>
              <a:tabLst>
                <a:tab pos="363538" algn="l"/>
                <a:tab pos="714375" algn="l"/>
                <a:tab pos="1077913" algn="l"/>
              </a:tabLst>
              <a:defRPr/>
            </a:pPr>
            <a:r>
              <a:rPr lang="en-US" sz="2000" b="1" dirty="0" smtClean="0">
                <a:latin typeface="Courier New" pitchFamily="49" charset="0"/>
                <a:cs typeface="Courier New" pitchFamily="49" charset="0"/>
              </a:rPr>
              <a:t>	</a:t>
            </a:r>
            <a:r>
              <a:rPr lang="en-US" sz="2000" b="1" dirty="0" smtClean="0">
                <a:solidFill>
                  <a:srgbClr val="0000FF"/>
                </a:solidFill>
                <a:latin typeface="Courier New" pitchFamily="49" charset="0"/>
                <a:cs typeface="Courier New" pitchFamily="49" charset="0"/>
              </a:rPr>
              <a:t>else</a:t>
            </a:r>
            <a:r>
              <a:rPr lang="en-US" sz="2000" b="1" dirty="0">
                <a:solidFill>
                  <a:srgbClr val="0000FF"/>
                </a:solidFill>
                <a:latin typeface="Courier New" pitchFamily="49" charset="0"/>
                <a:cs typeface="Courier New" pitchFamily="49" charset="0"/>
              </a:rPr>
              <a:t> </a:t>
            </a:r>
            <a:r>
              <a:rPr lang="en-US" sz="2000" b="1" dirty="0" smtClean="0">
                <a:solidFill>
                  <a:srgbClr val="0000FF"/>
                </a:solidFill>
                <a:latin typeface="Courier New" pitchFamily="49" charset="0"/>
                <a:cs typeface="Courier New" pitchFamily="49" charset="0"/>
              </a:rPr>
              <a:t>return</a:t>
            </a:r>
            <a:r>
              <a:rPr lang="en-US" sz="2000" b="1" dirty="0" smtClean="0">
                <a:latin typeface="Courier New" pitchFamily="49" charset="0"/>
                <a:cs typeface="Courier New" pitchFamily="49" charset="0"/>
              </a:rPr>
              <a:t> </a:t>
            </a:r>
            <a:r>
              <a:rPr lang="en-US" sz="2000" b="1" dirty="0" err="1" smtClean="0">
                <a:latin typeface="Courier New" pitchFamily="49" charset="0"/>
                <a:cs typeface="Courier New" pitchFamily="49" charset="0"/>
              </a:rPr>
              <a:t>sumSqRec</a:t>
            </a:r>
            <a:r>
              <a:rPr lang="en-US" sz="2000" b="1" dirty="0" smtClean="0">
                <a:latin typeface="Courier New" pitchFamily="49" charset="0"/>
                <a:cs typeface="Courier New" pitchFamily="49" charset="0"/>
              </a:rPr>
              <a:t>(x+</a:t>
            </a:r>
            <a:r>
              <a:rPr lang="en-US" sz="2000" b="1" dirty="0" smtClean="0">
                <a:solidFill>
                  <a:srgbClr val="006600"/>
                </a:solidFill>
                <a:latin typeface="Courier New" pitchFamily="49" charset="0"/>
                <a:cs typeface="Courier New" pitchFamily="49" charset="0"/>
              </a:rPr>
              <a:t>1</a:t>
            </a:r>
            <a:r>
              <a:rPr lang="en-US" sz="2000" b="1" dirty="0" smtClean="0">
                <a:latin typeface="Courier New" pitchFamily="49" charset="0"/>
                <a:cs typeface="Courier New" pitchFamily="49" charset="0"/>
              </a:rPr>
              <a:t>, y, </a:t>
            </a:r>
            <a:r>
              <a:rPr lang="en-US" sz="2000" b="1" dirty="0" err="1" smtClean="0">
                <a:latin typeface="Courier New" pitchFamily="49" charset="0"/>
                <a:cs typeface="Courier New" pitchFamily="49" charset="0"/>
              </a:rPr>
              <a:t>acc</a:t>
            </a:r>
            <a:r>
              <a:rPr lang="en-US" sz="2000" b="1" dirty="0" smtClean="0">
                <a:latin typeface="Courier New" pitchFamily="49" charset="0"/>
                <a:cs typeface="Courier New" pitchFamily="49" charset="0"/>
              </a:rPr>
              <a:t> + x*x );</a:t>
            </a:r>
            <a:endParaRPr lang="en-US" sz="2000" b="1" dirty="0">
              <a:latin typeface="Courier New" pitchFamily="49" charset="0"/>
              <a:cs typeface="Courier New" pitchFamily="49" charset="0"/>
            </a:endParaRPr>
          </a:p>
          <a:p>
            <a:pPr>
              <a:tabLst>
                <a:tab pos="363538" algn="l"/>
                <a:tab pos="714375" algn="l"/>
                <a:tab pos="1077913" algn="l"/>
              </a:tabLst>
              <a:defRPr/>
            </a:pPr>
            <a:r>
              <a:rPr lang="en-US" sz="2000" b="1" dirty="0">
                <a:latin typeface="Courier New" pitchFamily="49" charset="0"/>
                <a:cs typeface="Courier New" pitchFamily="49" charset="0"/>
              </a:rPr>
              <a:t>}</a:t>
            </a:r>
          </a:p>
        </p:txBody>
      </p:sp>
      <p:sp>
        <p:nvSpPr>
          <p:cNvPr id="12" name="Footer Placeholder 6"/>
          <p:cNvSpPr>
            <a:spLocks noGrp="1"/>
          </p:cNvSpPr>
          <p:nvPr>
            <p:ph type="ftr" sz="quarter" idx="10"/>
          </p:nvPr>
        </p:nvSpPr>
        <p:spPr>
          <a:xfrm>
            <a:off x="457200" y="6248400"/>
            <a:ext cx="2895600" cy="457200"/>
          </a:xfrm>
          <a:noFill/>
        </p:spPr>
        <p:txBody>
          <a:bodyPr/>
          <a:lstStyle/>
          <a:p>
            <a:pPr algn="l"/>
            <a:r>
              <a:rPr lang="en-US" sz="1000" dirty="0" smtClean="0">
                <a:latin typeface="Arial" pitchFamily="34" charset="0"/>
                <a:cs typeface="Arial" pitchFamily="34" charset="0"/>
              </a:rPr>
              <a:t>CS1010 (AY2012/3 Semester 1)</a:t>
            </a:r>
          </a:p>
        </p:txBody>
      </p:sp>
      <p:grpSp>
        <p:nvGrpSpPr>
          <p:cNvPr id="13" name="Group 12"/>
          <p:cNvGrpSpPr/>
          <p:nvPr/>
        </p:nvGrpSpPr>
        <p:grpSpPr>
          <a:xfrm>
            <a:off x="1495731" y="2334001"/>
            <a:ext cx="6479787" cy="1631216"/>
            <a:chOff x="990600" y="2057400"/>
            <a:chExt cx="6479787" cy="1631216"/>
          </a:xfrm>
        </p:grpSpPr>
        <p:sp>
          <p:nvSpPr>
            <p:cNvPr id="14" name="TextBox 13"/>
            <p:cNvSpPr txBox="1"/>
            <p:nvPr/>
          </p:nvSpPr>
          <p:spPr>
            <a:xfrm>
              <a:off x="990600" y="2057400"/>
              <a:ext cx="6479787" cy="1631216"/>
            </a:xfrm>
            <a:prstGeom prst="rect">
              <a:avLst/>
            </a:prstGeom>
            <a:noFill/>
          </p:spPr>
          <p:txBody>
            <a:bodyPr wrap="none" rtlCol="0">
              <a:spAutoFit/>
            </a:bodyPr>
            <a:lstStyle/>
            <a:p>
              <a:r>
                <a:rPr lang="en-US" sz="2000" b="1" i="1" dirty="0" err="1">
                  <a:solidFill>
                    <a:schemeClr val="accent1">
                      <a:lumMod val="50000"/>
                    </a:schemeClr>
                  </a:solidFill>
                  <a:latin typeface="Times New Roman" pitchFamily="18" charset="0"/>
                  <a:cs typeface="Times New Roman" pitchFamily="18" charset="0"/>
                </a:rPr>
                <a:t>ssq</a:t>
              </a:r>
              <a:r>
                <a:rPr lang="en-US" sz="2000" b="1" i="1" dirty="0">
                  <a:solidFill>
                    <a:schemeClr val="accent1">
                      <a:lumMod val="50000"/>
                    </a:schemeClr>
                  </a:solidFill>
                  <a:latin typeface="Times New Roman" pitchFamily="18" charset="0"/>
                  <a:cs typeface="Times New Roman" pitchFamily="18" charset="0"/>
                </a:rPr>
                <a:t> </a:t>
              </a:r>
              <a:r>
                <a:rPr lang="en-US" sz="2000" b="1" dirty="0">
                  <a:solidFill>
                    <a:schemeClr val="accent1">
                      <a:lumMod val="50000"/>
                    </a:schemeClr>
                  </a:solidFill>
                  <a:latin typeface="Times New Roman" pitchFamily="18" charset="0"/>
                  <a:cs typeface="Times New Roman" pitchFamily="18" charset="0"/>
                </a:rPr>
                <a:t>(</a:t>
              </a:r>
              <a:r>
                <a:rPr lang="en-US" sz="2000" b="1" i="1" dirty="0" err="1">
                  <a:solidFill>
                    <a:schemeClr val="accent1">
                      <a:lumMod val="50000"/>
                    </a:schemeClr>
                  </a:solidFill>
                  <a:latin typeface="Times New Roman" pitchFamily="18" charset="0"/>
                  <a:cs typeface="Times New Roman" pitchFamily="18" charset="0"/>
                </a:rPr>
                <a:t>x,y</a:t>
              </a:r>
              <a:r>
                <a:rPr lang="en-US" sz="2000" b="1" dirty="0">
                  <a:solidFill>
                    <a:schemeClr val="accent1">
                      <a:lumMod val="50000"/>
                    </a:schemeClr>
                  </a:solidFill>
                  <a:latin typeface="Times New Roman" pitchFamily="18" charset="0"/>
                  <a:cs typeface="Times New Roman" pitchFamily="18" charset="0"/>
                </a:rPr>
                <a:t>)</a:t>
              </a:r>
              <a:r>
                <a:rPr lang="en-US" sz="2000" b="1" i="1" dirty="0">
                  <a:solidFill>
                    <a:schemeClr val="accent1">
                      <a:lumMod val="50000"/>
                    </a:schemeClr>
                  </a:solidFill>
                  <a:latin typeface="Times New Roman" pitchFamily="18" charset="0"/>
                  <a:cs typeface="Times New Roman" pitchFamily="18" charset="0"/>
                </a:rPr>
                <a:t> =  </a:t>
              </a:r>
              <a:r>
                <a:rPr lang="en-US" sz="2000" b="1" i="1" dirty="0" err="1" smtClean="0">
                  <a:solidFill>
                    <a:schemeClr val="accent1">
                      <a:lumMod val="50000"/>
                    </a:schemeClr>
                  </a:solidFill>
                  <a:latin typeface="Times New Roman" pitchFamily="18" charset="0"/>
                  <a:cs typeface="Times New Roman" pitchFamily="18" charset="0"/>
                </a:rPr>
                <a:t>ssq_Rec</a:t>
              </a:r>
              <a:r>
                <a:rPr lang="en-US" sz="2000" b="1" i="1" dirty="0" smtClean="0">
                  <a:solidFill>
                    <a:schemeClr val="accent1">
                      <a:lumMod val="50000"/>
                    </a:schemeClr>
                  </a:solidFill>
                  <a:latin typeface="Times New Roman" pitchFamily="18" charset="0"/>
                  <a:cs typeface="Times New Roman" pitchFamily="18" charset="0"/>
                </a:rPr>
                <a:t> </a:t>
              </a:r>
              <a:r>
                <a:rPr lang="en-US" sz="2000" b="1" dirty="0">
                  <a:solidFill>
                    <a:schemeClr val="accent1">
                      <a:lumMod val="50000"/>
                    </a:schemeClr>
                  </a:solidFill>
                  <a:latin typeface="Times New Roman" pitchFamily="18" charset="0"/>
                  <a:cs typeface="Times New Roman" pitchFamily="18" charset="0"/>
                </a:rPr>
                <a:t>(</a:t>
              </a:r>
              <a:r>
                <a:rPr lang="en-US" sz="2000" b="1" i="1" dirty="0" smtClean="0">
                  <a:solidFill>
                    <a:schemeClr val="accent1">
                      <a:lumMod val="50000"/>
                    </a:schemeClr>
                  </a:solidFill>
                  <a:latin typeface="Times New Roman" pitchFamily="18" charset="0"/>
                  <a:cs typeface="Times New Roman" pitchFamily="18" charset="0"/>
                </a:rPr>
                <a:t>x, y, </a:t>
              </a:r>
              <a:r>
                <a:rPr lang="en-US" sz="2000" b="1" dirty="0" smtClean="0">
                  <a:solidFill>
                    <a:schemeClr val="accent1">
                      <a:lumMod val="50000"/>
                    </a:schemeClr>
                  </a:solidFill>
                  <a:latin typeface="Times New Roman" pitchFamily="18" charset="0"/>
                  <a:cs typeface="Times New Roman" pitchFamily="18" charset="0"/>
                </a:rPr>
                <a:t>0)</a:t>
              </a:r>
              <a:endParaRPr lang="en-US" sz="2000" b="1" i="1" dirty="0">
                <a:solidFill>
                  <a:schemeClr val="accent1">
                    <a:lumMod val="50000"/>
                  </a:schemeClr>
                </a:solidFill>
                <a:latin typeface="Times New Roman" pitchFamily="18" charset="0"/>
                <a:cs typeface="Times New Roman" pitchFamily="18" charset="0"/>
              </a:endParaRPr>
            </a:p>
            <a:p>
              <a:endParaRPr lang="en-US" sz="2000" b="1" i="1" dirty="0">
                <a:solidFill>
                  <a:schemeClr val="accent1">
                    <a:lumMod val="50000"/>
                  </a:schemeClr>
                </a:solidFill>
                <a:latin typeface="Times New Roman" pitchFamily="18" charset="0"/>
                <a:cs typeface="Times New Roman" pitchFamily="18" charset="0"/>
              </a:endParaRPr>
            </a:p>
            <a:p>
              <a:r>
                <a:rPr lang="en-US" sz="2000" b="1" i="1" dirty="0" smtClean="0">
                  <a:solidFill>
                    <a:schemeClr val="accent1">
                      <a:lumMod val="50000"/>
                    </a:schemeClr>
                  </a:solidFill>
                  <a:latin typeface="Times New Roman" pitchFamily="18" charset="0"/>
                  <a:cs typeface="Times New Roman" pitchFamily="18" charset="0"/>
                </a:rPr>
                <a:t>                                      </a:t>
              </a:r>
              <a:r>
                <a:rPr lang="en-US" sz="2000" b="1" i="1" dirty="0" err="1" smtClean="0">
                  <a:solidFill>
                    <a:schemeClr val="accent1">
                      <a:lumMod val="50000"/>
                    </a:schemeClr>
                  </a:solidFill>
                  <a:latin typeface="Times New Roman" pitchFamily="18" charset="0"/>
                  <a:cs typeface="Times New Roman" pitchFamily="18" charset="0"/>
                </a:rPr>
                <a:t>acc</a:t>
              </a:r>
              <a:r>
                <a:rPr lang="en-US" sz="2000" b="1" i="1" dirty="0" smtClean="0">
                  <a:solidFill>
                    <a:schemeClr val="accent1">
                      <a:lumMod val="50000"/>
                    </a:schemeClr>
                  </a:solidFill>
                  <a:latin typeface="Times New Roman" pitchFamily="18" charset="0"/>
                  <a:cs typeface="Times New Roman" pitchFamily="18" charset="0"/>
                </a:rPr>
                <a:t>                                        if </a:t>
              </a:r>
              <a:r>
                <a:rPr lang="en-US" sz="2000" b="1" dirty="0" smtClean="0">
                  <a:solidFill>
                    <a:schemeClr val="accent1">
                      <a:lumMod val="50000"/>
                    </a:schemeClr>
                  </a:solidFill>
                  <a:latin typeface="Times New Roman" pitchFamily="18" charset="0"/>
                  <a:cs typeface="Times New Roman" pitchFamily="18" charset="0"/>
                </a:rPr>
                <a:t>  </a:t>
              </a:r>
              <a:r>
                <a:rPr lang="en-US" sz="2000" b="1" i="1" dirty="0" smtClean="0">
                  <a:solidFill>
                    <a:schemeClr val="accent1">
                      <a:lumMod val="50000"/>
                    </a:schemeClr>
                  </a:solidFill>
                  <a:latin typeface="Times New Roman" pitchFamily="18" charset="0"/>
                  <a:cs typeface="Times New Roman" pitchFamily="18" charset="0"/>
                </a:rPr>
                <a:t>x </a:t>
              </a:r>
              <a:r>
                <a:rPr lang="en-US" sz="2000" b="1" dirty="0">
                  <a:solidFill>
                    <a:schemeClr val="accent1">
                      <a:lumMod val="50000"/>
                    </a:schemeClr>
                  </a:solidFill>
                  <a:latin typeface="Times New Roman" pitchFamily="18" charset="0"/>
                  <a:cs typeface="Times New Roman" pitchFamily="18" charset="0"/>
                </a:rPr>
                <a:t>&gt;</a:t>
              </a:r>
              <a:r>
                <a:rPr lang="en-US" sz="2000" b="1" dirty="0" smtClean="0">
                  <a:solidFill>
                    <a:schemeClr val="accent1">
                      <a:lumMod val="50000"/>
                    </a:schemeClr>
                  </a:solidFill>
                  <a:latin typeface="Times New Roman" pitchFamily="18" charset="0"/>
                  <a:cs typeface="Times New Roman" pitchFamily="18" charset="0"/>
                </a:rPr>
                <a:t> </a:t>
              </a:r>
              <a:r>
                <a:rPr lang="en-US" sz="2000" b="1" i="1" dirty="0" smtClean="0">
                  <a:solidFill>
                    <a:schemeClr val="accent1">
                      <a:lumMod val="50000"/>
                    </a:schemeClr>
                  </a:solidFill>
                  <a:latin typeface="Times New Roman" pitchFamily="18" charset="0"/>
                  <a:cs typeface="Times New Roman" pitchFamily="18" charset="0"/>
                </a:rPr>
                <a:t>y</a:t>
              </a:r>
            </a:p>
            <a:p>
              <a:r>
                <a:rPr lang="en-US" sz="2000" b="1" i="1" dirty="0" err="1" smtClean="0">
                  <a:solidFill>
                    <a:schemeClr val="accent1">
                      <a:lumMod val="50000"/>
                    </a:schemeClr>
                  </a:solidFill>
                  <a:latin typeface="Times New Roman" pitchFamily="18" charset="0"/>
                  <a:cs typeface="Times New Roman" pitchFamily="18" charset="0"/>
                </a:rPr>
                <a:t>ssq_Rec</a:t>
              </a:r>
              <a:r>
                <a:rPr lang="en-US" sz="2000" b="1" i="1" dirty="0" smtClean="0">
                  <a:solidFill>
                    <a:schemeClr val="accent1">
                      <a:lumMod val="50000"/>
                    </a:schemeClr>
                  </a:solidFill>
                  <a:latin typeface="Times New Roman" pitchFamily="18" charset="0"/>
                  <a:cs typeface="Times New Roman" pitchFamily="18" charset="0"/>
                </a:rPr>
                <a:t> </a:t>
              </a:r>
              <a:r>
                <a:rPr lang="en-US" sz="2000" b="1" dirty="0" smtClean="0">
                  <a:solidFill>
                    <a:schemeClr val="accent1">
                      <a:lumMod val="50000"/>
                    </a:schemeClr>
                  </a:solidFill>
                  <a:latin typeface="Times New Roman" pitchFamily="18" charset="0"/>
                  <a:cs typeface="Times New Roman" pitchFamily="18" charset="0"/>
                </a:rPr>
                <a:t>(</a:t>
              </a:r>
              <a:r>
                <a:rPr lang="en-US" sz="2000" b="1" i="1" dirty="0" smtClean="0">
                  <a:solidFill>
                    <a:schemeClr val="accent1">
                      <a:lumMod val="50000"/>
                    </a:schemeClr>
                  </a:solidFill>
                  <a:latin typeface="Times New Roman" pitchFamily="18" charset="0"/>
                  <a:cs typeface="Times New Roman" pitchFamily="18" charset="0"/>
                </a:rPr>
                <a:t>x, y, </a:t>
              </a:r>
              <a:r>
                <a:rPr lang="en-US" sz="2000" b="1" i="1" dirty="0" err="1" smtClean="0">
                  <a:solidFill>
                    <a:schemeClr val="accent1">
                      <a:lumMod val="50000"/>
                    </a:schemeClr>
                  </a:solidFill>
                  <a:latin typeface="Times New Roman" pitchFamily="18" charset="0"/>
                  <a:cs typeface="Times New Roman" pitchFamily="18" charset="0"/>
                </a:rPr>
                <a:t>acc</a:t>
              </a:r>
              <a:r>
                <a:rPr lang="en-US" sz="2000" b="1" dirty="0" smtClean="0">
                  <a:solidFill>
                    <a:schemeClr val="accent1">
                      <a:lumMod val="50000"/>
                    </a:schemeClr>
                  </a:solidFill>
                  <a:latin typeface="Times New Roman" pitchFamily="18" charset="0"/>
                  <a:cs typeface="Times New Roman" pitchFamily="18" charset="0"/>
                </a:rPr>
                <a:t>) =</a:t>
              </a:r>
            </a:p>
            <a:p>
              <a:r>
                <a:rPr lang="en-US" sz="2000" b="1" i="1" dirty="0" smtClean="0">
                  <a:solidFill>
                    <a:schemeClr val="accent1">
                      <a:lumMod val="50000"/>
                    </a:schemeClr>
                  </a:solidFill>
                  <a:latin typeface="Times New Roman" pitchFamily="18" charset="0"/>
                  <a:cs typeface="Times New Roman" pitchFamily="18" charset="0"/>
                </a:rPr>
                <a:t>                                     </a:t>
              </a:r>
              <a:r>
                <a:rPr lang="en-US" sz="2000" b="1" i="1" dirty="0" err="1" smtClean="0">
                  <a:solidFill>
                    <a:schemeClr val="accent1">
                      <a:lumMod val="50000"/>
                    </a:schemeClr>
                  </a:solidFill>
                  <a:latin typeface="Times New Roman" pitchFamily="18" charset="0"/>
                  <a:cs typeface="Times New Roman" pitchFamily="18" charset="0"/>
                </a:rPr>
                <a:t>ssq_Rec</a:t>
              </a:r>
              <a:r>
                <a:rPr lang="en-US" sz="2000" b="1" dirty="0" smtClean="0">
                  <a:solidFill>
                    <a:schemeClr val="accent1">
                      <a:lumMod val="50000"/>
                    </a:schemeClr>
                  </a:solidFill>
                  <a:latin typeface="Times New Roman" pitchFamily="18" charset="0"/>
                  <a:cs typeface="Times New Roman" pitchFamily="18" charset="0"/>
                </a:rPr>
                <a:t>(</a:t>
              </a:r>
              <a:r>
                <a:rPr lang="en-US" sz="2000" b="1" i="1" dirty="0" smtClean="0">
                  <a:solidFill>
                    <a:schemeClr val="accent1">
                      <a:lumMod val="50000"/>
                    </a:schemeClr>
                  </a:solidFill>
                  <a:latin typeface="Times New Roman" pitchFamily="18" charset="0"/>
                  <a:cs typeface="Times New Roman" pitchFamily="18" charset="0"/>
                </a:rPr>
                <a:t>x+</a:t>
              </a:r>
              <a:r>
                <a:rPr lang="en-US" sz="2000" b="1" dirty="0" smtClean="0">
                  <a:solidFill>
                    <a:schemeClr val="accent1">
                      <a:lumMod val="50000"/>
                    </a:schemeClr>
                  </a:solidFill>
                  <a:latin typeface="Times New Roman" pitchFamily="18" charset="0"/>
                  <a:cs typeface="Times New Roman" pitchFamily="18" charset="0"/>
                </a:rPr>
                <a:t>1</a:t>
              </a:r>
              <a:r>
                <a:rPr lang="en-US" sz="2000" b="1" i="1" dirty="0" smtClean="0">
                  <a:solidFill>
                    <a:schemeClr val="accent1">
                      <a:lumMod val="50000"/>
                    </a:schemeClr>
                  </a:solidFill>
                  <a:latin typeface="Times New Roman" pitchFamily="18" charset="0"/>
                  <a:cs typeface="Times New Roman" pitchFamily="18" charset="0"/>
                </a:rPr>
                <a:t>, y, </a:t>
              </a:r>
              <a:r>
                <a:rPr lang="en-US" sz="2000" b="1" i="1" dirty="0" err="1" smtClean="0">
                  <a:solidFill>
                    <a:schemeClr val="accent1">
                      <a:lumMod val="50000"/>
                    </a:schemeClr>
                  </a:solidFill>
                  <a:latin typeface="Times New Roman" pitchFamily="18" charset="0"/>
                  <a:cs typeface="Times New Roman" pitchFamily="18" charset="0"/>
                </a:rPr>
                <a:t>acc+x</a:t>
              </a:r>
              <a:r>
                <a:rPr lang="en-US" sz="2000" b="1" i="1" dirty="0" smtClean="0">
                  <a:solidFill>
                    <a:schemeClr val="accent1">
                      <a:lumMod val="50000"/>
                    </a:schemeClr>
                  </a:solidFill>
                  <a:latin typeface="Times New Roman" pitchFamily="18" charset="0"/>
                  <a:cs typeface="Times New Roman" pitchFamily="18" charset="0"/>
                </a:rPr>
                <a:t>*x</a:t>
              </a:r>
              <a:r>
                <a:rPr lang="en-US" sz="2000" b="1" dirty="0" smtClean="0">
                  <a:solidFill>
                    <a:schemeClr val="accent1">
                      <a:lumMod val="50000"/>
                    </a:schemeClr>
                  </a:solidFill>
                  <a:latin typeface="Times New Roman" pitchFamily="18" charset="0"/>
                  <a:cs typeface="Times New Roman" pitchFamily="18" charset="0"/>
                </a:rPr>
                <a:t>)    </a:t>
              </a:r>
              <a:r>
                <a:rPr lang="en-US" sz="2000" b="1" i="1" dirty="0" smtClean="0">
                  <a:solidFill>
                    <a:schemeClr val="accent1">
                      <a:lumMod val="50000"/>
                    </a:schemeClr>
                  </a:solidFill>
                  <a:latin typeface="Times New Roman" pitchFamily="18" charset="0"/>
                  <a:cs typeface="Times New Roman" pitchFamily="18" charset="0"/>
                </a:rPr>
                <a:t>if    x ≤ y </a:t>
              </a:r>
              <a:endParaRPr lang="en-US" sz="2000" b="1" i="1" dirty="0">
                <a:solidFill>
                  <a:schemeClr val="accent1">
                    <a:lumMod val="50000"/>
                  </a:schemeClr>
                </a:solidFill>
                <a:latin typeface="Times New Roman" pitchFamily="18" charset="0"/>
                <a:cs typeface="Times New Roman" pitchFamily="18" charset="0"/>
              </a:endParaRPr>
            </a:p>
          </p:txBody>
        </p:sp>
        <p:sp>
          <p:nvSpPr>
            <p:cNvPr id="15" name="Left Brace 14"/>
            <p:cNvSpPr/>
            <p:nvPr/>
          </p:nvSpPr>
          <p:spPr>
            <a:xfrm>
              <a:off x="3268271" y="2756336"/>
              <a:ext cx="88264" cy="859226"/>
            </a:xfrm>
            <a:prstGeom prst="leftBrace">
              <a:avLst>
                <a:gd name="adj1" fmla="val 8333"/>
                <a:gd name="adj2" fmla="val 50000"/>
              </a:avLst>
            </a:prstGeom>
            <a:ln w="28575">
              <a:solidFill>
                <a:srgbClr val="0070C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spTree>
    <p:extLst>
      <p:ext uri="{BB962C8B-B14F-4D97-AF65-F5344CB8AC3E}">
        <p14:creationId xmlns:p14="http://schemas.microsoft.com/office/powerpoint/2010/main" val="2130422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barn(inVertical)">
                                      <p:cBhvr>
                                        <p:cTn id="7" dur="5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dissolve">
                                      <p:cBhvr>
                                        <p:cTn id="1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533400" y="381000"/>
            <a:ext cx="8382000" cy="838200"/>
          </a:xfrm>
        </p:spPr>
        <p:txBody>
          <a:bodyPr/>
          <a:lstStyle/>
          <a:p>
            <a:pPr eaLnBrk="1" hangingPunct="1"/>
            <a:r>
              <a:rPr lang="en-GB" sz="4000" dirty="0" smtClean="0">
                <a:solidFill>
                  <a:srgbClr val="9933FF"/>
                </a:solidFill>
                <a:latin typeface="Garamond" pitchFamily="18" charset="0"/>
              </a:rPr>
              <a:t>Week 11: Outline (1/2)</a:t>
            </a:r>
            <a:endParaRPr lang="en-GB" dirty="0" smtClean="0">
              <a:solidFill>
                <a:srgbClr val="9933FF"/>
              </a:solidFill>
              <a:latin typeface="Garamond" pitchFamily="18" charset="0"/>
            </a:endParaRPr>
          </a:p>
        </p:txBody>
      </p:sp>
      <p:sp>
        <p:nvSpPr>
          <p:cNvPr id="16387" name="Rectangle 3"/>
          <p:cNvSpPr>
            <a:spLocks noGrp="1" noChangeArrowheads="1"/>
          </p:cNvSpPr>
          <p:nvPr>
            <p:ph type="body" idx="1"/>
          </p:nvPr>
        </p:nvSpPr>
        <p:spPr>
          <a:xfrm>
            <a:off x="696913" y="1382713"/>
            <a:ext cx="7948612" cy="4840287"/>
          </a:xfrm>
        </p:spPr>
        <p:txBody>
          <a:bodyPr/>
          <a:lstStyle/>
          <a:p>
            <a:pPr marL="457200" indent="-457200" eaLnBrk="1" hangingPunct="1">
              <a:buClrTx/>
              <a:buSzPct val="100000"/>
              <a:buNone/>
            </a:pPr>
            <a:r>
              <a:rPr lang="en-GB" sz="2400" dirty="0" smtClean="0">
                <a:solidFill>
                  <a:srgbClr val="0000FF"/>
                </a:solidFill>
              </a:rPr>
              <a:t>0.   Week 10 Exercise #3: Module Sorting</a:t>
            </a:r>
          </a:p>
          <a:p>
            <a:pPr marL="457200" indent="-457200" eaLnBrk="1" hangingPunct="1">
              <a:spcBef>
                <a:spcPts val="1200"/>
              </a:spcBef>
              <a:buClrTx/>
              <a:buSzPct val="100000"/>
              <a:buFont typeface="Wingdings" pitchFamily="2" charset="2"/>
              <a:buAutoNum type="arabicPeriod"/>
            </a:pPr>
            <a:r>
              <a:rPr lang="en-GB" sz="2400" dirty="0" smtClean="0">
                <a:solidFill>
                  <a:srgbClr val="0000FF"/>
                </a:solidFill>
              </a:rPr>
              <a:t>Introduction</a:t>
            </a:r>
          </a:p>
          <a:p>
            <a:pPr marL="457200" indent="-457200" eaLnBrk="1" hangingPunct="1">
              <a:spcBef>
                <a:spcPts val="1200"/>
              </a:spcBef>
              <a:buClrTx/>
              <a:buSzPct val="100000"/>
              <a:buFont typeface="Wingdings" pitchFamily="2" charset="2"/>
              <a:buAutoNum type="arabicPeriod"/>
            </a:pPr>
            <a:r>
              <a:rPr lang="en-GB" sz="2400" dirty="0" smtClean="0">
                <a:solidFill>
                  <a:srgbClr val="0000FF"/>
                </a:solidFill>
              </a:rPr>
              <a:t>Two Simple Classic Examples</a:t>
            </a:r>
          </a:p>
          <a:p>
            <a:pPr marL="990600" lvl="1" indent="-457200" eaLnBrk="1" hangingPunct="1">
              <a:spcBef>
                <a:spcPts val="600"/>
              </a:spcBef>
              <a:buClrTx/>
              <a:buSzPct val="100000"/>
              <a:buNone/>
              <a:tabLst>
                <a:tab pos="1162050" algn="l"/>
              </a:tabLst>
            </a:pPr>
            <a:r>
              <a:rPr lang="en-GB" sz="2000" dirty="0" smtClean="0"/>
              <a:t>2.1	Demo #1: Factorial</a:t>
            </a:r>
          </a:p>
          <a:p>
            <a:pPr marL="990600" lvl="1" indent="-457200" eaLnBrk="1" hangingPunct="1">
              <a:spcBef>
                <a:spcPts val="600"/>
              </a:spcBef>
              <a:buClrTx/>
              <a:buSzPct val="100000"/>
              <a:buNone/>
              <a:tabLst>
                <a:tab pos="1162050" algn="l"/>
              </a:tabLst>
            </a:pPr>
            <a:r>
              <a:rPr lang="en-GB" sz="2000" dirty="0" smtClean="0"/>
              <a:t>2.2	Demo #2: Fibonacci</a:t>
            </a:r>
          </a:p>
          <a:p>
            <a:pPr marL="457200" indent="-457200" eaLnBrk="1" hangingPunct="1">
              <a:spcBef>
                <a:spcPts val="1200"/>
              </a:spcBef>
              <a:buClrTx/>
              <a:buSzPct val="100000"/>
              <a:buFont typeface="Wingdings" pitchFamily="2" charset="2"/>
              <a:buAutoNum type="arabicPeriod"/>
            </a:pPr>
            <a:r>
              <a:rPr lang="en-GB" sz="2400" dirty="0" smtClean="0">
                <a:solidFill>
                  <a:srgbClr val="0000FF"/>
                </a:solidFill>
              </a:rPr>
              <a:t>Think Recursively</a:t>
            </a:r>
          </a:p>
          <a:p>
            <a:pPr marL="990600" lvl="1" indent="-457200" eaLnBrk="1" hangingPunct="1">
              <a:spcBef>
                <a:spcPts val="600"/>
              </a:spcBef>
              <a:buClrTx/>
              <a:buSzPct val="100000"/>
              <a:buNone/>
              <a:tabLst>
                <a:tab pos="1162050" algn="l"/>
              </a:tabLst>
            </a:pPr>
            <a:r>
              <a:rPr lang="en-GB" sz="2000" dirty="0"/>
              <a:t>3.1 ~ 3.6	Demo and Exercises</a:t>
            </a:r>
          </a:p>
          <a:p>
            <a:pPr marL="457200" indent="-457200" eaLnBrk="1" hangingPunct="1">
              <a:spcBef>
                <a:spcPts val="1200"/>
              </a:spcBef>
              <a:buClrTx/>
              <a:buSzPct val="100000"/>
              <a:buAutoNum type="arabicPeriod" startAt="4"/>
            </a:pPr>
            <a:r>
              <a:rPr lang="en-GB" sz="2400" dirty="0" smtClean="0">
                <a:solidFill>
                  <a:srgbClr val="0000FF"/>
                </a:solidFill>
              </a:rPr>
              <a:t>Gist of Coding Recursion</a:t>
            </a:r>
          </a:p>
          <a:p>
            <a:pPr marL="457200" indent="-457200" eaLnBrk="1" hangingPunct="1">
              <a:spcBef>
                <a:spcPts val="1200"/>
              </a:spcBef>
              <a:buClrTx/>
              <a:buSzPct val="100000"/>
              <a:buAutoNum type="arabicPeriod" startAt="4"/>
            </a:pPr>
            <a:r>
              <a:rPr lang="en-GB" sz="2400" dirty="0" smtClean="0">
                <a:solidFill>
                  <a:srgbClr val="0000FF"/>
                </a:solidFill>
              </a:rPr>
              <a:t>Gist of Executing Recursion</a:t>
            </a:r>
          </a:p>
          <a:p>
            <a:pPr marL="457200" indent="-457200" eaLnBrk="1" hangingPunct="1">
              <a:spcBef>
                <a:spcPts val="1200"/>
              </a:spcBef>
              <a:buClrTx/>
              <a:buSzPct val="100000"/>
              <a:buAutoNum type="arabicPeriod" startAt="4"/>
            </a:pPr>
            <a:r>
              <a:rPr lang="en-GB" sz="2400" dirty="0" smtClean="0">
                <a:solidFill>
                  <a:srgbClr val="0000FF"/>
                </a:solidFill>
              </a:rPr>
              <a:t>Exercises #1 – 3 </a:t>
            </a:r>
          </a:p>
        </p:txBody>
      </p:sp>
      <p:sp>
        <p:nvSpPr>
          <p:cNvPr id="16388" name="Footer Placeholder 6"/>
          <p:cNvSpPr>
            <a:spLocks noGrp="1"/>
          </p:cNvSpPr>
          <p:nvPr>
            <p:ph type="ftr" sz="quarter" idx="10"/>
          </p:nvPr>
        </p:nvSpPr>
        <p:spPr>
          <a:noFill/>
        </p:spPr>
        <p:txBody>
          <a:bodyPr/>
          <a:lstStyle/>
          <a:p>
            <a:pPr algn="l"/>
            <a:r>
              <a:rPr lang="en-US" sz="1000" dirty="0" smtClean="0">
                <a:latin typeface="Arial" pitchFamily="34" charset="0"/>
                <a:cs typeface="Arial" pitchFamily="34" charset="0"/>
              </a:rPr>
              <a:t>CS1010 (AY2012/3 Semester 1)</a:t>
            </a:r>
          </a:p>
        </p:txBody>
      </p:sp>
      <p:sp>
        <p:nvSpPr>
          <p:cNvPr id="16389" name="Slide Number Placeholder 7"/>
          <p:cNvSpPr>
            <a:spLocks noGrp="1"/>
          </p:cNvSpPr>
          <p:nvPr>
            <p:ph type="sldNum" sz="quarter" idx="11"/>
          </p:nvPr>
        </p:nvSpPr>
        <p:spPr>
          <a:noFill/>
        </p:spPr>
        <p:txBody>
          <a:bodyPr/>
          <a:lstStyle/>
          <a:p>
            <a:r>
              <a:rPr lang="en-US" dirty="0" smtClean="0">
                <a:latin typeface="Arial" pitchFamily="34" charset="0"/>
                <a:cs typeface="Arial" pitchFamily="34" charset="0"/>
              </a:rPr>
              <a:t>Week11 - </a:t>
            </a:r>
            <a:fld id="{8CF1AD8A-DFE1-4E1D-97A9-8516AB33AD6A}" type="slidenum">
              <a:rPr lang="en-US" smtClean="0">
                <a:latin typeface="Arial" pitchFamily="34" charset="0"/>
                <a:cs typeface="Arial" pitchFamily="34" charset="0"/>
              </a:rPr>
              <a:pPr/>
              <a:t>3</a:t>
            </a:fld>
            <a:endParaRPr lang="en-US" dirty="0" smtClean="0">
              <a:latin typeface="Arial" pitchFamily="34" charset="0"/>
              <a:cs typeface="Arial" pitchFamily="34" charset="0"/>
            </a:endParaRPr>
          </a:p>
        </p:txBody>
      </p:sp>
    </p:spTree>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457200" y="457200"/>
            <a:ext cx="8440738" cy="792163"/>
          </a:xfrm>
        </p:spPr>
        <p:txBody>
          <a:bodyPr/>
          <a:lstStyle/>
          <a:p>
            <a:r>
              <a:rPr lang="en-US" sz="4000" dirty="0" smtClean="0">
                <a:solidFill>
                  <a:srgbClr val="9933FF"/>
                </a:solidFill>
                <a:latin typeface="Garamond" pitchFamily="18" charset="0"/>
              </a:rPr>
              <a:t>3. Gist of Recursion Thinking (3/3)</a:t>
            </a:r>
          </a:p>
        </p:txBody>
      </p:sp>
      <p:sp>
        <p:nvSpPr>
          <p:cNvPr id="16387" name="Content Placeholder 2"/>
          <p:cNvSpPr>
            <a:spLocks noGrp="1"/>
          </p:cNvSpPr>
          <p:nvPr>
            <p:ph idx="1"/>
          </p:nvPr>
        </p:nvSpPr>
        <p:spPr>
          <a:xfrm>
            <a:off x="334963" y="1384663"/>
            <a:ext cx="8229600" cy="4611188"/>
          </a:xfrm>
        </p:spPr>
        <p:txBody>
          <a:bodyPr/>
          <a:lstStyle/>
          <a:p>
            <a:pPr>
              <a:lnSpc>
                <a:spcPct val="90000"/>
              </a:lnSpc>
              <a:spcBef>
                <a:spcPts val="1200"/>
              </a:spcBef>
            </a:pPr>
            <a:r>
              <a:rPr lang="en-US" sz="2400" b="1" dirty="0" smtClean="0"/>
              <a:t>The One-Layer Thinking Maxim</a:t>
            </a:r>
          </a:p>
          <a:p>
            <a:pPr>
              <a:lnSpc>
                <a:spcPct val="90000"/>
              </a:lnSpc>
              <a:spcBef>
                <a:spcPts val="1200"/>
              </a:spcBef>
              <a:buNone/>
            </a:pPr>
            <a:r>
              <a:rPr lang="en-US" sz="2400" b="1" dirty="0" smtClean="0"/>
              <a:t>	</a:t>
            </a:r>
            <a:r>
              <a:rPr lang="en-US" sz="2800" b="1" i="1" dirty="0" smtClean="0">
                <a:solidFill>
                  <a:srgbClr val="C00000"/>
                </a:solidFill>
                <a:latin typeface="Times New Roman" pitchFamily="18" charset="0"/>
                <a:cs typeface="Times New Roman" pitchFamily="18" charset="0"/>
              </a:rPr>
              <a:t>Don’t try to think recursively about a recursive process</a:t>
            </a:r>
            <a:endParaRPr lang="en-US" sz="2000" b="1" i="1" dirty="0" smtClean="0">
              <a:solidFill>
                <a:srgbClr val="C00000"/>
              </a:solidFill>
              <a:latin typeface="Times New Roman" pitchFamily="18" charset="0"/>
              <a:cs typeface="Times New Roman" pitchFamily="18" charset="0"/>
            </a:endParaRPr>
          </a:p>
        </p:txBody>
      </p:sp>
      <p:sp>
        <p:nvSpPr>
          <p:cNvPr id="21508" name="Footer Placeholder 3"/>
          <p:cNvSpPr>
            <a:spLocks noGrp="1"/>
          </p:cNvSpPr>
          <p:nvPr>
            <p:ph type="ftr" sz="quarter" idx="10"/>
          </p:nvPr>
        </p:nvSpPr>
        <p:spPr>
          <a:noFill/>
        </p:spPr>
        <p:txBody>
          <a:bodyPr/>
          <a:lstStyle/>
          <a:p>
            <a:pPr algn="l"/>
            <a:r>
              <a:rPr lang="en-US" sz="1000" dirty="0" smtClean="0">
                <a:latin typeface="Arial" pitchFamily="34" charset="0"/>
                <a:cs typeface="Arial" pitchFamily="34" charset="0"/>
              </a:rPr>
              <a:t>CS1010 (AY2012/3  Semester 1)</a:t>
            </a:r>
          </a:p>
        </p:txBody>
      </p:sp>
      <p:sp>
        <p:nvSpPr>
          <p:cNvPr id="21509" name="Slide Number Placeholder 4"/>
          <p:cNvSpPr>
            <a:spLocks noGrp="1"/>
          </p:cNvSpPr>
          <p:nvPr>
            <p:ph type="sldNum" sz="quarter" idx="11"/>
          </p:nvPr>
        </p:nvSpPr>
        <p:spPr>
          <a:noFill/>
        </p:spPr>
        <p:txBody>
          <a:bodyPr/>
          <a:lstStyle/>
          <a:p>
            <a:r>
              <a:rPr lang="en-US" dirty="0" smtClean="0">
                <a:latin typeface="Arial" pitchFamily="34" charset="0"/>
                <a:cs typeface="Arial" pitchFamily="34" charset="0"/>
              </a:rPr>
              <a:t>Week11 - </a:t>
            </a:r>
            <a:fld id="{639656C1-A481-426A-BCB7-A01C86F4869B}" type="slidenum">
              <a:rPr lang="en-US" smtClean="0">
                <a:latin typeface="Arial" pitchFamily="34" charset="0"/>
                <a:cs typeface="Arial" pitchFamily="34" charset="0"/>
              </a:rPr>
              <a:pPr/>
              <a:t>30</a:t>
            </a:fld>
            <a:endParaRPr lang="en-US" dirty="0" smtClean="0">
              <a:latin typeface="Arial" pitchFamily="34" charset="0"/>
              <a:cs typeface="Arial" pitchFamily="34" charset="0"/>
            </a:endParaRPr>
          </a:p>
        </p:txBody>
      </p:sp>
      <p:sp>
        <p:nvSpPr>
          <p:cNvPr id="6" name="TextBox 5"/>
          <p:cNvSpPr txBox="1"/>
          <p:nvPr/>
        </p:nvSpPr>
        <p:spPr>
          <a:xfrm>
            <a:off x="425670" y="2853559"/>
            <a:ext cx="4767331" cy="461665"/>
          </a:xfrm>
          <a:prstGeom prst="rect">
            <a:avLst/>
          </a:prstGeom>
          <a:noFill/>
        </p:spPr>
        <p:txBody>
          <a:bodyPr wrap="none" rtlCol="0">
            <a:spAutoFit/>
          </a:bodyPr>
          <a:lstStyle/>
          <a:p>
            <a:r>
              <a:rPr lang="en-US" sz="2400" b="1" dirty="0" smtClean="0">
                <a:latin typeface="Calibri" pitchFamily="34" charset="0"/>
              </a:rPr>
              <a:t>Illustration: </a:t>
            </a:r>
            <a:r>
              <a:rPr lang="en-US" sz="2400" b="1" i="1" dirty="0" smtClean="0">
                <a:latin typeface="Calibri" pitchFamily="34" charset="0"/>
              </a:rPr>
              <a:t>Compute </a:t>
            </a:r>
            <a:r>
              <a:rPr lang="en-US" sz="2400" b="1" i="1" dirty="0" smtClean="0">
                <a:latin typeface="Times New Roman" pitchFamily="18" charset="0"/>
                <a:cs typeface="Times New Roman" pitchFamily="18" charset="0"/>
              </a:rPr>
              <a:t>n</a:t>
            </a:r>
            <a:r>
              <a:rPr lang="en-US" sz="2400" b="1" baseline="30000" dirty="0" smtClean="0">
                <a:latin typeface="Times New Roman" pitchFamily="18" charset="0"/>
                <a:cs typeface="Times New Roman" pitchFamily="18" charset="0"/>
              </a:rPr>
              <a:t>2</a:t>
            </a:r>
            <a:r>
              <a:rPr lang="en-US" sz="2400" b="1" i="1" dirty="0" smtClean="0">
                <a:latin typeface="Calibri" pitchFamily="34" charset="0"/>
              </a:rPr>
              <a:t> recursively.</a:t>
            </a:r>
            <a:endParaRPr lang="en-US" sz="2400" b="1" dirty="0">
              <a:latin typeface="Calibri" pitchFamily="34" charset="0"/>
            </a:endParaRPr>
          </a:p>
        </p:txBody>
      </p:sp>
      <p:sp>
        <p:nvSpPr>
          <p:cNvPr id="7" name="TextBox 6"/>
          <p:cNvSpPr txBox="1"/>
          <p:nvPr/>
        </p:nvSpPr>
        <p:spPr>
          <a:xfrm>
            <a:off x="1119351" y="3436883"/>
            <a:ext cx="4277133" cy="892552"/>
          </a:xfrm>
          <a:prstGeom prst="rect">
            <a:avLst/>
          </a:prstGeom>
          <a:noFill/>
        </p:spPr>
        <p:txBody>
          <a:bodyPr wrap="none" rtlCol="0">
            <a:spAutoFit/>
          </a:bodyPr>
          <a:lstStyle/>
          <a:p>
            <a:r>
              <a:rPr lang="en-US" sz="2400" b="1" dirty="0" smtClean="0">
                <a:latin typeface="Calibri" pitchFamily="34" charset="0"/>
              </a:rPr>
              <a:t>Moment of inspiration: </a:t>
            </a:r>
          </a:p>
          <a:p>
            <a:r>
              <a:rPr lang="en-US" sz="2800" b="1" i="1" dirty="0" smtClean="0">
                <a:solidFill>
                  <a:srgbClr val="C00000"/>
                </a:solidFill>
                <a:latin typeface="Times New Roman" pitchFamily="18" charset="0"/>
                <a:cs typeface="Times New Roman" pitchFamily="18" charset="0"/>
              </a:rPr>
              <a:t>	(n-1)</a:t>
            </a:r>
            <a:r>
              <a:rPr lang="en-US" sz="2800" b="1" i="1" baseline="30000" dirty="0" smtClean="0">
                <a:solidFill>
                  <a:srgbClr val="C00000"/>
                </a:solidFill>
                <a:latin typeface="Times New Roman" pitchFamily="18" charset="0"/>
                <a:cs typeface="Times New Roman" pitchFamily="18" charset="0"/>
              </a:rPr>
              <a:t>2</a:t>
            </a:r>
            <a:r>
              <a:rPr lang="en-US" sz="2800" b="1" i="1" dirty="0" smtClean="0">
                <a:solidFill>
                  <a:srgbClr val="C00000"/>
                </a:solidFill>
                <a:latin typeface="Times New Roman" pitchFamily="18" charset="0"/>
                <a:cs typeface="Times New Roman" pitchFamily="18" charset="0"/>
              </a:rPr>
              <a:t>  = n</a:t>
            </a:r>
            <a:r>
              <a:rPr lang="en-US" sz="2800" b="1" i="1" baseline="30000" dirty="0" smtClean="0">
                <a:solidFill>
                  <a:srgbClr val="C00000"/>
                </a:solidFill>
                <a:latin typeface="Times New Roman" pitchFamily="18" charset="0"/>
                <a:cs typeface="Times New Roman" pitchFamily="18" charset="0"/>
              </a:rPr>
              <a:t>2</a:t>
            </a:r>
            <a:r>
              <a:rPr lang="en-US" sz="2800" b="1" i="1" dirty="0" smtClean="0">
                <a:solidFill>
                  <a:srgbClr val="C00000"/>
                </a:solidFill>
                <a:latin typeface="Times New Roman" pitchFamily="18" charset="0"/>
                <a:cs typeface="Times New Roman" pitchFamily="18" charset="0"/>
              </a:rPr>
              <a:t>  -  2n  + 1</a:t>
            </a:r>
            <a:endParaRPr lang="en-US" sz="2800" b="1" i="1" dirty="0">
              <a:solidFill>
                <a:srgbClr val="C00000"/>
              </a:solidFill>
              <a:latin typeface="Times New Roman" pitchFamily="18" charset="0"/>
              <a:cs typeface="Times New Roman" pitchFamily="18" charset="0"/>
            </a:endParaRPr>
          </a:p>
        </p:txBody>
      </p:sp>
      <p:sp>
        <p:nvSpPr>
          <p:cNvPr id="8" name="TextBox 7"/>
          <p:cNvSpPr txBox="1"/>
          <p:nvPr/>
        </p:nvSpPr>
        <p:spPr>
          <a:xfrm>
            <a:off x="551793" y="4414345"/>
            <a:ext cx="6486071" cy="1384995"/>
          </a:xfrm>
          <a:prstGeom prst="rect">
            <a:avLst/>
          </a:prstGeom>
          <a:noFill/>
        </p:spPr>
        <p:txBody>
          <a:bodyPr wrap="none" rtlCol="0">
            <a:spAutoFit/>
          </a:bodyPr>
          <a:lstStyle/>
          <a:p>
            <a:r>
              <a:rPr lang="en-US" sz="2400" b="1" dirty="0" smtClean="0">
                <a:latin typeface="Calibri" pitchFamily="34" charset="0"/>
              </a:rPr>
              <a:t>Thus, </a:t>
            </a:r>
            <a:r>
              <a:rPr lang="en-US" sz="2800" b="1" dirty="0" smtClean="0">
                <a:latin typeface="Calibri" pitchFamily="34" charset="0"/>
              </a:rPr>
              <a:t>                     </a:t>
            </a:r>
            <a:r>
              <a:rPr lang="en-US" sz="2800" b="1" i="1" dirty="0" smtClean="0">
                <a:solidFill>
                  <a:srgbClr val="C00000"/>
                </a:solidFill>
                <a:latin typeface="Times New Roman" pitchFamily="18" charset="0"/>
                <a:cs typeface="Times New Roman" pitchFamily="18" charset="0"/>
              </a:rPr>
              <a:t>0			</a:t>
            </a:r>
            <a:r>
              <a:rPr lang="en-US" sz="2800" b="1" dirty="0" smtClean="0">
                <a:solidFill>
                  <a:srgbClr val="C00000"/>
                </a:solidFill>
                <a:latin typeface="Times New Roman" pitchFamily="18" charset="0"/>
                <a:cs typeface="Times New Roman" pitchFamily="18" charset="0"/>
              </a:rPr>
              <a:t>   </a:t>
            </a:r>
            <a:r>
              <a:rPr lang="en-US" sz="2800" b="1" i="1" dirty="0" smtClean="0">
                <a:solidFill>
                  <a:srgbClr val="C00000"/>
                </a:solidFill>
                <a:latin typeface="Times New Roman" pitchFamily="18" charset="0"/>
                <a:cs typeface="Times New Roman" pitchFamily="18" charset="0"/>
              </a:rPr>
              <a:t>if   n = </a:t>
            </a:r>
            <a:r>
              <a:rPr lang="en-US" sz="2800" b="1" dirty="0" smtClean="0">
                <a:solidFill>
                  <a:srgbClr val="C00000"/>
                </a:solidFill>
                <a:latin typeface="Times New Roman" pitchFamily="18" charset="0"/>
                <a:cs typeface="Times New Roman" pitchFamily="18" charset="0"/>
              </a:rPr>
              <a:t>0</a:t>
            </a:r>
            <a:endParaRPr lang="en-US" sz="2800" b="1" dirty="0" smtClean="0">
              <a:latin typeface="Calibri" pitchFamily="34" charset="0"/>
            </a:endParaRPr>
          </a:p>
          <a:p>
            <a:r>
              <a:rPr lang="en-US" sz="2800" b="1" i="1" dirty="0" smtClean="0">
                <a:solidFill>
                  <a:srgbClr val="C00000"/>
                </a:solidFill>
                <a:latin typeface="Times New Roman" pitchFamily="18" charset="0"/>
                <a:cs typeface="Times New Roman" pitchFamily="18" charset="0"/>
              </a:rPr>
              <a:t>	 n</a:t>
            </a:r>
            <a:r>
              <a:rPr lang="en-US" sz="2800" b="1" i="1" baseline="30000" dirty="0" smtClean="0">
                <a:solidFill>
                  <a:srgbClr val="C00000"/>
                </a:solidFill>
                <a:latin typeface="Times New Roman" pitchFamily="18" charset="0"/>
                <a:cs typeface="Times New Roman" pitchFamily="18" charset="0"/>
              </a:rPr>
              <a:t>2</a:t>
            </a:r>
            <a:r>
              <a:rPr lang="en-US" sz="2800" b="1" i="1" dirty="0" smtClean="0">
                <a:solidFill>
                  <a:srgbClr val="C00000"/>
                </a:solidFill>
                <a:latin typeface="Times New Roman" pitchFamily="18" charset="0"/>
                <a:cs typeface="Times New Roman" pitchFamily="18" charset="0"/>
              </a:rPr>
              <a:t>  = </a:t>
            </a:r>
          </a:p>
          <a:p>
            <a:r>
              <a:rPr lang="en-US" sz="2800" b="1" i="1" dirty="0" smtClean="0">
                <a:solidFill>
                  <a:srgbClr val="C00000"/>
                </a:solidFill>
                <a:latin typeface="Times New Roman" pitchFamily="18" charset="0"/>
                <a:cs typeface="Times New Roman" pitchFamily="18" charset="0"/>
              </a:rPr>
              <a:t>                           </a:t>
            </a:r>
            <a:r>
              <a:rPr lang="en-US" sz="2800" b="1" dirty="0" smtClean="0">
                <a:solidFill>
                  <a:srgbClr val="C00000"/>
                </a:solidFill>
                <a:latin typeface="Times New Roman" pitchFamily="18" charset="0"/>
                <a:cs typeface="Times New Roman" pitchFamily="18" charset="0"/>
              </a:rPr>
              <a:t>(</a:t>
            </a:r>
            <a:r>
              <a:rPr lang="en-US" sz="2800" b="1" i="1" dirty="0" smtClean="0">
                <a:solidFill>
                  <a:srgbClr val="C00000"/>
                </a:solidFill>
                <a:latin typeface="Times New Roman" pitchFamily="18" charset="0"/>
                <a:cs typeface="Times New Roman" pitchFamily="18" charset="0"/>
              </a:rPr>
              <a:t>n-1</a:t>
            </a:r>
            <a:r>
              <a:rPr lang="en-US" sz="2800" b="1" dirty="0" smtClean="0">
                <a:solidFill>
                  <a:srgbClr val="C00000"/>
                </a:solidFill>
                <a:latin typeface="Times New Roman" pitchFamily="18" charset="0"/>
                <a:cs typeface="Times New Roman" pitchFamily="18" charset="0"/>
              </a:rPr>
              <a:t>)</a:t>
            </a:r>
            <a:r>
              <a:rPr lang="en-US" sz="2800" b="1" i="1" baseline="30000" dirty="0" smtClean="0">
                <a:solidFill>
                  <a:srgbClr val="C00000"/>
                </a:solidFill>
                <a:latin typeface="Times New Roman" pitchFamily="18" charset="0"/>
                <a:cs typeface="Times New Roman" pitchFamily="18" charset="0"/>
              </a:rPr>
              <a:t>2</a:t>
            </a:r>
            <a:r>
              <a:rPr lang="en-US" sz="2800" b="1" i="1" dirty="0" smtClean="0">
                <a:solidFill>
                  <a:srgbClr val="C00000"/>
                </a:solidFill>
                <a:latin typeface="Times New Roman" pitchFamily="18" charset="0"/>
                <a:cs typeface="Times New Roman" pitchFamily="18" charset="0"/>
              </a:rPr>
              <a:t> + 2n  - 1   otherwise</a:t>
            </a:r>
            <a:endParaRPr lang="en-US" sz="2800" b="1" i="1" dirty="0">
              <a:solidFill>
                <a:srgbClr val="C00000"/>
              </a:solidFill>
              <a:latin typeface="Times New Roman" pitchFamily="18" charset="0"/>
              <a:cs typeface="Times New Roman" pitchFamily="18" charset="0"/>
            </a:endParaRPr>
          </a:p>
        </p:txBody>
      </p:sp>
      <p:sp>
        <p:nvSpPr>
          <p:cNvPr id="9" name="Left Brace 8"/>
          <p:cNvSpPr/>
          <p:nvPr/>
        </p:nvSpPr>
        <p:spPr bwMode="auto">
          <a:xfrm>
            <a:off x="2459421" y="4540469"/>
            <a:ext cx="472965" cy="1198180"/>
          </a:xfrm>
          <a:prstGeom prst="leftBrace">
            <a:avLst/>
          </a:prstGeom>
          <a:noFill/>
          <a:ln w="34925" cap="sq" cmpd="sng" algn="ctr">
            <a:solidFill>
              <a:srgbClr val="0070C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cs typeface="Arial" charset="0"/>
            </a:endParaRPr>
          </a:p>
        </p:txBody>
      </p:sp>
      <p:sp>
        <p:nvSpPr>
          <p:cNvPr id="10" name="TextBox 9"/>
          <p:cNvSpPr txBox="1"/>
          <p:nvPr/>
        </p:nvSpPr>
        <p:spPr>
          <a:xfrm>
            <a:off x="567559" y="5981213"/>
            <a:ext cx="8079519" cy="523220"/>
          </a:xfrm>
          <a:prstGeom prst="rect">
            <a:avLst/>
          </a:prstGeom>
          <a:noFill/>
        </p:spPr>
        <p:txBody>
          <a:bodyPr wrap="none" rtlCol="0">
            <a:spAutoFit/>
          </a:bodyPr>
          <a:lstStyle/>
          <a:p>
            <a:r>
              <a:rPr lang="en-US" sz="2800" b="1" dirty="0" smtClean="0">
                <a:solidFill>
                  <a:srgbClr val="0000FF"/>
                </a:solidFill>
                <a:latin typeface="Calibri" pitchFamily="34" charset="0"/>
              </a:rPr>
              <a:t>There is no need to think about how </a:t>
            </a:r>
            <a:r>
              <a:rPr lang="en-US" sz="2800" b="1" dirty="0" smtClean="0">
                <a:solidFill>
                  <a:srgbClr val="0000FF"/>
                </a:solidFill>
                <a:latin typeface="Times New Roman" pitchFamily="18" charset="0"/>
                <a:cs typeface="Times New Roman" pitchFamily="18" charset="0"/>
              </a:rPr>
              <a:t>(</a:t>
            </a:r>
            <a:r>
              <a:rPr lang="en-US" sz="2800" b="1" i="1" dirty="0" smtClean="0">
                <a:solidFill>
                  <a:srgbClr val="0000FF"/>
                </a:solidFill>
                <a:latin typeface="Times New Roman" pitchFamily="18" charset="0"/>
                <a:cs typeface="Times New Roman" pitchFamily="18" charset="0"/>
              </a:rPr>
              <a:t>n</a:t>
            </a:r>
            <a:r>
              <a:rPr lang="en-US" sz="2800" b="1" dirty="0" smtClean="0">
                <a:solidFill>
                  <a:srgbClr val="0000FF"/>
                </a:solidFill>
                <a:latin typeface="Times New Roman" pitchFamily="18" charset="0"/>
                <a:cs typeface="Times New Roman" pitchFamily="18" charset="0"/>
              </a:rPr>
              <a:t>-1)</a:t>
            </a:r>
            <a:r>
              <a:rPr lang="en-US" sz="2800" b="1" baseline="30000" dirty="0" smtClean="0">
                <a:solidFill>
                  <a:srgbClr val="0000FF"/>
                </a:solidFill>
                <a:latin typeface="Times New Roman" pitchFamily="18" charset="0"/>
                <a:cs typeface="Times New Roman" pitchFamily="18" charset="0"/>
              </a:rPr>
              <a:t>2</a:t>
            </a:r>
            <a:r>
              <a:rPr lang="en-US" sz="2800" b="1" dirty="0" smtClean="0">
                <a:solidFill>
                  <a:srgbClr val="0000FF"/>
                </a:solidFill>
                <a:latin typeface="Calibri" pitchFamily="34" charset="0"/>
              </a:rPr>
              <a:t> computes</a:t>
            </a:r>
            <a:endParaRPr lang="en-US" sz="3200" b="1" i="1" dirty="0">
              <a:solidFill>
                <a:srgbClr val="0000FF"/>
              </a:solidFill>
              <a:latin typeface="Times New Roman" pitchFamily="18" charset="0"/>
              <a:cs typeface="Times New Roman" pitchFamily="18" charset="0"/>
            </a:endParaRPr>
          </a:p>
        </p:txBody>
      </p:sp>
    </p:spTree>
    <p:extLst>
      <p:ext uri="{BB962C8B-B14F-4D97-AF65-F5344CB8AC3E}">
        <p14:creationId xmlns:p14="http://schemas.microsoft.com/office/powerpoint/2010/main" val="1611265218"/>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linds(horizontal)">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blinds(horizontal)">
                                      <p:cBhvr>
                                        <p:cTn id="17" dur="500"/>
                                        <p:tgtEl>
                                          <p:spTgt spid="8"/>
                                        </p:tgtEl>
                                      </p:cBhvr>
                                    </p:animEffect>
                                  </p:childTnLst>
                                </p:cTn>
                              </p:par>
                              <p:par>
                                <p:cTn id="18" presetID="3" presetClass="entr" presetSubtype="10" fill="hold" grpId="0" nodeType="withEffect">
                                  <p:stCondLst>
                                    <p:cond delay="0"/>
                                  </p:stCondLst>
                                  <p:childTnLst>
                                    <p:set>
                                      <p:cBhvr>
                                        <p:cTn id="19" dur="1" fill="hold">
                                          <p:stCondLst>
                                            <p:cond delay="0"/>
                                          </p:stCondLst>
                                        </p:cTn>
                                        <p:tgtEl>
                                          <p:spTgt spid="9"/>
                                        </p:tgtEl>
                                        <p:attrNameLst>
                                          <p:attrName>style.visibility</p:attrName>
                                        </p:attrNameLst>
                                      </p:cBhvr>
                                      <p:to>
                                        <p:strVal val="visible"/>
                                      </p:to>
                                    </p:set>
                                    <p:animEffect transition="in" filter="blinds(horizontal)">
                                      <p:cBhvr>
                                        <p:cTn id="20" dur="500"/>
                                        <p:tgtEl>
                                          <p:spTgt spid="9"/>
                                        </p:tgtEl>
                                      </p:cBhvr>
                                    </p:animEffect>
                                  </p:childTnLst>
                                </p:cTn>
                              </p:par>
                            </p:childTnLst>
                          </p:cTn>
                        </p:par>
                      </p:childTnLst>
                    </p:cTn>
                  </p:par>
                  <p:par>
                    <p:cTn id="21" fill="hold">
                      <p:stCondLst>
                        <p:cond delay="indefinite"/>
                      </p:stCondLst>
                      <p:childTnLst>
                        <p:par>
                          <p:cTn id="22" fill="hold">
                            <p:stCondLst>
                              <p:cond delay="0"/>
                            </p:stCondLst>
                            <p:childTnLst>
                              <p:par>
                                <p:cTn id="23" presetID="3" presetClass="entr" presetSubtype="10" fill="hold" grpId="0" nodeType="clickEffect">
                                  <p:stCondLst>
                                    <p:cond delay="0"/>
                                  </p:stCondLst>
                                  <p:childTnLst>
                                    <p:set>
                                      <p:cBhvr>
                                        <p:cTn id="24" dur="1" fill="hold">
                                          <p:stCondLst>
                                            <p:cond delay="0"/>
                                          </p:stCondLst>
                                        </p:cTn>
                                        <p:tgtEl>
                                          <p:spTgt spid="10"/>
                                        </p:tgtEl>
                                        <p:attrNameLst>
                                          <p:attrName>style.visibility</p:attrName>
                                        </p:attrNameLst>
                                      </p:cBhvr>
                                      <p:to>
                                        <p:strVal val="visible"/>
                                      </p:to>
                                    </p:set>
                                    <p:animEffect transition="in" filter="blinds(horizontal)">
                                      <p:cBhvr>
                                        <p:cTn id="25"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P spid="9" grpId="0" animBg="1"/>
      <p:bldP spid="10"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457200" y="457200"/>
            <a:ext cx="8229600" cy="969963"/>
          </a:xfrm>
        </p:spPr>
        <p:txBody>
          <a:bodyPr/>
          <a:lstStyle/>
          <a:p>
            <a:r>
              <a:rPr lang="en-US" sz="4000" dirty="0" smtClean="0">
                <a:solidFill>
                  <a:srgbClr val="9933FF"/>
                </a:solidFill>
                <a:latin typeface="Garamond" pitchFamily="18" charset="0"/>
              </a:rPr>
              <a:t>3.2 Thinking Exercise</a:t>
            </a:r>
          </a:p>
        </p:txBody>
      </p:sp>
      <p:sp>
        <p:nvSpPr>
          <p:cNvPr id="29701" name="Slide Number Placeholder 4"/>
          <p:cNvSpPr>
            <a:spLocks noGrp="1"/>
          </p:cNvSpPr>
          <p:nvPr>
            <p:ph type="sldNum" sz="quarter" idx="11"/>
          </p:nvPr>
        </p:nvSpPr>
        <p:spPr>
          <a:noFill/>
        </p:spPr>
        <p:txBody>
          <a:bodyPr/>
          <a:lstStyle/>
          <a:p>
            <a:r>
              <a:rPr lang="en-US" dirty="0" smtClean="0">
                <a:latin typeface="Arial" pitchFamily="34" charset="0"/>
                <a:cs typeface="Arial" pitchFamily="34" charset="0"/>
              </a:rPr>
              <a:t>Week11 - </a:t>
            </a:r>
            <a:fld id="{15896A49-2999-405B-B597-2255210B80BB}" type="slidenum">
              <a:rPr lang="en-US" smtClean="0">
                <a:latin typeface="Arial" pitchFamily="34" charset="0"/>
                <a:cs typeface="Arial" pitchFamily="34" charset="0"/>
              </a:rPr>
              <a:pPr/>
              <a:t>31</a:t>
            </a:fld>
            <a:endParaRPr lang="en-US" dirty="0" smtClean="0">
              <a:latin typeface="Arial" pitchFamily="34" charset="0"/>
              <a:cs typeface="Arial" pitchFamily="34" charset="0"/>
            </a:endParaRPr>
          </a:p>
        </p:txBody>
      </p:sp>
      <p:sp>
        <p:nvSpPr>
          <p:cNvPr id="7" name="Text Box 4"/>
          <p:cNvSpPr txBox="1">
            <a:spLocks noChangeArrowheads="1"/>
          </p:cNvSpPr>
          <p:nvPr/>
        </p:nvSpPr>
        <p:spPr bwMode="auto">
          <a:xfrm>
            <a:off x="152400" y="6400800"/>
            <a:ext cx="304800" cy="201613"/>
          </a:xfrm>
          <a:prstGeom prst="rect">
            <a:avLst/>
          </a:prstGeom>
          <a:noFill/>
          <a:ln w="9525">
            <a:noFill/>
            <a:miter lim="800000"/>
            <a:headEnd/>
            <a:tailEnd/>
          </a:ln>
        </p:spPr>
        <p:txBody>
          <a:bodyPr lIns="9144" tIns="9144" rIns="9144" bIns="9144">
            <a:spAutoFit/>
          </a:bodyPr>
          <a:lstStyle/>
          <a:p>
            <a:pPr algn="ctr">
              <a:spcBef>
                <a:spcPct val="50000"/>
              </a:spcBef>
            </a:pPr>
            <a:r>
              <a:rPr lang="en-US" sz="1200">
                <a:sym typeface="Wingdings 2" pitchFamily="18" charset="2"/>
              </a:rPr>
              <a:t></a:t>
            </a:r>
          </a:p>
        </p:txBody>
      </p:sp>
      <p:sp>
        <p:nvSpPr>
          <p:cNvPr id="54" name="TextBox 53"/>
          <p:cNvSpPr txBox="1"/>
          <p:nvPr/>
        </p:nvSpPr>
        <p:spPr>
          <a:xfrm>
            <a:off x="567559" y="1608083"/>
            <a:ext cx="3735061" cy="1200329"/>
          </a:xfrm>
          <a:prstGeom prst="rect">
            <a:avLst/>
          </a:prstGeom>
          <a:noFill/>
        </p:spPr>
        <p:txBody>
          <a:bodyPr wrap="none" rtlCol="0">
            <a:spAutoFit/>
          </a:bodyPr>
          <a:lstStyle/>
          <a:p>
            <a:r>
              <a:rPr lang="en-US" sz="2400" dirty="0" smtClean="0">
                <a:latin typeface="Calibri" pitchFamily="34" charset="0"/>
              </a:rPr>
              <a:t>On the first day of Christmas</a:t>
            </a:r>
          </a:p>
          <a:p>
            <a:r>
              <a:rPr lang="en-US" sz="2400" dirty="0" smtClean="0">
                <a:latin typeface="Calibri" pitchFamily="34" charset="0"/>
              </a:rPr>
              <a:t>My true love gave to me</a:t>
            </a:r>
          </a:p>
          <a:p>
            <a:r>
              <a:rPr lang="en-US" sz="2400" dirty="0" smtClean="0">
                <a:latin typeface="Calibri" pitchFamily="34" charset="0"/>
              </a:rPr>
              <a:t>A partridge in a pear tree.</a:t>
            </a:r>
          </a:p>
        </p:txBody>
      </p:sp>
      <p:sp>
        <p:nvSpPr>
          <p:cNvPr id="55" name="Rectangle 54"/>
          <p:cNvSpPr/>
          <p:nvPr/>
        </p:nvSpPr>
        <p:spPr>
          <a:xfrm>
            <a:off x="3988676" y="2126169"/>
            <a:ext cx="4572000" cy="1569660"/>
          </a:xfrm>
          <a:prstGeom prst="rect">
            <a:avLst/>
          </a:prstGeom>
        </p:spPr>
        <p:txBody>
          <a:bodyPr>
            <a:spAutoFit/>
          </a:bodyPr>
          <a:lstStyle/>
          <a:p>
            <a:r>
              <a:rPr lang="en-US" sz="2400" dirty="0" smtClean="0">
                <a:latin typeface="Calibri" pitchFamily="34" charset="0"/>
              </a:rPr>
              <a:t>On the second day of Christmas</a:t>
            </a:r>
          </a:p>
          <a:p>
            <a:r>
              <a:rPr lang="en-US" sz="2400" dirty="0" smtClean="0">
                <a:latin typeface="Calibri" pitchFamily="34" charset="0"/>
              </a:rPr>
              <a:t>My true love gave to me</a:t>
            </a:r>
          </a:p>
          <a:p>
            <a:r>
              <a:rPr lang="en-US" sz="2400" dirty="0" smtClean="0">
                <a:latin typeface="Calibri" pitchFamily="34" charset="0"/>
              </a:rPr>
              <a:t>Two turtle doves</a:t>
            </a:r>
          </a:p>
          <a:p>
            <a:r>
              <a:rPr lang="en-US" sz="2400" dirty="0" smtClean="0">
                <a:latin typeface="Calibri" pitchFamily="34" charset="0"/>
              </a:rPr>
              <a:t>And a partridge in a pear tree.</a:t>
            </a:r>
          </a:p>
        </p:txBody>
      </p:sp>
      <p:sp>
        <p:nvSpPr>
          <p:cNvPr id="56" name="Rectangle 55"/>
          <p:cNvSpPr/>
          <p:nvPr/>
        </p:nvSpPr>
        <p:spPr>
          <a:xfrm>
            <a:off x="551793" y="3686956"/>
            <a:ext cx="4572000" cy="1938992"/>
          </a:xfrm>
          <a:prstGeom prst="rect">
            <a:avLst/>
          </a:prstGeom>
        </p:spPr>
        <p:txBody>
          <a:bodyPr>
            <a:spAutoFit/>
          </a:bodyPr>
          <a:lstStyle/>
          <a:p>
            <a:r>
              <a:rPr lang="en-US" sz="2400" dirty="0" smtClean="0">
                <a:latin typeface="Calibri" pitchFamily="34" charset="0"/>
              </a:rPr>
              <a:t>On the third day of Christmas</a:t>
            </a:r>
          </a:p>
          <a:p>
            <a:r>
              <a:rPr lang="en-US" sz="2400" dirty="0" smtClean="0">
                <a:latin typeface="Calibri" pitchFamily="34" charset="0"/>
              </a:rPr>
              <a:t>My true love gave to me</a:t>
            </a:r>
          </a:p>
          <a:p>
            <a:r>
              <a:rPr lang="en-US" sz="2400" dirty="0" smtClean="0">
                <a:latin typeface="Calibri" pitchFamily="34" charset="0"/>
              </a:rPr>
              <a:t>Three French hens,</a:t>
            </a:r>
          </a:p>
          <a:p>
            <a:r>
              <a:rPr lang="en-US" sz="2400" dirty="0" smtClean="0">
                <a:latin typeface="Calibri" pitchFamily="34" charset="0"/>
              </a:rPr>
              <a:t>Two turtle doves,</a:t>
            </a:r>
          </a:p>
          <a:p>
            <a:r>
              <a:rPr lang="en-US" sz="2400" dirty="0" smtClean="0">
                <a:latin typeface="Calibri" pitchFamily="34" charset="0"/>
              </a:rPr>
              <a:t>And a partridge in a pear tree.</a:t>
            </a:r>
          </a:p>
        </p:txBody>
      </p:sp>
      <p:sp>
        <p:nvSpPr>
          <p:cNvPr id="57" name="TextBox 56"/>
          <p:cNvSpPr txBox="1"/>
          <p:nvPr/>
        </p:nvSpPr>
        <p:spPr>
          <a:xfrm>
            <a:off x="218439" y="5722882"/>
            <a:ext cx="8662949" cy="461665"/>
          </a:xfrm>
          <a:prstGeom prst="rect">
            <a:avLst/>
          </a:prstGeom>
          <a:noFill/>
        </p:spPr>
        <p:txBody>
          <a:bodyPr wrap="none" rtlCol="0">
            <a:spAutoFit/>
          </a:bodyPr>
          <a:lstStyle/>
          <a:p>
            <a:r>
              <a:rPr lang="en-US" sz="2400" b="1" dirty="0" smtClean="0">
                <a:solidFill>
                  <a:srgbClr val="C00000"/>
                </a:solidFill>
              </a:rPr>
              <a:t>How many presents do I receive on </a:t>
            </a:r>
            <a:r>
              <a:rPr lang="en-US" sz="2400" b="1" i="1" dirty="0" smtClean="0">
                <a:solidFill>
                  <a:srgbClr val="C00000"/>
                </a:solidFill>
              </a:rPr>
              <a:t>n</a:t>
            </a:r>
            <a:r>
              <a:rPr lang="en-US" sz="2400" b="1" baseline="30000" dirty="0" smtClean="0">
                <a:solidFill>
                  <a:srgbClr val="C00000"/>
                </a:solidFill>
              </a:rPr>
              <a:t>th</a:t>
            </a:r>
            <a:r>
              <a:rPr lang="en-US" sz="2400" b="1" dirty="0" smtClean="0">
                <a:solidFill>
                  <a:srgbClr val="C00000"/>
                </a:solidFill>
              </a:rPr>
              <a:t> day of Christmas?</a:t>
            </a:r>
            <a:endParaRPr lang="en-US" sz="2400" b="1" dirty="0">
              <a:solidFill>
                <a:srgbClr val="C00000"/>
              </a:solidFill>
            </a:endParaRPr>
          </a:p>
        </p:txBody>
      </p:sp>
      <p:sp>
        <p:nvSpPr>
          <p:cNvPr id="10" name="Footer Placeholder 6"/>
          <p:cNvSpPr>
            <a:spLocks noGrp="1"/>
          </p:cNvSpPr>
          <p:nvPr>
            <p:ph type="ftr" sz="quarter" idx="10"/>
          </p:nvPr>
        </p:nvSpPr>
        <p:spPr>
          <a:xfrm>
            <a:off x="457200" y="6248400"/>
            <a:ext cx="2895600" cy="457200"/>
          </a:xfrm>
          <a:noFill/>
        </p:spPr>
        <p:txBody>
          <a:bodyPr/>
          <a:lstStyle/>
          <a:p>
            <a:pPr algn="l"/>
            <a:r>
              <a:rPr lang="en-US" sz="1000" dirty="0" smtClean="0">
                <a:latin typeface="Arial" pitchFamily="34" charset="0"/>
                <a:cs typeface="Arial" pitchFamily="34" charset="0"/>
              </a:rPr>
              <a:t>CS1010 (AY2012/3 Semester 1)</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7"/>
                                        </p:tgtEl>
                                        <p:attrNameLst>
                                          <p:attrName>style.visibility</p:attrName>
                                        </p:attrNameLst>
                                      </p:cBhvr>
                                      <p:to>
                                        <p:strVal val="visible"/>
                                      </p:to>
                                    </p:set>
                                    <p:animEffect transition="in" filter="blinds(horizontal)">
                                      <p:cBhvr>
                                        <p:cTn id="7" dur="500"/>
                                        <p:tgtEl>
                                          <p:spTgt spid="5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457200" y="457200"/>
            <a:ext cx="8229600" cy="969963"/>
          </a:xfrm>
        </p:spPr>
        <p:txBody>
          <a:bodyPr/>
          <a:lstStyle/>
          <a:p>
            <a:r>
              <a:rPr lang="en-US" sz="4000" dirty="0" smtClean="0">
                <a:solidFill>
                  <a:srgbClr val="9933FF"/>
                </a:solidFill>
                <a:latin typeface="Garamond" pitchFamily="18" charset="0"/>
              </a:rPr>
              <a:t>3.2 Thinking Exercise</a:t>
            </a:r>
          </a:p>
        </p:txBody>
      </p:sp>
      <p:sp>
        <p:nvSpPr>
          <p:cNvPr id="29701" name="Slide Number Placeholder 4"/>
          <p:cNvSpPr>
            <a:spLocks noGrp="1"/>
          </p:cNvSpPr>
          <p:nvPr>
            <p:ph type="sldNum" sz="quarter" idx="11"/>
          </p:nvPr>
        </p:nvSpPr>
        <p:spPr>
          <a:noFill/>
        </p:spPr>
        <p:txBody>
          <a:bodyPr/>
          <a:lstStyle/>
          <a:p>
            <a:r>
              <a:rPr lang="en-US" dirty="0" smtClean="0">
                <a:latin typeface="Arial" pitchFamily="34" charset="0"/>
                <a:cs typeface="Arial" pitchFamily="34" charset="0"/>
              </a:rPr>
              <a:t>Week11 - </a:t>
            </a:r>
            <a:fld id="{15896A49-2999-405B-B597-2255210B80BB}" type="slidenum">
              <a:rPr lang="en-US" smtClean="0">
                <a:latin typeface="Arial" pitchFamily="34" charset="0"/>
                <a:cs typeface="Arial" pitchFamily="34" charset="0"/>
              </a:rPr>
              <a:pPr/>
              <a:t>32</a:t>
            </a:fld>
            <a:endParaRPr lang="en-US" dirty="0" smtClean="0">
              <a:latin typeface="Arial" pitchFamily="34" charset="0"/>
              <a:cs typeface="Arial" pitchFamily="34" charset="0"/>
            </a:endParaRPr>
          </a:p>
        </p:txBody>
      </p:sp>
      <p:sp>
        <p:nvSpPr>
          <p:cNvPr id="7" name="Text Box 4"/>
          <p:cNvSpPr txBox="1">
            <a:spLocks noChangeArrowheads="1"/>
          </p:cNvSpPr>
          <p:nvPr/>
        </p:nvSpPr>
        <p:spPr bwMode="auto">
          <a:xfrm>
            <a:off x="152400" y="6400800"/>
            <a:ext cx="304800" cy="201613"/>
          </a:xfrm>
          <a:prstGeom prst="rect">
            <a:avLst/>
          </a:prstGeom>
          <a:noFill/>
          <a:ln w="9525">
            <a:noFill/>
            <a:miter lim="800000"/>
            <a:headEnd/>
            <a:tailEnd/>
          </a:ln>
        </p:spPr>
        <p:txBody>
          <a:bodyPr lIns="9144" tIns="9144" rIns="9144" bIns="9144">
            <a:spAutoFit/>
          </a:bodyPr>
          <a:lstStyle/>
          <a:p>
            <a:pPr algn="ctr">
              <a:spcBef>
                <a:spcPct val="50000"/>
              </a:spcBef>
            </a:pPr>
            <a:r>
              <a:rPr lang="en-US" sz="1200">
                <a:sym typeface="Wingdings 2" pitchFamily="18" charset="2"/>
              </a:rPr>
              <a:t></a:t>
            </a:r>
          </a:p>
        </p:txBody>
      </p:sp>
      <p:sp>
        <p:nvSpPr>
          <p:cNvPr id="57" name="TextBox 56"/>
          <p:cNvSpPr txBox="1"/>
          <p:nvPr/>
        </p:nvSpPr>
        <p:spPr>
          <a:xfrm>
            <a:off x="265735" y="1434662"/>
            <a:ext cx="8662949" cy="461665"/>
          </a:xfrm>
          <a:prstGeom prst="rect">
            <a:avLst/>
          </a:prstGeom>
          <a:noFill/>
        </p:spPr>
        <p:txBody>
          <a:bodyPr wrap="none" rtlCol="0">
            <a:spAutoFit/>
          </a:bodyPr>
          <a:lstStyle/>
          <a:p>
            <a:r>
              <a:rPr lang="en-US" sz="2400" b="1" dirty="0" smtClean="0">
                <a:solidFill>
                  <a:srgbClr val="C00000"/>
                </a:solidFill>
              </a:rPr>
              <a:t>How many presents do I receive on </a:t>
            </a:r>
            <a:r>
              <a:rPr lang="en-US" sz="2400" b="1" i="1" dirty="0" smtClean="0">
                <a:solidFill>
                  <a:srgbClr val="C00000"/>
                </a:solidFill>
              </a:rPr>
              <a:t>n</a:t>
            </a:r>
            <a:r>
              <a:rPr lang="en-US" sz="2400" b="1" baseline="30000" dirty="0" smtClean="0">
                <a:solidFill>
                  <a:srgbClr val="C00000"/>
                </a:solidFill>
              </a:rPr>
              <a:t>th</a:t>
            </a:r>
            <a:r>
              <a:rPr lang="en-US" sz="2400" b="1" dirty="0" smtClean="0">
                <a:solidFill>
                  <a:srgbClr val="C00000"/>
                </a:solidFill>
              </a:rPr>
              <a:t> day of Christmas?</a:t>
            </a:r>
            <a:endParaRPr lang="en-US" sz="2400" b="1" dirty="0">
              <a:solidFill>
                <a:srgbClr val="C00000"/>
              </a:solidFill>
            </a:endParaRPr>
          </a:p>
        </p:txBody>
      </p:sp>
      <p:grpSp>
        <p:nvGrpSpPr>
          <p:cNvPr id="17" name="Group 16"/>
          <p:cNvGrpSpPr/>
          <p:nvPr/>
        </p:nvGrpSpPr>
        <p:grpSpPr>
          <a:xfrm>
            <a:off x="668484" y="2125717"/>
            <a:ext cx="8015336" cy="2853201"/>
            <a:chOff x="668484" y="2125717"/>
            <a:chExt cx="8015336" cy="3414064"/>
          </a:xfrm>
        </p:grpSpPr>
        <p:sp>
          <p:nvSpPr>
            <p:cNvPr id="11" name="TextBox 10"/>
            <p:cNvSpPr txBox="1"/>
            <p:nvPr/>
          </p:nvSpPr>
          <p:spPr>
            <a:xfrm>
              <a:off x="668484" y="2125717"/>
              <a:ext cx="8015336" cy="1436282"/>
            </a:xfrm>
            <a:prstGeom prst="rect">
              <a:avLst/>
            </a:prstGeom>
            <a:noFill/>
          </p:spPr>
          <p:txBody>
            <a:bodyPr wrap="none" rtlCol="0">
              <a:spAutoFit/>
            </a:bodyPr>
            <a:lstStyle/>
            <a:p>
              <a:r>
                <a:rPr lang="en-US" sz="2400" b="1" i="1" dirty="0" smtClean="0">
                  <a:solidFill>
                    <a:srgbClr val="0070C0"/>
                  </a:solidFill>
                  <a:latin typeface="Times New Roman" pitchFamily="18" charset="0"/>
                  <a:cs typeface="Times New Roman" pitchFamily="18" charset="0"/>
                </a:rPr>
                <a:t>                                        </a:t>
              </a:r>
              <a:r>
                <a:rPr lang="en-US" sz="2400" b="1" dirty="0" smtClean="0">
                  <a:solidFill>
                    <a:srgbClr val="0070C0"/>
                  </a:solidFill>
                  <a:latin typeface="Times New Roman" pitchFamily="18" charset="0"/>
                  <a:cs typeface="Times New Roman" pitchFamily="18" charset="0"/>
                </a:rPr>
                <a:t>1</a:t>
              </a:r>
              <a:r>
                <a:rPr lang="en-US" sz="2400" b="1" i="1" dirty="0" smtClean="0">
                  <a:solidFill>
                    <a:srgbClr val="0070C0"/>
                  </a:solidFill>
                  <a:latin typeface="Times New Roman" pitchFamily="18" charset="0"/>
                  <a:cs typeface="Times New Roman" pitchFamily="18" charset="0"/>
                </a:rPr>
                <a:t>                                            if </a:t>
              </a:r>
              <a:r>
                <a:rPr lang="en-US" sz="2400" b="1" dirty="0" smtClean="0">
                  <a:solidFill>
                    <a:srgbClr val="0070C0"/>
                  </a:solidFill>
                  <a:latin typeface="Times New Roman" pitchFamily="18" charset="0"/>
                  <a:cs typeface="Times New Roman" pitchFamily="18" charset="0"/>
                </a:rPr>
                <a:t>  </a:t>
              </a:r>
              <a:r>
                <a:rPr lang="en-US" sz="2400" b="1" i="1" dirty="0" smtClean="0">
                  <a:solidFill>
                    <a:srgbClr val="0070C0"/>
                  </a:solidFill>
                  <a:latin typeface="Times New Roman" pitchFamily="18" charset="0"/>
                  <a:cs typeface="Times New Roman" pitchFamily="18" charset="0"/>
                </a:rPr>
                <a:t>n </a:t>
              </a:r>
              <a:r>
                <a:rPr lang="en-US" sz="2400" b="1" dirty="0" smtClean="0">
                  <a:solidFill>
                    <a:srgbClr val="0070C0"/>
                  </a:solidFill>
                  <a:latin typeface="Times New Roman" pitchFamily="18" charset="0"/>
                  <a:cs typeface="Times New Roman" pitchFamily="18" charset="0"/>
                </a:rPr>
                <a:t>= 1</a:t>
              </a:r>
              <a:endParaRPr lang="en-US" sz="2400" b="1" i="1" dirty="0" smtClean="0">
                <a:solidFill>
                  <a:srgbClr val="0070C0"/>
                </a:solidFill>
                <a:latin typeface="Times New Roman" pitchFamily="18" charset="0"/>
                <a:cs typeface="Times New Roman" pitchFamily="18" charset="0"/>
              </a:endParaRPr>
            </a:p>
            <a:p>
              <a:r>
                <a:rPr lang="en-US" sz="2400" b="1" i="1" dirty="0" err="1" smtClean="0">
                  <a:solidFill>
                    <a:srgbClr val="0070C0"/>
                  </a:solidFill>
                  <a:latin typeface="Times New Roman" pitchFamily="18" charset="0"/>
                  <a:cs typeface="Times New Roman" pitchFamily="18" charset="0"/>
                </a:rPr>
                <a:t>Present_on_day</a:t>
              </a:r>
              <a:r>
                <a:rPr lang="en-US" sz="2400" b="1" i="1" dirty="0" smtClean="0">
                  <a:solidFill>
                    <a:srgbClr val="0070C0"/>
                  </a:solidFill>
                  <a:latin typeface="Times New Roman" pitchFamily="18" charset="0"/>
                  <a:cs typeface="Times New Roman" pitchFamily="18" charset="0"/>
                </a:rPr>
                <a:t> </a:t>
              </a:r>
              <a:r>
                <a:rPr lang="en-US" sz="2400" b="1" dirty="0" smtClean="0">
                  <a:solidFill>
                    <a:srgbClr val="0070C0"/>
                  </a:solidFill>
                  <a:latin typeface="Times New Roman" pitchFamily="18" charset="0"/>
                  <a:cs typeface="Times New Roman" pitchFamily="18" charset="0"/>
                </a:rPr>
                <a:t>(</a:t>
              </a:r>
              <a:r>
                <a:rPr lang="en-US" sz="2400" b="1" i="1" dirty="0" smtClean="0">
                  <a:solidFill>
                    <a:srgbClr val="0070C0"/>
                  </a:solidFill>
                  <a:latin typeface="Times New Roman" pitchFamily="18" charset="0"/>
                  <a:cs typeface="Times New Roman" pitchFamily="18" charset="0"/>
                </a:rPr>
                <a:t>n</a:t>
              </a:r>
              <a:r>
                <a:rPr lang="en-US" sz="2400" b="1" dirty="0" smtClean="0">
                  <a:solidFill>
                    <a:srgbClr val="0070C0"/>
                  </a:solidFill>
                  <a:latin typeface="Times New Roman" pitchFamily="18" charset="0"/>
                  <a:cs typeface="Times New Roman" pitchFamily="18" charset="0"/>
                </a:rPr>
                <a:t>) = </a:t>
              </a:r>
            </a:p>
            <a:p>
              <a:r>
                <a:rPr lang="en-US" sz="2400" b="1" i="1" dirty="0" smtClean="0">
                  <a:solidFill>
                    <a:srgbClr val="0070C0"/>
                  </a:solidFill>
                  <a:latin typeface="Times New Roman" pitchFamily="18" charset="0"/>
                  <a:cs typeface="Times New Roman" pitchFamily="18" charset="0"/>
                </a:rPr>
                <a:t>                                                                                 </a:t>
              </a:r>
              <a:r>
                <a:rPr lang="en-US" sz="2400" b="1" dirty="0" smtClean="0">
                  <a:solidFill>
                    <a:srgbClr val="0070C0"/>
                  </a:solidFill>
                  <a:latin typeface="Times New Roman" pitchFamily="18" charset="0"/>
                  <a:cs typeface="Times New Roman" pitchFamily="18" charset="0"/>
                </a:rPr>
                <a:t>    </a:t>
              </a:r>
              <a:r>
                <a:rPr lang="en-US" sz="2400" b="1" i="1" dirty="0" smtClean="0">
                  <a:solidFill>
                    <a:srgbClr val="0070C0"/>
                  </a:solidFill>
                  <a:latin typeface="Times New Roman" pitchFamily="18" charset="0"/>
                  <a:cs typeface="Times New Roman" pitchFamily="18" charset="0"/>
                </a:rPr>
                <a:t>otherwise</a:t>
              </a:r>
              <a:endParaRPr lang="en-US" sz="2400" b="1" i="1" dirty="0">
                <a:solidFill>
                  <a:srgbClr val="0070C0"/>
                </a:solidFill>
                <a:latin typeface="Times New Roman" pitchFamily="18" charset="0"/>
                <a:cs typeface="Times New Roman" pitchFamily="18" charset="0"/>
              </a:endParaRPr>
            </a:p>
          </p:txBody>
        </p:sp>
        <p:sp>
          <p:nvSpPr>
            <p:cNvPr id="12" name="Left Brace 11"/>
            <p:cNvSpPr/>
            <p:nvPr/>
          </p:nvSpPr>
          <p:spPr>
            <a:xfrm>
              <a:off x="3522058" y="2278111"/>
              <a:ext cx="214370" cy="1114676"/>
            </a:xfrm>
            <a:prstGeom prst="leftBrace">
              <a:avLst>
                <a:gd name="adj1" fmla="val 8333"/>
                <a:gd name="adj2" fmla="val 50000"/>
              </a:avLst>
            </a:prstGeom>
            <a:ln w="28575">
              <a:solidFill>
                <a:srgbClr val="0070C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 name="TextBox 14"/>
            <p:cNvSpPr txBox="1"/>
            <p:nvPr/>
          </p:nvSpPr>
          <p:spPr>
            <a:xfrm>
              <a:off x="700014" y="4987365"/>
              <a:ext cx="184731" cy="552416"/>
            </a:xfrm>
            <a:prstGeom prst="rect">
              <a:avLst/>
            </a:prstGeom>
            <a:noFill/>
          </p:spPr>
          <p:txBody>
            <a:bodyPr wrap="none" rtlCol="0">
              <a:spAutoFit/>
            </a:bodyPr>
            <a:lstStyle/>
            <a:p>
              <a:endParaRPr lang="en-US" sz="2400" b="1" dirty="0" smtClean="0">
                <a:solidFill>
                  <a:srgbClr val="0070C0"/>
                </a:solidFill>
                <a:latin typeface="Times New Roman" pitchFamily="18" charset="0"/>
                <a:cs typeface="Times New Roman" pitchFamily="18" charset="0"/>
              </a:endParaRPr>
            </a:p>
          </p:txBody>
        </p:sp>
      </p:grpSp>
      <p:sp>
        <p:nvSpPr>
          <p:cNvPr id="14" name="TextBox 13"/>
          <p:cNvSpPr txBox="1"/>
          <p:nvPr/>
        </p:nvSpPr>
        <p:spPr>
          <a:xfrm>
            <a:off x="249969" y="3626069"/>
            <a:ext cx="7688323" cy="830997"/>
          </a:xfrm>
          <a:prstGeom prst="rect">
            <a:avLst/>
          </a:prstGeom>
          <a:noFill/>
        </p:spPr>
        <p:txBody>
          <a:bodyPr wrap="none" rtlCol="0">
            <a:spAutoFit/>
          </a:bodyPr>
          <a:lstStyle/>
          <a:p>
            <a:r>
              <a:rPr lang="en-US" sz="2400" b="1" dirty="0" smtClean="0">
                <a:solidFill>
                  <a:srgbClr val="C00000"/>
                </a:solidFill>
              </a:rPr>
              <a:t>How many presents do I receive total over </a:t>
            </a:r>
            <a:r>
              <a:rPr lang="en-US" sz="2400" b="1" i="1" dirty="0" smtClean="0">
                <a:solidFill>
                  <a:srgbClr val="C00000"/>
                </a:solidFill>
              </a:rPr>
              <a:t>n </a:t>
            </a:r>
            <a:r>
              <a:rPr lang="en-US" sz="2400" b="1" dirty="0" smtClean="0">
                <a:solidFill>
                  <a:srgbClr val="C00000"/>
                </a:solidFill>
              </a:rPr>
              <a:t>day of </a:t>
            </a:r>
          </a:p>
          <a:p>
            <a:r>
              <a:rPr lang="en-US" sz="2400" b="1" dirty="0" smtClean="0">
                <a:solidFill>
                  <a:srgbClr val="C00000"/>
                </a:solidFill>
              </a:rPr>
              <a:t>Christmas?</a:t>
            </a:r>
            <a:endParaRPr lang="en-US" sz="2400" b="1" dirty="0">
              <a:solidFill>
                <a:srgbClr val="C00000"/>
              </a:solidFill>
            </a:endParaRPr>
          </a:p>
        </p:txBody>
      </p:sp>
      <p:sp>
        <p:nvSpPr>
          <p:cNvPr id="18" name="Rectangle 17"/>
          <p:cNvSpPr/>
          <p:nvPr/>
        </p:nvSpPr>
        <p:spPr>
          <a:xfrm>
            <a:off x="423311" y="4726293"/>
            <a:ext cx="3223959" cy="461665"/>
          </a:xfrm>
          <a:prstGeom prst="rect">
            <a:avLst/>
          </a:prstGeom>
        </p:spPr>
        <p:txBody>
          <a:bodyPr wrap="none">
            <a:spAutoFit/>
          </a:bodyPr>
          <a:lstStyle/>
          <a:p>
            <a:r>
              <a:rPr lang="en-US" sz="2400" b="1" i="1" dirty="0" err="1" smtClean="0">
                <a:solidFill>
                  <a:srgbClr val="0070C0"/>
                </a:solidFill>
                <a:latin typeface="Times New Roman" pitchFamily="18" charset="0"/>
                <a:cs typeface="Times New Roman" pitchFamily="18" charset="0"/>
              </a:rPr>
              <a:t>Present_thru_day</a:t>
            </a:r>
            <a:r>
              <a:rPr lang="en-US" sz="2400" b="1" i="1" dirty="0" smtClean="0">
                <a:solidFill>
                  <a:srgbClr val="0070C0"/>
                </a:solidFill>
                <a:latin typeface="Times New Roman" pitchFamily="18" charset="0"/>
                <a:cs typeface="Times New Roman" pitchFamily="18" charset="0"/>
              </a:rPr>
              <a:t> </a:t>
            </a:r>
            <a:r>
              <a:rPr lang="en-US" sz="2400" b="1" dirty="0" smtClean="0">
                <a:solidFill>
                  <a:srgbClr val="0070C0"/>
                </a:solidFill>
                <a:latin typeface="Times New Roman" pitchFamily="18" charset="0"/>
                <a:cs typeface="Times New Roman" pitchFamily="18" charset="0"/>
              </a:rPr>
              <a:t>(</a:t>
            </a:r>
            <a:r>
              <a:rPr lang="en-US" sz="2400" b="1" i="1" dirty="0" smtClean="0">
                <a:solidFill>
                  <a:srgbClr val="0070C0"/>
                </a:solidFill>
                <a:latin typeface="Times New Roman" pitchFamily="18" charset="0"/>
                <a:cs typeface="Times New Roman" pitchFamily="18" charset="0"/>
              </a:rPr>
              <a:t>n</a:t>
            </a:r>
            <a:r>
              <a:rPr lang="en-US" sz="2400" b="1" dirty="0" smtClean="0">
                <a:solidFill>
                  <a:srgbClr val="0070C0"/>
                </a:solidFill>
                <a:latin typeface="Times New Roman" pitchFamily="18" charset="0"/>
                <a:cs typeface="Times New Roman" pitchFamily="18" charset="0"/>
              </a:rPr>
              <a:t>) = </a:t>
            </a:r>
          </a:p>
        </p:txBody>
      </p:sp>
      <p:sp>
        <p:nvSpPr>
          <p:cNvPr id="13" name="Footer Placeholder 6"/>
          <p:cNvSpPr>
            <a:spLocks noGrp="1"/>
          </p:cNvSpPr>
          <p:nvPr>
            <p:ph type="ftr" sz="quarter" idx="10"/>
          </p:nvPr>
        </p:nvSpPr>
        <p:spPr>
          <a:xfrm>
            <a:off x="457200" y="6248400"/>
            <a:ext cx="2895600" cy="457200"/>
          </a:xfrm>
          <a:noFill/>
        </p:spPr>
        <p:txBody>
          <a:bodyPr/>
          <a:lstStyle/>
          <a:p>
            <a:pPr algn="l"/>
            <a:r>
              <a:rPr lang="en-US" sz="1000" dirty="0" smtClean="0">
                <a:latin typeface="Arial" pitchFamily="34" charset="0"/>
                <a:cs typeface="Arial" pitchFamily="34" charset="0"/>
              </a:rPr>
              <a:t>CS1010 (AY2012/3 Semester 1)</a:t>
            </a:r>
          </a:p>
        </p:txBody>
      </p:sp>
      <p:sp>
        <p:nvSpPr>
          <p:cNvPr id="16" name="Rectangle 15"/>
          <p:cNvSpPr/>
          <p:nvPr/>
        </p:nvSpPr>
        <p:spPr>
          <a:xfrm>
            <a:off x="3794703" y="2834429"/>
            <a:ext cx="3352200" cy="461665"/>
          </a:xfrm>
          <a:prstGeom prst="rect">
            <a:avLst/>
          </a:prstGeom>
        </p:spPr>
        <p:txBody>
          <a:bodyPr wrap="none">
            <a:spAutoFit/>
          </a:bodyPr>
          <a:lstStyle/>
          <a:p>
            <a:r>
              <a:rPr lang="en-US" sz="2400" b="1" i="1" dirty="0" smtClean="0">
                <a:solidFill>
                  <a:srgbClr val="0070C0"/>
                </a:solidFill>
                <a:latin typeface="Times New Roman" pitchFamily="18" charset="0"/>
                <a:cs typeface="Times New Roman" pitchFamily="18" charset="0"/>
              </a:rPr>
              <a:t>n + </a:t>
            </a:r>
            <a:r>
              <a:rPr lang="en-US" sz="2400" b="1" i="1" dirty="0" err="1" smtClean="0">
                <a:solidFill>
                  <a:srgbClr val="0070C0"/>
                </a:solidFill>
                <a:latin typeface="Times New Roman" pitchFamily="18" charset="0"/>
                <a:cs typeface="Times New Roman" pitchFamily="18" charset="0"/>
              </a:rPr>
              <a:t>Present_on_day</a:t>
            </a:r>
            <a:r>
              <a:rPr lang="en-US" sz="2400" b="1" dirty="0" smtClean="0">
                <a:solidFill>
                  <a:srgbClr val="0070C0"/>
                </a:solidFill>
                <a:latin typeface="Times New Roman" pitchFamily="18" charset="0"/>
                <a:cs typeface="Times New Roman" pitchFamily="18" charset="0"/>
              </a:rPr>
              <a:t>(</a:t>
            </a:r>
            <a:r>
              <a:rPr lang="en-US" sz="2400" b="1" i="1" dirty="0" smtClean="0">
                <a:solidFill>
                  <a:srgbClr val="0070C0"/>
                </a:solidFill>
                <a:latin typeface="Times New Roman" pitchFamily="18" charset="0"/>
                <a:cs typeface="Times New Roman" pitchFamily="18" charset="0"/>
              </a:rPr>
              <a:t>n</a:t>
            </a:r>
            <a:r>
              <a:rPr lang="en-US" sz="2400" b="1" dirty="0" smtClean="0">
                <a:solidFill>
                  <a:srgbClr val="0070C0"/>
                </a:solidFill>
                <a:latin typeface="Times New Roman" pitchFamily="18" charset="0"/>
                <a:cs typeface="Times New Roman" pitchFamily="18" charset="0"/>
              </a:rPr>
              <a:t>-1)</a:t>
            </a:r>
            <a:endParaRPr lang="en-US" sz="2400" dirty="0"/>
          </a:p>
        </p:txBody>
      </p:sp>
      <p:sp>
        <p:nvSpPr>
          <p:cNvPr id="19" name="Rectangle 18"/>
          <p:cNvSpPr/>
          <p:nvPr/>
        </p:nvSpPr>
        <p:spPr>
          <a:xfrm>
            <a:off x="3698278" y="4379448"/>
            <a:ext cx="5445722" cy="1200329"/>
          </a:xfrm>
          <a:prstGeom prst="rect">
            <a:avLst/>
          </a:prstGeom>
        </p:spPr>
        <p:txBody>
          <a:bodyPr wrap="none">
            <a:spAutoFit/>
          </a:bodyPr>
          <a:lstStyle/>
          <a:p>
            <a:r>
              <a:rPr lang="en-US" sz="2400" b="1" dirty="0" smtClean="0">
                <a:solidFill>
                  <a:srgbClr val="0070C0"/>
                </a:solidFill>
                <a:latin typeface="Times New Roman" pitchFamily="18" charset="0"/>
                <a:cs typeface="Times New Roman" pitchFamily="18" charset="0"/>
              </a:rPr>
              <a:t>1                                                   </a:t>
            </a:r>
            <a:r>
              <a:rPr lang="en-US" sz="2400" b="1" i="1" dirty="0" smtClean="0">
                <a:solidFill>
                  <a:srgbClr val="0070C0"/>
                </a:solidFill>
                <a:latin typeface="Times New Roman" pitchFamily="18" charset="0"/>
                <a:cs typeface="Times New Roman" pitchFamily="18" charset="0"/>
              </a:rPr>
              <a:t>if  n </a:t>
            </a:r>
            <a:r>
              <a:rPr lang="en-US" sz="2400" b="1" dirty="0" smtClean="0">
                <a:solidFill>
                  <a:srgbClr val="0070C0"/>
                </a:solidFill>
                <a:latin typeface="Times New Roman" pitchFamily="18" charset="0"/>
                <a:cs typeface="Times New Roman" pitchFamily="18" charset="0"/>
              </a:rPr>
              <a:t>= 1</a:t>
            </a:r>
          </a:p>
          <a:p>
            <a:r>
              <a:rPr lang="en-US" sz="2400" b="1" i="1" dirty="0" err="1" smtClean="0">
                <a:solidFill>
                  <a:srgbClr val="0070C0"/>
                </a:solidFill>
                <a:latin typeface="Times New Roman" pitchFamily="18" charset="0"/>
                <a:cs typeface="Times New Roman" pitchFamily="18" charset="0"/>
              </a:rPr>
              <a:t>Present_on_day</a:t>
            </a:r>
            <a:r>
              <a:rPr lang="en-US" sz="2400" b="1" dirty="0" smtClean="0">
                <a:solidFill>
                  <a:srgbClr val="0070C0"/>
                </a:solidFill>
                <a:latin typeface="Times New Roman" pitchFamily="18" charset="0"/>
                <a:cs typeface="Times New Roman" pitchFamily="18" charset="0"/>
              </a:rPr>
              <a:t>(</a:t>
            </a:r>
            <a:r>
              <a:rPr lang="en-US" sz="2400" b="1" i="1" dirty="0" smtClean="0">
                <a:solidFill>
                  <a:srgbClr val="0070C0"/>
                </a:solidFill>
                <a:latin typeface="Times New Roman" pitchFamily="18" charset="0"/>
                <a:cs typeface="Times New Roman" pitchFamily="18" charset="0"/>
              </a:rPr>
              <a:t>n</a:t>
            </a:r>
            <a:r>
              <a:rPr lang="en-US" sz="2400" b="1" dirty="0" smtClean="0">
                <a:solidFill>
                  <a:srgbClr val="0070C0"/>
                </a:solidFill>
                <a:latin typeface="Times New Roman" pitchFamily="18" charset="0"/>
                <a:cs typeface="Times New Roman" pitchFamily="18" charset="0"/>
              </a:rPr>
              <a:t>)  +                 </a:t>
            </a:r>
            <a:r>
              <a:rPr lang="en-US" sz="2400" b="1" i="1" dirty="0" smtClean="0">
                <a:solidFill>
                  <a:srgbClr val="0070C0"/>
                </a:solidFill>
                <a:latin typeface="Times New Roman" pitchFamily="18" charset="0"/>
                <a:cs typeface="Times New Roman" pitchFamily="18" charset="0"/>
              </a:rPr>
              <a:t>otherwise</a:t>
            </a:r>
            <a:endParaRPr lang="en-US" sz="2400" b="1" dirty="0" smtClean="0">
              <a:solidFill>
                <a:srgbClr val="0070C0"/>
              </a:solidFill>
              <a:latin typeface="Times New Roman" pitchFamily="18" charset="0"/>
              <a:cs typeface="Times New Roman" pitchFamily="18" charset="0"/>
            </a:endParaRPr>
          </a:p>
          <a:p>
            <a:r>
              <a:rPr lang="en-US" sz="2400" b="1" dirty="0" smtClean="0">
                <a:solidFill>
                  <a:srgbClr val="0070C0"/>
                </a:solidFill>
                <a:latin typeface="Times New Roman" pitchFamily="18" charset="0"/>
                <a:cs typeface="Times New Roman" pitchFamily="18" charset="0"/>
              </a:rPr>
              <a:t>       </a:t>
            </a:r>
            <a:r>
              <a:rPr lang="en-US" sz="2400" b="1" i="1" dirty="0" err="1" smtClean="0">
                <a:solidFill>
                  <a:srgbClr val="0070C0"/>
                </a:solidFill>
                <a:latin typeface="Times New Roman" pitchFamily="18" charset="0"/>
                <a:cs typeface="Times New Roman" pitchFamily="18" charset="0"/>
              </a:rPr>
              <a:t>Present_thru_day</a:t>
            </a:r>
            <a:r>
              <a:rPr lang="en-US" sz="2400" b="1" i="1" dirty="0" smtClean="0">
                <a:solidFill>
                  <a:srgbClr val="0070C0"/>
                </a:solidFill>
                <a:latin typeface="Times New Roman" pitchFamily="18" charset="0"/>
                <a:cs typeface="Times New Roman" pitchFamily="18" charset="0"/>
              </a:rPr>
              <a:t> </a:t>
            </a:r>
            <a:r>
              <a:rPr lang="en-US" sz="2400" b="1" dirty="0" smtClean="0">
                <a:solidFill>
                  <a:srgbClr val="0070C0"/>
                </a:solidFill>
                <a:latin typeface="Times New Roman" pitchFamily="18" charset="0"/>
                <a:cs typeface="Times New Roman" pitchFamily="18" charset="0"/>
              </a:rPr>
              <a:t>(</a:t>
            </a:r>
            <a:r>
              <a:rPr lang="en-US" sz="2400" b="1" i="1" dirty="0" smtClean="0">
                <a:solidFill>
                  <a:srgbClr val="0070C0"/>
                </a:solidFill>
                <a:latin typeface="Times New Roman" pitchFamily="18" charset="0"/>
                <a:cs typeface="Times New Roman" pitchFamily="18" charset="0"/>
              </a:rPr>
              <a:t>n-</a:t>
            </a:r>
            <a:r>
              <a:rPr lang="en-US" sz="2400" b="1" dirty="0" smtClean="0">
                <a:solidFill>
                  <a:srgbClr val="0070C0"/>
                </a:solidFill>
                <a:latin typeface="Times New Roman" pitchFamily="18" charset="0"/>
                <a:cs typeface="Times New Roman" pitchFamily="18" charset="0"/>
              </a:rPr>
              <a:t>1) </a:t>
            </a:r>
            <a:endParaRPr lang="en-US" sz="2400" dirty="0"/>
          </a:p>
        </p:txBody>
      </p:sp>
      <p:sp>
        <p:nvSpPr>
          <p:cNvPr id="20" name="Left Brace 19"/>
          <p:cNvSpPr/>
          <p:nvPr/>
        </p:nvSpPr>
        <p:spPr>
          <a:xfrm>
            <a:off x="3474742" y="4493173"/>
            <a:ext cx="214388" cy="1024758"/>
          </a:xfrm>
          <a:prstGeom prst="leftBrace">
            <a:avLst>
              <a:gd name="adj1" fmla="val 8333"/>
              <a:gd name="adj2" fmla="val 50000"/>
            </a:avLst>
          </a:prstGeom>
          <a:ln w="28575">
            <a:solidFill>
              <a:srgbClr val="0070C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blinds(horizontal)">
                                      <p:cBhvr>
                                        <p:cTn id="7" dur="500"/>
                                        <p:tgtEl>
                                          <p:spTgt spid="16"/>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4"/>
                                        </p:tgtEl>
                                        <p:attrNameLst>
                                          <p:attrName>style.visibility</p:attrName>
                                        </p:attrNameLst>
                                      </p:cBhvr>
                                      <p:to>
                                        <p:strVal val="visible"/>
                                      </p:to>
                                    </p:set>
                                    <p:animEffect transition="in" filter="blinds(horizontal)">
                                      <p:cBhvr>
                                        <p:cTn id="12" dur="500"/>
                                        <p:tgtEl>
                                          <p:spTgt spid="14"/>
                                        </p:tgtEl>
                                      </p:cBhvr>
                                    </p:animEffect>
                                  </p:childTnLst>
                                </p:cTn>
                              </p:par>
                              <p:par>
                                <p:cTn id="13" presetID="3" presetClass="entr" presetSubtype="10" fill="hold" nodeType="withEffect">
                                  <p:stCondLst>
                                    <p:cond delay="0"/>
                                  </p:stCondLst>
                                  <p:childTnLst>
                                    <p:set>
                                      <p:cBhvr>
                                        <p:cTn id="14" dur="1" fill="hold">
                                          <p:stCondLst>
                                            <p:cond delay="0"/>
                                          </p:stCondLst>
                                        </p:cTn>
                                        <p:tgtEl>
                                          <p:spTgt spid="18">
                                            <p:txEl>
                                              <p:pRg st="0" end="0"/>
                                            </p:txEl>
                                          </p:spTgt>
                                        </p:tgtEl>
                                        <p:attrNameLst>
                                          <p:attrName>style.visibility</p:attrName>
                                        </p:attrNameLst>
                                      </p:cBhvr>
                                      <p:to>
                                        <p:strVal val="visible"/>
                                      </p:to>
                                    </p:set>
                                    <p:animEffect transition="in" filter="blinds(horizontal)">
                                      <p:cBhvr>
                                        <p:cTn id="15" dur="500"/>
                                        <p:tgtEl>
                                          <p:spTgt spid="18">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3" presetClass="entr" presetSubtype="10" fill="hold" grpId="0" nodeType="clickEffect">
                                  <p:stCondLst>
                                    <p:cond delay="0"/>
                                  </p:stCondLst>
                                  <p:childTnLst>
                                    <p:set>
                                      <p:cBhvr>
                                        <p:cTn id="19" dur="1" fill="hold">
                                          <p:stCondLst>
                                            <p:cond delay="0"/>
                                          </p:stCondLst>
                                        </p:cTn>
                                        <p:tgtEl>
                                          <p:spTgt spid="20"/>
                                        </p:tgtEl>
                                        <p:attrNameLst>
                                          <p:attrName>style.visibility</p:attrName>
                                        </p:attrNameLst>
                                      </p:cBhvr>
                                      <p:to>
                                        <p:strVal val="visible"/>
                                      </p:to>
                                    </p:set>
                                    <p:animEffect transition="in" filter="blinds(horizontal)">
                                      <p:cBhvr>
                                        <p:cTn id="20" dur="500"/>
                                        <p:tgtEl>
                                          <p:spTgt spid="20"/>
                                        </p:tgtEl>
                                      </p:cBhvr>
                                    </p:animEffect>
                                  </p:childTnLst>
                                </p:cTn>
                              </p:par>
                              <p:par>
                                <p:cTn id="21" presetID="3" presetClass="entr" presetSubtype="10" fill="hold" grpId="0" nodeType="withEffect">
                                  <p:stCondLst>
                                    <p:cond delay="0"/>
                                  </p:stCondLst>
                                  <p:childTnLst>
                                    <p:set>
                                      <p:cBhvr>
                                        <p:cTn id="22" dur="1" fill="hold">
                                          <p:stCondLst>
                                            <p:cond delay="0"/>
                                          </p:stCondLst>
                                        </p:cTn>
                                        <p:tgtEl>
                                          <p:spTgt spid="19"/>
                                        </p:tgtEl>
                                        <p:attrNameLst>
                                          <p:attrName>style.visibility</p:attrName>
                                        </p:attrNameLst>
                                      </p:cBhvr>
                                      <p:to>
                                        <p:strVal val="visible"/>
                                      </p:to>
                                    </p:set>
                                    <p:animEffect transition="in" filter="blinds(horizontal)">
                                      <p:cBhvr>
                                        <p:cTn id="23"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6" grpId="0"/>
      <p:bldP spid="19" grpId="0"/>
      <p:bldP spid="20"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457200" y="457200"/>
            <a:ext cx="8229600" cy="969963"/>
          </a:xfrm>
        </p:spPr>
        <p:txBody>
          <a:bodyPr/>
          <a:lstStyle/>
          <a:p>
            <a:r>
              <a:rPr lang="en-US" sz="3600" dirty="0" smtClean="0">
                <a:solidFill>
                  <a:srgbClr val="9933FF"/>
                </a:solidFill>
                <a:latin typeface="Garamond" pitchFamily="18" charset="0"/>
              </a:rPr>
              <a:t>3.3 Demo #3: Counting Occurrences (1/3)</a:t>
            </a:r>
          </a:p>
        </p:txBody>
      </p:sp>
      <p:sp>
        <p:nvSpPr>
          <p:cNvPr id="23555" name="Rectangle 3"/>
          <p:cNvSpPr>
            <a:spLocks noGrp="1" noChangeArrowheads="1"/>
          </p:cNvSpPr>
          <p:nvPr>
            <p:ph type="body" idx="1"/>
          </p:nvPr>
        </p:nvSpPr>
        <p:spPr>
          <a:xfrm>
            <a:off x="457200" y="1617663"/>
            <a:ext cx="8229600" cy="4249737"/>
          </a:xfrm>
        </p:spPr>
        <p:txBody>
          <a:bodyPr/>
          <a:lstStyle/>
          <a:p>
            <a:pPr>
              <a:spcBef>
                <a:spcPts val="1200"/>
              </a:spcBef>
            </a:pPr>
            <a:r>
              <a:rPr lang="en-US" sz="2800" dirty="0" smtClean="0"/>
              <a:t>Given an array  </a:t>
            </a:r>
          </a:p>
          <a:p>
            <a:pPr lvl="1">
              <a:spcBef>
                <a:spcPts val="1200"/>
              </a:spcBef>
              <a:buNone/>
            </a:pPr>
            <a:r>
              <a:rPr lang="en-US" sz="2400" dirty="0" smtClean="0"/>
              <a:t>	</a:t>
            </a:r>
            <a:r>
              <a:rPr lang="en-US" sz="2400" dirty="0" err="1" smtClean="0"/>
              <a:t>int</a:t>
            </a:r>
            <a:r>
              <a:rPr lang="en-US" sz="2400" dirty="0" smtClean="0"/>
              <a:t> list[] = { 9, -2, 1, 7, 3, 9, -5, 7, 2, 1, 7, -2, 0, 8, -3 } </a:t>
            </a:r>
          </a:p>
          <a:p>
            <a:pPr>
              <a:spcBef>
                <a:spcPts val="1200"/>
              </a:spcBef>
            </a:pPr>
            <a:r>
              <a:rPr lang="en-US" sz="2800" dirty="0" smtClean="0"/>
              <a:t>We want</a:t>
            </a:r>
          </a:p>
          <a:p>
            <a:pPr lvl="1">
              <a:spcBef>
                <a:spcPts val="1200"/>
              </a:spcBef>
              <a:buNone/>
            </a:pPr>
            <a:r>
              <a:rPr lang="en-US" sz="2400" dirty="0" smtClean="0"/>
              <a:t>	</a:t>
            </a:r>
            <a:r>
              <a:rPr lang="en-US" sz="2400" dirty="0" err="1" smtClean="0">
                <a:solidFill>
                  <a:srgbClr val="0000FF"/>
                </a:solidFill>
              </a:rPr>
              <a:t>countValue</a:t>
            </a:r>
            <a:r>
              <a:rPr lang="en-US" sz="2400" dirty="0" smtClean="0">
                <a:solidFill>
                  <a:srgbClr val="0000FF"/>
                </a:solidFill>
              </a:rPr>
              <a:t>(7, list, 15)</a:t>
            </a:r>
          </a:p>
          <a:p>
            <a:pPr marL="449263" lvl="1" indent="7938">
              <a:spcBef>
                <a:spcPts val="1200"/>
              </a:spcBef>
              <a:buNone/>
            </a:pPr>
            <a:r>
              <a:rPr lang="en-US" sz="2400" dirty="0" smtClean="0"/>
              <a:t>to return 3 (the number of times 7 appears in the 15 elements of list.</a:t>
            </a:r>
          </a:p>
        </p:txBody>
      </p:sp>
      <p:sp>
        <p:nvSpPr>
          <p:cNvPr id="29701" name="Slide Number Placeholder 4"/>
          <p:cNvSpPr>
            <a:spLocks noGrp="1"/>
          </p:cNvSpPr>
          <p:nvPr>
            <p:ph type="sldNum" sz="quarter" idx="11"/>
          </p:nvPr>
        </p:nvSpPr>
        <p:spPr>
          <a:noFill/>
        </p:spPr>
        <p:txBody>
          <a:bodyPr/>
          <a:lstStyle/>
          <a:p>
            <a:r>
              <a:rPr lang="en-US" dirty="0" smtClean="0">
                <a:latin typeface="Arial" pitchFamily="34" charset="0"/>
                <a:cs typeface="Arial" pitchFamily="34" charset="0"/>
              </a:rPr>
              <a:t>Week11 - </a:t>
            </a:r>
            <a:fld id="{15896A49-2999-405B-B597-2255210B80BB}" type="slidenum">
              <a:rPr lang="en-US" smtClean="0">
                <a:latin typeface="Arial" pitchFamily="34" charset="0"/>
                <a:cs typeface="Arial" pitchFamily="34" charset="0"/>
              </a:rPr>
              <a:pPr/>
              <a:t>33</a:t>
            </a:fld>
            <a:endParaRPr lang="en-US" dirty="0" smtClean="0">
              <a:latin typeface="Arial" pitchFamily="34" charset="0"/>
              <a:cs typeface="Arial" pitchFamily="34" charset="0"/>
            </a:endParaRPr>
          </a:p>
        </p:txBody>
      </p:sp>
      <p:sp>
        <p:nvSpPr>
          <p:cNvPr id="7" name="TextBox 6"/>
          <p:cNvSpPr txBox="1"/>
          <p:nvPr/>
        </p:nvSpPr>
        <p:spPr>
          <a:xfrm>
            <a:off x="778843" y="4616667"/>
            <a:ext cx="7920758" cy="1569660"/>
          </a:xfrm>
          <a:prstGeom prst="rect">
            <a:avLst/>
          </a:prstGeom>
          <a:noFill/>
        </p:spPr>
        <p:txBody>
          <a:bodyPr wrap="none" rtlCol="0">
            <a:spAutoFit/>
          </a:bodyPr>
          <a:lstStyle/>
          <a:p>
            <a:r>
              <a:rPr lang="en-US" sz="2400" b="1" i="1" dirty="0" smtClean="0">
                <a:solidFill>
                  <a:schemeClr val="accent1">
                    <a:lumMod val="50000"/>
                  </a:schemeClr>
                </a:solidFill>
                <a:latin typeface="Times New Roman" pitchFamily="18" charset="0"/>
                <a:cs typeface="Times New Roman" pitchFamily="18" charset="0"/>
              </a:rPr>
              <a:t>                                 </a:t>
            </a:r>
            <a:r>
              <a:rPr lang="en-US" sz="2400" b="1" dirty="0" smtClean="0">
                <a:solidFill>
                  <a:schemeClr val="accent1">
                    <a:lumMod val="50000"/>
                  </a:schemeClr>
                </a:solidFill>
                <a:latin typeface="Times New Roman" pitchFamily="18" charset="0"/>
                <a:cs typeface="Times New Roman" pitchFamily="18" charset="0"/>
              </a:rPr>
              <a:t>0</a:t>
            </a:r>
            <a:r>
              <a:rPr lang="en-US" sz="2400" b="1" i="1" dirty="0" smtClean="0">
                <a:solidFill>
                  <a:schemeClr val="accent1">
                    <a:lumMod val="50000"/>
                  </a:schemeClr>
                </a:solidFill>
                <a:latin typeface="Times New Roman" pitchFamily="18" charset="0"/>
                <a:cs typeface="Times New Roman" pitchFamily="18" charset="0"/>
              </a:rPr>
              <a:t>                                                  if </a:t>
            </a:r>
            <a:r>
              <a:rPr lang="en-US" sz="2400" b="1" dirty="0" smtClean="0">
                <a:solidFill>
                  <a:schemeClr val="accent1">
                    <a:lumMod val="50000"/>
                  </a:schemeClr>
                </a:solidFill>
                <a:latin typeface="Times New Roman" pitchFamily="18" charset="0"/>
                <a:cs typeface="Times New Roman" pitchFamily="18" charset="0"/>
              </a:rPr>
              <a:t>  </a:t>
            </a:r>
            <a:r>
              <a:rPr lang="en-US" sz="2400" b="1" i="1" dirty="0" smtClean="0">
                <a:solidFill>
                  <a:schemeClr val="accent1">
                    <a:lumMod val="50000"/>
                  </a:schemeClr>
                </a:solidFill>
                <a:latin typeface="Times New Roman" pitchFamily="18" charset="0"/>
                <a:cs typeface="Times New Roman" pitchFamily="18" charset="0"/>
              </a:rPr>
              <a:t>n = </a:t>
            </a:r>
            <a:r>
              <a:rPr lang="en-US" sz="2400" b="1" dirty="0" smtClean="0">
                <a:solidFill>
                  <a:schemeClr val="accent1">
                    <a:lumMod val="50000"/>
                  </a:schemeClr>
                </a:solidFill>
                <a:latin typeface="Times New Roman" pitchFamily="18" charset="0"/>
                <a:cs typeface="Times New Roman" pitchFamily="18" charset="0"/>
              </a:rPr>
              <a:t>0</a:t>
            </a:r>
          </a:p>
          <a:p>
            <a:r>
              <a:rPr lang="en-US" sz="2400" b="1" i="1" dirty="0" err="1" smtClean="0">
                <a:solidFill>
                  <a:schemeClr val="accent1">
                    <a:lumMod val="50000"/>
                  </a:schemeClr>
                </a:solidFill>
                <a:latin typeface="Times New Roman" pitchFamily="18" charset="0"/>
                <a:cs typeface="Times New Roman" pitchFamily="18" charset="0"/>
              </a:rPr>
              <a:t>cV</a:t>
            </a:r>
            <a:r>
              <a:rPr lang="en-US" sz="2400" b="1" i="1" dirty="0" smtClean="0">
                <a:solidFill>
                  <a:schemeClr val="accent1">
                    <a:lumMod val="50000"/>
                  </a:schemeClr>
                </a:solidFill>
                <a:latin typeface="Times New Roman" pitchFamily="18" charset="0"/>
                <a:cs typeface="Times New Roman" pitchFamily="18" charset="0"/>
              </a:rPr>
              <a:t> </a:t>
            </a:r>
            <a:r>
              <a:rPr lang="en-US" sz="2400" b="1" dirty="0" smtClean="0">
                <a:solidFill>
                  <a:schemeClr val="accent1">
                    <a:lumMod val="50000"/>
                  </a:schemeClr>
                </a:solidFill>
                <a:latin typeface="Times New Roman" pitchFamily="18" charset="0"/>
                <a:cs typeface="Times New Roman" pitchFamily="18" charset="0"/>
              </a:rPr>
              <a:t>(</a:t>
            </a:r>
            <a:r>
              <a:rPr lang="en-US" sz="2400" b="1" i="1" dirty="0" smtClean="0">
                <a:solidFill>
                  <a:schemeClr val="accent1">
                    <a:lumMod val="50000"/>
                  </a:schemeClr>
                </a:solidFill>
                <a:latin typeface="Times New Roman" pitchFamily="18" charset="0"/>
                <a:cs typeface="Times New Roman" pitchFamily="18" charset="0"/>
              </a:rPr>
              <a:t>x</a:t>
            </a:r>
            <a:r>
              <a:rPr lang="en-US" sz="2400" b="1" dirty="0" smtClean="0">
                <a:solidFill>
                  <a:schemeClr val="accent1">
                    <a:lumMod val="50000"/>
                  </a:schemeClr>
                </a:solidFill>
                <a:latin typeface="Times New Roman" pitchFamily="18" charset="0"/>
                <a:cs typeface="Times New Roman" pitchFamily="18" charset="0"/>
              </a:rPr>
              <a:t>,[</a:t>
            </a:r>
            <a:r>
              <a:rPr lang="en-US" sz="2400" b="1" i="1" dirty="0" smtClean="0">
                <a:solidFill>
                  <a:schemeClr val="accent1">
                    <a:lumMod val="50000"/>
                  </a:schemeClr>
                </a:solidFill>
                <a:latin typeface="Times New Roman" pitchFamily="18" charset="0"/>
                <a:cs typeface="Times New Roman" pitchFamily="18" charset="0"/>
              </a:rPr>
              <a:t>a</a:t>
            </a:r>
            <a:r>
              <a:rPr lang="en-US" sz="2400" b="1" i="1" baseline="-25000" dirty="0" smtClean="0">
                <a:solidFill>
                  <a:schemeClr val="accent1">
                    <a:lumMod val="50000"/>
                  </a:schemeClr>
                </a:solidFill>
                <a:latin typeface="Times New Roman" pitchFamily="18" charset="0"/>
                <a:cs typeface="Times New Roman" pitchFamily="18" charset="0"/>
              </a:rPr>
              <a:t>1</a:t>
            </a:r>
            <a:r>
              <a:rPr lang="en-US" sz="2400" b="1" i="1" dirty="0" smtClean="0">
                <a:solidFill>
                  <a:schemeClr val="accent1">
                    <a:lumMod val="50000"/>
                  </a:schemeClr>
                </a:solidFill>
                <a:latin typeface="Times New Roman" pitchFamily="18" charset="0"/>
                <a:cs typeface="Times New Roman" pitchFamily="18" charset="0"/>
              </a:rPr>
              <a:t>,..,a</a:t>
            </a:r>
            <a:r>
              <a:rPr lang="en-US" sz="2400" b="1" i="1" baseline="-25000" dirty="0" smtClean="0">
                <a:solidFill>
                  <a:schemeClr val="accent1">
                    <a:lumMod val="50000"/>
                  </a:schemeClr>
                </a:solidFill>
                <a:latin typeface="Times New Roman" pitchFamily="18" charset="0"/>
                <a:cs typeface="Times New Roman" pitchFamily="18" charset="0"/>
              </a:rPr>
              <a:t>n</a:t>
            </a:r>
            <a:r>
              <a:rPr lang="en-US" sz="2400" b="1" dirty="0" smtClean="0">
                <a:solidFill>
                  <a:schemeClr val="accent1">
                    <a:lumMod val="50000"/>
                  </a:schemeClr>
                </a:solidFill>
                <a:latin typeface="Times New Roman" pitchFamily="18" charset="0"/>
                <a:cs typeface="Times New Roman" pitchFamily="18" charset="0"/>
              </a:rPr>
              <a:t>]) =</a:t>
            </a:r>
          </a:p>
          <a:p>
            <a:r>
              <a:rPr lang="en-US" sz="2400" b="1" i="1" dirty="0">
                <a:solidFill>
                  <a:schemeClr val="accent1">
                    <a:lumMod val="50000"/>
                  </a:schemeClr>
                </a:solidFill>
                <a:latin typeface="Times New Roman" pitchFamily="18" charset="0"/>
                <a:cs typeface="Times New Roman" pitchFamily="18" charset="0"/>
              </a:rPr>
              <a:t> </a:t>
            </a:r>
            <a:r>
              <a:rPr lang="en-US" sz="2400" b="1" i="1" dirty="0" smtClean="0">
                <a:solidFill>
                  <a:schemeClr val="accent1">
                    <a:lumMod val="50000"/>
                  </a:schemeClr>
                </a:solidFill>
                <a:latin typeface="Times New Roman" pitchFamily="18" charset="0"/>
                <a:cs typeface="Times New Roman" pitchFamily="18" charset="0"/>
              </a:rPr>
              <a:t>                               check</a:t>
            </a:r>
            <a:r>
              <a:rPr lang="en-US" sz="2400" b="1" dirty="0" smtClean="0">
                <a:solidFill>
                  <a:schemeClr val="accent1">
                    <a:lumMod val="50000"/>
                  </a:schemeClr>
                </a:solidFill>
                <a:latin typeface="Times New Roman" pitchFamily="18" charset="0"/>
                <a:cs typeface="Times New Roman" pitchFamily="18" charset="0"/>
              </a:rPr>
              <a:t>(</a:t>
            </a:r>
            <a:r>
              <a:rPr lang="en-US" sz="2400" b="1" i="1" dirty="0" err="1" smtClean="0">
                <a:solidFill>
                  <a:schemeClr val="accent1">
                    <a:lumMod val="50000"/>
                  </a:schemeClr>
                </a:solidFill>
                <a:latin typeface="Times New Roman" pitchFamily="18" charset="0"/>
                <a:cs typeface="Times New Roman" pitchFamily="18" charset="0"/>
              </a:rPr>
              <a:t>x,a</a:t>
            </a:r>
            <a:r>
              <a:rPr lang="en-US" sz="2400" b="1" i="1" baseline="-25000" dirty="0" err="1" smtClean="0">
                <a:solidFill>
                  <a:schemeClr val="accent1">
                    <a:lumMod val="50000"/>
                  </a:schemeClr>
                </a:solidFill>
                <a:latin typeface="Times New Roman" pitchFamily="18" charset="0"/>
                <a:cs typeface="Times New Roman" pitchFamily="18" charset="0"/>
              </a:rPr>
              <a:t>n</a:t>
            </a:r>
            <a:r>
              <a:rPr lang="en-US" sz="2400" b="1" dirty="0" smtClean="0">
                <a:solidFill>
                  <a:schemeClr val="accent1">
                    <a:lumMod val="50000"/>
                  </a:schemeClr>
                </a:solidFill>
                <a:latin typeface="Times New Roman" pitchFamily="18" charset="0"/>
                <a:cs typeface="Times New Roman" pitchFamily="18" charset="0"/>
              </a:rPr>
              <a:t>)</a:t>
            </a:r>
            <a:r>
              <a:rPr lang="en-US" sz="2400" b="1" i="1" dirty="0" smtClean="0">
                <a:solidFill>
                  <a:schemeClr val="accent1">
                    <a:lumMod val="50000"/>
                  </a:schemeClr>
                </a:solidFill>
                <a:latin typeface="Times New Roman" pitchFamily="18" charset="0"/>
                <a:cs typeface="Times New Roman" pitchFamily="18" charset="0"/>
              </a:rPr>
              <a:t> + </a:t>
            </a:r>
            <a:r>
              <a:rPr lang="en-US" sz="2400" b="1" i="1" dirty="0" err="1" smtClean="0">
                <a:solidFill>
                  <a:schemeClr val="accent1">
                    <a:lumMod val="50000"/>
                  </a:schemeClr>
                </a:solidFill>
                <a:latin typeface="Times New Roman" pitchFamily="18" charset="0"/>
                <a:cs typeface="Times New Roman" pitchFamily="18" charset="0"/>
              </a:rPr>
              <a:t>cV</a:t>
            </a:r>
            <a:r>
              <a:rPr lang="en-US" sz="2400" b="1" dirty="0" smtClean="0">
                <a:solidFill>
                  <a:schemeClr val="accent1">
                    <a:lumMod val="50000"/>
                  </a:schemeClr>
                </a:solidFill>
                <a:latin typeface="Times New Roman" pitchFamily="18" charset="0"/>
                <a:cs typeface="Times New Roman" pitchFamily="18" charset="0"/>
              </a:rPr>
              <a:t>(</a:t>
            </a:r>
            <a:r>
              <a:rPr lang="en-US" sz="2400" b="1" i="1" dirty="0" smtClean="0">
                <a:solidFill>
                  <a:schemeClr val="accent1">
                    <a:lumMod val="50000"/>
                  </a:schemeClr>
                </a:solidFill>
                <a:latin typeface="Times New Roman" pitchFamily="18" charset="0"/>
                <a:cs typeface="Times New Roman" pitchFamily="18" charset="0"/>
              </a:rPr>
              <a:t>x,</a:t>
            </a:r>
            <a:r>
              <a:rPr lang="en-US" sz="2400" b="1" dirty="0" smtClean="0">
                <a:solidFill>
                  <a:schemeClr val="accent1">
                    <a:lumMod val="50000"/>
                  </a:schemeClr>
                </a:solidFill>
                <a:latin typeface="Times New Roman" pitchFamily="18" charset="0"/>
                <a:cs typeface="Times New Roman" pitchFamily="18" charset="0"/>
              </a:rPr>
              <a:t>[</a:t>
            </a:r>
            <a:r>
              <a:rPr lang="en-US" sz="2400" b="1" i="1" dirty="0" smtClean="0">
                <a:solidFill>
                  <a:schemeClr val="accent1">
                    <a:lumMod val="50000"/>
                  </a:schemeClr>
                </a:solidFill>
                <a:latin typeface="Times New Roman" pitchFamily="18" charset="0"/>
                <a:cs typeface="Times New Roman" pitchFamily="18" charset="0"/>
              </a:rPr>
              <a:t>a</a:t>
            </a:r>
            <a:r>
              <a:rPr lang="en-US" sz="2400" b="1" i="1" baseline="-25000" dirty="0" smtClean="0">
                <a:solidFill>
                  <a:schemeClr val="accent1">
                    <a:lumMod val="50000"/>
                  </a:schemeClr>
                </a:solidFill>
                <a:latin typeface="Times New Roman" pitchFamily="18" charset="0"/>
                <a:cs typeface="Times New Roman" pitchFamily="18" charset="0"/>
              </a:rPr>
              <a:t>1</a:t>
            </a:r>
            <a:r>
              <a:rPr lang="en-US" sz="2400" b="1" i="1" dirty="0" smtClean="0">
                <a:solidFill>
                  <a:schemeClr val="accent1">
                    <a:lumMod val="50000"/>
                  </a:schemeClr>
                </a:solidFill>
                <a:latin typeface="Times New Roman" pitchFamily="18" charset="0"/>
                <a:cs typeface="Times New Roman" pitchFamily="18" charset="0"/>
              </a:rPr>
              <a:t>,…,a</a:t>
            </a:r>
            <a:r>
              <a:rPr lang="en-US" sz="2400" b="1" i="1" baseline="-25000" dirty="0" smtClean="0">
                <a:solidFill>
                  <a:schemeClr val="accent1">
                    <a:lumMod val="50000"/>
                  </a:schemeClr>
                </a:solidFill>
                <a:latin typeface="Times New Roman" pitchFamily="18" charset="0"/>
                <a:cs typeface="Times New Roman" pitchFamily="18" charset="0"/>
              </a:rPr>
              <a:t>n-1</a:t>
            </a:r>
            <a:r>
              <a:rPr lang="en-US" sz="2400" b="1" dirty="0" smtClean="0">
                <a:solidFill>
                  <a:schemeClr val="accent1">
                    <a:lumMod val="50000"/>
                  </a:schemeClr>
                </a:solidFill>
                <a:latin typeface="Times New Roman" pitchFamily="18" charset="0"/>
                <a:cs typeface="Times New Roman" pitchFamily="18" charset="0"/>
              </a:rPr>
              <a:t>])  </a:t>
            </a:r>
            <a:r>
              <a:rPr lang="en-US" sz="2400" b="1" i="1" dirty="0" smtClean="0">
                <a:solidFill>
                  <a:schemeClr val="accent1">
                    <a:lumMod val="50000"/>
                  </a:schemeClr>
                </a:solidFill>
                <a:latin typeface="Times New Roman" pitchFamily="18" charset="0"/>
                <a:cs typeface="Times New Roman" pitchFamily="18" charset="0"/>
              </a:rPr>
              <a:t>otherwise</a:t>
            </a:r>
          </a:p>
          <a:p>
            <a:r>
              <a:rPr lang="en-US" sz="2400" b="1" i="1" dirty="0" smtClean="0">
                <a:solidFill>
                  <a:schemeClr val="accent1">
                    <a:lumMod val="50000"/>
                  </a:schemeClr>
                </a:solidFill>
                <a:latin typeface="Times New Roman" pitchFamily="18" charset="0"/>
                <a:cs typeface="Times New Roman" pitchFamily="18" charset="0"/>
              </a:rPr>
              <a:t>where  check</a:t>
            </a:r>
            <a:r>
              <a:rPr lang="en-US" sz="2400" b="1" dirty="0" smtClean="0">
                <a:solidFill>
                  <a:schemeClr val="accent1">
                    <a:lumMod val="50000"/>
                  </a:schemeClr>
                </a:solidFill>
                <a:latin typeface="Times New Roman" pitchFamily="18" charset="0"/>
                <a:cs typeface="Times New Roman" pitchFamily="18" charset="0"/>
              </a:rPr>
              <a:t>(</a:t>
            </a:r>
            <a:r>
              <a:rPr lang="en-US" sz="2400" b="1" i="1" dirty="0" err="1" smtClean="0">
                <a:solidFill>
                  <a:schemeClr val="accent1">
                    <a:lumMod val="50000"/>
                  </a:schemeClr>
                </a:solidFill>
                <a:latin typeface="Times New Roman" pitchFamily="18" charset="0"/>
                <a:cs typeface="Times New Roman" pitchFamily="18" charset="0"/>
              </a:rPr>
              <a:t>x,a</a:t>
            </a:r>
            <a:r>
              <a:rPr lang="en-US" sz="2400" b="1" dirty="0" smtClean="0">
                <a:solidFill>
                  <a:schemeClr val="accent1">
                    <a:lumMod val="50000"/>
                  </a:schemeClr>
                </a:solidFill>
                <a:latin typeface="Times New Roman" pitchFamily="18" charset="0"/>
                <a:cs typeface="Times New Roman" pitchFamily="18" charset="0"/>
              </a:rPr>
              <a:t>)</a:t>
            </a:r>
            <a:r>
              <a:rPr lang="en-US" sz="2400" b="1" i="1" dirty="0" smtClean="0">
                <a:solidFill>
                  <a:schemeClr val="accent1">
                    <a:lumMod val="50000"/>
                  </a:schemeClr>
                </a:solidFill>
                <a:latin typeface="Times New Roman" pitchFamily="18" charset="0"/>
                <a:cs typeface="Times New Roman" pitchFamily="18" charset="0"/>
              </a:rPr>
              <a:t> = if </a:t>
            </a:r>
            <a:r>
              <a:rPr lang="en-US" sz="2400" b="1" dirty="0" smtClean="0">
                <a:solidFill>
                  <a:schemeClr val="accent1">
                    <a:lumMod val="50000"/>
                  </a:schemeClr>
                </a:solidFill>
                <a:latin typeface="Times New Roman" pitchFamily="18" charset="0"/>
                <a:cs typeface="Times New Roman" pitchFamily="18" charset="0"/>
              </a:rPr>
              <a:t>(</a:t>
            </a:r>
            <a:r>
              <a:rPr lang="en-US" sz="2400" b="1" i="1" dirty="0" smtClean="0">
                <a:solidFill>
                  <a:schemeClr val="accent1">
                    <a:lumMod val="50000"/>
                  </a:schemeClr>
                </a:solidFill>
                <a:latin typeface="Times New Roman" pitchFamily="18" charset="0"/>
                <a:cs typeface="Times New Roman" pitchFamily="18" charset="0"/>
              </a:rPr>
              <a:t>x ≠ a</a:t>
            </a:r>
            <a:r>
              <a:rPr lang="en-US" sz="2400" b="1" dirty="0" smtClean="0">
                <a:solidFill>
                  <a:schemeClr val="accent1">
                    <a:lumMod val="50000"/>
                  </a:schemeClr>
                </a:solidFill>
                <a:latin typeface="Times New Roman" pitchFamily="18" charset="0"/>
                <a:cs typeface="Times New Roman" pitchFamily="18" charset="0"/>
              </a:rPr>
              <a:t>)</a:t>
            </a:r>
            <a:r>
              <a:rPr lang="en-US" sz="2400" b="1" i="1" dirty="0" smtClean="0">
                <a:solidFill>
                  <a:schemeClr val="accent1">
                    <a:lumMod val="50000"/>
                  </a:schemeClr>
                </a:solidFill>
                <a:latin typeface="Times New Roman" pitchFamily="18" charset="0"/>
                <a:cs typeface="Times New Roman" pitchFamily="18" charset="0"/>
              </a:rPr>
              <a:t> then </a:t>
            </a:r>
            <a:r>
              <a:rPr lang="en-US" sz="2400" b="1" dirty="0" smtClean="0">
                <a:solidFill>
                  <a:schemeClr val="accent1">
                    <a:lumMod val="50000"/>
                  </a:schemeClr>
                </a:solidFill>
                <a:latin typeface="Times New Roman" pitchFamily="18" charset="0"/>
                <a:cs typeface="Times New Roman" pitchFamily="18" charset="0"/>
              </a:rPr>
              <a:t>0</a:t>
            </a:r>
            <a:r>
              <a:rPr lang="en-US" sz="2400" b="1" i="1" dirty="0" smtClean="0">
                <a:solidFill>
                  <a:schemeClr val="accent1">
                    <a:lumMod val="50000"/>
                  </a:schemeClr>
                </a:solidFill>
                <a:latin typeface="Times New Roman" pitchFamily="18" charset="0"/>
                <a:cs typeface="Times New Roman" pitchFamily="18" charset="0"/>
              </a:rPr>
              <a:t> else </a:t>
            </a:r>
            <a:r>
              <a:rPr lang="en-US" sz="2400" b="1" dirty="0" smtClean="0">
                <a:solidFill>
                  <a:schemeClr val="accent1">
                    <a:lumMod val="50000"/>
                  </a:schemeClr>
                </a:solidFill>
                <a:latin typeface="Times New Roman" pitchFamily="18" charset="0"/>
                <a:cs typeface="Times New Roman" pitchFamily="18" charset="0"/>
              </a:rPr>
              <a:t>1</a:t>
            </a:r>
            <a:endParaRPr lang="en-US" sz="2400" b="1" dirty="0">
              <a:solidFill>
                <a:schemeClr val="accent1">
                  <a:lumMod val="50000"/>
                </a:schemeClr>
              </a:solidFill>
              <a:latin typeface="Times New Roman" pitchFamily="18" charset="0"/>
              <a:cs typeface="Times New Roman" pitchFamily="18" charset="0"/>
            </a:endParaRPr>
          </a:p>
        </p:txBody>
      </p:sp>
      <p:sp>
        <p:nvSpPr>
          <p:cNvPr id="8" name="Left Brace 7"/>
          <p:cNvSpPr/>
          <p:nvPr/>
        </p:nvSpPr>
        <p:spPr>
          <a:xfrm>
            <a:off x="3033308" y="4729655"/>
            <a:ext cx="214388" cy="1024758"/>
          </a:xfrm>
          <a:prstGeom prst="leftBrace">
            <a:avLst>
              <a:gd name="adj1" fmla="val 8333"/>
              <a:gd name="adj2" fmla="val 50000"/>
            </a:avLst>
          </a:prstGeom>
          <a:ln w="28575">
            <a:solidFill>
              <a:srgbClr val="0070C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 name="Footer Placeholder 6"/>
          <p:cNvSpPr>
            <a:spLocks noGrp="1"/>
          </p:cNvSpPr>
          <p:nvPr>
            <p:ph type="ftr" sz="quarter" idx="10"/>
          </p:nvPr>
        </p:nvSpPr>
        <p:spPr>
          <a:xfrm>
            <a:off x="457200" y="6248400"/>
            <a:ext cx="2895600" cy="457200"/>
          </a:xfrm>
          <a:noFill/>
        </p:spPr>
        <p:txBody>
          <a:bodyPr/>
          <a:lstStyle/>
          <a:p>
            <a:pPr algn="l"/>
            <a:r>
              <a:rPr lang="en-US" sz="1000" dirty="0" smtClean="0">
                <a:latin typeface="Arial" pitchFamily="34" charset="0"/>
                <a:cs typeface="Arial" pitchFamily="34" charset="0"/>
              </a:rPr>
              <a:t>CS1010 (AY2012/3 Semester 1)</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linds(horizontal)">
                                      <p:cBhvr>
                                        <p:cTn id="7" dur="500"/>
                                        <p:tgtEl>
                                          <p:spTgt spid="7"/>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blinds(horizontal)">
                                      <p:cBhvr>
                                        <p:cTn id="10"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457200" y="457200"/>
            <a:ext cx="8229600" cy="969963"/>
          </a:xfrm>
        </p:spPr>
        <p:txBody>
          <a:bodyPr/>
          <a:lstStyle/>
          <a:p>
            <a:r>
              <a:rPr lang="en-US" sz="3600" dirty="0" smtClean="0">
                <a:solidFill>
                  <a:srgbClr val="9933FF"/>
                </a:solidFill>
                <a:latin typeface="Garamond" pitchFamily="18" charset="0"/>
              </a:rPr>
              <a:t>3.3 Demo #3: Counting Occurrences (2/3)</a:t>
            </a:r>
          </a:p>
        </p:txBody>
      </p:sp>
      <p:sp>
        <p:nvSpPr>
          <p:cNvPr id="29701" name="Slide Number Placeholder 4"/>
          <p:cNvSpPr>
            <a:spLocks noGrp="1"/>
          </p:cNvSpPr>
          <p:nvPr>
            <p:ph type="sldNum" sz="quarter" idx="11"/>
          </p:nvPr>
        </p:nvSpPr>
        <p:spPr>
          <a:noFill/>
        </p:spPr>
        <p:txBody>
          <a:bodyPr/>
          <a:lstStyle/>
          <a:p>
            <a:r>
              <a:rPr lang="en-US" dirty="0" smtClean="0">
                <a:latin typeface="Arial" pitchFamily="34" charset="0"/>
                <a:cs typeface="Arial" pitchFamily="34" charset="0"/>
              </a:rPr>
              <a:t>Week11 - </a:t>
            </a:r>
            <a:fld id="{15896A49-2999-405B-B597-2255210B80BB}" type="slidenum">
              <a:rPr lang="en-US" smtClean="0">
                <a:latin typeface="Arial" pitchFamily="34" charset="0"/>
                <a:cs typeface="Arial" pitchFamily="34" charset="0"/>
              </a:rPr>
              <a:pPr/>
              <a:t>34</a:t>
            </a:fld>
            <a:endParaRPr lang="en-US" dirty="0" smtClean="0">
              <a:latin typeface="Arial" pitchFamily="34" charset="0"/>
              <a:cs typeface="Arial" pitchFamily="34" charset="0"/>
            </a:endParaRPr>
          </a:p>
        </p:txBody>
      </p:sp>
      <p:sp>
        <p:nvSpPr>
          <p:cNvPr id="7" name="TextBox 6"/>
          <p:cNvSpPr txBox="1"/>
          <p:nvPr/>
        </p:nvSpPr>
        <p:spPr>
          <a:xfrm>
            <a:off x="454708" y="1527319"/>
            <a:ext cx="4409391" cy="461665"/>
          </a:xfrm>
          <a:prstGeom prst="rect">
            <a:avLst/>
          </a:prstGeom>
          <a:noFill/>
        </p:spPr>
        <p:txBody>
          <a:bodyPr wrap="square" rtlCol="0">
            <a:spAutoFit/>
          </a:bodyPr>
          <a:lstStyle/>
          <a:p>
            <a:r>
              <a:rPr lang="en-US" sz="2400" dirty="0" smtClean="0"/>
              <a:t>Recursive code Version 1:</a:t>
            </a:r>
            <a:endParaRPr lang="en-SG" sz="2400" dirty="0"/>
          </a:p>
        </p:txBody>
      </p:sp>
      <p:sp>
        <p:nvSpPr>
          <p:cNvPr id="8" name="TextBox 7"/>
          <p:cNvSpPr txBox="1"/>
          <p:nvPr/>
        </p:nvSpPr>
        <p:spPr>
          <a:xfrm>
            <a:off x="5897559" y="1445409"/>
            <a:ext cx="2443396" cy="369332"/>
          </a:xfrm>
          <a:prstGeom prst="rect">
            <a:avLst/>
          </a:prstGeom>
          <a:solidFill>
            <a:srgbClr val="CCFF99"/>
          </a:solidFill>
          <a:ln>
            <a:solidFill>
              <a:schemeClr val="tx1"/>
            </a:solidFill>
          </a:ln>
        </p:spPr>
        <p:txBody>
          <a:bodyPr wrap="square" rtlCol="0">
            <a:spAutoFit/>
          </a:bodyPr>
          <a:lstStyle/>
          <a:p>
            <a:r>
              <a:rPr lang="en-US" dirty="0" smtClean="0"/>
              <a:t>Week11_countValue.c</a:t>
            </a:r>
            <a:endParaRPr lang="en-SG" dirty="0"/>
          </a:p>
        </p:txBody>
      </p:sp>
      <p:sp>
        <p:nvSpPr>
          <p:cNvPr id="9" name="TextBox 8"/>
          <p:cNvSpPr txBox="1"/>
          <p:nvPr/>
        </p:nvSpPr>
        <p:spPr>
          <a:xfrm>
            <a:off x="486698" y="2124804"/>
            <a:ext cx="8072686" cy="2246769"/>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a:tabLst>
                <a:tab pos="363538" algn="l"/>
                <a:tab pos="714375" algn="l"/>
                <a:tab pos="1077913" algn="l"/>
              </a:tabLst>
              <a:defRPr/>
            </a:pPr>
            <a:r>
              <a:rPr lang="en-US" sz="2000" b="1" dirty="0" err="1" smtClean="0">
                <a:solidFill>
                  <a:srgbClr val="0000FF"/>
                </a:solidFill>
                <a:latin typeface="Courier New" pitchFamily="49" charset="0"/>
                <a:cs typeface="Courier New" pitchFamily="49" charset="0"/>
              </a:rPr>
              <a:t>int</a:t>
            </a:r>
            <a:r>
              <a:rPr lang="en-US" sz="2000" b="1" dirty="0" smtClean="0">
                <a:latin typeface="Courier New" pitchFamily="49" charset="0"/>
                <a:cs typeface="Courier New" pitchFamily="49" charset="0"/>
              </a:rPr>
              <a:t> </a:t>
            </a:r>
            <a:r>
              <a:rPr lang="en-US" sz="2000" b="1" dirty="0" err="1" smtClean="0">
                <a:latin typeface="Courier New" pitchFamily="49" charset="0"/>
                <a:cs typeface="Courier New" pitchFamily="49" charset="0"/>
              </a:rPr>
              <a:t>countValue</a:t>
            </a:r>
            <a:r>
              <a:rPr lang="en-US" sz="2000" b="1" dirty="0" smtClean="0">
                <a:latin typeface="Courier New" pitchFamily="49" charset="0"/>
                <a:cs typeface="Courier New" pitchFamily="49" charset="0"/>
              </a:rPr>
              <a:t>(</a:t>
            </a:r>
            <a:r>
              <a:rPr lang="en-US" sz="2000" b="1" dirty="0" err="1" smtClean="0">
                <a:solidFill>
                  <a:srgbClr val="0000FF"/>
                </a:solidFill>
                <a:latin typeface="Courier New" pitchFamily="49" charset="0"/>
                <a:cs typeface="Courier New" pitchFamily="49" charset="0"/>
              </a:rPr>
              <a:t>int</a:t>
            </a:r>
            <a:r>
              <a:rPr lang="en-US" sz="2000" b="1" dirty="0" smtClean="0">
                <a:latin typeface="Courier New" pitchFamily="49" charset="0"/>
                <a:cs typeface="Courier New" pitchFamily="49" charset="0"/>
              </a:rPr>
              <a:t> value, </a:t>
            </a:r>
            <a:r>
              <a:rPr lang="en-US" sz="2000" b="1" dirty="0" err="1" smtClean="0">
                <a:solidFill>
                  <a:srgbClr val="0000FF"/>
                </a:solidFill>
                <a:latin typeface="Courier New" pitchFamily="49" charset="0"/>
                <a:cs typeface="Courier New" pitchFamily="49" charset="0"/>
              </a:rPr>
              <a:t>int</a:t>
            </a:r>
            <a:r>
              <a:rPr lang="en-US" sz="2000" b="1" dirty="0" smtClean="0">
                <a:latin typeface="Courier New" pitchFamily="49" charset="0"/>
                <a:cs typeface="Courier New" pitchFamily="49" charset="0"/>
              </a:rPr>
              <a:t> </a:t>
            </a:r>
            <a:r>
              <a:rPr lang="en-US" sz="2000" b="1" dirty="0" err="1" smtClean="0">
                <a:latin typeface="Courier New" pitchFamily="49" charset="0"/>
                <a:cs typeface="Courier New" pitchFamily="49" charset="0"/>
              </a:rPr>
              <a:t>arr</a:t>
            </a:r>
            <a:r>
              <a:rPr lang="en-US" sz="2000" b="1" dirty="0" smtClean="0">
                <a:latin typeface="Courier New" pitchFamily="49" charset="0"/>
                <a:cs typeface="Courier New" pitchFamily="49" charset="0"/>
              </a:rPr>
              <a:t>[], </a:t>
            </a:r>
            <a:r>
              <a:rPr lang="en-US" sz="2000" b="1" dirty="0" err="1" smtClean="0">
                <a:solidFill>
                  <a:srgbClr val="0000FF"/>
                </a:solidFill>
                <a:latin typeface="Courier New" pitchFamily="49" charset="0"/>
                <a:cs typeface="Courier New" pitchFamily="49" charset="0"/>
              </a:rPr>
              <a:t>int</a:t>
            </a:r>
            <a:r>
              <a:rPr lang="en-US" sz="2000" b="1" dirty="0" smtClean="0">
                <a:latin typeface="Courier New" pitchFamily="49" charset="0"/>
                <a:cs typeface="Courier New" pitchFamily="49" charset="0"/>
              </a:rPr>
              <a:t> size) {</a:t>
            </a:r>
          </a:p>
          <a:p>
            <a:pPr>
              <a:tabLst>
                <a:tab pos="363538" algn="l"/>
                <a:tab pos="714375" algn="l"/>
                <a:tab pos="1077913" algn="l"/>
              </a:tabLst>
              <a:defRPr/>
            </a:pPr>
            <a:r>
              <a:rPr lang="en-US" sz="2000" b="1" dirty="0" smtClean="0">
                <a:latin typeface="Courier New" pitchFamily="49" charset="0"/>
                <a:cs typeface="Courier New" pitchFamily="49" charset="0"/>
              </a:rPr>
              <a:t>	</a:t>
            </a:r>
            <a:r>
              <a:rPr lang="en-US" sz="2000" b="1" dirty="0" smtClean="0">
                <a:solidFill>
                  <a:srgbClr val="0000FF"/>
                </a:solidFill>
                <a:latin typeface="Courier New" pitchFamily="49" charset="0"/>
                <a:cs typeface="Courier New" pitchFamily="49" charset="0"/>
              </a:rPr>
              <a:t>if</a:t>
            </a:r>
            <a:r>
              <a:rPr lang="en-US" sz="2000" b="1" dirty="0" smtClean="0">
                <a:latin typeface="Courier New" pitchFamily="49" charset="0"/>
                <a:cs typeface="Courier New" pitchFamily="49" charset="0"/>
              </a:rPr>
              <a:t> (size == </a:t>
            </a:r>
            <a:r>
              <a:rPr lang="en-US" sz="2000" b="1" dirty="0" smtClean="0">
                <a:solidFill>
                  <a:srgbClr val="006600"/>
                </a:solidFill>
                <a:latin typeface="Courier New" pitchFamily="49" charset="0"/>
                <a:cs typeface="Courier New" pitchFamily="49" charset="0"/>
              </a:rPr>
              <a:t>0</a:t>
            </a:r>
            <a:r>
              <a:rPr lang="en-US" sz="2000" b="1" dirty="0" smtClean="0">
                <a:latin typeface="Courier New" pitchFamily="49" charset="0"/>
                <a:cs typeface="Courier New" pitchFamily="49" charset="0"/>
              </a:rPr>
              <a:t>)</a:t>
            </a:r>
          </a:p>
          <a:p>
            <a:pPr>
              <a:tabLst>
                <a:tab pos="363538" algn="l"/>
                <a:tab pos="714375" algn="l"/>
                <a:tab pos="1077913" algn="l"/>
              </a:tabLst>
              <a:defRPr/>
            </a:pPr>
            <a:r>
              <a:rPr lang="en-US" sz="2000" b="1" dirty="0" smtClean="0">
                <a:solidFill>
                  <a:srgbClr val="006600"/>
                </a:solidFill>
                <a:latin typeface="Courier New" pitchFamily="49" charset="0"/>
                <a:cs typeface="Courier New" pitchFamily="49" charset="0"/>
              </a:rPr>
              <a:t>		</a:t>
            </a:r>
            <a:r>
              <a:rPr lang="en-US" sz="2000" b="1" dirty="0" smtClean="0">
                <a:solidFill>
                  <a:srgbClr val="0000FF"/>
                </a:solidFill>
                <a:latin typeface="Courier New" pitchFamily="49" charset="0"/>
                <a:cs typeface="Courier New" pitchFamily="49" charset="0"/>
              </a:rPr>
              <a:t>return </a:t>
            </a:r>
            <a:r>
              <a:rPr lang="en-US" sz="2000" b="1" dirty="0" smtClean="0">
                <a:solidFill>
                  <a:srgbClr val="006600"/>
                </a:solidFill>
                <a:latin typeface="Courier New" pitchFamily="49" charset="0"/>
                <a:cs typeface="Courier New" pitchFamily="49" charset="0"/>
              </a:rPr>
              <a:t>0;</a:t>
            </a:r>
          </a:p>
          <a:p>
            <a:pPr>
              <a:tabLst>
                <a:tab pos="363538" algn="l"/>
                <a:tab pos="714375" algn="l"/>
                <a:tab pos="1077913" algn="l"/>
              </a:tabLst>
              <a:defRPr/>
            </a:pPr>
            <a:r>
              <a:rPr lang="en-US" sz="2000" b="1" dirty="0" smtClean="0">
                <a:latin typeface="Courier New" pitchFamily="49" charset="0"/>
                <a:cs typeface="Courier New" pitchFamily="49" charset="0"/>
              </a:rPr>
              <a:t>	</a:t>
            </a:r>
            <a:r>
              <a:rPr lang="en-US" sz="2000" b="1" dirty="0" smtClean="0">
                <a:solidFill>
                  <a:srgbClr val="0000FF"/>
                </a:solidFill>
                <a:latin typeface="Courier New" pitchFamily="49" charset="0"/>
                <a:cs typeface="Courier New" pitchFamily="49" charset="0"/>
              </a:rPr>
              <a:t>else</a:t>
            </a:r>
            <a:endParaRPr lang="en-US" sz="2000" b="1" dirty="0">
              <a:latin typeface="Courier New" pitchFamily="49" charset="0"/>
              <a:cs typeface="Courier New" pitchFamily="49" charset="0"/>
            </a:endParaRPr>
          </a:p>
          <a:p>
            <a:pPr>
              <a:tabLst>
                <a:tab pos="363538" algn="l"/>
                <a:tab pos="714375" algn="l"/>
                <a:tab pos="1077913" algn="l"/>
              </a:tabLst>
              <a:defRPr/>
            </a:pPr>
            <a:r>
              <a:rPr lang="en-US" sz="2000" b="1" dirty="0">
                <a:latin typeface="Courier New" pitchFamily="49" charset="0"/>
                <a:cs typeface="Courier New" pitchFamily="49" charset="0"/>
              </a:rPr>
              <a:t>	</a:t>
            </a:r>
            <a:r>
              <a:rPr lang="en-US" sz="2000" b="1" dirty="0" smtClean="0">
                <a:latin typeface="Courier New" pitchFamily="49" charset="0"/>
                <a:cs typeface="Courier New" pitchFamily="49" charset="0"/>
              </a:rPr>
              <a:t>	</a:t>
            </a:r>
            <a:r>
              <a:rPr lang="en-US" sz="2000" b="1" dirty="0" smtClean="0">
                <a:solidFill>
                  <a:srgbClr val="0000FF"/>
                </a:solidFill>
                <a:latin typeface="Courier New" pitchFamily="49" charset="0"/>
                <a:cs typeface="Courier New" pitchFamily="49" charset="0"/>
              </a:rPr>
              <a:t>return </a:t>
            </a:r>
            <a:r>
              <a:rPr lang="en-US" sz="2000" b="1" dirty="0" smtClean="0">
                <a:solidFill>
                  <a:schemeClr val="tx1"/>
                </a:solidFill>
                <a:latin typeface="Courier New" pitchFamily="49" charset="0"/>
                <a:cs typeface="Courier New" pitchFamily="49" charset="0"/>
              </a:rPr>
              <a:t>(value == </a:t>
            </a:r>
            <a:r>
              <a:rPr lang="en-US" sz="2000" b="1" dirty="0" err="1" smtClean="0">
                <a:solidFill>
                  <a:schemeClr val="tx1"/>
                </a:solidFill>
                <a:latin typeface="Courier New" pitchFamily="49" charset="0"/>
                <a:cs typeface="Courier New" pitchFamily="49" charset="0"/>
              </a:rPr>
              <a:t>arr</a:t>
            </a:r>
            <a:r>
              <a:rPr lang="en-US" sz="2000" b="1" dirty="0" smtClean="0">
                <a:solidFill>
                  <a:schemeClr val="tx1"/>
                </a:solidFill>
                <a:latin typeface="Courier New" pitchFamily="49" charset="0"/>
                <a:cs typeface="Courier New" pitchFamily="49" charset="0"/>
              </a:rPr>
              <a:t>[size-</a:t>
            </a:r>
            <a:r>
              <a:rPr lang="en-US" sz="2000" b="1" dirty="0" smtClean="0">
                <a:solidFill>
                  <a:srgbClr val="006600"/>
                </a:solidFill>
                <a:latin typeface="Courier New" pitchFamily="49" charset="0"/>
                <a:cs typeface="Courier New" pitchFamily="49" charset="0"/>
              </a:rPr>
              <a:t>1</a:t>
            </a:r>
            <a:r>
              <a:rPr lang="en-US" sz="2000" b="1" dirty="0" smtClean="0">
                <a:solidFill>
                  <a:schemeClr val="tx1"/>
                </a:solidFill>
                <a:latin typeface="Courier New" pitchFamily="49" charset="0"/>
                <a:cs typeface="Courier New" pitchFamily="49" charset="0"/>
              </a:rPr>
              <a:t>]) +</a:t>
            </a:r>
          </a:p>
          <a:p>
            <a:pPr>
              <a:tabLst>
                <a:tab pos="363538" algn="l"/>
                <a:tab pos="714375" algn="l"/>
                <a:tab pos="1077913" algn="l"/>
              </a:tabLst>
              <a:defRPr/>
            </a:pPr>
            <a:r>
              <a:rPr lang="en-US" sz="2000" b="1" dirty="0" smtClean="0">
                <a:solidFill>
                  <a:schemeClr val="tx1"/>
                </a:solidFill>
                <a:latin typeface="Courier New" pitchFamily="49" charset="0"/>
                <a:cs typeface="Courier New" pitchFamily="49" charset="0"/>
              </a:rPr>
              <a:t>		        </a:t>
            </a:r>
            <a:r>
              <a:rPr lang="en-US" sz="2000" b="1" dirty="0" err="1" smtClean="0">
                <a:solidFill>
                  <a:schemeClr val="tx1"/>
                </a:solidFill>
                <a:latin typeface="Courier New" pitchFamily="49" charset="0"/>
                <a:cs typeface="Courier New" pitchFamily="49" charset="0"/>
              </a:rPr>
              <a:t>countValue</a:t>
            </a:r>
            <a:r>
              <a:rPr lang="en-US" sz="2000" b="1" dirty="0" smtClean="0">
                <a:solidFill>
                  <a:schemeClr val="tx1"/>
                </a:solidFill>
                <a:latin typeface="Courier New" pitchFamily="49" charset="0"/>
                <a:cs typeface="Courier New" pitchFamily="49" charset="0"/>
              </a:rPr>
              <a:t>(value, </a:t>
            </a:r>
            <a:r>
              <a:rPr lang="en-US" sz="2000" b="1" dirty="0" err="1" smtClean="0">
                <a:solidFill>
                  <a:schemeClr val="tx1"/>
                </a:solidFill>
                <a:latin typeface="Courier New" pitchFamily="49" charset="0"/>
                <a:cs typeface="Courier New" pitchFamily="49" charset="0"/>
              </a:rPr>
              <a:t>arr</a:t>
            </a:r>
            <a:r>
              <a:rPr lang="en-US" sz="2000" b="1" dirty="0" smtClean="0">
                <a:solidFill>
                  <a:schemeClr val="tx1"/>
                </a:solidFill>
                <a:latin typeface="Courier New" pitchFamily="49" charset="0"/>
                <a:cs typeface="Courier New" pitchFamily="49" charset="0"/>
              </a:rPr>
              <a:t>, size-</a:t>
            </a:r>
            <a:r>
              <a:rPr lang="en-US" sz="2000" b="1" dirty="0" smtClean="0">
                <a:solidFill>
                  <a:srgbClr val="006600"/>
                </a:solidFill>
                <a:latin typeface="Courier New" pitchFamily="49" charset="0"/>
                <a:cs typeface="Courier New" pitchFamily="49" charset="0"/>
              </a:rPr>
              <a:t>1</a:t>
            </a:r>
            <a:r>
              <a:rPr lang="en-US" sz="2000" b="1" dirty="0" smtClean="0">
                <a:solidFill>
                  <a:schemeClr val="tx1"/>
                </a:solidFill>
                <a:latin typeface="Courier New" pitchFamily="49" charset="0"/>
                <a:cs typeface="Courier New" pitchFamily="49" charset="0"/>
              </a:rPr>
              <a:t>);</a:t>
            </a:r>
            <a:endParaRPr lang="en-US" sz="2000" b="1" dirty="0" smtClean="0">
              <a:latin typeface="Courier New" pitchFamily="49" charset="0"/>
              <a:cs typeface="Courier New" pitchFamily="49" charset="0"/>
            </a:endParaRPr>
          </a:p>
          <a:p>
            <a:pPr>
              <a:tabLst>
                <a:tab pos="363538" algn="l"/>
                <a:tab pos="714375" algn="l"/>
                <a:tab pos="1077913" algn="l"/>
              </a:tabLst>
              <a:defRPr/>
            </a:pPr>
            <a:r>
              <a:rPr lang="en-US" sz="2000" b="1" dirty="0" smtClean="0">
                <a:latin typeface="Courier New" pitchFamily="49" charset="0"/>
                <a:cs typeface="Courier New" pitchFamily="49" charset="0"/>
              </a:rPr>
              <a:t>}</a:t>
            </a:r>
            <a:endParaRPr lang="en-US" sz="2000" b="1" dirty="0">
              <a:latin typeface="Courier New" pitchFamily="49" charset="0"/>
              <a:cs typeface="Courier New" pitchFamily="49" charset="0"/>
            </a:endParaRPr>
          </a:p>
        </p:txBody>
      </p:sp>
      <p:sp>
        <p:nvSpPr>
          <p:cNvPr id="13" name="Footer Placeholder 6"/>
          <p:cNvSpPr>
            <a:spLocks noGrp="1"/>
          </p:cNvSpPr>
          <p:nvPr>
            <p:ph type="ftr" sz="quarter" idx="10"/>
          </p:nvPr>
        </p:nvSpPr>
        <p:spPr>
          <a:xfrm>
            <a:off x="457200" y="6248400"/>
            <a:ext cx="2895600" cy="457200"/>
          </a:xfrm>
          <a:noFill/>
        </p:spPr>
        <p:txBody>
          <a:bodyPr/>
          <a:lstStyle/>
          <a:p>
            <a:pPr algn="l"/>
            <a:r>
              <a:rPr lang="en-US" sz="1000" dirty="0" smtClean="0">
                <a:latin typeface="Arial" pitchFamily="34" charset="0"/>
                <a:cs typeface="Arial" pitchFamily="34" charset="0"/>
              </a:rPr>
              <a:t>CS1010 (AY2012/3 Semester 1)</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dissolve">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dissolve">
                                      <p:cBhvr>
                                        <p:cTn id="1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457200" y="457200"/>
            <a:ext cx="8229600" cy="969963"/>
          </a:xfrm>
        </p:spPr>
        <p:txBody>
          <a:bodyPr/>
          <a:lstStyle/>
          <a:p>
            <a:r>
              <a:rPr lang="en-US" sz="3600" dirty="0" smtClean="0">
                <a:solidFill>
                  <a:srgbClr val="9933FF"/>
                </a:solidFill>
                <a:latin typeface="Garamond" pitchFamily="18" charset="0"/>
              </a:rPr>
              <a:t>3.3 Demo #3: Counting Occurrences (</a:t>
            </a:r>
            <a:r>
              <a:rPr lang="en-US" sz="3600" dirty="0">
                <a:solidFill>
                  <a:srgbClr val="9933FF"/>
                </a:solidFill>
                <a:latin typeface="Garamond" pitchFamily="18" charset="0"/>
              </a:rPr>
              <a:t>3</a:t>
            </a:r>
            <a:r>
              <a:rPr lang="en-US" sz="3600" dirty="0" smtClean="0">
                <a:solidFill>
                  <a:srgbClr val="9933FF"/>
                </a:solidFill>
                <a:latin typeface="Garamond" pitchFamily="18" charset="0"/>
              </a:rPr>
              <a:t>/3)</a:t>
            </a:r>
          </a:p>
        </p:txBody>
      </p:sp>
      <p:sp>
        <p:nvSpPr>
          <p:cNvPr id="29701" name="Slide Number Placeholder 4"/>
          <p:cNvSpPr>
            <a:spLocks noGrp="1"/>
          </p:cNvSpPr>
          <p:nvPr>
            <p:ph type="sldNum" sz="quarter" idx="11"/>
          </p:nvPr>
        </p:nvSpPr>
        <p:spPr>
          <a:noFill/>
        </p:spPr>
        <p:txBody>
          <a:bodyPr/>
          <a:lstStyle/>
          <a:p>
            <a:r>
              <a:rPr lang="en-US" dirty="0" smtClean="0">
                <a:latin typeface="Arial" pitchFamily="34" charset="0"/>
                <a:cs typeface="Arial" pitchFamily="34" charset="0"/>
              </a:rPr>
              <a:t>Week11 - </a:t>
            </a:r>
            <a:fld id="{15896A49-2999-405B-B597-2255210B80BB}" type="slidenum">
              <a:rPr lang="en-US" smtClean="0">
                <a:latin typeface="Arial" pitchFamily="34" charset="0"/>
                <a:cs typeface="Arial" pitchFamily="34" charset="0"/>
              </a:rPr>
              <a:pPr/>
              <a:t>35</a:t>
            </a:fld>
            <a:endParaRPr lang="en-US" dirty="0" smtClean="0">
              <a:latin typeface="Arial" pitchFamily="34" charset="0"/>
              <a:cs typeface="Arial" pitchFamily="34" charset="0"/>
            </a:endParaRPr>
          </a:p>
        </p:txBody>
      </p:sp>
      <p:sp>
        <p:nvSpPr>
          <p:cNvPr id="7" name="TextBox 6"/>
          <p:cNvSpPr txBox="1"/>
          <p:nvPr/>
        </p:nvSpPr>
        <p:spPr>
          <a:xfrm>
            <a:off x="454708" y="1527319"/>
            <a:ext cx="7330392" cy="461665"/>
          </a:xfrm>
          <a:prstGeom prst="rect">
            <a:avLst/>
          </a:prstGeom>
          <a:noFill/>
        </p:spPr>
        <p:txBody>
          <a:bodyPr wrap="square" rtlCol="0">
            <a:spAutoFit/>
          </a:bodyPr>
          <a:lstStyle/>
          <a:p>
            <a:r>
              <a:rPr lang="en-US" sz="2400" dirty="0" smtClean="0"/>
              <a:t>Recursive code Version 2 (with accumulator) :</a:t>
            </a:r>
            <a:endParaRPr lang="en-SG" sz="2400" dirty="0"/>
          </a:p>
        </p:txBody>
      </p:sp>
      <p:sp>
        <p:nvSpPr>
          <p:cNvPr id="9" name="TextBox 8"/>
          <p:cNvSpPr txBox="1"/>
          <p:nvPr/>
        </p:nvSpPr>
        <p:spPr>
          <a:xfrm>
            <a:off x="486698" y="2124804"/>
            <a:ext cx="8072686" cy="4093428"/>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a:tabLst>
                <a:tab pos="363538" algn="l"/>
                <a:tab pos="714375" algn="l"/>
                <a:tab pos="1077913" algn="l"/>
              </a:tabLst>
              <a:defRPr/>
            </a:pPr>
            <a:r>
              <a:rPr lang="en-US" sz="2000" b="1" dirty="0" err="1">
                <a:solidFill>
                  <a:srgbClr val="0000FF"/>
                </a:solidFill>
                <a:latin typeface="Courier New" pitchFamily="49" charset="0"/>
                <a:cs typeface="Courier New" pitchFamily="49" charset="0"/>
              </a:rPr>
              <a:t>int</a:t>
            </a:r>
            <a:r>
              <a:rPr lang="en-US" sz="2000" b="1" dirty="0">
                <a:solidFill>
                  <a:srgbClr val="0000FF"/>
                </a:solidFill>
                <a:latin typeface="Courier New" pitchFamily="49" charset="0"/>
                <a:cs typeface="Courier New" pitchFamily="49" charset="0"/>
              </a:rPr>
              <a:t> </a:t>
            </a:r>
            <a:r>
              <a:rPr lang="en-US" sz="2000" b="1" dirty="0" err="1" smtClean="0">
                <a:solidFill>
                  <a:schemeClr val="tx1"/>
                </a:solidFill>
                <a:latin typeface="Courier New" pitchFamily="49" charset="0"/>
                <a:cs typeface="Courier New" pitchFamily="49" charset="0"/>
              </a:rPr>
              <a:t>countValue</a:t>
            </a:r>
            <a:r>
              <a:rPr lang="en-US" sz="2000" b="1" dirty="0" smtClean="0">
                <a:solidFill>
                  <a:srgbClr val="0000FF"/>
                </a:solidFill>
                <a:latin typeface="Courier New" pitchFamily="49" charset="0"/>
                <a:cs typeface="Courier New" pitchFamily="49" charset="0"/>
              </a:rPr>
              <a:t>(</a:t>
            </a:r>
            <a:r>
              <a:rPr lang="en-US" sz="2000" b="1" dirty="0" err="1" smtClean="0">
                <a:solidFill>
                  <a:srgbClr val="0000FF"/>
                </a:solidFill>
                <a:latin typeface="Courier New" pitchFamily="49" charset="0"/>
                <a:cs typeface="Courier New" pitchFamily="49" charset="0"/>
              </a:rPr>
              <a:t>int</a:t>
            </a:r>
            <a:r>
              <a:rPr lang="en-US" sz="2000" b="1" dirty="0" smtClean="0">
                <a:solidFill>
                  <a:srgbClr val="0000FF"/>
                </a:solidFill>
                <a:latin typeface="Courier New" pitchFamily="49" charset="0"/>
                <a:cs typeface="Courier New" pitchFamily="49" charset="0"/>
              </a:rPr>
              <a:t> </a:t>
            </a:r>
            <a:r>
              <a:rPr lang="en-US" sz="2000" b="1" dirty="0">
                <a:solidFill>
                  <a:schemeClr val="tx1"/>
                </a:solidFill>
                <a:latin typeface="Courier New" pitchFamily="49" charset="0"/>
                <a:cs typeface="Courier New" pitchFamily="49" charset="0"/>
              </a:rPr>
              <a:t>value,</a:t>
            </a:r>
            <a:r>
              <a:rPr lang="en-US" sz="2000" b="1" dirty="0">
                <a:solidFill>
                  <a:srgbClr val="0000FF"/>
                </a:solidFill>
                <a:latin typeface="Courier New" pitchFamily="49" charset="0"/>
                <a:cs typeface="Courier New" pitchFamily="49" charset="0"/>
              </a:rPr>
              <a:t> </a:t>
            </a:r>
            <a:r>
              <a:rPr lang="en-US" sz="2000" b="1" dirty="0" err="1">
                <a:solidFill>
                  <a:srgbClr val="0000FF"/>
                </a:solidFill>
                <a:latin typeface="Courier New" pitchFamily="49" charset="0"/>
                <a:cs typeface="Courier New" pitchFamily="49" charset="0"/>
              </a:rPr>
              <a:t>int</a:t>
            </a:r>
            <a:r>
              <a:rPr lang="en-US" sz="2000" b="1" dirty="0">
                <a:solidFill>
                  <a:srgbClr val="0000FF"/>
                </a:solidFill>
                <a:latin typeface="Courier New" pitchFamily="49" charset="0"/>
                <a:cs typeface="Courier New" pitchFamily="49" charset="0"/>
              </a:rPr>
              <a:t> </a:t>
            </a:r>
            <a:r>
              <a:rPr lang="en-US" sz="2000" b="1" dirty="0" err="1">
                <a:solidFill>
                  <a:schemeClr val="tx1"/>
                </a:solidFill>
                <a:latin typeface="Courier New" pitchFamily="49" charset="0"/>
                <a:cs typeface="Courier New" pitchFamily="49" charset="0"/>
              </a:rPr>
              <a:t>arr</a:t>
            </a:r>
            <a:r>
              <a:rPr lang="en-US" sz="2000" b="1" dirty="0">
                <a:solidFill>
                  <a:schemeClr val="tx1"/>
                </a:solidFill>
                <a:latin typeface="Courier New" pitchFamily="49" charset="0"/>
                <a:cs typeface="Courier New" pitchFamily="49" charset="0"/>
              </a:rPr>
              <a:t>[],</a:t>
            </a:r>
            <a:r>
              <a:rPr lang="en-US" sz="2000" b="1" dirty="0">
                <a:solidFill>
                  <a:srgbClr val="0000FF"/>
                </a:solidFill>
                <a:latin typeface="Courier New" pitchFamily="49" charset="0"/>
                <a:cs typeface="Courier New" pitchFamily="49" charset="0"/>
              </a:rPr>
              <a:t> </a:t>
            </a:r>
            <a:r>
              <a:rPr lang="en-US" sz="2000" b="1" dirty="0" err="1" smtClean="0">
                <a:solidFill>
                  <a:srgbClr val="0000FF"/>
                </a:solidFill>
                <a:latin typeface="Courier New" pitchFamily="49" charset="0"/>
                <a:cs typeface="Courier New" pitchFamily="49" charset="0"/>
              </a:rPr>
              <a:t>int</a:t>
            </a:r>
            <a:r>
              <a:rPr lang="en-US" sz="2000" b="1" dirty="0" smtClean="0">
                <a:solidFill>
                  <a:srgbClr val="0000FF"/>
                </a:solidFill>
                <a:latin typeface="Courier New" pitchFamily="49" charset="0"/>
                <a:cs typeface="Courier New" pitchFamily="49" charset="0"/>
              </a:rPr>
              <a:t> </a:t>
            </a:r>
            <a:r>
              <a:rPr lang="en-US" sz="2000" b="1" dirty="0" smtClean="0">
                <a:solidFill>
                  <a:schemeClr val="tx1"/>
                </a:solidFill>
                <a:latin typeface="Courier New" pitchFamily="49" charset="0"/>
                <a:cs typeface="Courier New" pitchFamily="49" charset="0"/>
              </a:rPr>
              <a:t>size) {</a:t>
            </a:r>
          </a:p>
          <a:p>
            <a:pPr>
              <a:tabLst>
                <a:tab pos="363538" algn="l"/>
                <a:tab pos="714375" algn="l"/>
                <a:tab pos="1077913" algn="l"/>
              </a:tabLst>
              <a:defRPr/>
            </a:pPr>
            <a:r>
              <a:rPr lang="en-US" sz="2000" b="1" dirty="0">
                <a:solidFill>
                  <a:schemeClr val="tx1"/>
                </a:solidFill>
                <a:latin typeface="Courier New" pitchFamily="49" charset="0"/>
                <a:cs typeface="Courier New" pitchFamily="49" charset="0"/>
              </a:rPr>
              <a:t> </a:t>
            </a:r>
            <a:r>
              <a:rPr lang="en-US" sz="2000" b="1" dirty="0" smtClean="0">
                <a:solidFill>
                  <a:schemeClr val="tx1"/>
                </a:solidFill>
                <a:latin typeface="Courier New" pitchFamily="49" charset="0"/>
                <a:cs typeface="Courier New" pitchFamily="49" charset="0"/>
              </a:rPr>
              <a:t>  return </a:t>
            </a:r>
            <a:r>
              <a:rPr lang="en-US" sz="2000" b="1" dirty="0" err="1" smtClean="0">
                <a:solidFill>
                  <a:schemeClr val="tx1"/>
                </a:solidFill>
                <a:latin typeface="Courier New" pitchFamily="49" charset="0"/>
                <a:cs typeface="Courier New" pitchFamily="49" charset="0"/>
              </a:rPr>
              <a:t>countValueRec</a:t>
            </a:r>
            <a:r>
              <a:rPr lang="en-US" sz="2000" b="1" dirty="0" smtClean="0">
                <a:solidFill>
                  <a:schemeClr val="tx1"/>
                </a:solidFill>
                <a:latin typeface="Courier New" pitchFamily="49" charset="0"/>
                <a:cs typeface="Courier New" pitchFamily="49" charset="0"/>
              </a:rPr>
              <a:t>(value</a:t>
            </a:r>
            <a:r>
              <a:rPr lang="en-US" sz="2000" b="1" dirty="0">
                <a:solidFill>
                  <a:schemeClr val="tx1"/>
                </a:solidFill>
                <a:latin typeface="Courier New" pitchFamily="49" charset="0"/>
                <a:cs typeface="Courier New" pitchFamily="49" charset="0"/>
              </a:rPr>
              <a:t>, </a:t>
            </a:r>
            <a:r>
              <a:rPr lang="en-US" sz="2000" b="1" dirty="0" err="1" smtClean="0">
                <a:solidFill>
                  <a:schemeClr val="tx1"/>
                </a:solidFill>
                <a:latin typeface="Courier New" pitchFamily="49" charset="0"/>
                <a:cs typeface="Courier New" pitchFamily="49" charset="0"/>
              </a:rPr>
              <a:t>arr</a:t>
            </a:r>
            <a:r>
              <a:rPr lang="en-US" sz="2000" b="1" dirty="0" smtClean="0">
                <a:solidFill>
                  <a:schemeClr val="tx1"/>
                </a:solidFill>
                <a:latin typeface="Courier New" pitchFamily="49" charset="0"/>
                <a:cs typeface="Courier New" pitchFamily="49" charset="0"/>
              </a:rPr>
              <a:t>, size, 0) ;</a:t>
            </a:r>
          </a:p>
          <a:p>
            <a:pPr>
              <a:tabLst>
                <a:tab pos="363538" algn="l"/>
                <a:tab pos="714375" algn="l"/>
                <a:tab pos="1077913" algn="l"/>
              </a:tabLst>
              <a:defRPr/>
            </a:pPr>
            <a:r>
              <a:rPr lang="en-US" sz="2000" b="1" dirty="0">
                <a:solidFill>
                  <a:schemeClr val="tx1"/>
                </a:solidFill>
                <a:latin typeface="Courier New" pitchFamily="49" charset="0"/>
                <a:cs typeface="Courier New" pitchFamily="49" charset="0"/>
              </a:rPr>
              <a:t>}</a:t>
            </a:r>
            <a:r>
              <a:rPr lang="en-US" sz="2000" b="1" dirty="0" smtClean="0">
                <a:solidFill>
                  <a:schemeClr val="tx1"/>
                </a:solidFill>
                <a:latin typeface="Courier New" pitchFamily="49" charset="0"/>
                <a:cs typeface="Courier New" pitchFamily="49" charset="0"/>
              </a:rPr>
              <a:t> </a:t>
            </a:r>
            <a:endParaRPr lang="en-US" sz="2000" b="1" dirty="0">
              <a:solidFill>
                <a:schemeClr val="tx1"/>
              </a:solidFill>
              <a:latin typeface="Courier New" pitchFamily="49" charset="0"/>
              <a:cs typeface="Courier New" pitchFamily="49" charset="0"/>
            </a:endParaRPr>
          </a:p>
          <a:p>
            <a:pPr>
              <a:tabLst>
                <a:tab pos="363538" algn="l"/>
                <a:tab pos="714375" algn="l"/>
                <a:tab pos="1077913" algn="l"/>
              </a:tabLst>
              <a:defRPr/>
            </a:pPr>
            <a:r>
              <a:rPr lang="en-US" sz="2000" b="1" dirty="0">
                <a:solidFill>
                  <a:schemeClr val="tx1"/>
                </a:solidFill>
                <a:latin typeface="Courier New" pitchFamily="49" charset="0"/>
                <a:cs typeface="Courier New" pitchFamily="49" charset="0"/>
              </a:rPr>
              <a:t> </a:t>
            </a:r>
            <a:endParaRPr lang="en-US" sz="2000" b="1" dirty="0" smtClean="0">
              <a:solidFill>
                <a:schemeClr val="tx1"/>
              </a:solidFill>
              <a:latin typeface="Courier New" pitchFamily="49" charset="0"/>
              <a:cs typeface="Courier New" pitchFamily="49" charset="0"/>
            </a:endParaRPr>
          </a:p>
          <a:p>
            <a:pPr>
              <a:tabLst>
                <a:tab pos="363538" algn="l"/>
                <a:tab pos="714375" algn="l"/>
                <a:tab pos="1077913" algn="l"/>
              </a:tabLst>
              <a:defRPr/>
            </a:pPr>
            <a:endParaRPr lang="en-US" sz="2000" b="1" dirty="0" smtClean="0">
              <a:solidFill>
                <a:srgbClr val="0000FF"/>
              </a:solidFill>
              <a:latin typeface="Courier New" pitchFamily="49" charset="0"/>
              <a:cs typeface="Courier New" pitchFamily="49" charset="0"/>
            </a:endParaRPr>
          </a:p>
          <a:p>
            <a:pPr>
              <a:tabLst>
                <a:tab pos="363538" algn="l"/>
                <a:tab pos="714375" algn="l"/>
                <a:tab pos="1077913" algn="l"/>
              </a:tabLst>
              <a:defRPr/>
            </a:pPr>
            <a:r>
              <a:rPr lang="en-US" sz="2000" b="1" dirty="0" err="1" smtClean="0">
                <a:solidFill>
                  <a:srgbClr val="0000FF"/>
                </a:solidFill>
                <a:latin typeface="Courier New" pitchFamily="49" charset="0"/>
                <a:cs typeface="Courier New" pitchFamily="49" charset="0"/>
              </a:rPr>
              <a:t>int</a:t>
            </a:r>
            <a:r>
              <a:rPr lang="en-US" sz="2000" b="1" dirty="0" smtClean="0">
                <a:latin typeface="Courier New" pitchFamily="49" charset="0"/>
                <a:cs typeface="Courier New" pitchFamily="49" charset="0"/>
              </a:rPr>
              <a:t> </a:t>
            </a:r>
            <a:r>
              <a:rPr lang="en-US" sz="2000" b="1" dirty="0" err="1" smtClean="0">
                <a:latin typeface="Courier New" pitchFamily="49" charset="0"/>
                <a:cs typeface="Courier New" pitchFamily="49" charset="0"/>
              </a:rPr>
              <a:t>countValueRec</a:t>
            </a:r>
            <a:r>
              <a:rPr lang="en-US" sz="2000" b="1" dirty="0" smtClean="0">
                <a:latin typeface="Courier New" pitchFamily="49" charset="0"/>
                <a:cs typeface="Courier New" pitchFamily="49" charset="0"/>
              </a:rPr>
              <a:t>(</a:t>
            </a:r>
            <a:r>
              <a:rPr lang="en-US" sz="2000" b="1" dirty="0" err="1" smtClean="0">
                <a:solidFill>
                  <a:srgbClr val="0000FF"/>
                </a:solidFill>
                <a:latin typeface="Courier New" pitchFamily="49" charset="0"/>
                <a:cs typeface="Courier New" pitchFamily="49" charset="0"/>
              </a:rPr>
              <a:t>int</a:t>
            </a:r>
            <a:r>
              <a:rPr lang="en-US" sz="2000" b="1" dirty="0" smtClean="0">
                <a:latin typeface="Courier New" pitchFamily="49" charset="0"/>
                <a:cs typeface="Courier New" pitchFamily="49" charset="0"/>
              </a:rPr>
              <a:t> value, </a:t>
            </a:r>
            <a:r>
              <a:rPr lang="en-US" sz="2000" b="1" dirty="0" err="1" smtClean="0">
                <a:solidFill>
                  <a:srgbClr val="0000FF"/>
                </a:solidFill>
                <a:latin typeface="Courier New" pitchFamily="49" charset="0"/>
                <a:cs typeface="Courier New" pitchFamily="49" charset="0"/>
              </a:rPr>
              <a:t>int</a:t>
            </a:r>
            <a:r>
              <a:rPr lang="en-US" sz="2000" b="1" dirty="0" smtClean="0">
                <a:latin typeface="Courier New" pitchFamily="49" charset="0"/>
                <a:cs typeface="Courier New" pitchFamily="49" charset="0"/>
              </a:rPr>
              <a:t> </a:t>
            </a:r>
            <a:r>
              <a:rPr lang="en-US" sz="2000" b="1" dirty="0" err="1" smtClean="0">
                <a:latin typeface="Courier New" pitchFamily="49" charset="0"/>
                <a:cs typeface="Courier New" pitchFamily="49" charset="0"/>
              </a:rPr>
              <a:t>arr</a:t>
            </a:r>
            <a:r>
              <a:rPr lang="en-US" sz="2000" b="1" dirty="0" smtClean="0">
                <a:latin typeface="Courier New" pitchFamily="49" charset="0"/>
                <a:cs typeface="Courier New" pitchFamily="49" charset="0"/>
              </a:rPr>
              <a:t>[], </a:t>
            </a:r>
          </a:p>
          <a:p>
            <a:pPr>
              <a:tabLst>
                <a:tab pos="363538" algn="l"/>
                <a:tab pos="714375" algn="l"/>
                <a:tab pos="1077913" algn="l"/>
              </a:tabLst>
              <a:defRPr/>
            </a:pPr>
            <a:r>
              <a:rPr lang="en-US" sz="2000" b="1" dirty="0">
                <a:solidFill>
                  <a:srgbClr val="0000FF"/>
                </a:solidFill>
                <a:latin typeface="Courier New" pitchFamily="49" charset="0"/>
                <a:cs typeface="Courier New" pitchFamily="49" charset="0"/>
              </a:rPr>
              <a:t> </a:t>
            </a:r>
            <a:r>
              <a:rPr lang="en-US" sz="2000" b="1" dirty="0" smtClean="0">
                <a:solidFill>
                  <a:srgbClr val="0000FF"/>
                </a:solidFill>
                <a:latin typeface="Courier New" pitchFamily="49" charset="0"/>
                <a:cs typeface="Courier New" pitchFamily="49" charset="0"/>
              </a:rPr>
              <a:t>                 </a:t>
            </a:r>
            <a:r>
              <a:rPr lang="en-US" sz="2000" b="1" dirty="0" err="1" smtClean="0">
                <a:solidFill>
                  <a:srgbClr val="0000FF"/>
                </a:solidFill>
                <a:latin typeface="Courier New" pitchFamily="49" charset="0"/>
                <a:cs typeface="Courier New" pitchFamily="49" charset="0"/>
              </a:rPr>
              <a:t>int</a:t>
            </a:r>
            <a:r>
              <a:rPr lang="en-US" sz="2000" b="1" dirty="0" smtClean="0">
                <a:latin typeface="Courier New" pitchFamily="49" charset="0"/>
                <a:cs typeface="Courier New" pitchFamily="49" charset="0"/>
              </a:rPr>
              <a:t> size</a:t>
            </a:r>
            <a:r>
              <a:rPr lang="en-US" sz="2000" b="1" dirty="0">
                <a:latin typeface="Courier New" pitchFamily="49" charset="0"/>
                <a:cs typeface="Courier New" pitchFamily="49" charset="0"/>
              </a:rPr>
              <a:t>, </a:t>
            </a:r>
            <a:r>
              <a:rPr lang="en-US" sz="2000" b="1" dirty="0" err="1">
                <a:solidFill>
                  <a:srgbClr val="0000FF"/>
                </a:solidFill>
                <a:latin typeface="Courier New" pitchFamily="49" charset="0"/>
                <a:cs typeface="Courier New" pitchFamily="49" charset="0"/>
              </a:rPr>
              <a:t>int</a:t>
            </a:r>
            <a:r>
              <a:rPr lang="en-US" sz="2000" b="1" dirty="0">
                <a:latin typeface="Courier New" pitchFamily="49" charset="0"/>
                <a:cs typeface="Courier New" pitchFamily="49" charset="0"/>
              </a:rPr>
              <a:t> </a:t>
            </a:r>
            <a:r>
              <a:rPr lang="en-US" sz="2000" b="1" dirty="0" err="1" smtClean="0">
                <a:latin typeface="Courier New" pitchFamily="49" charset="0"/>
                <a:cs typeface="Courier New" pitchFamily="49" charset="0"/>
              </a:rPr>
              <a:t>acc</a:t>
            </a:r>
            <a:r>
              <a:rPr lang="en-US" sz="2000" b="1" dirty="0" smtClean="0">
                <a:latin typeface="Courier New" pitchFamily="49" charset="0"/>
                <a:cs typeface="Courier New" pitchFamily="49" charset="0"/>
              </a:rPr>
              <a:t>) {</a:t>
            </a:r>
          </a:p>
          <a:p>
            <a:pPr>
              <a:tabLst>
                <a:tab pos="363538" algn="l"/>
                <a:tab pos="714375" algn="l"/>
                <a:tab pos="1077913" algn="l"/>
              </a:tabLst>
              <a:defRPr/>
            </a:pPr>
            <a:r>
              <a:rPr lang="en-US" sz="2000" b="1" dirty="0" smtClean="0">
                <a:latin typeface="Courier New" pitchFamily="49" charset="0"/>
                <a:cs typeface="Courier New" pitchFamily="49" charset="0"/>
              </a:rPr>
              <a:t>	</a:t>
            </a:r>
            <a:r>
              <a:rPr lang="en-US" sz="2000" b="1" dirty="0" smtClean="0">
                <a:solidFill>
                  <a:srgbClr val="0000FF"/>
                </a:solidFill>
                <a:latin typeface="Courier New" pitchFamily="49" charset="0"/>
                <a:cs typeface="Courier New" pitchFamily="49" charset="0"/>
              </a:rPr>
              <a:t>if</a:t>
            </a:r>
            <a:r>
              <a:rPr lang="en-US" sz="2000" b="1" dirty="0" smtClean="0">
                <a:latin typeface="Courier New" pitchFamily="49" charset="0"/>
                <a:cs typeface="Courier New" pitchFamily="49" charset="0"/>
              </a:rPr>
              <a:t> (size == </a:t>
            </a:r>
            <a:r>
              <a:rPr lang="en-US" sz="2000" b="1" dirty="0" smtClean="0">
                <a:solidFill>
                  <a:srgbClr val="006600"/>
                </a:solidFill>
                <a:latin typeface="Courier New" pitchFamily="49" charset="0"/>
                <a:cs typeface="Courier New" pitchFamily="49" charset="0"/>
              </a:rPr>
              <a:t>0</a:t>
            </a:r>
            <a:r>
              <a:rPr lang="en-US" sz="2000" b="1" dirty="0" smtClean="0">
                <a:latin typeface="Courier New" pitchFamily="49" charset="0"/>
                <a:cs typeface="Courier New" pitchFamily="49" charset="0"/>
              </a:rPr>
              <a:t>)</a:t>
            </a:r>
          </a:p>
          <a:p>
            <a:pPr>
              <a:tabLst>
                <a:tab pos="363538" algn="l"/>
                <a:tab pos="714375" algn="l"/>
                <a:tab pos="1077913" algn="l"/>
              </a:tabLst>
              <a:defRPr/>
            </a:pPr>
            <a:r>
              <a:rPr lang="en-US" sz="2000" b="1" dirty="0" smtClean="0">
                <a:solidFill>
                  <a:srgbClr val="006600"/>
                </a:solidFill>
                <a:latin typeface="Courier New" pitchFamily="49" charset="0"/>
                <a:cs typeface="Courier New" pitchFamily="49" charset="0"/>
              </a:rPr>
              <a:t>		</a:t>
            </a:r>
            <a:r>
              <a:rPr lang="en-US" sz="2000" b="1" dirty="0" smtClean="0">
                <a:solidFill>
                  <a:srgbClr val="0000FF"/>
                </a:solidFill>
                <a:latin typeface="Courier New" pitchFamily="49" charset="0"/>
                <a:cs typeface="Courier New" pitchFamily="49" charset="0"/>
              </a:rPr>
              <a:t>return </a:t>
            </a:r>
            <a:r>
              <a:rPr lang="en-US" sz="2000" b="1" dirty="0" err="1" smtClean="0">
                <a:solidFill>
                  <a:schemeClr val="tx1"/>
                </a:solidFill>
                <a:latin typeface="Courier New" pitchFamily="49" charset="0"/>
                <a:cs typeface="Courier New" pitchFamily="49" charset="0"/>
              </a:rPr>
              <a:t>acc</a:t>
            </a:r>
            <a:r>
              <a:rPr lang="en-US" sz="2000" b="1" dirty="0" smtClean="0">
                <a:solidFill>
                  <a:srgbClr val="006600"/>
                </a:solidFill>
                <a:latin typeface="Courier New" pitchFamily="49" charset="0"/>
                <a:cs typeface="Courier New" pitchFamily="49" charset="0"/>
              </a:rPr>
              <a:t>;</a:t>
            </a:r>
          </a:p>
          <a:p>
            <a:pPr>
              <a:tabLst>
                <a:tab pos="363538" algn="l"/>
                <a:tab pos="714375" algn="l"/>
                <a:tab pos="1077913" algn="l"/>
              </a:tabLst>
              <a:defRPr/>
            </a:pPr>
            <a:r>
              <a:rPr lang="en-US" sz="2000" b="1" dirty="0" smtClean="0">
                <a:latin typeface="Courier New" pitchFamily="49" charset="0"/>
                <a:cs typeface="Courier New" pitchFamily="49" charset="0"/>
              </a:rPr>
              <a:t>	</a:t>
            </a:r>
            <a:r>
              <a:rPr lang="en-US" sz="2000" b="1" dirty="0" smtClean="0">
                <a:solidFill>
                  <a:srgbClr val="0000FF"/>
                </a:solidFill>
                <a:latin typeface="Courier New" pitchFamily="49" charset="0"/>
                <a:cs typeface="Courier New" pitchFamily="49" charset="0"/>
              </a:rPr>
              <a:t>else</a:t>
            </a:r>
            <a:endParaRPr lang="en-US" sz="2000" b="1" dirty="0">
              <a:latin typeface="Courier New" pitchFamily="49" charset="0"/>
              <a:cs typeface="Courier New" pitchFamily="49" charset="0"/>
            </a:endParaRPr>
          </a:p>
          <a:p>
            <a:pPr>
              <a:tabLst>
                <a:tab pos="363538" algn="l"/>
                <a:tab pos="714375" algn="l"/>
                <a:tab pos="1077913" algn="l"/>
              </a:tabLst>
              <a:defRPr/>
            </a:pPr>
            <a:r>
              <a:rPr lang="en-US" sz="2000" b="1" dirty="0">
                <a:latin typeface="Courier New" pitchFamily="49" charset="0"/>
                <a:cs typeface="Courier New" pitchFamily="49" charset="0"/>
              </a:rPr>
              <a:t>	</a:t>
            </a:r>
            <a:r>
              <a:rPr lang="en-US" sz="2000" b="1" dirty="0" smtClean="0">
                <a:latin typeface="Courier New" pitchFamily="49" charset="0"/>
                <a:cs typeface="Courier New" pitchFamily="49" charset="0"/>
              </a:rPr>
              <a:t>	</a:t>
            </a:r>
            <a:r>
              <a:rPr lang="en-US" sz="2000" b="1" dirty="0" smtClean="0">
                <a:solidFill>
                  <a:srgbClr val="0000FF"/>
                </a:solidFill>
                <a:latin typeface="Courier New" pitchFamily="49" charset="0"/>
                <a:cs typeface="Courier New" pitchFamily="49" charset="0"/>
              </a:rPr>
              <a:t>return</a:t>
            </a:r>
            <a:r>
              <a:rPr lang="en-US" sz="2000" b="1" dirty="0" smtClean="0">
                <a:solidFill>
                  <a:schemeClr val="tx1"/>
                </a:solidFill>
                <a:latin typeface="Courier New" pitchFamily="49" charset="0"/>
                <a:cs typeface="Courier New" pitchFamily="49" charset="0"/>
              </a:rPr>
              <a:t> </a:t>
            </a:r>
            <a:r>
              <a:rPr lang="en-US" sz="2000" b="1" dirty="0" err="1" smtClean="0">
                <a:solidFill>
                  <a:schemeClr val="tx1"/>
                </a:solidFill>
                <a:latin typeface="Courier New" pitchFamily="49" charset="0"/>
                <a:cs typeface="Courier New" pitchFamily="49" charset="0"/>
              </a:rPr>
              <a:t>countValueRec</a:t>
            </a:r>
            <a:r>
              <a:rPr lang="en-US" sz="2000" b="1" dirty="0" smtClean="0">
                <a:solidFill>
                  <a:schemeClr val="tx1"/>
                </a:solidFill>
                <a:latin typeface="Courier New" pitchFamily="49" charset="0"/>
                <a:cs typeface="Courier New" pitchFamily="49" charset="0"/>
              </a:rPr>
              <a:t>(value, </a:t>
            </a:r>
            <a:r>
              <a:rPr lang="en-US" sz="2000" b="1" dirty="0" err="1" smtClean="0">
                <a:solidFill>
                  <a:schemeClr val="tx1"/>
                </a:solidFill>
                <a:latin typeface="Courier New" pitchFamily="49" charset="0"/>
                <a:cs typeface="Courier New" pitchFamily="49" charset="0"/>
              </a:rPr>
              <a:t>arr</a:t>
            </a:r>
            <a:r>
              <a:rPr lang="en-US" sz="2000" b="1" dirty="0" smtClean="0">
                <a:solidFill>
                  <a:schemeClr val="tx1"/>
                </a:solidFill>
                <a:latin typeface="Courier New" pitchFamily="49" charset="0"/>
                <a:cs typeface="Courier New" pitchFamily="49" charset="0"/>
              </a:rPr>
              <a:t>, size-</a:t>
            </a:r>
            <a:r>
              <a:rPr lang="en-US" sz="2000" b="1" dirty="0" smtClean="0">
                <a:solidFill>
                  <a:srgbClr val="006600"/>
                </a:solidFill>
                <a:latin typeface="Courier New" pitchFamily="49" charset="0"/>
                <a:cs typeface="Courier New" pitchFamily="49" charset="0"/>
              </a:rPr>
              <a:t>1,</a:t>
            </a:r>
          </a:p>
          <a:p>
            <a:pPr>
              <a:tabLst>
                <a:tab pos="363538" algn="l"/>
                <a:tab pos="714375" algn="l"/>
                <a:tab pos="1077913" algn="l"/>
              </a:tabLst>
              <a:defRPr/>
            </a:pPr>
            <a:r>
              <a:rPr lang="en-US" sz="2000" b="1" dirty="0" smtClean="0">
                <a:solidFill>
                  <a:srgbClr val="006600"/>
                </a:solidFill>
                <a:latin typeface="Courier New" pitchFamily="49" charset="0"/>
                <a:cs typeface="Courier New" pitchFamily="49" charset="0"/>
              </a:rPr>
              <a:t>                    </a:t>
            </a:r>
            <a:r>
              <a:rPr lang="en-US" sz="2000" b="1" dirty="0">
                <a:solidFill>
                  <a:schemeClr val="tx1"/>
                </a:solidFill>
                <a:latin typeface="Courier New" pitchFamily="49" charset="0"/>
                <a:cs typeface="Courier New" pitchFamily="49" charset="0"/>
              </a:rPr>
              <a:t>(value == </a:t>
            </a:r>
            <a:r>
              <a:rPr lang="en-US" sz="2000" b="1" dirty="0" err="1">
                <a:solidFill>
                  <a:schemeClr val="tx1"/>
                </a:solidFill>
                <a:latin typeface="Courier New" pitchFamily="49" charset="0"/>
                <a:cs typeface="Courier New" pitchFamily="49" charset="0"/>
              </a:rPr>
              <a:t>arr</a:t>
            </a:r>
            <a:r>
              <a:rPr lang="en-US" sz="2000" b="1" dirty="0">
                <a:solidFill>
                  <a:schemeClr val="tx1"/>
                </a:solidFill>
                <a:latin typeface="Courier New" pitchFamily="49" charset="0"/>
                <a:cs typeface="Courier New" pitchFamily="49" charset="0"/>
              </a:rPr>
              <a:t>[size-</a:t>
            </a:r>
            <a:r>
              <a:rPr lang="en-US" sz="2000" b="1" dirty="0">
                <a:solidFill>
                  <a:srgbClr val="006600"/>
                </a:solidFill>
                <a:latin typeface="Courier New" pitchFamily="49" charset="0"/>
                <a:cs typeface="Courier New" pitchFamily="49" charset="0"/>
              </a:rPr>
              <a:t>1</a:t>
            </a:r>
            <a:r>
              <a:rPr lang="en-US" sz="2000" b="1" dirty="0">
                <a:solidFill>
                  <a:schemeClr val="tx1"/>
                </a:solidFill>
                <a:latin typeface="Courier New" pitchFamily="49" charset="0"/>
                <a:cs typeface="Courier New" pitchFamily="49" charset="0"/>
              </a:rPr>
              <a:t>]) </a:t>
            </a:r>
            <a:r>
              <a:rPr lang="en-US" sz="2000" b="1" dirty="0" smtClean="0">
                <a:solidFill>
                  <a:schemeClr val="tx1"/>
                </a:solidFill>
                <a:latin typeface="Courier New" pitchFamily="49" charset="0"/>
                <a:cs typeface="Courier New" pitchFamily="49" charset="0"/>
              </a:rPr>
              <a:t>+ </a:t>
            </a:r>
            <a:r>
              <a:rPr lang="en-US" sz="2000" b="1" dirty="0" err="1" smtClean="0">
                <a:solidFill>
                  <a:schemeClr val="tx1"/>
                </a:solidFill>
                <a:latin typeface="Courier New" pitchFamily="49" charset="0"/>
                <a:cs typeface="Courier New" pitchFamily="49" charset="0"/>
              </a:rPr>
              <a:t>acc</a:t>
            </a:r>
            <a:r>
              <a:rPr lang="en-US" sz="2000" b="1" dirty="0" smtClean="0">
                <a:solidFill>
                  <a:schemeClr val="tx1"/>
                </a:solidFill>
                <a:latin typeface="Courier New" pitchFamily="49" charset="0"/>
                <a:cs typeface="Courier New" pitchFamily="49" charset="0"/>
              </a:rPr>
              <a:t>);</a:t>
            </a:r>
            <a:endParaRPr lang="en-US" sz="2000" b="1" dirty="0" smtClean="0">
              <a:latin typeface="Courier New" pitchFamily="49" charset="0"/>
              <a:cs typeface="Courier New" pitchFamily="49" charset="0"/>
            </a:endParaRPr>
          </a:p>
          <a:p>
            <a:pPr>
              <a:tabLst>
                <a:tab pos="363538" algn="l"/>
                <a:tab pos="714375" algn="l"/>
                <a:tab pos="1077913" algn="l"/>
              </a:tabLst>
              <a:defRPr/>
            </a:pPr>
            <a:r>
              <a:rPr lang="en-US" sz="2000" b="1" dirty="0" smtClean="0">
                <a:latin typeface="Courier New" pitchFamily="49" charset="0"/>
                <a:cs typeface="Courier New" pitchFamily="49" charset="0"/>
              </a:rPr>
              <a:t>}</a:t>
            </a:r>
            <a:endParaRPr lang="en-US" sz="2000" b="1" dirty="0">
              <a:latin typeface="Courier New" pitchFamily="49" charset="0"/>
              <a:cs typeface="Courier New" pitchFamily="49" charset="0"/>
            </a:endParaRPr>
          </a:p>
        </p:txBody>
      </p:sp>
      <p:sp>
        <p:nvSpPr>
          <p:cNvPr id="13" name="Footer Placeholder 6"/>
          <p:cNvSpPr>
            <a:spLocks noGrp="1"/>
          </p:cNvSpPr>
          <p:nvPr>
            <p:ph type="ftr" sz="quarter" idx="10"/>
          </p:nvPr>
        </p:nvSpPr>
        <p:spPr>
          <a:xfrm>
            <a:off x="457200" y="6248400"/>
            <a:ext cx="2895600" cy="457200"/>
          </a:xfrm>
          <a:noFill/>
        </p:spPr>
        <p:txBody>
          <a:bodyPr/>
          <a:lstStyle/>
          <a:p>
            <a:pPr algn="l"/>
            <a:r>
              <a:rPr lang="en-US" sz="1000" dirty="0" smtClean="0">
                <a:latin typeface="Arial" pitchFamily="34" charset="0"/>
                <a:cs typeface="Arial" pitchFamily="34" charset="0"/>
              </a:rPr>
              <a:t>CS1010 (AY2012/3 Semester 1)</a:t>
            </a:r>
          </a:p>
        </p:txBody>
      </p:sp>
    </p:spTree>
    <p:extLst>
      <p:ext uri="{BB962C8B-B14F-4D97-AF65-F5344CB8AC3E}">
        <p14:creationId xmlns:p14="http://schemas.microsoft.com/office/powerpoint/2010/main" val="18110665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dissolve">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457200" y="634624"/>
            <a:ext cx="8229600" cy="892175"/>
          </a:xfrm>
        </p:spPr>
        <p:txBody>
          <a:bodyPr/>
          <a:lstStyle/>
          <a:p>
            <a:r>
              <a:rPr lang="en-US" sz="4000" dirty="0" smtClean="0">
                <a:solidFill>
                  <a:srgbClr val="9933FF"/>
                </a:solidFill>
                <a:latin typeface="Garamond" pitchFamily="18" charset="0"/>
              </a:rPr>
              <a:t>3.4. Ex #4 (take home) : Recursive operations on Array </a:t>
            </a:r>
          </a:p>
        </p:txBody>
      </p:sp>
      <p:sp>
        <p:nvSpPr>
          <p:cNvPr id="40963" name="Rectangle 3"/>
          <p:cNvSpPr>
            <a:spLocks noGrp="1" noChangeArrowheads="1"/>
          </p:cNvSpPr>
          <p:nvPr>
            <p:ph type="body" idx="1"/>
          </p:nvPr>
        </p:nvSpPr>
        <p:spPr>
          <a:xfrm>
            <a:off x="457200" y="1897038"/>
            <a:ext cx="8229600" cy="4403749"/>
          </a:xfrm>
        </p:spPr>
        <p:txBody>
          <a:bodyPr/>
          <a:lstStyle/>
          <a:p>
            <a:pPr>
              <a:spcAft>
                <a:spcPct val="10000"/>
              </a:spcAft>
            </a:pPr>
            <a:r>
              <a:rPr lang="en-US" sz="2800" dirty="0" smtClean="0"/>
              <a:t>Write a program to include a recursive function </a:t>
            </a:r>
          </a:p>
          <a:p>
            <a:pPr lvl="1">
              <a:spcAft>
                <a:spcPct val="10000"/>
              </a:spcAft>
            </a:pPr>
            <a:r>
              <a:rPr lang="en-US" sz="2400" dirty="0" smtClean="0"/>
              <a:t>To sum up all values in an integer array </a:t>
            </a:r>
            <a:r>
              <a:rPr lang="en-US" sz="2000" dirty="0" smtClean="0">
                <a:solidFill>
                  <a:srgbClr val="0000FF"/>
                </a:solidFill>
              </a:rPr>
              <a:t>Week11_sumArray.c</a:t>
            </a:r>
            <a:r>
              <a:rPr lang="en-US" sz="2000" dirty="0" smtClean="0"/>
              <a:t> </a:t>
            </a:r>
            <a:endParaRPr lang="en-US" sz="2400" dirty="0" smtClean="0"/>
          </a:p>
          <a:p>
            <a:pPr lvl="1">
              <a:spcAft>
                <a:spcPct val="10000"/>
              </a:spcAft>
            </a:pPr>
            <a:r>
              <a:rPr lang="en-US" sz="2400" dirty="0" smtClean="0"/>
              <a:t>To find the largest element in a non-empty integer array.</a:t>
            </a:r>
          </a:p>
          <a:p>
            <a:pPr lvl="1">
              <a:spcAft>
                <a:spcPct val="10000"/>
              </a:spcAft>
            </a:pPr>
            <a:r>
              <a:rPr lang="en-US" sz="2400" dirty="0" smtClean="0"/>
              <a:t>To turn [</a:t>
            </a:r>
            <a:r>
              <a:rPr lang="en-US" sz="2400" i="1" dirty="0" smtClean="0"/>
              <a:t>a</a:t>
            </a:r>
            <a:r>
              <a:rPr lang="en-US" sz="2400" i="1" baseline="-25000" dirty="0" smtClean="0"/>
              <a:t>1</a:t>
            </a:r>
            <a:r>
              <a:rPr lang="en-US" sz="2400" i="1" dirty="0" smtClean="0"/>
              <a:t>, … , a</a:t>
            </a:r>
            <a:r>
              <a:rPr lang="en-US" sz="2400" i="1" baseline="-25000" dirty="0" smtClean="0"/>
              <a:t>n</a:t>
            </a:r>
            <a:r>
              <a:rPr lang="en-US" sz="2400" dirty="0" smtClean="0"/>
              <a:t>] into [</a:t>
            </a:r>
            <a:r>
              <a:rPr lang="en-US" sz="2400" i="1" dirty="0" smtClean="0"/>
              <a:t>a</a:t>
            </a:r>
            <a:r>
              <a:rPr lang="en-US" sz="2400" i="1" baseline="-25000" dirty="0" smtClean="0"/>
              <a:t>1</a:t>
            </a:r>
            <a:r>
              <a:rPr lang="en-US" sz="2400" baseline="30000" dirty="0" smtClean="0"/>
              <a:t>2</a:t>
            </a:r>
            <a:r>
              <a:rPr lang="en-US" sz="2400" i="1" dirty="0" smtClean="0"/>
              <a:t>, …, a</a:t>
            </a:r>
            <a:r>
              <a:rPr lang="en-US" sz="2400" baseline="-25000" dirty="0" smtClean="0"/>
              <a:t>n</a:t>
            </a:r>
            <a:r>
              <a:rPr lang="en-US" sz="2400" baseline="30000" dirty="0" smtClean="0"/>
              <a:t>2</a:t>
            </a:r>
            <a:r>
              <a:rPr lang="en-US" sz="2400" dirty="0" smtClean="0"/>
              <a:t>]</a:t>
            </a:r>
          </a:p>
          <a:p>
            <a:pPr lvl="1">
              <a:spcAft>
                <a:spcPct val="10000"/>
              </a:spcAft>
            </a:pPr>
            <a:r>
              <a:rPr lang="en-US" sz="3200" dirty="0" smtClean="0">
                <a:solidFill>
                  <a:srgbClr val="C00000"/>
                </a:solidFill>
              </a:rPr>
              <a:t>♠ ♠</a:t>
            </a:r>
            <a:r>
              <a:rPr lang="en-US" sz="2400" dirty="0" smtClean="0">
                <a:solidFill>
                  <a:srgbClr val="C00000"/>
                </a:solidFill>
              </a:rPr>
              <a:t> </a:t>
            </a:r>
            <a:r>
              <a:rPr lang="en-US" sz="2400" dirty="0" smtClean="0"/>
              <a:t>To find the maximum difference between any two elements in a non-empty integer array (do it in one pass of the array)</a:t>
            </a:r>
          </a:p>
          <a:p>
            <a:pPr lvl="1">
              <a:spcAft>
                <a:spcPct val="10000"/>
              </a:spcAft>
            </a:pPr>
            <a:endParaRPr lang="en-US" sz="2400" dirty="0" smtClean="0"/>
          </a:p>
          <a:p>
            <a:pPr>
              <a:spcAft>
                <a:spcPct val="10000"/>
              </a:spcAft>
            </a:pPr>
            <a:endParaRPr lang="en-US" sz="2800" dirty="0" smtClean="0"/>
          </a:p>
        </p:txBody>
      </p:sp>
      <p:sp>
        <p:nvSpPr>
          <p:cNvPr id="44037" name="Slide Number Placeholder 4"/>
          <p:cNvSpPr>
            <a:spLocks noGrp="1"/>
          </p:cNvSpPr>
          <p:nvPr>
            <p:ph type="sldNum" sz="quarter" idx="11"/>
          </p:nvPr>
        </p:nvSpPr>
        <p:spPr>
          <a:noFill/>
        </p:spPr>
        <p:txBody>
          <a:bodyPr/>
          <a:lstStyle/>
          <a:p>
            <a:r>
              <a:rPr lang="en-US" dirty="0" smtClean="0">
                <a:latin typeface="Arial" pitchFamily="34" charset="0"/>
                <a:cs typeface="Arial" pitchFamily="34" charset="0"/>
              </a:rPr>
              <a:t>Week11 - </a:t>
            </a:r>
            <a:fld id="{FEBB7EF8-91D4-4618-89A8-8CD482BB306C}" type="slidenum">
              <a:rPr lang="en-US" smtClean="0">
                <a:latin typeface="Arial" pitchFamily="34" charset="0"/>
                <a:cs typeface="Arial" pitchFamily="34" charset="0"/>
              </a:rPr>
              <a:pPr/>
              <a:t>36</a:t>
            </a:fld>
            <a:endParaRPr lang="en-US" dirty="0" smtClean="0">
              <a:latin typeface="Arial" pitchFamily="34" charset="0"/>
              <a:cs typeface="Arial" pitchFamily="34" charset="0"/>
            </a:endParaRPr>
          </a:p>
        </p:txBody>
      </p:sp>
      <p:sp>
        <p:nvSpPr>
          <p:cNvPr id="6" name="Footer Placeholder 6"/>
          <p:cNvSpPr>
            <a:spLocks noGrp="1"/>
          </p:cNvSpPr>
          <p:nvPr>
            <p:ph type="ftr" sz="quarter" idx="10"/>
          </p:nvPr>
        </p:nvSpPr>
        <p:spPr>
          <a:xfrm>
            <a:off x="457200" y="6248400"/>
            <a:ext cx="2895600" cy="457200"/>
          </a:xfrm>
          <a:noFill/>
        </p:spPr>
        <p:txBody>
          <a:bodyPr/>
          <a:lstStyle/>
          <a:p>
            <a:pPr algn="l"/>
            <a:r>
              <a:rPr lang="en-US" sz="1000" dirty="0" smtClean="0">
                <a:latin typeface="Arial" pitchFamily="34" charset="0"/>
                <a:cs typeface="Arial" pitchFamily="34" charset="0"/>
              </a:rPr>
              <a:t>CS1010 (AY2012/3 Semester 1)</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0963">
                                            <p:txEl>
                                              <p:pRg st="0" end="0"/>
                                            </p:txEl>
                                          </p:spTgt>
                                        </p:tgtEl>
                                        <p:attrNameLst>
                                          <p:attrName>style.visibility</p:attrName>
                                        </p:attrNameLst>
                                      </p:cBhvr>
                                      <p:to>
                                        <p:strVal val="visible"/>
                                      </p:to>
                                    </p:set>
                                    <p:animEffect transition="in" filter="dissolve">
                                      <p:cBhvr>
                                        <p:cTn id="7" dur="500"/>
                                        <p:tgtEl>
                                          <p:spTgt spid="40963">
                                            <p:txEl>
                                              <p:pRg st="0" end="0"/>
                                            </p:txEl>
                                          </p:spTgt>
                                        </p:tgtEl>
                                      </p:cBhvr>
                                    </p:animEffect>
                                  </p:childTnLst>
                                </p:cTn>
                              </p:par>
                              <p:par>
                                <p:cTn id="8" presetID="9" presetClass="entr" presetSubtype="0" fill="hold" grpId="0" nodeType="withEffect">
                                  <p:stCondLst>
                                    <p:cond delay="0"/>
                                  </p:stCondLst>
                                  <p:childTnLst>
                                    <p:set>
                                      <p:cBhvr>
                                        <p:cTn id="9" dur="1" fill="hold">
                                          <p:stCondLst>
                                            <p:cond delay="0"/>
                                          </p:stCondLst>
                                        </p:cTn>
                                        <p:tgtEl>
                                          <p:spTgt spid="40963">
                                            <p:txEl>
                                              <p:pRg st="1" end="1"/>
                                            </p:txEl>
                                          </p:spTgt>
                                        </p:tgtEl>
                                        <p:attrNameLst>
                                          <p:attrName>style.visibility</p:attrName>
                                        </p:attrNameLst>
                                      </p:cBhvr>
                                      <p:to>
                                        <p:strVal val="visible"/>
                                      </p:to>
                                    </p:set>
                                    <p:animEffect transition="in" filter="dissolve">
                                      <p:cBhvr>
                                        <p:cTn id="10" dur="500"/>
                                        <p:tgtEl>
                                          <p:spTgt spid="40963">
                                            <p:txEl>
                                              <p:pRg st="1" end="1"/>
                                            </p:txEl>
                                          </p:spTgt>
                                        </p:tgtEl>
                                      </p:cBhvr>
                                    </p:animEffect>
                                  </p:childTnLst>
                                </p:cTn>
                              </p:par>
                              <p:par>
                                <p:cTn id="11" presetID="9" presetClass="entr" presetSubtype="0" fill="hold" grpId="0" nodeType="withEffect">
                                  <p:stCondLst>
                                    <p:cond delay="0"/>
                                  </p:stCondLst>
                                  <p:childTnLst>
                                    <p:set>
                                      <p:cBhvr>
                                        <p:cTn id="12" dur="1" fill="hold">
                                          <p:stCondLst>
                                            <p:cond delay="0"/>
                                          </p:stCondLst>
                                        </p:cTn>
                                        <p:tgtEl>
                                          <p:spTgt spid="40963">
                                            <p:txEl>
                                              <p:pRg st="2" end="2"/>
                                            </p:txEl>
                                          </p:spTgt>
                                        </p:tgtEl>
                                        <p:attrNameLst>
                                          <p:attrName>style.visibility</p:attrName>
                                        </p:attrNameLst>
                                      </p:cBhvr>
                                      <p:to>
                                        <p:strVal val="visible"/>
                                      </p:to>
                                    </p:set>
                                    <p:animEffect transition="in" filter="dissolve">
                                      <p:cBhvr>
                                        <p:cTn id="13" dur="500"/>
                                        <p:tgtEl>
                                          <p:spTgt spid="40963">
                                            <p:txEl>
                                              <p:pRg st="2" end="2"/>
                                            </p:txEl>
                                          </p:spTgt>
                                        </p:tgtEl>
                                      </p:cBhvr>
                                    </p:animEffect>
                                  </p:childTnLst>
                                </p:cTn>
                              </p:par>
                              <p:par>
                                <p:cTn id="14" presetID="9" presetClass="entr" presetSubtype="0" fill="hold" grpId="0" nodeType="withEffect">
                                  <p:stCondLst>
                                    <p:cond delay="0"/>
                                  </p:stCondLst>
                                  <p:childTnLst>
                                    <p:set>
                                      <p:cBhvr>
                                        <p:cTn id="15" dur="1" fill="hold">
                                          <p:stCondLst>
                                            <p:cond delay="0"/>
                                          </p:stCondLst>
                                        </p:cTn>
                                        <p:tgtEl>
                                          <p:spTgt spid="40963">
                                            <p:txEl>
                                              <p:pRg st="3" end="3"/>
                                            </p:txEl>
                                          </p:spTgt>
                                        </p:tgtEl>
                                        <p:attrNameLst>
                                          <p:attrName>style.visibility</p:attrName>
                                        </p:attrNameLst>
                                      </p:cBhvr>
                                      <p:to>
                                        <p:strVal val="visible"/>
                                      </p:to>
                                    </p:set>
                                    <p:animEffect transition="in" filter="dissolve">
                                      <p:cBhvr>
                                        <p:cTn id="16" dur="500"/>
                                        <p:tgtEl>
                                          <p:spTgt spid="40963">
                                            <p:txEl>
                                              <p:pRg st="3" end="3"/>
                                            </p:txEl>
                                          </p:spTgt>
                                        </p:tgtEl>
                                      </p:cBhvr>
                                    </p:animEffect>
                                  </p:childTnLst>
                                </p:cTn>
                              </p:par>
                              <p:par>
                                <p:cTn id="17" presetID="9" presetClass="entr" presetSubtype="0" fill="hold" grpId="0" nodeType="withEffect">
                                  <p:stCondLst>
                                    <p:cond delay="0"/>
                                  </p:stCondLst>
                                  <p:childTnLst>
                                    <p:set>
                                      <p:cBhvr>
                                        <p:cTn id="18" dur="1" fill="hold">
                                          <p:stCondLst>
                                            <p:cond delay="0"/>
                                          </p:stCondLst>
                                        </p:cTn>
                                        <p:tgtEl>
                                          <p:spTgt spid="40963">
                                            <p:txEl>
                                              <p:pRg st="4" end="4"/>
                                            </p:txEl>
                                          </p:spTgt>
                                        </p:tgtEl>
                                        <p:attrNameLst>
                                          <p:attrName>style.visibility</p:attrName>
                                        </p:attrNameLst>
                                      </p:cBhvr>
                                      <p:to>
                                        <p:strVal val="visible"/>
                                      </p:to>
                                    </p:set>
                                    <p:animEffect transition="in" filter="dissolve">
                                      <p:cBhvr>
                                        <p:cTn id="19" dur="500"/>
                                        <p:tgtEl>
                                          <p:spTgt spid="4096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63"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sz="4000" dirty="0" smtClean="0">
                <a:solidFill>
                  <a:srgbClr val="9933FF"/>
                </a:solidFill>
                <a:latin typeface="Garamond" pitchFamily="18" charset="0"/>
              </a:rPr>
              <a:t>3.5 Ex #5 (take home) : Candles</a:t>
            </a:r>
          </a:p>
        </p:txBody>
      </p:sp>
      <p:sp>
        <p:nvSpPr>
          <p:cNvPr id="44037" name="Slide Number Placeholder 4"/>
          <p:cNvSpPr>
            <a:spLocks noGrp="1"/>
          </p:cNvSpPr>
          <p:nvPr>
            <p:ph type="sldNum" sz="quarter" idx="11"/>
          </p:nvPr>
        </p:nvSpPr>
        <p:spPr>
          <a:noFill/>
        </p:spPr>
        <p:txBody>
          <a:bodyPr/>
          <a:lstStyle/>
          <a:p>
            <a:r>
              <a:rPr lang="en-US" dirty="0" smtClean="0">
                <a:latin typeface="Arial" pitchFamily="34" charset="0"/>
                <a:cs typeface="Arial" pitchFamily="34" charset="0"/>
              </a:rPr>
              <a:t>Week11 - </a:t>
            </a:r>
            <a:fld id="{FEBB7EF8-91D4-4618-89A8-8CD482BB306C}" type="slidenum">
              <a:rPr lang="en-US" smtClean="0">
                <a:latin typeface="Arial" pitchFamily="34" charset="0"/>
                <a:cs typeface="Arial" pitchFamily="34" charset="0"/>
              </a:rPr>
              <a:pPr/>
              <a:t>37</a:t>
            </a:fld>
            <a:endParaRPr lang="en-US" dirty="0" smtClean="0">
              <a:latin typeface="Arial" pitchFamily="34" charset="0"/>
              <a:cs typeface="Arial" pitchFamily="34" charset="0"/>
            </a:endParaRPr>
          </a:p>
        </p:txBody>
      </p:sp>
      <p:pic>
        <p:nvPicPr>
          <p:cNvPr id="6758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954029" y="1625557"/>
            <a:ext cx="5998902" cy="41942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Box 6"/>
          <p:cNvSpPr txBox="1"/>
          <p:nvPr/>
        </p:nvSpPr>
        <p:spPr>
          <a:xfrm>
            <a:off x="150125" y="3083577"/>
            <a:ext cx="3265638" cy="461665"/>
          </a:xfrm>
          <a:prstGeom prst="rect">
            <a:avLst/>
          </a:prstGeom>
          <a:noFill/>
        </p:spPr>
        <p:txBody>
          <a:bodyPr wrap="none" rtlCol="0">
            <a:spAutoFit/>
          </a:bodyPr>
          <a:lstStyle/>
          <a:p>
            <a:r>
              <a:rPr lang="en-US" sz="2400" b="1" dirty="0" err="1" smtClean="0">
                <a:latin typeface="Cambria" pitchFamily="18" charset="0"/>
              </a:rPr>
              <a:t>int</a:t>
            </a:r>
            <a:r>
              <a:rPr lang="en-US" sz="2400" b="1" dirty="0" smtClean="0">
                <a:latin typeface="Cambria" pitchFamily="18" charset="0"/>
              </a:rPr>
              <a:t> candle(</a:t>
            </a:r>
            <a:r>
              <a:rPr lang="en-US" sz="2400" b="1" dirty="0" err="1" smtClean="0">
                <a:latin typeface="Cambria" pitchFamily="18" charset="0"/>
              </a:rPr>
              <a:t>int</a:t>
            </a:r>
            <a:r>
              <a:rPr lang="en-US" sz="2400" b="1" dirty="0" smtClean="0">
                <a:latin typeface="Cambria" pitchFamily="18" charset="0"/>
              </a:rPr>
              <a:t> n, </a:t>
            </a:r>
            <a:r>
              <a:rPr lang="en-US" sz="2400" b="1" dirty="0" err="1" smtClean="0">
                <a:latin typeface="Cambria" pitchFamily="18" charset="0"/>
              </a:rPr>
              <a:t>int</a:t>
            </a:r>
            <a:r>
              <a:rPr lang="en-US" sz="2400" b="1" dirty="0" smtClean="0">
                <a:latin typeface="Cambria" pitchFamily="18" charset="0"/>
              </a:rPr>
              <a:t> k)</a:t>
            </a:r>
          </a:p>
        </p:txBody>
      </p:sp>
      <p:sp>
        <p:nvSpPr>
          <p:cNvPr id="8" name="TextBox 7"/>
          <p:cNvSpPr txBox="1"/>
          <p:nvPr/>
        </p:nvSpPr>
        <p:spPr>
          <a:xfrm>
            <a:off x="222901" y="3842304"/>
            <a:ext cx="1891865" cy="1200329"/>
          </a:xfrm>
          <a:prstGeom prst="rect">
            <a:avLst/>
          </a:prstGeom>
          <a:noFill/>
        </p:spPr>
        <p:txBody>
          <a:bodyPr wrap="none" rtlCol="0">
            <a:spAutoFit/>
          </a:bodyPr>
          <a:lstStyle/>
          <a:p>
            <a:r>
              <a:rPr lang="en-US" sz="2400" b="1" dirty="0" smtClean="0">
                <a:latin typeface="Cambria" pitchFamily="18" charset="0"/>
              </a:rPr>
              <a:t>Base case:    </a:t>
            </a:r>
          </a:p>
          <a:p>
            <a:endParaRPr lang="en-US" sz="2400" b="1" dirty="0" smtClean="0">
              <a:latin typeface="Cambria" pitchFamily="18" charset="0"/>
            </a:endParaRPr>
          </a:p>
          <a:p>
            <a:endParaRPr lang="en-US" sz="2400" b="1" dirty="0">
              <a:latin typeface="Cambria" pitchFamily="18" charset="0"/>
            </a:endParaRPr>
          </a:p>
        </p:txBody>
      </p:sp>
      <p:sp>
        <p:nvSpPr>
          <p:cNvPr id="9" name="TextBox 8"/>
          <p:cNvSpPr txBox="1"/>
          <p:nvPr/>
        </p:nvSpPr>
        <p:spPr>
          <a:xfrm>
            <a:off x="159836" y="5366304"/>
            <a:ext cx="2601994" cy="1200329"/>
          </a:xfrm>
          <a:prstGeom prst="rect">
            <a:avLst/>
          </a:prstGeom>
          <a:noFill/>
        </p:spPr>
        <p:txBody>
          <a:bodyPr wrap="none" rtlCol="0">
            <a:spAutoFit/>
          </a:bodyPr>
          <a:lstStyle/>
          <a:p>
            <a:r>
              <a:rPr lang="en-US" sz="2400" b="1" dirty="0" smtClean="0">
                <a:latin typeface="Cambria" pitchFamily="18" charset="0"/>
              </a:rPr>
              <a:t>Recursive case:    </a:t>
            </a:r>
          </a:p>
          <a:p>
            <a:endParaRPr lang="en-US" sz="2400" b="1" dirty="0" smtClean="0">
              <a:latin typeface="Cambria" pitchFamily="18" charset="0"/>
            </a:endParaRPr>
          </a:p>
          <a:p>
            <a:endParaRPr lang="en-US" sz="2400" b="1" dirty="0">
              <a:latin typeface="Cambria" pitchFamily="18" charset="0"/>
            </a:endParaRPr>
          </a:p>
        </p:txBody>
      </p:sp>
      <p:sp>
        <p:nvSpPr>
          <p:cNvPr id="10" name="Footer Placeholder 6"/>
          <p:cNvSpPr>
            <a:spLocks noGrp="1"/>
          </p:cNvSpPr>
          <p:nvPr>
            <p:ph type="ftr" sz="quarter" idx="10"/>
          </p:nvPr>
        </p:nvSpPr>
        <p:spPr>
          <a:xfrm>
            <a:off x="457200" y="6248400"/>
            <a:ext cx="2895600" cy="457200"/>
          </a:xfrm>
          <a:noFill/>
        </p:spPr>
        <p:txBody>
          <a:bodyPr/>
          <a:lstStyle/>
          <a:p>
            <a:pPr algn="l"/>
            <a:r>
              <a:rPr lang="en-US" sz="1000" dirty="0" smtClean="0">
                <a:latin typeface="Arial" pitchFamily="34" charset="0"/>
                <a:cs typeface="Arial" pitchFamily="34" charset="0"/>
              </a:rPr>
              <a:t>CS1010 (AY2012/3 Semester 1)</a:t>
            </a:r>
          </a:p>
        </p:txBody>
      </p:sp>
    </p:spTree>
    <p:extLst>
      <p:ext uri="{BB962C8B-B14F-4D97-AF65-F5344CB8AC3E}">
        <p14:creationId xmlns:p14="http://schemas.microsoft.com/office/powerpoint/2010/main" val="478869640"/>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457200" y="634620"/>
            <a:ext cx="8229600" cy="892175"/>
          </a:xfrm>
        </p:spPr>
        <p:txBody>
          <a:bodyPr/>
          <a:lstStyle/>
          <a:p>
            <a:r>
              <a:rPr lang="en-US" sz="4000" dirty="0" smtClean="0">
                <a:solidFill>
                  <a:srgbClr val="9933FF"/>
                </a:solidFill>
                <a:latin typeface="Garamond" pitchFamily="18" charset="0"/>
              </a:rPr>
              <a:t>3.6 Ex #6 (take-home): Counting Change</a:t>
            </a:r>
          </a:p>
        </p:txBody>
      </p:sp>
      <p:sp>
        <p:nvSpPr>
          <p:cNvPr id="40963" name="Rectangle 3"/>
          <p:cNvSpPr>
            <a:spLocks noGrp="1" noChangeArrowheads="1"/>
          </p:cNvSpPr>
          <p:nvPr>
            <p:ph type="body" idx="1"/>
          </p:nvPr>
        </p:nvSpPr>
        <p:spPr>
          <a:xfrm>
            <a:off x="457200" y="1883390"/>
            <a:ext cx="8229600" cy="4417397"/>
          </a:xfrm>
        </p:spPr>
        <p:txBody>
          <a:bodyPr/>
          <a:lstStyle/>
          <a:p>
            <a:pPr>
              <a:spcAft>
                <a:spcPct val="10000"/>
              </a:spcAft>
            </a:pPr>
            <a:r>
              <a:rPr lang="en-US" sz="2400" b="1" dirty="0" smtClean="0">
                <a:solidFill>
                  <a:srgbClr val="0070C0"/>
                </a:solidFill>
              </a:rPr>
              <a:t>How many different ways can we make change to $1.00, given 50¢, 20¢, 10¢, 5¢ and 1¢ coins?</a:t>
            </a:r>
          </a:p>
          <a:p>
            <a:r>
              <a:rPr lang="en-US" sz="2800" b="1" dirty="0" smtClean="0">
                <a:solidFill>
                  <a:srgbClr val="7030A0"/>
                </a:solidFill>
              </a:rPr>
              <a:t>Possible ways:</a:t>
            </a:r>
          </a:p>
          <a:p>
            <a:pPr lvl="2"/>
            <a:r>
              <a:rPr lang="en-US" b="1" dirty="0" smtClean="0">
                <a:solidFill>
                  <a:srgbClr val="7030A0"/>
                </a:solidFill>
              </a:rPr>
              <a:t>50¢, 20¢, 20¢, 5¢, 1¢, 1¢, 1¢, 1¢, 1¢</a:t>
            </a:r>
          </a:p>
          <a:p>
            <a:pPr lvl="2"/>
            <a:r>
              <a:rPr lang="en-US" b="1" dirty="0" smtClean="0">
                <a:solidFill>
                  <a:srgbClr val="7030A0"/>
                </a:solidFill>
              </a:rPr>
              <a:t>50¢, 50¢</a:t>
            </a:r>
          </a:p>
          <a:p>
            <a:pPr lvl="2"/>
            <a:r>
              <a:rPr lang="en-US" b="1" dirty="0" smtClean="0">
                <a:solidFill>
                  <a:srgbClr val="7030A0"/>
                </a:solidFill>
              </a:rPr>
              <a:t>20¢, 20¢, 20¢, 10¢, 10¢, 5¢, 5¢</a:t>
            </a:r>
          </a:p>
          <a:p>
            <a:pPr lvl="2"/>
            <a:r>
              <a:rPr lang="en-US" b="1" dirty="0" smtClean="0">
                <a:solidFill>
                  <a:srgbClr val="7030A0"/>
                </a:solidFill>
              </a:rPr>
              <a:t>…</a:t>
            </a:r>
          </a:p>
          <a:p>
            <a:pPr marL="0" indent="0">
              <a:spcAft>
                <a:spcPct val="10000"/>
              </a:spcAft>
              <a:buNone/>
            </a:pPr>
            <a:r>
              <a:rPr lang="en-US" sz="2400" b="1" dirty="0" smtClean="0"/>
              <a:t>Ex: Write cc(</a:t>
            </a:r>
            <a:r>
              <a:rPr lang="en-US" sz="2400" b="1" i="1" dirty="0" smtClean="0"/>
              <a:t>amount</a:t>
            </a:r>
            <a:r>
              <a:rPr lang="en-US" sz="2400" b="1" dirty="0" smtClean="0"/>
              <a:t>) to return the different number of ways we can make change to</a:t>
            </a:r>
            <a:r>
              <a:rPr lang="en-US" sz="2400" b="1" i="1" dirty="0" smtClean="0"/>
              <a:t> amount</a:t>
            </a:r>
          </a:p>
        </p:txBody>
      </p:sp>
      <p:sp>
        <p:nvSpPr>
          <p:cNvPr id="44037" name="Slide Number Placeholder 4"/>
          <p:cNvSpPr>
            <a:spLocks noGrp="1"/>
          </p:cNvSpPr>
          <p:nvPr>
            <p:ph type="sldNum" sz="quarter" idx="11"/>
          </p:nvPr>
        </p:nvSpPr>
        <p:spPr>
          <a:noFill/>
        </p:spPr>
        <p:txBody>
          <a:bodyPr/>
          <a:lstStyle/>
          <a:p>
            <a:r>
              <a:rPr lang="en-US" dirty="0" smtClean="0">
                <a:latin typeface="Arial" pitchFamily="34" charset="0"/>
                <a:cs typeface="Arial" pitchFamily="34" charset="0"/>
              </a:rPr>
              <a:t>Week11 - </a:t>
            </a:r>
            <a:fld id="{FEBB7EF8-91D4-4618-89A8-8CD482BB306C}" type="slidenum">
              <a:rPr lang="en-US" smtClean="0">
                <a:latin typeface="Arial" pitchFamily="34" charset="0"/>
                <a:cs typeface="Arial" pitchFamily="34" charset="0"/>
              </a:rPr>
              <a:pPr/>
              <a:t>38</a:t>
            </a:fld>
            <a:endParaRPr lang="en-US" dirty="0" smtClean="0">
              <a:latin typeface="Arial" pitchFamily="34" charset="0"/>
              <a:cs typeface="Arial" pitchFamily="34" charset="0"/>
            </a:endParaRPr>
          </a:p>
        </p:txBody>
      </p:sp>
      <p:sp>
        <p:nvSpPr>
          <p:cNvPr id="6" name="Footer Placeholder 6"/>
          <p:cNvSpPr>
            <a:spLocks noGrp="1"/>
          </p:cNvSpPr>
          <p:nvPr>
            <p:ph type="ftr" sz="quarter" idx="10"/>
          </p:nvPr>
        </p:nvSpPr>
        <p:spPr>
          <a:xfrm>
            <a:off x="457200" y="6248400"/>
            <a:ext cx="2895600" cy="457200"/>
          </a:xfrm>
          <a:noFill/>
        </p:spPr>
        <p:txBody>
          <a:bodyPr/>
          <a:lstStyle/>
          <a:p>
            <a:pPr algn="l"/>
            <a:r>
              <a:rPr lang="en-US" sz="1000" dirty="0" smtClean="0">
                <a:latin typeface="Arial" pitchFamily="34" charset="0"/>
                <a:cs typeface="Arial" pitchFamily="34" charset="0"/>
              </a:rPr>
              <a:t>CS1010 (AY2012/3 Semester 1)</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0963">
                                            <p:txEl>
                                              <p:pRg st="1" end="1"/>
                                            </p:txEl>
                                          </p:spTgt>
                                        </p:tgtEl>
                                        <p:attrNameLst>
                                          <p:attrName>style.visibility</p:attrName>
                                        </p:attrNameLst>
                                      </p:cBhvr>
                                      <p:to>
                                        <p:strVal val="visible"/>
                                      </p:to>
                                    </p:set>
                                    <p:animEffect transition="in" filter="dissolve">
                                      <p:cBhvr>
                                        <p:cTn id="7" dur="500"/>
                                        <p:tgtEl>
                                          <p:spTgt spid="40963">
                                            <p:txEl>
                                              <p:pRg st="1" end="1"/>
                                            </p:txEl>
                                          </p:spTgt>
                                        </p:tgtEl>
                                      </p:cBhvr>
                                    </p:animEffect>
                                  </p:childTnLst>
                                </p:cTn>
                              </p:par>
                              <p:par>
                                <p:cTn id="8" presetID="9" presetClass="entr" presetSubtype="0" fill="hold" grpId="0" nodeType="withEffect">
                                  <p:stCondLst>
                                    <p:cond delay="0"/>
                                  </p:stCondLst>
                                  <p:childTnLst>
                                    <p:set>
                                      <p:cBhvr>
                                        <p:cTn id="9" dur="1" fill="hold">
                                          <p:stCondLst>
                                            <p:cond delay="0"/>
                                          </p:stCondLst>
                                        </p:cTn>
                                        <p:tgtEl>
                                          <p:spTgt spid="40963">
                                            <p:txEl>
                                              <p:pRg st="2" end="2"/>
                                            </p:txEl>
                                          </p:spTgt>
                                        </p:tgtEl>
                                        <p:attrNameLst>
                                          <p:attrName>style.visibility</p:attrName>
                                        </p:attrNameLst>
                                      </p:cBhvr>
                                      <p:to>
                                        <p:strVal val="visible"/>
                                      </p:to>
                                    </p:set>
                                    <p:animEffect transition="in" filter="dissolve">
                                      <p:cBhvr>
                                        <p:cTn id="10" dur="500"/>
                                        <p:tgtEl>
                                          <p:spTgt spid="40963">
                                            <p:txEl>
                                              <p:pRg st="2" end="2"/>
                                            </p:txEl>
                                          </p:spTgt>
                                        </p:tgtEl>
                                      </p:cBhvr>
                                    </p:animEffect>
                                  </p:childTnLst>
                                </p:cTn>
                              </p:par>
                              <p:par>
                                <p:cTn id="11" presetID="9" presetClass="entr" presetSubtype="0" fill="hold" grpId="0" nodeType="withEffect">
                                  <p:stCondLst>
                                    <p:cond delay="0"/>
                                  </p:stCondLst>
                                  <p:childTnLst>
                                    <p:set>
                                      <p:cBhvr>
                                        <p:cTn id="12" dur="1" fill="hold">
                                          <p:stCondLst>
                                            <p:cond delay="0"/>
                                          </p:stCondLst>
                                        </p:cTn>
                                        <p:tgtEl>
                                          <p:spTgt spid="40963">
                                            <p:txEl>
                                              <p:pRg st="3" end="3"/>
                                            </p:txEl>
                                          </p:spTgt>
                                        </p:tgtEl>
                                        <p:attrNameLst>
                                          <p:attrName>style.visibility</p:attrName>
                                        </p:attrNameLst>
                                      </p:cBhvr>
                                      <p:to>
                                        <p:strVal val="visible"/>
                                      </p:to>
                                    </p:set>
                                    <p:animEffect transition="in" filter="dissolve">
                                      <p:cBhvr>
                                        <p:cTn id="13" dur="500"/>
                                        <p:tgtEl>
                                          <p:spTgt spid="40963">
                                            <p:txEl>
                                              <p:pRg st="3" end="3"/>
                                            </p:txEl>
                                          </p:spTgt>
                                        </p:tgtEl>
                                      </p:cBhvr>
                                    </p:animEffect>
                                  </p:childTnLst>
                                </p:cTn>
                              </p:par>
                              <p:par>
                                <p:cTn id="14" presetID="9" presetClass="entr" presetSubtype="0" fill="hold" grpId="0" nodeType="withEffect">
                                  <p:stCondLst>
                                    <p:cond delay="0"/>
                                  </p:stCondLst>
                                  <p:childTnLst>
                                    <p:set>
                                      <p:cBhvr>
                                        <p:cTn id="15" dur="1" fill="hold">
                                          <p:stCondLst>
                                            <p:cond delay="0"/>
                                          </p:stCondLst>
                                        </p:cTn>
                                        <p:tgtEl>
                                          <p:spTgt spid="40963">
                                            <p:txEl>
                                              <p:pRg st="4" end="4"/>
                                            </p:txEl>
                                          </p:spTgt>
                                        </p:tgtEl>
                                        <p:attrNameLst>
                                          <p:attrName>style.visibility</p:attrName>
                                        </p:attrNameLst>
                                      </p:cBhvr>
                                      <p:to>
                                        <p:strVal val="visible"/>
                                      </p:to>
                                    </p:set>
                                    <p:animEffect transition="in" filter="dissolve">
                                      <p:cBhvr>
                                        <p:cTn id="16" dur="500"/>
                                        <p:tgtEl>
                                          <p:spTgt spid="40963">
                                            <p:txEl>
                                              <p:pRg st="4" end="4"/>
                                            </p:txEl>
                                          </p:spTgt>
                                        </p:tgtEl>
                                      </p:cBhvr>
                                    </p:animEffect>
                                  </p:childTnLst>
                                </p:cTn>
                              </p:par>
                              <p:par>
                                <p:cTn id="17" presetID="9" presetClass="entr" presetSubtype="0" fill="hold" grpId="0" nodeType="withEffect">
                                  <p:stCondLst>
                                    <p:cond delay="0"/>
                                  </p:stCondLst>
                                  <p:childTnLst>
                                    <p:set>
                                      <p:cBhvr>
                                        <p:cTn id="18" dur="1" fill="hold">
                                          <p:stCondLst>
                                            <p:cond delay="0"/>
                                          </p:stCondLst>
                                        </p:cTn>
                                        <p:tgtEl>
                                          <p:spTgt spid="40963">
                                            <p:txEl>
                                              <p:pRg st="5" end="5"/>
                                            </p:txEl>
                                          </p:spTgt>
                                        </p:tgtEl>
                                        <p:attrNameLst>
                                          <p:attrName>style.visibility</p:attrName>
                                        </p:attrNameLst>
                                      </p:cBhvr>
                                      <p:to>
                                        <p:strVal val="visible"/>
                                      </p:to>
                                    </p:set>
                                    <p:animEffect transition="in" filter="dissolve">
                                      <p:cBhvr>
                                        <p:cTn id="19" dur="500"/>
                                        <p:tgtEl>
                                          <p:spTgt spid="40963">
                                            <p:txEl>
                                              <p:pRg st="5" end="5"/>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9" presetClass="entr" presetSubtype="0" fill="hold" grpId="0" nodeType="clickEffect">
                                  <p:stCondLst>
                                    <p:cond delay="0"/>
                                  </p:stCondLst>
                                  <p:childTnLst>
                                    <p:set>
                                      <p:cBhvr>
                                        <p:cTn id="23" dur="1" fill="hold">
                                          <p:stCondLst>
                                            <p:cond delay="0"/>
                                          </p:stCondLst>
                                        </p:cTn>
                                        <p:tgtEl>
                                          <p:spTgt spid="40963">
                                            <p:txEl>
                                              <p:pRg st="6" end="6"/>
                                            </p:txEl>
                                          </p:spTgt>
                                        </p:tgtEl>
                                        <p:attrNameLst>
                                          <p:attrName>style.visibility</p:attrName>
                                        </p:attrNameLst>
                                      </p:cBhvr>
                                      <p:to>
                                        <p:strVal val="visible"/>
                                      </p:to>
                                    </p:set>
                                    <p:animEffect transition="in" filter="dissolve">
                                      <p:cBhvr>
                                        <p:cTn id="24" dur="500"/>
                                        <p:tgtEl>
                                          <p:spTgt spid="4096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63" grpId="0" uiExpand="1"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457200" y="457200"/>
            <a:ext cx="8229600" cy="892175"/>
          </a:xfrm>
        </p:spPr>
        <p:txBody>
          <a:bodyPr/>
          <a:lstStyle/>
          <a:p>
            <a:r>
              <a:rPr lang="en-US" sz="4000" dirty="0" smtClean="0">
                <a:solidFill>
                  <a:srgbClr val="9933FF"/>
                </a:solidFill>
                <a:latin typeface="Garamond" pitchFamily="18" charset="0"/>
              </a:rPr>
              <a:t>3.6 Counting Change: Think recursively</a:t>
            </a:r>
          </a:p>
        </p:txBody>
      </p:sp>
      <p:sp>
        <p:nvSpPr>
          <p:cNvPr id="40963" name="Rectangle 3"/>
          <p:cNvSpPr>
            <a:spLocks noGrp="1" noChangeArrowheads="1"/>
          </p:cNvSpPr>
          <p:nvPr>
            <p:ph type="body" idx="1"/>
          </p:nvPr>
        </p:nvSpPr>
        <p:spPr>
          <a:xfrm>
            <a:off x="457200" y="1449388"/>
            <a:ext cx="8229600" cy="4851400"/>
          </a:xfrm>
        </p:spPr>
        <p:txBody>
          <a:bodyPr/>
          <a:lstStyle/>
          <a:p>
            <a:pPr>
              <a:spcAft>
                <a:spcPct val="10000"/>
              </a:spcAft>
            </a:pPr>
            <a:r>
              <a:rPr lang="en-US" sz="2800" b="1" dirty="0" smtClean="0">
                <a:solidFill>
                  <a:srgbClr val="0070C0"/>
                </a:solidFill>
              </a:rPr>
              <a:t>How many different ways can we make change to $1.00, given 50¢, 20¢, 10¢, 5¢ and 1¢ coins?</a:t>
            </a:r>
          </a:p>
          <a:p>
            <a:r>
              <a:rPr lang="en-US" sz="2800" b="1" dirty="0" smtClean="0">
                <a:solidFill>
                  <a:schemeClr val="tx2">
                    <a:lumMod val="75000"/>
                  </a:schemeClr>
                </a:solidFill>
              </a:rPr>
              <a:t>Recursive case</a:t>
            </a:r>
          </a:p>
          <a:p>
            <a:pPr lvl="1">
              <a:buNone/>
            </a:pPr>
            <a:r>
              <a:rPr lang="en-US" b="1" dirty="0" smtClean="0">
                <a:solidFill>
                  <a:schemeClr val="tx2">
                    <a:lumMod val="75000"/>
                  </a:schemeClr>
                </a:solidFill>
                <a:latin typeface="Times New Roman" pitchFamily="18" charset="0"/>
                <a:cs typeface="Times New Roman" pitchFamily="18" charset="0"/>
              </a:rPr>
              <a:t>	Number of ways to change amount </a:t>
            </a:r>
            <a:r>
              <a:rPr lang="en-US" b="1" i="1" dirty="0" smtClean="0">
                <a:solidFill>
                  <a:schemeClr val="tx2">
                    <a:lumMod val="75000"/>
                  </a:schemeClr>
                </a:solidFill>
                <a:latin typeface="Times New Roman" pitchFamily="18" charset="0"/>
                <a:cs typeface="Times New Roman" pitchFamily="18" charset="0"/>
              </a:rPr>
              <a:t>a</a:t>
            </a:r>
            <a:r>
              <a:rPr lang="en-US" b="1" dirty="0" smtClean="0">
                <a:solidFill>
                  <a:schemeClr val="tx2">
                    <a:lumMod val="75000"/>
                  </a:schemeClr>
                </a:solidFill>
                <a:latin typeface="Times New Roman" pitchFamily="18" charset="0"/>
                <a:cs typeface="Times New Roman" pitchFamily="18" charset="0"/>
              </a:rPr>
              <a:t> using </a:t>
            </a:r>
            <a:r>
              <a:rPr lang="en-US" b="1" i="1" dirty="0" smtClean="0">
                <a:solidFill>
                  <a:schemeClr val="tx2">
                    <a:lumMod val="75000"/>
                  </a:schemeClr>
                </a:solidFill>
                <a:latin typeface="Times New Roman" pitchFamily="18" charset="0"/>
                <a:cs typeface="Times New Roman" pitchFamily="18" charset="0"/>
              </a:rPr>
              <a:t>n </a:t>
            </a:r>
            <a:r>
              <a:rPr lang="en-US" b="1" dirty="0" smtClean="0">
                <a:solidFill>
                  <a:schemeClr val="tx2">
                    <a:lumMod val="75000"/>
                  </a:schemeClr>
                </a:solidFill>
                <a:latin typeface="Times New Roman" pitchFamily="18" charset="0"/>
                <a:cs typeface="Times New Roman" pitchFamily="18" charset="0"/>
              </a:rPr>
              <a:t>kinds of coins = </a:t>
            </a:r>
          </a:p>
          <a:p>
            <a:pPr lvl="2">
              <a:buNone/>
            </a:pPr>
            <a:r>
              <a:rPr lang="en-US" b="1" dirty="0" smtClean="0">
                <a:solidFill>
                  <a:schemeClr val="tx2">
                    <a:lumMod val="75000"/>
                  </a:schemeClr>
                </a:solidFill>
                <a:latin typeface="Times New Roman" pitchFamily="18" charset="0"/>
                <a:cs typeface="Times New Roman" pitchFamily="18" charset="0"/>
              </a:rPr>
              <a:t>	Number of ways to change amount </a:t>
            </a:r>
            <a:r>
              <a:rPr lang="en-US" b="1" i="1" dirty="0" smtClean="0">
                <a:solidFill>
                  <a:schemeClr val="tx2">
                    <a:lumMod val="75000"/>
                  </a:schemeClr>
                </a:solidFill>
                <a:latin typeface="Times New Roman" pitchFamily="18" charset="0"/>
                <a:cs typeface="Times New Roman" pitchFamily="18" charset="0"/>
              </a:rPr>
              <a:t>a – d </a:t>
            </a:r>
            <a:r>
              <a:rPr lang="en-US" b="1" dirty="0" smtClean="0">
                <a:solidFill>
                  <a:schemeClr val="tx2">
                    <a:lumMod val="75000"/>
                  </a:schemeClr>
                </a:solidFill>
                <a:latin typeface="Times New Roman" pitchFamily="18" charset="0"/>
                <a:cs typeface="Times New Roman" pitchFamily="18" charset="0"/>
              </a:rPr>
              <a:t>using all </a:t>
            </a:r>
            <a:r>
              <a:rPr lang="en-US" b="1" i="1" dirty="0" smtClean="0">
                <a:solidFill>
                  <a:schemeClr val="tx2">
                    <a:lumMod val="75000"/>
                  </a:schemeClr>
                </a:solidFill>
                <a:latin typeface="Times New Roman" pitchFamily="18" charset="0"/>
                <a:cs typeface="Times New Roman" pitchFamily="18" charset="0"/>
              </a:rPr>
              <a:t>n </a:t>
            </a:r>
            <a:r>
              <a:rPr lang="en-US" b="1" dirty="0" smtClean="0">
                <a:solidFill>
                  <a:schemeClr val="tx2">
                    <a:lumMod val="75000"/>
                  </a:schemeClr>
                </a:solidFill>
                <a:latin typeface="Times New Roman" pitchFamily="18" charset="0"/>
                <a:cs typeface="Times New Roman" pitchFamily="18" charset="0"/>
              </a:rPr>
              <a:t>kinds of coins, where </a:t>
            </a:r>
            <a:r>
              <a:rPr lang="en-US" b="1" i="1" dirty="0" smtClean="0">
                <a:solidFill>
                  <a:schemeClr val="tx2">
                    <a:lumMod val="75000"/>
                  </a:schemeClr>
                </a:solidFill>
                <a:latin typeface="Times New Roman" pitchFamily="18" charset="0"/>
                <a:cs typeface="Times New Roman" pitchFamily="18" charset="0"/>
              </a:rPr>
              <a:t>d </a:t>
            </a:r>
            <a:r>
              <a:rPr lang="en-US" b="1" dirty="0" smtClean="0">
                <a:solidFill>
                  <a:schemeClr val="tx2">
                    <a:lumMod val="75000"/>
                  </a:schemeClr>
                </a:solidFill>
                <a:latin typeface="Times New Roman" pitchFamily="18" charset="0"/>
                <a:cs typeface="Times New Roman" pitchFamily="18" charset="0"/>
              </a:rPr>
              <a:t>is the denomination of the first kind of coin</a:t>
            </a:r>
          </a:p>
          <a:p>
            <a:pPr lvl="2">
              <a:buNone/>
            </a:pPr>
            <a:r>
              <a:rPr lang="en-US" b="1" dirty="0" smtClean="0">
                <a:solidFill>
                  <a:schemeClr val="tx2">
                    <a:lumMod val="75000"/>
                  </a:schemeClr>
                </a:solidFill>
                <a:latin typeface="Times New Roman" pitchFamily="18" charset="0"/>
                <a:cs typeface="Times New Roman" pitchFamily="18" charset="0"/>
              </a:rPr>
              <a:t>+	Number of ways to change amount </a:t>
            </a:r>
            <a:r>
              <a:rPr lang="en-US" b="1" i="1" dirty="0" smtClean="0">
                <a:solidFill>
                  <a:schemeClr val="tx2">
                    <a:lumMod val="75000"/>
                  </a:schemeClr>
                </a:solidFill>
                <a:latin typeface="Times New Roman" pitchFamily="18" charset="0"/>
                <a:cs typeface="Times New Roman" pitchFamily="18" charset="0"/>
              </a:rPr>
              <a:t>a </a:t>
            </a:r>
            <a:r>
              <a:rPr lang="en-US" b="1" dirty="0" smtClean="0">
                <a:solidFill>
                  <a:schemeClr val="tx2">
                    <a:lumMod val="75000"/>
                  </a:schemeClr>
                </a:solidFill>
                <a:latin typeface="Times New Roman" pitchFamily="18" charset="0"/>
                <a:cs typeface="Times New Roman" pitchFamily="18" charset="0"/>
              </a:rPr>
              <a:t>using all but the first kind of coin</a:t>
            </a:r>
            <a:endParaRPr lang="en-US" sz="2800" b="1" dirty="0" smtClean="0">
              <a:solidFill>
                <a:srgbClr val="0070C0"/>
              </a:solidFill>
            </a:endParaRPr>
          </a:p>
        </p:txBody>
      </p:sp>
      <p:sp>
        <p:nvSpPr>
          <p:cNvPr id="44037" name="Slide Number Placeholder 4"/>
          <p:cNvSpPr>
            <a:spLocks noGrp="1"/>
          </p:cNvSpPr>
          <p:nvPr>
            <p:ph type="sldNum" sz="quarter" idx="11"/>
          </p:nvPr>
        </p:nvSpPr>
        <p:spPr>
          <a:noFill/>
        </p:spPr>
        <p:txBody>
          <a:bodyPr/>
          <a:lstStyle/>
          <a:p>
            <a:r>
              <a:rPr lang="en-US" dirty="0" smtClean="0">
                <a:latin typeface="Arial" pitchFamily="34" charset="0"/>
                <a:cs typeface="Arial" pitchFamily="34" charset="0"/>
              </a:rPr>
              <a:t>Week11 - </a:t>
            </a:r>
            <a:fld id="{FEBB7EF8-91D4-4618-89A8-8CD482BB306C}" type="slidenum">
              <a:rPr lang="en-US" smtClean="0">
                <a:latin typeface="Arial" pitchFamily="34" charset="0"/>
                <a:cs typeface="Arial" pitchFamily="34" charset="0"/>
              </a:rPr>
              <a:pPr/>
              <a:t>39</a:t>
            </a:fld>
            <a:endParaRPr lang="en-US" dirty="0" smtClean="0">
              <a:latin typeface="Arial" pitchFamily="34" charset="0"/>
              <a:cs typeface="Arial" pitchFamily="34" charset="0"/>
            </a:endParaRPr>
          </a:p>
        </p:txBody>
      </p:sp>
      <p:sp>
        <p:nvSpPr>
          <p:cNvPr id="6" name="Footer Placeholder 6"/>
          <p:cNvSpPr>
            <a:spLocks noGrp="1"/>
          </p:cNvSpPr>
          <p:nvPr>
            <p:ph type="ftr" sz="quarter" idx="10"/>
          </p:nvPr>
        </p:nvSpPr>
        <p:spPr>
          <a:xfrm>
            <a:off x="457200" y="6248400"/>
            <a:ext cx="2895600" cy="457200"/>
          </a:xfrm>
          <a:noFill/>
        </p:spPr>
        <p:txBody>
          <a:bodyPr/>
          <a:lstStyle/>
          <a:p>
            <a:pPr algn="l"/>
            <a:r>
              <a:rPr lang="en-US" sz="1000" dirty="0" smtClean="0">
                <a:latin typeface="Arial" pitchFamily="34" charset="0"/>
                <a:cs typeface="Arial" pitchFamily="34" charset="0"/>
              </a:rPr>
              <a:t>CS1010 (AY2012/3 Semester 1)</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533400" y="381000"/>
            <a:ext cx="8382000" cy="838200"/>
          </a:xfrm>
        </p:spPr>
        <p:txBody>
          <a:bodyPr/>
          <a:lstStyle/>
          <a:p>
            <a:pPr eaLnBrk="1" hangingPunct="1"/>
            <a:r>
              <a:rPr lang="en-GB" sz="4000" dirty="0" smtClean="0">
                <a:solidFill>
                  <a:srgbClr val="9933FF"/>
                </a:solidFill>
                <a:latin typeface="Garamond" pitchFamily="18" charset="0"/>
              </a:rPr>
              <a:t>Week 11: Outline (2/2)</a:t>
            </a:r>
            <a:endParaRPr lang="en-GB" dirty="0" smtClean="0">
              <a:solidFill>
                <a:srgbClr val="9933FF"/>
              </a:solidFill>
              <a:latin typeface="Garamond" pitchFamily="18" charset="0"/>
            </a:endParaRPr>
          </a:p>
        </p:txBody>
      </p:sp>
      <p:sp>
        <p:nvSpPr>
          <p:cNvPr id="17411" name="Rectangle 3"/>
          <p:cNvSpPr>
            <a:spLocks noGrp="1" noChangeArrowheads="1"/>
          </p:cNvSpPr>
          <p:nvPr>
            <p:ph type="body" idx="1"/>
          </p:nvPr>
        </p:nvSpPr>
        <p:spPr>
          <a:xfrm>
            <a:off x="696913" y="1382713"/>
            <a:ext cx="7948612" cy="4840287"/>
          </a:xfrm>
        </p:spPr>
        <p:txBody>
          <a:bodyPr/>
          <a:lstStyle/>
          <a:p>
            <a:pPr marL="457200" indent="-457200" eaLnBrk="1" hangingPunct="1">
              <a:spcBef>
                <a:spcPts val="1200"/>
              </a:spcBef>
              <a:buClrTx/>
              <a:buSzPct val="100000"/>
              <a:buFont typeface="+mj-lt"/>
              <a:buAutoNum type="arabicPeriod" startAt="7"/>
            </a:pPr>
            <a:r>
              <a:rPr lang="en-GB" sz="2400" dirty="0" smtClean="0">
                <a:solidFill>
                  <a:srgbClr val="0000FF"/>
                </a:solidFill>
              </a:rPr>
              <a:t>Auxiliary Function</a:t>
            </a:r>
          </a:p>
          <a:p>
            <a:pPr marL="457200" indent="-457200" eaLnBrk="1" hangingPunct="1">
              <a:spcBef>
                <a:spcPts val="1200"/>
              </a:spcBef>
              <a:buClrTx/>
              <a:buSzPct val="100000"/>
              <a:buFont typeface="+mj-lt"/>
              <a:buAutoNum type="arabicPeriod" startAt="7"/>
            </a:pPr>
            <a:r>
              <a:rPr lang="en-GB" sz="2400" dirty="0" smtClean="0">
                <a:solidFill>
                  <a:srgbClr val="0000FF"/>
                </a:solidFill>
              </a:rPr>
              <a:t>Types of Recursion</a:t>
            </a:r>
          </a:p>
          <a:p>
            <a:pPr marL="457200" indent="-457200" eaLnBrk="1" hangingPunct="1">
              <a:spcBef>
                <a:spcPts val="1200"/>
              </a:spcBef>
              <a:buClrTx/>
              <a:buSzPct val="100000"/>
              <a:buFont typeface="+mj-lt"/>
              <a:buAutoNum type="arabicPeriod" startAt="7"/>
            </a:pPr>
            <a:r>
              <a:rPr lang="en-GB" sz="2400" dirty="0" smtClean="0">
                <a:solidFill>
                  <a:srgbClr val="0000FF"/>
                </a:solidFill>
              </a:rPr>
              <a:t>Tracing Recursive Codes</a:t>
            </a:r>
          </a:p>
          <a:p>
            <a:pPr marL="457200" indent="-457200" eaLnBrk="1" hangingPunct="1">
              <a:spcBef>
                <a:spcPts val="1200"/>
              </a:spcBef>
              <a:buClrTx/>
              <a:buSzPct val="100000"/>
              <a:buFont typeface="Arial" pitchFamily="34" charset="0"/>
              <a:buAutoNum type="arabicPeriod" startAt="7"/>
            </a:pPr>
            <a:r>
              <a:rPr lang="en-GB" sz="2400" dirty="0" smtClean="0">
                <a:solidFill>
                  <a:srgbClr val="0000FF"/>
                </a:solidFill>
              </a:rPr>
              <a:t>Recursion versus Iteration</a:t>
            </a:r>
          </a:p>
          <a:p>
            <a:pPr marL="457200" indent="-457200" eaLnBrk="1" hangingPunct="1">
              <a:spcBef>
                <a:spcPts val="1200"/>
              </a:spcBef>
              <a:buClrTx/>
              <a:buSzPct val="100000"/>
              <a:buFont typeface="Arial" pitchFamily="34" charset="0"/>
              <a:buAutoNum type="arabicPeriod" startAt="7"/>
            </a:pPr>
            <a:r>
              <a:rPr lang="en-GB" sz="2400" dirty="0" smtClean="0">
                <a:solidFill>
                  <a:srgbClr val="0000FF"/>
                </a:solidFill>
              </a:rPr>
              <a:t>Towers of Hanoi</a:t>
            </a:r>
          </a:p>
        </p:txBody>
      </p:sp>
      <p:sp>
        <p:nvSpPr>
          <p:cNvPr id="17413" name="Slide Number Placeholder 7"/>
          <p:cNvSpPr>
            <a:spLocks noGrp="1"/>
          </p:cNvSpPr>
          <p:nvPr>
            <p:ph type="sldNum" sz="quarter" idx="11"/>
          </p:nvPr>
        </p:nvSpPr>
        <p:spPr>
          <a:noFill/>
        </p:spPr>
        <p:txBody>
          <a:bodyPr/>
          <a:lstStyle/>
          <a:p>
            <a:r>
              <a:rPr lang="en-US" dirty="0" smtClean="0">
                <a:latin typeface="Arial" pitchFamily="34" charset="0"/>
                <a:cs typeface="Arial" pitchFamily="34" charset="0"/>
              </a:rPr>
              <a:t>Week11 - </a:t>
            </a:r>
            <a:fld id="{3DBDD2BF-4EA8-48B6-AC90-68318F8E12F2}" type="slidenum">
              <a:rPr lang="en-US" smtClean="0">
                <a:latin typeface="Arial" pitchFamily="34" charset="0"/>
                <a:cs typeface="Arial" pitchFamily="34" charset="0"/>
              </a:rPr>
              <a:pPr/>
              <a:t>4</a:t>
            </a:fld>
            <a:endParaRPr lang="en-US" dirty="0" smtClean="0">
              <a:latin typeface="Arial" pitchFamily="34" charset="0"/>
              <a:cs typeface="Arial" pitchFamily="34" charset="0"/>
            </a:endParaRPr>
          </a:p>
        </p:txBody>
      </p:sp>
      <p:sp>
        <p:nvSpPr>
          <p:cNvPr id="6" name="Footer Placeholder 6"/>
          <p:cNvSpPr>
            <a:spLocks noGrp="1"/>
          </p:cNvSpPr>
          <p:nvPr>
            <p:ph type="ftr" sz="quarter" idx="10"/>
          </p:nvPr>
        </p:nvSpPr>
        <p:spPr>
          <a:xfrm>
            <a:off x="457200" y="6248400"/>
            <a:ext cx="2895600" cy="457200"/>
          </a:xfrm>
          <a:noFill/>
        </p:spPr>
        <p:txBody>
          <a:bodyPr/>
          <a:lstStyle/>
          <a:p>
            <a:pPr algn="l"/>
            <a:r>
              <a:rPr lang="en-US" sz="1000" dirty="0" smtClean="0">
                <a:latin typeface="Arial" pitchFamily="34" charset="0"/>
                <a:cs typeface="Arial" pitchFamily="34" charset="0"/>
              </a:rPr>
              <a:t>CS1010 (AY2012/3 Semester 1)</a:t>
            </a:r>
          </a:p>
        </p:txBody>
      </p:sp>
    </p:spTree>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457200" y="457200"/>
            <a:ext cx="8229600" cy="892175"/>
          </a:xfrm>
        </p:spPr>
        <p:txBody>
          <a:bodyPr/>
          <a:lstStyle/>
          <a:p>
            <a:r>
              <a:rPr lang="en-US" sz="4000" dirty="0" smtClean="0">
                <a:solidFill>
                  <a:srgbClr val="9933FF"/>
                </a:solidFill>
                <a:latin typeface="Garamond" pitchFamily="18" charset="0"/>
              </a:rPr>
              <a:t>3.6 Counting Change: Think recursively</a:t>
            </a:r>
          </a:p>
        </p:txBody>
      </p:sp>
      <p:sp>
        <p:nvSpPr>
          <p:cNvPr id="40963" name="Rectangle 3"/>
          <p:cNvSpPr>
            <a:spLocks noGrp="1" noChangeArrowheads="1"/>
          </p:cNvSpPr>
          <p:nvPr>
            <p:ph type="body" idx="1"/>
          </p:nvPr>
        </p:nvSpPr>
        <p:spPr>
          <a:xfrm>
            <a:off x="457200" y="1449388"/>
            <a:ext cx="8229600" cy="4851400"/>
          </a:xfrm>
        </p:spPr>
        <p:txBody>
          <a:bodyPr/>
          <a:lstStyle/>
          <a:p>
            <a:pPr>
              <a:spcAft>
                <a:spcPct val="10000"/>
              </a:spcAft>
            </a:pPr>
            <a:r>
              <a:rPr lang="en-US" sz="2800" b="1" dirty="0" smtClean="0">
                <a:solidFill>
                  <a:srgbClr val="0070C0"/>
                </a:solidFill>
              </a:rPr>
              <a:t>How many different ways can we make change to $1.00, given 50¢, 20¢, 10¢, 5¢ and 1¢ coins?</a:t>
            </a:r>
          </a:p>
          <a:p>
            <a:r>
              <a:rPr lang="en-US" sz="2800" b="1" dirty="0" smtClean="0">
                <a:solidFill>
                  <a:schemeClr val="tx2">
                    <a:lumMod val="75000"/>
                  </a:schemeClr>
                </a:solidFill>
              </a:rPr>
              <a:t>Degenerate cases:</a:t>
            </a:r>
            <a:endParaRPr lang="en-US" sz="2800" b="1" dirty="0" smtClean="0">
              <a:solidFill>
                <a:srgbClr val="0070C0"/>
              </a:solidFill>
            </a:endParaRPr>
          </a:p>
          <a:p>
            <a:pPr lvl="1"/>
            <a:r>
              <a:rPr lang="en-US" b="1" dirty="0" smtClean="0">
                <a:solidFill>
                  <a:schemeClr val="tx2">
                    <a:lumMod val="75000"/>
                  </a:schemeClr>
                </a:solidFill>
                <a:latin typeface="Times New Roman" pitchFamily="18" charset="0"/>
                <a:cs typeface="Times New Roman" pitchFamily="18" charset="0"/>
              </a:rPr>
              <a:t>If the </a:t>
            </a:r>
            <a:r>
              <a:rPr lang="en-US" b="1" i="1" dirty="0" smtClean="0">
                <a:solidFill>
                  <a:schemeClr val="tx2">
                    <a:lumMod val="75000"/>
                  </a:schemeClr>
                </a:solidFill>
                <a:latin typeface="Times New Roman" pitchFamily="18" charset="0"/>
                <a:cs typeface="Times New Roman" pitchFamily="18" charset="0"/>
              </a:rPr>
              <a:t>amount a </a:t>
            </a:r>
            <a:r>
              <a:rPr lang="en-US" b="1" dirty="0" smtClean="0">
                <a:solidFill>
                  <a:schemeClr val="tx2">
                    <a:lumMod val="75000"/>
                  </a:schemeClr>
                </a:solidFill>
                <a:latin typeface="Times New Roman" pitchFamily="18" charset="0"/>
                <a:cs typeface="Times New Roman" pitchFamily="18" charset="0"/>
              </a:rPr>
              <a:t>is exactly 0, count that as 1 way to make change</a:t>
            </a:r>
          </a:p>
          <a:p>
            <a:pPr lvl="1"/>
            <a:r>
              <a:rPr lang="en-US" b="1" dirty="0" smtClean="0">
                <a:solidFill>
                  <a:schemeClr val="tx2">
                    <a:lumMod val="75000"/>
                  </a:schemeClr>
                </a:solidFill>
                <a:latin typeface="Times New Roman" pitchFamily="18" charset="0"/>
                <a:cs typeface="Times New Roman" pitchFamily="18" charset="0"/>
              </a:rPr>
              <a:t>If </a:t>
            </a:r>
            <a:r>
              <a:rPr lang="en-US" b="1" i="1" dirty="0" smtClean="0">
                <a:solidFill>
                  <a:schemeClr val="tx2">
                    <a:lumMod val="75000"/>
                  </a:schemeClr>
                </a:solidFill>
                <a:latin typeface="Times New Roman" pitchFamily="18" charset="0"/>
                <a:cs typeface="Times New Roman" pitchFamily="18" charset="0"/>
              </a:rPr>
              <a:t>a </a:t>
            </a:r>
            <a:r>
              <a:rPr lang="en-US" b="1" dirty="0" smtClean="0">
                <a:solidFill>
                  <a:schemeClr val="tx2">
                    <a:lumMod val="75000"/>
                  </a:schemeClr>
                </a:solidFill>
                <a:latin typeface="Times New Roman" pitchFamily="18" charset="0"/>
                <a:cs typeface="Times New Roman" pitchFamily="18" charset="0"/>
              </a:rPr>
              <a:t>is less than 0, count that as 0 way</a:t>
            </a:r>
          </a:p>
          <a:p>
            <a:pPr lvl="1"/>
            <a:r>
              <a:rPr lang="en-US" b="1" dirty="0" smtClean="0">
                <a:solidFill>
                  <a:schemeClr val="tx2">
                    <a:lumMod val="75000"/>
                  </a:schemeClr>
                </a:solidFill>
                <a:latin typeface="Times New Roman" pitchFamily="18" charset="0"/>
                <a:cs typeface="Times New Roman" pitchFamily="18" charset="0"/>
              </a:rPr>
              <a:t>If the </a:t>
            </a:r>
            <a:r>
              <a:rPr lang="en-US" b="1" i="1" dirty="0" smtClean="0">
                <a:solidFill>
                  <a:schemeClr val="tx2">
                    <a:lumMod val="75000"/>
                  </a:schemeClr>
                </a:solidFill>
                <a:latin typeface="Times New Roman" pitchFamily="18" charset="0"/>
                <a:cs typeface="Times New Roman" pitchFamily="18" charset="0"/>
              </a:rPr>
              <a:t>kind of coins n </a:t>
            </a:r>
            <a:r>
              <a:rPr lang="en-US" b="1" dirty="0" smtClean="0">
                <a:solidFill>
                  <a:schemeClr val="tx2">
                    <a:lumMod val="75000"/>
                  </a:schemeClr>
                </a:solidFill>
                <a:latin typeface="Times New Roman" pitchFamily="18" charset="0"/>
                <a:cs typeface="Times New Roman" pitchFamily="18" charset="0"/>
              </a:rPr>
              <a:t>is 0, count that as 0 way</a:t>
            </a:r>
          </a:p>
          <a:p>
            <a:pPr>
              <a:spcAft>
                <a:spcPct val="10000"/>
              </a:spcAft>
            </a:pPr>
            <a:endParaRPr lang="en-US" sz="2800" b="1" dirty="0" smtClean="0">
              <a:solidFill>
                <a:srgbClr val="0070C0"/>
              </a:solidFill>
            </a:endParaRPr>
          </a:p>
        </p:txBody>
      </p:sp>
      <p:sp>
        <p:nvSpPr>
          <p:cNvPr id="44037" name="Slide Number Placeholder 4"/>
          <p:cNvSpPr>
            <a:spLocks noGrp="1"/>
          </p:cNvSpPr>
          <p:nvPr>
            <p:ph type="sldNum" sz="quarter" idx="11"/>
          </p:nvPr>
        </p:nvSpPr>
        <p:spPr>
          <a:noFill/>
        </p:spPr>
        <p:txBody>
          <a:bodyPr/>
          <a:lstStyle/>
          <a:p>
            <a:r>
              <a:rPr lang="en-US" dirty="0" smtClean="0">
                <a:latin typeface="Arial" pitchFamily="34" charset="0"/>
                <a:cs typeface="Arial" pitchFamily="34" charset="0"/>
              </a:rPr>
              <a:t>Week11 - </a:t>
            </a:r>
            <a:fld id="{FEBB7EF8-91D4-4618-89A8-8CD482BB306C}" type="slidenum">
              <a:rPr lang="en-US" smtClean="0">
                <a:latin typeface="Arial" pitchFamily="34" charset="0"/>
                <a:cs typeface="Arial" pitchFamily="34" charset="0"/>
              </a:rPr>
              <a:pPr/>
              <a:t>40</a:t>
            </a:fld>
            <a:endParaRPr lang="en-US" dirty="0" smtClean="0">
              <a:latin typeface="Arial" pitchFamily="34" charset="0"/>
              <a:cs typeface="Arial" pitchFamily="34" charset="0"/>
            </a:endParaRPr>
          </a:p>
        </p:txBody>
      </p:sp>
      <p:sp>
        <p:nvSpPr>
          <p:cNvPr id="6" name="Footer Placeholder 6"/>
          <p:cNvSpPr>
            <a:spLocks noGrp="1"/>
          </p:cNvSpPr>
          <p:nvPr>
            <p:ph type="ftr" sz="quarter" idx="10"/>
          </p:nvPr>
        </p:nvSpPr>
        <p:spPr>
          <a:xfrm>
            <a:off x="457200" y="6248400"/>
            <a:ext cx="2895600" cy="457200"/>
          </a:xfrm>
          <a:noFill/>
        </p:spPr>
        <p:txBody>
          <a:bodyPr/>
          <a:lstStyle/>
          <a:p>
            <a:pPr algn="l"/>
            <a:r>
              <a:rPr lang="en-US" sz="1000" dirty="0" smtClean="0">
                <a:latin typeface="Arial" pitchFamily="34" charset="0"/>
                <a:cs typeface="Arial" pitchFamily="34" charset="0"/>
              </a:rPr>
              <a:t>CS1010 (AY2012/3 Semester 1)</a:t>
            </a: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457200" y="457200"/>
            <a:ext cx="8229600" cy="892175"/>
          </a:xfrm>
        </p:spPr>
        <p:txBody>
          <a:bodyPr/>
          <a:lstStyle/>
          <a:p>
            <a:r>
              <a:rPr lang="en-US" sz="4000" dirty="0" smtClean="0">
                <a:solidFill>
                  <a:srgbClr val="9933FF"/>
                </a:solidFill>
                <a:latin typeface="Garamond" pitchFamily="18" charset="0"/>
              </a:rPr>
              <a:t>3.6 Counting Change: Think recursively</a:t>
            </a:r>
          </a:p>
        </p:txBody>
      </p:sp>
      <p:sp>
        <p:nvSpPr>
          <p:cNvPr id="40963" name="Rectangle 3"/>
          <p:cNvSpPr>
            <a:spLocks noGrp="1" noChangeArrowheads="1"/>
          </p:cNvSpPr>
          <p:nvPr>
            <p:ph type="body" idx="1"/>
          </p:nvPr>
        </p:nvSpPr>
        <p:spPr>
          <a:xfrm>
            <a:off x="457200" y="1449388"/>
            <a:ext cx="8229600" cy="4851400"/>
          </a:xfrm>
        </p:spPr>
        <p:txBody>
          <a:bodyPr/>
          <a:lstStyle/>
          <a:p>
            <a:pPr lvl="1">
              <a:buNone/>
            </a:pPr>
            <a:r>
              <a:rPr lang="en-US" b="1" dirty="0" smtClean="0">
                <a:solidFill>
                  <a:schemeClr val="tx2">
                    <a:lumMod val="75000"/>
                  </a:schemeClr>
                </a:solidFill>
                <a:latin typeface="Times New Roman" pitchFamily="18" charset="0"/>
                <a:cs typeface="Times New Roman" pitchFamily="18" charset="0"/>
              </a:rPr>
              <a:t>	</a:t>
            </a:r>
            <a:endParaRPr lang="en-US" sz="2800" b="1" dirty="0" smtClean="0">
              <a:solidFill>
                <a:srgbClr val="0070C0"/>
              </a:solidFill>
            </a:endParaRPr>
          </a:p>
        </p:txBody>
      </p:sp>
      <p:sp>
        <p:nvSpPr>
          <p:cNvPr id="44037" name="Slide Number Placeholder 4"/>
          <p:cNvSpPr>
            <a:spLocks noGrp="1"/>
          </p:cNvSpPr>
          <p:nvPr>
            <p:ph type="sldNum" sz="quarter" idx="11"/>
          </p:nvPr>
        </p:nvSpPr>
        <p:spPr>
          <a:noFill/>
        </p:spPr>
        <p:txBody>
          <a:bodyPr/>
          <a:lstStyle/>
          <a:p>
            <a:r>
              <a:rPr lang="en-US" dirty="0" smtClean="0">
                <a:latin typeface="Arial" pitchFamily="34" charset="0"/>
                <a:cs typeface="Arial" pitchFamily="34" charset="0"/>
              </a:rPr>
              <a:t>Week11 - </a:t>
            </a:r>
            <a:fld id="{FEBB7EF8-91D4-4618-89A8-8CD482BB306C}" type="slidenum">
              <a:rPr lang="en-US" smtClean="0">
                <a:latin typeface="Arial" pitchFamily="34" charset="0"/>
                <a:cs typeface="Arial" pitchFamily="34" charset="0"/>
              </a:rPr>
              <a:pPr/>
              <a:t>41</a:t>
            </a:fld>
            <a:endParaRPr lang="en-US" dirty="0" smtClean="0">
              <a:latin typeface="Arial" pitchFamily="34" charset="0"/>
              <a:cs typeface="Arial" pitchFamily="34" charset="0"/>
            </a:endParaRPr>
          </a:p>
        </p:txBody>
      </p:sp>
      <p:grpSp>
        <p:nvGrpSpPr>
          <p:cNvPr id="8" name="Group 7"/>
          <p:cNvGrpSpPr/>
          <p:nvPr/>
        </p:nvGrpSpPr>
        <p:grpSpPr>
          <a:xfrm>
            <a:off x="636953" y="1700048"/>
            <a:ext cx="7300396" cy="4154984"/>
            <a:chOff x="636953" y="4616669"/>
            <a:chExt cx="7300396" cy="4154984"/>
          </a:xfrm>
        </p:grpSpPr>
        <p:sp>
          <p:nvSpPr>
            <p:cNvPr id="6" name="TextBox 5"/>
            <p:cNvSpPr txBox="1"/>
            <p:nvPr/>
          </p:nvSpPr>
          <p:spPr>
            <a:xfrm>
              <a:off x="636953" y="4616669"/>
              <a:ext cx="7300396" cy="4154984"/>
            </a:xfrm>
            <a:prstGeom prst="rect">
              <a:avLst/>
            </a:prstGeom>
            <a:noFill/>
          </p:spPr>
          <p:txBody>
            <a:bodyPr wrap="none" rtlCol="0">
              <a:spAutoFit/>
            </a:bodyPr>
            <a:lstStyle/>
            <a:p>
              <a:r>
                <a:rPr lang="en-US" sz="2400" b="1" i="1" dirty="0" smtClean="0">
                  <a:solidFill>
                    <a:schemeClr val="bg2">
                      <a:lumMod val="60000"/>
                      <a:lumOff val="40000"/>
                    </a:schemeClr>
                  </a:solidFill>
                  <a:latin typeface="Times New Roman" pitchFamily="18" charset="0"/>
                  <a:cs typeface="Times New Roman" pitchFamily="18" charset="0"/>
                </a:rPr>
                <a:t>                    </a:t>
              </a:r>
              <a:r>
                <a:rPr lang="en-US" sz="2400" b="1" dirty="0" smtClean="0">
                  <a:solidFill>
                    <a:schemeClr val="bg2">
                      <a:lumMod val="60000"/>
                      <a:lumOff val="40000"/>
                    </a:schemeClr>
                  </a:solidFill>
                  <a:latin typeface="Times New Roman" pitchFamily="18" charset="0"/>
                  <a:cs typeface="Times New Roman" pitchFamily="18" charset="0"/>
                </a:rPr>
                <a:t>1</a:t>
              </a:r>
              <a:r>
                <a:rPr lang="en-US" sz="2400" b="1" i="1" dirty="0" smtClean="0">
                  <a:solidFill>
                    <a:schemeClr val="bg2">
                      <a:lumMod val="60000"/>
                      <a:lumOff val="40000"/>
                    </a:schemeClr>
                  </a:solidFill>
                  <a:latin typeface="Times New Roman" pitchFamily="18" charset="0"/>
                  <a:cs typeface="Times New Roman" pitchFamily="18" charset="0"/>
                </a:rPr>
                <a:t>                                           if </a:t>
              </a:r>
              <a:r>
                <a:rPr lang="en-US" sz="2400" b="1" dirty="0" smtClean="0">
                  <a:solidFill>
                    <a:schemeClr val="bg2">
                      <a:lumMod val="60000"/>
                      <a:lumOff val="40000"/>
                    </a:schemeClr>
                  </a:solidFill>
                  <a:latin typeface="Times New Roman" pitchFamily="18" charset="0"/>
                  <a:cs typeface="Times New Roman" pitchFamily="18" charset="0"/>
                </a:rPr>
                <a:t>  </a:t>
              </a:r>
              <a:r>
                <a:rPr lang="en-US" sz="2400" b="1" i="1" dirty="0" smtClean="0">
                  <a:solidFill>
                    <a:schemeClr val="bg2">
                      <a:lumMod val="60000"/>
                      <a:lumOff val="40000"/>
                    </a:schemeClr>
                  </a:solidFill>
                  <a:latin typeface="Times New Roman" pitchFamily="18" charset="0"/>
                  <a:cs typeface="Times New Roman" pitchFamily="18" charset="0"/>
                </a:rPr>
                <a:t>a </a:t>
              </a:r>
              <a:r>
                <a:rPr lang="en-US" sz="2400" b="1" dirty="0" smtClean="0">
                  <a:solidFill>
                    <a:schemeClr val="bg2">
                      <a:lumMod val="60000"/>
                      <a:lumOff val="40000"/>
                    </a:schemeClr>
                  </a:solidFill>
                  <a:latin typeface="Times New Roman" pitchFamily="18" charset="0"/>
                  <a:cs typeface="Times New Roman" pitchFamily="18" charset="0"/>
                </a:rPr>
                <a:t>= 0</a:t>
              </a:r>
              <a:endParaRPr lang="en-US" sz="2400" b="1" i="1" dirty="0" smtClean="0">
                <a:solidFill>
                  <a:schemeClr val="bg2">
                    <a:lumMod val="60000"/>
                    <a:lumOff val="40000"/>
                  </a:schemeClr>
                </a:solidFill>
                <a:latin typeface="Times New Roman" pitchFamily="18" charset="0"/>
                <a:cs typeface="Times New Roman" pitchFamily="18" charset="0"/>
              </a:endParaRPr>
            </a:p>
            <a:p>
              <a:r>
                <a:rPr lang="en-US" sz="2400" b="1" i="1" dirty="0" smtClean="0">
                  <a:solidFill>
                    <a:schemeClr val="bg2">
                      <a:lumMod val="60000"/>
                      <a:lumOff val="40000"/>
                    </a:schemeClr>
                  </a:solidFill>
                  <a:latin typeface="Times New Roman" pitchFamily="18" charset="0"/>
                  <a:cs typeface="Times New Roman" pitchFamily="18" charset="0"/>
                </a:rPr>
                <a:t>cc</a:t>
              </a:r>
              <a:r>
                <a:rPr lang="en-US" sz="2400" b="1" dirty="0" smtClean="0">
                  <a:solidFill>
                    <a:schemeClr val="bg2">
                      <a:lumMod val="60000"/>
                      <a:lumOff val="40000"/>
                    </a:schemeClr>
                  </a:solidFill>
                  <a:latin typeface="Times New Roman" pitchFamily="18" charset="0"/>
                  <a:cs typeface="Times New Roman" pitchFamily="18" charset="0"/>
                </a:rPr>
                <a:t>(</a:t>
              </a:r>
              <a:r>
                <a:rPr lang="en-US" sz="2400" b="1" i="1" dirty="0" smtClean="0">
                  <a:solidFill>
                    <a:schemeClr val="bg2">
                      <a:lumMod val="60000"/>
                      <a:lumOff val="40000"/>
                    </a:schemeClr>
                  </a:solidFill>
                  <a:latin typeface="Times New Roman" pitchFamily="18" charset="0"/>
                  <a:cs typeface="Times New Roman" pitchFamily="18" charset="0"/>
                </a:rPr>
                <a:t>a, n</a:t>
              </a:r>
              <a:r>
                <a:rPr lang="en-US" sz="2400" b="1" dirty="0" smtClean="0">
                  <a:solidFill>
                    <a:schemeClr val="bg2">
                      <a:lumMod val="60000"/>
                      <a:lumOff val="40000"/>
                    </a:schemeClr>
                  </a:solidFill>
                  <a:latin typeface="Times New Roman" pitchFamily="18" charset="0"/>
                  <a:cs typeface="Times New Roman" pitchFamily="18" charset="0"/>
                </a:rPr>
                <a:t>) =     0                                          </a:t>
              </a:r>
              <a:r>
                <a:rPr lang="en-US" sz="2400" b="1" i="1" dirty="0" smtClean="0">
                  <a:solidFill>
                    <a:schemeClr val="bg2">
                      <a:lumMod val="60000"/>
                      <a:lumOff val="40000"/>
                    </a:schemeClr>
                  </a:solidFill>
                  <a:latin typeface="Times New Roman" pitchFamily="18" charset="0"/>
                  <a:cs typeface="Times New Roman" pitchFamily="18" charset="0"/>
                </a:rPr>
                <a:t>if  a &lt; </a:t>
              </a:r>
              <a:r>
                <a:rPr lang="en-US" sz="2400" b="1" dirty="0" smtClean="0">
                  <a:solidFill>
                    <a:schemeClr val="bg2">
                      <a:lumMod val="60000"/>
                      <a:lumOff val="40000"/>
                    </a:schemeClr>
                  </a:solidFill>
                  <a:latin typeface="Times New Roman" pitchFamily="18" charset="0"/>
                  <a:cs typeface="Times New Roman" pitchFamily="18" charset="0"/>
                </a:rPr>
                <a:t>0</a:t>
              </a:r>
              <a:r>
                <a:rPr lang="en-US" sz="2400" b="1" i="1" dirty="0" smtClean="0">
                  <a:solidFill>
                    <a:schemeClr val="bg2">
                      <a:lumMod val="60000"/>
                      <a:lumOff val="40000"/>
                    </a:schemeClr>
                  </a:solidFill>
                  <a:latin typeface="Times New Roman" pitchFamily="18" charset="0"/>
                  <a:cs typeface="Times New Roman" pitchFamily="18" charset="0"/>
                </a:rPr>
                <a:t> or </a:t>
              </a:r>
              <a:r>
                <a:rPr lang="en-US" sz="2400" b="1" dirty="0" smtClean="0">
                  <a:solidFill>
                    <a:schemeClr val="bg2">
                      <a:lumMod val="60000"/>
                      <a:lumOff val="40000"/>
                    </a:schemeClr>
                  </a:solidFill>
                  <a:latin typeface="Times New Roman" pitchFamily="18" charset="0"/>
                  <a:cs typeface="Times New Roman" pitchFamily="18" charset="0"/>
                </a:rPr>
                <a:t> </a:t>
              </a:r>
              <a:r>
                <a:rPr lang="en-US" sz="2400" b="1" i="1" dirty="0" smtClean="0">
                  <a:solidFill>
                    <a:schemeClr val="bg2">
                      <a:lumMod val="60000"/>
                      <a:lumOff val="40000"/>
                    </a:schemeClr>
                  </a:solidFill>
                  <a:latin typeface="Times New Roman" pitchFamily="18" charset="0"/>
                  <a:cs typeface="Times New Roman" pitchFamily="18" charset="0"/>
                </a:rPr>
                <a:t>n </a:t>
              </a:r>
              <a:r>
                <a:rPr lang="en-US" sz="2400" b="1" dirty="0" smtClean="0">
                  <a:solidFill>
                    <a:schemeClr val="bg2">
                      <a:lumMod val="60000"/>
                      <a:lumOff val="40000"/>
                    </a:schemeClr>
                  </a:solidFill>
                  <a:latin typeface="Times New Roman" pitchFamily="18" charset="0"/>
                  <a:cs typeface="Times New Roman" pitchFamily="18" charset="0"/>
                </a:rPr>
                <a:t>= 0</a:t>
              </a:r>
            </a:p>
            <a:p>
              <a:r>
                <a:rPr lang="en-US" sz="2400" b="1" i="1" dirty="0" smtClean="0">
                  <a:solidFill>
                    <a:schemeClr val="bg2">
                      <a:lumMod val="60000"/>
                      <a:lumOff val="40000"/>
                    </a:schemeClr>
                  </a:solidFill>
                  <a:latin typeface="Times New Roman" pitchFamily="18" charset="0"/>
                  <a:cs typeface="Times New Roman" pitchFamily="18" charset="0"/>
                </a:rPr>
                <a:t>                    cc</a:t>
              </a:r>
              <a:r>
                <a:rPr lang="en-US" sz="2400" b="1" dirty="0" smtClean="0">
                  <a:solidFill>
                    <a:schemeClr val="bg2">
                      <a:lumMod val="60000"/>
                      <a:lumOff val="40000"/>
                    </a:schemeClr>
                  </a:solidFill>
                  <a:latin typeface="Times New Roman" pitchFamily="18" charset="0"/>
                  <a:cs typeface="Times New Roman" pitchFamily="18" charset="0"/>
                </a:rPr>
                <a:t>(</a:t>
              </a:r>
              <a:r>
                <a:rPr lang="en-US" sz="2400" b="1" i="1" dirty="0" smtClean="0">
                  <a:solidFill>
                    <a:schemeClr val="bg2">
                      <a:lumMod val="60000"/>
                      <a:lumOff val="40000"/>
                    </a:schemeClr>
                  </a:solidFill>
                  <a:latin typeface="Times New Roman" pitchFamily="18" charset="0"/>
                  <a:cs typeface="Times New Roman" pitchFamily="18" charset="0"/>
                </a:rPr>
                <a:t>a-d</a:t>
              </a:r>
              <a:r>
                <a:rPr lang="en-US" sz="2400" b="1" dirty="0" smtClean="0">
                  <a:solidFill>
                    <a:schemeClr val="bg2">
                      <a:lumMod val="60000"/>
                      <a:lumOff val="40000"/>
                    </a:schemeClr>
                  </a:solidFill>
                  <a:latin typeface="Times New Roman" pitchFamily="18" charset="0"/>
                  <a:cs typeface="Times New Roman" pitchFamily="18" charset="0"/>
                </a:rPr>
                <a:t>(</a:t>
              </a:r>
              <a:r>
                <a:rPr lang="en-US" sz="2400" b="1" i="1" dirty="0" smtClean="0">
                  <a:solidFill>
                    <a:schemeClr val="bg2">
                      <a:lumMod val="60000"/>
                      <a:lumOff val="40000"/>
                    </a:schemeClr>
                  </a:solidFill>
                  <a:latin typeface="Times New Roman" pitchFamily="18" charset="0"/>
                  <a:cs typeface="Times New Roman" pitchFamily="18" charset="0"/>
                </a:rPr>
                <a:t>n</a:t>
              </a:r>
              <a:r>
                <a:rPr lang="en-US" sz="2400" b="1" dirty="0" smtClean="0">
                  <a:solidFill>
                    <a:schemeClr val="bg2">
                      <a:lumMod val="60000"/>
                      <a:lumOff val="40000"/>
                    </a:schemeClr>
                  </a:solidFill>
                  <a:latin typeface="Times New Roman" pitchFamily="18" charset="0"/>
                  <a:cs typeface="Times New Roman" pitchFamily="18" charset="0"/>
                </a:rPr>
                <a:t>)</a:t>
              </a:r>
              <a:r>
                <a:rPr lang="en-US" sz="2400" b="1" i="1" dirty="0" smtClean="0">
                  <a:solidFill>
                    <a:schemeClr val="bg2">
                      <a:lumMod val="60000"/>
                      <a:lumOff val="40000"/>
                    </a:schemeClr>
                  </a:solidFill>
                  <a:latin typeface="Times New Roman" pitchFamily="18" charset="0"/>
                  <a:cs typeface="Times New Roman" pitchFamily="18" charset="0"/>
                </a:rPr>
                <a:t>, n</a:t>
              </a:r>
              <a:r>
                <a:rPr lang="en-US" sz="2400" b="1" dirty="0" smtClean="0">
                  <a:solidFill>
                    <a:schemeClr val="bg2">
                      <a:lumMod val="60000"/>
                      <a:lumOff val="40000"/>
                    </a:schemeClr>
                  </a:solidFill>
                  <a:latin typeface="Times New Roman" pitchFamily="18" charset="0"/>
                  <a:cs typeface="Times New Roman" pitchFamily="18" charset="0"/>
                </a:rPr>
                <a:t>) </a:t>
              </a:r>
              <a:r>
                <a:rPr lang="en-US" sz="2400" b="1" i="1" dirty="0" smtClean="0">
                  <a:solidFill>
                    <a:schemeClr val="bg2">
                      <a:lumMod val="60000"/>
                      <a:lumOff val="40000"/>
                    </a:schemeClr>
                  </a:solidFill>
                  <a:latin typeface="Times New Roman" pitchFamily="18" charset="0"/>
                  <a:cs typeface="Times New Roman" pitchFamily="18" charset="0"/>
                </a:rPr>
                <a:t>+ cc</a:t>
              </a:r>
              <a:r>
                <a:rPr lang="en-US" sz="2400" b="1" dirty="0" smtClean="0">
                  <a:solidFill>
                    <a:schemeClr val="bg2">
                      <a:lumMod val="60000"/>
                      <a:lumOff val="40000"/>
                    </a:schemeClr>
                  </a:solidFill>
                  <a:latin typeface="Times New Roman" pitchFamily="18" charset="0"/>
                  <a:cs typeface="Times New Roman" pitchFamily="18" charset="0"/>
                </a:rPr>
                <a:t>(</a:t>
              </a:r>
              <a:r>
                <a:rPr lang="en-US" sz="2400" b="1" i="1" dirty="0" smtClean="0">
                  <a:solidFill>
                    <a:schemeClr val="bg2">
                      <a:lumMod val="60000"/>
                      <a:lumOff val="40000"/>
                    </a:schemeClr>
                  </a:solidFill>
                  <a:latin typeface="Times New Roman" pitchFamily="18" charset="0"/>
                  <a:cs typeface="Times New Roman" pitchFamily="18" charset="0"/>
                </a:rPr>
                <a:t>a, n-1</a:t>
              </a:r>
              <a:r>
                <a:rPr lang="en-US" sz="2400" b="1" dirty="0" smtClean="0">
                  <a:solidFill>
                    <a:schemeClr val="bg2">
                      <a:lumMod val="60000"/>
                      <a:lumOff val="40000"/>
                    </a:schemeClr>
                  </a:solidFill>
                  <a:latin typeface="Times New Roman" pitchFamily="18" charset="0"/>
                  <a:cs typeface="Times New Roman" pitchFamily="18" charset="0"/>
                </a:rPr>
                <a:t>)    </a:t>
              </a:r>
              <a:r>
                <a:rPr lang="en-US" sz="2400" b="1" i="1" dirty="0" smtClean="0">
                  <a:solidFill>
                    <a:schemeClr val="bg2">
                      <a:lumMod val="60000"/>
                      <a:lumOff val="40000"/>
                    </a:schemeClr>
                  </a:solidFill>
                  <a:latin typeface="Times New Roman" pitchFamily="18" charset="0"/>
                  <a:cs typeface="Times New Roman" pitchFamily="18" charset="0"/>
                </a:rPr>
                <a:t>otherwise</a:t>
              </a:r>
            </a:p>
            <a:p>
              <a:endParaRPr lang="en-US" sz="2400" b="1" i="1" dirty="0" smtClean="0">
                <a:solidFill>
                  <a:schemeClr val="bg2">
                    <a:lumMod val="60000"/>
                    <a:lumOff val="40000"/>
                  </a:schemeClr>
                </a:solidFill>
                <a:latin typeface="Times New Roman" pitchFamily="18" charset="0"/>
                <a:cs typeface="Times New Roman" pitchFamily="18" charset="0"/>
              </a:endParaRPr>
            </a:p>
            <a:p>
              <a:r>
                <a:rPr lang="en-US" sz="2400" b="1" i="1" dirty="0" smtClean="0">
                  <a:solidFill>
                    <a:schemeClr val="bg2">
                      <a:lumMod val="60000"/>
                      <a:lumOff val="40000"/>
                    </a:schemeClr>
                  </a:solidFill>
                  <a:latin typeface="Times New Roman" pitchFamily="18" charset="0"/>
                  <a:cs typeface="Times New Roman" pitchFamily="18" charset="0"/>
                </a:rPr>
                <a:t>where    d</a:t>
              </a:r>
              <a:r>
                <a:rPr lang="en-US" sz="2400" b="1" dirty="0" smtClean="0">
                  <a:solidFill>
                    <a:schemeClr val="bg2">
                      <a:lumMod val="60000"/>
                      <a:lumOff val="40000"/>
                    </a:schemeClr>
                  </a:solidFill>
                  <a:latin typeface="Times New Roman" pitchFamily="18" charset="0"/>
                  <a:cs typeface="Times New Roman" pitchFamily="18" charset="0"/>
                </a:rPr>
                <a:t>(</a:t>
              </a:r>
              <a:r>
                <a:rPr lang="en-US" sz="2400" b="1" i="1" dirty="0" smtClean="0">
                  <a:solidFill>
                    <a:schemeClr val="bg2">
                      <a:lumMod val="60000"/>
                      <a:lumOff val="40000"/>
                    </a:schemeClr>
                  </a:solidFill>
                  <a:latin typeface="Times New Roman" pitchFamily="18" charset="0"/>
                  <a:cs typeface="Times New Roman" pitchFamily="18" charset="0"/>
                </a:rPr>
                <a:t>n</a:t>
              </a:r>
              <a:r>
                <a:rPr lang="en-US" sz="2400" b="1" dirty="0" smtClean="0">
                  <a:solidFill>
                    <a:schemeClr val="bg2">
                      <a:lumMod val="60000"/>
                      <a:lumOff val="40000"/>
                    </a:schemeClr>
                  </a:solidFill>
                  <a:latin typeface="Times New Roman" pitchFamily="18" charset="0"/>
                  <a:cs typeface="Times New Roman" pitchFamily="18" charset="0"/>
                </a:rPr>
                <a:t>)</a:t>
              </a:r>
              <a:r>
                <a:rPr lang="en-US" sz="2400" b="1" i="1" dirty="0" smtClean="0">
                  <a:solidFill>
                    <a:schemeClr val="bg2">
                      <a:lumMod val="60000"/>
                      <a:lumOff val="40000"/>
                    </a:schemeClr>
                  </a:solidFill>
                  <a:latin typeface="Times New Roman" pitchFamily="18" charset="0"/>
                  <a:cs typeface="Times New Roman" pitchFamily="18" charset="0"/>
                </a:rPr>
                <a:t> </a:t>
              </a:r>
              <a:r>
                <a:rPr lang="en-US" sz="2400" b="1" dirty="0" smtClean="0">
                  <a:solidFill>
                    <a:schemeClr val="bg2">
                      <a:lumMod val="60000"/>
                      <a:lumOff val="40000"/>
                    </a:schemeClr>
                  </a:solidFill>
                  <a:latin typeface="Times New Roman" pitchFamily="18" charset="0"/>
                  <a:cs typeface="Times New Roman" pitchFamily="18" charset="0"/>
                </a:rPr>
                <a:t>= </a:t>
              </a:r>
              <a:r>
                <a:rPr lang="en-US" sz="2400" b="1" i="1" dirty="0" smtClean="0">
                  <a:solidFill>
                    <a:schemeClr val="bg2">
                      <a:lumMod val="60000"/>
                      <a:lumOff val="40000"/>
                    </a:schemeClr>
                  </a:solidFill>
                  <a:latin typeface="Times New Roman" pitchFamily="18" charset="0"/>
                  <a:cs typeface="Times New Roman" pitchFamily="18" charset="0"/>
                </a:rPr>
                <a:t>denominator for the n</a:t>
              </a:r>
              <a:r>
                <a:rPr lang="en-US" sz="2400" b="1" i="1" baseline="30000" dirty="0" smtClean="0">
                  <a:solidFill>
                    <a:schemeClr val="bg2">
                      <a:lumMod val="60000"/>
                      <a:lumOff val="40000"/>
                    </a:schemeClr>
                  </a:solidFill>
                  <a:latin typeface="Times New Roman" pitchFamily="18" charset="0"/>
                  <a:cs typeface="Times New Roman" pitchFamily="18" charset="0"/>
                </a:rPr>
                <a:t>th</a:t>
              </a:r>
              <a:r>
                <a:rPr lang="en-US" sz="2400" b="1" i="1" dirty="0" smtClean="0">
                  <a:solidFill>
                    <a:schemeClr val="bg2">
                      <a:lumMod val="60000"/>
                      <a:lumOff val="40000"/>
                    </a:schemeClr>
                  </a:solidFill>
                  <a:latin typeface="Times New Roman" pitchFamily="18" charset="0"/>
                  <a:cs typeface="Times New Roman" pitchFamily="18" charset="0"/>
                </a:rPr>
                <a:t> kind of coins</a:t>
              </a:r>
            </a:p>
            <a:p>
              <a:endParaRPr lang="en-US" sz="2400" b="1" i="1" dirty="0" smtClean="0">
                <a:solidFill>
                  <a:schemeClr val="bg2">
                    <a:lumMod val="60000"/>
                    <a:lumOff val="40000"/>
                  </a:schemeClr>
                </a:solidFill>
                <a:latin typeface="Times New Roman" pitchFamily="18" charset="0"/>
                <a:cs typeface="Times New Roman" pitchFamily="18" charset="0"/>
              </a:endParaRPr>
            </a:p>
            <a:p>
              <a:r>
                <a:rPr lang="en-US" sz="2400" b="1" i="1" dirty="0" smtClean="0">
                  <a:solidFill>
                    <a:schemeClr val="bg2">
                      <a:lumMod val="60000"/>
                      <a:lumOff val="40000"/>
                    </a:schemeClr>
                  </a:solidFill>
                  <a:latin typeface="Times New Roman" pitchFamily="18" charset="0"/>
                  <a:cs typeface="Times New Roman" pitchFamily="18" charset="0"/>
                </a:rPr>
                <a:t>                  </a:t>
              </a:r>
              <a:r>
                <a:rPr lang="en-US" sz="2400" b="1" dirty="0" smtClean="0">
                  <a:solidFill>
                    <a:schemeClr val="bg2">
                      <a:lumMod val="60000"/>
                      <a:lumOff val="40000"/>
                    </a:schemeClr>
                  </a:solidFill>
                  <a:latin typeface="Times New Roman" pitchFamily="18" charset="0"/>
                  <a:cs typeface="Times New Roman" pitchFamily="18" charset="0"/>
                </a:rPr>
                <a:t>1       </a:t>
              </a:r>
              <a:r>
                <a:rPr lang="en-US" sz="2400" b="1" i="1" dirty="0" smtClean="0">
                  <a:solidFill>
                    <a:schemeClr val="bg2">
                      <a:lumMod val="60000"/>
                      <a:lumOff val="40000"/>
                    </a:schemeClr>
                  </a:solidFill>
                  <a:latin typeface="Times New Roman" pitchFamily="18" charset="0"/>
                  <a:cs typeface="Times New Roman" pitchFamily="18" charset="0"/>
                </a:rPr>
                <a:t>if  n = </a:t>
              </a:r>
              <a:r>
                <a:rPr lang="en-US" sz="2400" b="1" dirty="0" smtClean="0">
                  <a:solidFill>
                    <a:schemeClr val="bg2">
                      <a:lumMod val="60000"/>
                      <a:lumOff val="40000"/>
                    </a:schemeClr>
                  </a:solidFill>
                  <a:latin typeface="Times New Roman" pitchFamily="18" charset="0"/>
                  <a:cs typeface="Times New Roman" pitchFamily="18" charset="0"/>
                </a:rPr>
                <a:t>1</a:t>
              </a:r>
            </a:p>
            <a:p>
              <a:r>
                <a:rPr lang="en-US" sz="2400" b="1" i="1" dirty="0" smtClean="0">
                  <a:solidFill>
                    <a:schemeClr val="bg2">
                      <a:lumMod val="60000"/>
                      <a:lumOff val="40000"/>
                    </a:schemeClr>
                  </a:solidFill>
                  <a:latin typeface="Times New Roman" pitchFamily="18" charset="0"/>
                  <a:cs typeface="Times New Roman" pitchFamily="18" charset="0"/>
                </a:rPr>
                <a:t>                  </a:t>
              </a:r>
              <a:r>
                <a:rPr lang="en-US" sz="2400" b="1" dirty="0" smtClean="0">
                  <a:solidFill>
                    <a:schemeClr val="bg2">
                      <a:lumMod val="60000"/>
                      <a:lumOff val="40000"/>
                    </a:schemeClr>
                  </a:solidFill>
                  <a:latin typeface="Times New Roman" pitchFamily="18" charset="0"/>
                  <a:cs typeface="Times New Roman" pitchFamily="18" charset="0"/>
                </a:rPr>
                <a:t>5       </a:t>
              </a:r>
              <a:r>
                <a:rPr lang="en-US" sz="2400" b="1" i="1" dirty="0" smtClean="0">
                  <a:solidFill>
                    <a:schemeClr val="bg2">
                      <a:lumMod val="60000"/>
                      <a:lumOff val="40000"/>
                    </a:schemeClr>
                  </a:solidFill>
                  <a:latin typeface="Times New Roman" pitchFamily="18" charset="0"/>
                  <a:cs typeface="Times New Roman" pitchFamily="18" charset="0"/>
                </a:rPr>
                <a:t>if  n = </a:t>
              </a:r>
              <a:r>
                <a:rPr lang="en-US" sz="2400" b="1" dirty="0" smtClean="0">
                  <a:solidFill>
                    <a:schemeClr val="bg2">
                      <a:lumMod val="60000"/>
                      <a:lumOff val="40000"/>
                    </a:schemeClr>
                  </a:solidFill>
                  <a:latin typeface="Times New Roman" pitchFamily="18" charset="0"/>
                  <a:cs typeface="Times New Roman" pitchFamily="18" charset="0"/>
                </a:rPr>
                <a:t>2</a:t>
              </a:r>
              <a:endParaRPr lang="en-US" sz="2400" b="1" i="1" dirty="0" smtClean="0">
                <a:solidFill>
                  <a:schemeClr val="bg2">
                    <a:lumMod val="60000"/>
                    <a:lumOff val="40000"/>
                  </a:schemeClr>
                </a:solidFill>
                <a:latin typeface="Times New Roman" pitchFamily="18" charset="0"/>
                <a:cs typeface="Times New Roman" pitchFamily="18" charset="0"/>
              </a:endParaRPr>
            </a:p>
            <a:p>
              <a:r>
                <a:rPr lang="en-US" sz="2400" b="1" i="1" dirty="0" smtClean="0">
                  <a:solidFill>
                    <a:schemeClr val="bg2">
                      <a:lumMod val="60000"/>
                      <a:lumOff val="40000"/>
                    </a:schemeClr>
                  </a:solidFill>
                  <a:latin typeface="Times New Roman" pitchFamily="18" charset="0"/>
                  <a:cs typeface="Times New Roman" pitchFamily="18" charset="0"/>
                </a:rPr>
                <a:t>d</a:t>
              </a:r>
              <a:r>
                <a:rPr lang="en-US" sz="2400" b="1" dirty="0" smtClean="0">
                  <a:solidFill>
                    <a:schemeClr val="bg2">
                      <a:lumMod val="60000"/>
                      <a:lumOff val="40000"/>
                    </a:schemeClr>
                  </a:solidFill>
                  <a:latin typeface="Times New Roman" pitchFamily="18" charset="0"/>
                  <a:cs typeface="Times New Roman" pitchFamily="18" charset="0"/>
                </a:rPr>
                <a:t>(</a:t>
              </a:r>
              <a:r>
                <a:rPr lang="en-US" sz="2400" b="1" i="1" dirty="0" smtClean="0">
                  <a:solidFill>
                    <a:schemeClr val="bg2">
                      <a:lumMod val="60000"/>
                      <a:lumOff val="40000"/>
                    </a:schemeClr>
                  </a:solidFill>
                  <a:latin typeface="Times New Roman" pitchFamily="18" charset="0"/>
                  <a:cs typeface="Times New Roman" pitchFamily="18" charset="0"/>
                </a:rPr>
                <a:t>n</a:t>
              </a:r>
              <a:r>
                <a:rPr lang="en-US" sz="2400" b="1" dirty="0" smtClean="0">
                  <a:solidFill>
                    <a:schemeClr val="bg2">
                      <a:lumMod val="60000"/>
                      <a:lumOff val="40000"/>
                    </a:schemeClr>
                  </a:solidFill>
                  <a:latin typeface="Times New Roman" pitchFamily="18" charset="0"/>
                  <a:cs typeface="Times New Roman" pitchFamily="18" charset="0"/>
                </a:rPr>
                <a:t>)</a:t>
              </a:r>
              <a:r>
                <a:rPr lang="en-US" sz="2400" b="1" i="1" dirty="0" smtClean="0">
                  <a:solidFill>
                    <a:schemeClr val="bg2">
                      <a:lumMod val="60000"/>
                      <a:lumOff val="40000"/>
                    </a:schemeClr>
                  </a:solidFill>
                  <a:latin typeface="Times New Roman" pitchFamily="18" charset="0"/>
                  <a:cs typeface="Times New Roman" pitchFamily="18" charset="0"/>
                </a:rPr>
                <a:t> =       </a:t>
              </a:r>
              <a:r>
                <a:rPr lang="en-US" sz="2400" b="1" dirty="0" smtClean="0">
                  <a:solidFill>
                    <a:schemeClr val="bg2">
                      <a:lumMod val="60000"/>
                      <a:lumOff val="40000"/>
                    </a:schemeClr>
                  </a:solidFill>
                  <a:latin typeface="Times New Roman" pitchFamily="18" charset="0"/>
                  <a:cs typeface="Times New Roman" pitchFamily="18" charset="0"/>
                </a:rPr>
                <a:t>10 </a:t>
              </a:r>
              <a:r>
                <a:rPr lang="en-US" sz="2400" b="1" i="1" dirty="0" smtClean="0">
                  <a:solidFill>
                    <a:schemeClr val="bg2">
                      <a:lumMod val="60000"/>
                      <a:lumOff val="40000"/>
                    </a:schemeClr>
                  </a:solidFill>
                  <a:latin typeface="Times New Roman" pitchFamily="18" charset="0"/>
                  <a:cs typeface="Times New Roman" pitchFamily="18" charset="0"/>
                </a:rPr>
                <a:t>     if  n = </a:t>
              </a:r>
              <a:r>
                <a:rPr lang="en-US" sz="2400" b="1" dirty="0" smtClean="0">
                  <a:solidFill>
                    <a:schemeClr val="bg2">
                      <a:lumMod val="60000"/>
                      <a:lumOff val="40000"/>
                    </a:schemeClr>
                  </a:solidFill>
                  <a:latin typeface="Times New Roman" pitchFamily="18" charset="0"/>
                  <a:cs typeface="Times New Roman" pitchFamily="18" charset="0"/>
                </a:rPr>
                <a:t>3</a:t>
              </a:r>
            </a:p>
            <a:p>
              <a:r>
                <a:rPr lang="en-US" sz="2400" b="1" i="1" dirty="0" smtClean="0">
                  <a:solidFill>
                    <a:schemeClr val="bg2">
                      <a:lumMod val="60000"/>
                      <a:lumOff val="40000"/>
                    </a:schemeClr>
                  </a:solidFill>
                  <a:latin typeface="Times New Roman" pitchFamily="18" charset="0"/>
                  <a:cs typeface="Times New Roman" pitchFamily="18" charset="0"/>
                </a:rPr>
                <a:t>                 </a:t>
              </a:r>
              <a:r>
                <a:rPr lang="en-US" sz="2400" b="1" dirty="0" smtClean="0">
                  <a:solidFill>
                    <a:schemeClr val="bg2">
                      <a:lumMod val="60000"/>
                      <a:lumOff val="40000"/>
                    </a:schemeClr>
                  </a:solidFill>
                  <a:latin typeface="Times New Roman" pitchFamily="18" charset="0"/>
                  <a:cs typeface="Times New Roman" pitchFamily="18" charset="0"/>
                </a:rPr>
                <a:t>20      </a:t>
              </a:r>
              <a:r>
                <a:rPr lang="en-US" sz="2400" b="1" i="1" dirty="0" smtClean="0">
                  <a:solidFill>
                    <a:schemeClr val="bg2">
                      <a:lumMod val="60000"/>
                      <a:lumOff val="40000"/>
                    </a:schemeClr>
                  </a:solidFill>
                  <a:latin typeface="Times New Roman" pitchFamily="18" charset="0"/>
                  <a:cs typeface="Times New Roman" pitchFamily="18" charset="0"/>
                </a:rPr>
                <a:t>if  n = </a:t>
              </a:r>
              <a:r>
                <a:rPr lang="en-US" sz="2400" b="1" dirty="0" smtClean="0">
                  <a:solidFill>
                    <a:schemeClr val="bg2">
                      <a:lumMod val="60000"/>
                      <a:lumOff val="40000"/>
                    </a:schemeClr>
                  </a:solidFill>
                  <a:latin typeface="Times New Roman" pitchFamily="18" charset="0"/>
                  <a:cs typeface="Times New Roman" pitchFamily="18" charset="0"/>
                </a:rPr>
                <a:t>4</a:t>
              </a:r>
            </a:p>
            <a:p>
              <a:r>
                <a:rPr lang="en-US" sz="2400" b="1" i="1" dirty="0" smtClean="0">
                  <a:solidFill>
                    <a:schemeClr val="bg2">
                      <a:lumMod val="60000"/>
                      <a:lumOff val="40000"/>
                    </a:schemeClr>
                  </a:solidFill>
                  <a:latin typeface="Times New Roman" pitchFamily="18" charset="0"/>
                  <a:cs typeface="Times New Roman" pitchFamily="18" charset="0"/>
                </a:rPr>
                <a:t>                 </a:t>
              </a:r>
              <a:r>
                <a:rPr lang="en-US" sz="2400" b="1" dirty="0" smtClean="0">
                  <a:solidFill>
                    <a:schemeClr val="bg2">
                      <a:lumMod val="60000"/>
                      <a:lumOff val="40000"/>
                    </a:schemeClr>
                  </a:solidFill>
                  <a:latin typeface="Times New Roman" pitchFamily="18" charset="0"/>
                  <a:cs typeface="Times New Roman" pitchFamily="18" charset="0"/>
                </a:rPr>
                <a:t>50      </a:t>
              </a:r>
              <a:r>
                <a:rPr lang="en-US" sz="2400" b="1" i="1" dirty="0" smtClean="0">
                  <a:solidFill>
                    <a:schemeClr val="bg2">
                      <a:lumMod val="60000"/>
                      <a:lumOff val="40000"/>
                    </a:schemeClr>
                  </a:solidFill>
                  <a:latin typeface="Times New Roman" pitchFamily="18" charset="0"/>
                  <a:cs typeface="Times New Roman" pitchFamily="18" charset="0"/>
                </a:rPr>
                <a:t>if  n = </a:t>
              </a:r>
              <a:r>
                <a:rPr lang="en-US" sz="2400" b="1" dirty="0" smtClean="0">
                  <a:solidFill>
                    <a:schemeClr val="bg2">
                      <a:lumMod val="60000"/>
                      <a:lumOff val="40000"/>
                    </a:schemeClr>
                  </a:solidFill>
                  <a:latin typeface="Times New Roman" pitchFamily="18" charset="0"/>
                  <a:cs typeface="Times New Roman" pitchFamily="18" charset="0"/>
                </a:rPr>
                <a:t>5</a:t>
              </a:r>
              <a:endParaRPr lang="en-US" sz="2400" b="1" i="1" dirty="0" smtClean="0">
                <a:solidFill>
                  <a:schemeClr val="bg2">
                    <a:lumMod val="60000"/>
                    <a:lumOff val="40000"/>
                  </a:schemeClr>
                </a:solidFill>
                <a:latin typeface="Times New Roman" pitchFamily="18" charset="0"/>
                <a:cs typeface="Times New Roman" pitchFamily="18" charset="0"/>
              </a:endParaRPr>
            </a:p>
          </p:txBody>
        </p:sp>
        <p:sp>
          <p:nvSpPr>
            <p:cNvPr id="7" name="Left Brace 6"/>
            <p:cNvSpPr/>
            <p:nvPr/>
          </p:nvSpPr>
          <p:spPr>
            <a:xfrm>
              <a:off x="1961274" y="4775559"/>
              <a:ext cx="214370" cy="931557"/>
            </a:xfrm>
            <a:prstGeom prst="leftBrace">
              <a:avLst>
                <a:gd name="adj1" fmla="val 8333"/>
                <a:gd name="adj2" fmla="val 50000"/>
              </a:avLst>
            </a:prstGeom>
            <a:ln w="28575">
              <a:solidFill>
                <a:srgbClr val="0070C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sp>
        <p:nvSpPr>
          <p:cNvPr id="9" name="Left Brace 8"/>
          <p:cNvSpPr/>
          <p:nvPr/>
        </p:nvSpPr>
        <p:spPr bwMode="auto">
          <a:xfrm>
            <a:off x="1513490" y="3988675"/>
            <a:ext cx="472965" cy="1718441"/>
          </a:xfrm>
          <a:prstGeom prst="leftBrace">
            <a:avLst/>
          </a:prstGeom>
          <a:noFill/>
          <a:ln w="34925" cap="sq" cmpd="sng" algn="ctr">
            <a:solidFill>
              <a:srgbClr val="0070C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cs typeface="Arial" charset="0"/>
            </a:endParaRPr>
          </a:p>
        </p:txBody>
      </p:sp>
      <p:sp>
        <p:nvSpPr>
          <p:cNvPr id="11" name="Footer Placeholder 6"/>
          <p:cNvSpPr>
            <a:spLocks noGrp="1"/>
          </p:cNvSpPr>
          <p:nvPr>
            <p:ph type="ftr" sz="quarter" idx="10"/>
          </p:nvPr>
        </p:nvSpPr>
        <p:spPr>
          <a:xfrm>
            <a:off x="457200" y="6248400"/>
            <a:ext cx="2895600" cy="457200"/>
          </a:xfrm>
          <a:noFill/>
        </p:spPr>
        <p:txBody>
          <a:bodyPr/>
          <a:lstStyle/>
          <a:p>
            <a:pPr algn="l"/>
            <a:r>
              <a:rPr lang="en-US" sz="1000" dirty="0" smtClean="0">
                <a:latin typeface="Arial" pitchFamily="34" charset="0"/>
                <a:cs typeface="Arial" pitchFamily="34" charset="0"/>
              </a:rPr>
              <a:t>CS1010 (AY2012/3 Semester 1)</a:t>
            </a: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457200" y="457200"/>
            <a:ext cx="8440738" cy="792163"/>
          </a:xfrm>
        </p:spPr>
        <p:txBody>
          <a:bodyPr/>
          <a:lstStyle/>
          <a:p>
            <a:r>
              <a:rPr lang="en-US" sz="4000" dirty="0">
                <a:solidFill>
                  <a:srgbClr val="9933FF"/>
                </a:solidFill>
                <a:latin typeface="Garamond" pitchFamily="18" charset="0"/>
              </a:rPr>
              <a:t>4</a:t>
            </a:r>
            <a:r>
              <a:rPr lang="en-US" sz="4000" dirty="0" smtClean="0">
                <a:solidFill>
                  <a:srgbClr val="9933FF"/>
                </a:solidFill>
                <a:latin typeface="Garamond" pitchFamily="18" charset="0"/>
              </a:rPr>
              <a:t>. Gist of Coding Recursion (1/3)</a:t>
            </a:r>
          </a:p>
        </p:txBody>
      </p:sp>
      <p:sp>
        <p:nvSpPr>
          <p:cNvPr id="16387" name="Content Placeholder 2"/>
          <p:cNvSpPr>
            <a:spLocks noGrp="1"/>
          </p:cNvSpPr>
          <p:nvPr>
            <p:ph idx="1"/>
          </p:nvPr>
        </p:nvSpPr>
        <p:spPr>
          <a:xfrm>
            <a:off x="334963" y="1304925"/>
            <a:ext cx="8229600" cy="1307646"/>
          </a:xfrm>
        </p:spPr>
        <p:txBody>
          <a:bodyPr/>
          <a:lstStyle/>
          <a:p>
            <a:pPr>
              <a:lnSpc>
                <a:spcPct val="90000"/>
              </a:lnSpc>
              <a:spcBef>
                <a:spcPts val="1200"/>
              </a:spcBef>
            </a:pPr>
            <a:r>
              <a:rPr lang="en-US" sz="2800" b="1" dirty="0" smtClean="0">
                <a:solidFill>
                  <a:srgbClr val="C00000"/>
                </a:solidFill>
              </a:rPr>
              <a:t>To write a recursive function</a:t>
            </a:r>
            <a:r>
              <a:rPr lang="en-US" sz="2800" dirty="0" smtClean="0"/>
              <a:t>:</a:t>
            </a:r>
          </a:p>
          <a:p>
            <a:pPr lvl="1">
              <a:spcBef>
                <a:spcPts val="600"/>
              </a:spcBef>
              <a:spcAft>
                <a:spcPts val="600"/>
              </a:spcAft>
              <a:buSzPct val="60000"/>
            </a:pPr>
            <a:r>
              <a:rPr lang="en-US" sz="2400" b="1" dirty="0" smtClean="0"/>
              <a:t>Identify the </a:t>
            </a:r>
            <a:r>
              <a:rPr lang="en-US" sz="2400" b="1" dirty="0" smtClean="0">
                <a:solidFill>
                  <a:srgbClr val="0000FF"/>
                </a:solidFill>
              </a:rPr>
              <a:t>base case(s) </a:t>
            </a:r>
            <a:r>
              <a:rPr lang="en-US" sz="2400" b="1" dirty="0" smtClean="0"/>
              <a:t>of the relation</a:t>
            </a:r>
          </a:p>
          <a:p>
            <a:pPr lvl="1">
              <a:spcBef>
                <a:spcPts val="600"/>
              </a:spcBef>
              <a:spcAft>
                <a:spcPts val="600"/>
              </a:spcAft>
              <a:buSzPct val="60000"/>
            </a:pPr>
            <a:r>
              <a:rPr lang="en-US" sz="2400" b="1" dirty="0" smtClean="0"/>
              <a:t>Identify the </a:t>
            </a:r>
            <a:r>
              <a:rPr lang="en-US" sz="2400" b="1" dirty="0" smtClean="0">
                <a:solidFill>
                  <a:srgbClr val="0000FF"/>
                </a:solidFill>
              </a:rPr>
              <a:t>recursive/inductive case </a:t>
            </a:r>
            <a:r>
              <a:rPr lang="en-US" sz="2400" b="1" dirty="0" smtClean="0"/>
              <a:t>of the relation </a:t>
            </a:r>
            <a:r>
              <a:rPr lang="en-US" sz="2400" b="1" dirty="0" smtClean="0">
                <a:solidFill>
                  <a:srgbClr val="0000FF"/>
                </a:solidFill>
              </a:rPr>
              <a:t>that reduces the problem size</a:t>
            </a:r>
          </a:p>
          <a:p>
            <a:pPr lvl="1">
              <a:spcBef>
                <a:spcPts val="600"/>
              </a:spcBef>
              <a:spcAft>
                <a:spcPts val="600"/>
              </a:spcAft>
              <a:buSzPct val="60000"/>
            </a:pPr>
            <a:r>
              <a:rPr lang="en-US" sz="2400" b="1" dirty="0" smtClean="0"/>
              <a:t>Ensure that the recursion/induction can </a:t>
            </a:r>
            <a:r>
              <a:rPr lang="en-US" sz="2400" b="1" dirty="0" smtClean="0">
                <a:solidFill>
                  <a:srgbClr val="0000FF"/>
                </a:solidFill>
              </a:rPr>
              <a:t>reduce the problem size to the base cases</a:t>
            </a:r>
          </a:p>
        </p:txBody>
      </p:sp>
      <p:sp>
        <p:nvSpPr>
          <p:cNvPr id="21509" name="Slide Number Placeholder 4"/>
          <p:cNvSpPr>
            <a:spLocks noGrp="1"/>
          </p:cNvSpPr>
          <p:nvPr>
            <p:ph type="sldNum" sz="quarter" idx="11"/>
          </p:nvPr>
        </p:nvSpPr>
        <p:spPr>
          <a:noFill/>
        </p:spPr>
        <p:txBody>
          <a:bodyPr/>
          <a:lstStyle/>
          <a:p>
            <a:r>
              <a:rPr lang="en-US" dirty="0" smtClean="0">
                <a:latin typeface="Arial" pitchFamily="34" charset="0"/>
                <a:cs typeface="Arial" pitchFamily="34" charset="0"/>
              </a:rPr>
              <a:t>Week11 - </a:t>
            </a:r>
            <a:fld id="{639656C1-A481-426A-BCB7-A01C86F4869B}" type="slidenum">
              <a:rPr lang="en-US" smtClean="0">
                <a:latin typeface="Arial" pitchFamily="34" charset="0"/>
                <a:cs typeface="Arial" pitchFamily="34" charset="0"/>
              </a:rPr>
              <a:pPr/>
              <a:t>42</a:t>
            </a:fld>
            <a:endParaRPr lang="en-US" dirty="0" smtClean="0">
              <a:latin typeface="Arial" pitchFamily="34" charset="0"/>
              <a:cs typeface="Arial" pitchFamily="34" charset="0"/>
            </a:endParaRPr>
          </a:p>
        </p:txBody>
      </p:sp>
      <p:sp>
        <p:nvSpPr>
          <p:cNvPr id="15" name="TextBox 14"/>
          <p:cNvSpPr txBox="1"/>
          <p:nvPr/>
        </p:nvSpPr>
        <p:spPr>
          <a:xfrm>
            <a:off x="191068" y="4098457"/>
            <a:ext cx="4191000" cy="2123658"/>
          </a:xfrm>
          <a:prstGeom prst="rect">
            <a:avLst/>
          </a:prstGeom>
          <a:solidFill>
            <a:srgbClr val="FFFFCC"/>
          </a:solidFill>
        </p:spPr>
        <p:style>
          <a:lnRef idx="2">
            <a:schemeClr val="accent6"/>
          </a:lnRef>
          <a:fillRef idx="1">
            <a:schemeClr val="lt1"/>
          </a:fillRef>
          <a:effectRef idx="0">
            <a:schemeClr val="accent6"/>
          </a:effectRef>
          <a:fontRef idx="minor">
            <a:schemeClr val="dk1"/>
          </a:fontRef>
        </p:style>
        <p:txBody>
          <a:bodyPr wrap="square" rtlCol="0">
            <a:spAutoFit/>
          </a:bodyPr>
          <a:lstStyle/>
          <a:p>
            <a:pPr>
              <a:tabLst>
                <a:tab pos="177800" algn="l"/>
              </a:tabLst>
            </a:pPr>
            <a:r>
              <a:rPr lang="en-US" sz="2800" dirty="0" smtClean="0">
                <a:latin typeface="Cambria" pitchFamily="18" charset="0"/>
              </a:rPr>
              <a:t>sSq1(</a:t>
            </a:r>
            <a:r>
              <a:rPr lang="en-US" sz="2800" i="1" dirty="0" err="1" smtClean="0">
                <a:latin typeface="Cambria" pitchFamily="18" charset="0"/>
              </a:rPr>
              <a:t>a</a:t>
            </a:r>
            <a:r>
              <a:rPr lang="en-US" sz="2800" dirty="0" err="1" smtClean="0">
                <a:latin typeface="Cambria" pitchFamily="18" charset="0"/>
              </a:rPr>
              <a:t>,</a:t>
            </a:r>
            <a:r>
              <a:rPr lang="en-US" sz="2800" i="1" dirty="0" err="1" smtClean="0">
                <a:latin typeface="Cambria" pitchFamily="18" charset="0"/>
              </a:rPr>
              <a:t>b</a:t>
            </a:r>
            <a:r>
              <a:rPr lang="en-US" sz="2800" dirty="0" smtClean="0">
                <a:latin typeface="Cambria" pitchFamily="18" charset="0"/>
              </a:rPr>
              <a:t>) =</a:t>
            </a:r>
          </a:p>
          <a:p>
            <a:pPr>
              <a:tabLst>
                <a:tab pos="177800" algn="l"/>
              </a:tabLst>
            </a:pPr>
            <a:r>
              <a:rPr lang="en-US" sz="2800" dirty="0" smtClean="0">
                <a:latin typeface="Cambria" pitchFamily="18" charset="0"/>
              </a:rPr>
              <a:t>  pre: </a:t>
            </a:r>
            <a:r>
              <a:rPr lang="en-US" sz="2800" i="1" dirty="0" smtClean="0">
                <a:latin typeface="Cambria" pitchFamily="18" charset="0"/>
              </a:rPr>
              <a:t>a </a:t>
            </a:r>
            <a:r>
              <a:rPr lang="en-US" sz="2800" dirty="0" smtClean="0">
                <a:latin typeface="Cambria" pitchFamily="18" charset="0"/>
              </a:rPr>
              <a:t> &lt;= </a:t>
            </a:r>
            <a:r>
              <a:rPr lang="en-US" sz="2800" i="1" dirty="0" smtClean="0">
                <a:latin typeface="Cambria" pitchFamily="18" charset="0"/>
              </a:rPr>
              <a:t>b</a:t>
            </a:r>
            <a:endParaRPr lang="en-US" sz="2800" dirty="0" smtClean="0">
              <a:latin typeface="Cambria" pitchFamily="18" charset="0"/>
            </a:endParaRPr>
          </a:p>
          <a:p>
            <a:pPr>
              <a:tabLst>
                <a:tab pos="177800" algn="l"/>
              </a:tabLst>
            </a:pPr>
            <a:r>
              <a:rPr lang="en-US" sz="2800" dirty="0">
                <a:solidFill>
                  <a:schemeClr val="tx1"/>
                </a:solidFill>
                <a:latin typeface="Cambria" pitchFamily="18" charset="0"/>
              </a:rPr>
              <a:t>	</a:t>
            </a:r>
            <a:r>
              <a:rPr lang="en-US" sz="2400" dirty="0" smtClean="0">
                <a:solidFill>
                  <a:schemeClr val="tx1"/>
                </a:solidFill>
                <a:latin typeface="Cambria" pitchFamily="18" charset="0"/>
              </a:rPr>
              <a:t>If (</a:t>
            </a:r>
            <a:r>
              <a:rPr lang="en-US" sz="2400" i="1" dirty="0" smtClean="0">
                <a:solidFill>
                  <a:schemeClr val="tx1"/>
                </a:solidFill>
                <a:latin typeface="Cambria" pitchFamily="18" charset="0"/>
              </a:rPr>
              <a:t>a</a:t>
            </a:r>
            <a:r>
              <a:rPr lang="en-US" sz="2400" dirty="0" smtClean="0">
                <a:solidFill>
                  <a:schemeClr val="tx1"/>
                </a:solidFill>
                <a:latin typeface="Cambria" pitchFamily="18" charset="0"/>
              </a:rPr>
              <a:t> &lt; </a:t>
            </a:r>
            <a:r>
              <a:rPr lang="en-US" sz="2400" i="1" dirty="0" smtClean="0">
                <a:solidFill>
                  <a:schemeClr val="tx1"/>
                </a:solidFill>
                <a:latin typeface="Cambria" pitchFamily="18" charset="0"/>
              </a:rPr>
              <a:t>b</a:t>
            </a:r>
            <a:r>
              <a:rPr lang="en-US" sz="2400" dirty="0" smtClean="0">
                <a:solidFill>
                  <a:schemeClr val="tx1"/>
                </a:solidFill>
                <a:latin typeface="Cambria" pitchFamily="18" charset="0"/>
              </a:rPr>
              <a:t>) then </a:t>
            </a:r>
          </a:p>
          <a:p>
            <a:pPr marL="541338" indent="-346075">
              <a:tabLst>
                <a:tab pos="541338" algn="l"/>
              </a:tabLst>
            </a:pPr>
            <a:r>
              <a:rPr lang="en-US" sz="2400" dirty="0" smtClean="0">
                <a:solidFill>
                  <a:schemeClr val="tx1"/>
                </a:solidFill>
                <a:latin typeface="Cambria" pitchFamily="18" charset="0"/>
              </a:rPr>
              <a:t>   return  </a:t>
            </a:r>
            <a:r>
              <a:rPr lang="en-US" sz="2400" b="1" dirty="0" smtClean="0">
                <a:solidFill>
                  <a:srgbClr val="C00000"/>
                </a:solidFill>
                <a:latin typeface="Cambria" pitchFamily="18" charset="0"/>
              </a:rPr>
              <a:t>sSq1(</a:t>
            </a:r>
            <a:r>
              <a:rPr lang="en-US" sz="2400" b="1" i="1" dirty="0" smtClean="0">
                <a:solidFill>
                  <a:srgbClr val="C00000"/>
                </a:solidFill>
                <a:latin typeface="Cambria" pitchFamily="18" charset="0"/>
              </a:rPr>
              <a:t>a,b</a:t>
            </a:r>
            <a:r>
              <a:rPr lang="en-US" sz="2400" b="1" dirty="0" smtClean="0">
                <a:solidFill>
                  <a:srgbClr val="C00000"/>
                </a:solidFill>
                <a:latin typeface="Cambria" pitchFamily="18" charset="0"/>
              </a:rPr>
              <a:t>-1) + </a:t>
            </a:r>
            <a:r>
              <a:rPr lang="en-US" sz="2400" b="1" i="1" dirty="0" smtClean="0">
                <a:solidFill>
                  <a:srgbClr val="C00000"/>
                </a:solidFill>
                <a:latin typeface="Cambria" pitchFamily="18" charset="0"/>
              </a:rPr>
              <a:t>b</a:t>
            </a:r>
            <a:r>
              <a:rPr lang="en-US" sz="2400" b="1" dirty="0" smtClean="0">
                <a:solidFill>
                  <a:srgbClr val="C00000"/>
                </a:solidFill>
                <a:latin typeface="Cambria" pitchFamily="18" charset="0"/>
              </a:rPr>
              <a:t>*</a:t>
            </a:r>
            <a:r>
              <a:rPr lang="en-US" sz="2400" b="1" i="1" dirty="0" smtClean="0">
                <a:solidFill>
                  <a:srgbClr val="C00000"/>
                </a:solidFill>
                <a:latin typeface="Cambria" pitchFamily="18" charset="0"/>
              </a:rPr>
              <a:t>b</a:t>
            </a:r>
            <a:endParaRPr lang="en-US" sz="2400" b="1" i="1" baseline="-25000" dirty="0">
              <a:solidFill>
                <a:srgbClr val="C00000"/>
              </a:solidFill>
              <a:latin typeface="Cambria" pitchFamily="18" charset="0"/>
            </a:endParaRPr>
          </a:p>
          <a:p>
            <a:pPr marL="541338" indent="-346075">
              <a:tabLst>
                <a:tab pos="541338" algn="l"/>
              </a:tabLst>
            </a:pPr>
            <a:r>
              <a:rPr lang="en-US" sz="2400" dirty="0" smtClean="0">
                <a:solidFill>
                  <a:schemeClr val="tx1"/>
                </a:solidFill>
                <a:latin typeface="Cambria" pitchFamily="18" charset="0"/>
              </a:rPr>
              <a:t>else</a:t>
            </a:r>
            <a:r>
              <a:rPr lang="en-US" sz="2400" i="1" dirty="0" smtClean="0">
                <a:solidFill>
                  <a:schemeClr val="tx1"/>
                </a:solidFill>
                <a:latin typeface="Cambria" pitchFamily="18" charset="0"/>
              </a:rPr>
              <a:t> </a:t>
            </a:r>
            <a:r>
              <a:rPr lang="en-US" sz="2400" b="1" i="1" dirty="0" smtClean="0">
                <a:solidFill>
                  <a:schemeClr val="tx1"/>
                </a:solidFill>
                <a:latin typeface="Cambria" pitchFamily="18" charset="0"/>
              </a:rPr>
              <a:t> </a:t>
            </a:r>
            <a:r>
              <a:rPr lang="en-US" sz="2400" dirty="0" smtClean="0">
                <a:solidFill>
                  <a:schemeClr val="tx1"/>
                </a:solidFill>
                <a:latin typeface="Cambria" pitchFamily="18" charset="0"/>
              </a:rPr>
              <a:t>return </a:t>
            </a:r>
            <a:r>
              <a:rPr lang="en-US" sz="2400" i="1" dirty="0" smtClean="0">
                <a:solidFill>
                  <a:schemeClr val="tx1"/>
                </a:solidFill>
                <a:latin typeface="Cambria" pitchFamily="18" charset="0"/>
              </a:rPr>
              <a:t>a</a:t>
            </a:r>
            <a:r>
              <a:rPr lang="en-US" sz="2400" dirty="0" smtClean="0">
                <a:solidFill>
                  <a:schemeClr val="tx1"/>
                </a:solidFill>
                <a:latin typeface="Cambria" pitchFamily="18" charset="0"/>
              </a:rPr>
              <a:t>*</a:t>
            </a:r>
            <a:r>
              <a:rPr lang="en-US" sz="2400" i="1" dirty="0" smtClean="0">
                <a:solidFill>
                  <a:schemeClr val="tx1"/>
                </a:solidFill>
                <a:latin typeface="Cambria" pitchFamily="18" charset="0"/>
              </a:rPr>
              <a:t>a </a:t>
            </a:r>
          </a:p>
        </p:txBody>
      </p:sp>
      <p:sp>
        <p:nvSpPr>
          <p:cNvPr id="16" name="TextBox 15"/>
          <p:cNvSpPr txBox="1"/>
          <p:nvPr/>
        </p:nvSpPr>
        <p:spPr>
          <a:xfrm>
            <a:off x="4648200" y="3913791"/>
            <a:ext cx="4343400" cy="2492990"/>
          </a:xfrm>
          <a:prstGeom prst="rect">
            <a:avLst/>
          </a:prstGeom>
          <a:solidFill>
            <a:srgbClr val="FFFFCC"/>
          </a:solidFill>
        </p:spPr>
        <p:style>
          <a:lnRef idx="2">
            <a:schemeClr val="accent6"/>
          </a:lnRef>
          <a:fillRef idx="1">
            <a:schemeClr val="lt1"/>
          </a:fillRef>
          <a:effectRef idx="0">
            <a:schemeClr val="accent6"/>
          </a:effectRef>
          <a:fontRef idx="minor">
            <a:schemeClr val="dk1"/>
          </a:fontRef>
        </p:style>
        <p:txBody>
          <a:bodyPr wrap="square" rtlCol="0">
            <a:spAutoFit/>
          </a:bodyPr>
          <a:lstStyle/>
          <a:p>
            <a:pPr>
              <a:tabLst>
                <a:tab pos="177800" algn="l"/>
              </a:tabLst>
            </a:pPr>
            <a:r>
              <a:rPr lang="en-US" sz="2800" dirty="0" err="1" smtClean="0">
                <a:latin typeface="Cambria" pitchFamily="18" charset="0"/>
              </a:rPr>
              <a:t>sSq_faster</a:t>
            </a:r>
            <a:r>
              <a:rPr lang="en-US" sz="2800" dirty="0" smtClean="0">
                <a:latin typeface="Cambria" pitchFamily="18" charset="0"/>
              </a:rPr>
              <a:t>(</a:t>
            </a:r>
            <a:r>
              <a:rPr lang="en-US" sz="2800" i="1" dirty="0" err="1" smtClean="0">
                <a:latin typeface="Cambria" pitchFamily="18" charset="0"/>
              </a:rPr>
              <a:t>a</a:t>
            </a:r>
            <a:r>
              <a:rPr lang="en-US" sz="2800" dirty="0" err="1" smtClean="0">
                <a:latin typeface="Cambria" pitchFamily="18" charset="0"/>
              </a:rPr>
              <a:t>,</a:t>
            </a:r>
            <a:r>
              <a:rPr lang="en-US" sz="2800" i="1" dirty="0" err="1" smtClean="0">
                <a:latin typeface="Cambria" pitchFamily="18" charset="0"/>
              </a:rPr>
              <a:t>b</a:t>
            </a:r>
            <a:r>
              <a:rPr lang="en-US" sz="2800" dirty="0" smtClean="0">
                <a:latin typeface="Cambria" pitchFamily="18" charset="0"/>
              </a:rPr>
              <a:t>) =</a:t>
            </a:r>
          </a:p>
          <a:p>
            <a:pPr>
              <a:tabLst>
                <a:tab pos="177800" algn="l"/>
              </a:tabLst>
            </a:pPr>
            <a:r>
              <a:rPr lang="en-US" sz="2800" dirty="0" smtClean="0">
                <a:latin typeface="Cambria" pitchFamily="18" charset="0"/>
              </a:rPr>
              <a:t>  pre: </a:t>
            </a:r>
            <a:r>
              <a:rPr lang="en-US" sz="2800" i="1" dirty="0" smtClean="0">
                <a:latin typeface="Cambria" pitchFamily="18" charset="0"/>
              </a:rPr>
              <a:t>a </a:t>
            </a:r>
            <a:r>
              <a:rPr lang="en-US" sz="2800" dirty="0" smtClean="0">
                <a:latin typeface="Cambria" pitchFamily="18" charset="0"/>
              </a:rPr>
              <a:t> &lt;= </a:t>
            </a:r>
            <a:r>
              <a:rPr lang="en-US" sz="2800" i="1" dirty="0" smtClean="0">
                <a:latin typeface="Cambria" pitchFamily="18" charset="0"/>
              </a:rPr>
              <a:t>b</a:t>
            </a:r>
            <a:endParaRPr lang="en-US" sz="2800" dirty="0" smtClean="0">
              <a:latin typeface="Cambria" pitchFamily="18" charset="0"/>
            </a:endParaRPr>
          </a:p>
          <a:p>
            <a:pPr>
              <a:tabLst>
                <a:tab pos="177800" algn="l"/>
              </a:tabLst>
            </a:pPr>
            <a:r>
              <a:rPr lang="en-US" sz="2800" dirty="0">
                <a:solidFill>
                  <a:schemeClr val="tx1"/>
                </a:solidFill>
                <a:latin typeface="Cambria" pitchFamily="18" charset="0"/>
              </a:rPr>
              <a:t>	</a:t>
            </a:r>
            <a:r>
              <a:rPr lang="en-US" sz="2400" dirty="0" smtClean="0">
                <a:solidFill>
                  <a:schemeClr val="tx1"/>
                </a:solidFill>
                <a:latin typeface="Cambria" pitchFamily="18" charset="0"/>
              </a:rPr>
              <a:t>If (</a:t>
            </a:r>
            <a:r>
              <a:rPr lang="en-US" sz="2400" i="1" dirty="0" smtClean="0">
                <a:solidFill>
                  <a:schemeClr val="tx1"/>
                </a:solidFill>
                <a:latin typeface="Cambria" pitchFamily="18" charset="0"/>
              </a:rPr>
              <a:t>a</a:t>
            </a:r>
            <a:r>
              <a:rPr lang="en-US" sz="2400" dirty="0" smtClean="0">
                <a:solidFill>
                  <a:schemeClr val="tx1"/>
                </a:solidFill>
                <a:latin typeface="Cambria" pitchFamily="18" charset="0"/>
              </a:rPr>
              <a:t> &lt; </a:t>
            </a:r>
            <a:r>
              <a:rPr lang="en-US" sz="2400" i="1" dirty="0" smtClean="0">
                <a:solidFill>
                  <a:schemeClr val="tx1"/>
                </a:solidFill>
                <a:latin typeface="Cambria" pitchFamily="18" charset="0"/>
              </a:rPr>
              <a:t>b</a:t>
            </a:r>
            <a:r>
              <a:rPr lang="en-US" sz="2400" dirty="0" smtClean="0">
                <a:solidFill>
                  <a:schemeClr val="tx1"/>
                </a:solidFill>
                <a:latin typeface="Cambria" pitchFamily="18" charset="0"/>
              </a:rPr>
              <a:t>) then </a:t>
            </a:r>
          </a:p>
          <a:p>
            <a:pPr marL="541338" indent="-346075">
              <a:tabLst>
                <a:tab pos="541338" algn="l"/>
              </a:tabLst>
            </a:pPr>
            <a:r>
              <a:rPr lang="en-US" sz="2400" dirty="0" smtClean="0">
                <a:solidFill>
                  <a:schemeClr val="tx1"/>
                </a:solidFill>
                <a:latin typeface="Cambria" pitchFamily="18" charset="0"/>
              </a:rPr>
              <a:t>   return </a:t>
            </a:r>
            <a:r>
              <a:rPr lang="en-US" sz="2400" b="1" i="1" dirty="0" smtClean="0">
                <a:solidFill>
                  <a:srgbClr val="C00000"/>
                </a:solidFill>
                <a:latin typeface="Cambria" pitchFamily="18" charset="0"/>
              </a:rPr>
              <a:t>a</a:t>
            </a:r>
            <a:r>
              <a:rPr lang="en-US" sz="2400" b="1" dirty="0" smtClean="0">
                <a:solidFill>
                  <a:srgbClr val="C00000"/>
                </a:solidFill>
                <a:latin typeface="Cambria" pitchFamily="18" charset="0"/>
              </a:rPr>
              <a:t>*</a:t>
            </a:r>
            <a:r>
              <a:rPr lang="en-US" sz="2400" b="1" i="1" dirty="0" smtClean="0">
                <a:solidFill>
                  <a:srgbClr val="C00000"/>
                </a:solidFill>
                <a:latin typeface="Cambria" pitchFamily="18" charset="0"/>
              </a:rPr>
              <a:t>a</a:t>
            </a:r>
            <a:r>
              <a:rPr lang="en-US" sz="2400" b="1" dirty="0" smtClean="0">
                <a:solidFill>
                  <a:srgbClr val="C00000"/>
                </a:solidFill>
                <a:latin typeface="Cambria" pitchFamily="18" charset="0"/>
              </a:rPr>
              <a:t> + </a:t>
            </a:r>
          </a:p>
          <a:p>
            <a:pPr marL="541338" indent="-346075">
              <a:tabLst>
                <a:tab pos="541338" algn="l"/>
              </a:tabLst>
            </a:pPr>
            <a:r>
              <a:rPr lang="en-US" sz="2400" b="1" dirty="0">
                <a:solidFill>
                  <a:srgbClr val="C00000"/>
                </a:solidFill>
                <a:latin typeface="Cambria" pitchFamily="18" charset="0"/>
              </a:rPr>
              <a:t> </a:t>
            </a:r>
            <a:r>
              <a:rPr lang="en-US" sz="2400" b="1" dirty="0" smtClean="0">
                <a:solidFill>
                  <a:srgbClr val="C00000"/>
                </a:solidFill>
                <a:latin typeface="Cambria" pitchFamily="18" charset="0"/>
              </a:rPr>
              <a:t>     </a:t>
            </a:r>
            <a:r>
              <a:rPr lang="en-US" sz="2400" b="1" dirty="0" err="1" smtClean="0">
                <a:solidFill>
                  <a:srgbClr val="C00000"/>
                </a:solidFill>
                <a:latin typeface="Cambria" pitchFamily="18" charset="0"/>
              </a:rPr>
              <a:t>sSq_faster</a:t>
            </a:r>
            <a:r>
              <a:rPr lang="en-US" sz="2400" b="1" dirty="0" smtClean="0">
                <a:solidFill>
                  <a:srgbClr val="C00000"/>
                </a:solidFill>
                <a:latin typeface="Cambria" pitchFamily="18" charset="0"/>
              </a:rPr>
              <a:t>(</a:t>
            </a:r>
            <a:r>
              <a:rPr lang="en-US" sz="2400" b="1" i="1" dirty="0" smtClean="0">
                <a:solidFill>
                  <a:srgbClr val="C00000"/>
                </a:solidFill>
                <a:latin typeface="Cambria" pitchFamily="18" charset="0"/>
              </a:rPr>
              <a:t>a+1,b</a:t>
            </a:r>
            <a:r>
              <a:rPr lang="en-US" sz="2400" b="1" dirty="0" smtClean="0">
                <a:solidFill>
                  <a:srgbClr val="C00000"/>
                </a:solidFill>
                <a:latin typeface="Cambria" pitchFamily="18" charset="0"/>
              </a:rPr>
              <a:t>-1) + </a:t>
            </a:r>
            <a:r>
              <a:rPr lang="en-US" sz="2400" b="1" i="1" dirty="0" smtClean="0">
                <a:solidFill>
                  <a:srgbClr val="C00000"/>
                </a:solidFill>
                <a:latin typeface="Cambria" pitchFamily="18" charset="0"/>
              </a:rPr>
              <a:t>b</a:t>
            </a:r>
            <a:r>
              <a:rPr lang="en-US" sz="2400" b="1" dirty="0" smtClean="0">
                <a:solidFill>
                  <a:srgbClr val="C00000"/>
                </a:solidFill>
                <a:latin typeface="Cambria" pitchFamily="18" charset="0"/>
              </a:rPr>
              <a:t>*</a:t>
            </a:r>
            <a:r>
              <a:rPr lang="en-US" sz="2400" b="1" i="1" dirty="0" smtClean="0">
                <a:solidFill>
                  <a:srgbClr val="C00000"/>
                </a:solidFill>
                <a:latin typeface="Cambria" pitchFamily="18" charset="0"/>
              </a:rPr>
              <a:t>b</a:t>
            </a:r>
            <a:endParaRPr lang="en-US" sz="2400" b="1" i="1" baseline="-25000" dirty="0">
              <a:solidFill>
                <a:srgbClr val="C00000"/>
              </a:solidFill>
              <a:latin typeface="Cambria" pitchFamily="18" charset="0"/>
            </a:endParaRPr>
          </a:p>
          <a:p>
            <a:pPr marL="541338" indent="-346075">
              <a:tabLst>
                <a:tab pos="541338" algn="l"/>
              </a:tabLst>
            </a:pPr>
            <a:r>
              <a:rPr lang="en-US" sz="2400" dirty="0" smtClean="0">
                <a:solidFill>
                  <a:schemeClr val="tx1"/>
                </a:solidFill>
                <a:latin typeface="Cambria" pitchFamily="18" charset="0"/>
              </a:rPr>
              <a:t>else</a:t>
            </a:r>
            <a:r>
              <a:rPr lang="en-US" sz="2400" i="1" dirty="0" smtClean="0">
                <a:solidFill>
                  <a:schemeClr val="tx1"/>
                </a:solidFill>
                <a:latin typeface="Cambria" pitchFamily="18" charset="0"/>
              </a:rPr>
              <a:t> </a:t>
            </a:r>
            <a:r>
              <a:rPr lang="en-US" sz="2400" b="1" i="1" dirty="0" smtClean="0">
                <a:solidFill>
                  <a:schemeClr val="tx1"/>
                </a:solidFill>
                <a:latin typeface="Cambria" pitchFamily="18" charset="0"/>
              </a:rPr>
              <a:t> </a:t>
            </a:r>
            <a:r>
              <a:rPr lang="en-US" sz="2400" dirty="0" smtClean="0">
                <a:solidFill>
                  <a:schemeClr val="tx1"/>
                </a:solidFill>
                <a:latin typeface="Cambria" pitchFamily="18" charset="0"/>
              </a:rPr>
              <a:t>return </a:t>
            </a:r>
            <a:r>
              <a:rPr lang="en-US" sz="2400" i="1" dirty="0" smtClean="0">
                <a:solidFill>
                  <a:schemeClr val="tx1"/>
                </a:solidFill>
                <a:latin typeface="Cambria" pitchFamily="18" charset="0"/>
              </a:rPr>
              <a:t>a</a:t>
            </a:r>
            <a:r>
              <a:rPr lang="en-US" sz="2400" dirty="0" smtClean="0">
                <a:solidFill>
                  <a:schemeClr val="tx1"/>
                </a:solidFill>
                <a:latin typeface="Cambria" pitchFamily="18" charset="0"/>
              </a:rPr>
              <a:t>*</a:t>
            </a:r>
            <a:r>
              <a:rPr lang="en-US" sz="2400" i="1" dirty="0" smtClean="0">
                <a:solidFill>
                  <a:schemeClr val="tx1"/>
                </a:solidFill>
                <a:latin typeface="Cambria" pitchFamily="18" charset="0"/>
              </a:rPr>
              <a:t>a </a:t>
            </a:r>
          </a:p>
        </p:txBody>
      </p:sp>
      <p:sp>
        <p:nvSpPr>
          <p:cNvPr id="17" name="Footer Placeholder 6"/>
          <p:cNvSpPr>
            <a:spLocks noGrp="1"/>
          </p:cNvSpPr>
          <p:nvPr>
            <p:ph type="ftr" sz="quarter" idx="10"/>
          </p:nvPr>
        </p:nvSpPr>
        <p:spPr>
          <a:xfrm>
            <a:off x="457200" y="6248400"/>
            <a:ext cx="2895600" cy="457200"/>
          </a:xfrm>
          <a:noFill/>
        </p:spPr>
        <p:txBody>
          <a:bodyPr/>
          <a:lstStyle/>
          <a:p>
            <a:pPr algn="l"/>
            <a:r>
              <a:rPr lang="en-US" sz="1000" dirty="0" smtClean="0">
                <a:latin typeface="Arial" pitchFamily="34" charset="0"/>
                <a:cs typeface="Arial" pitchFamily="34" charset="0"/>
              </a:rPr>
              <a:t>CS1010 (AY2012/3 Semester 1)</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6387">
                                            <p:txEl>
                                              <p:pRg st="0" end="0"/>
                                            </p:txEl>
                                          </p:spTgt>
                                        </p:tgtEl>
                                        <p:attrNameLst>
                                          <p:attrName>style.visibility</p:attrName>
                                        </p:attrNameLst>
                                      </p:cBhvr>
                                      <p:to>
                                        <p:strVal val="visible"/>
                                      </p:to>
                                    </p:set>
                                    <p:animEffect transition="in" filter="dissolve">
                                      <p:cBhvr>
                                        <p:cTn id="7" dur="500"/>
                                        <p:tgtEl>
                                          <p:spTgt spid="1638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6387">
                                            <p:txEl>
                                              <p:pRg st="1" end="1"/>
                                            </p:txEl>
                                          </p:spTgt>
                                        </p:tgtEl>
                                        <p:attrNameLst>
                                          <p:attrName>style.visibility</p:attrName>
                                        </p:attrNameLst>
                                      </p:cBhvr>
                                      <p:to>
                                        <p:strVal val="visible"/>
                                      </p:to>
                                    </p:set>
                                    <p:animEffect transition="in" filter="dissolve">
                                      <p:cBhvr>
                                        <p:cTn id="12" dur="500"/>
                                        <p:tgtEl>
                                          <p:spTgt spid="1638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6387">
                                            <p:txEl>
                                              <p:pRg st="2" end="2"/>
                                            </p:txEl>
                                          </p:spTgt>
                                        </p:tgtEl>
                                        <p:attrNameLst>
                                          <p:attrName>style.visibility</p:attrName>
                                        </p:attrNameLst>
                                      </p:cBhvr>
                                      <p:to>
                                        <p:strVal val="visible"/>
                                      </p:to>
                                    </p:set>
                                    <p:animEffect transition="in" filter="dissolve">
                                      <p:cBhvr>
                                        <p:cTn id="17" dur="500"/>
                                        <p:tgtEl>
                                          <p:spTgt spid="1638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6387">
                                            <p:txEl>
                                              <p:pRg st="3" end="3"/>
                                            </p:txEl>
                                          </p:spTgt>
                                        </p:tgtEl>
                                        <p:attrNameLst>
                                          <p:attrName>style.visibility</p:attrName>
                                        </p:attrNameLst>
                                      </p:cBhvr>
                                      <p:to>
                                        <p:strVal val="visible"/>
                                      </p:to>
                                    </p:set>
                                    <p:animEffect transition="in" filter="dissolve">
                                      <p:cBhvr>
                                        <p:cTn id="22" dur="500"/>
                                        <p:tgtEl>
                                          <p:spTgt spid="1638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5"/>
                                        </p:tgtEl>
                                        <p:attrNameLst>
                                          <p:attrName>style.visibility</p:attrName>
                                        </p:attrNameLst>
                                      </p:cBhvr>
                                      <p:to>
                                        <p:strVal val="visible"/>
                                      </p:to>
                                    </p:set>
                                    <p:animEffect transition="in" filter="fade">
                                      <p:cBhvr>
                                        <p:cTn id="27" dur="500"/>
                                        <p:tgtEl>
                                          <p:spTgt spid="15"/>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6"/>
                                        </p:tgtEl>
                                        <p:attrNameLst>
                                          <p:attrName>style.visibility</p:attrName>
                                        </p:attrNameLst>
                                      </p:cBhvr>
                                      <p:to>
                                        <p:strVal val="visible"/>
                                      </p:to>
                                    </p:set>
                                    <p:animEffect transition="in" filter="fade">
                                      <p:cBhvr>
                                        <p:cTn id="32"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7" grpId="0" build="p" bldLvl="2"/>
      <p:bldP spid="15" grpId="0" animBg="1"/>
      <p:bldP spid="16" grpId="0" animBg="1"/>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457200" y="457200"/>
            <a:ext cx="8440738" cy="792163"/>
          </a:xfrm>
        </p:spPr>
        <p:txBody>
          <a:bodyPr/>
          <a:lstStyle/>
          <a:p>
            <a:r>
              <a:rPr lang="en-US" sz="4000" dirty="0">
                <a:solidFill>
                  <a:srgbClr val="9933FF"/>
                </a:solidFill>
                <a:latin typeface="Garamond" pitchFamily="18" charset="0"/>
              </a:rPr>
              <a:t>4</a:t>
            </a:r>
            <a:r>
              <a:rPr lang="en-US" sz="4000" dirty="0" smtClean="0">
                <a:solidFill>
                  <a:srgbClr val="9933FF"/>
                </a:solidFill>
                <a:latin typeface="Garamond" pitchFamily="18" charset="0"/>
              </a:rPr>
              <a:t>. Gist of Coding Recursion (2/3)</a:t>
            </a:r>
          </a:p>
        </p:txBody>
      </p:sp>
      <p:sp>
        <p:nvSpPr>
          <p:cNvPr id="16387" name="Content Placeholder 2"/>
          <p:cNvSpPr>
            <a:spLocks noGrp="1"/>
          </p:cNvSpPr>
          <p:nvPr>
            <p:ph idx="1"/>
          </p:nvPr>
        </p:nvSpPr>
        <p:spPr>
          <a:xfrm>
            <a:off x="334963" y="1304925"/>
            <a:ext cx="8229600" cy="1307646"/>
          </a:xfrm>
        </p:spPr>
        <p:txBody>
          <a:bodyPr/>
          <a:lstStyle/>
          <a:p>
            <a:pPr>
              <a:lnSpc>
                <a:spcPct val="90000"/>
              </a:lnSpc>
              <a:spcBef>
                <a:spcPts val="1200"/>
              </a:spcBef>
            </a:pPr>
            <a:r>
              <a:rPr lang="en-US" sz="2800" b="1" dirty="0" smtClean="0">
                <a:solidFill>
                  <a:srgbClr val="C00000"/>
                </a:solidFill>
              </a:rPr>
              <a:t>Identifying sub-problem</a:t>
            </a:r>
            <a:r>
              <a:rPr lang="en-US" sz="2800" dirty="0" smtClean="0"/>
              <a:t>:</a:t>
            </a:r>
          </a:p>
          <a:p>
            <a:pPr marL="457200" lvl="1" indent="0">
              <a:spcBef>
                <a:spcPts val="600"/>
              </a:spcBef>
              <a:spcAft>
                <a:spcPts val="600"/>
              </a:spcAft>
              <a:buSzPct val="60000"/>
              <a:buNone/>
            </a:pPr>
            <a:r>
              <a:rPr lang="en-US" sz="2400" b="1" dirty="0" smtClean="0"/>
              <a:t>Sum up all digits:</a:t>
            </a:r>
          </a:p>
          <a:p>
            <a:pPr marL="457200" lvl="1" indent="0">
              <a:spcBef>
                <a:spcPts val="600"/>
              </a:spcBef>
              <a:spcAft>
                <a:spcPts val="600"/>
              </a:spcAft>
              <a:buSzPct val="60000"/>
              <a:buNone/>
            </a:pPr>
            <a:r>
              <a:rPr lang="en-US" sz="2400" b="1" dirty="0" err="1">
                <a:solidFill>
                  <a:srgbClr val="0000FF"/>
                </a:solidFill>
              </a:rPr>
              <a:t>sUp</a:t>
            </a:r>
            <a:r>
              <a:rPr lang="en-US" sz="2400" b="1" dirty="0">
                <a:solidFill>
                  <a:srgbClr val="0000FF"/>
                </a:solidFill>
              </a:rPr>
              <a:t>(1) </a:t>
            </a:r>
            <a:r>
              <a:rPr lang="en-US" sz="2400" b="1" dirty="0" smtClean="0">
                <a:solidFill>
                  <a:srgbClr val="0000FF"/>
                </a:solidFill>
                <a:sym typeface="Wingdings" pitchFamily="2" charset="2"/>
              </a:rPr>
              <a:t></a:t>
            </a:r>
            <a:r>
              <a:rPr lang="en-US" sz="2400" b="1" dirty="0" smtClean="0">
                <a:solidFill>
                  <a:srgbClr val="0000FF"/>
                </a:solidFill>
              </a:rPr>
              <a:t> </a:t>
            </a:r>
            <a:r>
              <a:rPr lang="en-US" sz="2400" b="1" dirty="0">
                <a:solidFill>
                  <a:srgbClr val="0000FF"/>
                </a:solidFill>
              </a:rPr>
              <a:t>1 </a:t>
            </a:r>
          </a:p>
          <a:p>
            <a:pPr marL="457200" lvl="1" indent="0">
              <a:spcBef>
                <a:spcPts val="600"/>
              </a:spcBef>
              <a:spcAft>
                <a:spcPts val="600"/>
              </a:spcAft>
              <a:buSzPct val="60000"/>
              <a:buNone/>
            </a:pPr>
            <a:r>
              <a:rPr lang="en-US" sz="2400" b="1" dirty="0" err="1">
                <a:solidFill>
                  <a:srgbClr val="0000FF"/>
                </a:solidFill>
              </a:rPr>
              <a:t>sUp</a:t>
            </a:r>
            <a:r>
              <a:rPr lang="en-US" sz="2400" b="1" dirty="0">
                <a:solidFill>
                  <a:srgbClr val="0000FF"/>
                </a:solidFill>
              </a:rPr>
              <a:t>(12345) </a:t>
            </a:r>
            <a:r>
              <a:rPr lang="en-US" sz="2400" b="1" dirty="0" smtClean="0">
                <a:solidFill>
                  <a:srgbClr val="0000FF"/>
                </a:solidFill>
                <a:sym typeface="Wingdings" pitchFamily="2" charset="2"/>
              </a:rPr>
              <a:t></a:t>
            </a:r>
            <a:r>
              <a:rPr lang="en-US" sz="2400" b="1" dirty="0" smtClean="0">
                <a:solidFill>
                  <a:srgbClr val="0000FF"/>
                </a:solidFill>
              </a:rPr>
              <a:t> </a:t>
            </a:r>
            <a:r>
              <a:rPr lang="en-US" sz="2400" b="1" dirty="0">
                <a:solidFill>
                  <a:srgbClr val="0000FF"/>
                </a:solidFill>
              </a:rPr>
              <a:t>1 + 2 + 3 + 4 + </a:t>
            </a:r>
            <a:r>
              <a:rPr lang="en-US" sz="2400" b="1" dirty="0" smtClean="0">
                <a:solidFill>
                  <a:srgbClr val="0000FF"/>
                </a:solidFill>
              </a:rPr>
              <a:t>5</a:t>
            </a:r>
          </a:p>
          <a:p>
            <a:pPr marL="457200" lvl="1" indent="0">
              <a:spcBef>
                <a:spcPts val="600"/>
              </a:spcBef>
              <a:spcAft>
                <a:spcPts val="600"/>
              </a:spcAft>
              <a:buSzPct val="60000"/>
              <a:buNone/>
            </a:pPr>
            <a:r>
              <a:rPr lang="en-US" sz="2400" b="1" dirty="0" smtClean="0">
                <a:solidFill>
                  <a:srgbClr val="0000FF"/>
                </a:solidFill>
              </a:rPr>
              <a:t>Any differences in these sub-problems?</a:t>
            </a:r>
          </a:p>
          <a:p>
            <a:pPr marL="457200" lvl="1" indent="0">
              <a:spcBef>
                <a:spcPts val="600"/>
              </a:spcBef>
              <a:spcAft>
                <a:spcPts val="600"/>
              </a:spcAft>
              <a:buSzPct val="60000"/>
              <a:buNone/>
            </a:pPr>
            <a:r>
              <a:rPr lang="en-US" sz="2400" b="1" dirty="0" smtClean="0">
                <a:solidFill>
                  <a:srgbClr val="0000FF"/>
                </a:solidFill>
                <a:sym typeface="Wingdings" pitchFamily="2" charset="2"/>
              </a:rPr>
              <a:t> </a:t>
            </a:r>
            <a:r>
              <a:rPr lang="en-US" sz="2400" b="1" dirty="0" err="1" smtClean="0">
                <a:solidFill>
                  <a:srgbClr val="0000FF"/>
                </a:solidFill>
                <a:sym typeface="Wingdings" pitchFamily="2" charset="2"/>
              </a:rPr>
              <a:t>sUp</a:t>
            </a:r>
            <a:r>
              <a:rPr lang="en-US" sz="2400" b="1" dirty="0" smtClean="0">
                <a:solidFill>
                  <a:srgbClr val="0000FF"/>
                </a:solidFill>
                <a:sym typeface="Wingdings" pitchFamily="2" charset="2"/>
              </a:rPr>
              <a:t>(1234) + 5 ?</a:t>
            </a:r>
          </a:p>
          <a:p>
            <a:pPr marL="457200" lvl="1" indent="0">
              <a:spcBef>
                <a:spcPts val="600"/>
              </a:spcBef>
              <a:spcAft>
                <a:spcPts val="600"/>
              </a:spcAft>
              <a:buSzPct val="60000"/>
              <a:buNone/>
            </a:pPr>
            <a:r>
              <a:rPr lang="en-US" sz="2400" b="1" dirty="0" smtClean="0">
                <a:solidFill>
                  <a:srgbClr val="0000FF"/>
                </a:solidFill>
                <a:sym typeface="Wingdings" pitchFamily="2" charset="2"/>
              </a:rPr>
              <a:t> 1 + </a:t>
            </a:r>
            <a:r>
              <a:rPr lang="en-US" sz="2400" b="1" dirty="0" err="1" smtClean="0">
                <a:solidFill>
                  <a:srgbClr val="0000FF"/>
                </a:solidFill>
                <a:sym typeface="Wingdings" pitchFamily="2" charset="2"/>
              </a:rPr>
              <a:t>sUp</a:t>
            </a:r>
            <a:r>
              <a:rPr lang="en-US" sz="2400" b="1" dirty="0" smtClean="0">
                <a:solidFill>
                  <a:srgbClr val="0000FF"/>
                </a:solidFill>
                <a:sym typeface="Wingdings" pitchFamily="2" charset="2"/>
              </a:rPr>
              <a:t>(2345) ?</a:t>
            </a:r>
          </a:p>
          <a:p>
            <a:pPr marL="457200" lvl="1" indent="0">
              <a:spcBef>
                <a:spcPts val="600"/>
              </a:spcBef>
              <a:spcAft>
                <a:spcPts val="600"/>
              </a:spcAft>
              <a:buSzPct val="60000"/>
              <a:buNone/>
            </a:pPr>
            <a:r>
              <a:rPr lang="en-US" sz="2400" b="1" dirty="0" smtClean="0">
                <a:solidFill>
                  <a:srgbClr val="0000FF"/>
                </a:solidFill>
                <a:sym typeface="Wingdings" pitchFamily="2" charset="2"/>
              </a:rPr>
              <a:t> 1 + </a:t>
            </a:r>
            <a:r>
              <a:rPr lang="en-US" sz="2400" b="1" dirty="0" err="1" smtClean="0">
                <a:solidFill>
                  <a:srgbClr val="0000FF"/>
                </a:solidFill>
                <a:sym typeface="Wingdings" pitchFamily="2" charset="2"/>
              </a:rPr>
              <a:t>sUp</a:t>
            </a:r>
            <a:r>
              <a:rPr lang="en-US" sz="2400" b="1" dirty="0" smtClean="0">
                <a:solidFill>
                  <a:srgbClr val="0000FF"/>
                </a:solidFill>
                <a:sym typeface="Wingdings" pitchFamily="2" charset="2"/>
              </a:rPr>
              <a:t>(234) + 5 ?</a:t>
            </a:r>
            <a:endParaRPr lang="en-US" sz="2400" b="1" dirty="0">
              <a:solidFill>
                <a:srgbClr val="0000FF"/>
              </a:solidFill>
            </a:endParaRPr>
          </a:p>
          <a:p>
            <a:pPr lvl="1">
              <a:spcBef>
                <a:spcPts val="600"/>
              </a:spcBef>
              <a:spcAft>
                <a:spcPts val="600"/>
              </a:spcAft>
              <a:buSzPct val="60000"/>
            </a:pPr>
            <a:endParaRPr lang="en-US" sz="2400" b="1" dirty="0" smtClean="0">
              <a:solidFill>
                <a:srgbClr val="0000FF"/>
              </a:solidFill>
            </a:endParaRPr>
          </a:p>
        </p:txBody>
      </p:sp>
      <p:sp>
        <p:nvSpPr>
          <p:cNvPr id="21509" name="Slide Number Placeholder 4"/>
          <p:cNvSpPr>
            <a:spLocks noGrp="1"/>
          </p:cNvSpPr>
          <p:nvPr>
            <p:ph type="sldNum" sz="quarter" idx="11"/>
          </p:nvPr>
        </p:nvSpPr>
        <p:spPr>
          <a:noFill/>
        </p:spPr>
        <p:txBody>
          <a:bodyPr/>
          <a:lstStyle/>
          <a:p>
            <a:r>
              <a:rPr lang="en-US" dirty="0" smtClean="0">
                <a:latin typeface="Arial" pitchFamily="34" charset="0"/>
                <a:cs typeface="Arial" pitchFamily="34" charset="0"/>
              </a:rPr>
              <a:t>Week11 - </a:t>
            </a:r>
            <a:fld id="{639656C1-A481-426A-BCB7-A01C86F4869B}" type="slidenum">
              <a:rPr lang="en-US" smtClean="0">
                <a:latin typeface="Arial" pitchFamily="34" charset="0"/>
                <a:cs typeface="Arial" pitchFamily="34" charset="0"/>
              </a:rPr>
              <a:pPr/>
              <a:t>43</a:t>
            </a:fld>
            <a:endParaRPr lang="en-US" dirty="0" smtClean="0">
              <a:latin typeface="Arial" pitchFamily="34" charset="0"/>
              <a:cs typeface="Arial" pitchFamily="34" charset="0"/>
            </a:endParaRPr>
          </a:p>
        </p:txBody>
      </p:sp>
      <p:sp>
        <p:nvSpPr>
          <p:cNvPr id="8" name="TextBox 7"/>
          <p:cNvSpPr txBox="1"/>
          <p:nvPr/>
        </p:nvSpPr>
        <p:spPr>
          <a:xfrm>
            <a:off x="4495800" y="3889611"/>
            <a:ext cx="4266063" cy="2492990"/>
          </a:xfrm>
          <a:prstGeom prst="rect">
            <a:avLst/>
          </a:prstGeom>
          <a:solidFill>
            <a:srgbClr val="FFFFCC"/>
          </a:solidFill>
        </p:spPr>
        <p:style>
          <a:lnRef idx="2">
            <a:schemeClr val="accent6"/>
          </a:lnRef>
          <a:fillRef idx="1">
            <a:schemeClr val="lt1"/>
          </a:fillRef>
          <a:effectRef idx="0">
            <a:schemeClr val="accent6"/>
          </a:effectRef>
          <a:fontRef idx="minor">
            <a:schemeClr val="dk1"/>
          </a:fontRef>
        </p:style>
        <p:txBody>
          <a:bodyPr wrap="square" rtlCol="0">
            <a:spAutoFit/>
          </a:bodyPr>
          <a:lstStyle/>
          <a:p>
            <a:pPr>
              <a:tabLst>
                <a:tab pos="177800" algn="l"/>
              </a:tabLst>
            </a:pPr>
            <a:r>
              <a:rPr lang="en-US" sz="2400" dirty="0" err="1" smtClean="0">
                <a:latin typeface="Cambria" pitchFamily="18" charset="0"/>
              </a:rPr>
              <a:t>sUp</a:t>
            </a:r>
            <a:r>
              <a:rPr lang="en-US" sz="2400" dirty="0" smtClean="0">
                <a:latin typeface="Cambria" pitchFamily="18" charset="0"/>
              </a:rPr>
              <a:t>(</a:t>
            </a:r>
            <a:r>
              <a:rPr lang="en-US" sz="2400" i="1" dirty="0" smtClean="0">
                <a:latin typeface="Cambria" pitchFamily="18" charset="0"/>
              </a:rPr>
              <a:t>n</a:t>
            </a:r>
            <a:r>
              <a:rPr lang="en-US" sz="2400" dirty="0" smtClean="0">
                <a:latin typeface="Cambria" pitchFamily="18" charset="0"/>
              </a:rPr>
              <a:t>) =</a:t>
            </a:r>
          </a:p>
          <a:p>
            <a:pPr>
              <a:tabLst>
                <a:tab pos="177800" algn="l"/>
              </a:tabLst>
            </a:pPr>
            <a:r>
              <a:rPr lang="en-US" sz="2400" dirty="0" smtClean="0">
                <a:latin typeface="Cambria" pitchFamily="18" charset="0"/>
              </a:rPr>
              <a:t>   pre: </a:t>
            </a:r>
            <a:r>
              <a:rPr lang="en-US" sz="2400" i="1" dirty="0" smtClean="0">
                <a:latin typeface="Cambria" pitchFamily="18" charset="0"/>
              </a:rPr>
              <a:t>n </a:t>
            </a:r>
            <a:r>
              <a:rPr lang="en-US" sz="2400" dirty="0" smtClean="0">
                <a:latin typeface="Cambria" pitchFamily="18" charset="0"/>
              </a:rPr>
              <a:t> &gt;= 0</a:t>
            </a:r>
          </a:p>
          <a:p>
            <a:pPr marL="541338" indent="-346075">
              <a:buFont typeface="+mj-lt"/>
              <a:buAutoNum type="arabicPeriod"/>
              <a:tabLst>
                <a:tab pos="541338" algn="l"/>
              </a:tabLst>
            </a:pPr>
            <a:r>
              <a:rPr lang="en-US" sz="2000" b="1" dirty="0" smtClean="0">
                <a:solidFill>
                  <a:srgbClr val="002060"/>
                </a:solidFill>
                <a:latin typeface="Cambria" pitchFamily="18" charset="0"/>
              </a:rPr>
              <a:t>If (</a:t>
            </a:r>
            <a:r>
              <a:rPr lang="en-US" sz="2000" b="1" i="1" dirty="0" smtClean="0">
                <a:solidFill>
                  <a:srgbClr val="002060"/>
                </a:solidFill>
                <a:latin typeface="Cambria" pitchFamily="18" charset="0"/>
              </a:rPr>
              <a:t>n</a:t>
            </a:r>
            <a:r>
              <a:rPr lang="en-US" sz="2000" b="1" dirty="0" smtClean="0">
                <a:solidFill>
                  <a:srgbClr val="002060"/>
                </a:solidFill>
                <a:latin typeface="Cambria" pitchFamily="18" charset="0"/>
              </a:rPr>
              <a:t> &gt; 0) then </a:t>
            </a:r>
          </a:p>
          <a:p>
            <a:pPr marL="541338" indent="-346075">
              <a:tabLst>
                <a:tab pos="541338" algn="l"/>
              </a:tabLst>
            </a:pPr>
            <a:r>
              <a:rPr lang="en-US" sz="2000" b="1" dirty="0" smtClean="0">
                <a:solidFill>
                  <a:srgbClr val="002060"/>
                </a:solidFill>
                <a:latin typeface="Cambria" pitchFamily="18" charset="0"/>
              </a:rPr>
              <a:t>		</a:t>
            </a:r>
            <a:r>
              <a:rPr lang="en-US" sz="2000" b="1" i="1" dirty="0" smtClean="0">
                <a:solidFill>
                  <a:srgbClr val="002060"/>
                </a:solidFill>
                <a:latin typeface="Cambria" pitchFamily="18" charset="0"/>
              </a:rPr>
              <a:t>r</a:t>
            </a:r>
            <a:r>
              <a:rPr lang="en-US" sz="2000" b="1" dirty="0" smtClean="0">
                <a:solidFill>
                  <a:srgbClr val="002060"/>
                </a:solidFill>
                <a:latin typeface="Cambria" pitchFamily="18" charset="0"/>
              </a:rPr>
              <a:t> </a:t>
            </a:r>
            <a:r>
              <a:rPr lang="en-US" sz="2000" b="1" dirty="0" smtClean="0">
                <a:solidFill>
                  <a:srgbClr val="002060"/>
                </a:solidFill>
                <a:latin typeface="Cambria" pitchFamily="18" charset="0"/>
                <a:sym typeface="Wingdings" pitchFamily="2" charset="2"/>
              </a:rPr>
              <a:t></a:t>
            </a:r>
            <a:r>
              <a:rPr lang="en-US" sz="2000" b="1" dirty="0" smtClean="0">
                <a:solidFill>
                  <a:srgbClr val="002060"/>
                </a:solidFill>
                <a:latin typeface="Cambria" pitchFamily="18" charset="0"/>
              </a:rPr>
              <a:t> remainder of  </a:t>
            </a:r>
            <a:r>
              <a:rPr lang="en-US" sz="2000" b="1" i="1" dirty="0" smtClean="0">
                <a:solidFill>
                  <a:srgbClr val="002060"/>
                </a:solidFill>
                <a:latin typeface="Cambria" pitchFamily="18" charset="0"/>
              </a:rPr>
              <a:t>n</a:t>
            </a:r>
            <a:r>
              <a:rPr lang="en-US" sz="2000" b="1" dirty="0" smtClean="0">
                <a:solidFill>
                  <a:srgbClr val="002060"/>
                </a:solidFill>
                <a:latin typeface="Cambria" pitchFamily="18" charset="0"/>
              </a:rPr>
              <a:t> / 10</a:t>
            </a:r>
          </a:p>
          <a:p>
            <a:pPr marL="541338" indent="-346075">
              <a:tabLst>
                <a:tab pos="541338" algn="l"/>
              </a:tabLst>
            </a:pPr>
            <a:r>
              <a:rPr lang="en-US" sz="2000" i="1" dirty="0" smtClean="0">
                <a:latin typeface="Cambria" pitchFamily="18" charset="0"/>
              </a:rPr>
              <a:t>		</a:t>
            </a:r>
            <a:r>
              <a:rPr lang="en-US" sz="2000" b="1" i="1" dirty="0" smtClean="0">
                <a:solidFill>
                  <a:srgbClr val="002060"/>
                </a:solidFill>
                <a:latin typeface="Cambria" pitchFamily="18" charset="0"/>
              </a:rPr>
              <a:t>n </a:t>
            </a:r>
            <a:r>
              <a:rPr lang="en-US" sz="2000" b="1" dirty="0" smtClean="0">
                <a:solidFill>
                  <a:srgbClr val="002060"/>
                </a:solidFill>
                <a:latin typeface="Cambria" pitchFamily="18" charset="0"/>
                <a:sym typeface="Wingdings" pitchFamily="2" charset="2"/>
              </a:rPr>
              <a:t></a:t>
            </a:r>
            <a:r>
              <a:rPr lang="en-US" sz="2000" b="1" dirty="0" smtClean="0">
                <a:solidFill>
                  <a:srgbClr val="002060"/>
                </a:solidFill>
                <a:latin typeface="Cambria" pitchFamily="18" charset="0"/>
              </a:rPr>
              <a:t> quotient of </a:t>
            </a:r>
            <a:r>
              <a:rPr lang="en-US" sz="2000" b="1" i="1" dirty="0" smtClean="0">
                <a:solidFill>
                  <a:srgbClr val="002060"/>
                </a:solidFill>
                <a:latin typeface="Cambria" pitchFamily="18" charset="0"/>
              </a:rPr>
              <a:t>n</a:t>
            </a:r>
            <a:r>
              <a:rPr lang="en-US" sz="2000" b="1" dirty="0" smtClean="0">
                <a:solidFill>
                  <a:srgbClr val="002060"/>
                </a:solidFill>
                <a:latin typeface="Cambria" pitchFamily="18" charset="0"/>
              </a:rPr>
              <a:t> / 10</a:t>
            </a:r>
          </a:p>
          <a:p>
            <a:pPr marL="541338" indent="-346075">
              <a:tabLst>
                <a:tab pos="541338" algn="l"/>
              </a:tabLst>
            </a:pPr>
            <a:r>
              <a:rPr lang="en-US" sz="2000" b="1" dirty="0" smtClean="0">
                <a:solidFill>
                  <a:srgbClr val="002060"/>
                </a:solidFill>
                <a:latin typeface="Cambria" pitchFamily="18" charset="0"/>
              </a:rPr>
              <a:t>		return </a:t>
            </a:r>
            <a:r>
              <a:rPr lang="en-US" sz="2000" b="1" dirty="0" err="1" smtClean="0">
                <a:solidFill>
                  <a:srgbClr val="002060"/>
                </a:solidFill>
                <a:latin typeface="Cambria" pitchFamily="18" charset="0"/>
              </a:rPr>
              <a:t>sUp</a:t>
            </a:r>
            <a:r>
              <a:rPr lang="en-US" sz="2000" b="1" dirty="0" smtClean="0">
                <a:solidFill>
                  <a:srgbClr val="002060"/>
                </a:solidFill>
                <a:latin typeface="Cambria" pitchFamily="18" charset="0"/>
              </a:rPr>
              <a:t>(</a:t>
            </a:r>
            <a:r>
              <a:rPr lang="en-US" sz="2000" b="1" i="1" dirty="0" smtClean="0">
                <a:solidFill>
                  <a:srgbClr val="002060"/>
                </a:solidFill>
                <a:latin typeface="Cambria" pitchFamily="18" charset="0"/>
              </a:rPr>
              <a:t>n</a:t>
            </a:r>
            <a:r>
              <a:rPr lang="en-US" sz="2000" b="1" dirty="0" smtClean="0">
                <a:solidFill>
                  <a:srgbClr val="002060"/>
                </a:solidFill>
                <a:latin typeface="Cambria" pitchFamily="18" charset="0"/>
              </a:rPr>
              <a:t>) + </a:t>
            </a:r>
            <a:r>
              <a:rPr lang="en-US" sz="2000" b="1" i="1" dirty="0" smtClean="0">
                <a:solidFill>
                  <a:srgbClr val="002060"/>
                </a:solidFill>
                <a:latin typeface="Cambria" pitchFamily="18" charset="0"/>
              </a:rPr>
              <a:t>r</a:t>
            </a:r>
            <a:r>
              <a:rPr lang="en-US" sz="2000" b="1" dirty="0" smtClean="0">
                <a:solidFill>
                  <a:srgbClr val="002060"/>
                </a:solidFill>
                <a:latin typeface="Cambria" pitchFamily="18" charset="0"/>
              </a:rPr>
              <a:t> </a:t>
            </a:r>
          </a:p>
          <a:p>
            <a:pPr marL="195263">
              <a:tabLst>
                <a:tab pos="541338" algn="l"/>
              </a:tabLst>
            </a:pPr>
            <a:r>
              <a:rPr lang="en-US" sz="2400" dirty="0" smtClean="0">
                <a:latin typeface="Cambria" pitchFamily="18" charset="0"/>
              </a:rPr>
              <a:t>2. Return 0.</a:t>
            </a:r>
          </a:p>
        </p:txBody>
      </p:sp>
      <p:sp>
        <p:nvSpPr>
          <p:cNvPr id="9" name="Footer Placeholder 6"/>
          <p:cNvSpPr>
            <a:spLocks noGrp="1"/>
          </p:cNvSpPr>
          <p:nvPr>
            <p:ph type="ftr" sz="quarter" idx="10"/>
          </p:nvPr>
        </p:nvSpPr>
        <p:spPr>
          <a:xfrm>
            <a:off x="457200" y="6248400"/>
            <a:ext cx="2895600" cy="457200"/>
          </a:xfrm>
          <a:noFill/>
        </p:spPr>
        <p:txBody>
          <a:bodyPr/>
          <a:lstStyle/>
          <a:p>
            <a:pPr algn="l"/>
            <a:r>
              <a:rPr lang="en-US" sz="1000" dirty="0" smtClean="0">
                <a:latin typeface="Arial" pitchFamily="34" charset="0"/>
                <a:cs typeface="Arial" pitchFamily="34" charset="0"/>
              </a:rPr>
              <a:t>CS1010 (AY2012/3 Semester 1)</a:t>
            </a:r>
          </a:p>
        </p:txBody>
      </p:sp>
    </p:spTree>
    <p:extLst>
      <p:ext uri="{BB962C8B-B14F-4D97-AF65-F5344CB8AC3E}">
        <p14:creationId xmlns:p14="http://schemas.microsoft.com/office/powerpoint/2010/main" val="338199522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6387">
                                            <p:txEl>
                                              <p:pRg st="4" end="4"/>
                                            </p:txEl>
                                          </p:spTgt>
                                        </p:tgtEl>
                                        <p:attrNameLst>
                                          <p:attrName>style.visibility</p:attrName>
                                        </p:attrNameLst>
                                      </p:cBhvr>
                                      <p:to>
                                        <p:strVal val="visible"/>
                                      </p:to>
                                    </p:set>
                                    <p:animEffect transition="in" filter="dissolve">
                                      <p:cBhvr>
                                        <p:cTn id="7" dur="500"/>
                                        <p:tgtEl>
                                          <p:spTgt spid="16387">
                                            <p:txEl>
                                              <p:pRg st="4" end="4"/>
                                            </p:txEl>
                                          </p:spTgt>
                                        </p:tgtEl>
                                      </p:cBhvr>
                                    </p:animEffect>
                                  </p:childTnLst>
                                </p:cTn>
                              </p:par>
                            </p:childTnLst>
                          </p:cTn>
                        </p:par>
                        <p:par>
                          <p:cTn id="8" fill="hold">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16387">
                                            <p:txEl>
                                              <p:pRg st="5" end="5"/>
                                            </p:txEl>
                                          </p:spTgt>
                                        </p:tgtEl>
                                        <p:attrNameLst>
                                          <p:attrName>style.visibility</p:attrName>
                                        </p:attrNameLst>
                                      </p:cBhvr>
                                      <p:to>
                                        <p:strVal val="visible"/>
                                      </p:to>
                                    </p:set>
                                    <p:animEffect transition="in" filter="dissolve">
                                      <p:cBhvr>
                                        <p:cTn id="11" dur="500"/>
                                        <p:tgtEl>
                                          <p:spTgt spid="16387">
                                            <p:txEl>
                                              <p:pRg st="5" end="5"/>
                                            </p:txEl>
                                          </p:spTgt>
                                        </p:tgtEl>
                                      </p:cBhvr>
                                    </p:animEffect>
                                  </p:childTnLst>
                                </p:cTn>
                              </p:par>
                            </p:childTnLst>
                          </p:cTn>
                        </p:par>
                        <p:par>
                          <p:cTn id="12" fill="hold">
                            <p:stCondLst>
                              <p:cond delay="1000"/>
                            </p:stCondLst>
                            <p:childTnLst>
                              <p:par>
                                <p:cTn id="13" presetID="9" presetClass="entr" presetSubtype="0" fill="hold" grpId="0" nodeType="afterEffect">
                                  <p:stCondLst>
                                    <p:cond delay="0"/>
                                  </p:stCondLst>
                                  <p:childTnLst>
                                    <p:set>
                                      <p:cBhvr>
                                        <p:cTn id="14" dur="1" fill="hold">
                                          <p:stCondLst>
                                            <p:cond delay="0"/>
                                          </p:stCondLst>
                                        </p:cTn>
                                        <p:tgtEl>
                                          <p:spTgt spid="16387">
                                            <p:txEl>
                                              <p:pRg st="6" end="6"/>
                                            </p:txEl>
                                          </p:spTgt>
                                        </p:tgtEl>
                                        <p:attrNameLst>
                                          <p:attrName>style.visibility</p:attrName>
                                        </p:attrNameLst>
                                      </p:cBhvr>
                                      <p:to>
                                        <p:strVal val="visible"/>
                                      </p:to>
                                    </p:set>
                                    <p:animEffect transition="in" filter="dissolve">
                                      <p:cBhvr>
                                        <p:cTn id="15" dur="500"/>
                                        <p:tgtEl>
                                          <p:spTgt spid="16387">
                                            <p:txEl>
                                              <p:pRg st="6" end="6"/>
                                            </p:txEl>
                                          </p:spTgt>
                                        </p:tgtEl>
                                      </p:cBhvr>
                                    </p:animEffect>
                                  </p:childTnLst>
                                </p:cTn>
                              </p:par>
                            </p:childTnLst>
                          </p:cTn>
                        </p:par>
                        <p:par>
                          <p:cTn id="16" fill="hold">
                            <p:stCondLst>
                              <p:cond delay="1500"/>
                            </p:stCondLst>
                            <p:childTnLst>
                              <p:par>
                                <p:cTn id="17" presetID="9" presetClass="entr" presetSubtype="0" fill="hold" grpId="0" nodeType="afterEffect">
                                  <p:stCondLst>
                                    <p:cond delay="0"/>
                                  </p:stCondLst>
                                  <p:childTnLst>
                                    <p:set>
                                      <p:cBhvr>
                                        <p:cTn id="18" dur="1" fill="hold">
                                          <p:stCondLst>
                                            <p:cond delay="0"/>
                                          </p:stCondLst>
                                        </p:cTn>
                                        <p:tgtEl>
                                          <p:spTgt spid="16387">
                                            <p:txEl>
                                              <p:pRg st="7" end="7"/>
                                            </p:txEl>
                                          </p:spTgt>
                                        </p:tgtEl>
                                        <p:attrNameLst>
                                          <p:attrName>style.visibility</p:attrName>
                                        </p:attrNameLst>
                                      </p:cBhvr>
                                      <p:to>
                                        <p:strVal val="visible"/>
                                      </p:to>
                                    </p:set>
                                    <p:animEffect transition="in" filter="dissolve">
                                      <p:cBhvr>
                                        <p:cTn id="19" dur="500"/>
                                        <p:tgtEl>
                                          <p:spTgt spid="16387">
                                            <p:txEl>
                                              <p:pRg st="7" end="7"/>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8"/>
                                        </p:tgtEl>
                                        <p:attrNameLst>
                                          <p:attrName>style.visibility</p:attrName>
                                        </p:attrNameLst>
                                      </p:cBhvr>
                                      <p:to>
                                        <p:strVal val="visible"/>
                                      </p:to>
                                    </p:set>
                                    <p:animEffect transition="in" filter="fade">
                                      <p:cBhvr>
                                        <p:cTn id="24"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7" grpId="0" uiExpand="1" build="p" bldLvl="2"/>
      <p:bldP spid="8" grpId="0" animBg="1"/>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457200" y="457200"/>
            <a:ext cx="8440738" cy="792163"/>
          </a:xfrm>
        </p:spPr>
        <p:txBody>
          <a:bodyPr/>
          <a:lstStyle/>
          <a:p>
            <a:r>
              <a:rPr lang="en-US" sz="4000" dirty="0">
                <a:solidFill>
                  <a:srgbClr val="9933FF"/>
                </a:solidFill>
                <a:latin typeface="Garamond" pitchFamily="18" charset="0"/>
              </a:rPr>
              <a:t>4</a:t>
            </a:r>
            <a:r>
              <a:rPr lang="en-US" sz="4000" dirty="0" smtClean="0">
                <a:solidFill>
                  <a:srgbClr val="9933FF"/>
                </a:solidFill>
                <a:latin typeface="Garamond" pitchFamily="18" charset="0"/>
              </a:rPr>
              <a:t>. Gist of Coding Recursion (3/3)</a:t>
            </a:r>
          </a:p>
        </p:txBody>
      </p:sp>
      <p:sp>
        <p:nvSpPr>
          <p:cNvPr id="16387" name="Content Placeholder 2"/>
          <p:cNvSpPr>
            <a:spLocks noGrp="1"/>
          </p:cNvSpPr>
          <p:nvPr>
            <p:ph idx="1"/>
          </p:nvPr>
        </p:nvSpPr>
        <p:spPr>
          <a:xfrm>
            <a:off x="334963" y="1304925"/>
            <a:ext cx="8229600" cy="1307646"/>
          </a:xfrm>
        </p:spPr>
        <p:txBody>
          <a:bodyPr/>
          <a:lstStyle/>
          <a:p>
            <a:pPr>
              <a:lnSpc>
                <a:spcPct val="90000"/>
              </a:lnSpc>
              <a:spcBef>
                <a:spcPts val="1200"/>
              </a:spcBef>
            </a:pPr>
            <a:r>
              <a:rPr lang="en-US" sz="2800" b="1" dirty="0" smtClean="0">
                <a:solidFill>
                  <a:srgbClr val="C00000"/>
                </a:solidFill>
              </a:rPr>
              <a:t>Testing Recursive programs</a:t>
            </a:r>
            <a:r>
              <a:rPr lang="en-US" sz="2800" dirty="0" smtClean="0"/>
              <a:t>:</a:t>
            </a:r>
          </a:p>
          <a:p>
            <a:pPr lvl="1">
              <a:spcBef>
                <a:spcPts val="600"/>
              </a:spcBef>
              <a:spcAft>
                <a:spcPts val="600"/>
              </a:spcAft>
              <a:buSzPct val="60000"/>
            </a:pPr>
            <a:r>
              <a:rPr lang="en-US" sz="2400" b="1" dirty="0">
                <a:solidFill>
                  <a:srgbClr val="0000FF"/>
                </a:solidFill>
              </a:rPr>
              <a:t>Check that it runs on </a:t>
            </a:r>
            <a:r>
              <a:rPr lang="en-US" sz="2400" b="1" dirty="0">
                <a:solidFill>
                  <a:srgbClr val="FF0000"/>
                </a:solidFill>
              </a:rPr>
              <a:t>base cases</a:t>
            </a:r>
          </a:p>
          <a:p>
            <a:pPr lvl="1">
              <a:spcBef>
                <a:spcPts val="600"/>
              </a:spcBef>
              <a:spcAft>
                <a:spcPts val="600"/>
              </a:spcAft>
              <a:buSzPct val="60000"/>
            </a:pPr>
            <a:r>
              <a:rPr lang="en-US" sz="2400" b="1" dirty="0">
                <a:solidFill>
                  <a:srgbClr val="0000FF"/>
                </a:solidFill>
              </a:rPr>
              <a:t>Check that it runs on </a:t>
            </a:r>
            <a:r>
              <a:rPr lang="en-US" sz="2400" b="1" dirty="0">
                <a:solidFill>
                  <a:srgbClr val="FF0000"/>
                </a:solidFill>
              </a:rPr>
              <a:t>slightly more complicated (than base) recursive cases</a:t>
            </a:r>
          </a:p>
          <a:p>
            <a:pPr lvl="1">
              <a:spcBef>
                <a:spcPts val="600"/>
              </a:spcBef>
              <a:spcAft>
                <a:spcPts val="600"/>
              </a:spcAft>
              <a:buSzPct val="60000"/>
            </a:pPr>
            <a:r>
              <a:rPr lang="en-US" sz="2400" b="1" dirty="0">
                <a:solidFill>
                  <a:srgbClr val="0000FF"/>
                </a:solidFill>
              </a:rPr>
              <a:t>Check the correctness of recursive cases via </a:t>
            </a:r>
            <a:r>
              <a:rPr lang="en-US" sz="2400" b="1" dirty="0">
                <a:solidFill>
                  <a:srgbClr val="FF0000"/>
                </a:solidFill>
              </a:rPr>
              <a:t>tracing</a:t>
            </a:r>
          </a:p>
          <a:p>
            <a:pPr lvl="1">
              <a:spcBef>
                <a:spcPts val="600"/>
              </a:spcBef>
              <a:spcAft>
                <a:spcPts val="600"/>
              </a:spcAft>
              <a:buSzPct val="60000"/>
            </a:pPr>
            <a:endParaRPr lang="en-US" sz="2400" b="1" dirty="0" smtClean="0">
              <a:solidFill>
                <a:srgbClr val="0000FF"/>
              </a:solidFill>
            </a:endParaRPr>
          </a:p>
        </p:txBody>
      </p:sp>
      <p:sp>
        <p:nvSpPr>
          <p:cNvPr id="21509" name="Slide Number Placeholder 4"/>
          <p:cNvSpPr>
            <a:spLocks noGrp="1"/>
          </p:cNvSpPr>
          <p:nvPr>
            <p:ph type="sldNum" sz="quarter" idx="11"/>
          </p:nvPr>
        </p:nvSpPr>
        <p:spPr>
          <a:noFill/>
        </p:spPr>
        <p:txBody>
          <a:bodyPr/>
          <a:lstStyle/>
          <a:p>
            <a:r>
              <a:rPr lang="en-US" dirty="0" smtClean="0">
                <a:latin typeface="Arial" pitchFamily="34" charset="0"/>
                <a:cs typeface="Arial" pitchFamily="34" charset="0"/>
              </a:rPr>
              <a:t>Week11 - </a:t>
            </a:r>
            <a:fld id="{639656C1-A481-426A-BCB7-A01C86F4869B}" type="slidenum">
              <a:rPr lang="en-US" smtClean="0">
                <a:latin typeface="Arial" pitchFamily="34" charset="0"/>
                <a:cs typeface="Arial" pitchFamily="34" charset="0"/>
              </a:rPr>
              <a:pPr/>
              <a:t>44</a:t>
            </a:fld>
            <a:endParaRPr lang="en-US" dirty="0" smtClean="0">
              <a:latin typeface="Arial" pitchFamily="34" charset="0"/>
              <a:cs typeface="Arial" pitchFamily="34" charset="0"/>
            </a:endParaRPr>
          </a:p>
        </p:txBody>
      </p:sp>
      <p:sp>
        <p:nvSpPr>
          <p:cNvPr id="9" name="Footer Placeholder 6"/>
          <p:cNvSpPr>
            <a:spLocks noGrp="1"/>
          </p:cNvSpPr>
          <p:nvPr>
            <p:ph type="ftr" sz="quarter" idx="10"/>
          </p:nvPr>
        </p:nvSpPr>
        <p:spPr>
          <a:xfrm>
            <a:off x="457200" y="6248400"/>
            <a:ext cx="2895600" cy="457200"/>
          </a:xfrm>
          <a:noFill/>
        </p:spPr>
        <p:txBody>
          <a:bodyPr/>
          <a:lstStyle/>
          <a:p>
            <a:pPr algn="l"/>
            <a:r>
              <a:rPr lang="en-US" sz="1000" dirty="0" smtClean="0">
                <a:latin typeface="Arial" pitchFamily="34" charset="0"/>
                <a:cs typeface="Arial" pitchFamily="34" charset="0"/>
              </a:rPr>
              <a:t>CS1010 (AY2012/3 Semester 1)</a:t>
            </a:r>
          </a:p>
        </p:txBody>
      </p:sp>
    </p:spTree>
    <p:extLst>
      <p:ext uri="{BB962C8B-B14F-4D97-AF65-F5344CB8AC3E}">
        <p14:creationId xmlns:p14="http://schemas.microsoft.com/office/powerpoint/2010/main" val="2938952355"/>
      </p:ext>
    </p:extLst>
  </p:cSld>
  <p:clrMapOvr>
    <a:masterClrMapping/>
  </p:clrMapOvr>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457200" y="457200"/>
            <a:ext cx="8440738" cy="792163"/>
          </a:xfrm>
        </p:spPr>
        <p:txBody>
          <a:bodyPr/>
          <a:lstStyle/>
          <a:p>
            <a:r>
              <a:rPr lang="en-US" sz="4000" dirty="0">
                <a:solidFill>
                  <a:srgbClr val="9933FF"/>
                </a:solidFill>
                <a:latin typeface="Garamond" pitchFamily="18" charset="0"/>
              </a:rPr>
              <a:t>5</a:t>
            </a:r>
            <a:r>
              <a:rPr lang="en-US" sz="4000" dirty="0" smtClean="0">
                <a:solidFill>
                  <a:srgbClr val="9933FF"/>
                </a:solidFill>
                <a:latin typeface="Garamond" pitchFamily="18" charset="0"/>
              </a:rPr>
              <a:t>. Gist of Executing Recursion (1/2)</a:t>
            </a:r>
          </a:p>
        </p:txBody>
      </p:sp>
      <p:sp>
        <p:nvSpPr>
          <p:cNvPr id="16387" name="Content Placeholder 2"/>
          <p:cNvSpPr>
            <a:spLocks noGrp="1"/>
          </p:cNvSpPr>
          <p:nvPr>
            <p:ph idx="1"/>
          </p:nvPr>
        </p:nvSpPr>
        <p:spPr>
          <a:xfrm>
            <a:off x="334963" y="1384663"/>
            <a:ext cx="8229600" cy="4611188"/>
          </a:xfrm>
        </p:spPr>
        <p:txBody>
          <a:bodyPr/>
          <a:lstStyle/>
          <a:p>
            <a:pPr>
              <a:lnSpc>
                <a:spcPct val="90000"/>
              </a:lnSpc>
              <a:spcBef>
                <a:spcPts val="1200"/>
              </a:spcBef>
            </a:pPr>
            <a:r>
              <a:rPr lang="en-US" sz="2400" dirty="0" smtClean="0"/>
              <a:t>When a function is called, an </a:t>
            </a:r>
            <a:r>
              <a:rPr lang="en-US" sz="2400" dirty="0" smtClean="0">
                <a:solidFill>
                  <a:srgbClr val="0000FF"/>
                </a:solidFill>
              </a:rPr>
              <a:t>activation record </a:t>
            </a:r>
            <a:r>
              <a:rPr lang="en-US" sz="2400" dirty="0" smtClean="0"/>
              <a:t>(or frame) is created by the system.</a:t>
            </a:r>
          </a:p>
          <a:p>
            <a:pPr>
              <a:lnSpc>
                <a:spcPct val="90000"/>
              </a:lnSpc>
              <a:spcBef>
                <a:spcPts val="1200"/>
              </a:spcBef>
            </a:pPr>
            <a:r>
              <a:rPr lang="en-US" sz="2400" dirty="0" smtClean="0"/>
              <a:t>Each activation record stores the local parameters and variables of the function and its return address.</a:t>
            </a:r>
          </a:p>
          <a:p>
            <a:pPr>
              <a:lnSpc>
                <a:spcPct val="90000"/>
              </a:lnSpc>
              <a:spcBef>
                <a:spcPts val="1200"/>
              </a:spcBef>
            </a:pPr>
            <a:r>
              <a:rPr lang="en-US" sz="2400" dirty="0" smtClean="0"/>
              <a:t>Such records reside in the memory called </a:t>
            </a:r>
            <a:r>
              <a:rPr lang="en-US" sz="2400" dirty="0" smtClean="0">
                <a:solidFill>
                  <a:srgbClr val="0000FF"/>
                </a:solidFill>
              </a:rPr>
              <a:t>stack</a:t>
            </a:r>
            <a:r>
              <a:rPr lang="en-US" sz="2400" dirty="0" smtClean="0"/>
              <a:t>.</a:t>
            </a:r>
          </a:p>
          <a:p>
            <a:pPr lvl="1">
              <a:lnSpc>
                <a:spcPct val="90000"/>
              </a:lnSpc>
              <a:spcBef>
                <a:spcPts val="1200"/>
              </a:spcBef>
            </a:pPr>
            <a:r>
              <a:rPr lang="en-US" sz="2000" dirty="0" smtClean="0"/>
              <a:t>Stack is also known as </a:t>
            </a:r>
            <a:r>
              <a:rPr lang="en-US" sz="2000" dirty="0" smtClean="0">
                <a:solidFill>
                  <a:srgbClr val="0000FF"/>
                </a:solidFill>
              </a:rPr>
              <a:t>LIFO</a:t>
            </a:r>
            <a:r>
              <a:rPr lang="en-US" sz="2000" dirty="0" smtClean="0"/>
              <a:t> (last-in-first-out) structure</a:t>
            </a:r>
          </a:p>
          <a:p>
            <a:pPr>
              <a:lnSpc>
                <a:spcPct val="90000"/>
              </a:lnSpc>
              <a:spcBef>
                <a:spcPts val="1200"/>
              </a:spcBef>
            </a:pPr>
            <a:r>
              <a:rPr lang="en-US" sz="2400" dirty="0" smtClean="0"/>
              <a:t>A recursive function can potentially create many activation records</a:t>
            </a:r>
          </a:p>
          <a:p>
            <a:pPr lvl="1">
              <a:lnSpc>
                <a:spcPct val="90000"/>
              </a:lnSpc>
              <a:spcBef>
                <a:spcPts val="1200"/>
              </a:spcBef>
            </a:pPr>
            <a:r>
              <a:rPr lang="en-US" sz="2000" dirty="0" smtClean="0"/>
              <a:t>Winding: each recursive call creates a separate record</a:t>
            </a:r>
          </a:p>
          <a:p>
            <a:pPr lvl="1">
              <a:lnSpc>
                <a:spcPct val="90000"/>
              </a:lnSpc>
              <a:spcBef>
                <a:spcPts val="1200"/>
              </a:spcBef>
            </a:pPr>
            <a:r>
              <a:rPr lang="en-US" sz="2000" dirty="0" smtClean="0"/>
              <a:t>Unwinding: each return to the caller erases its associated record</a:t>
            </a:r>
          </a:p>
        </p:txBody>
      </p:sp>
      <p:sp>
        <p:nvSpPr>
          <p:cNvPr id="21509" name="Slide Number Placeholder 4"/>
          <p:cNvSpPr>
            <a:spLocks noGrp="1"/>
          </p:cNvSpPr>
          <p:nvPr>
            <p:ph type="sldNum" sz="quarter" idx="11"/>
          </p:nvPr>
        </p:nvSpPr>
        <p:spPr>
          <a:noFill/>
        </p:spPr>
        <p:txBody>
          <a:bodyPr/>
          <a:lstStyle/>
          <a:p>
            <a:r>
              <a:rPr lang="en-US" dirty="0" smtClean="0">
                <a:latin typeface="Arial" pitchFamily="34" charset="0"/>
                <a:cs typeface="Arial" pitchFamily="34" charset="0"/>
              </a:rPr>
              <a:t>Week11 - </a:t>
            </a:r>
            <a:fld id="{639656C1-A481-426A-BCB7-A01C86F4869B}" type="slidenum">
              <a:rPr lang="en-US" smtClean="0">
                <a:latin typeface="Arial" pitchFamily="34" charset="0"/>
                <a:cs typeface="Arial" pitchFamily="34" charset="0"/>
              </a:rPr>
              <a:pPr/>
              <a:t>45</a:t>
            </a:fld>
            <a:endParaRPr lang="en-US" dirty="0" smtClean="0">
              <a:latin typeface="Arial" pitchFamily="34" charset="0"/>
              <a:cs typeface="Arial" pitchFamily="34" charset="0"/>
            </a:endParaRPr>
          </a:p>
        </p:txBody>
      </p:sp>
      <p:sp>
        <p:nvSpPr>
          <p:cNvPr id="6" name="Footer Placeholder 6"/>
          <p:cNvSpPr>
            <a:spLocks noGrp="1"/>
          </p:cNvSpPr>
          <p:nvPr>
            <p:ph type="ftr" sz="quarter" idx="10"/>
          </p:nvPr>
        </p:nvSpPr>
        <p:spPr>
          <a:xfrm>
            <a:off x="457200" y="6248400"/>
            <a:ext cx="2895600" cy="457200"/>
          </a:xfrm>
          <a:noFill/>
        </p:spPr>
        <p:txBody>
          <a:bodyPr/>
          <a:lstStyle/>
          <a:p>
            <a:pPr algn="l"/>
            <a:r>
              <a:rPr lang="en-US" sz="1000" dirty="0" smtClean="0">
                <a:latin typeface="Arial" pitchFamily="34" charset="0"/>
                <a:cs typeface="Arial" pitchFamily="34" charset="0"/>
              </a:rPr>
              <a:t>CS1010 (AY2012/3 Semester 1)</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6387">
                                            <p:txEl>
                                              <p:pRg st="0" end="0"/>
                                            </p:txEl>
                                          </p:spTgt>
                                        </p:tgtEl>
                                        <p:attrNameLst>
                                          <p:attrName>style.visibility</p:attrName>
                                        </p:attrNameLst>
                                      </p:cBhvr>
                                      <p:to>
                                        <p:strVal val="visible"/>
                                      </p:to>
                                    </p:set>
                                    <p:animEffect transition="in" filter="dissolve">
                                      <p:cBhvr>
                                        <p:cTn id="7" dur="500"/>
                                        <p:tgtEl>
                                          <p:spTgt spid="1638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6387">
                                            <p:txEl>
                                              <p:pRg st="1" end="1"/>
                                            </p:txEl>
                                          </p:spTgt>
                                        </p:tgtEl>
                                        <p:attrNameLst>
                                          <p:attrName>style.visibility</p:attrName>
                                        </p:attrNameLst>
                                      </p:cBhvr>
                                      <p:to>
                                        <p:strVal val="visible"/>
                                      </p:to>
                                    </p:set>
                                    <p:animEffect transition="in" filter="dissolve">
                                      <p:cBhvr>
                                        <p:cTn id="12" dur="500"/>
                                        <p:tgtEl>
                                          <p:spTgt spid="1638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6387">
                                            <p:txEl>
                                              <p:pRg st="2" end="2"/>
                                            </p:txEl>
                                          </p:spTgt>
                                        </p:tgtEl>
                                        <p:attrNameLst>
                                          <p:attrName>style.visibility</p:attrName>
                                        </p:attrNameLst>
                                      </p:cBhvr>
                                      <p:to>
                                        <p:strVal val="visible"/>
                                      </p:to>
                                    </p:set>
                                    <p:animEffect transition="in" filter="dissolve">
                                      <p:cBhvr>
                                        <p:cTn id="17" dur="500"/>
                                        <p:tgtEl>
                                          <p:spTgt spid="1638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6387">
                                            <p:txEl>
                                              <p:pRg st="3" end="3"/>
                                            </p:txEl>
                                          </p:spTgt>
                                        </p:tgtEl>
                                        <p:attrNameLst>
                                          <p:attrName>style.visibility</p:attrName>
                                        </p:attrNameLst>
                                      </p:cBhvr>
                                      <p:to>
                                        <p:strVal val="visible"/>
                                      </p:to>
                                    </p:set>
                                    <p:animEffect transition="in" filter="dissolve">
                                      <p:cBhvr>
                                        <p:cTn id="22" dur="500"/>
                                        <p:tgtEl>
                                          <p:spTgt spid="1638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16387">
                                            <p:txEl>
                                              <p:pRg st="4" end="4"/>
                                            </p:txEl>
                                          </p:spTgt>
                                        </p:tgtEl>
                                        <p:attrNameLst>
                                          <p:attrName>style.visibility</p:attrName>
                                        </p:attrNameLst>
                                      </p:cBhvr>
                                      <p:to>
                                        <p:strVal val="visible"/>
                                      </p:to>
                                    </p:set>
                                    <p:animEffect transition="in" filter="dissolve">
                                      <p:cBhvr>
                                        <p:cTn id="27" dur="500"/>
                                        <p:tgtEl>
                                          <p:spTgt spid="16387">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16387">
                                            <p:txEl>
                                              <p:pRg st="5" end="5"/>
                                            </p:txEl>
                                          </p:spTgt>
                                        </p:tgtEl>
                                        <p:attrNameLst>
                                          <p:attrName>style.visibility</p:attrName>
                                        </p:attrNameLst>
                                      </p:cBhvr>
                                      <p:to>
                                        <p:strVal val="visible"/>
                                      </p:to>
                                    </p:set>
                                    <p:animEffect transition="in" filter="dissolve">
                                      <p:cBhvr>
                                        <p:cTn id="32" dur="500"/>
                                        <p:tgtEl>
                                          <p:spTgt spid="16387">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16387">
                                            <p:txEl>
                                              <p:pRg st="6" end="6"/>
                                            </p:txEl>
                                          </p:spTgt>
                                        </p:tgtEl>
                                        <p:attrNameLst>
                                          <p:attrName>style.visibility</p:attrName>
                                        </p:attrNameLst>
                                      </p:cBhvr>
                                      <p:to>
                                        <p:strVal val="visible"/>
                                      </p:to>
                                    </p:set>
                                    <p:animEffect transition="in" filter="dissolve">
                                      <p:cBhvr>
                                        <p:cTn id="37" dur="500"/>
                                        <p:tgtEl>
                                          <p:spTgt spid="16387">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7" grpId="0" build="p" bldLvl="2"/>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457200" y="457200"/>
            <a:ext cx="8440738" cy="792163"/>
          </a:xfrm>
        </p:spPr>
        <p:txBody>
          <a:bodyPr/>
          <a:lstStyle/>
          <a:p>
            <a:r>
              <a:rPr lang="en-US" sz="4000" dirty="0">
                <a:solidFill>
                  <a:srgbClr val="9933FF"/>
                </a:solidFill>
                <a:latin typeface="Garamond" pitchFamily="18" charset="0"/>
              </a:rPr>
              <a:t>5. Gist of Executing Recursion </a:t>
            </a:r>
            <a:r>
              <a:rPr lang="en-US" sz="4000" dirty="0" smtClean="0">
                <a:solidFill>
                  <a:srgbClr val="9933FF"/>
                </a:solidFill>
                <a:latin typeface="Garamond" pitchFamily="18" charset="0"/>
              </a:rPr>
              <a:t>(2/2)</a:t>
            </a:r>
          </a:p>
        </p:txBody>
      </p:sp>
      <p:sp>
        <p:nvSpPr>
          <p:cNvPr id="16387" name="Content Placeholder 2"/>
          <p:cNvSpPr>
            <a:spLocks noGrp="1"/>
          </p:cNvSpPr>
          <p:nvPr>
            <p:ph idx="1"/>
          </p:nvPr>
        </p:nvSpPr>
        <p:spPr>
          <a:xfrm>
            <a:off x="334963" y="1384663"/>
            <a:ext cx="8229600" cy="705394"/>
          </a:xfrm>
        </p:spPr>
        <p:txBody>
          <a:bodyPr/>
          <a:lstStyle/>
          <a:p>
            <a:pPr>
              <a:lnSpc>
                <a:spcPct val="90000"/>
              </a:lnSpc>
              <a:spcBef>
                <a:spcPts val="1200"/>
              </a:spcBef>
            </a:pPr>
            <a:r>
              <a:rPr lang="en-US" sz="2400" dirty="0" smtClean="0"/>
              <a:t>Example: factorial(3)</a:t>
            </a:r>
          </a:p>
        </p:txBody>
      </p:sp>
      <p:sp>
        <p:nvSpPr>
          <p:cNvPr id="21509" name="Slide Number Placeholder 4"/>
          <p:cNvSpPr>
            <a:spLocks noGrp="1"/>
          </p:cNvSpPr>
          <p:nvPr>
            <p:ph type="sldNum" sz="quarter" idx="11"/>
          </p:nvPr>
        </p:nvSpPr>
        <p:spPr>
          <a:noFill/>
        </p:spPr>
        <p:txBody>
          <a:bodyPr/>
          <a:lstStyle/>
          <a:p>
            <a:r>
              <a:rPr lang="en-US" dirty="0" smtClean="0">
                <a:latin typeface="Arial" pitchFamily="34" charset="0"/>
                <a:cs typeface="Arial" pitchFamily="34" charset="0"/>
              </a:rPr>
              <a:t>Week11 - </a:t>
            </a:r>
            <a:fld id="{639656C1-A481-426A-BCB7-A01C86F4869B}" type="slidenum">
              <a:rPr lang="en-US" smtClean="0">
                <a:latin typeface="Arial" pitchFamily="34" charset="0"/>
                <a:cs typeface="Arial" pitchFamily="34" charset="0"/>
              </a:rPr>
              <a:pPr/>
              <a:t>46</a:t>
            </a:fld>
            <a:endParaRPr lang="en-US" dirty="0" smtClean="0">
              <a:latin typeface="Arial" pitchFamily="34" charset="0"/>
              <a:cs typeface="Arial" pitchFamily="34" charset="0"/>
            </a:endParaRPr>
          </a:p>
        </p:txBody>
      </p:sp>
      <p:sp>
        <p:nvSpPr>
          <p:cNvPr id="58" name="TextBox 57"/>
          <p:cNvSpPr txBox="1"/>
          <p:nvPr/>
        </p:nvSpPr>
        <p:spPr>
          <a:xfrm>
            <a:off x="420072" y="4994105"/>
            <a:ext cx="3857898" cy="1200329"/>
          </a:xfrm>
          <a:prstGeom prst="rect">
            <a:avLst/>
          </a:prstGeom>
          <a:solidFill>
            <a:srgbClr val="CCECFF"/>
          </a:solidFill>
          <a:effectLst>
            <a:outerShdw blurRad="50800" dist="38100" dir="2700000" algn="tl" rotWithShape="0">
              <a:prstClr val="black">
                <a:alpha val="40000"/>
              </a:prstClr>
            </a:outerShdw>
          </a:effectLst>
        </p:spPr>
        <p:style>
          <a:lnRef idx="2">
            <a:schemeClr val="accent2"/>
          </a:lnRef>
          <a:fillRef idx="1">
            <a:schemeClr val="lt1"/>
          </a:fillRef>
          <a:effectRef idx="0">
            <a:schemeClr val="accent2"/>
          </a:effectRef>
          <a:fontRef idx="minor">
            <a:schemeClr val="dk1"/>
          </a:fontRef>
        </p:style>
        <p:txBody>
          <a:bodyPr wrap="square" rtlCol="0">
            <a:spAutoFit/>
          </a:bodyPr>
          <a:lstStyle/>
          <a:p>
            <a:pPr>
              <a:tabLst>
                <a:tab pos="174625" algn="l"/>
                <a:tab pos="358775" algn="l"/>
                <a:tab pos="536575" algn="l"/>
              </a:tabLst>
            </a:pPr>
            <a:r>
              <a:rPr lang="en-US" b="1" dirty="0" err="1" smtClean="0">
                <a:solidFill>
                  <a:srgbClr val="0000FF"/>
                </a:solidFill>
                <a:latin typeface="Courier New" pitchFamily="49" charset="0"/>
                <a:cs typeface="Courier New" pitchFamily="49" charset="0"/>
              </a:rPr>
              <a:t>int</a:t>
            </a:r>
            <a:r>
              <a:rPr lang="en-US" b="1" dirty="0" smtClean="0">
                <a:latin typeface="Courier New" pitchFamily="49" charset="0"/>
                <a:cs typeface="Courier New" pitchFamily="49" charset="0"/>
              </a:rPr>
              <a:t> f(</a:t>
            </a:r>
            <a:r>
              <a:rPr lang="en-US" b="1" dirty="0" err="1" smtClean="0">
                <a:solidFill>
                  <a:srgbClr val="0000FF"/>
                </a:solidFill>
                <a:latin typeface="Courier New" pitchFamily="49" charset="0"/>
                <a:cs typeface="Courier New" pitchFamily="49" charset="0"/>
              </a:rPr>
              <a:t>int</a:t>
            </a:r>
            <a:r>
              <a:rPr lang="en-US" b="1" dirty="0" smtClean="0">
                <a:latin typeface="Courier New" pitchFamily="49" charset="0"/>
                <a:cs typeface="Courier New" pitchFamily="49" charset="0"/>
              </a:rPr>
              <a:t> n) {</a:t>
            </a:r>
          </a:p>
          <a:p>
            <a:pPr>
              <a:tabLst>
                <a:tab pos="174625" algn="l"/>
                <a:tab pos="358775" algn="l"/>
                <a:tab pos="536575" algn="l"/>
              </a:tabLst>
            </a:pPr>
            <a:r>
              <a:rPr lang="en-US" b="1" dirty="0" smtClean="0">
                <a:latin typeface="Courier New" pitchFamily="49" charset="0"/>
                <a:cs typeface="Courier New" pitchFamily="49" charset="0"/>
              </a:rPr>
              <a:t>	</a:t>
            </a:r>
            <a:r>
              <a:rPr lang="en-US" b="1" dirty="0" smtClean="0">
                <a:solidFill>
                  <a:srgbClr val="0000FF"/>
                </a:solidFill>
                <a:latin typeface="Courier New" pitchFamily="49" charset="0"/>
                <a:cs typeface="Courier New" pitchFamily="49" charset="0"/>
              </a:rPr>
              <a:t>if</a:t>
            </a:r>
            <a:r>
              <a:rPr lang="en-US" b="1" dirty="0" smtClean="0">
                <a:latin typeface="Courier New" pitchFamily="49" charset="0"/>
                <a:cs typeface="Courier New" pitchFamily="49" charset="0"/>
              </a:rPr>
              <a:t> (n == </a:t>
            </a:r>
            <a:r>
              <a:rPr lang="en-US" b="1" dirty="0" smtClean="0">
                <a:solidFill>
                  <a:srgbClr val="006600"/>
                </a:solidFill>
                <a:latin typeface="Courier New" pitchFamily="49" charset="0"/>
                <a:cs typeface="Courier New" pitchFamily="49" charset="0"/>
              </a:rPr>
              <a:t>0</a:t>
            </a:r>
            <a:r>
              <a:rPr lang="en-US" b="1" dirty="0" smtClean="0">
                <a:latin typeface="Courier New" pitchFamily="49" charset="0"/>
                <a:cs typeface="Courier New" pitchFamily="49" charset="0"/>
              </a:rPr>
              <a:t>) </a:t>
            </a:r>
            <a:r>
              <a:rPr lang="en-US" b="1" dirty="0" smtClean="0">
                <a:solidFill>
                  <a:srgbClr val="0000FF"/>
                </a:solidFill>
                <a:latin typeface="Courier New" pitchFamily="49" charset="0"/>
                <a:cs typeface="Courier New" pitchFamily="49" charset="0"/>
              </a:rPr>
              <a:t>return</a:t>
            </a:r>
            <a:r>
              <a:rPr lang="en-US" b="1" dirty="0" smtClean="0">
                <a:latin typeface="Courier New" pitchFamily="49" charset="0"/>
                <a:cs typeface="Courier New" pitchFamily="49" charset="0"/>
              </a:rPr>
              <a:t> </a:t>
            </a:r>
            <a:r>
              <a:rPr lang="en-US" b="1" dirty="0" smtClean="0">
                <a:solidFill>
                  <a:srgbClr val="006600"/>
                </a:solidFill>
                <a:latin typeface="Courier New" pitchFamily="49" charset="0"/>
                <a:cs typeface="Courier New" pitchFamily="49" charset="0"/>
              </a:rPr>
              <a:t>1</a:t>
            </a:r>
            <a:r>
              <a:rPr lang="en-US" b="1" dirty="0" smtClean="0">
                <a:latin typeface="Courier New" pitchFamily="49" charset="0"/>
                <a:cs typeface="Courier New" pitchFamily="49" charset="0"/>
              </a:rPr>
              <a:t>;</a:t>
            </a:r>
          </a:p>
          <a:p>
            <a:pPr>
              <a:tabLst>
                <a:tab pos="174625" algn="l"/>
                <a:tab pos="358775" algn="l"/>
                <a:tab pos="536575" algn="l"/>
              </a:tabLst>
            </a:pPr>
            <a:r>
              <a:rPr lang="en-US" b="1" dirty="0" smtClean="0">
                <a:latin typeface="Courier New" pitchFamily="49" charset="0"/>
                <a:cs typeface="Courier New" pitchFamily="49" charset="0"/>
              </a:rPr>
              <a:t>	</a:t>
            </a:r>
            <a:r>
              <a:rPr lang="en-US" b="1" dirty="0" smtClean="0">
                <a:solidFill>
                  <a:srgbClr val="0000FF"/>
                </a:solidFill>
                <a:latin typeface="Courier New" pitchFamily="49" charset="0"/>
                <a:cs typeface="Courier New" pitchFamily="49" charset="0"/>
              </a:rPr>
              <a:t>else return</a:t>
            </a:r>
            <a:r>
              <a:rPr lang="en-US" b="1" dirty="0" smtClean="0">
                <a:latin typeface="Courier New" pitchFamily="49" charset="0"/>
                <a:cs typeface="Courier New" pitchFamily="49" charset="0"/>
              </a:rPr>
              <a:t> n * f(n-</a:t>
            </a:r>
            <a:r>
              <a:rPr lang="en-US" b="1" dirty="0" smtClean="0">
                <a:solidFill>
                  <a:srgbClr val="006600"/>
                </a:solidFill>
                <a:latin typeface="Courier New" pitchFamily="49" charset="0"/>
                <a:cs typeface="Courier New" pitchFamily="49" charset="0"/>
              </a:rPr>
              <a:t>1</a:t>
            </a:r>
            <a:r>
              <a:rPr lang="en-US" b="1" dirty="0" smtClean="0">
                <a:latin typeface="Courier New" pitchFamily="49" charset="0"/>
                <a:cs typeface="Courier New" pitchFamily="49" charset="0"/>
              </a:rPr>
              <a:t>);</a:t>
            </a:r>
          </a:p>
          <a:p>
            <a:pPr>
              <a:tabLst>
                <a:tab pos="174625" algn="l"/>
                <a:tab pos="358775" algn="l"/>
                <a:tab pos="536575" algn="l"/>
              </a:tabLst>
            </a:pPr>
            <a:r>
              <a:rPr lang="en-US" b="1" dirty="0" smtClean="0">
                <a:latin typeface="Courier New" pitchFamily="49" charset="0"/>
                <a:cs typeface="Courier New" pitchFamily="49" charset="0"/>
              </a:rPr>
              <a:t>}</a:t>
            </a:r>
          </a:p>
        </p:txBody>
      </p:sp>
      <p:grpSp>
        <p:nvGrpSpPr>
          <p:cNvPr id="2" name="Group 75"/>
          <p:cNvGrpSpPr/>
          <p:nvPr/>
        </p:nvGrpSpPr>
        <p:grpSpPr>
          <a:xfrm>
            <a:off x="313509" y="3130731"/>
            <a:ext cx="1058091" cy="600893"/>
            <a:chOff x="1371600" y="5238206"/>
            <a:chExt cx="1058091" cy="600893"/>
          </a:xfrm>
        </p:grpSpPr>
        <p:sp>
          <p:nvSpPr>
            <p:cNvPr id="59" name="Rectangle 58"/>
            <p:cNvSpPr/>
            <p:nvPr/>
          </p:nvSpPr>
          <p:spPr bwMode="auto">
            <a:xfrm>
              <a:off x="1371600" y="5303521"/>
              <a:ext cx="1058091" cy="535578"/>
            </a:xfrm>
            <a:prstGeom prst="rect">
              <a:avLst/>
            </a:prstGeom>
            <a:solidFill>
              <a:schemeClr val="accent3">
                <a:lumMod val="85000"/>
              </a:schemeClr>
            </a:solidFill>
            <a:ln w="12700" cap="sq"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SG" sz="1800" b="0" i="0" u="none" strike="noStrike" cap="none" normalizeH="0" baseline="0" smtClean="0">
                <a:ln>
                  <a:noFill/>
                </a:ln>
                <a:solidFill>
                  <a:schemeClr val="tx1"/>
                </a:solidFill>
                <a:effectLst/>
                <a:latin typeface="Arial" charset="0"/>
                <a:cs typeface="Arial" charset="0"/>
              </a:endParaRPr>
            </a:p>
          </p:txBody>
        </p:sp>
        <p:sp>
          <p:nvSpPr>
            <p:cNvPr id="60" name="TextBox 59"/>
            <p:cNvSpPr txBox="1"/>
            <p:nvPr/>
          </p:nvSpPr>
          <p:spPr>
            <a:xfrm>
              <a:off x="1667693" y="5386251"/>
              <a:ext cx="343987" cy="338554"/>
            </a:xfrm>
            <a:prstGeom prst="rect">
              <a:avLst/>
            </a:prstGeom>
            <a:solidFill>
              <a:schemeClr val="accent3"/>
            </a:solidFill>
            <a:ln>
              <a:solidFill>
                <a:schemeClr val="tx1"/>
              </a:solidFill>
            </a:ln>
          </p:spPr>
          <p:txBody>
            <a:bodyPr wrap="square" rtlCol="0">
              <a:spAutoFit/>
            </a:bodyPr>
            <a:lstStyle/>
            <a:p>
              <a:pPr algn="ctr"/>
              <a:r>
                <a:rPr lang="en-US" sz="1600" dirty="0" smtClean="0"/>
                <a:t>3</a:t>
              </a:r>
              <a:endParaRPr lang="en-SG" sz="1600" dirty="0"/>
            </a:p>
          </p:txBody>
        </p:sp>
        <p:sp>
          <p:nvSpPr>
            <p:cNvPr id="61" name="TextBox 60"/>
            <p:cNvSpPr txBox="1"/>
            <p:nvPr/>
          </p:nvSpPr>
          <p:spPr>
            <a:xfrm>
              <a:off x="1375957" y="5238206"/>
              <a:ext cx="413654" cy="338554"/>
            </a:xfrm>
            <a:prstGeom prst="rect">
              <a:avLst/>
            </a:prstGeom>
            <a:noFill/>
            <a:ln>
              <a:noFill/>
            </a:ln>
          </p:spPr>
          <p:txBody>
            <a:bodyPr wrap="square" rtlCol="0">
              <a:spAutoFit/>
            </a:bodyPr>
            <a:lstStyle/>
            <a:p>
              <a:pPr algn="ctr"/>
              <a:r>
                <a:rPr lang="en-US" sz="1600" dirty="0" smtClean="0"/>
                <a:t>n</a:t>
              </a:r>
              <a:endParaRPr lang="en-SG" sz="1600" dirty="0"/>
            </a:p>
          </p:txBody>
        </p:sp>
      </p:grpSp>
      <p:grpSp>
        <p:nvGrpSpPr>
          <p:cNvPr id="3" name="Group 198"/>
          <p:cNvGrpSpPr/>
          <p:nvPr/>
        </p:nvGrpSpPr>
        <p:grpSpPr>
          <a:xfrm>
            <a:off x="1746069" y="2595154"/>
            <a:ext cx="1058091" cy="1136470"/>
            <a:chOff x="1746069" y="2595154"/>
            <a:chExt cx="1058091" cy="1136470"/>
          </a:xfrm>
        </p:grpSpPr>
        <p:grpSp>
          <p:nvGrpSpPr>
            <p:cNvPr id="4" name="Group 84"/>
            <p:cNvGrpSpPr/>
            <p:nvPr/>
          </p:nvGrpSpPr>
          <p:grpSpPr>
            <a:xfrm>
              <a:off x="1746069" y="3130731"/>
              <a:ext cx="1058091" cy="600893"/>
              <a:chOff x="1371600" y="5238206"/>
              <a:chExt cx="1058091" cy="600893"/>
            </a:xfrm>
          </p:grpSpPr>
          <p:sp>
            <p:nvSpPr>
              <p:cNvPr id="86" name="Rectangle 85"/>
              <p:cNvSpPr/>
              <p:nvPr/>
            </p:nvSpPr>
            <p:spPr bwMode="auto">
              <a:xfrm>
                <a:off x="1371600" y="5303521"/>
                <a:ext cx="1058091" cy="535578"/>
              </a:xfrm>
              <a:prstGeom prst="rect">
                <a:avLst/>
              </a:prstGeom>
              <a:solidFill>
                <a:schemeClr val="accent3">
                  <a:lumMod val="85000"/>
                </a:schemeClr>
              </a:solidFill>
              <a:ln w="12700" cap="sq"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SG" sz="1800" b="0" i="0" u="none" strike="noStrike" cap="none" normalizeH="0" baseline="0" smtClean="0">
                  <a:ln>
                    <a:noFill/>
                  </a:ln>
                  <a:solidFill>
                    <a:schemeClr val="tx1"/>
                  </a:solidFill>
                  <a:effectLst/>
                  <a:latin typeface="Arial" charset="0"/>
                  <a:cs typeface="Arial" charset="0"/>
                </a:endParaRPr>
              </a:p>
            </p:txBody>
          </p:sp>
          <p:sp>
            <p:nvSpPr>
              <p:cNvPr id="87" name="TextBox 86"/>
              <p:cNvSpPr txBox="1"/>
              <p:nvPr/>
            </p:nvSpPr>
            <p:spPr>
              <a:xfrm>
                <a:off x="1667693" y="5386251"/>
                <a:ext cx="343987" cy="338554"/>
              </a:xfrm>
              <a:prstGeom prst="rect">
                <a:avLst/>
              </a:prstGeom>
              <a:solidFill>
                <a:schemeClr val="accent3"/>
              </a:solidFill>
              <a:ln>
                <a:solidFill>
                  <a:schemeClr val="tx1"/>
                </a:solidFill>
              </a:ln>
            </p:spPr>
            <p:txBody>
              <a:bodyPr wrap="square" rtlCol="0">
                <a:spAutoFit/>
              </a:bodyPr>
              <a:lstStyle/>
              <a:p>
                <a:pPr algn="ctr"/>
                <a:r>
                  <a:rPr lang="en-US" sz="1600" dirty="0" smtClean="0"/>
                  <a:t>3</a:t>
                </a:r>
                <a:endParaRPr lang="en-SG" sz="1600" dirty="0"/>
              </a:p>
            </p:txBody>
          </p:sp>
          <p:sp>
            <p:nvSpPr>
              <p:cNvPr id="88" name="TextBox 87"/>
              <p:cNvSpPr txBox="1"/>
              <p:nvPr/>
            </p:nvSpPr>
            <p:spPr>
              <a:xfrm>
                <a:off x="1375957" y="5238206"/>
                <a:ext cx="413654" cy="338554"/>
              </a:xfrm>
              <a:prstGeom prst="rect">
                <a:avLst/>
              </a:prstGeom>
              <a:noFill/>
              <a:ln>
                <a:noFill/>
              </a:ln>
            </p:spPr>
            <p:txBody>
              <a:bodyPr wrap="square" rtlCol="0">
                <a:spAutoFit/>
              </a:bodyPr>
              <a:lstStyle/>
              <a:p>
                <a:pPr algn="ctr"/>
                <a:r>
                  <a:rPr lang="en-US" sz="1600" dirty="0" smtClean="0"/>
                  <a:t>n</a:t>
                </a:r>
                <a:endParaRPr lang="en-SG" sz="1600" dirty="0"/>
              </a:p>
            </p:txBody>
          </p:sp>
        </p:grpSp>
        <p:grpSp>
          <p:nvGrpSpPr>
            <p:cNvPr id="5" name="Group 88"/>
            <p:cNvGrpSpPr/>
            <p:nvPr/>
          </p:nvGrpSpPr>
          <p:grpSpPr>
            <a:xfrm>
              <a:off x="1746069" y="2595154"/>
              <a:ext cx="1058091" cy="600893"/>
              <a:chOff x="1371600" y="5238206"/>
              <a:chExt cx="1058091" cy="600893"/>
            </a:xfrm>
          </p:grpSpPr>
          <p:sp>
            <p:nvSpPr>
              <p:cNvPr id="90" name="Rectangle 89"/>
              <p:cNvSpPr/>
              <p:nvPr/>
            </p:nvSpPr>
            <p:spPr bwMode="auto">
              <a:xfrm>
                <a:off x="1371600" y="5303521"/>
                <a:ext cx="1058091" cy="535578"/>
              </a:xfrm>
              <a:prstGeom prst="rect">
                <a:avLst/>
              </a:prstGeom>
              <a:solidFill>
                <a:schemeClr val="accent3">
                  <a:lumMod val="85000"/>
                </a:schemeClr>
              </a:solidFill>
              <a:ln w="12700" cap="sq"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SG" sz="1800" b="0" i="0" u="none" strike="noStrike" cap="none" normalizeH="0" baseline="0" smtClean="0">
                  <a:ln>
                    <a:noFill/>
                  </a:ln>
                  <a:solidFill>
                    <a:schemeClr val="tx1"/>
                  </a:solidFill>
                  <a:effectLst/>
                  <a:latin typeface="Arial" charset="0"/>
                  <a:cs typeface="Arial" charset="0"/>
                </a:endParaRPr>
              </a:p>
            </p:txBody>
          </p:sp>
          <p:sp>
            <p:nvSpPr>
              <p:cNvPr id="91" name="TextBox 90"/>
              <p:cNvSpPr txBox="1"/>
              <p:nvPr/>
            </p:nvSpPr>
            <p:spPr>
              <a:xfrm>
                <a:off x="1667693" y="5386251"/>
                <a:ext cx="343987" cy="338554"/>
              </a:xfrm>
              <a:prstGeom prst="rect">
                <a:avLst/>
              </a:prstGeom>
              <a:solidFill>
                <a:schemeClr val="accent3"/>
              </a:solidFill>
              <a:ln>
                <a:solidFill>
                  <a:schemeClr val="tx1"/>
                </a:solidFill>
              </a:ln>
            </p:spPr>
            <p:txBody>
              <a:bodyPr wrap="square" rtlCol="0">
                <a:spAutoFit/>
              </a:bodyPr>
              <a:lstStyle/>
              <a:p>
                <a:pPr algn="ctr"/>
                <a:r>
                  <a:rPr lang="en-US" sz="1600" dirty="0" smtClean="0"/>
                  <a:t>2</a:t>
                </a:r>
                <a:endParaRPr lang="en-SG" sz="1600" dirty="0"/>
              </a:p>
            </p:txBody>
          </p:sp>
          <p:sp>
            <p:nvSpPr>
              <p:cNvPr id="92" name="TextBox 91"/>
              <p:cNvSpPr txBox="1"/>
              <p:nvPr/>
            </p:nvSpPr>
            <p:spPr>
              <a:xfrm>
                <a:off x="1375957" y="5238206"/>
                <a:ext cx="413654" cy="338554"/>
              </a:xfrm>
              <a:prstGeom prst="rect">
                <a:avLst/>
              </a:prstGeom>
              <a:noFill/>
              <a:ln>
                <a:noFill/>
              </a:ln>
            </p:spPr>
            <p:txBody>
              <a:bodyPr wrap="square" rtlCol="0">
                <a:spAutoFit/>
              </a:bodyPr>
              <a:lstStyle/>
              <a:p>
                <a:pPr algn="ctr"/>
                <a:r>
                  <a:rPr lang="en-US" sz="1600" dirty="0" smtClean="0"/>
                  <a:t>n</a:t>
                </a:r>
                <a:endParaRPr lang="en-SG" sz="1600" dirty="0"/>
              </a:p>
            </p:txBody>
          </p:sp>
        </p:grpSp>
      </p:grpSp>
      <p:grpSp>
        <p:nvGrpSpPr>
          <p:cNvPr id="6" name="Group 199"/>
          <p:cNvGrpSpPr/>
          <p:nvPr/>
        </p:nvGrpSpPr>
        <p:grpSpPr>
          <a:xfrm>
            <a:off x="3296195" y="2068285"/>
            <a:ext cx="1058091" cy="1663339"/>
            <a:chOff x="3296195" y="2068285"/>
            <a:chExt cx="1058091" cy="1663339"/>
          </a:xfrm>
        </p:grpSpPr>
        <p:grpSp>
          <p:nvGrpSpPr>
            <p:cNvPr id="7" name="Group 92"/>
            <p:cNvGrpSpPr/>
            <p:nvPr/>
          </p:nvGrpSpPr>
          <p:grpSpPr>
            <a:xfrm>
              <a:off x="3296195" y="3130731"/>
              <a:ext cx="1058091" cy="600893"/>
              <a:chOff x="1371600" y="5238206"/>
              <a:chExt cx="1058091" cy="600893"/>
            </a:xfrm>
          </p:grpSpPr>
          <p:sp>
            <p:nvSpPr>
              <p:cNvPr id="94" name="Rectangle 93"/>
              <p:cNvSpPr/>
              <p:nvPr/>
            </p:nvSpPr>
            <p:spPr bwMode="auto">
              <a:xfrm>
                <a:off x="1371600" y="5303521"/>
                <a:ext cx="1058091" cy="535578"/>
              </a:xfrm>
              <a:prstGeom prst="rect">
                <a:avLst/>
              </a:prstGeom>
              <a:solidFill>
                <a:schemeClr val="accent3">
                  <a:lumMod val="85000"/>
                </a:schemeClr>
              </a:solidFill>
              <a:ln w="12700" cap="sq"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SG" sz="1800" b="0" i="0" u="none" strike="noStrike" cap="none" normalizeH="0" baseline="0" smtClean="0">
                  <a:ln>
                    <a:noFill/>
                  </a:ln>
                  <a:solidFill>
                    <a:schemeClr val="tx1"/>
                  </a:solidFill>
                  <a:effectLst/>
                  <a:latin typeface="Arial" charset="0"/>
                  <a:cs typeface="Arial" charset="0"/>
                </a:endParaRPr>
              </a:p>
            </p:txBody>
          </p:sp>
          <p:sp>
            <p:nvSpPr>
              <p:cNvPr id="95" name="TextBox 94"/>
              <p:cNvSpPr txBox="1"/>
              <p:nvPr/>
            </p:nvSpPr>
            <p:spPr>
              <a:xfrm>
                <a:off x="1667693" y="5386251"/>
                <a:ext cx="343987" cy="338554"/>
              </a:xfrm>
              <a:prstGeom prst="rect">
                <a:avLst/>
              </a:prstGeom>
              <a:solidFill>
                <a:schemeClr val="accent3"/>
              </a:solidFill>
              <a:ln>
                <a:solidFill>
                  <a:schemeClr val="tx1"/>
                </a:solidFill>
              </a:ln>
            </p:spPr>
            <p:txBody>
              <a:bodyPr wrap="square" rtlCol="0">
                <a:spAutoFit/>
              </a:bodyPr>
              <a:lstStyle/>
              <a:p>
                <a:pPr algn="ctr"/>
                <a:r>
                  <a:rPr lang="en-US" sz="1600" dirty="0" smtClean="0"/>
                  <a:t>3</a:t>
                </a:r>
                <a:endParaRPr lang="en-SG" sz="1600" dirty="0"/>
              </a:p>
            </p:txBody>
          </p:sp>
          <p:sp>
            <p:nvSpPr>
              <p:cNvPr id="96" name="TextBox 95"/>
              <p:cNvSpPr txBox="1"/>
              <p:nvPr/>
            </p:nvSpPr>
            <p:spPr>
              <a:xfrm>
                <a:off x="1375957" y="5238206"/>
                <a:ext cx="413654" cy="338554"/>
              </a:xfrm>
              <a:prstGeom prst="rect">
                <a:avLst/>
              </a:prstGeom>
              <a:noFill/>
              <a:ln>
                <a:noFill/>
              </a:ln>
            </p:spPr>
            <p:txBody>
              <a:bodyPr wrap="square" rtlCol="0">
                <a:spAutoFit/>
              </a:bodyPr>
              <a:lstStyle/>
              <a:p>
                <a:pPr algn="ctr"/>
                <a:r>
                  <a:rPr lang="en-US" sz="1600" dirty="0" smtClean="0"/>
                  <a:t>n</a:t>
                </a:r>
                <a:endParaRPr lang="en-SG" sz="1600" dirty="0"/>
              </a:p>
            </p:txBody>
          </p:sp>
        </p:grpSp>
        <p:grpSp>
          <p:nvGrpSpPr>
            <p:cNvPr id="8" name="Group 96"/>
            <p:cNvGrpSpPr/>
            <p:nvPr/>
          </p:nvGrpSpPr>
          <p:grpSpPr>
            <a:xfrm>
              <a:off x="3296195" y="2595154"/>
              <a:ext cx="1058091" cy="600893"/>
              <a:chOff x="1371600" y="5238206"/>
              <a:chExt cx="1058091" cy="600893"/>
            </a:xfrm>
          </p:grpSpPr>
          <p:sp>
            <p:nvSpPr>
              <p:cNvPr id="98" name="Rectangle 97"/>
              <p:cNvSpPr/>
              <p:nvPr/>
            </p:nvSpPr>
            <p:spPr bwMode="auto">
              <a:xfrm>
                <a:off x="1371600" y="5303521"/>
                <a:ext cx="1058091" cy="535578"/>
              </a:xfrm>
              <a:prstGeom prst="rect">
                <a:avLst/>
              </a:prstGeom>
              <a:solidFill>
                <a:schemeClr val="accent3">
                  <a:lumMod val="85000"/>
                </a:schemeClr>
              </a:solidFill>
              <a:ln w="12700" cap="sq"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SG" sz="1800" b="0" i="0" u="none" strike="noStrike" cap="none" normalizeH="0" baseline="0" smtClean="0">
                  <a:ln>
                    <a:noFill/>
                  </a:ln>
                  <a:solidFill>
                    <a:schemeClr val="tx1"/>
                  </a:solidFill>
                  <a:effectLst/>
                  <a:latin typeface="Arial" charset="0"/>
                  <a:cs typeface="Arial" charset="0"/>
                </a:endParaRPr>
              </a:p>
            </p:txBody>
          </p:sp>
          <p:sp>
            <p:nvSpPr>
              <p:cNvPr id="99" name="TextBox 98"/>
              <p:cNvSpPr txBox="1"/>
              <p:nvPr/>
            </p:nvSpPr>
            <p:spPr>
              <a:xfrm>
                <a:off x="1667693" y="5386251"/>
                <a:ext cx="343987" cy="338554"/>
              </a:xfrm>
              <a:prstGeom prst="rect">
                <a:avLst/>
              </a:prstGeom>
              <a:solidFill>
                <a:schemeClr val="accent3"/>
              </a:solidFill>
              <a:ln>
                <a:solidFill>
                  <a:schemeClr val="tx1"/>
                </a:solidFill>
              </a:ln>
            </p:spPr>
            <p:txBody>
              <a:bodyPr wrap="square" rtlCol="0">
                <a:spAutoFit/>
              </a:bodyPr>
              <a:lstStyle/>
              <a:p>
                <a:pPr algn="ctr"/>
                <a:r>
                  <a:rPr lang="en-US" sz="1600" dirty="0" smtClean="0"/>
                  <a:t>2</a:t>
                </a:r>
                <a:endParaRPr lang="en-SG" sz="1600" dirty="0"/>
              </a:p>
            </p:txBody>
          </p:sp>
          <p:sp>
            <p:nvSpPr>
              <p:cNvPr id="100" name="TextBox 99"/>
              <p:cNvSpPr txBox="1"/>
              <p:nvPr/>
            </p:nvSpPr>
            <p:spPr>
              <a:xfrm>
                <a:off x="1375957" y="5238206"/>
                <a:ext cx="413654" cy="338554"/>
              </a:xfrm>
              <a:prstGeom prst="rect">
                <a:avLst/>
              </a:prstGeom>
              <a:noFill/>
              <a:ln>
                <a:noFill/>
              </a:ln>
            </p:spPr>
            <p:txBody>
              <a:bodyPr wrap="square" rtlCol="0">
                <a:spAutoFit/>
              </a:bodyPr>
              <a:lstStyle/>
              <a:p>
                <a:pPr algn="ctr"/>
                <a:r>
                  <a:rPr lang="en-US" sz="1600" dirty="0" smtClean="0"/>
                  <a:t>n</a:t>
                </a:r>
                <a:endParaRPr lang="en-SG" sz="1600" dirty="0"/>
              </a:p>
            </p:txBody>
          </p:sp>
        </p:grpSp>
        <p:grpSp>
          <p:nvGrpSpPr>
            <p:cNvPr id="9" name="Group 100"/>
            <p:cNvGrpSpPr/>
            <p:nvPr/>
          </p:nvGrpSpPr>
          <p:grpSpPr>
            <a:xfrm>
              <a:off x="3296195" y="2068285"/>
              <a:ext cx="1058091" cy="600893"/>
              <a:chOff x="1371600" y="5238206"/>
              <a:chExt cx="1058091" cy="600893"/>
            </a:xfrm>
          </p:grpSpPr>
          <p:sp>
            <p:nvSpPr>
              <p:cNvPr id="102" name="Rectangle 101"/>
              <p:cNvSpPr/>
              <p:nvPr/>
            </p:nvSpPr>
            <p:spPr bwMode="auto">
              <a:xfrm>
                <a:off x="1371600" y="5303521"/>
                <a:ext cx="1058091" cy="535578"/>
              </a:xfrm>
              <a:prstGeom prst="rect">
                <a:avLst/>
              </a:prstGeom>
              <a:solidFill>
                <a:schemeClr val="accent3">
                  <a:lumMod val="85000"/>
                </a:schemeClr>
              </a:solidFill>
              <a:ln w="12700" cap="sq"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SG" sz="1800" b="0" i="0" u="none" strike="noStrike" cap="none" normalizeH="0" baseline="0" smtClean="0">
                  <a:ln>
                    <a:noFill/>
                  </a:ln>
                  <a:solidFill>
                    <a:schemeClr val="tx1"/>
                  </a:solidFill>
                  <a:effectLst/>
                  <a:latin typeface="Arial" charset="0"/>
                  <a:cs typeface="Arial" charset="0"/>
                </a:endParaRPr>
              </a:p>
            </p:txBody>
          </p:sp>
          <p:sp>
            <p:nvSpPr>
              <p:cNvPr id="103" name="TextBox 102"/>
              <p:cNvSpPr txBox="1"/>
              <p:nvPr/>
            </p:nvSpPr>
            <p:spPr>
              <a:xfrm>
                <a:off x="1667693" y="5386251"/>
                <a:ext cx="343987" cy="338554"/>
              </a:xfrm>
              <a:prstGeom prst="rect">
                <a:avLst/>
              </a:prstGeom>
              <a:solidFill>
                <a:schemeClr val="accent3"/>
              </a:solidFill>
              <a:ln>
                <a:solidFill>
                  <a:schemeClr val="tx1"/>
                </a:solidFill>
              </a:ln>
            </p:spPr>
            <p:txBody>
              <a:bodyPr wrap="square" rtlCol="0">
                <a:spAutoFit/>
              </a:bodyPr>
              <a:lstStyle/>
              <a:p>
                <a:pPr algn="ctr"/>
                <a:r>
                  <a:rPr lang="en-US" sz="1600" dirty="0" smtClean="0"/>
                  <a:t>1</a:t>
                </a:r>
                <a:endParaRPr lang="en-SG" sz="1600" dirty="0"/>
              </a:p>
            </p:txBody>
          </p:sp>
          <p:sp>
            <p:nvSpPr>
              <p:cNvPr id="104" name="TextBox 103"/>
              <p:cNvSpPr txBox="1"/>
              <p:nvPr/>
            </p:nvSpPr>
            <p:spPr>
              <a:xfrm>
                <a:off x="1375957" y="5238206"/>
                <a:ext cx="413654" cy="338554"/>
              </a:xfrm>
              <a:prstGeom prst="rect">
                <a:avLst/>
              </a:prstGeom>
              <a:noFill/>
              <a:ln>
                <a:noFill/>
              </a:ln>
            </p:spPr>
            <p:txBody>
              <a:bodyPr wrap="square" rtlCol="0">
                <a:spAutoFit/>
              </a:bodyPr>
              <a:lstStyle/>
              <a:p>
                <a:pPr algn="ctr"/>
                <a:r>
                  <a:rPr lang="en-US" sz="1600" dirty="0" smtClean="0"/>
                  <a:t>n</a:t>
                </a:r>
                <a:endParaRPr lang="en-SG" sz="1600" dirty="0"/>
              </a:p>
            </p:txBody>
          </p:sp>
        </p:grpSp>
      </p:grpSp>
      <p:grpSp>
        <p:nvGrpSpPr>
          <p:cNvPr id="10" name="Group 200"/>
          <p:cNvGrpSpPr/>
          <p:nvPr/>
        </p:nvGrpSpPr>
        <p:grpSpPr>
          <a:xfrm>
            <a:off x="4833258" y="1523999"/>
            <a:ext cx="1058091" cy="2207625"/>
            <a:chOff x="4833258" y="1523999"/>
            <a:chExt cx="1058091" cy="2207625"/>
          </a:xfrm>
        </p:grpSpPr>
        <p:grpSp>
          <p:nvGrpSpPr>
            <p:cNvPr id="11" name="Group 104"/>
            <p:cNvGrpSpPr/>
            <p:nvPr/>
          </p:nvGrpSpPr>
          <p:grpSpPr>
            <a:xfrm>
              <a:off x="4833258" y="3130731"/>
              <a:ext cx="1058091" cy="600893"/>
              <a:chOff x="1371600" y="5238206"/>
              <a:chExt cx="1058091" cy="600893"/>
            </a:xfrm>
          </p:grpSpPr>
          <p:sp>
            <p:nvSpPr>
              <p:cNvPr id="106" name="Rectangle 105"/>
              <p:cNvSpPr/>
              <p:nvPr/>
            </p:nvSpPr>
            <p:spPr bwMode="auto">
              <a:xfrm>
                <a:off x="1371600" y="5303521"/>
                <a:ext cx="1058091" cy="535578"/>
              </a:xfrm>
              <a:prstGeom prst="rect">
                <a:avLst/>
              </a:prstGeom>
              <a:solidFill>
                <a:schemeClr val="accent3">
                  <a:lumMod val="85000"/>
                </a:schemeClr>
              </a:solidFill>
              <a:ln w="12700" cap="sq"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SG" sz="1800" b="0" i="0" u="none" strike="noStrike" cap="none" normalizeH="0" baseline="0" smtClean="0">
                  <a:ln>
                    <a:noFill/>
                  </a:ln>
                  <a:solidFill>
                    <a:schemeClr val="tx1"/>
                  </a:solidFill>
                  <a:effectLst/>
                  <a:latin typeface="Arial" charset="0"/>
                  <a:cs typeface="Arial" charset="0"/>
                </a:endParaRPr>
              </a:p>
            </p:txBody>
          </p:sp>
          <p:sp>
            <p:nvSpPr>
              <p:cNvPr id="107" name="TextBox 106"/>
              <p:cNvSpPr txBox="1"/>
              <p:nvPr/>
            </p:nvSpPr>
            <p:spPr>
              <a:xfrm>
                <a:off x="1667693" y="5386251"/>
                <a:ext cx="343987" cy="338554"/>
              </a:xfrm>
              <a:prstGeom prst="rect">
                <a:avLst/>
              </a:prstGeom>
              <a:solidFill>
                <a:schemeClr val="accent3"/>
              </a:solidFill>
              <a:ln>
                <a:solidFill>
                  <a:schemeClr val="tx1"/>
                </a:solidFill>
              </a:ln>
            </p:spPr>
            <p:txBody>
              <a:bodyPr wrap="square" rtlCol="0">
                <a:spAutoFit/>
              </a:bodyPr>
              <a:lstStyle/>
              <a:p>
                <a:pPr algn="ctr"/>
                <a:r>
                  <a:rPr lang="en-US" sz="1600" dirty="0" smtClean="0"/>
                  <a:t>3</a:t>
                </a:r>
                <a:endParaRPr lang="en-SG" sz="1600" dirty="0"/>
              </a:p>
            </p:txBody>
          </p:sp>
          <p:sp>
            <p:nvSpPr>
              <p:cNvPr id="108" name="TextBox 107"/>
              <p:cNvSpPr txBox="1"/>
              <p:nvPr/>
            </p:nvSpPr>
            <p:spPr>
              <a:xfrm>
                <a:off x="1375957" y="5238206"/>
                <a:ext cx="413654" cy="338554"/>
              </a:xfrm>
              <a:prstGeom prst="rect">
                <a:avLst/>
              </a:prstGeom>
              <a:noFill/>
              <a:ln>
                <a:noFill/>
              </a:ln>
            </p:spPr>
            <p:txBody>
              <a:bodyPr wrap="square" rtlCol="0">
                <a:spAutoFit/>
              </a:bodyPr>
              <a:lstStyle/>
              <a:p>
                <a:pPr algn="ctr"/>
                <a:r>
                  <a:rPr lang="en-US" sz="1600" dirty="0" smtClean="0"/>
                  <a:t>n</a:t>
                </a:r>
                <a:endParaRPr lang="en-SG" sz="1600" dirty="0"/>
              </a:p>
            </p:txBody>
          </p:sp>
        </p:grpSp>
        <p:grpSp>
          <p:nvGrpSpPr>
            <p:cNvPr id="12" name="Group 108"/>
            <p:cNvGrpSpPr/>
            <p:nvPr/>
          </p:nvGrpSpPr>
          <p:grpSpPr>
            <a:xfrm>
              <a:off x="4833258" y="2595154"/>
              <a:ext cx="1058091" cy="600893"/>
              <a:chOff x="1371600" y="5238206"/>
              <a:chExt cx="1058091" cy="600893"/>
            </a:xfrm>
          </p:grpSpPr>
          <p:sp>
            <p:nvSpPr>
              <p:cNvPr id="110" name="Rectangle 109"/>
              <p:cNvSpPr/>
              <p:nvPr/>
            </p:nvSpPr>
            <p:spPr bwMode="auto">
              <a:xfrm>
                <a:off x="1371600" y="5303521"/>
                <a:ext cx="1058091" cy="535578"/>
              </a:xfrm>
              <a:prstGeom prst="rect">
                <a:avLst/>
              </a:prstGeom>
              <a:solidFill>
                <a:schemeClr val="accent3">
                  <a:lumMod val="85000"/>
                </a:schemeClr>
              </a:solidFill>
              <a:ln w="12700" cap="sq"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SG" sz="1800" b="0" i="0" u="none" strike="noStrike" cap="none" normalizeH="0" baseline="0" smtClean="0">
                  <a:ln>
                    <a:noFill/>
                  </a:ln>
                  <a:solidFill>
                    <a:schemeClr val="tx1"/>
                  </a:solidFill>
                  <a:effectLst/>
                  <a:latin typeface="Arial" charset="0"/>
                  <a:cs typeface="Arial" charset="0"/>
                </a:endParaRPr>
              </a:p>
            </p:txBody>
          </p:sp>
          <p:sp>
            <p:nvSpPr>
              <p:cNvPr id="111" name="TextBox 110"/>
              <p:cNvSpPr txBox="1"/>
              <p:nvPr/>
            </p:nvSpPr>
            <p:spPr>
              <a:xfrm>
                <a:off x="1667693" y="5386251"/>
                <a:ext cx="343987" cy="338554"/>
              </a:xfrm>
              <a:prstGeom prst="rect">
                <a:avLst/>
              </a:prstGeom>
              <a:solidFill>
                <a:schemeClr val="accent3"/>
              </a:solidFill>
              <a:ln>
                <a:solidFill>
                  <a:schemeClr val="tx1"/>
                </a:solidFill>
              </a:ln>
            </p:spPr>
            <p:txBody>
              <a:bodyPr wrap="square" rtlCol="0">
                <a:spAutoFit/>
              </a:bodyPr>
              <a:lstStyle/>
              <a:p>
                <a:pPr algn="ctr"/>
                <a:r>
                  <a:rPr lang="en-US" sz="1600" dirty="0" smtClean="0"/>
                  <a:t>2</a:t>
                </a:r>
                <a:endParaRPr lang="en-SG" sz="1600" dirty="0"/>
              </a:p>
            </p:txBody>
          </p:sp>
          <p:sp>
            <p:nvSpPr>
              <p:cNvPr id="112" name="TextBox 111"/>
              <p:cNvSpPr txBox="1"/>
              <p:nvPr/>
            </p:nvSpPr>
            <p:spPr>
              <a:xfrm>
                <a:off x="1375957" y="5238206"/>
                <a:ext cx="413654" cy="338554"/>
              </a:xfrm>
              <a:prstGeom prst="rect">
                <a:avLst/>
              </a:prstGeom>
              <a:noFill/>
              <a:ln>
                <a:noFill/>
              </a:ln>
            </p:spPr>
            <p:txBody>
              <a:bodyPr wrap="square" rtlCol="0">
                <a:spAutoFit/>
              </a:bodyPr>
              <a:lstStyle/>
              <a:p>
                <a:pPr algn="ctr"/>
                <a:r>
                  <a:rPr lang="en-US" sz="1600" dirty="0" smtClean="0"/>
                  <a:t>n</a:t>
                </a:r>
                <a:endParaRPr lang="en-SG" sz="1600" dirty="0"/>
              </a:p>
            </p:txBody>
          </p:sp>
        </p:grpSp>
        <p:grpSp>
          <p:nvGrpSpPr>
            <p:cNvPr id="13" name="Group 112"/>
            <p:cNvGrpSpPr/>
            <p:nvPr/>
          </p:nvGrpSpPr>
          <p:grpSpPr>
            <a:xfrm>
              <a:off x="4833258" y="2068285"/>
              <a:ext cx="1058091" cy="600893"/>
              <a:chOff x="1371600" y="5238206"/>
              <a:chExt cx="1058091" cy="600893"/>
            </a:xfrm>
          </p:grpSpPr>
          <p:sp>
            <p:nvSpPr>
              <p:cNvPr id="114" name="Rectangle 113"/>
              <p:cNvSpPr/>
              <p:nvPr/>
            </p:nvSpPr>
            <p:spPr bwMode="auto">
              <a:xfrm>
                <a:off x="1371600" y="5303521"/>
                <a:ext cx="1058091" cy="535578"/>
              </a:xfrm>
              <a:prstGeom prst="rect">
                <a:avLst/>
              </a:prstGeom>
              <a:solidFill>
                <a:schemeClr val="accent3">
                  <a:lumMod val="85000"/>
                </a:schemeClr>
              </a:solidFill>
              <a:ln w="12700" cap="sq"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SG" sz="1800" b="0" i="0" u="none" strike="noStrike" cap="none" normalizeH="0" baseline="0" smtClean="0">
                  <a:ln>
                    <a:noFill/>
                  </a:ln>
                  <a:solidFill>
                    <a:schemeClr val="tx1"/>
                  </a:solidFill>
                  <a:effectLst/>
                  <a:latin typeface="Arial" charset="0"/>
                  <a:cs typeface="Arial" charset="0"/>
                </a:endParaRPr>
              </a:p>
            </p:txBody>
          </p:sp>
          <p:sp>
            <p:nvSpPr>
              <p:cNvPr id="115" name="TextBox 114"/>
              <p:cNvSpPr txBox="1"/>
              <p:nvPr/>
            </p:nvSpPr>
            <p:spPr>
              <a:xfrm>
                <a:off x="1667693" y="5386251"/>
                <a:ext cx="343987" cy="338554"/>
              </a:xfrm>
              <a:prstGeom prst="rect">
                <a:avLst/>
              </a:prstGeom>
              <a:solidFill>
                <a:schemeClr val="accent3"/>
              </a:solidFill>
              <a:ln>
                <a:solidFill>
                  <a:schemeClr val="tx1"/>
                </a:solidFill>
              </a:ln>
            </p:spPr>
            <p:txBody>
              <a:bodyPr wrap="square" rtlCol="0">
                <a:spAutoFit/>
              </a:bodyPr>
              <a:lstStyle/>
              <a:p>
                <a:pPr algn="ctr"/>
                <a:r>
                  <a:rPr lang="en-US" sz="1600" dirty="0" smtClean="0"/>
                  <a:t>1</a:t>
                </a:r>
                <a:endParaRPr lang="en-SG" sz="1600" dirty="0"/>
              </a:p>
            </p:txBody>
          </p:sp>
          <p:sp>
            <p:nvSpPr>
              <p:cNvPr id="116" name="TextBox 115"/>
              <p:cNvSpPr txBox="1"/>
              <p:nvPr/>
            </p:nvSpPr>
            <p:spPr>
              <a:xfrm>
                <a:off x="1375957" y="5238206"/>
                <a:ext cx="413654" cy="338554"/>
              </a:xfrm>
              <a:prstGeom prst="rect">
                <a:avLst/>
              </a:prstGeom>
              <a:noFill/>
              <a:ln>
                <a:noFill/>
              </a:ln>
            </p:spPr>
            <p:txBody>
              <a:bodyPr wrap="square" rtlCol="0">
                <a:spAutoFit/>
              </a:bodyPr>
              <a:lstStyle/>
              <a:p>
                <a:pPr algn="ctr"/>
                <a:r>
                  <a:rPr lang="en-US" sz="1600" dirty="0" smtClean="0"/>
                  <a:t>n</a:t>
                </a:r>
                <a:endParaRPr lang="en-SG" sz="1600" dirty="0"/>
              </a:p>
            </p:txBody>
          </p:sp>
        </p:grpSp>
        <p:grpSp>
          <p:nvGrpSpPr>
            <p:cNvPr id="14" name="Group 116"/>
            <p:cNvGrpSpPr/>
            <p:nvPr/>
          </p:nvGrpSpPr>
          <p:grpSpPr>
            <a:xfrm>
              <a:off x="4833258" y="1523999"/>
              <a:ext cx="1058091" cy="600893"/>
              <a:chOff x="1371600" y="5238206"/>
              <a:chExt cx="1058091" cy="600893"/>
            </a:xfrm>
          </p:grpSpPr>
          <p:sp>
            <p:nvSpPr>
              <p:cNvPr id="118" name="Rectangle 117"/>
              <p:cNvSpPr/>
              <p:nvPr/>
            </p:nvSpPr>
            <p:spPr bwMode="auto">
              <a:xfrm>
                <a:off x="1371600" y="5303521"/>
                <a:ext cx="1058091" cy="535578"/>
              </a:xfrm>
              <a:prstGeom prst="rect">
                <a:avLst/>
              </a:prstGeom>
              <a:solidFill>
                <a:schemeClr val="accent3">
                  <a:lumMod val="85000"/>
                </a:schemeClr>
              </a:solidFill>
              <a:ln w="12700" cap="sq"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SG" sz="1800" b="0" i="0" u="none" strike="noStrike" cap="none" normalizeH="0" baseline="0" smtClean="0">
                  <a:ln>
                    <a:noFill/>
                  </a:ln>
                  <a:solidFill>
                    <a:schemeClr val="tx1"/>
                  </a:solidFill>
                  <a:effectLst/>
                  <a:latin typeface="Arial" charset="0"/>
                  <a:cs typeface="Arial" charset="0"/>
                </a:endParaRPr>
              </a:p>
            </p:txBody>
          </p:sp>
          <p:sp>
            <p:nvSpPr>
              <p:cNvPr id="119" name="TextBox 118"/>
              <p:cNvSpPr txBox="1"/>
              <p:nvPr/>
            </p:nvSpPr>
            <p:spPr>
              <a:xfrm>
                <a:off x="1667693" y="5386251"/>
                <a:ext cx="343987" cy="338554"/>
              </a:xfrm>
              <a:prstGeom prst="rect">
                <a:avLst/>
              </a:prstGeom>
              <a:solidFill>
                <a:schemeClr val="accent3"/>
              </a:solidFill>
              <a:ln>
                <a:solidFill>
                  <a:schemeClr val="tx1"/>
                </a:solidFill>
              </a:ln>
            </p:spPr>
            <p:txBody>
              <a:bodyPr wrap="square" rtlCol="0">
                <a:spAutoFit/>
              </a:bodyPr>
              <a:lstStyle/>
              <a:p>
                <a:pPr algn="ctr"/>
                <a:r>
                  <a:rPr lang="en-US" sz="1600" dirty="0" smtClean="0"/>
                  <a:t>0</a:t>
                </a:r>
                <a:endParaRPr lang="en-SG" sz="1600" dirty="0"/>
              </a:p>
            </p:txBody>
          </p:sp>
          <p:sp>
            <p:nvSpPr>
              <p:cNvPr id="120" name="TextBox 119"/>
              <p:cNvSpPr txBox="1"/>
              <p:nvPr/>
            </p:nvSpPr>
            <p:spPr>
              <a:xfrm>
                <a:off x="1375957" y="5238206"/>
                <a:ext cx="413654" cy="338554"/>
              </a:xfrm>
              <a:prstGeom prst="rect">
                <a:avLst/>
              </a:prstGeom>
              <a:noFill/>
              <a:ln>
                <a:noFill/>
              </a:ln>
            </p:spPr>
            <p:txBody>
              <a:bodyPr wrap="square" rtlCol="0">
                <a:spAutoFit/>
              </a:bodyPr>
              <a:lstStyle/>
              <a:p>
                <a:pPr algn="ctr"/>
                <a:r>
                  <a:rPr lang="en-US" sz="1600" dirty="0" smtClean="0"/>
                  <a:t>n</a:t>
                </a:r>
                <a:endParaRPr lang="en-SG" sz="1600" dirty="0"/>
              </a:p>
            </p:txBody>
          </p:sp>
        </p:grpSp>
      </p:grpSp>
      <p:sp>
        <p:nvSpPr>
          <p:cNvPr id="121" name="TextBox 120"/>
          <p:cNvSpPr txBox="1"/>
          <p:nvPr/>
        </p:nvSpPr>
        <p:spPr>
          <a:xfrm>
            <a:off x="420072" y="4252074"/>
            <a:ext cx="718458" cy="461665"/>
          </a:xfrm>
          <a:prstGeom prst="rect">
            <a:avLst/>
          </a:prstGeom>
          <a:noFill/>
        </p:spPr>
        <p:txBody>
          <a:bodyPr wrap="square" rtlCol="0">
            <a:spAutoFit/>
          </a:bodyPr>
          <a:lstStyle/>
          <a:p>
            <a:pPr algn="ctr"/>
            <a:r>
              <a:rPr lang="en-US" sz="2400" dirty="0" smtClean="0"/>
              <a:t>f(3)</a:t>
            </a:r>
            <a:endParaRPr lang="en-SG" sz="2400" dirty="0"/>
          </a:p>
        </p:txBody>
      </p:sp>
      <p:cxnSp>
        <p:nvCxnSpPr>
          <p:cNvPr id="127" name="Straight Arrow Connector 126"/>
          <p:cNvCxnSpPr/>
          <p:nvPr/>
        </p:nvCxnSpPr>
        <p:spPr bwMode="auto">
          <a:xfrm>
            <a:off x="1203845" y="4452129"/>
            <a:ext cx="431074" cy="0"/>
          </a:xfrm>
          <a:prstGeom prst="straightConnector1">
            <a:avLst/>
          </a:prstGeom>
          <a:solidFill>
            <a:schemeClr val="accent1"/>
          </a:solidFill>
          <a:ln w="28575" cap="sq" cmpd="sng" algn="ctr">
            <a:solidFill>
              <a:srgbClr val="0000FF"/>
            </a:solidFill>
            <a:prstDash val="solid"/>
            <a:round/>
            <a:headEnd type="none" w="sm" len="sm"/>
            <a:tailEnd type="arrow"/>
          </a:ln>
          <a:effectLst/>
        </p:spPr>
      </p:cxnSp>
      <p:sp>
        <p:nvSpPr>
          <p:cNvPr id="128" name="TextBox 127"/>
          <p:cNvSpPr txBox="1"/>
          <p:nvPr/>
        </p:nvSpPr>
        <p:spPr>
          <a:xfrm>
            <a:off x="1748129" y="4252074"/>
            <a:ext cx="718458" cy="461665"/>
          </a:xfrm>
          <a:prstGeom prst="rect">
            <a:avLst/>
          </a:prstGeom>
          <a:noFill/>
        </p:spPr>
        <p:txBody>
          <a:bodyPr wrap="square" rtlCol="0">
            <a:spAutoFit/>
          </a:bodyPr>
          <a:lstStyle/>
          <a:p>
            <a:pPr algn="ctr"/>
            <a:r>
              <a:rPr lang="en-US" sz="2400" dirty="0" smtClean="0"/>
              <a:t>f(2)</a:t>
            </a:r>
            <a:endParaRPr lang="en-SG" sz="2400" dirty="0"/>
          </a:p>
        </p:txBody>
      </p:sp>
      <p:cxnSp>
        <p:nvCxnSpPr>
          <p:cNvPr id="129" name="Straight Arrow Connector 128"/>
          <p:cNvCxnSpPr/>
          <p:nvPr/>
        </p:nvCxnSpPr>
        <p:spPr bwMode="auto">
          <a:xfrm>
            <a:off x="2610279" y="4452129"/>
            <a:ext cx="431074" cy="0"/>
          </a:xfrm>
          <a:prstGeom prst="straightConnector1">
            <a:avLst/>
          </a:prstGeom>
          <a:solidFill>
            <a:schemeClr val="accent1"/>
          </a:solidFill>
          <a:ln w="28575" cap="sq" cmpd="sng" algn="ctr">
            <a:solidFill>
              <a:srgbClr val="0000FF"/>
            </a:solidFill>
            <a:prstDash val="solid"/>
            <a:round/>
            <a:headEnd type="none" w="sm" len="sm"/>
            <a:tailEnd type="arrow"/>
          </a:ln>
          <a:effectLst/>
        </p:spPr>
      </p:cxnSp>
      <p:sp>
        <p:nvSpPr>
          <p:cNvPr id="130" name="TextBox 129"/>
          <p:cNvSpPr txBox="1"/>
          <p:nvPr/>
        </p:nvSpPr>
        <p:spPr>
          <a:xfrm>
            <a:off x="3154563" y="4252074"/>
            <a:ext cx="718458" cy="461665"/>
          </a:xfrm>
          <a:prstGeom prst="rect">
            <a:avLst/>
          </a:prstGeom>
          <a:noFill/>
        </p:spPr>
        <p:txBody>
          <a:bodyPr wrap="square" rtlCol="0">
            <a:spAutoFit/>
          </a:bodyPr>
          <a:lstStyle/>
          <a:p>
            <a:pPr algn="ctr"/>
            <a:r>
              <a:rPr lang="en-US" sz="2400" dirty="0" smtClean="0"/>
              <a:t>f(1)</a:t>
            </a:r>
            <a:endParaRPr lang="en-SG" sz="2400" dirty="0"/>
          </a:p>
        </p:txBody>
      </p:sp>
      <p:cxnSp>
        <p:nvCxnSpPr>
          <p:cNvPr id="131" name="Straight Arrow Connector 130"/>
          <p:cNvCxnSpPr/>
          <p:nvPr/>
        </p:nvCxnSpPr>
        <p:spPr bwMode="auto">
          <a:xfrm>
            <a:off x="3877376" y="4452129"/>
            <a:ext cx="431074" cy="0"/>
          </a:xfrm>
          <a:prstGeom prst="straightConnector1">
            <a:avLst/>
          </a:prstGeom>
          <a:solidFill>
            <a:schemeClr val="accent1"/>
          </a:solidFill>
          <a:ln w="28575" cap="sq" cmpd="sng" algn="ctr">
            <a:solidFill>
              <a:srgbClr val="0000FF"/>
            </a:solidFill>
            <a:prstDash val="solid"/>
            <a:round/>
            <a:headEnd type="none" w="sm" len="sm"/>
            <a:tailEnd type="arrow"/>
          </a:ln>
          <a:effectLst/>
        </p:spPr>
      </p:cxnSp>
      <p:sp>
        <p:nvSpPr>
          <p:cNvPr id="132" name="TextBox 131"/>
          <p:cNvSpPr txBox="1"/>
          <p:nvPr/>
        </p:nvSpPr>
        <p:spPr>
          <a:xfrm>
            <a:off x="4421660" y="4252074"/>
            <a:ext cx="718458" cy="461665"/>
          </a:xfrm>
          <a:prstGeom prst="rect">
            <a:avLst/>
          </a:prstGeom>
          <a:noFill/>
        </p:spPr>
        <p:txBody>
          <a:bodyPr wrap="square" rtlCol="0">
            <a:spAutoFit/>
          </a:bodyPr>
          <a:lstStyle/>
          <a:p>
            <a:pPr algn="ctr"/>
            <a:r>
              <a:rPr lang="en-US" sz="2400" dirty="0" smtClean="0"/>
              <a:t>f(0)</a:t>
            </a:r>
            <a:endParaRPr lang="en-SG" sz="2400" dirty="0"/>
          </a:p>
        </p:txBody>
      </p:sp>
      <p:grpSp>
        <p:nvGrpSpPr>
          <p:cNvPr id="15" name="Group 201"/>
          <p:cNvGrpSpPr/>
          <p:nvPr/>
        </p:nvGrpSpPr>
        <p:grpSpPr>
          <a:xfrm>
            <a:off x="5891348" y="1881052"/>
            <a:ext cx="627018" cy="496388"/>
            <a:chOff x="5891348" y="1881052"/>
            <a:chExt cx="627018" cy="496388"/>
          </a:xfrm>
        </p:grpSpPr>
        <p:grpSp>
          <p:nvGrpSpPr>
            <p:cNvPr id="16" name="Group 154"/>
            <p:cNvGrpSpPr/>
            <p:nvPr/>
          </p:nvGrpSpPr>
          <p:grpSpPr>
            <a:xfrm>
              <a:off x="5891348" y="1881052"/>
              <a:ext cx="339635" cy="496388"/>
              <a:chOff x="6087291" y="1867989"/>
              <a:chExt cx="339635" cy="496388"/>
            </a:xfrm>
          </p:grpSpPr>
          <p:cxnSp>
            <p:nvCxnSpPr>
              <p:cNvPr id="150" name="Straight Connector 149"/>
              <p:cNvCxnSpPr/>
              <p:nvPr/>
            </p:nvCxnSpPr>
            <p:spPr bwMode="auto">
              <a:xfrm>
                <a:off x="6100354" y="1867989"/>
                <a:ext cx="313509" cy="0"/>
              </a:xfrm>
              <a:prstGeom prst="line">
                <a:avLst/>
              </a:prstGeom>
              <a:solidFill>
                <a:schemeClr val="accent1"/>
              </a:solidFill>
              <a:ln w="28575" cap="sq" cmpd="sng" algn="ctr">
                <a:solidFill>
                  <a:schemeClr val="tx1"/>
                </a:solidFill>
                <a:prstDash val="dash"/>
                <a:round/>
                <a:headEnd type="none" w="sm" len="sm"/>
                <a:tailEnd type="none" w="sm" len="sm"/>
              </a:ln>
              <a:effectLst/>
            </p:spPr>
          </p:cxnSp>
          <p:cxnSp>
            <p:nvCxnSpPr>
              <p:cNvPr id="152" name="Straight Connector 151"/>
              <p:cNvCxnSpPr/>
              <p:nvPr/>
            </p:nvCxnSpPr>
            <p:spPr bwMode="auto">
              <a:xfrm>
                <a:off x="6426926" y="1881051"/>
                <a:ext cx="0" cy="483326"/>
              </a:xfrm>
              <a:prstGeom prst="line">
                <a:avLst/>
              </a:prstGeom>
              <a:solidFill>
                <a:schemeClr val="accent1"/>
              </a:solidFill>
              <a:ln w="28575" cap="sq" cmpd="sng" algn="ctr">
                <a:solidFill>
                  <a:schemeClr val="tx1"/>
                </a:solidFill>
                <a:prstDash val="dash"/>
                <a:round/>
                <a:headEnd type="none" w="sm" len="sm"/>
                <a:tailEnd type="none" w="sm" len="sm"/>
              </a:ln>
              <a:effectLst/>
            </p:spPr>
          </p:cxnSp>
          <p:cxnSp>
            <p:nvCxnSpPr>
              <p:cNvPr id="154" name="Straight Arrow Connector 153"/>
              <p:cNvCxnSpPr/>
              <p:nvPr/>
            </p:nvCxnSpPr>
            <p:spPr bwMode="auto">
              <a:xfrm flipH="1">
                <a:off x="6087291" y="2364377"/>
                <a:ext cx="339635" cy="0"/>
              </a:xfrm>
              <a:prstGeom prst="straightConnector1">
                <a:avLst/>
              </a:prstGeom>
              <a:solidFill>
                <a:schemeClr val="accent1"/>
              </a:solidFill>
              <a:ln w="28575" cap="sq" cmpd="sng" algn="ctr">
                <a:solidFill>
                  <a:schemeClr val="tx1"/>
                </a:solidFill>
                <a:prstDash val="dash"/>
                <a:round/>
                <a:headEnd type="none" w="med" len="med"/>
                <a:tailEnd type="triangle" w="med" len="med"/>
              </a:ln>
              <a:effectLst/>
            </p:spPr>
          </p:cxnSp>
        </p:grpSp>
        <p:sp>
          <p:nvSpPr>
            <p:cNvPr id="157" name="TextBox 156"/>
            <p:cNvSpPr txBox="1"/>
            <p:nvPr/>
          </p:nvSpPr>
          <p:spPr>
            <a:xfrm>
              <a:off x="6178729" y="1983377"/>
              <a:ext cx="339637" cy="338554"/>
            </a:xfrm>
            <a:prstGeom prst="rect">
              <a:avLst/>
            </a:prstGeom>
            <a:noFill/>
          </p:spPr>
          <p:txBody>
            <a:bodyPr wrap="square" rtlCol="0">
              <a:spAutoFit/>
            </a:bodyPr>
            <a:lstStyle/>
            <a:p>
              <a:pPr algn="ctr"/>
              <a:r>
                <a:rPr lang="en-US" sz="1600" dirty="0" smtClean="0"/>
                <a:t>1</a:t>
              </a:r>
              <a:endParaRPr lang="en-SG" sz="1600" dirty="0"/>
            </a:p>
          </p:txBody>
        </p:sp>
      </p:grpSp>
      <p:grpSp>
        <p:nvGrpSpPr>
          <p:cNvPr id="17" name="Group 202"/>
          <p:cNvGrpSpPr/>
          <p:nvPr/>
        </p:nvGrpSpPr>
        <p:grpSpPr>
          <a:xfrm>
            <a:off x="6696892" y="2068285"/>
            <a:ext cx="1058091" cy="1663339"/>
            <a:chOff x="6696892" y="2068285"/>
            <a:chExt cx="1058091" cy="1663339"/>
          </a:xfrm>
        </p:grpSpPr>
        <p:grpSp>
          <p:nvGrpSpPr>
            <p:cNvPr id="18" name="Group 157"/>
            <p:cNvGrpSpPr/>
            <p:nvPr/>
          </p:nvGrpSpPr>
          <p:grpSpPr>
            <a:xfrm>
              <a:off x="6696892" y="3130731"/>
              <a:ext cx="1058091" cy="600893"/>
              <a:chOff x="1371600" y="5238206"/>
              <a:chExt cx="1058091" cy="600893"/>
            </a:xfrm>
          </p:grpSpPr>
          <p:sp>
            <p:nvSpPr>
              <p:cNvPr id="159" name="Rectangle 158"/>
              <p:cNvSpPr/>
              <p:nvPr/>
            </p:nvSpPr>
            <p:spPr bwMode="auto">
              <a:xfrm>
                <a:off x="1371600" y="5303521"/>
                <a:ext cx="1058091" cy="535578"/>
              </a:xfrm>
              <a:prstGeom prst="rect">
                <a:avLst/>
              </a:prstGeom>
              <a:solidFill>
                <a:schemeClr val="accent3">
                  <a:lumMod val="85000"/>
                </a:schemeClr>
              </a:solidFill>
              <a:ln w="12700" cap="sq"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SG" sz="1800" b="0" i="0" u="none" strike="noStrike" cap="none" normalizeH="0" baseline="0" smtClean="0">
                  <a:ln>
                    <a:noFill/>
                  </a:ln>
                  <a:solidFill>
                    <a:schemeClr val="tx1"/>
                  </a:solidFill>
                  <a:effectLst/>
                  <a:latin typeface="Arial" charset="0"/>
                  <a:cs typeface="Arial" charset="0"/>
                </a:endParaRPr>
              </a:p>
            </p:txBody>
          </p:sp>
          <p:sp>
            <p:nvSpPr>
              <p:cNvPr id="160" name="TextBox 159"/>
              <p:cNvSpPr txBox="1"/>
              <p:nvPr/>
            </p:nvSpPr>
            <p:spPr>
              <a:xfrm>
                <a:off x="1667693" y="5386251"/>
                <a:ext cx="343987" cy="338554"/>
              </a:xfrm>
              <a:prstGeom prst="rect">
                <a:avLst/>
              </a:prstGeom>
              <a:solidFill>
                <a:schemeClr val="accent3"/>
              </a:solidFill>
              <a:ln>
                <a:solidFill>
                  <a:schemeClr val="tx1"/>
                </a:solidFill>
              </a:ln>
            </p:spPr>
            <p:txBody>
              <a:bodyPr wrap="square" rtlCol="0">
                <a:spAutoFit/>
              </a:bodyPr>
              <a:lstStyle/>
              <a:p>
                <a:pPr algn="ctr"/>
                <a:r>
                  <a:rPr lang="en-US" sz="1600" dirty="0" smtClean="0"/>
                  <a:t>3</a:t>
                </a:r>
                <a:endParaRPr lang="en-SG" sz="1600" dirty="0"/>
              </a:p>
            </p:txBody>
          </p:sp>
          <p:sp>
            <p:nvSpPr>
              <p:cNvPr id="161" name="TextBox 160"/>
              <p:cNvSpPr txBox="1"/>
              <p:nvPr/>
            </p:nvSpPr>
            <p:spPr>
              <a:xfrm>
                <a:off x="1375957" y="5238206"/>
                <a:ext cx="413654" cy="338554"/>
              </a:xfrm>
              <a:prstGeom prst="rect">
                <a:avLst/>
              </a:prstGeom>
              <a:noFill/>
              <a:ln>
                <a:noFill/>
              </a:ln>
            </p:spPr>
            <p:txBody>
              <a:bodyPr wrap="square" rtlCol="0">
                <a:spAutoFit/>
              </a:bodyPr>
              <a:lstStyle/>
              <a:p>
                <a:pPr algn="ctr"/>
                <a:r>
                  <a:rPr lang="en-US" sz="1600" dirty="0" smtClean="0"/>
                  <a:t>n</a:t>
                </a:r>
                <a:endParaRPr lang="en-SG" sz="1600" dirty="0"/>
              </a:p>
            </p:txBody>
          </p:sp>
        </p:grpSp>
        <p:grpSp>
          <p:nvGrpSpPr>
            <p:cNvPr id="19" name="Group 161"/>
            <p:cNvGrpSpPr/>
            <p:nvPr/>
          </p:nvGrpSpPr>
          <p:grpSpPr>
            <a:xfrm>
              <a:off x="6696892" y="2595154"/>
              <a:ext cx="1058091" cy="600893"/>
              <a:chOff x="1371600" y="5238206"/>
              <a:chExt cx="1058091" cy="600893"/>
            </a:xfrm>
          </p:grpSpPr>
          <p:sp>
            <p:nvSpPr>
              <p:cNvPr id="163" name="Rectangle 162"/>
              <p:cNvSpPr/>
              <p:nvPr/>
            </p:nvSpPr>
            <p:spPr bwMode="auto">
              <a:xfrm>
                <a:off x="1371600" y="5303521"/>
                <a:ext cx="1058091" cy="535578"/>
              </a:xfrm>
              <a:prstGeom prst="rect">
                <a:avLst/>
              </a:prstGeom>
              <a:solidFill>
                <a:schemeClr val="accent3">
                  <a:lumMod val="85000"/>
                </a:schemeClr>
              </a:solidFill>
              <a:ln w="12700" cap="sq"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SG" sz="1800" b="0" i="0" u="none" strike="noStrike" cap="none" normalizeH="0" baseline="0" smtClean="0">
                  <a:ln>
                    <a:noFill/>
                  </a:ln>
                  <a:solidFill>
                    <a:schemeClr val="tx1"/>
                  </a:solidFill>
                  <a:effectLst/>
                  <a:latin typeface="Arial" charset="0"/>
                  <a:cs typeface="Arial" charset="0"/>
                </a:endParaRPr>
              </a:p>
            </p:txBody>
          </p:sp>
          <p:sp>
            <p:nvSpPr>
              <p:cNvPr id="164" name="TextBox 163"/>
              <p:cNvSpPr txBox="1"/>
              <p:nvPr/>
            </p:nvSpPr>
            <p:spPr>
              <a:xfrm>
                <a:off x="1667693" y="5386251"/>
                <a:ext cx="343987" cy="338554"/>
              </a:xfrm>
              <a:prstGeom prst="rect">
                <a:avLst/>
              </a:prstGeom>
              <a:solidFill>
                <a:schemeClr val="accent3"/>
              </a:solidFill>
              <a:ln>
                <a:solidFill>
                  <a:schemeClr val="tx1"/>
                </a:solidFill>
              </a:ln>
            </p:spPr>
            <p:txBody>
              <a:bodyPr wrap="square" rtlCol="0">
                <a:spAutoFit/>
              </a:bodyPr>
              <a:lstStyle/>
              <a:p>
                <a:pPr algn="ctr"/>
                <a:r>
                  <a:rPr lang="en-US" sz="1600" dirty="0" smtClean="0"/>
                  <a:t>2</a:t>
                </a:r>
                <a:endParaRPr lang="en-SG" sz="1600" dirty="0"/>
              </a:p>
            </p:txBody>
          </p:sp>
          <p:sp>
            <p:nvSpPr>
              <p:cNvPr id="165" name="TextBox 164"/>
              <p:cNvSpPr txBox="1"/>
              <p:nvPr/>
            </p:nvSpPr>
            <p:spPr>
              <a:xfrm>
                <a:off x="1375957" y="5238206"/>
                <a:ext cx="413654" cy="338554"/>
              </a:xfrm>
              <a:prstGeom prst="rect">
                <a:avLst/>
              </a:prstGeom>
              <a:noFill/>
              <a:ln>
                <a:noFill/>
              </a:ln>
            </p:spPr>
            <p:txBody>
              <a:bodyPr wrap="square" rtlCol="0">
                <a:spAutoFit/>
              </a:bodyPr>
              <a:lstStyle/>
              <a:p>
                <a:pPr algn="ctr"/>
                <a:r>
                  <a:rPr lang="en-US" sz="1600" dirty="0" smtClean="0"/>
                  <a:t>n</a:t>
                </a:r>
                <a:endParaRPr lang="en-SG" sz="1600" dirty="0"/>
              </a:p>
            </p:txBody>
          </p:sp>
        </p:grpSp>
        <p:grpSp>
          <p:nvGrpSpPr>
            <p:cNvPr id="20" name="Group 165"/>
            <p:cNvGrpSpPr/>
            <p:nvPr/>
          </p:nvGrpSpPr>
          <p:grpSpPr>
            <a:xfrm>
              <a:off x="6696892" y="2068285"/>
              <a:ext cx="1058091" cy="600893"/>
              <a:chOff x="1371600" y="5238206"/>
              <a:chExt cx="1058091" cy="600893"/>
            </a:xfrm>
          </p:grpSpPr>
          <p:sp>
            <p:nvSpPr>
              <p:cNvPr id="167" name="Rectangle 166"/>
              <p:cNvSpPr/>
              <p:nvPr/>
            </p:nvSpPr>
            <p:spPr bwMode="auto">
              <a:xfrm>
                <a:off x="1371600" y="5303521"/>
                <a:ext cx="1058091" cy="535578"/>
              </a:xfrm>
              <a:prstGeom prst="rect">
                <a:avLst/>
              </a:prstGeom>
              <a:solidFill>
                <a:schemeClr val="accent3">
                  <a:lumMod val="85000"/>
                </a:schemeClr>
              </a:solidFill>
              <a:ln w="12700" cap="sq"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SG" sz="1800" b="0" i="0" u="none" strike="noStrike" cap="none" normalizeH="0" baseline="0" smtClean="0">
                  <a:ln>
                    <a:noFill/>
                  </a:ln>
                  <a:solidFill>
                    <a:schemeClr val="tx1"/>
                  </a:solidFill>
                  <a:effectLst/>
                  <a:latin typeface="Arial" charset="0"/>
                  <a:cs typeface="Arial" charset="0"/>
                </a:endParaRPr>
              </a:p>
            </p:txBody>
          </p:sp>
          <p:sp>
            <p:nvSpPr>
              <p:cNvPr id="168" name="TextBox 167"/>
              <p:cNvSpPr txBox="1"/>
              <p:nvPr/>
            </p:nvSpPr>
            <p:spPr>
              <a:xfrm>
                <a:off x="1667693" y="5386251"/>
                <a:ext cx="343987" cy="338554"/>
              </a:xfrm>
              <a:prstGeom prst="rect">
                <a:avLst/>
              </a:prstGeom>
              <a:solidFill>
                <a:schemeClr val="accent3"/>
              </a:solidFill>
              <a:ln>
                <a:solidFill>
                  <a:schemeClr val="tx1"/>
                </a:solidFill>
              </a:ln>
            </p:spPr>
            <p:txBody>
              <a:bodyPr wrap="square" rtlCol="0">
                <a:spAutoFit/>
              </a:bodyPr>
              <a:lstStyle/>
              <a:p>
                <a:pPr algn="ctr"/>
                <a:r>
                  <a:rPr lang="en-US" sz="1600" dirty="0" smtClean="0"/>
                  <a:t>1</a:t>
                </a:r>
                <a:endParaRPr lang="en-SG" sz="1600" dirty="0"/>
              </a:p>
            </p:txBody>
          </p:sp>
          <p:sp>
            <p:nvSpPr>
              <p:cNvPr id="169" name="TextBox 168"/>
              <p:cNvSpPr txBox="1"/>
              <p:nvPr/>
            </p:nvSpPr>
            <p:spPr>
              <a:xfrm>
                <a:off x="1375957" y="5238206"/>
                <a:ext cx="413654" cy="338554"/>
              </a:xfrm>
              <a:prstGeom prst="rect">
                <a:avLst/>
              </a:prstGeom>
              <a:noFill/>
              <a:ln>
                <a:noFill/>
              </a:ln>
            </p:spPr>
            <p:txBody>
              <a:bodyPr wrap="square" rtlCol="0">
                <a:spAutoFit/>
              </a:bodyPr>
              <a:lstStyle/>
              <a:p>
                <a:pPr algn="ctr"/>
                <a:r>
                  <a:rPr lang="en-US" sz="1600" dirty="0" smtClean="0"/>
                  <a:t>n</a:t>
                </a:r>
                <a:endParaRPr lang="en-SG" sz="1600" dirty="0"/>
              </a:p>
            </p:txBody>
          </p:sp>
        </p:grpSp>
      </p:grpSp>
      <p:grpSp>
        <p:nvGrpSpPr>
          <p:cNvPr id="21" name="Group 203"/>
          <p:cNvGrpSpPr/>
          <p:nvPr/>
        </p:nvGrpSpPr>
        <p:grpSpPr>
          <a:xfrm>
            <a:off x="7754982" y="2412275"/>
            <a:ext cx="627018" cy="496388"/>
            <a:chOff x="7754982" y="2412275"/>
            <a:chExt cx="627018" cy="496388"/>
          </a:xfrm>
        </p:grpSpPr>
        <p:grpSp>
          <p:nvGrpSpPr>
            <p:cNvPr id="22" name="Group 173"/>
            <p:cNvGrpSpPr/>
            <p:nvPr/>
          </p:nvGrpSpPr>
          <p:grpSpPr>
            <a:xfrm>
              <a:off x="7754982" y="2412275"/>
              <a:ext cx="339635" cy="496388"/>
              <a:chOff x="6087291" y="1867989"/>
              <a:chExt cx="339635" cy="496388"/>
            </a:xfrm>
          </p:grpSpPr>
          <p:cxnSp>
            <p:nvCxnSpPr>
              <p:cNvPr id="175" name="Straight Connector 174"/>
              <p:cNvCxnSpPr/>
              <p:nvPr/>
            </p:nvCxnSpPr>
            <p:spPr bwMode="auto">
              <a:xfrm>
                <a:off x="6100354" y="1867989"/>
                <a:ext cx="313509" cy="0"/>
              </a:xfrm>
              <a:prstGeom prst="line">
                <a:avLst/>
              </a:prstGeom>
              <a:solidFill>
                <a:schemeClr val="accent1"/>
              </a:solidFill>
              <a:ln w="28575" cap="sq" cmpd="sng" algn="ctr">
                <a:solidFill>
                  <a:schemeClr val="tx1"/>
                </a:solidFill>
                <a:prstDash val="dash"/>
                <a:round/>
                <a:headEnd type="none" w="sm" len="sm"/>
                <a:tailEnd type="none" w="sm" len="sm"/>
              </a:ln>
              <a:effectLst/>
            </p:spPr>
          </p:cxnSp>
          <p:cxnSp>
            <p:nvCxnSpPr>
              <p:cNvPr id="176" name="Straight Connector 175"/>
              <p:cNvCxnSpPr/>
              <p:nvPr/>
            </p:nvCxnSpPr>
            <p:spPr bwMode="auto">
              <a:xfrm>
                <a:off x="6426926" y="1881051"/>
                <a:ext cx="0" cy="483326"/>
              </a:xfrm>
              <a:prstGeom prst="line">
                <a:avLst/>
              </a:prstGeom>
              <a:solidFill>
                <a:schemeClr val="accent1"/>
              </a:solidFill>
              <a:ln w="28575" cap="sq" cmpd="sng" algn="ctr">
                <a:solidFill>
                  <a:schemeClr val="tx1"/>
                </a:solidFill>
                <a:prstDash val="dash"/>
                <a:round/>
                <a:headEnd type="none" w="sm" len="sm"/>
                <a:tailEnd type="none" w="sm" len="sm"/>
              </a:ln>
              <a:effectLst/>
            </p:spPr>
          </p:cxnSp>
          <p:cxnSp>
            <p:nvCxnSpPr>
              <p:cNvPr id="177" name="Straight Arrow Connector 176"/>
              <p:cNvCxnSpPr/>
              <p:nvPr/>
            </p:nvCxnSpPr>
            <p:spPr bwMode="auto">
              <a:xfrm flipH="1">
                <a:off x="6087291" y="2364377"/>
                <a:ext cx="339635" cy="0"/>
              </a:xfrm>
              <a:prstGeom prst="straightConnector1">
                <a:avLst/>
              </a:prstGeom>
              <a:solidFill>
                <a:schemeClr val="accent1"/>
              </a:solidFill>
              <a:ln w="28575" cap="sq" cmpd="sng" algn="ctr">
                <a:solidFill>
                  <a:schemeClr val="tx1"/>
                </a:solidFill>
                <a:prstDash val="dash"/>
                <a:round/>
                <a:headEnd type="none" w="med" len="med"/>
                <a:tailEnd type="triangle" w="med" len="med"/>
              </a:ln>
              <a:effectLst/>
            </p:spPr>
          </p:cxnSp>
        </p:grpSp>
        <p:sp>
          <p:nvSpPr>
            <p:cNvPr id="178" name="TextBox 177"/>
            <p:cNvSpPr txBox="1"/>
            <p:nvPr/>
          </p:nvSpPr>
          <p:spPr>
            <a:xfrm>
              <a:off x="8042363" y="2514600"/>
              <a:ext cx="339637" cy="338554"/>
            </a:xfrm>
            <a:prstGeom prst="rect">
              <a:avLst/>
            </a:prstGeom>
            <a:noFill/>
          </p:spPr>
          <p:txBody>
            <a:bodyPr wrap="square" rtlCol="0">
              <a:spAutoFit/>
            </a:bodyPr>
            <a:lstStyle/>
            <a:p>
              <a:pPr algn="ctr"/>
              <a:r>
                <a:rPr lang="en-US" sz="1600" dirty="0" smtClean="0"/>
                <a:t>1</a:t>
              </a:r>
              <a:endParaRPr lang="en-SG" sz="1600" dirty="0"/>
            </a:p>
          </p:txBody>
        </p:sp>
      </p:grpSp>
      <p:grpSp>
        <p:nvGrpSpPr>
          <p:cNvPr id="23" name="Group 212"/>
          <p:cNvGrpSpPr/>
          <p:nvPr/>
        </p:nvGrpSpPr>
        <p:grpSpPr>
          <a:xfrm>
            <a:off x="6696892" y="4484913"/>
            <a:ext cx="1058091" cy="1136470"/>
            <a:chOff x="6696892" y="4484913"/>
            <a:chExt cx="1058091" cy="1136470"/>
          </a:xfrm>
        </p:grpSpPr>
        <p:grpSp>
          <p:nvGrpSpPr>
            <p:cNvPr id="24" name="Group 178"/>
            <p:cNvGrpSpPr/>
            <p:nvPr/>
          </p:nvGrpSpPr>
          <p:grpSpPr>
            <a:xfrm>
              <a:off x="6696892" y="5020490"/>
              <a:ext cx="1058091" cy="600893"/>
              <a:chOff x="1371600" y="5238206"/>
              <a:chExt cx="1058091" cy="600893"/>
            </a:xfrm>
          </p:grpSpPr>
          <p:sp>
            <p:nvSpPr>
              <p:cNvPr id="180" name="Rectangle 179"/>
              <p:cNvSpPr/>
              <p:nvPr/>
            </p:nvSpPr>
            <p:spPr bwMode="auto">
              <a:xfrm>
                <a:off x="1371600" y="5303521"/>
                <a:ext cx="1058091" cy="535578"/>
              </a:xfrm>
              <a:prstGeom prst="rect">
                <a:avLst/>
              </a:prstGeom>
              <a:solidFill>
                <a:schemeClr val="accent3">
                  <a:lumMod val="85000"/>
                </a:schemeClr>
              </a:solidFill>
              <a:ln w="12700" cap="sq"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SG" sz="1800" b="0" i="0" u="none" strike="noStrike" cap="none" normalizeH="0" baseline="0" smtClean="0">
                  <a:ln>
                    <a:noFill/>
                  </a:ln>
                  <a:solidFill>
                    <a:schemeClr val="tx1"/>
                  </a:solidFill>
                  <a:effectLst/>
                  <a:latin typeface="Arial" charset="0"/>
                  <a:cs typeface="Arial" charset="0"/>
                </a:endParaRPr>
              </a:p>
            </p:txBody>
          </p:sp>
          <p:sp>
            <p:nvSpPr>
              <p:cNvPr id="181" name="TextBox 180"/>
              <p:cNvSpPr txBox="1"/>
              <p:nvPr/>
            </p:nvSpPr>
            <p:spPr>
              <a:xfrm>
                <a:off x="1667693" y="5386251"/>
                <a:ext cx="343987" cy="338554"/>
              </a:xfrm>
              <a:prstGeom prst="rect">
                <a:avLst/>
              </a:prstGeom>
              <a:solidFill>
                <a:schemeClr val="accent3"/>
              </a:solidFill>
              <a:ln>
                <a:solidFill>
                  <a:schemeClr val="tx1"/>
                </a:solidFill>
              </a:ln>
            </p:spPr>
            <p:txBody>
              <a:bodyPr wrap="square" rtlCol="0">
                <a:spAutoFit/>
              </a:bodyPr>
              <a:lstStyle/>
              <a:p>
                <a:pPr algn="ctr"/>
                <a:r>
                  <a:rPr lang="en-US" sz="1600" dirty="0" smtClean="0"/>
                  <a:t>3</a:t>
                </a:r>
                <a:endParaRPr lang="en-SG" sz="1600" dirty="0"/>
              </a:p>
            </p:txBody>
          </p:sp>
          <p:sp>
            <p:nvSpPr>
              <p:cNvPr id="182" name="TextBox 181"/>
              <p:cNvSpPr txBox="1"/>
              <p:nvPr/>
            </p:nvSpPr>
            <p:spPr>
              <a:xfrm>
                <a:off x="1375957" y="5238206"/>
                <a:ext cx="413654" cy="338554"/>
              </a:xfrm>
              <a:prstGeom prst="rect">
                <a:avLst/>
              </a:prstGeom>
              <a:noFill/>
              <a:ln>
                <a:noFill/>
              </a:ln>
            </p:spPr>
            <p:txBody>
              <a:bodyPr wrap="square" rtlCol="0">
                <a:spAutoFit/>
              </a:bodyPr>
              <a:lstStyle/>
              <a:p>
                <a:pPr algn="ctr"/>
                <a:r>
                  <a:rPr lang="en-US" sz="1600" dirty="0" smtClean="0"/>
                  <a:t>n</a:t>
                </a:r>
                <a:endParaRPr lang="en-SG" sz="1600" dirty="0"/>
              </a:p>
            </p:txBody>
          </p:sp>
        </p:grpSp>
        <p:grpSp>
          <p:nvGrpSpPr>
            <p:cNvPr id="25" name="Group 182"/>
            <p:cNvGrpSpPr/>
            <p:nvPr/>
          </p:nvGrpSpPr>
          <p:grpSpPr>
            <a:xfrm>
              <a:off x="6696892" y="4484913"/>
              <a:ext cx="1058091" cy="600893"/>
              <a:chOff x="1371600" y="5238206"/>
              <a:chExt cx="1058091" cy="600893"/>
            </a:xfrm>
          </p:grpSpPr>
          <p:sp>
            <p:nvSpPr>
              <p:cNvPr id="184" name="Rectangle 183"/>
              <p:cNvSpPr/>
              <p:nvPr/>
            </p:nvSpPr>
            <p:spPr bwMode="auto">
              <a:xfrm>
                <a:off x="1371600" y="5303521"/>
                <a:ext cx="1058091" cy="535578"/>
              </a:xfrm>
              <a:prstGeom prst="rect">
                <a:avLst/>
              </a:prstGeom>
              <a:solidFill>
                <a:schemeClr val="accent3">
                  <a:lumMod val="85000"/>
                </a:schemeClr>
              </a:solidFill>
              <a:ln w="12700" cap="sq"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SG" sz="1800" b="0" i="0" u="none" strike="noStrike" cap="none" normalizeH="0" baseline="0" smtClean="0">
                  <a:ln>
                    <a:noFill/>
                  </a:ln>
                  <a:solidFill>
                    <a:schemeClr val="tx1"/>
                  </a:solidFill>
                  <a:effectLst/>
                  <a:latin typeface="Arial" charset="0"/>
                  <a:cs typeface="Arial" charset="0"/>
                </a:endParaRPr>
              </a:p>
            </p:txBody>
          </p:sp>
          <p:sp>
            <p:nvSpPr>
              <p:cNvPr id="185" name="TextBox 184"/>
              <p:cNvSpPr txBox="1"/>
              <p:nvPr/>
            </p:nvSpPr>
            <p:spPr>
              <a:xfrm>
                <a:off x="1667693" y="5386251"/>
                <a:ext cx="343987" cy="338554"/>
              </a:xfrm>
              <a:prstGeom prst="rect">
                <a:avLst/>
              </a:prstGeom>
              <a:solidFill>
                <a:schemeClr val="accent3"/>
              </a:solidFill>
              <a:ln>
                <a:solidFill>
                  <a:schemeClr val="tx1"/>
                </a:solidFill>
              </a:ln>
            </p:spPr>
            <p:txBody>
              <a:bodyPr wrap="square" rtlCol="0">
                <a:spAutoFit/>
              </a:bodyPr>
              <a:lstStyle/>
              <a:p>
                <a:pPr algn="ctr"/>
                <a:r>
                  <a:rPr lang="en-US" sz="1600" dirty="0" smtClean="0"/>
                  <a:t>2</a:t>
                </a:r>
                <a:endParaRPr lang="en-SG" sz="1600" dirty="0"/>
              </a:p>
            </p:txBody>
          </p:sp>
          <p:sp>
            <p:nvSpPr>
              <p:cNvPr id="186" name="TextBox 185"/>
              <p:cNvSpPr txBox="1"/>
              <p:nvPr/>
            </p:nvSpPr>
            <p:spPr>
              <a:xfrm>
                <a:off x="1375957" y="5238206"/>
                <a:ext cx="413654" cy="338554"/>
              </a:xfrm>
              <a:prstGeom prst="rect">
                <a:avLst/>
              </a:prstGeom>
              <a:noFill/>
              <a:ln>
                <a:noFill/>
              </a:ln>
            </p:spPr>
            <p:txBody>
              <a:bodyPr wrap="square" rtlCol="0">
                <a:spAutoFit/>
              </a:bodyPr>
              <a:lstStyle/>
              <a:p>
                <a:pPr algn="ctr"/>
                <a:r>
                  <a:rPr lang="en-US" sz="1600" dirty="0" smtClean="0"/>
                  <a:t>n</a:t>
                </a:r>
                <a:endParaRPr lang="en-SG" sz="1600" dirty="0"/>
              </a:p>
            </p:txBody>
          </p:sp>
        </p:grpSp>
      </p:grpSp>
      <p:grpSp>
        <p:nvGrpSpPr>
          <p:cNvPr id="26" name="Group 213"/>
          <p:cNvGrpSpPr/>
          <p:nvPr/>
        </p:nvGrpSpPr>
        <p:grpSpPr>
          <a:xfrm>
            <a:off x="7754982" y="4811486"/>
            <a:ext cx="648789" cy="496388"/>
            <a:chOff x="7754982" y="4811486"/>
            <a:chExt cx="648789" cy="496388"/>
          </a:xfrm>
        </p:grpSpPr>
        <p:grpSp>
          <p:nvGrpSpPr>
            <p:cNvPr id="27" name="Group 190"/>
            <p:cNvGrpSpPr/>
            <p:nvPr/>
          </p:nvGrpSpPr>
          <p:grpSpPr>
            <a:xfrm>
              <a:off x="7754982" y="4811486"/>
              <a:ext cx="339635" cy="496388"/>
              <a:chOff x="6087291" y="1867989"/>
              <a:chExt cx="339635" cy="496388"/>
            </a:xfrm>
          </p:grpSpPr>
          <p:cxnSp>
            <p:nvCxnSpPr>
              <p:cNvPr id="192" name="Straight Connector 191"/>
              <p:cNvCxnSpPr/>
              <p:nvPr/>
            </p:nvCxnSpPr>
            <p:spPr bwMode="auto">
              <a:xfrm>
                <a:off x="6100354" y="1867989"/>
                <a:ext cx="313509" cy="0"/>
              </a:xfrm>
              <a:prstGeom prst="line">
                <a:avLst/>
              </a:prstGeom>
              <a:solidFill>
                <a:schemeClr val="accent1"/>
              </a:solidFill>
              <a:ln w="28575" cap="sq" cmpd="sng" algn="ctr">
                <a:solidFill>
                  <a:schemeClr val="tx1"/>
                </a:solidFill>
                <a:prstDash val="dash"/>
                <a:round/>
                <a:headEnd type="none" w="sm" len="sm"/>
                <a:tailEnd type="none" w="sm" len="sm"/>
              </a:ln>
              <a:effectLst/>
            </p:spPr>
          </p:cxnSp>
          <p:cxnSp>
            <p:nvCxnSpPr>
              <p:cNvPr id="193" name="Straight Connector 192"/>
              <p:cNvCxnSpPr/>
              <p:nvPr/>
            </p:nvCxnSpPr>
            <p:spPr bwMode="auto">
              <a:xfrm>
                <a:off x="6426926" y="1881051"/>
                <a:ext cx="0" cy="483326"/>
              </a:xfrm>
              <a:prstGeom prst="line">
                <a:avLst/>
              </a:prstGeom>
              <a:solidFill>
                <a:schemeClr val="accent1"/>
              </a:solidFill>
              <a:ln w="28575" cap="sq" cmpd="sng" algn="ctr">
                <a:solidFill>
                  <a:schemeClr val="tx1"/>
                </a:solidFill>
                <a:prstDash val="dash"/>
                <a:round/>
                <a:headEnd type="none" w="sm" len="sm"/>
                <a:tailEnd type="none" w="sm" len="sm"/>
              </a:ln>
              <a:effectLst/>
            </p:spPr>
          </p:cxnSp>
          <p:cxnSp>
            <p:nvCxnSpPr>
              <p:cNvPr id="194" name="Straight Arrow Connector 193"/>
              <p:cNvCxnSpPr/>
              <p:nvPr/>
            </p:nvCxnSpPr>
            <p:spPr bwMode="auto">
              <a:xfrm flipH="1">
                <a:off x="6087291" y="2364377"/>
                <a:ext cx="339635" cy="0"/>
              </a:xfrm>
              <a:prstGeom prst="straightConnector1">
                <a:avLst/>
              </a:prstGeom>
              <a:solidFill>
                <a:schemeClr val="accent1"/>
              </a:solidFill>
              <a:ln w="28575" cap="sq" cmpd="sng" algn="ctr">
                <a:solidFill>
                  <a:schemeClr val="tx1"/>
                </a:solidFill>
                <a:prstDash val="dash"/>
                <a:round/>
                <a:headEnd type="none" w="med" len="med"/>
                <a:tailEnd type="triangle" w="med" len="med"/>
              </a:ln>
              <a:effectLst/>
            </p:spPr>
          </p:cxnSp>
        </p:grpSp>
        <p:sp>
          <p:nvSpPr>
            <p:cNvPr id="195" name="TextBox 194"/>
            <p:cNvSpPr txBox="1"/>
            <p:nvPr/>
          </p:nvSpPr>
          <p:spPr>
            <a:xfrm>
              <a:off x="8064134" y="4913811"/>
              <a:ext cx="339637" cy="338554"/>
            </a:xfrm>
            <a:prstGeom prst="rect">
              <a:avLst/>
            </a:prstGeom>
            <a:noFill/>
          </p:spPr>
          <p:txBody>
            <a:bodyPr wrap="square" rtlCol="0">
              <a:spAutoFit/>
            </a:bodyPr>
            <a:lstStyle/>
            <a:p>
              <a:pPr algn="ctr"/>
              <a:r>
                <a:rPr lang="en-US" sz="1600" dirty="0" smtClean="0"/>
                <a:t>2</a:t>
              </a:r>
              <a:endParaRPr lang="en-SG" sz="1600" dirty="0"/>
            </a:p>
          </p:txBody>
        </p:sp>
      </p:grpSp>
      <p:cxnSp>
        <p:nvCxnSpPr>
          <p:cNvPr id="196" name="Straight Arrow Connector 195"/>
          <p:cNvCxnSpPr/>
          <p:nvPr/>
        </p:nvCxnSpPr>
        <p:spPr bwMode="auto">
          <a:xfrm flipH="1">
            <a:off x="3846896" y="4604529"/>
            <a:ext cx="431074" cy="0"/>
          </a:xfrm>
          <a:prstGeom prst="straightConnector1">
            <a:avLst/>
          </a:prstGeom>
          <a:solidFill>
            <a:schemeClr val="accent1"/>
          </a:solidFill>
          <a:ln w="28575" cap="sq" cmpd="sng" algn="ctr">
            <a:solidFill>
              <a:srgbClr val="006600"/>
            </a:solidFill>
            <a:prstDash val="solid"/>
            <a:round/>
            <a:headEnd type="none" w="sm" len="sm"/>
            <a:tailEnd type="arrow"/>
          </a:ln>
          <a:effectLst/>
        </p:spPr>
      </p:cxnSp>
      <p:cxnSp>
        <p:nvCxnSpPr>
          <p:cNvPr id="197" name="Straight Arrow Connector 196"/>
          <p:cNvCxnSpPr/>
          <p:nvPr/>
        </p:nvCxnSpPr>
        <p:spPr bwMode="auto">
          <a:xfrm flipH="1">
            <a:off x="2588507" y="4604529"/>
            <a:ext cx="431074" cy="0"/>
          </a:xfrm>
          <a:prstGeom prst="straightConnector1">
            <a:avLst/>
          </a:prstGeom>
          <a:solidFill>
            <a:schemeClr val="accent1"/>
          </a:solidFill>
          <a:ln w="28575" cap="sq" cmpd="sng" algn="ctr">
            <a:solidFill>
              <a:srgbClr val="006600"/>
            </a:solidFill>
            <a:prstDash val="solid"/>
            <a:round/>
            <a:headEnd type="none" w="sm" len="sm"/>
            <a:tailEnd type="arrow"/>
          </a:ln>
          <a:effectLst/>
        </p:spPr>
      </p:cxnSp>
      <p:cxnSp>
        <p:nvCxnSpPr>
          <p:cNvPr id="198" name="Straight Arrow Connector 197"/>
          <p:cNvCxnSpPr/>
          <p:nvPr/>
        </p:nvCxnSpPr>
        <p:spPr bwMode="auto">
          <a:xfrm flipH="1">
            <a:off x="1190782" y="4604529"/>
            <a:ext cx="431074" cy="0"/>
          </a:xfrm>
          <a:prstGeom prst="straightConnector1">
            <a:avLst/>
          </a:prstGeom>
          <a:solidFill>
            <a:schemeClr val="accent1"/>
          </a:solidFill>
          <a:ln w="28575" cap="sq" cmpd="sng" algn="ctr">
            <a:solidFill>
              <a:srgbClr val="006600"/>
            </a:solidFill>
            <a:prstDash val="solid"/>
            <a:round/>
            <a:headEnd type="none" w="sm" len="sm"/>
            <a:tailEnd type="arrow"/>
          </a:ln>
          <a:effectLst/>
        </p:spPr>
      </p:cxnSp>
      <p:grpSp>
        <p:nvGrpSpPr>
          <p:cNvPr id="28" name="Group 204"/>
          <p:cNvGrpSpPr/>
          <p:nvPr/>
        </p:nvGrpSpPr>
        <p:grpSpPr>
          <a:xfrm>
            <a:off x="4833258" y="5020490"/>
            <a:ext cx="1058091" cy="600893"/>
            <a:chOff x="1371600" y="5238206"/>
            <a:chExt cx="1058091" cy="600893"/>
          </a:xfrm>
        </p:grpSpPr>
        <p:sp>
          <p:nvSpPr>
            <p:cNvPr id="206" name="Rectangle 205"/>
            <p:cNvSpPr/>
            <p:nvPr/>
          </p:nvSpPr>
          <p:spPr bwMode="auto">
            <a:xfrm>
              <a:off x="1371600" y="5303521"/>
              <a:ext cx="1058091" cy="535578"/>
            </a:xfrm>
            <a:prstGeom prst="rect">
              <a:avLst/>
            </a:prstGeom>
            <a:solidFill>
              <a:schemeClr val="accent3">
                <a:lumMod val="85000"/>
              </a:schemeClr>
            </a:solidFill>
            <a:ln w="12700" cap="sq"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SG" sz="1800" b="0" i="0" u="none" strike="noStrike" cap="none" normalizeH="0" baseline="0" smtClean="0">
                <a:ln>
                  <a:noFill/>
                </a:ln>
                <a:solidFill>
                  <a:schemeClr val="tx1"/>
                </a:solidFill>
                <a:effectLst/>
                <a:latin typeface="Arial" charset="0"/>
                <a:cs typeface="Arial" charset="0"/>
              </a:endParaRPr>
            </a:p>
          </p:txBody>
        </p:sp>
        <p:sp>
          <p:nvSpPr>
            <p:cNvPr id="207" name="TextBox 206"/>
            <p:cNvSpPr txBox="1"/>
            <p:nvPr/>
          </p:nvSpPr>
          <p:spPr>
            <a:xfrm>
              <a:off x="1667693" y="5386251"/>
              <a:ext cx="343987" cy="338554"/>
            </a:xfrm>
            <a:prstGeom prst="rect">
              <a:avLst/>
            </a:prstGeom>
            <a:solidFill>
              <a:schemeClr val="accent3"/>
            </a:solidFill>
            <a:ln>
              <a:solidFill>
                <a:schemeClr val="tx1"/>
              </a:solidFill>
            </a:ln>
          </p:spPr>
          <p:txBody>
            <a:bodyPr wrap="square" rtlCol="0">
              <a:spAutoFit/>
            </a:bodyPr>
            <a:lstStyle/>
            <a:p>
              <a:pPr algn="ctr"/>
              <a:r>
                <a:rPr lang="en-US" sz="1600" dirty="0" smtClean="0"/>
                <a:t>3</a:t>
              </a:r>
              <a:endParaRPr lang="en-SG" sz="1600" dirty="0"/>
            </a:p>
          </p:txBody>
        </p:sp>
        <p:sp>
          <p:nvSpPr>
            <p:cNvPr id="208" name="TextBox 207"/>
            <p:cNvSpPr txBox="1"/>
            <p:nvPr/>
          </p:nvSpPr>
          <p:spPr>
            <a:xfrm>
              <a:off x="1375957" y="5238206"/>
              <a:ext cx="413654" cy="338554"/>
            </a:xfrm>
            <a:prstGeom prst="rect">
              <a:avLst/>
            </a:prstGeom>
            <a:noFill/>
            <a:ln>
              <a:noFill/>
            </a:ln>
          </p:spPr>
          <p:txBody>
            <a:bodyPr wrap="square" rtlCol="0">
              <a:spAutoFit/>
            </a:bodyPr>
            <a:lstStyle/>
            <a:p>
              <a:pPr algn="ctr"/>
              <a:r>
                <a:rPr lang="en-US" sz="1600" dirty="0" smtClean="0"/>
                <a:t>n</a:t>
              </a:r>
              <a:endParaRPr lang="en-SG" sz="1600" dirty="0"/>
            </a:p>
          </p:txBody>
        </p:sp>
      </p:grpSp>
      <p:grpSp>
        <p:nvGrpSpPr>
          <p:cNvPr id="29" name="Group 214"/>
          <p:cNvGrpSpPr/>
          <p:nvPr/>
        </p:nvGrpSpPr>
        <p:grpSpPr>
          <a:xfrm>
            <a:off x="5891348" y="5368834"/>
            <a:ext cx="648789" cy="496388"/>
            <a:chOff x="7754982" y="4811486"/>
            <a:chExt cx="648789" cy="496388"/>
          </a:xfrm>
        </p:grpSpPr>
        <p:grpSp>
          <p:nvGrpSpPr>
            <p:cNvPr id="30" name="Group 190"/>
            <p:cNvGrpSpPr/>
            <p:nvPr/>
          </p:nvGrpSpPr>
          <p:grpSpPr>
            <a:xfrm>
              <a:off x="7754982" y="4811486"/>
              <a:ext cx="339635" cy="496388"/>
              <a:chOff x="6087291" y="1867989"/>
              <a:chExt cx="339635" cy="496388"/>
            </a:xfrm>
          </p:grpSpPr>
          <p:cxnSp>
            <p:nvCxnSpPr>
              <p:cNvPr id="218" name="Straight Connector 217"/>
              <p:cNvCxnSpPr/>
              <p:nvPr/>
            </p:nvCxnSpPr>
            <p:spPr bwMode="auto">
              <a:xfrm>
                <a:off x="6100354" y="1867989"/>
                <a:ext cx="313509" cy="0"/>
              </a:xfrm>
              <a:prstGeom prst="line">
                <a:avLst/>
              </a:prstGeom>
              <a:solidFill>
                <a:schemeClr val="accent1"/>
              </a:solidFill>
              <a:ln w="28575" cap="sq" cmpd="sng" algn="ctr">
                <a:solidFill>
                  <a:schemeClr val="tx1"/>
                </a:solidFill>
                <a:prstDash val="dash"/>
                <a:round/>
                <a:headEnd type="none" w="sm" len="sm"/>
                <a:tailEnd type="none" w="sm" len="sm"/>
              </a:ln>
              <a:effectLst/>
            </p:spPr>
          </p:cxnSp>
          <p:cxnSp>
            <p:nvCxnSpPr>
              <p:cNvPr id="219" name="Straight Connector 218"/>
              <p:cNvCxnSpPr/>
              <p:nvPr/>
            </p:nvCxnSpPr>
            <p:spPr bwMode="auto">
              <a:xfrm>
                <a:off x="6426926" y="1881051"/>
                <a:ext cx="0" cy="483326"/>
              </a:xfrm>
              <a:prstGeom prst="line">
                <a:avLst/>
              </a:prstGeom>
              <a:solidFill>
                <a:schemeClr val="accent1"/>
              </a:solidFill>
              <a:ln w="28575" cap="sq" cmpd="sng" algn="ctr">
                <a:solidFill>
                  <a:schemeClr val="tx1"/>
                </a:solidFill>
                <a:prstDash val="dash"/>
                <a:round/>
                <a:headEnd type="none" w="sm" len="sm"/>
                <a:tailEnd type="none" w="sm" len="sm"/>
              </a:ln>
              <a:effectLst/>
            </p:spPr>
          </p:cxnSp>
          <p:cxnSp>
            <p:nvCxnSpPr>
              <p:cNvPr id="220" name="Straight Arrow Connector 219"/>
              <p:cNvCxnSpPr/>
              <p:nvPr/>
            </p:nvCxnSpPr>
            <p:spPr bwMode="auto">
              <a:xfrm flipH="1">
                <a:off x="6087291" y="2364377"/>
                <a:ext cx="339635" cy="0"/>
              </a:xfrm>
              <a:prstGeom prst="straightConnector1">
                <a:avLst/>
              </a:prstGeom>
              <a:solidFill>
                <a:schemeClr val="accent1"/>
              </a:solidFill>
              <a:ln w="28575" cap="sq" cmpd="sng" algn="ctr">
                <a:solidFill>
                  <a:schemeClr val="tx1"/>
                </a:solidFill>
                <a:prstDash val="dash"/>
                <a:round/>
                <a:headEnd type="none" w="med" len="med"/>
                <a:tailEnd type="triangle" w="med" len="med"/>
              </a:ln>
              <a:effectLst/>
            </p:spPr>
          </p:cxnSp>
        </p:grpSp>
        <p:sp>
          <p:nvSpPr>
            <p:cNvPr id="217" name="TextBox 216"/>
            <p:cNvSpPr txBox="1"/>
            <p:nvPr/>
          </p:nvSpPr>
          <p:spPr>
            <a:xfrm>
              <a:off x="8064134" y="4913811"/>
              <a:ext cx="339637" cy="338554"/>
            </a:xfrm>
            <a:prstGeom prst="rect">
              <a:avLst/>
            </a:prstGeom>
            <a:noFill/>
          </p:spPr>
          <p:txBody>
            <a:bodyPr wrap="square" rtlCol="0">
              <a:spAutoFit/>
            </a:bodyPr>
            <a:lstStyle/>
            <a:p>
              <a:pPr algn="ctr"/>
              <a:r>
                <a:rPr lang="en-US" sz="1600" dirty="0" smtClean="0"/>
                <a:t>6</a:t>
              </a:r>
              <a:endParaRPr lang="en-SG" sz="1600" dirty="0"/>
            </a:p>
          </p:txBody>
        </p:sp>
      </p:grpSp>
      <p:sp>
        <p:nvSpPr>
          <p:cNvPr id="113" name="Footer Placeholder 6"/>
          <p:cNvSpPr>
            <a:spLocks noGrp="1"/>
          </p:cNvSpPr>
          <p:nvPr>
            <p:ph type="ftr" sz="quarter" idx="10"/>
          </p:nvPr>
        </p:nvSpPr>
        <p:spPr>
          <a:xfrm>
            <a:off x="457200" y="6248400"/>
            <a:ext cx="2895600" cy="457200"/>
          </a:xfrm>
          <a:noFill/>
        </p:spPr>
        <p:txBody>
          <a:bodyPr/>
          <a:lstStyle/>
          <a:p>
            <a:pPr algn="l"/>
            <a:r>
              <a:rPr lang="en-US" sz="1000" dirty="0" smtClean="0">
                <a:latin typeface="Arial" pitchFamily="34" charset="0"/>
                <a:cs typeface="Arial" pitchFamily="34" charset="0"/>
              </a:rPr>
              <a:t>CS1010 (AY2012/3 Semester 1)</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21"/>
                                        </p:tgtEl>
                                        <p:attrNameLst>
                                          <p:attrName>style.visibility</p:attrName>
                                        </p:attrNameLst>
                                      </p:cBhvr>
                                      <p:to>
                                        <p:strVal val="visible"/>
                                      </p:to>
                                    </p:set>
                                    <p:animEffect transition="in" filter="dissolve">
                                      <p:cBhvr>
                                        <p:cTn id="7" dur="500"/>
                                        <p:tgtEl>
                                          <p:spTgt spid="121"/>
                                        </p:tgtEl>
                                      </p:cBhvr>
                                    </p:animEffect>
                                  </p:childTnLst>
                                </p:cTn>
                              </p:par>
                            </p:childTnLst>
                          </p:cTn>
                        </p:par>
                        <p:par>
                          <p:cTn id="8" fill="hold">
                            <p:stCondLst>
                              <p:cond delay="500"/>
                            </p:stCondLst>
                            <p:childTnLst>
                              <p:par>
                                <p:cTn id="9" presetID="9" presetClass="entr" presetSubtype="0" fill="hold"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dissolve">
                                      <p:cBhvr>
                                        <p:cTn id="11" dur="500"/>
                                        <p:tgtEl>
                                          <p:spTgt spid="2"/>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8" fill="hold" nodeType="clickEffect">
                                  <p:stCondLst>
                                    <p:cond delay="0"/>
                                  </p:stCondLst>
                                  <p:childTnLst>
                                    <p:set>
                                      <p:cBhvr>
                                        <p:cTn id="15" dur="1" fill="hold">
                                          <p:stCondLst>
                                            <p:cond delay="0"/>
                                          </p:stCondLst>
                                        </p:cTn>
                                        <p:tgtEl>
                                          <p:spTgt spid="127"/>
                                        </p:tgtEl>
                                        <p:attrNameLst>
                                          <p:attrName>style.visibility</p:attrName>
                                        </p:attrNameLst>
                                      </p:cBhvr>
                                      <p:to>
                                        <p:strVal val="visible"/>
                                      </p:to>
                                    </p:set>
                                    <p:animEffect transition="in" filter="wipe(left)">
                                      <p:cBhvr>
                                        <p:cTn id="16" dur="500"/>
                                        <p:tgtEl>
                                          <p:spTgt spid="127"/>
                                        </p:tgtEl>
                                      </p:cBhvr>
                                    </p:animEffect>
                                  </p:childTnLst>
                                </p:cTn>
                              </p:par>
                            </p:childTnLst>
                          </p:cTn>
                        </p:par>
                        <p:par>
                          <p:cTn id="17" fill="hold">
                            <p:stCondLst>
                              <p:cond delay="500"/>
                            </p:stCondLst>
                            <p:childTnLst>
                              <p:par>
                                <p:cTn id="18" presetID="9" presetClass="entr" presetSubtype="0" fill="hold" grpId="0" nodeType="afterEffect">
                                  <p:stCondLst>
                                    <p:cond delay="0"/>
                                  </p:stCondLst>
                                  <p:childTnLst>
                                    <p:set>
                                      <p:cBhvr>
                                        <p:cTn id="19" dur="1" fill="hold">
                                          <p:stCondLst>
                                            <p:cond delay="0"/>
                                          </p:stCondLst>
                                        </p:cTn>
                                        <p:tgtEl>
                                          <p:spTgt spid="128"/>
                                        </p:tgtEl>
                                        <p:attrNameLst>
                                          <p:attrName>style.visibility</p:attrName>
                                        </p:attrNameLst>
                                      </p:cBhvr>
                                      <p:to>
                                        <p:strVal val="visible"/>
                                      </p:to>
                                    </p:set>
                                    <p:animEffect transition="in" filter="dissolve">
                                      <p:cBhvr>
                                        <p:cTn id="20" dur="500"/>
                                        <p:tgtEl>
                                          <p:spTgt spid="128"/>
                                        </p:tgtEl>
                                      </p:cBhvr>
                                    </p:animEffect>
                                  </p:childTnLst>
                                </p:cTn>
                              </p:par>
                            </p:childTnLst>
                          </p:cTn>
                        </p:par>
                        <p:par>
                          <p:cTn id="21" fill="hold">
                            <p:stCondLst>
                              <p:cond delay="1000"/>
                            </p:stCondLst>
                            <p:childTnLst>
                              <p:par>
                                <p:cTn id="22" presetID="9" presetClass="entr" presetSubtype="0" fill="hold" nodeType="afterEffect">
                                  <p:stCondLst>
                                    <p:cond delay="0"/>
                                  </p:stCondLst>
                                  <p:childTnLst>
                                    <p:set>
                                      <p:cBhvr>
                                        <p:cTn id="23" dur="1" fill="hold">
                                          <p:stCondLst>
                                            <p:cond delay="0"/>
                                          </p:stCondLst>
                                        </p:cTn>
                                        <p:tgtEl>
                                          <p:spTgt spid="3"/>
                                        </p:tgtEl>
                                        <p:attrNameLst>
                                          <p:attrName>style.visibility</p:attrName>
                                        </p:attrNameLst>
                                      </p:cBhvr>
                                      <p:to>
                                        <p:strVal val="visible"/>
                                      </p:to>
                                    </p:set>
                                    <p:animEffect transition="in" filter="dissolve">
                                      <p:cBhvr>
                                        <p:cTn id="24" dur="500"/>
                                        <p:tgtEl>
                                          <p:spTgt spid="3"/>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8" fill="hold" nodeType="clickEffect">
                                  <p:stCondLst>
                                    <p:cond delay="0"/>
                                  </p:stCondLst>
                                  <p:childTnLst>
                                    <p:set>
                                      <p:cBhvr>
                                        <p:cTn id="28" dur="1" fill="hold">
                                          <p:stCondLst>
                                            <p:cond delay="0"/>
                                          </p:stCondLst>
                                        </p:cTn>
                                        <p:tgtEl>
                                          <p:spTgt spid="129"/>
                                        </p:tgtEl>
                                        <p:attrNameLst>
                                          <p:attrName>style.visibility</p:attrName>
                                        </p:attrNameLst>
                                      </p:cBhvr>
                                      <p:to>
                                        <p:strVal val="visible"/>
                                      </p:to>
                                    </p:set>
                                    <p:animEffect transition="in" filter="wipe(left)">
                                      <p:cBhvr>
                                        <p:cTn id="29" dur="500"/>
                                        <p:tgtEl>
                                          <p:spTgt spid="129"/>
                                        </p:tgtEl>
                                      </p:cBhvr>
                                    </p:animEffect>
                                  </p:childTnLst>
                                </p:cTn>
                              </p:par>
                            </p:childTnLst>
                          </p:cTn>
                        </p:par>
                        <p:par>
                          <p:cTn id="30" fill="hold">
                            <p:stCondLst>
                              <p:cond delay="500"/>
                            </p:stCondLst>
                            <p:childTnLst>
                              <p:par>
                                <p:cTn id="31" presetID="9" presetClass="entr" presetSubtype="0" fill="hold" grpId="0" nodeType="afterEffect">
                                  <p:stCondLst>
                                    <p:cond delay="0"/>
                                  </p:stCondLst>
                                  <p:childTnLst>
                                    <p:set>
                                      <p:cBhvr>
                                        <p:cTn id="32" dur="1" fill="hold">
                                          <p:stCondLst>
                                            <p:cond delay="0"/>
                                          </p:stCondLst>
                                        </p:cTn>
                                        <p:tgtEl>
                                          <p:spTgt spid="130"/>
                                        </p:tgtEl>
                                        <p:attrNameLst>
                                          <p:attrName>style.visibility</p:attrName>
                                        </p:attrNameLst>
                                      </p:cBhvr>
                                      <p:to>
                                        <p:strVal val="visible"/>
                                      </p:to>
                                    </p:set>
                                    <p:animEffect transition="in" filter="dissolve">
                                      <p:cBhvr>
                                        <p:cTn id="33" dur="500"/>
                                        <p:tgtEl>
                                          <p:spTgt spid="130"/>
                                        </p:tgtEl>
                                      </p:cBhvr>
                                    </p:animEffect>
                                  </p:childTnLst>
                                </p:cTn>
                              </p:par>
                            </p:childTnLst>
                          </p:cTn>
                        </p:par>
                        <p:par>
                          <p:cTn id="34" fill="hold">
                            <p:stCondLst>
                              <p:cond delay="1000"/>
                            </p:stCondLst>
                            <p:childTnLst>
                              <p:par>
                                <p:cTn id="35" presetID="9" presetClass="entr" presetSubtype="0" fill="hold" nodeType="afterEffect">
                                  <p:stCondLst>
                                    <p:cond delay="0"/>
                                  </p:stCondLst>
                                  <p:childTnLst>
                                    <p:set>
                                      <p:cBhvr>
                                        <p:cTn id="36" dur="1" fill="hold">
                                          <p:stCondLst>
                                            <p:cond delay="0"/>
                                          </p:stCondLst>
                                        </p:cTn>
                                        <p:tgtEl>
                                          <p:spTgt spid="6"/>
                                        </p:tgtEl>
                                        <p:attrNameLst>
                                          <p:attrName>style.visibility</p:attrName>
                                        </p:attrNameLst>
                                      </p:cBhvr>
                                      <p:to>
                                        <p:strVal val="visible"/>
                                      </p:to>
                                    </p:set>
                                    <p:animEffect transition="in" filter="dissolve">
                                      <p:cBhvr>
                                        <p:cTn id="37" dur="500"/>
                                        <p:tgtEl>
                                          <p:spTgt spid="6"/>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nodeType="clickEffect">
                                  <p:stCondLst>
                                    <p:cond delay="0"/>
                                  </p:stCondLst>
                                  <p:childTnLst>
                                    <p:set>
                                      <p:cBhvr>
                                        <p:cTn id="41" dur="1" fill="hold">
                                          <p:stCondLst>
                                            <p:cond delay="0"/>
                                          </p:stCondLst>
                                        </p:cTn>
                                        <p:tgtEl>
                                          <p:spTgt spid="131"/>
                                        </p:tgtEl>
                                        <p:attrNameLst>
                                          <p:attrName>style.visibility</p:attrName>
                                        </p:attrNameLst>
                                      </p:cBhvr>
                                      <p:to>
                                        <p:strVal val="visible"/>
                                      </p:to>
                                    </p:set>
                                    <p:animEffect transition="in" filter="wipe(left)">
                                      <p:cBhvr>
                                        <p:cTn id="42" dur="500"/>
                                        <p:tgtEl>
                                          <p:spTgt spid="131"/>
                                        </p:tgtEl>
                                      </p:cBhvr>
                                    </p:animEffect>
                                  </p:childTnLst>
                                </p:cTn>
                              </p:par>
                            </p:childTnLst>
                          </p:cTn>
                        </p:par>
                        <p:par>
                          <p:cTn id="43" fill="hold">
                            <p:stCondLst>
                              <p:cond delay="500"/>
                            </p:stCondLst>
                            <p:childTnLst>
                              <p:par>
                                <p:cTn id="44" presetID="9" presetClass="entr" presetSubtype="0" fill="hold" grpId="0" nodeType="afterEffect">
                                  <p:stCondLst>
                                    <p:cond delay="0"/>
                                  </p:stCondLst>
                                  <p:childTnLst>
                                    <p:set>
                                      <p:cBhvr>
                                        <p:cTn id="45" dur="1" fill="hold">
                                          <p:stCondLst>
                                            <p:cond delay="0"/>
                                          </p:stCondLst>
                                        </p:cTn>
                                        <p:tgtEl>
                                          <p:spTgt spid="132"/>
                                        </p:tgtEl>
                                        <p:attrNameLst>
                                          <p:attrName>style.visibility</p:attrName>
                                        </p:attrNameLst>
                                      </p:cBhvr>
                                      <p:to>
                                        <p:strVal val="visible"/>
                                      </p:to>
                                    </p:set>
                                    <p:animEffect transition="in" filter="dissolve">
                                      <p:cBhvr>
                                        <p:cTn id="46" dur="500"/>
                                        <p:tgtEl>
                                          <p:spTgt spid="132"/>
                                        </p:tgtEl>
                                      </p:cBhvr>
                                    </p:animEffect>
                                  </p:childTnLst>
                                </p:cTn>
                              </p:par>
                            </p:childTnLst>
                          </p:cTn>
                        </p:par>
                        <p:par>
                          <p:cTn id="47" fill="hold">
                            <p:stCondLst>
                              <p:cond delay="1000"/>
                            </p:stCondLst>
                            <p:childTnLst>
                              <p:par>
                                <p:cTn id="48" presetID="9" presetClass="entr" presetSubtype="0" fill="hold" nodeType="afterEffect">
                                  <p:stCondLst>
                                    <p:cond delay="0"/>
                                  </p:stCondLst>
                                  <p:childTnLst>
                                    <p:set>
                                      <p:cBhvr>
                                        <p:cTn id="49" dur="1" fill="hold">
                                          <p:stCondLst>
                                            <p:cond delay="0"/>
                                          </p:stCondLst>
                                        </p:cTn>
                                        <p:tgtEl>
                                          <p:spTgt spid="10"/>
                                        </p:tgtEl>
                                        <p:attrNameLst>
                                          <p:attrName>style.visibility</p:attrName>
                                        </p:attrNameLst>
                                      </p:cBhvr>
                                      <p:to>
                                        <p:strVal val="visible"/>
                                      </p:to>
                                    </p:set>
                                    <p:animEffect transition="in" filter="dissolve">
                                      <p:cBhvr>
                                        <p:cTn id="50" dur="500"/>
                                        <p:tgtEl>
                                          <p:spTgt spid="10"/>
                                        </p:tgtEl>
                                      </p:cBhvr>
                                    </p:animEffect>
                                  </p:childTnLst>
                                </p:cTn>
                              </p:par>
                            </p:childTnLst>
                          </p:cTn>
                        </p:par>
                      </p:childTnLst>
                    </p:cTn>
                  </p:par>
                  <p:par>
                    <p:cTn id="51" fill="hold">
                      <p:stCondLst>
                        <p:cond delay="indefinite"/>
                      </p:stCondLst>
                      <p:childTnLst>
                        <p:par>
                          <p:cTn id="52" fill="hold">
                            <p:stCondLst>
                              <p:cond delay="0"/>
                            </p:stCondLst>
                            <p:childTnLst>
                              <p:par>
                                <p:cTn id="53" presetID="22" presetClass="entr" presetSubtype="1" fill="hold" nodeType="clickEffect">
                                  <p:stCondLst>
                                    <p:cond delay="0"/>
                                  </p:stCondLst>
                                  <p:childTnLst>
                                    <p:set>
                                      <p:cBhvr>
                                        <p:cTn id="54" dur="1" fill="hold">
                                          <p:stCondLst>
                                            <p:cond delay="0"/>
                                          </p:stCondLst>
                                        </p:cTn>
                                        <p:tgtEl>
                                          <p:spTgt spid="15"/>
                                        </p:tgtEl>
                                        <p:attrNameLst>
                                          <p:attrName>style.visibility</p:attrName>
                                        </p:attrNameLst>
                                      </p:cBhvr>
                                      <p:to>
                                        <p:strVal val="visible"/>
                                      </p:to>
                                    </p:set>
                                    <p:animEffect transition="in" filter="wipe(up)">
                                      <p:cBhvr>
                                        <p:cTn id="55" dur="500"/>
                                        <p:tgtEl>
                                          <p:spTgt spid="15"/>
                                        </p:tgtEl>
                                      </p:cBhvr>
                                    </p:animEffect>
                                  </p:childTnLst>
                                </p:cTn>
                              </p:par>
                            </p:childTnLst>
                          </p:cTn>
                        </p:par>
                        <p:par>
                          <p:cTn id="56" fill="hold">
                            <p:stCondLst>
                              <p:cond delay="500"/>
                            </p:stCondLst>
                            <p:childTnLst>
                              <p:par>
                                <p:cTn id="57" presetID="22" presetClass="entr" presetSubtype="2" fill="hold" nodeType="afterEffect">
                                  <p:stCondLst>
                                    <p:cond delay="0"/>
                                  </p:stCondLst>
                                  <p:childTnLst>
                                    <p:set>
                                      <p:cBhvr>
                                        <p:cTn id="58" dur="1" fill="hold">
                                          <p:stCondLst>
                                            <p:cond delay="0"/>
                                          </p:stCondLst>
                                        </p:cTn>
                                        <p:tgtEl>
                                          <p:spTgt spid="196"/>
                                        </p:tgtEl>
                                        <p:attrNameLst>
                                          <p:attrName>style.visibility</p:attrName>
                                        </p:attrNameLst>
                                      </p:cBhvr>
                                      <p:to>
                                        <p:strVal val="visible"/>
                                      </p:to>
                                    </p:set>
                                    <p:animEffect transition="in" filter="wipe(right)">
                                      <p:cBhvr>
                                        <p:cTn id="59" dur="500"/>
                                        <p:tgtEl>
                                          <p:spTgt spid="196"/>
                                        </p:tgtEl>
                                      </p:cBhvr>
                                    </p:animEffect>
                                  </p:childTnLst>
                                </p:cTn>
                              </p:par>
                            </p:childTnLst>
                          </p:cTn>
                        </p:par>
                        <p:par>
                          <p:cTn id="60" fill="hold">
                            <p:stCondLst>
                              <p:cond delay="1000"/>
                            </p:stCondLst>
                            <p:childTnLst>
                              <p:par>
                                <p:cTn id="61" presetID="9" presetClass="entr" presetSubtype="0" fill="hold" nodeType="afterEffect">
                                  <p:stCondLst>
                                    <p:cond delay="0"/>
                                  </p:stCondLst>
                                  <p:childTnLst>
                                    <p:set>
                                      <p:cBhvr>
                                        <p:cTn id="62" dur="1" fill="hold">
                                          <p:stCondLst>
                                            <p:cond delay="0"/>
                                          </p:stCondLst>
                                        </p:cTn>
                                        <p:tgtEl>
                                          <p:spTgt spid="17"/>
                                        </p:tgtEl>
                                        <p:attrNameLst>
                                          <p:attrName>style.visibility</p:attrName>
                                        </p:attrNameLst>
                                      </p:cBhvr>
                                      <p:to>
                                        <p:strVal val="visible"/>
                                      </p:to>
                                    </p:set>
                                    <p:animEffect transition="in" filter="dissolve">
                                      <p:cBhvr>
                                        <p:cTn id="63" dur="500"/>
                                        <p:tgtEl>
                                          <p:spTgt spid="17"/>
                                        </p:tgtEl>
                                      </p:cBhvr>
                                    </p:animEffect>
                                  </p:childTnLst>
                                </p:cTn>
                              </p:par>
                            </p:childTnLst>
                          </p:cTn>
                        </p:par>
                      </p:childTnLst>
                    </p:cTn>
                  </p:par>
                  <p:par>
                    <p:cTn id="64" fill="hold">
                      <p:stCondLst>
                        <p:cond delay="indefinite"/>
                      </p:stCondLst>
                      <p:childTnLst>
                        <p:par>
                          <p:cTn id="65" fill="hold">
                            <p:stCondLst>
                              <p:cond delay="0"/>
                            </p:stCondLst>
                            <p:childTnLst>
                              <p:par>
                                <p:cTn id="66" presetID="22" presetClass="entr" presetSubtype="1" fill="hold" nodeType="clickEffect">
                                  <p:stCondLst>
                                    <p:cond delay="0"/>
                                  </p:stCondLst>
                                  <p:childTnLst>
                                    <p:set>
                                      <p:cBhvr>
                                        <p:cTn id="67" dur="1" fill="hold">
                                          <p:stCondLst>
                                            <p:cond delay="0"/>
                                          </p:stCondLst>
                                        </p:cTn>
                                        <p:tgtEl>
                                          <p:spTgt spid="21"/>
                                        </p:tgtEl>
                                        <p:attrNameLst>
                                          <p:attrName>style.visibility</p:attrName>
                                        </p:attrNameLst>
                                      </p:cBhvr>
                                      <p:to>
                                        <p:strVal val="visible"/>
                                      </p:to>
                                    </p:set>
                                    <p:animEffect transition="in" filter="wipe(up)">
                                      <p:cBhvr>
                                        <p:cTn id="68" dur="500"/>
                                        <p:tgtEl>
                                          <p:spTgt spid="21"/>
                                        </p:tgtEl>
                                      </p:cBhvr>
                                    </p:animEffect>
                                  </p:childTnLst>
                                </p:cTn>
                              </p:par>
                            </p:childTnLst>
                          </p:cTn>
                        </p:par>
                        <p:par>
                          <p:cTn id="69" fill="hold">
                            <p:stCondLst>
                              <p:cond delay="500"/>
                            </p:stCondLst>
                            <p:childTnLst>
                              <p:par>
                                <p:cTn id="70" presetID="22" presetClass="entr" presetSubtype="2" fill="hold" nodeType="afterEffect">
                                  <p:stCondLst>
                                    <p:cond delay="0"/>
                                  </p:stCondLst>
                                  <p:childTnLst>
                                    <p:set>
                                      <p:cBhvr>
                                        <p:cTn id="71" dur="1" fill="hold">
                                          <p:stCondLst>
                                            <p:cond delay="0"/>
                                          </p:stCondLst>
                                        </p:cTn>
                                        <p:tgtEl>
                                          <p:spTgt spid="197"/>
                                        </p:tgtEl>
                                        <p:attrNameLst>
                                          <p:attrName>style.visibility</p:attrName>
                                        </p:attrNameLst>
                                      </p:cBhvr>
                                      <p:to>
                                        <p:strVal val="visible"/>
                                      </p:to>
                                    </p:set>
                                    <p:animEffect transition="in" filter="wipe(right)">
                                      <p:cBhvr>
                                        <p:cTn id="72" dur="500"/>
                                        <p:tgtEl>
                                          <p:spTgt spid="197"/>
                                        </p:tgtEl>
                                      </p:cBhvr>
                                    </p:animEffect>
                                  </p:childTnLst>
                                </p:cTn>
                              </p:par>
                            </p:childTnLst>
                          </p:cTn>
                        </p:par>
                        <p:par>
                          <p:cTn id="73" fill="hold">
                            <p:stCondLst>
                              <p:cond delay="1000"/>
                            </p:stCondLst>
                            <p:childTnLst>
                              <p:par>
                                <p:cTn id="74" presetID="9" presetClass="entr" presetSubtype="0" fill="hold" nodeType="afterEffect">
                                  <p:stCondLst>
                                    <p:cond delay="0"/>
                                  </p:stCondLst>
                                  <p:childTnLst>
                                    <p:set>
                                      <p:cBhvr>
                                        <p:cTn id="75" dur="1" fill="hold">
                                          <p:stCondLst>
                                            <p:cond delay="0"/>
                                          </p:stCondLst>
                                        </p:cTn>
                                        <p:tgtEl>
                                          <p:spTgt spid="23"/>
                                        </p:tgtEl>
                                        <p:attrNameLst>
                                          <p:attrName>style.visibility</p:attrName>
                                        </p:attrNameLst>
                                      </p:cBhvr>
                                      <p:to>
                                        <p:strVal val="visible"/>
                                      </p:to>
                                    </p:set>
                                    <p:animEffect transition="in" filter="dissolve">
                                      <p:cBhvr>
                                        <p:cTn id="76" dur="500"/>
                                        <p:tgtEl>
                                          <p:spTgt spid="23"/>
                                        </p:tgtEl>
                                      </p:cBhvr>
                                    </p:animEffect>
                                  </p:childTnLst>
                                </p:cTn>
                              </p:par>
                            </p:childTnLst>
                          </p:cTn>
                        </p:par>
                      </p:childTnLst>
                    </p:cTn>
                  </p:par>
                  <p:par>
                    <p:cTn id="77" fill="hold">
                      <p:stCondLst>
                        <p:cond delay="indefinite"/>
                      </p:stCondLst>
                      <p:childTnLst>
                        <p:par>
                          <p:cTn id="78" fill="hold">
                            <p:stCondLst>
                              <p:cond delay="0"/>
                            </p:stCondLst>
                            <p:childTnLst>
                              <p:par>
                                <p:cTn id="79" presetID="22" presetClass="entr" presetSubtype="1" fill="hold" nodeType="clickEffect">
                                  <p:stCondLst>
                                    <p:cond delay="0"/>
                                  </p:stCondLst>
                                  <p:childTnLst>
                                    <p:set>
                                      <p:cBhvr>
                                        <p:cTn id="80" dur="1" fill="hold">
                                          <p:stCondLst>
                                            <p:cond delay="0"/>
                                          </p:stCondLst>
                                        </p:cTn>
                                        <p:tgtEl>
                                          <p:spTgt spid="26"/>
                                        </p:tgtEl>
                                        <p:attrNameLst>
                                          <p:attrName>style.visibility</p:attrName>
                                        </p:attrNameLst>
                                      </p:cBhvr>
                                      <p:to>
                                        <p:strVal val="visible"/>
                                      </p:to>
                                    </p:set>
                                    <p:animEffect transition="in" filter="wipe(up)">
                                      <p:cBhvr>
                                        <p:cTn id="81" dur="500"/>
                                        <p:tgtEl>
                                          <p:spTgt spid="26"/>
                                        </p:tgtEl>
                                      </p:cBhvr>
                                    </p:animEffect>
                                  </p:childTnLst>
                                </p:cTn>
                              </p:par>
                            </p:childTnLst>
                          </p:cTn>
                        </p:par>
                        <p:par>
                          <p:cTn id="82" fill="hold">
                            <p:stCondLst>
                              <p:cond delay="500"/>
                            </p:stCondLst>
                            <p:childTnLst>
                              <p:par>
                                <p:cTn id="83" presetID="22" presetClass="entr" presetSubtype="2" fill="hold" nodeType="afterEffect">
                                  <p:stCondLst>
                                    <p:cond delay="0"/>
                                  </p:stCondLst>
                                  <p:childTnLst>
                                    <p:set>
                                      <p:cBhvr>
                                        <p:cTn id="84" dur="1" fill="hold">
                                          <p:stCondLst>
                                            <p:cond delay="0"/>
                                          </p:stCondLst>
                                        </p:cTn>
                                        <p:tgtEl>
                                          <p:spTgt spid="198"/>
                                        </p:tgtEl>
                                        <p:attrNameLst>
                                          <p:attrName>style.visibility</p:attrName>
                                        </p:attrNameLst>
                                      </p:cBhvr>
                                      <p:to>
                                        <p:strVal val="visible"/>
                                      </p:to>
                                    </p:set>
                                    <p:animEffect transition="in" filter="wipe(right)">
                                      <p:cBhvr>
                                        <p:cTn id="85" dur="500"/>
                                        <p:tgtEl>
                                          <p:spTgt spid="198"/>
                                        </p:tgtEl>
                                      </p:cBhvr>
                                    </p:animEffect>
                                  </p:childTnLst>
                                </p:cTn>
                              </p:par>
                            </p:childTnLst>
                          </p:cTn>
                        </p:par>
                        <p:par>
                          <p:cTn id="86" fill="hold">
                            <p:stCondLst>
                              <p:cond delay="1000"/>
                            </p:stCondLst>
                            <p:childTnLst>
                              <p:par>
                                <p:cTn id="87" presetID="9" presetClass="entr" presetSubtype="0" fill="hold" nodeType="afterEffect">
                                  <p:stCondLst>
                                    <p:cond delay="0"/>
                                  </p:stCondLst>
                                  <p:childTnLst>
                                    <p:set>
                                      <p:cBhvr>
                                        <p:cTn id="88" dur="1" fill="hold">
                                          <p:stCondLst>
                                            <p:cond delay="0"/>
                                          </p:stCondLst>
                                        </p:cTn>
                                        <p:tgtEl>
                                          <p:spTgt spid="28"/>
                                        </p:tgtEl>
                                        <p:attrNameLst>
                                          <p:attrName>style.visibility</p:attrName>
                                        </p:attrNameLst>
                                      </p:cBhvr>
                                      <p:to>
                                        <p:strVal val="visible"/>
                                      </p:to>
                                    </p:set>
                                    <p:animEffect transition="in" filter="dissolve">
                                      <p:cBhvr>
                                        <p:cTn id="89" dur="500"/>
                                        <p:tgtEl>
                                          <p:spTgt spid="28"/>
                                        </p:tgtEl>
                                      </p:cBhvr>
                                    </p:animEffect>
                                  </p:childTnLst>
                                </p:cTn>
                              </p:par>
                            </p:childTnLst>
                          </p:cTn>
                        </p:par>
                      </p:childTnLst>
                    </p:cTn>
                  </p:par>
                  <p:par>
                    <p:cTn id="90" fill="hold">
                      <p:stCondLst>
                        <p:cond delay="indefinite"/>
                      </p:stCondLst>
                      <p:childTnLst>
                        <p:par>
                          <p:cTn id="91" fill="hold">
                            <p:stCondLst>
                              <p:cond delay="0"/>
                            </p:stCondLst>
                            <p:childTnLst>
                              <p:par>
                                <p:cTn id="92" presetID="22" presetClass="entr" presetSubtype="1" fill="hold" nodeType="clickEffect">
                                  <p:stCondLst>
                                    <p:cond delay="0"/>
                                  </p:stCondLst>
                                  <p:childTnLst>
                                    <p:set>
                                      <p:cBhvr>
                                        <p:cTn id="93" dur="1" fill="hold">
                                          <p:stCondLst>
                                            <p:cond delay="0"/>
                                          </p:stCondLst>
                                        </p:cTn>
                                        <p:tgtEl>
                                          <p:spTgt spid="29"/>
                                        </p:tgtEl>
                                        <p:attrNameLst>
                                          <p:attrName>style.visibility</p:attrName>
                                        </p:attrNameLst>
                                      </p:cBhvr>
                                      <p:to>
                                        <p:strVal val="visible"/>
                                      </p:to>
                                    </p:set>
                                    <p:animEffect transition="in" filter="wipe(up)">
                                      <p:cBhvr>
                                        <p:cTn id="94" dur="5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1" grpId="0"/>
      <p:bldP spid="128" grpId="0"/>
      <p:bldP spid="130" grpId="0"/>
      <p:bldP spid="132" grpId="0"/>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457200" y="457200"/>
            <a:ext cx="8229600" cy="892175"/>
          </a:xfrm>
        </p:spPr>
        <p:txBody>
          <a:bodyPr/>
          <a:lstStyle/>
          <a:p>
            <a:r>
              <a:rPr lang="en-US" sz="4000" dirty="0">
                <a:solidFill>
                  <a:srgbClr val="9933FF"/>
                </a:solidFill>
                <a:latin typeface="Garamond" pitchFamily="18" charset="0"/>
              </a:rPr>
              <a:t>6</a:t>
            </a:r>
            <a:r>
              <a:rPr lang="en-US" sz="4000" dirty="0" smtClean="0">
                <a:solidFill>
                  <a:srgbClr val="9933FF"/>
                </a:solidFill>
                <a:latin typeface="Garamond" pitchFamily="18" charset="0"/>
              </a:rPr>
              <a:t>. Exercises #1 – 3 (1/2)</a:t>
            </a:r>
          </a:p>
        </p:txBody>
      </p:sp>
      <p:sp>
        <p:nvSpPr>
          <p:cNvPr id="40963" name="Rectangle 3"/>
          <p:cNvSpPr>
            <a:spLocks noGrp="1" noChangeArrowheads="1"/>
          </p:cNvSpPr>
          <p:nvPr>
            <p:ph type="body" idx="1"/>
          </p:nvPr>
        </p:nvSpPr>
        <p:spPr>
          <a:xfrm>
            <a:off x="457200" y="1449388"/>
            <a:ext cx="8229600" cy="1119641"/>
          </a:xfrm>
        </p:spPr>
        <p:txBody>
          <a:bodyPr/>
          <a:lstStyle/>
          <a:p>
            <a:pPr marL="457200" indent="-457200">
              <a:spcBef>
                <a:spcPts val="600"/>
              </a:spcBef>
              <a:buClrTx/>
              <a:buSzPct val="100000"/>
              <a:buFont typeface="+mj-lt"/>
              <a:buAutoNum type="arabicPeriod"/>
            </a:pPr>
            <a:r>
              <a:rPr lang="en-US" sz="2400" dirty="0" smtClean="0"/>
              <a:t>Given the following 2 recursive functions, trace </a:t>
            </a:r>
            <a:r>
              <a:rPr lang="en-US" sz="2400" dirty="0" smtClean="0">
                <a:solidFill>
                  <a:srgbClr val="0000FF"/>
                </a:solidFill>
              </a:rPr>
              <a:t>mystery1(3902) </a:t>
            </a:r>
            <a:r>
              <a:rPr lang="en-US" sz="2400" dirty="0" smtClean="0"/>
              <a:t>and </a:t>
            </a:r>
            <a:r>
              <a:rPr lang="en-US" sz="2400" dirty="0" smtClean="0">
                <a:solidFill>
                  <a:srgbClr val="0000FF"/>
                </a:solidFill>
              </a:rPr>
              <a:t>mystery2(3902) </a:t>
            </a:r>
            <a:r>
              <a:rPr lang="en-US" sz="2400" dirty="0" smtClean="0"/>
              <a:t>using the trace tree method</a:t>
            </a:r>
          </a:p>
        </p:txBody>
      </p:sp>
      <p:sp>
        <p:nvSpPr>
          <p:cNvPr id="46085" name="Slide Number Placeholder 4"/>
          <p:cNvSpPr>
            <a:spLocks noGrp="1"/>
          </p:cNvSpPr>
          <p:nvPr>
            <p:ph type="sldNum" sz="quarter" idx="11"/>
          </p:nvPr>
        </p:nvSpPr>
        <p:spPr>
          <a:noFill/>
        </p:spPr>
        <p:txBody>
          <a:bodyPr/>
          <a:lstStyle/>
          <a:p>
            <a:r>
              <a:rPr lang="en-US" dirty="0" smtClean="0">
                <a:latin typeface="Arial" pitchFamily="34" charset="0"/>
                <a:cs typeface="Arial" pitchFamily="34" charset="0"/>
              </a:rPr>
              <a:t>Week11 - </a:t>
            </a:r>
            <a:fld id="{3DE85620-33FE-4CCA-A107-20D800A13F43}" type="slidenum">
              <a:rPr lang="en-US" smtClean="0">
                <a:latin typeface="Arial" pitchFamily="34" charset="0"/>
                <a:cs typeface="Arial" pitchFamily="34" charset="0"/>
              </a:rPr>
              <a:pPr/>
              <a:t>47</a:t>
            </a:fld>
            <a:endParaRPr lang="en-US" dirty="0" smtClean="0">
              <a:latin typeface="Arial" pitchFamily="34" charset="0"/>
              <a:cs typeface="Arial" pitchFamily="34" charset="0"/>
            </a:endParaRPr>
          </a:p>
        </p:txBody>
      </p:sp>
      <p:sp>
        <p:nvSpPr>
          <p:cNvPr id="6" name="TextBox 5"/>
          <p:cNvSpPr txBox="1"/>
          <p:nvPr/>
        </p:nvSpPr>
        <p:spPr>
          <a:xfrm>
            <a:off x="652917" y="2981325"/>
            <a:ext cx="3921125" cy="2031325"/>
          </a:xfrm>
          <a:prstGeom prst="rect">
            <a:avLst/>
          </a:prstGeom>
        </p:spPr>
        <p:style>
          <a:lnRef idx="2">
            <a:schemeClr val="accent2"/>
          </a:lnRef>
          <a:fillRef idx="1">
            <a:schemeClr val="lt1"/>
          </a:fillRef>
          <a:effectRef idx="0">
            <a:schemeClr val="accent2"/>
          </a:effectRef>
          <a:fontRef idx="minor">
            <a:schemeClr val="dk1"/>
          </a:fontRef>
        </p:style>
        <p:txBody>
          <a:bodyPr>
            <a:spAutoFit/>
          </a:bodyPr>
          <a:lstStyle/>
          <a:p>
            <a:pPr>
              <a:tabLst>
                <a:tab pos="363538" algn="l"/>
                <a:tab pos="714375" algn="l"/>
                <a:tab pos="1077913" algn="l"/>
              </a:tabLst>
              <a:defRPr/>
            </a:pPr>
            <a:r>
              <a:rPr lang="en-US" b="1" dirty="0">
                <a:solidFill>
                  <a:srgbClr val="0000FF"/>
                </a:solidFill>
                <a:latin typeface="Courier New" pitchFamily="49" charset="0"/>
                <a:cs typeface="Courier New" pitchFamily="49" charset="0"/>
              </a:rPr>
              <a:t>void</a:t>
            </a:r>
            <a:r>
              <a:rPr lang="en-US" b="1" dirty="0">
                <a:latin typeface="Courier New" pitchFamily="49" charset="0"/>
                <a:cs typeface="Courier New" pitchFamily="49" charset="0"/>
              </a:rPr>
              <a:t> mystery1(</a:t>
            </a:r>
            <a:r>
              <a:rPr lang="en-US" b="1" dirty="0" err="1">
                <a:solidFill>
                  <a:srgbClr val="0000FF"/>
                </a:solidFill>
                <a:latin typeface="Courier New" pitchFamily="49" charset="0"/>
                <a:cs typeface="Courier New" pitchFamily="49" charset="0"/>
              </a:rPr>
              <a:t>int</a:t>
            </a:r>
            <a:r>
              <a:rPr lang="en-US" b="1" dirty="0">
                <a:latin typeface="Courier New" pitchFamily="49" charset="0"/>
                <a:cs typeface="Courier New" pitchFamily="49" charset="0"/>
              </a:rPr>
              <a:t> n)</a:t>
            </a:r>
          </a:p>
          <a:p>
            <a:pPr>
              <a:tabLst>
                <a:tab pos="363538" algn="l"/>
                <a:tab pos="714375" algn="l"/>
                <a:tab pos="1077913" algn="l"/>
              </a:tabLst>
              <a:defRPr/>
            </a:pPr>
            <a:r>
              <a:rPr lang="en-US" b="1" dirty="0">
                <a:latin typeface="Courier New" pitchFamily="49" charset="0"/>
                <a:cs typeface="Courier New" pitchFamily="49" charset="0"/>
              </a:rPr>
              <a:t>{</a:t>
            </a:r>
          </a:p>
          <a:p>
            <a:pPr>
              <a:tabLst>
                <a:tab pos="363538" algn="l"/>
                <a:tab pos="714375" algn="l"/>
                <a:tab pos="1077913" algn="l"/>
              </a:tabLst>
              <a:defRPr/>
            </a:pPr>
            <a:r>
              <a:rPr lang="en-US" b="1" dirty="0">
                <a:latin typeface="Courier New" pitchFamily="49" charset="0"/>
                <a:cs typeface="Courier New" pitchFamily="49" charset="0"/>
              </a:rPr>
              <a:t>	</a:t>
            </a:r>
            <a:r>
              <a:rPr lang="en-US" b="1" dirty="0">
                <a:solidFill>
                  <a:srgbClr val="0000FF"/>
                </a:solidFill>
                <a:latin typeface="Courier New" pitchFamily="49" charset="0"/>
                <a:cs typeface="Courier New" pitchFamily="49" charset="0"/>
              </a:rPr>
              <a:t>if</a:t>
            </a:r>
            <a:r>
              <a:rPr lang="en-US" b="1" dirty="0">
                <a:latin typeface="Courier New" pitchFamily="49" charset="0"/>
                <a:cs typeface="Courier New" pitchFamily="49" charset="0"/>
              </a:rPr>
              <a:t> (n&gt;</a:t>
            </a:r>
            <a:r>
              <a:rPr lang="en-US" b="1" dirty="0">
                <a:solidFill>
                  <a:srgbClr val="006600"/>
                </a:solidFill>
                <a:latin typeface="Courier New" pitchFamily="49" charset="0"/>
                <a:cs typeface="Courier New" pitchFamily="49" charset="0"/>
              </a:rPr>
              <a:t>0</a:t>
            </a:r>
            <a:r>
              <a:rPr lang="en-US" b="1" dirty="0" smtClean="0">
                <a:latin typeface="Courier New" pitchFamily="49" charset="0"/>
                <a:cs typeface="Courier New" pitchFamily="49" charset="0"/>
              </a:rPr>
              <a:t>) {</a:t>
            </a:r>
            <a:endParaRPr lang="en-US" b="1" dirty="0">
              <a:latin typeface="Courier New" pitchFamily="49" charset="0"/>
              <a:cs typeface="Courier New" pitchFamily="49" charset="0"/>
            </a:endParaRPr>
          </a:p>
          <a:p>
            <a:pPr>
              <a:tabLst>
                <a:tab pos="363538" algn="l"/>
                <a:tab pos="714375" algn="l"/>
                <a:tab pos="1077913" algn="l"/>
              </a:tabLst>
              <a:defRPr/>
            </a:pPr>
            <a:r>
              <a:rPr lang="en-US" b="1" dirty="0">
                <a:latin typeface="Courier New" pitchFamily="49" charset="0"/>
                <a:cs typeface="Courier New" pitchFamily="49" charset="0"/>
              </a:rPr>
              <a:t>		</a:t>
            </a:r>
            <a:r>
              <a:rPr lang="en-US" b="1" dirty="0" err="1">
                <a:latin typeface="Courier New" pitchFamily="49" charset="0"/>
                <a:cs typeface="Courier New" pitchFamily="49" charset="0"/>
              </a:rPr>
              <a:t>printf</a:t>
            </a:r>
            <a:r>
              <a:rPr lang="en-US" b="1" dirty="0">
                <a:latin typeface="Courier New" pitchFamily="49" charset="0"/>
                <a:cs typeface="Courier New" pitchFamily="49" charset="0"/>
              </a:rPr>
              <a:t>(</a:t>
            </a:r>
            <a:r>
              <a:rPr lang="en-US" b="1" dirty="0">
                <a:solidFill>
                  <a:srgbClr val="006600"/>
                </a:solidFill>
                <a:latin typeface="Courier New" pitchFamily="49" charset="0"/>
                <a:cs typeface="Courier New" pitchFamily="49" charset="0"/>
              </a:rPr>
              <a:t>"</a:t>
            </a:r>
            <a:r>
              <a:rPr lang="en-US" b="1" dirty="0">
                <a:solidFill>
                  <a:srgbClr val="FF0000"/>
                </a:solidFill>
                <a:latin typeface="Courier New" pitchFamily="49" charset="0"/>
                <a:cs typeface="Courier New" pitchFamily="49" charset="0"/>
              </a:rPr>
              <a:t>%d</a:t>
            </a:r>
            <a:r>
              <a:rPr lang="en-US" b="1" dirty="0">
                <a:solidFill>
                  <a:srgbClr val="006600"/>
                </a:solidFill>
                <a:latin typeface="Courier New" pitchFamily="49" charset="0"/>
                <a:cs typeface="Courier New" pitchFamily="49" charset="0"/>
              </a:rPr>
              <a:t>"</a:t>
            </a:r>
            <a:r>
              <a:rPr lang="en-US" b="1" dirty="0">
                <a:latin typeface="Courier New" pitchFamily="49" charset="0"/>
                <a:cs typeface="Courier New" pitchFamily="49" charset="0"/>
              </a:rPr>
              <a:t>, n%</a:t>
            </a:r>
            <a:r>
              <a:rPr lang="en-US" b="1" dirty="0">
                <a:solidFill>
                  <a:srgbClr val="006600"/>
                </a:solidFill>
                <a:latin typeface="Courier New" pitchFamily="49" charset="0"/>
                <a:cs typeface="Courier New" pitchFamily="49" charset="0"/>
              </a:rPr>
              <a:t>10</a:t>
            </a:r>
            <a:r>
              <a:rPr lang="en-US" b="1" dirty="0">
                <a:latin typeface="Courier New" pitchFamily="49" charset="0"/>
                <a:cs typeface="Courier New" pitchFamily="49" charset="0"/>
              </a:rPr>
              <a:t>);</a:t>
            </a:r>
          </a:p>
          <a:p>
            <a:pPr>
              <a:tabLst>
                <a:tab pos="363538" algn="l"/>
                <a:tab pos="714375" algn="l"/>
                <a:tab pos="1077913" algn="l"/>
              </a:tabLst>
              <a:defRPr/>
            </a:pPr>
            <a:r>
              <a:rPr lang="en-US" b="1" dirty="0">
                <a:latin typeface="Courier New" pitchFamily="49" charset="0"/>
                <a:cs typeface="Courier New" pitchFamily="49" charset="0"/>
              </a:rPr>
              <a:t>		mystery1(n/</a:t>
            </a:r>
            <a:r>
              <a:rPr lang="en-US" b="1" dirty="0">
                <a:solidFill>
                  <a:srgbClr val="006600"/>
                </a:solidFill>
                <a:latin typeface="Courier New" pitchFamily="49" charset="0"/>
                <a:cs typeface="Courier New" pitchFamily="49" charset="0"/>
              </a:rPr>
              <a:t>10</a:t>
            </a:r>
            <a:r>
              <a:rPr lang="en-US" b="1" dirty="0">
                <a:latin typeface="Courier New" pitchFamily="49" charset="0"/>
                <a:cs typeface="Courier New" pitchFamily="49" charset="0"/>
              </a:rPr>
              <a:t>);</a:t>
            </a:r>
          </a:p>
          <a:p>
            <a:pPr>
              <a:tabLst>
                <a:tab pos="363538" algn="l"/>
                <a:tab pos="714375" algn="l"/>
                <a:tab pos="1077913" algn="l"/>
              </a:tabLst>
              <a:defRPr/>
            </a:pPr>
            <a:r>
              <a:rPr lang="en-US" b="1" dirty="0">
                <a:latin typeface="Courier New" pitchFamily="49" charset="0"/>
                <a:cs typeface="Courier New" pitchFamily="49" charset="0"/>
              </a:rPr>
              <a:t>	}</a:t>
            </a:r>
          </a:p>
          <a:p>
            <a:pPr>
              <a:tabLst>
                <a:tab pos="363538" algn="l"/>
                <a:tab pos="714375" algn="l"/>
                <a:tab pos="1077913" algn="l"/>
              </a:tabLst>
              <a:defRPr/>
            </a:pPr>
            <a:r>
              <a:rPr lang="en-US" b="1" dirty="0">
                <a:latin typeface="Courier New" pitchFamily="49" charset="0"/>
                <a:cs typeface="Courier New" pitchFamily="49" charset="0"/>
              </a:rPr>
              <a:t>}</a:t>
            </a:r>
          </a:p>
        </p:txBody>
      </p:sp>
      <p:sp>
        <p:nvSpPr>
          <p:cNvPr id="7" name="TextBox 6"/>
          <p:cNvSpPr txBox="1"/>
          <p:nvPr/>
        </p:nvSpPr>
        <p:spPr>
          <a:xfrm>
            <a:off x="4813754" y="2981325"/>
            <a:ext cx="3921125" cy="2031325"/>
          </a:xfrm>
          <a:prstGeom prst="rect">
            <a:avLst/>
          </a:prstGeom>
        </p:spPr>
        <p:style>
          <a:lnRef idx="2">
            <a:schemeClr val="accent2"/>
          </a:lnRef>
          <a:fillRef idx="1">
            <a:schemeClr val="lt1"/>
          </a:fillRef>
          <a:effectRef idx="0">
            <a:schemeClr val="accent2"/>
          </a:effectRef>
          <a:fontRef idx="minor">
            <a:schemeClr val="dk1"/>
          </a:fontRef>
        </p:style>
        <p:txBody>
          <a:bodyPr>
            <a:spAutoFit/>
          </a:bodyPr>
          <a:lstStyle/>
          <a:p>
            <a:pPr>
              <a:tabLst>
                <a:tab pos="363538" algn="l"/>
                <a:tab pos="714375" algn="l"/>
                <a:tab pos="1077913" algn="l"/>
              </a:tabLst>
              <a:defRPr/>
            </a:pPr>
            <a:r>
              <a:rPr lang="en-US" b="1" dirty="0">
                <a:solidFill>
                  <a:srgbClr val="0000FF"/>
                </a:solidFill>
                <a:latin typeface="Courier New" pitchFamily="49" charset="0"/>
                <a:cs typeface="Courier New" pitchFamily="49" charset="0"/>
              </a:rPr>
              <a:t>void </a:t>
            </a:r>
            <a:r>
              <a:rPr lang="en-US" b="1" dirty="0">
                <a:latin typeface="Courier New" pitchFamily="49" charset="0"/>
                <a:cs typeface="Courier New" pitchFamily="49" charset="0"/>
              </a:rPr>
              <a:t>mystery2(</a:t>
            </a:r>
            <a:r>
              <a:rPr lang="en-US" b="1" dirty="0" err="1">
                <a:solidFill>
                  <a:srgbClr val="0000FF"/>
                </a:solidFill>
                <a:latin typeface="Courier New" pitchFamily="49" charset="0"/>
                <a:cs typeface="Courier New" pitchFamily="49" charset="0"/>
              </a:rPr>
              <a:t>int</a:t>
            </a:r>
            <a:r>
              <a:rPr lang="en-US" b="1" dirty="0">
                <a:latin typeface="Courier New" pitchFamily="49" charset="0"/>
                <a:cs typeface="Courier New" pitchFamily="49" charset="0"/>
              </a:rPr>
              <a:t> n)</a:t>
            </a:r>
          </a:p>
          <a:p>
            <a:pPr>
              <a:tabLst>
                <a:tab pos="363538" algn="l"/>
                <a:tab pos="714375" algn="l"/>
                <a:tab pos="1077913" algn="l"/>
              </a:tabLst>
              <a:defRPr/>
            </a:pPr>
            <a:r>
              <a:rPr lang="en-US" b="1" dirty="0">
                <a:latin typeface="Courier New" pitchFamily="49" charset="0"/>
                <a:cs typeface="Courier New" pitchFamily="49" charset="0"/>
              </a:rPr>
              <a:t>{</a:t>
            </a:r>
          </a:p>
          <a:p>
            <a:pPr>
              <a:tabLst>
                <a:tab pos="363538" algn="l"/>
                <a:tab pos="714375" algn="l"/>
                <a:tab pos="1077913" algn="l"/>
              </a:tabLst>
              <a:defRPr/>
            </a:pPr>
            <a:r>
              <a:rPr lang="en-US" b="1" dirty="0">
                <a:latin typeface="Courier New" pitchFamily="49" charset="0"/>
                <a:cs typeface="Courier New" pitchFamily="49" charset="0"/>
              </a:rPr>
              <a:t>	</a:t>
            </a:r>
            <a:r>
              <a:rPr lang="en-US" b="1" dirty="0">
                <a:solidFill>
                  <a:srgbClr val="0000FF"/>
                </a:solidFill>
                <a:latin typeface="Courier New" pitchFamily="49" charset="0"/>
                <a:cs typeface="Courier New" pitchFamily="49" charset="0"/>
              </a:rPr>
              <a:t>if</a:t>
            </a:r>
            <a:r>
              <a:rPr lang="en-US" b="1" dirty="0">
                <a:latin typeface="Courier New" pitchFamily="49" charset="0"/>
                <a:cs typeface="Courier New" pitchFamily="49" charset="0"/>
              </a:rPr>
              <a:t> (n&gt;</a:t>
            </a:r>
            <a:r>
              <a:rPr lang="en-US" b="1" dirty="0">
                <a:solidFill>
                  <a:srgbClr val="006600"/>
                </a:solidFill>
                <a:latin typeface="Courier New" pitchFamily="49" charset="0"/>
                <a:cs typeface="Courier New" pitchFamily="49" charset="0"/>
              </a:rPr>
              <a:t>0</a:t>
            </a:r>
            <a:r>
              <a:rPr lang="en-US" b="1" dirty="0" smtClean="0">
                <a:latin typeface="Courier New" pitchFamily="49" charset="0"/>
                <a:cs typeface="Courier New" pitchFamily="49" charset="0"/>
              </a:rPr>
              <a:t>) {</a:t>
            </a:r>
            <a:endParaRPr lang="en-US" b="1" dirty="0">
              <a:latin typeface="Courier New" pitchFamily="49" charset="0"/>
              <a:cs typeface="Courier New" pitchFamily="49" charset="0"/>
            </a:endParaRPr>
          </a:p>
          <a:p>
            <a:pPr>
              <a:tabLst>
                <a:tab pos="363538" algn="l"/>
                <a:tab pos="714375" algn="l"/>
                <a:tab pos="1077913" algn="l"/>
              </a:tabLst>
              <a:defRPr/>
            </a:pPr>
            <a:r>
              <a:rPr lang="en-US" b="1" dirty="0">
                <a:latin typeface="Courier New" pitchFamily="49" charset="0"/>
                <a:cs typeface="Courier New" pitchFamily="49" charset="0"/>
              </a:rPr>
              <a:t>		mystery2(n/</a:t>
            </a:r>
            <a:r>
              <a:rPr lang="en-US" b="1" dirty="0">
                <a:solidFill>
                  <a:srgbClr val="006600"/>
                </a:solidFill>
                <a:latin typeface="Courier New" pitchFamily="49" charset="0"/>
                <a:cs typeface="Courier New" pitchFamily="49" charset="0"/>
              </a:rPr>
              <a:t>10</a:t>
            </a:r>
            <a:r>
              <a:rPr lang="en-US" b="1" dirty="0">
                <a:latin typeface="Courier New" pitchFamily="49" charset="0"/>
                <a:cs typeface="Courier New" pitchFamily="49" charset="0"/>
              </a:rPr>
              <a:t>);</a:t>
            </a:r>
          </a:p>
          <a:p>
            <a:pPr>
              <a:tabLst>
                <a:tab pos="363538" algn="l"/>
                <a:tab pos="714375" algn="l"/>
                <a:tab pos="1077913" algn="l"/>
              </a:tabLst>
              <a:defRPr/>
            </a:pPr>
            <a:r>
              <a:rPr lang="en-US" b="1" dirty="0">
                <a:latin typeface="Courier New" pitchFamily="49" charset="0"/>
                <a:cs typeface="Courier New" pitchFamily="49" charset="0"/>
              </a:rPr>
              <a:t>		</a:t>
            </a:r>
            <a:r>
              <a:rPr lang="en-US" b="1" dirty="0" err="1">
                <a:latin typeface="Courier New" pitchFamily="49" charset="0"/>
                <a:cs typeface="Courier New" pitchFamily="49" charset="0"/>
              </a:rPr>
              <a:t>printf</a:t>
            </a:r>
            <a:r>
              <a:rPr lang="en-US" b="1" dirty="0">
                <a:latin typeface="Courier New" pitchFamily="49" charset="0"/>
                <a:cs typeface="Courier New" pitchFamily="49" charset="0"/>
              </a:rPr>
              <a:t>(</a:t>
            </a:r>
            <a:r>
              <a:rPr lang="en-US" b="1" dirty="0">
                <a:solidFill>
                  <a:srgbClr val="006600"/>
                </a:solidFill>
                <a:latin typeface="Courier New" pitchFamily="49" charset="0"/>
                <a:cs typeface="Courier New" pitchFamily="49" charset="0"/>
              </a:rPr>
              <a:t>"</a:t>
            </a:r>
            <a:r>
              <a:rPr lang="en-US" b="1" dirty="0">
                <a:solidFill>
                  <a:srgbClr val="FF0000"/>
                </a:solidFill>
                <a:latin typeface="Courier New" pitchFamily="49" charset="0"/>
                <a:cs typeface="Courier New" pitchFamily="49" charset="0"/>
              </a:rPr>
              <a:t>%d</a:t>
            </a:r>
            <a:r>
              <a:rPr lang="en-US" b="1" dirty="0">
                <a:solidFill>
                  <a:srgbClr val="006600"/>
                </a:solidFill>
                <a:latin typeface="Courier New" pitchFamily="49" charset="0"/>
                <a:cs typeface="Courier New" pitchFamily="49" charset="0"/>
              </a:rPr>
              <a:t>"</a:t>
            </a:r>
            <a:r>
              <a:rPr lang="en-US" b="1" dirty="0">
                <a:latin typeface="Courier New" pitchFamily="49" charset="0"/>
                <a:cs typeface="Courier New" pitchFamily="49" charset="0"/>
              </a:rPr>
              <a:t>, n%</a:t>
            </a:r>
            <a:r>
              <a:rPr lang="en-US" b="1" dirty="0">
                <a:solidFill>
                  <a:srgbClr val="006600"/>
                </a:solidFill>
                <a:latin typeface="Courier New" pitchFamily="49" charset="0"/>
                <a:cs typeface="Courier New" pitchFamily="49" charset="0"/>
              </a:rPr>
              <a:t>10</a:t>
            </a:r>
            <a:r>
              <a:rPr lang="en-US" b="1" dirty="0">
                <a:latin typeface="Courier New" pitchFamily="49" charset="0"/>
                <a:cs typeface="Courier New" pitchFamily="49" charset="0"/>
              </a:rPr>
              <a:t>);</a:t>
            </a:r>
          </a:p>
          <a:p>
            <a:pPr>
              <a:tabLst>
                <a:tab pos="363538" algn="l"/>
                <a:tab pos="714375" algn="l"/>
                <a:tab pos="1077913" algn="l"/>
              </a:tabLst>
              <a:defRPr/>
            </a:pPr>
            <a:r>
              <a:rPr lang="en-US" b="1" dirty="0">
                <a:latin typeface="Courier New" pitchFamily="49" charset="0"/>
                <a:cs typeface="Courier New" pitchFamily="49" charset="0"/>
              </a:rPr>
              <a:t>	}</a:t>
            </a:r>
          </a:p>
          <a:p>
            <a:pPr>
              <a:tabLst>
                <a:tab pos="363538" algn="l"/>
                <a:tab pos="714375" algn="l"/>
                <a:tab pos="1077913" algn="l"/>
              </a:tabLst>
              <a:defRPr/>
            </a:pPr>
            <a:r>
              <a:rPr lang="en-US" b="1" dirty="0">
                <a:latin typeface="Courier New" pitchFamily="49" charset="0"/>
                <a:cs typeface="Courier New" pitchFamily="49" charset="0"/>
              </a:rPr>
              <a:t>}</a:t>
            </a:r>
          </a:p>
        </p:txBody>
      </p:sp>
      <p:sp>
        <p:nvSpPr>
          <p:cNvPr id="8" name="TextBox 7"/>
          <p:cNvSpPr txBox="1"/>
          <p:nvPr/>
        </p:nvSpPr>
        <p:spPr>
          <a:xfrm>
            <a:off x="2090057" y="5050971"/>
            <a:ext cx="4626429" cy="400110"/>
          </a:xfrm>
          <a:prstGeom prst="rect">
            <a:avLst/>
          </a:prstGeom>
          <a:solidFill>
            <a:srgbClr val="FFFF99"/>
          </a:solidFill>
          <a:ln>
            <a:solidFill>
              <a:schemeClr val="tx1"/>
            </a:solidFill>
          </a:ln>
        </p:spPr>
        <p:txBody>
          <a:bodyPr wrap="square" rtlCol="0">
            <a:spAutoFit/>
          </a:bodyPr>
          <a:lstStyle/>
          <a:p>
            <a:pPr algn="ctr"/>
            <a:r>
              <a:rPr lang="en-US" sz="2000" dirty="0" smtClean="0"/>
              <a:t>The order of statements does matter!</a:t>
            </a:r>
            <a:endParaRPr lang="en-SG" sz="2000" dirty="0"/>
          </a:p>
        </p:txBody>
      </p:sp>
      <p:sp>
        <p:nvSpPr>
          <p:cNvPr id="9" name="Footer Placeholder 6"/>
          <p:cNvSpPr>
            <a:spLocks noGrp="1"/>
          </p:cNvSpPr>
          <p:nvPr>
            <p:ph type="ftr" sz="quarter" idx="10"/>
          </p:nvPr>
        </p:nvSpPr>
        <p:spPr>
          <a:xfrm>
            <a:off x="457200" y="6248400"/>
            <a:ext cx="2895600" cy="457200"/>
          </a:xfrm>
          <a:noFill/>
        </p:spPr>
        <p:txBody>
          <a:bodyPr/>
          <a:lstStyle/>
          <a:p>
            <a:pPr algn="l"/>
            <a:r>
              <a:rPr lang="en-US" sz="1000" dirty="0" smtClean="0">
                <a:latin typeface="Arial" pitchFamily="34" charset="0"/>
                <a:cs typeface="Arial" pitchFamily="34" charset="0"/>
              </a:rPr>
              <a:t>CS1010 (AY2012/3 Semester 1)</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0963">
                                            <p:txEl>
                                              <p:pRg st="0" end="0"/>
                                            </p:txEl>
                                          </p:spTgt>
                                        </p:tgtEl>
                                        <p:attrNameLst>
                                          <p:attrName>style.visibility</p:attrName>
                                        </p:attrNameLst>
                                      </p:cBhvr>
                                      <p:to>
                                        <p:strVal val="visible"/>
                                      </p:to>
                                    </p:set>
                                    <p:animEffect transition="in" filter="dissolve">
                                      <p:cBhvr>
                                        <p:cTn id="7" dur="500"/>
                                        <p:tgtEl>
                                          <p:spTgt spid="4096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dissolve">
                                      <p:cBhvr>
                                        <p:cTn id="12" dur="500"/>
                                        <p:tgtEl>
                                          <p:spTgt spid="6"/>
                                        </p:tgtEl>
                                      </p:cBhvr>
                                    </p:animEffect>
                                  </p:childTnLst>
                                </p:cTn>
                              </p:par>
                              <p:par>
                                <p:cTn id="13" presetID="9" presetClass="entr" presetSubtype="0" fill="hold" grpId="0" nodeType="with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dissolve">
                                      <p:cBhvr>
                                        <p:cTn id="15" dur="500"/>
                                        <p:tgtEl>
                                          <p:spTgt spid="7"/>
                                        </p:tgtEl>
                                      </p:cBhvr>
                                    </p:animEffect>
                                  </p:childTnLst>
                                </p:cTn>
                              </p:par>
                            </p:childTnLst>
                          </p:cTn>
                        </p:par>
                        <p:par>
                          <p:cTn id="16" fill="hold">
                            <p:stCondLst>
                              <p:cond delay="500"/>
                            </p:stCondLst>
                            <p:childTnLst>
                              <p:par>
                                <p:cTn id="17" presetID="9" presetClass="entr" presetSubtype="0" fill="hold" grpId="0" nodeType="afterEffect">
                                  <p:stCondLst>
                                    <p:cond delay="0"/>
                                  </p:stCondLst>
                                  <p:childTnLst>
                                    <p:set>
                                      <p:cBhvr>
                                        <p:cTn id="18" dur="1" fill="hold">
                                          <p:stCondLst>
                                            <p:cond delay="0"/>
                                          </p:stCondLst>
                                        </p:cTn>
                                        <p:tgtEl>
                                          <p:spTgt spid="8"/>
                                        </p:tgtEl>
                                        <p:attrNameLst>
                                          <p:attrName>style.visibility</p:attrName>
                                        </p:attrNameLst>
                                      </p:cBhvr>
                                      <p:to>
                                        <p:strVal val="visible"/>
                                      </p:to>
                                    </p:set>
                                    <p:animEffect transition="in" filter="dissolve">
                                      <p:cBhvr>
                                        <p:cTn id="19"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63" grpId="0" build="p"/>
      <p:bldP spid="6" grpId="0" animBg="1"/>
      <p:bldP spid="7" grpId="0" animBg="1"/>
      <p:bldP spid="8" grpId="0" animBg="1"/>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457200" y="457200"/>
            <a:ext cx="8229600" cy="892175"/>
          </a:xfrm>
        </p:spPr>
        <p:txBody>
          <a:bodyPr/>
          <a:lstStyle/>
          <a:p>
            <a:r>
              <a:rPr lang="en-US" sz="4000" dirty="0">
                <a:solidFill>
                  <a:srgbClr val="9933FF"/>
                </a:solidFill>
                <a:latin typeface="Garamond" pitchFamily="18" charset="0"/>
              </a:rPr>
              <a:t>6</a:t>
            </a:r>
            <a:r>
              <a:rPr lang="en-US" sz="4000" dirty="0" smtClean="0">
                <a:solidFill>
                  <a:srgbClr val="9933FF"/>
                </a:solidFill>
                <a:latin typeface="Garamond" pitchFamily="18" charset="0"/>
              </a:rPr>
              <a:t>. Exercises #1 – 3 (2/2)</a:t>
            </a:r>
          </a:p>
        </p:txBody>
      </p:sp>
      <p:sp>
        <p:nvSpPr>
          <p:cNvPr id="40963" name="Rectangle 3"/>
          <p:cNvSpPr>
            <a:spLocks noGrp="1" noChangeArrowheads="1"/>
          </p:cNvSpPr>
          <p:nvPr>
            <p:ph type="body" idx="1"/>
          </p:nvPr>
        </p:nvSpPr>
        <p:spPr>
          <a:xfrm>
            <a:off x="457200" y="1332411"/>
            <a:ext cx="8229600" cy="4981303"/>
          </a:xfrm>
        </p:spPr>
        <p:txBody>
          <a:bodyPr/>
          <a:lstStyle/>
          <a:p>
            <a:pPr marL="457200" indent="-457200">
              <a:spcBef>
                <a:spcPts val="600"/>
              </a:spcBef>
              <a:buClrTx/>
              <a:buSzPct val="100000"/>
              <a:buFont typeface="+mj-lt"/>
              <a:buAutoNum type="arabicPeriod" startAt="2"/>
            </a:pPr>
            <a:r>
              <a:rPr lang="en-US" sz="2400" dirty="0" smtClean="0"/>
              <a:t>The recurrence relation for Greatest Common Divisor (GCD) of two non-negative integers </a:t>
            </a:r>
            <a:r>
              <a:rPr lang="en-US" sz="2400" i="1" dirty="0" smtClean="0"/>
              <a:t>a</a:t>
            </a:r>
            <a:r>
              <a:rPr lang="en-US" sz="2400" dirty="0" smtClean="0"/>
              <a:t> and </a:t>
            </a:r>
            <a:r>
              <a:rPr lang="en-US" sz="2400" i="1" dirty="0" smtClean="0"/>
              <a:t>b</a:t>
            </a:r>
            <a:r>
              <a:rPr lang="en-US" sz="2400" dirty="0" smtClean="0"/>
              <a:t>, not both zero, is given below:</a:t>
            </a:r>
          </a:p>
          <a:p>
            <a:pPr marL="457200" indent="-457200">
              <a:spcBef>
                <a:spcPts val="1200"/>
              </a:spcBef>
              <a:spcAft>
                <a:spcPts val="1200"/>
              </a:spcAft>
              <a:buClrTx/>
              <a:buSzPct val="100000"/>
              <a:buNone/>
            </a:pPr>
            <a:r>
              <a:rPr lang="en-US" sz="2400" dirty="0" smtClean="0"/>
              <a:t>		</a:t>
            </a:r>
          </a:p>
          <a:p>
            <a:pPr marL="457200" indent="-457200">
              <a:spcBef>
                <a:spcPts val="600"/>
              </a:spcBef>
              <a:buClrTx/>
              <a:buSzPct val="100000"/>
              <a:buNone/>
            </a:pPr>
            <a:r>
              <a:rPr lang="en-US" sz="2400" dirty="0" smtClean="0"/>
              <a:t>	</a:t>
            </a:r>
            <a:r>
              <a:rPr lang="en-US" sz="2000" dirty="0" smtClean="0"/>
              <a:t>Write a function </a:t>
            </a:r>
            <a:r>
              <a:rPr lang="en-US" sz="2000" dirty="0" err="1" smtClean="0">
                <a:solidFill>
                  <a:srgbClr val="0000FF"/>
                </a:solidFill>
              </a:rPr>
              <a:t>int</a:t>
            </a:r>
            <a:r>
              <a:rPr lang="en-US" sz="2000" dirty="0" smtClean="0">
                <a:solidFill>
                  <a:srgbClr val="0000FF"/>
                </a:solidFill>
              </a:rPr>
              <a:t> </a:t>
            </a:r>
            <a:r>
              <a:rPr lang="en-US" sz="2000" dirty="0" err="1" smtClean="0">
                <a:solidFill>
                  <a:srgbClr val="0000FF"/>
                </a:solidFill>
              </a:rPr>
              <a:t>gcd</a:t>
            </a:r>
            <a:r>
              <a:rPr lang="en-US" sz="2000" dirty="0" smtClean="0">
                <a:solidFill>
                  <a:srgbClr val="0000FF"/>
                </a:solidFill>
              </a:rPr>
              <a:t>(</a:t>
            </a:r>
            <a:r>
              <a:rPr lang="en-US" sz="2000" dirty="0" err="1" smtClean="0">
                <a:solidFill>
                  <a:srgbClr val="0000FF"/>
                </a:solidFill>
              </a:rPr>
              <a:t>int</a:t>
            </a:r>
            <a:r>
              <a:rPr lang="en-US" sz="2000" dirty="0" smtClean="0">
                <a:solidFill>
                  <a:srgbClr val="0000FF"/>
                </a:solidFill>
              </a:rPr>
              <a:t> a, </a:t>
            </a:r>
            <a:r>
              <a:rPr lang="en-US" sz="2000" dirty="0" err="1" smtClean="0">
                <a:solidFill>
                  <a:srgbClr val="0000FF"/>
                </a:solidFill>
              </a:rPr>
              <a:t>int</a:t>
            </a:r>
            <a:r>
              <a:rPr lang="en-US" sz="2000" dirty="0" smtClean="0">
                <a:solidFill>
                  <a:srgbClr val="0000FF"/>
                </a:solidFill>
              </a:rPr>
              <a:t> b) </a:t>
            </a:r>
            <a:r>
              <a:rPr lang="en-US" sz="2000" dirty="0" smtClean="0"/>
              <a:t>to compute the GCD of </a:t>
            </a:r>
            <a:r>
              <a:rPr lang="en-US" sz="2000" i="1" dirty="0" smtClean="0"/>
              <a:t>a</a:t>
            </a:r>
            <a:r>
              <a:rPr lang="en-US" sz="2000" dirty="0" smtClean="0"/>
              <a:t> and </a:t>
            </a:r>
            <a:r>
              <a:rPr lang="en-US" sz="2000" i="1" dirty="0" smtClean="0"/>
              <a:t>b</a:t>
            </a:r>
            <a:r>
              <a:rPr lang="en-US" sz="2000" dirty="0" smtClean="0"/>
              <a:t>. Skeleton program </a:t>
            </a:r>
            <a:r>
              <a:rPr lang="en-US" sz="2000" dirty="0" smtClean="0">
                <a:solidFill>
                  <a:srgbClr val="0000FF"/>
                </a:solidFill>
              </a:rPr>
              <a:t>Week11_gcd.c</a:t>
            </a:r>
            <a:r>
              <a:rPr lang="en-US" sz="2000" dirty="0" smtClean="0"/>
              <a:t> given.</a:t>
            </a:r>
          </a:p>
          <a:p>
            <a:pPr marL="457200" indent="-457200">
              <a:spcBef>
                <a:spcPts val="1200"/>
              </a:spcBef>
              <a:buClrTx/>
              <a:buSzPct val="100000"/>
              <a:buFont typeface="+mj-lt"/>
              <a:buAutoNum type="arabicPeriod" startAt="3"/>
            </a:pPr>
            <a:r>
              <a:rPr lang="en-US" sz="2400" dirty="0" smtClean="0"/>
              <a:t>The math function </a:t>
            </a:r>
            <a:r>
              <a:rPr lang="en-US" sz="2400" dirty="0" smtClean="0">
                <a:solidFill>
                  <a:srgbClr val="800000"/>
                </a:solidFill>
              </a:rPr>
              <a:t>double </a:t>
            </a:r>
            <a:r>
              <a:rPr lang="en-US" sz="2400" dirty="0" err="1" smtClean="0">
                <a:solidFill>
                  <a:srgbClr val="800000"/>
                </a:solidFill>
              </a:rPr>
              <a:t>pow</a:t>
            </a:r>
            <a:r>
              <a:rPr lang="en-US" sz="2400" dirty="0" smtClean="0">
                <a:solidFill>
                  <a:srgbClr val="800000"/>
                </a:solidFill>
              </a:rPr>
              <a:t>(double x, double y) </a:t>
            </a:r>
            <a:r>
              <a:rPr lang="en-US" sz="2400" dirty="0" smtClean="0"/>
              <a:t>computes </a:t>
            </a:r>
            <a:r>
              <a:rPr lang="en-US" sz="2400" i="1" dirty="0" err="1" smtClean="0"/>
              <a:t>x</a:t>
            </a:r>
            <a:r>
              <a:rPr lang="en-US" sz="2400" i="1" baseline="30000" dirty="0" err="1" smtClean="0"/>
              <a:t>y</a:t>
            </a:r>
            <a:r>
              <a:rPr lang="en-US" sz="2400" dirty="0" smtClean="0"/>
              <a:t>. Write your own, simpler function </a:t>
            </a:r>
            <a:r>
              <a:rPr lang="en-US" sz="2400" dirty="0" smtClean="0">
                <a:solidFill>
                  <a:srgbClr val="0000FF"/>
                </a:solidFill>
              </a:rPr>
              <a:t>double </a:t>
            </a:r>
            <a:r>
              <a:rPr lang="en-US" sz="2400" dirty="0" err="1" smtClean="0">
                <a:solidFill>
                  <a:srgbClr val="0000FF"/>
                </a:solidFill>
              </a:rPr>
              <a:t>mypow</a:t>
            </a:r>
            <a:r>
              <a:rPr lang="en-US" sz="2400" dirty="0" smtClean="0">
                <a:solidFill>
                  <a:srgbClr val="0000FF"/>
                </a:solidFill>
              </a:rPr>
              <a:t>(double x, </a:t>
            </a:r>
            <a:r>
              <a:rPr lang="en-US" sz="2400" dirty="0" err="1" smtClean="0">
                <a:solidFill>
                  <a:srgbClr val="0000FF"/>
                </a:solidFill>
              </a:rPr>
              <a:t>int</a:t>
            </a:r>
            <a:r>
              <a:rPr lang="en-US" sz="2400" dirty="0" smtClean="0">
                <a:solidFill>
                  <a:srgbClr val="0000FF"/>
                </a:solidFill>
              </a:rPr>
              <a:t> n)</a:t>
            </a:r>
            <a:r>
              <a:rPr lang="en-US" sz="2400" dirty="0" smtClean="0"/>
              <a:t> to compute </a:t>
            </a:r>
            <a:r>
              <a:rPr lang="en-US" sz="2400" i="1" dirty="0" err="1" smtClean="0"/>
              <a:t>x</a:t>
            </a:r>
            <a:r>
              <a:rPr lang="en-US" sz="2400" i="1" baseline="30000" dirty="0" err="1" smtClean="0"/>
              <a:t>n</a:t>
            </a:r>
            <a:r>
              <a:rPr lang="en-US" sz="2400" dirty="0" smtClean="0"/>
              <a:t>, where </a:t>
            </a:r>
            <a:r>
              <a:rPr lang="en-US" sz="2400" i="1" dirty="0" smtClean="0"/>
              <a:t>n</a:t>
            </a:r>
            <a:r>
              <a:rPr lang="en-US" sz="2400" dirty="0" smtClean="0"/>
              <a:t> is a non-negative integer. </a:t>
            </a:r>
            <a:r>
              <a:rPr lang="en-US" sz="2000" dirty="0" smtClean="0"/>
              <a:t>Skeleton program </a:t>
            </a:r>
            <a:r>
              <a:rPr lang="en-US" sz="2000" dirty="0" smtClean="0">
                <a:solidFill>
                  <a:srgbClr val="0000FF"/>
                </a:solidFill>
              </a:rPr>
              <a:t>Week11_pow.c</a:t>
            </a:r>
            <a:r>
              <a:rPr lang="en-US" sz="2000" dirty="0" smtClean="0"/>
              <a:t> given.</a:t>
            </a:r>
          </a:p>
          <a:p>
            <a:pPr marL="446088" lvl="1" indent="-46038">
              <a:spcBef>
                <a:spcPts val="600"/>
              </a:spcBef>
              <a:buClrTx/>
              <a:buSzPct val="100000"/>
              <a:buNone/>
            </a:pPr>
            <a:r>
              <a:rPr lang="en-US" sz="2000" dirty="0" smtClean="0"/>
              <a:t>The recurrence relation is not given, can you derive it before writing the function? </a:t>
            </a:r>
          </a:p>
        </p:txBody>
      </p:sp>
      <p:sp>
        <p:nvSpPr>
          <p:cNvPr id="46085" name="Slide Number Placeholder 4"/>
          <p:cNvSpPr>
            <a:spLocks noGrp="1"/>
          </p:cNvSpPr>
          <p:nvPr>
            <p:ph type="sldNum" sz="quarter" idx="11"/>
          </p:nvPr>
        </p:nvSpPr>
        <p:spPr>
          <a:noFill/>
        </p:spPr>
        <p:txBody>
          <a:bodyPr/>
          <a:lstStyle/>
          <a:p>
            <a:r>
              <a:rPr lang="en-US" dirty="0" smtClean="0">
                <a:latin typeface="Arial" pitchFamily="34" charset="0"/>
                <a:cs typeface="Arial" pitchFamily="34" charset="0"/>
              </a:rPr>
              <a:t>Week11 - </a:t>
            </a:r>
            <a:fld id="{3DE85620-33FE-4CCA-A107-20D800A13F43}" type="slidenum">
              <a:rPr lang="en-US" smtClean="0">
                <a:latin typeface="Arial" pitchFamily="34" charset="0"/>
                <a:cs typeface="Arial" pitchFamily="34" charset="0"/>
              </a:rPr>
              <a:pPr/>
              <a:t>48</a:t>
            </a:fld>
            <a:endParaRPr lang="en-US" dirty="0" smtClean="0">
              <a:latin typeface="Arial" pitchFamily="34" charset="0"/>
              <a:cs typeface="Arial" pitchFamily="34" charset="0"/>
            </a:endParaRPr>
          </a:p>
        </p:txBody>
      </p:sp>
      <p:sp>
        <p:nvSpPr>
          <p:cNvPr id="65538"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SG"/>
          </a:p>
        </p:txBody>
      </p:sp>
      <p:sp>
        <p:nvSpPr>
          <p:cNvPr id="65540"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SG"/>
          </a:p>
        </p:txBody>
      </p:sp>
      <p:sp>
        <p:nvSpPr>
          <p:cNvPr id="65542"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SG"/>
          </a:p>
        </p:txBody>
      </p:sp>
      <p:sp>
        <p:nvSpPr>
          <p:cNvPr id="65544" name="Rectangle 8"/>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SG"/>
          </a:p>
        </p:txBody>
      </p:sp>
      <p:sp>
        <p:nvSpPr>
          <p:cNvPr id="65546" name="Rectangle 10"/>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SG"/>
          </a:p>
        </p:txBody>
      </p:sp>
      <p:pic>
        <p:nvPicPr>
          <p:cNvPr id="65545" name="Picture 9"/>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2231572" y="2564676"/>
            <a:ext cx="4688628" cy="587828"/>
          </a:xfrm>
          <a:prstGeom prst="rect">
            <a:avLst/>
          </a:prstGeom>
          <a:noFill/>
          <a:effectLst/>
        </p:spPr>
      </p:pic>
      <p:sp>
        <p:nvSpPr>
          <p:cNvPr id="65547" name="Rectangle 11"/>
          <p:cNvSpPr>
            <a:spLocks noChangeArrowheads="1"/>
          </p:cNvSpPr>
          <p:nvPr/>
        </p:nvSpPr>
        <p:spPr bwMode="auto">
          <a:xfrm>
            <a:off x="0" y="85725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4" name="Footer Placeholder 6"/>
          <p:cNvSpPr>
            <a:spLocks noGrp="1"/>
          </p:cNvSpPr>
          <p:nvPr>
            <p:ph type="ftr" sz="quarter" idx="10"/>
          </p:nvPr>
        </p:nvSpPr>
        <p:spPr>
          <a:xfrm>
            <a:off x="457200" y="6248400"/>
            <a:ext cx="2895600" cy="457200"/>
          </a:xfrm>
          <a:noFill/>
        </p:spPr>
        <p:txBody>
          <a:bodyPr/>
          <a:lstStyle/>
          <a:p>
            <a:pPr algn="l"/>
            <a:r>
              <a:rPr lang="en-US" sz="1000" dirty="0" smtClean="0">
                <a:latin typeface="Arial" pitchFamily="34" charset="0"/>
                <a:cs typeface="Arial" pitchFamily="34" charset="0"/>
              </a:rPr>
              <a:t>CS1010 (AY2012/3 Semester 1)</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0963">
                                            <p:txEl>
                                              <p:pRg st="0" end="0"/>
                                            </p:txEl>
                                          </p:spTgt>
                                        </p:tgtEl>
                                        <p:attrNameLst>
                                          <p:attrName>style.visibility</p:attrName>
                                        </p:attrNameLst>
                                      </p:cBhvr>
                                      <p:to>
                                        <p:strVal val="visible"/>
                                      </p:to>
                                    </p:set>
                                    <p:animEffect transition="in" filter="dissolve">
                                      <p:cBhvr>
                                        <p:cTn id="7" dur="500"/>
                                        <p:tgtEl>
                                          <p:spTgt spid="40963">
                                            <p:txEl>
                                              <p:pRg st="0" end="0"/>
                                            </p:txEl>
                                          </p:spTgt>
                                        </p:tgtEl>
                                      </p:cBhvr>
                                    </p:animEffect>
                                  </p:childTnLst>
                                </p:cTn>
                              </p:par>
                              <p:par>
                                <p:cTn id="8" presetID="9" presetClass="entr" presetSubtype="0" fill="hold" grpId="0" nodeType="withEffect">
                                  <p:stCondLst>
                                    <p:cond delay="0"/>
                                  </p:stCondLst>
                                  <p:childTnLst>
                                    <p:set>
                                      <p:cBhvr>
                                        <p:cTn id="9" dur="1" fill="hold">
                                          <p:stCondLst>
                                            <p:cond delay="0"/>
                                          </p:stCondLst>
                                        </p:cTn>
                                        <p:tgtEl>
                                          <p:spTgt spid="40963">
                                            <p:txEl>
                                              <p:pRg st="1" end="1"/>
                                            </p:txEl>
                                          </p:spTgt>
                                        </p:tgtEl>
                                        <p:attrNameLst>
                                          <p:attrName>style.visibility</p:attrName>
                                        </p:attrNameLst>
                                      </p:cBhvr>
                                      <p:to>
                                        <p:strVal val="visible"/>
                                      </p:to>
                                    </p:set>
                                    <p:animEffect transition="in" filter="dissolve">
                                      <p:cBhvr>
                                        <p:cTn id="10" dur="500"/>
                                        <p:tgtEl>
                                          <p:spTgt spid="40963">
                                            <p:txEl>
                                              <p:pRg st="1" end="1"/>
                                            </p:txEl>
                                          </p:spTgt>
                                        </p:tgtEl>
                                      </p:cBhvr>
                                    </p:animEffect>
                                  </p:childTnLst>
                                </p:cTn>
                              </p:par>
                            </p:childTnLst>
                          </p:cTn>
                        </p:par>
                        <p:par>
                          <p:cTn id="11" fill="hold">
                            <p:stCondLst>
                              <p:cond delay="500"/>
                            </p:stCondLst>
                            <p:childTnLst>
                              <p:par>
                                <p:cTn id="12" presetID="9" presetClass="entr" presetSubtype="0" fill="hold" nodeType="afterEffect">
                                  <p:stCondLst>
                                    <p:cond delay="0"/>
                                  </p:stCondLst>
                                  <p:childTnLst>
                                    <p:set>
                                      <p:cBhvr>
                                        <p:cTn id="13" dur="1" fill="hold">
                                          <p:stCondLst>
                                            <p:cond delay="0"/>
                                          </p:stCondLst>
                                        </p:cTn>
                                        <p:tgtEl>
                                          <p:spTgt spid="65545"/>
                                        </p:tgtEl>
                                        <p:attrNameLst>
                                          <p:attrName>style.visibility</p:attrName>
                                        </p:attrNameLst>
                                      </p:cBhvr>
                                      <p:to>
                                        <p:strVal val="visible"/>
                                      </p:to>
                                    </p:set>
                                    <p:animEffect transition="in" filter="dissolve">
                                      <p:cBhvr>
                                        <p:cTn id="14" dur="500"/>
                                        <p:tgtEl>
                                          <p:spTgt spid="65545"/>
                                        </p:tgtEl>
                                      </p:cBhvr>
                                    </p:animEffect>
                                  </p:childTnLst>
                                </p:cTn>
                              </p:par>
                            </p:childTnLst>
                          </p:cTn>
                        </p:par>
                      </p:childTnLst>
                    </p:cTn>
                  </p:par>
                  <p:par>
                    <p:cTn id="15" fill="hold">
                      <p:stCondLst>
                        <p:cond delay="indefinite"/>
                      </p:stCondLst>
                      <p:childTnLst>
                        <p:par>
                          <p:cTn id="16" fill="hold">
                            <p:stCondLst>
                              <p:cond delay="0"/>
                            </p:stCondLst>
                            <p:childTnLst>
                              <p:par>
                                <p:cTn id="17" presetID="9" presetClass="entr" presetSubtype="0" fill="hold" grpId="0" nodeType="clickEffect">
                                  <p:stCondLst>
                                    <p:cond delay="0"/>
                                  </p:stCondLst>
                                  <p:childTnLst>
                                    <p:set>
                                      <p:cBhvr>
                                        <p:cTn id="18" dur="1" fill="hold">
                                          <p:stCondLst>
                                            <p:cond delay="0"/>
                                          </p:stCondLst>
                                        </p:cTn>
                                        <p:tgtEl>
                                          <p:spTgt spid="40963">
                                            <p:txEl>
                                              <p:pRg st="2" end="2"/>
                                            </p:txEl>
                                          </p:spTgt>
                                        </p:tgtEl>
                                        <p:attrNameLst>
                                          <p:attrName>style.visibility</p:attrName>
                                        </p:attrNameLst>
                                      </p:cBhvr>
                                      <p:to>
                                        <p:strVal val="visible"/>
                                      </p:to>
                                    </p:set>
                                    <p:animEffect transition="in" filter="dissolve">
                                      <p:cBhvr>
                                        <p:cTn id="19" dur="500"/>
                                        <p:tgtEl>
                                          <p:spTgt spid="40963">
                                            <p:txEl>
                                              <p:pRg st="2" end="2"/>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9" presetClass="entr" presetSubtype="0" fill="hold" grpId="0" nodeType="clickEffect">
                                  <p:stCondLst>
                                    <p:cond delay="0"/>
                                  </p:stCondLst>
                                  <p:childTnLst>
                                    <p:set>
                                      <p:cBhvr>
                                        <p:cTn id="23" dur="1" fill="hold">
                                          <p:stCondLst>
                                            <p:cond delay="0"/>
                                          </p:stCondLst>
                                        </p:cTn>
                                        <p:tgtEl>
                                          <p:spTgt spid="40963">
                                            <p:txEl>
                                              <p:pRg st="3" end="3"/>
                                            </p:txEl>
                                          </p:spTgt>
                                        </p:tgtEl>
                                        <p:attrNameLst>
                                          <p:attrName>style.visibility</p:attrName>
                                        </p:attrNameLst>
                                      </p:cBhvr>
                                      <p:to>
                                        <p:strVal val="visible"/>
                                      </p:to>
                                    </p:set>
                                    <p:animEffect transition="in" filter="dissolve">
                                      <p:cBhvr>
                                        <p:cTn id="24" dur="500"/>
                                        <p:tgtEl>
                                          <p:spTgt spid="40963">
                                            <p:txEl>
                                              <p:pRg st="3" end="3"/>
                                            </p:txEl>
                                          </p:spTgt>
                                        </p:tgtEl>
                                      </p:cBhvr>
                                    </p:animEffect>
                                  </p:childTnLst>
                                </p:cTn>
                              </p:par>
                            </p:childTnLst>
                          </p:cTn>
                        </p:par>
                        <p:par>
                          <p:cTn id="25" fill="hold">
                            <p:stCondLst>
                              <p:cond delay="500"/>
                            </p:stCondLst>
                            <p:childTnLst>
                              <p:par>
                                <p:cTn id="26" presetID="9" presetClass="entr" presetSubtype="0" fill="hold" grpId="0" nodeType="afterEffect">
                                  <p:stCondLst>
                                    <p:cond delay="0"/>
                                  </p:stCondLst>
                                  <p:childTnLst>
                                    <p:set>
                                      <p:cBhvr>
                                        <p:cTn id="27" dur="1" fill="hold">
                                          <p:stCondLst>
                                            <p:cond delay="0"/>
                                          </p:stCondLst>
                                        </p:cTn>
                                        <p:tgtEl>
                                          <p:spTgt spid="40963">
                                            <p:txEl>
                                              <p:pRg st="4" end="4"/>
                                            </p:txEl>
                                          </p:spTgt>
                                        </p:tgtEl>
                                        <p:attrNameLst>
                                          <p:attrName>style.visibility</p:attrName>
                                        </p:attrNameLst>
                                      </p:cBhvr>
                                      <p:to>
                                        <p:strVal val="visible"/>
                                      </p:to>
                                    </p:set>
                                    <p:animEffect transition="in" filter="dissolve">
                                      <p:cBhvr>
                                        <p:cTn id="28" dur="500"/>
                                        <p:tgtEl>
                                          <p:spTgt spid="4096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63" grpId="0" build="p"/>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457200" y="457200"/>
            <a:ext cx="8229600" cy="892175"/>
          </a:xfrm>
        </p:spPr>
        <p:txBody>
          <a:bodyPr/>
          <a:lstStyle/>
          <a:p>
            <a:r>
              <a:rPr lang="en-US" sz="4000" dirty="0">
                <a:solidFill>
                  <a:srgbClr val="9933FF"/>
                </a:solidFill>
                <a:latin typeface="Garamond" pitchFamily="18" charset="0"/>
              </a:rPr>
              <a:t>7</a:t>
            </a:r>
            <a:r>
              <a:rPr lang="en-US" sz="4000" dirty="0" smtClean="0">
                <a:solidFill>
                  <a:srgbClr val="9933FF"/>
                </a:solidFill>
                <a:latin typeface="Garamond" pitchFamily="18" charset="0"/>
              </a:rPr>
              <a:t>. Auxiliary Function (1/3)</a:t>
            </a:r>
          </a:p>
        </p:txBody>
      </p:sp>
      <p:sp>
        <p:nvSpPr>
          <p:cNvPr id="40963" name="Rectangle 3"/>
          <p:cNvSpPr>
            <a:spLocks noGrp="1" noChangeArrowheads="1"/>
          </p:cNvSpPr>
          <p:nvPr>
            <p:ph type="body" idx="1"/>
          </p:nvPr>
        </p:nvSpPr>
        <p:spPr>
          <a:xfrm>
            <a:off x="457200" y="1449389"/>
            <a:ext cx="8229600" cy="1751012"/>
          </a:xfrm>
        </p:spPr>
        <p:txBody>
          <a:bodyPr/>
          <a:lstStyle/>
          <a:p>
            <a:pPr>
              <a:spcBef>
                <a:spcPts val="600"/>
              </a:spcBef>
              <a:spcAft>
                <a:spcPts val="0"/>
              </a:spcAft>
            </a:pPr>
            <a:r>
              <a:rPr lang="en-US" sz="2400" dirty="0" smtClean="0"/>
              <a:t>Sometimes, </a:t>
            </a:r>
            <a:r>
              <a:rPr lang="en-US" sz="2400" dirty="0" smtClean="0">
                <a:solidFill>
                  <a:srgbClr val="C00000"/>
                </a:solidFill>
              </a:rPr>
              <a:t>auxiliary functions </a:t>
            </a:r>
            <a:r>
              <a:rPr lang="en-US" sz="2400" dirty="0" smtClean="0"/>
              <a:t>are needed to implement recursion. </a:t>
            </a:r>
            <a:r>
              <a:rPr lang="en-US" sz="2400" dirty="0" err="1" smtClean="0"/>
              <a:t>Eg</a:t>
            </a:r>
            <a:r>
              <a:rPr lang="en-US" sz="2400" dirty="0" smtClean="0"/>
              <a:t>: Refer to Demo #3 Counting Occurrences.</a:t>
            </a:r>
          </a:p>
          <a:p>
            <a:pPr>
              <a:spcBef>
                <a:spcPts val="600"/>
              </a:spcBef>
              <a:spcAft>
                <a:spcPts val="0"/>
              </a:spcAft>
            </a:pPr>
            <a:r>
              <a:rPr lang="en-US" sz="2400" dirty="0" smtClean="0"/>
              <a:t>If the function handles the first element instead of the last, it could be re-written as follows:</a:t>
            </a:r>
          </a:p>
        </p:txBody>
      </p:sp>
      <p:sp>
        <p:nvSpPr>
          <p:cNvPr id="7" name="TextBox 6"/>
          <p:cNvSpPr txBox="1"/>
          <p:nvPr/>
        </p:nvSpPr>
        <p:spPr>
          <a:xfrm>
            <a:off x="786300" y="3217397"/>
            <a:ext cx="7981182" cy="2554545"/>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a:tabLst>
                <a:tab pos="363538" algn="l"/>
                <a:tab pos="714375" algn="l"/>
                <a:tab pos="1077913" algn="l"/>
              </a:tabLst>
              <a:defRPr/>
            </a:pPr>
            <a:r>
              <a:rPr lang="en-US" sz="2000" b="1" dirty="0" err="1" smtClean="0">
                <a:solidFill>
                  <a:srgbClr val="0000FF"/>
                </a:solidFill>
                <a:latin typeface="Courier New" pitchFamily="49" charset="0"/>
                <a:cs typeface="Courier New" pitchFamily="49" charset="0"/>
              </a:rPr>
              <a:t>int</a:t>
            </a:r>
            <a:r>
              <a:rPr lang="en-US" sz="2000" b="1" dirty="0" smtClean="0">
                <a:latin typeface="Courier New" pitchFamily="49" charset="0"/>
                <a:cs typeface="Courier New" pitchFamily="49" charset="0"/>
              </a:rPr>
              <a:t> </a:t>
            </a:r>
            <a:r>
              <a:rPr lang="en-US" sz="2000" b="1" dirty="0" err="1" smtClean="0">
                <a:latin typeface="Courier New" pitchFamily="49" charset="0"/>
                <a:cs typeface="Courier New" pitchFamily="49" charset="0"/>
              </a:rPr>
              <a:t>countValue</a:t>
            </a:r>
            <a:r>
              <a:rPr lang="en-US" sz="2000" b="1" dirty="0" smtClean="0">
                <a:latin typeface="Courier New" pitchFamily="49" charset="0"/>
                <a:cs typeface="Courier New" pitchFamily="49" charset="0"/>
              </a:rPr>
              <a:t>(</a:t>
            </a:r>
            <a:r>
              <a:rPr lang="en-US" sz="2000" b="1" dirty="0" err="1" smtClean="0">
                <a:solidFill>
                  <a:srgbClr val="0000FF"/>
                </a:solidFill>
                <a:latin typeface="Courier New" pitchFamily="49" charset="0"/>
                <a:cs typeface="Courier New" pitchFamily="49" charset="0"/>
              </a:rPr>
              <a:t>int</a:t>
            </a:r>
            <a:r>
              <a:rPr lang="en-US" sz="2000" b="1" dirty="0" smtClean="0">
                <a:latin typeface="Courier New" pitchFamily="49" charset="0"/>
                <a:cs typeface="Courier New" pitchFamily="49" charset="0"/>
              </a:rPr>
              <a:t> value, </a:t>
            </a:r>
            <a:r>
              <a:rPr lang="en-US" sz="2000" b="1" dirty="0" err="1" smtClean="0">
                <a:solidFill>
                  <a:srgbClr val="0000FF"/>
                </a:solidFill>
                <a:latin typeface="Courier New" pitchFamily="49" charset="0"/>
                <a:cs typeface="Courier New" pitchFamily="49" charset="0"/>
              </a:rPr>
              <a:t>int</a:t>
            </a:r>
            <a:r>
              <a:rPr lang="en-US" sz="2000" b="1" dirty="0" smtClean="0">
                <a:latin typeface="Courier New" pitchFamily="49" charset="0"/>
                <a:cs typeface="Courier New" pitchFamily="49" charset="0"/>
              </a:rPr>
              <a:t> </a:t>
            </a:r>
            <a:r>
              <a:rPr lang="en-US" sz="2000" b="1" dirty="0" err="1" smtClean="0">
                <a:latin typeface="Courier New" pitchFamily="49" charset="0"/>
                <a:cs typeface="Courier New" pitchFamily="49" charset="0"/>
              </a:rPr>
              <a:t>arr</a:t>
            </a:r>
            <a:r>
              <a:rPr lang="en-US" sz="2000" b="1" dirty="0" smtClean="0">
                <a:latin typeface="Courier New" pitchFamily="49" charset="0"/>
                <a:cs typeface="Courier New" pitchFamily="49" charset="0"/>
              </a:rPr>
              <a:t>[], </a:t>
            </a:r>
          </a:p>
          <a:p>
            <a:pPr>
              <a:tabLst>
                <a:tab pos="363538" algn="l"/>
                <a:tab pos="714375" algn="l"/>
                <a:tab pos="1077913" algn="l"/>
              </a:tabLst>
              <a:defRPr/>
            </a:pPr>
            <a:r>
              <a:rPr lang="en-US" sz="2000" b="1" dirty="0" smtClean="0">
                <a:solidFill>
                  <a:srgbClr val="0000FF"/>
                </a:solidFill>
                <a:latin typeface="Courier New" pitchFamily="49" charset="0"/>
                <a:cs typeface="Courier New" pitchFamily="49" charset="0"/>
              </a:rPr>
              <a:t>               </a:t>
            </a:r>
            <a:r>
              <a:rPr lang="en-US" sz="2000" b="1" dirty="0" err="1" smtClean="0">
                <a:solidFill>
                  <a:srgbClr val="0000FF"/>
                </a:solidFill>
                <a:latin typeface="Courier New" pitchFamily="49" charset="0"/>
                <a:cs typeface="Courier New" pitchFamily="49" charset="0"/>
              </a:rPr>
              <a:t>int</a:t>
            </a:r>
            <a:r>
              <a:rPr lang="en-US" sz="2000" b="1" dirty="0" smtClean="0">
                <a:latin typeface="Courier New" pitchFamily="49" charset="0"/>
                <a:cs typeface="Courier New" pitchFamily="49" charset="0"/>
              </a:rPr>
              <a:t> start, </a:t>
            </a:r>
            <a:r>
              <a:rPr lang="en-US" sz="2000" b="1" dirty="0" err="1" smtClean="0">
                <a:solidFill>
                  <a:srgbClr val="0000FF"/>
                </a:solidFill>
                <a:latin typeface="Courier New" pitchFamily="49" charset="0"/>
                <a:cs typeface="Courier New" pitchFamily="49" charset="0"/>
              </a:rPr>
              <a:t>int</a:t>
            </a:r>
            <a:r>
              <a:rPr lang="en-US" sz="2000" b="1" dirty="0" smtClean="0">
                <a:latin typeface="Courier New" pitchFamily="49" charset="0"/>
                <a:cs typeface="Courier New" pitchFamily="49" charset="0"/>
              </a:rPr>
              <a:t> size) {</a:t>
            </a:r>
          </a:p>
          <a:p>
            <a:pPr>
              <a:tabLst>
                <a:tab pos="363538" algn="l"/>
                <a:tab pos="714375" algn="l"/>
                <a:tab pos="1077913" algn="l"/>
              </a:tabLst>
              <a:defRPr/>
            </a:pPr>
            <a:r>
              <a:rPr lang="en-US" sz="2000" b="1" dirty="0" smtClean="0">
                <a:latin typeface="Courier New" pitchFamily="49" charset="0"/>
                <a:cs typeface="Courier New" pitchFamily="49" charset="0"/>
              </a:rPr>
              <a:t>	</a:t>
            </a:r>
            <a:r>
              <a:rPr lang="en-US" sz="2000" b="1" dirty="0" smtClean="0">
                <a:solidFill>
                  <a:srgbClr val="0000FF"/>
                </a:solidFill>
                <a:latin typeface="Courier New" pitchFamily="49" charset="0"/>
                <a:cs typeface="Courier New" pitchFamily="49" charset="0"/>
              </a:rPr>
              <a:t>if</a:t>
            </a:r>
            <a:r>
              <a:rPr lang="en-US" sz="2000" b="1" dirty="0" smtClean="0">
                <a:latin typeface="Courier New" pitchFamily="49" charset="0"/>
                <a:cs typeface="Courier New" pitchFamily="49" charset="0"/>
              </a:rPr>
              <a:t> (start == size)</a:t>
            </a:r>
          </a:p>
          <a:p>
            <a:pPr>
              <a:tabLst>
                <a:tab pos="363538" algn="l"/>
                <a:tab pos="714375" algn="l"/>
                <a:tab pos="1077913" algn="l"/>
              </a:tabLst>
              <a:defRPr/>
            </a:pPr>
            <a:r>
              <a:rPr lang="en-US" sz="2000" b="1" dirty="0" smtClean="0">
                <a:latin typeface="Courier New" pitchFamily="49" charset="0"/>
                <a:cs typeface="Courier New" pitchFamily="49" charset="0"/>
              </a:rPr>
              <a:t>		</a:t>
            </a:r>
            <a:r>
              <a:rPr lang="en-US" sz="2000" b="1" dirty="0" smtClean="0">
                <a:solidFill>
                  <a:srgbClr val="0000FF"/>
                </a:solidFill>
                <a:latin typeface="Courier New" pitchFamily="49" charset="0"/>
                <a:cs typeface="Courier New" pitchFamily="49" charset="0"/>
              </a:rPr>
              <a:t>return</a:t>
            </a:r>
            <a:r>
              <a:rPr lang="en-US" sz="2000" b="1" dirty="0" smtClean="0">
                <a:latin typeface="Courier New" pitchFamily="49" charset="0"/>
                <a:cs typeface="Courier New" pitchFamily="49" charset="0"/>
              </a:rPr>
              <a:t> </a:t>
            </a:r>
            <a:r>
              <a:rPr lang="en-US" sz="2000" b="1" dirty="0" smtClean="0">
                <a:solidFill>
                  <a:srgbClr val="006600"/>
                </a:solidFill>
                <a:latin typeface="Courier New" pitchFamily="49" charset="0"/>
                <a:cs typeface="Courier New" pitchFamily="49" charset="0"/>
              </a:rPr>
              <a:t>0</a:t>
            </a:r>
            <a:r>
              <a:rPr lang="en-US" sz="2000" b="1" dirty="0" smtClean="0">
                <a:latin typeface="Courier New" pitchFamily="49" charset="0"/>
                <a:cs typeface="Courier New" pitchFamily="49" charset="0"/>
              </a:rPr>
              <a:t>;</a:t>
            </a:r>
          </a:p>
          <a:p>
            <a:pPr>
              <a:tabLst>
                <a:tab pos="363538" algn="l"/>
                <a:tab pos="714375" algn="l"/>
                <a:tab pos="1077913" algn="l"/>
              </a:tabLst>
              <a:defRPr/>
            </a:pPr>
            <a:r>
              <a:rPr lang="en-US" sz="2000" b="1" dirty="0" smtClean="0">
                <a:latin typeface="Courier New" pitchFamily="49" charset="0"/>
                <a:cs typeface="Courier New" pitchFamily="49" charset="0"/>
              </a:rPr>
              <a:t>	</a:t>
            </a:r>
            <a:r>
              <a:rPr lang="en-US" sz="2000" b="1" dirty="0" smtClean="0">
                <a:solidFill>
                  <a:srgbClr val="0000FF"/>
                </a:solidFill>
                <a:latin typeface="Courier New" pitchFamily="49" charset="0"/>
                <a:cs typeface="Courier New" pitchFamily="49" charset="0"/>
              </a:rPr>
              <a:t>else</a:t>
            </a:r>
          </a:p>
          <a:p>
            <a:pPr>
              <a:tabLst>
                <a:tab pos="363538" algn="l"/>
                <a:tab pos="714375" algn="l"/>
                <a:tab pos="1077913" algn="l"/>
              </a:tabLst>
              <a:defRPr/>
            </a:pPr>
            <a:r>
              <a:rPr lang="en-US" sz="2000" b="1" dirty="0" smtClean="0">
                <a:solidFill>
                  <a:srgbClr val="006600"/>
                </a:solidFill>
                <a:latin typeface="Courier New" pitchFamily="49" charset="0"/>
                <a:cs typeface="Courier New" pitchFamily="49" charset="0"/>
              </a:rPr>
              <a:t>	</a:t>
            </a:r>
            <a:r>
              <a:rPr lang="en-US" sz="2000" b="1" dirty="0">
                <a:latin typeface="Courier New" pitchFamily="49" charset="0"/>
                <a:cs typeface="Courier New" pitchFamily="49" charset="0"/>
              </a:rPr>
              <a:t>	</a:t>
            </a:r>
            <a:r>
              <a:rPr lang="en-US" sz="2000" b="1" dirty="0" smtClean="0">
                <a:solidFill>
                  <a:srgbClr val="0000FF"/>
                </a:solidFill>
                <a:latin typeface="Courier New" pitchFamily="49" charset="0"/>
                <a:cs typeface="Courier New" pitchFamily="49" charset="0"/>
              </a:rPr>
              <a:t>return </a:t>
            </a:r>
            <a:r>
              <a:rPr lang="en-US" sz="2000" b="1" dirty="0" smtClean="0">
                <a:solidFill>
                  <a:schemeClr val="tx1"/>
                </a:solidFill>
                <a:latin typeface="Courier New" pitchFamily="49" charset="0"/>
                <a:cs typeface="Courier New" pitchFamily="49" charset="0"/>
              </a:rPr>
              <a:t>(value == </a:t>
            </a:r>
            <a:r>
              <a:rPr lang="en-US" sz="2000" b="1" dirty="0" err="1" smtClean="0">
                <a:solidFill>
                  <a:schemeClr val="tx1"/>
                </a:solidFill>
                <a:latin typeface="Courier New" pitchFamily="49" charset="0"/>
                <a:cs typeface="Courier New" pitchFamily="49" charset="0"/>
              </a:rPr>
              <a:t>arr</a:t>
            </a:r>
            <a:r>
              <a:rPr lang="en-US" sz="2000" b="1" dirty="0" smtClean="0">
                <a:solidFill>
                  <a:schemeClr val="tx1"/>
                </a:solidFill>
                <a:latin typeface="Courier New" pitchFamily="49" charset="0"/>
                <a:cs typeface="Courier New" pitchFamily="49" charset="0"/>
              </a:rPr>
              <a:t>[start]) +</a:t>
            </a:r>
          </a:p>
          <a:p>
            <a:pPr>
              <a:tabLst>
                <a:tab pos="363538" algn="l"/>
                <a:tab pos="714375" algn="l"/>
                <a:tab pos="1077913" algn="l"/>
              </a:tabLst>
              <a:defRPr/>
            </a:pPr>
            <a:r>
              <a:rPr lang="en-US" sz="2000" b="1" dirty="0" smtClean="0">
                <a:solidFill>
                  <a:schemeClr val="tx1"/>
                </a:solidFill>
                <a:latin typeface="Courier New" pitchFamily="49" charset="0"/>
                <a:cs typeface="Courier New" pitchFamily="49" charset="0"/>
              </a:rPr>
              <a:t>		        </a:t>
            </a:r>
            <a:r>
              <a:rPr lang="en-US" sz="2000" b="1" dirty="0" err="1" smtClean="0">
                <a:solidFill>
                  <a:schemeClr val="tx1"/>
                </a:solidFill>
                <a:latin typeface="Courier New" pitchFamily="49" charset="0"/>
                <a:cs typeface="Courier New" pitchFamily="49" charset="0"/>
              </a:rPr>
              <a:t>countValue</a:t>
            </a:r>
            <a:r>
              <a:rPr lang="en-US" sz="2000" b="1" dirty="0" smtClean="0">
                <a:solidFill>
                  <a:schemeClr val="tx1"/>
                </a:solidFill>
                <a:latin typeface="Courier New" pitchFamily="49" charset="0"/>
                <a:cs typeface="Courier New" pitchFamily="49" charset="0"/>
              </a:rPr>
              <a:t>(</a:t>
            </a:r>
            <a:r>
              <a:rPr lang="en-US" sz="2000" b="1" dirty="0" err="1" smtClean="0">
                <a:solidFill>
                  <a:schemeClr val="tx1"/>
                </a:solidFill>
                <a:latin typeface="Courier New" pitchFamily="49" charset="0"/>
                <a:cs typeface="Courier New" pitchFamily="49" charset="0"/>
              </a:rPr>
              <a:t>val</a:t>
            </a:r>
            <a:r>
              <a:rPr lang="en-US" sz="2000" b="1" dirty="0" smtClean="0">
                <a:solidFill>
                  <a:schemeClr val="tx1"/>
                </a:solidFill>
                <a:latin typeface="Courier New" pitchFamily="49" charset="0"/>
                <a:cs typeface="Courier New" pitchFamily="49" charset="0"/>
              </a:rPr>
              <a:t>, </a:t>
            </a:r>
            <a:r>
              <a:rPr lang="en-US" sz="2000" b="1" dirty="0" err="1" smtClean="0">
                <a:solidFill>
                  <a:schemeClr val="tx1"/>
                </a:solidFill>
                <a:latin typeface="Courier New" pitchFamily="49" charset="0"/>
                <a:cs typeface="Courier New" pitchFamily="49" charset="0"/>
              </a:rPr>
              <a:t>arr</a:t>
            </a:r>
            <a:r>
              <a:rPr lang="en-US" sz="2000" b="1" dirty="0" smtClean="0">
                <a:solidFill>
                  <a:schemeClr val="tx1"/>
                </a:solidFill>
                <a:latin typeface="Courier New" pitchFamily="49" charset="0"/>
                <a:cs typeface="Courier New" pitchFamily="49" charset="0"/>
              </a:rPr>
              <a:t>, , start+</a:t>
            </a:r>
            <a:r>
              <a:rPr lang="en-US" sz="2000" b="1" dirty="0" smtClean="0">
                <a:solidFill>
                  <a:srgbClr val="006600"/>
                </a:solidFill>
                <a:latin typeface="Courier New" pitchFamily="49" charset="0"/>
                <a:cs typeface="Courier New" pitchFamily="49" charset="0"/>
              </a:rPr>
              <a:t>1</a:t>
            </a:r>
            <a:r>
              <a:rPr lang="en-US" sz="2000" b="1" dirty="0" smtClean="0">
                <a:solidFill>
                  <a:schemeClr val="tx1"/>
                </a:solidFill>
                <a:latin typeface="Courier New" pitchFamily="49" charset="0"/>
                <a:cs typeface="Courier New" pitchFamily="49" charset="0"/>
              </a:rPr>
              <a:t>, size);</a:t>
            </a:r>
            <a:endParaRPr lang="en-US" sz="2000" b="1" dirty="0" smtClean="0">
              <a:latin typeface="Courier New" pitchFamily="49" charset="0"/>
              <a:cs typeface="Courier New" pitchFamily="49" charset="0"/>
            </a:endParaRPr>
          </a:p>
          <a:p>
            <a:pPr>
              <a:tabLst>
                <a:tab pos="363538" algn="l"/>
                <a:tab pos="714375" algn="l"/>
                <a:tab pos="1077913" algn="l"/>
              </a:tabLst>
              <a:defRPr/>
            </a:pPr>
            <a:r>
              <a:rPr lang="en-US" sz="2000" b="1" dirty="0" smtClean="0">
                <a:latin typeface="Courier New" pitchFamily="49" charset="0"/>
                <a:cs typeface="Courier New" pitchFamily="49" charset="0"/>
              </a:rPr>
              <a:t>}</a:t>
            </a:r>
            <a:endParaRPr lang="en-US" sz="2000" b="1" dirty="0">
              <a:latin typeface="Courier New" pitchFamily="49" charset="0"/>
              <a:cs typeface="Courier New" pitchFamily="49" charset="0"/>
            </a:endParaRPr>
          </a:p>
        </p:txBody>
      </p:sp>
      <p:sp>
        <p:nvSpPr>
          <p:cNvPr id="3" name="Slide Number Placeholder 2"/>
          <p:cNvSpPr>
            <a:spLocks noGrp="1"/>
          </p:cNvSpPr>
          <p:nvPr>
            <p:ph type="sldNum" sz="quarter" idx="11"/>
          </p:nvPr>
        </p:nvSpPr>
        <p:spPr/>
        <p:txBody>
          <a:bodyPr/>
          <a:lstStyle/>
          <a:p>
            <a:pPr>
              <a:defRPr/>
            </a:pPr>
            <a:r>
              <a:rPr lang="en-US" smtClean="0"/>
              <a:t>Week11 - </a:t>
            </a:r>
            <a:fld id="{6E90ABC7-7044-4F1F-B273-92F595F59CFE}" type="slidenum">
              <a:rPr lang="en-US" smtClean="0"/>
              <a:pPr>
                <a:defRPr/>
              </a:pPr>
              <a:t>49</a:t>
            </a:fld>
            <a:endParaRPr lang="en-US" dirty="0"/>
          </a:p>
        </p:txBody>
      </p:sp>
      <p:sp>
        <p:nvSpPr>
          <p:cNvPr id="8" name="Footer Placeholder 6"/>
          <p:cNvSpPr>
            <a:spLocks noGrp="1"/>
          </p:cNvSpPr>
          <p:nvPr>
            <p:ph type="ftr" sz="quarter" idx="10"/>
          </p:nvPr>
        </p:nvSpPr>
        <p:spPr>
          <a:xfrm>
            <a:off x="457200" y="6248400"/>
            <a:ext cx="2895600" cy="457200"/>
          </a:xfrm>
          <a:noFill/>
        </p:spPr>
        <p:txBody>
          <a:bodyPr/>
          <a:lstStyle/>
          <a:p>
            <a:pPr algn="l"/>
            <a:r>
              <a:rPr lang="en-US" sz="1000" dirty="0" smtClean="0">
                <a:latin typeface="Arial" pitchFamily="34" charset="0"/>
                <a:cs typeface="Arial" pitchFamily="34" charset="0"/>
              </a:rPr>
              <a:t>CS1010 (AY2012/3 Semester 1)</a:t>
            </a:r>
          </a:p>
        </p:txBody>
      </p:sp>
    </p:spTree>
    <p:extLst>
      <p:ext uri="{BB962C8B-B14F-4D97-AF65-F5344CB8AC3E}">
        <p14:creationId xmlns:p14="http://schemas.microsoft.com/office/powerpoint/2010/main" val="238923552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dissolve">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457200" y="391886"/>
            <a:ext cx="8425543" cy="1110343"/>
          </a:xfrm>
        </p:spPr>
        <p:txBody>
          <a:bodyPr/>
          <a:lstStyle/>
          <a:p>
            <a:pPr eaLnBrk="1" hangingPunct="1"/>
            <a:r>
              <a:rPr lang="en-GB" sz="3600" dirty="0" smtClean="0">
                <a:solidFill>
                  <a:srgbClr val="9933FF"/>
                </a:solidFill>
                <a:latin typeface="Garamond" pitchFamily="18" charset="0"/>
              </a:rPr>
              <a:t>Exercise #3: Module Sorting (take-home) (1/2)</a:t>
            </a:r>
          </a:p>
        </p:txBody>
      </p:sp>
      <p:sp>
        <p:nvSpPr>
          <p:cNvPr id="18435" name="Rectangle 8"/>
          <p:cNvSpPr>
            <a:spLocks noChangeArrowheads="1"/>
          </p:cNvSpPr>
          <p:nvPr/>
        </p:nvSpPr>
        <p:spPr bwMode="auto">
          <a:xfrm>
            <a:off x="631371" y="1643743"/>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342900" indent="-342900">
              <a:spcBef>
                <a:spcPts val="600"/>
              </a:spcBef>
              <a:buClr>
                <a:schemeClr val="bg2"/>
              </a:buClr>
              <a:buSzPct val="75000"/>
              <a:buFont typeface="Wingdings" pitchFamily="2" charset="2"/>
              <a:buChar char="n"/>
            </a:pPr>
            <a:r>
              <a:rPr lang="en-US" sz="2000" dirty="0" smtClean="0">
                <a:solidFill>
                  <a:srgbClr val="0000FF"/>
                </a:solidFill>
              </a:rPr>
              <a:t>Week10_SortModules.c</a:t>
            </a:r>
            <a:r>
              <a:rPr lang="en-US" sz="2000" dirty="0" smtClean="0"/>
              <a:t>: Given </a:t>
            </a:r>
            <a:r>
              <a:rPr lang="en-US" sz="2000" dirty="0"/>
              <a:t>two </a:t>
            </a:r>
            <a:r>
              <a:rPr lang="en-US" sz="2000" dirty="0" smtClean="0"/>
              <a:t>arrays: </a:t>
            </a:r>
            <a:r>
              <a:rPr lang="en-US" sz="2000" dirty="0"/>
              <a:t>one containing the </a:t>
            </a:r>
            <a:r>
              <a:rPr lang="en-US" sz="2000" dirty="0" smtClean="0"/>
              <a:t>module codes, </a:t>
            </a:r>
            <a:r>
              <a:rPr lang="en-US" sz="2000" dirty="0"/>
              <a:t>and the other containing the number of students enrolled in </a:t>
            </a:r>
            <a:r>
              <a:rPr lang="en-US" sz="2000" dirty="0" smtClean="0"/>
              <a:t>the modules. Sort the modules in ascending order of student enrolment, using Selection Sort, Bubble Sort, or Insertion Sort (if you happen to know it).</a:t>
            </a:r>
            <a:endParaRPr lang="en-US" sz="2000" dirty="0"/>
          </a:p>
          <a:p>
            <a:pPr marL="342900" indent="-342900">
              <a:spcBef>
                <a:spcPts val="1200"/>
              </a:spcBef>
              <a:buClr>
                <a:schemeClr val="bg2"/>
              </a:buClr>
              <a:buSzPct val="75000"/>
              <a:buFont typeface="Wingdings" pitchFamily="2" charset="2"/>
              <a:buChar char="n"/>
            </a:pPr>
            <a:r>
              <a:rPr lang="en-US" sz="2000" dirty="0" smtClean="0"/>
              <a:t>You may assume that there are at most 10 modules and a module code is at most 7 characters long.</a:t>
            </a:r>
          </a:p>
          <a:p>
            <a:pPr marL="342900" indent="-342900">
              <a:spcBef>
                <a:spcPts val="1200"/>
              </a:spcBef>
              <a:buClr>
                <a:schemeClr val="bg2"/>
              </a:buClr>
              <a:buSzPct val="75000"/>
              <a:buFont typeface="Wingdings" pitchFamily="2" charset="2"/>
              <a:buChar char="n"/>
            </a:pPr>
            <a:r>
              <a:rPr lang="en-US" sz="2000" dirty="0" smtClean="0"/>
              <a:t>This is a take-home exercise.</a:t>
            </a:r>
          </a:p>
          <a:p>
            <a:pPr marL="342900" indent="-342900">
              <a:spcBef>
                <a:spcPts val="1200"/>
              </a:spcBef>
              <a:buClr>
                <a:schemeClr val="bg2"/>
              </a:buClr>
              <a:buSzPct val="75000"/>
              <a:buFont typeface="Wingdings" pitchFamily="2" charset="2"/>
              <a:buChar char="n"/>
            </a:pPr>
            <a:r>
              <a:rPr lang="en-US" sz="2000" dirty="0" smtClean="0"/>
              <a:t>This exercise is mounted on </a:t>
            </a:r>
            <a:r>
              <a:rPr lang="en-US" sz="2000" dirty="0" err="1" smtClean="0"/>
              <a:t>CodeCrunch</a:t>
            </a:r>
            <a:r>
              <a:rPr lang="en-US" sz="2000" dirty="0" smtClean="0"/>
              <a:t>.</a:t>
            </a:r>
            <a:endParaRPr lang="en-US" sz="2000" dirty="0"/>
          </a:p>
        </p:txBody>
      </p:sp>
      <p:sp>
        <p:nvSpPr>
          <p:cNvPr id="3" name="Footer Placeholder 2"/>
          <p:cNvSpPr>
            <a:spLocks noGrp="1"/>
          </p:cNvSpPr>
          <p:nvPr>
            <p:ph type="ftr" sz="quarter" idx="10"/>
          </p:nvPr>
        </p:nvSpPr>
        <p:spPr/>
        <p:txBody>
          <a:bodyPr/>
          <a:lstStyle/>
          <a:p>
            <a:pPr algn="l">
              <a:defRPr/>
            </a:pPr>
            <a:r>
              <a:rPr lang="en-US" dirty="0" smtClean="0">
                <a:solidFill>
                  <a:srgbClr val="000000"/>
                </a:solidFill>
              </a:rPr>
              <a:t>CS1010 (AY2012/3 Semester 1)</a:t>
            </a:r>
            <a:endParaRPr lang="en-US" dirty="0">
              <a:solidFill>
                <a:srgbClr val="000000"/>
              </a:solidFill>
            </a:endParaRPr>
          </a:p>
        </p:txBody>
      </p:sp>
      <p:sp>
        <p:nvSpPr>
          <p:cNvPr id="4" name="Slide Number Placeholder 3"/>
          <p:cNvSpPr>
            <a:spLocks noGrp="1"/>
          </p:cNvSpPr>
          <p:nvPr>
            <p:ph type="sldNum" sz="quarter" idx="11"/>
          </p:nvPr>
        </p:nvSpPr>
        <p:spPr/>
        <p:txBody>
          <a:bodyPr/>
          <a:lstStyle/>
          <a:p>
            <a:pPr>
              <a:defRPr/>
            </a:pPr>
            <a:r>
              <a:rPr lang="en-SG" smtClean="0">
                <a:solidFill>
                  <a:srgbClr val="000000"/>
                </a:solidFill>
              </a:rPr>
              <a:t>Week10 - </a:t>
            </a:r>
            <a:fld id="{CC4E50E2-CD7E-4F2D-86CF-4347527F4E5E}" type="slidenum">
              <a:rPr lang="en-SG" smtClean="0">
                <a:solidFill>
                  <a:srgbClr val="000000"/>
                </a:solidFill>
              </a:rPr>
              <a:pPr>
                <a:defRPr/>
              </a:pPr>
              <a:t>5</a:t>
            </a:fld>
            <a:endParaRPr lang="en-SG" dirty="0">
              <a:solidFill>
                <a:srgbClr val="000000"/>
              </a:solidFill>
            </a:endParaRPr>
          </a:p>
        </p:txBody>
      </p:sp>
    </p:spTree>
    <p:extLst>
      <p:ext uri="{BB962C8B-B14F-4D97-AF65-F5344CB8AC3E}">
        <p14:creationId xmlns:p14="http://schemas.microsoft.com/office/powerpoint/2010/main" val="1535449312"/>
      </p:ext>
    </p:extLst>
  </p:cSld>
  <p:clrMapOvr>
    <a:masterClrMapping/>
  </p:clrMapOvr>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457200" y="457200"/>
            <a:ext cx="8229600" cy="892175"/>
          </a:xfrm>
        </p:spPr>
        <p:txBody>
          <a:bodyPr/>
          <a:lstStyle/>
          <a:p>
            <a:r>
              <a:rPr lang="en-US" sz="4000" dirty="0">
                <a:solidFill>
                  <a:srgbClr val="9933FF"/>
                </a:solidFill>
                <a:latin typeface="Garamond" pitchFamily="18" charset="0"/>
              </a:rPr>
              <a:t>7</a:t>
            </a:r>
            <a:r>
              <a:rPr lang="en-US" sz="4000" dirty="0" smtClean="0">
                <a:solidFill>
                  <a:srgbClr val="9933FF"/>
                </a:solidFill>
                <a:latin typeface="Garamond" pitchFamily="18" charset="0"/>
              </a:rPr>
              <a:t>. Auxiliary Function (2/3)</a:t>
            </a:r>
          </a:p>
        </p:txBody>
      </p:sp>
      <p:sp>
        <p:nvSpPr>
          <p:cNvPr id="40963" name="Rectangle 3"/>
          <p:cNvSpPr>
            <a:spLocks noGrp="1" noChangeArrowheads="1"/>
          </p:cNvSpPr>
          <p:nvPr>
            <p:ph type="body" idx="1"/>
          </p:nvPr>
        </p:nvSpPr>
        <p:spPr>
          <a:xfrm>
            <a:off x="457200" y="1449389"/>
            <a:ext cx="8229600" cy="848643"/>
          </a:xfrm>
        </p:spPr>
        <p:txBody>
          <a:bodyPr/>
          <a:lstStyle/>
          <a:p>
            <a:pPr>
              <a:spcBef>
                <a:spcPts val="600"/>
              </a:spcBef>
              <a:spcAft>
                <a:spcPts val="0"/>
              </a:spcAft>
            </a:pPr>
            <a:r>
              <a:rPr lang="en-US" sz="2400" dirty="0" smtClean="0"/>
              <a:t>However, doing so means that the calling function has to change the call from:</a:t>
            </a:r>
          </a:p>
        </p:txBody>
      </p:sp>
      <p:sp>
        <p:nvSpPr>
          <p:cNvPr id="7" name="TextBox 6"/>
          <p:cNvSpPr txBox="1"/>
          <p:nvPr/>
        </p:nvSpPr>
        <p:spPr>
          <a:xfrm>
            <a:off x="1237128" y="2356785"/>
            <a:ext cx="6938683" cy="400110"/>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a:tabLst>
                <a:tab pos="363538" algn="l"/>
                <a:tab pos="714375" algn="l"/>
                <a:tab pos="1077913" algn="l"/>
              </a:tabLst>
              <a:defRPr/>
            </a:pPr>
            <a:r>
              <a:rPr lang="en-US" sz="2000" b="1" dirty="0" err="1" smtClean="0">
                <a:latin typeface="Courier New" pitchFamily="49" charset="0"/>
                <a:cs typeface="Courier New" pitchFamily="49" charset="0"/>
              </a:rPr>
              <a:t>countValue</a:t>
            </a:r>
            <a:r>
              <a:rPr lang="en-US" sz="2000" b="1" dirty="0" smtClean="0">
                <a:latin typeface="Courier New" pitchFamily="49" charset="0"/>
                <a:cs typeface="Courier New" pitchFamily="49" charset="0"/>
              </a:rPr>
              <a:t>(value, list, ARRAY_SIZE)</a:t>
            </a:r>
          </a:p>
        </p:txBody>
      </p:sp>
      <p:sp>
        <p:nvSpPr>
          <p:cNvPr id="8" name="Rectangle 3"/>
          <p:cNvSpPr txBox="1">
            <a:spLocks noChangeArrowheads="1"/>
          </p:cNvSpPr>
          <p:nvPr/>
        </p:nvSpPr>
        <p:spPr bwMode="auto">
          <a:xfrm>
            <a:off x="457200" y="2919602"/>
            <a:ext cx="8229600" cy="44216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914400" rtl="0" eaLnBrk="0" fontAlgn="base" latinLnBrk="0" hangingPunct="0">
              <a:lnSpc>
                <a:spcPct val="100000"/>
              </a:lnSpc>
              <a:spcBef>
                <a:spcPts val="600"/>
              </a:spcBef>
              <a:spcAft>
                <a:spcPts val="0"/>
              </a:spcAft>
              <a:buClr>
                <a:schemeClr val="bg2"/>
              </a:buClr>
              <a:buSzPct val="75000"/>
              <a:tabLst/>
              <a:defRPr/>
            </a:pPr>
            <a:r>
              <a:rPr kumimoji="0" lang="en-US" sz="2400" b="0" i="0" u="none" strike="noStrike" kern="0" cap="none" spc="0" normalizeH="0" baseline="0" noProof="0" dirty="0" smtClean="0">
                <a:ln>
                  <a:noFill/>
                </a:ln>
                <a:solidFill>
                  <a:schemeClr val="tx1"/>
                </a:solidFill>
                <a:effectLst/>
                <a:uLnTx/>
                <a:uFillTx/>
                <a:latin typeface="+mn-lt"/>
                <a:ea typeface="+mn-ea"/>
                <a:cs typeface="+mn-cs"/>
              </a:rPr>
              <a:t>	to:</a:t>
            </a:r>
          </a:p>
        </p:txBody>
      </p:sp>
      <p:sp>
        <p:nvSpPr>
          <p:cNvPr id="9" name="TextBox 8"/>
          <p:cNvSpPr txBox="1"/>
          <p:nvPr/>
        </p:nvSpPr>
        <p:spPr>
          <a:xfrm>
            <a:off x="1237128" y="3423585"/>
            <a:ext cx="6943165" cy="400110"/>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a:tabLst>
                <a:tab pos="363538" algn="l"/>
                <a:tab pos="714375" algn="l"/>
                <a:tab pos="1077913" algn="l"/>
              </a:tabLst>
              <a:defRPr/>
            </a:pPr>
            <a:r>
              <a:rPr lang="en-US" sz="2000" b="1" dirty="0" err="1" smtClean="0">
                <a:latin typeface="Courier New" pitchFamily="49" charset="0"/>
                <a:cs typeface="Courier New" pitchFamily="49" charset="0"/>
              </a:rPr>
              <a:t>countValue</a:t>
            </a:r>
            <a:r>
              <a:rPr lang="en-US" sz="2000" b="1" dirty="0" smtClean="0">
                <a:latin typeface="Courier New" pitchFamily="49" charset="0"/>
                <a:cs typeface="Courier New" pitchFamily="49" charset="0"/>
              </a:rPr>
              <a:t>(value, list, </a:t>
            </a:r>
            <a:r>
              <a:rPr lang="en-US" sz="2000" b="1" dirty="0" smtClean="0">
                <a:solidFill>
                  <a:srgbClr val="006600"/>
                </a:solidFill>
                <a:latin typeface="Courier New" pitchFamily="49" charset="0"/>
                <a:cs typeface="Courier New" pitchFamily="49" charset="0"/>
              </a:rPr>
              <a:t>0</a:t>
            </a:r>
            <a:r>
              <a:rPr lang="en-US" sz="2000" b="1" dirty="0" smtClean="0">
                <a:latin typeface="Courier New" pitchFamily="49" charset="0"/>
                <a:cs typeface="Courier New" pitchFamily="49" charset="0"/>
              </a:rPr>
              <a:t>, ARRAY_SIZE)</a:t>
            </a:r>
          </a:p>
        </p:txBody>
      </p:sp>
      <p:sp>
        <p:nvSpPr>
          <p:cNvPr id="10" name="Rectangle 3"/>
          <p:cNvSpPr txBox="1">
            <a:spLocks noChangeArrowheads="1"/>
          </p:cNvSpPr>
          <p:nvPr/>
        </p:nvSpPr>
        <p:spPr bwMode="auto">
          <a:xfrm>
            <a:off x="457200" y="4049153"/>
            <a:ext cx="8229600" cy="84864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914400" rtl="0" eaLnBrk="0" fontAlgn="base" latinLnBrk="0" hangingPunct="0">
              <a:lnSpc>
                <a:spcPct val="100000"/>
              </a:lnSpc>
              <a:spcBef>
                <a:spcPts val="600"/>
              </a:spcBef>
              <a:spcAft>
                <a:spcPts val="0"/>
              </a:spcAft>
              <a:buClr>
                <a:schemeClr val="bg2"/>
              </a:buClr>
              <a:buSzPct val="75000"/>
              <a:buFont typeface="Wingdings" pitchFamily="2" charset="2"/>
              <a:buChar char="n"/>
              <a:tabLst/>
              <a:defRPr/>
            </a:pPr>
            <a:r>
              <a:rPr kumimoji="0" lang="en-US" sz="2400" b="0" i="0" u="none" strike="noStrike" kern="0" cap="none" spc="0" normalizeH="0" baseline="0" noProof="0" dirty="0" smtClean="0">
                <a:ln>
                  <a:noFill/>
                </a:ln>
                <a:solidFill>
                  <a:schemeClr val="tx1"/>
                </a:solidFill>
                <a:effectLst/>
                <a:uLnTx/>
                <a:uFillTx/>
                <a:latin typeface="+mn-lt"/>
                <a:ea typeface="+mn-ea"/>
                <a:cs typeface="+mn-cs"/>
              </a:rPr>
              <a:t>The additional parameter </a:t>
            </a:r>
            <a:r>
              <a:rPr kumimoji="0" lang="en-US" sz="2400" b="0" i="0" u="none" strike="noStrike" kern="0" cap="none" spc="0" normalizeH="0" baseline="0" noProof="0" dirty="0" smtClean="0">
                <a:ln>
                  <a:noFill/>
                </a:ln>
                <a:solidFill>
                  <a:srgbClr val="006600"/>
                </a:solidFill>
                <a:effectLst/>
                <a:uLnTx/>
                <a:uFillTx/>
                <a:latin typeface="+mn-lt"/>
                <a:ea typeface="+mn-ea"/>
                <a:cs typeface="+mn-cs"/>
              </a:rPr>
              <a:t>0</a:t>
            </a:r>
            <a:r>
              <a:rPr kumimoji="0" lang="en-US" sz="2400" b="0" i="0" u="none" strike="noStrike" kern="0" cap="none" spc="0" normalizeH="0" baseline="0" noProof="0" dirty="0" smtClean="0">
                <a:ln>
                  <a:noFill/>
                </a:ln>
                <a:solidFill>
                  <a:schemeClr val="tx1"/>
                </a:solidFill>
                <a:effectLst/>
                <a:uLnTx/>
                <a:uFillTx/>
                <a:latin typeface="+mn-lt"/>
                <a:ea typeface="+mn-ea"/>
                <a:cs typeface="+mn-cs"/>
              </a:rPr>
              <a:t> seems like a redundant data from </a:t>
            </a:r>
            <a:r>
              <a:rPr lang="en-US" sz="2400" kern="0" dirty="0" smtClean="0">
                <a:latin typeface="+mn-lt"/>
                <a:cs typeface="+mn-cs"/>
              </a:rPr>
              <a:t>caller’s point of view.</a:t>
            </a:r>
            <a:endParaRPr kumimoji="0" lang="en-US" sz="2400" b="0" i="0" u="none" strike="noStrike" kern="0" cap="none" spc="0" normalizeH="0" baseline="0" noProof="0" dirty="0" smtClean="0">
              <a:ln>
                <a:noFill/>
              </a:ln>
              <a:solidFill>
                <a:schemeClr val="tx1"/>
              </a:solidFill>
              <a:effectLst/>
              <a:uLnTx/>
              <a:uFillTx/>
              <a:latin typeface="+mn-lt"/>
              <a:ea typeface="+mn-ea"/>
              <a:cs typeface="+mn-cs"/>
            </a:endParaRPr>
          </a:p>
        </p:txBody>
      </p:sp>
      <p:sp>
        <p:nvSpPr>
          <p:cNvPr id="3" name="Slide Number Placeholder 2"/>
          <p:cNvSpPr>
            <a:spLocks noGrp="1"/>
          </p:cNvSpPr>
          <p:nvPr>
            <p:ph type="sldNum" sz="quarter" idx="11"/>
          </p:nvPr>
        </p:nvSpPr>
        <p:spPr/>
        <p:txBody>
          <a:bodyPr/>
          <a:lstStyle/>
          <a:p>
            <a:pPr>
              <a:defRPr/>
            </a:pPr>
            <a:r>
              <a:rPr lang="en-US" smtClean="0"/>
              <a:t>Week11 - </a:t>
            </a:r>
            <a:fld id="{6E90ABC7-7044-4F1F-B273-92F595F59CFE}" type="slidenum">
              <a:rPr lang="en-US" smtClean="0"/>
              <a:pPr>
                <a:defRPr/>
              </a:pPr>
              <a:t>50</a:t>
            </a:fld>
            <a:endParaRPr lang="en-US" dirty="0"/>
          </a:p>
        </p:txBody>
      </p:sp>
      <p:sp>
        <p:nvSpPr>
          <p:cNvPr id="4" name="Footer Placeholder 3"/>
          <p:cNvSpPr>
            <a:spLocks noGrp="1"/>
          </p:cNvSpPr>
          <p:nvPr>
            <p:ph type="ftr" sz="quarter" idx="10"/>
          </p:nvPr>
        </p:nvSpPr>
        <p:spPr/>
        <p:txBody>
          <a:bodyPr/>
          <a:lstStyle/>
          <a:p>
            <a:pPr>
              <a:defRPr/>
            </a:pPr>
            <a:r>
              <a:rPr lang="en-US" smtClean="0"/>
              <a:t>CS1010 (AY2012/3 Semester 1)</a:t>
            </a:r>
            <a:endParaRPr lang="en-US" dirty="0"/>
          </a:p>
        </p:txBody>
      </p:sp>
    </p:spTree>
    <p:extLst>
      <p:ext uri="{BB962C8B-B14F-4D97-AF65-F5344CB8AC3E}">
        <p14:creationId xmlns:p14="http://schemas.microsoft.com/office/powerpoint/2010/main" val="17973477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dissolve">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8">
                                            <p:txEl>
                                              <p:pRg st="0" end="0"/>
                                            </p:txEl>
                                          </p:spTgt>
                                        </p:tgtEl>
                                        <p:attrNameLst>
                                          <p:attrName>style.visibility</p:attrName>
                                        </p:attrNameLst>
                                      </p:cBhvr>
                                      <p:to>
                                        <p:strVal val="visible"/>
                                      </p:to>
                                    </p:set>
                                    <p:animEffect transition="in" filter="dissolve">
                                      <p:cBhvr>
                                        <p:cTn id="12" dur="500"/>
                                        <p:tgtEl>
                                          <p:spTgt spid="8">
                                            <p:txEl>
                                              <p:pRg st="0" end="0"/>
                                            </p:txEl>
                                          </p:spTgt>
                                        </p:tgtEl>
                                      </p:cBhvr>
                                    </p:animEffect>
                                  </p:childTnLst>
                                </p:cTn>
                              </p:par>
                            </p:childTnLst>
                          </p:cTn>
                        </p:par>
                        <p:par>
                          <p:cTn id="13" fill="hold">
                            <p:stCondLst>
                              <p:cond delay="500"/>
                            </p:stCondLst>
                            <p:childTnLst>
                              <p:par>
                                <p:cTn id="14" presetID="9" presetClass="entr" presetSubtype="0" fill="hold" grpId="0" nodeType="afterEffect">
                                  <p:stCondLst>
                                    <p:cond delay="0"/>
                                  </p:stCondLst>
                                  <p:childTnLst>
                                    <p:set>
                                      <p:cBhvr>
                                        <p:cTn id="15" dur="1" fill="hold">
                                          <p:stCondLst>
                                            <p:cond delay="0"/>
                                          </p:stCondLst>
                                        </p:cTn>
                                        <p:tgtEl>
                                          <p:spTgt spid="9"/>
                                        </p:tgtEl>
                                        <p:attrNameLst>
                                          <p:attrName>style.visibility</p:attrName>
                                        </p:attrNameLst>
                                      </p:cBhvr>
                                      <p:to>
                                        <p:strVal val="visible"/>
                                      </p:to>
                                    </p:set>
                                    <p:animEffect transition="in" filter="dissolve">
                                      <p:cBhvr>
                                        <p:cTn id="16" dur="500"/>
                                        <p:tgtEl>
                                          <p:spTgt spid="9"/>
                                        </p:tgtEl>
                                      </p:cBhvr>
                                    </p:animEffect>
                                  </p:childTnLst>
                                </p:cTn>
                              </p:par>
                            </p:childTnLst>
                          </p:cTn>
                        </p:par>
                        <p:par>
                          <p:cTn id="17" fill="hold">
                            <p:stCondLst>
                              <p:cond delay="1000"/>
                            </p:stCondLst>
                            <p:childTnLst>
                              <p:par>
                                <p:cTn id="18" presetID="9" presetClass="entr" presetSubtype="0" fill="hold" grpId="0" nodeType="afterEffect">
                                  <p:stCondLst>
                                    <p:cond delay="0"/>
                                  </p:stCondLst>
                                  <p:childTnLst>
                                    <p:set>
                                      <p:cBhvr>
                                        <p:cTn id="19" dur="1" fill="hold">
                                          <p:stCondLst>
                                            <p:cond delay="0"/>
                                          </p:stCondLst>
                                        </p:cTn>
                                        <p:tgtEl>
                                          <p:spTgt spid="10">
                                            <p:txEl>
                                              <p:pRg st="0" end="0"/>
                                            </p:txEl>
                                          </p:spTgt>
                                        </p:tgtEl>
                                        <p:attrNameLst>
                                          <p:attrName>style.visibility</p:attrName>
                                        </p:attrNameLst>
                                      </p:cBhvr>
                                      <p:to>
                                        <p:strVal val="visible"/>
                                      </p:to>
                                    </p:set>
                                    <p:animEffect transition="in" filter="dissolve">
                                      <p:cBhvr>
                                        <p:cTn id="20" dur="500"/>
                                        <p:tgtEl>
                                          <p:spTgt spid="10">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build="p"/>
      <p:bldP spid="9" grpId="0" animBg="1"/>
      <p:bldP spid="10" grpId="0" build="p"/>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457200" y="457200"/>
            <a:ext cx="8229600" cy="892175"/>
          </a:xfrm>
        </p:spPr>
        <p:txBody>
          <a:bodyPr/>
          <a:lstStyle/>
          <a:p>
            <a:r>
              <a:rPr lang="en-US" sz="4000" dirty="0">
                <a:solidFill>
                  <a:srgbClr val="9933FF"/>
                </a:solidFill>
                <a:latin typeface="Garamond" pitchFamily="18" charset="0"/>
              </a:rPr>
              <a:t>7</a:t>
            </a:r>
            <a:r>
              <a:rPr lang="en-US" sz="4000" dirty="0" smtClean="0">
                <a:solidFill>
                  <a:srgbClr val="9933FF"/>
                </a:solidFill>
                <a:latin typeface="Garamond" pitchFamily="18" charset="0"/>
              </a:rPr>
              <a:t>. Auxiliary Function (3/3)</a:t>
            </a:r>
          </a:p>
        </p:txBody>
      </p:sp>
      <p:sp>
        <p:nvSpPr>
          <p:cNvPr id="40963" name="Rectangle 3"/>
          <p:cNvSpPr>
            <a:spLocks noGrp="1" noChangeArrowheads="1"/>
          </p:cNvSpPr>
          <p:nvPr>
            <p:ph type="body" idx="1"/>
          </p:nvPr>
        </p:nvSpPr>
        <p:spPr>
          <a:xfrm>
            <a:off x="457200" y="1449389"/>
            <a:ext cx="8229600" cy="559885"/>
          </a:xfrm>
        </p:spPr>
        <p:txBody>
          <a:bodyPr/>
          <a:lstStyle/>
          <a:p>
            <a:pPr>
              <a:spcBef>
                <a:spcPts val="600"/>
              </a:spcBef>
              <a:spcAft>
                <a:spcPts val="0"/>
              </a:spcAft>
            </a:pPr>
            <a:r>
              <a:rPr lang="en-US" sz="2000" dirty="0" smtClean="0"/>
              <a:t>Solution: Keep the calling part as:</a:t>
            </a:r>
          </a:p>
        </p:txBody>
      </p:sp>
      <p:sp>
        <p:nvSpPr>
          <p:cNvPr id="7" name="TextBox 6"/>
          <p:cNvSpPr txBox="1"/>
          <p:nvPr/>
        </p:nvSpPr>
        <p:spPr>
          <a:xfrm>
            <a:off x="1237128" y="1911617"/>
            <a:ext cx="6938683" cy="400110"/>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a:tabLst>
                <a:tab pos="363538" algn="l"/>
                <a:tab pos="714375" algn="l"/>
                <a:tab pos="1077913" algn="l"/>
              </a:tabLst>
              <a:defRPr/>
            </a:pPr>
            <a:r>
              <a:rPr lang="en-US" sz="2000" b="1" dirty="0" err="1" smtClean="0">
                <a:latin typeface="Courier New" pitchFamily="49" charset="0"/>
                <a:cs typeface="Courier New" pitchFamily="49" charset="0"/>
              </a:rPr>
              <a:t>countValue</a:t>
            </a:r>
            <a:r>
              <a:rPr lang="en-US" sz="2000" b="1" dirty="0" smtClean="0">
                <a:latin typeface="Courier New" pitchFamily="49" charset="0"/>
                <a:cs typeface="Courier New" pitchFamily="49" charset="0"/>
              </a:rPr>
              <a:t>(value, list, ARRAY_SIZE)</a:t>
            </a:r>
          </a:p>
        </p:txBody>
      </p:sp>
      <p:sp>
        <p:nvSpPr>
          <p:cNvPr id="11" name="Rectangle 3"/>
          <p:cNvSpPr txBox="1">
            <a:spLocks noChangeArrowheads="1"/>
          </p:cNvSpPr>
          <p:nvPr/>
        </p:nvSpPr>
        <p:spPr bwMode="auto">
          <a:xfrm>
            <a:off x="457200" y="3212431"/>
            <a:ext cx="8229600" cy="6376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914400" rtl="0" eaLnBrk="0" fontAlgn="base" latinLnBrk="0" hangingPunct="0">
              <a:lnSpc>
                <a:spcPct val="100000"/>
              </a:lnSpc>
              <a:spcBef>
                <a:spcPts val="600"/>
              </a:spcBef>
              <a:spcAft>
                <a:spcPts val="0"/>
              </a:spcAft>
              <a:buClr>
                <a:schemeClr val="bg2"/>
              </a:buClr>
              <a:buSzPct val="75000"/>
              <a:buFont typeface="Wingdings" pitchFamily="2" charset="2"/>
              <a:buChar char="n"/>
              <a:tabLst/>
              <a:defRPr/>
            </a:pPr>
            <a:r>
              <a:rPr lang="en-US" sz="2000" kern="0" dirty="0" smtClean="0">
                <a:latin typeface="+mn-lt"/>
                <a:cs typeface="+mn-cs"/>
              </a:rPr>
              <a:t>A</a:t>
            </a:r>
            <a:r>
              <a:rPr kumimoji="0" lang="en-US" sz="2000" b="0" i="0" u="none" strike="noStrike" kern="0" cap="none" spc="0" normalizeH="0" baseline="0" noProof="0" dirty="0" err="1" smtClean="0">
                <a:ln>
                  <a:noFill/>
                </a:ln>
                <a:solidFill>
                  <a:schemeClr val="tx1"/>
                </a:solidFill>
                <a:effectLst/>
                <a:uLnTx/>
                <a:uFillTx/>
                <a:latin typeface="+mn-lt"/>
                <a:ea typeface="+mn-ea"/>
                <a:cs typeface="+mn-cs"/>
              </a:rPr>
              <a:t>dd</a:t>
            </a:r>
            <a:r>
              <a:rPr kumimoji="0" lang="en-US" sz="2000" b="0" i="0" u="none" strike="noStrike" kern="0" cap="none" spc="0" normalizeH="0" baseline="0" noProof="0" dirty="0" smtClean="0">
                <a:ln>
                  <a:noFill/>
                </a:ln>
                <a:solidFill>
                  <a:schemeClr val="tx1"/>
                </a:solidFill>
                <a:effectLst/>
                <a:uLnTx/>
                <a:uFillTx/>
                <a:latin typeface="+mn-lt"/>
                <a:ea typeface="+mn-ea"/>
                <a:cs typeface="+mn-cs"/>
              </a:rPr>
              <a:t> a new function </a:t>
            </a:r>
            <a:r>
              <a:rPr kumimoji="0" lang="en-US" sz="2000" b="0" i="0" u="none" strike="noStrike" kern="0" cap="none" spc="0" normalizeH="0" baseline="0" noProof="0" dirty="0" err="1" smtClean="0">
                <a:ln>
                  <a:noFill/>
                </a:ln>
                <a:solidFill>
                  <a:srgbClr val="0000FF"/>
                </a:solidFill>
                <a:effectLst/>
                <a:uLnTx/>
                <a:uFillTx/>
                <a:latin typeface="+mn-lt"/>
                <a:ea typeface="+mn-ea"/>
                <a:cs typeface="+mn-cs"/>
              </a:rPr>
              <a:t>countValue</a:t>
            </a:r>
            <a:r>
              <a:rPr lang="en-US" sz="2000" kern="0" dirty="0" smtClean="0">
                <a:solidFill>
                  <a:srgbClr val="0000FF"/>
                </a:solidFill>
                <a:latin typeface="+mn-lt"/>
                <a:cs typeface="+mn-cs"/>
              </a:rPr>
              <a:t>()</a:t>
            </a:r>
            <a:r>
              <a:rPr lang="en-US" sz="2000" kern="0" dirty="0" smtClean="0">
                <a:latin typeface="+mn-lt"/>
                <a:cs typeface="+mn-cs"/>
              </a:rPr>
              <a:t> to act as a </a:t>
            </a:r>
            <a:r>
              <a:rPr lang="en-US" sz="2000" kern="0" dirty="0" smtClean="0">
                <a:solidFill>
                  <a:srgbClr val="C00000"/>
                </a:solidFill>
                <a:latin typeface="+mn-lt"/>
                <a:cs typeface="+mn-cs"/>
              </a:rPr>
              <a:t>driver function</a:t>
            </a:r>
            <a:r>
              <a:rPr lang="en-US" sz="2000" kern="0" dirty="0" smtClean="0">
                <a:latin typeface="+mn-lt"/>
                <a:cs typeface="+mn-cs"/>
              </a:rPr>
              <a:t>, as follows:</a:t>
            </a:r>
            <a:endParaRPr kumimoji="0" lang="en-US" sz="2000" b="0" i="0" u="none" strike="noStrike" kern="0" cap="none" spc="0" normalizeH="0" baseline="0" noProof="0" dirty="0" smtClean="0">
              <a:ln>
                <a:noFill/>
              </a:ln>
              <a:solidFill>
                <a:schemeClr val="tx1"/>
              </a:solidFill>
              <a:effectLst/>
              <a:uLnTx/>
              <a:uFillTx/>
              <a:latin typeface="+mn-lt"/>
              <a:ea typeface="+mn-ea"/>
              <a:cs typeface="+mn-cs"/>
            </a:endParaRPr>
          </a:p>
        </p:txBody>
      </p:sp>
      <p:sp>
        <p:nvSpPr>
          <p:cNvPr id="12" name="TextBox 11"/>
          <p:cNvSpPr txBox="1"/>
          <p:nvPr/>
        </p:nvSpPr>
        <p:spPr>
          <a:xfrm>
            <a:off x="786300" y="4023512"/>
            <a:ext cx="7981182" cy="1323439"/>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a:tabLst>
                <a:tab pos="363538" algn="l"/>
                <a:tab pos="714375" algn="l"/>
                <a:tab pos="1077913" algn="l"/>
              </a:tabLst>
              <a:defRPr/>
            </a:pPr>
            <a:r>
              <a:rPr lang="en-US" sz="2000" b="1" dirty="0" err="1" smtClean="0">
                <a:solidFill>
                  <a:srgbClr val="0000FF"/>
                </a:solidFill>
                <a:latin typeface="Courier New" pitchFamily="49" charset="0"/>
                <a:cs typeface="Courier New" pitchFamily="49" charset="0"/>
              </a:rPr>
              <a:t>int</a:t>
            </a:r>
            <a:r>
              <a:rPr lang="en-US" sz="2000" b="1" dirty="0" smtClean="0">
                <a:latin typeface="Courier New" pitchFamily="49" charset="0"/>
                <a:cs typeface="Courier New" pitchFamily="49" charset="0"/>
              </a:rPr>
              <a:t> </a:t>
            </a:r>
            <a:r>
              <a:rPr lang="en-US" sz="2000" b="1" dirty="0" err="1" smtClean="0">
                <a:latin typeface="Courier New" pitchFamily="49" charset="0"/>
                <a:cs typeface="Courier New" pitchFamily="49" charset="0"/>
              </a:rPr>
              <a:t>countValue</a:t>
            </a:r>
            <a:r>
              <a:rPr lang="en-US" sz="2000" b="1" dirty="0" smtClean="0">
                <a:latin typeface="Courier New" pitchFamily="49" charset="0"/>
                <a:cs typeface="Courier New" pitchFamily="49" charset="0"/>
              </a:rPr>
              <a:t>(</a:t>
            </a:r>
            <a:r>
              <a:rPr lang="en-US" sz="2000" b="1" dirty="0" err="1" smtClean="0">
                <a:solidFill>
                  <a:srgbClr val="0000FF"/>
                </a:solidFill>
                <a:latin typeface="Courier New" pitchFamily="49" charset="0"/>
                <a:cs typeface="Courier New" pitchFamily="49" charset="0"/>
              </a:rPr>
              <a:t>int</a:t>
            </a:r>
            <a:r>
              <a:rPr lang="en-US" sz="2000" b="1" dirty="0" smtClean="0">
                <a:latin typeface="Courier New" pitchFamily="49" charset="0"/>
                <a:cs typeface="Courier New" pitchFamily="49" charset="0"/>
              </a:rPr>
              <a:t> value, </a:t>
            </a:r>
            <a:r>
              <a:rPr lang="en-US" sz="2000" b="1" dirty="0" err="1" smtClean="0">
                <a:solidFill>
                  <a:srgbClr val="0000FF"/>
                </a:solidFill>
                <a:latin typeface="Courier New" pitchFamily="49" charset="0"/>
                <a:cs typeface="Courier New" pitchFamily="49" charset="0"/>
              </a:rPr>
              <a:t>int</a:t>
            </a:r>
            <a:r>
              <a:rPr lang="en-US" sz="2000" b="1" dirty="0" smtClean="0">
                <a:latin typeface="Courier New" pitchFamily="49" charset="0"/>
                <a:cs typeface="Courier New" pitchFamily="49" charset="0"/>
              </a:rPr>
              <a:t> </a:t>
            </a:r>
            <a:r>
              <a:rPr lang="en-US" sz="2000" b="1" dirty="0" err="1" smtClean="0">
                <a:latin typeface="Courier New" pitchFamily="49" charset="0"/>
                <a:cs typeface="Courier New" pitchFamily="49" charset="0"/>
              </a:rPr>
              <a:t>arr</a:t>
            </a:r>
            <a:r>
              <a:rPr lang="en-US" sz="2000" b="1" dirty="0" smtClean="0">
                <a:latin typeface="Courier New" pitchFamily="49" charset="0"/>
                <a:cs typeface="Courier New" pitchFamily="49" charset="0"/>
              </a:rPr>
              <a:t>[], </a:t>
            </a:r>
            <a:r>
              <a:rPr lang="en-US" sz="2000" b="1" dirty="0" err="1" smtClean="0">
                <a:solidFill>
                  <a:srgbClr val="0000FF"/>
                </a:solidFill>
                <a:latin typeface="Courier New" pitchFamily="49" charset="0"/>
                <a:cs typeface="Courier New" pitchFamily="49" charset="0"/>
              </a:rPr>
              <a:t>int</a:t>
            </a:r>
            <a:r>
              <a:rPr lang="en-US" sz="2000" b="1" dirty="0" smtClean="0">
                <a:latin typeface="Courier New" pitchFamily="49" charset="0"/>
                <a:cs typeface="Courier New" pitchFamily="49" charset="0"/>
              </a:rPr>
              <a:t> size) </a:t>
            </a:r>
          </a:p>
          <a:p>
            <a:pPr>
              <a:tabLst>
                <a:tab pos="363538" algn="l"/>
                <a:tab pos="714375" algn="l"/>
                <a:tab pos="1077913" algn="l"/>
              </a:tabLst>
              <a:defRPr/>
            </a:pPr>
            <a:r>
              <a:rPr lang="en-US" sz="2000" b="1" dirty="0" smtClean="0">
                <a:latin typeface="Courier New" pitchFamily="49" charset="0"/>
                <a:cs typeface="Courier New" pitchFamily="49" charset="0"/>
              </a:rPr>
              <a:t>{</a:t>
            </a:r>
          </a:p>
          <a:p>
            <a:pPr>
              <a:tabLst>
                <a:tab pos="363538" algn="l"/>
                <a:tab pos="714375" algn="l"/>
                <a:tab pos="1077913" algn="l"/>
              </a:tabLst>
              <a:defRPr/>
            </a:pPr>
            <a:r>
              <a:rPr lang="en-US" sz="2000" b="1" dirty="0" smtClean="0">
                <a:latin typeface="Courier New" pitchFamily="49" charset="0"/>
                <a:cs typeface="Courier New" pitchFamily="49" charset="0"/>
              </a:rPr>
              <a:t>	</a:t>
            </a:r>
            <a:r>
              <a:rPr lang="en-US" sz="2000" b="1" dirty="0" smtClean="0">
                <a:solidFill>
                  <a:srgbClr val="0000FF"/>
                </a:solidFill>
                <a:latin typeface="Courier New" pitchFamily="49" charset="0"/>
                <a:cs typeface="Courier New" pitchFamily="49" charset="0"/>
              </a:rPr>
              <a:t>return</a:t>
            </a:r>
            <a:r>
              <a:rPr lang="en-US" sz="2000" b="1" dirty="0" smtClean="0">
                <a:solidFill>
                  <a:schemeClr val="tx1"/>
                </a:solidFill>
                <a:latin typeface="Courier New" pitchFamily="49" charset="0"/>
                <a:cs typeface="Courier New" pitchFamily="49" charset="0"/>
              </a:rPr>
              <a:t> </a:t>
            </a:r>
            <a:r>
              <a:rPr lang="en-US" sz="2000" b="1" dirty="0" err="1" smtClean="0">
                <a:solidFill>
                  <a:schemeClr val="tx1"/>
                </a:solidFill>
                <a:latin typeface="Courier New" pitchFamily="49" charset="0"/>
                <a:cs typeface="Courier New" pitchFamily="49" charset="0"/>
              </a:rPr>
              <a:t>countValue_recur</a:t>
            </a:r>
            <a:r>
              <a:rPr lang="en-US" sz="2000" b="1" smtClean="0">
                <a:solidFill>
                  <a:schemeClr val="tx1"/>
                </a:solidFill>
                <a:latin typeface="Courier New" pitchFamily="49" charset="0"/>
                <a:cs typeface="Courier New" pitchFamily="49" charset="0"/>
              </a:rPr>
              <a:t>(value, </a:t>
            </a:r>
            <a:r>
              <a:rPr lang="en-US" sz="2000" b="1" dirty="0" err="1" smtClean="0">
                <a:solidFill>
                  <a:schemeClr val="tx1"/>
                </a:solidFill>
                <a:latin typeface="Courier New" pitchFamily="49" charset="0"/>
                <a:cs typeface="Courier New" pitchFamily="49" charset="0"/>
              </a:rPr>
              <a:t>arr</a:t>
            </a:r>
            <a:r>
              <a:rPr lang="en-US" sz="2000" b="1" dirty="0" smtClean="0">
                <a:solidFill>
                  <a:schemeClr val="tx1"/>
                </a:solidFill>
                <a:latin typeface="Courier New" pitchFamily="49" charset="0"/>
                <a:cs typeface="Courier New" pitchFamily="49" charset="0"/>
              </a:rPr>
              <a:t>, </a:t>
            </a:r>
            <a:r>
              <a:rPr lang="en-US" sz="2000" b="1" dirty="0" smtClean="0">
                <a:solidFill>
                  <a:srgbClr val="006600"/>
                </a:solidFill>
                <a:latin typeface="Courier New" pitchFamily="49" charset="0"/>
                <a:cs typeface="Courier New" pitchFamily="49" charset="0"/>
              </a:rPr>
              <a:t>0</a:t>
            </a:r>
            <a:r>
              <a:rPr lang="en-US" sz="2000" b="1" dirty="0" smtClean="0">
                <a:solidFill>
                  <a:schemeClr val="tx1"/>
                </a:solidFill>
                <a:latin typeface="Courier New" pitchFamily="49" charset="0"/>
                <a:cs typeface="Courier New" pitchFamily="49" charset="0"/>
              </a:rPr>
              <a:t>, size);</a:t>
            </a:r>
            <a:endParaRPr lang="en-US" sz="2000" b="1" dirty="0" smtClean="0">
              <a:latin typeface="Courier New" pitchFamily="49" charset="0"/>
              <a:cs typeface="Courier New" pitchFamily="49" charset="0"/>
            </a:endParaRPr>
          </a:p>
          <a:p>
            <a:pPr>
              <a:tabLst>
                <a:tab pos="363538" algn="l"/>
                <a:tab pos="714375" algn="l"/>
                <a:tab pos="1077913" algn="l"/>
              </a:tabLst>
              <a:defRPr/>
            </a:pPr>
            <a:r>
              <a:rPr lang="en-US" sz="2000" b="1" dirty="0" smtClean="0">
                <a:latin typeface="Courier New" pitchFamily="49" charset="0"/>
                <a:cs typeface="Courier New" pitchFamily="49" charset="0"/>
              </a:rPr>
              <a:t>}</a:t>
            </a:r>
            <a:endParaRPr lang="en-US" sz="2000" b="1" dirty="0">
              <a:latin typeface="Courier New" pitchFamily="49" charset="0"/>
              <a:cs typeface="Courier New" pitchFamily="49" charset="0"/>
            </a:endParaRPr>
          </a:p>
        </p:txBody>
      </p:sp>
      <p:sp>
        <p:nvSpPr>
          <p:cNvPr id="13" name="Rectangle 3"/>
          <p:cNvSpPr txBox="1">
            <a:spLocks noChangeArrowheads="1"/>
          </p:cNvSpPr>
          <p:nvPr/>
        </p:nvSpPr>
        <p:spPr bwMode="auto">
          <a:xfrm>
            <a:off x="486033" y="2458632"/>
            <a:ext cx="8229600" cy="8019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914400" rtl="0" eaLnBrk="0" fontAlgn="base" latinLnBrk="0" hangingPunct="0">
              <a:lnSpc>
                <a:spcPct val="100000"/>
              </a:lnSpc>
              <a:spcBef>
                <a:spcPts val="600"/>
              </a:spcBef>
              <a:spcAft>
                <a:spcPts val="0"/>
              </a:spcAft>
              <a:buClr>
                <a:schemeClr val="bg2"/>
              </a:buClr>
              <a:buSzPct val="75000"/>
              <a:buFont typeface="Wingdings" pitchFamily="2" charset="2"/>
              <a:buChar char="n"/>
              <a:tabLst/>
              <a:defRPr/>
            </a:pPr>
            <a:r>
              <a:rPr kumimoji="0" lang="en-US" sz="2000" b="0" i="0" u="none" strike="noStrike" kern="0" cap="none" spc="0" normalizeH="0" baseline="0" noProof="0" dirty="0" smtClean="0">
                <a:ln>
                  <a:noFill/>
                </a:ln>
                <a:solidFill>
                  <a:schemeClr val="tx1"/>
                </a:solidFill>
                <a:effectLst/>
                <a:uLnTx/>
                <a:uFillTx/>
                <a:latin typeface="+mn-lt"/>
                <a:ea typeface="+mn-ea"/>
                <a:cs typeface="+mn-cs"/>
              </a:rPr>
              <a:t>Rename</a:t>
            </a:r>
            <a:r>
              <a:rPr kumimoji="0" lang="en-US" sz="2000" b="0" i="0" u="none" strike="noStrike" kern="0" cap="none" spc="0" normalizeH="0" noProof="0" dirty="0" smtClean="0">
                <a:ln>
                  <a:noFill/>
                </a:ln>
                <a:solidFill>
                  <a:schemeClr val="tx1"/>
                </a:solidFill>
                <a:effectLst/>
                <a:uLnTx/>
                <a:uFillTx/>
                <a:latin typeface="+mn-lt"/>
                <a:ea typeface="+mn-ea"/>
                <a:cs typeface="+mn-cs"/>
              </a:rPr>
              <a:t> the original </a:t>
            </a:r>
            <a:r>
              <a:rPr kumimoji="0" lang="en-US" sz="2000" b="0" i="0" u="none" strike="noStrike" kern="0" cap="none" spc="0" normalizeH="0" noProof="0" dirty="0" err="1" smtClean="0">
                <a:ln>
                  <a:noFill/>
                </a:ln>
                <a:solidFill>
                  <a:srgbClr val="0000FF"/>
                </a:solidFill>
                <a:effectLst/>
                <a:uLnTx/>
                <a:uFillTx/>
                <a:latin typeface="+mn-lt"/>
                <a:ea typeface="+mn-ea"/>
                <a:cs typeface="+mn-cs"/>
              </a:rPr>
              <a:t>countValue</a:t>
            </a:r>
            <a:r>
              <a:rPr kumimoji="0" lang="en-US" sz="2000" b="0" i="0" u="none" strike="noStrike" kern="0" cap="none" spc="0" normalizeH="0" noProof="0" dirty="0" smtClean="0">
                <a:ln>
                  <a:noFill/>
                </a:ln>
                <a:solidFill>
                  <a:srgbClr val="0000FF"/>
                </a:solidFill>
                <a:effectLst/>
                <a:uLnTx/>
                <a:uFillTx/>
                <a:latin typeface="+mn-lt"/>
                <a:ea typeface="+mn-ea"/>
                <a:cs typeface="+mn-cs"/>
              </a:rPr>
              <a:t>()</a:t>
            </a:r>
            <a:r>
              <a:rPr kumimoji="0" lang="en-US" sz="2000" b="0" i="0" u="none" strike="noStrike" kern="0" cap="none" spc="0" normalizeH="0" noProof="0" dirty="0" smtClean="0">
                <a:ln>
                  <a:noFill/>
                </a:ln>
                <a:solidFill>
                  <a:schemeClr val="tx1"/>
                </a:solidFill>
                <a:effectLst/>
                <a:uLnTx/>
                <a:uFillTx/>
                <a:latin typeface="+mn-lt"/>
                <a:ea typeface="+mn-ea"/>
                <a:cs typeface="+mn-cs"/>
              </a:rPr>
              <a:t> function to </a:t>
            </a:r>
            <a:r>
              <a:rPr kumimoji="0" lang="en-US" sz="2000" b="0" i="0" u="none" strike="noStrike" kern="0" cap="none" spc="0" normalizeH="0" noProof="0" dirty="0" err="1" smtClean="0">
                <a:ln>
                  <a:noFill/>
                </a:ln>
                <a:solidFill>
                  <a:srgbClr val="0000FF"/>
                </a:solidFill>
                <a:effectLst/>
                <a:uLnTx/>
                <a:uFillTx/>
                <a:latin typeface="+mn-lt"/>
                <a:ea typeface="+mn-ea"/>
                <a:cs typeface="+mn-cs"/>
              </a:rPr>
              <a:t>countValue_recur</a:t>
            </a:r>
            <a:r>
              <a:rPr kumimoji="0" lang="en-US" sz="2000" b="0" i="0" u="none" strike="noStrike" kern="0" cap="none" spc="0" normalizeH="0" noProof="0" dirty="0" smtClean="0">
                <a:ln>
                  <a:noFill/>
                </a:ln>
                <a:solidFill>
                  <a:srgbClr val="0000FF"/>
                </a:solidFill>
                <a:effectLst/>
                <a:uLnTx/>
                <a:uFillTx/>
                <a:latin typeface="+mn-lt"/>
                <a:ea typeface="+mn-ea"/>
                <a:cs typeface="+mn-cs"/>
              </a:rPr>
              <a:t>()</a:t>
            </a:r>
            <a:r>
              <a:rPr kumimoji="0" lang="en-US" sz="2000" b="0" i="0" u="none" strike="noStrike" kern="0" cap="none" spc="0" normalizeH="0" noProof="0" dirty="0" smtClean="0">
                <a:ln>
                  <a:noFill/>
                </a:ln>
                <a:solidFill>
                  <a:schemeClr val="tx1"/>
                </a:solidFill>
                <a:effectLst/>
                <a:uLnTx/>
                <a:uFillTx/>
                <a:latin typeface="+mn-lt"/>
                <a:ea typeface="+mn-ea"/>
                <a:cs typeface="+mn-cs"/>
              </a:rPr>
              <a:t>. The recursive call inside should also be similarly renamed.</a:t>
            </a:r>
            <a:endParaRPr kumimoji="0" lang="en-US" sz="2000" b="0" i="0" u="none" strike="noStrike" kern="0" cap="none" spc="0" normalizeH="0" baseline="0" noProof="0" dirty="0" smtClean="0">
              <a:ln>
                <a:noFill/>
              </a:ln>
              <a:solidFill>
                <a:schemeClr val="tx1"/>
              </a:solidFill>
              <a:effectLst/>
              <a:uLnTx/>
              <a:uFillTx/>
              <a:latin typeface="+mn-lt"/>
              <a:ea typeface="+mn-ea"/>
              <a:cs typeface="+mn-cs"/>
            </a:endParaRPr>
          </a:p>
        </p:txBody>
      </p:sp>
      <p:sp>
        <p:nvSpPr>
          <p:cNvPr id="14" name="Rectangle 3"/>
          <p:cNvSpPr txBox="1">
            <a:spLocks noChangeArrowheads="1"/>
          </p:cNvSpPr>
          <p:nvPr/>
        </p:nvSpPr>
        <p:spPr bwMode="auto">
          <a:xfrm>
            <a:off x="457200" y="5482389"/>
            <a:ext cx="8229600" cy="6376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914400" rtl="0" eaLnBrk="0" fontAlgn="base" latinLnBrk="0" hangingPunct="0">
              <a:lnSpc>
                <a:spcPct val="100000"/>
              </a:lnSpc>
              <a:spcBef>
                <a:spcPts val="600"/>
              </a:spcBef>
              <a:spcAft>
                <a:spcPts val="0"/>
              </a:spcAft>
              <a:buClr>
                <a:schemeClr val="bg2"/>
              </a:buClr>
              <a:buSzPct val="75000"/>
              <a:buFont typeface="Wingdings" pitchFamily="2" charset="2"/>
              <a:buChar char="n"/>
              <a:tabLst/>
              <a:defRPr/>
            </a:pPr>
            <a:r>
              <a:rPr lang="en-US" sz="2000" kern="0" dirty="0" smtClean="0">
                <a:latin typeface="+mn-lt"/>
                <a:cs typeface="+mn-cs"/>
              </a:rPr>
              <a:t>See program </a:t>
            </a:r>
            <a:r>
              <a:rPr lang="en-US" sz="2000" kern="0" dirty="0" smtClean="0">
                <a:solidFill>
                  <a:srgbClr val="0000FF"/>
                </a:solidFill>
                <a:latin typeface="+mn-lt"/>
                <a:cs typeface="+mn-cs"/>
              </a:rPr>
              <a:t>Week11_countValue_auxiliary.c</a:t>
            </a:r>
            <a:r>
              <a:rPr lang="en-US" sz="2000" kern="0" dirty="0" smtClean="0">
                <a:latin typeface="+mn-lt"/>
                <a:cs typeface="+mn-cs"/>
              </a:rPr>
              <a:t> </a:t>
            </a:r>
            <a:endParaRPr kumimoji="0" lang="en-US" sz="2000" b="0" i="0" u="none" strike="noStrike" kern="0" cap="none" spc="0" normalizeH="0" baseline="0" noProof="0" dirty="0" smtClean="0">
              <a:ln>
                <a:noFill/>
              </a:ln>
              <a:solidFill>
                <a:schemeClr val="tx1"/>
              </a:solidFill>
              <a:effectLst/>
              <a:uLnTx/>
              <a:uFillTx/>
              <a:latin typeface="+mn-lt"/>
              <a:ea typeface="+mn-ea"/>
              <a:cs typeface="+mn-cs"/>
            </a:endParaRPr>
          </a:p>
        </p:txBody>
      </p:sp>
      <p:sp>
        <p:nvSpPr>
          <p:cNvPr id="3" name="Slide Number Placeholder 2"/>
          <p:cNvSpPr>
            <a:spLocks noGrp="1"/>
          </p:cNvSpPr>
          <p:nvPr>
            <p:ph type="sldNum" sz="quarter" idx="11"/>
          </p:nvPr>
        </p:nvSpPr>
        <p:spPr/>
        <p:txBody>
          <a:bodyPr/>
          <a:lstStyle/>
          <a:p>
            <a:pPr>
              <a:defRPr/>
            </a:pPr>
            <a:r>
              <a:rPr lang="en-US" smtClean="0"/>
              <a:t>Week11 - </a:t>
            </a:r>
            <a:fld id="{6E90ABC7-7044-4F1F-B273-92F595F59CFE}" type="slidenum">
              <a:rPr lang="en-US" smtClean="0"/>
              <a:pPr>
                <a:defRPr/>
              </a:pPr>
              <a:t>51</a:t>
            </a:fld>
            <a:endParaRPr lang="en-US" dirty="0"/>
          </a:p>
        </p:txBody>
      </p:sp>
      <p:sp>
        <p:nvSpPr>
          <p:cNvPr id="4" name="Footer Placeholder 3"/>
          <p:cNvSpPr>
            <a:spLocks noGrp="1"/>
          </p:cNvSpPr>
          <p:nvPr>
            <p:ph type="ftr" sz="quarter" idx="10"/>
          </p:nvPr>
        </p:nvSpPr>
        <p:spPr/>
        <p:txBody>
          <a:bodyPr/>
          <a:lstStyle/>
          <a:p>
            <a:pPr>
              <a:defRPr/>
            </a:pPr>
            <a:r>
              <a:rPr lang="en-US" smtClean="0"/>
              <a:t>CS1010 (AY2012/3 Semester 1)</a:t>
            </a:r>
            <a:endParaRPr lang="en-US" dirty="0"/>
          </a:p>
        </p:txBody>
      </p:sp>
    </p:spTree>
    <p:extLst>
      <p:ext uri="{BB962C8B-B14F-4D97-AF65-F5344CB8AC3E}">
        <p14:creationId xmlns:p14="http://schemas.microsoft.com/office/powerpoint/2010/main" val="322810922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dissolve">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3">
                                            <p:txEl>
                                              <p:pRg st="0" end="0"/>
                                            </p:txEl>
                                          </p:spTgt>
                                        </p:tgtEl>
                                        <p:attrNameLst>
                                          <p:attrName>style.visibility</p:attrName>
                                        </p:attrNameLst>
                                      </p:cBhvr>
                                      <p:to>
                                        <p:strVal val="visible"/>
                                      </p:to>
                                    </p:set>
                                    <p:animEffect transition="in" filter="dissolve">
                                      <p:cBhvr>
                                        <p:cTn id="12" dur="500"/>
                                        <p:tgtEl>
                                          <p:spTgt spid="1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1">
                                            <p:txEl>
                                              <p:pRg st="0" end="0"/>
                                            </p:txEl>
                                          </p:spTgt>
                                        </p:tgtEl>
                                        <p:attrNameLst>
                                          <p:attrName>style.visibility</p:attrName>
                                        </p:attrNameLst>
                                      </p:cBhvr>
                                      <p:to>
                                        <p:strVal val="visible"/>
                                      </p:to>
                                    </p:set>
                                    <p:animEffect transition="in" filter="dissolve">
                                      <p:cBhvr>
                                        <p:cTn id="17" dur="500"/>
                                        <p:tgtEl>
                                          <p:spTgt spid="11">
                                            <p:txEl>
                                              <p:pRg st="0" end="0"/>
                                            </p:txEl>
                                          </p:spTgt>
                                        </p:tgtEl>
                                      </p:cBhvr>
                                    </p:animEffect>
                                  </p:childTnLst>
                                </p:cTn>
                              </p:par>
                            </p:childTnLst>
                          </p:cTn>
                        </p:par>
                        <p:par>
                          <p:cTn id="18" fill="hold">
                            <p:stCondLst>
                              <p:cond delay="500"/>
                            </p:stCondLst>
                            <p:childTnLst>
                              <p:par>
                                <p:cTn id="19" presetID="9" presetClass="entr" presetSubtype="0" fill="hold" grpId="0" nodeType="afterEffect">
                                  <p:stCondLst>
                                    <p:cond delay="0"/>
                                  </p:stCondLst>
                                  <p:childTnLst>
                                    <p:set>
                                      <p:cBhvr>
                                        <p:cTn id="20" dur="1" fill="hold">
                                          <p:stCondLst>
                                            <p:cond delay="0"/>
                                          </p:stCondLst>
                                        </p:cTn>
                                        <p:tgtEl>
                                          <p:spTgt spid="12"/>
                                        </p:tgtEl>
                                        <p:attrNameLst>
                                          <p:attrName>style.visibility</p:attrName>
                                        </p:attrNameLst>
                                      </p:cBhvr>
                                      <p:to>
                                        <p:strVal val="visible"/>
                                      </p:to>
                                    </p:set>
                                    <p:animEffect transition="in" filter="dissolve">
                                      <p:cBhvr>
                                        <p:cTn id="21" dur="500"/>
                                        <p:tgtEl>
                                          <p:spTgt spid="12"/>
                                        </p:tgtEl>
                                      </p:cBhvr>
                                    </p:animEffect>
                                  </p:childTnLst>
                                </p:cTn>
                              </p:par>
                            </p:childTnLst>
                          </p:cTn>
                        </p:par>
                        <p:par>
                          <p:cTn id="22" fill="hold">
                            <p:stCondLst>
                              <p:cond delay="1000"/>
                            </p:stCondLst>
                            <p:childTnLst>
                              <p:par>
                                <p:cTn id="23" presetID="9" presetClass="entr" presetSubtype="0" fill="hold" grpId="0" nodeType="afterEffect">
                                  <p:stCondLst>
                                    <p:cond delay="0"/>
                                  </p:stCondLst>
                                  <p:childTnLst>
                                    <p:set>
                                      <p:cBhvr>
                                        <p:cTn id="24" dur="1" fill="hold">
                                          <p:stCondLst>
                                            <p:cond delay="0"/>
                                          </p:stCondLst>
                                        </p:cTn>
                                        <p:tgtEl>
                                          <p:spTgt spid="14">
                                            <p:txEl>
                                              <p:pRg st="0" end="0"/>
                                            </p:txEl>
                                          </p:spTgt>
                                        </p:tgtEl>
                                        <p:attrNameLst>
                                          <p:attrName>style.visibility</p:attrName>
                                        </p:attrNameLst>
                                      </p:cBhvr>
                                      <p:to>
                                        <p:strVal val="visible"/>
                                      </p:to>
                                    </p:set>
                                    <p:animEffect transition="in" filter="dissolve">
                                      <p:cBhvr>
                                        <p:cTn id="25" dur="500"/>
                                        <p:tgtEl>
                                          <p:spTgt spid="1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11" grpId="0" build="p"/>
      <p:bldP spid="12" grpId="0" animBg="1"/>
      <p:bldP spid="13" grpId="0" build="p"/>
      <p:bldP spid="14" grpId="0" build="p"/>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457200" y="457200"/>
            <a:ext cx="8229600" cy="892175"/>
          </a:xfrm>
        </p:spPr>
        <p:txBody>
          <a:bodyPr/>
          <a:lstStyle/>
          <a:p>
            <a:r>
              <a:rPr lang="en-US" sz="4000" dirty="0" smtClean="0">
                <a:solidFill>
                  <a:srgbClr val="9933FF"/>
                </a:solidFill>
                <a:latin typeface="Garamond" pitchFamily="18" charset="0"/>
              </a:rPr>
              <a:t>8. Types of Recursion (1/3)</a:t>
            </a:r>
          </a:p>
        </p:txBody>
      </p:sp>
      <p:sp>
        <p:nvSpPr>
          <p:cNvPr id="40963" name="Rectangle 3"/>
          <p:cNvSpPr>
            <a:spLocks noGrp="1" noChangeArrowheads="1"/>
          </p:cNvSpPr>
          <p:nvPr>
            <p:ph type="body" idx="1"/>
          </p:nvPr>
        </p:nvSpPr>
        <p:spPr>
          <a:xfrm>
            <a:off x="457200" y="1449388"/>
            <a:ext cx="8229600" cy="4851400"/>
          </a:xfrm>
        </p:spPr>
        <p:txBody>
          <a:bodyPr/>
          <a:lstStyle/>
          <a:p>
            <a:pPr>
              <a:spcAft>
                <a:spcPct val="10000"/>
              </a:spcAft>
            </a:pPr>
            <a:r>
              <a:rPr lang="en-US" sz="2800" dirty="0" smtClean="0"/>
              <a:t>Besides direct recursion (function A calls itself), there could be mutual or indirect recursion (we will not cover these in CS1010)</a:t>
            </a:r>
          </a:p>
          <a:p>
            <a:pPr lvl="1">
              <a:spcAft>
                <a:spcPct val="10000"/>
              </a:spcAft>
            </a:pPr>
            <a:r>
              <a:rPr lang="en-US" sz="2400" dirty="0" smtClean="0"/>
              <a:t>Examples: Function A calls function B, which calls function A; or function X calls function Y, which calls function Z, which calls function X.</a:t>
            </a:r>
          </a:p>
          <a:p>
            <a:pPr>
              <a:spcBef>
                <a:spcPts val="600"/>
              </a:spcBef>
            </a:pPr>
            <a:r>
              <a:rPr lang="en-US" sz="2800" dirty="0" smtClean="0"/>
              <a:t>Note that it is </a:t>
            </a:r>
            <a:r>
              <a:rPr lang="en-US" sz="2800" u="sng" dirty="0" smtClean="0"/>
              <a:t>not typical</a:t>
            </a:r>
            <a:r>
              <a:rPr lang="en-US" sz="2800" dirty="0" smtClean="0"/>
              <a:t> to write a recursive main() function.</a:t>
            </a:r>
          </a:p>
          <a:p>
            <a:pPr>
              <a:spcBef>
                <a:spcPts val="600"/>
              </a:spcBef>
            </a:pPr>
            <a:r>
              <a:rPr lang="en-US" sz="2800" dirty="0" smtClean="0"/>
              <a:t>One type of recursion is known as</a:t>
            </a:r>
            <a:r>
              <a:rPr lang="en-US" sz="2800" dirty="0" smtClean="0">
                <a:solidFill>
                  <a:srgbClr val="0000FF"/>
                </a:solidFill>
              </a:rPr>
              <a:t> tail recursion.</a:t>
            </a:r>
          </a:p>
          <a:p>
            <a:pPr lvl="1">
              <a:spcBef>
                <a:spcPts val="600"/>
              </a:spcBef>
            </a:pPr>
            <a:r>
              <a:rPr lang="en-US" sz="2400" dirty="0" smtClean="0"/>
              <a:t>Not covered in CS1010</a:t>
            </a:r>
          </a:p>
        </p:txBody>
      </p:sp>
      <p:sp>
        <p:nvSpPr>
          <p:cNvPr id="44037" name="Slide Number Placeholder 4"/>
          <p:cNvSpPr>
            <a:spLocks noGrp="1"/>
          </p:cNvSpPr>
          <p:nvPr>
            <p:ph type="sldNum" sz="quarter" idx="11"/>
          </p:nvPr>
        </p:nvSpPr>
        <p:spPr>
          <a:noFill/>
        </p:spPr>
        <p:txBody>
          <a:bodyPr/>
          <a:lstStyle/>
          <a:p>
            <a:r>
              <a:rPr lang="en-US" dirty="0" smtClean="0">
                <a:latin typeface="Arial" pitchFamily="34" charset="0"/>
                <a:cs typeface="Arial" pitchFamily="34" charset="0"/>
              </a:rPr>
              <a:t>Week11 - </a:t>
            </a:r>
            <a:fld id="{FEBB7EF8-91D4-4618-89A8-8CD482BB306C}" type="slidenum">
              <a:rPr lang="en-US" smtClean="0">
                <a:latin typeface="Arial" pitchFamily="34" charset="0"/>
                <a:cs typeface="Arial" pitchFamily="34" charset="0"/>
              </a:rPr>
              <a:pPr/>
              <a:t>52</a:t>
            </a:fld>
            <a:endParaRPr lang="en-US" dirty="0" smtClean="0">
              <a:latin typeface="Arial" pitchFamily="34" charset="0"/>
              <a:cs typeface="Arial" pitchFamily="34" charset="0"/>
            </a:endParaRPr>
          </a:p>
        </p:txBody>
      </p:sp>
      <p:sp>
        <p:nvSpPr>
          <p:cNvPr id="6" name="Footer Placeholder 6"/>
          <p:cNvSpPr>
            <a:spLocks noGrp="1"/>
          </p:cNvSpPr>
          <p:nvPr>
            <p:ph type="ftr" sz="quarter" idx="10"/>
          </p:nvPr>
        </p:nvSpPr>
        <p:spPr>
          <a:xfrm>
            <a:off x="457200" y="6248400"/>
            <a:ext cx="2895600" cy="457200"/>
          </a:xfrm>
          <a:noFill/>
        </p:spPr>
        <p:txBody>
          <a:bodyPr/>
          <a:lstStyle/>
          <a:p>
            <a:pPr algn="l"/>
            <a:r>
              <a:rPr lang="en-US" sz="1000" dirty="0" smtClean="0">
                <a:latin typeface="Arial" pitchFamily="34" charset="0"/>
                <a:cs typeface="Arial" pitchFamily="34" charset="0"/>
              </a:rPr>
              <a:t>CS1010 (AY2012/3 Semester 1)</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0963">
                                            <p:txEl>
                                              <p:pRg st="0" end="0"/>
                                            </p:txEl>
                                          </p:spTgt>
                                        </p:tgtEl>
                                        <p:attrNameLst>
                                          <p:attrName>style.visibility</p:attrName>
                                        </p:attrNameLst>
                                      </p:cBhvr>
                                      <p:to>
                                        <p:strVal val="visible"/>
                                      </p:to>
                                    </p:set>
                                    <p:animEffect transition="in" filter="dissolve">
                                      <p:cBhvr>
                                        <p:cTn id="7" dur="500"/>
                                        <p:tgtEl>
                                          <p:spTgt spid="40963">
                                            <p:txEl>
                                              <p:pRg st="0" end="0"/>
                                            </p:txEl>
                                          </p:spTgt>
                                        </p:tgtEl>
                                      </p:cBhvr>
                                    </p:animEffect>
                                  </p:childTnLst>
                                </p:cTn>
                              </p:par>
                              <p:par>
                                <p:cTn id="8" presetID="9" presetClass="entr" presetSubtype="0" fill="hold" grpId="0" nodeType="withEffect">
                                  <p:stCondLst>
                                    <p:cond delay="0"/>
                                  </p:stCondLst>
                                  <p:childTnLst>
                                    <p:set>
                                      <p:cBhvr>
                                        <p:cTn id="9" dur="1" fill="hold">
                                          <p:stCondLst>
                                            <p:cond delay="0"/>
                                          </p:stCondLst>
                                        </p:cTn>
                                        <p:tgtEl>
                                          <p:spTgt spid="40963">
                                            <p:txEl>
                                              <p:pRg st="1" end="1"/>
                                            </p:txEl>
                                          </p:spTgt>
                                        </p:tgtEl>
                                        <p:attrNameLst>
                                          <p:attrName>style.visibility</p:attrName>
                                        </p:attrNameLst>
                                      </p:cBhvr>
                                      <p:to>
                                        <p:strVal val="visible"/>
                                      </p:to>
                                    </p:set>
                                    <p:animEffect transition="in" filter="dissolve">
                                      <p:cBhvr>
                                        <p:cTn id="10" dur="500"/>
                                        <p:tgtEl>
                                          <p:spTgt spid="4096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9" presetClass="entr" presetSubtype="0" fill="hold" grpId="0" nodeType="clickEffect">
                                  <p:stCondLst>
                                    <p:cond delay="0"/>
                                  </p:stCondLst>
                                  <p:childTnLst>
                                    <p:set>
                                      <p:cBhvr>
                                        <p:cTn id="14" dur="1" fill="hold">
                                          <p:stCondLst>
                                            <p:cond delay="0"/>
                                          </p:stCondLst>
                                        </p:cTn>
                                        <p:tgtEl>
                                          <p:spTgt spid="40963">
                                            <p:txEl>
                                              <p:pRg st="2" end="2"/>
                                            </p:txEl>
                                          </p:spTgt>
                                        </p:tgtEl>
                                        <p:attrNameLst>
                                          <p:attrName>style.visibility</p:attrName>
                                        </p:attrNameLst>
                                      </p:cBhvr>
                                      <p:to>
                                        <p:strVal val="visible"/>
                                      </p:to>
                                    </p:set>
                                    <p:animEffect transition="in" filter="dissolve">
                                      <p:cBhvr>
                                        <p:cTn id="15" dur="500"/>
                                        <p:tgtEl>
                                          <p:spTgt spid="4096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9" presetClass="entr" presetSubtype="0" fill="hold" grpId="0" nodeType="clickEffect">
                                  <p:stCondLst>
                                    <p:cond delay="0"/>
                                  </p:stCondLst>
                                  <p:childTnLst>
                                    <p:set>
                                      <p:cBhvr>
                                        <p:cTn id="19" dur="1" fill="hold">
                                          <p:stCondLst>
                                            <p:cond delay="0"/>
                                          </p:stCondLst>
                                        </p:cTn>
                                        <p:tgtEl>
                                          <p:spTgt spid="40963">
                                            <p:txEl>
                                              <p:pRg st="3" end="3"/>
                                            </p:txEl>
                                          </p:spTgt>
                                        </p:tgtEl>
                                        <p:attrNameLst>
                                          <p:attrName>style.visibility</p:attrName>
                                        </p:attrNameLst>
                                      </p:cBhvr>
                                      <p:to>
                                        <p:strVal val="visible"/>
                                      </p:to>
                                    </p:set>
                                    <p:animEffect transition="in" filter="dissolve">
                                      <p:cBhvr>
                                        <p:cTn id="20" dur="500"/>
                                        <p:tgtEl>
                                          <p:spTgt spid="40963">
                                            <p:txEl>
                                              <p:pRg st="3" end="3"/>
                                            </p:txEl>
                                          </p:spTgt>
                                        </p:tgtEl>
                                      </p:cBhvr>
                                    </p:animEffect>
                                  </p:childTnLst>
                                </p:cTn>
                              </p:par>
                              <p:par>
                                <p:cTn id="21" presetID="9" presetClass="entr" presetSubtype="0" fill="hold" grpId="0" nodeType="withEffect">
                                  <p:stCondLst>
                                    <p:cond delay="0"/>
                                  </p:stCondLst>
                                  <p:childTnLst>
                                    <p:set>
                                      <p:cBhvr>
                                        <p:cTn id="22" dur="1" fill="hold">
                                          <p:stCondLst>
                                            <p:cond delay="0"/>
                                          </p:stCondLst>
                                        </p:cTn>
                                        <p:tgtEl>
                                          <p:spTgt spid="40963">
                                            <p:txEl>
                                              <p:pRg st="4" end="4"/>
                                            </p:txEl>
                                          </p:spTgt>
                                        </p:tgtEl>
                                        <p:attrNameLst>
                                          <p:attrName>style.visibility</p:attrName>
                                        </p:attrNameLst>
                                      </p:cBhvr>
                                      <p:to>
                                        <p:strVal val="visible"/>
                                      </p:to>
                                    </p:set>
                                    <p:animEffect transition="in" filter="dissolve">
                                      <p:cBhvr>
                                        <p:cTn id="23" dur="500"/>
                                        <p:tgtEl>
                                          <p:spTgt spid="4096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63" grpId="0" build="p"/>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457200" y="457200"/>
            <a:ext cx="8229600" cy="892175"/>
          </a:xfrm>
        </p:spPr>
        <p:txBody>
          <a:bodyPr/>
          <a:lstStyle/>
          <a:p>
            <a:r>
              <a:rPr lang="en-US" sz="4000" dirty="0" smtClean="0">
                <a:solidFill>
                  <a:srgbClr val="9933FF"/>
                </a:solidFill>
                <a:latin typeface="Garamond" pitchFamily="18" charset="0"/>
              </a:rPr>
              <a:t>8. Types of Recursion (2/3) (Optional)</a:t>
            </a:r>
          </a:p>
        </p:txBody>
      </p:sp>
      <p:sp>
        <p:nvSpPr>
          <p:cNvPr id="40963" name="Rectangle 3"/>
          <p:cNvSpPr>
            <a:spLocks noGrp="1" noChangeArrowheads="1"/>
          </p:cNvSpPr>
          <p:nvPr>
            <p:ph type="body" idx="1"/>
          </p:nvPr>
        </p:nvSpPr>
        <p:spPr>
          <a:xfrm>
            <a:off x="457200" y="1449388"/>
            <a:ext cx="8229600" cy="4851400"/>
          </a:xfrm>
        </p:spPr>
        <p:txBody>
          <a:bodyPr/>
          <a:lstStyle/>
          <a:p>
            <a:pPr>
              <a:spcBef>
                <a:spcPts val="600"/>
              </a:spcBef>
            </a:pPr>
            <a:r>
              <a:rPr lang="en-US" sz="2800" dirty="0" smtClean="0">
                <a:solidFill>
                  <a:srgbClr val="0000FF"/>
                </a:solidFill>
              </a:rPr>
              <a:t>Tail recursion </a:t>
            </a:r>
            <a:r>
              <a:rPr lang="en-US" sz="2800" dirty="0" smtClean="0"/>
              <a:t>is one in which the recursive call is the last operation in the code. </a:t>
            </a:r>
          </a:p>
          <a:p>
            <a:pPr lvl="1">
              <a:spcBef>
                <a:spcPts val="600"/>
              </a:spcBef>
              <a:buSzPct val="60000"/>
            </a:pPr>
            <a:r>
              <a:rPr lang="en-US" sz="2400" dirty="0" smtClean="0"/>
              <a:t>Which of the following are tail recursion and which are not?</a:t>
            </a:r>
          </a:p>
        </p:txBody>
      </p:sp>
      <p:sp>
        <p:nvSpPr>
          <p:cNvPr id="44037" name="Slide Number Placeholder 4"/>
          <p:cNvSpPr>
            <a:spLocks noGrp="1"/>
          </p:cNvSpPr>
          <p:nvPr>
            <p:ph type="sldNum" sz="quarter" idx="11"/>
          </p:nvPr>
        </p:nvSpPr>
        <p:spPr>
          <a:noFill/>
        </p:spPr>
        <p:txBody>
          <a:bodyPr/>
          <a:lstStyle/>
          <a:p>
            <a:r>
              <a:rPr lang="en-US" dirty="0" smtClean="0">
                <a:latin typeface="Arial" pitchFamily="34" charset="0"/>
                <a:cs typeface="Arial" pitchFamily="34" charset="0"/>
              </a:rPr>
              <a:t>Week11 - </a:t>
            </a:r>
            <a:fld id="{FEBB7EF8-91D4-4618-89A8-8CD482BB306C}" type="slidenum">
              <a:rPr lang="en-US" smtClean="0">
                <a:latin typeface="Arial" pitchFamily="34" charset="0"/>
                <a:cs typeface="Arial" pitchFamily="34" charset="0"/>
              </a:rPr>
              <a:pPr/>
              <a:t>53</a:t>
            </a:fld>
            <a:endParaRPr lang="en-US" dirty="0" smtClean="0">
              <a:latin typeface="Arial" pitchFamily="34" charset="0"/>
              <a:cs typeface="Arial" pitchFamily="34" charset="0"/>
            </a:endParaRPr>
          </a:p>
        </p:txBody>
      </p:sp>
      <p:sp>
        <p:nvSpPr>
          <p:cNvPr id="6" name="Text Box 4"/>
          <p:cNvSpPr txBox="1">
            <a:spLocks noChangeArrowheads="1"/>
          </p:cNvSpPr>
          <p:nvPr/>
        </p:nvSpPr>
        <p:spPr bwMode="auto">
          <a:xfrm>
            <a:off x="152400" y="6400800"/>
            <a:ext cx="304800" cy="201613"/>
          </a:xfrm>
          <a:prstGeom prst="rect">
            <a:avLst/>
          </a:prstGeom>
          <a:noFill/>
          <a:ln w="9525">
            <a:noFill/>
            <a:miter lim="800000"/>
            <a:headEnd/>
            <a:tailEnd/>
          </a:ln>
        </p:spPr>
        <p:txBody>
          <a:bodyPr lIns="9144" tIns="9144" rIns="9144" bIns="9144">
            <a:spAutoFit/>
          </a:bodyPr>
          <a:lstStyle/>
          <a:p>
            <a:pPr algn="ctr">
              <a:spcBef>
                <a:spcPct val="50000"/>
              </a:spcBef>
            </a:pPr>
            <a:r>
              <a:rPr lang="en-US" sz="1200">
                <a:sym typeface="Wingdings 2" pitchFamily="18" charset="2"/>
              </a:rPr>
              <a:t></a:t>
            </a:r>
          </a:p>
        </p:txBody>
      </p:sp>
      <p:sp>
        <p:nvSpPr>
          <p:cNvPr id="7" name="TextBox 6"/>
          <p:cNvSpPr txBox="1"/>
          <p:nvPr/>
        </p:nvSpPr>
        <p:spPr>
          <a:xfrm>
            <a:off x="493296" y="3236299"/>
            <a:ext cx="1973179" cy="523220"/>
          </a:xfrm>
          <a:prstGeom prst="rect">
            <a:avLst/>
          </a:prstGeom>
          <a:noFill/>
        </p:spPr>
        <p:txBody>
          <a:bodyPr wrap="square" rtlCol="0">
            <a:spAutoFit/>
          </a:bodyPr>
          <a:lstStyle/>
          <a:p>
            <a:r>
              <a:rPr lang="en-US" sz="2800" dirty="0" smtClean="0">
                <a:solidFill>
                  <a:srgbClr val="800000"/>
                </a:solidFill>
              </a:rPr>
              <a:t>factorial(n)</a:t>
            </a:r>
            <a:endParaRPr lang="en-SG" sz="2800" dirty="0">
              <a:solidFill>
                <a:srgbClr val="800000"/>
              </a:solidFill>
            </a:endParaRPr>
          </a:p>
        </p:txBody>
      </p:sp>
      <p:sp>
        <p:nvSpPr>
          <p:cNvPr id="8" name="TextBox 7"/>
          <p:cNvSpPr txBox="1"/>
          <p:nvPr/>
        </p:nvSpPr>
        <p:spPr>
          <a:xfrm>
            <a:off x="1010654" y="3825847"/>
            <a:ext cx="2145141" cy="534280"/>
          </a:xfrm>
          <a:prstGeom prst="rect">
            <a:avLst/>
          </a:prstGeom>
          <a:noFill/>
        </p:spPr>
        <p:txBody>
          <a:bodyPr wrap="square" rtlCol="0">
            <a:spAutoFit/>
          </a:bodyPr>
          <a:lstStyle/>
          <a:p>
            <a:r>
              <a:rPr lang="en-US" sz="2800" dirty="0" err="1" smtClean="0">
                <a:solidFill>
                  <a:srgbClr val="800000"/>
                </a:solidFill>
              </a:rPr>
              <a:t>fibonacci</a:t>
            </a:r>
            <a:r>
              <a:rPr lang="en-US" sz="2800" dirty="0" smtClean="0">
                <a:solidFill>
                  <a:srgbClr val="800000"/>
                </a:solidFill>
              </a:rPr>
              <a:t>(n)</a:t>
            </a:r>
            <a:endParaRPr lang="en-SG" sz="2800" dirty="0">
              <a:solidFill>
                <a:srgbClr val="800000"/>
              </a:solidFill>
            </a:endParaRPr>
          </a:p>
        </p:txBody>
      </p:sp>
      <p:sp>
        <p:nvSpPr>
          <p:cNvPr id="9" name="TextBox 8"/>
          <p:cNvSpPr txBox="1"/>
          <p:nvPr/>
        </p:nvSpPr>
        <p:spPr>
          <a:xfrm>
            <a:off x="1800728" y="4403363"/>
            <a:ext cx="1723058" cy="523220"/>
          </a:xfrm>
          <a:prstGeom prst="rect">
            <a:avLst/>
          </a:prstGeom>
          <a:noFill/>
        </p:spPr>
        <p:txBody>
          <a:bodyPr wrap="square" rtlCol="0">
            <a:spAutoFit/>
          </a:bodyPr>
          <a:lstStyle/>
          <a:p>
            <a:r>
              <a:rPr lang="en-US" sz="2800" dirty="0" err="1" smtClean="0">
                <a:solidFill>
                  <a:srgbClr val="800000"/>
                </a:solidFill>
              </a:rPr>
              <a:t>gcd</a:t>
            </a:r>
            <a:r>
              <a:rPr lang="en-US" sz="2800" dirty="0" smtClean="0">
                <a:solidFill>
                  <a:srgbClr val="800000"/>
                </a:solidFill>
              </a:rPr>
              <a:t>(a, b)</a:t>
            </a:r>
            <a:endParaRPr lang="en-SG" sz="2800" dirty="0">
              <a:solidFill>
                <a:srgbClr val="800000"/>
              </a:solidFill>
            </a:endParaRPr>
          </a:p>
        </p:txBody>
      </p:sp>
      <p:sp>
        <p:nvSpPr>
          <p:cNvPr id="10" name="TextBox 9"/>
          <p:cNvSpPr txBox="1"/>
          <p:nvPr/>
        </p:nvSpPr>
        <p:spPr>
          <a:xfrm>
            <a:off x="4303296" y="3236299"/>
            <a:ext cx="2175564" cy="543963"/>
          </a:xfrm>
          <a:prstGeom prst="rect">
            <a:avLst/>
          </a:prstGeom>
          <a:noFill/>
        </p:spPr>
        <p:txBody>
          <a:bodyPr wrap="square" rtlCol="0">
            <a:spAutoFit/>
          </a:bodyPr>
          <a:lstStyle/>
          <a:p>
            <a:r>
              <a:rPr lang="en-US" sz="2800" dirty="0" err="1" smtClean="0">
                <a:solidFill>
                  <a:srgbClr val="800000"/>
                </a:solidFill>
              </a:rPr>
              <a:t>mypow</a:t>
            </a:r>
            <a:r>
              <a:rPr lang="en-US" sz="2800" dirty="0" smtClean="0">
                <a:solidFill>
                  <a:srgbClr val="800000"/>
                </a:solidFill>
              </a:rPr>
              <a:t>(x, n)</a:t>
            </a:r>
            <a:endParaRPr lang="en-SG" sz="2800" dirty="0">
              <a:solidFill>
                <a:srgbClr val="800000"/>
              </a:solidFill>
            </a:endParaRPr>
          </a:p>
        </p:txBody>
      </p:sp>
      <p:sp>
        <p:nvSpPr>
          <p:cNvPr id="11" name="TextBox 10"/>
          <p:cNvSpPr txBox="1"/>
          <p:nvPr/>
        </p:nvSpPr>
        <p:spPr>
          <a:xfrm>
            <a:off x="5001127" y="3825847"/>
            <a:ext cx="2180258" cy="523220"/>
          </a:xfrm>
          <a:prstGeom prst="rect">
            <a:avLst/>
          </a:prstGeom>
          <a:noFill/>
        </p:spPr>
        <p:txBody>
          <a:bodyPr wrap="square" rtlCol="0">
            <a:spAutoFit/>
          </a:bodyPr>
          <a:lstStyle/>
          <a:p>
            <a:r>
              <a:rPr lang="en-US" sz="2800" dirty="0" err="1" smtClean="0">
                <a:solidFill>
                  <a:srgbClr val="800000"/>
                </a:solidFill>
              </a:rPr>
              <a:t>sumSq</a:t>
            </a:r>
            <a:r>
              <a:rPr lang="en-US" sz="2800" dirty="0" smtClean="0">
                <a:solidFill>
                  <a:srgbClr val="800000"/>
                </a:solidFill>
              </a:rPr>
              <a:t>(x, y)</a:t>
            </a:r>
            <a:endParaRPr lang="en-SG" sz="2800" dirty="0">
              <a:solidFill>
                <a:srgbClr val="800000"/>
              </a:solidFill>
            </a:endParaRPr>
          </a:p>
        </p:txBody>
      </p:sp>
      <p:sp>
        <p:nvSpPr>
          <p:cNvPr id="13" name="TextBox 12"/>
          <p:cNvSpPr txBox="1"/>
          <p:nvPr/>
        </p:nvSpPr>
        <p:spPr>
          <a:xfrm>
            <a:off x="2165685" y="3144057"/>
            <a:ext cx="697832" cy="707886"/>
          </a:xfrm>
          <a:prstGeom prst="rect">
            <a:avLst/>
          </a:prstGeom>
          <a:noFill/>
        </p:spPr>
        <p:txBody>
          <a:bodyPr wrap="square" rtlCol="0">
            <a:spAutoFit/>
          </a:bodyPr>
          <a:lstStyle/>
          <a:p>
            <a:pPr algn="ctr"/>
            <a:r>
              <a:rPr lang="en-SG" sz="4000" b="1" dirty="0" smtClean="0">
                <a:solidFill>
                  <a:srgbClr val="0000FF"/>
                </a:solidFill>
                <a:sym typeface="Wingdings 2"/>
              </a:rPr>
              <a:t></a:t>
            </a:r>
            <a:endParaRPr lang="en-SG" sz="4000" b="1" dirty="0">
              <a:solidFill>
                <a:srgbClr val="0000FF"/>
              </a:solidFill>
            </a:endParaRPr>
          </a:p>
        </p:txBody>
      </p:sp>
      <p:sp>
        <p:nvSpPr>
          <p:cNvPr id="14" name="TextBox 13"/>
          <p:cNvSpPr txBox="1"/>
          <p:nvPr/>
        </p:nvSpPr>
        <p:spPr>
          <a:xfrm>
            <a:off x="2931695" y="3729595"/>
            <a:ext cx="697832" cy="707886"/>
          </a:xfrm>
          <a:prstGeom prst="rect">
            <a:avLst/>
          </a:prstGeom>
          <a:noFill/>
        </p:spPr>
        <p:txBody>
          <a:bodyPr wrap="square" rtlCol="0">
            <a:spAutoFit/>
          </a:bodyPr>
          <a:lstStyle/>
          <a:p>
            <a:pPr algn="ctr"/>
            <a:r>
              <a:rPr lang="en-SG" sz="4000" b="1" dirty="0" smtClean="0">
                <a:solidFill>
                  <a:srgbClr val="0000FF"/>
                </a:solidFill>
                <a:sym typeface="Wingdings 2"/>
              </a:rPr>
              <a:t></a:t>
            </a:r>
            <a:endParaRPr lang="en-SG" sz="4000" b="1" dirty="0">
              <a:solidFill>
                <a:srgbClr val="0000FF"/>
              </a:solidFill>
            </a:endParaRPr>
          </a:p>
        </p:txBody>
      </p:sp>
      <p:sp>
        <p:nvSpPr>
          <p:cNvPr id="15" name="TextBox 14"/>
          <p:cNvSpPr txBox="1"/>
          <p:nvPr/>
        </p:nvSpPr>
        <p:spPr>
          <a:xfrm>
            <a:off x="3320717" y="4335184"/>
            <a:ext cx="697832" cy="707886"/>
          </a:xfrm>
          <a:prstGeom prst="rect">
            <a:avLst/>
          </a:prstGeom>
          <a:noFill/>
        </p:spPr>
        <p:txBody>
          <a:bodyPr wrap="square" rtlCol="0">
            <a:spAutoFit/>
          </a:bodyPr>
          <a:lstStyle/>
          <a:p>
            <a:pPr algn="ctr"/>
            <a:r>
              <a:rPr lang="en-SG" sz="4000" b="1" dirty="0" smtClean="0">
                <a:solidFill>
                  <a:srgbClr val="0000FF"/>
                </a:solidFill>
                <a:sym typeface="Wingdings 2"/>
              </a:rPr>
              <a:t></a:t>
            </a:r>
            <a:endParaRPr lang="en-SG" sz="4000" b="1" dirty="0">
              <a:solidFill>
                <a:srgbClr val="0000FF"/>
              </a:solidFill>
            </a:endParaRPr>
          </a:p>
        </p:txBody>
      </p:sp>
      <p:sp>
        <p:nvSpPr>
          <p:cNvPr id="16" name="TextBox 15"/>
          <p:cNvSpPr txBox="1"/>
          <p:nvPr/>
        </p:nvSpPr>
        <p:spPr>
          <a:xfrm>
            <a:off x="6360695" y="3140046"/>
            <a:ext cx="697832" cy="707886"/>
          </a:xfrm>
          <a:prstGeom prst="rect">
            <a:avLst/>
          </a:prstGeom>
          <a:noFill/>
        </p:spPr>
        <p:txBody>
          <a:bodyPr wrap="square" rtlCol="0">
            <a:spAutoFit/>
          </a:bodyPr>
          <a:lstStyle/>
          <a:p>
            <a:pPr algn="ctr"/>
            <a:r>
              <a:rPr lang="en-SG" sz="4000" b="1" dirty="0" smtClean="0">
                <a:solidFill>
                  <a:srgbClr val="0000FF"/>
                </a:solidFill>
                <a:sym typeface="Wingdings 2"/>
              </a:rPr>
              <a:t></a:t>
            </a:r>
            <a:endParaRPr lang="en-SG" sz="4000" b="1" dirty="0">
              <a:solidFill>
                <a:srgbClr val="0000FF"/>
              </a:solidFill>
            </a:endParaRPr>
          </a:p>
        </p:txBody>
      </p:sp>
      <p:sp>
        <p:nvSpPr>
          <p:cNvPr id="19" name="TextBox 18"/>
          <p:cNvSpPr txBox="1"/>
          <p:nvPr/>
        </p:nvSpPr>
        <p:spPr>
          <a:xfrm>
            <a:off x="6981446" y="3729595"/>
            <a:ext cx="697832" cy="707886"/>
          </a:xfrm>
          <a:prstGeom prst="rect">
            <a:avLst/>
          </a:prstGeom>
          <a:noFill/>
        </p:spPr>
        <p:txBody>
          <a:bodyPr wrap="square" rtlCol="0">
            <a:spAutoFit/>
          </a:bodyPr>
          <a:lstStyle/>
          <a:p>
            <a:pPr algn="ctr"/>
            <a:r>
              <a:rPr lang="en-SG" sz="4000" b="1" dirty="0" smtClean="0">
                <a:solidFill>
                  <a:srgbClr val="0000FF"/>
                </a:solidFill>
                <a:sym typeface="Wingdings 2"/>
              </a:rPr>
              <a:t></a:t>
            </a:r>
            <a:endParaRPr lang="en-SG" sz="4000" b="1" dirty="0">
              <a:solidFill>
                <a:srgbClr val="0000FF"/>
              </a:solidFill>
            </a:endParaRPr>
          </a:p>
        </p:txBody>
      </p:sp>
      <p:sp>
        <p:nvSpPr>
          <p:cNvPr id="17" name="Footer Placeholder 6"/>
          <p:cNvSpPr>
            <a:spLocks noGrp="1"/>
          </p:cNvSpPr>
          <p:nvPr>
            <p:ph type="ftr" sz="quarter" idx="10"/>
          </p:nvPr>
        </p:nvSpPr>
        <p:spPr>
          <a:xfrm>
            <a:off x="457200" y="6248400"/>
            <a:ext cx="2895600" cy="457200"/>
          </a:xfrm>
          <a:noFill/>
        </p:spPr>
        <p:txBody>
          <a:bodyPr/>
          <a:lstStyle/>
          <a:p>
            <a:pPr algn="l"/>
            <a:r>
              <a:rPr lang="en-US" sz="1000" dirty="0" smtClean="0">
                <a:latin typeface="Arial" pitchFamily="34" charset="0"/>
                <a:cs typeface="Arial" pitchFamily="34" charset="0"/>
              </a:rPr>
              <a:t>CS1010 (AY2012/3 Semester 1)</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0963">
                                            <p:txEl>
                                              <p:pRg st="0" end="0"/>
                                            </p:txEl>
                                          </p:spTgt>
                                        </p:tgtEl>
                                        <p:attrNameLst>
                                          <p:attrName>style.visibility</p:attrName>
                                        </p:attrNameLst>
                                      </p:cBhvr>
                                      <p:to>
                                        <p:strVal val="visible"/>
                                      </p:to>
                                    </p:set>
                                    <p:animEffect transition="in" filter="dissolve">
                                      <p:cBhvr>
                                        <p:cTn id="7" dur="500"/>
                                        <p:tgtEl>
                                          <p:spTgt spid="40963">
                                            <p:txEl>
                                              <p:pRg st="0" end="0"/>
                                            </p:txEl>
                                          </p:spTgt>
                                        </p:tgtEl>
                                      </p:cBhvr>
                                    </p:animEffect>
                                  </p:childTnLst>
                                </p:cTn>
                              </p:par>
                              <p:par>
                                <p:cTn id="8" presetID="9" presetClass="entr" presetSubtype="0" fill="hold" grpId="0" nodeType="withEffect">
                                  <p:stCondLst>
                                    <p:cond delay="0"/>
                                  </p:stCondLst>
                                  <p:childTnLst>
                                    <p:set>
                                      <p:cBhvr>
                                        <p:cTn id="9" dur="1" fill="hold">
                                          <p:stCondLst>
                                            <p:cond delay="0"/>
                                          </p:stCondLst>
                                        </p:cTn>
                                        <p:tgtEl>
                                          <p:spTgt spid="40963">
                                            <p:txEl>
                                              <p:pRg st="1" end="1"/>
                                            </p:txEl>
                                          </p:spTgt>
                                        </p:tgtEl>
                                        <p:attrNameLst>
                                          <p:attrName>style.visibility</p:attrName>
                                        </p:attrNameLst>
                                      </p:cBhvr>
                                      <p:to>
                                        <p:strVal val="visible"/>
                                      </p:to>
                                    </p:set>
                                    <p:animEffect transition="in" filter="dissolve">
                                      <p:cBhvr>
                                        <p:cTn id="10" dur="500"/>
                                        <p:tgtEl>
                                          <p:spTgt spid="4096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9"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dissolve">
                                      <p:cBhvr>
                                        <p:cTn id="15" dur="500"/>
                                        <p:tgtEl>
                                          <p:spTgt spid="7"/>
                                        </p:tgtEl>
                                      </p:cBhvr>
                                    </p:animEffect>
                                  </p:childTnLst>
                                </p:cTn>
                              </p:par>
                            </p:childTnLst>
                          </p:cTn>
                        </p:par>
                      </p:childTnLst>
                    </p:cTn>
                  </p:par>
                  <p:par>
                    <p:cTn id="16" fill="hold">
                      <p:stCondLst>
                        <p:cond delay="indefinite"/>
                      </p:stCondLst>
                      <p:childTnLst>
                        <p:par>
                          <p:cTn id="17" fill="hold">
                            <p:stCondLst>
                              <p:cond delay="0"/>
                            </p:stCondLst>
                            <p:childTnLst>
                              <p:par>
                                <p:cTn id="18" presetID="9" presetClass="entr" presetSubtype="0" fill="hold" grpId="0" nodeType="clickEffect">
                                  <p:stCondLst>
                                    <p:cond delay="0"/>
                                  </p:stCondLst>
                                  <p:childTnLst>
                                    <p:set>
                                      <p:cBhvr>
                                        <p:cTn id="19" dur="1" fill="hold">
                                          <p:stCondLst>
                                            <p:cond delay="0"/>
                                          </p:stCondLst>
                                        </p:cTn>
                                        <p:tgtEl>
                                          <p:spTgt spid="13"/>
                                        </p:tgtEl>
                                        <p:attrNameLst>
                                          <p:attrName>style.visibility</p:attrName>
                                        </p:attrNameLst>
                                      </p:cBhvr>
                                      <p:to>
                                        <p:strVal val="visible"/>
                                      </p:to>
                                    </p:set>
                                    <p:animEffect transition="in" filter="dissolve">
                                      <p:cBhvr>
                                        <p:cTn id="20" dur="500"/>
                                        <p:tgtEl>
                                          <p:spTgt spid="13"/>
                                        </p:tgtEl>
                                      </p:cBhvr>
                                    </p:animEffect>
                                  </p:childTnLst>
                                </p:cTn>
                              </p:par>
                            </p:childTnLst>
                          </p:cTn>
                        </p:par>
                      </p:childTnLst>
                    </p:cTn>
                  </p:par>
                  <p:par>
                    <p:cTn id="21" fill="hold">
                      <p:stCondLst>
                        <p:cond delay="indefinite"/>
                      </p:stCondLst>
                      <p:childTnLst>
                        <p:par>
                          <p:cTn id="22" fill="hold">
                            <p:stCondLst>
                              <p:cond delay="0"/>
                            </p:stCondLst>
                            <p:childTnLst>
                              <p:par>
                                <p:cTn id="23" presetID="9" presetClass="entr" presetSubtype="0"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animEffect transition="in" filter="dissolve">
                                      <p:cBhvr>
                                        <p:cTn id="25" dur="500"/>
                                        <p:tgtEl>
                                          <p:spTgt spid="8"/>
                                        </p:tgtEl>
                                      </p:cBhvr>
                                    </p:animEffect>
                                  </p:childTnLst>
                                </p:cTn>
                              </p:par>
                            </p:childTnLst>
                          </p:cTn>
                        </p:par>
                      </p:childTnLst>
                    </p:cTn>
                  </p:par>
                  <p:par>
                    <p:cTn id="26" fill="hold">
                      <p:stCondLst>
                        <p:cond delay="indefinite"/>
                      </p:stCondLst>
                      <p:childTnLst>
                        <p:par>
                          <p:cTn id="27" fill="hold">
                            <p:stCondLst>
                              <p:cond delay="0"/>
                            </p:stCondLst>
                            <p:childTnLst>
                              <p:par>
                                <p:cTn id="28" presetID="9" presetClass="entr" presetSubtype="0" fill="hold" grpId="0" nodeType="clickEffect">
                                  <p:stCondLst>
                                    <p:cond delay="0"/>
                                  </p:stCondLst>
                                  <p:childTnLst>
                                    <p:set>
                                      <p:cBhvr>
                                        <p:cTn id="29" dur="1" fill="hold">
                                          <p:stCondLst>
                                            <p:cond delay="0"/>
                                          </p:stCondLst>
                                        </p:cTn>
                                        <p:tgtEl>
                                          <p:spTgt spid="14"/>
                                        </p:tgtEl>
                                        <p:attrNameLst>
                                          <p:attrName>style.visibility</p:attrName>
                                        </p:attrNameLst>
                                      </p:cBhvr>
                                      <p:to>
                                        <p:strVal val="visible"/>
                                      </p:to>
                                    </p:set>
                                    <p:animEffect transition="in" filter="dissolve">
                                      <p:cBhvr>
                                        <p:cTn id="30" dur="500"/>
                                        <p:tgtEl>
                                          <p:spTgt spid="14"/>
                                        </p:tgtEl>
                                      </p:cBhvr>
                                    </p:animEffect>
                                  </p:childTnLst>
                                </p:cTn>
                              </p:par>
                            </p:childTnLst>
                          </p:cTn>
                        </p:par>
                      </p:childTnLst>
                    </p:cTn>
                  </p:par>
                  <p:par>
                    <p:cTn id="31" fill="hold">
                      <p:stCondLst>
                        <p:cond delay="indefinite"/>
                      </p:stCondLst>
                      <p:childTnLst>
                        <p:par>
                          <p:cTn id="32" fill="hold">
                            <p:stCondLst>
                              <p:cond delay="0"/>
                            </p:stCondLst>
                            <p:childTnLst>
                              <p:par>
                                <p:cTn id="33" presetID="9" presetClass="entr" presetSubtype="0" fill="hold" grpId="0" nodeType="clickEffect">
                                  <p:stCondLst>
                                    <p:cond delay="0"/>
                                  </p:stCondLst>
                                  <p:childTnLst>
                                    <p:set>
                                      <p:cBhvr>
                                        <p:cTn id="34" dur="1" fill="hold">
                                          <p:stCondLst>
                                            <p:cond delay="0"/>
                                          </p:stCondLst>
                                        </p:cTn>
                                        <p:tgtEl>
                                          <p:spTgt spid="9"/>
                                        </p:tgtEl>
                                        <p:attrNameLst>
                                          <p:attrName>style.visibility</p:attrName>
                                        </p:attrNameLst>
                                      </p:cBhvr>
                                      <p:to>
                                        <p:strVal val="visible"/>
                                      </p:to>
                                    </p:set>
                                    <p:animEffect transition="in" filter="dissolve">
                                      <p:cBhvr>
                                        <p:cTn id="35" dur="500"/>
                                        <p:tgtEl>
                                          <p:spTgt spid="9"/>
                                        </p:tgtEl>
                                      </p:cBhvr>
                                    </p:animEffect>
                                  </p:childTnLst>
                                </p:cTn>
                              </p:par>
                            </p:childTnLst>
                          </p:cTn>
                        </p:par>
                      </p:childTnLst>
                    </p:cTn>
                  </p:par>
                  <p:par>
                    <p:cTn id="36" fill="hold">
                      <p:stCondLst>
                        <p:cond delay="indefinite"/>
                      </p:stCondLst>
                      <p:childTnLst>
                        <p:par>
                          <p:cTn id="37" fill="hold">
                            <p:stCondLst>
                              <p:cond delay="0"/>
                            </p:stCondLst>
                            <p:childTnLst>
                              <p:par>
                                <p:cTn id="38" presetID="9" presetClass="entr" presetSubtype="0" fill="hold" grpId="0" nodeType="clickEffect">
                                  <p:stCondLst>
                                    <p:cond delay="0"/>
                                  </p:stCondLst>
                                  <p:childTnLst>
                                    <p:set>
                                      <p:cBhvr>
                                        <p:cTn id="39" dur="1" fill="hold">
                                          <p:stCondLst>
                                            <p:cond delay="0"/>
                                          </p:stCondLst>
                                        </p:cTn>
                                        <p:tgtEl>
                                          <p:spTgt spid="15"/>
                                        </p:tgtEl>
                                        <p:attrNameLst>
                                          <p:attrName>style.visibility</p:attrName>
                                        </p:attrNameLst>
                                      </p:cBhvr>
                                      <p:to>
                                        <p:strVal val="visible"/>
                                      </p:to>
                                    </p:set>
                                    <p:animEffect transition="in" filter="dissolve">
                                      <p:cBhvr>
                                        <p:cTn id="40" dur="500"/>
                                        <p:tgtEl>
                                          <p:spTgt spid="15"/>
                                        </p:tgtEl>
                                      </p:cBhvr>
                                    </p:animEffect>
                                  </p:childTnLst>
                                </p:cTn>
                              </p:par>
                            </p:childTnLst>
                          </p:cTn>
                        </p:par>
                      </p:childTnLst>
                    </p:cTn>
                  </p:par>
                  <p:par>
                    <p:cTn id="41" fill="hold">
                      <p:stCondLst>
                        <p:cond delay="indefinite"/>
                      </p:stCondLst>
                      <p:childTnLst>
                        <p:par>
                          <p:cTn id="42" fill="hold">
                            <p:stCondLst>
                              <p:cond delay="0"/>
                            </p:stCondLst>
                            <p:childTnLst>
                              <p:par>
                                <p:cTn id="43" presetID="9" presetClass="entr" presetSubtype="0" fill="hold" grpId="0" nodeType="clickEffect">
                                  <p:stCondLst>
                                    <p:cond delay="0"/>
                                  </p:stCondLst>
                                  <p:childTnLst>
                                    <p:set>
                                      <p:cBhvr>
                                        <p:cTn id="44" dur="1" fill="hold">
                                          <p:stCondLst>
                                            <p:cond delay="0"/>
                                          </p:stCondLst>
                                        </p:cTn>
                                        <p:tgtEl>
                                          <p:spTgt spid="10"/>
                                        </p:tgtEl>
                                        <p:attrNameLst>
                                          <p:attrName>style.visibility</p:attrName>
                                        </p:attrNameLst>
                                      </p:cBhvr>
                                      <p:to>
                                        <p:strVal val="visible"/>
                                      </p:to>
                                    </p:set>
                                    <p:animEffect transition="in" filter="dissolve">
                                      <p:cBhvr>
                                        <p:cTn id="45" dur="500"/>
                                        <p:tgtEl>
                                          <p:spTgt spid="10"/>
                                        </p:tgtEl>
                                      </p:cBhvr>
                                    </p:animEffect>
                                  </p:childTnLst>
                                </p:cTn>
                              </p:par>
                            </p:childTnLst>
                          </p:cTn>
                        </p:par>
                      </p:childTnLst>
                    </p:cTn>
                  </p:par>
                  <p:par>
                    <p:cTn id="46" fill="hold">
                      <p:stCondLst>
                        <p:cond delay="indefinite"/>
                      </p:stCondLst>
                      <p:childTnLst>
                        <p:par>
                          <p:cTn id="47" fill="hold">
                            <p:stCondLst>
                              <p:cond delay="0"/>
                            </p:stCondLst>
                            <p:childTnLst>
                              <p:par>
                                <p:cTn id="48" presetID="9" presetClass="entr" presetSubtype="0" fill="hold" grpId="0" nodeType="clickEffect">
                                  <p:stCondLst>
                                    <p:cond delay="0"/>
                                  </p:stCondLst>
                                  <p:childTnLst>
                                    <p:set>
                                      <p:cBhvr>
                                        <p:cTn id="49" dur="1" fill="hold">
                                          <p:stCondLst>
                                            <p:cond delay="0"/>
                                          </p:stCondLst>
                                        </p:cTn>
                                        <p:tgtEl>
                                          <p:spTgt spid="16"/>
                                        </p:tgtEl>
                                        <p:attrNameLst>
                                          <p:attrName>style.visibility</p:attrName>
                                        </p:attrNameLst>
                                      </p:cBhvr>
                                      <p:to>
                                        <p:strVal val="visible"/>
                                      </p:to>
                                    </p:set>
                                    <p:animEffect transition="in" filter="dissolve">
                                      <p:cBhvr>
                                        <p:cTn id="50" dur="500"/>
                                        <p:tgtEl>
                                          <p:spTgt spid="16"/>
                                        </p:tgtEl>
                                      </p:cBhvr>
                                    </p:animEffect>
                                  </p:childTnLst>
                                </p:cTn>
                              </p:par>
                            </p:childTnLst>
                          </p:cTn>
                        </p:par>
                      </p:childTnLst>
                    </p:cTn>
                  </p:par>
                  <p:par>
                    <p:cTn id="51" fill="hold">
                      <p:stCondLst>
                        <p:cond delay="indefinite"/>
                      </p:stCondLst>
                      <p:childTnLst>
                        <p:par>
                          <p:cTn id="52" fill="hold">
                            <p:stCondLst>
                              <p:cond delay="0"/>
                            </p:stCondLst>
                            <p:childTnLst>
                              <p:par>
                                <p:cTn id="53" presetID="9" presetClass="entr" presetSubtype="0" fill="hold" grpId="0" nodeType="clickEffect">
                                  <p:stCondLst>
                                    <p:cond delay="0"/>
                                  </p:stCondLst>
                                  <p:childTnLst>
                                    <p:set>
                                      <p:cBhvr>
                                        <p:cTn id="54" dur="1" fill="hold">
                                          <p:stCondLst>
                                            <p:cond delay="0"/>
                                          </p:stCondLst>
                                        </p:cTn>
                                        <p:tgtEl>
                                          <p:spTgt spid="11"/>
                                        </p:tgtEl>
                                        <p:attrNameLst>
                                          <p:attrName>style.visibility</p:attrName>
                                        </p:attrNameLst>
                                      </p:cBhvr>
                                      <p:to>
                                        <p:strVal val="visible"/>
                                      </p:to>
                                    </p:set>
                                    <p:animEffect transition="in" filter="dissolve">
                                      <p:cBhvr>
                                        <p:cTn id="55" dur="500"/>
                                        <p:tgtEl>
                                          <p:spTgt spid="11"/>
                                        </p:tgtEl>
                                      </p:cBhvr>
                                    </p:animEffect>
                                  </p:childTnLst>
                                </p:cTn>
                              </p:par>
                            </p:childTnLst>
                          </p:cTn>
                        </p:par>
                      </p:childTnLst>
                    </p:cTn>
                  </p:par>
                  <p:par>
                    <p:cTn id="56" fill="hold">
                      <p:stCondLst>
                        <p:cond delay="indefinite"/>
                      </p:stCondLst>
                      <p:childTnLst>
                        <p:par>
                          <p:cTn id="57" fill="hold">
                            <p:stCondLst>
                              <p:cond delay="0"/>
                            </p:stCondLst>
                            <p:childTnLst>
                              <p:par>
                                <p:cTn id="58" presetID="9" presetClass="entr" presetSubtype="0" fill="hold" grpId="0" nodeType="clickEffect">
                                  <p:stCondLst>
                                    <p:cond delay="0"/>
                                  </p:stCondLst>
                                  <p:childTnLst>
                                    <p:set>
                                      <p:cBhvr>
                                        <p:cTn id="59" dur="1" fill="hold">
                                          <p:stCondLst>
                                            <p:cond delay="0"/>
                                          </p:stCondLst>
                                        </p:cTn>
                                        <p:tgtEl>
                                          <p:spTgt spid="19"/>
                                        </p:tgtEl>
                                        <p:attrNameLst>
                                          <p:attrName>style.visibility</p:attrName>
                                        </p:attrNameLst>
                                      </p:cBhvr>
                                      <p:to>
                                        <p:strVal val="visible"/>
                                      </p:to>
                                    </p:set>
                                    <p:animEffect transition="in" filter="dissolve">
                                      <p:cBhvr>
                                        <p:cTn id="60"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63" grpId="0" build="p"/>
      <p:bldP spid="7" grpId="0"/>
      <p:bldP spid="8" grpId="0"/>
      <p:bldP spid="9" grpId="0"/>
      <p:bldP spid="10" grpId="0"/>
      <p:bldP spid="11" grpId="0"/>
      <p:bldP spid="13" grpId="0"/>
      <p:bldP spid="14" grpId="0"/>
      <p:bldP spid="15" grpId="0"/>
      <p:bldP spid="16" grpId="0"/>
      <p:bldP spid="19" grpId="0"/>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457200" y="457200"/>
            <a:ext cx="8229600" cy="892175"/>
          </a:xfrm>
        </p:spPr>
        <p:txBody>
          <a:bodyPr/>
          <a:lstStyle/>
          <a:p>
            <a:r>
              <a:rPr lang="en-US" sz="4000" dirty="0" smtClean="0">
                <a:solidFill>
                  <a:srgbClr val="9933FF"/>
                </a:solidFill>
                <a:latin typeface="Garamond" pitchFamily="18" charset="0"/>
              </a:rPr>
              <a:t>8. Types of Recursion (3/3) (Optional)</a:t>
            </a:r>
          </a:p>
        </p:txBody>
      </p:sp>
      <p:sp>
        <p:nvSpPr>
          <p:cNvPr id="40963" name="Rectangle 3"/>
          <p:cNvSpPr>
            <a:spLocks noGrp="1" noChangeArrowheads="1"/>
          </p:cNvSpPr>
          <p:nvPr>
            <p:ph type="body" idx="1"/>
          </p:nvPr>
        </p:nvSpPr>
        <p:spPr>
          <a:xfrm>
            <a:off x="457200" y="1313464"/>
            <a:ext cx="8229600" cy="599749"/>
          </a:xfrm>
        </p:spPr>
        <p:txBody>
          <a:bodyPr/>
          <a:lstStyle/>
          <a:p>
            <a:pPr>
              <a:spcBef>
                <a:spcPts val="600"/>
              </a:spcBef>
            </a:pPr>
            <a:r>
              <a:rPr lang="en-US" sz="2800" dirty="0" smtClean="0"/>
              <a:t>Rewriting </a:t>
            </a:r>
            <a:r>
              <a:rPr lang="en-US" sz="2800" dirty="0" smtClean="0">
                <a:solidFill>
                  <a:srgbClr val="0000FF"/>
                </a:solidFill>
              </a:rPr>
              <a:t>factorial() </a:t>
            </a:r>
            <a:r>
              <a:rPr lang="en-US" sz="2800" dirty="0" smtClean="0"/>
              <a:t>into a tail-recursive function.</a:t>
            </a:r>
            <a:endParaRPr lang="en-US" sz="2400" dirty="0" smtClean="0"/>
          </a:p>
        </p:txBody>
      </p:sp>
      <p:sp>
        <p:nvSpPr>
          <p:cNvPr id="44037" name="Slide Number Placeholder 4"/>
          <p:cNvSpPr>
            <a:spLocks noGrp="1"/>
          </p:cNvSpPr>
          <p:nvPr>
            <p:ph type="sldNum" sz="quarter" idx="11"/>
          </p:nvPr>
        </p:nvSpPr>
        <p:spPr>
          <a:noFill/>
        </p:spPr>
        <p:txBody>
          <a:bodyPr/>
          <a:lstStyle/>
          <a:p>
            <a:r>
              <a:rPr lang="en-US" dirty="0" smtClean="0">
                <a:latin typeface="Arial" pitchFamily="34" charset="0"/>
                <a:cs typeface="Arial" pitchFamily="34" charset="0"/>
              </a:rPr>
              <a:t>Week11 - </a:t>
            </a:r>
            <a:fld id="{FEBB7EF8-91D4-4618-89A8-8CD482BB306C}" type="slidenum">
              <a:rPr lang="en-US" smtClean="0">
                <a:latin typeface="Arial" pitchFamily="34" charset="0"/>
                <a:cs typeface="Arial" pitchFamily="34" charset="0"/>
              </a:rPr>
              <a:pPr/>
              <a:t>54</a:t>
            </a:fld>
            <a:endParaRPr lang="en-US" dirty="0" smtClean="0">
              <a:latin typeface="Arial" pitchFamily="34" charset="0"/>
              <a:cs typeface="Arial" pitchFamily="34" charset="0"/>
            </a:endParaRPr>
          </a:p>
        </p:txBody>
      </p:sp>
      <p:sp>
        <p:nvSpPr>
          <p:cNvPr id="6" name="Text Box 4"/>
          <p:cNvSpPr txBox="1">
            <a:spLocks noChangeArrowheads="1"/>
          </p:cNvSpPr>
          <p:nvPr/>
        </p:nvSpPr>
        <p:spPr bwMode="auto">
          <a:xfrm>
            <a:off x="152400" y="6400800"/>
            <a:ext cx="304800" cy="201613"/>
          </a:xfrm>
          <a:prstGeom prst="rect">
            <a:avLst/>
          </a:prstGeom>
          <a:noFill/>
          <a:ln w="9525">
            <a:noFill/>
            <a:miter lim="800000"/>
            <a:headEnd/>
            <a:tailEnd/>
          </a:ln>
        </p:spPr>
        <p:txBody>
          <a:bodyPr lIns="9144" tIns="9144" rIns="9144" bIns="9144">
            <a:spAutoFit/>
          </a:bodyPr>
          <a:lstStyle/>
          <a:p>
            <a:pPr algn="ctr">
              <a:spcBef>
                <a:spcPct val="50000"/>
              </a:spcBef>
            </a:pPr>
            <a:r>
              <a:rPr lang="en-US" sz="1200">
                <a:sym typeface="Wingdings 2" pitchFamily="18" charset="2"/>
              </a:rPr>
              <a:t></a:t>
            </a:r>
          </a:p>
        </p:txBody>
      </p:sp>
      <p:sp>
        <p:nvSpPr>
          <p:cNvPr id="18" name="TextBox 17"/>
          <p:cNvSpPr txBox="1"/>
          <p:nvPr/>
        </p:nvSpPr>
        <p:spPr>
          <a:xfrm>
            <a:off x="3558747" y="2032200"/>
            <a:ext cx="4875084" cy="1477328"/>
          </a:xfrm>
          <a:prstGeom prst="rect">
            <a:avLst/>
          </a:prstGeom>
          <a:solidFill>
            <a:srgbClr val="CCECFF"/>
          </a:solidFill>
          <a:effectLst>
            <a:outerShdw blurRad="50800" dist="38100" dir="2700000" algn="tl" rotWithShape="0">
              <a:prstClr val="black">
                <a:alpha val="40000"/>
              </a:prstClr>
            </a:outerShdw>
          </a:effectLst>
        </p:spPr>
        <p:style>
          <a:lnRef idx="2">
            <a:schemeClr val="accent2"/>
          </a:lnRef>
          <a:fillRef idx="1">
            <a:schemeClr val="lt1"/>
          </a:fillRef>
          <a:effectRef idx="0">
            <a:schemeClr val="accent2"/>
          </a:effectRef>
          <a:fontRef idx="minor">
            <a:schemeClr val="dk1"/>
          </a:fontRef>
        </p:style>
        <p:txBody>
          <a:bodyPr wrap="square" rtlCol="0">
            <a:spAutoFit/>
          </a:bodyPr>
          <a:lstStyle/>
          <a:p>
            <a:pPr>
              <a:tabLst>
                <a:tab pos="271463" algn="l"/>
                <a:tab pos="536575" algn="l"/>
                <a:tab pos="542925" algn="l"/>
              </a:tabLst>
            </a:pPr>
            <a:r>
              <a:rPr lang="en-US" b="1" dirty="0" err="1" smtClean="0">
                <a:solidFill>
                  <a:srgbClr val="0000FF"/>
                </a:solidFill>
                <a:latin typeface="Courier New" pitchFamily="49" charset="0"/>
                <a:cs typeface="Courier New" pitchFamily="49" charset="0"/>
              </a:rPr>
              <a:t>int</a:t>
            </a:r>
            <a:r>
              <a:rPr lang="en-US" b="1" dirty="0" smtClean="0">
                <a:latin typeface="Courier New" pitchFamily="49" charset="0"/>
                <a:cs typeface="Courier New" pitchFamily="49" charset="0"/>
              </a:rPr>
              <a:t> factorial(</a:t>
            </a:r>
            <a:r>
              <a:rPr lang="en-US" b="1" dirty="0" err="1" smtClean="0">
                <a:solidFill>
                  <a:srgbClr val="0000FF"/>
                </a:solidFill>
                <a:latin typeface="Courier New" pitchFamily="49" charset="0"/>
                <a:cs typeface="Courier New" pitchFamily="49" charset="0"/>
              </a:rPr>
              <a:t>int</a:t>
            </a:r>
            <a:r>
              <a:rPr lang="en-US" b="1" dirty="0" smtClean="0">
                <a:latin typeface="Courier New" pitchFamily="49" charset="0"/>
                <a:cs typeface="Courier New" pitchFamily="49" charset="0"/>
              </a:rPr>
              <a:t> n) </a:t>
            </a:r>
          </a:p>
          <a:p>
            <a:pPr>
              <a:tabLst>
                <a:tab pos="271463" algn="l"/>
                <a:tab pos="536575" algn="l"/>
                <a:tab pos="542925" algn="l"/>
              </a:tabLst>
            </a:pPr>
            <a:r>
              <a:rPr lang="en-US" b="1" dirty="0" smtClean="0">
                <a:latin typeface="Courier New" pitchFamily="49" charset="0"/>
                <a:cs typeface="Courier New" pitchFamily="49" charset="0"/>
              </a:rPr>
              <a:t>{</a:t>
            </a:r>
          </a:p>
          <a:p>
            <a:pPr>
              <a:tabLst>
                <a:tab pos="271463" algn="l"/>
                <a:tab pos="536575" algn="l"/>
                <a:tab pos="542925" algn="l"/>
              </a:tabLst>
            </a:pPr>
            <a:r>
              <a:rPr lang="en-US" b="1" dirty="0" smtClean="0">
                <a:latin typeface="Courier New" pitchFamily="49" charset="0"/>
                <a:cs typeface="Courier New" pitchFamily="49" charset="0"/>
              </a:rPr>
              <a:t>	</a:t>
            </a:r>
            <a:r>
              <a:rPr lang="en-US" b="1" dirty="0" smtClean="0">
                <a:solidFill>
                  <a:srgbClr val="0000FF"/>
                </a:solidFill>
                <a:latin typeface="Courier New" pitchFamily="49" charset="0"/>
                <a:cs typeface="Courier New" pitchFamily="49" charset="0"/>
              </a:rPr>
              <a:t>if</a:t>
            </a:r>
            <a:r>
              <a:rPr lang="en-US" b="1" dirty="0" smtClean="0">
                <a:latin typeface="Courier New" pitchFamily="49" charset="0"/>
                <a:cs typeface="Courier New" pitchFamily="49" charset="0"/>
              </a:rPr>
              <a:t> (n == </a:t>
            </a:r>
            <a:r>
              <a:rPr lang="en-US" b="1" dirty="0" smtClean="0">
                <a:solidFill>
                  <a:srgbClr val="006600"/>
                </a:solidFill>
                <a:latin typeface="Courier New" pitchFamily="49" charset="0"/>
                <a:cs typeface="Courier New" pitchFamily="49" charset="0"/>
              </a:rPr>
              <a:t>0</a:t>
            </a:r>
            <a:r>
              <a:rPr lang="en-US" b="1" dirty="0" smtClean="0">
                <a:latin typeface="Courier New" pitchFamily="49" charset="0"/>
                <a:cs typeface="Courier New" pitchFamily="49" charset="0"/>
              </a:rPr>
              <a:t>) </a:t>
            </a:r>
            <a:r>
              <a:rPr lang="en-US" b="1" dirty="0" smtClean="0">
                <a:solidFill>
                  <a:srgbClr val="0000FF"/>
                </a:solidFill>
                <a:latin typeface="Courier New" pitchFamily="49" charset="0"/>
                <a:cs typeface="Courier New" pitchFamily="49" charset="0"/>
              </a:rPr>
              <a:t>return</a:t>
            </a:r>
            <a:r>
              <a:rPr lang="en-US" b="1" dirty="0" smtClean="0">
                <a:latin typeface="Courier New" pitchFamily="49" charset="0"/>
                <a:cs typeface="Courier New" pitchFamily="49" charset="0"/>
              </a:rPr>
              <a:t> </a:t>
            </a:r>
            <a:r>
              <a:rPr lang="en-US" b="1" dirty="0" smtClean="0">
                <a:solidFill>
                  <a:srgbClr val="006600"/>
                </a:solidFill>
                <a:latin typeface="Courier New" pitchFamily="49" charset="0"/>
                <a:cs typeface="Courier New" pitchFamily="49" charset="0"/>
              </a:rPr>
              <a:t>1</a:t>
            </a:r>
            <a:r>
              <a:rPr lang="en-US" b="1" dirty="0" smtClean="0">
                <a:latin typeface="Courier New" pitchFamily="49" charset="0"/>
                <a:cs typeface="Courier New" pitchFamily="49" charset="0"/>
              </a:rPr>
              <a:t>;</a:t>
            </a:r>
          </a:p>
          <a:p>
            <a:pPr>
              <a:tabLst>
                <a:tab pos="271463" algn="l"/>
                <a:tab pos="536575" algn="l"/>
                <a:tab pos="542925" algn="l"/>
              </a:tabLst>
            </a:pPr>
            <a:r>
              <a:rPr lang="en-US" b="1" dirty="0" smtClean="0">
                <a:latin typeface="Courier New" pitchFamily="49" charset="0"/>
                <a:cs typeface="Courier New" pitchFamily="49" charset="0"/>
              </a:rPr>
              <a:t>	</a:t>
            </a:r>
            <a:r>
              <a:rPr lang="en-US" b="1" dirty="0" smtClean="0">
                <a:solidFill>
                  <a:srgbClr val="0000FF"/>
                </a:solidFill>
                <a:latin typeface="Courier New" pitchFamily="49" charset="0"/>
                <a:cs typeface="Courier New" pitchFamily="49" charset="0"/>
              </a:rPr>
              <a:t>else return</a:t>
            </a:r>
            <a:r>
              <a:rPr lang="en-US" b="1" dirty="0" smtClean="0">
                <a:latin typeface="Courier New" pitchFamily="49" charset="0"/>
                <a:cs typeface="Courier New" pitchFamily="49" charset="0"/>
              </a:rPr>
              <a:t> n * factorial(n-</a:t>
            </a:r>
            <a:r>
              <a:rPr lang="en-US" b="1" dirty="0" smtClean="0">
                <a:solidFill>
                  <a:srgbClr val="006600"/>
                </a:solidFill>
                <a:latin typeface="Courier New" pitchFamily="49" charset="0"/>
                <a:cs typeface="Courier New" pitchFamily="49" charset="0"/>
              </a:rPr>
              <a:t>1</a:t>
            </a:r>
            <a:r>
              <a:rPr lang="en-US" b="1" dirty="0" smtClean="0">
                <a:latin typeface="Courier New" pitchFamily="49" charset="0"/>
                <a:cs typeface="Courier New" pitchFamily="49" charset="0"/>
              </a:rPr>
              <a:t>);</a:t>
            </a:r>
          </a:p>
          <a:p>
            <a:pPr>
              <a:tabLst>
                <a:tab pos="271463" algn="l"/>
                <a:tab pos="536575" algn="l"/>
                <a:tab pos="542925" algn="l"/>
              </a:tabLst>
            </a:pPr>
            <a:r>
              <a:rPr lang="en-US" b="1" dirty="0" smtClean="0">
                <a:latin typeface="Courier New" pitchFamily="49" charset="0"/>
                <a:cs typeface="Courier New" pitchFamily="49" charset="0"/>
              </a:rPr>
              <a:t>}</a:t>
            </a:r>
          </a:p>
        </p:txBody>
      </p:sp>
      <p:sp>
        <p:nvSpPr>
          <p:cNvPr id="21" name="TextBox 20"/>
          <p:cNvSpPr txBox="1"/>
          <p:nvPr/>
        </p:nvSpPr>
        <p:spPr>
          <a:xfrm>
            <a:off x="672029" y="1959960"/>
            <a:ext cx="2602512" cy="707886"/>
          </a:xfrm>
          <a:prstGeom prst="rect">
            <a:avLst/>
          </a:prstGeom>
          <a:noFill/>
        </p:spPr>
        <p:txBody>
          <a:bodyPr wrap="square" rtlCol="0">
            <a:spAutoFit/>
          </a:bodyPr>
          <a:lstStyle/>
          <a:p>
            <a:r>
              <a:rPr lang="en-US" sz="2000" dirty="0" smtClean="0"/>
              <a:t>Original (non-tail-recursive):</a:t>
            </a:r>
            <a:endParaRPr lang="en-SG" sz="2000" dirty="0"/>
          </a:p>
        </p:txBody>
      </p:sp>
      <p:sp>
        <p:nvSpPr>
          <p:cNvPr id="22" name="TextBox 21"/>
          <p:cNvSpPr txBox="1"/>
          <p:nvPr/>
        </p:nvSpPr>
        <p:spPr>
          <a:xfrm>
            <a:off x="672029" y="3264070"/>
            <a:ext cx="2082188" cy="400110"/>
          </a:xfrm>
          <a:prstGeom prst="rect">
            <a:avLst/>
          </a:prstGeom>
          <a:noFill/>
        </p:spPr>
        <p:txBody>
          <a:bodyPr wrap="square" rtlCol="0">
            <a:spAutoFit/>
          </a:bodyPr>
          <a:lstStyle/>
          <a:p>
            <a:r>
              <a:rPr lang="en-US" sz="2000" dirty="0" smtClean="0"/>
              <a:t>Tail-recursive:</a:t>
            </a:r>
            <a:endParaRPr lang="en-SG" sz="2000" dirty="0"/>
          </a:p>
        </p:txBody>
      </p:sp>
      <p:sp>
        <p:nvSpPr>
          <p:cNvPr id="23" name="TextBox 22"/>
          <p:cNvSpPr txBox="1"/>
          <p:nvPr/>
        </p:nvSpPr>
        <p:spPr>
          <a:xfrm>
            <a:off x="1050325" y="3659372"/>
            <a:ext cx="4897663" cy="1200329"/>
          </a:xfrm>
          <a:prstGeom prst="rect">
            <a:avLst/>
          </a:prstGeom>
          <a:solidFill>
            <a:srgbClr val="FFFF99"/>
          </a:solidFill>
          <a:effectLst>
            <a:outerShdw blurRad="50800" dist="38100" dir="2700000" algn="tl" rotWithShape="0">
              <a:prstClr val="black">
                <a:alpha val="40000"/>
              </a:prstClr>
            </a:outerShdw>
          </a:effectLst>
        </p:spPr>
        <p:style>
          <a:lnRef idx="2">
            <a:schemeClr val="accent2"/>
          </a:lnRef>
          <a:fillRef idx="1">
            <a:schemeClr val="lt1"/>
          </a:fillRef>
          <a:effectRef idx="0">
            <a:schemeClr val="accent2"/>
          </a:effectRef>
          <a:fontRef idx="minor">
            <a:schemeClr val="dk1"/>
          </a:fontRef>
        </p:style>
        <p:txBody>
          <a:bodyPr wrap="square" rtlCol="0">
            <a:spAutoFit/>
          </a:bodyPr>
          <a:lstStyle/>
          <a:p>
            <a:pPr>
              <a:tabLst>
                <a:tab pos="271463" algn="l"/>
                <a:tab pos="536575" algn="l"/>
                <a:tab pos="542925" algn="l"/>
              </a:tabLst>
            </a:pPr>
            <a:r>
              <a:rPr lang="en-US" b="1" dirty="0" err="1" smtClean="0">
                <a:solidFill>
                  <a:srgbClr val="0000FF"/>
                </a:solidFill>
                <a:latin typeface="Courier New" pitchFamily="49" charset="0"/>
                <a:cs typeface="Courier New" pitchFamily="49" charset="0"/>
              </a:rPr>
              <a:t>int</a:t>
            </a:r>
            <a:r>
              <a:rPr lang="en-US" b="1" dirty="0" smtClean="0">
                <a:latin typeface="Courier New" pitchFamily="49" charset="0"/>
                <a:cs typeface="Courier New" pitchFamily="49" charset="0"/>
              </a:rPr>
              <a:t> factorial(</a:t>
            </a:r>
            <a:r>
              <a:rPr lang="en-US" b="1" dirty="0" err="1" smtClean="0">
                <a:solidFill>
                  <a:srgbClr val="0000FF"/>
                </a:solidFill>
                <a:latin typeface="Courier New" pitchFamily="49" charset="0"/>
                <a:cs typeface="Courier New" pitchFamily="49" charset="0"/>
              </a:rPr>
              <a:t>int</a:t>
            </a:r>
            <a:r>
              <a:rPr lang="en-US" b="1" dirty="0" smtClean="0">
                <a:latin typeface="Courier New" pitchFamily="49" charset="0"/>
                <a:cs typeface="Courier New" pitchFamily="49" charset="0"/>
              </a:rPr>
              <a:t> n) </a:t>
            </a:r>
          </a:p>
          <a:p>
            <a:pPr>
              <a:tabLst>
                <a:tab pos="271463" algn="l"/>
                <a:tab pos="536575" algn="l"/>
                <a:tab pos="542925" algn="l"/>
              </a:tabLst>
            </a:pPr>
            <a:r>
              <a:rPr lang="en-US" b="1" dirty="0" smtClean="0">
                <a:latin typeface="Courier New" pitchFamily="49" charset="0"/>
                <a:cs typeface="Courier New" pitchFamily="49" charset="0"/>
              </a:rPr>
              <a:t>{</a:t>
            </a:r>
          </a:p>
          <a:p>
            <a:pPr>
              <a:tabLst>
                <a:tab pos="271463" algn="l"/>
                <a:tab pos="536575" algn="l"/>
                <a:tab pos="542925" algn="l"/>
              </a:tabLst>
            </a:pPr>
            <a:r>
              <a:rPr lang="en-US" b="1" dirty="0" smtClean="0">
                <a:latin typeface="Courier New" pitchFamily="49" charset="0"/>
                <a:cs typeface="Courier New" pitchFamily="49" charset="0"/>
              </a:rPr>
              <a:t>	</a:t>
            </a:r>
            <a:r>
              <a:rPr lang="en-US" b="1" dirty="0" smtClean="0">
                <a:solidFill>
                  <a:srgbClr val="0000FF"/>
                </a:solidFill>
                <a:latin typeface="Courier New" pitchFamily="49" charset="0"/>
                <a:cs typeface="Courier New" pitchFamily="49" charset="0"/>
              </a:rPr>
              <a:t>return</a:t>
            </a:r>
            <a:r>
              <a:rPr lang="en-US" b="1" dirty="0" smtClean="0">
                <a:latin typeface="Courier New" pitchFamily="49" charset="0"/>
                <a:cs typeface="Courier New" pitchFamily="49" charset="0"/>
              </a:rPr>
              <a:t> </a:t>
            </a:r>
            <a:r>
              <a:rPr lang="en-US" b="1" dirty="0" err="1" smtClean="0">
                <a:latin typeface="Courier New" pitchFamily="49" charset="0"/>
                <a:cs typeface="Courier New" pitchFamily="49" charset="0"/>
              </a:rPr>
              <a:t>f_tail_recur</a:t>
            </a:r>
            <a:r>
              <a:rPr lang="en-US" b="1" dirty="0" smtClean="0">
                <a:latin typeface="Courier New" pitchFamily="49" charset="0"/>
                <a:cs typeface="Courier New" pitchFamily="49" charset="0"/>
              </a:rPr>
              <a:t>(n, </a:t>
            </a:r>
            <a:r>
              <a:rPr lang="en-US" b="1" dirty="0" smtClean="0">
                <a:solidFill>
                  <a:srgbClr val="006600"/>
                </a:solidFill>
                <a:latin typeface="Courier New" pitchFamily="49" charset="0"/>
                <a:cs typeface="Courier New" pitchFamily="49" charset="0"/>
              </a:rPr>
              <a:t>1</a:t>
            </a:r>
            <a:r>
              <a:rPr lang="en-US" b="1" dirty="0" smtClean="0">
                <a:latin typeface="Courier New" pitchFamily="49" charset="0"/>
                <a:cs typeface="Courier New" pitchFamily="49" charset="0"/>
              </a:rPr>
              <a:t>);</a:t>
            </a:r>
          </a:p>
          <a:p>
            <a:pPr>
              <a:tabLst>
                <a:tab pos="271463" algn="l"/>
                <a:tab pos="536575" algn="l"/>
                <a:tab pos="542925" algn="l"/>
              </a:tabLst>
            </a:pPr>
            <a:r>
              <a:rPr lang="en-US" b="1" dirty="0" smtClean="0">
                <a:latin typeface="Courier New" pitchFamily="49" charset="0"/>
                <a:cs typeface="Courier New" pitchFamily="49" charset="0"/>
              </a:rPr>
              <a:t>}</a:t>
            </a:r>
          </a:p>
        </p:txBody>
      </p:sp>
      <p:sp>
        <p:nvSpPr>
          <p:cNvPr id="24" name="TextBox 23"/>
          <p:cNvSpPr txBox="1"/>
          <p:nvPr/>
        </p:nvSpPr>
        <p:spPr>
          <a:xfrm>
            <a:off x="2088292" y="4689103"/>
            <a:ext cx="6685005" cy="1477328"/>
          </a:xfrm>
          <a:prstGeom prst="rect">
            <a:avLst/>
          </a:prstGeom>
          <a:solidFill>
            <a:srgbClr val="FFCCCC"/>
          </a:solidFill>
          <a:effectLst>
            <a:outerShdw blurRad="50800" dist="38100" dir="2700000" algn="tl" rotWithShape="0">
              <a:prstClr val="black">
                <a:alpha val="40000"/>
              </a:prstClr>
            </a:outerShdw>
          </a:effectLst>
        </p:spPr>
        <p:style>
          <a:lnRef idx="2">
            <a:schemeClr val="accent2"/>
          </a:lnRef>
          <a:fillRef idx="1">
            <a:schemeClr val="lt1"/>
          </a:fillRef>
          <a:effectRef idx="0">
            <a:schemeClr val="accent2"/>
          </a:effectRef>
          <a:fontRef idx="minor">
            <a:schemeClr val="dk1"/>
          </a:fontRef>
        </p:style>
        <p:txBody>
          <a:bodyPr wrap="square" rtlCol="0">
            <a:spAutoFit/>
          </a:bodyPr>
          <a:lstStyle/>
          <a:p>
            <a:pPr>
              <a:tabLst>
                <a:tab pos="271463" algn="l"/>
                <a:tab pos="536575" algn="l"/>
                <a:tab pos="542925" algn="l"/>
              </a:tabLst>
            </a:pPr>
            <a:r>
              <a:rPr lang="en-US" b="1" dirty="0" err="1" smtClean="0">
                <a:solidFill>
                  <a:srgbClr val="0000FF"/>
                </a:solidFill>
                <a:latin typeface="Courier New" pitchFamily="49" charset="0"/>
                <a:cs typeface="Courier New" pitchFamily="49" charset="0"/>
              </a:rPr>
              <a:t>int</a:t>
            </a:r>
            <a:r>
              <a:rPr lang="en-US" b="1" dirty="0" smtClean="0">
                <a:latin typeface="Courier New" pitchFamily="49" charset="0"/>
                <a:cs typeface="Courier New" pitchFamily="49" charset="0"/>
              </a:rPr>
              <a:t> </a:t>
            </a:r>
            <a:r>
              <a:rPr lang="en-US" b="1" dirty="0" err="1" smtClean="0">
                <a:latin typeface="Courier New" pitchFamily="49" charset="0"/>
                <a:cs typeface="Courier New" pitchFamily="49" charset="0"/>
              </a:rPr>
              <a:t>f_tail_recur</a:t>
            </a:r>
            <a:r>
              <a:rPr lang="en-US" b="1" dirty="0" smtClean="0">
                <a:latin typeface="Courier New" pitchFamily="49" charset="0"/>
                <a:cs typeface="Courier New" pitchFamily="49" charset="0"/>
              </a:rPr>
              <a:t>(</a:t>
            </a:r>
            <a:r>
              <a:rPr lang="en-US" b="1" dirty="0" err="1" smtClean="0">
                <a:solidFill>
                  <a:srgbClr val="0000FF"/>
                </a:solidFill>
                <a:latin typeface="Courier New" pitchFamily="49" charset="0"/>
                <a:cs typeface="Courier New" pitchFamily="49" charset="0"/>
              </a:rPr>
              <a:t>int</a:t>
            </a:r>
            <a:r>
              <a:rPr lang="en-US" b="1" dirty="0" smtClean="0">
                <a:latin typeface="Courier New" pitchFamily="49" charset="0"/>
                <a:cs typeface="Courier New" pitchFamily="49" charset="0"/>
              </a:rPr>
              <a:t> n, </a:t>
            </a:r>
            <a:r>
              <a:rPr lang="en-US" b="1" dirty="0" err="1" smtClean="0">
                <a:solidFill>
                  <a:srgbClr val="0000FF"/>
                </a:solidFill>
                <a:latin typeface="Courier New" pitchFamily="49" charset="0"/>
                <a:cs typeface="Courier New" pitchFamily="49" charset="0"/>
              </a:rPr>
              <a:t>int</a:t>
            </a:r>
            <a:r>
              <a:rPr lang="en-US" b="1" dirty="0" smtClean="0">
                <a:latin typeface="Courier New" pitchFamily="49" charset="0"/>
                <a:cs typeface="Courier New" pitchFamily="49" charset="0"/>
              </a:rPr>
              <a:t> accumulator) </a:t>
            </a:r>
          </a:p>
          <a:p>
            <a:pPr>
              <a:tabLst>
                <a:tab pos="271463" algn="l"/>
                <a:tab pos="536575" algn="l"/>
                <a:tab pos="542925" algn="l"/>
              </a:tabLst>
            </a:pPr>
            <a:r>
              <a:rPr lang="en-US" b="1" dirty="0" smtClean="0">
                <a:latin typeface="Courier New" pitchFamily="49" charset="0"/>
                <a:cs typeface="Courier New" pitchFamily="49" charset="0"/>
              </a:rPr>
              <a:t>{</a:t>
            </a:r>
          </a:p>
          <a:p>
            <a:pPr>
              <a:tabLst>
                <a:tab pos="271463" algn="l"/>
                <a:tab pos="536575" algn="l"/>
                <a:tab pos="542925" algn="l"/>
              </a:tabLst>
            </a:pPr>
            <a:r>
              <a:rPr lang="en-US" b="1" dirty="0" smtClean="0">
                <a:latin typeface="Courier New" pitchFamily="49" charset="0"/>
                <a:cs typeface="Courier New" pitchFamily="49" charset="0"/>
              </a:rPr>
              <a:t>	</a:t>
            </a:r>
            <a:r>
              <a:rPr lang="en-US" b="1" dirty="0" smtClean="0">
                <a:solidFill>
                  <a:srgbClr val="0000FF"/>
                </a:solidFill>
                <a:latin typeface="Courier New" pitchFamily="49" charset="0"/>
                <a:cs typeface="Courier New" pitchFamily="49" charset="0"/>
              </a:rPr>
              <a:t>if</a:t>
            </a:r>
            <a:r>
              <a:rPr lang="en-US" b="1" dirty="0" smtClean="0">
                <a:latin typeface="Courier New" pitchFamily="49" charset="0"/>
                <a:cs typeface="Courier New" pitchFamily="49" charset="0"/>
              </a:rPr>
              <a:t> (n == </a:t>
            </a:r>
            <a:r>
              <a:rPr lang="en-US" b="1" dirty="0" smtClean="0">
                <a:solidFill>
                  <a:srgbClr val="006600"/>
                </a:solidFill>
                <a:latin typeface="Courier New" pitchFamily="49" charset="0"/>
                <a:cs typeface="Courier New" pitchFamily="49" charset="0"/>
              </a:rPr>
              <a:t>0</a:t>
            </a:r>
            <a:r>
              <a:rPr lang="en-US" b="1" dirty="0" smtClean="0">
                <a:latin typeface="Courier New" pitchFamily="49" charset="0"/>
                <a:cs typeface="Courier New" pitchFamily="49" charset="0"/>
              </a:rPr>
              <a:t>) </a:t>
            </a:r>
            <a:r>
              <a:rPr lang="en-US" b="1" dirty="0" smtClean="0">
                <a:solidFill>
                  <a:srgbClr val="0000FF"/>
                </a:solidFill>
                <a:latin typeface="Courier New" pitchFamily="49" charset="0"/>
                <a:cs typeface="Courier New" pitchFamily="49" charset="0"/>
              </a:rPr>
              <a:t>return</a:t>
            </a:r>
            <a:r>
              <a:rPr lang="en-US" b="1" dirty="0" smtClean="0">
                <a:latin typeface="Courier New" pitchFamily="49" charset="0"/>
                <a:cs typeface="Courier New" pitchFamily="49" charset="0"/>
              </a:rPr>
              <a:t> accumulator;</a:t>
            </a:r>
          </a:p>
          <a:p>
            <a:pPr>
              <a:tabLst>
                <a:tab pos="271463" algn="l"/>
                <a:tab pos="536575" algn="l"/>
                <a:tab pos="542925" algn="l"/>
              </a:tabLst>
            </a:pPr>
            <a:r>
              <a:rPr lang="en-US" b="1" dirty="0" smtClean="0">
                <a:latin typeface="Courier New" pitchFamily="49" charset="0"/>
                <a:cs typeface="Courier New" pitchFamily="49" charset="0"/>
              </a:rPr>
              <a:t>	</a:t>
            </a:r>
            <a:r>
              <a:rPr lang="en-US" b="1" dirty="0" smtClean="0">
                <a:solidFill>
                  <a:srgbClr val="0000FF"/>
                </a:solidFill>
                <a:latin typeface="Courier New" pitchFamily="49" charset="0"/>
                <a:cs typeface="Courier New" pitchFamily="49" charset="0"/>
              </a:rPr>
              <a:t>else</a:t>
            </a:r>
            <a:r>
              <a:rPr lang="en-US" b="1" dirty="0" smtClean="0">
                <a:latin typeface="Courier New" pitchFamily="49" charset="0"/>
                <a:cs typeface="Courier New" pitchFamily="49" charset="0"/>
              </a:rPr>
              <a:t>	</a:t>
            </a:r>
            <a:r>
              <a:rPr lang="en-US" b="1" dirty="0" smtClean="0">
                <a:solidFill>
                  <a:srgbClr val="0000FF"/>
                </a:solidFill>
                <a:latin typeface="Courier New" pitchFamily="49" charset="0"/>
                <a:cs typeface="Courier New" pitchFamily="49" charset="0"/>
              </a:rPr>
              <a:t>return</a:t>
            </a:r>
            <a:r>
              <a:rPr lang="en-US" b="1" dirty="0" smtClean="0">
                <a:latin typeface="Courier New" pitchFamily="49" charset="0"/>
                <a:cs typeface="Courier New" pitchFamily="49" charset="0"/>
              </a:rPr>
              <a:t> </a:t>
            </a:r>
            <a:r>
              <a:rPr lang="en-US" b="1" dirty="0" err="1" smtClean="0">
                <a:latin typeface="Courier New" pitchFamily="49" charset="0"/>
                <a:cs typeface="Courier New" pitchFamily="49" charset="0"/>
              </a:rPr>
              <a:t>f_tail_recur</a:t>
            </a:r>
            <a:r>
              <a:rPr lang="en-US" b="1" dirty="0" smtClean="0">
                <a:latin typeface="Courier New" pitchFamily="49" charset="0"/>
                <a:cs typeface="Courier New" pitchFamily="49" charset="0"/>
              </a:rPr>
              <a:t>(n-</a:t>
            </a:r>
            <a:r>
              <a:rPr lang="en-US" b="1" dirty="0" smtClean="0">
                <a:solidFill>
                  <a:srgbClr val="006600"/>
                </a:solidFill>
                <a:latin typeface="Courier New" pitchFamily="49" charset="0"/>
                <a:cs typeface="Courier New" pitchFamily="49" charset="0"/>
              </a:rPr>
              <a:t>1</a:t>
            </a:r>
            <a:r>
              <a:rPr lang="en-US" b="1" dirty="0" smtClean="0">
                <a:latin typeface="Courier New" pitchFamily="49" charset="0"/>
                <a:cs typeface="Courier New" pitchFamily="49" charset="0"/>
              </a:rPr>
              <a:t>, n*accumulator);</a:t>
            </a:r>
          </a:p>
          <a:p>
            <a:pPr>
              <a:tabLst>
                <a:tab pos="271463" algn="l"/>
                <a:tab pos="536575" algn="l"/>
                <a:tab pos="542925" algn="l"/>
              </a:tabLst>
            </a:pPr>
            <a:r>
              <a:rPr lang="en-US" b="1" dirty="0" smtClean="0">
                <a:latin typeface="Courier New" pitchFamily="49" charset="0"/>
                <a:cs typeface="Courier New" pitchFamily="49" charset="0"/>
              </a:rPr>
              <a:t>}</a:t>
            </a:r>
          </a:p>
        </p:txBody>
      </p:sp>
      <p:sp>
        <p:nvSpPr>
          <p:cNvPr id="26" name="Freeform 25"/>
          <p:cNvSpPr/>
          <p:nvPr/>
        </p:nvSpPr>
        <p:spPr bwMode="auto">
          <a:xfrm>
            <a:off x="407773" y="3645243"/>
            <a:ext cx="1631092" cy="2014151"/>
          </a:xfrm>
          <a:custGeom>
            <a:avLst/>
            <a:gdLst>
              <a:gd name="connsiteX0" fmla="*/ 370702 w 1631092"/>
              <a:gd name="connsiteY0" fmla="*/ 0 h 2014151"/>
              <a:gd name="connsiteX1" fmla="*/ 210065 w 1631092"/>
              <a:gd name="connsiteY1" fmla="*/ 1334530 h 2014151"/>
              <a:gd name="connsiteX2" fmla="*/ 1631092 w 1631092"/>
              <a:gd name="connsiteY2" fmla="*/ 2014151 h 2014151"/>
            </a:gdLst>
            <a:ahLst/>
            <a:cxnLst>
              <a:cxn ang="0">
                <a:pos x="connsiteX0" y="connsiteY0"/>
              </a:cxn>
              <a:cxn ang="0">
                <a:pos x="connsiteX1" y="connsiteY1"/>
              </a:cxn>
              <a:cxn ang="0">
                <a:pos x="connsiteX2" y="connsiteY2"/>
              </a:cxn>
            </a:cxnLst>
            <a:rect l="l" t="t" r="r" b="b"/>
            <a:pathLst>
              <a:path w="1631092" h="2014151">
                <a:moveTo>
                  <a:pt x="370702" y="0"/>
                </a:moveTo>
                <a:cubicBezTo>
                  <a:pt x="185351" y="499419"/>
                  <a:pt x="0" y="998838"/>
                  <a:pt x="210065" y="1334530"/>
                </a:cubicBezTo>
                <a:cubicBezTo>
                  <a:pt x="420130" y="1670222"/>
                  <a:pt x="1025611" y="1842186"/>
                  <a:pt x="1631092" y="2014151"/>
                </a:cubicBezTo>
              </a:path>
            </a:pathLst>
          </a:custGeom>
          <a:noFill/>
          <a:ln w="19050" cap="sq" cmpd="sng" algn="ctr">
            <a:solidFill>
              <a:srgbClr val="C00000"/>
            </a:solidFill>
            <a:prstDash val="solid"/>
            <a:round/>
            <a:headEnd type="none" w="med" len="med"/>
            <a:tailEnd type="triangle" w="lg"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SG" sz="1800" b="0" i="0" u="none" strike="noStrike" cap="none" normalizeH="0" baseline="0" smtClean="0">
              <a:ln>
                <a:noFill/>
              </a:ln>
              <a:solidFill>
                <a:schemeClr val="tx1"/>
              </a:solidFill>
              <a:effectLst/>
              <a:latin typeface="Arial" charset="0"/>
              <a:cs typeface="Arial" charset="0"/>
            </a:endParaRPr>
          </a:p>
        </p:txBody>
      </p:sp>
      <p:sp>
        <p:nvSpPr>
          <p:cNvPr id="13" name="Footer Placeholder 6"/>
          <p:cNvSpPr>
            <a:spLocks noGrp="1"/>
          </p:cNvSpPr>
          <p:nvPr>
            <p:ph type="ftr" sz="quarter" idx="10"/>
          </p:nvPr>
        </p:nvSpPr>
        <p:spPr>
          <a:xfrm>
            <a:off x="457200" y="6248400"/>
            <a:ext cx="2895600" cy="457200"/>
          </a:xfrm>
          <a:noFill/>
        </p:spPr>
        <p:txBody>
          <a:bodyPr/>
          <a:lstStyle/>
          <a:p>
            <a:pPr algn="l"/>
            <a:r>
              <a:rPr lang="en-US" sz="1000" dirty="0" smtClean="0">
                <a:latin typeface="Arial" pitchFamily="34" charset="0"/>
                <a:cs typeface="Arial" pitchFamily="34" charset="0"/>
              </a:rPr>
              <a:t>CS1010 (AY2012/3 Semester 1)</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0963">
                                            <p:txEl>
                                              <p:pRg st="0" end="0"/>
                                            </p:txEl>
                                          </p:spTgt>
                                        </p:tgtEl>
                                        <p:attrNameLst>
                                          <p:attrName>style.visibility</p:attrName>
                                        </p:attrNameLst>
                                      </p:cBhvr>
                                      <p:to>
                                        <p:strVal val="visible"/>
                                      </p:to>
                                    </p:set>
                                    <p:animEffect transition="in" filter="dissolve">
                                      <p:cBhvr>
                                        <p:cTn id="7" dur="500"/>
                                        <p:tgtEl>
                                          <p:spTgt spid="4096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1"/>
                                        </p:tgtEl>
                                        <p:attrNameLst>
                                          <p:attrName>style.visibility</p:attrName>
                                        </p:attrNameLst>
                                      </p:cBhvr>
                                      <p:to>
                                        <p:strVal val="visible"/>
                                      </p:to>
                                    </p:set>
                                    <p:animEffect transition="in" filter="dissolve">
                                      <p:cBhvr>
                                        <p:cTn id="12" dur="500"/>
                                        <p:tgtEl>
                                          <p:spTgt spid="21"/>
                                        </p:tgtEl>
                                      </p:cBhvr>
                                    </p:animEffect>
                                  </p:childTnLst>
                                </p:cTn>
                              </p:par>
                            </p:childTnLst>
                          </p:cTn>
                        </p:par>
                        <p:par>
                          <p:cTn id="13" fill="hold">
                            <p:stCondLst>
                              <p:cond delay="500"/>
                            </p:stCondLst>
                            <p:childTnLst>
                              <p:par>
                                <p:cTn id="14" presetID="9" presetClass="entr" presetSubtype="0" fill="hold" grpId="0" nodeType="afterEffect">
                                  <p:stCondLst>
                                    <p:cond delay="0"/>
                                  </p:stCondLst>
                                  <p:childTnLst>
                                    <p:set>
                                      <p:cBhvr>
                                        <p:cTn id="15" dur="1" fill="hold">
                                          <p:stCondLst>
                                            <p:cond delay="0"/>
                                          </p:stCondLst>
                                        </p:cTn>
                                        <p:tgtEl>
                                          <p:spTgt spid="18"/>
                                        </p:tgtEl>
                                        <p:attrNameLst>
                                          <p:attrName>style.visibility</p:attrName>
                                        </p:attrNameLst>
                                      </p:cBhvr>
                                      <p:to>
                                        <p:strVal val="visible"/>
                                      </p:to>
                                    </p:set>
                                    <p:animEffect transition="in" filter="dissolve">
                                      <p:cBhvr>
                                        <p:cTn id="16" dur="500"/>
                                        <p:tgtEl>
                                          <p:spTgt spid="18"/>
                                        </p:tgtEl>
                                      </p:cBhvr>
                                    </p:animEffect>
                                  </p:childTnLst>
                                </p:cTn>
                              </p:par>
                            </p:childTnLst>
                          </p:cTn>
                        </p:par>
                      </p:childTnLst>
                    </p:cTn>
                  </p:par>
                  <p:par>
                    <p:cTn id="17" fill="hold">
                      <p:stCondLst>
                        <p:cond delay="indefinite"/>
                      </p:stCondLst>
                      <p:childTnLst>
                        <p:par>
                          <p:cTn id="18" fill="hold">
                            <p:stCondLst>
                              <p:cond delay="0"/>
                            </p:stCondLst>
                            <p:childTnLst>
                              <p:par>
                                <p:cTn id="19" presetID="9" presetClass="entr" presetSubtype="0" fill="hold" grpId="0" nodeType="clickEffect">
                                  <p:stCondLst>
                                    <p:cond delay="0"/>
                                  </p:stCondLst>
                                  <p:childTnLst>
                                    <p:set>
                                      <p:cBhvr>
                                        <p:cTn id="20" dur="1" fill="hold">
                                          <p:stCondLst>
                                            <p:cond delay="0"/>
                                          </p:stCondLst>
                                        </p:cTn>
                                        <p:tgtEl>
                                          <p:spTgt spid="22"/>
                                        </p:tgtEl>
                                        <p:attrNameLst>
                                          <p:attrName>style.visibility</p:attrName>
                                        </p:attrNameLst>
                                      </p:cBhvr>
                                      <p:to>
                                        <p:strVal val="visible"/>
                                      </p:to>
                                    </p:set>
                                    <p:animEffect transition="in" filter="dissolve">
                                      <p:cBhvr>
                                        <p:cTn id="21" dur="500"/>
                                        <p:tgtEl>
                                          <p:spTgt spid="22"/>
                                        </p:tgtEl>
                                      </p:cBhvr>
                                    </p:animEffect>
                                  </p:childTnLst>
                                </p:cTn>
                              </p:par>
                            </p:childTnLst>
                          </p:cTn>
                        </p:par>
                        <p:par>
                          <p:cTn id="22" fill="hold">
                            <p:stCondLst>
                              <p:cond delay="500"/>
                            </p:stCondLst>
                            <p:childTnLst>
                              <p:par>
                                <p:cTn id="23" presetID="9" presetClass="entr" presetSubtype="0" fill="hold" grpId="0" nodeType="afterEffect">
                                  <p:stCondLst>
                                    <p:cond delay="0"/>
                                  </p:stCondLst>
                                  <p:childTnLst>
                                    <p:set>
                                      <p:cBhvr>
                                        <p:cTn id="24" dur="1" fill="hold">
                                          <p:stCondLst>
                                            <p:cond delay="0"/>
                                          </p:stCondLst>
                                        </p:cTn>
                                        <p:tgtEl>
                                          <p:spTgt spid="23"/>
                                        </p:tgtEl>
                                        <p:attrNameLst>
                                          <p:attrName>style.visibility</p:attrName>
                                        </p:attrNameLst>
                                      </p:cBhvr>
                                      <p:to>
                                        <p:strVal val="visible"/>
                                      </p:to>
                                    </p:set>
                                    <p:animEffect transition="in" filter="dissolve">
                                      <p:cBhvr>
                                        <p:cTn id="25" dur="500"/>
                                        <p:tgtEl>
                                          <p:spTgt spid="23"/>
                                        </p:tgtEl>
                                      </p:cBhvr>
                                    </p:animEffect>
                                  </p:childTnLst>
                                </p:cTn>
                              </p:par>
                            </p:childTnLst>
                          </p:cTn>
                        </p:par>
                        <p:par>
                          <p:cTn id="26" fill="hold">
                            <p:stCondLst>
                              <p:cond delay="1000"/>
                            </p:stCondLst>
                            <p:childTnLst>
                              <p:par>
                                <p:cTn id="27" presetID="9" presetClass="entr" presetSubtype="0" fill="hold" grpId="0" nodeType="afterEffect">
                                  <p:stCondLst>
                                    <p:cond delay="0"/>
                                  </p:stCondLst>
                                  <p:childTnLst>
                                    <p:set>
                                      <p:cBhvr>
                                        <p:cTn id="28" dur="1" fill="hold">
                                          <p:stCondLst>
                                            <p:cond delay="0"/>
                                          </p:stCondLst>
                                        </p:cTn>
                                        <p:tgtEl>
                                          <p:spTgt spid="24"/>
                                        </p:tgtEl>
                                        <p:attrNameLst>
                                          <p:attrName>style.visibility</p:attrName>
                                        </p:attrNameLst>
                                      </p:cBhvr>
                                      <p:to>
                                        <p:strVal val="visible"/>
                                      </p:to>
                                    </p:set>
                                    <p:animEffect transition="in" filter="dissolve">
                                      <p:cBhvr>
                                        <p:cTn id="29" dur="500"/>
                                        <p:tgtEl>
                                          <p:spTgt spid="24"/>
                                        </p:tgtEl>
                                      </p:cBhvr>
                                    </p:animEffect>
                                  </p:childTnLst>
                                </p:cTn>
                              </p:par>
                            </p:childTnLst>
                          </p:cTn>
                        </p:par>
                        <p:par>
                          <p:cTn id="30" fill="hold">
                            <p:stCondLst>
                              <p:cond delay="1500"/>
                            </p:stCondLst>
                            <p:childTnLst>
                              <p:par>
                                <p:cTn id="31" presetID="22" presetClass="entr" presetSubtype="1" fill="hold" grpId="0" nodeType="afterEffect">
                                  <p:stCondLst>
                                    <p:cond delay="0"/>
                                  </p:stCondLst>
                                  <p:childTnLst>
                                    <p:set>
                                      <p:cBhvr>
                                        <p:cTn id="32" dur="1" fill="hold">
                                          <p:stCondLst>
                                            <p:cond delay="0"/>
                                          </p:stCondLst>
                                        </p:cTn>
                                        <p:tgtEl>
                                          <p:spTgt spid="26"/>
                                        </p:tgtEl>
                                        <p:attrNameLst>
                                          <p:attrName>style.visibility</p:attrName>
                                        </p:attrNameLst>
                                      </p:cBhvr>
                                      <p:to>
                                        <p:strVal val="visible"/>
                                      </p:to>
                                    </p:set>
                                    <p:animEffect transition="in" filter="wipe(up)">
                                      <p:cBhvr>
                                        <p:cTn id="33"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63" grpId="0" build="p"/>
      <p:bldP spid="18" grpId="0" animBg="1"/>
      <p:bldP spid="21" grpId="0"/>
      <p:bldP spid="22" grpId="0"/>
      <p:bldP spid="23" grpId="0" animBg="1"/>
      <p:bldP spid="24" grpId="0" animBg="1"/>
      <p:bldP spid="26" grpId="0" animBg="1"/>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457200" y="457200"/>
            <a:ext cx="8229600" cy="892175"/>
          </a:xfrm>
        </p:spPr>
        <p:txBody>
          <a:bodyPr/>
          <a:lstStyle/>
          <a:p>
            <a:r>
              <a:rPr lang="en-US" sz="4000" dirty="0" smtClean="0">
                <a:solidFill>
                  <a:srgbClr val="9933FF"/>
                </a:solidFill>
                <a:latin typeface="Garamond" pitchFamily="18" charset="0"/>
              </a:rPr>
              <a:t>9. Tracing Recursive Codes</a:t>
            </a:r>
          </a:p>
        </p:txBody>
      </p:sp>
      <p:sp>
        <p:nvSpPr>
          <p:cNvPr id="40963" name="Rectangle 3"/>
          <p:cNvSpPr>
            <a:spLocks noGrp="1" noChangeArrowheads="1"/>
          </p:cNvSpPr>
          <p:nvPr>
            <p:ph type="body" idx="1"/>
          </p:nvPr>
        </p:nvSpPr>
        <p:spPr>
          <a:xfrm>
            <a:off x="457200" y="1292978"/>
            <a:ext cx="8229600" cy="5011570"/>
          </a:xfrm>
        </p:spPr>
        <p:txBody>
          <a:bodyPr/>
          <a:lstStyle/>
          <a:p>
            <a:pPr>
              <a:spcBef>
                <a:spcPts val="1200"/>
              </a:spcBef>
              <a:spcAft>
                <a:spcPts val="0"/>
              </a:spcAft>
            </a:pPr>
            <a:r>
              <a:rPr lang="en-US" sz="2000" dirty="0" smtClean="0"/>
              <a:t>Beginners usually rely on tracing to understand the sequence of recursive calls and the passing back of results.</a:t>
            </a:r>
          </a:p>
          <a:p>
            <a:pPr>
              <a:spcBef>
                <a:spcPts val="1200"/>
              </a:spcBef>
              <a:spcAft>
                <a:spcPts val="0"/>
              </a:spcAft>
            </a:pPr>
            <a:r>
              <a:rPr lang="en-US" sz="2000" dirty="0" smtClean="0"/>
              <a:t>However, tracing a recursive code is </a:t>
            </a:r>
            <a:r>
              <a:rPr lang="en-US" sz="2000" u="sng" dirty="0" smtClean="0"/>
              <a:t>tedious</a:t>
            </a:r>
            <a:r>
              <a:rPr lang="en-US" sz="2000" dirty="0" smtClean="0"/>
              <a:t>, especially for non-tail-recursive codes. The trace tree could be huge (example: </a:t>
            </a:r>
            <a:r>
              <a:rPr lang="en-US" sz="2000" dirty="0" err="1" smtClean="0"/>
              <a:t>fibonacci</a:t>
            </a:r>
            <a:r>
              <a:rPr lang="en-US" sz="2000" dirty="0" smtClean="0"/>
              <a:t>.)</a:t>
            </a:r>
          </a:p>
          <a:p>
            <a:pPr>
              <a:spcBef>
                <a:spcPts val="1200"/>
              </a:spcBef>
              <a:spcAft>
                <a:spcPts val="0"/>
              </a:spcAft>
            </a:pPr>
            <a:r>
              <a:rPr lang="en-US" sz="2000" dirty="0" smtClean="0"/>
              <a:t>If you find that tracing is needed to aid your understanding, start tracing with </a:t>
            </a:r>
            <a:r>
              <a:rPr lang="en-US" sz="2000" dirty="0" smtClean="0">
                <a:solidFill>
                  <a:srgbClr val="0000FF"/>
                </a:solidFill>
              </a:rPr>
              <a:t>small</a:t>
            </a:r>
            <a:r>
              <a:rPr lang="en-US" sz="2000" dirty="0" smtClean="0"/>
              <a:t> problem sizes, then gradually see the relationship between the successive calls.</a:t>
            </a:r>
          </a:p>
          <a:p>
            <a:pPr>
              <a:spcBef>
                <a:spcPts val="1200"/>
              </a:spcBef>
              <a:spcAft>
                <a:spcPts val="0"/>
              </a:spcAft>
            </a:pPr>
            <a:r>
              <a:rPr lang="en-US" sz="2000" dirty="0" smtClean="0"/>
              <a:t>Students should </a:t>
            </a:r>
            <a:r>
              <a:rPr lang="en-US" sz="2000" u="sng" dirty="0" smtClean="0"/>
              <a:t>grow out of tracing habit</a:t>
            </a:r>
            <a:r>
              <a:rPr lang="en-US" sz="2000" dirty="0" smtClean="0"/>
              <a:t> and understand recursion by examining the </a:t>
            </a:r>
            <a:r>
              <a:rPr lang="en-US" sz="2000" u="sng" dirty="0" smtClean="0"/>
              <a:t>relationship between the problem and its immediate </a:t>
            </a:r>
            <a:r>
              <a:rPr lang="en-US" sz="2000" u="sng" dirty="0" err="1" smtClean="0"/>
              <a:t>subproblem</a:t>
            </a:r>
            <a:r>
              <a:rPr lang="en-US" sz="2000" u="sng" dirty="0" smtClean="0"/>
              <a:t>(s)</a:t>
            </a:r>
            <a:r>
              <a:rPr lang="en-US" sz="2000" dirty="0" smtClean="0"/>
              <a:t>.</a:t>
            </a:r>
          </a:p>
        </p:txBody>
      </p:sp>
      <p:sp>
        <p:nvSpPr>
          <p:cNvPr id="44037" name="Slide Number Placeholder 4"/>
          <p:cNvSpPr>
            <a:spLocks noGrp="1"/>
          </p:cNvSpPr>
          <p:nvPr>
            <p:ph type="sldNum" sz="quarter" idx="11"/>
          </p:nvPr>
        </p:nvSpPr>
        <p:spPr>
          <a:noFill/>
        </p:spPr>
        <p:txBody>
          <a:bodyPr/>
          <a:lstStyle/>
          <a:p>
            <a:r>
              <a:rPr lang="en-US" dirty="0" smtClean="0">
                <a:latin typeface="Arial" pitchFamily="34" charset="0"/>
                <a:cs typeface="Arial" pitchFamily="34" charset="0"/>
              </a:rPr>
              <a:t>Week11 - </a:t>
            </a:r>
            <a:fld id="{FEBB7EF8-91D4-4618-89A8-8CD482BB306C}" type="slidenum">
              <a:rPr lang="en-US" smtClean="0">
                <a:latin typeface="Arial" pitchFamily="34" charset="0"/>
                <a:cs typeface="Arial" pitchFamily="34" charset="0"/>
              </a:rPr>
              <a:pPr/>
              <a:t>55</a:t>
            </a:fld>
            <a:endParaRPr lang="en-US" dirty="0" smtClean="0">
              <a:latin typeface="Arial" pitchFamily="34" charset="0"/>
              <a:cs typeface="Arial" pitchFamily="34" charset="0"/>
            </a:endParaRPr>
          </a:p>
        </p:txBody>
      </p:sp>
      <p:sp>
        <p:nvSpPr>
          <p:cNvPr id="6" name="Footer Placeholder 6"/>
          <p:cNvSpPr>
            <a:spLocks noGrp="1"/>
          </p:cNvSpPr>
          <p:nvPr>
            <p:ph type="ftr" sz="quarter" idx="10"/>
          </p:nvPr>
        </p:nvSpPr>
        <p:spPr>
          <a:xfrm>
            <a:off x="457200" y="6248400"/>
            <a:ext cx="2895600" cy="457200"/>
          </a:xfrm>
          <a:noFill/>
        </p:spPr>
        <p:txBody>
          <a:bodyPr/>
          <a:lstStyle/>
          <a:p>
            <a:pPr algn="l"/>
            <a:r>
              <a:rPr lang="en-US" sz="1000" dirty="0" smtClean="0">
                <a:latin typeface="Arial" pitchFamily="34" charset="0"/>
                <a:cs typeface="Arial" pitchFamily="34" charset="0"/>
              </a:rPr>
              <a:t>CS1010 (AY2012/3 Semester 1)</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0963">
                                            <p:txEl>
                                              <p:pRg st="0" end="0"/>
                                            </p:txEl>
                                          </p:spTgt>
                                        </p:tgtEl>
                                        <p:attrNameLst>
                                          <p:attrName>style.visibility</p:attrName>
                                        </p:attrNameLst>
                                      </p:cBhvr>
                                      <p:to>
                                        <p:strVal val="visible"/>
                                      </p:to>
                                    </p:set>
                                    <p:animEffect transition="in" filter="dissolve">
                                      <p:cBhvr>
                                        <p:cTn id="7" dur="500"/>
                                        <p:tgtEl>
                                          <p:spTgt spid="4096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40963">
                                            <p:txEl>
                                              <p:pRg st="1" end="1"/>
                                            </p:txEl>
                                          </p:spTgt>
                                        </p:tgtEl>
                                        <p:attrNameLst>
                                          <p:attrName>style.visibility</p:attrName>
                                        </p:attrNameLst>
                                      </p:cBhvr>
                                      <p:to>
                                        <p:strVal val="visible"/>
                                      </p:to>
                                    </p:set>
                                    <p:animEffect transition="in" filter="dissolve">
                                      <p:cBhvr>
                                        <p:cTn id="12" dur="500"/>
                                        <p:tgtEl>
                                          <p:spTgt spid="4096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40963">
                                            <p:txEl>
                                              <p:pRg st="2" end="2"/>
                                            </p:txEl>
                                          </p:spTgt>
                                        </p:tgtEl>
                                        <p:attrNameLst>
                                          <p:attrName>style.visibility</p:attrName>
                                        </p:attrNameLst>
                                      </p:cBhvr>
                                      <p:to>
                                        <p:strVal val="visible"/>
                                      </p:to>
                                    </p:set>
                                    <p:animEffect transition="in" filter="dissolve">
                                      <p:cBhvr>
                                        <p:cTn id="17" dur="500"/>
                                        <p:tgtEl>
                                          <p:spTgt spid="4096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40963">
                                            <p:txEl>
                                              <p:pRg st="3" end="3"/>
                                            </p:txEl>
                                          </p:spTgt>
                                        </p:tgtEl>
                                        <p:attrNameLst>
                                          <p:attrName>style.visibility</p:attrName>
                                        </p:attrNameLst>
                                      </p:cBhvr>
                                      <p:to>
                                        <p:strVal val="visible"/>
                                      </p:to>
                                    </p:set>
                                    <p:animEffect transition="in" filter="dissolve">
                                      <p:cBhvr>
                                        <p:cTn id="22" dur="500"/>
                                        <p:tgtEl>
                                          <p:spTgt spid="4096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63" grpId="0" build="p"/>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Title 1"/>
          <p:cNvSpPr>
            <a:spLocks noGrp="1"/>
          </p:cNvSpPr>
          <p:nvPr>
            <p:ph type="title"/>
          </p:nvPr>
        </p:nvSpPr>
        <p:spPr>
          <a:xfrm>
            <a:off x="457200" y="457200"/>
            <a:ext cx="8229600" cy="965200"/>
          </a:xfrm>
        </p:spPr>
        <p:txBody>
          <a:bodyPr/>
          <a:lstStyle/>
          <a:p>
            <a:r>
              <a:rPr lang="en-US" sz="4000" dirty="0" smtClean="0">
                <a:solidFill>
                  <a:srgbClr val="9933FF"/>
                </a:solidFill>
                <a:latin typeface="Garamond" pitchFamily="18" charset="0"/>
              </a:rPr>
              <a:t>10. Recursion versus Iteration (1/2)</a:t>
            </a:r>
          </a:p>
        </p:txBody>
      </p:sp>
      <p:sp>
        <p:nvSpPr>
          <p:cNvPr id="66563" name="Content Placeholder 2"/>
          <p:cNvSpPr>
            <a:spLocks noGrp="1"/>
          </p:cNvSpPr>
          <p:nvPr>
            <p:ph idx="1"/>
          </p:nvPr>
        </p:nvSpPr>
        <p:spPr>
          <a:xfrm>
            <a:off x="384175" y="1466850"/>
            <a:ext cx="8280400" cy="4945063"/>
          </a:xfrm>
        </p:spPr>
        <p:txBody>
          <a:bodyPr/>
          <a:lstStyle/>
          <a:p>
            <a:pPr>
              <a:spcBef>
                <a:spcPts val="1200"/>
              </a:spcBef>
              <a:spcAft>
                <a:spcPts val="0"/>
              </a:spcAft>
            </a:pPr>
            <a:r>
              <a:rPr lang="en-US" sz="2400" dirty="0" smtClean="0">
                <a:solidFill>
                  <a:srgbClr val="0000FF"/>
                </a:solidFill>
              </a:rPr>
              <a:t>Iteration can be more efficient</a:t>
            </a:r>
          </a:p>
          <a:p>
            <a:pPr lvl="1">
              <a:spcBef>
                <a:spcPts val="600"/>
              </a:spcBef>
              <a:spcAft>
                <a:spcPts val="0"/>
              </a:spcAft>
            </a:pPr>
            <a:r>
              <a:rPr lang="en-US" sz="2000" dirty="0" smtClean="0"/>
              <a:t>Replaces function calls with looping</a:t>
            </a:r>
          </a:p>
          <a:p>
            <a:pPr lvl="1">
              <a:spcBef>
                <a:spcPts val="600"/>
              </a:spcBef>
              <a:spcAft>
                <a:spcPts val="0"/>
              </a:spcAft>
            </a:pPr>
            <a:r>
              <a:rPr lang="en-US" sz="2000" dirty="0" smtClean="0"/>
              <a:t>Less memory is used (no activation record for each call)</a:t>
            </a:r>
          </a:p>
          <a:p>
            <a:pPr>
              <a:spcBef>
                <a:spcPts val="1200"/>
              </a:spcBef>
              <a:spcAft>
                <a:spcPts val="0"/>
              </a:spcAft>
            </a:pPr>
            <a:r>
              <a:rPr lang="en-US" sz="2400" dirty="0" smtClean="0">
                <a:solidFill>
                  <a:srgbClr val="0000FF"/>
                </a:solidFill>
              </a:rPr>
              <a:t>Some good compilers are able to transform a tail-recursion code into an iterative code.</a:t>
            </a:r>
          </a:p>
          <a:p>
            <a:pPr>
              <a:spcBef>
                <a:spcPts val="1200"/>
              </a:spcBef>
              <a:spcAft>
                <a:spcPts val="0"/>
              </a:spcAft>
            </a:pPr>
            <a:r>
              <a:rPr lang="en-US" sz="2400" dirty="0" smtClean="0">
                <a:solidFill>
                  <a:srgbClr val="0000FF"/>
                </a:solidFill>
              </a:rPr>
              <a:t>If a problem can be done easily with iteration, then do it with iteration.</a:t>
            </a:r>
          </a:p>
          <a:p>
            <a:pPr lvl="1">
              <a:spcBef>
                <a:spcPts val="600"/>
              </a:spcBef>
              <a:spcAft>
                <a:spcPts val="0"/>
              </a:spcAft>
            </a:pPr>
            <a:r>
              <a:rPr lang="en-US" sz="2000" dirty="0" smtClean="0"/>
              <a:t>For example, Fibonacci can be coded with iteration or recursion, but the recursive version is very inefficient (large call tree due to duplicate computations), so use iteration instead. </a:t>
            </a:r>
          </a:p>
        </p:txBody>
      </p:sp>
      <p:sp>
        <p:nvSpPr>
          <p:cNvPr id="73733" name="Slide Number Placeholder 4"/>
          <p:cNvSpPr>
            <a:spLocks noGrp="1"/>
          </p:cNvSpPr>
          <p:nvPr>
            <p:ph type="sldNum" sz="quarter" idx="11"/>
          </p:nvPr>
        </p:nvSpPr>
        <p:spPr>
          <a:noFill/>
        </p:spPr>
        <p:txBody>
          <a:bodyPr/>
          <a:lstStyle/>
          <a:p>
            <a:r>
              <a:rPr lang="en-US" dirty="0" smtClean="0">
                <a:latin typeface="Arial" pitchFamily="34" charset="0"/>
                <a:cs typeface="Arial" pitchFamily="34" charset="0"/>
              </a:rPr>
              <a:t>Week11 - </a:t>
            </a:r>
            <a:fld id="{8929BDB8-B8C5-4CF5-8218-A5ACF69C1B2D}" type="slidenum">
              <a:rPr lang="en-US" smtClean="0">
                <a:latin typeface="Arial" pitchFamily="34" charset="0"/>
                <a:cs typeface="Arial" pitchFamily="34" charset="0"/>
              </a:rPr>
              <a:pPr/>
              <a:t>56</a:t>
            </a:fld>
            <a:endParaRPr lang="en-US" dirty="0" smtClean="0">
              <a:latin typeface="Arial" pitchFamily="34" charset="0"/>
              <a:cs typeface="Arial" pitchFamily="34" charset="0"/>
            </a:endParaRPr>
          </a:p>
        </p:txBody>
      </p:sp>
      <p:sp>
        <p:nvSpPr>
          <p:cNvPr id="6" name="Footer Placeholder 6"/>
          <p:cNvSpPr>
            <a:spLocks noGrp="1"/>
          </p:cNvSpPr>
          <p:nvPr>
            <p:ph type="ftr" sz="quarter" idx="10"/>
          </p:nvPr>
        </p:nvSpPr>
        <p:spPr>
          <a:xfrm>
            <a:off x="457200" y="6248400"/>
            <a:ext cx="2895600" cy="457200"/>
          </a:xfrm>
          <a:noFill/>
        </p:spPr>
        <p:txBody>
          <a:bodyPr/>
          <a:lstStyle/>
          <a:p>
            <a:pPr algn="l"/>
            <a:r>
              <a:rPr lang="en-US" sz="1000" dirty="0" smtClean="0">
                <a:latin typeface="Arial" pitchFamily="34" charset="0"/>
                <a:cs typeface="Arial" pitchFamily="34" charset="0"/>
              </a:rPr>
              <a:t>CS1010 (AY2012/3 Semester 1)</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66563">
                                            <p:txEl>
                                              <p:pRg st="0" end="0"/>
                                            </p:txEl>
                                          </p:spTgt>
                                        </p:tgtEl>
                                        <p:attrNameLst>
                                          <p:attrName>style.visibility</p:attrName>
                                        </p:attrNameLst>
                                      </p:cBhvr>
                                      <p:to>
                                        <p:strVal val="visible"/>
                                      </p:to>
                                    </p:set>
                                    <p:animEffect transition="in" filter="dissolve">
                                      <p:cBhvr>
                                        <p:cTn id="7" dur="500"/>
                                        <p:tgtEl>
                                          <p:spTgt spid="66563">
                                            <p:txEl>
                                              <p:pRg st="0" end="0"/>
                                            </p:txEl>
                                          </p:spTgt>
                                        </p:tgtEl>
                                      </p:cBhvr>
                                    </p:animEffect>
                                  </p:childTnLst>
                                </p:cTn>
                              </p:par>
                              <p:par>
                                <p:cTn id="8" presetID="9" presetClass="entr" presetSubtype="0" fill="hold" grpId="0" nodeType="withEffect">
                                  <p:stCondLst>
                                    <p:cond delay="0"/>
                                  </p:stCondLst>
                                  <p:childTnLst>
                                    <p:set>
                                      <p:cBhvr>
                                        <p:cTn id="9" dur="1" fill="hold">
                                          <p:stCondLst>
                                            <p:cond delay="0"/>
                                          </p:stCondLst>
                                        </p:cTn>
                                        <p:tgtEl>
                                          <p:spTgt spid="66563">
                                            <p:txEl>
                                              <p:pRg st="1" end="1"/>
                                            </p:txEl>
                                          </p:spTgt>
                                        </p:tgtEl>
                                        <p:attrNameLst>
                                          <p:attrName>style.visibility</p:attrName>
                                        </p:attrNameLst>
                                      </p:cBhvr>
                                      <p:to>
                                        <p:strVal val="visible"/>
                                      </p:to>
                                    </p:set>
                                    <p:animEffect transition="in" filter="dissolve">
                                      <p:cBhvr>
                                        <p:cTn id="10" dur="500"/>
                                        <p:tgtEl>
                                          <p:spTgt spid="66563">
                                            <p:txEl>
                                              <p:pRg st="1" end="1"/>
                                            </p:txEl>
                                          </p:spTgt>
                                        </p:tgtEl>
                                      </p:cBhvr>
                                    </p:animEffect>
                                  </p:childTnLst>
                                </p:cTn>
                              </p:par>
                              <p:par>
                                <p:cTn id="11" presetID="9" presetClass="entr" presetSubtype="0" fill="hold" grpId="0" nodeType="withEffect">
                                  <p:stCondLst>
                                    <p:cond delay="0"/>
                                  </p:stCondLst>
                                  <p:childTnLst>
                                    <p:set>
                                      <p:cBhvr>
                                        <p:cTn id="12" dur="1" fill="hold">
                                          <p:stCondLst>
                                            <p:cond delay="0"/>
                                          </p:stCondLst>
                                        </p:cTn>
                                        <p:tgtEl>
                                          <p:spTgt spid="66563">
                                            <p:txEl>
                                              <p:pRg st="2" end="2"/>
                                            </p:txEl>
                                          </p:spTgt>
                                        </p:tgtEl>
                                        <p:attrNameLst>
                                          <p:attrName>style.visibility</p:attrName>
                                        </p:attrNameLst>
                                      </p:cBhvr>
                                      <p:to>
                                        <p:strVal val="visible"/>
                                      </p:to>
                                    </p:set>
                                    <p:animEffect transition="in" filter="dissolve">
                                      <p:cBhvr>
                                        <p:cTn id="13" dur="500"/>
                                        <p:tgtEl>
                                          <p:spTgt spid="66563">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9" presetClass="entr" presetSubtype="0" fill="hold" grpId="0" nodeType="clickEffect">
                                  <p:stCondLst>
                                    <p:cond delay="0"/>
                                  </p:stCondLst>
                                  <p:childTnLst>
                                    <p:set>
                                      <p:cBhvr>
                                        <p:cTn id="17" dur="1" fill="hold">
                                          <p:stCondLst>
                                            <p:cond delay="0"/>
                                          </p:stCondLst>
                                        </p:cTn>
                                        <p:tgtEl>
                                          <p:spTgt spid="66563">
                                            <p:txEl>
                                              <p:pRg st="3" end="3"/>
                                            </p:txEl>
                                          </p:spTgt>
                                        </p:tgtEl>
                                        <p:attrNameLst>
                                          <p:attrName>style.visibility</p:attrName>
                                        </p:attrNameLst>
                                      </p:cBhvr>
                                      <p:to>
                                        <p:strVal val="visible"/>
                                      </p:to>
                                    </p:set>
                                    <p:animEffect transition="in" filter="dissolve">
                                      <p:cBhvr>
                                        <p:cTn id="18" dur="500"/>
                                        <p:tgtEl>
                                          <p:spTgt spid="66563">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9" presetClass="entr" presetSubtype="0" fill="hold" grpId="0" nodeType="clickEffect">
                                  <p:stCondLst>
                                    <p:cond delay="0"/>
                                  </p:stCondLst>
                                  <p:childTnLst>
                                    <p:set>
                                      <p:cBhvr>
                                        <p:cTn id="22" dur="1" fill="hold">
                                          <p:stCondLst>
                                            <p:cond delay="0"/>
                                          </p:stCondLst>
                                        </p:cTn>
                                        <p:tgtEl>
                                          <p:spTgt spid="66563">
                                            <p:txEl>
                                              <p:pRg st="4" end="4"/>
                                            </p:txEl>
                                          </p:spTgt>
                                        </p:tgtEl>
                                        <p:attrNameLst>
                                          <p:attrName>style.visibility</p:attrName>
                                        </p:attrNameLst>
                                      </p:cBhvr>
                                      <p:to>
                                        <p:strVal val="visible"/>
                                      </p:to>
                                    </p:set>
                                    <p:animEffect transition="in" filter="dissolve">
                                      <p:cBhvr>
                                        <p:cTn id="23" dur="500"/>
                                        <p:tgtEl>
                                          <p:spTgt spid="66563">
                                            <p:txEl>
                                              <p:pRg st="4" end="4"/>
                                            </p:txEl>
                                          </p:spTgt>
                                        </p:tgtEl>
                                      </p:cBhvr>
                                    </p:animEffect>
                                  </p:childTnLst>
                                </p:cTn>
                              </p:par>
                              <p:par>
                                <p:cTn id="24" presetID="9" presetClass="entr" presetSubtype="0" fill="hold" grpId="0" nodeType="withEffect">
                                  <p:stCondLst>
                                    <p:cond delay="0"/>
                                  </p:stCondLst>
                                  <p:childTnLst>
                                    <p:set>
                                      <p:cBhvr>
                                        <p:cTn id="25" dur="1" fill="hold">
                                          <p:stCondLst>
                                            <p:cond delay="0"/>
                                          </p:stCondLst>
                                        </p:cTn>
                                        <p:tgtEl>
                                          <p:spTgt spid="66563">
                                            <p:txEl>
                                              <p:pRg st="5" end="5"/>
                                            </p:txEl>
                                          </p:spTgt>
                                        </p:tgtEl>
                                        <p:attrNameLst>
                                          <p:attrName>style.visibility</p:attrName>
                                        </p:attrNameLst>
                                      </p:cBhvr>
                                      <p:to>
                                        <p:strVal val="visible"/>
                                      </p:to>
                                    </p:set>
                                    <p:animEffect transition="in" filter="dissolve">
                                      <p:cBhvr>
                                        <p:cTn id="26" dur="500"/>
                                        <p:tgtEl>
                                          <p:spTgt spid="6656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6563" grpId="0" build="p"/>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Title 1"/>
          <p:cNvSpPr>
            <a:spLocks noGrp="1"/>
          </p:cNvSpPr>
          <p:nvPr>
            <p:ph type="title"/>
          </p:nvPr>
        </p:nvSpPr>
        <p:spPr>
          <a:xfrm>
            <a:off x="457200" y="457200"/>
            <a:ext cx="8229600" cy="965200"/>
          </a:xfrm>
        </p:spPr>
        <p:txBody>
          <a:bodyPr/>
          <a:lstStyle/>
          <a:p>
            <a:r>
              <a:rPr lang="en-US" sz="4000" dirty="0" smtClean="0">
                <a:solidFill>
                  <a:srgbClr val="9933FF"/>
                </a:solidFill>
                <a:latin typeface="Garamond" pitchFamily="18" charset="0"/>
              </a:rPr>
              <a:t>10. Recursion versus Iteration (2/2)</a:t>
            </a:r>
          </a:p>
        </p:txBody>
      </p:sp>
      <p:sp>
        <p:nvSpPr>
          <p:cNvPr id="66563" name="Content Placeholder 2"/>
          <p:cNvSpPr>
            <a:spLocks noGrp="1"/>
          </p:cNvSpPr>
          <p:nvPr>
            <p:ph idx="1"/>
          </p:nvPr>
        </p:nvSpPr>
        <p:spPr>
          <a:xfrm>
            <a:off x="384175" y="1466850"/>
            <a:ext cx="8280400" cy="4945063"/>
          </a:xfrm>
        </p:spPr>
        <p:txBody>
          <a:bodyPr/>
          <a:lstStyle/>
          <a:p>
            <a:pPr>
              <a:spcBef>
                <a:spcPts val="1200"/>
              </a:spcBef>
            </a:pPr>
            <a:r>
              <a:rPr lang="en-US" sz="2400" dirty="0" smtClean="0">
                <a:solidFill>
                  <a:srgbClr val="0000FF"/>
                </a:solidFill>
              </a:rPr>
              <a:t>Many problems are more naturally solved with recursion, which can provide elegant solution.</a:t>
            </a:r>
          </a:p>
          <a:p>
            <a:pPr lvl="1">
              <a:spcBef>
                <a:spcPts val="600"/>
              </a:spcBef>
            </a:pPr>
            <a:r>
              <a:rPr lang="en-US" sz="2000" dirty="0" smtClean="0"/>
              <a:t>Towers of Hanoi</a:t>
            </a:r>
          </a:p>
          <a:p>
            <a:pPr lvl="1">
              <a:spcBef>
                <a:spcPts val="600"/>
              </a:spcBef>
            </a:pPr>
            <a:r>
              <a:rPr lang="en-US" sz="2000" dirty="0" err="1" smtClean="0"/>
              <a:t>Mergesort</a:t>
            </a:r>
            <a:r>
              <a:rPr lang="en-US" sz="2000" dirty="0" smtClean="0"/>
              <a:t> (to be covered in CS1020)</a:t>
            </a:r>
          </a:p>
          <a:p>
            <a:pPr lvl="1">
              <a:spcBef>
                <a:spcPts val="600"/>
              </a:spcBef>
            </a:pPr>
            <a:r>
              <a:rPr lang="en-US" sz="2000" dirty="0" smtClean="0"/>
              <a:t>The N Queens problem</a:t>
            </a:r>
          </a:p>
          <a:p>
            <a:pPr>
              <a:spcBef>
                <a:spcPts val="1200"/>
              </a:spcBef>
            </a:pPr>
            <a:r>
              <a:rPr lang="en-US" sz="2400" dirty="0" smtClean="0">
                <a:solidFill>
                  <a:srgbClr val="0000FF"/>
                </a:solidFill>
              </a:rPr>
              <a:t>Conclusion: choice depends on problem and the solution context. In general, use recursion if</a:t>
            </a:r>
          </a:p>
          <a:p>
            <a:pPr lvl="1">
              <a:spcBef>
                <a:spcPts val="600"/>
              </a:spcBef>
            </a:pPr>
            <a:r>
              <a:rPr lang="en-US" sz="2000" dirty="0" smtClean="0"/>
              <a:t>A recursive solution is natural and easy to understand.</a:t>
            </a:r>
          </a:p>
          <a:p>
            <a:pPr lvl="1">
              <a:spcBef>
                <a:spcPts val="600"/>
              </a:spcBef>
            </a:pPr>
            <a:r>
              <a:rPr lang="en-US" sz="2000" dirty="0" smtClean="0"/>
              <a:t>A recursive solution does not result in excessive duplicate computation.</a:t>
            </a:r>
          </a:p>
          <a:p>
            <a:pPr lvl="1">
              <a:spcBef>
                <a:spcPts val="600"/>
              </a:spcBef>
            </a:pPr>
            <a:r>
              <a:rPr lang="en-US" sz="2000" dirty="0" smtClean="0"/>
              <a:t>The equivalent iterative solution is too complex.</a:t>
            </a:r>
          </a:p>
        </p:txBody>
      </p:sp>
      <p:sp>
        <p:nvSpPr>
          <p:cNvPr id="74757" name="Slide Number Placeholder 4"/>
          <p:cNvSpPr>
            <a:spLocks noGrp="1"/>
          </p:cNvSpPr>
          <p:nvPr>
            <p:ph type="sldNum" sz="quarter" idx="11"/>
          </p:nvPr>
        </p:nvSpPr>
        <p:spPr>
          <a:noFill/>
        </p:spPr>
        <p:txBody>
          <a:bodyPr/>
          <a:lstStyle/>
          <a:p>
            <a:r>
              <a:rPr lang="en-US" dirty="0" smtClean="0">
                <a:latin typeface="Arial" pitchFamily="34" charset="0"/>
                <a:cs typeface="Arial" pitchFamily="34" charset="0"/>
              </a:rPr>
              <a:t>Week11 - </a:t>
            </a:r>
            <a:fld id="{EADD39EC-03CB-4E10-B218-2555063BC012}" type="slidenum">
              <a:rPr lang="en-US" smtClean="0">
                <a:latin typeface="Arial" pitchFamily="34" charset="0"/>
                <a:cs typeface="Arial" pitchFamily="34" charset="0"/>
              </a:rPr>
              <a:pPr/>
              <a:t>57</a:t>
            </a:fld>
            <a:endParaRPr lang="en-US" dirty="0" smtClean="0">
              <a:latin typeface="Arial" pitchFamily="34" charset="0"/>
              <a:cs typeface="Arial" pitchFamily="34" charset="0"/>
            </a:endParaRPr>
          </a:p>
        </p:txBody>
      </p:sp>
      <p:pic>
        <p:nvPicPr>
          <p:cNvPr id="7" name="Picture 6" descr="n_queens.gif"/>
          <p:cNvPicPr>
            <a:picLocks noChangeAspect="1"/>
          </p:cNvPicPr>
          <p:nvPr/>
        </p:nvPicPr>
        <p:blipFill>
          <a:blip r:embed="rId3" cstate="print"/>
          <a:srcRect/>
          <a:stretch>
            <a:fillRect/>
          </a:stretch>
        </p:blipFill>
        <p:spPr bwMode="auto">
          <a:xfrm>
            <a:off x="6788150" y="1874838"/>
            <a:ext cx="1535113" cy="1647825"/>
          </a:xfrm>
          <a:prstGeom prst="rect">
            <a:avLst/>
          </a:prstGeom>
          <a:noFill/>
          <a:ln w="9525">
            <a:noFill/>
            <a:miter lim="800000"/>
            <a:headEnd/>
            <a:tailEnd/>
          </a:ln>
        </p:spPr>
      </p:pic>
      <p:sp>
        <p:nvSpPr>
          <p:cNvPr id="8" name="Footer Placeholder 6"/>
          <p:cNvSpPr>
            <a:spLocks noGrp="1"/>
          </p:cNvSpPr>
          <p:nvPr>
            <p:ph type="ftr" sz="quarter" idx="10"/>
          </p:nvPr>
        </p:nvSpPr>
        <p:spPr>
          <a:xfrm>
            <a:off x="457200" y="6248400"/>
            <a:ext cx="2895600" cy="457200"/>
          </a:xfrm>
          <a:noFill/>
        </p:spPr>
        <p:txBody>
          <a:bodyPr/>
          <a:lstStyle/>
          <a:p>
            <a:pPr algn="l"/>
            <a:r>
              <a:rPr lang="en-US" sz="1000" dirty="0" smtClean="0">
                <a:latin typeface="Arial" pitchFamily="34" charset="0"/>
                <a:cs typeface="Arial" pitchFamily="34" charset="0"/>
              </a:rPr>
              <a:t>CS1010 (AY2012/3 Semester 1)</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66563">
                                            <p:txEl>
                                              <p:pRg st="0" end="0"/>
                                            </p:txEl>
                                          </p:spTgt>
                                        </p:tgtEl>
                                        <p:attrNameLst>
                                          <p:attrName>style.visibility</p:attrName>
                                        </p:attrNameLst>
                                      </p:cBhvr>
                                      <p:to>
                                        <p:strVal val="visible"/>
                                      </p:to>
                                    </p:set>
                                    <p:animEffect transition="in" filter="dissolve">
                                      <p:cBhvr>
                                        <p:cTn id="7" dur="500"/>
                                        <p:tgtEl>
                                          <p:spTgt spid="66563">
                                            <p:txEl>
                                              <p:pRg st="0" end="0"/>
                                            </p:txEl>
                                          </p:spTgt>
                                        </p:tgtEl>
                                      </p:cBhvr>
                                    </p:animEffect>
                                  </p:childTnLst>
                                </p:cTn>
                              </p:par>
                              <p:par>
                                <p:cTn id="8" presetID="9" presetClass="entr" presetSubtype="0" fill="hold" grpId="0" nodeType="withEffect">
                                  <p:stCondLst>
                                    <p:cond delay="0"/>
                                  </p:stCondLst>
                                  <p:childTnLst>
                                    <p:set>
                                      <p:cBhvr>
                                        <p:cTn id="9" dur="1" fill="hold">
                                          <p:stCondLst>
                                            <p:cond delay="0"/>
                                          </p:stCondLst>
                                        </p:cTn>
                                        <p:tgtEl>
                                          <p:spTgt spid="66563">
                                            <p:txEl>
                                              <p:pRg st="1" end="1"/>
                                            </p:txEl>
                                          </p:spTgt>
                                        </p:tgtEl>
                                        <p:attrNameLst>
                                          <p:attrName>style.visibility</p:attrName>
                                        </p:attrNameLst>
                                      </p:cBhvr>
                                      <p:to>
                                        <p:strVal val="visible"/>
                                      </p:to>
                                    </p:set>
                                    <p:animEffect transition="in" filter="dissolve">
                                      <p:cBhvr>
                                        <p:cTn id="10" dur="500"/>
                                        <p:tgtEl>
                                          <p:spTgt spid="66563">
                                            <p:txEl>
                                              <p:pRg st="1" end="1"/>
                                            </p:txEl>
                                          </p:spTgt>
                                        </p:tgtEl>
                                      </p:cBhvr>
                                    </p:animEffect>
                                  </p:childTnLst>
                                </p:cTn>
                              </p:par>
                              <p:par>
                                <p:cTn id="11" presetID="9" presetClass="entr" presetSubtype="0" fill="hold" grpId="0" nodeType="withEffect">
                                  <p:stCondLst>
                                    <p:cond delay="0"/>
                                  </p:stCondLst>
                                  <p:childTnLst>
                                    <p:set>
                                      <p:cBhvr>
                                        <p:cTn id="12" dur="1" fill="hold">
                                          <p:stCondLst>
                                            <p:cond delay="0"/>
                                          </p:stCondLst>
                                        </p:cTn>
                                        <p:tgtEl>
                                          <p:spTgt spid="66563">
                                            <p:txEl>
                                              <p:pRg st="2" end="2"/>
                                            </p:txEl>
                                          </p:spTgt>
                                        </p:tgtEl>
                                        <p:attrNameLst>
                                          <p:attrName>style.visibility</p:attrName>
                                        </p:attrNameLst>
                                      </p:cBhvr>
                                      <p:to>
                                        <p:strVal val="visible"/>
                                      </p:to>
                                    </p:set>
                                    <p:animEffect transition="in" filter="dissolve">
                                      <p:cBhvr>
                                        <p:cTn id="13" dur="500"/>
                                        <p:tgtEl>
                                          <p:spTgt spid="66563">
                                            <p:txEl>
                                              <p:pRg st="2" end="2"/>
                                            </p:txEl>
                                          </p:spTgt>
                                        </p:tgtEl>
                                      </p:cBhvr>
                                    </p:animEffect>
                                  </p:childTnLst>
                                </p:cTn>
                              </p:par>
                              <p:par>
                                <p:cTn id="14" presetID="9" presetClass="entr" presetSubtype="0" fill="hold" grpId="0" nodeType="withEffect">
                                  <p:stCondLst>
                                    <p:cond delay="0"/>
                                  </p:stCondLst>
                                  <p:childTnLst>
                                    <p:set>
                                      <p:cBhvr>
                                        <p:cTn id="15" dur="1" fill="hold">
                                          <p:stCondLst>
                                            <p:cond delay="0"/>
                                          </p:stCondLst>
                                        </p:cTn>
                                        <p:tgtEl>
                                          <p:spTgt spid="66563">
                                            <p:txEl>
                                              <p:pRg st="3" end="3"/>
                                            </p:txEl>
                                          </p:spTgt>
                                        </p:tgtEl>
                                        <p:attrNameLst>
                                          <p:attrName>style.visibility</p:attrName>
                                        </p:attrNameLst>
                                      </p:cBhvr>
                                      <p:to>
                                        <p:strVal val="visible"/>
                                      </p:to>
                                    </p:set>
                                    <p:animEffect transition="in" filter="dissolve">
                                      <p:cBhvr>
                                        <p:cTn id="16" dur="500"/>
                                        <p:tgtEl>
                                          <p:spTgt spid="66563">
                                            <p:txEl>
                                              <p:pRg st="3" end="3"/>
                                            </p:txEl>
                                          </p:spTgt>
                                        </p:tgtEl>
                                      </p:cBhvr>
                                    </p:animEffect>
                                  </p:childTnLst>
                                </p:cTn>
                              </p:par>
                            </p:childTnLst>
                          </p:cTn>
                        </p:par>
                        <p:par>
                          <p:cTn id="17" fill="hold">
                            <p:stCondLst>
                              <p:cond delay="500"/>
                            </p:stCondLst>
                            <p:childTnLst>
                              <p:par>
                                <p:cTn id="18" presetID="9" presetClass="entr" presetSubtype="0" fill="hold" nodeType="afterEffect">
                                  <p:stCondLst>
                                    <p:cond delay="0"/>
                                  </p:stCondLst>
                                  <p:childTnLst>
                                    <p:set>
                                      <p:cBhvr>
                                        <p:cTn id="19" dur="1" fill="hold">
                                          <p:stCondLst>
                                            <p:cond delay="0"/>
                                          </p:stCondLst>
                                        </p:cTn>
                                        <p:tgtEl>
                                          <p:spTgt spid="7"/>
                                        </p:tgtEl>
                                        <p:attrNameLst>
                                          <p:attrName>style.visibility</p:attrName>
                                        </p:attrNameLst>
                                      </p:cBhvr>
                                      <p:to>
                                        <p:strVal val="visible"/>
                                      </p:to>
                                    </p:set>
                                    <p:animEffect transition="in" filter="dissolve">
                                      <p:cBhvr>
                                        <p:cTn id="20" dur="500"/>
                                        <p:tgtEl>
                                          <p:spTgt spid="7"/>
                                        </p:tgtEl>
                                      </p:cBhvr>
                                    </p:animEffect>
                                  </p:childTnLst>
                                </p:cTn>
                              </p:par>
                            </p:childTnLst>
                          </p:cTn>
                        </p:par>
                      </p:childTnLst>
                    </p:cTn>
                  </p:par>
                  <p:par>
                    <p:cTn id="21" fill="hold">
                      <p:stCondLst>
                        <p:cond delay="indefinite"/>
                      </p:stCondLst>
                      <p:childTnLst>
                        <p:par>
                          <p:cTn id="22" fill="hold">
                            <p:stCondLst>
                              <p:cond delay="0"/>
                            </p:stCondLst>
                            <p:childTnLst>
                              <p:par>
                                <p:cTn id="23" presetID="9" presetClass="entr" presetSubtype="0" fill="hold" grpId="0" nodeType="clickEffect">
                                  <p:stCondLst>
                                    <p:cond delay="0"/>
                                  </p:stCondLst>
                                  <p:childTnLst>
                                    <p:set>
                                      <p:cBhvr>
                                        <p:cTn id="24" dur="1" fill="hold">
                                          <p:stCondLst>
                                            <p:cond delay="0"/>
                                          </p:stCondLst>
                                        </p:cTn>
                                        <p:tgtEl>
                                          <p:spTgt spid="66563">
                                            <p:txEl>
                                              <p:pRg st="4" end="4"/>
                                            </p:txEl>
                                          </p:spTgt>
                                        </p:tgtEl>
                                        <p:attrNameLst>
                                          <p:attrName>style.visibility</p:attrName>
                                        </p:attrNameLst>
                                      </p:cBhvr>
                                      <p:to>
                                        <p:strVal val="visible"/>
                                      </p:to>
                                    </p:set>
                                    <p:animEffect transition="in" filter="dissolve">
                                      <p:cBhvr>
                                        <p:cTn id="25" dur="500"/>
                                        <p:tgtEl>
                                          <p:spTgt spid="66563">
                                            <p:txEl>
                                              <p:pRg st="4" end="4"/>
                                            </p:txEl>
                                          </p:spTgt>
                                        </p:tgtEl>
                                      </p:cBhvr>
                                    </p:animEffect>
                                  </p:childTnLst>
                                </p:cTn>
                              </p:par>
                              <p:par>
                                <p:cTn id="26" presetID="9" presetClass="entr" presetSubtype="0" fill="hold" grpId="0" nodeType="withEffect">
                                  <p:stCondLst>
                                    <p:cond delay="0"/>
                                  </p:stCondLst>
                                  <p:childTnLst>
                                    <p:set>
                                      <p:cBhvr>
                                        <p:cTn id="27" dur="1" fill="hold">
                                          <p:stCondLst>
                                            <p:cond delay="0"/>
                                          </p:stCondLst>
                                        </p:cTn>
                                        <p:tgtEl>
                                          <p:spTgt spid="66563">
                                            <p:txEl>
                                              <p:pRg st="5" end="5"/>
                                            </p:txEl>
                                          </p:spTgt>
                                        </p:tgtEl>
                                        <p:attrNameLst>
                                          <p:attrName>style.visibility</p:attrName>
                                        </p:attrNameLst>
                                      </p:cBhvr>
                                      <p:to>
                                        <p:strVal val="visible"/>
                                      </p:to>
                                    </p:set>
                                    <p:animEffect transition="in" filter="dissolve">
                                      <p:cBhvr>
                                        <p:cTn id="28" dur="500"/>
                                        <p:tgtEl>
                                          <p:spTgt spid="66563">
                                            <p:txEl>
                                              <p:pRg st="5" end="5"/>
                                            </p:txEl>
                                          </p:spTgt>
                                        </p:tgtEl>
                                      </p:cBhvr>
                                    </p:animEffect>
                                  </p:childTnLst>
                                </p:cTn>
                              </p:par>
                              <p:par>
                                <p:cTn id="29" presetID="9" presetClass="entr" presetSubtype="0" fill="hold" grpId="0" nodeType="withEffect">
                                  <p:stCondLst>
                                    <p:cond delay="0"/>
                                  </p:stCondLst>
                                  <p:childTnLst>
                                    <p:set>
                                      <p:cBhvr>
                                        <p:cTn id="30" dur="1" fill="hold">
                                          <p:stCondLst>
                                            <p:cond delay="0"/>
                                          </p:stCondLst>
                                        </p:cTn>
                                        <p:tgtEl>
                                          <p:spTgt spid="66563">
                                            <p:txEl>
                                              <p:pRg st="6" end="6"/>
                                            </p:txEl>
                                          </p:spTgt>
                                        </p:tgtEl>
                                        <p:attrNameLst>
                                          <p:attrName>style.visibility</p:attrName>
                                        </p:attrNameLst>
                                      </p:cBhvr>
                                      <p:to>
                                        <p:strVal val="visible"/>
                                      </p:to>
                                    </p:set>
                                    <p:animEffect transition="in" filter="dissolve">
                                      <p:cBhvr>
                                        <p:cTn id="31" dur="500"/>
                                        <p:tgtEl>
                                          <p:spTgt spid="66563">
                                            <p:txEl>
                                              <p:pRg st="6" end="6"/>
                                            </p:txEl>
                                          </p:spTgt>
                                        </p:tgtEl>
                                      </p:cBhvr>
                                    </p:animEffect>
                                  </p:childTnLst>
                                </p:cTn>
                              </p:par>
                              <p:par>
                                <p:cTn id="32" presetID="9" presetClass="entr" presetSubtype="0" fill="hold" grpId="0" nodeType="withEffect">
                                  <p:stCondLst>
                                    <p:cond delay="0"/>
                                  </p:stCondLst>
                                  <p:childTnLst>
                                    <p:set>
                                      <p:cBhvr>
                                        <p:cTn id="33" dur="1" fill="hold">
                                          <p:stCondLst>
                                            <p:cond delay="0"/>
                                          </p:stCondLst>
                                        </p:cTn>
                                        <p:tgtEl>
                                          <p:spTgt spid="66563">
                                            <p:txEl>
                                              <p:pRg st="7" end="7"/>
                                            </p:txEl>
                                          </p:spTgt>
                                        </p:tgtEl>
                                        <p:attrNameLst>
                                          <p:attrName>style.visibility</p:attrName>
                                        </p:attrNameLst>
                                      </p:cBhvr>
                                      <p:to>
                                        <p:strVal val="visible"/>
                                      </p:to>
                                    </p:set>
                                    <p:animEffect transition="in" filter="dissolve">
                                      <p:cBhvr>
                                        <p:cTn id="34" dur="500"/>
                                        <p:tgtEl>
                                          <p:spTgt spid="6656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6563" grpId="0" build="p"/>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Title 1"/>
          <p:cNvSpPr>
            <a:spLocks noGrp="1"/>
          </p:cNvSpPr>
          <p:nvPr>
            <p:ph type="title"/>
          </p:nvPr>
        </p:nvSpPr>
        <p:spPr>
          <a:xfrm>
            <a:off x="457200" y="457200"/>
            <a:ext cx="8229600" cy="841375"/>
          </a:xfrm>
        </p:spPr>
        <p:txBody>
          <a:bodyPr/>
          <a:lstStyle/>
          <a:p>
            <a:r>
              <a:rPr lang="en-US" sz="4000" dirty="0" smtClean="0">
                <a:solidFill>
                  <a:srgbClr val="9933FF"/>
                </a:solidFill>
                <a:latin typeface="Garamond" pitchFamily="18" charset="0"/>
              </a:rPr>
              <a:t>11. Towers of Hanoi (1/16)</a:t>
            </a:r>
          </a:p>
        </p:txBody>
      </p:sp>
      <p:sp>
        <p:nvSpPr>
          <p:cNvPr id="58371" name="Content Placeholder 2"/>
          <p:cNvSpPr>
            <a:spLocks noGrp="1"/>
          </p:cNvSpPr>
          <p:nvPr>
            <p:ph idx="1"/>
          </p:nvPr>
        </p:nvSpPr>
        <p:spPr>
          <a:xfrm>
            <a:off x="468313" y="1512888"/>
            <a:ext cx="8229600" cy="4854575"/>
          </a:xfrm>
        </p:spPr>
        <p:txBody>
          <a:bodyPr/>
          <a:lstStyle/>
          <a:p>
            <a:pPr algn="just">
              <a:spcBef>
                <a:spcPts val="600"/>
              </a:spcBef>
            </a:pPr>
            <a:r>
              <a:rPr lang="en-US" sz="2400" dirty="0" smtClean="0"/>
              <a:t>This classical “Towers of Hanoi” puzzle has attracted the attention of computer scientists more than any other puzzles.</a:t>
            </a:r>
          </a:p>
          <a:p>
            <a:pPr algn="just">
              <a:spcBef>
                <a:spcPts val="600"/>
              </a:spcBef>
            </a:pPr>
            <a:r>
              <a:rPr lang="en-US" sz="2400" dirty="0" smtClean="0"/>
              <a:t>Invented by </a:t>
            </a:r>
            <a:r>
              <a:rPr lang="en-US" sz="2400" dirty="0" err="1" smtClean="0"/>
              <a:t>Edouard</a:t>
            </a:r>
            <a:r>
              <a:rPr lang="en-US" sz="2400" dirty="0" smtClean="0"/>
              <a:t> Lucas, a French mathematician, in1883. </a:t>
            </a:r>
          </a:p>
          <a:p>
            <a:pPr algn="just">
              <a:spcBef>
                <a:spcPts val="600"/>
              </a:spcBef>
            </a:pPr>
            <a:r>
              <a:rPr lang="en-US" sz="2400" dirty="0" smtClean="0"/>
              <a:t>There are 3 pegs (A, B and C) and a tower of n disks on the first peg A, with the smallest disk on the top and the biggest at the bottom. The purpose of the puzzle is to move the whole tower from peg A to peg C, with the following simple rules:</a:t>
            </a:r>
          </a:p>
          <a:p>
            <a:pPr lvl="1" algn="just">
              <a:spcBef>
                <a:spcPts val="600"/>
              </a:spcBef>
            </a:pPr>
            <a:r>
              <a:rPr lang="en-US" sz="2000" dirty="0" smtClean="0"/>
              <a:t>Only one disk (the one at the top) can be moved at a time.</a:t>
            </a:r>
          </a:p>
          <a:p>
            <a:pPr lvl="1" algn="just">
              <a:spcBef>
                <a:spcPts val="600"/>
              </a:spcBef>
            </a:pPr>
            <a:r>
              <a:rPr lang="en-US" sz="2000" dirty="0" smtClean="0"/>
              <a:t>A bigger disk must not rest on a smaller disk.</a:t>
            </a:r>
          </a:p>
        </p:txBody>
      </p:sp>
      <p:sp>
        <p:nvSpPr>
          <p:cNvPr id="56325" name="Slide Number Placeholder 4"/>
          <p:cNvSpPr>
            <a:spLocks noGrp="1"/>
          </p:cNvSpPr>
          <p:nvPr>
            <p:ph type="sldNum" sz="quarter" idx="11"/>
          </p:nvPr>
        </p:nvSpPr>
        <p:spPr>
          <a:noFill/>
        </p:spPr>
        <p:txBody>
          <a:bodyPr/>
          <a:lstStyle/>
          <a:p>
            <a:r>
              <a:rPr lang="en-US" dirty="0" smtClean="0">
                <a:latin typeface="Arial" pitchFamily="34" charset="0"/>
                <a:cs typeface="Arial" pitchFamily="34" charset="0"/>
              </a:rPr>
              <a:t>Week11 - </a:t>
            </a:r>
            <a:fld id="{67C0DD01-1477-4929-A6C3-D6F736BA4886}" type="slidenum">
              <a:rPr lang="en-US" smtClean="0">
                <a:latin typeface="Arial" pitchFamily="34" charset="0"/>
                <a:cs typeface="Arial" pitchFamily="34" charset="0"/>
              </a:rPr>
              <a:pPr/>
              <a:t>58</a:t>
            </a:fld>
            <a:endParaRPr lang="en-US" dirty="0" smtClean="0">
              <a:latin typeface="Arial" pitchFamily="34" charset="0"/>
              <a:cs typeface="Arial" pitchFamily="34" charset="0"/>
            </a:endParaRPr>
          </a:p>
        </p:txBody>
      </p:sp>
      <p:pic>
        <p:nvPicPr>
          <p:cNvPr id="56326" name="Picture 3" descr="hanoi_ani"/>
          <p:cNvPicPr>
            <a:picLocks noChangeAspect="1" noChangeArrowheads="1" noCrop="1"/>
          </p:cNvPicPr>
          <p:nvPr/>
        </p:nvPicPr>
        <p:blipFill>
          <a:blip r:embed="rId3" cstate="print"/>
          <a:srcRect/>
          <a:stretch>
            <a:fillRect/>
          </a:stretch>
        </p:blipFill>
        <p:spPr bwMode="auto">
          <a:xfrm>
            <a:off x="6705600" y="609600"/>
            <a:ext cx="1668463" cy="457200"/>
          </a:xfrm>
          <a:prstGeom prst="rect">
            <a:avLst/>
          </a:prstGeom>
          <a:noFill/>
          <a:ln w="9525">
            <a:noFill/>
            <a:miter lim="800000"/>
            <a:headEnd/>
            <a:tailEnd/>
          </a:ln>
        </p:spPr>
      </p:pic>
      <p:sp>
        <p:nvSpPr>
          <p:cNvPr id="7" name="Footer Placeholder 6"/>
          <p:cNvSpPr>
            <a:spLocks noGrp="1"/>
          </p:cNvSpPr>
          <p:nvPr>
            <p:ph type="ftr" sz="quarter" idx="10"/>
          </p:nvPr>
        </p:nvSpPr>
        <p:spPr>
          <a:xfrm>
            <a:off x="457200" y="6248400"/>
            <a:ext cx="2895600" cy="457200"/>
          </a:xfrm>
          <a:noFill/>
        </p:spPr>
        <p:txBody>
          <a:bodyPr/>
          <a:lstStyle/>
          <a:p>
            <a:pPr algn="l"/>
            <a:r>
              <a:rPr lang="en-US" sz="1000" dirty="0" smtClean="0">
                <a:latin typeface="Arial" pitchFamily="34" charset="0"/>
                <a:cs typeface="Arial" pitchFamily="34" charset="0"/>
              </a:rPr>
              <a:t>CS1010 (AY2012/3 Semester 1)</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58371">
                                            <p:txEl>
                                              <p:pRg st="0" end="0"/>
                                            </p:txEl>
                                          </p:spTgt>
                                        </p:tgtEl>
                                        <p:attrNameLst>
                                          <p:attrName>style.visibility</p:attrName>
                                        </p:attrNameLst>
                                      </p:cBhvr>
                                      <p:to>
                                        <p:strVal val="visible"/>
                                      </p:to>
                                    </p:set>
                                    <p:animEffect transition="in" filter="dissolve">
                                      <p:cBhvr>
                                        <p:cTn id="7" dur="500"/>
                                        <p:tgtEl>
                                          <p:spTgt spid="5837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58371">
                                            <p:txEl>
                                              <p:pRg st="1" end="1"/>
                                            </p:txEl>
                                          </p:spTgt>
                                        </p:tgtEl>
                                        <p:attrNameLst>
                                          <p:attrName>style.visibility</p:attrName>
                                        </p:attrNameLst>
                                      </p:cBhvr>
                                      <p:to>
                                        <p:strVal val="visible"/>
                                      </p:to>
                                    </p:set>
                                    <p:animEffect transition="in" filter="dissolve">
                                      <p:cBhvr>
                                        <p:cTn id="12" dur="500"/>
                                        <p:tgtEl>
                                          <p:spTgt spid="5837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58371">
                                            <p:txEl>
                                              <p:pRg st="2" end="2"/>
                                            </p:txEl>
                                          </p:spTgt>
                                        </p:tgtEl>
                                        <p:attrNameLst>
                                          <p:attrName>style.visibility</p:attrName>
                                        </p:attrNameLst>
                                      </p:cBhvr>
                                      <p:to>
                                        <p:strVal val="visible"/>
                                      </p:to>
                                    </p:set>
                                    <p:animEffect transition="in" filter="dissolve">
                                      <p:cBhvr>
                                        <p:cTn id="17" dur="500"/>
                                        <p:tgtEl>
                                          <p:spTgt spid="58371">
                                            <p:txEl>
                                              <p:pRg st="2" end="2"/>
                                            </p:txEl>
                                          </p:spTgt>
                                        </p:tgtEl>
                                      </p:cBhvr>
                                    </p:animEffect>
                                  </p:childTnLst>
                                </p:cTn>
                              </p:par>
                              <p:par>
                                <p:cTn id="18" presetID="9" presetClass="entr" presetSubtype="0" fill="hold" grpId="0" nodeType="withEffect">
                                  <p:stCondLst>
                                    <p:cond delay="0"/>
                                  </p:stCondLst>
                                  <p:childTnLst>
                                    <p:set>
                                      <p:cBhvr>
                                        <p:cTn id="19" dur="1" fill="hold">
                                          <p:stCondLst>
                                            <p:cond delay="0"/>
                                          </p:stCondLst>
                                        </p:cTn>
                                        <p:tgtEl>
                                          <p:spTgt spid="58371">
                                            <p:txEl>
                                              <p:pRg st="3" end="3"/>
                                            </p:txEl>
                                          </p:spTgt>
                                        </p:tgtEl>
                                        <p:attrNameLst>
                                          <p:attrName>style.visibility</p:attrName>
                                        </p:attrNameLst>
                                      </p:cBhvr>
                                      <p:to>
                                        <p:strVal val="visible"/>
                                      </p:to>
                                    </p:set>
                                    <p:animEffect transition="in" filter="dissolve">
                                      <p:cBhvr>
                                        <p:cTn id="20" dur="500"/>
                                        <p:tgtEl>
                                          <p:spTgt spid="58371">
                                            <p:txEl>
                                              <p:pRg st="3" end="3"/>
                                            </p:txEl>
                                          </p:spTgt>
                                        </p:tgtEl>
                                      </p:cBhvr>
                                    </p:animEffect>
                                  </p:childTnLst>
                                </p:cTn>
                              </p:par>
                              <p:par>
                                <p:cTn id="21" presetID="9" presetClass="entr" presetSubtype="0" fill="hold" grpId="0" nodeType="withEffect">
                                  <p:stCondLst>
                                    <p:cond delay="0"/>
                                  </p:stCondLst>
                                  <p:childTnLst>
                                    <p:set>
                                      <p:cBhvr>
                                        <p:cTn id="22" dur="1" fill="hold">
                                          <p:stCondLst>
                                            <p:cond delay="0"/>
                                          </p:stCondLst>
                                        </p:cTn>
                                        <p:tgtEl>
                                          <p:spTgt spid="58371">
                                            <p:txEl>
                                              <p:pRg st="4" end="4"/>
                                            </p:txEl>
                                          </p:spTgt>
                                        </p:tgtEl>
                                        <p:attrNameLst>
                                          <p:attrName>style.visibility</p:attrName>
                                        </p:attrNameLst>
                                      </p:cBhvr>
                                      <p:to>
                                        <p:strVal val="visible"/>
                                      </p:to>
                                    </p:set>
                                    <p:animEffect transition="in" filter="dissolve">
                                      <p:cBhvr>
                                        <p:cTn id="23" dur="500"/>
                                        <p:tgtEl>
                                          <p:spTgt spid="58371">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371" grpId="0" build="p"/>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Title 1"/>
          <p:cNvSpPr>
            <a:spLocks noGrp="1"/>
          </p:cNvSpPr>
          <p:nvPr>
            <p:ph type="title"/>
          </p:nvPr>
        </p:nvSpPr>
        <p:spPr>
          <a:xfrm>
            <a:off x="457200" y="457200"/>
            <a:ext cx="8229600" cy="852488"/>
          </a:xfrm>
        </p:spPr>
        <p:txBody>
          <a:bodyPr/>
          <a:lstStyle/>
          <a:p>
            <a:r>
              <a:rPr lang="en-US" sz="4000" dirty="0" smtClean="0">
                <a:solidFill>
                  <a:srgbClr val="9933FF"/>
                </a:solidFill>
                <a:latin typeface="Garamond" pitchFamily="18" charset="0"/>
              </a:rPr>
              <a:t>11. Towers of Hanoi (2/16)</a:t>
            </a:r>
          </a:p>
        </p:txBody>
      </p:sp>
      <p:sp>
        <p:nvSpPr>
          <p:cNvPr id="58371" name="Content Placeholder 2"/>
          <p:cNvSpPr>
            <a:spLocks noGrp="1"/>
          </p:cNvSpPr>
          <p:nvPr>
            <p:ph idx="1"/>
          </p:nvPr>
        </p:nvSpPr>
        <p:spPr>
          <a:xfrm>
            <a:off x="468313" y="1466850"/>
            <a:ext cx="8229600" cy="4900613"/>
          </a:xfrm>
        </p:spPr>
        <p:txBody>
          <a:bodyPr/>
          <a:lstStyle/>
          <a:p>
            <a:pPr algn="just">
              <a:spcBef>
                <a:spcPts val="600"/>
              </a:spcBef>
            </a:pPr>
            <a:r>
              <a:rPr lang="en-GB" sz="2400" smtClean="0"/>
              <a:t>Demo: </a:t>
            </a:r>
            <a:r>
              <a:rPr lang="en-GB" sz="2400" smtClean="0">
                <a:hlinkClick r:id="rId3"/>
              </a:rPr>
              <a:t>Tower of Hanoi</a:t>
            </a:r>
            <a:endParaRPr lang="en-US" sz="2400" smtClean="0"/>
          </a:p>
          <a:p>
            <a:pPr algn="just">
              <a:spcBef>
                <a:spcPts val="600"/>
              </a:spcBef>
            </a:pPr>
            <a:r>
              <a:rPr lang="en-US" sz="2400" smtClean="0"/>
              <a:t>We attempt to write a program to produce instructions on how to move the disks from peg A to peg C to complete the puzzle.</a:t>
            </a:r>
          </a:p>
          <a:p>
            <a:pPr algn="just">
              <a:spcBef>
                <a:spcPts val="600"/>
              </a:spcBef>
            </a:pPr>
            <a:r>
              <a:rPr lang="en-US" sz="2400" smtClean="0"/>
              <a:t>Example: A tower with 3 disks.</a:t>
            </a:r>
          </a:p>
          <a:p>
            <a:pPr algn="just">
              <a:spcBef>
                <a:spcPts val="600"/>
              </a:spcBef>
              <a:spcAft>
                <a:spcPts val="600"/>
              </a:spcAft>
            </a:pPr>
            <a:r>
              <a:rPr lang="en-US" sz="2400" smtClean="0"/>
              <a:t>Output produced by program:</a:t>
            </a:r>
          </a:p>
          <a:p>
            <a:pPr lvl="1" algn="just">
              <a:spcBef>
                <a:spcPct val="10000"/>
              </a:spcBef>
              <a:buFont typeface="Wingdings" pitchFamily="2" charset="2"/>
              <a:buNone/>
            </a:pPr>
            <a:r>
              <a:rPr lang="en-US" sz="2000" smtClean="0"/>
              <a:t>	Move disk from A to C</a:t>
            </a:r>
          </a:p>
          <a:p>
            <a:pPr lvl="1" algn="just">
              <a:spcBef>
                <a:spcPct val="10000"/>
              </a:spcBef>
              <a:buFont typeface="Wingdings" pitchFamily="2" charset="2"/>
              <a:buNone/>
            </a:pPr>
            <a:r>
              <a:rPr lang="en-US" sz="2000" smtClean="0"/>
              <a:t>	Move disk from A to B</a:t>
            </a:r>
          </a:p>
          <a:p>
            <a:pPr lvl="1" algn="just">
              <a:spcBef>
                <a:spcPct val="10000"/>
              </a:spcBef>
              <a:buFont typeface="Wingdings" pitchFamily="2" charset="2"/>
              <a:buNone/>
            </a:pPr>
            <a:r>
              <a:rPr lang="en-US" sz="2000" smtClean="0"/>
              <a:t>	Move disk from C to B</a:t>
            </a:r>
          </a:p>
          <a:p>
            <a:pPr lvl="1" algn="just">
              <a:spcBef>
                <a:spcPct val="10000"/>
              </a:spcBef>
              <a:buFont typeface="Wingdings" pitchFamily="2" charset="2"/>
              <a:buNone/>
            </a:pPr>
            <a:r>
              <a:rPr lang="en-US" sz="2000" smtClean="0"/>
              <a:t>	Move disk from A to C</a:t>
            </a:r>
          </a:p>
          <a:p>
            <a:pPr lvl="1" algn="just">
              <a:spcBef>
                <a:spcPct val="10000"/>
              </a:spcBef>
              <a:buFont typeface="Wingdings" pitchFamily="2" charset="2"/>
              <a:buNone/>
            </a:pPr>
            <a:r>
              <a:rPr lang="en-US" sz="2000" smtClean="0"/>
              <a:t>	Move disk from B to A</a:t>
            </a:r>
          </a:p>
          <a:p>
            <a:pPr lvl="1" algn="just">
              <a:spcBef>
                <a:spcPct val="10000"/>
              </a:spcBef>
              <a:buFont typeface="Wingdings" pitchFamily="2" charset="2"/>
              <a:buNone/>
            </a:pPr>
            <a:r>
              <a:rPr lang="en-US" sz="2000" smtClean="0"/>
              <a:t>	Move disk from B to C</a:t>
            </a:r>
          </a:p>
          <a:p>
            <a:pPr lvl="1" algn="just">
              <a:spcBef>
                <a:spcPct val="10000"/>
              </a:spcBef>
              <a:buFont typeface="Wingdings" pitchFamily="2" charset="2"/>
              <a:buNone/>
            </a:pPr>
            <a:r>
              <a:rPr lang="en-US" sz="2000" smtClean="0"/>
              <a:t>	Move disk from A to C</a:t>
            </a:r>
          </a:p>
        </p:txBody>
      </p:sp>
      <p:sp>
        <p:nvSpPr>
          <p:cNvPr id="57349" name="Slide Number Placeholder 4"/>
          <p:cNvSpPr>
            <a:spLocks noGrp="1"/>
          </p:cNvSpPr>
          <p:nvPr>
            <p:ph type="sldNum" sz="quarter" idx="11"/>
          </p:nvPr>
        </p:nvSpPr>
        <p:spPr>
          <a:noFill/>
        </p:spPr>
        <p:txBody>
          <a:bodyPr/>
          <a:lstStyle/>
          <a:p>
            <a:r>
              <a:rPr lang="en-US" dirty="0" smtClean="0">
                <a:latin typeface="Arial" pitchFamily="34" charset="0"/>
                <a:cs typeface="Arial" pitchFamily="34" charset="0"/>
              </a:rPr>
              <a:t>Week11 - </a:t>
            </a:r>
            <a:fld id="{4CB11438-753C-4357-A733-768526D0D38C}" type="slidenum">
              <a:rPr lang="en-US" smtClean="0">
                <a:latin typeface="Arial" pitchFamily="34" charset="0"/>
                <a:cs typeface="Arial" pitchFamily="34" charset="0"/>
              </a:rPr>
              <a:pPr/>
              <a:t>59</a:t>
            </a:fld>
            <a:endParaRPr lang="en-US" dirty="0" smtClean="0">
              <a:latin typeface="Arial" pitchFamily="34" charset="0"/>
              <a:cs typeface="Arial" pitchFamily="34" charset="0"/>
            </a:endParaRPr>
          </a:p>
        </p:txBody>
      </p:sp>
      <p:sp>
        <p:nvSpPr>
          <p:cNvPr id="6" name="Footer Placeholder 6"/>
          <p:cNvSpPr>
            <a:spLocks noGrp="1"/>
          </p:cNvSpPr>
          <p:nvPr>
            <p:ph type="ftr" sz="quarter" idx="10"/>
          </p:nvPr>
        </p:nvSpPr>
        <p:spPr>
          <a:xfrm>
            <a:off x="457200" y="6248400"/>
            <a:ext cx="2895600" cy="457200"/>
          </a:xfrm>
          <a:noFill/>
        </p:spPr>
        <p:txBody>
          <a:bodyPr/>
          <a:lstStyle/>
          <a:p>
            <a:pPr algn="l"/>
            <a:r>
              <a:rPr lang="en-US" sz="1000" dirty="0" smtClean="0">
                <a:latin typeface="Arial" pitchFamily="34" charset="0"/>
                <a:cs typeface="Arial" pitchFamily="34" charset="0"/>
              </a:rPr>
              <a:t>CS1010 (AY2012/3 Semester 1)</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58371">
                                            <p:txEl>
                                              <p:pRg st="0" end="0"/>
                                            </p:txEl>
                                          </p:spTgt>
                                        </p:tgtEl>
                                        <p:attrNameLst>
                                          <p:attrName>style.visibility</p:attrName>
                                        </p:attrNameLst>
                                      </p:cBhvr>
                                      <p:to>
                                        <p:strVal val="visible"/>
                                      </p:to>
                                    </p:set>
                                    <p:animEffect transition="in" filter="dissolve">
                                      <p:cBhvr>
                                        <p:cTn id="7" dur="500"/>
                                        <p:tgtEl>
                                          <p:spTgt spid="5837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58371">
                                            <p:txEl>
                                              <p:pRg st="1" end="1"/>
                                            </p:txEl>
                                          </p:spTgt>
                                        </p:tgtEl>
                                        <p:attrNameLst>
                                          <p:attrName>style.visibility</p:attrName>
                                        </p:attrNameLst>
                                      </p:cBhvr>
                                      <p:to>
                                        <p:strVal val="visible"/>
                                      </p:to>
                                    </p:set>
                                    <p:animEffect transition="in" filter="dissolve">
                                      <p:cBhvr>
                                        <p:cTn id="12" dur="500"/>
                                        <p:tgtEl>
                                          <p:spTgt spid="5837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58371">
                                            <p:txEl>
                                              <p:pRg st="2" end="2"/>
                                            </p:txEl>
                                          </p:spTgt>
                                        </p:tgtEl>
                                        <p:attrNameLst>
                                          <p:attrName>style.visibility</p:attrName>
                                        </p:attrNameLst>
                                      </p:cBhvr>
                                      <p:to>
                                        <p:strVal val="visible"/>
                                      </p:to>
                                    </p:set>
                                    <p:animEffect transition="in" filter="dissolve">
                                      <p:cBhvr>
                                        <p:cTn id="17" dur="500"/>
                                        <p:tgtEl>
                                          <p:spTgt spid="58371">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58371">
                                            <p:txEl>
                                              <p:pRg st="3" end="3"/>
                                            </p:txEl>
                                          </p:spTgt>
                                        </p:tgtEl>
                                        <p:attrNameLst>
                                          <p:attrName>style.visibility</p:attrName>
                                        </p:attrNameLst>
                                      </p:cBhvr>
                                      <p:to>
                                        <p:strVal val="visible"/>
                                      </p:to>
                                    </p:set>
                                    <p:animEffect transition="in" filter="dissolve">
                                      <p:cBhvr>
                                        <p:cTn id="22" dur="500"/>
                                        <p:tgtEl>
                                          <p:spTgt spid="58371">
                                            <p:txEl>
                                              <p:pRg st="3" end="3"/>
                                            </p:txEl>
                                          </p:spTgt>
                                        </p:tgtEl>
                                      </p:cBhvr>
                                    </p:animEffect>
                                  </p:childTnLst>
                                </p:cTn>
                              </p:par>
                              <p:par>
                                <p:cTn id="23" presetID="9" presetClass="entr" presetSubtype="0" fill="hold" grpId="0" nodeType="withEffect">
                                  <p:stCondLst>
                                    <p:cond delay="0"/>
                                  </p:stCondLst>
                                  <p:childTnLst>
                                    <p:set>
                                      <p:cBhvr>
                                        <p:cTn id="24" dur="1" fill="hold">
                                          <p:stCondLst>
                                            <p:cond delay="0"/>
                                          </p:stCondLst>
                                        </p:cTn>
                                        <p:tgtEl>
                                          <p:spTgt spid="58371">
                                            <p:txEl>
                                              <p:pRg st="4" end="4"/>
                                            </p:txEl>
                                          </p:spTgt>
                                        </p:tgtEl>
                                        <p:attrNameLst>
                                          <p:attrName>style.visibility</p:attrName>
                                        </p:attrNameLst>
                                      </p:cBhvr>
                                      <p:to>
                                        <p:strVal val="visible"/>
                                      </p:to>
                                    </p:set>
                                    <p:animEffect transition="in" filter="dissolve">
                                      <p:cBhvr>
                                        <p:cTn id="25" dur="500"/>
                                        <p:tgtEl>
                                          <p:spTgt spid="58371">
                                            <p:txEl>
                                              <p:pRg st="4" end="4"/>
                                            </p:txEl>
                                          </p:spTgt>
                                        </p:tgtEl>
                                      </p:cBhvr>
                                    </p:animEffect>
                                  </p:childTnLst>
                                </p:cTn>
                              </p:par>
                              <p:par>
                                <p:cTn id="26" presetID="9" presetClass="entr" presetSubtype="0" fill="hold" grpId="0" nodeType="withEffect">
                                  <p:stCondLst>
                                    <p:cond delay="0"/>
                                  </p:stCondLst>
                                  <p:childTnLst>
                                    <p:set>
                                      <p:cBhvr>
                                        <p:cTn id="27" dur="1" fill="hold">
                                          <p:stCondLst>
                                            <p:cond delay="0"/>
                                          </p:stCondLst>
                                        </p:cTn>
                                        <p:tgtEl>
                                          <p:spTgt spid="58371">
                                            <p:txEl>
                                              <p:pRg st="5" end="5"/>
                                            </p:txEl>
                                          </p:spTgt>
                                        </p:tgtEl>
                                        <p:attrNameLst>
                                          <p:attrName>style.visibility</p:attrName>
                                        </p:attrNameLst>
                                      </p:cBhvr>
                                      <p:to>
                                        <p:strVal val="visible"/>
                                      </p:to>
                                    </p:set>
                                    <p:animEffect transition="in" filter="dissolve">
                                      <p:cBhvr>
                                        <p:cTn id="28" dur="500"/>
                                        <p:tgtEl>
                                          <p:spTgt spid="58371">
                                            <p:txEl>
                                              <p:pRg st="5" end="5"/>
                                            </p:txEl>
                                          </p:spTgt>
                                        </p:tgtEl>
                                      </p:cBhvr>
                                    </p:animEffect>
                                  </p:childTnLst>
                                </p:cTn>
                              </p:par>
                              <p:par>
                                <p:cTn id="29" presetID="9" presetClass="entr" presetSubtype="0" fill="hold" grpId="0" nodeType="withEffect">
                                  <p:stCondLst>
                                    <p:cond delay="0"/>
                                  </p:stCondLst>
                                  <p:childTnLst>
                                    <p:set>
                                      <p:cBhvr>
                                        <p:cTn id="30" dur="1" fill="hold">
                                          <p:stCondLst>
                                            <p:cond delay="0"/>
                                          </p:stCondLst>
                                        </p:cTn>
                                        <p:tgtEl>
                                          <p:spTgt spid="58371">
                                            <p:txEl>
                                              <p:pRg st="6" end="6"/>
                                            </p:txEl>
                                          </p:spTgt>
                                        </p:tgtEl>
                                        <p:attrNameLst>
                                          <p:attrName>style.visibility</p:attrName>
                                        </p:attrNameLst>
                                      </p:cBhvr>
                                      <p:to>
                                        <p:strVal val="visible"/>
                                      </p:to>
                                    </p:set>
                                    <p:animEffect transition="in" filter="dissolve">
                                      <p:cBhvr>
                                        <p:cTn id="31" dur="500"/>
                                        <p:tgtEl>
                                          <p:spTgt spid="58371">
                                            <p:txEl>
                                              <p:pRg st="6" end="6"/>
                                            </p:txEl>
                                          </p:spTgt>
                                        </p:tgtEl>
                                      </p:cBhvr>
                                    </p:animEffect>
                                  </p:childTnLst>
                                </p:cTn>
                              </p:par>
                              <p:par>
                                <p:cTn id="32" presetID="9" presetClass="entr" presetSubtype="0" fill="hold" grpId="0" nodeType="withEffect">
                                  <p:stCondLst>
                                    <p:cond delay="0"/>
                                  </p:stCondLst>
                                  <p:childTnLst>
                                    <p:set>
                                      <p:cBhvr>
                                        <p:cTn id="33" dur="1" fill="hold">
                                          <p:stCondLst>
                                            <p:cond delay="0"/>
                                          </p:stCondLst>
                                        </p:cTn>
                                        <p:tgtEl>
                                          <p:spTgt spid="58371">
                                            <p:txEl>
                                              <p:pRg st="7" end="7"/>
                                            </p:txEl>
                                          </p:spTgt>
                                        </p:tgtEl>
                                        <p:attrNameLst>
                                          <p:attrName>style.visibility</p:attrName>
                                        </p:attrNameLst>
                                      </p:cBhvr>
                                      <p:to>
                                        <p:strVal val="visible"/>
                                      </p:to>
                                    </p:set>
                                    <p:animEffect transition="in" filter="dissolve">
                                      <p:cBhvr>
                                        <p:cTn id="34" dur="500"/>
                                        <p:tgtEl>
                                          <p:spTgt spid="58371">
                                            <p:txEl>
                                              <p:pRg st="7" end="7"/>
                                            </p:txEl>
                                          </p:spTgt>
                                        </p:tgtEl>
                                      </p:cBhvr>
                                    </p:animEffect>
                                  </p:childTnLst>
                                </p:cTn>
                              </p:par>
                              <p:par>
                                <p:cTn id="35" presetID="9" presetClass="entr" presetSubtype="0" fill="hold" grpId="0" nodeType="withEffect">
                                  <p:stCondLst>
                                    <p:cond delay="0"/>
                                  </p:stCondLst>
                                  <p:childTnLst>
                                    <p:set>
                                      <p:cBhvr>
                                        <p:cTn id="36" dur="1" fill="hold">
                                          <p:stCondLst>
                                            <p:cond delay="0"/>
                                          </p:stCondLst>
                                        </p:cTn>
                                        <p:tgtEl>
                                          <p:spTgt spid="58371">
                                            <p:txEl>
                                              <p:pRg st="8" end="8"/>
                                            </p:txEl>
                                          </p:spTgt>
                                        </p:tgtEl>
                                        <p:attrNameLst>
                                          <p:attrName>style.visibility</p:attrName>
                                        </p:attrNameLst>
                                      </p:cBhvr>
                                      <p:to>
                                        <p:strVal val="visible"/>
                                      </p:to>
                                    </p:set>
                                    <p:animEffect transition="in" filter="dissolve">
                                      <p:cBhvr>
                                        <p:cTn id="37" dur="500"/>
                                        <p:tgtEl>
                                          <p:spTgt spid="58371">
                                            <p:txEl>
                                              <p:pRg st="8" end="8"/>
                                            </p:txEl>
                                          </p:spTgt>
                                        </p:tgtEl>
                                      </p:cBhvr>
                                    </p:animEffect>
                                  </p:childTnLst>
                                </p:cTn>
                              </p:par>
                              <p:par>
                                <p:cTn id="38" presetID="9" presetClass="entr" presetSubtype="0" fill="hold" grpId="0" nodeType="withEffect">
                                  <p:stCondLst>
                                    <p:cond delay="0"/>
                                  </p:stCondLst>
                                  <p:childTnLst>
                                    <p:set>
                                      <p:cBhvr>
                                        <p:cTn id="39" dur="1" fill="hold">
                                          <p:stCondLst>
                                            <p:cond delay="0"/>
                                          </p:stCondLst>
                                        </p:cTn>
                                        <p:tgtEl>
                                          <p:spTgt spid="58371">
                                            <p:txEl>
                                              <p:pRg st="9" end="9"/>
                                            </p:txEl>
                                          </p:spTgt>
                                        </p:tgtEl>
                                        <p:attrNameLst>
                                          <p:attrName>style.visibility</p:attrName>
                                        </p:attrNameLst>
                                      </p:cBhvr>
                                      <p:to>
                                        <p:strVal val="visible"/>
                                      </p:to>
                                    </p:set>
                                    <p:animEffect transition="in" filter="dissolve">
                                      <p:cBhvr>
                                        <p:cTn id="40" dur="500"/>
                                        <p:tgtEl>
                                          <p:spTgt spid="58371">
                                            <p:txEl>
                                              <p:pRg st="9" end="9"/>
                                            </p:txEl>
                                          </p:spTgt>
                                        </p:tgtEl>
                                      </p:cBhvr>
                                    </p:animEffect>
                                  </p:childTnLst>
                                </p:cTn>
                              </p:par>
                              <p:par>
                                <p:cTn id="41" presetID="9" presetClass="entr" presetSubtype="0" fill="hold" grpId="0" nodeType="withEffect">
                                  <p:stCondLst>
                                    <p:cond delay="0"/>
                                  </p:stCondLst>
                                  <p:childTnLst>
                                    <p:set>
                                      <p:cBhvr>
                                        <p:cTn id="42" dur="1" fill="hold">
                                          <p:stCondLst>
                                            <p:cond delay="0"/>
                                          </p:stCondLst>
                                        </p:cTn>
                                        <p:tgtEl>
                                          <p:spTgt spid="58371">
                                            <p:txEl>
                                              <p:pRg st="10" end="10"/>
                                            </p:txEl>
                                          </p:spTgt>
                                        </p:tgtEl>
                                        <p:attrNameLst>
                                          <p:attrName>style.visibility</p:attrName>
                                        </p:attrNameLst>
                                      </p:cBhvr>
                                      <p:to>
                                        <p:strVal val="visible"/>
                                      </p:to>
                                    </p:set>
                                    <p:animEffect transition="in" filter="dissolve">
                                      <p:cBhvr>
                                        <p:cTn id="43" dur="500"/>
                                        <p:tgtEl>
                                          <p:spTgt spid="58371">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371"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457200" y="381000"/>
            <a:ext cx="8425543" cy="1101749"/>
          </a:xfrm>
        </p:spPr>
        <p:txBody>
          <a:bodyPr/>
          <a:lstStyle/>
          <a:p>
            <a:pPr eaLnBrk="1" hangingPunct="1"/>
            <a:r>
              <a:rPr lang="en-GB" sz="3600" dirty="0" smtClean="0">
                <a:solidFill>
                  <a:srgbClr val="9933FF"/>
                </a:solidFill>
                <a:latin typeface="Garamond" pitchFamily="18" charset="0"/>
              </a:rPr>
              <a:t>Exercise #3: Module Sorting (take-home) (2/2)</a:t>
            </a:r>
          </a:p>
        </p:txBody>
      </p:sp>
      <p:sp>
        <p:nvSpPr>
          <p:cNvPr id="18435" name="Rectangle 8"/>
          <p:cNvSpPr>
            <a:spLocks noChangeArrowheads="1"/>
          </p:cNvSpPr>
          <p:nvPr/>
        </p:nvSpPr>
        <p:spPr bwMode="auto">
          <a:xfrm>
            <a:off x="631371" y="1482749"/>
            <a:ext cx="7772400" cy="4758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342900" indent="-342900">
              <a:spcBef>
                <a:spcPts val="600"/>
              </a:spcBef>
              <a:buClr>
                <a:schemeClr val="bg2"/>
              </a:buClr>
              <a:buSzPct val="75000"/>
              <a:buFont typeface="Wingdings" pitchFamily="2" charset="2"/>
              <a:buChar char="n"/>
            </a:pPr>
            <a:r>
              <a:rPr lang="en-US" sz="2000" dirty="0" smtClean="0"/>
              <a:t>Sample </a:t>
            </a:r>
            <a:r>
              <a:rPr lang="en-US" sz="2000" dirty="0"/>
              <a:t>run: </a:t>
            </a:r>
          </a:p>
        </p:txBody>
      </p:sp>
      <p:sp>
        <p:nvSpPr>
          <p:cNvPr id="3" name="Footer Placeholder 2"/>
          <p:cNvSpPr>
            <a:spLocks noGrp="1"/>
          </p:cNvSpPr>
          <p:nvPr>
            <p:ph type="ftr" sz="quarter" idx="10"/>
          </p:nvPr>
        </p:nvSpPr>
        <p:spPr/>
        <p:txBody>
          <a:bodyPr/>
          <a:lstStyle/>
          <a:p>
            <a:pPr algn="l">
              <a:defRPr/>
            </a:pPr>
            <a:r>
              <a:rPr lang="en-US" dirty="0" smtClean="0">
                <a:solidFill>
                  <a:srgbClr val="000000"/>
                </a:solidFill>
              </a:rPr>
              <a:t>CS1010 (AY2012/3 Semester 1)</a:t>
            </a:r>
            <a:endParaRPr lang="en-US" dirty="0">
              <a:solidFill>
                <a:srgbClr val="000000"/>
              </a:solidFill>
            </a:endParaRPr>
          </a:p>
        </p:txBody>
      </p:sp>
      <p:sp>
        <p:nvSpPr>
          <p:cNvPr id="4" name="Slide Number Placeholder 3"/>
          <p:cNvSpPr>
            <a:spLocks noGrp="1"/>
          </p:cNvSpPr>
          <p:nvPr>
            <p:ph type="sldNum" sz="quarter" idx="11"/>
          </p:nvPr>
        </p:nvSpPr>
        <p:spPr/>
        <p:txBody>
          <a:bodyPr/>
          <a:lstStyle/>
          <a:p>
            <a:pPr>
              <a:defRPr/>
            </a:pPr>
            <a:r>
              <a:rPr lang="en-SG" smtClean="0">
                <a:solidFill>
                  <a:srgbClr val="000000"/>
                </a:solidFill>
              </a:rPr>
              <a:t>Week10 - </a:t>
            </a:r>
            <a:fld id="{CC4E50E2-CD7E-4F2D-86CF-4347527F4E5E}" type="slidenum">
              <a:rPr lang="en-SG" smtClean="0">
                <a:solidFill>
                  <a:srgbClr val="000000"/>
                </a:solidFill>
              </a:rPr>
              <a:pPr>
                <a:defRPr/>
              </a:pPr>
              <a:t>6</a:t>
            </a:fld>
            <a:endParaRPr lang="en-SG" dirty="0">
              <a:solidFill>
                <a:srgbClr val="000000"/>
              </a:solidFill>
            </a:endParaRPr>
          </a:p>
        </p:txBody>
      </p:sp>
      <p:grpSp>
        <p:nvGrpSpPr>
          <p:cNvPr id="11" name="Group 10"/>
          <p:cNvGrpSpPr/>
          <p:nvPr/>
        </p:nvGrpSpPr>
        <p:grpSpPr>
          <a:xfrm>
            <a:off x="631371" y="1958647"/>
            <a:ext cx="6172314" cy="3416320"/>
            <a:chOff x="631371" y="1589315"/>
            <a:chExt cx="6172314" cy="3416320"/>
          </a:xfrm>
        </p:grpSpPr>
        <p:sp>
          <p:nvSpPr>
            <p:cNvPr id="7" name="TextBox 6"/>
            <p:cNvSpPr txBox="1"/>
            <p:nvPr/>
          </p:nvSpPr>
          <p:spPr>
            <a:xfrm>
              <a:off x="1318873" y="1958647"/>
              <a:ext cx="5484812" cy="3046988"/>
            </a:xfrm>
            <a:prstGeom prst="rect">
              <a:avLst/>
            </a:prstGeom>
          </p:spPr>
          <p:style>
            <a:lnRef idx="2">
              <a:schemeClr val="accent2"/>
            </a:lnRef>
            <a:fillRef idx="1">
              <a:schemeClr val="lt1"/>
            </a:fillRef>
            <a:effectRef idx="0">
              <a:schemeClr val="accent2"/>
            </a:effectRef>
            <a:fontRef idx="minor">
              <a:schemeClr val="dk1"/>
            </a:fontRef>
          </p:style>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dirty="0" smtClean="0">
                  <a:solidFill>
                    <a:srgbClr val="000000"/>
                  </a:solidFill>
                  <a:latin typeface="Courier New" pitchFamily="49" charset="0"/>
                  <a:cs typeface="Courier New" pitchFamily="49" charset="0"/>
                </a:rPr>
                <a:t>Enter number of modules: </a:t>
              </a:r>
              <a:r>
                <a:rPr lang="en-US" sz="1600" b="1" dirty="0" smtClean="0">
                  <a:solidFill>
                    <a:srgbClr val="0000FF"/>
                  </a:solidFill>
                  <a:latin typeface="Courier New" pitchFamily="49" charset="0"/>
                  <a:cs typeface="Courier New" pitchFamily="49" charset="0"/>
                </a:rPr>
                <a:t>10</a:t>
              </a:r>
            </a:p>
            <a:p>
              <a:pPr eaLnBrk="1" hangingPunct="1"/>
              <a:r>
                <a:rPr lang="en-US" sz="1600" b="1" dirty="0" smtClean="0">
                  <a:solidFill>
                    <a:srgbClr val="000000"/>
                  </a:solidFill>
                  <a:latin typeface="Courier New" pitchFamily="49" charset="0"/>
                  <a:cs typeface="Courier New" pitchFamily="49" charset="0"/>
                </a:rPr>
                <a:t>Enter </a:t>
              </a:r>
              <a:r>
                <a:rPr lang="en-US" sz="1600" b="1" dirty="0">
                  <a:solidFill>
                    <a:srgbClr val="000000"/>
                  </a:solidFill>
                  <a:latin typeface="Courier New" pitchFamily="49" charset="0"/>
                  <a:cs typeface="Courier New" pitchFamily="49" charset="0"/>
                </a:rPr>
                <a:t>module codes and </a:t>
              </a:r>
              <a:r>
                <a:rPr lang="en-US" sz="1600" b="1" dirty="0" smtClean="0">
                  <a:solidFill>
                    <a:srgbClr val="000000"/>
                  </a:solidFill>
                  <a:latin typeface="Courier New" pitchFamily="49" charset="0"/>
                  <a:cs typeface="Courier New" pitchFamily="49" charset="0"/>
                </a:rPr>
                <a:t>student enrolment:</a:t>
              </a:r>
              <a:endParaRPr lang="en-US" sz="1600" b="1" dirty="0">
                <a:solidFill>
                  <a:srgbClr val="000000"/>
                </a:solidFill>
                <a:latin typeface="Courier New" pitchFamily="49" charset="0"/>
                <a:cs typeface="Courier New" pitchFamily="49" charset="0"/>
              </a:endParaRPr>
            </a:p>
            <a:p>
              <a:pPr eaLnBrk="1" hangingPunct="1"/>
              <a:r>
                <a:rPr lang="en-US" sz="1600" b="1" dirty="0">
                  <a:solidFill>
                    <a:srgbClr val="0000FF"/>
                  </a:solidFill>
                  <a:latin typeface="Courier New" pitchFamily="49" charset="0"/>
                  <a:cs typeface="Courier New" pitchFamily="49" charset="0"/>
                </a:rPr>
                <a:t>CS1010 292</a:t>
              </a:r>
            </a:p>
            <a:p>
              <a:pPr eaLnBrk="1" hangingPunct="1"/>
              <a:r>
                <a:rPr lang="en-US" sz="1600" b="1" dirty="0">
                  <a:solidFill>
                    <a:srgbClr val="0000FF"/>
                  </a:solidFill>
                  <a:latin typeface="Courier New" pitchFamily="49" charset="0"/>
                  <a:cs typeface="Courier New" pitchFamily="49" charset="0"/>
                </a:rPr>
                <a:t>CS1234 178</a:t>
              </a:r>
            </a:p>
            <a:p>
              <a:pPr eaLnBrk="1" hangingPunct="1"/>
              <a:r>
                <a:rPr lang="en-US" sz="1600" b="1" dirty="0">
                  <a:solidFill>
                    <a:srgbClr val="0000FF"/>
                  </a:solidFill>
                  <a:latin typeface="Courier New" pitchFamily="49" charset="0"/>
                  <a:cs typeface="Courier New" pitchFamily="49" charset="0"/>
                </a:rPr>
                <a:t>CS1010E 358</a:t>
              </a:r>
            </a:p>
            <a:p>
              <a:pPr eaLnBrk="1" hangingPunct="1"/>
              <a:r>
                <a:rPr lang="en-US" sz="1600" b="1" dirty="0">
                  <a:solidFill>
                    <a:srgbClr val="0000FF"/>
                  </a:solidFill>
                  <a:latin typeface="Courier New" pitchFamily="49" charset="0"/>
                  <a:cs typeface="Courier New" pitchFamily="49" charset="0"/>
                </a:rPr>
                <a:t>CS2102 260</a:t>
              </a:r>
            </a:p>
            <a:p>
              <a:pPr eaLnBrk="1" hangingPunct="1"/>
              <a:r>
                <a:rPr lang="en-US" sz="1600" b="1" dirty="0">
                  <a:solidFill>
                    <a:srgbClr val="0000FF"/>
                  </a:solidFill>
                  <a:latin typeface="Courier New" pitchFamily="49" charset="0"/>
                  <a:cs typeface="Courier New" pitchFamily="49" charset="0"/>
                </a:rPr>
                <a:t>IS1103 215</a:t>
              </a:r>
            </a:p>
            <a:p>
              <a:pPr eaLnBrk="1" hangingPunct="1"/>
              <a:r>
                <a:rPr lang="en-US" sz="1600" b="1" dirty="0">
                  <a:solidFill>
                    <a:srgbClr val="0000FF"/>
                  </a:solidFill>
                  <a:latin typeface="Courier New" pitchFamily="49" charset="0"/>
                  <a:cs typeface="Courier New" pitchFamily="49" charset="0"/>
                </a:rPr>
                <a:t>IS2104 93</a:t>
              </a:r>
            </a:p>
            <a:p>
              <a:pPr eaLnBrk="1" hangingPunct="1"/>
              <a:r>
                <a:rPr lang="en-US" sz="1600" b="1" dirty="0">
                  <a:solidFill>
                    <a:srgbClr val="0000FF"/>
                  </a:solidFill>
                  <a:latin typeface="Courier New" pitchFamily="49" charset="0"/>
                  <a:cs typeface="Courier New" pitchFamily="49" charset="0"/>
                </a:rPr>
                <a:t>IS1112 100</a:t>
              </a:r>
            </a:p>
            <a:p>
              <a:pPr eaLnBrk="1" hangingPunct="1"/>
              <a:r>
                <a:rPr lang="en-US" sz="1600" b="1" dirty="0">
                  <a:solidFill>
                    <a:srgbClr val="0000FF"/>
                  </a:solidFill>
                  <a:latin typeface="Courier New" pitchFamily="49" charset="0"/>
                  <a:cs typeface="Courier New" pitchFamily="49" charset="0"/>
                </a:rPr>
                <a:t>GEK1511 83</a:t>
              </a:r>
            </a:p>
            <a:p>
              <a:pPr eaLnBrk="1" hangingPunct="1"/>
              <a:r>
                <a:rPr lang="en-US" sz="1600" b="1" dirty="0">
                  <a:solidFill>
                    <a:srgbClr val="0000FF"/>
                  </a:solidFill>
                  <a:latin typeface="Courier New" pitchFamily="49" charset="0"/>
                  <a:cs typeface="Courier New" pitchFamily="49" charset="0"/>
                </a:rPr>
                <a:t>IT2002 51</a:t>
              </a:r>
            </a:p>
            <a:p>
              <a:pPr eaLnBrk="1" hangingPunct="1"/>
              <a:r>
                <a:rPr lang="en-US" sz="1600" b="1" dirty="0">
                  <a:solidFill>
                    <a:srgbClr val="0000FF"/>
                  </a:solidFill>
                  <a:latin typeface="Courier New" pitchFamily="49" charset="0"/>
                  <a:cs typeface="Courier New" pitchFamily="49" charset="0"/>
                </a:rPr>
                <a:t>MA1101S 123</a:t>
              </a:r>
              <a:endParaRPr lang="en-SG" sz="1600" b="1" dirty="0">
                <a:solidFill>
                  <a:srgbClr val="0000FF"/>
                </a:solidFill>
                <a:latin typeface="Courier New" pitchFamily="49" charset="0"/>
                <a:cs typeface="Courier New" pitchFamily="49" charset="0"/>
              </a:endParaRPr>
            </a:p>
          </p:txBody>
        </p:sp>
        <p:sp>
          <p:nvSpPr>
            <p:cNvPr id="9" name="TextBox 8"/>
            <p:cNvSpPr txBox="1"/>
            <p:nvPr/>
          </p:nvSpPr>
          <p:spPr>
            <a:xfrm>
              <a:off x="631371" y="1589315"/>
              <a:ext cx="870858" cy="369332"/>
            </a:xfrm>
            <a:prstGeom prst="rect">
              <a:avLst/>
            </a:prstGeom>
            <a:solidFill>
              <a:srgbClr val="FFCC99"/>
            </a:solidFill>
          </p:spPr>
          <p:txBody>
            <a:bodyPr wrap="square" rtlCol="0">
              <a:spAutoFit/>
            </a:bodyPr>
            <a:lstStyle/>
            <a:p>
              <a:pPr algn="ctr"/>
              <a:r>
                <a:rPr lang="en-US" i="1" dirty="0" smtClean="0"/>
                <a:t>Input</a:t>
              </a:r>
              <a:endParaRPr lang="en-SG" i="1" dirty="0"/>
            </a:p>
          </p:txBody>
        </p:sp>
      </p:grpSp>
      <p:grpSp>
        <p:nvGrpSpPr>
          <p:cNvPr id="12" name="Group 11"/>
          <p:cNvGrpSpPr/>
          <p:nvPr/>
        </p:nvGrpSpPr>
        <p:grpSpPr>
          <a:xfrm>
            <a:off x="4061279" y="3046827"/>
            <a:ext cx="4342492" cy="2985016"/>
            <a:chOff x="4061279" y="2677495"/>
            <a:chExt cx="4342492" cy="2985016"/>
          </a:xfrm>
        </p:grpSpPr>
        <p:sp>
          <p:nvSpPr>
            <p:cNvPr id="8" name="TextBox 7"/>
            <p:cNvSpPr txBox="1"/>
            <p:nvPr/>
          </p:nvSpPr>
          <p:spPr>
            <a:xfrm>
              <a:off x="4061279" y="2677495"/>
              <a:ext cx="3978275" cy="2800350"/>
            </a:xfrm>
            <a:prstGeom prst="rect">
              <a:avLst/>
            </a:prstGeom>
            <a:solidFill>
              <a:srgbClr val="FFFFCC"/>
            </a:solidFill>
          </p:spPr>
          <p:style>
            <a:lnRef idx="2">
              <a:schemeClr val="accent2"/>
            </a:lnRef>
            <a:fillRef idx="1">
              <a:schemeClr val="lt1"/>
            </a:fillRef>
            <a:effectRef idx="0">
              <a:schemeClr val="accent2"/>
            </a:effectRef>
            <a:fontRef idx="minor">
              <a:schemeClr val="dk1"/>
            </a:fontRef>
          </p:style>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dirty="0">
                  <a:solidFill>
                    <a:srgbClr val="000000"/>
                  </a:solidFill>
                  <a:latin typeface="Courier New" pitchFamily="49" charset="0"/>
                  <a:cs typeface="Courier New" pitchFamily="49" charset="0"/>
                </a:rPr>
                <a:t>Sorted by student enrolment:</a:t>
              </a:r>
            </a:p>
            <a:p>
              <a:pPr eaLnBrk="1" hangingPunct="1"/>
              <a:r>
                <a:rPr lang="en-US" sz="1600" b="1" dirty="0">
                  <a:latin typeface="Courier New" pitchFamily="49" charset="0"/>
                  <a:cs typeface="Courier New" pitchFamily="49" charset="0"/>
                </a:rPr>
                <a:t>IT2002  </a:t>
              </a:r>
              <a:r>
                <a:rPr lang="en-US" sz="1600" b="1" dirty="0" smtClean="0">
                  <a:latin typeface="Courier New" pitchFamily="49" charset="0"/>
                  <a:cs typeface="Courier New" pitchFamily="49" charset="0"/>
                </a:rPr>
                <a:t> 51</a:t>
              </a:r>
              <a:endParaRPr lang="en-US" sz="1600" b="1" dirty="0">
                <a:latin typeface="Courier New" pitchFamily="49" charset="0"/>
                <a:cs typeface="Courier New" pitchFamily="49" charset="0"/>
              </a:endParaRPr>
            </a:p>
            <a:p>
              <a:pPr eaLnBrk="1" hangingPunct="1"/>
              <a:r>
                <a:rPr lang="en-US" sz="1600" b="1" dirty="0">
                  <a:latin typeface="Courier New" pitchFamily="49" charset="0"/>
                  <a:cs typeface="Courier New" pitchFamily="49" charset="0"/>
                </a:rPr>
                <a:t>GEK1511 </a:t>
              </a:r>
              <a:r>
                <a:rPr lang="en-US" sz="1600" b="1" dirty="0" smtClean="0">
                  <a:latin typeface="Courier New" pitchFamily="49" charset="0"/>
                  <a:cs typeface="Courier New" pitchFamily="49" charset="0"/>
                </a:rPr>
                <a:t> 83</a:t>
              </a:r>
              <a:endParaRPr lang="en-US" sz="1600" b="1" dirty="0">
                <a:latin typeface="Courier New" pitchFamily="49" charset="0"/>
                <a:cs typeface="Courier New" pitchFamily="49" charset="0"/>
              </a:endParaRPr>
            </a:p>
            <a:p>
              <a:pPr eaLnBrk="1" hangingPunct="1"/>
              <a:r>
                <a:rPr lang="en-US" sz="1600" b="1" dirty="0">
                  <a:latin typeface="Courier New" pitchFamily="49" charset="0"/>
                  <a:cs typeface="Courier New" pitchFamily="49" charset="0"/>
                </a:rPr>
                <a:t>IS2104  </a:t>
              </a:r>
              <a:r>
                <a:rPr lang="en-US" sz="1600" b="1" dirty="0" smtClean="0">
                  <a:latin typeface="Courier New" pitchFamily="49" charset="0"/>
                  <a:cs typeface="Courier New" pitchFamily="49" charset="0"/>
                </a:rPr>
                <a:t> 93</a:t>
              </a:r>
              <a:endParaRPr lang="en-US" sz="1600" b="1" dirty="0">
                <a:latin typeface="Courier New" pitchFamily="49" charset="0"/>
                <a:cs typeface="Courier New" pitchFamily="49" charset="0"/>
              </a:endParaRPr>
            </a:p>
            <a:p>
              <a:pPr eaLnBrk="1" hangingPunct="1"/>
              <a:r>
                <a:rPr lang="en-US" sz="1600" b="1" dirty="0">
                  <a:latin typeface="Courier New" pitchFamily="49" charset="0"/>
                  <a:cs typeface="Courier New" pitchFamily="49" charset="0"/>
                </a:rPr>
                <a:t>IS1112  100</a:t>
              </a:r>
            </a:p>
            <a:p>
              <a:pPr eaLnBrk="1" hangingPunct="1"/>
              <a:r>
                <a:rPr lang="en-US" sz="1600" b="1" dirty="0">
                  <a:latin typeface="Courier New" pitchFamily="49" charset="0"/>
                  <a:cs typeface="Courier New" pitchFamily="49" charset="0"/>
                </a:rPr>
                <a:t>MA1101S 123</a:t>
              </a:r>
              <a:endParaRPr lang="en-SG" sz="1600" b="1" dirty="0">
                <a:latin typeface="Courier New" pitchFamily="49" charset="0"/>
                <a:cs typeface="Courier New" pitchFamily="49" charset="0"/>
              </a:endParaRPr>
            </a:p>
            <a:p>
              <a:pPr eaLnBrk="1" hangingPunct="1"/>
              <a:r>
                <a:rPr lang="en-US" sz="1600" b="1" dirty="0">
                  <a:latin typeface="Courier New" pitchFamily="49" charset="0"/>
                  <a:cs typeface="Courier New" pitchFamily="49" charset="0"/>
                </a:rPr>
                <a:t>CS1234  178</a:t>
              </a:r>
            </a:p>
            <a:p>
              <a:pPr eaLnBrk="1" hangingPunct="1"/>
              <a:r>
                <a:rPr lang="en-US" sz="1600" b="1" dirty="0">
                  <a:latin typeface="Courier New" pitchFamily="49" charset="0"/>
                  <a:cs typeface="Courier New" pitchFamily="49" charset="0"/>
                </a:rPr>
                <a:t>IS1103  215</a:t>
              </a:r>
            </a:p>
            <a:p>
              <a:pPr eaLnBrk="1" hangingPunct="1"/>
              <a:r>
                <a:rPr lang="en-US" sz="1600" b="1" dirty="0">
                  <a:latin typeface="Courier New" pitchFamily="49" charset="0"/>
                  <a:cs typeface="Courier New" pitchFamily="49" charset="0"/>
                </a:rPr>
                <a:t>CS2102  260</a:t>
              </a:r>
            </a:p>
            <a:p>
              <a:pPr eaLnBrk="1" hangingPunct="1"/>
              <a:r>
                <a:rPr lang="en-US" sz="1600" b="1" dirty="0">
                  <a:latin typeface="Courier New" pitchFamily="49" charset="0"/>
                  <a:cs typeface="Courier New" pitchFamily="49" charset="0"/>
                </a:rPr>
                <a:t>CS1010  292</a:t>
              </a:r>
            </a:p>
            <a:p>
              <a:pPr eaLnBrk="1" hangingPunct="1"/>
              <a:r>
                <a:rPr lang="en-US" sz="1600" b="1" dirty="0">
                  <a:latin typeface="Courier New" pitchFamily="49" charset="0"/>
                  <a:cs typeface="Courier New" pitchFamily="49" charset="0"/>
                </a:rPr>
                <a:t>CS1010E 358</a:t>
              </a:r>
            </a:p>
          </p:txBody>
        </p:sp>
        <p:sp>
          <p:nvSpPr>
            <p:cNvPr id="10" name="TextBox 9"/>
            <p:cNvSpPr txBox="1"/>
            <p:nvPr/>
          </p:nvSpPr>
          <p:spPr>
            <a:xfrm>
              <a:off x="7293427" y="5293179"/>
              <a:ext cx="1110344" cy="369332"/>
            </a:xfrm>
            <a:prstGeom prst="rect">
              <a:avLst/>
            </a:prstGeom>
            <a:solidFill>
              <a:srgbClr val="FFCC99"/>
            </a:solidFill>
          </p:spPr>
          <p:txBody>
            <a:bodyPr wrap="square" rtlCol="0">
              <a:spAutoFit/>
            </a:bodyPr>
            <a:lstStyle/>
            <a:p>
              <a:pPr algn="ctr"/>
              <a:r>
                <a:rPr lang="en-US" i="1" dirty="0" smtClean="0"/>
                <a:t>Output</a:t>
              </a:r>
              <a:endParaRPr lang="en-SG" i="1" dirty="0"/>
            </a:p>
          </p:txBody>
        </p:sp>
      </p:grpSp>
      <p:sp>
        <p:nvSpPr>
          <p:cNvPr id="13" name="TextBox 12"/>
          <p:cNvSpPr txBox="1"/>
          <p:nvPr/>
        </p:nvSpPr>
        <p:spPr>
          <a:xfrm>
            <a:off x="631371" y="5574247"/>
            <a:ext cx="2764715" cy="369332"/>
          </a:xfrm>
          <a:prstGeom prst="rect">
            <a:avLst/>
          </a:prstGeom>
          <a:solidFill>
            <a:srgbClr val="99FFCC"/>
          </a:solidFill>
        </p:spPr>
        <p:txBody>
          <a:bodyPr wrap="square" rtlCol="0">
            <a:spAutoFit/>
          </a:bodyPr>
          <a:lstStyle/>
          <a:p>
            <a:r>
              <a:rPr lang="en-US" dirty="0" smtClean="0"/>
              <a:t>See input file </a:t>
            </a:r>
            <a:r>
              <a:rPr lang="en-US" dirty="0" err="1" smtClean="0">
                <a:solidFill>
                  <a:srgbClr val="0000FF"/>
                </a:solidFill>
              </a:rPr>
              <a:t>modules.in</a:t>
            </a:r>
            <a:endParaRPr lang="en-US" dirty="0">
              <a:solidFill>
                <a:srgbClr val="0000FF"/>
              </a:solidFill>
            </a:endParaRPr>
          </a:p>
        </p:txBody>
      </p:sp>
    </p:spTree>
    <p:extLst>
      <p:ext uri="{BB962C8B-B14F-4D97-AF65-F5344CB8AC3E}">
        <p14:creationId xmlns:p14="http://schemas.microsoft.com/office/powerpoint/2010/main" val="3211138769"/>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p:stCondLst>
                              <p:cond delay="0"/>
                            </p:stCondLst>
                            <p:childTnLst>
                              <p:par>
                                <p:cTn id="5" presetID="9" presetClass="entr" presetSubtype="0" fill="hold" nodeType="after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dissolve">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dissolve">
                                      <p:cBhvr>
                                        <p:cTn id="12"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Number Placeholder 4"/>
          <p:cNvSpPr>
            <a:spLocks noGrp="1"/>
          </p:cNvSpPr>
          <p:nvPr>
            <p:ph type="sldNum" sz="quarter" idx="11"/>
          </p:nvPr>
        </p:nvSpPr>
        <p:spPr>
          <a:noFill/>
        </p:spPr>
        <p:txBody>
          <a:bodyPr/>
          <a:lstStyle/>
          <a:p>
            <a:r>
              <a:rPr lang="en-US" dirty="0" smtClean="0">
                <a:latin typeface="Arial" pitchFamily="34" charset="0"/>
                <a:cs typeface="Arial" pitchFamily="34" charset="0"/>
              </a:rPr>
              <a:t>Week 11 - </a:t>
            </a:r>
            <a:fld id="{9FB292B2-BB54-4050-BC91-CF04F9E8619D}" type="slidenum">
              <a:rPr lang="en-US" smtClean="0">
                <a:latin typeface="Arial" pitchFamily="34" charset="0"/>
                <a:cs typeface="Arial" pitchFamily="34" charset="0"/>
              </a:rPr>
              <a:pPr/>
              <a:t>60</a:t>
            </a:fld>
            <a:endParaRPr lang="en-US" dirty="0" smtClean="0">
              <a:latin typeface="Arial" pitchFamily="34" charset="0"/>
              <a:cs typeface="Arial" pitchFamily="34" charset="0"/>
            </a:endParaRPr>
          </a:p>
        </p:txBody>
      </p:sp>
      <p:sp>
        <p:nvSpPr>
          <p:cNvPr id="58372" name="Rectangle 2"/>
          <p:cNvSpPr>
            <a:spLocks noGrp="1" noChangeArrowheads="1"/>
          </p:cNvSpPr>
          <p:nvPr>
            <p:ph type="title"/>
          </p:nvPr>
        </p:nvSpPr>
        <p:spPr>
          <a:xfrm>
            <a:off x="533400" y="457200"/>
            <a:ext cx="8153400" cy="685800"/>
          </a:xfrm>
        </p:spPr>
        <p:txBody>
          <a:bodyPr/>
          <a:lstStyle/>
          <a:p>
            <a:r>
              <a:rPr lang="en-US" sz="4000" dirty="0" smtClean="0">
                <a:solidFill>
                  <a:srgbClr val="9933FF"/>
                </a:solidFill>
                <a:latin typeface="Garamond" pitchFamily="18" charset="0"/>
              </a:rPr>
              <a:t>11. Towers of Hanoi (3/16)</a:t>
            </a:r>
            <a:endParaRPr lang="en-GB" dirty="0" smtClean="0">
              <a:solidFill>
                <a:srgbClr val="0000FF"/>
              </a:solidFill>
            </a:endParaRPr>
          </a:p>
        </p:txBody>
      </p:sp>
      <p:sp>
        <p:nvSpPr>
          <p:cNvPr id="58373" name="Rectangle 3"/>
          <p:cNvSpPr>
            <a:spLocks noChangeArrowheads="1"/>
          </p:cNvSpPr>
          <p:nvPr/>
        </p:nvSpPr>
        <p:spPr bwMode="auto">
          <a:xfrm>
            <a:off x="762000" y="1295400"/>
            <a:ext cx="8001000" cy="5029200"/>
          </a:xfrm>
          <a:prstGeom prst="rect">
            <a:avLst/>
          </a:prstGeom>
          <a:noFill/>
          <a:ln w="9525">
            <a:noFill/>
            <a:miter lim="800000"/>
            <a:headEnd/>
            <a:tailEnd/>
          </a:ln>
        </p:spPr>
        <p:txBody>
          <a:bodyPr/>
          <a:lstStyle/>
          <a:p>
            <a:pPr marL="342900" indent="-342900" algn="just">
              <a:spcBef>
                <a:spcPct val="20000"/>
              </a:spcBef>
              <a:spcAft>
                <a:spcPct val="10000"/>
              </a:spcAft>
              <a:buClr>
                <a:schemeClr val="bg2"/>
              </a:buClr>
              <a:buSzPct val="75000"/>
              <a:buFont typeface="Wingdings" pitchFamily="2" charset="2"/>
              <a:buChar char="n"/>
            </a:pPr>
            <a:r>
              <a:rPr lang="en-US" sz="2400" dirty="0">
                <a:solidFill>
                  <a:srgbClr val="0000FF"/>
                </a:solidFill>
              </a:rPr>
              <a:t>Example: A tower with 3 disks.</a:t>
            </a:r>
          </a:p>
          <a:p>
            <a:pPr marL="742950" lvl="1" indent="-285750" algn="just">
              <a:spcBef>
                <a:spcPct val="10000"/>
              </a:spcBef>
              <a:buClr>
                <a:schemeClr val="accent2"/>
              </a:buClr>
              <a:buSzPct val="80000"/>
              <a:buFont typeface="Wingdings" pitchFamily="2" charset="2"/>
              <a:buNone/>
            </a:pPr>
            <a:r>
              <a:rPr lang="en-US" sz="2000" dirty="0"/>
              <a:t>	Move disk from A to C</a:t>
            </a:r>
          </a:p>
          <a:p>
            <a:pPr marL="742950" lvl="1" indent="-285750" algn="just">
              <a:spcBef>
                <a:spcPct val="10000"/>
              </a:spcBef>
              <a:buClr>
                <a:schemeClr val="accent2"/>
              </a:buClr>
              <a:buSzPct val="80000"/>
              <a:buFont typeface="Wingdings" pitchFamily="2" charset="2"/>
              <a:buNone/>
            </a:pPr>
            <a:r>
              <a:rPr lang="en-US" sz="2000" dirty="0"/>
              <a:t>	Move disk from A to B</a:t>
            </a:r>
          </a:p>
          <a:p>
            <a:pPr marL="742950" lvl="1" indent="-285750" algn="just">
              <a:spcBef>
                <a:spcPct val="10000"/>
              </a:spcBef>
              <a:buClr>
                <a:schemeClr val="accent2"/>
              </a:buClr>
              <a:buSzPct val="80000"/>
              <a:buFont typeface="Wingdings" pitchFamily="2" charset="2"/>
              <a:buNone/>
            </a:pPr>
            <a:r>
              <a:rPr lang="en-US" sz="2000" dirty="0"/>
              <a:t>	Move disk from C to B</a:t>
            </a:r>
          </a:p>
          <a:p>
            <a:pPr marL="742950" lvl="1" indent="-285750" algn="just">
              <a:spcBef>
                <a:spcPct val="10000"/>
              </a:spcBef>
              <a:buClr>
                <a:schemeClr val="accent2"/>
              </a:buClr>
              <a:buSzPct val="80000"/>
              <a:buFont typeface="Wingdings" pitchFamily="2" charset="2"/>
              <a:buNone/>
            </a:pPr>
            <a:r>
              <a:rPr lang="en-US" sz="2000" dirty="0"/>
              <a:t>	Move disk from A to C</a:t>
            </a:r>
          </a:p>
          <a:p>
            <a:pPr marL="742950" lvl="1" indent="-285750" algn="just">
              <a:spcBef>
                <a:spcPct val="10000"/>
              </a:spcBef>
              <a:buClr>
                <a:schemeClr val="accent2"/>
              </a:buClr>
              <a:buSzPct val="80000"/>
              <a:buFont typeface="Wingdings" pitchFamily="2" charset="2"/>
              <a:buNone/>
            </a:pPr>
            <a:r>
              <a:rPr lang="en-US" sz="2000" dirty="0"/>
              <a:t>	Move disk from B to A</a:t>
            </a:r>
          </a:p>
          <a:p>
            <a:pPr marL="742950" lvl="1" indent="-285750" algn="just">
              <a:spcBef>
                <a:spcPct val="10000"/>
              </a:spcBef>
              <a:buClr>
                <a:schemeClr val="accent2"/>
              </a:buClr>
              <a:buSzPct val="80000"/>
              <a:buFont typeface="Wingdings" pitchFamily="2" charset="2"/>
              <a:buNone/>
            </a:pPr>
            <a:r>
              <a:rPr lang="en-US" sz="2000" dirty="0"/>
              <a:t>	Move disk from B to C</a:t>
            </a:r>
          </a:p>
          <a:p>
            <a:pPr marL="742950" lvl="1" indent="-285750" algn="just">
              <a:spcBef>
                <a:spcPct val="10000"/>
              </a:spcBef>
              <a:buClr>
                <a:schemeClr val="accent2"/>
              </a:buClr>
              <a:buSzPct val="80000"/>
              <a:buFont typeface="Wingdings" pitchFamily="2" charset="2"/>
              <a:buNone/>
            </a:pPr>
            <a:r>
              <a:rPr lang="en-US" sz="2000" dirty="0"/>
              <a:t>	Move disk from A to C</a:t>
            </a:r>
          </a:p>
        </p:txBody>
      </p:sp>
      <p:grpSp>
        <p:nvGrpSpPr>
          <p:cNvPr id="58374" name="Group 4"/>
          <p:cNvGrpSpPr>
            <a:grpSpLocks/>
          </p:cNvGrpSpPr>
          <p:nvPr/>
        </p:nvGrpSpPr>
        <p:grpSpPr bwMode="auto">
          <a:xfrm>
            <a:off x="2743200" y="4343400"/>
            <a:ext cx="4876800" cy="1981200"/>
            <a:chOff x="1728" y="2736"/>
            <a:chExt cx="3072" cy="1248"/>
          </a:xfrm>
        </p:grpSpPr>
        <p:grpSp>
          <p:nvGrpSpPr>
            <p:cNvPr id="58375" name="Group 5"/>
            <p:cNvGrpSpPr>
              <a:grpSpLocks/>
            </p:cNvGrpSpPr>
            <p:nvPr/>
          </p:nvGrpSpPr>
          <p:grpSpPr bwMode="auto">
            <a:xfrm>
              <a:off x="1728" y="2736"/>
              <a:ext cx="864" cy="960"/>
              <a:chOff x="1728" y="2736"/>
              <a:chExt cx="864" cy="960"/>
            </a:xfrm>
          </p:grpSpPr>
          <p:sp>
            <p:nvSpPr>
              <p:cNvPr id="58388" name="Rectangle 6"/>
              <p:cNvSpPr>
                <a:spLocks noChangeArrowheads="1"/>
              </p:cNvSpPr>
              <p:nvPr/>
            </p:nvSpPr>
            <p:spPr bwMode="auto">
              <a:xfrm>
                <a:off x="1728" y="3600"/>
                <a:ext cx="864" cy="96"/>
              </a:xfrm>
              <a:prstGeom prst="rect">
                <a:avLst/>
              </a:prstGeom>
              <a:solidFill>
                <a:schemeClr val="accent1"/>
              </a:solidFill>
              <a:ln w="12700" cap="sq">
                <a:solidFill>
                  <a:schemeClr val="tx1"/>
                </a:solidFill>
                <a:miter lim="800000"/>
                <a:headEnd type="none" w="sm" len="sm"/>
                <a:tailEnd type="none" w="sm" len="sm"/>
              </a:ln>
            </p:spPr>
            <p:txBody>
              <a:bodyPr wrap="none" anchor="ctr"/>
              <a:lstStyle/>
              <a:p>
                <a:endParaRPr lang="en-SG"/>
              </a:p>
            </p:txBody>
          </p:sp>
          <p:sp>
            <p:nvSpPr>
              <p:cNvPr id="58389" name="Rectangle 7"/>
              <p:cNvSpPr>
                <a:spLocks noChangeArrowheads="1"/>
              </p:cNvSpPr>
              <p:nvPr/>
            </p:nvSpPr>
            <p:spPr bwMode="auto">
              <a:xfrm>
                <a:off x="2112" y="2736"/>
                <a:ext cx="96" cy="864"/>
              </a:xfrm>
              <a:prstGeom prst="rect">
                <a:avLst/>
              </a:prstGeom>
              <a:solidFill>
                <a:schemeClr val="accent1"/>
              </a:solidFill>
              <a:ln w="12700" cap="sq">
                <a:solidFill>
                  <a:schemeClr val="tx1"/>
                </a:solidFill>
                <a:miter lim="800000"/>
                <a:headEnd type="none" w="sm" len="sm"/>
                <a:tailEnd type="none" w="sm" len="sm"/>
              </a:ln>
            </p:spPr>
            <p:txBody>
              <a:bodyPr wrap="none" anchor="ctr"/>
              <a:lstStyle/>
              <a:p>
                <a:endParaRPr lang="en-SG"/>
              </a:p>
            </p:txBody>
          </p:sp>
        </p:grpSp>
        <p:sp>
          <p:nvSpPr>
            <p:cNvPr id="58376" name="Text Box 8"/>
            <p:cNvSpPr txBox="1">
              <a:spLocks noChangeArrowheads="1"/>
            </p:cNvSpPr>
            <p:nvPr/>
          </p:nvSpPr>
          <p:spPr bwMode="auto">
            <a:xfrm>
              <a:off x="2016" y="3696"/>
              <a:ext cx="288" cy="288"/>
            </a:xfrm>
            <a:prstGeom prst="rect">
              <a:avLst/>
            </a:prstGeom>
            <a:noFill/>
            <a:ln w="12700" cap="sq">
              <a:noFill/>
              <a:miter lim="800000"/>
              <a:headEnd type="none" w="sm" len="sm"/>
              <a:tailEnd type="none" w="sm" len="sm"/>
            </a:ln>
          </p:spPr>
          <p:txBody>
            <a:bodyPr>
              <a:spAutoFit/>
            </a:bodyPr>
            <a:lstStyle/>
            <a:p>
              <a:pPr algn="ctr">
                <a:spcBef>
                  <a:spcPct val="50000"/>
                </a:spcBef>
              </a:pPr>
              <a:r>
                <a:rPr lang="en-US" sz="2400" b="1"/>
                <a:t>A</a:t>
              </a:r>
            </a:p>
          </p:txBody>
        </p:sp>
        <p:sp>
          <p:nvSpPr>
            <p:cNvPr id="58377" name="Rectangle 9"/>
            <p:cNvSpPr>
              <a:spLocks noChangeArrowheads="1"/>
            </p:cNvSpPr>
            <p:nvPr/>
          </p:nvSpPr>
          <p:spPr bwMode="auto">
            <a:xfrm>
              <a:off x="3216" y="3696"/>
              <a:ext cx="255" cy="288"/>
            </a:xfrm>
            <a:prstGeom prst="rect">
              <a:avLst/>
            </a:prstGeom>
            <a:noFill/>
            <a:ln w="12700" cap="sq">
              <a:noFill/>
              <a:miter lim="800000"/>
              <a:headEnd type="none" w="sm" len="sm"/>
              <a:tailEnd type="none" w="sm" len="sm"/>
            </a:ln>
          </p:spPr>
          <p:txBody>
            <a:bodyPr wrap="none">
              <a:spAutoFit/>
            </a:bodyPr>
            <a:lstStyle/>
            <a:p>
              <a:pPr>
                <a:spcBef>
                  <a:spcPct val="50000"/>
                </a:spcBef>
              </a:pPr>
              <a:r>
                <a:rPr lang="en-US" sz="2400" b="1"/>
                <a:t>B</a:t>
              </a:r>
            </a:p>
          </p:txBody>
        </p:sp>
        <p:sp>
          <p:nvSpPr>
            <p:cNvPr id="58378" name="Rectangle 10"/>
            <p:cNvSpPr>
              <a:spLocks noChangeArrowheads="1"/>
            </p:cNvSpPr>
            <p:nvPr/>
          </p:nvSpPr>
          <p:spPr bwMode="auto">
            <a:xfrm>
              <a:off x="4272" y="3696"/>
              <a:ext cx="240" cy="288"/>
            </a:xfrm>
            <a:prstGeom prst="rect">
              <a:avLst/>
            </a:prstGeom>
            <a:noFill/>
            <a:ln w="12700" cap="sq">
              <a:noFill/>
              <a:miter lim="800000"/>
              <a:headEnd type="none" w="sm" len="sm"/>
              <a:tailEnd type="none" w="sm" len="sm"/>
            </a:ln>
          </p:spPr>
          <p:txBody>
            <a:bodyPr>
              <a:spAutoFit/>
            </a:bodyPr>
            <a:lstStyle/>
            <a:p>
              <a:pPr>
                <a:spcBef>
                  <a:spcPct val="50000"/>
                </a:spcBef>
              </a:pPr>
              <a:r>
                <a:rPr lang="en-US" sz="2400" b="1"/>
                <a:t>C</a:t>
              </a:r>
            </a:p>
          </p:txBody>
        </p:sp>
        <p:sp>
          <p:nvSpPr>
            <p:cNvPr id="58379" name="AutoShape 11"/>
            <p:cNvSpPr>
              <a:spLocks noChangeArrowheads="1"/>
            </p:cNvSpPr>
            <p:nvPr/>
          </p:nvSpPr>
          <p:spPr bwMode="auto">
            <a:xfrm>
              <a:off x="1824" y="3456"/>
              <a:ext cx="672" cy="144"/>
            </a:xfrm>
            <a:prstGeom prst="roundRect">
              <a:avLst>
                <a:gd name="adj" fmla="val 16667"/>
              </a:avLst>
            </a:prstGeom>
            <a:solidFill>
              <a:srgbClr val="FFCC99"/>
            </a:solidFill>
            <a:ln w="12700" cap="sq">
              <a:solidFill>
                <a:schemeClr val="tx1"/>
              </a:solidFill>
              <a:round/>
              <a:headEnd type="none" w="sm" len="sm"/>
              <a:tailEnd type="none" w="sm" len="sm"/>
            </a:ln>
          </p:spPr>
          <p:txBody>
            <a:bodyPr wrap="none" anchor="ctr"/>
            <a:lstStyle/>
            <a:p>
              <a:endParaRPr lang="en-SG"/>
            </a:p>
          </p:txBody>
        </p:sp>
        <p:grpSp>
          <p:nvGrpSpPr>
            <p:cNvPr id="58380" name="Group 12"/>
            <p:cNvGrpSpPr>
              <a:grpSpLocks/>
            </p:cNvGrpSpPr>
            <p:nvPr/>
          </p:nvGrpSpPr>
          <p:grpSpPr bwMode="auto">
            <a:xfrm>
              <a:off x="2880" y="2736"/>
              <a:ext cx="864" cy="960"/>
              <a:chOff x="1728" y="2736"/>
              <a:chExt cx="864" cy="960"/>
            </a:xfrm>
          </p:grpSpPr>
          <p:sp>
            <p:nvSpPr>
              <p:cNvPr id="58386" name="Rectangle 13"/>
              <p:cNvSpPr>
                <a:spLocks noChangeArrowheads="1"/>
              </p:cNvSpPr>
              <p:nvPr/>
            </p:nvSpPr>
            <p:spPr bwMode="auto">
              <a:xfrm>
                <a:off x="1728" y="3600"/>
                <a:ext cx="864" cy="96"/>
              </a:xfrm>
              <a:prstGeom prst="rect">
                <a:avLst/>
              </a:prstGeom>
              <a:solidFill>
                <a:schemeClr val="accent1"/>
              </a:solidFill>
              <a:ln w="12700" cap="sq">
                <a:solidFill>
                  <a:schemeClr val="tx1"/>
                </a:solidFill>
                <a:miter lim="800000"/>
                <a:headEnd type="none" w="sm" len="sm"/>
                <a:tailEnd type="none" w="sm" len="sm"/>
              </a:ln>
            </p:spPr>
            <p:txBody>
              <a:bodyPr wrap="none" anchor="ctr"/>
              <a:lstStyle/>
              <a:p>
                <a:endParaRPr lang="en-SG"/>
              </a:p>
            </p:txBody>
          </p:sp>
          <p:sp>
            <p:nvSpPr>
              <p:cNvPr id="58387" name="Rectangle 14"/>
              <p:cNvSpPr>
                <a:spLocks noChangeArrowheads="1"/>
              </p:cNvSpPr>
              <p:nvPr/>
            </p:nvSpPr>
            <p:spPr bwMode="auto">
              <a:xfrm>
                <a:off x="2112" y="2736"/>
                <a:ext cx="96" cy="864"/>
              </a:xfrm>
              <a:prstGeom prst="rect">
                <a:avLst/>
              </a:prstGeom>
              <a:solidFill>
                <a:schemeClr val="accent1"/>
              </a:solidFill>
              <a:ln w="12700" cap="sq">
                <a:solidFill>
                  <a:schemeClr val="tx1"/>
                </a:solidFill>
                <a:miter lim="800000"/>
                <a:headEnd type="none" w="sm" len="sm"/>
                <a:tailEnd type="none" w="sm" len="sm"/>
              </a:ln>
            </p:spPr>
            <p:txBody>
              <a:bodyPr wrap="none" anchor="ctr"/>
              <a:lstStyle/>
              <a:p>
                <a:endParaRPr lang="en-SG"/>
              </a:p>
            </p:txBody>
          </p:sp>
        </p:grpSp>
        <p:grpSp>
          <p:nvGrpSpPr>
            <p:cNvPr id="58381" name="Group 15"/>
            <p:cNvGrpSpPr>
              <a:grpSpLocks/>
            </p:cNvGrpSpPr>
            <p:nvPr/>
          </p:nvGrpSpPr>
          <p:grpSpPr bwMode="auto">
            <a:xfrm>
              <a:off x="3936" y="2736"/>
              <a:ext cx="864" cy="960"/>
              <a:chOff x="1728" y="2736"/>
              <a:chExt cx="864" cy="960"/>
            </a:xfrm>
          </p:grpSpPr>
          <p:sp>
            <p:nvSpPr>
              <p:cNvPr id="58384" name="Rectangle 16"/>
              <p:cNvSpPr>
                <a:spLocks noChangeArrowheads="1"/>
              </p:cNvSpPr>
              <p:nvPr/>
            </p:nvSpPr>
            <p:spPr bwMode="auto">
              <a:xfrm>
                <a:off x="1728" y="3600"/>
                <a:ext cx="864" cy="96"/>
              </a:xfrm>
              <a:prstGeom prst="rect">
                <a:avLst/>
              </a:prstGeom>
              <a:solidFill>
                <a:schemeClr val="accent1"/>
              </a:solidFill>
              <a:ln w="12700" cap="sq">
                <a:solidFill>
                  <a:schemeClr val="tx1"/>
                </a:solidFill>
                <a:miter lim="800000"/>
                <a:headEnd type="none" w="sm" len="sm"/>
                <a:tailEnd type="none" w="sm" len="sm"/>
              </a:ln>
            </p:spPr>
            <p:txBody>
              <a:bodyPr wrap="none" anchor="ctr"/>
              <a:lstStyle/>
              <a:p>
                <a:endParaRPr lang="en-SG"/>
              </a:p>
            </p:txBody>
          </p:sp>
          <p:sp>
            <p:nvSpPr>
              <p:cNvPr id="58385" name="Rectangle 17"/>
              <p:cNvSpPr>
                <a:spLocks noChangeArrowheads="1"/>
              </p:cNvSpPr>
              <p:nvPr/>
            </p:nvSpPr>
            <p:spPr bwMode="auto">
              <a:xfrm>
                <a:off x="2112" y="2736"/>
                <a:ext cx="96" cy="864"/>
              </a:xfrm>
              <a:prstGeom prst="rect">
                <a:avLst/>
              </a:prstGeom>
              <a:solidFill>
                <a:schemeClr val="accent1"/>
              </a:solidFill>
              <a:ln w="12700" cap="sq">
                <a:solidFill>
                  <a:schemeClr val="tx1"/>
                </a:solidFill>
                <a:miter lim="800000"/>
                <a:headEnd type="none" w="sm" len="sm"/>
                <a:tailEnd type="none" w="sm" len="sm"/>
              </a:ln>
            </p:spPr>
            <p:txBody>
              <a:bodyPr wrap="none" anchor="ctr"/>
              <a:lstStyle/>
              <a:p>
                <a:endParaRPr lang="en-SG"/>
              </a:p>
            </p:txBody>
          </p:sp>
        </p:grpSp>
        <p:sp>
          <p:nvSpPr>
            <p:cNvPr id="58382" name="AutoShape 18"/>
            <p:cNvSpPr>
              <a:spLocks noChangeArrowheads="1"/>
            </p:cNvSpPr>
            <p:nvPr/>
          </p:nvSpPr>
          <p:spPr bwMode="auto">
            <a:xfrm>
              <a:off x="1920" y="3312"/>
              <a:ext cx="480" cy="144"/>
            </a:xfrm>
            <a:prstGeom prst="roundRect">
              <a:avLst>
                <a:gd name="adj" fmla="val 16667"/>
              </a:avLst>
            </a:prstGeom>
            <a:solidFill>
              <a:srgbClr val="CCFFCC"/>
            </a:solidFill>
            <a:ln w="12700" cap="sq">
              <a:solidFill>
                <a:schemeClr val="tx1"/>
              </a:solidFill>
              <a:round/>
              <a:headEnd type="none" w="sm" len="sm"/>
              <a:tailEnd type="none" w="sm" len="sm"/>
            </a:ln>
          </p:spPr>
          <p:txBody>
            <a:bodyPr wrap="none" anchor="ctr"/>
            <a:lstStyle/>
            <a:p>
              <a:endParaRPr lang="en-SG"/>
            </a:p>
          </p:txBody>
        </p:sp>
        <p:sp>
          <p:nvSpPr>
            <p:cNvPr id="58383" name="AutoShape 19"/>
            <p:cNvSpPr>
              <a:spLocks noChangeArrowheads="1"/>
            </p:cNvSpPr>
            <p:nvPr/>
          </p:nvSpPr>
          <p:spPr bwMode="auto">
            <a:xfrm>
              <a:off x="2016" y="3168"/>
              <a:ext cx="288" cy="144"/>
            </a:xfrm>
            <a:prstGeom prst="roundRect">
              <a:avLst>
                <a:gd name="adj" fmla="val 16667"/>
              </a:avLst>
            </a:prstGeom>
            <a:solidFill>
              <a:srgbClr val="CC99FF"/>
            </a:solidFill>
            <a:ln w="12700" cap="sq">
              <a:solidFill>
                <a:schemeClr val="tx1"/>
              </a:solidFill>
              <a:round/>
              <a:headEnd type="none" w="sm" len="sm"/>
              <a:tailEnd type="none" w="sm" len="sm"/>
            </a:ln>
          </p:spPr>
          <p:txBody>
            <a:bodyPr wrap="none" anchor="ctr"/>
            <a:lstStyle/>
            <a:p>
              <a:endParaRPr lang="en-SG"/>
            </a:p>
          </p:txBody>
        </p:sp>
      </p:grpSp>
      <p:sp>
        <p:nvSpPr>
          <p:cNvPr id="23" name="Footer Placeholder 6"/>
          <p:cNvSpPr>
            <a:spLocks noGrp="1"/>
          </p:cNvSpPr>
          <p:nvPr>
            <p:ph type="ftr" sz="quarter" idx="10"/>
          </p:nvPr>
        </p:nvSpPr>
        <p:spPr>
          <a:xfrm>
            <a:off x="457200" y="6248400"/>
            <a:ext cx="2895600" cy="457200"/>
          </a:xfrm>
          <a:noFill/>
        </p:spPr>
        <p:txBody>
          <a:bodyPr/>
          <a:lstStyle/>
          <a:p>
            <a:pPr algn="l"/>
            <a:r>
              <a:rPr lang="en-US" sz="1000" dirty="0" smtClean="0">
                <a:latin typeface="Arial" pitchFamily="34" charset="0"/>
                <a:cs typeface="Arial" pitchFamily="34" charset="0"/>
              </a:rPr>
              <a:t>CS1010 (AY2012/3 Semester 1)</a:t>
            </a:r>
          </a:p>
        </p:txBody>
      </p:sp>
    </p:spTree>
  </p:cSld>
  <p:clrMapOvr>
    <a:masterClrMapping/>
  </p:clrMapOvr>
  <p:transition/>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Number Placeholder 4"/>
          <p:cNvSpPr>
            <a:spLocks noGrp="1"/>
          </p:cNvSpPr>
          <p:nvPr>
            <p:ph type="sldNum" sz="quarter" idx="11"/>
          </p:nvPr>
        </p:nvSpPr>
        <p:spPr>
          <a:noFill/>
        </p:spPr>
        <p:txBody>
          <a:bodyPr/>
          <a:lstStyle/>
          <a:p>
            <a:r>
              <a:rPr lang="en-US" dirty="0" smtClean="0">
                <a:latin typeface="Arial" pitchFamily="34" charset="0"/>
                <a:cs typeface="Arial" pitchFamily="34" charset="0"/>
              </a:rPr>
              <a:t>Week11 - </a:t>
            </a:r>
            <a:fld id="{A24A7CAB-567B-4E20-837C-0A09D741485B}" type="slidenum">
              <a:rPr lang="en-US" smtClean="0">
                <a:latin typeface="Arial" pitchFamily="34" charset="0"/>
                <a:cs typeface="Arial" pitchFamily="34" charset="0"/>
              </a:rPr>
              <a:pPr/>
              <a:t>61</a:t>
            </a:fld>
            <a:endParaRPr lang="en-US" dirty="0" smtClean="0">
              <a:latin typeface="Arial" pitchFamily="34" charset="0"/>
              <a:cs typeface="Arial" pitchFamily="34" charset="0"/>
            </a:endParaRPr>
          </a:p>
        </p:txBody>
      </p:sp>
      <p:sp>
        <p:nvSpPr>
          <p:cNvPr id="59396" name="Rectangle 2"/>
          <p:cNvSpPr>
            <a:spLocks noGrp="1" noChangeArrowheads="1"/>
          </p:cNvSpPr>
          <p:nvPr>
            <p:ph type="title"/>
          </p:nvPr>
        </p:nvSpPr>
        <p:spPr>
          <a:xfrm>
            <a:off x="533400" y="457200"/>
            <a:ext cx="8153400" cy="685800"/>
          </a:xfrm>
        </p:spPr>
        <p:txBody>
          <a:bodyPr/>
          <a:lstStyle/>
          <a:p>
            <a:r>
              <a:rPr lang="en-US" sz="4000" dirty="0" smtClean="0">
                <a:solidFill>
                  <a:srgbClr val="9933FF"/>
                </a:solidFill>
                <a:latin typeface="Garamond" pitchFamily="18" charset="0"/>
              </a:rPr>
              <a:t>11. Towers of Hanoi (4/16)</a:t>
            </a:r>
            <a:endParaRPr lang="en-GB" dirty="0" smtClean="0">
              <a:solidFill>
                <a:srgbClr val="0000FF"/>
              </a:solidFill>
            </a:endParaRPr>
          </a:p>
        </p:txBody>
      </p:sp>
      <p:sp>
        <p:nvSpPr>
          <p:cNvPr id="59397" name="Rectangle 3"/>
          <p:cNvSpPr>
            <a:spLocks noChangeArrowheads="1"/>
          </p:cNvSpPr>
          <p:nvPr/>
        </p:nvSpPr>
        <p:spPr bwMode="auto">
          <a:xfrm>
            <a:off x="762000" y="1295400"/>
            <a:ext cx="8001000" cy="5029200"/>
          </a:xfrm>
          <a:prstGeom prst="rect">
            <a:avLst/>
          </a:prstGeom>
          <a:noFill/>
          <a:ln w="9525">
            <a:noFill/>
            <a:miter lim="800000"/>
            <a:headEnd/>
            <a:tailEnd/>
          </a:ln>
        </p:spPr>
        <p:txBody>
          <a:bodyPr/>
          <a:lstStyle/>
          <a:p>
            <a:pPr marL="342900" indent="-342900" algn="just">
              <a:spcBef>
                <a:spcPct val="20000"/>
              </a:spcBef>
              <a:spcAft>
                <a:spcPct val="10000"/>
              </a:spcAft>
              <a:buClr>
                <a:schemeClr val="bg2"/>
              </a:buClr>
              <a:buSzPct val="75000"/>
              <a:buFont typeface="Wingdings" pitchFamily="2" charset="2"/>
              <a:buChar char="n"/>
            </a:pPr>
            <a:r>
              <a:rPr lang="en-US" sz="2400">
                <a:solidFill>
                  <a:srgbClr val="0000FF"/>
                </a:solidFill>
              </a:rPr>
              <a:t>Example: A tower with 3 disks.</a:t>
            </a:r>
          </a:p>
          <a:p>
            <a:pPr marL="742950" lvl="1" indent="-285750" algn="just">
              <a:spcBef>
                <a:spcPct val="10000"/>
              </a:spcBef>
              <a:buClr>
                <a:schemeClr val="accent2"/>
              </a:buClr>
              <a:buSzPct val="80000"/>
              <a:buFont typeface="Wingdings" pitchFamily="2" charset="2"/>
              <a:buNone/>
            </a:pPr>
            <a:r>
              <a:rPr lang="en-US" sz="2000"/>
              <a:t>	</a:t>
            </a:r>
            <a:r>
              <a:rPr lang="en-US" sz="2000" b="1">
                <a:solidFill>
                  <a:srgbClr val="800000"/>
                </a:solidFill>
              </a:rPr>
              <a:t>Move disk from A to C</a:t>
            </a:r>
          </a:p>
          <a:p>
            <a:pPr marL="742950" lvl="1" indent="-285750" algn="just">
              <a:spcBef>
                <a:spcPct val="10000"/>
              </a:spcBef>
              <a:buClr>
                <a:schemeClr val="accent2"/>
              </a:buClr>
              <a:buSzPct val="80000"/>
              <a:buFont typeface="Wingdings" pitchFamily="2" charset="2"/>
              <a:buNone/>
            </a:pPr>
            <a:r>
              <a:rPr lang="en-US" sz="2000"/>
              <a:t>	Move disk from A to B</a:t>
            </a:r>
          </a:p>
          <a:p>
            <a:pPr marL="742950" lvl="1" indent="-285750" algn="just">
              <a:spcBef>
                <a:spcPct val="10000"/>
              </a:spcBef>
              <a:buClr>
                <a:schemeClr val="accent2"/>
              </a:buClr>
              <a:buSzPct val="80000"/>
              <a:buFont typeface="Wingdings" pitchFamily="2" charset="2"/>
              <a:buNone/>
            </a:pPr>
            <a:r>
              <a:rPr lang="en-US" sz="2000"/>
              <a:t>	Move disk from C to B</a:t>
            </a:r>
          </a:p>
          <a:p>
            <a:pPr marL="742950" lvl="1" indent="-285750" algn="just">
              <a:spcBef>
                <a:spcPct val="10000"/>
              </a:spcBef>
              <a:buClr>
                <a:schemeClr val="accent2"/>
              </a:buClr>
              <a:buSzPct val="80000"/>
              <a:buFont typeface="Wingdings" pitchFamily="2" charset="2"/>
              <a:buNone/>
            </a:pPr>
            <a:r>
              <a:rPr lang="en-US" sz="2000"/>
              <a:t>	Move disk from A to C</a:t>
            </a:r>
          </a:p>
          <a:p>
            <a:pPr marL="742950" lvl="1" indent="-285750" algn="just">
              <a:spcBef>
                <a:spcPct val="10000"/>
              </a:spcBef>
              <a:buClr>
                <a:schemeClr val="accent2"/>
              </a:buClr>
              <a:buSzPct val="80000"/>
              <a:buFont typeface="Wingdings" pitchFamily="2" charset="2"/>
              <a:buNone/>
            </a:pPr>
            <a:r>
              <a:rPr lang="en-US" sz="2000"/>
              <a:t>	Move disk from B to A</a:t>
            </a:r>
          </a:p>
          <a:p>
            <a:pPr marL="742950" lvl="1" indent="-285750" algn="just">
              <a:spcBef>
                <a:spcPct val="10000"/>
              </a:spcBef>
              <a:buClr>
                <a:schemeClr val="accent2"/>
              </a:buClr>
              <a:buSzPct val="80000"/>
              <a:buFont typeface="Wingdings" pitchFamily="2" charset="2"/>
              <a:buNone/>
            </a:pPr>
            <a:r>
              <a:rPr lang="en-US" sz="2000"/>
              <a:t>	Move disk from B to C</a:t>
            </a:r>
          </a:p>
          <a:p>
            <a:pPr marL="742950" lvl="1" indent="-285750" algn="just">
              <a:spcBef>
                <a:spcPct val="10000"/>
              </a:spcBef>
              <a:buClr>
                <a:schemeClr val="accent2"/>
              </a:buClr>
              <a:buSzPct val="80000"/>
              <a:buFont typeface="Wingdings" pitchFamily="2" charset="2"/>
              <a:buNone/>
            </a:pPr>
            <a:r>
              <a:rPr lang="en-US" sz="2000"/>
              <a:t>	Move disk from A to C</a:t>
            </a:r>
          </a:p>
        </p:txBody>
      </p:sp>
      <p:grpSp>
        <p:nvGrpSpPr>
          <p:cNvPr id="59398" name="Group 4"/>
          <p:cNvGrpSpPr>
            <a:grpSpLocks/>
          </p:cNvGrpSpPr>
          <p:nvPr/>
        </p:nvGrpSpPr>
        <p:grpSpPr bwMode="auto">
          <a:xfrm>
            <a:off x="2895600" y="4495800"/>
            <a:ext cx="1371600" cy="1524000"/>
            <a:chOff x="1728" y="2736"/>
            <a:chExt cx="864" cy="960"/>
          </a:xfrm>
        </p:grpSpPr>
        <p:sp>
          <p:nvSpPr>
            <p:cNvPr id="59411" name="Rectangle 5"/>
            <p:cNvSpPr>
              <a:spLocks noChangeArrowheads="1"/>
            </p:cNvSpPr>
            <p:nvPr/>
          </p:nvSpPr>
          <p:spPr bwMode="auto">
            <a:xfrm>
              <a:off x="1728" y="3600"/>
              <a:ext cx="864" cy="96"/>
            </a:xfrm>
            <a:prstGeom prst="rect">
              <a:avLst/>
            </a:prstGeom>
            <a:solidFill>
              <a:schemeClr val="accent1"/>
            </a:solidFill>
            <a:ln w="12700" cap="sq">
              <a:solidFill>
                <a:schemeClr val="tx1"/>
              </a:solidFill>
              <a:miter lim="800000"/>
              <a:headEnd type="none" w="sm" len="sm"/>
              <a:tailEnd type="none" w="sm" len="sm"/>
            </a:ln>
          </p:spPr>
          <p:txBody>
            <a:bodyPr wrap="none" anchor="ctr"/>
            <a:lstStyle/>
            <a:p>
              <a:endParaRPr lang="en-SG"/>
            </a:p>
          </p:txBody>
        </p:sp>
        <p:sp>
          <p:nvSpPr>
            <p:cNvPr id="59412" name="Rectangle 6"/>
            <p:cNvSpPr>
              <a:spLocks noChangeArrowheads="1"/>
            </p:cNvSpPr>
            <p:nvPr/>
          </p:nvSpPr>
          <p:spPr bwMode="auto">
            <a:xfrm>
              <a:off x="2112" y="2736"/>
              <a:ext cx="96" cy="864"/>
            </a:xfrm>
            <a:prstGeom prst="rect">
              <a:avLst/>
            </a:prstGeom>
            <a:solidFill>
              <a:schemeClr val="accent1"/>
            </a:solidFill>
            <a:ln w="12700" cap="sq">
              <a:solidFill>
                <a:schemeClr val="tx1"/>
              </a:solidFill>
              <a:miter lim="800000"/>
              <a:headEnd type="none" w="sm" len="sm"/>
              <a:tailEnd type="none" w="sm" len="sm"/>
            </a:ln>
          </p:spPr>
          <p:txBody>
            <a:bodyPr wrap="none" anchor="ctr"/>
            <a:lstStyle/>
            <a:p>
              <a:endParaRPr lang="en-SG"/>
            </a:p>
          </p:txBody>
        </p:sp>
      </p:grpSp>
      <p:sp>
        <p:nvSpPr>
          <p:cNvPr id="59399" name="Text Box 7"/>
          <p:cNvSpPr txBox="1">
            <a:spLocks noChangeArrowheads="1"/>
          </p:cNvSpPr>
          <p:nvPr/>
        </p:nvSpPr>
        <p:spPr bwMode="auto">
          <a:xfrm>
            <a:off x="3352800" y="6019800"/>
            <a:ext cx="457200" cy="457200"/>
          </a:xfrm>
          <a:prstGeom prst="rect">
            <a:avLst/>
          </a:prstGeom>
          <a:noFill/>
          <a:ln w="12700" cap="sq">
            <a:noFill/>
            <a:miter lim="800000"/>
            <a:headEnd type="none" w="sm" len="sm"/>
            <a:tailEnd type="none" w="sm" len="sm"/>
          </a:ln>
        </p:spPr>
        <p:txBody>
          <a:bodyPr>
            <a:spAutoFit/>
          </a:bodyPr>
          <a:lstStyle/>
          <a:p>
            <a:pPr algn="ctr">
              <a:spcBef>
                <a:spcPct val="50000"/>
              </a:spcBef>
            </a:pPr>
            <a:r>
              <a:rPr lang="en-US" sz="2400" b="1"/>
              <a:t>A</a:t>
            </a:r>
          </a:p>
        </p:txBody>
      </p:sp>
      <p:sp>
        <p:nvSpPr>
          <p:cNvPr id="59400" name="Rectangle 8"/>
          <p:cNvSpPr>
            <a:spLocks noChangeArrowheads="1"/>
          </p:cNvSpPr>
          <p:nvPr/>
        </p:nvSpPr>
        <p:spPr bwMode="auto">
          <a:xfrm>
            <a:off x="5257800" y="6019800"/>
            <a:ext cx="404813" cy="457200"/>
          </a:xfrm>
          <a:prstGeom prst="rect">
            <a:avLst/>
          </a:prstGeom>
          <a:noFill/>
          <a:ln w="12700" cap="sq">
            <a:noFill/>
            <a:miter lim="800000"/>
            <a:headEnd type="none" w="sm" len="sm"/>
            <a:tailEnd type="none" w="sm" len="sm"/>
          </a:ln>
        </p:spPr>
        <p:txBody>
          <a:bodyPr wrap="none">
            <a:spAutoFit/>
          </a:bodyPr>
          <a:lstStyle/>
          <a:p>
            <a:pPr>
              <a:spcBef>
                <a:spcPct val="50000"/>
              </a:spcBef>
            </a:pPr>
            <a:r>
              <a:rPr lang="en-US" sz="2400" b="1"/>
              <a:t>B</a:t>
            </a:r>
          </a:p>
        </p:txBody>
      </p:sp>
      <p:sp>
        <p:nvSpPr>
          <p:cNvPr id="59401" name="Rectangle 9"/>
          <p:cNvSpPr>
            <a:spLocks noChangeArrowheads="1"/>
          </p:cNvSpPr>
          <p:nvPr/>
        </p:nvSpPr>
        <p:spPr bwMode="auto">
          <a:xfrm>
            <a:off x="6934200" y="6019800"/>
            <a:ext cx="381000" cy="457200"/>
          </a:xfrm>
          <a:prstGeom prst="rect">
            <a:avLst/>
          </a:prstGeom>
          <a:noFill/>
          <a:ln w="12700" cap="sq">
            <a:noFill/>
            <a:miter lim="800000"/>
            <a:headEnd type="none" w="sm" len="sm"/>
            <a:tailEnd type="none" w="sm" len="sm"/>
          </a:ln>
        </p:spPr>
        <p:txBody>
          <a:bodyPr>
            <a:spAutoFit/>
          </a:bodyPr>
          <a:lstStyle/>
          <a:p>
            <a:pPr>
              <a:spcBef>
                <a:spcPct val="50000"/>
              </a:spcBef>
            </a:pPr>
            <a:r>
              <a:rPr lang="en-US" sz="2400" b="1"/>
              <a:t>C</a:t>
            </a:r>
          </a:p>
        </p:txBody>
      </p:sp>
      <p:sp>
        <p:nvSpPr>
          <p:cNvPr id="59402" name="AutoShape 10"/>
          <p:cNvSpPr>
            <a:spLocks noChangeArrowheads="1"/>
          </p:cNvSpPr>
          <p:nvPr/>
        </p:nvSpPr>
        <p:spPr bwMode="auto">
          <a:xfrm>
            <a:off x="3048000" y="5638800"/>
            <a:ext cx="1066800" cy="228600"/>
          </a:xfrm>
          <a:prstGeom prst="roundRect">
            <a:avLst>
              <a:gd name="adj" fmla="val 16667"/>
            </a:avLst>
          </a:prstGeom>
          <a:solidFill>
            <a:srgbClr val="FFCC99"/>
          </a:solidFill>
          <a:ln w="12700" cap="sq">
            <a:solidFill>
              <a:schemeClr val="tx1"/>
            </a:solidFill>
            <a:round/>
            <a:headEnd type="none" w="sm" len="sm"/>
            <a:tailEnd type="none" w="sm" len="sm"/>
          </a:ln>
        </p:spPr>
        <p:txBody>
          <a:bodyPr wrap="none" anchor="ctr"/>
          <a:lstStyle/>
          <a:p>
            <a:endParaRPr lang="en-SG"/>
          </a:p>
        </p:txBody>
      </p:sp>
      <p:grpSp>
        <p:nvGrpSpPr>
          <p:cNvPr id="59403" name="Group 11"/>
          <p:cNvGrpSpPr>
            <a:grpSpLocks/>
          </p:cNvGrpSpPr>
          <p:nvPr/>
        </p:nvGrpSpPr>
        <p:grpSpPr bwMode="auto">
          <a:xfrm>
            <a:off x="4724400" y="4495800"/>
            <a:ext cx="1371600" cy="1524000"/>
            <a:chOff x="1728" y="2736"/>
            <a:chExt cx="864" cy="960"/>
          </a:xfrm>
        </p:grpSpPr>
        <p:sp>
          <p:nvSpPr>
            <p:cNvPr id="59409" name="Rectangle 12"/>
            <p:cNvSpPr>
              <a:spLocks noChangeArrowheads="1"/>
            </p:cNvSpPr>
            <p:nvPr/>
          </p:nvSpPr>
          <p:spPr bwMode="auto">
            <a:xfrm>
              <a:off x="1728" y="3600"/>
              <a:ext cx="864" cy="96"/>
            </a:xfrm>
            <a:prstGeom prst="rect">
              <a:avLst/>
            </a:prstGeom>
            <a:solidFill>
              <a:schemeClr val="accent1"/>
            </a:solidFill>
            <a:ln w="12700" cap="sq">
              <a:solidFill>
                <a:schemeClr val="tx1"/>
              </a:solidFill>
              <a:miter lim="800000"/>
              <a:headEnd type="none" w="sm" len="sm"/>
              <a:tailEnd type="none" w="sm" len="sm"/>
            </a:ln>
          </p:spPr>
          <p:txBody>
            <a:bodyPr wrap="none" anchor="ctr"/>
            <a:lstStyle/>
            <a:p>
              <a:endParaRPr lang="en-SG"/>
            </a:p>
          </p:txBody>
        </p:sp>
        <p:sp>
          <p:nvSpPr>
            <p:cNvPr id="59410" name="Rectangle 13"/>
            <p:cNvSpPr>
              <a:spLocks noChangeArrowheads="1"/>
            </p:cNvSpPr>
            <p:nvPr/>
          </p:nvSpPr>
          <p:spPr bwMode="auto">
            <a:xfrm>
              <a:off x="2112" y="2736"/>
              <a:ext cx="96" cy="864"/>
            </a:xfrm>
            <a:prstGeom prst="rect">
              <a:avLst/>
            </a:prstGeom>
            <a:solidFill>
              <a:schemeClr val="accent1"/>
            </a:solidFill>
            <a:ln w="12700" cap="sq">
              <a:solidFill>
                <a:schemeClr val="tx1"/>
              </a:solidFill>
              <a:miter lim="800000"/>
              <a:headEnd type="none" w="sm" len="sm"/>
              <a:tailEnd type="none" w="sm" len="sm"/>
            </a:ln>
          </p:spPr>
          <p:txBody>
            <a:bodyPr wrap="none" anchor="ctr"/>
            <a:lstStyle/>
            <a:p>
              <a:endParaRPr lang="en-SG"/>
            </a:p>
          </p:txBody>
        </p:sp>
      </p:grpSp>
      <p:grpSp>
        <p:nvGrpSpPr>
          <p:cNvPr id="59404" name="Group 14"/>
          <p:cNvGrpSpPr>
            <a:grpSpLocks/>
          </p:cNvGrpSpPr>
          <p:nvPr/>
        </p:nvGrpSpPr>
        <p:grpSpPr bwMode="auto">
          <a:xfrm>
            <a:off x="6400800" y="4495800"/>
            <a:ext cx="1371600" cy="1524000"/>
            <a:chOff x="1728" y="2736"/>
            <a:chExt cx="864" cy="960"/>
          </a:xfrm>
        </p:grpSpPr>
        <p:sp>
          <p:nvSpPr>
            <p:cNvPr id="59407" name="Rectangle 15"/>
            <p:cNvSpPr>
              <a:spLocks noChangeArrowheads="1"/>
            </p:cNvSpPr>
            <p:nvPr/>
          </p:nvSpPr>
          <p:spPr bwMode="auto">
            <a:xfrm>
              <a:off x="1728" y="3600"/>
              <a:ext cx="864" cy="96"/>
            </a:xfrm>
            <a:prstGeom prst="rect">
              <a:avLst/>
            </a:prstGeom>
            <a:solidFill>
              <a:schemeClr val="accent1"/>
            </a:solidFill>
            <a:ln w="12700" cap="sq">
              <a:solidFill>
                <a:schemeClr val="tx1"/>
              </a:solidFill>
              <a:miter lim="800000"/>
              <a:headEnd type="none" w="sm" len="sm"/>
              <a:tailEnd type="none" w="sm" len="sm"/>
            </a:ln>
          </p:spPr>
          <p:txBody>
            <a:bodyPr wrap="none" anchor="ctr"/>
            <a:lstStyle/>
            <a:p>
              <a:endParaRPr lang="en-SG"/>
            </a:p>
          </p:txBody>
        </p:sp>
        <p:sp>
          <p:nvSpPr>
            <p:cNvPr id="59408" name="Rectangle 16"/>
            <p:cNvSpPr>
              <a:spLocks noChangeArrowheads="1"/>
            </p:cNvSpPr>
            <p:nvPr/>
          </p:nvSpPr>
          <p:spPr bwMode="auto">
            <a:xfrm>
              <a:off x="2112" y="2736"/>
              <a:ext cx="96" cy="864"/>
            </a:xfrm>
            <a:prstGeom prst="rect">
              <a:avLst/>
            </a:prstGeom>
            <a:solidFill>
              <a:schemeClr val="accent1"/>
            </a:solidFill>
            <a:ln w="12700" cap="sq">
              <a:solidFill>
                <a:schemeClr val="tx1"/>
              </a:solidFill>
              <a:miter lim="800000"/>
              <a:headEnd type="none" w="sm" len="sm"/>
              <a:tailEnd type="none" w="sm" len="sm"/>
            </a:ln>
          </p:spPr>
          <p:txBody>
            <a:bodyPr wrap="none" anchor="ctr"/>
            <a:lstStyle/>
            <a:p>
              <a:endParaRPr lang="en-SG"/>
            </a:p>
          </p:txBody>
        </p:sp>
      </p:grpSp>
      <p:sp>
        <p:nvSpPr>
          <p:cNvPr id="59405" name="AutoShape 17"/>
          <p:cNvSpPr>
            <a:spLocks noChangeArrowheads="1"/>
          </p:cNvSpPr>
          <p:nvPr/>
        </p:nvSpPr>
        <p:spPr bwMode="auto">
          <a:xfrm>
            <a:off x="3200400" y="5410200"/>
            <a:ext cx="762000" cy="228600"/>
          </a:xfrm>
          <a:prstGeom prst="roundRect">
            <a:avLst>
              <a:gd name="adj" fmla="val 16667"/>
            </a:avLst>
          </a:prstGeom>
          <a:solidFill>
            <a:srgbClr val="CCFFCC"/>
          </a:solidFill>
          <a:ln w="12700" cap="sq">
            <a:solidFill>
              <a:schemeClr val="tx1"/>
            </a:solidFill>
            <a:round/>
            <a:headEnd type="none" w="sm" len="sm"/>
            <a:tailEnd type="none" w="sm" len="sm"/>
          </a:ln>
        </p:spPr>
        <p:txBody>
          <a:bodyPr wrap="none" anchor="ctr"/>
          <a:lstStyle/>
          <a:p>
            <a:endParaRPr lang="en-SG"/>
          </a:p>
        </p:txBody>
      </p:sp>
      <p:sp>
        <p:nvSpPr>
          <p:cNvPr id="470034" name="AutoShape 18"/>
          <p:cNvSpPr>
            <a:spLocks noChangeArrowheads="1"/>
          </p:cNvSpPr>
          <p:nvPr/>
        </p:nvSpPr>
        <p:spPr bwMode="auto">
          <a:xfrm>
            <a:off x="3352800" y="5181600"/>
            <a:ext cx="457200" cy="228600"/>
          </a:xfrm>
          <a:prstGeom prst="roundRect">
            <a:avLst>
              <a:gd name="adj" fmla="val 16667"/>
            </a:avLst>
          </a:prstGeom>
          <a:solidFill>
            <a:srgbClr val="CC99FF"/>
          </a:solidFill>
          <a:ln w="12700" cap="sq">
            <a:solidFill>
              <a:schemeClr val="tx1"/>
            </a:solidFill>
            <a:round/>
            <a:headEnd type="none" w="sm" len="sm"/>
            <a:tailEnd type="none" w="sm" len="sm"/>
          </a:ln>
        </p:spPr>
        <p:txBody>
          <a:bodyPr wrap="none" anchor="ctr"/>
          <a:lstStyle/>
          <a:p>
            <a:endParaRPr lang="en-SG"/>
          </a:p>
        </p:txBody>
      </p:sp>
      <p:sp>
        <p:nvSpPr>
          <p:cNvPr id="22" name="Footer Placeholder 6"/>
          <p:cNvSpPr>
            <a:spLocks noGrp="1"/>
          </p:cNvSpPr>
          <p:nvPr>
            <p:ph type="ftr" sz="quarter" idx="10"/>
          </p:nvPr>
        </p:nvSpPr>
        <p:spPr>
          <a:xfrm>
            <a:off x="457200" y="6248400"/>
            <a:ext cx="2895600" cy="457200"/>
          </a:xfrm>
          <a:noFill/>
        </p:spPr>
        <p:txBody>
          <a:bodyPr/>
          <a:lstStyle/>
          <a:p>
            <a:pPr algn="l"/>
            <a:r>
              <a:rPr lang="en-US" sz="1000" dirty="0" smtClean="0">
                <a:latin typeface="Arial" pitchFamily="34" charset="0"/>
                <a:cs typeface="Arial" pitchFamily="34" charset="0"/>
              </a:rPr>
              <a:t>CS1010 (AY2012/3 Semester 1)</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0" presetClass="path" presetSubtype="0" accel="50000" decel="50000" fill="hold" grpId="0" nodeType="afterEffect">
                                  <p:stCondLst>
                                    <p:cond delay="0"/>
                                  </p:stCondLst>
                                  <p:childTnLst>
                                    <p:animMotion origin="layout" path="M 3.33333E-6 2.13691E-6 L 3.33333E-6 -0.15403 L 0.38264 -0.15403 L 0.38402 0.06822 " pathEditMode="relative" rAng="0" ptsTypes="AAAA">
                                      <p:cBhvr>
                                        <p:cTn id="6" dur="1000" fill="hold"/>
                                        <p:tgtEl>
                                          <p:spTgt spid="470034"/>
                                        </p:tgtEl>
                                        <p:attrNameLst>
                                          <p:attrName>ppt_x</p:attrName>
                                          <p:attrName>ppt_y</p:attrName>
                                        </p:attrNameLst>
                                      </p:cBhvr>
                                      <p:rCtr x="19200" y="-430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0034" grpId="0" animBg="1"/>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Number Placeholder 4"/>
          <p:cNvSpPr>
            <a:spLocks noGrp="1"/>
          </p:cNvSpPr>
          <p:nvPr>
            <p:ph type="sldNum" sz="quarter" idx="11"/>
          </p:nvPr>
        </p:nvSpPr>
        <p:spPr>
          <a:noFill/>
        </p:spPr>
        <p:txBody>
          <a:bodyPr/>
          <a:lstStyle/>
          <a:p>
            <a:r>
              <a:rPr lang="en-US" dirty="0" smtClean="0">
                <a:latin typeface="Arial" pitchFamily="34" charset="0"/>
                <a:cs typeface="Arial" pitchFamily="34" charset="0"/>
              </a:rPr>
              <a:t>Week11 - </a:t>
            </a:r>
            <a:fld id="{A9798AA5-83F4-43CB-8011-DF256ED16EAB}" type="slidenum">
              <a:rPr lang="en-US" smtClean="0">
                <a:latin typeface="Arial" pitchFamily="34" charset="0"/>
                <a:cs typeface="Arial" pitchFamily="34" charset="0"/>
              </a:rPr>
              <a:pPr/>
              <a:t>62</a:t>
            </a:fld>
            <a:endParaRPr lang="en-US" dirty="0" smtClean="0">
              <a:latin typeface="Arial" pitchFamily="34" charset="0"/>
              <a:cs typeface="Arial" pitchFamily="34" charset="0"/>
            </a:endParaRPr>
          </a:p>
        </p:txBody>
      </p:sp>
      <p:sp>
        <p:nvSpPr>
          <p:cNvPr id="60420" name="Rectangle 2"/>
          <p:cNvSpPr>
            <a:spLocks noGrp="1" noChangeArrowheads="1"/>
          </p:cNvSpPr>
          <p:nvPr>
            <p:ph type="title"/>
          </p:nvPr>
        </p:nvSpPr>
        <p:spPr>
          <a:xfrm>
            <a:off x="533400" y="457200"/>
            <a:ext cx="8153400" cy="685800"/>
          </a:xfrm>
        </p:spPr>
        <p:txBody>
          <a:bodyPr/>
          <a:lstStyle/>
          <a:p>
            <a:r>
              <a:rPr lang="en-US" sz="4000" dirty="0" smtClean="0">
                <a:solidFill>
                  <a:srgbClr val="9933FF"/>
                </a:solidFill>
                <a:latin typeface="Garamond" pitchFamily="18" charset="0"/>
              </a:rPr>
              <a:t>11. Towers of Hanoi (5/16)</a:t>
            </a:r>
            <a:endParaRPr lang="en-GB" dirty="0" smtClean="0">
              <a:solidFill>
                <a:srgbClr val="0000FF"/>
              </a:solidFill>
            </a:endParaRPr>
          </a:p>
        </p:txBody>
      </p:sp>
      <p:sp>
        <p:nvSpPr>
          <p:cNvPr id="60421" name="Rectangle 3"/>
          <p:cNvSpPr>
            <a:spLocks noChangeArrowheads="1"/>
          </p:cNvSpPr>
          <p:nvPr/>
        </p:nvSpPr>
        <p:spPr bwMode="auto">
          <a:xfrm>
            <a:off x="762000" y="1295400"/>
            <a:ext cx="8001000" cy="5029200"/>
          </a:xfrm>
          <a:prstGeom prst="rect">
            <a:avLst/>
          </a:prstGeom>
          <a:noFill/>
          <a:ln w="9525">
            <a:noFill/>
            <a:miter lim="800000"/>
            <a:headEnd/>
            <a:tailEnd/>
          </a:ln>
        </p:spPr>
        <p:txBody>
          <a:bodyPr/>
          <a:lstStyle/>
          <a:p>
            <a:pPr marL="342900" indent="-342900" algn="just">
              <a:spcBef>
                <a:spcPct val="20000"/>
              </a:spcBef>
              <a:spcAft>
                <a:spcPct val="10000"/>
              </a:spcAft>
              <a:buClr>
                <a:schemeClr val="bg2"/>
              </a:buClr>
              <a:buSzPct val="75000"/>
              <a:buFont typeface="Wingdings" pitchFamily="2" charset="2"/>
              <a:buChar char="n"/>
            </a:pPr>
            <a:r>
              <a:rPr lang="en-US" sz="2400">
                <a:solidFill>
                  <a:srgbClr val="0000FF"/>
                </a:solidFill>
              </a:rPr>
              <a:t>Example: A tower with 3 disks.</a:t>
            </a:r>
          </a:p>
          <a:p>
            <a:pPr marL="742950" lvl="1" indent="-285750" algn="just">
              <a:spcBef>
                <a:spcPct val="10000"/>
              </a:spcBef>
              <a:buClr>
                <a:schemeClr val="accent2"/>
              </a:buClr>
              <a:buSzPct val="80000"/>
              <a:buFont typeface="Wingdings" pitchFamily="2" charset="2"/>
              <a:buNone/>
            </a:pPr>
            <a:r>
              <a:rPr lang="en-US" sz="2000"/>
              <a:t>	Move disk from A to C</a:t>
            </a:r>
          </a:p>
          <a:p>
            <a:pPr marL="742950" lvl="1" indent="-285750" algn="just">
              <a:spcBef>
                <a:spcPct val="10000"/>
              </a:spcBef>
              <a:buClr>
                <a:schemeClr val="accent2"/>
              </a:buClr>
              <a:buSzPct val="80000"/>
              <a:buFont typeface="Wingdings" pitchFamily="2" charset="2"/>
              <a:buNone/>
            </a:pPr>
            <a:r>
              <a:rPr lang="en-US" sz="2000" b="1">
                <a:solidFill>
                  <a:srgbClr val="990033"/>
                </a:solidFill>
              </a:rPr>
              <a:t>	Move disk from A to B</a:t>
            </a:r>
          </a:p>
          <a:p>
            <a:pPr marL="742950" lvl="1" indent="-285750" algn="just">
              <a:spcBef>
                <a:spcPct val="10000"/>
              </a:spcBef>
              <a:buClr>
                <a:schemeClr val="accent2"/>
              </a:buClr>
              <a:buSzPct val="80000"/>
              <a:buFont typeface="Wingdings" pitchFamily="2" charset="2"/>
              <a:buNone/>
            </a:pPr>
            <a:r>
              <a:rPr lang="en-US" sz="2000"/>
              <a:t>	Move disk from C to B</a:t>
            </a:r>
          </a:p>
          <a:p>
            <a:pPr marL="742950" lvl="1" indent="-285750" algn="just">
              <a:spcBef>
                <a:spcPct val="10000"/>
              </a:spcBef>
              <a:buClr>
                <a:schemeClr val="accent2"/>
              </a:buClr>
              <a:buSzPct val="80000"/>
              <a:buFont typeface="Wingdings" pitchFamily="2" charset="2"/>
              <a:buNone/>
            </a:pPr>
            <a:r>
              <a:rPr lang="en-US" sz="2000"/>
              <a:t>	Move disk from A to C</a:t>
            </a:r>
          </a:p>
          <a:p>
            <a:pPr marL="742950" lvl="1" indent="-285750" algn="just">
              <a:spcBef>
                <a:spcPct val="10000"/>
              </a:spcBef>
              <a:buClr>
                <a:schemeClr val="accent2"/>
              </a:buClr>
              <a:buSzPct val="80000"/>
              <a:buFont typeface="Wingdings" pitchFamily="2" charset="2"/>
              <a:buNone/>
            </a:pPr>
            <a:r>
              <a:rPr lang="en-US" sz="2000"/>
              <a:t>	Move disk from B to A</a:t>
            </a:r>
          </a:p>
          <a:p>
            <a:pPr marL="742950" lvl="1" indent="-285750" algn="just">
              <a:spcBef>
                <a:spcPct val="10000"/>
              </a:spcBef>
              <a:buClr>
                <a:schemeClr val="accent2"/>
              </a:buClr>
              <a:buSzPct val="80000"/>
              <a:buFont typeface="Wingdings" pitchFamily="2" charset="2"/>
              <a:buNone/>
            </a:pPr>
            <a:r>
              <a:rPr lang="en-US" sz="2000"/>
              <a:t>	Move disk from B to C</a:t>
            </a:r>
          </a:p>
          <a:p>
            <a:pPr marL="742950" lvl="1" indent="-285750" algn="just">
              <a:spcBef>
                <a:spcPct val="10000"/>
              </a:spcBef>
              <a:buClr>
                <a:schemeClr val="accent2"/>
              </a:buClr>
              <a:buSzPct val="80000"/>
              <a:buFont typeface="Wingdings" pitchFamily="2" charset="2"/>
              <a:buNone/>
            </a:pPr>
            <a:r>
              <a:rPr lang="en-US" sz="2000"/>
              <a:t>	Move disk from A to C</a:t>
            </a:r>
          </a:p>
        </p:txBody>
      </p:sp>
      <p:grpSp>
        <p:nvGrpSpPr>
          <p:cNvPr id="60422" name="Group 4"/>
          <p:cNvGrpSpPr>
            <a:grpSpLocks/>
          </p:cNvGrpSpPr>
          <p:nvPr/>
        </p:nvGrpSpPr>
        <p:grpSpPr bwMode="auto">
          <a:xfrm>
            <a:off x="2895600" y="4495800"/>
            <a:ext cx="1371600" cy="1524000"/>
            <a:chOff x="1728" y="2736"/>
            <a:chExt cx="864" cy="960"/>
          </a:xfrm>
        </p:grpSpPr>
        <p:sp>
          <p:nvSpPr>
            <p:cNvPr id="60435" name="Rectangle 5"/>
            <p:cNvSpPr>
              <a:spLocks noChangeArrowheads="1"/>
            </p:cNvSpPr>
            <p:nvPr/>
          </p:nvSpPr>
          <p:spPr bwMode="auto">
            <a:xfrm>
              <a:off x="1728" y="3600"/>
              <a:ext cx="864" cy="96"/>
            </a:xfrm>
            <a:prstGeom prst="rect">
              <a:avLst/>
            </a:prstGeom>
            <a:solidFill>
              <a:schemeClr val="accent1"/>
            </a:solidFill>
            <a:ln w="12700" cap="sq">
              <a:solidFill>
                <a:schemeClr val="tx1"/>
              </a:solidFill>
              <a:miter lim="800000"/>
              <a:headEnd type="none" w="sm" len="sm"/>
              <a:tailEnd type="none" w="sm" len="sm"/>
            </a:ln>
          </p:spPr>
          <p:txBody>
            <a:bodyPr wrap="none" anchor="ctr"/>
            <a:lstStyle/>
            <a:p>
              <a:endParaRPr lang="en-SG"/>
            </a:p>
          </p:txBody>
        </p:sp>
        <p:sp>
          <p:nvSpPr>
            <p:cNvPr id="60436" name="Rectangle 6"/>
            <p:cNvSpPr>
              <a:spLocks noChangeArrowheads="1"/>
            </p:cNvSpPr>
            <p:nvPr/>
          </p:nvSpPr>
          <p:spPr bwMode="auto">
            <a:xfrm>
              <a:off x="2112" y="2736"/>
              <a:ext cx="96" cy="864"/>
            </a:xfrm>
            <a:prstGeom prst="rect">
              <a:avLst/>
            </a:prstGeom>
            <a:solidFill>
              <a:schemeClr val="accent1"/>
            </a:solidFill>
            <a:ln w="12700" cap="sq">
              <a:solidFill>
                <a:schemeClr val="tx1"/>
              </a:solidFill>
              <a:miter lim="800000"/>
              <a:headEnd type="none" w="sm" len="sm"/>
              <a:tailEnd type="none" w="sm" len="sm"/>
            </a:ln>
          </p:spPr>
          <p:txBody>
            <a:bodyPr wrap="none" anchor="ctr"/>
            <a:lstStyle/>
            <a:p>
              <a:endParaRPr lang="en-SG"/>
            </a:p>
          </p:txBody>
        </p:sp>
      </p:grpSp>
      <p:sp>
        <p:nvSpPr>
          <p:cNvPr id="60423" name="Text Box 7"/>
          <p:cNvSpPr txBox="1">
            <a:spLocks noChangeArrowheads="1"/>
          </p:cNvSpPr>
          <p:nvPr/>
        </p:nvSpPr>
        <p:spPr bwMode="auto">
          <a:xfrm>
            <a:off x="3352800" y="6019800"/>
            <a:ext cx="457200" cy="457200"/>
          </a:xfrm>
          <a:prstGeom prst="rect">
            <a:avLst/>
          </a:prstGeom>
          <a:noFill/>
          <a:ln w="12700" cap="sq">
            <a:noFill/>
            <a:miter lim="800000"/>
            <a:headEnd type="none" w="sm" len="sm"/>
            <a:tailEnd type="none" w="sm" len="sm"/>
          </a:ln>
        </p:spPr>
        <p:txBody>
          <a:bodyPr>
            <a:spAutoFit/>
          </a:bodyPr>
          <a:lstStyle/>
          <a:p>
            <a:pPr algn="ctr">
              <a:spcBef>
                <a:spcPct val="50000"/>
              </a:spcBef>
            </a:pPr>
            <a:r>
              <a:rPr lang="en-US" sz="2400" b="1"/>
              <a:t>A</a:t>
            </a:r>
          </a:p>
        </p:txBody>
      </p:sp>
      <p:sp>
        <p:nvSpPr>
          <p:cNvPr id="60424" name="Rectangle 8"/>
          <p:cNvSpPr>
            <a:spLocks noChangeArrowheads="1"/>
          </p:cNvSpPr>
          <p:nvPr/>
        </p:nvSpPr>
        <p:spPr bwMode="auto">
          <a:xfrm>
            <a:off x="5257800" y="6019800"/>
            <a:ext cx="404813" cy="457200"/>
          </a:xfrm>
          <a:prstGeom prst="rect">
            <a:avLst/>
          </a:prstGeom>
          <a:noFill/>
          <a:ln w="12700" cap="sq">
            <a:noFill/>
            <a:miter lim="800000"/>
            <a:headEnd type="none" w="sm" len="sm"/>
            <a:tailEnd type="none" w="sm" len="sm"/>
          </a:ln>
        </p:spPr>
        <p:txBody>
          <a:bodyPr wrap="none">
            <a:spAutoFit/>
          </a:bodyPr>
          <a:lstStyle/>
          <a:p>
            <a:pPr>
              <a:spcBef>
                <a:spcPct val="50000"/>
              </a:spcBef>
            </a:pPr>
            <a:r>
              <a:rPr lang="en-US" sz="2400" b="1"/>
              <a:t>B</a:t>
            </a:r>
          </a:p>
        </p:txBody>
      </p:sp>
      <p:sp>
        <p:nvSpPr>
          <p:cNvPr id="60425" name="Rectangle 9"/>
          <p:cNvSpPr>
            <a:spLocks noChangeArrowheads="1"/>
          </p:cNvSpPr>
          <p:nvPr/>
        </p:nvSpPr>
        <p:spPr bwMode="auto">
          <a:xfrm>
            <a:off x="6934200" y="6019800"/>
            <a:ext cx="381000" cy="457200"/>
          </a:xfrm>
          <a:prstGeom prst="rect">
            <a:avLst/>
          </a:prstGeom>
          <a:noFill/>
          <a:ln w="12700" cap="sq">
            <a:noFill/>
            <a:miter lim="800000"/>
            <a:headEnd type="none" w="sm" len="sm"/>
            <a:tailEnd type="none" w="sm" len="sm"/>
          </a:ln>
        </p:spPr>
        <p:txBody>
          <a:bodyPr>
            <a:spAutoFit/>
          </a:bodyPr>
          <a:lstStyle/>
          <a:p>
            <a:pPr>
              <a:spcBef>
                <a:spcPct val="50000"/>
              </a:spcBef>
            </a:pPr>
            <a:r>
              <a:rPr lang="en-US" sz="2400" b="1"/>
              <a:t>C</a:t>
            </a:r>
          </a:p>
        </p:txBody>
      </p:sp>
      <p:sp>
        <p:nvSpPr>
          <p:cNvPr id="60426" name="AutoShape 10"/>
          <p:cNvSpPr>
            <a:spLocks noChangeArrowheads="1"/>
          </p:cNvSpPr>
          <p:nvPr/>
        </p:nvSpPr>
        <p:spPr bwMode="auto">
          <a:xfrm>
            <a:off x="3048000" y="5638800"/>
            <a:ext cx="1066800" cy="228600"/>
          </a:xfrm>
          <a:prstGeom prst="roundRect">
            <a:avLst>
              <a:gd name="adj" fmla="val 16667"/>
            </a:avLst>
          </a:prstGeom>
          <a:solidFill>
            <a:srgbClr val="FFCC99"/>
          </a:solidFill>
          <a:ln w="12700" cap="sq">
            <a:solidFill>
              <a:schemeClr val="tx1"/>
            </a:solidFill>
            <a:round/>
            <a:headEnd type="none" w="sm" len="sm"/>
            <a:tailEnd type="none" w="sm" len="sm"/>
          </a:ln>
        </p:spPr>
        <p:txBody>
          <a:bodyPr wrap="none" anchor="ctr"/>
          <a:lstStyle/>
          <a:p>
            <a:endParaRPr lang="en-SG"/>
          </a:p>
        </p:txBody>
      </p:sp>
      <p:grpSp>
        <p:nvGrpSpPr>
          <p:cNvPr id="60427" name="Group 11"/>
          <p:cNvGrpSpPr>
            <a:grpSpLocks/>
          </p:cNvGrpSpPr>
          <p:nvPr/>
        </p:nvGrpSpPr>
        <p:grpSpPr bwMode="auto">
          <a:xfrm>
            <a:off x="4724400" y="4495800"/>
            <a:ext cx="1371600" cy="1524000"/>
            <a:chOff x="1728" y="2736"/>
            <a:chExt cx="864" cy="960"/>
          </a:xfrm>
        </p:grpSpPr>
        <p:sp>
          <p:nvSpPr>
            <p:cNvPr id="60433" name="Rectangle 12"/>
            <p:cNvSpPr>
              <a:spLocks noChangeArrowheads="1"/>
            </p:cNvSpPr>
            <p:nvPr/>
          </p:nvSpPr>
          <p:spPr bwMode="auto">
            <a:xfrm>
              <a:off x="1728" y="3600"/>
              <a:ext cx="864" cy="96"/>
            </a:xfrm>
            <a:prstGeom prst="rect">
              <a:avLst/>
            </a:prstGeom>
            <a:solidFill>
              <a:schemeClr val="accent1"/>
            </a:solidFill>
            <a:ln w="12700" cap="sq">
              <a:solidFill>
                <a:schemeClr val="tx1"/>
              </a:solidFill>
              <a:miter lim="800000"/>
              <a:headEnd type="none" w="sm" len="sm"/>
              <a:tailEnd type="none" w="sm" len="sm"/>
            </a:ln>
          </p:spPr>
          <p:txBody>
            <a:bodyPr wrap="none" anchor="ctr"/>
            <a:lstStyle/>
            <a:p>
              <a:endParaRPr lang="en-SG"/>
            </a:p>
          </p:txBody>
        </p:sp>
        <p:sp>
          <p:nvSpPr>
            <p:cNvPr id="60434" name="Rectangle 13"/>
            <p:cNvSpPr>
              <a:spLocks noChangeArrowheads="1"/>
            </p:cNvSpPr>
            <p:nvPr/>
          </p:nvSpPr>
          <p:spPr bwMode="auto">
            <a:xfrm>
              <a:off x="2112" y="2736"/>
              <a:ext cx="96" cy="864"/>
            </a:xfrm>
            <a:prstGeom prst="rect">
              <a:avLst/>
            </a:prstGeom>
            <a:solidFill>
              <a:schemeClr val="accent1"/>
            </a:solidFill>
            <a:ln w="12700" cap="sq">
              <a:solidFill>
                <a:schemeClr val="tx1"/>
              </a:solidFill>
              <a:miter lim="800000"/>
              <a:headEnd type="none" w="sm" len="sm"/>
              <a:tailEnd type="none" w="sm" len="sm"/>
            </a:ln>
          </p:spPr>
          <p:txBody>
            <a:bodyPr wrap="none" anchor="ctr"/>
            <a:lstStyle/>
            <a:p>
              <a:endParaRPr lang="en-SG"/>
            </a:p>
          </p:txBody>
        </p:sp>
      </p:grpSp>
      <p:grpSp>
        <p:nvGrpSpPr>
          <p:cNvPr id="60428" name="Group 14"/>
          <p:cNvGrpSpPr>
            <a:grpSpLocks/>
          </p:cNvGrpSpPr>
          <p:nvPr/>
        </p:nvGrpSpPr>
        <p:grpSpPr bwMode="auto">
          <a:xfrm>
            <a:off x="6400800" y="4495800"/>
            <a:ext cx="1371600" cy="1524000"/>
            <a:chOff x="1728" y="2736"/>
            <a:chExt cx="864" cy="960"/>
          </a:xfrm>
        </p:grpSpPr>
        <p:sp>
          <p:nvSpPr>
            <p:cNvPr id="60431" name="Rectangle 15"/>
            <p:cNvSpPr>
              <a:spLocks noChangeArrowheads="1"/>
            </p:cNvSpPr>
            <p:nvPr/>
          </p:nvSpPr>
          <p:spPr bwMode="auto">
            <a:xfrm>
              <a:off x="1728" y="3600"/>
              <a:ext cx="864" cy="96"/>
            </a:xfrm>
            <a:prstGeom prst="rect">
              <a:avLst/>
            </a:prstGeom>
            <a:solidFill>
              <a:schemeClr val="accent1"/>
            </a:solidFill>
            <a:ln w="12700" cap="sq">
              <a:solidFill>
                <a:schemeClr val="tx1"/>
              </a:solidFill>
              <a:miter lim="800000"/>
              <a:headEnd type="none" w="sm" len="sm"/>
              <a:tailEnd type="none" w="sm" len="sm"/>
            </a:ln>
          </p:spPr>
          <p:txBody>
            <a:bodyPr wrap="none" anchor="ctr"/>
            <a:lstStyle/>
            <a:p>
              <a:endParaRPr lang="en-SG"/>
            </a:p>
          </p:txBody>
        </p:sp>
        <p:sp>
          <p:nvSpPr>
            <p:cNvPr id="60432" name="Rectangle 16"/>
            <p:cNvSpPr>
              <a:spLocks noChangeArrowheads="1"/>
            </p:cNvSpPr>
            <p:nvPr/>
          </p:nvSpPr>
          <p:spPr bwMode="auto">
            <a:xfrm>
              <a:off x="2112" y="2736"/>
              <a:ext cx="96" cy="864"/>
            </a:xfrm>
            <a:prstGeom prst="rect">
              <a:avLst/>
            </a:prstGeom>
            <a:solidFill>
              <a:schemeClr val="accent1"/>
            </a:solidFill>
            <a:ln w="12700" cap="sq">
              <a:solidFill>
                <a:schemeClr val="tx1"/>
              </a:solidFill>
              <a:miter lim="800000"/>
              <a:headEnd type="none" w="sm" len="sm"/>
              <a:tailEnd type="none" w="sm" len="sm"/>
            </a:ln>
          </p:spPr>
          <p:txBody>
            <a:bodyPr wrap="none" anchor="ctr"/>
            <a:lstStyle/>
            <a:p>
              <a:endParaRPr lang="en-SG"/>
            </a:p>
          </p:txBody>
        </p:sp>
      </p:grpSp>
      <p:sp>
        <p:nvSpPr>
          <p:cNvPr id="471057" name="AutoShape 17"/>
          <p:cNvSpPr>
            <a:spLocks noChangeArrowheads="1"/>
          </p:cNvSpPr>
          <p:nvPr/>
        </p:nvSpPr>
        <p:spPr bwMode="auto">
          <a:xfrm>
            <a:off x="3200400" y="5410200"/>
            <a:ext cx="762000" cy="228600"/>
          </a:xfrm>
          <a:prstGeom prst="roundRect">
            <a:avLst>
              <a:gd name="adj" fmla="val 16667"/>
            </a:avLst>
          </a:prstGeom>
          <a:solidFill>
            <a:srgbClr val="CCFFCC"/>
          </a:solidFill>
          <a:ln w="12700" cap="sq">
            <a:solidFill>
              <a:schemeClr val="tx1"/>
            </a:solidFill>
            <a:round/>
            <a:headEnd type="none" w="sm" len="sm"/>
            <a:tailEnd type="none" w="sm" len="sm"/>
          </a:ln>
        </p:spPr>
        <p:txBody>
          <a:bodyPr wrap="none" anchor="ctr"/>
          <a:lstStyle/>
          <a:p>
            <a:endParaRPr lang="en-SG"/>
          </a:p>
        </p:txBody>
      </p:sp>
      <p:sp>
        <p:nvSpPr>
          <p:cNvPr id="60430" name="AutoShape 18"/>
          <p:cNvSpPr>
            <a:spLocks noChangeArrowheads="1"/>
          </p:cNvSpPr>
          <p:nvPr/>
        </p:nvSpPr>
        <p:spPr bwMode="auto">
          <a:xfrm>
            <a:off x="6858000" y="5638800"/>
            <a:ext cx="457200" cy="228600"/>
          </a:xfrm>
          <a:prstGeom prst="roundRect">
            <a:avLst>
              <a:gd name="adj" fmla="val 16667"/>
            </a:avLst>
          </a:prstGeom>
          <a:solidFill>
            <a:srgbClr val="CC99FF"/>
          </a:solidFill>
          <a:ln w="12700" cap="sq">
            <a:solidFill>
              <a:schemeClr val="tx1"/>
            </a:solidFill>
            <a:round/>
            <a:headEnd type="none" w="sm" len="sm"/>
            <a:tailEnd type="none" w="sm" len="sm"/>
          </a:ln>
        </p:spPr>
        <p:txBody>
          <a:bodyPr wrap="none" anchor="ctr"/>
          <a:lstStyle/>
          <a:p>
            <a:endParaRPr lang="en-SG"/>
          </a:p>
        </p:txBody>
      </p:sp>
      <p:sp>
        <p:nvSpPr>
          <p:cNvPr id="22" name="Footer Placeholder 6"/>
          <p:cNvSpPr>
            <a:spLocks noGrp="1"/>
          </p:cNvSpPr>
          <p:nvPr>
            <p:ph type="ftr" sz="quarter" idx="10"/>
          </p:nvPr>
        </p:nvSpPr>
        <p:spPr>
          <a:xfrm>
            <a:off x="457200" y="6248400"/>
            <a:ext cx="2895600" cy="457200"/>
          </a:xfrm>
          <a:noFill/>
        </p:spPr>
        <p:txBody>
          <a:bodyPr/>
          <a:lstStyle/>
          <a:p>
            <a:pPr algn="l"/>
            <a:r>
              <a:rPr lang="en-US" sz="1000" dirty="0" smtClean="0">
                <a:latin typeface="Arial" pitchFamily="34" charset="0"/>
                <a:cs typeface="Arial" pitchFamily="34" charset="0"/>
              </a:rPr>
              <a:t>CS1010 (AY2012/3 Semester 1)</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0" presetClass="path" presetSubtype="0" accel="50000" decel="50000" fill="hold" grpId="0" nodeType="afterEffect">
                                  <p:stCondLst>
                                    <p:cond delay="0"/>
                                  </p:stCondLst>
                                  <p:childTnLst>
                                    <p:animMotion origin="layout" path="M 0 0 L 0 -0.18247 L 0.2 -0.18247 L 0.2 0.03284 " pathEditMode="relative" ptsTypes="AAAA">
                                      <p:cBhvr>
                                        <p:cTn id="6" dur="1000" fill="hold"/>
                                        <p:tgtEl>
                                          <p:spTgt spid="471057"/>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1057" grpId="0" animBg="1"/>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Number Placeholder 4"/>
          <p:cNvSpPr>
            <a:spLocks noGrp="1"/>
          </p:cNvSpPr>
          <p:nvPr>
            <p:ph type="sldNum" sz="quarter" idx="11"/>
          </p:nvPr>
        </p:nvSpPr>
        <p:spPr>
          <a:noFill/>
        </p:spPr>
        <p:txBody>
          <a:bodyPr/>
          <a:lstStyle/>
          <a:p>
            <a:r>
              <a:rPr lang="en-US" dirty="0" smtClean="0">
                <a:latin typeface="Arial" pitchFamily="34" charset="0"/>
                <a:cs typeface="Arial" pitchFamily="34" charset="0"/>
              </a:rPr>
              <a:t>Week11 - </a:t>
            </a:r>
            <a:fld id="{198EC97C-2AE7-4B8C-9462-99C587B94B31}" type="slidenum">
              <a:rPr lang="en-US" smtClean="0">
                <a:latin typeface="Arial" pitchFamily="34" charset="0"/>
                <a:cs typeface="Arial" pitchFamily="34" charset="0"/>
              </a:rPr>
              <a:pPr/>
              <a:t>63</a:t>
            </a:fld>
            <a:endParaRPr lang="en-US" dirty="0" smtClean="0">
              <a:latin typeface="Arial" pitchFamily="34" charset="0"/>
              <a:cs typeface="Arial" pitchFamily="34" charset="0"/>
            </a:endParaRPr>
          </a:p>
        </p:txBody>
      </p:sp>
      <p:sp>
        <p:nvSpPr>
          <p:cNvPr id="61444" name="Rectangle 2"/>
          <p:cNvSpPr>
            <a:spLocks noGrp="1" noChangeArrowheads="1"/>
          </p:cNvSpPr>
          <p:nvPr>
            <p:ph type="title"/>
          </p:nvPr>
        </p:nvSpPr>
        <p:spPr>
          <a:xfrm>
            <a:off x="533400" y="457200"/>
            <a:ext cx="8153400" cy="685800"/>
          </a:xfrm>
        </p:spPr>
        <p:txBody>
          <a:bodyPr/>
          <a:lstStyle/>
          <a:p>
            <a:r>
              <a:rPr lang="en-US" sz="4000" dirty="0" smtClean="0">
                <a:solidFill>
                  <a:srgbClr val="9933FF"/>
                </a:solidFill>
                <a:latin typeface="Garamond" pitchFamily="18" charset="0"/>
              </a:rPr>
              <a:t>11. Towers of Hanoi (6/16)</a:t>
            </a:r>
            <a:endParaRPr lang="en-GB" dirty="0" smtClean="0">
              <a:solidFill>
                <a:srgbClr val="0000FF"/>
              </a:solidFill>
            </a:endParaRPr>
          </a:p>
        </p:txBody>
      </p:sp>
      <p:sp>
        <p:nvSpPr>
          <p:cNvPr id="61445" name="Rectangle 3"/>
          <p:cNvSpPr>
            <a:spLocks noChangeArrowheads="1"/>
          </p:cNvSpPr>
          <p:nvPr/>
        </p:nvSpPr>
        <p:spPr bwMode="auto">
          <a:xfrm>
            <a:off x="762000" y="1295400"/>
            <a:ext cx="8001000" cy="5029200"/>
          </a:xfrm>
          <a:prstGeom prst="rect">
            <a:avLst/>
          </a:prstGeom>
          <a:noFill/>
          <a:ln w="9525">
            <a:noFill/>
            <a:miter lim="800000"/>
            <a:headEnd/>
            <a:tailEnd/>
          </a:ln>
        </p:spPr>
        <p:txBody>
          <a:bodyPr/>
          <a:lstStyle/>
          <a:p>
            <a:pPr marL="342900" indent="-342900" algn="just">
              <a:spcBef>
                <a:spcPct val="20000"/>
              </a:spcBef>
              <a:spcAft>
                <a:spcPct val="10000"/>
              </a:spcAft>
              <a:buClr>
                <a:schemeClr val="bg2"/>
              </a:buClr>
              <a:buSzPct val="75000"/>
              <a:buFont typeface="Wingdings" pitchFamily="2" charset="2"/>
              <a:buChar char="n"/>
            </a:pPr>
            <a:r>
              <a:rPr lang="en-US" sz="2400">
                <a:solidFill>
                  <a:srgbClr val="0000FF"/>
                </a:solidFill>
              </a:rPr>
              <a:t>Example: A tower with 3 disks.</a:t>
            </a:r>
          </a:p>
          <a:p>
            <a:pPr marL="742950" lvl="1" indent="-285750" algn="just">
              <a:spcBef>
                <a:spcPct val="10000"/>
              </a:spcBef>
              <a:buClr>
                <a:schemeClr val="accent2"/>
              </a:buClr>
              <a:buSzPct val="80000"/>
              <a:buFont typeface="Wingdings" pitchFamily="2" charset="2"/>
              <a:buNone/>
            </a:pPr>
            <a:r>
              <a:rPr lang="en-US" sz="2000"/>
              <a:t>	Move disk from A to C</a:t>
            </a:r>
          </a:p>
          <a:p>
            <a:pPr marL="742950" lvl="1" indent="-285750" algn="just">
              <a:spcBef>
                <a:spcPct val="10000"/>
              </a:spcBef>
              <a:buClr>
                <a:schemeClr val="accent2"/>
              </a:buClr>
              <a:buSzPct val="80000"/>
              <a:buFont typeface="Wingdings" pitchFamily="2" charset="2"/>
              <a:buNone/>
            </a:pPr>
            <a:r>
              <a:rPr lang="en-US" sz="2000" b="1">
                <a:solidFill>
                  <a:srgbClr val="990033"/>
                </a:solidFill>
              </a:rPr>
              <a:t>	</a:t>
            </a:r>
            <a:r>
              <a:rPr lang="en-US" sz="2000"/>
              <a:t>Move disk from A to B</a:t>
            </a:r>
          </a:p>
          <a:p>
            <a:pPr marL="742950" lvl="1" indent="-285750" algn="just">
              <a:spcBef>
                <a:spcPct val="10000"/>
              </a:spcBef>
              <a:buClr>
                <a:schemeClr val="accent2"/>
              </a:buClr>
              <a:buSzPct val="80000"/>
              <a:buFont typeface="Wingdings" pitchFamily="2" charset="2"/>
              <a:buNone/>
            </a:pPr>
            <a:r>
              <a:rPr lang="en-US" sz="2000"/>
              <a:t>	</a:t>
            </a:r>
            <a:r>
              <a:rPr lang="en-US" sz="2000" b="1">
                <a:solidFill>
                  <a:srgbClr val="990033"/>
                </a:solidFill>
              </a:rPr>
              <a:t>Move disk from C to B</a:t>
            </a:r>
          </a:p>
          <a:p>
            <a:pPr marL="742950" lvl="1" indent="-285750" algn="just">
              <a:spcBef>
                <a:spcPct val="10000"/>
              </a:spcBef>
              <a:buClr>
                <a:schemeClr val="accent2"/>
              </a:buClr>
              <a:buSzPct val="80000"/>
              <a:buFont typeface="Wingdings" pitchFamily="2" charset="2"/>
              <a:buNone/>
            </a:pPr>
            <a:r>
              <a:rPr lang="en-US" sz="2000"/>
              <a:t>	Move disk from A to C</a:t>
            </a:r>
          </a:p>
          <a:p>
            <a:pPr marL="742950" lvl="1" indent="-285750" algn="just">
              <a:spcBef>
                <a:spcPct val="10000"/>
              </a:spcBef>
              <a:buClr>
                <a:schemeClr val="accent2"/>
              </a:buClr>
              <a:buSzPct val="80000"/>
              <a:buFont typeface="Wingdings" pitchFamily="2" charset="2"/>
              <a:buNone/>
            </a:pPr>
            <a:r>
              <a:rPr lang="en-US" sz="2000"/>
              <a:t>	Move disk from B to A</a:t>
            </a:r>
          </a:p>
          <a:p>
            <a:pPr marL="742950" lvl="1" indent="-285750" algn="just">
              <a:spcBef>
                <a:spcPct val="10000"/>
              </a:spcBef>
              <a:buClr>
                <a:schemeClr val="accent2"/>
              </a:buClr>
              <a:buSzPct val="80000"/>
              <a:buFont typeface="Wingdings" pitchFamily="2" charset="2"/>
              <a:buNone/>
            </a:pPr>
            <a:r>
              <a:rPr lang="en-US" sz="2000"/>
              <a:t>	Move disk from B to C</a:t>
            </a:r>
          </a:p>
          <a:p>
            <a:pPr marL="742950" lvl="1" indent="-285750" algn="just">
              <a:spcBef>
                <a:spcPct val="10000"/>
              </a:spcBef>
              <a:buClr>
                <a:schemeClr val="accent2"/>
              </a:buClr>
              <a:buSzPct val="80000"/>
              <a:buFont typeface="Wingdings" pitchFamily="2" charset="2"/>
              <a:buNone/>
            </a:pPr>
            <a:r>
              <a:rPr lang="en-US" sz="2000"/>
              <a:t>	Move disk from A to C</a:t>
            </a:r>
          </a:p>
        </p:txBody>
      </p:sp>
      <p:grpSp>
        <p:nvGrpSpPr>
          <p:cNvPr id="61446" name="Group 4"/>
          <p:cNvGrpSpPr>
            <a:grpSpLocks/>
          </p:cNvGrpSpPr>
          <p:nvPr/>
        </p:nvGrpSpPr>
        <p:grpSpPr bwMode="auto">
          <a:xfrm>
            <a:off x="2895600" y="4495800"/>
            <a:ext cx="1371600" cy="1524000"/>
            <a:chOff x="1728" y="2736"/>
            <a:chExt cx="864" cy="960"/>
          </a:xfrm>
        </p:grpSpPr>
        <p:sp>
          <p:nvSpPr>
            <p:cNvPr id="61459" name="Rectangle 5"/>
            <p:cNvSpPr>
              <a:spLocks noChangeArrowheads="1"/>
            </p:cNvSpPr>
            <p:nvPr/>
          </p:nvSpPr>
          <p:spPr bwMode="auto">
            <a:xfrm>
              <a:off x="1728" y="3600"/>
              <a:ext cx="864" cy="96"/>
            </a:xfrm>
            <a:prstGeom prst="rect">
              <a:avLst/>
            </a:prstGeom>
            <a:solidFill>
              <a:schemeClr val="accent1"/>
            </a:solidFill>
            <a:ln w="12700" cap="sq">
              <a:solidFill>
                <a:schemeClr val="tx1"/>
              </a:solidFill>
              <a:miter lim="800000"/>
              <a:headEnd type="none" w="sm" len="sm"/>
              <a:tailEnd type="none" w="sm" len="sm"/>
            </a:ln>
          </p:spPr>
          <p:txBody>
            <a:bodyPr wrap="none" anchor="ctr"/>
            <a:lstStyle/>
            <a:p>
              <a:endParaRPr lang="en-SG"/>
            </a:p>
          </p:txBody>
        </p:sp>
        <p:sp>
          <p:nvSpPr>
            <p:cNvPr id="61460" name="Rectangle 6"/>
            <p:cNvSpPr>
              <a:spLocks noChangeArrowheads="1"/>
            </p:cNvSpPr>
            <p:nvPr/>
          </p:nvSpPr>
          <p:spPr bwMode="auto">
            <a:xfrm>
              <a:off x="2112" y="2736"/>
              <a:ext cx="96" cy="864"/>
            </a:xfrm>
            <a:prstGeom prst="rect">
              <a:avLst/>
            </a:prstGeom>
            <a:solidFill>
              <a:schemeClr val="accent1"/>
            </a:solidFill>
            <a:ln w="12700" cap="sq">
              <a:solidFill>
                <a:schemeClr val="tx1"/>
              </a:solidFill>
              <a:miter lim="800000"/>
              <a:headEnd type="none" w="sm" len="sm"/>
              <a:tailEnd type="none" w="sm" len="sm"/>
            </a:ln>
          </p:spPr>
          <p:txBody>
            <a:bodyPr wrap="none" anchor="ctr"/>
            <a:lstStyle/>
            <a:p>
              <a:endParaRPr lang="en-SG"/>
            </a:p>
          </p:txBody>
        </p:sp>
      </p:grpSp>
      <p:sp>
        <p:nvSpPr>
          <p:cNvPr id="61447" name="Text Box 7"/>
          <p:cNvSpPr txBox="1">
            <a:spLocks noChangeArrowheads="1"/>
          </p:cNvSpPr>
          <p:nvPr/>
        </p:nvSpPr>
        <p:spPr bwMode="auto">
          <a:xfrm>
            <a:off x="3352800" y="6019800"/>
            <a:ext cx="457200" cy="457200"/>
          </a:xfrm>
          <a:prstGeom prst="rect">
            <a:avLst/>
          </a:prstGeom>
          <a:noFill/>
          <a:ln w="12700" cap="sq">
            <a:noFill/>
            <a:miter lim="800000"/>
            <a:headEnd type="none" w="sm" len="sm"/>
            <a:tailEnd type="none" w="sm" len="sm"/>
          </a:ln>
        </p:spPr>
        <p:txBody>
          <a:bodyPr>
            <a:spAutoFit/>
          </a:bodyPr>
          <a:lstStyle/>
          <a:p>
            <a:pPr algn="ctr">
              <a:spcBef>
                <a:spcPct val="50000"/>
              </a:spcBef>
            </a:pPr>
            <a:r>
              <a:rPr lang="en-US" sz="2400" b="1"/>
              <a:t>A</a:t>
            </a:r>
          </a:p>
        </p:txBody>
      </p:sp>
      <p:sp>
        <p:nvSpPr>
          <p:cNvPr id="61448" name="Rectangle 8"/>
          <p:cNvSpPr>
            <a:spLocks noChangeArrowheads="1"/>
          </p:cNvSpPr>
          <p:nvPr/>
        </p:nvSpPr>
        <p:spPr bwMode="auto">
          <a:xfrm>
            <a:off x="5257800" y="6019800"/>
            <a:ext cx="404813" cy="457200"/>
          </a:xfrm>
          <a:prstGeom prst="rect">
            <a:avLst/>
          </a:prstGeom>
          <a:noFill/>
          <a:ln w="12700" cap="sq">
            <a:noFill/>
            <a:miter lim="800000"/>
            <a:headEnd type="none" w="sm" len="sm"/>
            <a:tailEnd type="none" w="sm" len="sm"/>
          </a:ln>
        </p:spPr>
        <p:txBody>
          <a:bodyPr wrap="none">
            <a:spAutoFit/>
          </a:bodyPr>
          <a:lstStyle/>
          <a:p>
            <a:pPr>
              <a:spcBef>
                <a:spcPct val="50000"/>
              </a:spcBef>
            </a:pPr>
            <a:r>
              <a:rPr lang="en-US" sz="2400" b="1"/>
              <a:t>B</a:t>
            </a:r>
          </a:p>
        </p:txBody>
      </p:sp>
      <p:sp>
        <p:nvSpPr>
          <p:cNvPr id="61449" name="Rectangle 9"/>
          <p:cNvSpPr>
            <a:spLocks noChangeArrowheads="1"/>
          </p:cNvSpPr>
          <p:nvPr/>
        </p:nvSpPr>
        <p:spPr bwMode="auto">
          <a:xfrm>
            <a:off x="6934200" y="6019800"/>
            <a:ext cx="381000" cy="457200"/>
          </a:xfrm>
          <a:prstGeom prst="rect">
            <a:avLst/>
          </a:prstGeom>
          <a:noFill/>
          <a:ln w="12700" cap="sq">
            <a:noFill/>
            <a:miter lim="800000"/>
            <a:headEnd type="none" w="sm" len="sm"/>
            <a:tailEnd type="none" w="sm" len="sm"/>
          </a:ln>
        </p:spPr>
        <p:txBody>
          <a:bodyPr>
            <a:spAutoFit/>
          </a:bodyPr>
          <a:lstStyle/>
          <a:p>
            <a:pPr>
              <a:spcBef>
                <a:spcPct val="50000"/>
              </a:spcBef>
            </a:pPr>
            <a:r>
              <a:rPr lang="en-US" sz="2400" b="1"/>
              <a:t>C</a:t>
            </a:r>
          </a:p>
        </p:txBody>
      </p:sp>
      <p:sp>
        <p:nvSpPr>
          <p:cNvPr id="61450" name="AutoShape 10"/>
          <p:cNvSpPr>
            <a:spLocks noChangeArrowheads="1"/>
          </p:cNvSpPr>
          <p:nvPr/>
        </p:nvSpPr>
        <p:spPr bwMode="auto">
          <a:xfrm>
            <a:off x="3048000" y="5638800"/>
            <a:ext cx="1066800" cy="228600"/>
          </a:xfrm>
          <a:prstGeom prst="roundRect">
            <a:avLst>
              <a:gd name="adj" fmla="val 16667"/>
            </a:avLst>
          </a:prstGeom>
          <a:solidFill>
            <a:srgbClr val="FFCC99"/>
          </a:solidFill>
          <a:ln w="12700" cap="sq">
            <a:solidFill>
              <a:schemeClr val="tx1"/>
            </a:solidFill>
            <a:round/>
            <a:headEnd type="none" w="sm" len="sm"/>
            <a:tailEnd type="none" w="sm" len="sm"/>
          </a:ln>
        </p:spPr>
        <p:txBody>
          <a:bodyPr wrap="none" anchor="ctr"/>
          <a:lstStyle/>
          <a:p>
            <a:endParaRPr lang="en-SG"/>
          </a:p>
        </p:txBody>
      </p:sp>
      <p:grpSp>
        <p:nvGrpSpPr>
          <p:cNvPr id="61451" name="Group 11"/>
          <p:cNvGrpSpPr>
            <a:grpSpLocks/>
          </p:cNvGrpSpPr>
          <p:nvPr/>
        </p:nvGrpSpPr>
        <p:grpSpPr bwMode="auto">
          <a:xfrm>
            <a:off x="4724400" y="4495800"/>
            <a:ext cx="1371600" cy="1524000"/>
            <a:chOff x="1728" y="2736"/>
            <a:chExt cx="864" cy="960"/>
          </a:xfrm>
        </p:grpSpPr>
        <p:sp>
          <p:nvSpPr>
            <p:cNvPr id="61457" name="Rectangle 12"/>
            <p:cNvSpPr>
              <a:spLocks noChangeArrowheads="1"/>
            </p:cNvSpPr>
            <p:nvPr/>
          </p:nvSpPr>
          <p:spPr bwMode="auto">
            <a:xfrm>
              <a:off x="1728" y="3600"/>
              <a:ext cx="864" cy="96"/>
            </a:xfrm>
            <a:prstGeom prst="rect">
              <a:avLst/>
            </a:prstGeom>
            <a:solidFill>
              <a:schemeClr val="accent1"/>
            </a:solidFill>
            <a:ln w="12700" cap="sq">
              <a:solidFill>
                <a:schemeClr val="tx1"/>
              </a:solidFill>
              <a:miter lim="800000"/>
              <a:headEnd type="none" w="sm" len="sm"/>
              <a:tailEnd type="none" w="sm" len="sm"/>
            </a:ln>
          </p:spPr>
          <p:txBody>
            <a:bodyPr wrap="none" anchor="ctr"/>
            <a:lstStyle/>
            <a:p>
              <a:endParaRPr lang="en-SG"/>
            </a:p>
          </p:txBody>
        </p:sp>
        <p:sp>
          <p:nvSpPr>
            <p:cNvPr id="61458" name="Rectangle 13"/>
            <p:cNvSpPr>
              <a:spLocks noChangeArrowheads="1"/>
            </p:cNvSpPr>
            <p:nvPr/>
          </p:nvSpPr>
          <p:spPr bwMode="auto">
            <a:xfrm>
              <a:off x="2112" y="2736"/>
              <a:ext cx="96" cy="864"/>
            </a:xfrm>
            <a:prstGeom prst="rect">
              <a:avLst/>
            </a:prstGeom>
            <a:solidFill>
              <a:schemeClr val="accent1"/>
            </a:solidFill>
            <a:ln w="12700" cap="sq">
              <a:solidFill>
                <a:schemeClr val="tx1"/>
              </a:solidFill>
              <a:miter lim="800000"/>
              <a:headEnd type="none" w="sm" len="sm"/>
              <a:tailEnd type="none" w="sm" len="sm"/>
            </a:ln>
          </p:spPr>
          <p:txBody>
            <a:bodyPr wrap="none" anchor="ctr"/>
            <a:lstStyle/>
            <a:p>
              <a:endParaRPr lang="en-SG"/>
            </a:p>
          </p:txBody>
        </p:sp>
      </p:grpSp>
      <p:grpSp>
        <p:nvGrpSpPr>
          <p:cNvPr id="61452" name="Group 14"/>
          <p:cNvGrpSpPr>
            <a:grpSpLocks/>
          </p:cNvGrpSpPr>
          <p:nvPr/>
        </p:nvGrpSpPr>
        <p:grpSpPr bwMode="auto">
          <a:xfrm>
            <a:off x="6400800" y="4495800"/>
            <a:ext cx="1371600" cy="1524000"/>
            <a:chOff x="1728" y="2736"/>
            <a:chExt cx="864" cy="960"/>
          </a:xfrm>
        </p:grpSpPr>
        <p:sp>
          <p:nvSpPr>
            <p:cNvPr id="61455" name="Rectangle 15"/>
            <p:cNvSpPr>
              <a:spLocks noChangeArrowheads="1"/>
            </p:cNvSpPr>
            <p:nvPr/>
          </p:nvSpPr>
          <p:spPr bwMode="auto">
            <a:xfrm>
              <a:off x="1728" y="3600"/>
              <a:ext cx="864" cy="96"/>
            </a:xfrm>
            <a:prstGeom prst="rect">
              <a:avLst/>
            </a:prstGeom>
            <a:solidFill>
              <a:schemeClr val="accent1"/>
            </a:solidFill>
            <a:ln w="12700" cap="sq">
              <a:solidFill>
                <a:schemeClr val="tx1"/>
              </a:solidFill>
              <a:miter lim="800000"/>
              <a:headEnd type="none" w="sm" len="sm"/>
              <a:tailEnd type="none" w="sm" len="sm"/>
            </a:ln>
          </p:spPr>
          <p:txBody>
            <a:bodyPr wrap="none" anchor="ctr"/>
            <a:lstStyle/>
            <a:p>
              <a:endParaRPr lang="en-SG"/>
            </a:p>
          </p:txBody>
        </p:sp>
        <p:sp>
          <p:nvSpPr>
            <p:cNvPr id="61456" name="Rectangle 16"/>
            <p:cNvSpPr>
              <a:spLocks noChangeArrowheads="1"/>
            </p:cNvSpPr>
            <p:nvPr/>
          </p:nvSpPr>
          <p:spPr bwMode="auto">
            <a:xfrm>
              <a:off x="2112" y="2736"/>
              <a:ext cx="96" cy="864"/>
            </a:xfrm>
            <a:prstGeom prst="rect">
              <a:avLst/>
            </a:prstGeom>
            <a:solidFill>
              <a:schemeClr val="accent1"/>
            </a:solidFill>
            <a:ln w="12700" cap="sq">
              <a:solidFill>
                <a:schemeClr val="tx1"/>
              </a:solidFill>
              <a:miter lim="800000"/>
              <a:headEnd type="none" w="sm" len="sm"/>
              <a:tailEnd type="none" w="sm" len="sm"/>
            </a:ln>
          </p:spPr>
          <p:txBody>
            <a:bodyPr wrap="none" anchor="ctr"/>
            <a:lstStyle/>
            <a:p>
              <a:endParaRPr lang="en-SG"/>
            </a:p>
          </p:txBody>
        </p:sp>
      </p:grpSp>
      <p:sp>
        <p:nvSpPr>
          <p:cNvPr id="61453" name="AutoShape 17"/>
          <p:cNvSpPr>
            <a:spLocks noChangeArrowheads="1"/>
          </p:cNvSpPr>
          <p:nvPr/>
        </p:nvSpPr>
        <p:spPr bwMode="auto">
          <a:xfrm>
            <a:off x="5029200" y="5638800"/>
            <a:ext cx="762000" cy="228600"/>
          </a:xfrm>
          <a:prstGeom prst="roundRect">
            <a:avLst>
              <a:gd name="adj" fmla="val 16667"/>
            </a:avLst>
          </a:prstGeom>
          <a:solidFill>
            <a:srgbClr val="CCFFCC"/>
          </a:solidFill>
          <a:ln w="12700" cap="sq">
            <a:solidFill>
              <a:schemeClr val="tx1"/>
            </a:solidFill>
            <a:round/>
            <a:headEnd type="none" w="sm" len="sm"/>
            <a:tailEnd type="none" w="sm" len="sm"/>
          </a:ln>
        </p:spPr>
        <p:txBody>
          <a:bodyPr wrap="none" anchor="ctr"/>
          <a:lstStyle/>
          <a:p>
            <a:endParaRPr lang="en-SG"/>
          </a:p>
        </p:txBody>
      </p:sp>
      <p:sp>
        <p:nvSpPr>
          <p:cNvPr id="472082" name="AutoShape 18"/>
          <p:cNvSpPr>
            <a:spLocks noChangeArrowheads="1"/>
          </p:cNvSpPr>
          <p:nvPr/>
        </p:nvSpPr>
        <p:spPr bwMode="auto">
          <a:xfrm>
            <a:off x="6858000" y="5638800"/>
            <a:ext cx="457200" cy="228600"/>
          </a:xfrm>
          <a:prstGeom prst="roundRect">
            <a:avLst>
              <a:gd name="adj" fmla="val 16667"/>
            </a:avLst>
          </a:prstGeom>
          <a:solidFill>
            <a:srgbClr val="CC99FF"/>
          </a:solidFill>
          <a:ln w="12700" cap="sq">
            <a:solidFill>
              <a:schemeClr val="tx1"/>
            </a:solidFill>
            <a:round/>
            <a:headEnd type="none" w="sm" len="sm"/>
            <a:tailEnd type="none" w="sm" len="sm"/>
          </a:ln>
        </p:spPr>
        <p:txBody>
          <a:bodyPr wrap="none" anchor="ctr"/>
          <a:lstStyle/>
          <a:p>
            <a:endParaRPr lang="en-SG"/>
          </a:p>
        </p:txBody>
      </p:sp>
      <p:sp>
        <p:nvSpPr>
          <p:cNvPr id="22" name="Footer Placeholder 6"/>
          <p:cNvSpPr>
            <a:spLocks noGrp="1"/>
          </p:cNvSpPr>
          <p:nvPr>
            <p:ph type="ftr" sz="quarter" idx="10"/>
          </p:nvPr>
        </p:nvSpPr>
        <p:spPr>
          <a:xfrm>
            <a:off x="457200" y="6248400"/>
            <a:ext cx="2895600" cy="457200"/>
          </a:xfrm>
          <a:noFill/>
        </p:spPr>
        <p:txBody>
          <a:bodyPr/>
          <a:lstStyle/>
          <a:p>
            <a:pPr algn="l"/>
            <a:r>
              <a:rPr lang="en-US" sz="1000" dirty="0" smtClean="0">
                <a:latin typeface="Arial" pitchFamily="34" charset="0"/>
                <a:cs typeface="Arial" pitchFamily="34" charset="0"/>
              </a:rPr>
              <a:t>CS1010 (AY2012/3 Semester 1)</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0" presetClass="path" presetSubtype="0" accel="50000" decel="50000" fill="hold" grpId="0" nodeType="afterEffect">
                                  <p:stCondLst>
                                    <p:cond delay="0"/>
                                  </p:stCondLst>
                                  <p:childTnLst>
                                    <p:animMotion origin="layout" path="M -0.00139 0.00324 L -0.00139 -0.23196 L -0.18281 -0.23196 L -0.18281 -0.03515 " pathEditMode="relative" rAng="0" ptsTypes="AAAA">
                                      <p:cBhvr>
                                        <p:cTn id="6" dur="1000" fill="hold"/>
                                        <p:tgtEl>
                                          <p:spTgt spid="472082"/>
                                        </p:tgtEl>
                                        <p:attrNameLst>
                                          <p:attrName>ppt_x</p:attrName>
                                          <p:attrName>ppt_y</p:attrName>
                                        </p:attrNameLst>
                                      </p:cBhvr>
                                      <p:rCtr x="-9100" y="-1180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2082" grpId="0" animBg="1"/>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Number Placeholder 4"/>
          <p:cNvSpPr>
            <a:spLocks noGrp="1"/>
          </p:cNvSpPr>
          <p:nvPr>
            <p:ph type="sldNum" sz="quarter" idx="11"/>
          </p:nvPr>
        </p:nvSpPr>
        <p:spPr>
          <a:noFill/>
        </p:spPr>
        <p:txBody>
          <a:bodyPr/>
          <a:lstStyle/>
          <a:p>
            <a:r>
              <a:rPr lang="en-US" dirty="0" smtClean="0">
                <a:latin typeface="Arial" pitchFamily="34" charset="0"/>
                <a:cs typeface="Arial" pitchFamily="34" charset="0"/>
              </a:rPr>
              <a:t>Week11 - </a:t>
            </a:r>
            <a:fld id="{4C80F68A-B980-4B0B-82C1-4D9D073D1625}" type="slidenum">
              <a:rPr lang="en-US" smtClean="0">
                <a:latin typeface="Arial" pitchFamily="34" charset="0"/>
                <a:cs typeface="Arial" pitchFamily="34" charset="0"/>
              </a:rPr>
              <a:pPr/>
              <a:t>64</a:t>
            </a:fld>
            <a:endParaRPr lang="en-US" dirty="0" smtClean="0">
              <a:latin typeface="Arial" pitchFamily="34" charset="0"/>
              <a:cs typeface="Arial" pitchFamily="34" charset="0"/>
            </a:endParaRPr>
          </a:p>
        </p:txBody>
      </p:sp>
      <p:sp>
        <p:nvSpPr>
          <p:cNvPr id="62468" name="Rectangle 2"/>
          <p:cNvSpPr>
            <a:spLocks noGrp="1" noChangeArrowheads="1"/>
          </p:cNvSpPr>
          <p:nvPr>
            <p:ph type="title"/>
          </p:nvPr>
        </p:nvSpPr>
        <p:spPr>
          <a:xfrm>
            <a:off x="533400" y="457200"/>
            <a:ext cx="8153400" cy="685800"/>
          </a:xfrm>
        </p:spPr>
        <p:txBody>
          <a:bodyPr/>
          <a:lstStyle/>
          <a:p>
            <a:r>
              <a:rPr lang="en-US" sz="4000" dirty="0" smtClean="0">
                <a:solidFill>
                  <a:srgbClr val="9933FF"/>
                </a:solidFill>
                <a:latin typeface="Garamond" pitchFamily="18" charset="0"/>
              </a:rPr>
              <a:t>11. Towers of Hanoi (7/16)</a:t>
            </a:r>
            <a:endParaRPr lang="en-GB" dirty="0" smtClean="0">
              <a:solidFill>
                <a:srgbClr val="0000FF"/>
              </a:solidFill>
            </a:endParaRPr>
          </a:p>
        </p:txBody>
      </p:sp>
      <p:sp>
        <p:nvSpPr>
          <p:cNvPr id="62469" name="Rectangle 3"/>
          <p:cNvSpPr>
            <a:spLocks noChangeArrowheads="1"/>
          </p:cNvSpPr>
          <p:nvPr/>
        </p:nvSpPr>
        <p:spPr bwMode="auto">
          <a:xfrm>
            <a:off x="762000" y="1295400"/>
            <a:ext cx="8001000" cy="5029200"/>
          </a:xfrm>
          <a:prstGeom prst="rect">
            <a:avLst/>
          </a:prstGeom>
          <a:noFill/>
          <a:ln w="9525">
            <a:noFill/>
            <a:miter lim="800000"/>
            <a:headEnd/>
            <a:tailEnd/>
          </a:ln>
        </p:spPr>
        <p:txBody>
          <a:bodyPr/>
          <a:lstStyle/>
          <a:p>
            <a:pPr marL="342900" indent="-342900" algn="just">
              <a:spcBef>
                <a:spcPct val="20000"/>
              </a:spcBef>
              <a:spcAft>
                <a:spcPct val="10000"/>
              </a:spcAft>
              <a:buClr>
                <a:schemeClr val="bg2"/>
              </a:buClr>
              <a:buSzPct val="75000"/>
              <a:buFont typeface="Wingdings" pitchFamily="2" charset="2"/>
              <a:buChar char="n"/>
            </a:pPr>
            <a:r>
              <a:rPr lang="en-US" sz="2400">
                <a:solidFill>
                  <a:srgbClr val="0000FF"/>
                </a:solidFill>
              </a:rPr>
              <a:t>Example: A tower with 3 disks.</a:t>
            </a:r>
          </a:p>
          <a:p>
            <a:pPr marL="742950" lvl="1" indent="-285750" algn="just">
              <a:spcBef>
                <a:spcPct val="10000"/>
              </a:spcBef>
              <a:buClr>
                <a:schemeClr val="accent2"/>
              </a:buClr>
              <a:buSzPct val="80000"/>
              <a:buFont typeface="Wingdings" pitchFamily="2" charset="2"/>
              <a:buNone/>
            </a:pPr>
            <a:r>
              <a:rPr lang="en-US" sz="2000"/>
              <a:t>	Move disk from A to C</a:t>
            </a:r>
          </a:p>
          <a:p>
            <a:pPr marL="742950" lvl="1" indent="-285750" algn="just">
              <a:spcBef>
                <a:spcPct val="10000"/>
              </a:spcBef>
              <a:buClr>
                <a:schemeClr val="accent2"/>
              </a:buClr>
              <a:buSzPct val="80000"/>
              <a:buFont typeface="Wingdings" pitchFamily="2" charset="2"/>
              <a:buNone/>
            </a:pPr>
            <a:r>
              <a:rPr lang="en-US" sz="2000" b="1">
                <a:solidFill>
                  <a:srgbClr val="990033"/>
                </a:solidFill>
              </a:rPr>
              <a:t>	</a:t>
            </a:r>
            <a:r>
              <a:rPr lang="en-US" sz="2000"/>
              <a:t>Move disk from A to B</a:t>
            </a:r>
          </a:p>
          <a:p>
            <a:pPr marL="742950" lvl="1" indent="-285750" algn="just">
              <a:spcBef>
                <a:spcPct val="10000"/>
              </a:spcBef>
              <a:buClr>
                <a:schemeClr val="accent2"/>
              </a:buClr>
              <a:buSzPct val="80000"/>
              <a:buFont typeface="Wingdings" pitchFamily="2" charset="2"/>
              <a:buNone/>
            </a:pPr>
            <a:r>
              <a:rPr lang="en-US" sz="2000" b="1"/>
              <a:t>	</a:t>
            </a:r>
            <a:r>
              <a:rPr lang="en-US" sz="2000"/>
              <a:t>Move disk from C to B</a:t>
            </a:r>
          </a:p>
          <a:p>
            <a:pPr marL="742950" lvl="1" indent="-285750" algn="just">
              <a:spcBef>
                <a:spcPct val="10000"/>
              </a:spcBef>
              <a:buClr>
                <a:schemeClr val="accent2"/>
              </a:buClr>
              <a:buSzPct val="80000"/>
              <a:buFont typeface="Wingdings" pitchFamily="2" charset="2"/>
              <a:buNone/>
            </a:pPr>
            <a:r>
              <a:rPr lang="en-US" sz="2000"/>
              <a:t>	</a:t>
            </a:r>
            <a:r>
              <a:rPr lang="en-US" sz="2000" b="1">
                <a:solidFill>
                  <a:srgbClr val="990033"/>
                </a:solidFill>
              </a:rPr>
              <a:t>Move disk from A to C</a:t>
            </a:r>
          </a:p>
          <a:p>
            <a:pPr marL="742950" lvl="1" indent="-285750" algn="just">
              <a:spcBef>
                <a:spcPct val="10000"/>
              </a:spcBef>
              <a:buClr>
                <a:schemeClr val="accent2"/>
              </a:buClr>
              <a:buSzPct val="80000"/>
              <a:buFont typeface="Wingdings" pitchFamily="2" charset="2"/>
              <a:buNone/>
            </a:pPr>
            <a:r>
              <a:rPr lang="en-US" sz="2000"/>
              <a:t>	Move disk from B to A</a:t>
            </a:r>
          </a:p>
          <a:p>
            <a:pPr marL="742950" lvl="1" indent="-285750" algn="just">
              <a:spcBef>
                <a:spcPct val="10000"/>
              </a:spcBef>
              <a:buClr>
                <a:schemeClr val="accent2"/>
              </a:buClr>
              <a:buSzPct val="80000"/>
              <a:buFont typeface="Wingdings" pitchFamily="2" charset="2"/>
              <a:buNone/>
            </a:pPr>
            <a:r>
              <a:rPr lang="en-US" sz="2000"/>
              <a:t>	Move disk from B to C</a:t>
            </a:r>
          </a:p>
          <a:p>
            <a:pPr marL="742950" lvl="1" indent="-285750" algn="just">
              <a:spcBef>
                <a:spcPct val="10000"/>
              </a:spcBef>
              <a:buClr>
                <a:schemeClr val="accent2"/>
              </a:buClr>
              <a:buSzPct val="80000"/>
              <a:buFont typeface="Wingdings" pitchFamily="2" charset="2"/>
              <a:buNone/>
            </a:pPr>
            <a:r>
              <a:rPr lang="en-US" sz="2000"/>
              <a:t>	Move disk from A to C</a:t>
            </a:r>
          </a:p>
        </p:txBody>
      </p:sp>
      <p:grpSp>
        <p:nvGrpSpPr>
          <p:cNvPr id="62470" name="Group 4"/>
          <p:cNvGrpSpPr>
            <a:grpSpLocks/>
          </p:cNvGrpSpPr>
          <p:nvPr/>
        </p:nvGrpSpPr>
        <p:grpSpPr bwMode="auto">
          <a:xfrm>
            <a:off x="2895600" y="4495800"/>
            <a:ext cx="1371600" cy="1524000"/>
            <a:chOff x="1728" y="2736"/>
            <a:chExt cx="864" cy="960"/>
          </a:xfrm>
        </p:grpSpPr>
        <p:sp>
          <p:nvSpPr>
            <p:cNvPr id="62483" name="Rectangle 5"/>
            <p:cNvSpPr>
              <a:spLocks noChangeArrowheads="1"/>
            </p:cNvSpPr>
            <p:nvPr/>
          </p:nvSpPr>
          <p:spPr bwMode="auto">
            <a:xfrm>
              <a:off x="1728" y="3600"/>
              <a:ext cx="864" cy="96"/>
            </a:xfrm>
            <a:prstGeom prst="rect">
              <a:avLst/>
            </a:prstGeom>
            <a:solidFill>
              <a:schemeClr val="accent1"/>
            </a:solidFill>
            <a:ln w="12700" cap="sq">
              <a:solidFill>
                <a:schemeClr val="tx1"/>
              </a:solidFill>
              <a:miter lim="800000"/>
              <a:headEnd type="none" w="sm" len="sm"/>
              <a:tailEnd type="none" w="sm" len="sm"/>
            </a:ln>
          </p:spPr>
          <p:txBody>
            <a:bodyPr wrap="none" anchor="ctr"/>
            <a:lstStyle/>
            <a:p>
              <a:endParaRPr lang="en-SG"/>
            </a:p>
          </p:txBody>
        </p:sp>
        <p:sp>
          <p:nvSpPr>
            <p:cNvPr id="62484" name="Rectangle 6"/>
            <p:cNvSpPr>
              <a:spLocks noChangeArrowheads="1"/>
            </p:cNvSpPr>
            <p:nvPr/>
          </p:nvSpPr>
          <p:spPr bwMode="auto">
            <a:xfrm>
              <a:off x="2112" y="2736"/>
              <a:ext cx="96" cy="864"/>
            </a:xfrm>
            <a:prstGeom prst="rect">
              <a:avLst/>
            </a:prstGeom>
            <a:solidFill>
              <a:schemeClr val="accent1"/>
            </a:solidFill>
            <a:ln w="12700" cap="sq">
              <a:solidFill>
                <a:schemeClr val="tx1"/>
              </a:solidFill>
              <a:miter lim="800000"/>
              <a:headEnd type="none" w="sm" len="sm"/>
              <a:tailEnd type="none" w="sm" len="sm"/>
            </a:ln>
          </p:spPr>
          <p:txBody>
            <a:bodyPr wrap="none" anchor="ctr"/>
            <a:lstStyle/>
            <a:p>
              <a:endParaRPr lang="en-SG"/>
            </a:p>
          </p:txBody>
        </p:sp>
      </p:grpSp>
      <p:sp>
        <p:nvSpPr>
          <p:cNvPr id="62471" name="Text Box 7"/>
          <p:cNvSpPr txBox="1">
            <a:spLocks noChangeArrowheads="1"/>
          </p:cNvSpPr>
          <p:nvPr/>
        </p:nvSpPr>
        <p:spPr bwMode="auto">
          <a:xfrm>
            <a:off x="3352800" y="6019800"/>
            <a:ext cx="457200" cy="457200"/>
          </a:xfrm>
          <a:prstGeom prst="rect">
            <a:avLst/>
          </a:prstGeom>
          <a:noFill/>
          <a:ln w="12700" cap="sq">
            <a:noFill/>
            <a:miter lim="800000"/>
            <a:headEnd type="none" w="sm" len="sm"/>
            <a:tailEnd type="none" w="sm" len="sm"/>
          </a:ln>
        </p:spPr>
        <p:txBody>
          <a:bodyPr>
            <a:spAutoFit/>
          </a:bodyPr>
          <a:lstStyle/>
          <a:p>
            <a:pPr algn="ctr">
              <a:spcBef>
                <a:spcPct val="50000"/>
              </a:spcBef>
            </a:pPr>
            <a:r>
              <a:rPr lang="en-US" sz="2400" b="1"/>
              <a:t>A</a:t>
            </a:r>
          </a:p>
        </p:txBody>
      </p:sp>
      <p:sp>
        <p:nvSpPr>
          <p:cNvPr id="62472" name="Rectangle 8"/>
          <p:cNvSpPr>
            <a:spLocks noChangeArrowheads="1"/>
          </p:cNvSpPr>
          <p:nvPr/>
        </p:nvSpPr>
        <p:spPr bwMode="auto">
          <a:xfrm>
            <a:off x="5257800" y="6019800"/>
            <a:ext cx="404813" cy="457200"/>
          </a:xfrm>
          <a:prstGeom prst="rect">
            <a:avLst/>
          </a:prstGeom>
          <a:noFill/>
          <a:ln w="12700" cap="sq">
            <a:noFill/>
            <a:miter lim="800000"/>
            <a:headEnd type="none" w="sm" len="sm"/>
            <a:tailEnd type="none" w="sm" len="sm"/>
          </a:ln>
        </p:spPr>
        <p:txBody>
          <a:bodyPr wrap="none">
            <a:spAutoFit/>
          </a:bodyPr>
          <a:lstStyle/>
          <a:p>
            <a:pPr>
              <a:spcBef>
                <a:spcPct val="50000"/>
              </a:spcBef>
            </a:pPr>
            <a:r>
              <a:rPr lang="en-US" sz="2400" b="1"/>
              <a:t>B</a:t>
            </a:r>
          </a:p>
        </p:txBody>
      </p:sp>
      <p:sp>
        <p:nvSpPr>
          <p:cNvPr id="62473" name="Rectangle 9"/>
          <p:cNvSpPr>
            <a:spLocks noChangeArrowheads="1"/>
          </p:cNvSpPr>
          <p:nvPr/>
        </p:nvSpPr>
        <p:spPr bwMode="auto">
          <a:xfrm>
            <a:off x="6934200" y="6019800"/>
            <a:ext cx="381000" cy="457200"/>
          </a:xfrm>
          <a:prstGeom prst="rect">
            <a:avLst/>
          </a:prstGeom>
          <a:noFill/>
          <a:ln w="12700" cap="sq">
            <a:noFill/>
            <a:miter lim="800000"/>
            <a:headEnd type="none" w="sm" len="sm"/>
            <a:tailEnd type="none" w="sm" len="sm"/>
          </a:ln>
        </p:spPr>
        <p:txBody>
          <a:bodyPr>
            <a:spAutoFit/>
          </a:bodyPr>
          <a:lstStyle/>
          <a:p>
            <a:pPr>
              <a:spcBef>
                <a:spcPct val="50000"/>
              </a:spcBef>
            </a:pPr>
            <a:r>
              <a:rPr lang="en-US" sz="2400" b="1"/>
              <a:t>C</a:t>
            </a:r>
          </a:p>
        </p:txBody>
      </p:sp>
      <p:grpSp>
        <p:nvGrpSpPr>
          <p:cNvPr id="62474" name="Group 10"/>
          <p:cNvGrpSpPr>
            <a:grpSpLocks/>
          </p:cNvGrpSpPr>
          <p:nvPr/>
        </p:nvGrpSpPr>
        <p:grpSpPr bwMode="auto">
          <a:xfrm>
            <a:off x="4724400" y="4495800"/>
            <a:ext cx="1371600" cy="1524000"/>
            <a:chOff x="1728" y="2736"/>
            <a:chExt cx="864" cy="960"/>
          </a:xfrm>
        </p:grpSpPr>
        <p:sp>
          <p:nvSpPr>
            <p:cNvPr id="62481" name="Rectangle 11"/>
            <p:cNvSpPr>
              <a:spLocks noChangeArrowheads="1"/>
            </p:cNvSpPr>
            <p:nvPr/>
          </p:nvSpPr>
          <p:spPr bwMode="auto">
            <a:xfrm>
              <a:off x="1728" y="3600"/>
              <a:ext cx="864" cy="96"/>
            </a:xfrm>
            <a:prstGeom prst="rect">
              <a:avLst/>
            </a:prstGeom>
            <a:solidFill>
              <a:schemeClr val="accent1"/>
            </a:solidFill>
            <a:ln w="12700" cap="sq">
              <a:solidFill>
                <a:schemeClr val="tx1"/>
              </a:solidFill>
              <a:miter lim="800000"/>
              <a:headEnd type="none" w="sm" len="sm"/>
              <a:tailEnd type="none" w="sm" len="sm"/>
            </a:ln>
          </p:spPr>
          <p:txBody>
            <a:bodyPr wrap="none" anchor="ctr"/>
            <a:lstStyle/>
            <a:p>
              <a:endParaRPr lang="en-SG"/>
            </a:p>
          </p:txBody>
        </p:sp>
        <p:sp>
          <p:nvSpPr>
            <p:cNvPr id="62482" name="Rectangle 12"/>
            <p:cNvSpPr>
              <a:spLocks noChangeArrowheads="1"/>
            </p:cNvSpPr>
            <p:nvPr/>
          </p:nvSpPr>
          <p:spPr bwMode="auto">
            <a:xfrm>
              <a:off x="2112" y="2736"/>
              <a:ext cx="96" cy="864"/>
            </a:xfrm>
            <a:prstGeom prst="rect">
              <a:avLst/>
            </a:prstGeom>
            <a:solidFill>
              <a:schemeClr val="accent1"/>
            </a:solidFill>
            <a:ln w="12700" cap="sq">
              <a:solidFill>
                <a:schemeClr val="tx1"/>
              </a:solidFill>
              <a:miter lim="800000"/>
              <a:headEnd type="none" w="sm" len="sm"/>
              <a:tailEnd type="none" w="sm" len="sm"/>
            </a:ln>
          </p:spPr>
          <p:txBody>
            <a:bodyPr wrap="none" anchor="ctr"/>
            <a:lstStyle/>
            <a:p>
              <a:endParaRPr lang="en-SG"/>
            </a:p>
          </p:txBody>
        </p:sp>
      </p:grpSp>
      <p:grpSp>
        <p:nvGrpSpPr>
          <p:cNvPr id="62475" name="Group 13"/>
          <p:cNvGrpSpPr>
            <a:grpSpLocks/>
          </p:cNvGrpSpPr>
          <p:nvPr/>
        </p:nvGrpSpPr>
        <p:grpSpPr bwMode="auto">
          <a:xfrm>
            <a:off x="6400800" y="4495800"/>
            <a:ext cx="1371600" cy="1524000"/>
            <a:chOff x="1728" y="2736"/>
            <a:chExt cx="864" cy="960"/>
          </a:xfrm>
        </p:grpSpPr>
        <p:sp>
          <p:nvSpPr>
            <p:cNvPr id="62479" name="Rectangle 14"/>
            <p:cNvSpPr>
              <a:spLocks noChangeArrowheads="1"/>
            </p:cNvSpPr>
            <p:nvPr/>
          </p:nvSpPr>
          <p:spPr bwMode="auto">
            <a:xfrm>
              <a:off x="1728" y="3600"/>
              <a:ext cx="864" cy="96"/>
            </a:xfrm>
            <a:prstGeom prst="rect">
              <a:avLst/>
            </a:prstGeom>
            <a:solidFill>
              <a:schemeClr val="accent1"/>
            </a:solidFill>
            <a:ln w="12700" cap="sq">
              <a:solidFill>
                <a:schemeClr val="tx1"/>
              </a:solidFill>
              <a:miter lim="800000"/>
              <a:headEnd type="none" w="sm" len="sm"/>
              <a:tailEnd type="none" w="sm" len="sm"/>
            </a:ln>
          </p:spPr>
          <p:txBody>
            <a:bodyPr wrap="none" anchor="ctr"/>
            <a:lstStyle/>
            <a:p>
              <a:endParaRPr lang="en-SG"/>
            </a:p>
          </p:txBody>
        </p:sp>
        <p:sp>
          <p:nvSpPr>
            <p:cNvPr id="62480" name="Rectangle 15"/>
            <p:cNvSpPr>
              <a:spLocks noChangeArrowheads="1"/>
            </p:cNvSpPr>
            <p:nvPr/>
          </p:nvSpPr>
          <p:spPr bwMode="auto">
            <a:xfrm>
              <a:off x="2112" y="2736"/>
              <a:ext cx="96" cy="864"/>
            </a:xfrm>
            <a:prstGeom prst="rect">
              <a:avLst/>
            </a:prstGeom>
            <a:solidFill>
              <a:schemeClr val="accent1"/>
            </a:solidFill>
            <a:ln w="12700" cap="sq">
              <a:solidFill>
                <a:schemeClr val="tx1"/>
              </a:solidFill>
              <a:miter lim="800000"/>
              <a:headEnd type="none" w="sm" len="sm"/>
              <a:tailEnd type="none" w="sm" len="sm"/>
            </a:ln>
          </p:spPr>
          <p:txBody>
            <a:bodyPr wrap="none" anchor="ctr"/>
            <a:lstStyle/>
            <a:p>
              <a:endParaRPr lang="en-SG"/>
            </a:p>
          </p:txBody>
        </p:sp>
      </p:grpSp>
      <p:sp>
        <p:nvSpPr>
          <p:cNvPr id="62476" name="AutoShape 16"/>
          <p:cNvSpPr>
            <a:spLocks noChangeArrowheads="1"/>
          </p:cNvSpPr>
          <p:nvPr/>
        </p:nvSpPr>
        <p:spPr bwMode="auto">
          <a:xfrm>
            <a:off x="5029200" y="5638800"/>
            <a:ext cx="762000" cy="228600"/>
          </a:xfrm>
          <a:prstGeom prst="roundRect">
            <a:avLst>
              <a:gd name="adj" fmla="val 16667"/>
            </a:avLst>
          </a:prstGeom>
          <a:solidFill>
            <a:srgbClr val="CCFFCC"/>
          </a:solidFill>
          <a:ln w="12700" cap="sq">
            <a:solidFill>
              <a:schemeClr val="tx1"/>
            </a:solidFill>
            <a:round/>
            <a:headEnd type="none" w="sm" len="sm"/>
            <a:tailEnd type="none" w="sm" len="sm"/>
          </a:ln>
        </p:spPr>
        <p:txBody>
          <a:bodyPr wrap="none" anchor="ctr"/>
          <a:lstStyle/>
          <a:p>
            <a:endParaRPr lang="en-SG"/>
          </a:p>
        </p:txBody>
      </p:sp>
      <p:sp>
        <p:nvSpPr>
          <p:cNvPr id="62477" name="AutoShape 17"/>
          <p:cNvSpPr>
            <a:spLocks noChangeArrowheads="1"/>
          </p:cNvSpPr>
          <p:nvPr/>
        </p:nvSpPr>
        <p:spPr bwMode="auto">
          <a:xfrm>
            <a:off x="5181600" y="5410200"/>
            <a:ext cx="457200" cy="228600"/>
          </a:xfrm>
          <a:prstGeom prst="roundRect">
            <a:avLst>
              <a:gd name="adj" fmla="val 16667"/>
            </a:avLst>
          </a:prstGeom>
          <a:solidFill>
            <a:srgbClr val="CC99FF"/>
          </a:solidFill>
          <a:ln w="12700" cap="sq">
            <a:solidFill>
              <a:schemeClr val="tx1"/>
            </a:solidFill>
            <a:round/>
            <a:headEnd type="none" w="sm" len="sm"/>
            <a:tailEnd type="none" w="sm" len="sm"/>
          </a:ln>
        </p:spPr>
        <p:txBody>
          <a:bodyPr wrap="none" anchor="ctr"/>
          <a:lstStyle/>
          <a:p>
            <a:endParaRPr lang="en-SG"/>
          </a:p>
        </p:txBody>
      </p:sp>
      <p:sp>
        <p:nvSpPr>
          <p:cNvPr id="473106" name="AutoShape 18"/>
          <p:cNvSpPr>
            <a:spLocks noChangeArrowheads="1"/>
          </p:cNvSpPr>
          <p:nvPr/>
        </p:nvSpPr>
        <p:spPr bwMode="auto">
          <a:xfrm>
            <a:off x="3048000" y="5638800"/>
            <a:ext cx="1066800" cy="228600"/>
          </a:xfrm>
          <a:prstGeom prst="roundRect">
            <a:avLst>
              <a:gd name="adj" fmla="val 16667"/>
            </a:avLst>
          </a:prstGeom>
          <a:solidFill>
            <a:srgbClr val="FFCC99"/>
          </a:solidFill>
          <a:ln w="12700" cap="sq">
            <a:solidFill>
              <a:schemeClr val="tx1"/>
            </a:solidFill>
            <a:round/>
            <a:headEnd type="none" w="sm" len="sm"/>
            <a:tailEnd type="none" w="sm" len="sm"/>
          </a:ln>
        </p:spPr>
        <p:txBody>
          <a:bodyPr wrap="none" anchor="ctr"/>
          <a:lstStyle/>
          <a:p>
            <a:endParaRPr lang="en-SG"/>
          </a:p>
        </p:txBody>
      </p:sp>
      <p:sp>
        <p:nvSpPr>
          <p:cNvPr id="22" name="Footer Placeholder 6"/>
          <p:cNvSpPr>
            <a:spLocks noGrp="1"/>
          </p:cNvSpPr>
          <p:nvPr>
            <p:ph type="ftr" sz="quarter" idx="10"/>
          </p:nvPr>
        </p:nvSpPr>
        <p:spPr>
          <a:xfrm>
            <a:off x="457200" y="6248400"/>
            <a:ext cx="2895600" cy="457200"/>
          </a:xfrm>
          <a:noFill/>
        </p:spPr>
        <p:txBody>
          <a:bodyPr/>
          <a:lstStyle/>
          <a:p>
            <a:pPr algn="l"/>
            <a:r>
              <a:rPr lang="en-US" sz="1000" dirty="0" smtClean="0">
                <a:latin typeface="Arial" pitchFamily="34" charset="0"/>
                <a:cs typeface="Arial" pitchFamily="34" charset="0"/>
              </a:rPr>
              <a:t>CS1010 (AY2012/3 Semester 1)</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0" presetClass="path" presetSubtype="0" accel="50000" decel="50000" fill="hold" grpId="0" nodeType="afterEffect">
                                  <p:stCondLst>
                                    <p:cond delay="0"/>
                                  </p:stCondLst>
                                  <p:childTnLst>
                                    <p:animMotion origin="layout" path="M -0.00035 -0.00092 L -0.00035 -0.21646 L 0.38368 -0.21646 L 0.38368 -0.00092 " pathEditMode="relative" ptsTypes="AAAA">
                                      <p:cBhvr>
                                        <p:cTn id="6" dur="1000" fill="hold"/>
                                        <p:tgtEl>
                                          <p:spTgt spid="473106"/>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3106" grpId="0" animBg="1"/>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Number Placeholder 4"/>
          <p:cNvSpPr>
            <a:spLocks noGrp="1"/>
          </p:cNvSpPr>
          <p:nvPr>
            <p:ph type="sldNum" sz="quarter" idx="11"/>
          </p:nvPr>
        </p:nvSpPr>
        <p:spPr>
          <a:noFill/>
        </p:spPr>
        <p:txBody>
          <a:bodyPr/>
          <a:lstStyle/>
          <a:p>
            <a:r>
              <a:rPr lang="en-US" dirty="0" smtClean="0">
                <a:latin typeface="Arial" pitchFamily="34" charset="0"/>
                <a:cs typeface="Arial" pitchFamily="34" charset="0"/>
              </a:rPr>
              <a:t>Week11 - </a:t>
            </a:r>
            <a:fld id="{4E5C4B82-49A1-4603-92F0-25A475F2004F}" type="slidenum">
              <a:rPr lang="en-US" smtClean="0">
                <a:latin typeface="Arial" pitchFamily="34" charset="0"/>
                <a:cs typeface="Arial" pitchFamily="34" charset="0"/>
              </a:rPr>
              <a:pPr/>
              <a:t>65</a:t>
            </a:fld>
            <a:endParaRPr lang="en-US" dirty="0" smtClean="0">
              <a:latin typeface="Arial" pitchFamily="34" charset="0"/>
              <a:cs typeface="Arial" pitchFamily="34" charset="0"/>
            </a:endParaRPr>
          </a:p>
        </p:txBody>
      </p:sp>
      <p:sp>
        <p:nvSpPr>
          <p:cNvPr id="63492" name="Rectangle 2"/>
          <p:cNvSpPr>
            <a:spLocks noGrp="1" noChangeArrowheads="1"/>
          </p:cNvSpPr>
          <p:nvPr>
            <p:ph type="title"/>
          </p:nvPr>
        </p:nvSpPr>
        <p:spPr>
          <a:xfrm>
            <a:off x="533400" y="457200"/>
            <a:ext cx="8153400" cy="685800"/>
          </a:xfrm>
        </p:spPr>
        <p:txBody>
          <a:bodyPr/>
          <a:lstStyle/>
          <a:p>
            <a:r>
              <a:rPr lang="en-US" sz="4000" dirty="0" smtClean="0">
                <a:solidFill>
                  <a:srgbClr val="9933FF"/>
                </a:solidFill>
                <a:latin typeface="Garamond" pitchFamily="18" charset="0"/>
              </a:rPr>
              <a:t>11. Towers of Hanoi (8/16)</a:t>
            </a:r>
            <a:endParaRPr lang="en-GB" dirty="0" smtClean="0">
              <a:solidFill>
                <a:srgbClr val="0000FF"/>
              </a:solidFill>
            </a:endParaRPr>
          </a:p>
        </p:txBody>
      </p:sp>
      <p:sp>
        <p:nvSpPr>
          <p:cNvPr id="63493" name="Rectangle 3"/>
          <p:cNvSpPr>
            <a:spLocks noChangeArrowheads="1"/>
          </p:cNvSpPr>
          <p:nvPr/>
        </p:nvSpPr>
        <p:spPr bwMode="auto">
          <a:xfrm>
            <a:off x="762000" y="1295400"/>
            <a:ext cx="8001000" cy="5029200"/>
          </a:xfrm>
          <a:prstGeom prst="rect">
            <a:avLst/>
          </a:prstGeom>
          <a:noFill/>
          <a:ln w="9525">
            <a:noFill/>
            <a:miter lim="800000"/>
            <a:headEnd/>
            <a:tailEnd/>
          </a:ln>
        </p:spPr>
        <p:txBody>
          <a:bodyPr/>
          <a:lstStyle/>
          <a:p>
            <a:pPr marL="342900" indent="-342900" algn="just">
              <a:spcBef>
                <a:spcPct val="20000"/>
              </a:spcBef>
              <a:spcAft>
                <a:spcPct val="10000"/>
              </a:spcAft>
              <a:buClr>
                <a:schemeClr val="bg2"/>
              </a:buClr>
              <a:buSzPct val="75000"/>
              <a:buFont typeface="Wingdings" pitchFamily="2" charset="2"/>
              <a:buChar char="n"/>
            </a:pPr>
            <a:r>
              <a:rPr lang="en-US" sz="2400">
                <a:solidFill>
                  <a:srgbClr val="0000FF"/>
                </a:solidFill>
              </a:rPr>
              <a:t>Example: A tower with 3 disks.</a:t>
            </a:r>
          </a:p>
          <a:p>
            <a:pPr marL="742950" lvl="1" indent="-285750" algn="just">
              <a:spcBef>
                <a:spcPct val="10000"/>
              </a:spcBef>
              <a:buClr>
                <a:schemeClr val="accent2"/>
              </a:buClr>
              <a:buSzPct val="80000"/>
              <a:buFont typeface="Wingdings" pitchFamily="2" charset="2"/>
              <a:buNone/>
            </a:pPr>
            <a:r>
              <a:rPr lang="en-US" sz="2000"/>
              <a:t>	Move disk from A to C</a:t>
            </a:r>
          </a:p>
          <a:p>
            <a:pPr marL="742950" lvl="1" indent="-285750" algn="just">
              <a:spcBef>
                <a:spcPct val="10000"/>
              </a:spcBef>
              <a:buClr>
                <a:schemeClr val="accent2"/>
              </a:buClr>
              <a:buSzPct val="80000"/>
              <a:buFont typeface="Wingdings" pitchFamily="2" charset="2"/>
              <a:buNone/>
            </a:pPr>
            <a:r>
              <a:rPr lang="en-US" sz="2000" b="1">
                <a:solidFill>
                  <a:srgbClr val="990033"/>
                </a:solidFill>
              </a:rPr>
              <a:t>	</a:t>
            </a:r>
            <a:r>
              <a:rPr lang="en-US" sz="2000"/>
              <a:t>Move disk from A to B</a:t>
            </a:r>
          </a:p>
          <a:p>
            <a:pPr marL="742950" lvl="1" indent="-285750" algn="just">
              <a:spcBef>
                <a:spcPct val="10000"/>
              </a:spcBef>
              <a:buClr>
                <a:schemeClr val="accent2"/>
              </a:buClr>
              <a:buSzPct val="80000"/>
              <a:buFont typeface="Wingdings" pitchFamily="2" charset="2"/>
              <a:buNone/>
            </a:pPr>
            <a:r>
              <a:rPr lang="en-US" sz="2000" b="1"/>
              <a:t>	</a:t>
            </a:r>
            <a:r>
              <a:rPr lang="en-US" sz="2000"/>
              <a:t>Move disk from C to B</a:t>
            </a:r>
          </a:p>
          <a:p>
            <a:pPr marL="742950" lvl="1" indent="-285750" algn="just">
              <a:spcBef>
                <a:spcPct val="10000"/>
              </a:spcBef>
              <a:buClr>
                <a:schemeClr val="accent2"/>
              </a:buClr>
              <a:buSzPct val="80000"/>
              <a:buFont typeface="Wingdings" pitchFamily="2" charset="2"/>
              <a:buNone/>
            </a:pPr>
            <a:r>
              <a:rPr lang="en-US" sz="2000"/>
              <a:t>	Move disk from A to C</a:t>
            </a:r>
          </a:p>
          <a:p>
            <a:pPr marL="742950" lvl="1" indent="-285750" algn="just">
              <a:spcBef>
                <a:spcPct val="10000"/>
              </a:spcBef>
              <a:buClr>
                <a:schemeClr val="accent2"/>
              </a:buClr>
              <a:buSzPct val="80000"/>
              <a:buFont typeface="Wingdings" pitchFamily="2" charset="2"/>
              <a:buNone/>
            </a:pPr>
            <a:r>
              <a:rPr lang="en-US" sz="2000" b="1">
                <a:solidFill>
                  <a:srgbClr val="990033"/>
                </a:solidFill>
              </a:rPr>
              <a:t>	Move disk from B to A</a:t>
            </a:r>
          </a:p>
          <a:p>
            <a:pPr marL="742950" lvl="1" indent="-285750" algn="just">
              <a:spcBef>
                <a:spcPct val="10000"/>
              </a:spcBef>
              <a:buClr>
                <a:schemeClr val="accent2"/>
              </a:buClr>
              <a:buSzPct val="80000"/>
              <a:buFont typeface="Wingdings" pitchFamily="2" charset="2"/>
              <a:buNone/>
            </a:pPr>
            <a:r>
              <a:rPr lang="en-US" sz="2000"/>
              <a:t>	Move disk from B to C</a:t>
            </a:r>
          </a:p>
          <a:p>
            <a:pPr marL="742950" lvl="1" indent="-285750" algn="just">
              <a:spcBef>
                <a:spcPct val="10000"/>
              </a:spcBef>
              <a:buClr>
                <a:schemeClr val="accent2"/>
              </a:buClr>
              <a:buSzPct val="80000"/>
              <a:buFont typeface="Wingdings" pitchFamily="2" charset="2"/>
              <a:buNone/>
            </a:pPr>
            <a:r>
              <a:rPr lang="en-US" sz="2000"/>
              <a:t>	Move disk from A to C</a:t>
            </a:r>
          </a:p>
        </p:txBody>
      </p:sp>
      <p:grpSp>
        <p:nvGrpSpPr>
          <p:cNvPr id="63494" name="Group 4"/>
          <p:cNvGrpSpPr>
            <a:grpSpLocks/>
          </p:cNvGrpSpPr>
          <p:nvPr/>
        </p:nvGrpSpPr>
        <p:grpSpPr bwMode="auto">
          <a:xfrm>
            <a:off x="2895600" y="4495800"/>
            <a:ext cx="1371600" cy="1524000"/>
            <a:chOff x="1728" y="2736"/>
            <a:chExt cx="864" cy="960"/>
          </a:xfrm>
        </p:grpSpPr>
        <p:sp>
          <p:nvSpPr>
            <p:cNvPr id="63507" name="Rectangle 5"/>
            <p:cNvSpPr>
              <a:spLocks noChangeArrowheads="1"/>
            </p:cNvSpPr>
            <p:nvPr/>
          </p:nvSpPr>
          <p:spPr bwMode="auto">
            <a:xfrm>
              <a:off x="1728" y="3600"/>
              <a:ext cx="864" cy="96"/>
            </a:xfrm>
            <a:prstGeom prst="rect">
              <a:avLst/>
            </a:prstGeom>
            <a:solidFill>
              <a:schemeClr val="accent1"/>
            </a:solidFill>
            <a:ln w="12700" cap="sq">
              <a:solidFill>
                <a:schemeClr val="tx1"/>
              </a:solidFill>
              <a:miter lim="800000"/>
              <a:headEnd type="none" w="sm" len="sm"/>
              <a:tailEnd type="none" w="sm" len="sm"/>
            </a:ln>
          </p:spPr>
          <p:txBody>
            <a:bodyPr wrap="none" anchor="ctr"/>
            <a:lstStyle/>
            <a:p>
              <a:endParaRPr lang="en-SG"/>
            </a:p>
          </p:txBody>
        </p:sp>
        <p:sp>
          <p:nvSpPr>
            <p:cNvPr id="63508" name="Rectangle 6"/>
            <p:cNvSpPr>
              <a:spLocks noChangeArrowheads="1"/>
            </p:cNvSpPr>
            <p:nvPr/>
          </p:nvSpPr>
          <p:spPr bwMode="auto">
            <a:xfrm>
              <a:off x="2112" y="2736"/>
              <a:ext cx="96" cy="864"/>
            </a:xfrm>
            <a:prstGeom prst="rect">
              <a:avLst/>
            </a:prstGeom>
            <a:solidFill>
              <a:schemeClr val="accent1"/>
            </a:solidFill>
            <a:ln w="12700" cap="sq">
              <a:solidFill>
                <a:schemeClr val="tx1"/>
              </a:solidFill>
              <a:miter lim="800000"/>
              <a:headEnd type="none" w="sm" len="sm"/>
              <a:tailEnd type="none" w="sm" len="sm"/>
            </a:ln>
          </p:spPr>
          <p:txBody>
            <a:bodyPr wrap="none" anchor="ctr"/>
            <a:lstStyle/>
            <a:p>
              <a:endParaRPr lang="en-SG"/>
            </a:p>
          </p:txBody>
        </p:sp>
      </p:grpSp>
      <p:sp>
        <p:nvSpPr>
          <p:cNvPr id="63495" name="Text Box 7"/>
          <p:cNvSpPr txBox="1">
            <a:spLocks noChangeArrowheads="1"/>
          </p:cNvSpPr>
          <p:nvPr/>
        </p:nvSpPr>
        <p:spPr bwMode="auto">
          <a:xfrm>
            <a:off x="3352800" y="6019800"/>
            <a:ext cx="457200" cy="457200"/>
          </a:xfrm>
          <a:prstGeom prst="rect">
            <a:avLst/>
          </a:prstGeom>
          <a:noFill/>
          <a:ln w="12700" cap="sq">
            <a:noFill/>
            <a:miter lim="800000"/>
            <a:headEnd type="none" w="sm" len="sm"/>
            <a:tailEnd type="none" w="sm" len="sm"/>
          </a:ln>
        </p:spPr>
        <p:txBody>
          <a:bodyPr>
            <a:spAutoFit/>
          </a:bodyPr>
          <a:lstStyle/>
          <a:p>
            <a:pPr algn="ctr">
              <a:spcBef>
                <a:spcPct val="50000"/>
              </a:spcBef>
            </a:pPr>
            <a:r>
              <a:rPr lang="en-US" sz="2400" b="1"/>
              <a:t>A</a:t>
            </a:r>
          </a:p>
        </p:txBody>
      </p:sp>
      <p:sp>
        <p:nvSpPr>
          <p:cNvPr id="63496" name="Rectangle 8"/>
          <p:cNvSpPr>
            <a:spLocks noChangeArrowheads="1"/>
          </p:cNvSpPr>
          <p:nvPr/>
        </p:nvSpPr>
        <p:spPr bwMode="auto">
          <a:xfrm>
            <a:off x="5257800" y="6019800"/>
            <a:ext cx="404813" cy="457200"/>
          </a:xfrm>
          <a:prstGeom prst="rect">
            <a:avLst/>
          </a:prstGeom>
          <a:noFill/>
          <a:ln w="12700" cap="sq">
            <a:noFill/>
            <a:miter lim="800000"/>
            <a:headEnd type="none" w="sm" len="sm"/>
            <a:tailEnd type="none" w="sm" len="sm"/>
          </a:ln>
        </p:spPr>
        <p:txBody>
          <a:bodyPr wrap="none">
            <a:spAutoFit/>
          </a:bodyPr>
          <a:lstStyle/>
          <a:p>
            <a:pPr>
              <a:spcBef>
                <a:spcPct val="50000"/>
              </a:spcBef>
            </a:pPr>
            <a:r>
              <a:rPr lang="en-US" sz="2400" b="1"/>
              <a:t>B</a:t>
            </a:r>
          </a:p>
        </p:txBody>
      </p:sp>
      <p:sp>
        <p:nvSpPr>
          <p:cNvPr id="63497" name="Rectangle 9"/>
          <p:cNvSpPr>
            <a:spLocks noChangeArrowheads="1"/>
          </p:cNvSpPr>
          <p:nvPr/>
        </p:nvSpPr>
        <p:spPr bwMode="auto">
          <a:xfrm>
            <a:off x="6934200" y="6019800"/>
            <a:ext cx="381000" cy="457200"/>
          </a:xfrm>
          <a:prstGeom prst="rect">
            <a:avLst/>
          </a:prstGeom>
          <a:noFill/>
          <a:ln w="12700" cap="sq">
            <a:noFill/>
            <a:miter lim="800000"/>
            <a:headEnd type="none" w="sm" len="sm"/>
            <a:tailEnd type="none" w="sm" len="sm"/>
          </a:ln>
        </p:spPr>
        <p:txBody>
          <a:bodyPr>
            <a:spAutoFit/>
          </a:bodyPr>
          <a:lstStyle/>
          <a:p>
            <a:pPr>
              <a:spcBef>
                <a:spcPct val="50000"/>
              </a:spcBef>
            </a:pPr>
            <a:r>
              <a:rPr lang="en-US" sz="2400" b="1"/>
              <a:t>C</a:t>
            </a:r>
          </a:p>
        </p:txBody>
      </p:sp>
      <p:grpSp>
        <p:nvGrpSpPr>
          <p:cNvPr id="63498" name="Group 10"/>
          <p:cNvGrpSpPr>
            <a:grpSpLocks/>
          </p:cNvGrpSpPr>
          <p:nvPr/>
        </p:nvGrpSpPr>
        <p:grpSpPr bwMode="auto">
          <a:xfrm>
            <a:off x="4724400" y="4495800"/>
            <a:ext cx="1371600" cy="1524000"/>
            <a:chOff x="1728" y="2736"/>
            <a:chExt cx="864" cy="960"/>
          </a:xfrm>
        </p:grpSpPr>
        <p:sp>
          <p:nvSpPr>
            <p:cNvPr id="63505" name="Rectangle 11"/>
            <p:cNvSpPr>
              <a:spLocks noChangeArrowheads="1"/>
            </p:cNvSpPr>
            <p:nvPr/>
          </p:nvSpPr>
          <p:spPr bwMode="auto">
            <a:xfrm>
              <a:off x="1728" y="3600"/>
              <a:ext cx="864" cy="96"/>
            </a:xfrm>
            <a:prstGeom prst="rect">
              <a:avLst/>
            </a:prstGeom>
            <a:solidFill>
              <a:schemeClr val="accent1"/>
            </a:solidFill>
            <a:ln w="12700" cap="sq">
              <a:solidFill>
                <a:schemeClr val="tx1"/>
              </a:solidFill>
              <a:miter lim="800000"/>
              <a:headEnd type="none" w="sm" len="sm"/>
              <a:tailEnd type="none" w="sm" len="sm"/>
            </a:ln>
          </p:spPr>
          <p:txBody>
            <a:bodyPr wrap="none" anchor="ctr"/>
            <a:lstStyle/>
            <a:p>
              <a:endParaRPr lang="en-SG"/>
            </a:p>
          </p:txBody>
        </p:sp>
        <p:sp>
          <p:nvSpPr>
            <p:cNvPr id="63506" name="Rectangle 12"/>
            <p:cNvSpPr>
              <a:spLocks noChangeArrowheads="1"/>
            </p:cNvSpPr>
            <p:nvPr/>
          </p:nvSpPr>
          <p:spPr bwMode="auto">
            <a:xfrm>
              <a:off x="2112" y="2736"/>
              <a:ext cx="96" cy="864"/>
            </a:xfrm>
            <a:prstGeom prst="rect">
              <a:avLst/>
            </a:prstGeom>
            <a:solidFill>
              <a:schemeClr val="accent1"/>
            </a:solidFill>
            <a:ln w="12700" cap="sq">
              <a:solidFill>
                <a:schemeClr val="tx1"/>
              </a:solidFill>
              <a:miter lim="800000"/>
              <a:headEnd type="none" w="sm" len="sm"/>
              <a:tailEnd type="none" w="sm" len="sm"/>
            </a:ln>
          </p:spPr>
          <p:txBody>
            <a:bodyPr wrap="none" anchor="ctr"/>
            <a:lstStyle/>
            <a:p>
              <a:endParaRPr lang="en-SG"/>
            </a:p>
          </p:txBody>
        </p:sp>
      </p:grpSp>
      <p:grpSp>
        <p:nvGrpSpPr>
          <p:cNvPr id="63499" name="Group 13"/>
          <p:cNvGrpSpPr>
            <a:grpSpLocks/>
          </p:cNvGrpSpPr>
          <p:nvPr/>
        </p:nvGrpSpPr>
        <p:grpSpPr bwMode="auto">
          <a:xfrm>
            <a:off x="6400800" y="4495800"/>
            <a:ext cx="1371600" cy="1524000"/>
            <a:chOff x="1728" y="2736"/>
            <a:chExt cx="864" cy="960"/>
          </a:xfrm>
        </p:grpSpPr>
        <p:sp>
          <p:nvSpPr>
            <p:cNvPr id="63503" name="Rectangle 14"/>
            <p:cNvSpPr>
              <a:spLocks noChangeArrowheads="1"/>
            </p:cNvSpPr>
            <p:nvPr/>
          </p:nvSpPr>
          <p:spPr bwMode="auto">
            <a:xfrm>
              <a:off x="1728" y="3600"/>
              <a:ext cx="864" cy="96"/>
            </a:xfrm>
            <a:prstGeom prst="rect">
              <a:avLst/>
            </a:prstGeom>
            <a:solidFill>
              <a:schemeClr val="accent1"/>
            </a:solidFill>
            <a:ln w="12700" cap="sq">
              <a:solidFill>
                <a:schemeClr val="tx1"/>
              </a:solidFill>
              <a:miter lim="800000"/>
              <a:headEnd type="none" w="sm" len="sm"/>
              <a:tailEnd type="none" w="sm" len="sm"/>
            </a:ln>
          </p:spPr>
          <p:txBody>
            <a:bodyPr wrap="none" anchor="ctr"/>
            <a:lstStyle/>
            <a:p>
              <a:endParaRPr lang="en-SG"/>
            </a:p>
          </p:txBody>
        </p:sp>
        <p:sp>
          <p:nvSpPr>
            <p:cNvPr id="63504" name="Rectangle 15"/>
            <p:cNvSpPr>
              <a:spLocks noChangeArrowheads="1"/>
            </p:cNvSpPr>
            <p:nvPr/>
          </p:nvSpPr>
          <p:spPr bwMode="auto">
            <a:xfrm>
              <a:off x="2112" y="2736"/>
              <a:ext cx="96" cy="864"/>
            </a:xfrm>
            <a:prstGeom prst="rect">
              <a:avLst/>
            </a:prstGeom>
            <a:solidFill>
              <a:schemeClr val="accent1"/>
            </a:solidFill>
            <a:ln w="12700" cap="sq">
              <a:solidFill>
                <a:schemeClr val="tx1"/>
              </a:solidFill>
              <a:miter lim="800000"/>
              <a:headEnd type="none" w="sm" len="sm"/>
              <a:tailEnd type="none" w="sm" len="sm"/>
            </a:ln>
          </p:spPr>
          <p:txBody>
            <a:bodyPr wrap="none" anchor="ctr"/>
            <a:lstStyle/>
            <a:p>
              <a:endParaRPr lang="en-SG"/>
            </a:p>
          </p:txBody>
        </p:sp>
      </p:grpSp>
      <p:sp>
        <p:nvSpPr>
          <p:cNvPr id="63500" name="AutoShape 16"/>
          <p:cNvSpPr>
            <a:spLocks noChangeArrowheads="1"/>
          </p:cNvSpPr>
          <p:nvPr/>
        </p:nvSpPr>
        <p:spPr bwMode="auto">
          <a:xfrm>
            <a:off x="5029200" y="5638800"/>
            <a:ext cx="762000" cy="228600"/>
          </a:xfrm>
          <a:prstGeom prst="roundRect">
            <a:avLst>
              <a:gd name="adj" fmla="val 16667"/>
            </a:avLst>
          </a:prstGeom>
          <a:solidFill>
            <a:srgbClr val="CCFFCC"/>
          </a:solidFill>
          <a:ln w="12700" cap="sq">
            <a:solidFill>
              <a:schemeClr val="tx1"/>
            </a:solidFill>
            <a:round/>
            <a:headEnd type="none" w="sm" len="sm"/>
            <a:tailEnd type="none" w="sm" len="sm"/>
          </a:ln>
        </p:spPr>
        <p:txBody>
          <a:bodyPr wrap="none" anchor="ctr"/>
          <a:lstStyle/>
          <a:p>
            <a:endParaRPr lang="en-SG"/>
          </a:p>
        </p:txBody>
      </p:sp>
      <p:sp>
        <p:nvSpPr>
          <p:cNvPr id="474129" name="AutoShape 17"/>
          <p:cNvSpPr>
            <a:spLocks noChangeArrowheads="1"/>
          </p:cNvSpPr>
          <p:nvPr/>
        </p:nvSpPr>
        <p:spPr bwMode="auto">
          <a:xfrm>
            <a:off x="5181600" y="5410200"/>
            <a:ext cx="457200" cy="228600"/>
          </a:xfrm>
          <a:prstGeom prst="roundRect">
            <a:avLst>
              <a:gd name="adj" fmla="val 16667"/>
            </a:avLst>
          </a:prstGeom>
          <a:solidFill>
            <a:srgbClr val="CC99FF"/>
          </a:solidFill>
          <a:ln w="12700" cap="sq">
            <a:solidFill>
              <a:schemeClr val="tx1"/>
            </a:solidFill>
            <a:round/>
            <a:headEnd type="none" w="sm" len="sm"/>
            <a:tailEnd type="none" w="sm" len="sm"/>
          </a:ln>
        </p:spPr>
        <p:txBody>
          <a:bodyPr wrap="none" anchor="ctr"/>
          <a:lstStyle/>
          <a:p>
            <a:endParaRPr lang="en-SG"/>
          </a:p>
        </p:txBody>
      </p:sp>
      <p:sp>
        <p:nvSpPr>
          <p:cNvPr id="63502" name="AutoShape 18"/>
          <p:cNvSpPr>
            <a:spLocks noChangeArrowheads="1"/>
          </p:cNvSpPr>
          <p:nvPr/>
        </p:nvSpPr>
        <p:spPr bwMode="auto">
          <a:xfrm>
            <a:off x="6553200" y="5638800"/>
            <a:ext cx="1066800" cy="228600"/>
          </a:xfrm>
          <a:prstGeom prst="roundRect">
            <a:avLst>
              <a:gd name="adj" fmla="val 16667"/>
            </a:avLst>
          </a:prstGeom>
          <a:solidFill>
            <a:srgbClr val="FFCC99"/>
          </a:solidFill>
          <a:ln w="12700" cap="sq">
            <a:solidFill>
              <a:schemeClr val="tx1"/>
            </a:solidFill>
            <a:round/>
            <a:headEnd type="none" w="sm" len="sm"/>
            <a:tailEnd type="none" w="sm" len="sm"/>
          </a:ln>
        </p:spPr>
        <p:txBody>
          <a:bodyPr wrap="none" anchor="ctr"/>
          <a:lstStyle/>
          <a:p>
            <a:endParaRPr lang="en-SG"/>
          </a:p>
        </p:txBody>
      </p:sp>
      <p:sp>
        <p:nvSpPr>
          <p:cNvPr id="22" name="Footer Placeholder 6"/>
          <p:cNvSpPr>
            <a:spLocks noGrp="1"/>
          </p:cNvSpPr>
          <p:nvPr>
            <p:ph type="ftr" sz="quarter" idx="10"/>
          </p:nvPr>
        </p:nvSpPr>
        <p:spPr>
          <a:xfrm>
            <a:off x="457200" y="6248400"/>
            <a:ext cx="2895600" cy="457200"/>
          </a:xfrm>
          <a:noFill/>
        </p:spPr>
        <p:txBody>
          <a:bodyPr/>
          <a:lstStyle/>
          <a:p>
            <a:pPr algn="l"/>
            <a:r>
              <a:rPr lang="en-US" sz="1000" dirty="0" smtClean="0">
                <a:latin typeface="Arial" pitchFamily="34" charset="0"/>
                <a:cs typeface="Arial" pitchFamily="34" charset="0"/>
              </a:rPr>
              <a:t>CS1010 (AY2012/3 Semester 1)</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0" presetClass="path" presetSubtype="0" accel="50000" decel="50000" fill="hold" grpId="0" nodeType="afterEffect">
                                  <p:stCondLst>
                                    <p:cond delay="0"/>
                                  </p:stCondLst>
                                  <p:childTnLst>
                                    <p:animMotion origin="layout" path="M -0.00035 -0.00069 L -0.00035 -0.18154 L -0.19914 -0.18154 L -0.19914 0.03238 " pathEditMode="relative" ptsTypes="AAAA">
                                      <p:cBhvr>
                                        <p:cTn id="6" dur="1000" fill="hold"/>
                                        <p:tgtEl>
                                          <p:spTgt spid="474129"/>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4129" grpId="0" animBg="1"/>
    </p:bld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Number Placeholder 4"/>
          <p:cNvSpPr>
            <a:spLocks noGrp="1"/>
          </p:cNvSpPr>
          <p:nvPr>
            <p:ph type="sldNum" sz="quarter" idx="11"/>
          </p:nvPr>
        </p:nvSpPr>
        <p:spPr>
          <a:noFill/>
        </p:spPr>
        <p:txBody>
          <a:bodyPr/>
          <a:lstStyle/>
          <a:p>
            <a:r>
              <a:rPr lang="en-US" dirty="0" smtClean="0">
                <a:latin typeface="Arial" pitchFamily="34" charset="0"/>
                <a:cs typeface="Arial" pitchFamily="34" charset="0"/>
              </a:rPr>
              <a:t>Week11 - </a:t>
            </a:r>
            <a:fld id="{327C975D-A95B-4D3E-BB35-6CD4400B3BB5}" type="slidenum">
              <a:rPr lang="en-US" smtClean="0">
                <a:latin typeface="Arial" pitchFamily="34" charset="0"/>
                <a:cs typeface="Arial" pitchFamily="34" charset="0"/>
              </a:rPr>
              <a:pPr/>
              <a:t>66</a:t>
            </a:fld>
            <a:endParaRPr lang="en-US" dirty="0" smtClean="0">
              <a:latin typeface="Arial" pitchFamily="34" charset="0"/>
              <a:cs typeface="Arial" pitchFamily="34" charset="0"/>
            </a:endParaRPr>
          </a:p>
        </p:txBody>
      </p:sp>
      <p:sp>
        <p:nvSpPr>
          <p:cNvPr id="64516" name="Rectangle 2"/>
          <p:cNvSpPr>
            <a:spLocks noGrp="1" noChangeArrowheads="1"/>
          </p:cNvSpPr>
          <p:nvPr>
            <p:ph type="title"/>
          </p:nvPr>
        </p:nvSpPr>
        <p:spPr>
          <a:xfrm>
            <a:off x="533400" y="457200"/>
            <a:ext cx="8153400" cy="685800"/>
          </a:xfrm>
        </p:spPr>
        <p:txBody>
          <a:bodyPr/>
          <a:lstStyle/>
          <a:p>
            <a:r>
              <a:rPr lang="en-US" sz="4000" dirty="0" smtClean="0">
                <a:solidFill>
                  <a:srgbClr val="9933FF"/>
                </a:solidFill>
                <a:latin typeface="Garamond" pitchFamily="18" charset="0"/>
              </a:rPr>
              <a:t>11. Towers of Hanoi (9/16)</a:t>
            </a:r>
            <a:endParaRPr lang="en-GB" dirty="0" smtClean="0">
              <a:solidFill>
                <a:srgbClr val="0000FF"/>
              </a:solidFill>
            </a:endParaRPr>
          </a:p>
        </p:txBody>
      </p:sp>
      <p:sp>
        <p:nvSpPr>
          <p:cNvPr id="64517" name="Rectangle 3"/>
          <p:cNvSpPr>
            <a:spLocks noChangeArrowheads="1"/>
          </p:cNvSpPr>
          <p:nvPr/>
        </p:nvSpPr>
        <p:spPr bwMode="auto">
          <a:xfrm>
            <a:off x="762000" y="1295400"/>
            <a:ext cx="8001000" cy="5029200"/>
          </a:xfrm>
          <a:prstGeom prst="rect">
            <a:avLst/>
          </a:prstGeom>
          <a:noFill/>
          <a:ln w="9525">
            <a:noFill/>
            <a:miter lim="800000"/>
            <a:headEnd/>
            <a:tailEnd/>
          </a:ln>
        </p:spPr>
        <p:txBody>
          <a:bodyPr/>
          <a:lstStyle/>
          <a:p>
            <a:pPr marL="342900" indent="-342900" algn="just">
              <a:spcBef>
                <a:spcPct val="20000"/>
              </a:spcBef>
              <a:spcAft>
                <a:spcPct val="10000"/>
              </a:spcAft>
              <a:buClr>
                <a:schemeClr val="bg2"/>
              </a:buClr>
              <a:buSzPct val="75000"/>
              <a:buFont typeface="Wingdings" pitchFamily="2" charset="2"/>
              <a:buChar char="n"/>
            </a:pPr>
            <a:r>
              <a:rPr lang="en-US" sz="2400">
                <a:solidFill>
                  <a:srgbClr val="0000FF"/>
                </a:solidFill>
              </a:rPr>
              <a:t>Example: A tower with 3 disks.</a:t>
            </a:r>
          </a:p>
          <a:p>
            <a:pPr marL="742950" lvl="1" indent="-285750" algn="just">
              <a:spcBef>
                <a:spcPct val="10000"/>
              </a:spcBef>
              <a:buClr>
                <a:schemeClr val="accent2"/>
              </a:buClr>
              <a:buSzPct val="80000"/>
              <a:buFont typeface="Wingdings" pitchFamily="2" charset="2"/>
              <a:buNone/>
            </a:pPr>
            <a:r>
              <a:rPr lang="en-US" sz="2000"/>
              <a:t>	Move disk from A to C</a:t>
            </a:r>
          </a:p>
          <a:p>
            <a:pPr marL="742950" lvl="1" indent="-285750" algn="just">
              <a:spcBef>
                <a:spcPct val="10000"/>
              </a:spcBef>
              <a:buClr>
                <a:schemeClr val="accent2"/>
              </a:buClr>
              <a:buSzPct val="80000"/>
              <a:buFont typeface="Wingdings" pitchFamily="2" charset="2"/>
              <a:buNone/>
            </a:pPr>
            <a:r>
              <a:rPr lang="en-US" sz="2000" b="1">
                <a:solidFill>
                  <a:srgbClr val="990033"/>
                </a:solidFill>
              </a:rPr>
              <a:t>	</a:t>
            </a:r>
            <a:r>
              <a:rPr lang="en-US" sz="2000"/>
              <a:t>Move disk from A to B</a:t>
            </a:r>
          </a:p>
          <a:p>
            <a:pPr marL="742950" lvl="1" indent="-285750" algn="just">
              <a:spcBef>
                <a:spcPct val="10000"/>
              </a:spcBef>
              <a:buClr>
                <a:schemeClr val="accent2"/>
              </a:buClr>
              <a:buSzPct val="80000"/>
              <a:buFont typeface="Wingdings" pitchFamily="2" charset="2"/>
              <a:buNone/>
            </a:pPr>
            <a:r>
              <a:rPr lang="en-US" sz="2000" b="1"/>
              <a:t>	</a:t>
            </a:r>
            <a:r>
              <a:rPr lang="en-US" sz="2000"/>
              <a:t>Move disk from C to B</a:t>
            </a:r>
          </a:p>
          <a:p>
            <a:pPr marL="742950" lvl="1" indent="-285750" algn="just">
              <a:spcBef>
                <a:spcPct val="10000"/>
              </a:spcBef>
              <a:buClr>
                <a:schemeClr val="accent2"/>
              </a:buClr>
              <a:buSzPct val="80000"/>
              <a:buFont typeface="Wingdings" pitchFamily="2" charset="2"/>
              <a:buNone/>
            </a:pPr>
            <a:r>
              <a:rPr lang="en-US" sz="2000"/>
              <a:t>	Move disk from A to C</a:t>
            </a:r>
          </a:p>
          <a:p>
            <a:pPr marL="742950" lvl="1" indent="-285750" algn="just">
              <a:spcBef>
                <a:spcPct val="10000"/>
              </a:spcBef>
              <a:buClr>
                <a:schemeClr val="accent2"/>
              </a:buClr>
              <a:buSzPct val="80000"/>
              <a:buFont typeface="Wingdings" pitchFamily="2" charset="2"/>
              <a:buNone/>
            </a:pPr>
            <a:r>
              <a:rPr lang="en-US" sz="2000" b="1">
                <a:solidFill>
                  <a:srgbClr val="990033"/>
                </a:solidFill>
              </a:rPr>
              <a:t>	</a:t>
            </a:r>
            <a:r>
              <a:rPr lang="en-US" sz="2000"/>
              <a:t>Move disk from B to A</a:t>
            </a:r>
          </a:p>
          <a:p>
            <a:pPr marL="742950" lvl="1" indent="-285750" algn="just">
              <a:spcBef>
                <a:spcPct val="10000"/>
              </a:spcBef>
              <a:buClr>
                <a:schemeClr val="accent2"/>
              </a:buClr>
              <a:buSzPct val="80000"/>
              <a:buFont typeface="Wingdings" pitchFamily="2" charset="2"/>
              <a:buNone/>
            </a:pPr>
            <a:r>
              <a:rPr lang="en-US" sz="2000" b="1">
                <a:solidFill>
                  <a:srgbClr val="990033"/>
                </a:solidFill>
              </a:rPr>
              <a:t>	Move disk from B to C</a:t>
            </a:r>
          </a:p>
          <a:p>
            <a:pPr marL="742950" lvl="1" indent="-285750" algn="just">
              <a:spcBef>
                <a:spcPct val="10000"/>
              </a:spcBef>
              <a:buClr>
                <a:schemeClr val="accent2"/>
              </a:buClr>
              <a:buSzPct val="80000"/>
              <a:buFont typeface="Wingdings" pitchFamily="2" charset="2"/>
              <a:buNone/>
            </a:pPr>
            <a:r>
              <a:rPr lang="en-US" sz="2000"/>
              <a:t>	Move disk from A to C</a:t>
            </a:r>
          </a:p>
        </p:txBody>
      </p:sp>
      <p:grpSp>
        <p:nvGrpSpPr>
          <p:cNvPr id="64518" name="Group 4"/>
          <p:cNvGrpSpPr>
            <a:grpSpLocks/>
          </p:cNvGrpSpPr>
          <p:nvPr/>
        </p:nvGrpSpPr>
        <p:grpSpPr bwMode="auto">
          <a:xfrm>
            <a:off x="2895600" y="4495800"/>
            <a:ext cx="1371600" cy="1524000"/>
            <a:chOff x="1728" y="2736"/>
            <a:chExt cx="864" cy="960"/>
          </a:xfrm>
        </p:grpSpPr>
        <p:sp>
          <p:nvSpPr>
            <p:cNvPr id="64531" name="Rectangle 5"/>
            <p:cNvSpPr>
              <a:spLocks noChangeArrowheads="1"/>
            </p:cNvSpPr>
            <p:nvPr/>
          </p:nvSpPr>
          <p:spPr bwMode="auto">
            <a:xfrm>
              <a:off x="1728" y="3600"/>
              <a:ext cx="864" cy="96"/>
            </a:xfrm>
            <a:prstGeom prst="rect">
              <a:avLst/>
            </a:prstGeom>
            <a:solidFill>
              <a:schemeClr val="accent1"/>
            </a:solidFill>
            <a:ln w="12700" cap="sq">
              <a:solidFill>
                <a:schemeClr val="tx1"/>
              </a:solidFill>
              <a:miter lim="800000"/>
              <a:headEnd type="none" w="sm" len="sm"/>
              <a:tailEnd type="none" w="sm" len="sm"/>
            </a:ln>
          </p:spPr>
          <p:txBody>
            <a:bodyPr wrap="none" anchor="ctr"/>
            <a:lstStyle/>
            <a:p>
              <a:endParaRPr lang="en-SG"/>
            </a:p>
          </p:txBody>
        </p:sp>
        <p:sp>
          <p:nvSpPr>
            <p:cNvPr id="64532" name="Rectangle 6"/>
            <p:cNvSpPr>
              <a:spLocks noChangeArrowheads="1"/>
            </p:cNvSpPr>
            <p:nvPr/>
          </p:nvSpPr>
          <p:spPr bwMode="auto">
            <a:xfrm>
              <a:off x="2112" y="2736"/>
              <a:ext cx="96" cy="864"/>
            </a:xfrm>
            <a:prstGeom prst="rect">
              <a:avLst/>
            </a:prstGeom>
            <a:solidFill>
              <a:schemeClr val="accent1"/>
            </a:solidFill>
            <a:ln w="12700" cap="sq">
              <a:solidFill>
                <a:schemeClr val="tx1"/>
              </a:solidFill>
              <a:miter lim="800000"/>
              <a:headEnd type="none" w="sm" len="sm"/>
              <a:tailEnd type="none" w="sm" len="sm"/>
            </a:ln>
          </p:spPr>
          <p:txBody>
            <a:bodyPr wrap="none" anchor="ctr"/>
            <a:lstStyle/>
            <a:p>
              <a:endParaRPr lang="en-SG"/>
            </a:p>
          </p:txBody>
        </p:sp>
      </p:grpSp>
      <p:sp>
        <p:nvSpPr>
          <p:cNvPr id="64519" name="Text Box 7"/>
          <p:cNvSpPr txBox="1">
            <a:spLocks noChangeArrowheads="1"/>
          </p:cNvSpPr>
          <p:nvPr/>
        </p:nvSpPr>
        <p:spPr bwMode="auto">
          <a:xfrm>
            <a:off x="3352800" y="6019800"/>
            <a:ext cx="457200" cy="457200"/>
          </a:xfrm>
          <a:prstGeom prst="rect">
            <a:avLst/>
          </a:prstGeom>
          <a:noFill/>
          <a:ln w="12700" cap="sq">
            <a:noFill/>
            <a:miter lim="800000"/>
            <a:headEnd type="none" w="sm" len="sm"/>
            <a:tailEnd type="none" w="sm" len="sm"/>
          </a:ln>
        </p:spPr>
        <p:txBody>
          <a:bodyPr>
            <a:spAutoFit/>
          </a:bodyPr>
          <a:lstStyle/>
          <a:p>
            <a:pPr algn="ctr">
              <a:spcBef>
                <a:spcPct val="50000"/>
              </a:spcBef>
            </a:pPr>
            <a:r>
              <a:rPr lang="en-US" sz="2400" b="1"/>
              <a:t>A</a:t>
            </a:r>
          </a:p>
        </p:txBody>
      </p:sp>
      <p:sp>
        <p:nvSpPr>
          <p:cNvPr id="64520" name="Rectangle 8"/>
          <p:cNvSpPr>
            <a:spLocks noChangeArrowheads="1"/>
          </p:cNvSpPr>
          <p:nvPr/>
        </p:nvSpPr>
        <p:spPr bwMode="auto">
          <a:xfrm>
            <a:off x="5257800" y="6019800"/>
            <a:ext cx="404813" cy="457200"/>
          </a:xfrm>
          <a:prstGeom prst="rect">
            <a:avLst/>
          </a:prstGeom>
          <a:noFill/>
          <a:ln w="12700" cap="sq">
            <a:noFill/>
            <a:miter lim="800000"/>
            <a:headEnd type="none" w="sm" len="sm"/>
            <a:tailEnd type="none" w="sm" len="sm"/>
          </a:ln>
        </p:spPr>
        <p:txBody>
          <a:bodyPr wrap="none">
            <a:spAutoFit/>
          </a:bodyPr>
          <a:lstStyle/>
          <a:p>
            <a:pPr>
              <a:spcBef>
                <a:spcPct val="50000"/>
              </a:spcBef>
            </a:pPr>
            <a:r>
              <a:rPr lang="en-US" sz="2400" b="1"/>
              <a:t>B</a:t>
            </a:r>
          </a:p>
        </p:txBody>
      </p:sp>
      <p:sp>
        <p:nvSpPr>
          <p:cNvPr id="64521" name="Rectangle 9"/>
          <p:cNvSpPr>
            <a:spLocks noChangeArrowheads="1"/>
          </p:cNvSpPr>
          <p:nvPr/>
        </p:nvSpPr>
        <p:spPr bwMode="auto">
          <a:xfrm>
            <a:off x="6934200" y="6019800"/>
            <a:ext cx="381000" cy="457200"/>
          </a:xfrm>
          <a:prstGeom prst="rect">
            <a:avLst/>
          </a:prstGeom>
          <a:noFill/>
          <a:ln w="12700" cap="sq">
            <a:noFill/>
            <a:miter lim="800000"/>
            <a:headEnd type="none" w="sm" len="sm"/>
            <a:tailEnd type="none" w="sm" len="sm"/>
          </a:ln>
        </p:spPr>
        <p:txBody>
          <a:bodyPr>
            <a:spAutoFit/>
          </a:bodyPr>
          <a:lstStyle/>
          <a:p>
            <a:pPr>
              <a:spcBef>
                <a:spcPct val="50000"/>
              </a:spcBef>
            </a:pPr>
            <a:r>
              <a:rPr lang="en-US" sz="2400" b="1"/>
              <a:t>C</a:t>
            </a:r>
          </a:p>
        </p:txBody>
      </p:sp>
      <p:grpSp>
        <p:nvGrpSpPr>
          <p:cNvPr id="64522" name="Group 10"/>
          <p:cNvGrpSpPr>
            <a:grpSpLocks/>
          </p:cNvGrpSpPr>
          <p:nvPr/>
        </p:nvGrpSpPr>
        <p:grpSpPr bwMode="auto">
          <a:xfrm>
            <a:off x="4724400" y="4495800"/>
            <a:ext cx="1371600" cy="1524000"/>
            <a:chOff x="1728" y="2736"/>
            <a:chExt cx="864" cy="960"/>
          </a:xfrm>
        </p:grpSpPr>
        <p:sp>
          <p:nvSpPr>
            <p:cNvPr id="64529" name="Rectangle 11"/>
            <p:cNvSpPr>
              <a:spLocks noChangeArrowheads="1"/>
            </p:cNvSpPr>
            <p:nvPr/>
          </p:nvSpPr>
          <p:spPr bwMode="auto">
            <a:xfrm>
              <a:off x="1728" y="3600"/>
              <a:ext cx="864" cy="96"/>
            </a:xfrm>
            <a:prstGeom prst="rect">
              <a:avLst/>
            </a:prstGeom>
            <a:solidFill>
              <a:schemeClr val="accent1"/>
            </a:solidFill>
            <a:ln w="12700" cap="sq">
              <a:solidFill>
                <a:schemeClr val="tx1"/>
              </a:solidFill>
              <a:miter lim="800000"/>
              <a:headEnd type="none" w="sm" len="sm"/>
              <a:tailEnd type="none" w="sm" len="sm"/>
            </a:ln>
          </p:spPr>
          <p:txBody>
            <a:bodyPr wrap="none" anchor="ctr"/>
            <a:lstStyle/>
            <a:p>
              <a:endParaRPr lang="en-SG"/>
            </a:p>
          </p:txBody>
        </p:sp>
        <p:sp>
          <p:nvSpPr>
            <p:cNvPr id="64530" name="Rectangle 12"/>
            <p:cNvSpPr>
              <a:spLocks noChangeArrowheads="1"/>
            </p:cNvSpPr>
            <p:nvPr/>
          </p:nvSpPr>
          <p:spPr bwMode="auto">
            <a:xfrm>
              <a:off x="2112" y="2736"/>
              <a:ext cx="96" cy="864"/>
            </a:xfrm>
            <a:prstGeom prst="rect">
              <a:avLst/>
            </a:prstGeom>
            <a:solidFill>
              <a:schemeClr val="accent1"/>
            </a:solidFill>
            <a:ln w="12700" cap="sq">
              <a:solidFill>
                <a:schemeClr val="tx1"/>
              </a:solidFill>
              <a:miter lim="800000"/>
              <a:headEnd type="none" w="sm" len="sm"/>
              <a:tailEnd type="none" w="sm" len="sm"/>
            </a:ln>
          </p:spPr>
          <p:txBody>
            <a:bodyPr wrap="none" anchor="ctr"/>
            <a:lstStyle/>
            <a:p>
              <a:endParaRPr lang="en-SG"/>
            </a:p>
          </p:txBody>
        </p:sp>
      </p:grpSp>
      <p:grpSp>
        <p:nvGrpSpPr>
          <p:cNvPr id="64523" name="Group 13"/>
          <p:cNvGrpSpPr>
            <a:grpSpLocks/>
          </p:cNvGrpSpPr>
          <p:nvPr/>
        </p:nvGrpSpPr>
        <p:grpSpPr bwMode="auto">
          <a:xfrm>
            <a:off x="6400800" y="4495800"/>
            <a:ext cx="1371600" cy="1524000"/>
            <a:chOff x="1728" y="2736"/>
            <a:chExt cx="864" cy="960"/>
          </a:xfrm>
        </p:grpSpPr>
        <p:sp>
          <p:nvSpPr>
            <p:cNvPr id="64527" name="Rectangle 14"/>
            <p:cNvSpPr>
              <a:spLocks noChangeArrowheads="1"/>
            </p:cNvSpPr>
            <p:nvPr/>
          </p:nvSpPr>
          <p:spPr bwMode="auto">
            <a:xfrm>
              <a:off x="1728" y="3600"/>
              <a:ext cx="864" cy="96"/>
            </a:xfrm>
            <a:prstGeom prst="rect">
              <a:avLst/>
            </a:prstGeom>
            <a:solidFill>
              <a:schemeClr val="accent1"/>
            </a:solidFill>
            <a:ln w="12700" cap="sq">
              <a:solidFill>
                <a:schemeClr val="tx1"/>
              </a:solidFill>
              <a:miter lim="800000"/>
              <a:headEnd type="none" w="sm" len="sm"/>
              <a:tailEnd type="none" w="sm" len="sm"/>
            </a:ln>
          </p:spPr>
          <p:txBody>
            <a:bodyPr wrap="none" anchor="ctr"/>
            <a:lstStyle/>
            <a:p>
              <a:endParaRPr lang="en-SG"/>
            </a:p>
          </p:txBody>
        </p:sp>
        <p:sp>
          <p:nvSpPr>
            <p:cNvPr id="64528" name="Rectangle 15"/>
            <p:cNvSpPr>
              <a:spLocks noChangeArrowheads="1"/>
            </p:cNvSpPr>
            <p:nvPr/>
          </p:nvSpPr>
          <p:spPr bwMode="auto">
            <a:xfrm>
              <a:off x="2112" y="2736"/>
              <a:ext cx="96" cy="864"/>
            </a:xfrm>
            <a:prstGeom prst="rect">
              <a:avLst/>
            </a:prstGeom>
            <a:solidFill>
              <a:schemeClr val="accent1"/>
            </a:solidFill>
            <a:ln w="12700" cap="sq">
              <a:solidFill>
                <a:schemeClr val="tx1"/>
              </a:solidFill>
              <a:miter lim="800000"/>
              <a:headEnd type="none" w="sm" len="sm"/>
              <a:tailEnd type="none" w="sm" len="sm"/>
            </a:ln>
          </p:spPr>
          <p:txBody>
            <a:bodyPr wrap="none" anchor="ctr"/>
            <a:lstStyle/>
            <a:p>
              <a:endParaRPr lang="en-SG"/>
            </a:p>
          </p:txBody>
        </p:sp>
      </p:grpSp>
      <p:sp>
        <p:nvSpPr>
          <p:cNvPr id="475152" name="AutoShape 16"/>
          <p:cNvSpPr>
            <a:spLocks noChangeArrowheads="1"/>
          </p:cNvSpPr>
          <p:nvPr/>
        </p:nvSpPr>
        <p:spPr bwMode="auto">
          <a:xfrm>
            <a:off x="5029200" y="5638800"/>
            <a:ext cx="762000" cy="228600"/>
          </a:xfrm>
          <a:prstGeom prst="roundRect">
            <a:avLst>
              <a:gd name="adj" fmla="val 16667"/>
            </a:avLst>
          </a:prstGeom>
          <a:solidFill>
            <a:srgbClr val="CCFFCC"/>
          </a:solidFill>
          <a:ln w="12700" cap="sq">
            <a:solidFill>
              <a:schemeClr val="tx1"/>
            </a:solidFill>
            <a:round/>
            <a:headEnd type="none" w="sm" len="sm"/>
            <a:tailEnd type="none" w="sm" len="sm"/>
          </a:ln>
        </p:spPr>
        <p:txBody>
          <a:bodyPr wrap="none" anchor="ctr"/>
          <a:lstStyle/>
          <a:p>
            <a:endParaRPr lang="en-SG"/>
          </a:p>
        </p:txBody>
      </p:sp>
      <p:sp>
        <p:nvSpPr>
          <p:cNvPr id="64525" name="AutoShape 17"/>
          <p:cNvSpPr>
            <a:spLocks noChangeArrowheads="1"/>
          </p:cNvSpPr>
          <p:nvPr/>
        </p:nvSpPr>
        <p:spPr bwMode="auto">
          <a:xfrm>
            <a:off x="3352800" y="5638800"/>
            <a:ext cx="457200" cy="228600"/>
          </a:xfrm>
          <a:prstGeom prst="roundRect">
            <a:avLst>
              <a:gd name="adj" fmla="val 16667"/>
            </a:avLst>
          </a:prstGeom>
          <a:solidFill>
            <a:srgbClr val="CC99FF"/>
          </a:solidFill>
          <a:ln w="12700" cap="sq">
            <a:solidFill>
              <a:schemeClr val="tx1"/>
            </a:solidFill>
            <a:round/>
            <a:headEnd type="none" w="sm" len="sm"/>
            <a:tailEnd type="none" w="sm" len="sm"/>
          </a:ln>
        </p:spPr>
        <p:txBody>
          <a:bodyPr wrap="none" anchor="ctr"/>
          <a:lstStyle/>
          <a:p>
            <a:endParaRPr lang="en-SG"/>
          </a:p>
        </p:txBody>
      </p:sp>
      <p:sp>
        <p:nvSpPr>
          <p:cNvPr id="64526" name="AutoShape 18"/>
          <p:cNvSpPr>
            <a:spLocks noChangeArrowheads="1"/>
          </p:cNvSpPr>
          <p:nvPr/>
        </p:nvSpPr>
        <p:spPr bwMode="auto">
          <a:xfrm>
            <a:off x="6553200" y="5638800"/>
            <a:ext cx="1066800" cy="228600"/>
          </a:xfrm>
          <a:prstGeom prst="roundRect">
            <a:avLst>
              <a:gd name="adj" fmla="val 16667"/>
            </a:avLst>
          </a:prstGeom>
          <a:solidFill>
            <a:srgbClr val="FFCC99"/>
          </a:solidFill>
          <a:ln w="12700" cap="sq">
            <a:solidFill>
              <a:schemeClr val="tx1"/>
            </a:solidFill>
            <a:round/>
            <a:headEnd type="none" w="sm" len="sm"/>
            <a:tailEnd type="none" w="sm" len="sm"/>
          </a:ln>
        </p:spPr>
        <p:txBody>
          <a:bodyPr wrap="none" anchor="ctr"/>
          <a:lstStyle/>
          <a:p>
            <a:endParaRPr lang="en-SG"/>
          </a:p>
        </p:txBody>
      </p:sp>
      <p:sp>
        <p:nvSpPr>
          <p:cNvPr id="22" name="Footer Placeholder 6"/>
          <p:cNvSpPr>
            <a:spLocks noGrp="1"/>
          </p:cNvSpPr>
          <p:nvPr>
            <p:ph type="ftr" sz="quarter" idx="10"/>
          </p:nvPr>
        </p:nvSpPr>
        <p:spPr>
          <a:xfrm>
            <a:off x="457200" y="6248400"/>
            <a:ext cx="2895600" cy="457200"/>
          </a:xfrm>
          <a:noFill/>
        </p:spPr>
        <p:txBody>
          <a:bodyPr/>
          <a:lstStyle/>
          <a:p>
            <a:pPr algn="l"/>
            <a:r>
              <a:rPr lang="en-US" sz="1000" dirty="0" smtClean="0">
                <a:latin typeface="Arial" pitchFamily="34" charset="0"/>
                <a:cs typeface="Arial" pitchFamily="34" charset="0"/>
              </a:rPr>
              <a:t>CS1010 (AY2012/3 Semester 1)</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0" presetClass="path" presetSubtype="0" accel="50000" decel="50000" fill="hold" grpId="0" nodeType="afterEffect">
                                  <p:stCondLst>
                                    <p:cond delay="0"/>
                                  </p:stCondLst>
                                  <p:childTnLst>
                                    <p:animMotion origin="layout" path="M 3.33333E-6 -0.00162 L 3.33333E-6 -0.21207 L 0.1842 -0.21207 L 0.1842 -0.03261 " pathEditMode="relative" rAng="0" ptsTypes="AAAA">
                                      <p:cBhvr>
                                        <p:cTn id="6" dur="1000" fill="hold"/>
                                        <p:tgtEl>
                                          <p:spTgt spid="475152"/>
                                        </p:tgtEl>
                                        <p:attrNameLst>
                                          <p:attrName>ppt_x</p:attrName>
                                          <p:attrName>ppt_y</p:attrName>
                                        </p:attrNameLst>
                                      </p:cBhvr>
                                      <p:rCtr x="9200" y="-1050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5152" grpId="0" animBg="1"/>
    </p:bld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Number Placeholder 4"/>
          <p:cNvSpPr>
            <a:spLocks noGrp="1"/>
          </p:cNvSpPr>
          <p:nvPr>
            <p:ph type="sldNum" sz="quarter" idx="11"/>
          </p:nvPr>
        </p:nvSpPr>
        <p:spPr>
          <a:noFill/>
        </p:spPr>
        <p:txBody>
          <a:bodyPr/>
          <a:lstStyle/>
          <a:p>
            <a:r>
              <a:rPr lang="en-US" dirty="0" smtClean="0">
                <a:latin typeface="Arial" pitchFamily="34" charset="0"/>
                <a:cs typeface="Arial" pitchFamily="34" charset="0"/>
              </a:rPr>
              <a:t>Week11 - </a:t>
            </a:r>
            <a:fld id="{0EDEE79D-47B7-405D-8D1C-0A855D3A3032}" type="slidenum">
              <a:rPr lang="en-US" smtClean="0">
                <a:latin typeface="Arial" pitchFamily="34" charset="0"/>
                <a:cs typeface="Arial" pitchFamily="34" charset="0"/>
              </a:rPr>
              <a:pPr/>
              <a:t>67</a:t>
            </a:fld>
            <a:endParaRPr lang="en-US" dirty="0" smtClean="0">
              <a:latin typeface="Arial" pitchFamily="34" charset="0"/>
              <a:cs typeface="Arial" pitchFamily="34" charset="0"/>
            </a:endParaRPr>
          </a:p>
        </p:txBody>
      </p:sp>
      <p:sp>
        <p:nvSpPr>
          <p:cNvPr id="65540" name="Rectangle 2"/>
          <p:cNvSpPr>
            <a:spLocks noGrp="1" noChangeArrowheads="1"/>
          </p:cNvSpPr>
          <p:nvPr>
            <p:ph type="title"/>
          </p:nvPr>
        </p:nvSpPr>
        <p:spPr>
          <a:xfrm>
            <a:off x="533400" y="457200"/>
            <a:ext cx="8153400" cy="685800"/>
          </a:xfrm>
        </p:spPr>
        <p:txBody>
          <a:bodyPr/>
          <a:lstStyle/>
          <a:p>
            <a:r>
              <a:rPr lang="en-US" sz="4000" dirty="0" smtClean="0">
                <a:solidFill>
                  <a:srgbClr val="9933FF"/>
                </a:solidFill>
                <a:latin typeface="Garamond" pitchFamily="18" charset="0"/>
              </a:rPr>
              <a:t>11. Towers of Hanoi (10/16)</a:t>
            </a:r>
            <a:endParaRPr lang="en-GB" dirty="0" smtClean="0">
              <a:solidFill>
                <a:srgbClr val="0000FF"/>
              </a:solidFill>
            </a:endParaRPr>
          </a:p>
        </p:txBody>
      </p:sp>
      <p:sp>
        <p:nvSpPr>
          <p:cNvPr id="65541" name="Rectangle 3"/>
          <p:cNvSpPr>
            <a:spLocks noChangeArrowheads="1"/>
          </p:cNvSpPr>
          <p:nvPr/>
        </p:nvSpPr>
        <p:spPr bwMode="auto">
          <a:xfrm>
            <a:off x="762000" y="1295400"/>
            <a:ext cx="8001000" cy="5029200"/>
          </a:xfrm>
          <a:prstGeom prst="rect">
            <a:avLst/>
          </a:prstGeom>
          <a:noFill/>
          <a:ln w="9525">
            <a:noFill/>
            <a:miter lim="800000"/>
            <a:headEnd/>
            <a:tailEnd/>
          </a:ln>
        </p:spPr>
        <p:txBody>
          <a:bodyPr/>
          <a:lstStyle/>
          <a:p>
            <a:pPr marL="342900" indent="-342900" algn="just">
              <a:spcBef>
                <a:spcPct val="20000"/>
              </a:spcBef>
              <a:spcAft>
                <a:spcPct val="10000"/>
              </a:spcAft>
              <a:buClr>
                <a:schemeClr val="bg2"/>
              </a:buClr>
              <a:buSzPct val="75000"/>
              <a:buFont typeface="Wingdings" pitchFamily="2" charset="2"/>
              <a:buChar char="n"/>
            </a:pPr>
            <a:r>
              <a:rPr lang="en-US" sz="2400">
                <a:solidFill>
                  <a:srgbClr val="0000FF"/>
                </a:solidFill>
              </a:rPr>
              <a:t>Example: A tower with 3 disks.</a:t>
            </a:r>
          </a:p>
          <a:p>
            <a:pPr marL="742950" lvl="1" indent="-285750" algn="just">
              <a:spcBef>
                <a:spcPct val="10000"/>
              </a:spcBef>
              <a:buClr>
                <a:schemeClr val="accent2"/>
              </a:buClr>
              <a:buSzPct val="80000"/>
              <a:buFont typeface="Wingdings" pitchFamily="2" charset="2"/>
              <a:buNone/>
            </a:pPr>
            <a:r>
              <a:rPr lang="en-US" sz="2000"/>
              <a:t>	Move disk from A to C</a:t>
            </a:r>
          </a:p>
          <a:p>
            <a:pPr marL="742950" lvl="1" indent="-285750" algn="just">
              <a:spcBef>
                <a:spcPct val="10000"/>
              </a:spcBef>
              <a:buClr>
                <a:schemeClr val="accent2"/>
              </a:buClr>
              <a:buSzPct val="80000"/>
              <a:buFont typeface="Wingdings" pitchFamily="2" charset="2"/>
              <a:buNone/>
            </a:pPr>
            <a:r>
              <a:rPr lang="en-US" sz="2000" b="1">
                <a:solidFill>
                  <a:srgbClr val="990033"/>
                </a:solidFill>
              </a:rPr>
              <a:t>	</a:t>
            </a:r>
            <a:r>
              <a:rPr lang="en-US" sz="2000"/>
              <a:t>Move disk from A to B</a:t>
            </a:r>
          </a:p>
          <a:p>
            <a:pPr marL="742950" lvl="1" indent="-285750" algn="just">
              <a:spcBef>
                <a:spcPct val="10000"/>
              </a:spcBef>
              <a:buClr>
                <a:schemeClr val="accent2"/>
              </a:buClr>
              <a:buSzPct val="80000"/>
              <a:buFont typeface="Wingdings" pitchFamily="2" charset="2"/>
              <a:buNone/>
            </a:pPr>
            <a:r>
              <a:rPr lang="en-US" sz="2000" b="1"/>
              <a:t>	</a:t>
            </a:r>
            <a:r>
              <a:rPr lang="en-US" sz="2000"/>
              <a:t>Move disk from C to B</a:t>
            </a:r>
          </a:p>
          <a:p>
            <a:pPr marL="742950" lvl="1" indent="-285750" algn="just">
              <a:spcBef>
                <a:spcPct val="10000"/>
              </a:spcBef>
              <a:buClr>
                <a:schemeClr val="accent2"/>
              </a:buClr>
              <a:buSzPct val="80000"/>
              <a:buFont typeface="Wingdings" pitchFamily="2" charset="2"/>
              <a:buNone/>
            </a:pPr>
            <a:r>
              <a:rPr lang="en-US" sz="2000"/>
              <a:t>	Move disk from A to C</a:t>
            </a:r>
          </a:p>
          <a:p>
            <a:pPr marL="742950" lvl="1" indent="-285750" algn="just">
              <a:spcBef>
                <a:spcPct val="10000"/>
              </a:spcBef>
              <a:buClr>
                <a:schemeClr val="accent2"/>
              </a:buClr>
              <a:buSzPct val="80000"/>
              <a:buFont typeface="Wingdings" pitchFamily="2" charset="2"/>
              <a:buNone/>
            </a:pPr>
            <a:r>
              <a:rPr lang="en-US" sz="2000" b="1">
                <a:solidFill>
                  <a:srgbClr val="990033"/>
                </a:solidFill>
              </a:rPr>
              <a:t>	</a:t>
            </a:r>
            <a:r>
              <a:rPr lang="en-US" sz="2000"/>
              <a:t>Move disk from B to A</a:t>
            </a:r>
          </a:p>
          <a:p>
            <a:pPr marL="742950" lvl="1" indent="-285750" algn="just">
              <a:spcBef>
                <a:spcPct val="10000"/>
              </a:spcBef>
              <a:buClr>
                <a:schemeClr val="accent2"/>
              </a:buClr>
              <a:buSzPct val="80000"/>
              <a:buFont typeface="Wingdings" pitchFamily="2" charset="2"/>
              <a:buNone/>
            </a:pPr>
            <a:r>
              <a:rPr lang="en-US" sz="2000" b="1">
                <a:solidFill>
                  <a:srgbClr val="990033"/>
                </a:solidFill>
              </a:rPr>
              <a:t>	</a:t>
            </a:r>
            <a:r>
              <a:rPr lang="en-US" sz="2000"/>
              <a:t>Move disk from B to C</a:t>
            </a:r>
          </a:p>
          <a:p>
            <a:pPr marL="742950" lvl="1" indent="-285750" algn="just">
              <a:spcBef>
                <a:spcPct val="10000"/>
              </a:spcBef>
              <a:buClr>
                <a:schemeClr val="accent2"/>
              </a:buClr>
              <a:buSzPct val="80000"/>
              <a:buFont typeface="Wingdings" pitchFamily="2" charset="2"/>
              <a:buNone/>
            </a:pPr>
            <a:r>
              <a:rPr lang="en-US" sz="2000" b="1">
                <a:solidFill>
                  <a:srgbClr val="990033"/>
                </a:solidFill>
              </a:rPr>
              <a:t>	Move disk from A to C</a:t>
            </a:r>
          </a:p>
        </p:txBody>
      </p:sp>
      <p:grpSp>
        <p:nvGrpSpPr>
          <p:cNvPr id="65542" name="Group 4"/>
          <p:cNvGrpSpPr>
            <a:grpSpLocks/>
          </p:cNvGrpSpPr>
          <p:nvPr/>
        </p:nvGrpSpPr>
        <p:grpSpPr bwMode="auto">
          <a:xfrm>
            <a:off x="2895600" y="4495800"/>
            <a:ext cx="1371600" cy="1524000"/>
            <a:chOff x="1728" y="2736"/>
            <a:chExt cx="864" cy="960"/>
          </a:xfrm>
        </p:grpSpPr>
        <p:sp>
          <p:nvSpPr>
            <p:cNvPr id="65556" name="Rectangle 5"/>
            <p:cNvSpPr>
              <a:spLocks noChangeArrowheads="1"/>
            </p:cNvSpPr>
            <p:nvPr/>
          </p:nvSpPr>
          <p:spPr bwMode="auto">
            <a:xfrm>
              <a:off x="1728" y="3600"/>
              <a:ext cx="864" cy="96"/>
            </a:xfrm>
            <a:prstGeom prst="rect">
              <a:avLst/>
            </a:prstGeom>
            <a:solidFill>
              <a:schemeClr val="accent1"/>
            </a:solidFill>
            <a:ln w="12700" cap="sq">
              <a:solidFill>
                <a:schemeClr val="tx1"/>
              </a:solidFill>
              <a:miter lim="800000"/>
              <a:headEnd type="none" w="sm" len="sm"/>
              <a:tailEnd type="none" w="sm" len="sm"/>
            </a:ln>
          </p:spPr>
          <p:txBody>
            <a:bodyPr wrap="none" anchor="ctr"/>
            <a:lstStyle/>
            <a:p>
              <a:endParaRPr lang="en-SG"/>
            </a:p>
          </p:txBody>
        </p:sp>
        <p:sp>
          <p:nvSpPr>
            <p:cNvPr id="65557" name="Rectangle 6"/>
            <p:cNvSpPr>
              <a:spLocks noChangeArrowheads="1"/>
            </p:cNvSpPr>
            <p:nvPr/>
          </p:nvSpPr>
          <p:spPr bwMode="auto">
            <a:xfrm>
              <a:off x="2112" y="2736"/>
              <a:ext cx="96" cy="864"/>
            </a:xfrm>
            <a:prstGeom prst="rect">
              <a:avLst/>
            </a:prstGeom>
            <a:solidFill>
              <a:schemeClr val="accent1"/>
            </a:solidFill>
            <a:ln w="12700" cap="sq">
              <a:solidFill>
                <a:schemeClr val="tx1"/>
              </a:solidFill>
              <a:miter lim="800000"/>
              <a:headEnd type="none" w="sm" len="sm"/>
              <a:tailEnd type="none" w="sm" len="sm"/>
            </a:ln>
          </p:spPr>
          <p:txBody>
            <a:bodyPr wrap="none" anchor="ctr"/>
            <a:lstStyle/>
            <a:p>
              <a:endParaRPr lang="en-SG"/>
            </a:p>
          </p:txBody>
        </p:sp>
      </p:grpSp>
      <p:sp>
        <p:nvSpPr>
          <p:cNvPr id="65543" name="Text Box 7"/>
          <p:cNvSpPr txBox="1">
            <a:spLocks noChangeArrowheads="1"/>
          </p:cNvSpPr>
          <p:nvPr/>
        </p:nvSpPr>
        <p:spPr bwMode="auto">
          <a:xfrm>
            <a:off x="3352800" y="6019800"/>
            <a:ext cx="457200" cy="457200"/>
          </a:xfrm>
          <a:prstGeom prst="rect">
            <a:avLst/>
          </a:prstGeom>
          <a:noFill/>
          <a:ln w="12700" cap="sq">
            <a:noFill/>
            <a:miter lim="800000"/>
            <a:headEnd type="none" w="sm" len="sm"/>
            <a:tailEnd type="none" w="sm" len="sm"/>
          </a:ln>
        </p:spPr>
        <p:txBody>
          <a:bodyPr>
            <a:spAutoFit/>
          </a:bodyPr>
          <a:lstStyle/>
          <a:p>
            <a:pPr algn="ctr">
              <a:spcBef>
                <a:spcPct val="50000"/>
              </a:spcBef>
            </a:pPr>
            <a:r>
              <a:rPr lang="en-US" sz="2400" b="1"/>
              <a:t>A</a:t>
            </a:r>
          </a:p>
        </p:txBody>
      </p:sp>
      <p:sp>
        <p:nvSpPr>
          <p:cNvPr id="65544" name="Rectangle 8"/>
          <p:cNvSpPr>
            <a:spLocks noChangeArrowheads="1"/>
          </p:cNvSpPr>
          <p:nvPr/>
        </p:nvSpPr>
        <p:spPr bwMode="auto">
          <a:xfrm>
            <a:off x="5257800" y="6019800"/>
            <a:ext cx="404813" cy="457200"/>
          </a:xfrm>
          <a:prstGeom prst="rect">
            <a:avLst/>
          </a:prstGeom>
          <a:noFill/>
          <a:ln w="12700" cap="sq">
            <a:noFill/>
            <a:miter lim="800000"/>
            <a:headEnd type="none" w="sm" len="sm"/>
            <a:tailEnd type="none" w="sm" len="sm"/>
          </a:ln>
        </p:spPr>
        <p:txBody>
          <a:bodyPr wrap="none">
            <a:spAutoFit/>
          </a:bodyPr>
          <a:lstStyle/>
          <a:p>
            <a:pPr>
              <a:spcBef>
                <a:spcPct val="50000"/>
              </a:spcBef>
            </a:pPr>
            <a:r>
              <a:rPr lang="en-US" sz="2400" b="1"/>
              <a:t>B</a:t>
            </a:r>
          </a:p>
        </p:txBody>
      </p:sp>
      <p:sp>
        <p:nvSpPr>
          <p:cNvPr id="65545" name="Rectangle 9"/>
          <p:cNvSpPr>
            <a:spLocks noChangeArrowheads="1"/>
          </p:cNvSpPr>
          <p:nvPr/>
        </p:nvSpPr>
        <p:spPr bwMode="auto">
          <a:xfrm>
            <a:off x="6934200" y="6019800"/>
            <a:ext cx="381000" cy="457200"/>
          </a:xfrm>
          <a:prstGeom prst="rect">
            <a:avLst/>
          </a:prstGeom>
          <a:noFill/>
          <a:ln w="12700" cap="sq">
            <a:noFill/>
            <a:miter lim="800000"/>
            <a:headEnd type="none" w="sm" len="sm"/>
            <a:tailEnd type="none" w="sm" len="sm"/>
          </a:ln>
        </p:spPr>
        <p:txBody>
          <a:bodyPr>
            <a:spAutoFit/>
          </a:bodyPr>
          <a:lstStyle/>
          <a:p>
            <a:pPr>
              <a:spcBef>
                <a:spcPct val="50000"/>
              </a:spcBef>
            </a:pPr>
            <a:r>
              <a:rPr lang="en-US" sz="2400" b="1"/>
              <a:t>C</a:t>
            </a:r>
          </a:p>
        </p:txBody>
      </p:sp>
      <p:grpSp>
        <p:nvGrpSpPr>
          <p:cNvPr id="65546" name="Group 10"/>
          <p:cNvGrpSpPr>
            <a:grpSpLocks/>
          </p:cNvGrpSpPr>
          <p:nvPr/>
        </p:nvGrpSpPr>
        <p:grpSpPr bwMode="auto">
          <a:xfrm>
            <a:off x="4724400" y="4495800"/>
            <a:ext cx="1371600" cy="1524000"/>
            <a:chOff x="1728" y="2736"/>
            <a:chExt cx="864" cy="960"/>
          </a:xfrm>
        </p:grpSpPr>
        <p:sp>
          <p:nvSpPr>
            <p:cNvPr id="65554" name="Rectangle 11"/>
            <p:cNvSpPr>
              <a:spLocks noChangeArrowheads="1"/>
            </p:cNvSpPr>
            <p:nvPr/>
          </p:nvSpPr>
          <p:spPr bwMode="auto">
            <a:xfrm>
              <a:off x="1728" y="3600"/>
              <a:ext cx="864" cy="96"/>
            </a:xfrm>
            <a:prstGeom prst="rect">
              <a:avLst/>
            </a:prstGeom>
            <a:solidFill>
              <a:schemeClr val="accent1"/>
            </a:solidFill>
            <a:ln w="12700" cap="sq">
              <a:solidFill>
                <a:schemeClr val="tx1"/>
              </a:solidFill>
              <a:miter lim="800000"/>
              <a:headEnd type="none" w="sm" len="sm"/>
              <a:tailEnd type="none" w="sm" len="sm"/>
            </a:ln>
          </p:spPr>
          <p:txBody>
            <a:bodyPr wrap="none" anchor="ctr"/>
            <a:lstStyle/>
            <a:p>
              <a:endParaRPr lang="en-SG"/>
            </a:p>
          </p:txBody>
        </p:sp>
        <p:sp>
          <p:nvSpPr>
            <p:cNvPr id="65555" name="Rectangle 12"/>
            <p:cNvSpPr>
              <a:spLocks noChangeArrowheads="1"/>
            </p:cNvSpPr>
            <p:nvPr/>
          </p:nvSpPr>
          <p:spPr bwMode="auto">
            <a:xfrm>
              <a:off x="2112" y="2736"/>
              <a:ext cx="96" cy="864"/>
            </a:xfrm>
            <a:prstGeom prst="rect">
              <a:avLst/>
            </a:prstGeom>
            <a:solidFill>
              <a:schemeClr val="accent1"/>
            </a:solidFill>
            <a:ln w="12700" cap="sq">
              <a:solidFill>
                <a:schemeClr val="tx1"/>
              </a:solidFill>
              <a:miter lim="800000"/>
              <a:headEnd type="none" w="sm" len="sm"/>
              <a:tailEnd type="none" w="sm" len="sm"/>
            </a:ln>
          </p:spPr>
          <p:txBody>
            <a:bodyPr wrap="none" anchor="ctr"/>
            <a:lstStyle/>
            <a:p>
              <a:endParaRPr lang="en-SG"/>
            </a:p>
          </p:txBody>
        </p:sp>
      </p:grpSp>
      <p:grpSp>
        <p:nvGrpSpPr>
          <p:cNvPr id="65547" name="Group 13"/>
          <p:cNvGrpSpPr>
            <a:grpSpLocks/>
          </p:cNvGrpSpPr>
          <p:nvPr/>
        </p:nvGrpSpPr>
        <p:grpSpPr bwMode="auto">
          <a:xfrm>
            <a:off x="6400800" y="4495800"/>
            <a:ext cx="1371600" cy="1524000"/>
            <a:chOff x="1728" y="2736"/>
            <a:chExt cx="864" cy="960"/>
          </a:xfrm>
        </p:grpSpPr>
        <p:sp>
          <p:nvSpPr>
            <p:cNvPr id="65552" name="Rectangle 14"/>
            <p:cNvSpPr>
              <a:spLocks noChangeArrowheads="1"/>
            </p:cNvSpPr>
            <p:nvPr/>
          </p:nvSpPr>
          <p:spPr bwMode="auto">
            <a:xfrm>
              <a:off x="1728" y="3600"/>
              <a:ext cx="864" cy="96"/>
            </a:xfrm>
            <a:prstGeom prst="rect">
              <a:avLst/>
            </a:prstGeom>
            <a:solidFill>
              <a:schemeClr val="accent1"/>
            </a:solidFill>
            <a:ln w="12700" cap="sq">
              <a:solidFill>
                <a:schemeClr val="tx1"/>
              </a:solidFill>
              <a:miter lim="800000"/>
              <a:headEnd type="none" w="sm" len="sm"/>
              <a:tailEnd type="none" w="sm" len="sm"/>
            </a:ln>
          </p:spPr>
          <p:txBody>
            <a:bodyPr wrap="none" anchor="ctr"/>
            <a:lstStyle/>
            <a:p>
              <a:endParaRPr lang="en-SG"/>
            </a:p>
          </p:txBody>
        </p:sp>
        <p:sp>
          <p:nvSpPr>
            <p:cNvPr id="65553" name="Rectangle 15"/>
            <p:cNvSpPr>
              <a:spLocks noChangeArrowheads="1"/>
            </p:cNvSpPr>
            <p:nvPr/>
          </p:nvSpPr>
          <p:spPr bwMode="auto">
            <a:xfrm>
              <a:off x="2112" y="2736"/>
              <a:ext cx="96" cy="864"/>
            </a:xfrm>
            <a:prstGeom prst="rect">
              <a:avLst/>
            </a:prstGeom>
            <a:solidFill>
              <a:schemeClr val="accent1"/>
            </a:solidFill>
            <a:ln w="12700" cap="sq">
              <a:solidFill>
                <a:schemeClr val="tx1"/>
              </a:solidFill>
              <a:miter lim="800000"/>
              <a:headEnd type="none" w="sm" len="sm"/>
              <a:tailEnd type="none" w="sm" len="sm"/>
            </a:ln>
          </p:spPr>
          <p:txBody>
            <a:bodyPr wrap="none" anchor="ctr"/>
            <a:lstStyle/>
            <a:p>
              <a:endParaRPr lang="en-SG"/>
            </a:p>
          </p:txBody>
        </p:sp>
      </p:grpSp>
      <p:sp>
        <p:nvSpPr>
          <p:cNvPr id="65548" name="AutoShape 16"/>
          <p:cNvSpPr>
            <a:spLocks noChangeArrowheads="1"/>
          </p:cNvSpPr>
          <p:nvPr/>
        </p:nvSpPr>
        <p:spPr bwMode="auto">
          <a:xfrm>
            <a:off x="6705600" y="5410200"/>
            <a:ext cx="762000" cy="228600"/>
          </a:xfrm>
          <a:prstGeom prst="roundRect">
            <a:avLst>
              <a:gd name="adj" fmla="val 16667"/>
            </a:avLst>
          </a:prstGeom>
          <a:solidFill>
            <a:srgbClr val="CCFFCC"/>
          </a:solidFill>
          <a:ln w="12700" cap="sq">
            <a:solidFill>
              <a:schemeClr val="tx1"/>
            </a:solidFill>
            <a:round/>
            <a:headEnd type="none" w="sm" len="sm"/>
            <a:tailEnd type="none" w="sm" len="sm"/>
          </a:ln>
        </p:spPr>
        <p:txBody>
          <a:bodyPr wrap="none" anchor="ctr"/>
          <a:lstStyle/>
          <a:p>
            <a:endParaRPr lang="en-SG"/>
          </a:p>
        </p:txBody>
      </p:sp>
      <p:sp>
        <p:nvSpPr>
          <p:cNvPr id="476177" name="AutoShape 17"/>
          <p:cNvSpPr>
            <a:spLocks noChangeArrowheads="1"/>
          </p:cNvSpPr>
          <p:nvPr/>
        </p:nvSpPr>
        <p:spPr bwMode="auto">
          <a:xfrm>
            <a:off x="3352800" y="5638800"/>
            <a:ext cx="457200" cy="228600"/>
          </a:xfrm>
          <a:prstGeom prst="roundRect">
            <a:avLst>
              <a:gd name="adj" fmla="val 16667"/>
            </a:avLst>
          </a:prstGeom>
          <a:solidFill>
            <a:srgbClr val="CC99FF"/>
          </a:solidFill>
          <a:ln w="12700" cap="sq">
            <a:solidFill>
              <a:schemeClr val="tx1"/>
            </a:solidFill>
            <a:round/>
            <a:headEnd type="none" w="sm" len="sm"/>
            <a:tailEnd type="none" w="sm" len="sm"/>
          </a:ln>
        </p:spPr>
        <p:txBody>
          <a:bodyPr wrap="none" anchor="ctr"/>
          <a:lstStyle/>
          <a:p>
            <a:endParaRPr lang="en-SG"/>
          </a:p>
        </p:txBody>
      </p:sp>
      <p:sp>
        <p:nvSpPr>
          <p:cNvPr id="65550" name="AutoShape 18"/>
          <p:cNvSpPr>
            <a:spLocks noChangeArrowheads="1"/>
          </p:cNvSpPr>
          <p:nvPr/>
        </p:nvSpPr>
        <p:spPr bwMode="auto">
          <a:xfrm>
            <a:off x="6553200" y="5638800"/>
            <a:ext cx="1066800" cy="228600"/>
          </a:xfrm>
          <a:prstGeom prst="roundRect">
            <a:avLst>
              <a:gd name="adj" fmla="val 16667"/>
            </a:avLst>
          </a:prstGeom>
          <a:solidFill>
            <a:srgbClr val="FFCC99"/>
          </a:solidFill>
          <a:ln w="12700" cap="sq">
            <a:solidFill>
              <a:schemeClr val="tx1"/>
            </a:solidFill>
            <a:round/>
            <a:headEnd type="none" w="sm" len="sm"/>
            <a:tailEnd type="none" w="sm" len="sm"/>
          </a:ln>
        </p:spPr>
        <p:txBody>
          <a:bodyPr wrap="none" anchor="ctr"/>
          <a:lstStyle/>
          <a:p>
            <a:endParaRPr lang="en-SG"/>
          </a:p>
        </p:txBody>
      </p:sp>
      <p:sp>
        <p:nvSpPr>
          <p:cNvPr id="476179" name="Text Box 19"/>
          <p:cNvSpPr txBox="1">
            <a:spLocks noChangeArrowheads="1"/>
          </p:cNvSpPr>
          <p:nvPr/>
        </p:nvSpPr>
        <p:spPr bwMode="auto">
          <a:xfrm>
            <a:off x="5327650" y="2514600"/>
            <a:ext cx="2451100" cy="830263"/>
          </a:xfrm>
          <a:prstGeom prst="rect">
            <a:avLst/>
          </a:prstGeom>
          <a:noFill/>
          <a:ln w="12700" cap="sq">
            <a:noFill/>
            <a:miter lim="800000"/>
            <a:headEnd type="none" w="sm" len="sm"/>
            <a:tailEnd type="none" w="sm" len="sm"/>
          </a:ln>
        </p:spPr>
        <p:txBody>
          <a:bodyPr>
            <a:spAutoFit/>
          </a:bodyPr>
          <a:lstStyle/>
          <a:p>
            <a:pPr algn="ctr">
              <a:spcBef>
                <a:spcPct val="50000"/>
              </a:spcBef>
            </a:pPr>
            <a:r>
              <a:rPr lang="en-US" sz="4800" b="1">
                <a:solidFill>
                  <a:srgbClr val="9900CC"/>
                </a:solidFill>
                <a:latin typeface="Monotype Corsiva" pitchFamily="66" charset="0"/>
              </a:rPr>
              <a:t>VIOLA!</a:t>
            </a:r>
          </a:p>
        </p:txBody>
      </p:sp>
      <p:sp>
        <p:nvSpPr>
          <p:cNvPr id="23" name="Footer Placeholder 6"/>
          <p:cNvSpPr>
            <a:spLocks noGrp="1"/>
          </p:cNvSpPr>
          <p:nvPr>
            <p:ph type="ftr" sz="quarter" idx="10"/>
          </p:nvPr>
        </p:nvSpPr>
        <p:spPr>
          <a:xfrm>
            <a:off x="457200" y="6248400"/>
            <a:ext cx="2895600" cy="457200"/>
          </a:xfrm>
          <a:noFill/>
        </p:spPr>
        <p:txBody>
          <a:bodyPr/>
          <a:lstStyle/>
          <a:p>
            <a:pPr algn="l"/>
            <a:r>
              <a:rPr lang="en-US" sz="1000" dirty="0" smtClean="0">
                <a:latin typeface="Arial" pitchFamily="34" charset="0"/>
                <a:cs typeface="Arial" pitchFamily="34" charset="0"/>
              </a:rPr>
              <a:t>CS1010 (AY2012/3 Semester 1)</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0" presetClass="path" presetSubtype="0" accel="50000" decel="50000" fill="hold" grpId="0" nodeType="afterEffect">
                                  <p:stCondLst>
                                    <p:cond delay="0"/>
                                  </p:stCondLst>
                                  <p:childTnLst>
                                    <p:animMotion origin="layout" path="M 3.33333E-6 -2.85846E-6 L 3.33333E-6 -0.21554 L 0.38402 -0.21554 L 0.38402 -0.06591 " pathEditMode="relative" rAng="0" ptsTypes="AAAA">
                                      <p:cBhvr>
                                        <p:cTn id="6" dur="1000" fill="hold"/>
                                        <p:tgtEl>
                                          <p:spTgt spid="476177"/>
                                        </p:tgtEl>
                                        <p:attrNameLst>
                                          <p:attrName>ppt_x</p:attrName>
                                          <p:attrName>ppt_y</p:attrName>
                                        </p:attrNameLst>
                                      </p:cBhvr>
                                      <p:rCtr x="19200" y="-10800"/>
                                    </p:animMotion>
                                  </p:childTnLst>
                                </p:cTn>
                              </p:par>
                            </p:childTnLst>
                          </p:cTn>
                        </p:par>
                        <p:par>
                          <p:cTn id="7" fill="hold">
                            <p:stCondLst>
                              <p:cond delay="1000"/>
                            </p:stCondLst>
                            <p:childTnLst>
                              <p:par>
                                <p:cTn id="8" presetID="9" presetClass="entr" presetSubtype="0" fill="hold" grpId="0" nodeType="afterEffect">
                                  <p:stCondLst>
                                    <p:cond delay="1000"/>
                                  </p:stCondLst>
                                  <p:childTnLst>
                                    <p:set>
                                      <p:cBhvr>
                                        <p:cTn id="9" dur="1" fill="hold">
                                          <p:stCondLst>
                                            <p:cond delay="0"/>
                                          </p:stCondLst>
                                        </p:cTn>
                                        <p:tgtEl>
                                          <p:spTgt spid="476179"/>
                                        </p:tgtEl>
                                        <p:attrNameLst>
                                          <p:attrName>style.visibility</p:attrName>
                                        </p:attrNameLst>
                                      </p:cBhvr>
                                      <p:to>
                                        <p:strVal val="visible"/>
                                      </p:to>
                                    </p:set>
                                    <p:animEffect transition="in" filter="dissolve">
                                      <p:cBhvr>
                                        <p:cTn id="10" dur="1000"/>
                                        <p:tgtEl>
                                          <p:spTgt spid="47617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6177" grpId="0" animBg="1"/>
      <p:bldP spid="476179" grpId="0" autoUpdateAnimBg="0"/>
    </p:bld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6562" name="Picture 2" descr="fig1021"/>
          <p:cNvPicPr preferRelativeResize="0">
            <a:picLocks noChangeAspect="1" noChangeArrowheads="1"/>
          </p:cNvPicPr>
          <p:nvPr/>
        </p:nvPicPr>
        <p:blipFill>
          <a:blip r:embed="rId3" cstate="print">
            <a:grayscl/>
          </a:blip>
          <a:srcRect/>
          <a:stretch>
            <a:fillRect/>
          </a:stretch>
        </p:blipFill>
        <p:spPr bwMode="auto">
          <a:xfrm>
            <a:off x="646113" y="1516063"/>
            <a:ext cx="7315200" cy="1806575"/>
          </a:xfrm>
          <a:prstGeom prst="rect">
            <a:avLst/>
          </a:prstGeom>
          <a:noFill/>
          <a:ln w="9525">
            <a:noFill/>
            <a:miter lim="800000"/>
            <a:headEnd/>
            <a:tailEnd/>
          </a:ln>
        </p:spPr>
      </p:pic>
      <p:sp>
        <p:nvSpPr>
          <p:cNvPr id="66563" name="Rectangle 3"/>
          <p:cNvSpPr>
            <a:spLocks noGrp="1" noChangeArrowheads="1"/>
          </p:cNvSpPr>
          <p:nvPr>
            <p:ph type="title"/>
          </p:nvPr>
        </p:nvSpPr>
        <p:spPr>
          <a:xfrm>
            <a:off x="515938" y="488950"/>
            <a:ext cx="7818437" cy="685800"/>
          </a:xfrm>
        </p:spPr>
        <p:txBody>
          <a:bodyPr/>
          <a:lstStyle/>
          <a:p>
            <a:r>
              <a:rPr lang="en-US" sz="4000" dirty="0" smtClean="0">
                <a:solidFill>
                  <a:srgbClr val="9933FF"/>
                </a:solidFill>
                <a:latin typeface="Garamond" pitchFamily="18" charset="0"/>
              </a:rPr>
              <a:t>11. Towers of Hanoi (11/16)</a:t>
            </a:r>
          </a:p>
        </p:txBody>
      </p:sp>
      <p:sp>
        <p:nvSpPr>
          <p:cNvPr id="59396" name="TextBox 4"/>
          <p:cNvSpPr txBox="1">
            <a:spLocks noChangeArrowheads="1"/>
          </p:cNvSpPr>
          <p:nvPr/>
        </p:nvSpPr>
        <p:spPr bwMode="auto">
          <a:xfrm>
            <a:off x="546100" y="3892550"/>
            <a:ext cx="7727950" cy="1692275"/>
          </a:xfrm>
          <a:prstGeom prst="rect">
            <a:avLst/>
          </a:prstGeom>
          <a:noFill/>
          <a:ln w="9525">
            <a:noFill/>
            <a:miter lim="800000"/>
            <a:headEnd/>
            <a:tailEnd/>
          </a:ln>
        </p:spPr>
        <p:txBody>
          <a:bodyPr>
            <a:spAutoFit/>
          </a:bodyPr>
          <a:lstStyle/>
          <a:p>
            <a:r>
              <a:rPr lang="en-US" sz="2800"/>
              <a:t>Can be interpreted as:</a:t>
            </a:r>
          </a:p>
          <a:p>
            <a:r>
              <a:rPr lang="en-US" sz="2400"/>
              <a:t> 1. move four disks from peg A to peg B</a:t>
            </a:r>
          </a:p>
          <a:p>
            <a:r>
              <a:rPr lang="en-US" sz="2400"/>
              <a:t> 2. move disk 5 from peg A to peg C</a:t>
            </a:r>
          </a:p>
          <a:p>
            <a:r>
              <a:rPr lang="en-US" sz="2400"/>
              <a:t> 3. move four disks from peg B to peg C</a:t>
            </a:r>
          </a:p>
        </p:txBody>
      </p:sp>
      <p:sp>
        <p:nvSpPr>
          <p:cNvPr id="66566" name="Slide Number Placeholder 4"/>
          <p:cNvSpPr>
            <a:spLocks noGrp="1"/>
          </p:cNvSpPr>
          <p:nvPr>
            <p:ph type="sldNum" sz="quarter" idx="11"/>
          </p:nvPr>
        </p:nvSpPr>
        <p:spPr>
          <a:noFill/>
        </p:spPr>
        <p:txBody>
          <a:bodyPr/>
          <a:lstStyle/>
          <a:p>
            <a:r>
              <a:rPr lang="en-US" dirty="0" smtClean="0">
                <a:latin typeface="Arial" pitchFamily="34" charset="0"/>
                <a:cs typeface="Arial" pitchFamily="34" charset="0"/>
              </a:rPr>
              <a:t>Week11 - </a:t>
            </a:r>
            <a:fld id="{E0062A73-5D73-403C-8577-966345294C10}" type="slidenum">
              <a:rPr lang="en-US" smtClean="0">
                <a:latin typeface="Arial" pitchFamily="34" charset="0"/>
                <a:cs typeface="Arial" pitchFamily="34" charset="0"/>
              </a:rPr>
              <a:pPr/>
              <a:t>68</a:t>
            </a:fld>
            <a:endParaRPr lang="en-US" dirty="0" smtClean="0">
              <a:latin typeface="Arial" pitchFamily="34" charset="0"/>
              <a:cs typeface="Arial" pitchFamily="34" charset="0"/>
            </a:endParaRPr>
          </a:p>
        </p:txBody>
      </p:sp>
      <p:sp>
        <p:nvSpPr>
          <p:cNvPr id="7" name="Footer Placeholder 6"/>
          <p:cNvSpPr>
            <a:spLocks noGrp="1"/>
          </p:cNvSpPr>
          <p:nvPr>
            <p:ph type="ftr" sz="quarter" idx="10"/>
          </p:nvPr>
        </p:nvSpPr>
        <p:spPr>
          <a:xfrm>
            <a:off x="457200" y="6248400"/>
            <a:ext cx="2895600" cy="457200"/>
          </a:xfrm>
          <a:noFill/>
        </p:spPr>
        <p:txBody>
          <a:bodyPr/>
          <a:lstStyle/>
          <a:p>
            <a:pPr algn="l"/>
            <a:r>
              <a:rPr lang="en-US" sz="1000" dirty="0" smtClean="0">
                <a:latin typeface="Arial" pitchFamily="34" charset="0"/>
                <a:cs typeface="Arial" pitchFamily="34" charset="0"/>
              </a:rPr>
              <a:t>CS1010 (AY2012/3 Semester 1)</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59396"/>
                                        </p:tgtEl>
                                        <p:attrNameLst>
                                          <p:attrName>style.visibility</p:attrName>
                                        </p:attrNameLst>
                                      </p:cBhvr>
                                      <p:to>
                                        <p:strVal val="visible"/>
                                      </p:to>
                                    </p:set>
                                    <p:animEffect transition="in" filter="dissolve">
                                      <p:cBhvr>
                                        <p:cTn id="7" dur="500"/>
                                        <p:tgtEl>
                                          <p:spTgt spid="5939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396" grpId="0"/>
    </p:bld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0418" name="Picture 2" descr="fig1022"/>
          <p:cNvPicPr preferRelativeResize="0">
            <a:picLocks noChangeAspect="1" noChangeArrowheads="1"/>
          </p:cNvPicPr>
          <p:nvPr/>
        </p:nvPicPr>
        <p:blipFill>
          <a:blip r:embed="rId3" cstate="print">
            <a:grayscl/>
          </a:blip>
          <a:srcRect/>
          <a:stretch>
            <a:fillRect/>
          </a:stretch>
        </p:blipFill>
        <p:spPr bwMode="auto">
          <a:xfrm>
            <a:off x="1055688" y="1738313"/>
            <a:ext cx="7315200" cy="1851025"/>
          </a:xfrm>
          <a:prstGeom prst="rect">
            <a:avLst/>
          </a:prstGeom>
          <a:noFill/>
          <a:ln w="9525">
            <a:noFill/>
            <a:miter lim="800000"/>
            <a:headEnd/>
            <a:tailEnd/>
          </a:ln>
        </p:spPr>
      </p:pic>
      <p:sp>
        <p:nvSpPr>
          <p:cNvPr id="67587" name="Rectangle 3"/>
          <p:cNvSpPr>
            <a:spLocks noGrp="1" noChangeArrowheads="1"/>
          </p:cNvSpPr>
          <p:nvPr>
            <p:ph type="title"/>
          </p:nvPr>
        </p:nvSpPr>
        <p:spPr>
          <a:xfrm>
            <a:off x="493713" y="515938"/>
            <a:ext cx="7818437" cy="685800"/>
          </a:xfrm>
        </p:spPr>
        <p:txBody>
          <a:bodyPr/>
          <a:lstStyle/>
          <a:p>
            <a:r>
              <a:rPr lang="en-US" sz="4000" dirty="0" smtClean="0">
                <a:solidFill>
                  <a:srgbClr val="9933FF"/>
                </a:solidFill>
                <a:latin typeface="Garamond" pitchFamily="18" charset="0"/>
              </a:rPr>
              <a:t>11. Towers of Hanoi (12/16)</a:t>
            </a:r>
          </a:p>
        </p:txBody>
      </p:sp>
      <p:sp>
        <p:nvSpPr>
          <p:cNvPr id="60420" name="TextBox 4"/>
          <p:cNvSpPr txBox="1">
            <a:spLocks noChangeArrowheads="1"/>
          </p:cNvSpPr>
          <p:nvPr/>
        </p:nvSpPr>
        <p:spPr bwMode="auto">
          <a:xfrm>
            <a:off x="635000" y="3925888"/>
            <a:ext cx="7270750" cy="1938337"/>
          </a:xfrm>
          <a:prstGeom prst="rect">
            <a:avLst/>
          </a:prstGeom>
          <a:noFill/>
          <a:ln w="9525">
            <a:noFill/>
            <a:miter lim="800000"/>
            <a:headEnd/>
            <a:tailEnd/>
          </a:ln>
        </p:spPr>
        <p:txBody>
          <a:bodyPr>
            <a:spAutoFit/>
          </a:bodyPr>
          <a:lstStyle/>
          <a:p>
            <a:r>
              <a:rPr lang="en-US" sz="2400"/>
              <a:t>But how do we execute step 1? Or step 3?</a:t>
            </a:r>
          </a:p>
          <a:p>
            <a:r>
              <a:rPr lang="en-US" sz="2400"/>
              <a:t>Step 3 can be interpreted as:</a:t>
            </a:r>
          </a:p>
          <a:p>
            <a:pPr lvl="1"/>
            <a:r>
              <a:rPr lang="en-US" sz="2400"/>
              <a:t>3.1 move three disks from peg B to peg A</a:t>
            </a:r>
          </a:p>
          <a:p>
            <a:pPr lvl="1"/>
            <a:r>
              <a:rPr lang="en-US" sz="2400"/>
              <a:t>3.2 move disk 4 from peg B to peg C</a:t>
            </a:r>
          </a:p>
          <a:p>
            <a:pPr lvl="1"/>
            <a:r>
              <a:rPr lang="en-US" sz="2400"/>
              <a:t>3.3 move three disks from peg A to peg C</a:t>
            </a:r>
          </a:p>
        </p:txBody>
      </p:sp>
      <p:sp>
        <p:nvSpPr>
          <p:cNvPr id="67590" name="Slide Number Placeholder 4"/>
          <p:cNvSpPr>
            <a:spLocks noGrp="1"/>
          </p:cNvSpPr>
          <p:nvPr>
            <p:ph type="sldNum" sz="quarter" idx="11"/>
          </p:nvPr>
        </p:nvSpPr>
        <p:spPr>
          <a:noFill/>
        </p:spPr>
        <p:txBody>
          <a:bodyPr/>
          <a:lstStyle/>
          <a:p>
            <a:r>
              <a:rPr lang="en-US" dirty="0" smtClean="0">
                <a:latin typeface="Arial" pitchFamily="34" charset="0"/>
                <a:cs typeface="Arial" pitchFamily="34" charset="0"/>
              </a:rPr>
              <a:t>Week11 - </a:t>
            </a:r>
            <a:fld id="{7CBF5DA1-8597-4662-8A52-EFEC072AC185}" type="slidenum">
              <a:rPr lang="en-US" smtClean="0">
                <a:latin typeface="Arial" pitchFamily="34" charset="0"/>
                <a:cs typeface="Arial" pitchFamily="34" charset="0"/>
              </a:rPr>
              <a:pPr/>
              <a:t>69</a:t>
            </a:fld>
            <a:endParaRPr lang="en-US" dirty="0" smtClean="0">
              <a:latin typeface="Arial" pitchFamily="34" charset="0"/>
              <a:cs typeface="Arial" pitchFamily="34" charset="0"/>
            </a:endParaRPr>
          </a:p>
        </p:txBody>
      </p:sp>
      <p:sp>
        <p:nvSpPr>
          <p:cNvPr id="7" name="TextBox 4"/>
          <p:cNvSpPr txBox="1">
            <a:spLocks noChangeArrowheads="1"/>
          </p:cNvSpPr>
          <p:nvPr/>
        </p:nvSpPr>
        <p:spPr bwMode="auto">
          <a:xfrm>
            <a:off x="573088" y="1323975"/>
            <a:ext cx="7270750" cy="461963"/>
          </a:xfrm>
          <a:prstGeom prst="rect">
            <a:avLst/>
          </a:prstGeom>
          <a:noFill/>
          <a:ln w="9525">
            <a:noFill/>
            <a:miter lim="800000"/>
            <a:headEnd/>
            <a:tailEnd/>
          </a:ln>
        </p:spPr>
        <p:txBody>
          <a:bodyPr>
            <a:spAutoFit/>
          </a:bodyPr>
          <a:lstStyle/>
          <a:p>
            <a:r>
              <a:rPr lang="en-US" sz="2400"/>
              <a:t>Towers after steps 1 and 2:</a:t>
            </a:r>
          </a:p>
        </p:txBody>
      </p:sp>
      <p:sp>
        <p:nvSpPr>
          <p:cNvPr id="9" name="Footer Placeholder 6"/>
          <p:cNvSpPr>
            <a:spLocks noGrp="1"/>
          </p:cNvSpPr>
          <p:nvPr>
            <p:ph type="ftr" sz="quarter" idx="10"/>
          </p:nvPr>
        </p:nvSpPr>
        <p:spPr>
          <a:xfrm>
            <a:off x="457200" y="6248400"/>
            <a:ext cx="2895600" cy="457200"/>
          </a:xfrm>
          <a:noFill/>
        </p:spPr>
        <p:txBody>
          <a:bodyPr/>
          <a:lstStyle/>
          <a:p>
            <a:pPr algn="l"/>
            <a:r>
              <a:rPr lang="en-US" sz="1000" dirty="0" smtClean="0">
                <a:latin typeface="Arial" pitchFamily="34" charset="0"/>
                <a:cs typeface="Arial" pitchFamily="34" charset="0"/>
              </a:rPr>
              <a:t>CS1010 (AY2012/3 Semester 1)</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dissolve">
                                      <p:cBhvr>
                                        <p:cTn id="7" dur="500"/>
                                        <p:tgtEl>
                                          <p:spTgt spid="7"/>
                                        </p:tgtEl>
                                      </p:cBhvr>
                                    </p:animEffect>
                                  </p:childTnLst>
                                </p:cTn>
                              </p:par>
                            </p:childTnLst>
                          </p:cTn>
                        </p:par>
                        <p:par>
                          <p:cTn id="8" fill="hold">
                            <p:stCondLst>
                              <p:cond delay="500"/>
                            </p:stCondLst>
                            <p:childTnLst>
                              <p:par>
                                <p:cTn id="9" presetID="9" presetClass="entr" presetSubtype="0" fill="hold" nodeType="afterEffect">
                                  <p:stCondLst>
                                    <p:cond delay="0"/>
                                  </p:stCondLst>
                                  <p:childTnLst>
                                    <p:set>
                                      <p:cBhvr>
                                        <p:cTn id="10" dur="1" fill="hold">
                                          <p:stCondLst>
                                            <p:cond delay="0"/>
                                          </p:stCondLst>
                                        </p:cTn>
                                        <p:tgtEl>
                                          <p:spTgt spid="60418"/>
                                        </p:tgtEl>
                                        <p:attrNameLst>
                                          <p:attrName>style.visibility</p:attrName>
                                        </p:attrNameLst>
                                      </p:cBhvr>
                                      <p:to>
                                        <p:strVal val="visible"/>
                                      </p:to>
                                    </p:set>
                                    <p:animEffect transition="in" filter="dissolve">
                                      <p:cBhvr>
                                        <p:cTn id="11" dur="500"/>
                                        <p:tgtEl>
                                          <p:spTgt spid="60418"/>
                                        </p:tgtEl>
                                      </p:cBhvr>
                                    </p:animEffect>
                                  </p:childTnLst>
                                </p:cTn>
                              </p:par>
                            </p:childTnLst>
                          </p:cTn>
                        </p:par>
                      </p:childTnLst>
                    </p:cTn>
                  </p:par>
                  <p:par>
                    <p:cTn id="12" fill="hold">
                      <p:stCondLst>
                        <p:cond delay="indefinite"/>
                      </p:stCondLst>
                      <p:childTnLst>
                        <p:par>
                          <p:cTn id="13" fill="hold">
                            <p:stCondLst>
                              <p:cond delay="0"/>
                            </p:stCondLst>
                            <p:childTnLst>
                              <p:par>
                                <p:cTn id="14" presetID="9" presetClass="entr" presetSubtype="0" fill="hold" grpId="0" nodeType="clickEffect">
                                  <p:stCondLst>
                                    <p:cond delay="0"/>
                                  </p:stCondLst>
                                  <p:childTnLst>
                                    <p:set>
                                      <p:cBhvr>
                                        <p:cTn id="15" dur="1" fill="hold">
                                          <p:stCondLst>
                                            <p:cond delay="0"/>
                                          </p:stCondLst>
                                        </p:cTn>
                                        <p:tgtEl>
                                          <p:spTgt spid="60420"/>
                                        </p:tgtEl>
                                        <p:attrNameLst>
                                          <p:attrName>style.visibility</p:attrName>
                                        </p:attrNameLst>
                                      </p:cBhvr>
                                      <p:to>
                                        <p:strVal val="visible"/>
                                      </p:to>
                                    </p:set>
                                    <p:animEffect transition="in" filter="dissolve">
                                      <p:cBhvr>
                                        <p:cTn id="16" dur="500"/>
                                        <p:tgtEl>
                                          <p:spTgt spid="604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420" grpId="0"/>
      <p:bldP spid="7"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pPr algn="l">
              <a:defRPr/>
            </a:pPr>
            <a:r>
              <a:rPr lang="en-US" dirty="0" smtClean="0">
                <a:solidFill>
                  <a:srgbClr val="000000"/>
                </a:solidFill>
              </a:rPr>
              <a:t>CS1010 (AY2012/3 Semester 1)</a:t>
            </a:r>
            <a:endParaRPr lang="en-US" dirty="0">
              <a:solidFill>
                <a:srgbClr val="000000"/>
              </a:solidFill>
            </a:endParaRPr>
          </a:p>
        </p:txBody>
      </p:sp>
      <p:sp>
        <p:nvSpPr>
          <p:cNvPr id="4" name="Slide Number Placeholder 3"/>
          <p:cNvSpPr>
            <a:spLocks noGrp="1"/>
          </p:cNvSpPr>
          <p:nvPr>
            <p:ph type="sldNum" sz="quarter" idx="11"/>
          </p:nvPr>
        </p:nvSpPr>
        <p:spPr/>
        <p:txBody>
          <a:bodyPr/>
          <a:lstStyle/>
          <a:p>
            <a:pPr>
              <a:defRPr/>
            </a:pPr>
            <a:r>
              <a:rPr lang="en-SG" smtClean="0">
                <a:solidFill>
                  <a:srgbClr val="000000"/>
                </a:solidFill>
              </a:rPr>
              <a:t>Week10 - </a:t>
            </a:r>
            <a:fld id="{CC4E50E2-CD7E-4F2D-86CF-4347527F4E5E}" type="slidenum">
              <a:rPr lang="en-SG" smtClean="0">
                <a:solidFill>
                  <a:srgbClr val="000000"/>
                </a:solidFill>
              </a:rPr>
              <a:pPr>
                <a:defRPr/>
              </a:pPr>
              <a:t>7</a:t>
            </a:fld>
            <a:endParaRPr lang="en-SG" dirty="0">
              <a:solidFill>
                <a:srgbClr val="000000"/>
              </a:solidFill>
            </a:endParaRPr>
          </a:p>
        </p:txBody>
      </p:sp>
      <p:sp>
        <p:nvSpPr>
          <p:cNvPr id="2" name="Rectangle 1"/>
          <p:cNvSpPr/>
          <p:nvPr/>
        </p:nvSpPr>
        <p:spPr>
          <a:xfrm>
            <a:off x="266700" y="552946"/>
            <a:ext cx="8013700" cy="6494085"/>
          </a:xfrm>
          <a:prstGeom prst="rect">
            <a:avLst/>
          </a:prstGeom>
        </p:spPr>
        <p:txBody>
          <a:bodyPr wrap="square">
            <a:spAutoFit/>
          </a:bodyPr>
          <a:lstStyle/>
          <a:p>
            <a:r>
              <a:rPr lang="en-US" sz="2000" b="1" dirty="0"/>
              <a:t>void </a:t>
            </a:r>
            <a:r>
              <a:rPr lang="en-US" sz="2000" b="1" dirty="0" err="1"/>
              <a:t>sortByEnrolment</a:t>
            </a:r>
            <a:r>
              <a:rPr lang="en-US" sz="2000" b="1" dirty="0"/>
              <a:t>(char mod[][MODULE_LENGTH+1], </a:t>
            </a:r>
            <a:r>
              <a:rPr lang="en-US" sz="2000" b="1" dirty="0" err="1"/>
              <a:t>int</a:t>
            </a:r>
            <a:r>
              <a:rPr lang="en-US" sz="2000" b="1" dirty="0"/>
              <a:t> </a:t>
            </a:r>
            <a:r>
              <a:rPr lang="en-US" sz="2000" b="1" dirty="0" err="1"/>
              <a:t>enrol</a:t>
            </a:r>
            <a:r>
              <a:rPr lang="en-US" sz="2000" b="1" dirty="0"/>
              <a:t>[], </a:t>
            </a:r>
            <a:r>
              <a:rPr lang="en-US" sz="2000" b="1" dirty="0" err="1"/>
              <a:t>int</a:t>
            </a:r>
            <a:r>
              <a:rPr lang="en-US" sz="2000" b="1" dirty="0"/>
              <a:t> size) {</a:t>
            </a:r>
          </a:p>
          <a:p>
            <a:r>
              <a:rPr lang="en-US" sz="2000" b="1" dirty="0"/>
              <a:t>    </a:t>
            </a:r>
            <a:r>
              <a:rPr lang="en-US" sz="2000" b="1" dirty="0" err="1"/>
              <a:t>int</a:t>
            </a:r>
            <a:r>
              <a:rPr lang="en-US" sz="2000" b="1" dirty="0"/>
              <a:t> i, j;</a:t>
            </a:r>
          </a:p>
          <a:p>
            <a:r>
              <a:rPr lang="en-US" sz="2000" b="1" dirty="0"/>
              <a:t>    char </a:t>
            </a:r>
            <a:r>
              <a:rPr lang="en-US" sz="2000" b="1" dirty="0" err="1"/>
              <a:t>this_mod</a:t>
            </a:r>
            <a:r>
              <a:rPr lang="en-US" sz="2000" b="1" dirty="0"/>
              <a:t>[MODULE_LENGTH];</a:t>
            </a:r>
          </a:p>
          <a:p>
            <a:r>
              <a:rPr lang="en-US" sz="2000" b="1" dirty="0"/>
              <a:t>    </a:t>
            </a:r>
            <a:r>
              <a:rPr lang="en-US" sz="2000" b="1" dirty="0" err="1"/>
              <a:t>int</a:t>
            </a:r>
            <a:r>
              <a:rPr lang="en-US" sz="2000" b="1" dirty="0"/>
              <a:t> </a:t>
            </a:r>
            <a:r>
              <a:rPr lang="en-US" sz="2000" b="1" dirty="0" err="1"/>
              <a:t>this_enrol</a:t>
            </a:r>
            <a:r>
              <a:rPr lang="en-US" sz="2000" b="1" dirty="0"/>
              <a:t>;</a:t>
            </a:r>
          </a:p>
          <a:p>
            <a:endParaRPr lang="en-US" sz="2000" b="1" dirty="0"/>
          </a:p>
          <a:p>
            <a:r>
              <a:rPr lang="en-US" sz="2000" b="1" dirty="0"/>
              <a:t>    for (i=1; i&lt;size; i++) {</a:t>
            </a:r>
          </a:p>
          <a:p>
            <a:r>
              <a:rPr lang="en-US" sz="2000" b="1" dirty="0"/>
              <a:t>        </a:t>
            </a:r>
            <a:r>
              <a:rPr lang="en-US" sz="2000" b="1" dirty="0" err="1"/>
              <a:t>strcpy</a:t>
            </a:r>
            <a:r>
              <a:rPr lang="en-US" sz="2000" b="1" dirty="0"/>
              <a:t>(</a:t>
            </a:r>
            <a:r>
              <a:rPr lang="en-US" sz="2000" b="1" dirty="0" err="1"/>
              <a:t>this_mod</a:t>
            </a:r>
            <a:r>
              <a:rPr lang="en-US" sz="2000" b="1" dirty="0"/>
              <a:t>, mod[i]);</a:t>
            </a:r>
          </a:p>
          <a:p>
            <a:r>
              <a:rPr lang="en-US" sz="2000" b="1" dirty="0"/>
              <a:t>        </a:t>
            </a:r>
            <a:r>
              <a:rPr lang="en-US" sz="2000" b="1" dirty="0" err="1"/>
              <a:t>this_enrol</a:t>
            </a:r>
            <a:r>
              <a:rPr lang="en-US" sz="2000" b="1" dirty="0"/>
              <a:t> = </a:t>
            </a:r>
            <a:r>
              <a:rPr lang="en-US" sz="2000" b="1" dirty="0" err="1"/>
              <a:t>enrol</a:t>
            </a:r>
            <a:r>
              <a:rPr lang="en-US" sz="2000" b="1" dirty="0"/>
              <a:t>[i];</a:t>
            </a:r>
          </a:p>
          <a:p>
            <a:r>
              <a:rPr lang="en-US" sz="2000" b="1" dirty="0"/>
              <a:t>        j = i-1;</a:t>
            </a:r>
          </a:p>
          <a:p>
            <a:r>
              <a:rPr lang="en-US" sz="2000" b="1" dirty="0"/>
              <a:t>        while ((j &gt;= 0) &amp;&amp; (</a:t>
            </a:r>
            <a:r>
              <a:rPr lang="en-US" sz="2000" b="1" dirty="0" err="1"/>
              <a:t>this_enrol</a:t>
            </a:r>
            <a:r>
              <a:rPr lang="en-US" sz="2000" b="1" dirty="0"/>
              <a:t> &lt; </a:t>
            </a:r>
            <a:r>
              <a:rPr lang="en-US" sz="2000" b="1" dirty="0" err="1"/>
              <a:t>enrol</a:t>
            </a:r>
            <a:r>
              <a:rPr lang="en-US" sz="2000" b="1" dirty="0"/>
              <a:t>[j])) {</a:t>
            </a:r>
          </a:p>
          <a:p>
            <a:r>
              <a:rPr lang="en-US" sz="2000" b="1" dirty="0"/>
              <a:t>            // shift elements to make space for mod[i] and </a:t>
            </a:r>
            <a:r>
              <a:rPr lang="en-US" sz="2000" b="1" dirty="0" err="1"/>
              <a:t>enrol</a:t>
            </a:r>
            <a:r>
              <a:rPr lang="en-US" sz="2000" b="1" dirty="0"/>
              <a:t>[i] </a:t>
            </a:r>
          </a:p>
          <a:p>
            <a:r>
              <a:rPr lang="en-US" sz="2000" b="1" dirty="0"/>
              <a:t>            </a:t>
            </a:r>
            <a:r>
              <a:rPr lang="en-US" sz="2000" b="1" dirty="0" err="1"/>
              <a:t>strcpy</a:t>
            </a:r>
            <a:r>
              <a:rPr lang="en-US" sz="2000" b="1" dirty="0"/>
              <a:t>(mod[j+1], mod[j]);</a:t>
            </a:r>
          </a:p>
          <a:p>
            <a:r>
              <a:rPr lang="en-US" sz="2000" b="1" dirty="0"/>
              <a:t>            </a:t>
            </a:r>
            <a:r>
              <a:rPr lang="en-US" sz="2000" b="1" dirty="0" err="1"/>
              <a:t>enrol</a:t>
            </a:r>
            <a:r>
              <a:rPr lang="en-US" sz="2000" b="1" dirty="0"/>
              <a:t>[j+1] = </a:t>
            </a:r>
            <a:r>
              <a:rPr lang="en-US" sz="2000" b="1" dirty="0" err="1"/>
              <a:t>enrol</a:t>
            </a:r>
            <a:r>
              <a:rPr lang="en-US" sz="2000" b="1" dirty="0"/>
              <a:t>[j];</a:t>
            </a:r>
          </a:p>
          <a:p>
            <a:r>
              <a:rPr lang="en-US" sz="2000" b="1" dirty="0"/>
              <a:t>            j--;</a:t>
            </a:r>
          </a:p>
          <a:p>
            <a:r>
              <a:rPr lang="en-US" sz="2000" b="1" dirty="0"/>
              <a:t>        }   </a:t>
            </a:r>
          </a:p>
          <a:p>
            <a:r>
              <a:rPr lang="en-US" sz="2000" b="1" dirty="0"/>
              <a:t>        </a:t>
            </a:r>
            <a:r>
              <a:rPr lang="en-US" sz="2000" b="1" dirty="0" err="1"/>
              <a:t>strcpy</a:t>
            </a:r>
            <a:r>
              <a:rPr lang="en-US" sz="2000" b="1" dirty="0"/>
              <a:t>(mod[j+1], </a:t>
            </a:r>
            <a:r>
              <a:rPr lang="en-US" sz="2000" b="1" dirty="0" err="1"/>
              <a:t>this_mod</a:t>
            </a:r>
            <a:r>
              <a:rPr lang="en-US" sz="2000" b="1" dirty="0"/>
              <a:t>);</a:t>
            </a:r>
          </a:p>
          <a:p>
            <a:r>
              <a:rPr lang="en-US" sz="2000" b="1" dirty="0"/>
              <a:t>        </a:t>
            </a:r>
            <a:r>
              <a:rPr lang="en-US" sz="2000" b="1" dirty="0" err="1"/>
              <a:t>enrol</a:t>
            </a:r>
            <a:r>
              <a:rPr lang="en-US" sz="2000" b="1" dirty="0"/>
              <a:t>[j+1] = </a:t>
            </a:r>
            <a:r>
              <a:rPr lang="en-US" sz="2000" b="1" dirty="0" err="1"/>
              <a:t>this_enrol</a:t>
            </a:r>
            <a:r>
              <a:rPr lang="en-US" sz="2000" b="1" dirty="0"/>
              <a:t>;</a:t>
            </a:r>
          </a:p>
          <a:p>
            <a:r>
              <a:rPr lang="en-US" sz="2000" b="1" dirty="0"/>
              <a:t>    }   </a:t>
            </a:r>
          </a:p>
          <a:p>
            <a:r>
              <a:rPr lang="en-US" sz="2000" b="1" dirty="0"/>
              <a:t>}</a:t>
            </a:r>
          </a:p>
        </p:txBody>
      </p:sp>
      <p:graphicFrame>
        <p:nvGraphicFramePr>
          <p:cNvPr id="6" name="Table 5"/>
          <p:cNvGraphicFramePr>
            <a:graphicFrameLocks noGrp="1"/>
          </p:cNvGraphicFramePr>
          <p:nvPr>
            <p:extLst>
              <p:ext uri="{D42A27DB-BD31-4B8C-83A1-F6EECF244321}">
                <p14:modId xmlns:p14="http://schemas.microsoft.com/office/powerpoint/2010/main" val="805870443"/>
              </p:ext>
            </p:extLst>
          </p:nvPr>
        </p:nvGraphicFramePr>
        <p:xfrm>
          <a:off x="4368800" y="2692400"/>
          <a:ext cx="4381504" cy="370840"/>
        </p:xfrm>
        <a:graphic>
          <a:graphicData uri="http://schemas.openxmlformats.org/drawingml/2006/table">
            <a:tbl>
              <a:tblPr firstRow="1" bandRow="1">
                <a:tableStyleId>{5940675A-B579-460E-94D1-54222C63F5DA}</a:tableStyleId>
              </a:tblPr>
              <a:tblGrid>
                <a:gridCol w="547688"/>
                <a:gridCol w="547688"/>
                <a:gridCol w="547688"/>
                <a:gridCol w="547688"/>
                <a:gridCol w="547688"/>
                <a:gridCol w="547688"/>
                <a:gridCol w="547688"/>
                <a:gridCol w="547688"/>
              </a:tblGrid>
              <a:tr h="370840">
                <a:tc>
                  <a:txBody>
                    <a:bodyPr/>
                    <a:lstStyle/>
                    <a:p>
                      <a:pPr algn="ctr"/>
                      <a:r>
                        <a:rPr lang="en-US" b="1" dirty="0" smtClean="0">
                          <a:solidFill>
                            <a:srgbClr val="FF0000"/>
                          </a:solidFill>
                        </a:rPr>
                        <a:t>10</a:t>
                      </a:r>
                      <a:endParaRPr lang="en-US" b="1" dirty="0">
                        <a:solidFill>
                          <a:srgbClr val="FF0000"/>
                        </a:solidFill>
                      </a:endParaRPr>
                    </a:p>
                  </a:txBody>
                  <a:tcPr/>
                </a:tc>
                <a:tc>
                  <a:txBody>
                    <a:bodyPr/>
                    <a:lstStyle/>
                    <a:p>
                      <a:pPr algn="ctr"/>
                      <a:r>
                        <a:rPr lang="en-US" b="1" dirty="0" smtClean="0">
                          <a:solidFill>
                            <a:srgbClr val="FF0000"/>
                          </a:solidFill>
                        </a:rPr>
                        <a:t>21</a:t>
                      </a:r>
                      <a:endParaRPr lang="en-US" b="1" dirty="0">
                        <a:solidFill>
                          <a:srgbClr val="FF0000"/>
                        </a:solidFill>
                      </a:endParaRPr>
                    </a:p>
                  </a:txBody>
                  <a:tcPr/>
                </a:tc>
                <a:tc>
                  <a:txBody>
                    <a:bodyPr/>
                    <a:lstStyle/>
                    <a:p>
                      <a:pPr algn="ctr"/>
                      <a:r>
                        <a:rPr lang="en-US" b="1" dirty="0" smtClean="0">
                          <a:solidFill>
                            <a:srgbClr val="FF0000"/>
                          </a:solidFill>
                        </a:rPr>
                        <a:t>32</a:t>
                      </a:r>
                      <a:endParaRPr lang="en-US" b="1" dirty="0">
                        <a:solidFill>
                          <a:srgbClr val="FF0000"/>
                        </a:solidFill>
                      </a:endParaRPr>
                    </a:p>
                  </a:txBody>
                  <a:tcPr/>
                </a:tc>
                <a:tc>
                  <a:txBody>
                    <a:bodyPr/>
                    <a:lstStyle/>
                    <a:p>
                      <a:pPr algn="ctr"/>
                      <a:r>
                        <a:rPr lang="en-US" b="1" dirty="0" smtClean="0">
                          <a:solidFill>
                            <a:srgbClr val="FF0000"/>
                          </a:solidFill>
                        </a:rPr>
                        <a:t>32</a:t>
                      </a:r>
                      <a:endParaRPr lang="en-US" b="1" dirty="0">
                        <a:solidFill>
                          <a:srgbClr val="FF0000"/>
                        </a:solidFill>
                      </a:endParaRPr>
                    </a:p>
                  </a:txBody>
                  <a:tcPr/>
                </a:tc>
                <a:tc>
                  <a:txBody>
                    <a:bodyPr/>
                    <a:lstStyle/>
                    <a:p>
                      <a:pPr algn="ctr"/>
                      <a:r>
                        <a:rPr lang="en-US" b="1" dirty="0" smtClean="0"/>
                        <a:t>23</a:t>
                      </a:r>
                      <a:endParaRPr lang="en-US" b="1" dirty="0"/>
                    </a:p>
                  </a:txBody>
                  <a:tcPr/>
                </a:tc>
                <a:tc>
                  <a:txBody>
                    <a:bodyPr/>
                    <a:lstStyle/>
                    <a:p>
                      <a:pPr algn="ctr"/>
                      <a:r>
                        <a:rPr lang="en-US" b="1" dirty="0" smtClean="0"/>
                        <a:t>60</a:t>
                      </a:r>
                      <a:endParaRPr lang="en-US" b="1" dirty="0"/>
                    </a:p>
                  </a:txBody>
                  <a:tcPr/>
                </a:tc>
                <a:tc>
                  <a:txBody>
                    <a:bodyPr/>
                    <a:lstStyle/>
                    <a:p>
                      <a:pPr algn="ctr"/>
                      <a:r>
                        <a:rPr lang="en-US" b="1" dirty="0" smtClean="0"/>
                        <a:t>13</a:t>
                      </a:r>
                      <a:endParaRPr lang="en-US" b="1" dirty="0"/>
                    </a:p>
                  </a:txBody>
                  <a:tcPr/>
                </a:tc>
                <a:tc>
                  <a:txBody>
                    <a:bodyPr/>
                    <a:lstStyle/>
                    <a:p>
                      <a:pPr algn="ctr"/>
                      <a:r>
                        <a:rPr lang="en-US" b="1" dirty="0" smtClean="0"/>
                        <a:t>25</a:t>
                      </a:r>
                      <a:endParaRPr lang="en-US" b="1" dirty="0"/>
                    </a:p>
                  </a:txBody>
                  <a:tcPr/>
                </a:tc>
              </a:tr>
            </a:tbl>
          </a:graphicData>
        </a:graphic>
      </p:graphicFrame>
      <p:sp>
        <p:nvSpPr>
          <p:cNvPr id="14" name="Line Callout 1 13"/>
          <p:cNvSpPr/>
          <p:nvPr/>
        </p:nvSpPr>
        <p:spPr bwMode="auto">
          <a:xfrm>
            <a:off x="7073900" y="2184400"/>
            <a:ext cx="685800" cy="406400"/>
          </a:xfrm>
          <a:prstGeom prst="borderCallout1">
            <a:avLst/>
          </a:prstGeom>
          <a:solidFill>
            <a:schemeClr val="bg1"/>
          </a:solidFill>
          <a:ln w="12700" cap="sq"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Arial" charset="0"/>
                <a:cs typeface="Arial" charset="0"/>
              </a:rPr>
              <a:t>i</a:t>
            </a:r>
          </a:p>
        </p:txBody>
      </p:sp>
      <p:sp>
        <p:nvSpPr>
          <p:cNvPr id="15" name="Line Callout 2 14"/>
          <p:cNvSpPr/>
          <p:nvPr/>
        </p:nvSpPr>
        <p:spPr bwMode="auto">
          <a:xfrm>
            <a:off x="6642100" y="3365500"/>
            <a:ext cx="635000" cy="406400"/>
          </a:xfrm>
          <a:prstGeom prst="borderCallout2">
            <a:avLst>
              <a:gd name="adj1" fmla="val 18750"/>
              <a:gd name="adj2" fmla="val -8333"/>
              <a:gd name="adj3" fmla="val 18750"/>
              <a:gd name="adj4" fmla="val -16667"/>
              <a:gd name="adj5" fmla="val -78125"/>
              <a:gd name="adj6" fmla="val -56667"/>
            </a:avLst>
          </a:prstGeom>
          <a:noFill/>
          <a:ln w="12700" cap="sq"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b="1" dirty="0">
                <a:latin typeface="Arial" charset="0"/>
                <a:cs typeface="Arial" charset="0"/>
              </a:rPr>
              <a:t>j</a:t>
            </a:r>
            <a:endParaRPr kumimoji="0" lang="en-US" sz="1800" b="1" i="0" u="none" strike="noStrike" cap="none" normalizeH="0" baseline="0" dirty="0" smtClean="0">
              <a:ln>
                <a:noFill/>
              </a:ln>
              <a:solidFill>
                <a:schemeClr val="tx1"/>
              </a:solidFill>
              <a:effectLst/>
              <a:latin typeface="Arial" charset="0"/>
              <a:cs typeface="Arial" charset="0"/>
            </a:endParaRPr>
          </a:p>
        </p:txBody>
      </p:sp>
      <p:sp>
        <p:nvSpPr>
          <p:cNvPr id="5" name="TextBox 4"/>
          <p:cNvSpPr txBox="1"/>
          <p:nvPr/>
        </p:nvSpPr>
        <p:spPr>
          <a:xfrm>
            <a:off x="5791200" y="1536700"/>
            <a:ext cx="1494320" cy="400110"/>
          </a:xfrm>
          <a:prstGeom prst="rect">
            <a:avLst/>
          </a:prstGeom>
          <a:noFill/>
        </p:spPr>
        <p:txBody>
          <a:bodyPr wrap="none" rtlCol="0">
            <a:spAutoFit/>
          </a:bodyPr>
          <a:lstStyle/>
          <a:p>
            <a:r>
              <a:rPr lang="en-US" sz="2000" b="1" dirty="0" err="1" smtClean="0"/>
              <a:t>this_enrol</a:t>
            </a:r>
            <a:r>
              <a:rPr lang="en-US" sz="2000" b="1" dirty="0" smtClean="0"/>
              <a:t>:</a:t>
            </a:r>
            <a:endParaRPr lang="en-US" sz="2000" b="1" dirty="0"/>
          </a:p>
        </p:txBody>
      </p:sp>
      <p:sp>
        <p:nvSpPr>
          <p:cNvPr id="7" name="Rectangle 6"/>
          <p:cNvSpPr/>
          <p:nvPr/>
        </p:nvSpPr>
        <p:spPr bwMode="auto">
          <a:xfrm>
            <a:off x="7285520" y="1536700"/>
            <a:ext cx="563080" cy="400110"/>
          </a:xfrm>
          <a:prstGeom prst="rect">
            <a:avLst/>
          </a:prstGeom>
          <a:solidFill>
            <a:schemeClr val="bg1"/>
          </a:solidFill>
          <a:ln w="12700" cap="sq"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Arial" charset="0"/>
                <a:cs typeface="Arial" charset="0"/>
              </a:rPr>
              <a:t>23</a:t>
            </a:r>
          </a:p>
        </p:txBody>
      </p:sp>
    </p:spTree>
    <p:extLst>
      <p:ext uri="{BB962C8B-B14F-4D97-AF65-F5344CB8AC3E}">
        <p14:creationId xmlns:p14="http://schemas.microsoft.com/office/powerpoint/2010/main" val="3570024622"/>
      </p:ext>
    </p:extLst>
  </p:cSld>
  <p:clrMapOvr>
    <a:masterClrMapping/>
  </p:clrMapOvr>
  <p:transition/>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3"/>
          <p:cNvSpPr>
            <a:spLocks noGrp="1" noChangeArrowheads="1"/>
          </p:cNvSpPr>
          <p:nvPr>
            <p:ph type="title"/>
          </p:nvPr>
        </p:nvSpPr>
        <p:spPr>
          <a:xfrm>
            <a:off x="471488" y="482600"/>
            <a:ext cx="7818437" cy="685800"/>
          </a:xfrm>
        </p:spPr>
        <p:txBody>
          <a:bodyPr/>
          <a:lstStyle/>
          <a:p>
            <a:r>
              <a:rPr lang="en-US" sz="4000" dirty="0" smtClean="0">
                <a:solidFill>
                  <a:srgbClr val="9933FF"/>
                </a:solidFill>
                <a:latin typeface="Garamond" pitchFamily="18" charset="0"/>
              </a:rPr>
              <a:t>11. Towers of Hanoi (13/16)</a:t>
            </a:r>
          </a:p>
        </p:txBody>
      </p:sp>
      <p:pic>
        <p:nvPicPr>
          <p:cNvPr id="61443" name="Picture 4"/>
          <p:cNvPicPr>
            <a:picLocks noChangeAspect="1" noChangeArrowheads="1"/>
          </p:cNvPicPr>
          <p:nvPr/>
        </p:nvPicPr>
        <p:blipFill>
          <a:blip r:embed="rId3" cstate="print">
            <a:grayscl/>
          </a:blip>
          <a:srcRect/>
          <a:stretch>
            <a:fillRect/>
          </a:stretch>
        </p:blipFill>
        <p:spPr bwMode="auto">
          <a:xfrm>
            <a:off x="493713" y="2132013"/>
            <a:ext cx="8064500" cy="2047875"/>
          </a:xfrm>
          <a:prstGeom prst="rect">
            <a:avLst/>
          </a:prstGeom>
          <a:noFill/>
          <a:ln w="9525">
            <a:noFill/>
            <a:miter lim="800000"/>
            <a:headEnd/>
            <a:tailEnd/>
          </a:ln>
        </p:spPr>
      </p:pic>
      <p:sp>
        <p:nvSpPr>
          <p:cNvPr id="61444" name="TextBox 4"/>
          <p:cNvSpPr txBox="1">
            <a:spLocks noChangeArrowheads="1"/>
          </p:cNvSpPr>
          <p:nvPr/>
        </p:nvSpPr>
        <p:spPr bwMode="auto">
          <a:xfrm>
            <a:off x="781050" y="4818063"/>
            <a:ext cx="6891338" cy="830262"/>
          </a:xfrm>
          <a:prstGeom prst="rect">
            <a:avLst/>
          </a:prstGeom>
          <a:noFill/>
          <a:ln w="9525">
            <a:noFill/>
            <a:miter lim="800000"/>
            <a:headEnd/>
            <a:tailEnd/>
          </a:ln>
        </p:spPr>
        <p:txBody>
          <a:bodyPr>
            <a:spAutoFit/>
          </a:bodyPr>
          <a:lstStyle/>
          <a:p>
            <a:r>
              <a:rPr lang="en-US" sz="2400"/>
              <a:t>Can you start to visualise how to solve this using recursion?</a:t>
            </a:r>
          </a:p>
        </p:txBody>
      </p:sp>
      <p:sp>
        <p:nvSpPr>
          <p:cNvPr id="68614" name="Slide Number Placeholder 4"/>
          <p:cNvSpPr>
            <a:spLocks noGrp="1"/>
          </p:cNvSpPr>
          <p:nvPr>
            <p:ph type="sldNum" sz="quarter" idx="11"/>
          </p:nvPr>
        </p:nvSpPr>
        <p:spPr>
          <a:noFill/>
        </p:spPr>
        <p:txBody>
          <a:bodyPr/>
          <a:lstStyle/>
          <a:p>
            <a:r>
              <a:rPr lang="en-US" dirty="0" smtClean="0">
                <a:latin typeface="Arial" pitchFamily="34" charset="0"/>
                <a:cs typeface="Arial" pitchFamily="34" charset="0"/>
              </a:rPr>
              <a:t>Week11 - </a:t>
            </a:r>
            <a:fld id="{E4FFBF03-A055-4294-A35F-AC3784F8C6DD}" type="slidenum">
              <a:rPr lang="en-US" smtClean="0">
                <a:latin typeface="Arial" pitchFamily="34" charset="0"/>
                <a:cs typeface="Arial" pitchFamily="34" charset="0"/>
              </a:rPr>
              <a:pPr/>
              <a:t>70</a:t>
            </a:fld>
            <a:endParaRPr lang="en-US" dirty="0" smtClean="0">
              <a:latin typeface="Arial" pitchFamily="34" charset="0"/>
              <a:cs typeface="Arial" pitchFamily="34" charset="0"/>
            </a:endParaRPr>
          </a:p>
        </p:txBody>
      </p:sp>
      <p:sp>
        <p:nvSpPr>
          <p:cNvPr id="8" name="TextBox 4"/>
          <p:cNvSpPr txBox="1">
            <a:spLocks noChangeArrowheads="1"/>
          </p:cNvSpPr>
          <p:nvPr/>
        </p:nvSpPr>
        <p:spPr bwMode="auto">
          <a:xfrm>
            <a:off x="573088" y="1323975"/>
            <a:ext cx="7270750" cy="461963"/>
          </a:xfrm>
          <a:prstGeom prst="rect">
            <a:avLst/>
          </a:prstGeom>
          <a:noFill/>
          <a:ln w="9525">
            <a:noFill/>
            <a:miter lim="800000"/>
            <a:headEnd/>
            <a:tailEnd/>
          </a:ln>
        </p:spPr>
        <p:txBody>
          <a:bodyPr>
            <a:spAutoFit/>
          </a:bodyPr>
          <a:lstStyle/>
          <a:p>
            <a:r>
              <a:rPr lang="en-US" sz="2400"/>
              <a:t>Towers after steps 1, 2, 3.1 and 3.2:</a:t>
            </a:r>
          </a:p>
        </p:txBody>
      </p:sp>
      <p:sp>
        <p:nvSpPr>
          <p:cNvPr id="9" name="Footer Placeholder 6"/>
          <p:cNvSpPr>
            <a:spLocks noGrp="1"/>
          </p:cNvSpPr>
          <p:nvPr>
            <p:ph type="ftr" sz="quarter" idx="10"/>
          </p:nvPr>
        </p:nvSpPr>
        <p:spPr>
          <a:xfrm>
            <a:off x="457200" y="6248400"/>
            <a:ext cx="2895600" cy="457200"/>
          </a:xfrm>
          <a:noFill/>
        </p:spPr>
        <p:txBody>
          <a:bodyPr/>
          <a:lstStyle/>
          <a:p>
            <a:pPr algn="l"/>
            <a:r>
              <a:rPr lang="en-US" sz="1000" dirty="0" smtClean="0">
                <a:latin typeface="Arial" pitchFamily="34" charset="0"/>
                <a:cs typeface="Arial" pitchFamily="34" charset="0"/>
              </a:rPr>
              <a:t>CS1010 (AY2012/3 Semester 1)</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dissolve">
                                      <p:cBhvr>
                                        <p:cTn id="7" dur="500"/>
                                        <p:tgtEl>
                                          <p:spTgt spid="8"/>
                                        </p:tgtEl>
                                      </p:cBhvr>
                                    </p:animEffect>
                                  </p:childTnLst>
                                </p:cTn>
                              </p:par>
                            </p:childTnLst>
                          </p:cTn>
                        </p:par>
                        <p:par>
                          <p:cTn id="8" fill="hold">
                            <p:stCondLst>
                              <p:cond delay="500"/>
                            </p:stCondLst>
                            <p:childTnLst>
                              <p:par>
                                <p:cTn id="9" presetID="9" presetClass="entr" presetSubtype="0" fill="hold" nodeType="afterEffect">
                                  <p:stCondLst>
                                    <p:cond delay="0"/>
                                  </p:stCondLst>
                                  <p:childTnLst>
                                    <p:set>
                                      <p:cBhvr>
                                        <p:cTn id="10" dur="1" fill="hold">
                                          <p:stCondLst>
                                            <p:cond delay="0"/>
                                          </p:stCondLst>
                                        </p:cTn>
                                        <p:tgtEl>
                                          <p:spTgt spid="61443"/>
                                        </p:tgtEl>
                                        <p:attrNameLst>
                                          <p:attrName>style.visibility</p:attrName>
                                        </p:attrNameLst>
                                      </p:cBhvr>
                                      <p:to>
                                        <p:strVal val="visible"/>
                                      </p:to>
                                    </p:set>
                                    <p:animEffect transition="in" filter="dissolve">
                                      <p:cBhvr>
                                        <p:cTn id="11" dur="500"/>
                                        <p:tgtEl>
                                          <p:spTgt spid="61443"/>
                                        </p:tgtEl>
                                      </p:cBhvr>
                                    </p:animEffect>
                                  </p:childTnLst>
                                </p:cTn>
                              </p:par>
                            </p:childTnLst>
                          </p:cTn>
                        </p:par>
                      </p:childTnLst>
                    </p:cTn>
                  </p:par>
                  <p:par>
                    <p:cTn id="12" fill="hold">
                      <p:stCondLst>
                        <p:cond delay="indefinite"/>
                      </p:stCondLst>
                      <p:childTnLst>
                        <p:par>
                          <p:cTn id="13" fill="hold">
                            <p:stCondLst>
                              <p:cond delay="0"/>
                            </p:stCondLst>
                            <p:childTnLst>
                              <p:par>
                                <p:cTn id="14" presetID="9" presetClass="entr" presetSubtype="0" fill="hold" grpId="0" nodeType="clickEffect">
                                  <p:stCondLst>
                                    <p:cond delay="0"/>
                                  </p:stCondLst>
                                  <p:childTnLst>
                                    <p:set>
                                      <p:cBhvr>
                                        <p:cTn id="15" dur="1" fill="hold">
                                          <p:stCondLst>
                                            <p:cond delay="0"/>
                                          </p:stCondLst>
                                        </p:cTn>
                                        <p:tgtEl>
                                          <p:spTgt spid="61444"/>
                                        </p:tgtEl>
                                        <p:attrNameLst>
                                          <p:attrName>style.visibility</p:attrName>
                                        </p:attrNameLst>
                                      </p:cBhvr>
                                      <p:to>
                                        <p:strVal val="visible"/>
                                      </p:to>
                                    </p:set>
                                    <p:animEffect transition="in" filter="dissolve">
                                      <p:cBhvr>
                                        <p:cTn id="16" dur="500"/>
                                        <p:tgtEl>
                                          <p:spTgt spid="614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44" grpId="0"/>
      <p:bldP spid="8" grpId="0"/>
    </p:bld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Title 1"/>
          <p:cNvSpPr>
            <a:spLocks noGrp="1"/>
          </p:cNvSpPr>
          <p:nvPr>
            <p:ph type="title"/>
          </p:nvPr>
        </p:nvSpPr>
        <p:spPr>
          <a:xfrm>
            <a:off x="457200" y="457200"/>
            <a:ext cx="8229600" cy="819150"/>
          </a:xfrm>
        </p:spPr>
        <p:txBody>
          <a:bodyPr/>
          <a:lstStyle/>
          <a:p>
            <a:r>
              <a:rPr lang="en-US" sz="4000" dirty="0" smtClean="0">
                <a:solidFill>
                  <a:srgbClr val="9933FF"/>
                </a:solidFill>
                <a:latin typeface="Garamond" pitchFamily="18" charset="0"/>
              </a:rPr>
              <a:t>11. Towers of Hanoi (14/16)</a:t>
            </a:r>
          </a:p>
        </p:txBody>
      </p:sp>
      <p:sp>
        <p:nvSpPr>
          <p:cNvPr id="69636" name="Slide Number Placeholder 4"/>
          <p:cNvSpPr>
            <a:spLocks noGrp="1"/>
          </p:cNvSpPr>
          <p:nvPr>
            <p:ph type="sldNum" sz="quarter" idx="11"/>
          </p:nvPr>
        </p:nvSpPr>
        <p:spPr>
          <a:noFill/>
        </p:spPr>
        <p:txBody>
          <a:bodyPr/>
          <a:lstStyle/>
          <a:p>
            <a:r>
              <a:rPr lang="en-US" dirty="0" smtClean="0">
                <a:latin typeface="Arial" pitchFamily="34" charset="0"/>
                <a:cs typeface="Arial" pitchFamily="34" charset="0"/>
              </a:rPr>
              <a:t>Week11 - </a:t>
            </a:r>
            <a:fld id="{C264561F-BFD2-4D66-B3DE-3C2FF27E78A3}" type="slidenum">
              <a:rPr lang="en-US" smtClean="0">
                <a:latin typeface="Arial" pitchFamily="34" charset="0"/>
                <a:cs typeface="Arial" pitchFamily="34" charset="0"/>
              </a:rPr>
              <a:pPr/>
              <a:t>71</a:t>
            </a:fld>
            <a:endParaRPr lang="en-US" dirty="0" smtClean="0">
              <a:latin typeface="Arial" pitchFamily="34" charset="0"/>
              <a:cs typeface="Arial" pitchFamily="34" charset="0"/>
            </a:endParaRPr>
          </a:p>
        </p:txBody>
      </p:sp>
      <p:sp>
        <p:nvSpPr>
          <p:cNvPr id="6" name="Content Placeholder 2"/>
          <p:cNvSpPr txBox="1">
            <a:spLocks/>
          </p:cNvSpPr>
          <p:nvPr/>
        </p:nvSpPr>
        <p:spPr bwMode="auto">
          <a:xfrm>
            <a:off x="436563" y="1354138"/>
            <a:ext cx="8229600" cy="576262"/>
          </a:xfrm>
          <a:prstGeom prst="rect">
            <a:avLst/>
          </a:prstGeom>
          <a:noFill/>
          <a:ln w="9525">
            <a:noFill/>
            <a:miter lim="800000"/>
            <a:headEnd/>
            <a:tailEnd/>
          </a:ln>
        </p:spPr>
        <p:txBody>
          <a:bodyPr/>
          <a:lstStyle/>
          <a:p>
            <a:pPr marL="342900" indent="-342900" eaLnBrk="0" hangingPunct="0">
              <a:spcBef>
                <a:spcPts val="600"/>
              </a:spcBef>
              <a:buClr>
                <a:schemeClr val="bg2"/>
              </a:buClr>
              <a:buSzPct val="75000"/>
              <a:buFont typeface="Wingdings" pitchFamily="2" charset="2"/>
              <a:buChar char="n"/>
              <a:defRPr/>
            </a:pPr>
            <a:r>
              <a:rPr lang="en-US" sz="2800" kern="0" dirty="0">
                <a:latin typeface="+mn-lt"/>
                <a:cs typeface="+mn-cs"/>
              </a:rPr>
              <a:t>Algorithm:</a:t>
            </a:r>
          </a:p>
        </p:txBody>
      </p:sp>
      <p:sp>
        <p:nvSpPr>
          <p:cNvPr id="7" name="TextBox 6"/>
          <p:cNvSpPr txBox="1"/>
          <p:nvPr/>
        </p:nvSpPr>
        <p:spPr>
          <a:xfrm>
            <a:off x="857249" y="2190750"/>
            <a:ext cx="7444539" cy="2616101"/>
          </a:xfrm>
          <a:prstGeom prst="rect">
            <a:avLst/>
          </a:prstGeom>
          <a:solidFill>
            <a:srgbClr val="FFFFCC"/>
          </a:solidFill>
        </p:spPr>
        <p:style>
          <a:lnRef idx="2">
            <a:schemeClr val="accent4"/>
          </a:lnRef>
          <a:fillRef idx="1">
            <a:schemeClr val="lt1"/>
          </a:fillRef>
          <a:effectRef idx="0">
            <a:schemeClr val="accent4"/>
          </a:effectRef>
          <a:fontRef idx="minor">
            <a:schemeClr val="dk1"/>
          </a:fontRef>
        </p:style>
        <p:txBody>
          <a:bodyPr wrap="square">
            <a:spAutoFit/>
          </a:bodyPr>
          <a:lstStyle/>
          <a:p>
            <a:pPr marL="180975">
              <a:buFont typeface="Wingdings" pitchFamily="2" charset="2"/>
              <a:buNone/>
              <a:tabLst>
                <a:tab pos="631825" algn="l"/>
              </a:tabLst>
              <a:defRPr/>
            </a:pPr>
            <a:r>
              <a:rPr lang="en-US" sz="2400" dirty="0"/>
              <a:t>if (n &gt; 0) </a:t>
            </a:r>
          </a:p>
          <a:p>
            <a:pPr marL="628650" indent="-447675">
              <a:buFont typeface="Wingdings" pitchFamily="2" charset="2"/>
              <a:buNone/>
              <a:tabLst>
                <a:tab pos="631825" algn="l"/>
              </a:tabLst>
              <a:defRPr/>
            </a:pPr>
            <a:r>
              <a:rPr lang="en-US" sz="2400" dirty="0"/>
              <a:t>	move n – 1 disks from the </a:t>
            </a:r>
            <a:r>
              <a:rPr lang="en-US" sz="2400" i="1" dirty="0" smtClean="0"/>
              <a:t>source</a:t>
            </a:r>
            <a:r>
              <a:rPr lang="en-US" sz="2400" dirty="0" smtClean="0"/>
              <a:t> </a:t>
            </a:r>
            <a:r>
              <a:rPr lang="en-US" sz="2400" dirty="0"/>
              <a:t>peg to the </a:t>
            </a:r>
            <a:r>
              <a:rPr lang="en-US" sz="2400" i="1" dirty="0" smtClean="0"/>
              <a:t>temp</a:t>
            </a:r>
            <a:r>
              <a:rPr lang="en-US" sz="2400" dirty="0" smtClean="0"/>
              <a:t> </a:t>
            </a:r>
            <a:r>
              <a:rPr lang="en-US" sz="2400" dirty="0"/>
              <a:t>peg using the </a:t>
            </a:r>
            <a:r>
              <a:rPr lang="en-US" sz="2400" i="1" dirty="0" err="1" smtClean="0"/>
              <a:t>dest</a:t>
            </a:r>
            <a:r>
              <a:rPr lang="en-US" sz="2400" dirty="0" smtClean="0"/>
              <a:t> </a:t>
            </a:r>
            <a:r>
              <a:rPr lang="en-US" sz="2400" dirty="0"/>
              <a:t>peg</a:t>
            </a:r>
          </a:p>
          <a:p>
            <a:pPr marL="631825" lvl="1" indent="-450850">
              <a:spcBef>
                <a:spcPts val="1200"/>
              </a:spcBef>
              <a:buFont typeface="Wingdings" pitchFamily="2" charset="2"/>
              <a:buNone/>
              <a:tabLst>
                <a:tab pos="631825" algn="l"/>
              </a:tabLst>
              <a:defRPr/>
            </a:pPr>
            <a:r>
              <a:rPr lang="en-US" sz="2400" dirty="0"/>
              <a:t>	move disk n from the </a:t>
            </a:r>
            <a:r>
              <a:rPr lang="en-US" sz="2400" i="1" dirty="0" smtClean="0"/>
              <a:t>source</a:t>
            </a:r>
            <a:r>
              <a:rPr lang="en-US" sz="2400" dirty="0" smtClean="0"/>
              <a:t> </a:t>
            </a:r>
            <a:r>
              <a:rPr lang="en-US" sz="2400" dirty="0"/>
              <a:t>peg to the </a:t>
            </a:r>
            <a:r>
              <a:rPr lang="en-US" sz="2400" i="1" dirty="0" err="1" smtClean="0"/>
              <a:t>dest</a:t>
            </a:r>
            <a:r>
              <a:rPr lang="en-US" sz="2400" dirty="0" smtClean="0"/>
              <a:t> </a:t>
            </a:r>
            <a:r>
              <a:rPr lang="en-US" sz="2400" dirty="0"/>
              <a:t>peg</a:t>
            </a:r>
          </a:p>
          <a:p>
            <a:pPr marL="631825" lvl="1" indent="-450850">
              <a:spcBef>
                <a:spcPts val="1200"/>
              </a:spcBef>
              <a:buFont typeface="Wingdings" pitchFamily="2" charset="2"/>
              <a:buNone/>
              <a:tabLst>
                <a:tab pos="631825" algn="l"/>
              </a:tabLst>
              <a:defRPr/>
            </a:pPr>
            <a:r>
              <a:rPr lang="en-US" sz="2400" dirty="0"/>
              <a:t>	move n – 1 disks from the </a:t>
            </a:r>
            <a:r>
              <a:rPr lang="en-US" sz="2400" i="1" dirty="0" smtClean="0"/>
              <a:t>temp</a:t>
            </a:r>
            <a:r>
              <a:rPr lang="en-US" sz="2400" dirty="0" smtClean="0"/>
              <a:t> </a:t>
            </a:r>
            <a:r>
              <a:rPr lang="en-US" sz="2400" dirty="0"/>
              <a:t>peg to the </a:t>
            </a:r>
            <a:r>
              <a:rPr lang="en-US" sz="2400" i="1" dirty="0" err="1" smtClean="0"/>
              <a:t>dest</a:t>
            </a:r>
            <a:r>
              <a:rPr lang="en-US" sz="2400" i="1" dirty="0" smtClean="0"/>
              <a:t> </a:t>
            </a:r>
            <a:r>
              <a:rPr lang="en-US" sz="2400" dirty="0"/>
              <a:t>peg using the </a:t>
            </a:r>
            <a:r>
              <a:rPr lang="en-US" sz="2400" i="1" dirty="0" smtClean="0"/>
              <a:t>source</a:t>
            </a:r>
            <a:r>
              <a:rPr lang="en-US" sz="2400" dirty="0" smtClean="0"/>
              <a:t> </a:t>
            </a:r>
            <a:r>
              <a:rPr lang="en-US" sz="2400" dirty="0"/>
              <a:t>peg</a:t>
            </a:r>
          </a:p>
        </p:txBody>
      </p:sp>
      <p:sp>
        <p:nvSpPr>
          <p:cNvPr id="8" name="Footer Placeholder 6"/>
          <p:cNvSpPr>
            <a:spLocks noGrp="1"/>
          </p:cNvSpPr>
          <p:nvPr>
            <p:ph type="ftr" sz="quarter" idx="10"/>
          </p:nvPr>
        </p:nvSpPr>
        <p:spPr>
          <a:xfrm>
            <a:off x="457200" y="6248400"/>
            <a:ext cx="2895600" cy="457200"/>
          </a:xfrm>
          <a:noFill/>
        </p:spPr>
        <p:txBody>
          <a:bodyPr/>
          <a:lstStyle/>
          <a:p>
            <a:pPr algn="l"/>
            <a:r>
              <a:rPr lang="en-US" sz="1000" dirty="0" smtClean="0">
                <a:latin typeface="Arial" pitchFamily="34" charset="0"/>
                <a:cs typeface="Arial" pitchFamily="34" charset="0"/>
              </a:rPr>
              <a:t>CS1010 (AY2012/3 Semester 1)</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dissolve">
                                      <p:cBhvr>
                                        <p:cTn id="7" dur="500"/>
                                        <p:tgtEl>
                                          <p:spTgt spid="6">
                                            <p:txEl>
                                              <p:pRg st="0" end="0"/>
                                            </p:txEl>
                                          </p:spTgt>
                                        </p:tgtEl>
                                      </p:cBhvr>
                                    </p:animEffect>
                                  </p:childTnLst>
                                </p:cTn>
                              </p:par>
                            </p:childTnLst>
                          </p:cTn>
                        </p:par>
                        <p:par>
                          <p:cTn id="8" fill="hold">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dissolve">
                                      <p:cBhvr>
                                        <p:cTn id="11"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7" grpId="0" animBg="1"/>
    </p:bld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3"/>
          <p:cNvSpPr>
            <a:spLocks noGrp="1" noChangeArrowheads="1"/>
          </p:cNvSpPr>
          <p:nvPr>
            <p:ph type="title"/>
          </p:nvPr>
        </p:nvSpPr>
        <p:spPr>
          <a:xfrm>
            <a:off x="447675" y="552450"/>
            <a:ext cx="7818438" cy="685800"/>
          </a:xfrm>
        </p:spPr>
        <p:txBody>
          <a:bodyPr/>
          <a:lstStyle/>
          <a:p>
            <a:r>
              <a:rPr lang="en-US" sz="4000" dirty="0" smtClean="0">
                <a:solidFill>
                  <a:srgbClr val="9933FF"/>
                </a:solidFill>
                <a:latin typeface="Garamond" pitchFamily="18" charset="0"/>
              </a:rPr>
              <a:t>11. Towers of Hanoi (15/16)</a:t>
            </a:r>
          </a:p>
        </p:txBody>
      </p:sp>
      <p:sp>
        <p:nvSpPr>
          <p:cNvPr id="70660" name="Slide Number Placeholder 4"/>
          <p:cNvSpPr>
            <a:spLocks noGrp="1"/>
          </p:cNvSpPr>
          <p:nvPr>
            <p:ph type="sldNum" sz="quarter" idx="11"/>
          </p:nvPr>
        </p:nvSpPr>
        <p:spPr>
          <a:noFill/>
        </p:spPr>
        <p:txBody>
          <a:bodyPr/>
          <a:lstStyle/>
          <a:p>
            <a:r>
              <a:rPr lang="en-US" dirty="0" smtClean="0">
                <a:latin typeface="Arial" pitchFamily="34" charset="0"/>
                <a:cs typeface="Arial" pitchFamily="34" charset="0"/>
              </a:rPr>
              <a:t>Week11 - </a:t>
            </a:r>
            <a:fld id="{CCA220D8-9ECE-4AFF-83FD-8C373F197072}" type="slidenum">
              <a:rPr lang="en-US" smtClean="0">
                <a:latin typeface="Arial" pitchFamily="34" charset="0"/>
                <a:cs typeface="Arial" pitchFamily="34" charset="0"/>
              </a:rPr>
              <a:pPr/>
              <a:t>72</a:t>
            </a:fld>
            <a:endParaRPr lang="en-US" dirty="0" smtClean="0">
              <a:latin typeface="Arial" pitchFamily="34" charset="0"/>
              <a:cs typeface="Arial" pitchFamily="34" charset="0"/>
            </a:endParaRPr>
          </a:p>
        </p:txBody>
      </p:sp>
      <p:grpSp>
        <p:nvGrpSpPr>
          <p:cNvPr id="2" name="Group 7"/>
          <p:cNvGrpSpPr>
            <a:grpSpLocks/>
          </p:cNvGrpSpPr>
          <p:nvPr/>
        </p:nvGrpSpPr>
        <p:grpSpPr bwMode="auto">
          <a:xfrm>
            <a:off x="958850" y="1233488"/>
            <a:ext cx="7578725" cy="5124450"/>
            <a:chOff x="958466" y="1233870"/>
            <a:chExt cx="7579605" cy="5124673"/>
          </a:xfrm>
        </p:grpSpPr>
        <p:sp>
          <p:nvSpPr>
            <p:cNvPr id="6" name="TextBox 5"/>
            <p:cNvSpPr txBox="1"/>
            <p:nvPr/>
          </p:nvSpPr>
          <p:spPr>
            <a:xfrm>
              <a:off x="958466" y="1311660"/>
              <a:ext cx="7579605" cy="5046883"/>
            </a:xfrm>
            <a:prstGeom prst="rect">
              <a:avLst/>
            </a:prstGeom>
          </p:spPr>
          <p:style>
            <a:lnRef idx="2">
              <a:schemeClr val="accent6"/>
            </a:lnRef>
            <a:fillRef idx="1">
              <a:schemeClr val="lt1"/>
            </a:fillRef>
            <a:effectRef idx="0">
              <a:schemeClr val="accent6"/>
            </a:effectRef>
            <a:fontRef idx="minor">
              <a:schemeClr val="dk1"/>
            </a:fontRef>
          </p:style>
          <p:txBody>
            <a:bodyPr>
              <a:spAutoFit/>
            </a:bodyPr>
            <a:lstStyle/>
            <a:p>
              <a:pPr>
                <a:tabLst>
                  <a:tab pos="341313" algn="l"/>
                  <a:tab pos="682625" algn="l"/>
                  <a:tab pos="1023938" algn="l"/>
                  <a:tab pos="1376363" algn="l"/>
                </a:tabLst>
                <a:defRPr/>
              </a:pPr>
              <a:r>
                <a:rPr lang="en-US" sz="1400" b="1" dirty="0">
                  <a:latin typeface="Courier New" pitchFamily="49" charset="0"/>
                  <a:cs typeface="Courier New" pitchFamily="49" charset="0"/>
                </a:rPr>
                <a:t>#include &lt;</a:t>
              </a:r>
              <a:r>
                <a:rPr lang="en-US" sz="1400" b="1" dirty="0" err="1">
                  <a:latin typeface="Courier New" pitchFamily="49" charset="0"/>
                  <a:cs typeface="Courier New" pitchFamily="49" charset="0"/>
                </a:rPr>
                <a:t>stdio.h</a:t>
              </a:r>
              <a:r>
                <a:rPr lang="en-US" sz="1400" b="1" dirty="0">
                  <a:latin typeface="Courier New" pitchFamily="49" charset="0"/>
                  <a:cs typeface="Courier New" pitchFamily="49" charset="0"/>
                </a:rPr>
                <a:t>&gt;</a:t>
              </a:r>
            </a:p>
            <a:p>
              <a:pPr>
                <a:tabLst>
                  <a:tab pos="341313" algn="l"/>
                  <a:tab pos="682625" algn="l"/>
                  <a:tab pos="1023938" algn="l"/>
                  <a:tab pos="1376363" algn="l"/>
                </a:tabLst>
                <a:defRPr/>
              </a:pPr>
              <a:r>
                <a:rPr lang="en-US" sz="1400" b="1" dirty="0">
                  <a:latin typeface="Courier New" pitchFamily="49" charset="0"/>
                  <a:cs typeface="Courier New" pitchFamily="49" charset="0"/>
                </a:rPr>
                <a:t>void tower(char, char, char, </a:t>
              </a:r>
              <a:r>
                <a:rPr lang="en-US" sz="1400" b="1" dirty="0" err="1">
                  <a:latin typeface="Courier New" pitchFamily="49" charset="0"/>
                  <a:cs typeface="Courier New" pitchFamily="49" charset="0"/>
                </a:rPr>
                <a:t>int</a:t>
              </a:r>
              <a:r>
                <a:rPr lang="en-US" sz="1400" b="1" dirty="0">
                  <a:latin typeface="Courier New" pitchFamily="49" charset="0"/>
                  <a:cs typeface="Courier New" pitchFamily="49" charset="0"/>
                </a:rPr>
                <a:t>); </a:t>
              </a:r>
            </a:p>
            <a:p>
              <a:pPr>
                <a:tabLst>
                  <a:tab pos="341313" algn="l"/>
                  <a:tab pos="682625" algn="l"/>
                  <a:tab pos="1023938" algn="l"/>
                  <a:tab pos="1376363" algn="l"/>
                </a:tabLst>
                <a:defRPr/>
              </a:pPr>
              <a:r>
                <a:rPr lang="en-US" sz="1400" b="1" dirty="0" err="1">
                  <a:latin typeface="Courier New" pitchFamily="49" charset="0"/>
                  <a:cs typeface="Courier New" pitchFamily="49" charset="0"/>
                </a:rPr>
                <a:t>int</a:t>
              </a:r>
              <a:r>
                <a:rPr lang="en-US" sz="1400" b="1" dirty="0">
                  <a:latin typeface="Courier New" pitchFamily="49" charset="0"/>
                  <a:cs typeface="Courier New" pitchFamily="49" charset="0"/>
                </a:rPr>
                <a:t> main(void)</a:t>
              </a:r>
            </a:p>
            <a:p>
              <a:pPr>
                <a:tabLst>
                  <a:tab pos="341313" algn="l"/>
                  <a:tab pos="682625" algn="l"/>
                  <a:tab pos="1023938" algn="l"/>
                  <a:tab pos="1376363" algn="l"/>
                </a:tabLst>
                <a:defRPr/>
              </a:pPr>
              <a:r>
                <a:rPr lang="en-US" sz="1400" b="1" dirty="0">
                  <a:latin typeface="Courier New" pitchFamily="49" charset="0"/>
                  <a:cs typeface="Courier New" pitchFamily="49" charset="0"/>
                </a:rPr>
                <a:t>{</a:t>
              </a:r>
            </a:p>
            <a:p>
              <a:pPr>
                <a:tabLst>
                  <a:tab pos="341313" algn="l"/>
                  <a:tab pos="682625" algn="l"/>
                  <a:tab pos="1023938" algn="l"/>
                  <a:tab pos="1376363" algn="l"/>
                </a:tabLst>
                <a:defRPr/>
              </a:pPr>
              <a:r>
                <a:rPr lang="en-US" sz="1400" b="1" dirty="0">
                  <a:latin typeface="Courier New" pitchFamily="49" charset="0"/>
                  <a:cs typeface="Courier New" pitchFamily="49" charset="0"/>
                </a:rPr>
                <a:t>	</a:t>
              </a:r>
              <a:r>
                <a:rPr lang="en-US" sz="1400" b="1" dirty="0" err="1">
                  <a:latin typeface="Courier New" pitchFamily="49" charset="0"/>
                  <a:cs typeface="Courier New" pitchFamily="49" charset="0"/>
                </a:rPr>
                <a:t>int</a:t>
              </a:r>
              <a:r>
                <a:rPr lang="en-US" sz="1400" b="1" dirty="0">
                  <a:latin typeface="Courier New" pitchFamily="49" charset="0"/>
                  <a:cs typeface="Courier New" pitchFamily="49" charset="0"/>
                </a:rPr>
                <a:t> disks;</a:t>
              </a:r>
            </a:p>
            <a:p>
              <a:pPr>
                <a:tabLst>
                  <a:tab pos="341313" algn="l"/>
                  <a:tab pos="682625" algn="l"/>
                  <a:tab pos="1023938" algn="l"/>
                  <a:tab pos="1376363" algn="l"/>
                </a:tabLst>
                <a:defRPr/>
              </a:pPr>
              <a:r>
                <a:rPr lang="en-US" sz="1400" b="1" dirty="0">
                  <a:latin typeface="Courier New" pitchFamily="49" charset="0"/>
                  <a:cs typeface="Courier New" pitchFamily="49" charset="0"/>
                </a:rPr>
                <a:t>	</a:t>
              </a:r>
              <a:r>
                <a:rPr lang="en-US" sz="1400" b="1" dirty="0" err="1">
                  <a:latin typeface="Courier New" pitchFamily="49" charset="0"/>
                  <a:cs typeface="Courier New" pitchFamily="49" charset="0"/>
                </a:rPr>
                <a:t>printf</a:t>
              </a:r>
              <a:r>
                <a:rPr lang="en-US" sz="1400" b="1" dirty="0">
                  <a:latin typeface="Courier New" pitchFamily="49" charset="0"/>
                  <a:cs typeface="Courier New" pitchFamily="49" charset="0"/>
                </a:rPr>
                <a:t>("Number of disks: ");</a:t>
              </a:r>
            </a:p>
            <a:p>
              <a:pPr>
                <a:tabLst>
                  <a:tab pos="341313" algn="l"/>
                  <a:tab pos="682625" algn="l"/>
                  <a:tab pos="1023938" algn="l"/>
                  <a:tab pos="1376363" algn="l"/>
                </a:tabLst>
                <a:defRPr/>
              </a:pPr>
              <a:r>
                <a:rPr lang="en-US" sz="1400" b="1" dirty="0">
                  <a:latin typeface="Courier New" pitchFamily="49" charset="0"/>
                  <a:cs typeface="Courier New" pitchFamily="49" charset="0"/>
                </a:rPr>
                <a:t>	</a:t>
              </a:r>
              <a:r>
                <a:rPr lang="en-US" sz="1400" b="1" dirty="0" err="1">
                  <a:latin typeface="Courier New" pitchFamily="49" charset="0"/>
                  <a:cs typeface="Courier New" pitchFamily="49" charset="0"/>
                </a:rPr>
                <a:t>scanf</a:t>
              </a:r>
              <a:r>
                <a:rPr lang="en-US" sz="1400" b="1" dirty="0">
                  <a:latin typeface="Courier New" pitchFamily="49" charset="0"/>
                  <a:cs typeface="Courier New" pitchFamily="49" charset="0"/>
                </a:rPr>
                <a:t>("%d", &amp;disks);</a:t>
              </a:r>
            </a:p>
            <a:p>
              <a:pPr>
                <a:tabLst>
                  <a:tab pos="341313" algn="l"/>
                  <a:tab pos="682625" algn="l"/>
                  <a:tab pos="1023938" algn="l"/>
                  <a:tab pos="1376363" algn="l"/>
                </a:tabLst>
                <a:defRPr/>
              </a:pPr>
              <a:r>
                <a:rPr lang="en-US" sz="1400" b="1" dirty="0">
                  <a:latin typeface="Courier New" pitchFamily="49" charset="0"/>
                  <a:cs typeface="Courier New" pitchFamily="49" charset="0"/>
                </a:rPr>
                <a:t>	tower('A','B','C', disks);</a:t>
              </a:r>
            </a:p>
            <a:p>
              <a:pPr>
                <a:tabLst>
                  <a:tab pos="341313" algn="l"/>
                  <a:tab pos="682625" algn="l"/>
                  <a:tab pos="1023938" algn="l"/>
                  <a:tab pos="1376363" algn="l"/>
                </a:tabLst>
                <a:defRPr/>
              </a:pPr>
              <a:r>
                <a:rPr lang="en-US" sz="1400" b="1" dirty="0">
                  <a:latin typeface="Courier New" pitchFamily="49" charset="0"/>
                  <a:cs typeface="Courier New" pitchFamily="49" charset="0"/>
                </a:rPr>
                <a:t>	return 0;</a:t>
              </a:r>
            </a:p>
            <a:p>
              <a:pPr>
                <a:tabLst>
                  <a:tab pos="341313" algn="l"/>
                  <a:tab pos="682625" algn="l"/>
                  <a:tab pos="1023938" algn="l"/>
                  <a:tab pos="1376363" algn="l"/>
                </a:tabLst>
                <a:defRPr/>
              </a:pPr>
              <a:r>
                <a:rPr lang="en-US" sz="1400" b="1" dirty="0">
                  <a:latin typeface="Courier New" pitchFamily="49" charset="0"/>
                  <a:cs typeface="Courier New" pitchFamily="49" charset="0"/>
                </a:rPr>
                <a:t>}</a:t>
              </a:r>
            </a:p>
            <a:p>
              <a:pPr>
                <a:tabLst>
                  <a:tab pos="341313" algn="l"/>
                  <a:tab pos="682625" algn="l"/>
                  <a:tab pos="1023938" algn="l"/>
                  <a:tab pos="1376363" algn="l"/>
                </a:tabLst>
                <a:defRPr/>
              </a:pPr>
              <a:endParaRPr lang="en-US" sz="1400" b="1" dirty="0">
                <a:latin typeface="Courier New" pitchFamily="49" charset="0"/>
                <a:cs typeface="Courier New" pitchFamily="49" charset="0"/>
              </a:endParaRPr>
            </a:p>
            <a:p>
              <a:pPr>
                <a:tabLst>
                  <a:tab pos="341313" algn="l"/>
                  <a:tab pos="682625" algn="l"/>
                  <a:tab pos="1023938" algn="l"/>
                  <a:tab pos="1376363" algn="l"/>
                </a:tabLst>
                <a:defRPr/>
              </a:pPr>
              <a:r>
                <a:rPr lang="en-US" sz="1400" b="1" dirty="0">
                  <a:solidFill>
                    <a:srgbClr val="006600"/>
                  </a:solidFill>
                  <a:latin typeface="Courier New" pitchFamily="49" charset="0"/>
                  <a:cs typeface="Courier New" pitchFamily="49" charset="0"/>
                </a:rPr>
                <a:t>// Display instructions for moving n disk from </a:t>
              </a:r>
              <a:r>
                <a:rPr lang="en-US" sz="1400" b="1" dirty="0" smtClean="0">
                  <a:solidFill>
                    <a:srgbClr val="006600"/>
                  </a:solidFill>
                  <a:latin typeface="Courier New" pitchFamily="49" charset="0"/>
                  <a:cs typeface="Courier New" pitchFamily="49" charset="0"/>
                </a:rPr>
                <a:t>source </a:t>
              </a:r>
              <a:r>
                <a:rPr lang="en-US" sz="1400" b="1" dirty="0">
                  <a:solidFill>
                    <a:srgbClr val="006600"/>
                  </a:solidFill>
                  <a:latin typeface="Courier New" pitchFamily="49" charset="0"/>
                  <a:cs typeface="Courier New" pitchFamily="49" charset="0"/>
                </a:rPr>
                <a:t>to </a:t>
              </a:r>
              <a:r>
                <a:rPr lang="en-US" sz="1400" b="1" dirty="0" err="1" smtClean="0">
                  <a:solidFill>
                    <a:srgbClr val="006600"/>
                  </a:solidFill>
                  <a:latin typeface="Courier New" pitchFamily="49" charset="0"/>
                  <a:cs typeface="Courier New" pitchFamily="49" charset="0"/>
                </a:rPr>
                <a:t>dest</a:t>
              </a:r>
              <a:endParaRPr lang="en-US" sz="1400" b="1" dirty="0">
                <a:solidFill>
                  <a:srgbClr val="006600"/>
                </a:solidFill>
                <a:latin typeface="Courier New" pitchFamily="49" charset="0"/>
                <a:cs typeface="Courier New" pitchFamily="49" charset="0"/>
              </a:endParaRPr>
            </a:p>
            <a:p>
              <a:pPr>
                <a:tabLst>
                  <a:tab pos="341313" algn="l"/>
                  <a:tab pos="682625" algn="l"/>
                  <a:tab pos="1023938" algn="l"/>
                  <a:tab pos="1376363" algn="l"/>
                </a:tabLst>
                <a:defRPr/>
              </a:pPr>
              <a:r>
                <a:rPr lang="en-US" sz="1400" b="1" dirty="0">
                  <a:solidFill>
                    <a:srgbClr val="006600"/>
                  </a:solidFill>
                  <a:latin typeface="Courier New" pitchFamily="49" charset="0"/>
                  <a:cs typeface="Courier New" pitchFamily="49" charset="0"/>
                </a:rPr>
                <a:t>// using </a:t>
              </a:r>
              <a:r>
                <a:rPr lang="en-US" sz="1400" b="1" dirty="0" smtClean="0">
                  <a:solidFill>
                    <a:srgbClr val="006600"/>
                  </a:solidFill>
                  <a:latin typeface="Courier New" pitchFamily="49" charset="0"/>
                  <a:cs typeface="Courier New" pitchFamily="49" charset="0"/>
                </a:rPr>
                <a:t>temp </a:t>
              </a:r>
              <a:r>
                <a:rPr lang="en-US" sz="1400" b="1" dirty="0">
                  <a:solidFill>
                    <a:srgbClr val="006600"/>
                  </a:solidFill>
                  <a:latin typeface="Courier New" pitchFamily="49" charset="0"/>
                  <a:cs typeface="Courier New" pitchFamily="49" charset="0"/>
                </a:rPr>
                <a:t>as an auxiliary. Disks are numbered 1 to n </a:t>
              </a:r>
            </a:p>
            <a:p>
              <a:pPr>
                <a:tabLst>
                  <a:tab pos="341313" algn="l"/>
                  <a:tab pos="682625" algn="l"/>
                  <a:tab pos="1023938" algn="l"/>
                  <a:tab pos="1376363" algn="l"/>
                </a:tabLst>
                <a:defRPr/>
              </a:pPr>
              <a:r>
                <a:rPr lang="en-US" sz="1400" b="1" dirty="0">
                  <a:solidFill>
                    <a:srgbClr val="006600"/>
                  </a:solidFill>
                  <a:latin typeface="Courier New" pitchFamily="49" charset="0"/>
                  <a:cs typeface="Courier New" pitchFamily="49" charset="0"/>
                </a:rPr>
                <a:t>// (smallest to largest). </a:t>
              </a:r>
            </a:p>
            <a:p>
              <a:pPr>
                <a:tabLst>
                  <a:tab pos="341313" algn="l"/>
                  <a:tab pos="682625" algn="l"/>
                  <a:tab pos="1023938" algn="l"/>
                  <a:tab pos="1376363" algn="l"/>
                </a:tabLst>
                <a:defRPr/>
              </a:pPr>
              <a:r>
                <a:rPr lang="en-US" sz="1400" b="1" dirty="0">
                  <a:latin typeface="Courier New" pitchFamily="49" charset="0"/>
                  <a:cs typeface="Courier New" pitchFamily="49" charset="0"/>
                </a:rPr>
                <a:t>void tower(char </a:t>
              </a:r>
              <a:r>
                <a:rPr lang="en-US" sz="1400" b="1" dirty="0" smtClean="0">
                  <a:latin typeface="Courier New" pitchFamily="49" charset="0"/>
                  <a:cs typeface="Courier New" pitchFamily="49" charset="0"/>
                </a:rPr>
                <a:t>source, </a:t>
              </a:r>
              <a:r>
                <a:rPr lang="en-US" sz="1400" b="1" dirty="0">
                  <a:latin typeface="Courier New" pitchFamily="49" charset="0"/>
                  <a:cs typeface="Courier New" pitchFamily="49" charset="0"/>
                </a:rPr>
                <a:t>char </a:t>
              </a:r>
              <a:r>
                <a:rPr lang="en-US" sz="1400" b="1" dirty="0" smtClean="0">
                  <a:latin typeface="Courier New" pitchFamily="49" charset="0"/>
                  <a:cs typeface="Courier New" pitchFamily="49" charset="0"/>
                </a:rPr>
                <a:t>temp, </a:t>
              </a:r>
              <a:r>
                <a:rPr lang="en-US" sz="1400" b="1" dirty="0">
                  <a:latin typeface="Courier New" pitchFamily="49" charset="0"/>
                  <a:cs typeface="Courier New" pitchFamily="49" charset="0"/>
                </a:rPr>
                <a:t>char </a:t>
              </a:r>
              <a:r>
                <a:rPr lang="en-US" sz="1400" b="1" dirty="0" err="1" smtClean="0">
                  <a:latin typeface="Courier New" pitchFamily="49" charset="0"/>
                  <a:cs typeface="Courier New" pitchFamily="49" charset="0"/>
                </a:rPr>
                <a:t>dest</a:t>
              </a:r>
              <a:r>
                <a:rPr lang="en-US" sz="1400" b="1" dirty="0" smtClean="0">
                  <a:latin typeface="Courier New" pitchFamily="49" charset="0"/>
                  <a:cs typeface="Courier New" pitchFamily="49" charset="0"/>
                </a:rPr>
                <a:t>, </a:t>
              </a:r>
              <a:r>
                <a:rPr lang="en-US" sz="1400" b="1" dirty="0" err="1">
                  <a:latin typeface="Courier New" pitchFamily="49" charset="0"/>
                  <a:cs typeface="Courier New" pitchFamily="49" charset="0"/>
                </a:rPr>
                <a:t>int</a:t>
              </a:r>
              <a:r>
                <a:rPr lang="en-US" sz="1400" b="1" dirty="0">
                  <a:latin typeface="Courier New" pitchFamily="49" charset="0"/>
                  <a:cs typeface="Courier New" pitchFamily="49" charset="0"/>
                </a:rPr>
                <a:t> n)</a:t>
              </a:r>
            </a:p>
            <a:p>
              <a:pPr>
                <a:tabLst>
                  <a:tab pos="341313" algn="l"/>
                  <a:tab pos="682625" algn="l"/>
                  <a:tab pos="1023938" algn="l"/>
                  <a:tab pos="1376363" algn="l"/>
                </a:tabLst>
                <a:defRPr/>
              </a:pPr>
              <a:r>
                <a:rPr lang="en-US" sz="1400" b="1" dirty="0">
                  <a:latin typeface="Courier New" pitchFamily="49" charset="0"/>
                  <a:cs typeface="Courier New" pitchFamily="49" charset="0"/>
                </a:rPr>
                <a:t>{</a:t>
              </a:r>
            </a:p>
            <a:p>
              <a:pPr>
                <a:tabLst>
                  <a:tab pos="341313" algn="l"/>
                  <a:tab pos="682625" algn="l"/>
                  <a:tab pos="1023938" algn="l"/>
                  <a:tab pos="1376363" algn="l"/>
                </a:tabLst>
                <a:defRPr/>
              </a:pPr>
              <a:r>
                <a:rPr lang="en-US" sz="1400" b="1" dirty="0">
                  <a:latin typeface="Courier New" pitchFamily="49" charset="0"/>
                  <a:cs typeface="Courier New" pitchFamily="49" charset="0"/>
                </a:rPr>
                <a:t>	if (n &gt; 0) </a:t>
              </a:r>
              <a:r>
                <a:rPr lang="en-US" sz="1400" b="1" dirty="0" smtClean="0">
                  <a:latin typeface="Courier New" pitchFamily="49" charset="0"/>
                  <a:cs typeface="Courier New" pitchFamily="49" charset="0"/>
                </a:rPr>
                <a:t>{d</a:t>
              </a:r>
              <a:endParaRPr lang="en-US" sz="1400" b="1" dirty="0">
                <a:latin typeface="Courier New" pitchFamily="49" charset="0"/>
                <a:cs typeface="Courier New" pitchFamily="49" charset="0"/>
              </a:endParaRPr>
            </a:p>
            <a:p>
              <a:pPr>
                <a:tabLst>
                  <a:tab pos="341313" algn="l"/>
                  <a:tab pos="682625" algn="l"/>
                  <a:tab pos="1023938" algn="l"/>
                  <a:tab pos="1376363" algn="l"/>
                </a:tabLst>
                <a:defRPr/>
              </a:pPr>
              <a:r>
                <a:rPr lang="en-US" sz="1400" b="1" dirty="0">
                  <a:latin typeface="Courier New" pitchFamily="49" charset="0"/>
                  <a:cs typeface="Courier New" pitchFamily="49" charset="0"/>
                </a:rPr>
                <a:t>		</a:t>
              </a:r>
              <a:r>
                <a:rPr lang="en-US" sz="1400" b="1" dirty="0" smtClean="0">
                  <a:latin typeface="Courier New" pitchFamily="49" charset="0"/>
                  <a:cs typeface="Courier New" pitchFamily="49" charset="0"/>
                </a:rPr>
                <a:t>tower(source, </a:t>
              </a:r>
              <a:r>
                <a:rPr lang="en-US" sz="1400" b="1" dirty="0" err="1" smtClean="0">
                  <a:latin typeface="Courier New" pitchFamily="49" charset="0"/>
                  <a:cs typeface="Courier New" pitchFamily="49" charset="0"/>
                </a:rPr>
                <a:t>dest</a:t>
              </a:r>
              <a:r>
                <a:rPr lang="en-US" sz="1400" b="1" dirty="0" smtClean="0">
                  <a:latin typeface="Courier New" pitchFamily="49" charset="0"/>
                  <a:cs typeface="Courier New" pitchFamily="49" charset="0"/>
                </a:rPr>
                <a:t>, temp, </a:t>
              </a:r>
              <a:r>
                <a:rPr lang="en-US" sz="1400" b="1" dirty="0">
                  <a:latin typeface="Courier New" pitchFamily="49" charset="0"/>
                  <a:cs typeface="Courier New" pitchFamily="49" charset="0"/>
                </a:rPr>
                <a:t>n-1);</a:t>
              </a:r>
            </a:p>
            <a:p>
              <a:pPr>
                <a:tabLst>
                  <a:tab pos="341313" algn="l"/>
                  <a:tab pos="682625" algn="l"/>
                  <a:tab pos="1023938" algn="l"/>
                  <a:tab pos="1376363" algn="l"/>
                </a:tabLst>
                <a:defRPr/>
              </a:pPr>
              <a:r>
                <a:rPr lang="en-US" sz="1400" b="1" dirty="0">
                  <a:latin typeface="Courier New" pitchFamily="49" charset="0"/>
                  <a:cs typeface="Courier New" pitchFamily="49" charset="0"/>
                </a:rPr>
                <a:t>		</a:t>
              </a:r>
              <a:r>
                <a:rPr lang="en-US" sz="1400" b="1" dirty="0" err="1">
                  <a:latin typeface="Courier New" pitchFamily="49" charset="0"/>
                  <a:cs typeface="Courier New" pitchFamily="49" charset="0"/>
                </a:rPr>
                <a:t>printf</a:t>
              </a:r>
              <a:r>
                <a:rPr lang="en-US" sz="1400" b="1" dirty="0">
                  <a:latin typeface="Courier New" pitchFamily="49" charset="0"/>
                  <a:cs typeface="Courier New" pitchFamily="49" charset="0"/>
                </a:rPr>
                <a:t>("Move disk %d from peg %c to peg %c\n", </a:t>
              </a:r>
            </a:p>
            <a:p>
              <a:pPr>
                <a:tabLst>
                  <a:tab pos="341313" algn="l"/>
                  <a:tab pos="682625" algn="l"/>
                  <a:tab pos="1023938" algn="l"/>
                  <a:tab pos="1376363" algn="l"/>
                </a:tabLst>
                <a:defRPr/>
              </a:pPr>
              <a:r>
                <a:rPr lang="en-US" sz="1400" b="1" dirty="0">
                  <a:latin typeface="Courier New" pitchFamily="49" charset="0"/>
                  <a:cs typeface="Courier New" pitchFamily="49" charset="0"/>
                </a:rPr>
                <a:t>		       n, </a:t>
              </a:r>
              <a:r>
                <a:rPr lang="en-US" sz="1400" b="1" dirty="0" smtClean="0">
                  <a:latin typeface="Courier New" pitchFamily="49" charset="0"/>
                  <a:cs typeface="Courier New" pitchFamily="49" charset="0"/>
                </a:rPr>
                <a:t>source, </a:t>
              </a:r>
              <a:r>
                <a:rPr lang="en-US" sz="1400" b="1" dirty="0" err="1" smtClean="0">
                  <a:latin typeface="Courier New" pitchFamily="49" charset="0"/>
                  <a:cs typeface="Courier New" pitchFamily="49" charset="0"/>
                </a:rPr>
                <a:t>dest</a:t>
              </a:r>
              <a:r>
                <a:rPr lang="en-US" sz="1400" b="1" dirty="0" smtClean="0">
                  <a:latin typeface="Courier New" pitchFamily="49" charset="0"/>
                  <a:cs typeface="Courier New" pitchFamily="49" charset="0"/>
                </a:rPr>
                <a:t>);</a:t>
              </a:r>
              <a:endParaRPr lang="en-US" sz="1400" b="1" dirty="0">
                <a:latin typeface="Courier New" pitchFamily="49" charset="0"/>
                <a:cs typeface="Courier New" pitchFamily="49" charset="0"/>
              </a:endParaRPr>
            </a:p>
            <a:p>
              <a:pPr>
                <a:tabLst>
                  <a:tab pos="341313" algn="l"/>
                  <a:tab pos="682625" algn="l"/>
                  <a:tab pos="1023938" algn="l"/>
                  <a:tab pos="1376363" algn="l"/>
                </a:tabLst>
                <a:defRPr/>
              </a:pPr>
              <a:r>
                <a:rPr lang="en-US" sz="1400" b="1" dirty="0">
                  <a:latin typeface="Courier New" pitchFamily="49" charset="0"/>
                  <a:cs typeface="Courier New" pitchFamily="49" charset="0"/>
                </a:rPr>
                <a:t>		</a:t>
              </a:r>
              <a:r>
                <a:rPr lang="en-US" sz="1400" b="1" dirty="0" smtClean="0">
                  <a:latin typeface="Courier New" pitchFamily="49" charset="0"/>
                  <a:cs typeface="Courier New" pitchFamily="49" charset="0"/>
                </a:rPr>
                <a:t>tower(temp, source, </a:t>
              </a:r>
              <a:r>
                <a:rPr lang="en-US" sz="1400" b="1" dirty="0" err="1" smtClean="0">
                  <a:latin typeface="Courier New" pitchFamily="49" charset="0"/>
                  <a:cs typeface="Courier New" pitchFamily="49" charset="0"/>
                </a:rPr>
                <a:t>dest</a:t>
              </a:r>
              <a:r>
                <a:rPr lang="en-US" sz="1400" b="1" dirty="0" smtClean="0">
                  <a:latin typeface="Courier New" pitchFamily="49" charset="0"/>
                  <a:cs typeface="Courier New" pitchFamily="49" charset="0"/>
                </a:rPr>
                <a:t>, </a:t>
              </a:r>
              <a:r>
                <a:rPr lang="en-US" sz="1400" b="1" dirty="0">
                  <a:latin typeface="Courier New" pitchFamily="49" charset="0"/>
                  <a:cs typeface="Courier New" pitchFamily="49" charset="0"/>
                </a:rPr>
                <a:t>n-1);</a:t>
              </a:r>
            </a:p>
            <a:p>
              <a:pPr>
                <a:tabLst>
                  <a:tab pos="341313" algn="l"/>
                  <a:tab pos="682625" algn="l"/>
                  <a:tab pos="1023938" algn="l"/>
                  <a:tab pos="1376363" algn="l"/>
                </a:tabLst>
                <a:defRPr/>
              </a:pPr>
              <a:r>
                <a:rPr lang="en-US" sz="1400" b="1" dirty="0">
                  <a:latin typeface="Courier New" pitchFamily="49" charset="0"/>
                  <a:cs typeface="Courier New" pitchFamily="49" charset="0"/>
                </a:rPr>
                <a:t>	}</a:t>
              </a:r>
            </a:p>
            <a:p>
              <a:pPr>
                <a:tabLst>
                  <a:tab pos="341313" algn="l"/>
                  <a:tab pos="682625" algn="l"/>
                  <a:tab pos="1023938" algn="l"/>
                  <a:tab pos="1376363" algn="l"/>
                </a:tabLst>
                <a:defRPr/>
              </a:pPr>
              <a:r>
                <a:rPr lang="en-US" sz="1400" b="1" dirty="0">
                  <a:latin typeface="Courier New" pitchFamily="49" charset="0"/>
                  <a:cs typeface="Courier New" pitchFamily="49" charset="0"/>
                </a:rPr>
                <a:t>}</a:t>
              </a:r>
            </a:p>
          </p:txBody>
        </p:sp>
        <p:sp>
          <p:nvSpPr>
            <p:cNvPr id="70663" name="TextBox 11"/>
            <p:cNvSpPr txBox="1">
              <a:spLocks noChangeArrowheads="1"/>
            </p:cNvSpPr>
            <p:nvPr/>
          </p:nvSpPr>
          <p:spPr bwMode="auto">
            <a:xfrm>
              <a:off x="5387249" y="1233870"/>
              <a:ext cx="3006420" cy="369332"/>
            </a:xfrm>
            <a:prstGeom prst="rect">
              <a:avLst/>
            </a:prstGeom>
            <a:solidFill>
              <a:srgbClr val="FFFFCC"/>
            </a:solidFill>
            <a:ln w="9525">
              <a:solidFill>
                <a:schemeClr val="tx1"/>
              </a:solidFill>
              <a:miter lim="800000"/>
              <a:headEnd/>
              <a:tailEnd/>
            </a:ln>
          </p:spPr>
          <p:txBody>
            <a:bodyPr>
              <a:spAutoFit/>
            </a:bodyPr>
            <a:lstStyle/>
            <a:p>
              <a:r>
                <a:rPr lang="en-US" dirty="0" smtClean="0">
                  <a:solidFill>
                    <a:srgbClr val="0000FF"/>
                  </a:solidFill>
                </a:rPr>
                <a:t>Week9_TowersOfHanoi.c</a:t>
              </a:r>
              <a:endParaRPr lang="en-SG" dirty="0">
                <a:solidFill>
                  <a:srgbClr val="0000FF"/>
                </a:solidFill>
              </a:endParaRPr>
            </a:p>
          </p:txBody>
        </p:sp>
      </p:grpSp>
      <p:sp>
        <p:nvSpPr>
          <p:cNvPr id="8" name="Footer Placeholder 6"/>
          <p:cNvSpPr>
            <a:spLocks noGrp="1"/>
          </p:cNvSpPr>
          <p:nvPr>
            <p:ph type="ftr" sz="quarter" idx="10"/>
          </p:nvPr>
        </p:nvSpPr>
        <p:spPr>
          <a:xfrm>
            <a:off x="457200" y="6248400"/>
            <a:ext cx="2895600" cy="457200"/>
          </a:xfrm>
          <a:noFill/>
        </p:spPr>
        <p:txBody>
          <a:bodyPr/>
          <a:lstStyle/>
          <a:p>
            <a:pPr algn="l"/>
            <a:r>
              <a:rPr lang="en-US" sz="1000" dirty="0" smtClean="0">
                <a:latin typeface="Arial" pitchFamily="34" charset="0"/>
                <a:cs typeface="Arial" pitchFamily="34" charset="0"/>
              </a:rPr>
              <a:t>CS1010 (AY2012/3 Semester 1)</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7" name="Rectangle 3"/>
          <p:cNvSpPr>
            <a:spLocks noGrp="1" noChangeArrowheads="1"/>
          </p:cNvSpPr>
          <p:nvPr>
            <p:ph type="title"/>
          </p:nvPr>
        </p:nvSpPr>
        <p:spPr>
          <a:xfrm>
            <a:off x="471488" y="550863"/>
            <a:ext cx="7818437" cy="685800"/>
          </a:xfrm>
        </p:spPr>
        <p:txBody>
          <a:bodyPr/>
          <a:lstStyle/>
          <a:p>
            <a:r>
              <a:rPr lang="en-US" sz="4000" dirty="0" smtClean="0">
                <a:solidFill>
                  <a:srgbClr val="9933FF"/>
                </a:solidFill>
                <a:latin typeface="Garamond" pitchFamily="18" charset="0"/>
              </a:rPr>
              <a:t>11. Towers of Hanoi (16/16)</a:t>
            </a:r>
          </a:p>
        </p:txBody>
      </p:sp>
      <p:sp>
        <p:nvSpPr>
          <p:cNvPr id="72708" name="Slide Number Placeholder 4"/>
          <p:cNvSpPr>
            <a:spLocks noGrp="1"/>
          </p:cNvSpPr>
          <p:nvPr>
            <p:ph type="sldNum" sz="quarter" idx="11"/>
          </p:nvPr>
        </p:nvSpPr>
        <p:spPr>
          <a:noFill/>
        </p:spPr>
        <p:txBody>
          <a:bodyPr/>
          <a:lstStyle/>
          <a:p>
            <a:r>
              <a:rPr lang="en-US" dirty="0" smtClean="0">
                <a:latin typeface="Arial" pitchFamily="34" charset="0"/>
                <a:cs typeface="Arial" pitchFamily="34" charset="0"/>
              </a:rPr>
              <a:t>Week11 - </a:t>
            </a:r>
            <a:fld id="{649518A7-C12F-48C8-A93B-A3F133DBFEF2}" type="slidenum">
              <a:rPr lang="en-US" smtClean="0">
                <a:latin typeface="Arial" pitchFamily="34" charset="0"/>
                <a:cs typeface="Arial" pitchFamily="34" charset="0"/>
              </a:rPr>
              <a:pPr/>
              <a:t>73</a:t>
            </a:fld>
            <a:endParaRPr lang="en-US" dirty="0" smtClean="0">
              <a:latin typeface="Arial" pitchFamily="34" charset="0"/>
              <a:cs typeface="Arial" pitchFamily="34" charset="0"/>
            </a:endParaRPr>
          </a:p>
        </p:txBody>
      </p:sp>
      <p:sp>
        <p:nvSpPr>
          <p:cNvPr id="6" name="Content Placeholder 2"/>
          <p:cNvSpPr txBox="1">
            <a:spLocks/>
          </p:cNvSpPr>
          <p:nvPr/>
        </p:nvSpPr>
        <p:spPr bwMode="auto">
          <a:xfrm>
            <a:off x="412750" y="1400175"/>
            <a:ext cx="8229600" cy="574675"/>
          </a:xfrm>
          <a:prstGeom prst="rect">
            <a:avLst/>
          </a:prstGeom>
          <a:noFill/>
          <a:ln w="9525">
            <a:noFill/>
            <a:miter lim="800000"/>
            <a:headEnd/>
            <a:tailEnd/>
          </a:ln>
        </p:spPr>
        <p:txBody>
          <a:bodyPr/>
          <a:lstStyle/>
          <a:p>
            <a:pPr marL="342900" indent="-342900" eaLnBrk="0" hangingPunct="0">
              <a:spcBef>
                <a:spcPts val="600"/>
              </a:spcBef>
              <a:buClr>
                <a:schemeClr val="bg2"/>
              </a:buClr>
              <a:buSzPct val="75000"/>
              <a:buFont typeface="Wingdings" pitchFamily="2" charset="2"/>
              <a:buChar char="n"/>
              <a:defRPr/>
            </a:pPr>
            <a:r>
              <a:rPr lang="en-US" sz="2400" kern="0" dirty="0">
                <a:latin typeface="+mn-lt"/>
                <a:cs typeface="+mn-cs"/>
              </a:rPr>
              <a:t>Output generated by tower('A', </a:t>
            </a:r>
            <a:r>
              <a:rPr lang="en-US" sz="2400" kern="0" dirty="0" smtClean="0">
                <a:latin typeface="+mn-lt"/>
                <a:cs typeface="+mn-cs"/>
              </a:rPr>
              <a:t>'B', 'C', </a:t>
            </a:r>
            <a:r>
              <a:rPr lang="en-US" sz="2400" kern="0" dirty="0">
                <a:latin typeface="+mn-lt"/>
                <a:cs typeface="+mn-cs"/>
              </a:rPr>
              <a:t>3);</a:t>
            </a:r>
          </a:p>
        </p:txBody>
      </p:sp>
      <p:sp>
        <p:nvSpPr>
          <p:cNvPr id="7" name="TextBox 6"/>
          <p:cNvSpPr txBox="1"/>
          <p:nvPr/>
        </p:nvSpPr>
        <p:spPr>
          <a:xfrm>
            <a:off x="1327896" y="2123514"/>
            <a:ext cx="6740339" cy="2677656"/>
          </a:xfrm>
          <a:prstGeom prst="rect">
            <a:avLst/>
          </a:prstGeom>
          <a:solidFill>
            <a:srgbClr val="FFFFCC"/>
          </a:solidFill>
        </p:spPr>
        <p:style>
          <a:lnRef idx="2">
            <a:schemeClr val="accent4"/>
          </a:lnRef>
          <a:fillRef idx="1">
            <a:schemeClr val="lt1"/>
          </a:fillRef>
          <a:effectRef idx="0">
            <a:schemeClr val="accent4"/>
          </a:effectRef>
          <a:fontRef idx="minor">
            <a:schemeClr val="dk1"/>
          </a:fontRef>
        </p:style>
        <p:txBody>
          <a:bodyPr wrap="square">
            <a:spAutoFit/>
          </a:bodyPr>
          <a:lstStyle/>
          <a:p>
            <a:pPr marL="180975">
              <a:buFont typeface="Wingdings" pitchFamily="2" charset="2"/>
              <a:buNone/>
              <a:tabLst>
                <a:tab pos="631825" algn="l"/>
              </a:tabLst>
              <a:defRPr/>
            </a:pPr>
            <a:r>
              <a:rPr lang="en-US" sz="2400" dirty="0" smtClean="0">
                <a:latin typeface="Courier New" pitchFamily="49" charset="0"/>
                <a:cs typeface="Courier New" pitchFamily="49" charset="0"/>
              </a:rPr>
              <a:t>Move disk 1 from peg A to peg C</a:t>
            </a:r>
          </a:p>
          <a:p>
            <a:pPr marL="180975">
              <a:tabLst>
                <a:tab pos="631825" algn="l"/>
              </a:tabLst>
              <a:defRPr/>
            </a:pPr>
            <a:r>
              <a:rPr lang="en-US" sz="2400" dirty="0" smtClean="0">
                <a:latin typeface="Courier New" pitchFamily="49" charset="0"/>
                <a:cs typeface="Courier New" pitchFamily="49" charset="0"/>
              </a:rPr>
              <a:t>Move disk 2 from peg A to peg B</a:t>
            </a:r>
          </a:p>
          <a:p>
            <a:pPr marL="180975">
              <a:tabLst>
                <a:tab pos="631825" algn="l"/>
              </a:tabLst>
              <a:defRPr/>
            </a:pPr>
            <a:r>
              <a:rPr lang="en-US" sz="2400" dirty="0" smtClean="0">
                <a:latin typeface="Courier New" pitchFamily="49" charset="0"/>
                <a:cs typeface="Courier New" pitchFamily="49" charset="0"/>
              </a:rPr>
              <a:t>Move disk 1 from peg C to peg B</a:t>
            </a:r>
          </a:p>
          <a:p>
            <a:pPr marL="180975">
              <a:tabLst>
                <a:tab pos="631825" algn="l"/>
              </a:tabLst>
              <a:defRPr/>
            </a:pPr>
            <a:r>
              <a:rPr lang="en-US" sz="2400" dirty="0" smtClean="0">
                <a:latin typeface="Courier New" pitchFamily="49" charset="0"/>
                <a:cs typeface="Courier New" pitchFamily="49" charset="0"/>
              </a:rPr>
              <a:t>Move disk 3 from peg A to peg C</a:t>
            </a:r>
          </a:p>
          <a:p>
            <a:pPr marL="180975">
              <a:tabLst>
                <a:tab pos="631825" algn="l"/>
              </a:tabLst>
              <a:defRPr/>
            </a:pPr>
            <a:r>
              <a:rPr lang="en-US" sz="2400" dirty="0" smtClean="0">
                <a:latin typeface="Courier New" pitchFamily="49" charset="0"/>
                <a:cs typeface="Courier New" pitchFamily="49" charset="0"/>
              </a:rPr>
              <a:t>Move disk 1 from peg B to peg A</a:t>
            </a:r>
          </a:p>
          <a:p>
            <a:pPr marL="180975">
              <a:tabLst>
                <a:tab pos="631825" algn="l"/>
              </a:tabLst>
              <a:defRPr/>
            </a:pPr>
            <a:r>
              <a:rPr lang="en-US" sz="2400" dirty="0" smtClean="0">
                <a:latin typeface="Courier New" pitchFamily="49" charset="0"/>
                <a:cs typeface="Courier New" pitchFamily="49" charset="0"/>
              </a:rPr>
              <a:t>Move disk 2 from peg B to peg C</a:t>
            </a:r>
          </a:p>
          <a:p>
            <a:pPr marL="180975">
              <a:tabLst>
                <a:tab pos="631825" algn="l"/>
              </a:tabLst>
              <a:defRPr/>
            </a:pPr>
            <a:r>
              <a:rPr lang="en-US" sz="2400" dirty="0" smtClean="0">
                <a:latin typeface="Courier New" pitchFamily="49" charset="0"/>
                <a:cs typeface="Courier New" pitchFamily="49" charset="0"/>
              </a:rPr>
              <a:t>Move disk 1 from peg A to peg C</a:t>
            </a:r>
          </a:p>
        </p:txBody>
      </p:sp>
      <p:sp>
        <p:nvSpPr>
          <p:cNvPr id="8" name="Footer Placeholder 6"/>
          <p:cNvSpPr>
            <a:spLocks noGrp="1"/>
          </p:cNvSpPr>
          <p:nvPr>
            <p:ph type="ftr" sz="quarter" idx="10"/>
          </p:nvPr>
        </p:nvSpPr>
        <p:spPr>
          <a:xfrm>
            <a:off x="457200" y="6248400"/>
            <a:ext cx="2895600" cy="457200"/>
          </a:xfrm>
          <a:noFill/>
        </p:spPr>
        <p:txBody>
          <a:bodyPr/>
          <a:lstStyle/>
          <a:p>
            <a:pPr algn="l"/>
            <a:r>
              <a:rPr lang="en-US" sz="1000" dirty="0" smtClean="0">
                <a:latin typeface="Arial" pitchFamily="34" charset="0"/>
                <a:cs typeface="Arial" pitchFamily="34" charset="0"/>
              </a:rPr>
              <a:t>CS1010 (AY2012/3 Semester 1)</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dissolve">
                                      <p:cBhvr>
                                        <p:cTn id="7" dur="500"/>
                                        <p:tgtEl>
                                          <p:spTgt spid="6">
                                            <p:txEl>
                                              <p:pRg st="0" end="0"/>
                                            </p:txEl>
                                          </p:spTgt>
                                        </p:tgtEl>
                                      </p:cBhvr>
                                    </p:animEffect>
                                  </p:childTnLst>
                                </p:cTn>
                              </p:par>
                            </p:childTnLst>
                          </p:cTn>
                        </p:par>
                        <p:par>
                          <p:cTn id="8" fill="hold">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dissolve">
                                      <p:cBhvr>
                                        <p:cTn id="11"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7" grpId="0" animBg="1"/>
    </p:bld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title"/>
          </p:nvPr>
        </p:nvSpPr>
        <p:spPr>
          <a:xfrm>
            <a:off x="457200" y="457200"/>
            <a:ext cx="8229600" cy="795338"/>
          </a:xfrm>
        </p:spPr>
        <p:txBody>
          <a:bodyPr/>
          <a:lstStyle/>
          <a:p>
            <a:r>
              <a:rPr lang="en-US" sz="4000" smtClean="0">
                <a:solidFill>
                  <a:srgbClr val="9933FF"/>
                </a:solidFill>
                <a:latin typeface="Garamond" pitchFamily="18" charset="0"/>
              </a:rPr>
              <a:t>Summary for Today</a:t>
            </a:r>
          </a:p>
        </p:txBody>
      </p:sp>
      <p:sp>
        <p:nvSpPr>
          <p:cNvPr id="67587" name="Rectangle 3"/>
          <p:cNvSpPr>
            <a:spLocks noGrp="1" noChangeArrowheads="1"/>
          </p:cNvSpPr>
          <p:nvPr>
            <p:ph type="body" idx="1"/>
          </p:nvPr>
        </p:nvSpPr>
        <p:spPr>
          <a:xfrm>
            <a:off x="312738" y="1624013"/>
            <a:ext cx="8229600" cy="3886200"/>
          </a:xfrm>
        </p:spPr>
        <p:txBody>
          <a:bodyPr/>
          <a:lstStyle/>
          <a:p>
            <a:pPr>
              <a:defRPr/>
            </a:pPr>
            <a:r>
              <a:rPr lang="en-US" dirty="0" smtClean="0"/>
              <a:t>In this lecture we looked at:</a:t>
            </a:r>
          </a:p>
          <a:p>
            <a:pPr marL="892175" lvl="1" indent="-434975">
              <a:defRPr/>
            </a:pPr>
            <a:r>
              <a:rPr lang="en-US" sz="2400" dirty="0" smtClean="0"/>
              <a:t>Recursion as a design</a:t>
            </a:r>
          </a:p>
          <a:p>
            <a:pPr marL="892175" lvl="1" indent="-434975">
              <a:defRPr/>
            </a:pPr>
            <a:r>
              <a:rPr lang="en-US" sz="2400" dirty="0" smtClean="0"/>
              <a:t>The components of a recursive code</a:t>
            </a:r>
          </a:p>
          <a:p>
            <a:pPr marL="892175" lvl="1" indent="-434975">
              <a:defRPr/>
            </a:pPr>
            <a:r>
              <a:rPr lang="en-US" sz="2400" dirty="0" smtClean="0"/>
              <a:t>Difference between Recursion and Iteration</a:t>
            </a:r>
          </a:p>
          <a:p>
            <a:pPr lvl="1">
              <a:buNone/>
              <a:defRPr/>
            </a:pPr>
            <a:endParaRPr lang="en-US" dirty="0" smtClean="0"/>
          </a:p>
        </p:txBody>
      </p:sp>
      <p:sp>
        <p:nvSpPr>
          <p:cNvPr id="76804" name="Slide Number Placeholder 4"/>
          <p:cNvSpPr>
            <a:spLocks noGrp="1"/>
          </p:cNvSpPr>
          <p:nvPr>
            <p:ph type="sldNum" sz="quarter" idx="11"/>
          </p:nvPr>
        </p:nvSpPr>
        <p:spPr>
          <a:noFill/>
        </p:spPr>
        <p:txBody>
          <a:bodyPr/>
          <a:lstStyle/>
          <a:p>
            <a:r>
              <a:rPr lang="en-US" dirty="0" smtClean="0">
                <a:latin typeface="Arial" pitchFamily="34" charset="0"/>
                <a:cs typeface="Arial" pitchFamily="34" charset="0"/>
              </a:rPr>
              <a:t>Week11 - </a:t>
            </a:r>
            <a:fld id="{7A143E09-04EB-4E41-B75B-19BAC2815DBA}" type="slidenum">
              <a:rPr lang="en-US" smtClean="0">
                <a:latin typeface="Arial" pitchFamily="34" charset="0"/>
                <a:cs typeface="Arial" pitchFamily="34" charset="0"/>
              </a:rPr>
              <a:pPr/>
              <a:t>74</a:t>
            </a:fld>
            <a:endParaRPr lang="en-US" dirty="0" smtClean="0">
              <a:latin typeface="Arial" pitchFamily="34" charset="0"/>
              <a:cs typeface="Arial" pitchFamily="34" charset="0"/>
            </a:endParaRPr>
          </a:p>
        </p:txBody>
      </p:sp>
      <p:sp>
        <p:nvSpPr>
          <p:cNvPr id="6" name="Footer Placeholder 6"/>
          <p:cNvSpPr>
            <a:spLocks noGrp="1"/>
          </p:cNvSpPr>
          <p:nvPr>
            <p:ph type="ftr" sz="quarter" idx="10"/>
          </p:nvPr>
        </p:nvSpPr>
        <p:spPr>
          <a:xfrm>
            <a:off x="457200" y="6248400"/>
            <a:ext cx="2895600" cy="457200"/>
          </a:xfrm>
          <a:noFill/>
        </p:spPr>
        <p:txBody>
          <a:bodyPr/>
          <a:lstStyle/>
          <a:p>
            <a:pPr algn="l"/>
            <a:r>
              <a:rPr lang="en-US" sz="1000" dirty="0" smtClean="0">
                <a:latin typeface="Arial" pitchFamily="34" charset="0"/>
                <a:cs typeface="Arial" pitchFamily="34" charset="0"/>
              </a:rPr>
              <a:t>CS1010 (AY2012/3 Semester 1)</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67587">
                                            <p:txEl>
                                              <p:pRg st="0" end="0"/>
                                            </p:txEl>
                                          </p:spTgt>
                                        </p:tgtEl>
                                        <p:attrNameLst>
                                          <p:attrName>style.visibility</p:attrName>
                                        </p:attrNameLst>
                                      </p:cBhvr>
                                      <p:to>
                                        <p:strVal val="visible"/>
                                      </p:to>
                                    </p:set>
                                    <p:animEffect transition="in" filter="dissolve">
                                      <p:cBhvr>
                                        <p:cTn id="7" dur="500"/>
                                        <p:tgtEl>
                                          <p:spTgt spid="67587">
                                            <p:txEl>
                                              <p:pRg st="0" end="0"/>
                                            </p:txEl>
                                          </p:spTgt>
                                        </p:tgtEl>
                                      </p:cBhvr>
                                    </p:animEffect>
                                  </p:childTnLst>
                                </p:cTn>
                              </p:par>
                              <p:par>
                                <p:cTn id="8" presetID="9" presetClass="entr" presetSubtype="0" fill="hold" grpId="0" nodeType="withEffect">
                                  <p:stCondLst>
                                    <p:cond delay="0"/>
                                  </p:stCondLst>
                                  <p:childTnLst>
                                    <p:set>
                                      <p:cBhvr>
                                        <p:cTn id="9" dur="1" fill="hold">
                                          <p:stCondLst>
                                            <p:cond delay="0"/>
                                          </p:stCondLst>
                                        </p:cTn>
                                        <p:tgtEl>
                                          <p:spTgt spid="67587">
                                            <p:txEl>
                                              <p:pRg st="1" end="1"/>
                                            </p:txEl>
                                          </p:spTgt>
                                        </p:tgtEl>
                                        <p:attrNameLst>
                                          <p:attrName>style.visibility</p:attrName>
                                        </p:attrNameLst>
                                      </p:cBhvr>
                                      <p:to>
                                        <p:strVal val="visible"/>
                                      </p:to>
                                    </p:set>
                                    <p:animEffect transition="in" filter="dissolve">
                                      <p:cBhvr>
                                        <p:cTn id="10" dur="500"/>
                                        <p:tgtEl>
                                          <p:spTgt spid="67587">
                                            <p:txEl>
                                              <p:pRg st="1" end="1"/>
                                            </p:txEl>
                                          </p:spTgt>
                                        </p:tgtEl>
                                      </p:cBhvr>
                                    </p:animEffect>
                                  </p:childTnLst>
                                </p:cTn>
                              </p:par>
                              <p:par>
                                <p:cTn id="11" presetID="9" presetClass="entr" presetSubtype="0" fill="hold" grpId="0" nodeType="withEffect">
                                  <p:stCondLst>
                                    <p:cond delay="0"/>
                                  </p:stCondLst>
                                  <p:childTnLst>
                                    <p:set>
                                      <p:cBhvr>
                                        <p:cTn id="12" dur="1" fill="hold">
                                          <p:stCondLst>
                                            <p:cond delay="0"/>
                                          </p:stCondLst>
                                        </p:cTn>
                                        <p:tgtEl>
                                          <p:spTgt spid="67587">
                                            <p:txEl>
                                              <p:pRg st="2" end="2"/>
                                            </p:txEl>
                                          </p:spTgt>
                                        </p:tgtEl>
                                        <p:attrNameLst>
                                          <p:attrName>style.visibility</p:attrName>
                                        </p:attrNameLst>
                                      </p:cBhvr>
                                      <p:to>
                                        <p:strVal val="visible"/>
                                      </p:to>
                                    </p:set>
                                    <p:animEffect transition="in" filter="dissolve">
                                      <p:cBhvr>
                                        <p:cTn id="13" dur="500"/>
                                        <p:tgtEl>
                                          <p:spTgt spid="67587">
                                            <p:txEl>
                                              <p:pRg st="2" end="2"/>
                                            </p:txEl>
                                          </p:spTgt>
                                        </p:tgtEl>
                                      </p:cBhvr>
                                    </p:animEffect>
                                  </p:childTnLst>
                                </p:cTn>
                              </p:par>
                              <p:par>
                                <p:cTn id="14" presetID="9" presetClass="entr" presetSubtype="0" fill="hold" grpId="0" nodeType="withEffect">
                                  <p:stCondLst>
                                    <p:cond delay="0"/>
                                  </p:stCondLst>
                                  <p:childTnLst>
                                    <p:set>
                                      <p:cBhvr>
                                        <p:cTn id="15" dur="1" fill="hold">
                                          <p:stCondLst>
                                            <p:cond delay="0"/>
                                          </p:stCondLst>
                                        </p:cTn>
                                        <p:tgtEl>
                                          <p:spTgt spid="67587">
                                            <p:txEl>
                                              <p:pRg st="3" end="3"/>
                                            </p:txEl>
                                          </p:spTgt>
                                        </p:tgtEl>
                                        <p:attrNameLst>
                                          <p:attrName>style.visibility</p:attrName>
                                        </p:attrNameLst>
                                      </p:cBhvr>
                                      <p:to>
                                        <p:strVal val="visible"/>
                                      </p:to>
                                    </p:set>
                                    <p:animEffect transition="in" filter="dissolve">
                                      <p:cBhvr>
                                        <p:cTn id="16" dur="500"/>
                                        <p:tgtEl>
                                          <p:spTgt spid="6758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587" grpId="0" build="p"/>
    </p:bld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ChangeArrowheads="1"/>
          </p:cNvSpPr>
          <p:nvPr>
            <p:ph type="title"/>
          </p:nvPr>
        </p:nvSpPr>
        <p:spPr>
          <a:xfrm>
            <a:off x="533400" y="457200"/>
            <a:ext cx="8153400" cy="685800"/>
          </a:xfrm>
        </p:spPr>
        <p:txBody>
          <a:bodyPr/>
          <a:lstStyle/>
          <a:p>
            <a:pPr eaLnBrk="1" hangingPunct="1"/>
            <a:r>
              <a:rPr lang="en-GB" sz="4000" smtClean="0">
                <a:solidFill>
                  <a:srgbClr val="9933FF"/>
                </a:solidFill>
                <a:latin typeface="Garamond" pitchFamily="18" charset="0"/>
              </a:rPr>
              <a:t>Announcements/Things-to-do</a:t>
            </a:r>
          </a:p>
        </p:txBody>
      </p:sp>
      <p:sp>
        <p:nvSpPr>
          <p:cNvPr id="77827" name="Rectangle 7"/>
          <p:cNvSpPr>
            <a:spLocks noChangeArrowheads="1"/>
          </p:cNvSpPr>
          <p:nvPr/>
        </p:nvSpPr>
        <p:spPr bwMode="auto">
          <a:xfrm>
            <a:off x="4038600" y="1981200"/>
            <a:ext cx="4495800" cy="4191000"/>
          </a:xfrm>
          <a:prstGeom prst="rect">
            <a:avLst/>
          </a:prstGeom>
          <a:noFill/>
          <a:ln w="9525">
            <a:noFill/>
            <a:miter lim="800000"/>
            <a:headEnd/>
            <a:tailEnd/>
          </a:ln>
        </p:spPr>
        <p:txBody>
          <a:bodyPr/>
          <a:lstStyle/>
          <a:p>
            <a:pPr marL="342900" indent="-342900">
              <a:spcBef>
                <a:spcPct val="20000"/>
              </a:spcBef>
              <a:spcAft>
                <a:spcPct val="40000"/>
              </a:spcAft>
              <a:buClr>
                <a:schemeClr val="bg2"/>
              </a:buClr>
              <a:buSzPct val="75000"/>
              <a:buFont typeface="Wingdings" pitchFamily="2" charset="2"/>
              <a:buChar char="n"/>
            </a:pPr>
            <a:endParaRPr lang="en-US" sz="2800" b="1" baseline="30000">
              <a:solidFill>
                <a:srgbClr val="800000"/>
              </a:solidFill>
            </a:endParaRPr>
          </a:p>
        </p:txBody>
      </p:sp>
      <p:sp>
        <p:nvSpPr>
          <p:cNvPr id="386056" name="Rectangle 8"/>
          <p:cNvSpPr>
            <a:spLocks noChangeArrowheads="1"/>
          </p:cNvSpPr>
          <p:nvPr/>
        </p:nvSpPr>
        <p:spPr bwMode="auto">
          <a:xfrm>
            <a:off x="762000" y="1447800"/>
            <a:ext cx="7624011" cy="4724400"/>
          </a:xfrm>
          <a:prstGeom prst="rect">
            <a:avLst/>
          </a:prstGeom>
          <a:noFill/>
          <a:ln w="9525">
            <a:noFill/>
            <a:miter lim="800000"/>
            <a:headEnd/>
            <a:tailEnd/>
          </a:ln>
        </p:spPr>
        <p:txBody>
          <a:bodyPr/>
          <a:lstStyle/>
          <a:p>
            <a:pPr marL="342900" indent="-342900">
              <a:spcBef>
                <a:spcPts val="600"/>
              </a:spcBef>
              <a:buClr>
                <a:schemeClr val="bg2"/>
              </a:buClr>
              <a:buSzPct val="75000"/>
              <a:buFont typeface="Wingdings" pitchFamily="2" charset="2"/>
              <a:buChar char="n"/>
            </a:pPr>
            <a:r>
              <a:rPr lang="en-US" sz="2800" dirty="0">
                <a:solidFill>
                  <a:srgbClr val="0000FF"/>
                </a:solidFill>
              </a:rPr>
              <a:t>Revise:</a:t>
            </a:r>
          </a:p>
          <a:p>
            <a:pPr marL="800100" lvl="1" indent="-342900">
              <a:spcBef>
                <a:spcPts val="600"/>
              </a:spcBef>
              <a:buClr>
                <a:schemeClr val="bg2"/>
              </a:buClr>
              <a:buSzPct val="75000"/>
              <a:buFont typeface="Wingdings" pitchFamily="2" charset="2"/>
              <a:buChar char="q"/>
            </a:pPr>
            <a:r>
              <a:rPr lang="en-US" sz="2400" dirty="0"/>
              <a:t>Lesson </a:t>
            </a:r>
            <a:r>
              <a:rPr lang="en-US" sz="2400" dirty="0" smtClean="0"/>
              <a:t>8.6 </a:t>
            </a:r>
            <a:r>
              <a:rPr lang="en-US" sz="2400" dirty="0"/>
              <a:t>Functions with One Recursive </a:t>
            </a:r>
            <a:r>
              <a:rPr lang="en-US" sz="2400" dirty="0" smtClean="0"/>
              <a:t>Call</a:t>
            </a:r>
          </a:p>
          <a:p>
            <a:pPr marL="342900" indent="-342900">
              <a:spcBef>
                <a:spcPts val="1200"/>
              </a:spcBef>
              <a:spcAft>
                <a:spcPts val="0"/>
              </a:spcAft>
              <a:buClr>
                <a:schemeClr val="bg2"/>
              </a:buClr>
              <a:buSzPct val="75000"/>
              <a:buFont typeface="Wingdings" pitchFamily="2" charset="2"/>
              <a:buChar char="n"/>
            </a:pPr>
            <a:r>
              <a:rPr lang="en-US" sz="2800" dirty="0" smtClean="0">
                <a:solidFill>
                  <a:srgbClr val="0000FF"/>
                </a:solidFill>
              </a:rPr>
              <a:t>Exercises: many of them</a:t>
            </a:r>
          </a:p>
          <a:p>
            <a:pPr marL="342900" indent="-342900">
              <a:spcBef>
                <a:spcPts val="1200"/>
              </a:spcBef>
              <a:buClr>
                <a:schemeClr val="bg2"/>
              </a:buClr>
              <a:buSzPct val="75000"/>
              <a:buFont typeface="Wingdings" pitchFamily="2" charset="2"/>
              <a:buChar char="n"/>
            </a:pPr>
            <a:r>
              <a:rPr lang="en-US" sz="2800" dirty="0" smtClean="0">
                <a:solidFill>
                  <a:srgbClr val="0000FF"/>
                </a:solidFill>
              </a:rPr>
              <a:t>Next </a:t>
            </a:r>
            <a:r>
              <a:rPr lang="en-US" sz="2800" dirty="0">
                <a:solidFill>
                  <a:srgbClr val="0000FF"/>
                </a:solidFill>
              </a:rPr>
              <a:t>week’s lecture</a:t>
            </a:r>
            <a:r>
              <a:rPr lang="en-US" sz="2800" dirty="0" smtClean="0">
                <a:solidFill>
                  <a:srgbClr val="0000FF"/>
                </a:solidFill>
              </a:rPr>
              <a:t>:</a:t>
            </a:r>
          </a:p>
          <a:p>
            <a:pPr marL="800100" lvl="1" indent="-342900">
              <a:spcBef>
                <a:spcPts val="1200"/>
              </a:spcBef>
              <a:buClr>
                <a:schemeClr val="bg2"/>
              </a:buClr>
              <a:buSzPct val="75000"/>
              <a:buFont typeface="Wingdings" pitchFamily="2" charset="2"/>
              <a:buChar char="n"/>
            </a:pPr>
            <a:r>
              <a:rPr lang="fr-FR" sz="2400" dirty="0"/>
              <a:t>Structures: </a:t>
            </a:r>
            <a:r>
              <a:rPr lang="fr-FR" sz="2400" dirty="0" err="1"/>
              <a:t>Lessons</a:t>
            </a:r>
            <a:r>
              <a:rPr lang="fr-FR" sz="2400" dirty="0"/>
              <a:t> 8.1 – 8.5 </a:t>
            </a:r>
          </a:p>
          <a:p>
            <a:pPr marL="800100" lvl="1" indent="-342900">
              <a:spcBef>
                <a:spcPts val="1200"/>
              </a:spcBef>
              <a:buClr>
                <a:schemeClr val="bg2"/>
              </a:buClr>
              <a:buSzPct val="75000"/>
              <a:buFont typeface="Wingdings" pitchFamily="2" charset="2"/>
              <a:buChar char="n"/>
            </a:pPr>
            <a:r>
              <a:rPr lang="fr-FR" sz="2400" dirty="0"/>
              <a:t>File </a:t>
            </a:r>
            <a:r>
              <a:rPr lang="fr-FR" sz="2400" dirty="0" err="1"/>
              <a:t>Processing</a:t>
            </a:r>
            <a:r>
              <a:rPr lang="fr-FR" sz="2400" dirty="0"/>
              <a:t>: </a:t>
            </a:r>
            <a:r>
              <a:rPr lang="fr-FR" sz="2400" dirty="0" err="1"/>
              <a:t>Lessons</a:t>
            </a:r>
            <a:r>
              <a:rPr lang="fr-FR" sz="2400" dirty="0"/>
              <a:t> 3.3 – 3.4</a:t>
            </a:r>
          </a:p>
          <a:p>
            <a:pPr marL="800100" lvl="1" indent="-342900">
              <a:spcBef>
                <a:spcPts val="1200"/>
              </a:spcBef>
              <a:buClr>
                <a:schemeClr val="bg2"/>
              </a:buClr>
              <a:buSzPct val="75000"/>
              <a:buFont typeface="Wingdings" pitchFamily="2" charset="2"/>
              <a:buChar char="n"/>
            </a:pPr>
            <a:endParaRPr lang="en-US" sz="2800" dirty="0">
              <a:solidFill>
                <a:srgbClr val="0000FF"/>
              </a:solidFill>
            </a:endParaRPr>
          </a:p>
        </p:txBody>
      </p:sp>
      <p:sp>
        <p:nvSpPr>
          <p:cNvPr id="77830" name="Slide Number Placeholder 8"/>
          <p:cNvSpPr>
            <a:spLocks noGrp="1"/>
          </p:cNvSpPr>
          <p:nvPr>
            <p:ph type="sldNum" sz="quarter" idx="11"/>
          </p:nvPr>
        </p:nvSpPr>
        <p:spPr>
          <a:noFill/>
        </p:spPr>
        <p:txBody>
          <a:bodyPr/>
          <a:lstStyle/>
          <a:p>
            <a:r>
              <a:rPr lang="en-US" dirty="0" smtClean="0">
                <a:latin typeface="Arial" pitchFamily="34" charset="0"/>
                <a:cs typeface="Arial" pitchFamily="34" charset="0"/>
              </a:rPr>
              <a:t>Week11 - </a:t>
            </a:r>
            <a:fld id="{6EDE754E-6C9C-4D48-9305-C47DFEFFD520}" type="slidenum">
              <a:rPr lang="en-US" smtClean="0">
                <a:latin typeface="Arial" pitchFamily="34" charset="0"/>
                <a:cs typeface="Arial" pitchFamily="34" charset="0"/>
              </a:rPr>
              <a:pPr/>
              <a:t>75</a:t>
            </a:fld>
            <a:endParaRPr lang="en-US" dirty="0" smtClean="0">
              <a:latin typeface="Arial" pitchFamily="34" charset="0"/>
              <a:cs typeface="Arial" pitchFamily="34" charset="0"/>
            </a:endParaRPr>
          </a:p>
        </p:txBody>
      </p:sp>
      <p:pic>
        <p:nvPicPr>
          <p:cNvPr id="77831" name="Picture 6" descr="youngboyreading.jpg"/>
          <p:cNvPicPr>
            <a:picLocks noChangeAspect="1"/>
          </p:cNvPicPr>
          <p:nvPr/>
        </p:nvPicPr>
        <p:blipFill>
          <a:blip r:embed="rId3" cstate="print"/>
          <a:srcRect/>
          <a:stretch>
            <a:fillRect/>
          </a:stretch>
        </p:blipFill>
        <p:spPr bwMode="auto">
          <a:xfrm>
            <a:off x="7350125" y="4579938"/>
            <a:ext cx="1519238" cy="1757362"/>
          </a:xfrm>
          <a:prstGeom prst="rect">
            <a:avLst/>
          </a:prstGeom>
          <a:noFill/>
          <a:ln w="9525">
            <a:noFill/>
            <a:miter lim="800000"/>
            <a:headEnd/>
            <a:tailEnd/>
          </a:ln>
        </p:spPr>
      </p:pic>
      <p:sp>
        <p:nvSpPr>
          <p:cNvPr id="8" name="Footer Placeholder 6"/>
          <p:cNvSpPr>
            <a:spLocks noGrp="1"/>
          </p:cNvSpPr>
          <p:nvPr>
            <p:ph type="ftr" sz="quarter" idx="10"/>
          </p:nvPr>
        </p:nvSpPr>
        <p:spPr>
          <a:xfrm>
            <a:off x="457200" y="6248400"/>
            <a:ext cx="2895600" cy="457200"/>
          </a:xfrm>
          <a:noFill/>
        </p:spPr>
        <p:txBody>
          <a:bodyPr/>
          <a:lstStyle/>
          <a:p>
            <a:pPr algn="l"/>
            <a:r>
              <a:rPr lang="en-US" sz="1000" dirty="0" smtClean="0">
                <a:latin typeface="Arial" pitchFamily="34" charset="0"/>
                <a:cs typeface="Arial" pitchFamily="34" charset="0"/>
              </a:rPr>
              <a:t>CS1010 (AY2012/3 Semester 1)</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86056">
                                            <p:txEl>
                                              <p:pRg st="0" end="0"/>
                                            </p:txEl>
                                          </p:spTgt>
                                        </p:tgtEl>
                                        <p:attrNameLst>
                                          <p:attrName>style.visibility</p:attrName>
                                        </p:attrNameLst>
                                      </p:cBhvr>
                                      <p:to>
                                        <p:strVal val="visible"/>
                                      </p:to>
                                    </p:set>
                                    <p:animEffect transition="in" filter="dissolve">
                                      <p:cBhvr>
                                        <p:cTn id="7" dur="500"/>
                                        <p:tgtEl>
                                          <p:spTgt spid="386056">
                                            <p:txEl>
                                              <p:pRg st="0" end="0"/>
                                            </p:txEl>
                                          </p:spTgt>
                                        </p:tgtEl>
                                      </p:cBhvr>
                                    </p:animEffect>
                                  </p:childTnLst>
                                </p:cTn>
                              </p:par>
                              <p:par>
                                <p:cTn id="8" presetID="9" presetClass="entr" presetSubtype="0" fill="hold" grpId="0" nodeType="withEffect">
                                  <p:stCondLst>
                                    <p:cond delay="0"/>
                                  </p:stCondLst>
                                  <p:childTnLst>
                                    <p:set>
                                      <p:cBhvr>
                                        <p:cTn id="9" dur="1" fill="hold">
                                          <p:stCondLst>
                                            <p:cond delay="0"/>
                                          </p:stCondLst>
                                        </p:cTn>
                                        <p:tgtEl>
                                          <p:spTgt spid="386056">
                                            <p:txEl>
                                              <p:pRg st="1" end="1"/>
                                            </p:txEl>
                                          </p:spTgt>
                                        </p:tgtEl>
                                        <p:attrNameLst>
                                          <p:attrName>style.visibility</p:attrName>
                                        </p:attrNameLst>
                                      </p:cBhvr>
                                      <p:to>
                                        <p:strVal val="visible"/>
                                      </p:to>
                                    </p:set>
                                    <p:animEffect transition="in" filter="dissolve">
                                      <p:cBhvr>
                                        <p:cTn id="10" dur="500"/>
                                        <p:tgtEl>
                                          <p:spTgt spid="386056">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9" presetClass="entr" presetSubtype="0" fill="hold" grpId="0" nodeType="clickEffect">
                                  <p:stCondLst>
                                    <p:cond delay="0"/>
                                  </p:stCondLst>
                                  <p:childTnLst>
                                    <p:set>
                                      <p:cBhvr>
                                        <p:cTn id="14" dur="1" fill="hold">
                                          <p:stCondLst>
                                            <p:cond delay="0"/>
                                          </p:stCondLst>
                                        </p:cTn>
                                        <p:tgtEl>
                                          <p:spTgt spid="386056">
                                            <p:txEl>
                                              <p:pRg st="2" end="2"/>
                                            </p:txEl>
                                          </p:spTgt>
                                        </p:tgtEl>
                                        <p:attrNameLst>
                                          <p:attrName>style.visibility</p:attrName>
                                        </p:attrNameLst>
                                      </p:cBhvr>
                                      <p:to>
                                        <p:strVal val="visible"/>
                                      </p:to>
                                    </p:set>
                                    <p:animEffect transition="in" filter="dissolve">
                                      <p:cBhvr>
                                        <p:cTn id="15" dur="500"/>
                                        <p:tgtEl>
                                          <p:spTgt spid="386056">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9" presetClass="entr" presetSubtype="0" fill="hold" grpId="0" nodeType="clickEffect">
                                  <p:stCondLst>
                                    <p:cond delay="0"/>
                                  </p:stCondLst>
                                  <p:childTnLst>
                                    <p:set>
                                      <p:cBhvr>
                                        <p:cTn id="19" dur="1" fill="hold">
                                          <p:stCondLst>
                                            <p:cond delay="0"/>
                                          </p:stCondLst>
                                        </p:cTn>
                                        <p:tgtEl>
                                          <p:spTgt spid="386056">
                                            <p:txEl>
                                              <p:pRg st="3" end="3"/>
                                            </p:txEl>
                                          </p:spTgt>
                                        </p:tgtEl>
                                        <p:attrNameLst>
                                          <p:attrName>style.visibility</p:attrName>
                                        </p:attrNameLst>
                                      </p:cBhvr>
                                      <p:to>
                                        <p:strVal val="visible"/>
                                      </p:to>
                                    </p:set>
                                    <p:animEffect transition="in" filter="dissolve">
                                      <p:cBhvr>
                                        <p:cTn id="20" dur="500"/>
                                        <p:tgtEl>
                                          <p:spTgt spid="386056">
                                            <p:txEl>
                                              <p:pRg st="3" end="3"/>
                                            </p:txEl>
                                          </p:spTgt>
                                        </p:tgtEl>
                                      </p:cBhvr>
                                    </p:animEffect>
                                  </p:childTnLst>
                                </p:cTn>
                              </p:par>
                              <p:par>
                                <p:cTn id="21" presetID="9" presetClass="entr" presetSubtype="0" fill="hold" grpId="0" nodeType="withEffect">
                                  <p:stCondLst>
                                    <p:cond delay="0"/>
                                  </p:stCondLst>
                                  <p:childTnLst>
                                    <p:set>
                                      <p:cBhvr>
                                        <p:cTn id="22" dur="1" fill="hold">
                                          <p:stCondLst>
                                            <p:cond delay="0"/>
                                          </p:stCondLst>
                                        </p:cTn>
                                        <p:tgtEl>
                                          <p:spTgt spid="386056">
                                            <p:txEl>
                                              <p:pRg st="4" end="4"/>
                                            </p:txEl>
                                          </p:spTgt>
                                        </p:tgtEl>
                                        <p:attrNameLst>
                                          <p:attrName>style.visibility</p:attrName>
                                        </p:attrNameLst>
                                      </p:cBhvr>
                                      <p:to>
                                        <p:strVal val="visible"/>
                                      </p:to>
                                    </p:set>
                                    <p:animEffect transition="in" filter="dissolve">
                                      <p:cBhvr>
                                        <p:cTn id="23" dur="500"/>
                                        <p:tgtEl>
                                          <p:spTgt spid="386056">
                                            <p:txEl>
                                              <p:pRg st="4" end="4"/>
                                            </p:txEl>
                                          </p:spTgt>
                                        </p:tgtEl>
                                      </p:cBhvr>
                                    </p:animEffect>
                                  </p:childTnLst>
                                </p:cTn>
                              </p:par>
                              <p:par>
                                <p:cTn id="24" presetID="9" presetClass="entr" presetSubtype="0" fill="hold" grpId="0" nodeType="withEffect">
                                  <p:stCondLst>
                                    <p:cond delay="0"/>
                                  </p:stCondLst>
                                  <p:childTnLst>
                                    <p:set>
                                      <p:cBhvr>
                                        <p:cTn id="25" dur="1" fill="hold">
                                          <p:stCondLst>
                                            <p:cond delay="0"/>
                                          </p:stCondLst>
                                        </p:cTn>
                                        <p:tgtEl>
                                          <p:spTgt spid="386056">
                                            <p:txEl>
                                              <p:pRg st="5" end="5"/>
                                            </p:txEl>
                                          </p:spTgt>
                                        </p:tgtEl>
                                        <p:attrNameLst>
                                          <p:attrName>style.visibility</p:attrName>
                                        </p:attrNameLst>
                                      </p:cBhvr>
                                      <p:to>
                                        <p:strVal val="visible"/>
                                      </p:to>
                                    </p:set>
                                    <p:animEffect transition="in" filter="dissolve">
                                      <p:cBhvr>
                                        <p:cTn id="26" dur="500"/>
                                        <p:tgtEl>
                                          <p:spTgt spid="386056">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6056" grpId="0" build="p"/>
    </p:bld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1" name="Footer Placeholder 5"/>
          <p:cNvSpPr>
            <a:spLocks noGrp="1"/>
          </p:cNvSpPr>
          <p:nvPr>
            <p:ph type="ftr" sz="quarter" idx="10"/>
          </p:nvPr>
        </p:nvSpPr>
        <p:spPr>
          <a:noFill/>
        </p:spPr>
        <p:txBody>
          <a:bodyPr/>
          <a:lstStyle/>
          <a:p>
            <a:pPr algn="l"/>
            <a:r>
              <a:rPr lang="en-US" sz="1000" dirty="0" smtClean="0">
                <a:latin typeface="Arial" pitchFamily="34" charset="0"/>
                <a:cs typeface="Arial" pitchFamily="34" charset="0"/>
              </a:rPr>
              <a:t>CS1010 (AY2012/3  Semester 1)</a:t>
            </a:r>
          </a:p>
        </p:txBody>
      </p:sp>
      <p:sp>
        <p:nvSpPr>
          <p:cNvPr id="78852" name="Slide Number Placeholder 6"/>
          <p:cNvSpPr>
            <a:spLocks noGrp="1"/>
          </p:cNvSpPr>
          <p:nvPr>
            <p:ph type="sldNum" sz="quarter" idx="11"/>
          </p:nvPr>
        </p:nvSpPr>
        <p:spPr>
          <a:noFill/>
        </p:spPr>
        <p:txBody>
          <a:bodyPr/>
          <a:lstStyle/>
          <a:p>
            <a:r>
              <a:rPr lang="en-US" dirty="0" smtClean="0">
                <a:latin typeface="Arial" pitchFamily="34" charset="0"/>
                <a:cs typeface="Arial" pitchFamily="34" charset="0"/>
              </a:rPr>
              <a:t>Week11 - </a:t>
            </a:r>
            <a:fld id="{38E9AD19-8C15-4E39-B67E-9F9BB8F134ED}" type="slidenum">
              <a:rPr lang="en-US" smtClean="0">
                <a:latin typeface="Arial" pitchFamily="34" charset="0"/>
                <a:cs typeface="Arial" pitchFamily="34" charset="0"/>
              </a:rPr>
              <a:pPr/>
              <a:t>76</a:t>
            </a:fld>
            <a:endParaRPr lang="en-US" dirty="0" smtClean="0">
              <a:latin typeface="Arial" pitchFamily="34" charset="0"/>
              <a:cs typeface="Arial" pitchFamily="34" charset="0"/>
            </a:endParaRPr>
          </a:p>
        </p:txBody>
      </p:sp>
      <p:sp>
        <p:nvSpPr>
          <p:cNvPr id="78850" name="Rectangle 2"/>
          <p:cNvSpPr>
            <a:spLocks noGrp="1" noChangeArrowheads="1"/>
          </p:cNvSpPr>
          <p:nvPr>
            <p:ph type="title" idx="4294967295"/>
          </p:nvPr>
        </p:nvSpPr>
        <p:spPr>
          <a:xfrm>
            <a:off x="0" y="457200"/>
            <a:ext cx="8229600" cy="1371600"/>
          </a:xfrm>
        </p:spPr>
        <p:txBody>
          <a:bodyPr/>
          <a:lstStyle/>
          <a:p>
            <a:pPr algn="ctr" eaLnBrk="1" hangingPunct="1"/>
            <a:r>
              <a:rPr lang="en-GB" sz="4000" smtClean="0">
                <a:solidFill>
                  <a:srgbClr val="9933FF"/>
                </a:solidFill>
                <a:latin typeface="Garamond" pitchFamily="18" charset="0"/>
              </a:rPr>
              <a:t>End of File</a:t>
            </a: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pPr algn="l">
              <a:defRPr/>
            </a:pPr>
            <a:r>
              <a:rPr lang="en-US" dirty="0" smtClean="0">
                <a:solidFill>
                  <a:srgbClr val="000000"/>
                </a:solidFill>
              </a:rPr>
              <a:t>CS1010 (AY2012/3 Semester 1)</a:t>
            </a:r>
            <a:endParaRPr lang="en-US" dirty="0">
              <a:solidFill>
                <a:srgbClr val="000000"/>
              </a:solidFill>
            </a:endParaRPr>
          </a:p>
        </p:txBody>
      </p:sp>
      <p:sp>
        <p:nvSpPr>
          <p:cNvPr id="4" name="Slide Number Placeholder 3"/>
          <p:cNvSpPr>
            <a:spLocks noGrp="1"/>
          </p:cNvSpPr>
          <p:nvPr>
            <p:ph type="sldNum" sz="quarter" idx="11"/>
          </p:nvPr>
        </p:nvSpPr>
        <p:spPr/>
        <p:txBody>
          <a:bodyPr/>
          <a:lstStyle/>
          <a:p>
            <a:pPr>
              <a:defRPr/>
            </a:pPr>
            <a:r>
              <a:rPr lang="en-SG" smtClean="0">
                <a:solidFill>
                  <a:srgbClr val="000000"/>
                </a:solidFill>
              </a:rPr>
              <a:t>Week10 - </a:t>
            </a:r>
            <a:fld id="{CC4E50E2-CD7E-4F2D-86CF-4347527F4E5E}" type="slidenum">
              <a:rPr lang="en-SG" smtClean="0">
                <a:solidFill>
                  <a:srgbClr val="000000"/>
                </a:solidFill>
              </a:rPr>
              <a:pPr>
                <a:defRPr/>
              </a:pPr>
              <a:t>8</a:t>
            </a:fld>
            <a:endParaRPr lang="en-SG" dirty="0">
              <a:solidFill>
                <a:srgbClr val="000000"/>
              </a:solidFill>
            </a:endParaRPr>
          </a:p>
        </p:txBody>
      </p:sp>
      <p:sp>
        <p:nvSpPr>
          <p:cNvPr id="2" name="Rectangle 1"/>
          <p:cNvSpPr/>
          <p:nvPr/>
        </p:nvSpPr>
        <p:spPr>
          <a:xfrm>
            <a:off x="266700" y="552946"/>
            <a:ext cx="8013700" cy="6494085"/>
          </a:xfrm>
          <a:prstGeom prst="rect">
            <a:avLst/>
          </a:prstGeom>
        </p:spPr>
        <p:txBody>
          <a:bodyPr wrap="square">
            <a:spAutoFit/>
          </a:bodyPr>
          <a:lstStyle/>
          <a:p>
            <a:r>
              <a:rPr lang="en-US" sz="2000" b="1" dirty="0"/>
              <a:t>void </a:t>
            </a:r>
            <a:r>
              <a:rPr lang="en-US" sz="2000" b="1" dirty="0" err="1"/>
              <a:t>sortByEnrolment</a:t>
            </a:r>
            <a:r>
              <a:rPr lang="en-US" sz="2000" b="1" dirty="0"/>
              <a:t>(char mod[][MODULE_LENGTH+1], </a:t>
            </a:r>
            <a:r>
              <a:rPr lang="en-US" sz="2000" b="1" dirty="0" err="1"/>
              <a:t>int</a:t>
            </a:r>
            <a:r>
              <a:rPr lang="en-US" sz="2000" b="1" dirty="0"/>
              <a:t> </a:t>
            </a:r>
            <a:r>
              <a:rPr lang="en-US" sz="2000" b="1" dirty="0" err="1"/>
              <a:t>enrol</a:t>
            </a:r>
            <a:r>
              <a:rPr lang="en-US" sz="2000" b="1" dirty="0"/>
              <a:t>[], </a:t>
            </a:r>
            <a:r>
              <a:rPr lang="en-US" sz="2000" b="1" dirty="0" err="1"/>
              <a:t>int</a:t>
            </a:r>
            <a:r>
              <a:rPr lang="en-US" sz="2000" b="1" dirty="0"/>
              <a:t> size) {</a:t>
            </a:r>
          </a:p>
          <a:p>
            <a:r>
              <a:rPr lang="en-US" sz="2000" b="1" dirty="0"/>
              <a:t>    </a:t>
            </a:r>
            <a:r>
              <a:rPr lang="en-US" sz="2000" b="1" dirty="0" err="1"/>
              <a:t>int</a:t>
            </a:r>
            <a:r>
              <a:rPr lang="en-US" sz="2000" b="1" dirty="0"/>
              <a:t> i, j;</a:t>
            </a:r>
          </a:p>
          <a:p>
            <a:r>
              <a:rPr lang="en-US" sz="2000" b="1" dirty="0"/>
              <a:t>    char </a:t>
            </a:r>
            <a:r>
              <a:rPr lang="en-US" sz="2000" b="1" dirty="0" err="1"/>
              <a:t>this_mod</a:t>
            </a:r>
            <a:r>
              <a:rPr lang="en-US" sz="2000" b="1" dirty="0"/>
              <a:t>[MODULE_LENGTH];</a:t>
            </a:r>
          </a:p>
          <a:p>
            <a:r>
              <a:rPr lang="en-US" sz="2000" b="1" dirty="0"/>
              <a:t>    </a:t>
            </a:r>
            <a:r>
              <a:rPr lang="en-US" sz="2000" b="1" dirty="0" err="1"/>
              <a:t>int</a:t>
            </a:r>
            <a:r>
              <a:rPr lang="en-US" sz="2000" b="1" dirty="0"/>
              <a:t> </a:t>
            </a:r>
            <a:r>
              <a:rPr lang="en-US" sz="2000" b="1" dirty="0" err="1"/>
              <a:t>this_enrol</a:t>
            </a:r>
            <a:r>
              <a:rPr lang="en-US" sz="2000" b="1" dirty="0"/>
              <a:t>;</a:t>
            </a:r>
          </a:p>
          <a:p>
            <a:endParaRPr lang="en-US" sz="2000" b="1" dirty="0"/>
          </a:p>
          <a:p>
            <a:r>
              <a:rPr lang="en-US" sz="2000" b="1" dirty="0"/>
              <a:t>    for (i=1; i&lt;size; i++) {</a:t>
            </a:r>
          </a:p>
          <a:p>
            <a:r>
              <a:rPr lang="en-US" sz="2000" b="1" dirty="0"/>
              <a:t>        </a:t>
            </a:r>
            <a:r>
              <a:rPr lang="en-US" sz="2000" b="1" dirty="0" err="1"/>
              <a:t>strcpy</a:t>
            </a:r>
            <a:r>
              <a:rPr lang="en-US" sz="2000" b="1" dirty="0"/>
              <a:t>(</a:t>
            </a:r>
            <a:r>
              <a:rPr lang="en-US" sz="2000" b="1" dirty="0" err="1"/>
              <a:t>this_mod</a:t>
            </a:r>
            <a:r>
              <a:rPr lang="en-US" sz="2000" b="1" dirty="0"/>
              <a:t>, mod[i]);</a:t>
            </a:r>
          </a:p>
          <a:p>
            <a:r>
              <a:rPr lang="en-US" sz="2000" b="1" dirty="0"/>
              <a:t>        </a:t>
            </a:r>
            <a:r>
              <a:rPr lang="en-US" sz="2000" b="1" dirty="0" err="1"/>
              <a:t>this_enrol</a:t>
            </a:r>
            <a:r>
              <a:rPr lang="en-US" sz="2000" b="1" dirty="0"/>
              <a:t> = </a:t>
            </a:r>
            <a:r>
              <a:rPr lang="en-US" sz="2000" b="1" dirty="0" err="1"/>
              <a:t>enrol</a:t>
            </a:r>
            <a:r>
              <a:rPr lang="en-US" sz="2000" b="1" dirty="0"/>
              <a:t>[i];</a:t>
            </a:r>
          </a:p>
          <a:p>
            <a:r>
              <a:rPr lang="en-US" sz="2000" b="1" dirty="0"/>
              <a:t>        j = i-1;</a:t>
            </a:r>
          </a:p>
          <a:p>
            <a:r>
              <a:rPr lang="en-US" sz="2000" b="1" dirty="0"/>
              <a:t>        while ((j &gt;= 0) &amp;&amp; (</a:t>
            </a:r>
            <a:r>
              <a:rPr lang="en-US" sz="2000" b="1" dirty="0" err="1"/>
              <a:t>this_enrol</a:t>
            </a:r>
            <a:r>
              <a:rPr lang="en-US" sz="2000" b="1" dirty="0"/>
              <a:t> &lt; </a:t>
            </a:r>
            <a:r>
              <a:rPr lang="en-US" sz="2000" b="1" dirty="0" err="1"/>
              <a:t>enrol</a:t>
            </a:r>
            <a:r>
              <a:rPr lang="en-US" sz="2000" b="1" dirty="0"/>
              <a:t>[j])) {</a:t>
            </a:r>
          </a:p>
          <a:p>
            <a:r>
              <a:rPr lang="en-US" sz="2000" b="1" dirty="0"/>
              <a:t>            // shift elements to make space for mod[i] and </a:t>
            </a:r>
            <a:r>
              <a:rPr lang="en-US" sz="2000" b="1" dirty="0" err="1"/>
              <a:t>enrol</a:t>
            </a:r>
            <a:r>
              <a:rPr lang="en-US" sz="2000" b="1" dirty="0"/>
              <a:t>[i] </a:t>
            </a:r>
          </a:p>
          <a:p>
            <a:r>
              <a:rPr lang="en-US" sz="2000" b="1" dirty="0"/>
              <a:t>            </a:t>
            </a:r>
            <a:r>
              <a:rPr lang="en-US" sz="2000" b="1" dirty="0" err="1"/>
              <a:t>strcpy</a:t>
            </a:r>
            <a:r>
              <a:rPr lang="en-US" sz="2000" b="1" dirty="0"/>
              <a:t>(mod[j+1], mod[j]);</a:t>
            </a:r>
          </a:p>
          <a:p>
            <a:r>
              <a:rPr lang="en-US" sz="2000" b="1" dirty="0"/>
              <a:t>            </a:t>
            </a:r>
            <a:r>
              <a:rPr lang="en-US" sz="2000" b="1" dirty="0" err="1"/>
              <a:t>enrol</a:t>
            </a:r>
            <a:r>
              <a:rPr lang="en-US" sz="2000" b="1" dirty="0"/>
              <a:t>[j+1] = </a:t>
            </a:r>
            <a:r>
              <a:rPr lang="en-US" sz="2000" b="1" dirty="0" err="1"/>
              <a:t>enrol</a:t>
            </a:r>
            <a:r>
              <a:rPr lang="en-US" sz="2000" b="1" dirty="0"/>
              <a:t>[j];</a:t>
            </a:r>
          </a:p>
          <a:p>
            <a:r>
              <a:rPr lang="en-US" sz="2000" b="1" dirty="0"/>
              <a:t>            j--;</a:t>
            </a:r>
          </a:p>
          <a:p>
            <a:r>
              <a:rPr lang="en-US" sz="2000" b="1" dirty="0"/>
              <a:t>        }   </a:t>
            </a:r>
          </a:p>
          <a:p>
            <a:r>
              <a:rPr lang="en-US" sz="2000" b="1" dirty="0"/>
              <a:t>        </a:t>
            </a:r>
            <a:r>
              <a:rPr lang="en-US" sz="2000" b="1" dirty="0" err="1"/>
              <a:t>strcpy</a:t>
            </a:r>
            <a:r>
              <a:rPr lang="en-US" sz="2000" b="1" dirty="0"/>
              <a:t>(mod[j+1], </a:t>
            </a:r>
            <a:r>
              <a:rPr lang="en-US" sz="2000" b="1" dirty="0" err="1"/>
              <a:t>this_mod</a:t>
            </a:r>
            <a:r>
              <a:rPr lang="en-US" sz="2000" b="1" dirty="0"/>
              <a:t>);</a:t>
            </a:r>
          </a:p>
          <a:p>
            <a:r>
              <a:rPr lang="en-US" sz="2000" b="1" dirty="0"/>
              <a:t>        </a:t>
            </a:r>
            <a:r>
              <a:rPr lang="en-US" sz="2000" b="1" dirty="0" err="1"/>
              <a:t>enrol</a:t>
            </a:r>
            <a:r>
              <a:rPr lang="en-US" sz="2000" b="1" dirty="0"/>
              <a:t>[j+1] = </a:t>
            </a:r>
            <a:r>
              <a:rPr lang="en-US" sz="2000" b="1" dirty="0" err="1"/>
              <a:t>this_enrol</a:t>
            </a:r>
            <a:r>
              <a:rPr lang="en-US" sz="2000" b="1" dirty="0"/>
              <a:t>;</a:t>
            </a:r>
          </a:p>
          <a:p>
            <a:r>
              <a:rPr lang="en-US" sz="2000" b="1" dirty="0"/>
              <a:t>    }   </a:t>
            </a:r>
          </a:p>
          <a:p>
            <a:r>
              <a:rPr lang="en-US" sz="2000" b="1" dirty="0"/>
              <a:t>}</a:t>
            </a:r>
          </a:p>
        </p:txBody>
      </p:sp>
      <p:graphicFrame>
        <p:nvGraphicFramePr>
          <p:cNvPr id="6" name="Table 5"/>
          <p:cNvGraphicFramePr>
            <a:graphicFrameLocks noGrp="1"/>
          </p:cNvGraphicFramePr>
          <p:nvPr>
            <p:extLst>
              <p:ext uri="{D42A27DB-BD31-4B8C-83A1-F6EECF244321}">
                <p14:modId xmlns:p14="http://schemas.microsoft.com/office/powerpoint/2010/main" val="2342397487"/>
              </p:ext>
            </p:extLst>
          </p:nvPr>
        </p:nvGraphicFramePr>
        <p:xfrm>
          <a:off x="4368800" y="2692400"/>
          <a:ext cx="4381504" cy="370840"/>
        </p:xfrm>
        <a:graphic>
          <a:graphicData uri="http://schemas.openxmlformats.org/drawingml/2006/table">
            <a:tbl>
              <a:tblPr firstRow="1" bandRow="1">
                <a:tableStyleId>{5940675A-B579-460E-94D1-54222C63F5DA}</a:tableStyleId>
              </a:tblPr>
              <a:tblGrid>
                <a:gridCol w="547688"/>
                <a:gridCol w="547688"/>
                <a:gridCol w="547688"/>
                <a:gridCol w="547688"/>
                <a:gridCol w="547688"/>
                <a:gridCol w="547688"/>
                <a:gridCol w="547688"/>
                <a:gridCol w="547688"/>
              </a:tblGrid>
              <a:tr h="370840">
                <a:tc>
                  <a:txBody>
                    <a:bodyPr/>
                    <a:lstStyle/>
                    <a:p>
                      <a:pPr algn="ctr"/>
                      <a:r>
                        <a:rPr lang="en-US" b="1" dirty="0" smtClean="0">
                          <a:solidFill>
                            <a:srgbClr val="FF0000"/>
                          </a:solidFill>
                        </a:rPr>
                        <a:t>10</a:t>
                      </a:r>
                      <a:endParaRPr lang="en-US" b="1" dirty="0">
                        <a:solidFill>
                          <a:srgbClr val="FF0000"/>
                        </a:solidFill>
                      </a:endParaRPr>
                    </a:p>
                  </a:txBody>
                  <a:tcPr/>
                </a:tc>
                <a:tc>
                  <a:txBody>
                    <a:bodyPr/>
                    <a:lstStyle/>
                    <a:p>
                      <a:pPr algn="ctr"/>
                      <a:r>
                        <a:rPr lang="en-US" b="1" dirty="0" smtClean="0">
                          <a:solidFill>
                            <a:srgbClr val="FF0000"/>
                          </a:solidFill>
                        </a:rPr>
                        <a:t>21</a:t>
                      </a:r>
                      <a:endParaRPr lang="en-US" b="1" dirty="0">
                        <a:solidFill>
                          <a:srgbClr val="FF0000"/>
                        </a:solidFill>
                      </a:endParaRPr>
                    </a:p>
                  </a:txBody>
                  <a:tcPr/>
                </a:tc>
                <a:tc>
                  <a:txBody>
                    <a:bodyPr/>
                    <a:lstStyle/>
                    <a:p>
                      <a:pPr algn="ctr"/>
                      <a:r>
                        <a:rPr lang="en-US" b="1" dirty="0" smtClean="0">
                          <a:solidFill>
                            <a:srgbClr val="FF0000"/>
                          </a:solidFill>
                        </a:rPr>
                        <a:t>32</a:t>
                      </a:r>
                      <a:endParaRPr lang="en-US" b="1" dirty="0">
                        <a:solidFill>
                          <a:srgbClr val="FF0000"/>
                        </a:solidFill>
                      </a:endParaRPr>
                    </a:p>
                  </a:txBody>
                  <a:tcPr/>
                </a:tc>
                <a:tc>
                  <a:txBody>
                    <a:bodyPr/>
                    <a:lstStyle/>
                    <a:p>
                      <a:pPr algn="ctr"/>
                      <a:r>
                        <a:rPr lang="en-US" b="1" dirty="0" smtClean="0">
                          <a:solidFill>
                            <a:srgbClr val="FF0000"/>
                          </a:solidFill>
                        </a:rPr>
                        <a:t>32</a:t>
                      </a:r>
                      <a:endParaRPr lang="en-US" b="1" dirty="0">
                        <a:solidFill>
                          <a:srgbClr val="FF0000"/>
                        </a:solidFill>
                      </a:endParaRPr>
                    </a:p>
                  </a:txBody>
                  <a:tcPr/>
                </a:tc>
                <a:tc>
                  <a:txBody>
                    <a:bodyPr/>
                    <a:lstStyle/>
                    <a:p>
                      <a:pPr algn="ctr"/>
                      <a:r>
                        <a:rPr lang="en-US" b="1" dirty="0" smtClean="0">
                          <a:solidFill>
                            <a:srgbClr val="C00000"/>
                          </a:solidFill>
                        </a:rPr>
                        <a:t>32</a:t>
                      </a:r>
                      <a:endParaRPr lang="en-US" b="1" dirty="0">
                        <a:solidFill>
                          <a:srgbClr val="C00000"/>
                        </a:solidFill>
                      </a:endParaRPr>
                    </a:p>
                  </a:txBody>
                  <a:tcPr/>
                </a:tc>
                <a:tc>
                  <a:txBody>
                    <a:bodyPr/>
                    <a:lstStyle/>
                    <a:p>
                      <a:pPr algn="ctr"/>
                      <a:r>
                        <a:rPr lang="en-US" b="1" dirty="0" smtClean="0"/>
                        <a:t>60</a:t>
                      </a:r>
                      <a:endParaRPr lang="en-US" b="1" dirty="0"/>
                    </a:p>
                  </a:txBody>
                  <a:tcPr/>
                </a:tc>
                <a:tc>
                  <a:txBody>
                    <a:bodyPr/>
                    <a:lstStyle/>
                    <a:p>
                      <a:pPr algn="ctr"/>
                      <a:r>
                        <a:rPr lang="en-US" b="1" dirty="0" smtClean="0"/>
                        <a:t>13</a:t>
                      </a:r>
                      <a:endParaRPr lang="en-US" b="1" dirty="0"/>
                    </a:p>
                  </a:txBody>
                  <a:tcPr/>
                </a:tc>
                <a:tc>
                  <a:txBody>
                    <a:bodyPr/>
                    <a:lstStyle/>
                    <a:p>
                      <a:pPr algn="ctr"/>
                      <a:r>
                        <a:rPr lang="en-US" b="1" dirty="0" smtClean="0"/>
                        <a:t>25</a:t>
                      </a:r>
                      <a:endParaRPr lang="en-US" b="1" dirty="0"/>
                    </a:p>
                  </a:txBody>
                  <a:tcPr/>
                </a:tc>
              </a:tr>
            </a:tbl>
          </a:graphicData>
        </a:graphic>
      </p:graphicFrame>
      <p:sp>
        <p:nvSpPr>
          <p:cNvPr id="14" name="Line Callout 1 13"/>
          <p:cNvSpPr/>
          <p:nvPr/>
        </p:nvSpPr>
        <p:spPr bwMode="auto">
          <a:xfrm>
            <a:off x="7073900" y="2184400"/>
            <a:ext cx="685800" cy="406400"/>
          </a:xfrm>
          <a:prstGeom prst="borderCallout1">
            <a:avLst/>
          </a:prstGeom>
          <a:solidFill>
            <a:schemeClr val="bg1"/>
          </a:solidFill>
          <a:ln w="12700" cap="sq"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Arial" charset="0"/>
                <a:cs typeface="Arial" charset="0"/>
              </a:rPr>
              <a:t>i</a:t>
            </a:r>
          </a:p>
        </p:txBody>
      </p:sp>
      <p:sp>
        <p:nvSpPr>
          <p:cNvPr id="15" name="Line Callout 2 14"/>
          <p:cNvSpPr/>
          <p:nvPr/>
        </p:nvSpPr>
        <p:spPr bwMode="auto">
          <a:xfrm>
            <a:off x="6146800" y="3365500"/>
            <a:ext cx="635000" cy="406400"/>
          </a:xfrm>
          <a:prstGeom prst="borderCallout2">
            <a:avLst>
              <a:gd name="adj1" fmla="val 18750"/>
              <a:gd name="adj2" fmla="val -8333"/>
              <a:gd name="adj3" fmla="val 18750"/>
              <a:gd name="adj4" fmla="val -16667"/>
              <a:gd name="adj5" fmla="val -78125"/>
              <a:gd name="adj6" fmla="val -56667"/>
            </a:avLst>
          </a:prstGeom>
          <a:noFill/>
          <a:ln w="12700" cap="sq"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b="1" dirty="0">
                <a:latin typeface="Arial" charset="0"/>
                <a:cs typeface="Arial" charset="0"/>
              </a:rPr>
              <a:t>j</a:t>
            </a:r>
            <a:endParaRPr kumimoji="0" lang="en-US" sz="1800" b="1" i="0" u="none" strike="noStrike" cap="none" normalizeH="0" baseline="0" dirty="0" smtClean="0">
              <a:ln>
                <a:noFill/>
              </a:ln>
              <a:solidFill>
                <a:schemeClr val="tx1"/>
              </a:solidFill>
              <a:effectLst/>
              <a:latin typeface="Arial" charset="0"/>
              <a:cs typeface="Arial" charset="0"/>
            </a:endParaRPr>
          </a:p>
        </p:txBody>
      </p:sp>
      <p:sp>
        <p:nvSpPr>
          <p:cNvPr id="5" name="TextBox 4"/>
          <p:cNvSpPr txBox="1"/>
          <p:nvPr/>
        </p:nvSpPr>
        <p:spPr>
          <a:xfrm>
            <a:off x="5791200" y="1536700"/>
            <a:ext cx="1494320" cy="400110"/>
          </a:xfrm>
          <a:prstGeom prst="rect">
            <a:avLst/>
          </a:prstGeom>
          <a:noFill/>
        </p:spPr>
        <p:txBody>
          <a:bodyPr wrap="none" rtlCol="0">
            <a:spAutoFit/>
          </a:bodyPr>
          <a:lstStyle/>
          <a:p>
            <a:r>
              <a:rPr lang="en-US" sz="2000" b="1" dirty="0" err="1" smtClean="0"/>
              <a:t>this_enrol</a:t>
            </a:r>
            <a:r>
              <a:rPr lang="en-US" sz="2000" b="1" dirty="0" smtClean="0"/>
              <a:t>:</a:t>
            </a:r>
            <a:endParaRPr lang="en-US" sz="2000" b="1" dirty="0"/>
          </a:p>
        </p:txBody>
      </p:sp>
      <p:sp>
        <p:nvSpPr>
          <p:cNvPr id="7" name="Rectangle 6"/>
          <p:cNvSpPr/>
          <p:nvPr/>
        </p:nvSpPr>
        <p:spPr bwMode="auto">
          <a:xfrm>
            <a:off x="7285520" y="1536700"/>
            <a:ext cx="563080" cy="400110"/>
          </a:xfrm>
          <a:prstGeom prst="rect">
            <a:avLst/>
          </a:prstGeom>
          <a:solidFill>
            <a:schemeClr val="bg1"/>
          </a:solidFill>
          <a:ln w="12700" cap="sq"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Arial" charset="0"/>
                <a:cs typeface="Arial" charset="0"/>
              </a:rPr>
              <a:t>23</a:t>
            </a:r>
          </a:p>
        </p:txBody>
      </p:sp>
    </p:spTree>
    <p:extLst>
      <p:ext uri="{BB962C8B-B14F-4D97-AF65-F5344CB8AC3E}">
        <p14:creationId xmlns:p14="http://schemas.microsoft.com/office/powerpoint/2010/main" val="1916038636"/>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pPr algn="l">
              <a:defRPr/>
            </a:pPr>
            <a:r>
              <a:rPr lang="en-US" dirty="0" smtClean="0">
                <a:solidFill>
                  <a:srgbClr val="000000"/>
                </a:solidFill>
              </a:rPr>
              <a:t>CS1010 (AY2012/3 Semester 1)</a:t>
            </a:r>
            <a:endParaRPr lang="en-US" dirty="0">
              <a:solidFill>
                <a:srgbClr val="000000"/>
              </a:solidFill>
            </a:endParaRPr>
          </a:p>
        </p:txBody>
      </p:sp>
      <p:sp>
        <p:nvSpPr>
          <p:cNvPr id="4" name="Slide Number Placeholder 3"/>
          <p:cNvSpPr>
            <a:spLocks noGrp="1"/>
          </p:cNvSpPr>
          <p:nvPr>
            <p:ph type="sldNum" sz="quarter" idx="11"/>
          </p:nvPr>
        </p:nvSpPr>
        <p:spPr/>
        <p:txBody>
          <a:bodyPr/>
          <a:lstStyle/>
          <a:p>
            <a:pPr>
              <a:defRPr/>
            </a:pPr>
            <a:r>
              <a:rPr lang="en-SG" smtClean="0">
                <a:solidFill>
                  <a:srgbClr val="000000"/>
                </a:solidFill>
              </a:rPr>
              <a:t>Week10 - </a:t>
            </a:r>
            <a:fld id="{CC4E50E2-CD7E-4F2D-86CF-4347527F4E5E}" type="slidenum">
              <a:rPr lang="en-SG" smtClean="0">
                <a:solidFill>
                  <a:srgbClr val="000000"/>
                </a:solidFill>
              </a:rPr>
              <a:pPr>
                <a:defRPr/>
              </a:pPr>
              <a:t>9</a:t>
            </a:fld>
            <a:endParaRPr lang="en-SG" dirty="0">
              <a:solidFill>
                <a:srgbClr val="000000"/>
              </a:solidFill>
            </a:endParaRPr>
          </a:p>
        </p:txBody>
      </p:sp>
      <p:sp>
        <p:nvSpPr>
          <p:cNvPr id="2" name="Rectangle 1"/>
          <p:cNvSpPr/>
          <p:nvPr/>
        </p:nvSpPr>
        <p:spPr>
          <a:xfrm>
            <a:off x="266700" y="552946"/>
            <a:ext cx="8013700" cy="6494085"/>
          </a:xfrm>
          <a:prstGeom prst="rect">
            <a:avLst/>
          </a:prstGeom>
        </p:spPr>
        <p:txBody>
          <a:bodyPr wrap="square">
            <a:spAutoFit/>
          </a:bodyPr>
          <a:lstStyle/>
          <a:p>
            <a:r>
              <a:rPr lang="en-US" sz="2000" b="1" dirty="0"/>
              <a:t>void </a:t>
            </a:r>
            <a:r>
              <a:rPr lang="en-US" sz="2000" b="1" dirty="0" err="1"/>
              <a:t>sortByEnrolment</a:t>
            </a:r>
            <a:r>
              <a:rPr lang="en-US" sz="2000" b="1" dirty="0"/>
              <a:t>(char mod[][MODULE_LENGTH+1], </a:t>
            </a:r>
            <a:r>
              <a:rPr lang="en-US" sz="2000" b="1" dirty="0" err="1"/>
              <a:t>int</a:t>
            </a:r>
            <a:r>
              <a:rPr lang="en-US" sz="2000" b="1" dirty="0"/>
              <a:t> </a:t>
            </a:r>
            <a:r>
              <a:rPr lang="en-US" sz="2000" b="1" dirty="0" err="1"/>
              <a:t>enrol</a:t>
            </a:r>
            <a:r>
              <a:rPr lang="en-US" sz="2000" b="1" dirty="0"/>
              <a:t>[], </a:t>
            </a:r>
            <a:r>
              <a:rPr lang="en-US" sz="2000" b="1" dirty="0" err="1"/>
              <a:t>int</a:t>
            </a:r>
            <a:r>
              <a:rPr lang="en-US" sz="2000" b="1" dirty="0"/>
              <a:t> size) {</a:t>
            </a:r>
          </a:p>
          <a:p>
            <a:r>
              <a:rPr lang="en-US" sz="2000" b="1" dirty="0"/>
              <a:t>    </a:t>
            </a:r>
            <a:r>
              <a:rPr lang="en-US" sz="2000" b="1" dirty="0" err="1"/>
              <a:t>int</a:t>
            </a:r>
            <a:r>
              <a:rPr lang="en-US" sz="2000" b="1" dirty="0"/>
              <a:t> i, j;</a:t>
            </a:r>
          </a:p>
          <a:p>
            <a:r>
              <a:rPr lang="en-US" sz="2000" b="1" dirty="0"/>
              <a:t>    char </a:t>
            </a:r>
            <a:r>
              <a:rPr lang="en-US" sz="2000" b="1" dirty="0" err="1"/>
              <a:t>this_mod</a:t>
            </a:r>
            <a:r>
              <a:rPr lang="en-US" sz="2000" b="1" dirty="0"/>
              <a:t>[MODULE_LENGTH];</a:t>
            </a:r>
          </a:p>
          <a:p>
            <a:r>
              <a:rPr lang="en-US" sz="2000" b="1" dirty="0"/>
              <a:t>    </a:t>
            </a:r>
            <a:r>
              <a:rPr lang="en-US" sz="2000" b="1" dirty="0" err="1"/>
              <a:t>int</a:t>
            </a:r>
            <a:r>
              <a:rPr lang="en-US" sz="2000" b="1" dirty="0"/>
              <a:t> </a:t>
            </a:r>
            <a:r>
              <a:rPr lang="en-US" sz="2000" b="1" dirty="0" err="1"/>
              <a:t>this_enrol</a:t>
            </a:r>
            <a:r>
              <a:rPr lang="en-US" sz="2000" b="1" dirty="0"/>
              <a:t>;</a:t>
            </a:r>
          </a:p>
          <a:p>
            <a:endParaRPr lang="en-US" sz="2000" b="1" dirty="0"/>
          </a:p>
          <a:p>
            <a:r>
              <a:rPr lang="en-US" sz="2000" b="1" dirty="0"/>
              <a:t>    for (i=1; i&lt;size; i++) {</a:t>
            </a:r>
          </a:p>
          <a:p>
            <a:r>
              <a:rPr lang="en-US" sz="2000" b="1" dirty="0"/>
              <a:t>        </a:t>
            </a:r>
            <a:r>
              <a:rPr lang="en-US" sz="2000" b="1" dirty="0" err="1"/>
              <a:t>strcpy</a:t>
            </a:r>
            <a:r>
              <a:rPr lang="en-US" sz="2000" b="1" dirty="0"/>
              <a:t>(</a:t>
            </a:r>
            <a:r>
              <a:rPr lang="en-US" sz="2000" b="1" dirty="0" err="1"/>
              <a:t>this_mod</a:t>
            </a:r>
            <a:r>
              <a:rPr lang="en-US" sz="2000" b="1" dirty="0"/>
              <a:t>, mod[i]);</a:t>
            </a:r>
          </a:p>
          <a:p>
            <a:r>
              <a:rPr lang="en-US" sz="2000" b="1" dirty="0"/>
              <a:t>        </a:t>
            </a:r>
            <a:r>
              <a:rPr lang="en-US" sz="2000" b="1" dirty="0" err="1"/>
              <a:t>this_enrol</a:t>
            </a:r>
            <a:r>
              <a:rPr lang="en-US" sz="2000" b="1" dirty="0"/>
              <a:t> = </a:t>
            </a:r>
            <a:r>
              <a:rPr lang="en-US" sz="2000" b="1" dirty="0" err="1"/>
              <a:t>enrol</a:t>
            </a:r>
            <a:r>
              <a:rPr lang="en-US" sz="2000" b="1" dirty="0"/>
              <a:t>[i];</a:t>
            </a:r>
          </a:p>
          <a:p>
            <a:r>
              <a:rPr lang="en-US" sz="2000" b="1" dirty="0"/>
              <a:t>        j = i-1;</a:t>
            </a:r>
          </a:p>
          <a:p>
            <a:r>
              <a:rPr lang="en-US" sz="2000" b="1" dirty="0"/>
              <a:t>        while ((j &gt;= 0) &amp;&amp; (</a:t>
            </a:r>
            <a:r>
              <a:rPr lang="en-US" sz="2000" b="1" dirty="0" err="1"/>
              <a:t>this_enrol</a:t>
            </a:r>
            <a:r>
              <a:rPr lang="en-US" sz="2000" b="1" dirty="0"/>
              <a:t> &lt; </a:t>
            </a:r>
            <a:r>
              <a:rPr lang="en-US" sz="2000" b="1" dirty="0" err="1"/>
              <a:t>enrol</a:t>
            </a:r>
            <a:r>
              <a:rPr lang="en-US" sz="2000" b="1" dirty="0"/>
              <a:t>[j])) {</a:t>
            </a:r>
          </a:p>
          <a:p>
            <a:r>
              <a:rPr lang="en-US" sz="2000" b="1" dirty="0"/>
              <a:t>            // shift elements to make space for mod[i] and </a:t>
            </a:r>
            <a:r>
              <a:rPr lang="en-US" sz="2000" b="1" dirty="0" err="1"/>
              <a:t>enrol</a:t>
            </a:r>
            <a:r>
              <a:rPr lang="en-US" sz="2000" b="1" dirty="0"/>
              <a:t>[i] </a:t>
            </a:r>
          </a:p>
          <a:p>
            <a:r>
              <a:rPr lang="en-US" sz="2000" b="1" dirty="0"/>
              <a:t>            </a:t>
            </a:r>
            <a:r>
              <a:rPr lang="en-US" sz="2000" b="1" dirty="0" err="1"/>
              <a:t>strcpy</a:t>
            </a:r>
            <a:r>
              <a:rPr lang="en-US" sz="2000" b="1" dirty="0"/>
              <a:t>(mod[j+1], mod[j]);</a:t>
            </a:r>
          </a:p>
          <a:p>
            <a:r>
              <a:rPr lang="en-US" sz="2000" b="1" dirty="0"/>
              <a:t>            </a:t>
            </a:r>
            <a:r>
              <a:rPr lang="en-US" sz="2000" b="1" dirty="0" err="1"/>
              <a:t>enrol</a:t>
            </a:r>
            <a:r>
              <a:rPr lang="en-US" sz="2000" b="1" dirty="0"/>
              <a:t>[j+1] = </a:t>
            </a:r>
            <a:r>
              <a:rPr lang="en-US" sz="2000" b="1" dirty="0" err="1"/>
              <a:t>enrol</a:t>
            </a:r>
            <a:r>
              <a:rPr lang="en-US" sz="2000" b="1" dirty="0"/>
              <a:t>[j];</a:t>
            </a:r>
          </a:p>
          <a:p>
            <a:r>
              <a:rPr lang="en-US" sz="2000" b="1" dirty="0"/>
              <a:t>            j--;</a:t>
            </a:r>
          </a:p>
          <a:p>
            <a:r>
              <a:rPr lang="en-US" sz="2000" b="1" dirty="0"/>
              <a:t>        }   </a:t>
            </a:r>
          </a:p>
          <a:p>
            <a:r>
              <a:rPr lang="en-US" sz="2000" b="1" dirty="0"/>
              <a:t>        </a:t>
            </a:r>
            <a:r>
              <a:rPr lang="en-US" sz="2000" b="1" dirty="0" err="1"/>
              <a:t>strcpy</a:t>
            </a:r>
            <a:r>
              <a:rPr lang="en-US" sz="2000" b="1" dirty="0"/>
              <a:t>(mod[j+1], </a:t>
            </a:r>
            <a:r>
              <a:rPr lang="en-US" sz="2000" b="1" dirty="0" err="1"/>
              <a:t>this_mod</a:t>
            </a:r>
            <a:r>
              <a:rPr lang="en-US" sz="2000" b="1" dirty="0"/>
              <a:t>);</a:t>
            </a:r>
          </a:p>
          <a:p>
            <a:r>
              <a:rPr lang="en-US" sz="2000" b="1" dirty="0"/>
              <a:t>        </a:t>
            </a:r>
            <a:r>
              <a:rPr lang="en-US" sz="2000" b="1" dirty="0" err="1"/>
              <a:t>enrol</a:t>
            </a:r>
            <a:r>
              <a:rPr lang="en-US" sz="2000" b="1" dirty="0"/>
              <a:t>[j+1] = </a:t>
            </a:r>
            <a:r>
              <a:rPr lang="en-US" sz="2000" b="1" dirty="0" err="1"/>
              <a:t>this_enrol</a:t>
            </a:r>
            <a:r>
              <a:rPr lang="en-US" sz="2000" b="1" dirty="0"/>
              <a:t>;</a:t>
            </a:r>
          </a:p>
          <a:p>
            <a:r>
              <a:rPr lang="en-US" sz="2000" b="1" dirty="0"/>
              <a:t>    }   </a:t>
            </a:r>
          </a:p>
          <a:p>
            <a:r>
              <a:rPr lang="en-US" sz="2000" b="1" dirty="0"/>
              <a:t>}</a:t>
            </a:r>
          </a:p>
        </p:txBody>
      </p:sp>
      <p:graphicFrame>
        <p:nvGraphicFramePr>
          <p:cNvPr id="6" name="Table 5"/>
          <p:cNvGraphicFramePr>
            <a:graphicFrameLocks noGrp="1"/>
          </p:cNvGraphicFramePr>
          <p:nvPr>
            <p:extLst>
              <p:ext uri="{D42A27DB-BD31-4B8C-83A1-F6EECF244321}">
                <p14:modId xmlns:p14="http://schemas.microsoft.com/office/powerpoint/2010/main" val="2287475292"/>
              </p:ext>
            </p:extLst>
          </p:nvPr>
        </p:nvGraphicFramePr>
        <p:xfrm>
          <a:off x="4368800" y="2692400"/>
          <a:ext cx="4381504" cy="370840"/>
        </p:xfrm>
        <a:graphic>
          <a:graphicData uri="http://schemas.openxmlformats.org/drawingml/2006/table">
            <a:tbl>
              <a:tblPr firstRow="1" bandRow="1">
                <a:tableStyleId>{5940675A-B579-460E-94D1-54222C63F5DA}</a:tableStyleId>
              </a:tblPr>
              <a:tblGrid>
                <a:gridCol w="547688"/>
                <a:gridCol w="547688"/>
                <a:gridCol w="547688"/>
                <a:gridCol w="547688"/>
                <a:gridCol w="547688"/>
                <a:gridCol w="547688"/>
                <a:gridCol w="547688"/>
                <a:gridCol w="547688"/>
              </a:tblGrid>
              <a:tr h="370840">
                <a:tc>
                  <a:txBody>
                    <a:bodyPr/>
                    <a:lstStyle/>
                    <a:p>
                      <a:pPr algn="ctr"/>
                      <a:r>
                        <a:rPr lang="en-US" b="1" dirty="0" smtClean="0">
                          <a:solidFill>
                            <a:srgbClr val="FF0000"/>
                          </a:solidFill>
                        </a:rPr>
                        <a:t>10</a:t>
                      </a:r>
                      <a:endParaRPr lang="en-US" b="1" dirty="0">
                        <a:solidFill>
                          <a:srgbClr val="FF0000"/>
                        </a:solidFill>
                      </a:endParaRPr>
                    </a:p>
                  </a:txBody>
                  <a:tcPr/>
                </a:tc>
                <a:tc>
                  <a:txBody>
                    <a:bodyPr/>
                    <a:lstStyle/>
                    <a:p>
                      <a:pPr algn="ctr"/>
                      <a:r>
                        <a:rPr lang="en-US" b="1" dirty="0" smtClean="0">
                          <a:solidFill>
                            <a:srgbClr val="FF0000"/>
                          </a:solidFill>
                        </a:rPr>
                        <a:t>21</a:t>
                      </a:r>
                      <a:endParaRPr lang="en-US" b="1" dirty="0">
                        <a:solidFill>
                          <a:srgbClr val="FF0000"/>
                        </a:solidFill>
                      </a:endParaRPr>
                    </a:p>
                  </a:txBody>
                  <a:tcPr/>
                </a:tc>
                <a:tc>
                  <a:txBody>
                    <a:bodyPr/>
                    <a:lstStyle/>
                    <a:p>
                      <a:pPr algn="ctr"/>
                      <a:r>
                        <a:rPr lang="en-US" b="1" dirty="0" smtClean="0">
                          <a:solidFill>
                            <a:srgbClr val="FF0000"/>
                          </a:solidFill>
                        </a:rPr>
                        <a:t>32</a:t>
                      </a:r>
                      <a:endParaRPr lang="en-US" b="1" dirty="0">
                        <a:solidFill>
                          <a:srgbClr val="FF0000"/>
                        </a:solidFill>
                      </a:endParaRPr>
                    </a:p>
                  </a:txBody>
                  <a:tcPr/>
                </a:tc>
                <a:tc>
                  <a:txBody>
                    <a:bodyPr/>
                    <a:lstStyle/>
                    <a:p>
                      <a:pPr algn="ctr"/>
                      <a:r>
                        <a:rPr lang="en-US" b="1" dirty="0" smtClean="0">
                          <a:solidFill>
                            <a:srgbClr val="C00000"/>
                          </a:solidFill>
                        </a:rPr>
                        <a:t>32</a:t>
                      </a:r>
                      <a:endParaRPr lang="en-US" b="1" dirty="0">
                        <a:solidFill>
                          <a:srgbClr val="C00000"/>
                        </a:solidFill>
                      </a:endParaRPr>
                    </a:p>
                  </a:txBody>
                  <a:tcPr/>
                </a:tc>
                <a:tc>
                  <a:txBody>
                    <a:bodyPr/>
                    <a:lstStyle/>
                    <a:p>
                      <a:pPr algn="ctr"/>
                      <a:r>
                        <a:rPr lang="en-US" b="1" dirty="0" smtClean="0">
                          <a:solidFill>
                            <a:srgbClr val="C00000"/>
                          </a:solidFill>
                        </a:rPr>
                        <a:t>32</a:t>
                      </a:r>
                      <a:endParaRPr lang="en-US" b="1" dirty="0">
                        <a:solidFill>
                          <a:srgbClr val="C00000"/>
                        </a:solidFill>
                      </a:endParaRPr>
                    </a:p>
                  </a:txBody>
                  <a:tcPr/>
                </a:tc>
                <a:tc>
                  <a:txBody>
                    <a:bodyPr/>
                    <a:lstStyle/>
                    <a:p>
                      <a:pPr algn="ctr"/>
                      <a:r>
                        <a:rPr lang="en-US" b="1" dirty="0" smtClean="0"/>
                        <a:t>60</a:t>
                      </a:r>
                      <a:endParaRPr lang="en-US" b="1" dirty="0"/>
                    </a:p>
                  </a:txBody>
                  <a:tcPr/>
                </a:tc>
                <a:tc>
                  <a:txBody>
                    <a:bodyPr/>
                    <a:lstStyle/>
                    <a:p>
                      <a:pPr algn="ctr"/>
                      <a:r>
                        <a:rPr lang="en-US" b="1" dirty="0" smtClean="0"/>
                        <a:t>13</a:t>
                      </a:r>
                      <a:endParaRPr lang="en-US" b="1" dirty="0"/>
                    </a:p>
                  </a:txBody>
                  <a:tcPr/>
                </a:tc>
                <a:tc>
                  <a:txBody>
                    <a:bodyPr/>
                    <a:lstStyle/>
                    <a:p>
                      <a:pPr algn="ctr"/>
                      <a:r>
                        <a:rPr lang="en-US" b="1" dirty="0" smtClean="0"/>
                        <a:t>25</a:t>
                      </a:r>
                      <a:endParaRPr lang="en-US" b="1" dirty="0"/>
                    </a:p>
                  </a:txBody>
                  <a:tcPr/>
                </a:tc>
              </a:tr>
            </a:tbl>
          </a:graphicData>
        </a:graphic>
      </p:graphicFrame>
      <p:sp>
        <p:nvSpPr>
          <p:cNvPr id="14" name="Line Callout 1 13"/>
          <p:cNvSpPr/>
          <p:nvPr/>
        </p:nvSpPr>
        <p:spPr bwMode="auto">
          <a:xfrm>
            <a:off x="7073900" y="2184400"/>
            <a:ext cx="685800" cy="406400"/>
          </a:xfrm>
          <a:prstGeom prst="borderCallout1">
            <a:avLst/>
          </a:prstGeom>
          <a:solidFill>
            <a:schemeClr val="bg1"/>
          </a:solidFill>
          <a:ln w="12700" cap="sq"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Arial" charset="0"/>
                <a:cs typeface="Arial" charset="0"/>
              </a:rPr>
              <a:t>i</a:t>
            </a:r>
          </a:p>
        </p:txBody>
      </p:sp>
      <p:sp>
        <p:nvSpPr>
          <p:cNvPr id="15" name="Line Callout 2 14"/>
          <p:cNvSpPr/>
          <p:nvPr/>
        </p:nvSpPr>
        <p:spPr bwMode="auto">
          <a:xfrm>
            <a:off x="5689600" y="3365500"/>
            <a:ext cx="635000" cy="406400"/>
          </a:xfrm>
          <a:prstGeom prst="borderCallout2">
            <a:avLst>
              <a:gd name="adj1" fmla="val 18750"/>
              <a:gd name="adj2" fmla="val -8333"/>
              <a:gd name="adj3" fmla="val 18750"/>
              <a:gd name="adj4" fmla="val -16667"/>
              <a:gd name="adj5" fmla="val -78125"/>
              <a:gd name="adj6" fmla="val -56667"/>
            </a:avLst>
          </a:prstGeom>
          <a:noFill/>
          <a:ln w="12700" cap="sq"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b="1" dirty="0">
                <a:latin typeface="Arial" charset="0"/>
                <a:cs typeface="Arial" charset="0"/>
              </a:rPr>
              <a:t>j</a:t>
            </a:r>
            <a:endParaRPr kumimoji="0" lang="en-US" sz="1800" b="1" i="0" u="none" strike="noStrike" cap="none" normalizeH="0" baseline="0" dirty="0" smtClean="0">
              <a:ln>
                <a:noFill/>
              </a:ln>
              <a:solidFill>
                <a:schemeClr val="tx1"/>
              </a:solidFill>
              <a:effectLst/>
              <a:latin typeface="Arial" charset="0"/>
              <a:cs typeface="Arial" charset="0"/>
            </a:endParaRPr>
          </a:p>
        </p:txBody>
      </p:sp>
      <p:sp>
        <p:nvSpPr>
          <p:cNvPr id="5" name="TextBox 4"/>
          <p:cNvSpPr txBox="1"/>
          <p:nvPr/>
        </p:nvSpPr>
        <p:spPr>
          <a:xfrm>
            <a:off x="5791200" y="1536700"/>
            <a:ext cx="1494320" cy="400110"/>
          </a:xfrm>
          <a:prstGeom prst="rect">
            <a:avLst/>
          </a:prstGeom>
          <a:noFill/>
        </p:spPr>
        <p:txBody>
          <a:bodyPr wrap="none" rtlCol="0">
            <a:spAutoFit/>
          </a:bodyPr>
          <a:lstStyle/>
          <a:p>
            <a:r>
              <a:rPr lang="en-US" sz="2000" b="1" dirty="0" err="1" smtClean="0"/>
              <a:t>this_enrol</a:t>
            </a:r>
            <a:r>
              <a:rPr lang="en-US" sz="2000" b="1" dirty="0" smtClean="0"/>
              <a:t>:</a:t>
            </a:r>
            <a:endParaRPr lang="en-US" sz="2000" b="1" dirty="0"/>
          </a:p>
        </p:txBody>
      </p:sp>
      <p:sp>
        <p:nvSpPr>
          <p:cNvPr id="7" name="Rectangle 6"/>
          <p:cNvSpPr/>
          <p:nvPr/>
        </p:nvSpPr>
        <p:spPr bwMode="auto">
          <a:xfrm>
            <a:off x="7285520" y="1536700"/>
            <a:ext cx="563080" cy="400110"/>
          </a:xfrm>
          <a:prstGeom prst="rect">
            <a:avLst/>
          </a:prstGeom>
          <a:solidFill>
            <a:schemeClr val="bg1"/>
          </a:solidFill>
          <a:ln w="12700" cap="sq"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Arial" charset="0"/>
                <a:cs typeface="Arial" charset="0"/>
              </a:rPr>
              <a:t>23</a:t>
            </a:r>
          </a:p>
        </p:txBody>
      </p:sp>
    </p:spTree>
    <p:extLst>
      <p:ext uri="{BB962C8B-B14F-4D97-AF65-F5344CB8AC3E}">
        <p14:creationId xmlns:p14="http://schemas.microsoft.com/office/powerpoint/2010/main" val="2926302067"/>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Pixel">
  <a:themeElements>
    <a:clrScheme name="Custom 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C00000"/>
      </a:hlink>
      <a:folHlink>
        <a:srgbClr val="CC99FF"/>
      </a:folHlink>
    </a:clrScheme>
    <a:fontScheme name="Pixel">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Pixel 1">
        <a:dk1>
          <a:srgbClr val="0066FF"/>
        </a:dk1>
        <a:lt1>
          <a:srgbClr val="FFFFFF"/>
        </a:lt1>
        <a:dk2>
          <a:srgbClr val="000066"/>
        </a:dk2>
        <a:lt2>
          <a:srgbClr val="FFFFFF"/>
        </a:lt2>
        <a:accent1>
          <a:srgbClr val="6699FF"/>
        </a:accent1>
        <a:accent2>
          <a:srgbClr val="3333FF"/>
        </a:accent2>
        <a:accent3>
          <a:srgbClr val="AAAAB8"/>
        </a:accent3>
        <a:accent4>
          <a:srgbClr val="DADADA"/>
        </a:accent4>
        <a:accent5>
          <a:srgbClr val="B8CAFF"/>
        </a:accent5>
        <a:accent6>
          <a:srgbClr val="2D2DE7"/>
        </a:accent6>
        <a:hlink>
          <a:srgbClr val="FFCC00"/>
        </a:hlink>
        <a:folHlink>
          <a:srgbClr val="0000CC"/>
        </a:folHlink>
      </a:clrScheme>
      <a:clrMap bg1="dk2" tx1="lt1" bg2="dk1" tx2="lt2" accent1="accent1" accent2="accent2" accent3="accent3" accent4="accent4" accent5="accent5" accent6="accent6" hlink="hlink" folHlink="folHlink"/>
    </a:extraClrScheme>
    <a:extraClrScheme>
      <a:clrScheme name="Pixel 2">
        <a:dk1>
          <a:srgbClr val="009999"/>
        </a:dk1>
        <a:lt1>
          <a:srgbClr val="FFFFFF"/>
        </a:lt1>
        <a:dk2>
          <a:srgbClr val="334B49"/>
        </a:dk2>
        <a:lt2>
          <a:srgbClr val="FFFFFF"/>
        </a:lt2>
        <a:accent1>
          <a:srgbClr val="33CCCC"/>
        </a:accent1>
        <a:accent2>
          <a:srgbClr val="008080"/>
        </a:accent2>
        <a:accent3>
          <a:srgbClr val="ADB1B1"/>
        </a:accent3>
        <a:accent4>
          <a:srgbClr val="DADADA"/>
        </a:accent4>
        <a:accent5>
          <a:srgbClr val="ADE2E2"/>
        </a:accent5>
        <a:accent6>
          <a:srgbClr val="007373"/>
        </a:accent6>
        <a:hlink>
          <a:srgbClr val="FFCC00"/>
        </a:hlink>
        <a:folHlink>
          <a:srgbClr val="006666"/>
        </a:folHlink>
      </a:clrScheme>
      <a:clrMap bg1="dk2" tx1="lt1" bg2="dk1" tx2="lt2" accent1="accent1" accent2="accent2" accent3="accent3" accent4="accent4" accent5="accent5" accent6="accent6" hlink="hlink" folHlink="folHlink"/>
    </a:extraClrScheme>
    <a:extraClrScheme>
      <a:clrScheme name="Pixel 3">
        <a:dk1>
          <a:srgbClr val="006699"/>
        </a:dk1>
        <a:lt1>
          <a:srgbClr val="FFFFFF"/>
        </a:lt1>
        <a:dk2>
          <a:srgbClr val="333399"/>
        </a:dk2>
        <a:lt2>
          <a:srgbClr val="FFFFFF"/>
        </a:lt2>
        <a:accent1>
          <a:srgbClr val="0099CC"/>
        </a:accent1>
        <a:accent2>
          <a:srgbClr val="0386AF"/>
        </a:accent2>
        <a:accent3>
          <a:srgbClr val="ADADCA"/>
        </a:accent3>
        <a:accent4>
          <a:srgbClr val="DADADA"/>
        </a:accent4>
        <a:accent5>
          <a:srgbClr val="AACAE2"/>
        </a:accent5>
        <a:accent6>
          <a:srgbClr val="02799E"/>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Pixel 4">
        <a:dk1>
          <a:srgbClr val="008080"/>
        </a:dk1>
        <a:lt1>
          <a:srgbClr val="FFFFFF"/>
        </a:lt1>
        <a:dk2>
          <a:srgbClr val="2F978D"/>
        </a:dk2>
        <a:lt2>
          <a:srgbClr val="FFFFFF"/>
        </a:lt2>
        <a:accent1>
          <a:srgbClr val="0099FF"/>
        </a:accent1>
        <a:accent2>
          <a:srgbClr val="009999"/>
        </a:accent2>
        <a:accent3>
          <a:srgbClr val="ADC9C5"/>
        </a:accent3>
        <a:accent4>
          <a:srgbClr val="DADADA"/>
        </a:accent4>
        <a:accent5>
          <a:srgbClr val="AACAFF"/>
        </a:accent5>
        <a:accent6>
          <a:srgbClr val="008A8A"/>
        </a:accent6>
        <a:hlink>
          <a:srgbClr val="FFFFCC"/>
        </a:hlink>
        <a:folHlink>
          <a:srgbClr val="70CAC6"/>
        </a:folHlink>
      </a:clrScheme>
      <a:clrMap bg1="dk2" tx1="lt1" bg2="dk1" tx2="lt2" accent1="accent1" accent2="accent2" accent3="accent3" accent4="accent4" accent5="accent5" accent6="accent6" hlink="hlink" folHlink="folHlink"/>
    </a:extraClrScheme>
    <a:extraClrScheme>
      <a:clrScheme name="Pixel 5">
        <a:dk1>
          <a:srgbClr val="822504"/>
        </a:dk1>
        <a:lt1>
          <a:srgbClr val="FFFFFF"/>
        </a:lt1>
        <a:dk2>
          <a:srgbClr val="330000"/>
        </a:dk2>
        <a:lt2>
          <a:srgbClr val="FFFFFF"/>
        </a:lt2>
        <a:accent1>
          <a:srgbClr val="FF9900"/>
        </a:accent1>
        <a:accent2>
          <a:srgbClr val="9E2A06"/>
        </a:accent2>
        <a:accent3>
          <a:srgbClr val="ADAAAA"/>
        </a:accent3>
        <a:accent4>
          <a:srgbClr val="DADADA"/>
        </a:accent4>
        <a:accent5>
          <a:srgbClr val="FFCAAA"/>
        </a:accent5>
        <a:accent6>
          <a:srgbClr val="8F2505"/>
        </a:accent6>
        <a:hlink>
          <a:srgbClr val="FF3300"/>
        </a:hlink>
        <a:folHlink>
          <a:srgbClr val="7C0704"/>
        </a:folHlink>
      </a:clrScheme>
      <a:clrMap bg1="dk2" tx1="lt1" bg2="dk1" tx2="lt2" accent1="accent1" accent2="accent2" accent3="accent3" accent4="accent4" accent5="accent5" accent6="accent6" hlink="hlink" folHlink="folHlink"/>
    </a:extraClrScheme>
    <a:extraClrScheme>
      <a:clrScheme name="Pixel 6">
        <a:dk1>
          <a:srgbClr val="336600"/>
        </a:dk1>
        <a:lt1>
          <a:srgbClr val="FFFFFF"/>
        </a:lt1>
        <a:dk2>
          <a:srgbClr val="4A7911"/>
        </a:dk2>
        <a:lt2>
          <a:srgbClr val="FFFFFF"/>
        </a:lt2>
        <a:accent1>
          <a:srgbClr val="666633"/>
        </a:accent1>
        <a:accent2>
          <a:srgbClr val="669900"/>
        </a:accent2>
        <a:accent3>
          <a:srgbClr val="B1BEAA"/>
        </a:accent3>
        <a:accent4>
          <a:srgbClr val="DADADA"/>
        </a:accent4>
        <a:accent5>
          <a:srgbClr val="B8B8AD"/>
        </a:accent5>
        <a:accent6>
          <a:srgbClr val="5C8A00"/>
        </a:accent6>
        <a:hlink>
          <a:srgbClr val="FFCC00"/>
        </a:hlink>
        <a:folHlink>
          <a:srgbClr val="99CC00"/>
        </a:folHlink>
      </a:clrScheme>
      <a:clrMap bg1="dk2" tx1="lt1" bg2="dk1" tx2="lt2" accent1="accent1" accent2="accent2" accent3="accent3" accent4="accent4" accent5="accent5" accent6="accent6" hlink="hlink" folHlink="folHlink"/>
    </a:extraClrScheme>
    <a:extraClrScheme>
      <a:clrScheme name="Pixel 7">
        <a:dk1>
          <a:srgbClr val="000000"/>
        </a:dk1>
        <a:lt1>
          <a:srgbClr val="FFFFFF"/>
        </a:lt1>
        <a:dk2>
          <a:srgbClr val="000000"/>
        </a:dk2>
        <a:lt2>
          <a:srgbClr val="CC3300"/>
        </a:lt2>
        <a:accent1>
          <a:srgbClr val="FFCC00"/>
        </a:accent1>
        <a:accent2>
          <a:srgbClr val="CC6600"/>
        </a:accent2>
        <a:accent3>
          <a:srgbClr val="FFFFFF"/>
        </a:accent3>
        <a:accent4>
          <a:srgbClr val="000000"/>
        </a:accent4>
        <a:accent5>
          <a:srgbClr val="FFE2AA"/>
        </a:accent5>
        <a:accent6>
          <a:srgbClr val="B95C00"/>
        </a:accent6>
        <a:hlink>
          <a:srgbClr val="663300"/>
        </a:hlink>
        <a:folHlink>
          <a:srgbClr val="CC9900"/>
        </a:folHlink>
      </a:clrScheme>
      <a:clrMap bg1="lt1" tx1="dk1" bg2="lt2" tx2="dk2" accent1="accent1" accent2="accent2" accent3="accent3" accent4="accent4" accent5="accent5" accent6="accent6" hlink="hlink" folHlink="folHlink"/>
    </a:extraClrScheme>
    <a:extraClrScheme>
      <a:clrScheme name="Pixel 8">
        <a:dk1>
          <a:srgbClr val="003300"/>
        </a:dk1>
        <a:lt1>
          <a:srgbClr val="FFFFFF"/>
        </a:lt1>
        <a:dk2>
          <a:srgbClr val="000000"/>
        </a:dk2>
        <a:lt2>
          <a:srgbClr val="336600"/>
        </a:lt2>
        <a:accent1>
          <a:srgbClr val="CCCC00"/>
        </a:accent1>
        <a:accent2>
          <a:srgbClr val="669900"/>
        </a:accent2>
        <a:accent3>
          <a:srgbClr val="FFFFFF"/>
        </a:accent3>
        <a:accent4>
          <a:srgbClr val="002A00"/>
        </a:accent4>
        <a:accent5>
          <a:srgbClr val="E2E2AA"/>
        </a:accent5>
        <a:accent6>
          <a:srgbClr val="5C8A00"/>
        </a:accent6>
        <a:hlink>
          <a:srgbClr val="333300"/>
        </a:hlink>
        <a:folHlink>
          <a:srgbClr val="99CC00"/>
        </a:folHlink>
      </a:clrScheme>
      <a:clrMap bg1="lt1" tx1="dk1" bg2="lt2" tx2="dk2" accent1="accent1" accent2="accent2" accent3="accent3" accent4="accent4" accent5="accent5" accent6="accent6" hlink="hlink" folHlink="folHlink"/>
    </a:extraClrScheme>
    <a:extraClrScheme>
      <a:clrScheme name="Pixel 9">
        <a:dk1>
          <a:srgbClr val="000000"/>
        </a:dk1>
        <a:lt1>
          <a:srgbClr val="FFFFFF"/>
        </a:lt1>
        <a:dk2>
          <a:srgbClr val="000000"/>
        </a:dk2>
        <a:lt2>
          <a:srgbClr val="440044"/>
        </a:lt2>
        <a:accent1>
          <a:srgbClr val="FFCCCC"/>
        </a:accent1>
        <a:accent2>
          <a:srgbClr val="790571"/>
        </a:accent2>
        <a:accent3>
          <a:srgbClr val="FFFFFF"/>
        </a:accent3>
        <a:accent4>
          <a:srgbClr val="000000"/>
        </a:accent4>
        <a:accent5>
          <a:srgbClr val="FFE2E2"/>
        </a:accent5>
        <a:accent6>
          <a:srgbClr val="6D0466"/>
        </a:accent6>
        <a:hlink>
          <a:srgbClr val="993366"/>
        </a:hlink>
        <a:folHlink>
          <a:srgbClr val="9F839F"/>
        </a:folHlink>
      </a:clrScheme>
      <a:clrMap bg1="lt1" tx1="dk1" bg2="lt2" tx2="dk2" accent1="accent1" accent2="accent2" accent3="accent3" accent4="accent4" accent5="accent5" accent6="accent6" hlink="hlink" folHlink="folHlink"/>
    </a:extraClrScheme>
    <a:extraClrScheme>
      <a:clrScheme name="Pixel 10">
        <a:dk1>
          <a:srgbClr val="000000"/>
        </a:dk1>
        <a:lt1>
          <a:srgbClr val="FFFFFF"/>
        </a:lt1>
        <a:dk2>
          <a:srgbClr val="000000"/>
        </a:dk2>
        <a:lt2>
          <a:srgbClr val="FF9900"/>
        </a:lt2>
        <a:accent1>
          <a:srgbClr val="FFCC99"/>
        </a:accent1>
        <a:accent2>
          <a:srgbClr val="FBA313"/>
        </a:accent2>
        <a:accent3>
          <a:srgbClr val="FFFFFF"/>
        </a:accent3>
        <a:accent4>
          <a:srgbClr val="000000"/>
        </a:accent4>
        <a:accent5>
          <a:srgbClr val="FFE2CA"/>
        </a:accent5>
        <a:accent6>
          <a:srgbClr val="E39310"/>
        </a:accent6>
        <a:hlink>
          <a:srgbClr val="CC3300"/>
        </a:hlink>
        <a:folHlink>
          <a:srgbClr val="FCC66E"/>
        </a:folHlink>
      </a:clrScheme>
      <a:clrMap bg1="lt1" tx1="dk1" bg2="lt2" tx2="dk2" accent1="accent1" accent2="accent2" accent3="accent3" accent4="accent4" accent5="accent5" accent6="accent6" hlink="hlink" folHlink="folHlink"/>
    </a:extraClrScheme>
    <a:extraClrScheme>
      <a:clrScheme name="Pixel 11">
        <a:dk1>
          <a:srgbClr val="000000"/>
        </a:dk1>
        <a:lt1>
          <a:srgbClr val="FFFFFF"/>
        </a:lt1>
        <a:dk2>
          <a:srgbClr val="000000"/>
        </a:dk2>
        <a:lt2>
          <a:srgbClr val="779F92"/>
        </a:lt2>
        <a:accent1>
          <a:srgbClr val="33CCCC"/>
        </a:accent1>
        <a:accent2>
          <a:srgbClr val="9DC2D7"/>
        </a:accent2>
        <a:accent3>
          <a:srgbClr val="FFFFFF"/>
        </a:accent3>
        <a:accent4>
          <a:srgbClr val="000000"/>
        </a:accent4>
        <a:accent5>
          <a:srgbClr val="ADE2E2"/>
        </a:accent5>
        <a:accent6>
          <a:srgbClr val="8EB0C3"/>
        </a:accent6>
        <a:hlink>
          <a:srgbClr val="006666"/>
        </a:hlink>
        <a:folHlink>
          <a:srgbClr val="CCCCFF"/>
        </a:folHlink>
      </a:clrScheme>
      <a:clrMap bg1="lt1" tx1="dk1" bg2="lt2" tx2="dk2" accent1="accent1" accent2="accent2" accent3="accent3" accent4="accent4" accent5="accent5" accent6="accent6" hlink="hlink" folHlink="folHlink"/>
    </a:extraClrScheme>
    <a:extraClrScheme>
      <a:clrScheme name="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Pixel</Template>
  <TotalTime>12769</TotalTime>
  <Words>5446</Words>
  <Application>Microsoft Office PowerPoint</Application>
  <PresentationFormat>On-screen Show (4:3)</PresentationFormat>
  <Paragraphs>1228</Paragraphs>
  <Slides>76</Slides>
  <Notes>76</Notes>
  <HiddenSlides>0</HiddenSlides>
  <MMClips>0</MMClips>
  <ScaleCrop>false</ScaleCrop>
  <HeadingPairs>
    <vt:vector size="4" baseType="variant">
      <vt:variant>
        <vt:lpstr>Theme</vt:lpstr>
      </vt:variant>
      <vt:variant>
        <vt:i4>1</vt:i4>
      </vt:variant>
      <vt:variant>
        <vt:lpstr>Slide Titles</vt:lpstr>
      </vt:variant>
      <vt:variant>
        <vt:i4>76</vt:i4>
      </vt:variant>
    </vt:vector>
  </HeadingPairs>
  <TitlesOfParts>
    <vt:vector size="77" baseType="lpstr">
      <vt:lpstr>Pixel</vt:lpstr>
      <vt:lpstr>CS1010: Programming Methodology http://www.comp.nus.edu.sg/~cs1010/ www.comp.nus.edu.sg/~khoosc/1010/11</vt:lpstr>
      <vt:lpstr>Week 11: Recursion</vt:lpstr>
      <vt:lpstr>Week 11: Outline (1/2)</vt:lpstr>
      <vt:lpstr>Week 11: Outline (2/2)</vt:lpstr>
      <vt:lpstr>Exercise #3: Module Sorting (take-home) (1/2)</vt:lpstr>
      <vt:lpstr>Exercise #3: Module Sorting (take-home) (2/2)</vt:lpstr>
      <vt:lpstr>PowerPoint Presentation</vt:lpstr>
      <vt:lpstr>PowerPoint Presentation</vt:lpstr>
      <vt:lpstr>PowerPoint Presentation</vt:lpstr>
      <vt:lpstr>PowerPoint Presentation</vt:lpstr>
      <vt:lpstr>1. Introduction (1/3)</vt:lpstr>
      <vt:lpstr>1. Introduction (2/3)</vt:lpstr>
      <vt:lpstr>1. Introduction (3/3)</vt:lpstr>
      <vt:lpstr>2.1 Demo #1: Factorial (1/3)</vt:lpstr>
      <vt:lpstr>2.1 Demo #1: Factorial (2/3)</vt:lpstr>
      <vt:lpstr>2.1 Demo #1: Factorial (3/3)</vt:lpstr>
      <vt:lpstr>2.2 Demo #2: Fibonacci (1/5)</vt:lpstr>
      <vt:lpstr>2.2 Demo #2: Fibonacci (2/5)</vt:lpstr>
      <vt:lpstr>2.2 Demo #2: Fibonacci (3/5)</vt:lpstr>
      <vt:lpstr>2.2 Demo #2: Fibonacci (4/5)</vt:lpstr>
      <vt:lpstr>2.2 Fibonacci (5/5)</vt:lpstr>
      <vt:lpstr>3. Thinking Recursively</vt:lpstr>
      <vt:lpstr>3. Gist of Recursion Thinking (1/3)</vt:lpstr>
      <vt:lpstr>3. Gist of Recursion Thinking (2/3)</vt:lpstr>
      <vt:lpstr>3.1 Think: Sum of Squares (1/5)</vt:lpstr>
      <vt:lpstr>3.1 Think: Sum of Squares (2/5)</vt:lpstr>
      <vt:lpstr>3.1 Think: Sum of Squares (3/5)</vt:lpstr>
      <vt:lpstr>3.1 Think: Sum of Squares (4/5)</vt:lpstr>
      <vt:lpstr>3.1 Think: Sum of Squares (5/5)</vt:lpstr>
      <vt:lpstr>3. Gist of Recursion Thinking (3/3)</vt:lpstr>
      <vt:lpstr>3.2 Thinking Exercise</vt:lpstr>
      <vt:lpstr>3.2 Thinking Exercise</vt:lpstr>
      <vt:lpstr>3.3 Demo #3: Counting Occurrences (1/3)</vt:lpstr>
      <vt:lpstr>3.3 Demo #3: Counting Occurrences (2/3)</vt:lpstr>
      <vt:lpstr>3.3 Demo #3: Counting Occurrences (3/3)</vt:lpstr>
      <vt:lpstr>3.4. Ex #4 (take home) : Recursive operations on Array </vt:lpstr>
      <vt:lpstr>3.5 Ex #5 (take home) : Candles</vt:lpstr>
      <vt:lpstr>3.6 Ex #6 (take-home): Counting Change</vt:lpstr>
      <vt:lpstr>3.6 Counting Change: Think recursively</vt:lpstr>
      <vt:lpstr>3.6 Counting Change: Think recursively</vt:lpstr>
      <vt:lpstr>3.6 Counting Change: Think recursively</vt:lpstr>
      <vt:lpstr>4. Gist of Coding Recursion (1/3)</vt:lpstr>
      <vt:lpstr>4. Gist of Coding Recursion (2/3)</vt:lpstr>
      <vt:lpstr>4. Gist of Coding Recursion (3/3)</vt:lpstr>
      <vt:lpstr>5. Gist of Executing Recursion (1/2)</vt:lpstr>
      <vt:lpstr>5. Gist of Executing Recursion (2/2)</vt:lpstr>
      <vt:lpstr>6. Exercises #1 – 3 (1/2)</vt:lpstr>
      <vt:lpstr>6. Exercises #1 – 3 (2/2)</vt:lpstr>
      <vt:lpstr>7. Auxiliary Function (1/3)</vt:lpstr>
      <vt:lpstr>7. Auxiliary Function (2/3)</vt:lpstr>
      <vt:lpstr>7. Auxiliary Function (3/3)</vt:lpstr>
      <vt:lpstr>8. Types of Recursion (1/3)</vt:lpstr>
      <vt:lpstr>8. Types of Recursion (2/3) (Optional)</vt:lpstr>
      <vt:lpstr>8. Types of Recursion (3/3) (Optional)</vt:lpstr>
      <vt:lpstr>9. Tracing Recursive Codes</vt:lpstr>
      <vt:lpstr>10. Recursion versus Iteration (1/2)</vt:lpstr>
      <vt:lpstr>10. Recursion versus Iteration (2/2)</vt:lpstr>
      <vt:lpstr>11. Towers of Hanoi (1/16)</vt:lpstr>
      <vt:lpstr>11. Towers of Hanoi (2/16)</vt:lpstr>
      <vt:lpstr>11. Towers of Hanoi (3/16)</vt:lpstr>
      <vt:lpstr>11. Towers of Hanoi (4/16)</vt:lpstr>
      <vt:lpstr>11. Towers of Hanoi (5/16)</vt:lpstr>
      <vt:lpstr>11. Towers of Hanoi (6/16)</vt:lpstr>
      <vt:lpstr>11. Towers of Hanoi (7/16)</vt:lpstr>
      <vt:lpstr>11. Towers of Hanoi (8/16)</vt:lpstr>
      <vt:lpstr>11. Towers of Hanoi (9/16)</vt:lpstr>
      <vt:lpstr>11. Towers of Hanoi (10/16)</vt:lpstr>
      <vt:lpstr>11. Towers of Hanoi (11/16)</vt:lpstr>
      <vt:lpstr>11. Towers of Hanoi (12/16)</vt:lpstr>
      <vt:lpstr>11. Towers of Hanoi (13/16)</vt:lpstr>
      <vt:lpstr>11. Towers of Hanoi (14/16)</vt:lpstr>
      <vt:lpstr>11. Towers of Hanoi (15/16)</vt:lpstr>
      <vt:lpstr>11. Towers of Hanoi (16/16)</vt:lpstr>
      <vt:lpstr>Summary for Today</vt:lpstr>
      <vt:lpstr>Announcements/Things-to-do</vt:lpstr>
      <vt:lpstr>End of File</vt:lpstr>
    </vt:vector>
  </TitlesOfParts>
  <Company>SoC, NUS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CS1010: Programming Methodology</dc:title>
  <dc:subject>Week 10</dc:subject>
  <dc:creator>Gary Tan</dc:creator>
  <cp:lastModifiedBy>KhooSC</cp:lastModifiedBy>
  <cp:revision>1162</cp:revision>
  <dcterms:created xsi:type="dcterms:W3CDTF">1998-09-05T15:03:32Z</dcterms:created>
  <dcterms:modified xsi:type="dcterms:W3CDTF">2012-11-02T21:56:34Z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emplateType">
    <vt:i4>1</vt:i4>
  </property>
  <property fmtid="{D5CDD505-2E9C-101B-9397-08002B2CF9AE}" pid="3" name="GraphicType">
    <vt:i4>1</vt:i4>
  </property>
  <property fmtid="{D5CDD505-2E9C-101B-9397-08002B2CF9AE}" pid="4" name="Compression">
    <vt:i4>100</vt:i4>
  </property>
  <property fmtid="{D5CDD505-2E9C-101B-9397-08002B2CF9AE}" pid="5" name="ScreenSize">
    <vt:i4>3</vt:i4>
  </property>
  <property fmtid="{D5CDD505-2E9C-101B-9397-08002B2CF9AE}" pid="6" name="ScreenUsage">
    <vt:i4>3</vt:i4>
  </property>
  <property fmtid="{D5CDD505-2E9C-101B-9397-08002B2CF9AE}" pid="7" name="MailAddress">
    <vt:lpwstr>tantc@comp.nus.edu.sg</vt:lpwstr>
  </property>
  <property fmtid="{D5CDD505-2E9C-101B-9397-08002B2CF9AE}" pid="8" name="HomePage">
    <vt:lpwstr>http://www.comp.nus.edu.sg/~tantc</vt:lpwstr>
  </property>
  <property fmtid="{D5CDD505-2E9C-101B-9397-08002B2CF9AE}" pid="9" name="Other">
    <vt:lpwstr/>
  </property>
  <property fmtid="{D5CDD505-2E9C-101B-9397-08002B2CF9AE}" pid="10" name="DownloadOriginal">
    <vt:bool>false</vt:bool>
  </property>
  <property fmtid="{D5CDD505-2E9C-101B-9397-08002B2CF9AE}" pid="11" name="DownloadIEButton">
    <vt:bool>false</vt:bool>
  </property>
  <property fmtid="{D5CDD505-2E9C-101B-9397-08002B2CF9AE}" pid="12" name="UseBrowserColor">
    <vt:bool>true</vt:bool>
  </property>
  <property fmtid="{D5CDD505-2E9C-101B-9397-08002B2CF9AE}" pid="13" name="BackColor">
    <vt:i4>15132390</vt:i4>
  </property>
  <property fmtid="{D5CDD505-2E9C-101B-9397-08002B2CF9AE}" pid="14" name="TextColor">
    <vt:i4>0</vt:i4>
  </property>
  <property fmtid="{D5CDD505-2E9C-101B-9397-08002B2CF9AE}" pid="15" name="LinkColor">
    <vt:i4>16711782</vt:i4>
  </property>
  <property fmtid="{D5CDD505-2E9C-101B-9397-08002B2CF9AE}" pid="16" name="VisitedColor">
    <vt:i4>10040268</vt:i4>
  </property>
  <property fmtid="{D5CDD505-2E9C-101B-9397-08002B2CF9AE}" pid="17" name="TransparentButton">
    <vt:i4>0</vt:i4>
  </property>
  <property fmtid="{D5CDD505-2E9C-101B-9397-08002B2CF9AE}" pid="18" name="ButtonType">
    <vt:i4>3</vt:i4>
  </property>
  <property fmtid="{D5CDD505-2E9C-101B-9397-08002B2CF9AE}" pid="19" name="ShowNotes">
    <vt:bool>false</vt:bool>
  </property>
  <property fmtid="{D5CDD505-2E9C-101B-9397-08002B2CF9AE}" pid="20" name="NavBtnPos">
    <vt:i4>1</vt:i4>
  </property>
  <property fmtid="{D5CDD505-2E9C-101B-9397-08002B2CF9AE}" pid="21" name="OutputDir">
    <vt:lpwstr>C:\My Documents</vt:lpwstr>
  </property>
</Properties>
</file>