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261" r:id="rId1"/>
  </p:sldMasterIdLst>
  <p:notesMasterIdLst>
    <p:notesMasterId r:id="rId68"/>
  </p:notesMasterIdLst>
  <p:handoutMasterIdLst>
    <p:handoutMasterId r:id="rId69"/>
  </p:handoutMasterIdLst>
  <p:sldIdLst>
    <p:sldId id="256" r:id="rId2"/>
    <p:sldId id="800" r:id="rId3"/>
    <p:sldId id="801" r:id="rId4"/>
    <p:sldId id="802" r:id="rId5"/>
    <p:sldId id="836" r:id="rId6"/>
    <p:sldId id="803" r:id="rId7"/>
    <p:sldId id="804" r:id="rId8"/>
    <p:sldId id="805" r:id="rId9"/>
    <p:sldId id="806" r:id="rId10"/>
    <p:sldId id="807" r:id="rId11"/>
    <p:sldId id="808" r:id="rId12"/>
    <p:sldId id="809" r:id="rId13"/>
    <p:sldId id="810" r:id="rId14"/>
    <p:sldId id="811" r:id="rId15"/>
    <p:sldId id="813" r:id="rId16"/>
    <p:sldId id="861" r:id="rId17"/>
    <p:sldId id="862" r:id="rId18"/>
    <p:sldId id="863" r:id="rId19"/>
    <p:sldId id="864" r:id="rId20"/>
    <p:sldId id="814" r:id="rId21"/>
    <p:sldId id="815" r:id="rId22"/>
    <p:sldId id="817" r:id="rId23"/>
    <p:sldId id="816" r:id="rId24"/>
    <p:sldId id="819" r:id="rId25"/>
    <p:sldId id="820" r:id="rId26"/>
    <p:sldId id="830" r:id="rId27"/>
    <p:sldId id="832" r:id="rId28"/>
    <p:sldId id="833" r:id="rId29"/>
    <p:sldId id="834" r:id="rId30"/>
    <p:sldId id="835" r:id="rId31"/>
    <p:sldId id="821" r:id="rId32"/>
    <p:sldId id="840" r:id="rId33"/>
    <p:sldId id="841" r:id="rId34"/>
    <p:sldId id="842" r:id="rId35"/>
    <p:sldId id="839" r:id="rId36"/>
    <p:sldId id="844" r:id="rId37"/>
    <p:sldId id="845" r:id="rId38"/>
    <p:sldId id="846" r:id="rId39"/>
    <p:sldId id="847" r:id="rId40"/>
    <p:sldId id="848" r:id="rId41"/>
    <p:sldId id="849" r:id="rId42"/>
    <p:sldId id="850" r:id="rId43"/>
    <p:sldId id="852" r:id="rId44"/>
    <p:sldId id="851" r:id="rId45"/>
    <p:sldId id="853" r:id="rId46"/>
    <p:sldId id="854" r:id="rId47"/>
    <p:sldId id="856" r:id="rId48"/>
    <p:sldId id="855" r:id="rId49"/>
    <p:sldId id="865" r:id="rId50"/>
    <p:sldId id="866" r:id="rId51"/>
    <p:sldId id="867" r:id="rId52"/>
    <p:sldId id="868" r:id="rId53"/>
    <p:sldId id="843" r:id="rId54"/>
    <p:sldId id="858" r:id="rId55"/>
    <p:sldId id="857" r:id="rId56"/>
    <p:sldId id="822" r:id="rId57"/>
    <p:sldId id="859" r:id="rId58"/>
    <p:sldId id="825" r:id="rId59"/>
    <p:sldId id="860" r:id="rId60"/>
    <p:sldId id="827" r:id="rId61"/>
    <p:sldId id="828" r:id="rId62"/>
    <p:sldId id="716" r:id="rId63"/>
    <p:sldId id="838" r:id="rId64"/>
    <p:sldId id="837" r:id="rId65"/>
    <p:sldId id="717" r:id="rId66"/>
    <p:sldId id="308" r:id="rId67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800000"/>
    <a:srgbClr val="FFFFCC"/>
    <a:srgbClr val="CCFFFF"/>
    <a:srgbClr val="CCCCFF"/>
    <a:srgbClr val="9966FF"/>
    <a:srgbClr val="FF7C80"/>
    <a:srgbClr val="6666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11" autoAdjust="0"/>
    <p:restoredTop sz="84077" autoAdjust="0"/>
  </p:normalViewPr>
  <p:slideViewPr>
    <p:cSldViewPr snapToGrid="0">
      <p:cViewPr>
        <p:scale>
          <a:sx n="63" d="100"/>
          <a:sy n="63" d="100"/>
        </p:scale>
        <p:origin x="-1387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21384"/>
    </p:cViewPr>
  </p:sorterViewPr>
  <p:notesViewPr>
    <p:cSldViewPr snapToGrid="0">
      <p:cViewPr>
        <p:scale>
          <a:sx n="100" d="100"/>
          <a:sy n="100" d="100"/>
        </p:scale>
        <p:origin x="-2808" y="-72"/>
      </p:cViewPr>
      <p:guideLst>
        <p:guide orient="horz" pos="3098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0712A2EC-58EC-430E-93E4-F77C2936F72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301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>
            <a:lvl1pPr defTabSz="946641" eaLnBrk="0" hangingPunct="0">
              <a:defRPr lang="en-GB" sz="14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CS1010 Programming Methodology</a:t>
            </a:r>
          </a:p>
        </p:txBody>
      </p:sp>
      <p:sp>
        <p:nvSpPr>
          <p:cNvPr id="6553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0"/>
            <a:r>
              <a:rPr lang="en-GB" noProof="0" smtClean="0"/>
              <a:t>Second level</a:t>
            </a:r>
          </a:p>
          <a:p>
            <a:pPr lvl="0"/>
            <a:r>
              <a:rPr lang="en-GB" noProof="0" smtClean="0"/>
              <a:t>Third level</a:t>
            </a:r>
          </a:p>
          <a:p>
            <a:pPr lvl="0"/>
            <a:r>
              <a:rPr lang="en-GB" noProof="0" smtClean="0"/>
              <a:t>Fourth level</a:t>
            </a:r>
          </a:p>
          <a:p>
            <a:pPr lvl="0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40850"/>
            <a:ext cx="2889250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628" tIns="47314" rIns="94628" bIns="47314" numCol="1" anchor="b" anchorCtr="0" compatLnSpc="1">
            <a:prstTxWarp prst="textNoShape">
              <a:avLst/>
            </a:prstTxWarp>
          </a:bodyPr>
          <a:lstStyle>
            <a:lvl1pPr algn="r" defTabSz="946641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2F32A10-99B1-49B4-BBD2-F832123F73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0877" tIns="45438" rIns="90877" bIns="45438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9D7B5E-0001-4333-A6FD-7F16E53CBF91}" type="datetimeFigureOut">
              <a:rPr lang="en-US"/>
              <a:pPr>
                <a:defRPr/>
              </a:pPr>
              <a:t>06-Nov-12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7783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65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Tx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4618" tIns="47309" rIns="94618" bIns="47309"/>
          <a:lstStyle/>
          <a:p>
            <a:pPr marL="225425" indent="-225425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4618" tIns="47309" rIns="94618" bIns="47309"/>
          <a:lstStyle/>
          <a:p>
            <a:pPr marL="265073" indent="-265073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GB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580" indent="-228580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18" tIns="47309" rIns="94618" bIns="47309"/>
          <a:lstStyle/>
          <a:p>
            <a:pPr defTabSz="946546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 lIns="94618" tIns="47309" rIns="94618" bIns="47309"/>
          <a:lstStyle/>
          <a:p>
            <a:pPr marL="265073" indent="-265073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GB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0" dirty="0" smtClean="0">
                <a:cs typeface="Times New Roman" pitchFamily="18" charset="0"/>
              </a:rPr>
              <a:t>Program is </a:t>
            </a:r>
            <a:r>
              <a:rPr lang="en-US" b="1" dirty="0" smtClean="0">
                <a:cs typeface="Times New Roman" pitchFamily="18" charset="0"/>
              </a:rPr>
              <a:t>Week12_CopyFile.c</a:t>
            </a:r>
            <a:r>
              <a:rPr lang="en-US" b="0" baseline="0" dirty="0" smtClean="0">
                <a:cs typeface="Times New Roman" pitchFamily="18" charset="0"/>
              </a:rPr>
              <a:t> </a:t>
            </a: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0" dirty="0" smtClean="0">
                <a:cs typeface="Times New Roman" pitchFamily="18" charset="0"/>
              </a:rPr>
              <a:t>Program is </a:t>
            </a:r>
            <a:r>
              <a:rPr lang="en-US" b="1" dirty="0" smtClean="0">
                <a:cs typeface="Times New Roman" pitchFamily="18" charset="0"/>
              </a:rPr>
              <a:t>Week12_CopyFile.c</a:t>
            </a:r>
            <a:r>
              <a:rPr lang="en-US" b="0" baseline="0" dirty="0" smtClean="0">
                <a:cs typeface="Times New Roman" pitchFamily="18" charset="0"/>
              </a:rPr>
              <a:t> </a:t>
            </a: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  <a:cs typeface="Arial" charset="0"/>
              </a:rPr>
              <a:t>CS1010 Programming Methodology</a:t>
            </a: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  <a:cs typeface="Arial" charset="0"/>
              </a:rPr>
              <a:t>CS1010 Programming Methodology</a:t>
            </a: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Calibri" pitchFamily="34" charset="0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5310" tIns="47655" rIns="95310" bIns="47655"/>
          <a:lstStyle>
            <a:lvl1pPr defTabSz="9509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400">
                <a:latin typeface="Calibri" pitchFamily="34" charset="0"/>
              </a:rPr>
              <a:t>CS1010 Programming Methodology</a:t>
            </a: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8188"/>
            <a:ext cx="4916488" cy="3686175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5310" tIns="47655" rIns="95310" bIns="47655"/>
          <a:lstStyle/>
          <a:p>
            <a:pPr marL="227013" indent="-227013" eaLnBrk="1" hangingPunct="1">
              <a:buFont typeface="Calibri" pitchFamily="34" charset="0"/>
              <a:buNone/>
              <a:tabLst>
                <a:tab pos="454025" algn="l"/>
                <a:tab pos="1135063" algn="l"/>
                <a:tab pos="1362075" algn="l"/>
              </a:tabLst>
            </a:pPr>
            <a:endParaRPr lang="en-SG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66700" indent="-266700">
              <a:lnSpc>
                <a:spcPct val="90000"/>
              </a:lnSpc>
              <a:buFont typeface="+mj-lt"/>
              <a:buNone/>
            </a:pPr>
            <a:endParaRPr lang="en-US" b="0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buFont typeface="+mj-lt"/>
              <a:buNone/>
            </a:pP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17488" indent="-217488"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CS1010 </a:t>
            </a:r>
            <a:r>
              <a:t>Programming Methodology</a:t>
            </a: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889250" cy="492125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4628" tIns="47314" rIns="94628" bIns="47314"/>
          <a:lstStyle/>
          <a:p>
            <a:pPr defTabSz="946641" eaLnBrk="0" hangingPunct="0">
              <a:defRPr/>
            </a:pPr>
            <a:r>
              <a:rPr lang="en-GB" sz="1400" dirty="0">
                <a:latin typeface="+mj-lt"/>
                <a:cs typeface="Arial" charset="0"/>
              </a:rPr>
              <a:t>CS1010 Programming Methodology</a:t>
            </a: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spcBef>
                <a:spcPct val="0"/>
              </a:spcBef>
            </a:pP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9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9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3733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dirty="0" smtClean="0"/>
              <a:t>Week12 - </a:t>
            </a:r>
            <a:fld id="{0415308E-B1EB-4452-B86C-24DE9D7C9FAD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z="1000">
                <a:latin typeface="+mj-lt"/>
              </a:defRPr>
            </a:lvl1pPr>
          </a:lstStyle>
          <a:p>
            <a:pPr>
              <a:defRPr/>
            </a:pPr>
            <a:r>
              <a:rPr lang="en-SG" dirty="0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2"/>
          </p:nvPr>
        </p:nvSpPr>
        <p:spPr>
          <a:xfrm>
            <a:off x="3886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dirty="0" smtClean="0"/>
              <a:t>Week12 - </a:t>
            </a:r>
            <a:fld id="{2DE25A34-4958-40BB-9908-71BC0FF0662A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SG" dirty="0" smtClean="0"/>
              <a:t>Week12 - </a:t>
            </a:r>
            <a:fld id="{8A397CB3-BEC1-4283-BA7A-82571EE5806D}" type="slidenum">
              <a:rPr lang="en-SG" smtClean="0"/>
              <a:pPr>
                <a:defRPr/>
              </a:pPr>
              <a:t>‹#›</a:t>
            </a:fld>
            <a:endParaRPr lang="en-SG" dirty="0"/>
          </a:p>
        </p:txBody>
      </p:sp>
      <p:sp>
        <p:nvSpPr>
          <p:cNvPr id="22" name="Date Placeholder 4"/>
          <p:cNvSpPr>
            <a:spLocks noGrp="1"/>
          </p:cNvSpPr>
          <p:nvPr>
            <p:ph type="dt" sz="half" idx="2"/>
          </p:nvPr>
        </p:nvSpPr>
        <p:spPr bwMode="auto">
          <a:xfrm>
            <a:off x="38100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2" r:id="rId1"/>
    <p:sldLayoutId id="2147485533" r:id="rId2"/>
    <p:sldLayoutId id="2147485534" r:id="rId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8153400" cy="1066800"/>
          </a:xfrm>
        </p:spPr>
        <p:txBody>
          <a:bodyPr/>
          <a:lstStyle/>
          <a:p>
            <a:pPr eaLnBrk="1" hangingPunct="1"/>
            <a:r>
              <a:rPr lang="en-GB" sz="2900" b="1" smtClean="0">
                <a:cs typeface="Arial" pitchFamily="34" charset="0"/>
              </a:rPr>
              <a:t>CS1010: Programming Methodology</a:t>
            </a:r>
            <a:r>
              <a:rPr lang="en-GB" b="1" smtClean="0">
                <a:cs typeface="Arial" pitchFamily="34" charset="0"/>
              </a:rPr>
              <a:t> </a:t>
            </a:r>
            <a:r>
              <a:rPr lang="en-GB" sz="2900" b="1" smtClean="0">
                <a:cs typeface="Arial" pitchFamily="34" charset="0"/>
                <a:hlinkClick r:id="rId3"/>
              </a:rPr>
              <a:t>http://www.comp.nus.edu.sg/~cs1010/</a:t>
            </a:r>
            <a:endParaRPr lang="en-GB" sz="2900" b="1" smtClean="0">
              <a:cs typeface="Arial" pitchFamily="34" charset="0"/>
            </a:endParaRPr>
          </a:p>
        </p:txBody>
      </p:sp>
      <p:pic>
        <p:nvPicPr>
          <p:cNvPr id="5123" name="Picture 13" descr="Full_Colour_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724400"/>
            <a:ext cx="16002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3. Structures Types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1099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Such a group is called </a:t>
            </a:r>
            <a:r>
              <a:rPr lang="en-US" sz="2400" dirty="0">
                <a:solidFill>
                  <a:srgbClr val="0000FF"/>
                </a:solidFill>
              </a:rPr>
              <a:t>structure type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Examples of structure types: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80DF57E4-802B-4604-B2C6-E0E17CA2CCAC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10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996950" y="2619375"/>
            <a:ext cx="4773613" cy="112328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length, width, 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025525" y="3982004"/>
            <a:ext cx="3168650" cy="142996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code[8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enrolment;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4511675" y="3997879"/>
            <a:ext cx="3252788" cy="17330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6" name="Line Callout 2 (Border and Accent Bar) 35"/>
          <p:cNvSpPr/>
          <p:nvPr/>
        </p:nvSpPr>
        <p:spPr bwMode="auto">
          <a:xfrm>
            <a:off x="6235700" y="2288805"/>
            <a:ext cx="2193925" cy="828675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96717"/>
              <a:gd name="adj5" fmla="val 140592"/>
              <a:gd name="adj6" fmla="val -219336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This semi-colon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 dirty="0">
                <a:latin typeface="Arial" charset="0"/>
                <a:cs typeface="Arial" charset="0"/>
              </a:rPr>
              <a:t> is very important and is often forgotten!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10</a:t>
            </a:fld>
            <a:endParaRPr lang="en-SG" dirty="0"/>
          </a:p>
        </p:txBody>
      </p:sp>
      <p:sp>
        <p:nvSpPr>
          <p:cNvPr id="11" name="Oval 10"/>
          <p:cNvSpPr/>
          <p:nvPr/>
        </p:nvSpPr>
        <p:spPr bwMode="auto">
          <a:xfrm>
            <a:off x="1223889" y="4923529"/>
            <a:ext cx="253219" cy="407963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207477" y="3252199"/>
            <a:ext cx="253219" cy="407963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738467" y="5230346"/>
            <a:ext cx="253219" cy="407963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3. Structures Types (2/2)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 type is </a:t>
            </a:r>
            <a:r>
              <a:rPr lang="en-US" sz="2400" u="sng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a </a:t>
            </a:r>
            <a:r>
              <a:rPr lang="en-US" sz="2400" dirty="0" smtClean="0"/>
              <a:t>variable!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what are the differences between a type and a variable?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following is a definition of a type, NOT a 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u="sng" dirty="0">
                <a:solidFill>
                  <a:srgbClr val="C00000"/>
                </a:solidFill>
              </a:rPr>
              <a:t>No</a:t>
            </a:r>
            <a:r>
              <a:rPr lang="en-US" sz="2000" dirty="0"/>
              <a:t> memory is allocated to a type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E7A4D6DA-932C-4576-AD35-EB011AE80E35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11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2882900" y="4394200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code[8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enrolment;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11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 Structures Variables (1/3)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Three methods to declare structure variables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Examples: To declare 2 variables </a:t>
            </a:r>
            <a:r>
              <a:rPr lang="en-US" sz="2400" dirty="0">
                <a:solidFill>
                  <a:srgbClr val="0000FF"/>
                </a:solidFill>
              </a:rPr>
              <a:t>player1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player2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Week12 - </a:t>
            </a:r>
            <a:fld id="{2553C2CF-7047-421E-B283-5723DE307163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12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278438" y="2768600"/>
            <a:ext cx="3252787" cy="153758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b="1" dirty="0">
                <a:latin typeface="Courier New" pitchFamily="49" charset="0"/>
              </a:rPr>
              <a:t>;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425" y="2613025"/>
            <a:ext cx="4110038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Method 1 (anonymous structure type)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seldom used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12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 Structures Variables (2/3)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Method 2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Name the structure </a:t>
            </a:r>
            <a:r>
              <a:rPr lang="en-US" sz="2000" dirty="0" smtClean="0"/>
              <a:t>using a </a:t>
            </a:r>
            <a:r>
              <a:rPr lang="en-US" sz="2000" dirty="0" smtClean="0">
                <a:solidFill>
                  <a:srgbClr val="C00000"/>
                </a:solidFill>
              </a:rPr>
              <a:t>tag</a:t>
            </a:r>
            <a:r>
              <a:rPr lang="en-US" sz="2000" dirty="0" smtClean="0"/>
              <a:t>, </a:t>
            </a:r>
            <a:r>
              <a:rPr lang="en-US" sz="2000" dirty="0"/>
              <a:t>then use the </a:t>
            </a:r>
            <a:r>
              <a:rPr lang="en-US" sz="2000" dirty="0" smtClean="0"/>
              <a:t>tag </a:t>
            </a:r>
            <a:r>
              <a:rPr lang="en-US" sz="2000" dirty="0"/>
              <a:t>name to declare variables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Some  authors prefer to suffix a </a:t>
            </a:r>
            <a:r>
              <a:rPr lang="en-US" sz="2000" dirty="0" smtClean="0"/>
              <a:t>tag name with </a:t>
            </a:r>
            <a:r>
              <a:rPr lang="en-US" sz="2000" dirty="0"/>
              <a:t>“_t” to distinguish it from the variables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49E506D2-919A-4CE5-AAEE-F00C3AB86EE2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450975" y="3471752"/>
            <a:ext cx="5675313" cy="230172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 smtClean="0">
                <a:latin typeface="Courier New" pitchFamily="49" charset="0"/>
              </a:rPr>
              <a:t> {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};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199860" y="3540642"/>
            <a:ext cx="3258402" cy="1446028"/>
            <a:chOff x="4199418" y="3679093"/>
            <a:chExt cx="3259055" cy="1446402"/>
          </a:xfrm>
        </p:grpSpPr>
        <p:sp>
          <p:nvSpPr>
            <p:cNvPr id="16392" name="Right Brace 9"/>
            <p:cNvSpPr>
              <a:spLocks/>
            </p:cNvSpPr>
            <p:nvPr/>
          </p:nvSpPr>
          <p:spPr bwMode="auto">
            <a:xfrm>
              <a:off x="4199418" y="3679093"/>
              <a:ext cx="300010" cy="1446402"/>
            </a:xfrm>
            <a:prstGeom prst="rightBrace">
              <a:avLst>
                <a:gd name="adj1" fmla="val 33150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13102" y="4199523"/>
              <a:ext cx="2845371" cy="3398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Usually before all functions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13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 Structures Variables (3/3)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Method </a:t>
            </a:r>
            <a:r>
              <a:rPr lang="en-US" sz="2800" dirty="0" smtClean="0"/>
              <a:t>3</a:t>
            </a:r>
            <a:endParaRPr lang="en-US" sz="28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Use </a:t>
            </a:r>
            <a:r>
              <a:rPr lang="en-US" sz="2400" dirty="0" err="1">
                <a:solidFill>
                  <a:srgbClr val="C00000"/>
                </a:solidFill>
              </a:rPr>
              <a:t>typedef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to define and name the structure type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108E5A40-86FC-4DFF-8E21-8C641CE12184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35088" y="2811463"/>
            <a:ext cx="5703887" cy="22921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struct</a:t>
            </a:r>
            <a:r>
              <a:rPr lang="en-US" sz="2000" b="1" dirty="0" smtClean="0">
                <a:latin typeface="Courier New" pitchFamily="49" charset="0"/>
              </a:rPr>
              <a:t> {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}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035425" y="2917826"/>
            <a:ext cx="3310603" cy="1484054"/>
            <a:chOff x="4136571" y="3672116"/>
            <a:chExt cx="3311267" cy="1484438"/>
          </a:xfrm>
        </p:grpSpPr>
        <p:sp>
          <p:nvSpPr>
            <p:cNvPr id="17417" name="Right Brace 9"/>
            <p:cNvSpPr>
              <a:spLocks/>
            </p:cNvSpPr>
            <p:nvPr/>
          </p:nvSpPr>
          <p:spPr bwMode="auto">
            <a:xfrm>
              <a:off x="4136571" y="3672116"/>
              <a:ext cx="362858" cy="1484438"/>
            </a:xfrm>
            <a:prstGeom prst="rightBrace">
              <a:avLst>
                <a:gd name="adj1" fmla="val 34713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02467" y="4231429"/>
              <a:ext cx="2845371" cy="3398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Usually before all functions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489894" y="4067619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/>
              <a:t>Create </a:t>
            </a:r>
            <a:r>
              <a:rPr lang="en-US" sz="1600" dirty="0"/>
              <a:t>a new type called </a:t>
            </a:r>
            <a:r>
              <a:rPr lang="en-US" sz="1600" dirty="0" err="1">
                <a:solidFill>
                  <a:srgbClr val="C00000"/>
                </a:solidFill>
              </a:rPr>
              <a:t>player_t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14</a:t>
            </a:fld>
            <a:endParaRPr lang="en-SG" dirty="0"/>
          </a:p>
        </p:txBody>
      </p:sp>
      <p:sp>
        <p:nvSpPr>
          <p:cNvPr id="13" name="TextBox 12"/>
          <p:cNvSpPr txBox="1"/>
          <p:nvPr/>
        </p:nvSpPr>
        <p:spPr>
          <a:xfrm>
            <a:off x="2020186" y="5399357"/>
            <a:ext cx="4898499" cy="461665"/>
          </a:xfrm>
          <a:prstGeom prst="rect">
            <a:avLst/>
          </a:prstGeom>
          <a:solidFill>
            <a:srgbClr val="CCFFCC"/>
          </a:solidFill>
          <a:ln>
            <a:solidFill>
              <a:srgbClr val="CC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 eaLnBrk="0" hangingPunct="0">
              <a:spcBef>
                <a:spcPts val="1200"/>
              </a:spcBef>
              <a:buClr>
                <a:schemeClr val="bg2"/>
              </a:buClr>
              <a:buSzPct val="120000"/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 will use this syntax in our module</a:t>
            </a:r>
            <a:endParaRPr lang="en-GB" sz="24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>
              <a:tabLst>
                <a:tab pos="3856038" algn="l"/>
              </a:tabLst>
            </a:pP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4.1 Initializing Structure Variables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857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syntax is like array initialization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Examples:</a:t>
            </a:r>
            <a:endParaRPr lang="en-US" sz="24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E3079D3C-5EFA-4D60-988C-0410A8622004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15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50519" y="3760862"/>
            <a:ext cx="5429285" cy="189565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 age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}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1600" b="1" dirty="0">
                <a:latin typeface="Courier New" pitchFamily="49" charset="0"/>
              </a:rPr>
              <a:t> = { "</a:t>
            </a:r>
            <a:r>
              <a:rPr lang="en-US" sz="1600" b="1" dirty="0" err="1">
                <a:latin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</a:rPr>
              <a:t>", 23, 'M' };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15</a:t>
            </a:fld>
            <a:endParaRPr lang="en-SG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23953" y="2155854"/>
            <a:ext cx="6039294" cy="262879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day, month, year;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date_t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typedef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char </a:t>
            </a:r>
            <a:r>
              <a:rPr lang="en-US" sz="1600" b="1" dirty="0" err="1" smtClean="0">
                <a:latin typeface="Courier New" pitchFamily="49" charset="0"/>
              </a:rPr>
              <a:t>matric</a:t>
            </a:r>
            <a:r>
              <a:rPr lang="en-US" sz="1600" b="1" dirty="0" smtClean="0">
                <a:latin typeface="Courier New" pitchFamily="49" charset="0"/>
              </a:rPr>
              <a:t>[10];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date_t</a:t>
            </a:r>
            <a:r>
              <a:rPr lang="en-US" sz="1600" b="1" dirty="0" smtClean="0">
                <a:latin typeface="Courier New" pitchFamily="49" charset="0"/>
              </a:rPr>
              <a:t> birthday;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john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{"A0123456Y", {15, 9, 1990}};</a:t>
            </a:r>
            <a:endParaRPr lang="en-US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Exercise: Defining student records</a:t>
            </a:r>
            <a:endParaRPr lang="en-US" sz="4000" dirty="0">
              <a:solidFill>
                <a:srgbClr val="9933FF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kern="1200" dirty="0">
                <a:latin typeface="Arial" pitchFamily="34" charset="0"/>
                <a:cs typeface="Arial" pitchFamily="34" charset="0"/>
              </a:rPr>
              <a:t>A student record has</a:t>
            </a:r>
          </a:p>
          <a:p>
            <a:pPr lvl="1"/>
            <a:r>
              <a:rPr lang="en-US" sz="2400" kern="1200" dirty="0">
                <a:latin typeface="Arial" pitchFamily="34" charset="0"/>
                <a:ea typeface="+mn-ea"/>
                <a:cs typeface="Arial" pitchFamily="34" charset="0"/>
              </a:rPr>
              <a:t>Matriculation number</a:t>
            </a:r>
          </a:p>
          <a:p>
            <a:pPr lvl="1"/>
            <a:r>
              <a:rPr lang="en-US" sz="2400" kern="1200" dirty="0">
                <a:latin typeface="Arial" pitchFamily="34" charset="0"/>
                <a:ea typeface="+mn-ea"/>
                <a:cs typeface="Arial" pitchFamily="34" charset="0"/>
              </a:rPr>
              <a:t>Name</a:t>
            </a:r>
            <a:r>
              <a:rPr lang="en-US" dirty="0" smtClean="0"/>
              <a:t> </a:t>
            </a:r>
          </a:p>
          <a:p>
            <a:pPr lvl="1"/>
            <a:r>
              <a:rPr lang="en-US" sz="2400" kern="1200" dirty="0">
                <a:latin typeface="Arial" pitchFamily="34" charset="0"/>
                <a:ea typeface="+mn-ea"/>
                <a:cs typeface="Arial" pitchFamily="34" charset="0"/>
              </a:rPr>
              <a:t>Major </a:t>
            </a:r>
            <a:r>
              <a:rPr lang="en-US" sz="2400" kern="1200" dirty="0" err="1">
                <a:latin typeface="Arial" pitchFamily="34" charset="0"/>
                <a:ea typeface="+mn-ea"/>
                <a:cs typeface="Arial" pitchFamily="34" charset="0"/>
              </a:rPr>
              <a:t>programme</a:t>
            </a:r>
            <a:r>
              <a:rPr lang="en-US" dirty="0" smtClean="0"/>
              <a:t> </a:t>
            </a:r>
          </a:p>
          <a:p>
            <a:pPr lvl="1"/>
            <a:r>
              <a:rPr lang="en-US" sz="2400" kern="1200" dirty="0">
                <a:latin typeface="Arial" pitchFamily="34" charset="0"/>
                <a:ea typeface="+mn-ea"/>
                <a:cs typeface="Arial" pitchFamily="34" charset="0"/>
              </a:rPr>
              <a:t>Minor </a:t>
            </a:r>
            <a:r>
              <a:rPr lang="en-US" sz="2400" kern="1200" dirty="0" err="1">
                <a:latin typeface="Arial" pitchFamily="34" charset="0"/>
                <a:ea typeface="+mn-ea"/>
                <a:cs typeface="Arial" pitchFamily="34" charset="0"/>
              </a:rPr>
              <a:t>programme</a:t>
            </a:r>
            <a:endParaRPr lang="en-US" sz="2400" kern="1200" dirty="0">
              <a:latin typeface="Arial" pitchFamily="34" charset="0"/>
              <a:ea typeface="+mn-ea"/>
              <a:cs typeface="Arial" pitchFamily="34" charset="0"/>
            </a:endParaRPr>
          </a:p>
          <a:p>
            <a:pPr lvl="1"/>
            <a:r>
              <a:rPr lang="en-US" sz="2400" kern="1200" dirty="0">
                <a:latin typeface="Arial" pitchFamily="34" charset="0"/>
                <a:ea typeface="+mn-ea"/>
                <a:cs typeface="Arial" pitchFamily="34" charset="0"/>
              </a:rPr>
              <a:t>List of grades</a:t>
            </a:r>
            <a:endParaRPr lang="en-US" sz="2400" kern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16</a:t>
            </a:fld>
            <a:endParaRPr lang="en-S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35905" y="2005264"/>
            <a:ext cx="4523874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A grade contains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Module code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Semester taken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Module score</a:t>
            </a:r>
          </a:p>
        </p:txBody>
      </p:sp>
    </p:spTree>
    <p:extLst>
      <p:ext uri="{BB962C8B-B14F-4D97-AF65-F5344CB8AC3E}">
        <p14:creationId xmlns:p14="http://schemas.microsoft.com/office/powerpoint/2010/main" val="19657048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a student 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600200"/>
            <a:ext cx="497924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mat_no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[8] 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char name [30] 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char major [3][10] 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char minor [3][10] 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grade_t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mgrade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[100] 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student_t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431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a grade 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600200"/>
            <a:ext cx="46105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char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mod_code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[8];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sem_t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sem_taken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grade 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grade_t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76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Describe an Academic Semester 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1600200"/>
            <a:ext cx="46105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year ;</a:t>
            </a:r>
          </a:p>
          <a:p>
            <a:pPr lvl="2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semester 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sem_t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260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382000" cy="985838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Week 12: Structures and File Processing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447800"/>
            <a:ext cx="7620000" cy="4876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  <a:cs typeface="Arial" pitchFamily="34" charset="0"/>
              </a:rPr>
              <a:t>Objectives:</a:t>
            </a:r>
            <a:endParaRPr lang="en-GB" sz="2000" dirty="0" smtClean="0">
              <a:solidFill>
                <a:srgbClr val="C00000"/>
              </a:solidFill>
              <a:cs typeface="Arial" pitchFamily="34" charset="0"/>
            </a:endParaRPr>
          </a:p>
          <a:p>
            <a:pPr lvl="1" eaLnBrk="1" hangingPunct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>
                <a:solidFill>
                  <a:srgbClr val="0000FF"/>
                </a:solidFill>
                <a:cs typeface="Arial" pitchFamily="34" charset="0"/>
              </a:rPr>
              <a:t>Structures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Learn how to create and use structures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Learn how to pass structures to functions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Return structures as results of functions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Learn how to use an array of structures</a:t>
            </a:r>
          </a:p>
          <a:p>
            <a:pPr lvl="1" eaLnBrk="1" hangingPunct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>
                <a:solidFill>
                  <a:srgbClr val="0000FF"/>
                </a:solidFill>
                <a:cs typeface="Arial" pitchFamily="34" charset="0"/>
              </a:rPr>
              <a:t>File Processing: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How to open a text file for reading or writing</a:t>
            </a:r>
          </a:p>
          <a:p>
            <a:pPr lvl="2" eaLnBrk="1" hangingPunct="1">
              <a:spcBef>
                <a:spcPts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cs typeface="Arial" pitchFamily="34" charset="0"/>
              </a:rPr>
              <a:t>Functions to read from or write to a text file</a:t>
            </a:r>
          </a:p>
          <a:p>
            <a:pPr eaLnBrk="1" hangingPunct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  <a:cs typeface="Arial" pitchFamily="34" charset="0"/>
              </a:rPr>
              <a:t>References:</a:t>
            </a:r>
          </a:p>
          <a:p>
            <a:pPr lvl="1" eaLnBrk="1" hangingPunct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pitchFamily="34" charset="0"/>
              </a:rPr>
              <a:t>Structures: Chapter 8, </a:t>
            </a:r>
            <a:r>
              <a:rPr lang="en-US" sz="2400" dirty="0" smtClean="0">
                <a:cs typeface="Arial" pitchFamily="34" charset="0"/>
              </a:rPr>
              <a:t>Lessons 8.1 – 8.5</a:t>
            </a:r>
          </a:p>
          <a:p>
            <a:pPr lvl="1" eaLnBrk="1" hangingPunct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US" sz="2400" dirty="0" smtClean="0">
                <a:cs typeface="Arial" pitchFamily="34" charset="0"/>
              </a:rPr>
              <a:t>File Processing: Chapter 3, Lessons 3.3 – 3.4</a:t>
            </a:r>
            <a:endParaRPr lang="en-GB" sz="2400" dirty="0" smtClean="0">
              <a:cs typeface="Arial" pitchFamily="34" charset="0"/>
            </a:endParaRP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5D1B2427-BA7A-49CE-940D-F67656182CB1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6149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760" y="457200"/>
            <a:ext cx="8580120" cy="925033"/>
          </a:xfrm>
        </p:spPr>
        <p:txBody>
          <a:bodyPr/>
          <a:lstStyle/>
          <a:p>
            <a:pPr eaLnBrk="1" hangingPunct="1">
              <a:tabLst>
                <a:tab pos="3856038" algn="l"/>
              </a:tabLst>
            </a:pPr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4.2 Accessing Members of a Structure Variable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26646"/>
            <a:ext cx="7834313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Use the </a:t>
            </a:r>
            <a:r>
              <a:rPr lang="en-US" sz="2800" dirty="0">
                <a:solidFill>
                  <a:srgbClr val="0000FF"/>
                </a:solidFill>
              </a:rPr>
              <a:t>dot (.) operator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678EB01D-38D4-46E2-A9A0-9B456A8E5081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20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285875" y="2317233"/>
            <a:ext cx="6708775" cy="16593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player2;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strcpy</a:t>
            </a:r>
            <a:r>
              <a:rPr lang="en-US" sz="2000" b="1" dirty="0">
                <a:latin typeface="Courier New" pitchFamily="49" charset="0"/>
              </a:rPr>
              <a:t>(player2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name, "July");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age = 21;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gender = 'F';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20</a:t>
            </a:fld>
            <a:endParaRPr lang="en-SG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704089" y="4266535"/>
            <a:ext cx="6708775" cy="108164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2000" b="1" dirty="0" smtClean="0">
                <a:latin typeface="Courier New" pitchFamily="49" charset="0"/>
              </a:rPr>
              <a:t> john = { "A0123456Y", {15, 9} };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john.birthday.year</a:t>
            </a:r>
            <a:r>
              <a:rPr lang="en-US" sz="2000" b="1" dirty="0" smtClean="0">
                <a:latin typeface="Courier New" pitchFamily="49" charset="0"/>
              </a:rPr>
              <a:t> = 1990;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488625" y="3020301"/>
            <a:ext cx="190240" cy="222629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418281" y="3353454"/>
            <a:ext cx="190240" cy="222629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428913" y="3661798"/>
            <a:ext cx="190240" cy="222629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365118" y="4990868"/>
            <a:ext cx="190240" cy="222629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57984" y="4990868"/>
            <a:ext cx="190240" cy="222629"/>
          </a:xfrm>
          <a:prstGeom prst="ellipse">
            <a:avLst/>
          </a:prstGeom>
          <a:noFill/>
          <a:ln w="28575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8290560" cy="960120"/>
          </a:xfrm>
        </p:spPr>
        <p:txBody>
          <a:bodyPr/>
          <a:lstStyle/>
          <a:p>
            <a:pPr eaLnBrk="1" hangingPunct="1">
              <a:tabLst>
                <a:tab pos="3856038" algn="l"/>
              </a:tabLst>
            </a:pPr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4.3 Demo #1: Initializing and Accessing Members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5929F90F-C437-45C6-A5F2-A122F909BB6C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21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0575" y="1112838"/>
            <a:ext cx="7392133" cy="5323661"/>
            <a:chOff x="790833" y="1112923"/>
            <a:chExt cx="7392480" cy="5323015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5"/>
              <a:ext cx="7392480" cy="520079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name[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age;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gender;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 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"player1: name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player1.name, player1.age, player1.gender);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"player2: name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player2.name, player2.age, player2.gender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56784" y="1112923"/>
              <a:ext cx="2236892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Week12_Demo1.c</a:t>
              </a:r>
              <a:endParaRPr lang="en-SG" dirty="0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076576" y="1765004"/>
            <a:ext cx="1893776" cy="1154042"/>
            <a:chOff x="3077030" y="1764985"/>
            <a:chExt cx="1893776" cy="1154701"/>
          </a:xfrm>
        </p:grpSpPr>
        <p:sp>
          <p:nvSpPr>
            <p:cNvPr id="20498" name="Right Brace 9"/>
            <p:cNvSpPr>
              <a:spLocks/>
            </p:cNvSpPr>
            <p:nvPr/>
          </p:nvSpPr>
          <p:spPr bwMode="auto">
            <a:xfrm>
              <a:off x="3077030" y="1764985"/>
              <a:ext cx="112101" cy="1154701"/>
            </a:xfrm>
            <a:prstGeom prst="rightBrace">
              <a:avLst>
                <a:gd name="adj1" fmla="val 40348"/>
                <a:gd name="adj2" fmla="val 52481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3272181" y="2171828"/>
              <a:ext cx="1698625" cy="35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Type definition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947678" y="2878176"/>
            <a:ext cx="3999022" cy="686279"/>
            <a:chOff x="3398093" y="3174744"/>
            <a:chExt cx="3999455" cy="686056"/>
          </a:xfrm>
        </p:grpSpPr>
        <p:sp>
          <p:nvSpPr>
            <p:cNvPr id="16" name="Line Callout 2 (Border and Accent Bar) 15"/>
            <p:cNvSpPr/>
            <p:nvPr/>
          </p:nvSpPr>
          <p:spPr bwMode="auto">
            <a:xfrm>
              <a:off x="6114709" y="3174744"/>
              <a:ext cx="1282839" cy="40626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7121"/>
                <a:gd name="adj6" fmla="val -5303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Initialization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0497" name="Straight Connector 18"/>
            <p:cNvCxnSpPr>
              <a:cxnSpLocks noChangeShapeType="1"/>
            </p:cNvCxnSpPr>
            <p:nvPr/>
          </p:nvCxnSpPr>
          <p:spPr bwMode="auto">
            <a:xfrm>
              <a:off x="3398093" y="3860800"/>
              <a:ext cx="200786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33" name="Group 32"/>
          <p:cNvGrpSpPr/>
          <p:nvPr/>
        </p:nvGrpSpPr>
        <p:grpSpPr>
          <a:xfrm>
            <a:off x="1354853" y="4145156"/>
            <a:ext cx="5854839" cy="1683073"/>
            <a:chOff x="1354853" y="4145156"/>
            <a:chExt cx="5854839" cy="1683073"/>
          </a:xfrm>
        </p:grpSpPr>
        <p:sp>
          <p:nvSpPr>
            <p:cNvPr id="17" name="Line Callout 2 (Border and Accent Bar) 16"/>
            <p:cNvSpPr/>
            <p:nvPr/>
          </p:nvSpPr>
          <p:spPr bwMode="auto">
            <a:xfrm>
              <a:off x="5544949" y="4145156"/>
              <a:ext cx="1282700" cy="626139"/>
            </a:xfrm>
            <a:prstGeom prst="accentBorderCallout2">
              <a:avLst>
                <a:gd name="adj1" fmla="val 74231"/>
                <a:gd name="adj2" fmla="val -4459"/>
                <a:gd name="adj3" fmla="val 72669"/>
                <a:gd name="adj4" fmla="val -32231"/>
                <a:gd name="adj5" fmla="val 12650"/>
                <a:gd name="adj6" fmla="val -144192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Accessing members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0491" name="Straight Connector 21"/>
            <p:cNvCxnSpPr>
              <a:cxnSpLocks noChangeShapeType="1"/>
            </p:cNvCxnSpPr>
            <p:nvPr/>
          </p:nvCxnSpPr>
          <p:spPr bwMode="auto">
            <a:xfrm>
              <a:off x="2124110" y="5353283"/>
              <a:ext cx="5062136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2" name="Straight Connector 23"/>
            <p:cNvCxnSpPr>
              <a:cxnSpLocks noChangeShapeType="1"/>
            </p:cNvCxnSpPr>
            <p:nvPr/>
          </p:nvCxnSpPr>
          <p:spPr bwMode="auto">
            <a:xfrm>
              <a:off x="2124110" y="5828229"/>
              <a:ext cx="508558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3" name="Straight Connector 26"/>
            <p:cNvCxnSpPr>
              <a:cxnSpLocks noChangeShapeType="1"/>
            </p:cNvCxnSpPr>
            <p:nvPr/>
          </p:nvCxnSpPr>
          <p:spPr bwMode="auto">
            <a:xfrm>
              <a:off x="2145882" y="4232628"/>
              <a:ext cx="1499995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4" name="Straight Connector 27"/>
            <p:cNvCxnSpPr>
              <a:cxnSpLocks noChangeShapeType="1"/>
            </p:cNvCxnSpPr>
            <p:nvPr/>
          </p:nvCxnSpPr>
          <p:spPr bwMode="auto">
            <a:xfrm>
              <a:off x="1367511" y="4463686"/>
              <a:ext cx="1328797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495" name="Straight Connector 28"/>
            <p:cNvCxnSpPr>
              <a:cxnSpLocks noChangeShapeType="1"/>
            </p:cNvCxnSpPr>
            <p:nvPr/>
          </p:nvCxnSpPr>
          <p:spPr bwMode="auto">
            <a:xfrm>
              <a:off x="1354853" y="4710361"/>
              <a:ext cx="1716593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32" name="TextBox 31"/>
          <p:cNvSpPr txBox="1"/>
          <p:nvPr/>
        </p:nvSpPr>
        <p:spPr>
          <a:xfrm>
            <a:off x="3338513" y="1524000"/>
            <a:ext cx="5616575" cy="5842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21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4.4 Reading a Structure Member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structure members are read in individually the same way as we do for ordinary variables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Example: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A3EAA83D-EF7C-4FF2-B86C-DB17BD2E5A76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22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1373188" y="2889250"/>
            <a:ext cx="6708775" cy="20748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</a:rPr>
              <a:t>("Enter name, age and gender: 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</a:rPr>
              <a:t>("%s %d %c", player1.name, 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     &amp;player1.age, &amp;player1.gender);</a:t>
            </a: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733425" y="5108575"/>
            <a:ext cx="7834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Why </a:t>
            </a:r>
            <a:r>
              <a:rPr lang="en-US" sz="2400" dirty="0" smtClean="0"/>
              <a:t>is there no </a:t>
            </a:r>
            <a:r>
              <a:rPr lang="en-US" sz="2400" dirty="0"/>
              <a:t>need for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to read in player1’s name?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22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5. Assigning Structures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09256"/>
            <a:ext cx="7834313" cy="20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use the </a:t>
            </a:r>
            <a:r>
              <a:rPr lang="en-US" sz="2400" dirty="0">
                <a:solidFill>
                  <a:srgbClr val="0000FF"/>
                </a:solidFill>
              </a:rPr>
              <a:t>dot operator </a:t>
            </a:r>
            <a:r>
              <a:rPr lang="en-US" sz="2400" dirty="0"/>
              <a:t>(.) to access individual member of a structure variable.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If we use the structure variable’s name, we are referring to the </a:t>
            </a:r>
            <a:r>
              <a:rPr lang="en-US" sz="2400" u="sng" dirty="0"/>
              <a:t>entire structure</a:t>
            </a:r>
            <a:r>
              <a:rPr lang="en-US" sz="2400" dirty="0"/>
              <a:t>. 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Unlike arrays, we may do assignments with structures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2ACA2A23-7E60-437E-AD88-CB6A74C7A1DE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1509" name="Footer Placeholder 5"/>
          <p:cNvSpPr txBox="1">
            <a:spLocks noGrp="1"/>
          </p:cNvSpPr>
          <p:nvPr/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000" dirty="0" smtClean="0"/>
              <a:t>CS1010 (AY2012/3 Semester 1)</a:t>
            </a: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025670" y="3578370"/>
            <a:ext cx="3170237" cy="406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latin typeface="Courier New" pitchFamily="49" charset="0"/>
                <a:cs typeface="Arial" charset="0"/>
              </a:rPr>
              <a:t>player2 = player1;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11200" y="4106863"/>
            <a:ext cx="3852863" cy="2112962"/>
            <a:chOff x="711200" y="4107543"/>
            <a:chExt cx="3853545" cy="2111828"/>
          </a:xfrm>
        </p:grpSpPr>
        <p:grpSp>
          <p:nvGrpSpPr>
            <p:cNvPr id="21538" name="Group 26"/>
            <p:cNvGrpSpPr>
              <a:grpSpLocks/>
            </p:cNvGrpSpPr>
            <p:nvPr/>
          </p:nvGrpSpPr>
          <p:grpSpPr bwMode="auto">
            <a:xfrm>
              <a:off x="975563" y="4389664"/>
              <a:ext cx="3589182" cy="893536"/>
              <a:chOff x="2492305" y="4636407"/>
              <a:chExt cx="3589182" cy="893536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2934505" y="5142850"/>
                <a:ext cx="1687811" cy="333196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4800147" y="5142850"/>
                <a:ext cx="495388" cy="333196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5470191" y="5142850"/>
                <a:ext cx="365190" cy="32843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55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21556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21557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21558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player1</a:t>
                </a:r>
                <a:endParaRPr lang="en-SG" sz="1400"/>
              </a:p>
            </p:txBody>
          </p:sp>
          <p:sp>
            <p:nvSpPr>
              <p:cNvPr id="21559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560" name="TextBox 22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"Brusco"</a:t>
                </a:r>
                <a:endParaRPr lang="en-SG"/>
              </a:p>
            </p:txBody>
          </p:sp>
          <p:sp>
            <p:nvSpPr>
              <p:cNvPr id="21561" name="TextBox 24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21562" name="TextBox 25"/>
              <p:cNvSpPr txBox="1">
                <a:spLocks noChangeArrowheads="1"/>
              </p:cNvSpPr>
              <p:nvPr/>
            </p:nvSpPr>
            <p:spPr bwMode="auto">
              <a:xfrm>
                <a:off x="5428344" y="513805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'M'</a:t>
                </a:r>
                <a:endParaRPr lang="en-SG"/>
              </a:p>
            </p:txBody>
          </p:sp>
        </p:grpSp>
        <p:grpSp>
          <p:nvGrpSpPr>
            <p:cNvPr id="21539" name="Group 27"/>
            <p:cNvGrpSpPr>
              <a:grpSpLocks/>
            </p:cNvGrpSpPr>
            <p:nvPr/>
          </p:nvGrpSpPr>
          <p:grpSpPr bwMode="auto">
            <a:xfrm>
              <a:off x="975563" y="5325835"/>
              <a:ext cx="3589182" cy="893536"/>
              <a:chOff x="2492305" y="4636407"/>
              <a:chExt cx="3589182" cy="893536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2934505" y="5142801"/>
                <a:ext cx="1687811" cy="333196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800147" y="5142801"/>
                <a:ext cx="495388" cy="333196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470191" y="5142801"/>
                <a:ext cx="365190" cy="32843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44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21545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21546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21547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player2</a:t>
                </a:r>
                <a:endParaRPr lang="en-SG" sz="1400"/>
              </a:p>
            </p:txBody>
          </p:sp>
          <p:sp>
            <p:nvSpPr>
              <p:cNvPr id="21548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549" name="TextBox 37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"July"</a:t>
                </a:r>
                <a:endParaRPr lang="en-SG"/>
              </a:p>
            </p:txBody>
          </p:sp>
          <p:sp>
            <p:nvSpPr>
              <p:cNvPr id="21550" name="TextBox 38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21</a:t>
                </a:r>
                <a:endParaRPr lang="en-SG"/>
              </a:p>
            </p:txBody>
          </p:sp>
          <p:sp>
            <p:nvSpPr>
              <p:cNvPr id="21551" name="TextBox 39"/>
              <p:cNvSpPr txBox="1">
                <a:spLocks noChangeArrowheads="1"/>
              </p:cNvSpPr>
              <p:nvPr/>
            </p:nvSpPr>
            <p:spPr bwMode="auto">
              <a:xfrm>
                <a:off x="5428344" y="513805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'F'</a:t>
                </a:r>
                <a:endParaRPr lang="en-SG"/>
              </a:p>
            </p:txBody>
          </p:sp>
        </p:grpSp>
        <p:sp>
          <p:nvSpPr>
            <p:cNvPr id="21540" name="TextBox 40"/>
            <p:cNvSpPr txBox="1">
              <a:spLocks noChangeArrowheads="1"/>
            </p:cNvSpPr>
            <p:nvPr/>
          </p:nvSpPr>
          <p:spPr bwMode="auto">
            <a:xfrm>
              <a:off x="711200" y="4107543"/>
              <a:ext cx="1030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Before: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4826000" y="4173538"/>
            <a:ext cx="3852863" cy="2111375"/>
            <a:chOff x="4826000" y="4172857"/>
            <a:chExt cx="3853545" cy="2111828"/>
          </a:xfrm>
        </p:grpSpPr>
        <p:grpSp>
          <p:nvGrpSpPr>
            <p:cNvPr id="21513" name="Group 41"/>
            <p:cNvGrpSpPr>
              <a:grpSpLocks/>
            </p:cNvGrpSpPr>
            <p:nvPr/>
          </p:nvGrpSpPr>
          <p:grpSpPr bwMode="auto">
            <a:xfrm>
              <a:off x="5090363" y="4454978"/>
              <a:ext cx="3589182" cy="893536"/>
              <a:chOff x="2492305" y="4636407"/>
              <a:chExt cx="3589182" cy="893536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2934505" y="5141856"/>
                <a:ext cx="1687811" cy="33344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4800147" y="5141856"/>
                <a:ext cx="495388" cy="33344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5470191" y="5141856"/>
                <a:ext cx="365190" cy="328683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30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21531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21532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21533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player1</a:t>
                </a:r>
                <a:endParaRPr lang="en-SG" sz="1400"/>
              </a:p>
            </p:txBody>
          </p:sp>
          <p:sp>
            <p:nvSpPr>
              <p:cNvPr id="21534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535" name="TextBox 50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"Brusco"</a:t>
                </a:r>
                <a:endParaRPr lang="en-SG"/>
              </a:p>
            </p:txBody>
          </p:sp>
          <p:sp>
            <p:nvSpPr>
              <p:cNvPr id="21536" name="TextBox 51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21537" name="TextBox 52"/>
              <p:cNvSpPr txBox="1">
                <a:spLocks noChangeArrowheads="1"/>
              </p:cNvSpPr>
              <p:nvPr/>
            </p:nvSpPr>
            <p:spPr bwMode="auto">
              <a:xfrm>
                <a:off x="5428344" y="513805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'M'</a:t>
                </a:r>
                <a:endParaRPr lang="en-SG"/>
              </a:p>
            </p:txBody>
          </p:sp>
        </p:grpSp>
        <p:grpSp>
          <p:nvGrpSpPr>
            <p:cNvPr id="21514" name="Group 53"/>
            <p:cNvGrpSpPr>
              <a:grpSpLocks/>
            </p:cNvGrpSpPr>
            <p:nvPr/>
          </p:nvGrpSpPr>
          <p:grpSpPr bwMode="auto">
            <a:xfrm>
              <a:off x="5090363" y="5391149"/>
              <a:ext cx="3589182" cy="893536"/>
              <a:chOff x="2492305" y="4636407"/>
              <a:chExt cx="3589182" cy="893536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2934505" y="5142510"/>
                <a:ext cx="1687811" cy="33344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4800147" y="5142510"/>
                <a:ext cx="495388" cy="333447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5470191" y="5142510"/>
                <a:ext cx="365190" cy="328683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19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21520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21521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21522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player2</a:t>
                </a:r>
                <a:endParaRPr lang="en-SG" sz="1400"/>
              </a:p>
            </p:txBody>
          </p:sp>
          <p:sp>
            <p:nvSpPr>
              <p:cNvPr id="21523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524" name="TextBox 62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"Brusco"</a:t>
                </a:r>
                <a:endParaRPr lang="en-SG"/>
              </a:p>
            </p:txBody>
          </p:sp>
          <p:sp>
            <p:nvSpPr>
              <p:cNvPr id="21525" name="TextBox 63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21526" name="TextBox 64"/>
              <p:cNvSpPr txBox="1">
                <a:spLocks noChangeArrowheads="1"/>
              </p:cNvSpPr>
              <p:nvPr/>
            </p:nvSpPr>
            <p:spPr bwMode="auto">
              <a:xfrm>
                <a:off x="5428344" y="513805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'M'</a:t>
                </a:r>
                <a:endParaRPr lang="en-SG"/>
              </a:p>
            </p:txBody>
          </p:sp>
        </p:grpSp>
        <p:sp>
          <p:nvSpPr>
            <p:cNvPr id="21515" name="TextBox 65"/>
            <p:cNvSpPr txBox="1">
              <a:spLocks noChangeArrowheads="1"/>
            </p:cNvSpPr>
            <p:nvPr/>
          </p:nvSpPr>
          <p:spPr bwMode="auto">
            <a:xfrm>
              <a:off x="4826000" y="4172857"/>
              <a:ext cx="1030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After: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23</a:t>
            </a:fld>
            <a:endParaRPr lang="en-SG" dirty="0"/>
          </a:p>
        </p:txBody>
      </p:sp>
      <p:grpSp>
        <p:nvGrpSpPr>
          <p:cNvPr id="64" name="Group 63"/>
          <p:cNvGrpSpPr/>
          <p:nvPr/>
        </p:nvGrpSpPr>
        <p:grpSpPr>
          <a:xfrm>
            <a:off x="4329547" y="3398261"/>
            <a:ext cx="4565072" cy="747712"/>
            <a:chOff x="4329547" y="3439824"/>
            <a:chExt cx="4565072" cy="747712"/>
          </a:xfrm>
        </p:grpSpPr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4821383" y="3439824"/>
              <a:ext cx="4073236" cy="74771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err="1" smtClean="0">
                  <a:latin typeface="Courier New" pitchFamily="49" charset="0"/>
                  <a:cs typeface="Arial" charset="0"/>
                </a:rPr>
                <a:t>strcpy</a:t>
              </a: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(player2.name, player1.name);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player2.age = player1.age;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player2.gender = player1.gender;</a:t>
              </a:r>
              <a:endParaRPr lang="en-US" sz="1400" b="1" dirty="0">
                <a:latin typeface="Courier New" pitchFamily="49" charset="0"/>
                <a:cs typeface="Arial" charset="0"/>
              </a:endParaRPr>
            </a:p>
            <a:p>
              <a:pPr marL="342900" indent="-342900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>
              <a:off x="4329547" y="3644178"/>
              <a:ext cx="450271" cy="3251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b="1" dirty="0" smtClean="0">
                  <a:latin typeface="+mn-lt"/>
                  <a:cs typeface="Arial" charset="0"/>
                </a:rPr>
                <a:t>=</a:t>
              </a:r>
              <a:endParaRPr lang="en-US" b="1" dirty="0">
                <a:latin typeface="+mn-lt"/>
                <a:cs typeface="Arial" charset="0"/>
              </a:endParaRPr>
            </a:p>
            <a:p>
              <a:pPr marL="342900" indent="-342900" algn="ctr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6. Passing Structures to Functions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Passing a structure to a parameter in a function is akin to assigning the structure to the parameter.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As seen earlier, the entire structure is copied, i.e.,  members of the actual parameter are copied into the corresponding members of the formal parameter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We modify </a:t>
            </a:r>
            <a:r>
              <a:rPr lang="en-US" sz="2800" dirty="0">
                <a:solidFill>
                  <a:srgbClr val="0000FF"/>
                </a:solidFill>
              </a:rPr>
              <a:t>Week12_Demo1.c</a:t>
            </a:r>
            <a:r>
              <a:rPr lang="en-US" sz="2800" dirty="0"/>
              <a:t> into </a:t>
            </a:r>
            <a:r>
              <a:rPr lang="en-US" sz="2800" dirty="0">
                <a:solidFill>
                  <a:srgbClr val="0000FF"/>
                </a:solidFill>
              </a:rPr>
              <a:t>Week12_Demo2.c</a:t>
            </a:r>
            <a:r>
              <a:rPr lang="en-US" sz="2800" dirty="0"/>
              <a:t> to illustrate this.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0219DB6B-0853-4671-A4CF-7FDA2046191A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24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6. Demo #2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4D0029B0-6231-4B5E-92F7-2C9ACF699551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25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90575" y="1112838"/>
            <a:ext cx="7525522" cy="5139682"/>
            <a:chOff x="790833" y="1112923"/>
            <a:chExt cx="7525875" cy="5139058"/>
          </a:xfrm>
        </p:grpSpPr>
        <p:sp>
          <p:nvSpPr>
            <p:cNvPr id="8" name="TextBox 7"/>
            <p:cNvSpPr txBox="1"/>
            <p:nvPr/>
          </p:nvSpPr>
          <p:spPr>
            <a:xfrm>
              <a:off x="790833" y="1235146"/>
              <a:ext cx="7525875" cy="50168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statements and definition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of </a:t>
              </a:r>
              <a:r>
                <a:rPr lang="en-US" sz="14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},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player2"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56784" y="1112923"/>
              <a:ext cx="2236892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Week12_Demo2.c</a:t>
              </a:r>
              <a:endParaRPr lang="en-SG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352800" y="347663"/>
            <a:ext cx="5616575" cy="58578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222830" y="2842346"/>
            <a:ext cx="3135313" cy="987424"/>
            <a:chOff x="4064000" y="3265713"/>
            <a:chExt cx="3135086" cy="986972"/>
          </a:xfrm>
        </p:grpSpPr>
        <p:sp>
          <p:nvSpPr>
            <p:cNvPr id="12" name="Line Callout 2 (Border and Accent Bar) 11"/>
            <p:cNvSpPr/>
            <p:nvPr/>
          </p:nvSpPr>
          <p:spPr bwMode="auto">
            <a:xfrm>
              <a:off x="5713294" y="3265713"/>
              <a:ext cx="1485792" cy="81242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Passing a structure to a function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5612" name="Straight Connector 12"/>
            <p:cNvCxnSpPr>
              <a:cxnSpLocks noChangeShapeType="1"/>
            </p:cNvCxnSpPr>
            <p:nvPr/>
          </p:nvCxnSpPr>
          <p:spPr bwMode="auto">
            <a:xfrm>
              <a:off x="4064000" y="4252685"/>
              <a:ext cx="905158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893434" y="4432774"/>
            <a:ext cx="3640775" cy="1030287"/>
            <a:chOff x="4230915" y="4506684"/>
            <a:chExt cx="3640306" cy="1030515"/>
          </a:xfrm>
        </p:grpSpPr>
        <p:sp>
          <p:nvSpPr>
            <p:cNvPr id="15" name="Line Callout 2 (Border and Accent Bar) 14"/>
            <p:cNvSpPr/>
            <p:nvPr/>
          </p:nvSpPr>
          <p:spPr bwMode="auto">
            <a:xfrm>
              <a:off x="6272177" y="4506684"/>
              <a:ext cx="1599044" cy="819331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Receiving a structure from the caller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5610" name="Straight Connector 15"/>
            <p:cNvCxnSpPr>
              <a:cxnSpLocks noChangeShapeType="1"/>
            </p:cNvCxnSpPr>
            <p:nvPr/>
          </p:nvCxnSpPr>
          <p:spPr bwMode="auto">
            <a:xfrm>
              <a:off x="4230915" y="5537199"/>
              <a:ext cx="1890181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dirty="0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25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34872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7. Array of Structures (1/2)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460DEE2E-0519-4002-8691-7E55629A944C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26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33425" y="1419368"/>
            <a:ext cx="8219656" cy="496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Combining structures and arrays gives us a lot of flexibility in organizing </a:t>
            </a:r>
            <a:r>
              <a:rPr lang="en-US" sz="2000" dirty="0" smtClean="0"/>
              <a:t>data.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dirty="0" smtClean="0"/>
              <a:t>For </a:t>
            </a:r>
            <a:r>
              <a:rPr lang="en-US" dirty="0"/>
              <a:t>example, we may have a structure comprising 2 members: student’s name and an array of 5 test scores he </a:t>
            </a:r>
            <a:r>
              <a:rPr lang="en-US" dirty="0" smtClean="0"/>
              <a:t>obtained.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dirty="0" smtClean="0"/>
              <a:t>Or</a:t>
            </a:r>
            <a:r>
              <a:rPr lang="en-US" dirty="0"/>
              <a:t>, we may have an array whose elements are </a:t>
            </a:r>
            <a:r>
              <a:rPr lang="en-US" dirty="0" smtClean="0"/>
              <a:t>structures.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dirty="0" smtClean="0"/>
              <a:t>Or</a:t>
            </a:r>
            <a:r>
              <a:rPr lang="en-US" dirty="0"/>
              <a:t>, even more complex combinations such as an array whose elements are structures which comprises array as one of the members</a:t>
            </a:r>
            <a:r>
              <a:rPr lang="en-US" dirty="0" smtClean="0"/>
              <a:t>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Recall Week 10 Exercise #4: Module Sorting (see next slide)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Instead of using two parallel arrays modules[] and students[], we shall create a structure comprising module code and module enrolment, and use an array of this structure.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cs typeface="Times New Roman" pitchFamily="18" charset="0"/>
              </a:rPr>
              <a:t>We will show the new implementation in 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Week12_SortModules.c </a:t>
            </a:r>
            <a:r>
              <a:rPr lang="en-US" sz="2000" dirty="0" smtClean="0">
                <a:cs typeface="Times New Roman" pitchFamily="18" charset="0"/>
              </a:rPr>
              <a:t>for comparison with 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Week10_SortModules</a:t>
            </a:r>
            <a:r>
              <a:rPr lang="en-US" sz="2000" dirty="0" smtClean="0">
                <a:cs typeface="Times New Roman" pitchFamily="18" charset="0"/>
              </a:rPr>
              <a:t> (both programs are given)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26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21224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7. Array of Structures (2/2)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BA24BEB-2AC5-4E90-A3E9-96AF71A9CA96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27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33425" y="1420813"/>
            <a:ext cx="7834313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Given </a:t>
            </a:r>
            <a:r>
              <a:rPr lang="en-US" sz="2000" dirty="0" smtClean="0"/>
              <a:t>an array </a:t>
            </a:r>
            <a:r>
              <a:rPr lang="en-US" sz="2000" dirty="0"/>
              <a:t>with 10 </a:t>
            </a:r>
            <a:r>
              <a:rPr lang="en-US" sz="2000" dirty="0" smtClean="0"/>
              <a:t>elements, each a structure </a:t>
            </a:r>
            <a:r>
              <a:rPr lang="en-US" sz="2000" dirty="0"/>
              <a:t>containing the code of </a:t>
            </a:r>
            <a:r>
              <a:rPr lang="en-US" sz="2000" dirty="0" smtClean="0"/>
              <a:t>a module and the </a:t>
            </a:r>
            <a:r>
              <a:rPr lang="en-US" sz="2000" dirty="0"/>
              <a:t>number of students enrolled in that module. Sort the </a:t>
            </a:r>
            <a:r>
              <a:rPr lang="en-US" sz="2000" dirty="0" smtClean="0"/>
              <a:t>array by the </a:t>
            </a:r>
            <a:r>
              <a:rPr lang="en-US" sz="2000" dirty="0"/>
              <a:t>number of students </a:t>
            </a:r>
            <a:r>
              <a:rPr lang="en-US" sz="2000" dirty="0" smtClean="0"/>
              <a:t>enrolled, </a:t>
            </a:r>
            <a:r>
              <a:rPr lang="en-US" sz="2000" dirty="0"/>
              <a:t>using Selection </a:t>
            </a:r>
            <a:r>
              <a:rPr lang="en-US" sz="2000" dirty="0" smtClean="0"/>
              <a:t>Sort.</a:t>
            </a:r>
            <a:endParaRPr lang="en-US" sz="2000" dirty="0"/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1438" y="3204858"/>
            <a:ext cx="5484812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number of modules: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module codes and students enrolled: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CS1010 292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CS1234 178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CS1010E 358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CS2102 260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IS1103 215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IS2104 93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IS1112 100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GEK1511 83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IT2002 51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MA1101S 123</a:t>
            </a:r>
            <a:endParaRPr lang="en-SG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5850" y="3761390"/>
            <a:ext cx="3978275" cy="28003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Sorted by student enrolment: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IT2002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51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GEK1511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83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IS2104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93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IS1112  100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MA1101S 123</a:t>
            </a:r>
            <a:endParaRPr lang="en-SG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CS1234  178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IS1103  215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CS2102  260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CS1010  292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CS1010E 358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27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144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7. Demo #3: Array of Structures (1/3)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D4A13DEB-7424-4888-82FE-DD58660FCAE6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28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9775" y="1352464"/>
            <a:ext cx="8099425" cy="4954330"/>
            <a:chOff x="624114" y="1333202"/>
            <a:chExt cx="8097517" cy="4954065"/>
          </a:xfrm>
        </p:grpSpPr>
        <p:sp>
          <p:nvSpPr>
            <p:cNvPr id="6" name="TextBox 5"/>
            <p:cNvSpPr txBox="1"/>
            <p:nvPr/>
          </p:nvSpPr>
          <p:spPr>
            <a:xfrm>
              <a:off x="624114" y="1455433"/>
              <a:ext cx="7951501" cy="48318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define MAX_MODULES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maximum number of modules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</a:t>
              </a: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CODE_LENGTH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length of module code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code[CODE_LENGTH+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enrolment;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here for brevity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modules[MAX_MODULES]; 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(modules);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sortByEnrolment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(modules, 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(modules,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37898" y="1333202"/>
              <a:ext cx="2783733" cy="36986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Week12_SortModules.c</a:t>
              </a:r>
              <a:endParaRPr lang="en-SG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28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89916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7. Demo #3: Array of Structures (2/3)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9234EBC8-EB1A-4238-9A68-30CA8AF7BFA5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29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9775" y="1326515"/>
            <a:ext cx="8099425" cy="4998085"/>
            <a:chOff x="624114" y="1287493"/>
            <a:chExt cx="8097517" cy="4996846"/>
          </a:xfrm>
        </p:grpSpPr>
        <p:sp>
          <p:nvSpPr>
            <p:cNvPr id="6" name="TextBox 5"/>
            <p:cNvSpPr txBox="1"/>
            <p:nvPr/>
          </p:nvSpPr>
          <p:spPr>
            <a:xfrm>
              <a:off x="624114" y="1408749"/>
              <a:ext cx="8061014" cy="48755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scanModules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mod[]) 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size,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number of modules: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&amp;size);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module codes and student enrolment: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&amp;mod[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size;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mod[],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size)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"Sorted by student enrolment: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%s\t%3d\n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76128" y="1287493"/>
              <a:ext cx="2845503" cy="36979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Week12_SortModules.c</a:t>
              </a:r>
              <a:endParaRPr lang="en-SG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29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Week 12: Outline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14464"/>
            <a:ext cx="8077200" cy="498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1158875" algn="l"/>
              </a:tabLst>
            </a:pPr>
            <a:r>
              <a:rPr lang="en-US" sz="2400" dirty="0" smtClean="0"/>
              <a:t>Week 11 Exercise #4: Sum Array</a:t>
            </a:r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1158875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Organizing </a:t>
            </a:r>
            <a:r>
              <a:rPr lang="en-US" sz="2400" dirty="0">
                <a:solidFill>
                  <a:srgbClr val="C00000"/>
                </a:solidFill>
              </a:rPr>
              <a:t>Data</a:t>
            </a:r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1158875" algn="l"/>
              </a:tabLst>
            </a:pPr>
            <a:r>
              <a:rPr lang="en-US" sz="2400" dirty="0"/>
              <a:t>Structure Types</a:t>
            </a:r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1158875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Structure </a:t>
            </a:r>
            <a:r>
              <a:rPr lang="en-US" sz="2400" dirty="0" smtClean="0">
                <a:solidFill>
                  <a:srgbClr val="C00000"/>
                </a:solidFill>
              </a:rPr>
              <a:t>Variables	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400" dirty="0" smtClean="0"/>
              <a:t>	</a:t>
            </a:r>
            <a:r>
              <a:rPr lang="en-US" sz="2000" dirty="0" smtClean="0"/>
              <a:t>4.1 	Initializing </a:t>
            </a:r>
            <a:r>
              <a:rPr lang="en-US" sz="2000" dirty="0"/>
              <a:t>Structure Variables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4.2	Accessing </a:t>
            </a:r>
            <a:r>
              <a:rPr lang="en-US" sz="2000" dirty="0"/>
              <a:t>Members of a Structure </a:t>
            </a:r>
            <a:r>
              <a:rPr lang="en-US" sz="2000" dirty="0" smtClean="0"/>
              <a:t>Variable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4.3 	Demo #1: Initializing and Accessing Structure Members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4.4	Reading a Structure Member</a:t>
            </a:r>
            <a:endParaRPr lang="en-US" sz="2000" dirty="0"/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5"/>
              <a:tabLst>
                <a:tab pos="1158875" algn="l"/>
              </a:tabLst>
            </a:pPr>
            <a:r>
              <a:rPr lang="en-US" sz="2400" dirty="0" smtClean="0"/>
              <a:t>Assigning Structures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5"/>
              <a:tabLst>
                <a:tab pos="1158875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Passing Structures to Functions with Demo #2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5"/>
              <a:tabLst>
                <a:tab pos="1158875" algn="l"/>
              </a:tabLst>
            </a:pPr>
            <a:r>
              <a:rPr lang="en-US" sz="2400" dirty="0" smtClean="0"/>
              <a:t>Array of Structures with Demo #3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5"/>
              <a:tabLst>
                <a:tab pos="1158875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Exercise #1: Points and Lines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F1B8759A-B388-4778-8EAE-0C8DD86FC84F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7173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dirty="0" smtClean="0"/>
              <a:t>CS1010 (AY2012/3 Semester 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89916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7. Demo #3: Array of Structures (3/3)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800272F0-4ED2-47CF-9BD5-3C92298FA54A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30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985" y="1215351"/>
            <a:ext cx="8320215" cy="5061372"/>
            <a:chOff x="403376" y="1167993"/>
            <a:chExt cx="8318255" cy="5060270"/>
          </a:xfrm>
        </p:grpSpPr>
        <p:sp>
          <p:nvSpPr>
            <p:cNvPr id="6" name="TextBox 5"/>
            <p:cNvSpPr txBox="1"/>
            <p:nvPr/>
          </p:nvSpPr>
          <p:spPr>
            <a:xfrm>
              <a:off x="403376" y="1397223"/>
              <a:ext cx="8236043" cy="48310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SG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Sort by number of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students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sortByEnrolment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mod[]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size)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start,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(start =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start &lt; size-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start++) 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find index of minimum element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start;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start+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&lt; size;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].enrolment &lt; 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].enrolment)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swap minimum element with element at start index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temp = mod[start];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	mod[start] = 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	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37898" y="1167993"/>
              <a:ext cx="2783733" cy="36980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Week12_SortModules.c</a:t>
              </a:r>
              <a:endParaRPr lang="en-SG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30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8. Exercise #1: Points and Lines (1/4)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214203"/>
            <a:ext cx="7834313" cy="518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Week 10 Exercise #2: 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You are given a list of points on a 2-dimensional plane, each point represented by its integer x- and y-coordinates. You are to sort the points in ascending order of their x-coordinates, and for those with the same x-coordinate, in ascending order of their y-coordinates.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Two arrays are used to store the points: array x for their x-coordinates, and array y for their y-coordinates. x[</a:t>
            </a:r>
            <a:r>
              <a:rPr lang="en-US" dirty="0" err="1" smtClean="0"/>
              <a:t>i</a:t>
            </a:r>
            <a:r>
              <a:rPr lang="en-US" dirty="0" smtClean="0"/>
              <a:t>] and y[</a:t>
            </a:r>
            <a:r>
              <a:rPr lang="en-US" dirty="0" err="1" smtClean="0"/>
              <a:t>i</a:t>
            </a:r>
            <a:r>
              <a:rPr lang="en-US" dirty="0" smtClean="0"/>
              <a:t>] refer to the point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You may assume that there are at most 20 points and no two points are the same. 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The completed program for the above exercise, </a:t>
            </a:r>
            <a:r>
              <a:rPr lang="en-US" sz="2000" dirty="0" smtClean="0">
                <a:solidFill>
                  <a:srgbClr val="0000FF"/>
                </a:solidFill>
              </a:rPr>
              <a:t>Week10_Points_Complete.c</a:t>
            </a:r>
            <a:r>
              <a:rPr lang="en-US" sz="2000" dirty="0" smtClean="0"/>
              <a:t>, is given.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Modify the program by replacing the arrays x and y with an array of structure. The partial program </a:t>
            </a:r>
            <a:r>
              <a:rPr lang="en-US" sz="2000" dirty="0" smtClean="0">
                <a:solidFill>
                  <a:srgbClr val="0000FF"/>
                </a:solidFill>
              </a:rPr>
              <a:t>Week12_Points.c </a:t>
            </a:r>
            <a:r>
              <a:rPr lang="en-US" sz="2000" dirty="0" smtClean="0"/>
              <a:t>is given.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You are to do sort the points in class, and do the </a:t>
            </a:r>
            <a:r>
              <a:rPr lang="en-US" sz="2000" dirty="0" err="1" smtClean="0"/>
              <a:t>traceLines</a:t>
            </a:r>
            <a:r>
              <a:rPr lang="en-US" sz="2000" dirty="0" smtClean="0"/>
              <a:t>() function after class.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31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31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8. Exercise #1: Points and Lines (2/4)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32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32</a:t>
            </a:fld>
            <a:endParaRPr lang="en-SG" dirty="0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518985" y="1215350"/>
            <a:ext cx="8237984" cy="5119430"/>
            <a:chOff x="403376" y="1167992"/>
            <a:chExt cx="8236043" cy="5118316"/>
          </a:xfrm>
        </p:grpSpPr>
        <p:sp>
          <p:nvSpPr>
            <p:cNvPr id="10" name="TextBox 9"/>
            <p:cNvSpPr txBox="1"/>
            <p:nvPr/>
          </p:nvSpPr>
          <p:spPr>
            <a:xfrm>
              <a:off x="403376" y="1455268"/>
              <a:ext cx="8236043" cy="48310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MAX_POINTS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x, y;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x- and y-coordinates of a point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for brevity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points[MAX_POINTS];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points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scanPoints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&amp;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sortPoints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"After sort:</a:t>
              </a:r>
              <a:r>
                <a:rPr lang="en-SG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(points,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num_points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20933" y="1167992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914400" y="3786094"/>
            <a:ext cx="3759200" cy="263392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8. Exercise #1: Points and Lines (3/4)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33</a:t>
            </a:fld>
            <a:endParaRPr lang="en-SG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18985" y="1249681"/>
            <a:ext cx="8237984" cy="5196839"/>
            <a:chOff x="403376" y="1455269"/>
            <a:chExt cx="8236043" cy="4952720"/>
          </a:xfrm>
        </p:grpSpPr>
        <p:sp>
          <p:nvSpPr>
            <p:cNvPr id="10" name="TextBox 9"/>
            <p:cNvSpPr txBox="1"/>
            <p:nvPr/>
          </p:nvSpPr>
          <p:spPr>
            <a:xfrm>
              <a:off x="403376" y="1455269"/>
              <a:ext cx="8236043" cy="49527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Sort the points in ascending order of x-coordinates and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then y-coordinates, using Selection Sort.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sortPoints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pts[],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start,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temp;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90460" y="5951329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" tIns="9144" rIns="9144" bIns="91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770094" y="1855694"/>
            <a:ext cx="1788459" cy="255494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45776" y="2411506"/>
            <a:ext cx="1788459" cy="255494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8. Exercise #1: Points and Lines (4/4)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34</a:t>
            </a:fld>
            <a:endParaRPr lang="en-SG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18985" y="1369602"/>
            <a:ext cx="8237984" cy="4449803"/>
            <a:chOff x="403376" y="1455269"/>
            <a:chExt cx="8236043" cy="4240774"/>
          </a:xfrm>
        </p:grpSpPr>
        <p:sp>
          <p:nvSpPr>
            <p:cNvPr id="10" name="TextBox 9"/>
            <p:cNvSpPr txBox="1"/>
            <p:nvPr/>
          </p:nvSpPr>
          <p:spPr>
            <a:xfrm>
              <a:off x="403376" y="1455269"/>
              <a:ext cx="8236043" cy="40184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Returns 1 if point at index p is "less than" point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at index q; otherwise returns 0.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Point at index p is "less than" point at index q if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the former has a smaller x-coordinate, or if their 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x-coordinates are the same, then the former has a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smaller y-coordinate.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2000" b="1" dirty="0" err="1" smtClean="0">
                  <a:latin typeface="Courier New" pitchFamily="49" charset="0"/>
                  <a:cs typeface="Courier New" pitchFamily="49" charset="0"/>
                </a:rPr>
                <a:t>lessThan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fr-FR" sz="2000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pts[], </a:t>
              </a: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p, </a:t>
              </a:r>
              <a:r>
                <a:rPr lang="fr-FR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2000" b="1" dirty="0" smtClean="0">
                  <a:latin typeface="Courier New" pitchFamily="49" charset="0"/>
                  <a:cs typeface="Courier New" pitchFamily="49" charset="0"/>
                </a:rPr>
                <a:t> q)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endParaRPr lang="en-SG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</a:tabLst>
              </a:pP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20933" y="5326791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Week12_Points.c</a:t>
              </a:r>
              <a:endParaRPr lang="en-SG" dirty="0"/>
            </a:p>
          </p:txBody>
        </p: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" tIns="9144" rIns="9144" bIns="91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54941" y="3065929"/>
            <a:ext cx="2003611" cy="32273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 File Processing: Introduction (1/3)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97001"/>
            <a:ext cx="7834313" cy="330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Problems on arrays usually involve a lot of data, so it is impractical to enter the data through the keyboard.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We have been using the UNIX input file redirection </a:t>
            </a:r>
            <a:r>
              <a:rPr lang="en-US" sz="2400" dirty="0" smtClean="0">
                <a:solidFill>
                  <a:srgbClr val="C00000"/>
                </a:solidFill>
              </a:rPr>
              <a:t>&lt;</a:t>
            </a:r>
            <a:r>
              <a:rPr lang="en-US" sz="2400" dirty="0" smtClean="0"/>
              <a:t> to redirect data from a text file. </a:t>
            </a:r>
            <a:r>
              <a:rPr lang="en-US" sz="2400" dirty="0" err="1" smtClean="0"/>
              <a:t>Eg</a:t>
            </a:r>
            <a:r>
              <a:rPr lang="en-US" sz="2400" dirty="0" smtClean="0"/>
              <a:t>: </a:t>
            </a:r>
            <a:r>
              <a:rPr lang="en-US" sz="2400" dirty="0" err="1" smtClean="0">
                <a:solidFill>
                  <a:srgbClr val="C00000"/>
                </a:solidFill>
              </a:rPr>
              <a:t>a.out</a:t>
            </a:r>
            <a:r>
              <a:rPr lang="en-US" sz="2400" dirty="0" smtClean="0">
                <a:solidFill>
                  <a:srgbClr val="C00000"/>
                </a:solidFill>
              </a:rPr>
              <a:t> &lt; data1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However, that is not a C mechanism. C provides functions to handle file input/output (I/O).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We will focus on these basic file I/O functions on text file:</a:t>
            </a:r>
            <a:endParaRPr lang="en-US" sz="24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35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35</a:t>
            </a:fld>
            <a:endParaRPr lang="en-SG" dirty="0"/>
          </a:p>
        </p:txBody>
      </p:sp>
      <p:sp>
        <p:nvSpPr>
          <p:cNvPr id="8" name="TextBox 7"/>
          <p:cNvSpPr txBox="1"/>
          <p:nvPr/>
        </p:nvSpPr>
        <p:spPr>
          <a:xfrm>
            <a:off x="3252866" y="4445000"/>
            <a:ext cx="2576434" cy="156966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Lucida Console" pitchFamily="49" charset="0"/>
              </a:rPr>
              <a:t>fopen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fclose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fscanf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fprintf</a:t>
            </a:r>
            <a:r>
              <a:rPr lang="en-US" sz="2400" dirty="0" smtClean="0">
                <a:latin typeface="Lucida Console" pitchFamily="49" charset="0"/>
              </a:rPr>
              <a:t>()</a:t>
            </a:r>
            <a:endParaRPr lang="en-SG" sz="2400" dirty="0">
              <a:latin typeface="Lucida Console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 File Processing: Introduction (2/3)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04144"/>
            <a:ext cx="7834313" cy="509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In C, input/output is done based on the concept of a </a:t>
            </a:r>
            <a:r>
              <a:rPr lang="en-US" sz="2400" dirty="0" smtClean="0">
                <a:solidFill>
                  <a:srgbClr val="C00000"/>
                </a:solidFill>
              </a:rPr>
              <a:t>stream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stream can be a file or a consumer/producer of data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Examples: screen, keyboard, hard disk, printer, network port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stream is accessed using </a:t>
            </a:r>
            <a:r>
              <a:rPr lang="en-US" sz="2400" dirty="0" smtClean="0">
                <a:solidFill>
                  <a:srgbClr val="C00000"/>
                </a:solidFill>
              </a:rPr>
              <a:t>file pointer </a:t>
            </a:r>
            <a:r>
              <a:rPr lang="en-US" sz="2400" dirty="0" smtClean="0"/>
              <a:t>variable of type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2400" dirty="0" smtClean="0"/>
              <a:t> *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I/O functions/macros are defined in </a:t>
            </a:r>
            <a:r>
              <a:rPr lang="en-US" sz="2400" dirty="0" err="1" smtClean="0">
                <a:solidFill>
                  <a:srgbClr val="0000FF"/>
                </a:solidFill>
              </a:rPr>
              <a:t>stdio.h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Two types of streams: </a:t>
            </a:r>
            <a:r>
              <a:rPr lang="en-US" sz="2400" dirty="0" smtClean="0">
                <a:solidFill>
                  <a:srgbClr val="C00000"/>
                </a:solidFill>
              </a:rPr>
              <a:t>text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C00000"/>
                </a:solidFill>
              </a:rPr>
              <a:t>binary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We will focus on text stream: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/>
              <a:t>Consists of a sequence of characters organized into lines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/>
              <a:t>Each line contains 0 or more characters followed by a newline character ‘</a:t>
            </a:r>
            <a:r>
              <a:rPr lang="en-US" sz="2000" dirty="0" smtClean="0">
                <a:solidFill>
                  <a:srgbClr val="C00000"/>
                </a:solidFill>
              </a:rPr>
              <a:t>\n</a:t>
            </a:r>
            <a:r>
              <a:rPr lang="en-US" sz="2000" dirty="0" smtClean="0"/>
              <a:t>’</a:t>
            </a:r>
          </a:p>
          <a:p>
            <a:pPr marL="800100" lvl="1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/>
              <a:t>Text streams stored in files can be viewed/edited easily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36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36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 File Processing: Introduction (3/3)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04144"/>
            <a:ext cx="7834313" cy="509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3 standard streams are predefined: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0000FF"/>
                </a:solidFill>
              </a:rPr>
              <a:t>stdin</a:t>
            </a:r>
            <a:r>
              <a:rPr lang="en-US" sz="2000" dirty="0" smtClean="0"/>
              <a:t> points to a default input stream (keyboard)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0000FF"/>
                </a:solidFill>
              </a:rPr>
              <a:t>stdout</a:t>
            </a:r>
            <a:r>
              <a:rPr lang="en-US" sz="2000" dirty="0" smtClean="0"/>
              <a:t> points to a default output stream (screen)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0000FF"/>
                </a:solidFill>
              </a:rPr>
              <a:t>stderr</a:t>
            </a:r>
            <a:r>
              <a:rPr lang="en-US" sz="2000" dirty="0" smtClean="0"/>
              <a:t> points to a default output stream for error messages (screen)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 writes output to </a:t>
            </a:r>
            <a:r>
              <a:rPr lang="en-US" sz="2400" dirty="0" err="1" smtClean="0">
                <a:solidFill>
                  <a:srgbClr val="0000FF"/>
                </a:solidFill>
              </a:rPr>
              <a:t>stdout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 reads input from </a:t>
            </a:r>
            <a:r>
              <a:rPr lang="en-US" sz="2400" dirty="0" err="1" smtClean="0">
                <a:solidFill>
                  <a:srgbClr val="0000FF"/>
                </a:solidFill>
              </a:rPr>
              <a:t>stdin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3 standard streams do </a:t>
            </a:r>
            <a:r>
              <a:rPr lang="en-US" sz="2400" u="sng" dirty="0" smtClean="0"/>
              <a:t>not</a:t>
            </a:r>
            <a:r>
              <a:rPr lang="en-US" sz="2400" dirty="0" smtClean="0"/>
              <a:t> need to be declared, opened, and closed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There are 2 useful constants in file processing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NULL</a:t>
            </a:r>
            <a:r>
              <a:rPr lang="en-US" sz="2000" dirty="0" smtClean="0"/>
              <a:t>: null pointer constant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EOF</a:t>
            </a:r>
            <a:r>
              <a:rPr lang="en-US" sz="2000" dirty="0" smtClean="0"/>
              <a:t>: used to represent end of file or error condition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37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37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9.1 Demo #4: Sort Modules with Files (1/4)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304144"/>
            <a:ext cx="7834313" cy="509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We modify </a:t>
            </a:r>
            <a:r>
              <a:rPr lang="en-US" sz="2400" dirty="0" smtClean="0">
                <a:solidFill>
                  <a:srgbClr val="0000FF"/>
                </a:solidFill>
              </a:rPr>
              <a:t>Week12_SortModules.c</a:t>
            </a:r>
            <a:r>
              <a:rPr lang="en-US" sz="2400" dirty="0" smtClean="0"/>
              <a:t> to </a:t>
            </a:r>
            <a:r>
              <a:rPr lang="en-US" sz="2400" dirty="0" smtClean="0">
                <a:solidFill>
                  <a:srgbClr val="0000FF"/>
                </a:solidFill>
              </a:rPr>
              <a:t>Week12_SortModules_with_Files.c</a:t>
            </a:r>
            <a:r>
              <a:rPr lang="en-US" sz="2400" dirty="0" smtClean="0"/>
              <a:t> to illustrate how to read a file.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functions modified are </a:t>
            </a:r>
            <a:r>
              <a:rPr lang="en-US" sz="2400" dirty="0" err="1" smtClean="0">
                <a:solidFill>
                  <a:srgbClr val="0000FF"/>
                </a:solidFill>
              </a:rPr>
              <a:t>scanModules</a:t>
            </a:r>
            <a:r>
              <a:rPr lang="en-US" sz="2400" dirty="0" smtClean="0">
                <a:solidFill>
                  <a:srgbClr val="0000FF"/>
                </a:solidFill>
              </a:rPr>
              <a:t>()</a:t>
            </a:r>
            <a:r>
              <a:rPr lang="en-US" sz="2400" dirty="0" smtClean="0"/>
              <a:t> and </a:t>
            </a:r>
            <a:r>
              <a:rPr lang="en-US" sz="2400" dirty="0" err="1" smtClean="0">
                <a:solidFill>
                  <a:srgbClr val="0000FF"/>
                </a:solidFill>
              </a:rPr>
              <a:t>printModules</a:t>
            </a:r>
            <a:r>
              <a:rPr lang="en-US" sz="2400" dirty="0" smtClean="0">
                <a:solidFill>
                  <a:srgbClr val="0000FF"/>
                </a:solidFill>
              </a:rPr>
              <a:t>()</a:t>
            </a:r>
            <a:r>
              <a:rPr lang="en-US" sz="2400" dirty="0" smtClean="0"/>
              <a:t>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New features introduced: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A file pointer of type </a:t>
            </a:r>
            <a:r>
              <a:rPr lang="en-US" sz="2000" dirty="0" smtClean="0">
                <a:solidFill>
                  <a:srgbClr val="C00000"/>
                </a:solidFill>
              </a:rPr>
              <a:t>FILE *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C00000"/>
                </a:solidFill>
              </a:rPr>
              <a:t>fopen</a:t>
            </a:r>
            <a:r>
              <a:rPr lang="en-US" sz="2000" dirty="0" smtClean="0">
                <a:solidFill>
                  <a:srgbClr val="C00000"/>
                </a:solidFill>
              </a:rPr>
              <a:t>() </a:t>
            </a:r>
            <a:r>
              <a:rPr lang="en-US" sz="2000" dirty="0" smtClean="0"/>
              <a:t>to open a text file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C00000"/>
                </a:solidFill>
              </a:rPr>
              <a:t>fscanf</a:t>
            </a:r>
            <a:r>
              <a:rPr lang="en-US" sz="2000" dirty="0" smtClean="0">
                <a:solidFill>
                  <a:srgbClr val="C00000"/>
                </a:solidFill>
              </a:rPr>
              <a:t>() </a:t>
            </a:r>
            <a:r>
              <a:rPr lang="en-US" sz="2000" dirty="0" smtClean="0"/>
              <a:t>to read data from the file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C00000"/>
                </a:solidFill>
              </a:rPr>
              <a:t>fprintf</a:t>
            </a:r>
            <a:r>
              <a:rPr lang="en-US" sz="2000" dirty="0" smtClean="0">
                <a:solidFill>
                  <a:srgbClr val="C00000"/>
                </a:solidFill>
              </a:rPr>
              <a:t>() </a:t>
            </a:r>
            <a:r>
              <a:rPr lang="en-US" sz="2000" dirty="0" smtClean="0"/>
              <a:t>to write data to a file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>
                <a:solidFill>
                  <a:srgbClr val="C00000"/>
                </a:solidFill>
              </a:rPr>
              <a:t>fclose</a:t>
            </a:r>
            <a:r>
              <a:rPr lang="en-US" sz="2000" dirty="0" smtClean="0">
                <a:solidFill>
                  <a:srgbClr val="C00000"/>
                </a:solidFill>
              </a:rPr>
              <a:t>() </a:t>
            </a:r>
            <a:r>
              <a:rPr lang="en-US" sz="2000" dirty="0" smtClean="0"/>
              <a:t>to close a file after use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38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38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9.1 Demo #4: Sort Modules with Files (2/4)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39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39</a:t>
            </a:fld>
            <a:endParaRPr lang="en-SG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39775" y="1326515"/>
            <a:ext cx="8099425" cy="3787325"/>
            <a:chOff x="624114" y="1287493"/>
            <a:chExt cx="8097517" cy="3786384"/>
          </a:xfrm>
        </p:grpSpPr>
        <p:sp>
          <p:nvSpPr>
            <p:cNvPr id="9" name="TextBox 8"/>
            <p:cNvSpPr txBox="1"/>
            <p:nvPr/>
          </p:nvSpPr>
          <p:spPr>
            <a:xfrm>
              <a:off x="624114" y="1350706"/>
              <a:ext cx="8061014" cy="37231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scanModules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mod[]) 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*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size,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modules.in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  <a:r>
                <a:rPr lang="en-SG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open for reading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&amp;size);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       &amp;mod[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fclose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size;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5762" y="1287493"/>
              <a:ext cx="2495869" cy="64617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Week12_SortModules_with_Files.c</a:t>
              </a:r>
              <a:endParaRPr lang="en-SG" dirty="0"/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1083950" y="1749288"/>
            <a:ext cx="2003611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36959" y="2427831"/>
            <a:ext cx="4717189" cy="274982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36959" y="2716066"/>
            <a:ext cx="900563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498080" y="3437362"/>
            <a:ext cx="900563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6898" y="4128369"/>
            <a:ext cx="2113137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733425" y="5239657"/>
            <a:ext cx="7834313" cy="107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Input file “</a:t>
            </a:r>
            <a:r>
              <a:rPr lang="en-US" sz="2000" dirty="0" err="1" smtClean="0"/>
              <a:t>modules.in</a:t>
            </a:r>
            <a:r>
              <a:rPr lang="en-US" sz="2000" dirty="0" smtClean="0"/>
              <a:t>” must exist for program to work.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Note that for reading data from a file, usually we do not need to provide prompt for the user, unlike in interactive input mode.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Week 12: Outline (2/2)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838200" y="1414463"/>
            <a:ext cx="783336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9"/>
            </a:pPr>
            <a:r>
              <a:rPr lang="en-US" sz="2400" dirty="0" smtClean="0"/>
              <a:t>File Processing: Introduction</a:t>
            </a:r>
            <a:r>
              <a:rPr lang="en-US" sz="2400" dirty="0" smtClean="0">
                <a:solidFill>
                  <a:srgbClr val="C00000"/>
                </a:solidFill>
              </a:rPr>
              <a:t>	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400" dirty="0" smtClean="0"/>
              <a:t>	</a:t>
            </a:r>
            <a:r>
              <a:rPr lang="en-US" sz="2000" dirty="0" smtClean="0"/>
              <a:t>9.1 	Demo #4: Sort Modules with Files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9.2	Opening File and File Modes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9.3 	Closing File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9.4	Other I/O Functions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9.5	Detecting End of File &amp; Errors</a:t>
            </a:r>
          </a:p>
          <a:p>
            <a:pPr marL="542925" indent="-542925">
              <a:spcBef>
                <a:spcPts val="0"/>
              </a:spcBef>
              <a:buSzPct val="100000"/>
              <a:tabLst>
                <a:tab pos="1158875" algn="l"/>
              </a:tabLst>
            </a:pPr>
            <a:r>
              <a:rPr lang="en-US" sz="2000" dirty="0" smtClean="0"/>
              <a:t>	9.6	Demo #5: Copy File</a:t>
            </a:r>
          </a:p>
          <a:p>
            <a:pPr marL="542925" indent="-542925">
              <a:spcBef>
                <a:spcPts val="600"/>
              </a:spcBef>
              <a:buSzPct val="100000"/>
              <a:buFont typeface="+mj-lt"/>
              <a:buAutoNum type="arabicPeriod" startAt="10"/>
            </a:pPr>
            <a:r>
              <a:rPr lang="en-US" sz="2400" dirty="0" smtClean="0">
                <a:solidFill>
                  <a:srgbClr val="C00000"/>
                </a:solidFill>
              </a:rPr>
              <a:t>Passing </a:t>
            </a:r>
            <a:r>
              <a:rPr lang="en-US" sz="2400" dirty="0">
                <a:solidFill>
                  <a:srgbClr val="C00000"/>
                </a:solidFill>
              </a:rPr>
              <a:t>Address of Structure to Functions with </a:t>
            </a:r>
            <a:r>
              <a:rPr lang="en-US" sz="2400" dirty="0" smtClean="0">
                <a:solidFill>
                  <a:srgbClr val="C00000"/>
                </a:solidFill>
              </a:rPr>
              <a:t>Demos #6 and #7</a:t>
            </a:r>
            <a:endParaRPr lang="en-US" sz="2400" dirty="0">
              <a:solidFill>
                <a:srgbClr val="C00000"/>
              </a:solidFill>
            </a:endParaRPr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 startAt="10"/>
            </a:pPr>
            <a:r>
              <a:rPr lang="en-US" sz="2400" dirty="0"/>
              <a:t>The Arrow Operator (-&gt;) with Demo </a:t>
            </a:r>
            <a:r>
              <a:rPr lang="en-US" sz="2400" dirty="0" smtClean="0"/>
              <a:t>#8</a:t>
            </a:r>
            <a:endParaRPr lang="en-US" sz="2400" dirty="0"/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 startAt="10"/>
            </a:pPr>
            <a:r>
              <a:rPr lang="en-US" sz="2400" dirty="0">
                <a:solidFill>
                  <a:srgbClr val="C00000"/>
                </a:solidFill>
              </a:rPr>
              <a:t>Returning Structure from Functions with Demo </a:t>
            </a:r>
            <a:r>
              <a:rPr lang="en-US" sz="2400" dirty="0" smtClean="0">
                <a:solidFill>
                  <a:srgbClr val="C00000"/>
                </a:solidFill>
              </a:rPr>
              <a:t>#9</a:t>
            </a:r>
            <a:endParaRPr lang="en-US" sz="2400" dirty="0">
              <a:solidFill>
                <a:srgbClr val="C00000"/>
              </a:solidFill>
            </a:endParaRPr>
          </a:p>
          <a:p>
            <a:pPr marL="542925" indent="-542925">
              <a:spcBef>
                <a:spcPts val="600"/>
              </a:spcBef>
              <a:buSzPct val="100000"/>
              <a:buFont typeface="Arial" pitchFamily="34" charset="0"/>
              <a:buAutoNum type="arabicPeriod" startAt="10"/>
            </a:pPr>
            <a:r>
              <a:rPr lang="en-US" sz="2400" dirty="0" smtClean="0"/>
              <a:t>Exercise #2 (take-home): Health Screen</a:t>
            </a:r>
            <a:endParaRPr lang="en-US" sz="2400" dirty="0"/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744FBE1D-72E4-45E1-B863-622D01393923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9.1 Demo #4: Sort Modules with Files (3/4)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40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40</a:t>
            </a:fld>
            <a:endParaRPr lang="en-SG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739775" y="1463938"/>
            <a:ext cx="8099425" cy="3645580"/>
            <a:chOff x="624114" y="1424882"/>
            <a:chExt cx="8097517" cy="3644674"/>
          </a:xfrm>
        </p:grpSpPr>
        <p:sp>
          <p:nvSpPr>
            <p:cNvPr id="9" name="TextBox 8"/>
            <p:cNvSpPr txBox="1"/>
            <p:nvPr/>
          </p:nvSpPr>
          <p:spPr>
            <a:xfrm>
              <a:off x="624114" y="1424882"/>
              <a:ext cx="8061014" cy="34154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mod[],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size)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*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modules.out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"w"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  <a:r>
                <a:rPr lang="en-SG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//open for writing</a:t>
              </a: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"Sorted by student enrolment: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%s\t%3d\n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       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fclose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5762" y="4423386"/>
              <a:ext cx="2495869" cy="64617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Week12_SortModules_with_Files.c</a:t>
              </a:r>
              <a:endParaRPr lang="en-SG" dirty="0"/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1153524" y="1769167"/>
            <a:ext cx="2003611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36959" y="2587488"/>
            <a:ext cx="4995484" cy="274982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36959" y="2875723"/>
            <a:ext cx="1029771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6898" y="4257262"/>
            <a:ext cx="2292041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508020" y="3395871"/>
            <a:ext cx="1029771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733425" y="5239658"/>
            <a:ext cx="7834313" cy="52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Output file “</a:t>
            </a:r>
            <a:r>
              <a:rPr lang="en-US" sz="2000" dirty="0" err="1" smtClean="0"/>
              <a:t>modules.out</a:t>
            </a:r>
            <a:r>
              <a:rPr lang="en-US" sz="2000" dirty="0" smtClean="0"/>
              <a:t>”, if </a:t>
            </a:r>
            <a:r>
              <a:rPr lang="en-US" sz="2000" dirty="0" err="1" smtClean="0"/>
              <a:t>originially</a:t>
            </a:r>
            <a:r>
              <a:rPr lang="en-US" sz="2000" dirty="0" smtClean="0"/>
              <a:t> exists, will be overwritten.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9.1 Demo #4: Sort Modules with Files (4/4)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41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41</a:t>
            </a:fld>
            <a:endParaRPr lang="en-SG" dirty="0"/>
          </a:p>
        </p:txBody>
      </p:sp>
      <p:sp>
        <p:nvSpPr>
          <p:cNvPr id="14" name="TextBox 13"/>
          <p:cNvSpPr txBox="1"/>
          <p:nvPr/>
        </p:nvSpPr>
        <p:spPr>
          <a:xfrm>
            <a:off x="1430214" y="1559169"/>
            <a:ext cx="6271847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Lucida Console" pitchFamily="49" charset="0"/>
              </a:rPr>
              <a:t>gcc</a:t>
            </a:r>
            <a:r>
              <a:rPr lang="en-US" dirty="0" smtClean="0">
                <a:solidFill>
                  <a:srgbClr val="C00000"/>
                </a:solidFill>
                <a:latin typeface="Lucida Console" pitchFamily="49" charset="0"/>
              </a:rPr>
              <a:t> –Wall Week12_SortModules_with_Files.c</a:t>
            </a:r>
          </a:p>
          <a:p>
            <a:r>
              <a:rPr lang="en-US" dirty="0" err="1" smtClean="0">
                <a:solidFill>
                  <a:srgbClr val="C00000"/>
                </a:solidFill>
                <a:latin typeface="Lucida Console" pitchFamily="49" charset="0"/>
              </a:rPr>
              <a:t>a.out</a:t>
            </a:r>
            <a:endParaRPr lang="en-US" dirty="0" smtClean="0">
              <a:solidFill>
                <a:srgbClr val="C00000"/>
              </a:solidFill>
              <a:latin typeface="Lucida Console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66091" y="2631831"/>
            <a:ext cx="6740770" cy="949569"/>
            <a:chOff x="1031630" y="3311770"/>
            <a:chExt cx="6740770" cy="949569"/>
          </a:xfrm>
        </p:grpSpPr>
        <p:sp>
          <p:nvSpPr>
            <p:cNvPr id="17" name="Rectangle 16"/>
            <p:cNvSpPr/>
            <p:nvPr/>
          </p:nvSpPr>
          <p:spPr bwMode="auto">
            <a:xfrm>
              <a:off x="3634154" y="3440724"/>
              <a:ext cx="1652954" cy="691661"/>
            </a:xfrm>
            <a:prstGeom prst="rect">
              <a:avLst/>
            </a:prstGeom>
            <a:solidFill>
              <a:srgbClr val="CCFF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Program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a.out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031630" y="3311770"/>
              <a:ext cx="1652954" cy="949569"/>
              <a:chOff x="973015" y="2579077"/>
              <a:chExt cx="1652954" cy="949569"/>
            </a:xfrm>
          </p:grpSpPr>
          <p:sp>
            <p:nvSpPr>
              <p:cNvPr id="19" name="Flowchart: Document 18"/>
              <p:cNvSpPr/>
              <p:nvPr/>
            </p:nvSpPr>
            <p:spPr bwMode="auto">
              <a:xfrm>
                <a:off x="1008185" y="2579077"/>
                <a:ext cx="1582615" cy="949569"/>
              </a:xfrm>
              <a:prstGeom prst="flowChartDocument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973015" y="2649415"/>
                <a:ext cx="1652954" cy="808892"/>
              </a:xfrm>
              <a:prstGeom prst="rect">
                <a:avLst/>
              </a:prstGeom>
              <a:no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charset="0"/>
                    <a:cs typeface="Arial" charset="0"/>
                  </a:rPr>
                  <a:t>Input file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charset="0"/>
                    <a:cs typeface="Arial" charset="0"/>
                  </a:rPr>
                  <a:t>modules.in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119446" y="3311770"/>
              <a:ext cx="1652954" cy="949569"/>
              <a:chOff x="6271846" y="3575539"/>
              <a:chExt cx="1652954" cy="949569"/>
            </a:xfrm>
          </p:grpSpPr>
          <p:sp>
            <p:nvSpPr>
              <p:cNvPr id="21" name="Flowchart: Document 20"/>
              <p:cNvSpPr/>
              <p:nvPr/>
            </p:nvSpPr>
            <p:spPr bwMode="auto">
              <a:xfrm>
                <a:off x="6307016" y="3575539"/>
                <a:ext cx="1582615" cy="949569"/>
              </a:xfrm>
              <a:prstGeom prst="flowChartDocument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6271846" y="3645877"/>
                <a:ext cx="1652954" cy="808892"/>
              </a:xfrm>
              <a:prstGeom prst="rect">
                <a:avLst/>
              </a:prstGeom>
              <a:no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" charset="0"/>
                    <a:cs typeface="Arial" charset="0"/>
                  </a:rPr>
                  <a:t>Output file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charset="0"/>
                    <a:cs typeface="Arial" charset="0"/>
                  </a:rPr>
                  <a:t>modules.out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5" name="Right Arrow 24"/>
            <p:cNvSpPr/>
            <p:nvPr/>
          </p:nvSpPr>
          <p:spPr bwMode="auto">
            <a:xfrm>
              <a:off x="2942492" y="3622431"/>
              <a:ext cx="457200" cy="304800"/>
            </a:xfrm>
            <a:prstGeom prst="rightArrow">
              <a:avLst/>
            </a:prstGeom>
            <a:solidFill>
              <a:srgbClr val="FF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" name="Right Arrow 25"/>
            <p:cNvSpPr/>
            <p:nvPr/>
          </p:nvSpPr>
          <p:spPr bwMode="auto">
            <a:xfrm>
              <a:off x="5521569" y="3634154"/>
              <a:ext cx="457200" cy="304800"/>
            </a:xfrm>
            <a:prstGeom prst="rightArrow">
              <a:avLst/>
            </a:prstGeom>
            <a:solidFill>
              <a:srgbClr val="FF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0" name="Line Callout 2 29"/>
          <p:cNvSpPr/>
          <p:nvPr/>
        </p:nvSpPr>
        <p:spPr bwMode="auto">
          <a:xfrm>
            <a:off x="3556000" y="3788229"/>
            <a:ext cx="2365829" cy="5950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8475"/>
              <a:gd name="adj6" fmla="val -33227"/>
            </a:avLst>
          </a:prstGeom>
          <a:solidFill>
            <a:srgbClr val="FF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Input file must exist for program to work.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9.2 Opening File and File Modes (1/2)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42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42</a:t>
            </a:fld>
            <a:endParaRPr lang="en-SG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33425" y="1335314"/>
            <a:ext cx="7834313" cy="5065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Prototype: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dirty="0" smtClean="0">
                <a:latin typeface="Lucida Console" pitchFamily="49" charset="0"/>
              </a:rPr>
              <a:t>FILE *</a:t>
            </a:r>
            <a:r>
              <a:rPr lang="en-US" b="1" dirty="0" err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fopen</a:t>
            </a:r>
            <a:r>
              <a:rPr lang="en-US" dirty="0" smtClean="0">
                <a:latin typeface="Lucida Console" pitchFamily="49" charset="0"/>
              </a:rPr>
              <a:t>(const char *filename, const char *mode)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Returns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 if error; otherwise, returns a pointer of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2000" dirty="0" smtClean="0"/>
              <a:t> type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Possible errors: non-existent file (for input), or no permission to open the file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0000FF"/>
                </a:solidFill>
              </a:rPr>
              <a:t>File mode </a:t>
            </a:r>
            <a:r>
              <a:rPr lang="en-US" sz="2000" dirty="0" smtClean="0"/>
              <a:t>for text files (we will focus only on “r” and “w”):</a:t>
            </a:r>
            <a:endParaRPr lang="en-US" sz="20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296760" y="3669286"/>
          <a:ext cx="6650038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043"/>
                <a:gridCol w="553899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writing (file needs not exist)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appending (file needs not exist)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starting at beginning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 (truncate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for reading and writing (append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9.2 Opening File and File Modes (2/2)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43</a:t>
            </a:fld>
            <a:endParaRPr lang="en-SG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33425" y="1217327"/>
            <a:ext cx="7834313" cy="83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To ensure a file is opened properly, we may add a check. Example: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62796" y="2101516"/>
            <a:ext cx="8062913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scanModules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module_t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mod[]) {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size,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( (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modules.in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"Cannot open file 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SG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modules.in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4746171"/>
            <a:ext cx="8130356" cy="172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Function </a:t>
            </a:r>
            <a:r>
              <a:rPr lang="en-US" sz="2000" dirty="0" smtClean="0">
                <a:solidFill>
                  <a:srgbClr val="0000FF"/>
                </a:solidFill>
              </a:rPr>
              <a:t>exit(</a:t>
            </a:r>
            <a:r>
              <a:rPr lang="en-US" sz="2000" i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smtClean="0"/>
              <a:t>terminates the program immediately, passing the value </a:t>
            </a:r>
            <a:r>
              <a:rPr lang="en-US" sz="2000" i="1" dirty="0" smtClean="0"/>
              <a:t>n</a:t>
            </a:r>
            <a:r>
              <a:rPr lang="en-US" sz="2000" dirty="0" smtClean="0"/>
              <a:t> to the operating system.  Putting different values for </a:t>
            </a:r>
            <a:r>
              <a:rPr lang="en-US" sz="2000" i="1" dirty="0" smtClean="0"/>
              <a:t>n</a:t>
            </a:r>
            <a:r>
              <a:rPr lang="en-US" sz="2000" dirty="0" smtClean="0"/>
              <a:t> at different </a:t>
            </a:r>
            <a:r>
              <a:rPr lang="en-US" sz="2000" dirty="0" smtClean="0">
                <a:solidFill>
                  <a:srgbClr val="0000FF"/>
                </a:solidFill>
              </a:rPr>
              <a:t>exit() </a:t>
            </a:r>
            <a:r>
              <a:rPr lang="en-US" sz="2000" dirty="0" smtClean="0"/>
              <a:t>statements allows us to trace where the program terminates. </a:t>
            </a:r>
            <a:r>
              <a:rPr lang="en-US" sz="2000" i="1" dirty="0" smtClean="0"/>
              <a:t>n</a:t>
            </a:r>
            <a:r>
              <a:rPr lang="en-US" sz="2000" dirty="0" smtClean="0"/>
              <a:t> is typically a positive integer (as 0 means good run).</a:t>
            </a:r>
          </a:p>
          <a:p>
            <a:pPr marL="342900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To use the </a:t>
            </a:r>
            <a:r>
              <a:rPr lang="en-US" sz="2000" dirty="0" smtClean="0">
                <a:solidFill>
                  <a:srgbClr val="0000FF"/>
                </a:solidFill>
              </a:rPr>
              <a:t>exit() </a:t>
            </a:r>
            <a:r>
              <a:rPr lang="en-US" sz="2000" dirty="0" smtClean="0"/>
              <a:t>function, need to include </a:t>
            </a:r>
            <a:r>
              <a:rPr lang="en-US" sz="2000" dirty="0" smtClean="0">
                <a:solidFill>
                  <a:srgbClr val="0000FF"/>
                </a:solidFill>
              </a:rPr>
              <a:t>&lt;</a:t>
            </a:r>
            <a:r>
              <a:rPr lang="en-US" sz="2000" dirty="0" err="1" smtClean="0">
                <a:solidFill>
                  <a:srgbClr val="0000FF"/>
                </a:solidFill>
              </a:rPr>
              <a:t>stdlib.h</a:t>
            </a:r>
            <a:r>
              <a:rPr lang="en-US" sz="2000" dirty="0" smtClean="0">
                <a:solidFill>
                  <a:srgbClr val="0000FF"/>
                </a:solidFill>
              </a:rPr>
              <a:t>&gt;</a:t>
            </a:r>
            <a:r>
              <a:rPr lang="en-US" sz="2000" dirty="0" smtClean="0"/>
              <a:t>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504843" y="2953730"/>
            <a:ext cx="1080522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05923" y="3500985"/>
            <a:ext cx="1219067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9.3 Closing File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44</a:t>
            </a:fld>
            <a:endParaRPr lang="en-SG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33425" y="1335314"/>
            <a:ext cx="7834313" cy="5065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Prototype: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tabLst>
                <a:tab pos="1379538" algn="l"/>
              </a:tabLst>
            </a:pPr>
            <a:r>
              <a:rPr lang="en-US" sz="2000" dirty="0" smtClean="0">
                <a:latin typeface="Lucida Console" pitchFamily="49" charset="0"/>
              </a:rPr>
              <a:t>		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fclose</a:t>
            </a:r>
            <a:r>
              <a:rPr lang="en-US" sz="2000" dirty="0" smtClean="0">
                <a:latin typeface="Lucida Console" pitchFamily="49" charset="0"/>
              </a:rPr>
              <a:t>(FILE *</a:t>
            </a:r>
            <a:r>
              <a:rPr lang="en-US" sz="2000" dirty="0" err="1" smtClean="0">
                <a:latin typeface="Lucida Console" pitchFamily="49" charset="0"/>
              </a:rPr>
              <a:t>fp</a:t>
            </a:r>
            <a:r>
              <a:rPr lang="en-US" sz="2000" dirty="0" smtClean="0">
                <a:latin typeface="Lucida Console" pitchFamily="49" charset="0"/>
              </a:rPr>
              <a:t>)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/>
              <a:t>Allows a file that is no longer used to be closed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>
                <a:cs typeface="Courier New" pitchFamily="49" charset="0"/>
              </a:rPr>
              <a:t>Returns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sz="2000" dirty="0" smtClean="0">
                <a:cs typeface="Courier New" pitchFamily="49" charset="0"/>
              </a:rPr>
              <a:t> if error is detected; otherwise, returns 0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 smtClean="0">
                <a:cs typeface="Courier New" pitchFamily="49" charset="0"/>
              </a:rPr>
              <a:t>It is good practice to close a file after use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9.4 Other I/O Functions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45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45</a:t>
            </a:fld>
            <a:endParaRPr lang="en-SG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33425" y="1335314"/>
            <a:ext cx="7834313" cy="5065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Formatted I/O: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Uses </a:t>
            </a:r>
            <a:r>
              <a:rPr lang="en-US" sz="2000" dirty="0" smtClean="0">
                <a:solidFill>
                  <a:srgbClr val="0000FF"/>
                </a:solidFill>
              </a:rPr>
              <a:t>format strings </a:t>
            </a:r>
            <a:r>
              <a:rPr lang="en-US" sz="2000" dirty="0" smtClean="0"/>
              <a:t>to control conversion between character and numeric data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Character I/O: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Reads and writes single characters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Line I/O: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puts()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400" dirty="0" smtClean="0"/>
              <a:t>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Reads and writes lines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Used mostly for text streams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Block I/O: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Used mostly for binary streams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9.5 Detecting End of File &amp; Errors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46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46</a:t>
            </a:fld>
            <a:endParaRPr lang="en-SG" dirty="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33425" y="1335314"/>
            <a:ext cx="7834313" cy="5065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Each stream is associated with two indicators: </a:t>
            </a:r>
            <a:r>
              <a:rPr lang="en-US" sz="2400" dirty="0" smtClean="0">
                <a:solidFill>
                  <a:srgbClr val="C00000"/>
                </a:solidFill>
              </a:rPr>
              <a:t>error indicator </a:t>
            </a:r>
            <a:r>
              <a:rPr lang="en-US" sz="2400" dirty="0" smtClean="0"/>
              <a:t>&amp; </a:t>
            </a:r>
            <a:r>
              <a:rPr lang="en-US" sz="2400" dirty="0" smtClean="0">
                <a:solidFill>
                  <a:srgbClr val="C00000"/>
                </a:solidFill>
              </a:rPr>
              <a:t>end-of-file (EOF) indicator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Both indicators are cleared when the stream is opened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Encountering end-of-file sets end-of-file indicator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Encountering read/write error sets error indicator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An indicator once set remains set until it is explicitly cleared by calling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clearerr</a:t>
            </a:r>
            <a:r>
              <a:rPr lang="en-US" sz="2000" dirty="0" smtClean="0"/>
              <a:t> or some other library function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/>
              <a:t> returns a non-zero value if the end-of-file indicator is set; otherwise returns 0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dirty="0" smtClean="0"/>
              <a:t>returns a non-zero value if the error indicator is set; otherwise returns 0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Need to include &lt;</a:t>
            </a:r>
            <a:r>
              <a:rPr lang="en-US" sz="2400" dirty="0" err="1" smtClean="0">
                <a:solidFill>
                  <a:srgbClr val="0000FF"/>
                </a:solidFill>
              </a:rPr>
              <a:t>stdio.h</a:t>
            </a:r>
            <a:r>
              <a:rPr lang="en-US" sz="2400" dirty="0" smtClean="0"/>
              <a:t>&gt;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9.6 Demo #5: Copy File (1/2)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47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47</a:t>
            </a:fld>
            <a:endParaRPr lang="en-SG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63575" y="1028700"/>
            <a:ext cx="7997825" cy="4985009"/>
            <a:chOff x="663145" y="1029011"/>
            <a:chExt cx="7997711" cy="4984507"/>
          </a:xfrm>
        </p:grpSpPr>
        <p:sp>
          <p:nvSpPr>
            <p:cNvPr id="8" name="TextBox 7"/>
            <p:cNvSpPr txBox="1"/>
            <p:nvPr/>
          </p:nvSpPr>
          <p:spPr>
            <a:xfrm>
              <a:off x="663145" y="1335785"/>
              <a:ext cx="7816739" cy="467773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stdlib.h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FNAME_LENGTH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30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copyFile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*, 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[FNAME_LENGTH +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[FNAME_LENGTH +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the input filename?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the output filename?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copyFile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in_fname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out_fname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6257415" y="1029011"/>
              <a:ext cx="2403441" cy="3698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Week12_CopyFile.c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9.6 Demo #5: Copy File (2/2)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48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48</a:t>
            </a:fld>
            <a:endParaRPr lang="en-SG" dirty="0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663575" y="1028700"/>
            <a:ext cx="7997825" cy="4856103"/>
            <a:chOff x="663145" y="1029011"/>
            <a:chExt cx="7997711" cy="4855612"/>
          </a:xfrm>
        </p:grpSpPr>
        <p:sp>
          <p:nvSpPr>
            <p:cNvPr id="8" name="TextBox 7"/>
            <p:cNvSpPr txBox="1"/>
            <p:nvPr/>
          </p:nvSpPr>
          <p:spPr>
            <a:xfrm>
              <a:off x="663145" y="1360765"/>
              <a:ext cx="7816739" cy="45238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copyFile(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*sourcefile, 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destfile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*sfp,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((sfp = fopen(sourcefile,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cannot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open source file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((dfp = fopen(destfile,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fclose(sfp); </a:t>
              </a:r>
              <a:endPara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cannot open destination file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((ch 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fgetc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sfp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!=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EOF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fputc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fclose(sfp); 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fclose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6257415" y="1029011"/>
              <a:ext cx="2403441" cy="3698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Week12_CopyFile.c</a:t>
              </a:r>
              <a:endParaRPr lang="en-SG" dirty="0"/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4426661" y="4127902"/>
            <a:ext cx="1080522" cy="297590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9.6 Demo #5: Copy File (2+/2)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49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49</a:t>
            </a:fld>
            <a:endParaRPr lang="en-SG" dirty="0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663575" y="1028700"/>
            <a:ext cx="7997825" cy="4856103"/>
            <a:chOff x="663145" y="1029011"/>
            <a:chExt cx="7997711" cy="4855612"/>
          </a:xfrm>
        </p:grpSpPr>
        <p:sp>
          <p:nvSpPr>
            <p:cNvPr id="8" name="TextBox 7"/>
            <p:cNvSpPr txBox="1"/>
            <p:nvPr/>
          </p:nvSpPr>
          <p:spPr>
            <a:xfrm>
              <a:off x="663145" y="1360765"/>
              <a:ext cx="7816739" cy="45238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copyFile(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*sourcefile, 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destfile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*sfp,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((sfp = fopen(sourcefile,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cannot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open source file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((dfp = fopen(destfile,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fclose(sfp); </a:t>
              </a:r>
              <a:endPara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cannot open destination file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((ch 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fgetc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sfp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!=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EOF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fputc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fclose(sfp); 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fclose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6257415" y="1029011"/>
              <a:ext cx="2403441" cy="3698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Week12_CopyFile.c</a:t>
              </a:r>
              <a:endParaRPr lang="en-SG" dirty="0"/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1852863" y="4137805"/>
            <a:ext cx="3726509" cy="297590"/>
          </a:xfrm>
          <a:prstGeom prst="rect">
            <a:avLst/>
          </a:prstGeom>
          <a:solidFill>
            <a:srgbClr val="FFFF00">
              <a:alpha val="12000"/>
            </a:srgbClr>
          </a:solidFill>
          <a:ln w="25400" cap="sq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58780" y="1960089"/>
            <a:ext cx="1191126" cy="297590"/>
          </a:xfrm>
          <a:prstGeom prst="rect">
            <a:avLst/>
          </a:prstGeom>
          <a:solidFill>
            <a:srgbClr val="FFFF00">
              <a:alpha val="12000"/>
            </a:srgbClr>
          </a:solidFill>
          <a:ln w="25400" cap="sq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08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729"/>
            <a:ext cx="8425543" cy="790687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1. Week 11 Ex4 (take-home): Sum Array</a:t>
            </a:r>
          </a:p>
        </p:txBody>
      </p:sp>
      <p:sp>
        <p:nvSpPr>
          <p:cNvPr id="4608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000" dirty="0" smtClean="0"/>
              <a:t>Week12 </a:t>
            </a:r>
            <a:r>
              <a:rPr lang="en-US" sz="1000" dirty="0"/>
              <a:t>- </a:t>
            </a:r>
            <a:fld id="{E5082529-91F0-4C67-8DFC-1BBB9540E8F9}" type="slidenum">
              <a:rPr lang="en-US" sz="1000"/>
              <a:pPr algn="r" eaLnBrk="1" hangingPunct="1"/>
              <a:t>5</a:t>
            </a:fld>
            <a:endParaRPr lang="en-US" sz="1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</a:t>
            </a:fld>
            <a:endParaRPr lang="en-SG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82890"/>
            <a:ext cx="8229600" cy="252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program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Week11_sumArray.c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read data into an integer array with at most 10 elements, and sum up all values in the array, using a recursive function.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will discuss it next week. This exercise will be mounted on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CodeCrunch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runs: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3779" y="3805452"/>
            <a:ext cx="537494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Enter 6 values: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 3 -2 0 1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 read: 4 3 -2 0 1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Sum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03779" y="5117911"/>
            <a:ext cx="537494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Enter 8 values: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 read: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Sum = 166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906905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9.6 Demo #5: Copy File (2++/2)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50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50</a:t>
            </a:fld>
            <a:endParaRPr lang="en-SG" dirty="0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663575" y="1028700"/>
            <a:ext cx="7997825" cy="4856103"/>
            <a:chOff x="663145" y="1029011"/>
            <a:chExt cx="7997711" cy="4855612"/>
          </a:xfrm>
        </p:grpSpPr>
        <p:sp>
          <p:nvSpPr>
            <p:cNvPr id="8" name="TextBox 7"/>
            <p:cNvSpPr txBox="1"/>
            <p:nvPr/>
          </p:nvSpPr>
          <p:spPr>
            <a:xfrm>
              <a:off x="663145" y="1360765"/>
              <a:ext cx="7816739" cy="452385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copyFile(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*sourcefile, 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destfile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*sfp, *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((sfp = fopen(sourcefile,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cannot </a:t>
              </a:r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open source file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((dfp = fopen(destfile,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“a"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))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==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NULL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fclose(sfp); </a:t>
              </a:r>
              <a:endPara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exit(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 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error - cannot open destination file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((ch 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fgetc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sfp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)) !=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EOF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fputc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fclose(sfp); 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fclose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dfp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6257415" y="1029011"/>
              <a:ext cx="2403441" cy="3698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Week12_CopyFile.c</a:t>
              </a:r>
              <a:endParaRPr lang="en-SG" dirty="0"/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4704347" y="3006836"/>
            <a:ext cx="757990" cy="297590"/>
          </a:xfrm>
          <a:prstGeom prst="rect">
            <a:avLst/>
          </a:prstGeom>
          <a:solidFill>
            <a:srgbClr val="FFFF00">
              <a:alpha val="12000"/>
            </a:srgbClr>
          </a:solidFill>
          <a:ln w="25400" cap="sq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713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>
              <a:tabLst>
                <a:tab pos="2776538" algn="l"/>
              </a:tabLst>
            </a:pP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6. More Demo: Using </a:t>
            </a:r>
            <a:r>
              <a:rPr lang="en-GB" sz="4000" dirty="0" err="1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feof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( )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sz="2400" b="1" dirty="0">
                <a:solidFill>
                  <a:srgbClr val="C00000"/>
                </a:solidFill>
              </a:rPr>
              <a:t>Caution</a:t>
            </a:r>
            <a:r>
              <a:rPr lang="en-US" sz="2400" dirty="0">
                <a:solidFill>
                  <a:srgbClr val="000000"/>
                </a:solidFill>
              </a:rPr>
              <a:t> on using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Arial" charset="0"/>
              </a:rPr>
              <a:t>Week13 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- </a:t>
            </a:r>
            <a:fld id="{98792635-3CDE-42FA-8581-32CC18BEBE26}" type="slidenum">
              <a:rPr lang="en-US" sz="1000">
                <a:solidFill>
                  <a:srgbClr val="000000"/>
                </a:solidFill>
                <a:latin typeface="Arial"/>
                <a:cs typeface="Arial" charset="0"/>
              </a:rPr>
              <a:pPr algn="r">
                <a:defRPr/>
              </a:pPr>
              <a:t>51</a:t>
            </a:fld>
            <a:endParaRPr lang="en-US" sz="10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8373" name="Footer Placeholder 5"/>
          <p:cNvSpPr txBox="1">
            <a:spLocks noGrp="1"/>
          </p:cNvSpPr>
          <p:nvPr/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000" dirty="0" smtClean="0">
                <a:solidFill>
                  <a:srgbClr val="000000"/>
                </a:solidFill>
              </a:rPr>
              <a:t>CS1010 (AY2011/2 Semester 1)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63575" y="1908175"/>
            <a:ext cx="5572125" cy="3771900"/>
            <a:chOff x="530943" y="1335553"/>
            <a:chExt cx="5572402" cy="3771964"/>
          </a:xfrm>
        </p:grpSpPr>
        <p:sp>
          <p:nvSpPr>
            <p:cNvPr id="9" name="TextBox 8"/>
            <p:cNvSpPr txBox="1"/>
            <p:nvPr/>
          </p:nvSpPr>
          <p:spPr>
            <a:xfrm>
              <a:off x="530943" y="1414929"/>
              <a:ext cx="5572402" cy="369258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#include &lt;stdio.h&gt;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#include &lt;stdlib.h&gt;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int main(void)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while (!feof(infile))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fscanf(infile, "%d", &amp;num);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printf("Value read: %d\n", 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591795" y="1335553"/>
              <a:ext cx="2246425" cy="369894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 smtClean="0">
                  <a:solidFill>
                    <a:srgbClr val="000000"/>
                  </a:solidFill>
                </a:rPr>
                <a:t>demo_feof.c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429250" y="2622550"/>
            <a:ext cx="3395663" cy="709613"/>
            <a:chOff x="5429480" y="2622689"/>
            <a:chExt cx="3395030" cy="710181"/>
          </a:xfrm>
        </p:grpSpPr>
        <p:sp>
          <p:nvSpPr>
            <p:cNvPr id="12" name="TextBox 11"/>
            <p:cNvSpPr txBox="1"/>
            <p:nvPr/>
          </p:nvSpPr>
          <p:spPr>
            <a:xfrm>
              <a:off x="5948496" y="2964275"/>
              <a:ext cx="2876014" cy="3685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10 20 30</a:t>
              </a:r>
              <a:endParaRPr lang="en-SG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5429480" y="2622689"/>
              <a:ext cx="2787798" cy="36962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</a:rPr>
                <a:t>Input file </a:t>
              </a:r>
              <a:r>
                <a:rPr lang="en-US" dirty="0" smtClean="0">
                  <a:solidFill>
                    <a:srgbClr val="000000"/>
                  </a:solidFill>
                </a:rPr>
                <a:t>“data_feof.in</a:t>
              </a:r>
              <a:r>
                <a:rPr lang="en-US" dirty="0">
                  <a:solidFill>
                    <a:srgbClr val="000000"/>
                  </a:solidFill>
                </a:rPr>
                <a:t>”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31085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>
              <a:tabLst>
                <a:tab pos="2776538" algn="l"/>
              </a:tabLst>
            </a:pP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6. More Demo: Using </a:t>
            </a:r>
            <a:r>
              <a:rPr lang="en-GB" sz="4000" dirty="0" err="1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feof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( ) 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Proper use of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Arial" charset="0"/>
              </a:rPr>
              <a:t>Week13 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Arial" charset="0"/>
              </a:rPr>
              <a:t>- </a:t>
            </a:r>
            <a:fld id="{98792635-3CDE-42FA-8581-32CC18BEBE26}" type="slidenum">
              <a:rPr lang="en-US" sz="1000">
                <a:solidFill>
                  <a:srgbClr val="000000"/>
                </a:solidFill>
                <a:latin typeface="Arial"/>
                <a:cs typeface="Arial" charset="0"/>
              </a:rPr>
              <a:pPr algn="r">
                <a:defRPr/>
              </a:pPr>
              <a:t>52</a:t>
            </a:fld>
            <a:endParaRPr lang="en-US" sz="10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58373" name="Footer Placeholder 5"/>
          <p:cNvSpPr txBox="1">
            <a:spLocks noGrp="1"/>
          </p:cNvSpPr>
          <p:nvPr/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000" dirty="0" smtClean="0">
                <a:solidFill>
                  <a:srgbClr val="000000"/>
                </a:solidFill>
              </a:rPr>
              <a:t>CS1010 (AY2011/2 Semester 1)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63575" y="1908175"/>
            <a:ext cx="6314741" cy="3495694"/>
            <a:chOff x="530943" y="1335553"/>
            <a:chExt cx="6315055" cy="3495754"/>
          </a:xfrm>
        </p:grpSpPr>
        <p:sp>
          <p:nvSpPr>
            <p:cNvPr id="9" name="TextBox 8"/>
            <p:cNvSpPr txBox="1"/>
            <p:nvPr/>
          </p:nvSpPr>
          <p:spPr>
            <a:xfrm>
              <a:off x="530943" y="1414929"/>
              <a:ext cx="6315055" cy="341637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#include &lt;stdio.h&gt;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#include &lt;stdlib.h&gt;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int main(void)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while (fscanf(infile, "%d", &amp;num) == 1</a:t>
              </a:r>
              <a:r>
                <a:rPr lang="pt-BR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  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("Value read: %d\n", </a:t>
              </a:r>
              <a:r>
                <a:rPr lang="en-US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num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; </a:t>
              </a:r>
              <a:endPara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if (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feof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. .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}</a:t>
              </a:r>
              <a:endPara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591795" y="1335553"/>
              <a:ext cx="2246425" cy="369894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 smtClean="0">
                  <a:solidFill>
                    <a:srgbClr val="000000"/>
                  </a:solidFill>
                </a:rPr>
                <a:t>use_feof.c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429250" y="2622550"/>
            <a:ext cx="3395663" cy="709613"/>
            <a:chOff x="5429480" y="2622689"/>
            <a:chExt cx="3395030" cy="710181"/>
          </a:xfrm>
        </p:grpSpPr>
        <p:sp>
          <p:nvSpPr>
            <p:cNvPr id="12" name="TextBox 11"/>
            <p:cNvSpPr txBox="1"/>
            <p:nvPr/>
          </p:nvSpPr>
          <p:spPr>
            <a:xfrm>
              <a:off x="5948496" y="2964275"/>
              <a:ext cx="2876014" cy="3685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10 20 </a:t>
              </a:r>
              <a:r>
                <a:rPr lang="en-US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30 what</a:t>
              </a:r>
              <a:endParaRPr lang="en-SG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5429480" y="2622689"/>
              <a:ext cx="2787798" cy="36962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00"/>
                  </a:solidFill>
                </a:rPr>
                <a:t>Input file </a:t>
              </a:r>
              <a:r>
                <a:rPr lang="en-US" dirty="0" smtClean="0">
                  <a:solidFill>
                    <a:srgbClr val="000000"/>
                  </a:solidFill>
                </a:rPr>
                <a:t>“data_feof2.in</a:t>
              </a:r>
              <a:r>
                <a:rPr lang="en-US" dirty="0">
                  <a:solidFill>
                    <a:srgbClr val="000000"/>
                  </a:solidFill>
                </a:rPr>
                <a:t>”</a:t>
              </a:r>
              <a:endParaRPr lang="en-SG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1081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688312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10. Passing Address of Structure to Functions (1/5)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172309"/>
            <a:ext cx="7834313" cy="49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Given this code, what’s the output?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53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53</a:t>
            </a:fld>
            <a:endParaRPr lang="en-SG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860913" y="1355673"/>
            <a:ext cx="7560408" cy="5175616"/>
            <a:chOff x="790833" y="983985"/>
            <a:chExt cx="7560763" cy="5174987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14704" y="983985"/>
              <a:ext cx="2236892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Week12_Demo6.c</a:t>
              </a:r>
              <a:endParaRPr lang="en-SG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140805" y="3291016"/>
            <a:ext cx="5616575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4061613" y="3853420"/>
            <a:ext cx="4572079" cy="1004279"/>
            <a:chOff x="4061613" y="3853420"/>
            <a:chExt cx="4572079" cy="100427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4634771" y="4416983"/>
              <a:ext cx="1687512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833458" y="4416983"/>
              <a:ext cx="49530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779608" y="4416983"/>
              <a:ext cx="31115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62"/>
            <p:cNvSpPr txBox="1">
              <a:spLocks noChangeArrowheads="1"/>
            </p:cNvSpPr>
            <p:nvPr/>
          </p:nvSpPr>
          <p:spPr bwMode="auto">
            <a:xfrm>
              <a:off x="4408696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42" name="TextBox 63"/>
            <p:cNvSpPr txBox="1">
              <a:spLocks noChangeArrowheads="1"/>
            </p:cNvSpPr>
            <p:nvPr/>
          </p:nvSpPr>
          <p:spPr bwMode="auto">
            <a:xfrm>
              <a:off x="6525313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43" name="TextBox 64"/>
            <p:cNvSpPr txBox="1">
              <a:spLocks noChangeArrowheads="1"/>
            </p:cNvSpPr>
            <p:nvPr/>
          </p:nvSpPr>
          <p:spPr bwMode="auto">
            <a:xfrm>
              <a:off x="7372514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44" name="TextBox 65"/>
            <p:cNvSpPr txBox="1">
              <a:spLocks noChangeArrowheads="1"/>
            </p:cNvSpPr>
            <p:nvPr/>
          </p:nvSpPr>
          <p:spPr bwMode="auto">
            <a:xfrm>
              <a:off x="4061613" y="3853420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</a:t>
              </a:r>
              <a:endParaRPr lang="en-SG" sz="1400" dirty="0"/>
            </a:p>
          </p:txBody>
        </p:sp>
        <p:sp>
          <p:nvSpPr>
            <p:cNvPr id="45" name="Rectangle 66"/>
            <p:cNvSpPr>
              <a:spLocks noChangeArrowheads="1"/>
            </p:cNvSpPr>
            <p:nvPr/>
          </p:nvSpPr>
          <p:spPr bwMode="auto">
            <a:xfrm>
              <a:off x="4302777" y="4116838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688312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10. Passing Address of Structure to Functions (2/5)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54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54</a:t>
            </a:fld>
            <a:endParaRPr lang="en-SG" dirty="0"/>
          </a:p>
        </p:txBody>
      </p:sp>
      <p:sp>
        <p:nvSpPr>
          <p:cNvPr id="23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779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(player1);</a:t>
            </a:r>
            <a:endParaRPr lang="en-SG" sz="1600" dirty="0">
              <a:latin typeface="Lucida Console" pitchFamily="49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061613" y="1588015"/>
            <a:ext cx="4572079" cy="1004279"/>
            <a:chOff x="4407602" y="1711582"/>
            <a:chExt cx="4572079" cy="1004279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980760" y="2275145"/>
              <a:ext cx="1687512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179447" y="2275145"/>
              <a:ext cx="49530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125597" y="2275145"/>
              <a:ext cx="31115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TextBox 62"/>
            <p:cNvSpPr txBox="1">
              <a:spLocks noChangeArrowheads="1"/>
            </p:cNvSpPr>
            <p:nvPr/>
          </p:nvSpPr>
          <p:spPr bwMode="auto">
            <a:xfrm>
              <a:off x="4754685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8" name="TextBox 63"/>
            <p:cNvSpPr txBox="1">
              <a:spLocks noChangeArrowheads="1"/>
            </p:cNvSpPr>
            <p:nvPr/>
          </p:nvSpPr>
          <p:spPr bwMode="auto">
            <a:xfrm>
              <a:off x="6871302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19" name="TextBox 64"/>
            <p:cNvSpPr txBox="1">
              <a:spLocks noChangeArrowheads="1"/>
            </p:cNvSpPr>
            <p:nvPr/>
          </p:nvSpPr>
          <p:spPr bwMode="auto">
            <a:xfrm>
              <a:off x="7718503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0" name="TextBox 65"/>
            <p:cNvSpPr txBox="1">
              <a:spLocks noChangeArrowheads="1"/>
            </p:cNvSpPr>
            <p:nvPr/>
          </p:nvSpPr>
          <p:spPr bwMode="auto">
            <a:xfrm>
              <a:off x="4407602" y="1711582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21" name="Rectangle 66"/>
            <p:cNvSpPr>
              <a:spLocks noChangeArrowheads="1"/>
            </p:cNvSpPr>
            <p:nvPr/>
          </p:nvSpPr>
          <p:spPr bwMode="auto">
            <a:xfrm>
              <a:off x="4648766" y="1975000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04487" y="2261287"/>
              <a:ext cx="1285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"</a:t>
              </a:r>
              <a:r>
                <a:rPr lang="en-US" sz="1600" dirty="0" err="1" smtClean="0">
                  <a:solidFill>
                    <a:srgbClr val="006600"/>
                  </a:solidFill>
                  <a:latin typeface="Lucida Console" pitchFamily="49" charset="0"/>
                </a:rPr>
                <a:t>Brusco</a:t>
              </a:r>
              <a:r>
                <a:rPr lang="en-US" sz="1600" dirty="0" smtClean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71039" y="2277762"/>
              <a:ext cx="551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23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81320" y="2273643"/>
              <a:ext cx="543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'M'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</p:grp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8" y="3351806"/>
            <a:ext cx="5249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player)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658498" y="4415481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25050" y="4431956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35331" y="4415481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9" name="Down Arrow 48"/>
          <p:cNvSpPr/>
          <p:nvPr/>
        </p:nvSpPr>
        <p:spPr bwMode="auto">
          <a:xfrm>
            <a:off x="6217906" y="3015049"/>
            <a:ext cx="259492" cy="531341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4261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(player.name, "Alexandra");</a:t>
            </a:r>
          </a:p>
          <a:p>
            <a:r>
              <a:rPr lang="en-US" sz="1600" dirty="0" err="1" smtClean="0">
                <a:latin typeface="Lucida Console" pitchFamily="49" charset="0"/>
              </a:rPr>
              <a:t>player.age</a:t>
            </a:r>
            <a:r>
              <a:rPr lang="en-US" sz="1600" dirty="0" smtClean="0">
                <a:latin typeface="Lucida Console" pitchFamily="49" charset="0"/>
              </a:rPr>
              <a:t>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50261" y="4407244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29169" y="4411363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6" grpId="0"/>
      <p:bldP spid="46" grpId="1"/>
      <p:bldP spid="47" grpId="0"/>
      <p:bldP spid="47" grpId="1"/>
      <p:bldP spid="48" grpId="0"/>
      <p:bldP spid="49" grpId="0" animBg="1"/>
      <p:bldP spid="51" grpId="0"/>
      <p:bldP spid="52" grpId="0"/>
      <p:bldP spid="5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1"/>
            <a:ext cx="8364538" cy="691978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10. Passing Address of Structure to Functions (3/5)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173892"/>
            <a:ext cx="7834313" cy="512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Like an ordinary variable (</a:t>
            </a:r>
            <a:r>
              <a:rPr lang="en-US" sz="2400" dirty="0" err="1"/>
              <a:t>eg</a:t>
            </a:r>
            <a:r>
              <a:rPr lang="en-US" sz="2400" dirty="0"/>
              <a:t>: of type </a:t>
            </a:r>
            <a:r>
              <a:rPr lang="en-US" sz="2400" dirty="0" err="1"/>
              <a:t>int</a:t>
            </a:r>
            <a:r>
              <a:rPr lang="en-US" sz="2400" dirty="0"/>
              <a:t>, char), when a structure variable is passed to a function, a </a:t>
            </a:r>
            <a:r>
              <a:rPr lang="en-US" sz="2400" u="sng" dirty="0">
                <a:solidFill>
                  <a:srgbClr val="0000FF"/>
                </a:solidFill>
              </a:rPr>
              <a:t>separate copy of it is made </a:t>
            </a:r>
            <a:r>
              <a:rPr lang="en-US" sz="2400" dirty="0"/>
              <a:t>in the called function. 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Hence, the original structure variable </a:t>
            </a:r>
            <a:r>
              <a:rPr lang="en-US" sz="2400" u="sng" dirty="0">
                <a:solidFill>
                  <a:srgbClr val="0000FF"/>
                </a:solidFill>
              </a:rPr>
              <a:t>will not be modified by the function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allow the function to modify the content of the original structure variable, you need to pass in the </a:t>
            </a:r>
            <a:r>
              <a:rPr lang="en-US" sz="2400" dirty="0">
                <a:solidFill>
                  <a:srgbClr val="0000FF"/>
                </a:solidFill>
              </a:rPr>
              <a:t>address (pointer) of the structure variable</a:t>
            </a:r>
            <a:r>
              <a:rPr lang="en-US" sz="2400" dirty="0"/>
              <a:t> to the function</a:t>
            </a:r>
            <a:r>
              <a:rPr lang="en-US" sz="2400" dirty="0" smtClean="0"/>
              <a:t>.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(Note that passing an array of structures to a function is a different matter. As the array name is a pointer, the function is able to modify the array elements.)</a:t>
            </a:r>
            <a:endParaRPr lang="en-US" sz="24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55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55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667265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10. Passing Address of Structure to Functions (4/5)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087395"/>
            <a:ext cx="7834313" cy="4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Need to pass address of the structure variable</a:t>
            </a:r>
            <a:endParaRPr lang="en-US" sz="20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31C569C2-6388-499B-A066-1E3ACD4F1172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56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56</a:t>
            </a:fld>
            <a:endParaRPr lang="en-SG" dirty="0"/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860913" y="1355673"/>
            <a:ext cx="7560408" cy="5175616"/>
            <a:chOff x="790833" y="983985"/>
            <a:chExt cx="7560763" cy="5174987"/>
          </a:xfrm>
        </p:grpSpPr>
        <p:sp>
          <p:nvSpPr>
            <p:cNvPr id="15" name="TextBox 14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(&amp;player1);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).age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14704" y="983985"/>
              <a:ext cx="2236892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Week12_Demo7.c</a:t>
              </a:r>
              <a:endParaRPr lang="en-SG" dirty="0"/>
            </a:p>
          </p:txBody>
        </p:sp>
      </p:grpSp>
      <p:sp>
        <p:nvSpPr>
          <p:cNvPr id="28" name="Rectangle 27"/>
          <p:cNvSpPr/>
          <p:nvPr/>
        </p:nvSpPr>
        <p:spPr bwMode="auto">
          <a:xfrm>
            <a:off x="3666064" y="2706131"/>
            <a:ext cx="1153072" cy="271847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066496" y="4077730"/>
            <a:ext cx="1519655" cy="271848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240917" y="4345461"/>
            <a:ext cx="1519655" cy="251253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342993" y="4572001"/>
            <a:ext cx="1519655" cy="288323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04985" y="3291016"/>
            <a:ext cx="5952396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Alexandra;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age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25;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4061613" y="1588015"/>
            <a:ext cx="4572079" cy="1004279"/>
            <a:chOff x="4061613" y="1588015"/>
            <a:chExt cx="4572079" cy="1004279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634771" y="2151578"/>
              <a:ext cx="1687512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833458" y="2151578"/>
              <a:ext cx="49530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779608" y="2151578"/>
              <a:ext cx="311150" cy="33337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TextBox 62"/>
            <p:cNvSpPr txBox="1">
              <a:spLocks noChangeArrowheads="1"/>
            </p:cNvSpPr>
            <p:nvPr/>
          </p:nvSpPr>
          <p:spPr bwMode="auto">
            <a:xfrm>
              <a:off x="4408696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name</a:t>
              </a:r>
              <a:endParaRPr lang="en-SG" sz="1400" dirty="0"/>
            </a:p>
          </p:txBody>
        </p:sp>
        <p:sp>
          <p:nvSpPr>
            <p:cNvPr id="18" name="TextBox 63"/>
            <p:cNvSpPr txBox="1">
              <a:spLocks noChangeArrowheads="1"/>
            </p:cNvSpPr>
            <p:nvPr/>
          </p:nvSpPr>
          <p:spPr bwMode="auto">
            <a:xfrm>
              <a:off x="6525313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19" name="TextBox 64"/>
            <p:cNvSpPr txBox="1">
              <a:spLocks noChangeArrowheads="1"/>
            </p:cNvSpPr>
            <p:nvPr/>
          </p:nvSpPr>
          <p:spPr bwMode="auto">
            <a:xfrm>
              <a:off x="7372514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0" name="TextBox 65"/>
            <p:cNvSpPr txBox="1">
              <a:spLocks noChangeArrowheads="1"/>
            </p:cNvSpPr>
            <p:nvPr/>
          </p:nvSpPr>
          <p:spPr bwMode="auto">
            <a:xfrm>
              <a:off x="4061613" y="1588015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21" name="Rectangle 66"/>
            <p:cNvSpPr>
              <a:spLocks noChangeArrowheads="1"/>
            </p:cNvSpPr>
            <p:nvPr/>
          </p:nvSpPr>
          <p:spPr bwMode="auto">
            <a:xfrm>
              <a:off x="4302777" y="1851433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688312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10. Passing Address of Structure to Functions (5/5)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CE90B110-C7B0-4AF5-9AF4-A6BD8AF61C67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57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dirty="0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57</a:t>
            </a:fld>
            <a:endParaRPr lang="en-SG" dirty="0"/>
          </a:p>
        </p:txBody>
      </p:sp>
      <p:sp>
        <p:nvSpPr>
          <p:cNvPr id="23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902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&amp;player1</a:t>
            </a:r>
            <a:r>
              <a:rPr lang="en-US" sz="1600" dirty="0" smtClean="0">
                <a:latin typeface="Lucida Console" pitchFamily="49" charset="0"/>
              </a:rPr>
              <a:t>);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7" y="3351806"/>
            <a:ext cx="6040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*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player_ptr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658498" y="2141839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25050" y="2158314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35331" y="2141839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1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54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).name, "Alexandra");</a:t>
            </a:r>
          </a:p>
          <a:p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).age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62618" y="2145957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29169" y="2150077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031550" y="4108569"/>
            <a:ext cx="1518428" cy="685853"/>
            <a:chOff x="6031550" y="4108569"/>
            <a:chExt cx="1518428" cy="685853"/>
          </a:xfrm>
        </p:grpSpPr>
        <p:sp>
          <p:nvSpPr>
            <p:cNvPr id="50" name="Rectangle 49"/>
            <p:cNvSpPr/>
            <p:nvPr/>
          </p:nvSpPr>
          <p:spPr bwMode="auto">
            <a:xfrm>
              <a:off x="6672649" y="4399005"/>
              <a:ext cx="877329" cy="395417"/>
            </a:xfrm>
            <a:prstGeom prst="rect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TextBox 62"/>
            <p:cNvSpPr txBox="1">
              <a:spLocks noChangeArrowheads="1"/>
            </p:cNvSpPr>
            <p:nvPr/>
          </p:nvSpPr>
          <p:spPr bwMode="auto">
            <a:xfrm>
              <a:off x="6031550" y="4108569"/>
              <a:ext cx="108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err="1" smtClean="0"/>
                <a:t>player_ptr</a:t>
              </a:r>
              <a:endParaRPr lang="en-SG" sz="1400" dirty="0"/>
            </a:p>
          </p:txBody>
        </p:sp>
      </p:grpSp>
      <p:cxnSp>
        <p:nvCxnSpPr>
          <p:cNvPr id="57" name="Straight Arrow Connector 56"/>
          <p:cNvCxnSpPr/>
          <p:nvPr/>
        </p:nvCxnSpPr>
        <p:spPr bwMode="auto">
          <a:xfrm flipH="1" flipV="1">
            <a:off x="6820930" y="2743200"/>
            <a:ext cx="383059" cy="1828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6" grpId="0"/>
      <p:bldP spid="46" grpId="1"/>
      <p:bldP spid="47" grpId="0"/>
      <p:bldP spid="47" grpId="1"/>
      <p:bldP spid="48" grpId="0"/>
      <p:bldP spid="51" grpId="0"/>
      <p:bldP spid="52" grpId="0"/>
      <p:bldP spid="5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778042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11. The Arrow Operator (</a:t>
            </a:r>
            <a:r>
              <a:rPr lang="en-GB" sz="4000" b="1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-&gt;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) (1/2)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A86ACEED-E99E-4965-BF70-22E2F32ABD3C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58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81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Expressions like 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2400" dirty="0" err="1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player_p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).name</a:t>
            </a:r>
            <a:r>
              <a:rPr lang="en-US" sz="240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dirty="0"/>
              <a:t>appear very often. Hence an alternative “shortcut” syntax is created for it.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arrow operator (</a:t>
            </a:r>
            <a:r>
              <a:rPr lang="en-US" sz="2400" dirty="0">
                <a:solidFill>
                  <a:srgbClr val="0000FF"/>
                </a:solidFill>
                <a:latin typeface="Calibri" pitchFamily="34" charset="0"/>
              </a:rPr>
              <a:t>-&gt;</a:t>
            </a:r>
            <a:r>
              <a:rPr lang="en-US" sz="2400" dirty="0"/>
              <a:t>)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682625" y="3211346"/>
            <a:ext cx="7961313" cy="463550"/>
            <a:chOff x="682174" y="3981904"/>
            <a:chExt cx="7961083" cy="463097"/>
          </a:xfrm>
        </p:grpSpPr>
        <p:sp>
          <p:nvSpPr>
            <p:cNvPr id="30731" name="Rectangle 8"/>
            <p:cNvSpPr>
              <a:spLocks noChangeArrowheads="1"/>
            </p:cNvSpPr>
            <p:nvPr/>
          </p:nvSpPr>
          <p:spPr bwMode="auto">
            <a:xfrm>
              <a:off x="682174" y="3981904"/>
              <a:ext cx="29909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name</a:t>
              </a:r>
            </a:p>
          </p:txBody>
        </p:sp>
        <p:sp>
          <p:nvSpPr>
            <p:cNvPr id="30732" name="Rectangle 8"/>
            <p:cNvSpPr>
              <a:spLocks noChangeArrowheads="1"/>
            </p:cNvSpPr>
            <p:nvPr/>
          </p:nvSpPr>
          <p:spPr bwMode="auto">
            <a:xfrm>
              <a:off x="5812826" y="3981904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&gt;name</a:t>
              </a:r>
            </a:p>
          </p:txBody>
        </p:sp>
        <p:sp>
          <p:nvSpPr>
            <p:cNvPr id="30733" name="TextBox 41"/>
            <p:cNvSpPr txBox="1">
              <a:spLocks noChangeArrowheads="1"/>
            </p:cNvSpPr>
            <p:nvPr/>
          </p:nvSpPr>
          <p:spPr bwMode="auto">
            <a:xfrm>
              <a:off x="3646714" y="4028786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/>
                <a:t>is equivalent to</a:t>
              </a:r>
              <a:endParaRPr lang="en-SG" i="1"/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682625" y="3894889"/>
            <a:ext cx="7961313" cy="461963"/>
            <a:chOff x="682174" y="4729390"/>
            <a:chExt cx="7961083" cy="463097"/>
          </a:xfrm>
        </p:grpSpPr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682174" y="4729390"/>
              <a:ext cx="3023014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age</a:t>
              </a:r>
            </a:p>
          </p:txBody>
        </p:sp>
        <p:sp>
          <p:nvSpPr>
            <p:cNvPr id="30729" name="Rectangle 8"/>
            <p:cNvSpPr>
              <a:spLocks noChangeArrowheads="1"/>
            </p:cNvSpPr>
            <p:nvPr/>
          </p:nvSpPr>
          <p:spPr bwMode="auto">
            <a:xfrm>
              <a:off x="5812826" y="4729390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&gt;age</a:t>
              </a:r>
            </a:p>
          </p:txBody>
        </p:sp>
        <p:sp>
          <p:nvSpPr>
            <p:cNvPr id="30730" name="TextBox 45"/>
            <p:cNvSpPr txBox="1">
              <a:spLocks noChangeArrowheads="1"/>
            </p:cNvSpPr>
            <p:nvPr/>
          </p:nvSpPr>
          <p:spPr bwMode="auto">
            <a:xfrm>
              <a:off x="3646714" y="4776272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/>
                <a:t>is equivalent to</a:t>
              </a:r>
              <a:endParaRPr lang="en-SG" i="1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58</a:t>
            </a:fld>
            <a:endParaRPr lang="en-SG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33425" y="4716379"/>
            <a:ext cx="7834313" cy="1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Can we write *</a:t>
            </a:r>
            <a:r>
              <a:rPr lang="en-US" sz="2400" dirty="0" err="1" smtClean="0"/>
              <a:t>player_ptr.name</a:t>
            </a:r>
            <a:r>
              <a:rPr lang="en-US" sz="2400" dirty="0" smtClean="0"/>
              <a:t> instead of (*</a:t>
            </a:r>
            <a:r>
              <a:rPr lang="en-US" sz="2400" dirty="0" err="1" smtClean="0"/>
              <a:t>player_ptr</a:t>
            </a:r>
            <a:r>
              <a:rPr lang="en-US" sz="2400" dirty="0" smtClean="0"/>
              <a:t>).name? 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No, because </a:t>
            </a:r>
            <a:r>
              <a:rPr lang="en-US" sz="2400" dirty="0" smtClean="0">
                <a:solidFill>
                  <a:srgbClr val="C00000"/>
                </a:solidFill>
              </a:rPr>
              <a:t>. </a:t>
            </a:r>
            <a:r>
              <a:rPr lang="en-US" sz="2400" dirty="0" smtClean="0"/>
              <a:t>(dot) has higher precedence than </a:t>
            </a:r>
            <a:r>
              <a:rPr lang="en-US" sz="2400" dirty="0" smtClean="0">
                <a:solidFill>
                  <a:srgbClr val="C00000"/>
                </a:solidFill>
              </a:rPr>
              <a:t>*</a:t>
            </a:r>
            <a:r>
              <a:rPr lang="en-US" sz="2400" dirty="0" smtClean="0"/>
              <a:t>, so *</a:t>
            </a:r>
            <a:r>
              <a:rPr lang="en-US" sz="2400" dirty="0" err="1" smtClean="0"/>
              <a:t>player_ptr.name</a:t>
            </a:r>
            <a:r>
              <a:rPr lang="en-US" sz="2400" dirty="0" smtClean="0"/>
              <a:t> means *(player_ptr.name)!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778042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11. The Arrow Operator (</a:t>
            </a:r>
            <a:r>
              <a:rPr lang="en-GB" sz="4000" b="1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-&gt;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) (2/2)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A86ACEED-E99E-4965-BF70-22E2F32ABD3C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59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33425" y="1259306"/>
            <a:ext cx="7834313" cy="846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Function </a:t>
            </a:r>
            <a:r>
              <a:rPr lang="en-US" sz="2000" dirty="0" err="1" smtClean="0">
                <a:solidFill>
                  <a:srgbClr val="0000FF"/>
                </a:solidFill>
              </a:rPr>
              <a:t>change_name_and_age</a:t>
            </a:r>
            <a:r>
              <a:rPr lang="en-US" sz="2000" dirty="0" smtClean="0">
                <a:solidFill>
                  <a:srgbClr val="0000FF"/>
                </a:solidFill>
              </a:rPr>
              <a:t>() </a:t>
            </a:r>
            <a:r>
              <a:rPr lang="en-US" sz="2000" dirty="0" smtClean="0"/>
              <a:t>in</a:t>
            </a:r>
            <a:r>
              <a:rPr lang="en-US" sz="2000" dirty="0" smtClean="0">
                <a:solidFill>
                  <a:srgbClr val="0000FF"/>
                </a:solidFill>
              </a:rPr>
              <a:t> Week12_Demo7.c</a:t>
            </a:r>
            <a:r>
              <a:rPr lang="en-US" sz="2000" dirty="0" smtClean="0"/>
              <a:t> modified to use the </a:t>
            </a:r>
            <a:r>
              <a:rPr lang="en-US" sz="2000" dirty="0" smtClean="0">
                <a:solidFill>
                  <a:srgbClr val="0000FF"/>
                </a:solidFill>
              </a:rPr>
              <a:t>-&gt;</a:t>
            </a:r>
            <a:r>
              <a:rPr lang="en-US" sz="2000" dirty="0" smtClean="0"/>
              <a:t> operator.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59</a:t>
            </a:fld>
            <a:endParaRPr lang="en-SG" dirty="0"/>
          </a:p>
        </p:txBody>
      </p: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860913" y="2283926"/>
            <a:ext cx="7546552" cy="1756492"/>
            <a:chOff x="790833" y="873162"/>
            <a:chExt cx="7546907" cy="1756279"/>
          </a:xfrm>
        </p:grpSpPr>
        <p:sp>
          <p:nvSpPr>
            <p:cNvPr id="17" name="TextBox 16"/>
            <p:cNvSpPr txBox="1"/>
            <p:nvPr/>
          </p:nvSpPr>
          <p:spPr>
            <a:xfrm>
              <a:off x="790833" y="1152292"/>
              <a:ext cx="7258192" cy="147714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-&gt;name,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-&gt;age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0848" y="873162"/>
              <a:ext cx="2236892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Week12_Demo8.c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2. Organizing Data (1/3)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Write a program to compute the volume of 2 boxes.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685800" y="4467225"/>
            <a:ext cx="7772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A3C536F7-65FC-48D9-B337-9B7732F8F806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6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03363" y="2005013"/>
            <a:ext cx="5897562" cy="66675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length1, width1, height1;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1st box</a:t>
            </a:r>
          </a:p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length2, width2, height2;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2nd box</a:t>
            </a:r>
          </a:p>
          <a:p>
            <a:pPr marL="342900" indent="-342900"/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3732213"/>
            <a:ext cx="806450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More logical to organize related data as a “box” </a:t>
            </a:r>
            <a:r>
              <a:rPr lang="en-US" sz="2400" i="1" dirty="0"/>
              <a:t>group</a:t>
            </a:r>
            <a:r>
              <a:rPr lang="en-US" sz="2400" dirty="0"/>
              <a:t>, with length, width and height as its components (members). Then declare two variables </a:t>
            </a:r>
            <a:r>
              <a:rPr lang="en-US" sz="2400" dirty="0">
                <a:solidFill>
                  <a:srgbClr val="0000FF"/>
                </a:solidFill>
              </a:rPr>
              <a:t>box1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box2</a:t>
            </a:r>
            <a:r>
              <a:rPr lang="en-US" sz="2400" dirty="0"/>
              <a:t> of such a </a:t>
            </a:r>
            <a:r>
              <a:rPr lang="en-US" sz="2400" i="1" dirty="0"/>
              <a:t>group</a:t>
            </a:r>
            <a:r>
              <a:rPr lang="en-US" sz="2400" dirty="0"/>
              <a:t>.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162050" y="2865438"/>
            <a:ext cx="2635250" cy="593725"/>
            <a:chOff x="1161536" y="3002692"/>
            <a:chExt cx="2636108" cy="59312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01778" y="3262779"/>
              <a:ext cx="493873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254542" y="3262779"/>
              <a:ext cx="493874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9254" name="TextBox 12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length1</a:t>
              </a:r>
              <a:endParaRPr lang="en-SG" sz="1400"/>
            </a:p>
          </p:txBody>
        </p:sp>
        <p:sp>
          <p:nvSpPr>
            <p:cNvPr id="9255" name="TextBox 13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width1</a:t>
              </a:r>
              <a:endParaRPr lang="en-SG" sz="1400"/>
            </a:p>
          </p:txBody>
        </p:sp>
        <p:sp>
          <p:nvSpPr>
            <p:cNvPr id="9256" name="TextBox 14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height1</a:t>
              </a:r>
              <a:endParaRPr lang="en-SG" sz="1400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341813" y="2865438"/>
            <a:ext cx="2635250" cy="593725"/>
            <a:chOff x="1161536" y="3002692"/>
            <a:chExt cx="2636108" cy="593125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401777" y="3262779"/>
              <a:ext cx="493874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254542" y="3262779"/>
              <a:ext cx="493873" cy="333038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9248" name="TextBox 27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length2</a:t>
              </a:r>
              <a:endParaRPr lang="en-SG" sz="1400"/>
            </a:p>
          </p:txBody>
        </p:sp>
        <p:sp>
          <p:nvSpPr>
            <p:cNvPr id="9249" name="TextBox 28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width2</a:t>
              </a:r>
              <a:endParaRPr lang="en-SG" sz="1400"/>
            </a:p>
          </p:txBody>
        </p:sp>
        <p:sp>
          <p:nvSpPr>
            <p:cNvPr id="9250" name="TextBox 29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height2</a:t>
              </a:r>
              <a:endParaRPr lang="en-SG" sz="1400"/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050925" y="5197475"/>
            <a:ext cx="3249613" cy="1004888"/>
            <a:chOff x="1050323" y="4790303"/>
            <a:chExt cx="3249828" cy="100501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677619" y="5353938"/>
              <a:ext cx="493745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30162" y="5353938"/>
              <a:ext cx="493746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9240" name="TextBox 2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9241" name="TextBox 2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9242" name="TextBox 2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9243" name="TextBox 41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box1</a:t>
              </a:r>
              <a:endParaRPr lang="en-SG" sz="1400"/>
            </a:p>
          </p:txBody>
        </p:sp>
        <p:sp>
          <p:nvSpPr>
            <p:cNvPr id="9244" name="Rectangle 4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4922838" y="5197475"/>
            <a:ext cx="3249612" cy="1004888"/>
            <a:chOff x="1050323" y="4790303"/>
            <a:chExt cx="3249828" cy="1005016"/>
          </a:xfrm>
        </p:grpSpPr>
        <p:sp>
          <p:nvSpPr>
            <p:cNvPr id="48" name="Rectangle 47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677618" y="5353938"/>
              <a:ext cx="493746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530163" y="5353938"/>
              <a:ext cx="493745" cy="335005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9232" name="TextBox 5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9233" name="TextBox 5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9234" name="TextBox 5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9235" name="TextBox 53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box2</a:t>
              </a:r>
              <a:endParaRPr lang="en-SG" sz="1400"/>
            </a:p>
          </p:txBody>
        </p:sp>
        <p:sp>
          <p:nvSpPr>
            <p:cNvPr id="9236" name="Rectangle 5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831273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12. Returning Structure from Functions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8757E99B-8001-4BC5-AA15-BEE3240DEE25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60</a:t>
            </a:fld>
            <a:endParaRPr lang="en-US" sz="1000" dirty="0">
              <a:latin typeface="+mj-lt"/>
              <a:cs typeface="Arial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33425" y="1413164"/>
            <a:ext cx="7834313" cy="15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 function can return a structure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Example: Define a function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 that returns a structure of type </a:t>
            </a:r>
            <a:r>
              <a:rPr lang="en-US" sz="2400" dirty="0" err="1"/>
              <a:t>player_t</a:t>
            </a:r>
            <a:r>
              <a:rPr lang="en-US" sz="2400" dirty="0"/>
              <a:t>: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893888" y="2889395"/>
            <a:ext cx="5421312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</a:t>
            </a:r>
            <a:r>
              <a:rPr lang="en-US" sz="2000" b="1" dirty="0" smtClean="0">
                <a:latin typeface="Courier New" pitchFamily="49" charset="0"/>
              </a:rPr>
              <a:t>) { 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	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} 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741363" y="4349895"/>
            <a:ext cx="78343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call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: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893888" y="4884882"/>
            <a:ext cx="5421313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player3;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player3 =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60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build="p" bldLvl="2"/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364538" cy="77585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12. Demo #9: Returning Structure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>
                <a:latin typeface="+mj-lt"/>
                <a:cs typeface="Arial" charset="0"/>
              </a:rPr>
              <a:t>Week12 - </a:t>
            </a:r>
            <a:fld id="{0A15EE8F-1453-40CE-98D9-3C4C9589EFA1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61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9775" y="1243013"/>
            <a:ext cx="8010686" cy="4738885"/>
            <a:chOff x="624114" y="1112923"/>
            <a:chExt cx="8009480" cy="4737615"/>
          </a:xfrm>
        </p:grpSpPr>
        <p:sp>
          <p:nvSpPr>
            <p:cNvPr id="13" name="TextBox 12"/>
            <p:cNvSpPr txBox="1"/>
            <p:nvPr/>
          </p:nvSpPr>
          <p:spPr>
            <a:xfrm>
              <a:off x="624114" y="1235127"/>
              <a:ext cx="8009480" cy="4615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main(void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player1, player2;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1's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player1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2's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player2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. . .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read in particulars of a player and return structure to caller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name, age and gender: 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 %c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 player.name,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7314" y="1112923"/>
              <a:ext cx="2236450" cy="3697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Week12_Demo9.c</a:t>
              </a:r>
              <a:endParaRPr lang="en-SG" dirty="0"/>
            </a:p>
          </p:txBody>
        </p:sp>
      </p:grpSp>
      <p:sp>
        <p:nvSpPr>
          <p:cNvPr id="18" name="Line Callout 2 (Border and Accent Bar) 17"/>
          <p:cNvSpPr/>
          <p:nvPr/>
        </p:nvSpPr>
        <p:spPr bwMode="auto">
          <a:xfrm>
            <a:off x="4370889" y="4142593"/>
            <a:ext cx="2414588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59152"/>
              <a:gd name="adj6" fmla="val -45278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player temporarily stores the user’s inputs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9" name="Line Callout 2 (Border and Accent Bar) 18"/>
          <p:cNvSpPr/>
          <p:nvPr/>
        </p:nvSpPr>
        <p:spPr bwMode="auto">
          <a:xfrm>
            <a:off x="3645101" y="5618766"/>
            <a:ext cx="2414588" cy="38100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player is returned here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20" name="Line Callout 2 (Border and Accent Bar) 19"/>
          <p:cNvSpPr/>
          <p:nvPr/>
        </p:nvSpPr>
        <p:spPr bwMode="auto">
          <a:xfrm>
            <a:off x="6390733" y="2564858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returned structure is copied to player1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61</a:t>
            </a:fld>
            <a:endParaRPr lang="en-SG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369700" y="2301017"/>
            <a:ext cx="1646716" cy="268563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9700" y="2765933"/>
            <a:ext cx="1646716" cy="268563"/>
          </a:xfrm>
          <a:prstGeom prst="rect">
            <a:avLst/>
          </a:prstGeom>
          <a:solidFill>
            <a:srgbClr val="9966FF">
              <a:alpha val="12941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12" grpId="0" animBg="1"/>
      <p:bldP spid="1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05251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13. Ex #2 (take-home): Health Screen (1/2)</a:t>
            </a:r>
          </a:p>
        </p:txBody>
      </p:sp>
      <p:sp>
        <p:nvSpPr>
          <p:cNvPr id="6246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90309" y="1404595"/>
            <a:ext cx="8172691" cy="503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Write a program </a:t>
            </a:r>
            <a:r>
              <a:rPr lang="en-US" sz="2400" dirty="0" smtClean="0">
                <a:solidFill>
                  <a:srgbClr val="0000FF"/>
                </a:solidFill>
              </a:rPr>
              <a:t>Week12_Health_Screen.c</a:t>
            </a:r>
            <a:r>
              <a:rPr lang="en-US" sz="2400" dirty="0" smtClean="0"/>
              <a:t> to read in a list of health screen readings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Each input line represents a reading consisting of 2 numbers: a float value indicating the health score, and an </a:t>
            </a:r>
            <a:r>
              <a:rPr lang="en-US" sz="2000" dirty="0" err="1" smtClean="0"/>
              <a:t>int</a:t>
            </a:r>
            <a:r>
              <a:rPr lang="en-US" sz="2000" dirty="0" smtClean="0"/>
              <a:t> value indicating the number of people with that score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You may assume that there are at most 50 readings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The input should end with the reading 0 0, or when 50 readings have been read.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As the readings are gathered from various clinics, there might be duplicate scores in the input. You are to determine how many unique scores there are.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skeleton program </a:t>
            </a:r>
            <a:r>
              <a:rPr lang="en-US" sz="2400" dirty="0" smtClean="0">
                <a:solidFill>
                  <a:srgbClr val="0000FF"/>
                </a:solidFill>
              </a:rPr>
              <a:t>Week12_Health_Screen.c</a:t>
            </a:r>
            <a:r>
              <a:rPr lang="en-US" sz="2400" dirty="0" smtClean="0"/>
              <a:t> is given.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This exercise is mounted on </a:t>
            </a:r>
            <a:r>
              <a:rPr lang="en-US" sz="2400" dirty="0" err="1" smtClean="0"/>
              <a:t>CodeCrunch</a:t>
            </a:r>
            <a:r>
              <a:rPr lang="en-US" sz="2400" dirty="0" smtClean="0"/>
              <a:t>.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62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05251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13. Ex #2 (take-home): Health Screen (2/2)</a:t>
            </a:r>
          </a:p>
        </p:txBody>
      </p:sp>
      <p:sp>
        <p:nvSpPr>
          <p:cNvPr id="6246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2000" y="1404595"/>
            <a:ext cx="8001000" cy="64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sample run is shown below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79145" y="1875680"/>
            <a:ext cx="5484812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score and frequency (end with 0 0):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5.2135 3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0.87 2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8.123 6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7.6 3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0.111 5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 of unique readings = 7</a:t>
            </a:r>
            <a:endParaRPr lang="en-SG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62000" y="5374615"/>
            <a:ext cx="8001000" cy="8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Possible extension: Which is the score that has the highest combined frequency? (Do this on your own.)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63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052513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Summary for Today</a:t>
            </a:r>
            <a:endParaRPr lang="en-GB" sz="480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62467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2000" y="1493135"/>
            <a:ext cx="8001000" cy="467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C00000"/>
                </a:solidFill>
              </a:rPr>
              <a:t>In today’s lecture we learnt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00FF"/>
                </a:solidFill>
              </a:rPr>
              <a:t>Structures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aggregate data in structures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pass structures to functions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return structures in functions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declare arrays of structures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00FF"/>
                </a:solidFill>
              </a:rPr>
              <a:t>File processing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open text file for reading or writing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read input from text file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How to write output into text file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64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81597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Announcements</a:t>
            </a:r>
          </a:p>
        </p:txBody>
      </p:sp>
      <p:sp>
        <p:nvSpPr>
          <p:cNvPr id="63491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b="1" baseline="30000">
              <a:solidFill>
                <a:srgbClr val="800000"/>
              </a:solidFill>
            </a:endParaRP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761999" y="1447800"/>
            <a:ext cx="786113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Revise</a:t>
            </a:r>
            <a:endParaRPr lang="en-US" sz="2800" dirty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/>
              <a:t>Structures: Chapter 8, Lessons 8.1 – 8.5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/>
              <a:t>File Processing: Chapter 3, Lessons 3.3 – 3.4</a:t>
            </a:r>
            <a:endParaRPr lang="en-US" sz="2000" dirty="0">
              <a:solidFill>
                <a:srgbClr val="C00000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Next week’s lecture: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Wednesday, 14 November, 4-6pm, </a:t>
            </a:r>
            <a:r>
              <a:rPr lang="en-US" sz="2000" dirty="0" err="1" smtClean="0"/>
              <a:t>ICube</a:t>
            </a:r>
            <a:r>
              <a:rPr lang="en-US" sz="2000" dirty="0" smtClean="0"/>
              <a:t> Auditorium</a:t>
            </a: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0000FF"/>
                </a:solidFill>
              </a:rPr>
              <a:t>Watch out IVLE for announcements</a:t>
            </a:r>
            <a:endParaRPr lang="en-US" sz="2000" dirty="0" smtClean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000" dirty="0"/>
          </a:p>
        </p:txBody>
      </p:sp>
      <p:sp>
        <p:nvSpPr>
          <p:cNvPr id="63493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smtClean="0"/>
              <a:t>CS1010 (AY2012/3 Semester 1)</a:t>
            </a:r>
            <a:endParaRPr lang="en-US" dirty="0" smtClean="0"/>
          </a:p>
        </p:txBody>
      </p:sp>
      <p:pic>
        <p:nvPicPr>
          <p:cNvPr id="63495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2350" y="4608513"/>
            <a:ext cx="154146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65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rgbClr val="9933FF"/>
                </a:solidFill>
                <a:latin typeface="Garamond" pitchFamily="18" charset="0"/>
              </a:rPr>
              <a:t>End of File</a:t>
            </a:r>
            <a:endParaRPr lang="en-GB" b="1" smtClean="0">
              <a:solidFill>
                <a:srgbClr val="993366"/>
              </a:solidFill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2. Organizing Data (2/4)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members of a </a:t>
            </a:r>
            <a:r>
              <a:rPr lang="en-US" sz="2400" i="1" dirty="0"/>
              <a:t>group</a:t>
            </a:r>
            <a:r>
              <a:rPr lang="en-US" sz="2400" dirty="0"/>
              <a:t> may be </a:t>
            </a:r>
            <a:r>
              <a:rPr lang="en-US" sz="2400" dirty="0">
                <a:solidFill>
                  <a:srgbClr val="0000FF"/>
                </a:solidFill>
              </a:rPr>
              <a:t>heterogeneous </a:t>
            </a:r>
            <a:r>
              <a:rPr lang="en-US" sz="2400" dirty="0"/>
              <a:t>(of different types) (as opposed to an array whose elements must be homogeneous)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Examples: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DB77D11B-453B-4C41-9753-8A7290A66D74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7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1901825" y="2930525"/>
            <a:ext cx="6030913" cy="1385888"/>
            <a:chOff x="1901651" y="2525486"/>
            <a:chExt cx="6030685" cy="1386301"/>
          </a:xfrm>
        </p:grpSpPr>
        <p:sp>
          <p:nvSpPr>
            <p:cNvPr id="43" name="Rectangle 42"/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0264" name="TextBox 46"/>
            <p:cNvSpPr txBox="1">
              <a:spLocks noChangeArrowheads="1"/>
            </p:cNvSpPr>
            <p:nvPr/>
          </p:nvSpPr>
          <p:spPr bwMode="auto">
            <a:xfrm>
              <a:off x="3583486" y="2830286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code</a:t>
              </a:r>
              <a:endParaRPr lang="en-SG" sz="1400" dirty="0"/>
            </a:p>
          </p:txBody>
        </p:sp>
        <p:sp>
          <p:nvSpPr>
            <p:cNvPr id="10265" name="TextBox 55"/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enrolment</a:t>
              </a:r>
              <a:endParaRPr lang="en-SG" sz="1400" dirty="0"/>
            </a:p>
          </p:txBody>
        </p:sp>
        <p:sp>
          <p:nvSpPr>
            <p:cNvPr id="10266" name="TextBox 57"/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module</a:t>
              </a:r>
              <a:endParaRPr lang="en-SG" sz="1400" dirty="0"/>
            </a:p>
          </p:txBody>
        </p:sp>
        <p:sp>
          <p:nvSpPr>
            <p:cNvPr id="10267" name="Rectangle 58"/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10268" name="Straight Arrow Connector 68"/>
            <p:cNvCxnSpPr>
              <a:cxnSpLocks noChangeShapeType="1"/>
              <a:stCxn id="10269" idx="3"/>
            </p:cNvCxnSpPr>
            <p:nvPr/>
          </p:nvCxnSpPr>
          <p:spPr bwMode="auto">
            <a:xfrm flipV="1">
              <a:off x="3439050" y="3376248"/>
              <a:ext cx="894303" cy="3816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10269" name="TextBox 69"/>
            <p:cNvSpPr txBox="1">
              <a:spLocks noChangeArrowheads="1"/>
            </p:cNvSpPr>
            <p:nvPr/>
          </p:nvSpPr>
          <p:spPr bwMode="auto">
            <a:xfrm>
              <a:off x="1901651" y="3604010"/>
              <a:ext cx="15373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string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10270" name="Straight Arrow Connector 71"/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10271" name="TextBox 73"/>
            <p:cNvSpPr txBox="1">
              <a:spLocks noChangeArrowheads="1"/>
            </p:cNvSpPr>
            <p:nvPr/>
          </p:nvSpPr>
          <p:spPr bwMode="auto">
            <a:xfrm>
              <a:off x="6152103" y="3604010"/>
              <a:ext cx="178023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579563" y="4578350"/>
            <a:ext cx="6916737" cy="1389063"/>
            <a:chOff x="1579563" y="4578435"/>
            <a:chExt cx="6916737" cy="1388591"/>
          </a:xfrm>
        </p:grpSpPr>
        <p:sp>
          <p:nvSpPr>
            <p:cNvPr id="10248" name="TextBox 79"/>
            <p:cNvSpPr txBox="1">
              <a:spLocks noChangeArrowheads="1"/>
            </p:cNvSpPr>
            <p:nvPr/>
          </p:nvSpPr>
          <p:spPr bwMode="auto">
            <a:xfrm>
              <a:off x="4754563" y="5660639"/>
              <a:ext cx="1779587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0252" name="TextBox 62"/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0253" name="TextBox 63"/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10254" name="TextBox 64"/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10255" name="TextBox 65"/>
            <p:cNvSpPr txBox="1">
              <a:spLocks noChangeArrowheads="1"/>
            </p:cNvSpPr>
            <p:nvPr/>
          </p:nvSpPr>
          <p:spPr bwMode="auto">
            <a:xfrm>
              <a:off x="2492305" y="4578435"/>
              <a:ext cx="803882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</a:t>
              </a:r>
              <a:endParaRPr lang="en-SG" sz="1400"/>
            </a:p>
          </p:txBody>
        </p:sp>
        <p:sp>
          <p:nvSpPr>
            <p:cNvPr id="10256" name="Rectangle 66"/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10257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10258" name="TextBox 77"/>
            <p:cNvSpPr txBox="1">
              <a:spLocks noChangeArrowheads="1"/>
            </p:cNvSpPr>
            <p:nvPr/>
          </p:nvSpPr>
          <p:spPr bwMode="auto">
            <a:xfrm>
              <a:off x="1579563" y="5645763"/>
              <a:ext cx="153742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string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10259" name="Straight Arrow Connector 78"/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10260" name="TextBox 84"/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10261" name="Straight Arrow Connector 85"/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7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2. Organizing Data (3/4)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 </a:t>
            </a:r>
            <a:r>
              <a:rPr lang="en-US" sz="2400" i="1" dirty="0"/>
              <a:t>group </a:t>
            </a:r>
            <a:r>
              <a:rPr lang="en-US" sz="2400" dirty="0"/>
              <a:t>can be a member of another </a:t>
            </a:r>
            <a:r>
              <a:rPr lang="en-US" sz="2400" i="1" dirty="0"/>
              <a:t>group</a:t>
            </a:r>
            <a:r>
              <a:rPr lang="en-US" sz="2400" dirty="0"/>
              <a:t>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Example: person’s birthday is of “date” group</a:t>
            </a:r>
            <a:endParaRPr lang="en-US" sz="2400" dirty="0"/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4D169F0E-E877-4F11-9D5F-C8B34C303E38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8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995613" y="2547938"/>
            <a:ext cx="3171825" cy="966787"/>
            <a:chOff x="2994829" y="2547466"/>
            <a:chExt cx="3172886" cy="967645"/>
          </a:xfrm>
        </p:grpSpPr>
        <p:sp>
          <p:nvSpPr>
            <p:cNvPr id="44" name="Rectangle 43"/>
            <p:cNvSpPr/>
            <p:nvPr/>
          </p:nvSpPr>
          <p:spPr bwMode="auto">
            <a:xfrm>
              <a:off x="5443573" y="3087695"/>
              <a:ext cx="495466" cy="333671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1287" name="TextBox 46"/>
            <p:cNvSpPr txBox="1">
              <a:spLocks noChangeArrowheads="1"/>
            </p:cNvSpPr>
            <p:nvPr/>
          </p:nvSpPr>
          <p:spPr bwMode="auto">
            <a:xfrm>
              <a:off x="3571368" y="2815105"/>
              <a:ext cx="494006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day</a:t>
              </a:r>
              <a:endParaRPr lang="en-SG" sz="1400"/>
            </a:p>
          </p:txBody>
        </p:sp>
        <p:sp>
          <p:nvSpPr>
            <p:cNvPr id="11288" name="TextBox 55"/>
            <p:cNvSpPr txBox="1">
              <a:spLocks noChangeArrowheads="1"/>
            </p:cNvSpPr>
            <p:nvPr/>
          </p:nvSpPr>
          <p:spPr bwMode="auto">
            <a:xfrm>
              <a:off x="5308873" y="2815105"/>
              <a:ext cx="597658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year</a:t>
              </a:r>
              <a:endParaRPr lang="en-SG" sz="1400"/>
            </a:p>
          </p:txBody>
        </p:sp>
        <p:sp>
          <p:nvSpPr>
            <p:cNvPr id="11289" name="TextBox 57"/>
            <p:cNvSpPr txBox="1">
              <a:spLocks noChangeArrowheads="1"/>
            </p:cNvSpPr>
            <p:nvPr/>
          </p:nvSpPr>
          <p:spPr bwMode="auto">
            <a:xfrm>
              <a:off x="2994829" y="2547466"/>
              <a:ext cx="62570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date</a:t>
              </a:r>
              <a:endParaRPr lang="en-SG" sz="1400"/>
            </a:p>
          </p:txBody>
        </p:sp>
        <p:sp>
          <p:nvSpPr>
            <p:cNvPr id="11290" name="Rectangle 58"/>
            <p:cNvSpPr>
              <a:spLocks noChangeArrowheads="1"/>
            </p:cNvSpPr>
            <p:nvPr/>
          </p:nvSpPr>
          <p:spPr bwMode="auto">
            <a:xfrm>
              <a:off x="3444510" y="2817340"/>
              <a:ext cx="2723205" cy="69777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680858" y="3087695"/>
              <a:ext cx="495466" cy="333671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595564" y="3087695"/>
              <a:ext cx="495466" cy="333671"/>
            </a:xfrm>
            <a:prstGeom prst="rect">
              <a:avLst/>
            </a:prstGeom>
            <a:solidFill>
              <a:schemeClr val="accent3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1293" name="TextBox 46"/>
            <p:cNvSpPr txBox="1">
              <a:spLocks noChangeArrowheads="1"/>
            </p:cNvSpPr>
            <p:nvPr/>
          </p:nvSpPr>
          <p:spPr bwMode="auto">
            <a:xfrm>
              <a:off x="4353962" y="2815105"/>
              <a:ext cx="73702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month</a:t>
              </a:r>
              <a:endParaRPr lang="en-SG" sz="1400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663700" y="3997325"/>
            <a:ext cx="5676900" cy="1414463"/>
            <a:chOff x="1664402" y="3997582"/>
            <a:chExt cx="5675512" cy="1414677"/>
          </a:xfrm>
        </p:grpSpPr>
        <p:grpSp>
          <p:nvGrpSpPr>
            <p:cNvPr id="11272" name="Group 47"/>
            <p:cNvGrpSpPr>
              <a:grpSpLocks/>
            </p:cNvGrpSpPr>
            <p:nvPr/>
          </p:nvGrpSpPr>
          <p:grpSpPr bwMode="auto">
            <a:xfrm>
              <a:off x="2036199" y="4425726"/>
              <a:ext cx="1913587" cy="592362"/>
              <a:chOff x="1331864" y="4302158"/>
              <a:chExt cx="1913587" cy="592362"/>
            </a:xfrm>
          </p:grpSpPr>
          <p:sp>
            <p:nvSpPr>
              <p:cNvPr id="60" name="Rectangle 59"/>
              <p:cNvSpPr/>
              <p:nvPr/>
            </p:nvSpPr>
            <p:spPr bwMode="auto">
              <a:xfrm>
                <a:off x="1556821" y="4561506"/>
                <a:ext cx="1688687" cy="333426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285" name="TextBox 62"/>
              <p:cNvSpPr txBox="1">
                <a:spLocks noChangeArrowheads="1"/>
              </p:cNvSpPr>
              <p:nvPr/>
            </p:nvSpPr>
            <p:spPr bwMode="auto">
              <a:xfrm>
                <a:off x="1331864" y="4302158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</p:grpSp>
        <p:sp>
          <p:nvSpPr>
            <p:cNvPr id="11273" name="TextBox 65"/>
            <p:cNvSpPr txBox="1">
              <a:spLocks noChangeArrowheads="1"/>
            </p:cNvSpPr>
            <p:nvPr/>
          </p:nvSpPr>
          <p:spPr bwMode="auto">
            <a:xfrm>
              <a:off x="1664402" y="3997582"/>
              <a:ext cx="1004657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person</a:t>
              </a:r>
              <a:endParaRPr lang="en-SG" sz="1400"/>
            </a:p>
          </p:txBody>
        </p:sp>
        <p:sp>
          <p:nvSpPr>
            <p:cNvPr id="11274" name="Rectangle 66"/>
            <p:cNvSpPr>
              <a:spLocks noChangeArrowheads="1"/>
            </p:cNvSpPr>
            <p:nvPr/>
          </p:nvSpPr>
          <p:spPr bwMode="auto">
            <a:xfrm>
              <a:off x="1952367" y="4261000"/>
              <a:ext cx="5387547" cy="115125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grpSp>
          <p:nvGrpSpPr>
            <p:cNvPr id="11275" name="Group 46"/>
            <p:cNvGrpSpPr>
              <a:grpSpLocks/>
            </p:cNvGrpSpPr>
            <p:nvPr/>
          </p:nvGrpSpPr>
          <p:grpSpPr bwMode="auto">
            <a:xfrm>
              <a:off x="3900991" y="4330958"/>
              <a:ext cx="3172886" cy="967645"/>
              <a:chOff x="3653856" y="5591347"/>
              <a:chExt cx="3172886" cy="967645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6102421" y="6131227"/>
                <a:ext cx="495179" cy="333425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277" name="TextBox 46"/>
              <p:cNvSpPr txBox="1">
                <a:spLocks noChangeArrowheads="1"/>
              </p:cNvSpPr>
              <p:nvPr/>
            </p:nvSpPr>
            <p:spPr bwMode="auto">
              <a:xfrm>
                <a:off x="4230395" y="5858986"/>
                <a:ext cx="494006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day</a:t>
                </a:r>
                <a:endParaRPr lang="en-SG" sz="1400"/>
              </a:p>
            </p:txBody>
          </p:sp>
          <p:sp>
            <p:nvSpPr>
              <p:cNvPr id="11278" name="TextBox 55"/>
              <p:cNvSpPr txBox="1">
                <a:spLocks noChangeArrowheads="1"/>
              </p:cNvSpPr>
              <p:nvPr/>
            </p:nvSpPr>
            <p:spPr bwMode="auto">
              <a:xfrm>
                <a:off x="5967900" y="5858986"/>
                <a:ext cx="597658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year</a:t>
                </a:r>
                <a:endParaRPr lang="en-SG" sz="1400"/>
              </a:p>
            </p:txBody>
          </p:sp>
          <p:sp>
            <p:nvSpPr>
              <p:cNvPr id="11279" name="TextBox 57"/>
              <p:cNvSpPr txBox="1">
                <a:spLocks noChangeArrowheads="1"/>
              </p:cNvSpPr>
              <p:nvPr/>
            </p:nvSpPr>
            <p:spPr bwMode="auto">
              <a:xfrm>
                <a:off x="3653856" y="5591347"/>
                <a:ext cx="13135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birthday</a:t>
                </a:r>
                <a:endParaRPr lang="en-SG" sz="1400"/>
              </a:p>
            </p:txBody>
          </p:sp>
          <p:sp>
            <p:nvSpPr>
              <p:cNvPr id="11280" name="Rectangle 58"/>
              <p:cNvSpPr>
                <a:spLocks noChangeArrowheads="1"/>
              </p:cNvSpPr>
              <p:nvPr/>
            </p:nvSpPr>
            <p:spPr bwMode="auto">
              <a:xfrm>
                <a:off x="4103537" y="5861221"/>
                <a:ext cx="2723205" cy="69777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4340727" y="6131227"/>
                <a:ext cx="495179" cy="333425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5254903" y="6131227"/>
                <a:ext cx="495179" cy="333425"/>
              </a:xfrm>
              <a:prstGeom prst="rect">
                <a:avLst/>
              </a:prstGeom>
              <a:solidFill>
                <a:schemeClr val="accent3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283" name="TextBox 46"/>
              <p:cNvSpPr txBox="1">
                <a:spLocks noChangeArrowheads="1"/>
              </p:cNvSpPr>
              <p:nvPr/>
            </p:nvSpPr>
            <p:spPr bwMode="auto">
              <a:xfrm>
                <a:off x="5012989" y="5858986"/>
                <a:ext cx="737021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month</a:t>
                </a:r>
                <a:endParaRPr lang="en-SG" sz="1400"/>
              </a:p>
            </p:txBody>
          </p:sp>
        </p:grp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8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Arial" pitchFamily="34" charset="0"/>
              </a:rPr>
              <a:t>2. Organizing Data (4/4)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468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can also create array of </a:t>
            </a:r>
            <a:r>
              <a:rPr lang="en-US" sz="2400" i="1" dirty="0"/>
              <a:t>groups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Recall Week </a:t>
            </a:r>
            <a:r>
              <a:rPr lang="en-US" sz="2400" dirty="0" smtClean="0"/>
              <a:t>10 </a:t>
            </a:r>
            <a:r>
              <a:rPr lang="en-US" sz="2400" dirty="0"/>
              <a:t>Exercise </a:t>
            </a:r>
            <a:r>
              <a:rPr lang="en-US" sz="2400" dirty="0" smtClean="0"/>
              <a:t>#3: </a:t>
            </a:r>
            <a:r>
              <a:rPr lang="en-US" sz="2400" dirty="0"/>
              <a:t>Module Sorting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two parallel arrays</a:t>
            </a:r>
          </a:p>
          <a:p>
            <a:pPr marL="1257300" lvl="2" indent="-342900">
              <a:spcBef>
                <a:spcPts val="600"/>
              </a:spcBef>
              <a:buClr>
                <a:schemeClr val="bg2"/>
              </a:buClr>
              <a:buSzPct val="100000"/>
              <a:buFont typeface="Courier New" pitchFamily="49" charset="0"/>
              <a:buChar char="o"/>
            </a:pPr>
            <a:r>
              <a:rPr lang="en-US" dirty="0" smtClean="0"/>
              <a:t>codes[</a:t>
            </a:r>
            <a:r>
              <a:rPr lang="en-US" i="1" dirty="0" err="1" smtClean="0"/>
              <a:t>i</a:t>
            </a:r>
            <a:r>
              <a:rPr lang="en-US" dirty="0"/>
              <a:t>] and </a:t>
            </a:r>
            <a:r>
              <a:rPr lang="en-US" dirty="0" smtClean="0"/>
              <a:t>enrolments[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are</a:t>
            </a:r>
            <a:br>
              <a:rPr lang="en-US" dirty="0"/>
            </a:br>
            <a:r>
              <a:rPr lang="en-US" dirty="0" smtClean="0"/>
              <a:t>related to the same module </a:t>
            </a:r>
            <a:r>
              <a:rPr lang="en-US" i="1" dirty="0" err="1" smtClean="0"/>
              <a:t>i</a:t>
            </a:r>
            <a:endParaRPr lang="en-US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an array of </a:t>
            </a:r>
            <a:r>
              <a:rPr lang="en-US" sz="2000" dirty="0" smtClean="0"/>
              <a:t>“module” </a:t>
            </a:r>
            <a:r>
              <a:rPr lang="en-US" sz="2000" i="1" dirty="0"/>
              <a:t>group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Which is more logical? </a:t>
            </a:r>
          </a:p>
        </p:txBody>
      </p:sp>
      <p:sp>
        <p:nvSpPr>
          <p:cNvPr id="7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000" dirty="0" smtClean="0">
                <a:latin typeface="+mj-lt"/>
                <a:cs typeface="Arial" charset="0"/>
              </a:rPr>
              <a:t>Week12 </a:t>
            </a:r>
            <a:r>
              <a:rPr lang="en-US" sz="1000" dirty="0">
                <a:latin typeface="+mj-lt"/>
                <a:cs typeface="Arial" charset="0"/>
              </a:rPr>
              <a:t>- </a:t>
            </a:r>
            <a:fld id="{0A7C5D04-57D5-4258-8801-613A58BC30D1}" type="slidenum">
              <a:rPr lang="en-US" sz="1000">
                <a:latin typeface="+mj-lt"/>
                <a:cs typeface="Arial" charset="0"/>
              </a:rPr>
              <a:pPr algn="r">
                <a:defRPr/>
              </a:pPr>
              <a:t>9</a:t>
            </a:fld>
            <a:endParaRPr lang="en-US" sz="1000" dirty="0">
              <a:latin typeface="+mj-lt"/>
              <a:cs typeface="Arial" charset="0"/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5857104" y="2495550"/>
            <a:ext cx="2409567" cy="1525588"/>
            <a:chOff x="5856514" y="2495340"/>
            <a:chExt cx="2409352" cy="1525305"/>
          </a:xfrm>
        </p:grpSpPr>
        <p:sp>
          <p:nvSpPr>
            <p:cNvPr id="12311" name="TextBox 31"/>
            <p:cNvSpPr txBox="1">
              <a:spLocks noChangeArrowheads="1"/>
            </p:cNvSpPr>
            <p:nvPr/>
          </p:nvSpPr>
          <p:spPr bwMode="auto">
            <a:xfrm>
              <a:off x="6018961" y="2793442"/>
              <a:ext cx="8641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2" name="TextBox 32"/>
            <p:cNvSpPr txBox="1">
              <a:spLocks noChangeArrowheads="1"/>
            </p:cNvSpPr>
            <p:nvPr/>
          </p:nvSpPr>
          <p:spPr bwMode="auto">
            <a:xfrm>
              <a:off x="6020635" y="3106616"/>
              <a:ext cx="862485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CS1234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3" name="TextBox 33"/>
            <p:cNvSpPr txBox="1">
              <a:spLocks noChangeArrowheads="1"/>
            </p:cNvSpPr>
            <p:nvPr/>
          </p:nvSpPr>
          <p:spPr bwMode="auto">
            <a:xfrm>
              <a:off x="6022309" y="3419790"/>
              <a:ext cx="860811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CS1010E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4" name="TextBox 34"/>
            <p:cNvSpPr txBox="1">
              <a:spLocks noChangeArrowheads="1"/>
            </p:cNvSpPr>
            <p:nvPr/>
          </p:nvSpPr>
          <p:spPr bwMode="auto">
            <a:xfrm>
              <a:off x="6023984" y="3712868"/>
              <a:ext cx="8608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5" name="TextBox 35"/>
            <p:cNvSpPr txBox="1">
              <a:spLocks noChangeArrowheads="1"/>
            </p:cNvSpPr>
            <p:nvPr/>
          </p:nvSpPr>
          <p:spPr bwMode="auto">
            <a:xfrm>
              <a:off x="5856514" y="2503714"/>
              <a:ext cx="7268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codes</a:t>
              </a:r>
              <a:endParaRPr lang="en-SG" sz="1400" dirty="0">
                <a:latin typeface="Calibri" pitchFamily="34" charset="0"/>
              </a:endParaRPr>
            </a:p>
          </p:txBody>
        </p:sp>
        <p:sp>
          <p:nvSpPr>
            <p:cNvPr id="12316" name="TextBox 36"/>
            <p:cNvSpPr txBox="1">
              <a:spLocks noChangeArrowheads="1"/>
            </p:cNvSpPr>
            <p:nvPr/>
          </p:nvSpPr>
          <p:spPr bwMode="auto">
            <a:xfrm>
              <a:off x="7497744" y="2785068"/>
              <a:ext cx="490696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292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7" name="TextBox 37"/>
            <p:cNvSpPr txBox="1">
              <a:spLocks noChangeArrowheads="1"/>
            </p:cNvSpPr>
            <p:nvPr/>
          </p:nvSpPr>
          <p:spPr bwMode="auto">
            <a:xfrm>
              <a:off x="7499418" y="3098242"/>
              <a:ext cx="48902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178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8" name="TextBox 38"/>
            <p:cNvSpPr txBox="1">
              <a:spLocks noChangeArrowheads="1"/>
            </p:cNvSpPr>
            <p:nvPr/>
          </p:nvSpPr>
          <p:spPr bwMode="auto">
            <a:xfrm>
              <a:off x="7501092" y="3401368"/>
              <a:ext cx="487348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358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19" name="TextBox 39"/>
            <p:cNvSpPr txBox="1">
              <a:spLocks noChangeArrowheads="1"/>
            </p:cNvSpPr>
            <p:nvPr/>
          </p:nvSpPr>
          <p:spPr bwMode="auto">
            <a:xfrm>
              <a:off x="7502766" y="3704494"/>
              <a:ext cx="4856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12320" name="TextBox 40"/>
            <p:cNvSpPr txBox="1">
              <a:spLocks noChangeArrowheads="1"/>
            </p:cNvSpPr>
            <p:nvPr/>
          </p:nvSpPr>
          <p:spPr bwMode="auto">
            <a:xfrm>
              <a:off x="7215636" y="2495340"/>
              <a:ext cx="1050230" cy="307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enrolments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5830888" y="4405313"/>
            <a:ext cx="1768475" cy="1917700"/>
            <a:chOff x="5831391" y="4404526"/>
            <a:chExt cx="1768512" cy="1918865"/>
          </a:xfrm>
        </p:grpSpPr>
        <p:sp>
          <p:nvSpPr>
            <p:cNvPr id="12296" name="TextBox 52"/>
            <p:cNvSpPr txBox="1">
              <a:spLocks noChangeArrowheads="1"/>
            </p:cNvSpPr>
            <p:nvPr/>
          </p:nvSpPr>
          <p:spPr bwMode="auto">
            <a:xfrm>
              <a:off x="5831391" y="4404526"/>
              <a:ext cx="112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modules</a:t>
              </a:r>
              <a:endParaRPr lang="en-SG" sz="1400" dirty="0">
                <a:latin typeface="Calibri" pitchFamily="34" charset="0"/>
              </a:endParaRPr>
            </a:p>
          </p:txBody>
        </p:sp>
        <p:grpSp>
          <p:nvGrpSpPr>
            <p:cNvPr id="12297" name="Group 88"/>
            <p:cNvGrpSpPr>
              <a:grpSpLocks/>
            </p:cNvGrpSpPr>
            <p:nvPr/>
          </p:nvGrpSpPr>
          <p:grpSpPr bwMode="auto">
            <a:xfrm>
              <a:off x="6079253" y="4682532"/>
              <a:ext cx="1520650" cy="1640859"/>
              <a:chOff x="6079253" y="4682532"/>
              <a:chExt cx="1520650" cy="1640859"/>
            </a:xfrm>
          </p:grpSpPr>
          <p:sp>
            <p:nvSpPr>
              <p:cNvPr id="12298" name="TextBox 47"/>
              <p:cNvSpPr txBox="1">
                <a:spLocks noChangeArrowheads="1"/>
              </p:cNvSpPr>
              <p:nvPr/>
            </p:nvSpPr>
            <p:spPr bwMode="auto">
              <a:xfrm>
                <a:off x="6156287" y="6015614"/>
                <a:ext cx="133978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>
                    <a:latin typeface="Calibri" pitchFamily="34" charset="0"/>
                  </a:rPr>
                  <a:t>:</a:t>
                </a:r>
                <a:endParaRPr lang="en-SG" sz="1400">
                  <a:latin typeface="Calibri" pitchFamily="34" charset="0"/>
                </a:endParaRPr>
              </a:p>
            </p:txBody>
          </p:sp>
          <p:grpSp>
            <p:nvGrpSpPr>
              <p:cNvPr id="12299" name="Group 72"/>
              <p:cNvGrpSpPr>
                <a:grpSpLocks/>
              </p:cNvGrpSpPr>
              <p:nvPr/>
            </p:nvGrpSpPr>
            <p:grpSpPr bwMode="auto">
              <a:xfrm>
                <a:off x="6079253" y="4682532"/>
                <a:ext cx="1517301" cy="411982"/>
                <a:chOff x="6079253" y="4682532"/>
                <a:chExt cx="1517301" cy="411982"/>
              </a:xfrm>
            </p:grpSpPr>
            <p:sp>
              <p:nvSpPr>
                <p:cNvPr id="12308" name="TextBox 41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09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292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10" name="Rectangle 70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12300" name="Group 74"/>
              <p:cNvGrpSpPr>
                <a:grpSpLocks/>
              </p:cNvGrpSpPr>
              <p:nvPr/>
            </p:nvGrpSpPr>
            <p:grpSpPr bwMode="auto">
              <a:xfrm>
                <a:off x="6080927" y="5096189"/>
                <a:ext cx="1517301" cy="411982"/>
                <a:chOff x="6079253" y="4682532"/>
                <a:chExt cx="1517301" cy="411982"/>
              </a:xfrm>
            </p:grpSpPr>
            <p:sp>
              <p:nvSpPr>
                <p:cNvPr id="12305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CS1234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06" name="TextBox 80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178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07" name="Rectangle 81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12301" name="Group 82"/>
              <p:cNvGrpSpPr>
                <a:grpSpLocks/>
              </p:cNvGrpSpPr>
              <p:nvPr/>
            </p:nvGrpSpPr>
            <p:grpSpPr bwMode="auto">
              <a:xfrm>
                <a:off x="6082602" y="5509846"/>
                <a:ext cx="1517301" cy="411982"/>
                <a:chOff x="6079253" y="4682532"/>
                <a:chExt cx="1517301" cy="411982"/>
              </a:xfrm>
            </p:grpSpPr>
            <p:sp>
              <p:nvSpPr>
                <p:cNvPr id="12302" name="TextBox 83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CS1010E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03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358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12304" name="Rectangle 87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SG" smtClean="0"/>
              <a:t>Week12 - </a:t>
            </a:r>
            <a:fld id="{BC5405DE-ADEA-4D2F-AD03-F5E7ED43635E}" type="slidenum">
              <a:rPr lang="en-SG" smtClean="0"/>
              <a:pPr>
                <a:defRPr/>
              </a:pPr>
              <a:t>9</a:t>
            </a:fld>
            <a:endParaRPr lang="en-S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theme/theme1.xml><?xml version="1.0" encoding="utf-8"?>
<a:theme xmlns:a="http://schemas.openxmlformats.org/drawingml/2006/main" name="11_Pixel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00000"/>
      </a:hlink>
      <a:folHlink>
        <a:srgbClr val="CC99FF"/>
      </a:folHlink>
    </a:clrScheme>
    <a:fontScheme name="1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26543</TotalTime>
  <Words>4678</Words>
  <Application>Microsoft Office PowerPoint</Application>
  <PresentationFormat>On-screen Show (4:3)</PresentationFormat>
  <Paragraphs>1203</Paragraphs>
  <Slides>66</Slides>
  <Notes>62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11_Pixel</vt:lpstr>
      <vt:lpstr>CS1010: Programming Methodology http://www.comp.nus.edu.sg/~cs1010/</vt:lpstr>
      <vt:lpstr>Week 12: Structures and File Processing</vt:lpstr>
      <vt:lpstr>Week 12: Outline (1/2)</vt:lpstr>
      <vt:lpstr>Week 12: Outline (2/2)</vt:lpstr>
      <vt:lpstr>1. Week 11 Ex4 (take-home): Sum Array</vt:lpstr>
      <vt:lpstr>2. Organizing Data (1/3)</vt:lpstr>
      <vt:lpstr>2. Organizing Data (2/4)</vt:lpstr>
      <vt:lpstr>2. Organizing Data (3/4)</vt:lpstr>
      <vt:lpstr>2. Organizing Data (4/4)</vt:lpstr>
      <vt:lpstr>3. Structures Types (1/2)</vt:lpstr>
      <vt:lpstr>3. Structures Types (2/2)</vt:lpstr>
      <vt:lpstr>4. Structures Variables (1/3)</vt:lpstr>
      <vt:lpstr>4. Structures Variables (2/3)</vt:lpstr>
      <vt:lpstr>4. Structures Variables (3/3)</vt:lpstr>
      <vt:lpstr>4.1 Initializing Structure Variables</vt:lpstr>
      <vt:lpstr>Exercise: Defining student records</vt:lpstr>
      <vt:lpstr>Describe a student data</vt:lpstr>
      <vt:lpstr>Describe a grade data</vt:lpstr>
      <vt:lpstr>Describe an Academic Semester data</vt:lpstr>
      <vt:lpstr>4.2 Accessing Members of a Structure Variable</vt:lpstr>
      <vt:lpstr>4.3 Demo #1: Initializing and Accessing Members</vt:lpstr>
      <vt:lpstr>4.4 Reading a Structure Member</vt:lpstr>
      <vt:lpstr>5. Assigning Structures</vt:lpstr>
      <vt:lpstr>6. Passing Structures to Functions</vt:lpstr>
      <vt:lpstr>6. Demo #2</vt:lpstr>
      <vt:lpstr>7. Array of Structures (1/2)</vt:lpstr>
      <vt:lpstr>7. Array of Structures (2/2)</vt:lpstr>
      <vt:lpstr>7. Demo #3: Array of Structures (1/3)</vt:lpstr>
      <vt:lpstr>7. Demo #3: Array of Structures (2/3)</vt:lpstr>
      <vt:lpstr>7. Demo #3: Array of Structures (3/3)</vt:lpstr>
      <vt:lpstr>8. Exercise #1: Points and Lines (1/4) </vt:lpstr>
      <vt:lpstr>8. Exercise #1: Points and Lines (2/4) </vt:lpstr>
      <vt:lpstr>8. Exercise #1: Points and Lines (3/4) </vt:lpstr>
      <vt:lpstr>8. Exercise #1: Points and Lines (4/4) </vt:lpstr>
      <vt:lpstr>9. File Processing: Introduction (1/3)</vt:lpstr>
      <vt:lpstr>9. File Processing: Introduction (2/3)</vt:lpstr>
      <vt:lpstr>9. File Processing: Introduction (3/3)</vt:lpstr>
      <vt:lpstr>9.1 Demo #4: Sort Modules with Files (1/4) </vt:lpstr>
      <vt:lpstr>9.1 Demo #4: Sort Modules with Files (2/4) </vt:lpstr>
      <vt:lpstr>9.1 Demo #4: Sort Modules with Files (3/4) </vt:lpstr>
      <vt:lpstr>9.1 Demo #4: Sort Modules with Files (4/4) </vt:lpstr>
      <vt:lpstr>9.2 Opening File and File Modes (1/2) </vt:lpstr>
      <vt:lpstr>9.2 Opening File and File Modes (2/2) </vt:lpstr>
      <vt:lpstr>9.3 Closing File</vt:lpstr>
      <vt:lpstr>9.4 Other I/O Functions</vt:lpstr>
      <vt:lpstr>9.5 Detecting End of File &amp; Errors </vt:lpstr>
      <vt:lpstr>9.6 Demo #5: Copy File (1/2) </vt:lpstr>
      <vt:lpstr>9.6 Demo #5: Copy File (2/2) </vt:lpstr>
      <vt:lpstr>9.6 Demo #5: Copy File (2+/2) </vt:lpstr>
      <vt:lpstr>9.6 Demo #5: Copy File (2++/2) </vt:lpstr>
      <vt:lpstr>6. More Demo: Using feof( ) </vt:lpstr>
      <vt:lpstr>6. More Demo: Using feof( ) </vt:lpstr>
      <vt:lpstr>10. Passing Address of Structure to Functions (1/5)</vt:lpstr>
      <vt:lpstr>10. Passing Address of Structure to Functions (2/5)</vt:lpstr>
      <vt:lpstr>10. Passing Address of Structure to Functions (3/5)</vt:lpstr>
      <vt:lpstr>10. Passing Address of Structure to Functions (4/5)</vt:lpstr>
      <vt:lpstr>10. Passing Address of Structure to Functions (5/5)</vt:lpstr>
      <vt:lpstr>11. The Arrow Operator (-&gt;) (1/2)</vt:lpstr>
      <vt:lpstr>11. The Arrow Operator (-&gt;) (2/2)</vt:lpstr>
      <vt:lpstr>12. Returning Structure from Functions</vt:lpstr>
      <vt:lpstr>12. Demo #9: Returning Structure</vt:lpstr>
      <vt:lpstr>13. Ex #2 (take-home): Health Screen (1/2)</vt:lpstr>
      <vt:lpstr>13. Ex #2 (take-home): Health Screen (2/2)</vt:lpstr>
      <vt:lpstr>Summary for Today</vt:lpstr>
      <vt:lpstr>Announcements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12</dc:subject>
  <dc:creator>Chan Chee Yong</dc:creator>
  <cp:lastModifiedBy>KhooSC</cp:lastModifiedBy>
  <cp:revision>2044</cp:revision>
  <dcterms:created xsi:type="dcterms:W3CDTF">1998-09-05T15:03:32Z</dcterms:created>
  <dcterms:modified xsi:type="dcterms:W3CDTF">2012-11-06T13:26:19Z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