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9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F8529-F1AD-49E6-8CA1-9D2B869A1C60}" type="datetimeFigureOut">
              <a:rPr lang="en-US" smtClean="0"/>
              <a:t>23-Aug-12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692618-158E-452B-BA9B-A4893A727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0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725" cy="457712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30188" indent="-230188" eaLnBrk="1" hangingPunct="1">
              <a:buFont typeface="Calibri" pitchFamily="34" charset="0"/>
              <a:buAutoNum type="arabicPeriod"/>
            </a:pPr>
            <a:r>
              <a:rPr lang="en-US" b="1" smtClean="0"/>
              <a:t>We will ask students to write a program for this task later in the course</a:t>
            </a:r>
            <a:r>
              <a:rPr lang="en-US" smtClean="0"/>
              <a:t>.</a:t>
            </a:r>
          </a:p>
          <a:p>
            <a:pPr marL="230188" indent="-230188" eaLnBrk="1" hangingPunct="1">
              <a:buFont typeface="Calibri" pitchFamily="34" charset="0"/>
              <a:buAutoNum type="arabicPeriod"/>
            </a:pPr>
            <a:r>
              <a:rPr lang="en-US" smtClean="0"/>
              <a:t>A possible algorithm (without using list or loop):</a:t>
            </a:r>
          </a:p>
          <a:p>
            <a:pPr marL="687388" lvl="1" indent="-230188" eaLnBrk="1" hangingPunct="1">
              <a:spcBef>
                <a:spcPct val="0"/>
              </a:spcBef>
            </a:pPr>
            <a:r>
              <a:rPr lang="en-US" sz="1000" smtClean="0"/>
              <a:t>Enter </a:t>
            </a:r>
            <a:r>
              <a:rPr lang="en-US" sz="1000" i="1" smtClean="0"/>
              <a:t>amt</a:t>
            </a:r>
          </a:p>
          <a:p>
            <a:pPr marL="687388" lvl="1" indent="-230188" eaLnBrk="1" hangingPunct="1">
              <a:spcBef>
                <a:spcPct val="0"/>
              </a:spcBef>
            </a:pPr>
            <a:r>
              <a:rPr lang="en-US" sz="1000" i="1" smtClean="0"/>
              <a:t>coins</a:t>
            </a:r>
            <a:r>
              <a:rPr lang="en-US" sz="1000" smtClean="0"/>
              <a:t> </a:t>
            </a:r>
            <a:r>
              <a:rPr lang="en-US" sz="1000" smtClean="0">
                <a:sym typeface="Wingdings" pitchFamily="2" charset="2"/>
              </a:rPr>
              <a:t> 0</a:t>
            </a:r>
            <a:endParaRPr lang="en-US" sz="1000" smtClean="0"/>
          </a:p>
          <a:p>
            <a:pPr marL="687388" lvl="1" indent="-230188" eaLnBrk="1" hangingPunct="1">
              <a:spcBef>
                <a:spcPct val="0"/>
              </a:spcBef>
            </a:pPr>
            <a:r>
              <a:rPr lang="en-US" sz="1000" i="1" smtClean="0"/>
              <a:t>coins</a:t>
            </a:r>
            <a:r>
              <a:rPr lang="en-US" sz="1000" smtClean="0"/>
              <a:t> = </a:t>
            </a:r>
            <a:r>
              <a:rPr lang="en-US" sz="1000" i="1" smtClean="0"/>
              <a:t>coins</a:t>
            </a:r>
            <a:r>
              <a:rPr lang="en-US" sz="1000" smtClean="0"/>
              <a:t> + (</a:t>
            </a:r>
            <a:r>
              <a:rPr lang="en-US" sz="1000" i="1" smtClean="0"/>
              <a:t>amt</a:t>
            </a:r>
            <a:r>
              <a:rPr lang="en-US" sz="1000" smtClean="0"/>
              <a:t> mod 100)</a:t>
            </a:r>
          </a:p>
          <a:p>
            <a:pPr marL="687388" lvl="1" indent="-230188" eaLnBrk="1" hangingPunct="1">
              <a:spcBef>
                <a:spcPct val="0"/>
              </a:spcBef>
            </a:pPr>
            <a:r>
              <a:rPr lang="en-US" sz="1000" i="1" smtClean="0"/>
              <a:t>amt </a:t>
            </a:r>
            <a:r>
              <a:rPr lang="en-US" sz="1000" smtClean="0"/>
              <a:t>= </a:t>
            </a:r>
            <a:r>
              <a:rPr lang="en-US" sz="1000" i="1" smtClean="0"/>
              <a:t>amt/</a:t>
            </a:r>
            <a:r>
              <a:rPr lang="en-US" sz="1000" smtClean="0"/>
              <a:t>100</a:t>
            </a:r>
          </a:p>
          <a:p>
            <a:pPr marL="687388" lvl="1" indent="-230188" eaLnBrk="1" hangingPunct="1">
              <a:spcBef>
                <a:spcPct val="0"/>
              </a:spcBef>
            </a:pPr>
            <a:r>
              <a:rPr lang="en-US" sz="1000" i="1" smtClean="0"/>
              <a:t>coins</a:t>
            </a:r>
            <a:r>
              <a:rPr lang="en-US" sz="1000" smtClean="0"/>
              <a:t> = </a:t>
            </a:r>
            <a:r>
              <a:rPr lang="en-US" sz="1000" i="1" smtClean="0"/>
              <a:t>coins</a:t>
            </a:r>
            <a:r>
              <a:rPr lang="en-US" sz="1000" smtClean="0"/>
              <a:t> + (</a:t>
            </a:r>
            <a:r>
              <a:rPr lang="en-US" sz="1000" i="1" smtClean="0"/>
              <a:t>amt</a:t>
            </a:r>
            <a:r>
              <a:rPr lang="en-US" sz="1000" smtClean="0"/>
              <a:t> mod 50)</a:t>
            </a:r>
          </a:p>
          <a:p>
            <a:pPr marL="687388" lvl="1" indent="-230188" eaLnBrk="1" hangingPunct="1">
              <a:spcBef>
                <a:spcPct val="0"/>
              </a:spcBef>
            </a:pPr>
            <a:r>
              <a:rPr lang="en-US" sz="1000" i="1" smtClean="0"/>
              <a:t>amt</a:t>
            </a:r>
            <a:r>
              <a:rPr lang="en-US" sz="1000" smtClean="0"/>
              <a:t> = </a:t>
            </a:r>
            <a:r>
              <a:rPr lang="en-US" sz="1000" i="1" smtClean="0"/>
              <a:t>amt</a:t>
            </a:r>
            <a:r>
              <a:rPr lang="en-US" sz="1000" smtClean="0"/>
              <a:t>/50</a:t>
            </a:r>
          </a:p>
          <a:p>
            <a:pPr marL="687388" lvl="1" indent="-230188" eaLnBrk="1" hangingPunct="1">
              <a:spcBef>
                <a:spcPct val="0"/>
              </a:spcBef>
            </a:pPr>
            <a:r>
              <a:rPr lang="en-US" sz="1000" i="1" smtClean="0"/>
              <a:t>coins</a:t>
            </a:r>
            <a:r>
              <a:rPr lang="en-US" sz="1000" smtClean="0"/>
              <a:t> = </a:t>
            </a:r>
            <a:r>
              <a:rPr lang="en-US" sz="1000" i="1" smtClean="0"/>
              <a:t>coins</a:t>
            </a:r>
            <a:r>
              <a:rPr lang="en-US" sz="1000" smtClean="0"/>
              <a:t> + (</a:t>
            </a:r>
            <a:r>
              <a:rPr lang="en-US" sz="1000" i="1" smtClean="0"/>
              <a:t>amt</a:t>
            </a:r>
            <a:r>
              <a:rPr lang="en-US" sz="1000" smtClean="0"/>
              <a:t> mod 20)</a:t>
            </a:r>
          </a:p>
          <a:p>
            <a:pPr marL="687388" lvl="1" indent="-230188" eaLnBrk="1" hangingPunct="1">
              <a:spcBef>
                <a:spcPct val="0"/>
              </a:spcBef>
            </a:pPr>
            <a:r>
              <a:rPr lang="en-US" sz="1000" i="1" smtClean="0"/>
              <a:t>amt </a:t>
            </a:r>
            <a:r>
              <a:rPr lang="en-US" sz="1000" smtClean="0"/>
              <a:t>= </a:t>
            </a:r>
            <a:r>
              <a:rPr lang="en-US" sz="1000" i="1" smtClean="0"/>
              <a:t>amt</a:t>
            </a:r>
            <a:r>
              <a:rPr lang="en-US" sz="1000" smtClean="0"/>
              <a:t>/20</a:t>
            </a:r>
          </a:p>
          <a:p>
            <a:pPr marL="687388" lvl="1" indent="-230188" eaLnBrk="1" hangingPunct="1">
              <a:spcBef>
                <a:spcPct val="0"/>
              </a:spcBef>
            </a:pPr>
            <a:r>
              <a:rPr lang="en-US" sz="1000" smtClean="0"/>
              <a:t>coins = coins + (</a:t>
            </a:r>
            <a:r>
              <a:rPr lang="en-US" sz="1000" i="1" smtClean="0"/>
              <a:t>amt</a:t>
            </a:r>
            <a:r>
              <a:rPr lang="en-US" sz="1000" smtClean="0"/>
              <a:t> mod 10)</a:t>
            </a:r>
          </a:p>
          <a:p>
            <a:pPr marL="687388" lvl="1" indent="-230188" eaLnBrk="1" hangingPunct="1">
              <a:spcBef>
                <a:spcPct val="0"/>
              </a:spcBef>
            </a:pPr>
            <a:r>
              <a:rPr lang="en-US" sz="1000" i="1" smtClean="0"/>
              <a:t>amt </a:t>
            </a:r>
            <a:r>
              <a:rPr lang="en-US" sz="1000" smtClean="0"/>
              <a:t>= </a:t>
            </a:r>
            <a:r>
              <a:rPr lang="en-US" sz="1000" i="1" smtClean="0"/>
              <a:t>amt</a:t>
            </a:r>
            <a:r>
              <a:rPr lang="en-US" sz="1000" smtClean="0"/>
              <a:t>/10</a:t>
            </a:r>
          </a:p>
          <a:p>
            <a:pPr marL="687388" lvl="1" indent="-230188" eaLnBrk="1" hangingPunct="1">
              <a:spcBef>
                <a:spcPct val="0"/>
              </a:spcBef>
            </a:pPr>
            <a:r>
              <a:rPr lang="en-US" sz="1000" smtClean="0"/>
              <a:t>coins = coins + (</a:t>
            </a:r>
            <a:r>
              <a:rPr lang="en-US" sz="1000" i="1" smtClean="0"/>
              <a:t>amt</a:t>
            </a:r>
            <a:r>
              <a:rPr lang="en-US" sz="1000" smtClean="0"/>
              <a:t> mod 5)</a:t>
            </a:r>
          </a:p>
          <a:p>
            <a:pPr marL="687388" lvl="1" indent="-230188" eaLnBrk="1" hangingPunct="1">
              <a:spcBef>
                <a:spcPct val="0"/>
              </a:spcBef>
            </a:pPr>
            <a:r>
              <a:rPr lang="en-US" sz="1000" i="1" smtClean="0"/>
              <a:t>amt</a:t>
            </a:r>
            <a:r>
              <a:rPr lang="en-US" sz="1000" smtClean="0"/>
              <a:t> = </a:t>
            </a:r>
            <a:r>
              <a:rPr lang="en-US" sz="1000" i="1" smtClean="0"/>
              <a:t>amt</a:t>
            </a:r>
            <a:r>
              <a:rPr lang="en-US" sz="1000" smtClean="0"/>
              <a:t>/5</a:t>
            </a:r>
          </a:p>
          <a:p>
            <a:pPr marL="687388" lvl="1" indent="-230188" eaLnBrk="1" hangingPunct="1">
              <a:spcBef>
                <a:spcPct val="0"/>
              </a:spcBef>
            </a:pPr>
            <a:r>
              <a:rPr lang="en-US" sz="1000" i="1" smtClean="0"/>
              <a:t>coins</a:t>
            </a:r>
            <a:r>
              <a:rPr lang="en-US" sz="1000" smtClean="0"/>
              <a:t> = </a:t>
            </a:r>
            <a:r>
              <a:rPr lang="en-US" sz="1000" i="1" smtClean="0"/>
              <a:t>coins</a:t>
            </a:r>
            <a:r>
              <a:rPr lang="en-US" sz="1000" smtClean="0"/>
              <a:t> + </a:t>
            </a:r>
            <a:r>
              <a:rPr lang="en-US" sz="1000" i="1" smtClean="0"/>
              <a:t>amt</a:t>
            </a:r>
          </a:p>
          <a:p>
            <a:pPr marL="687388" lvl="1" indent="-230188" eaLnBrk="1" hangingPunct="1">
              <a:spcBef>
                <a:spcPct val="0"/>
              </a:spcBef>
            </a:pPr>
            <a:r>
              <a:rPr lang="en-US" sz="1000" smtClean="0"/>
              <a:t>Print </a:t>
            </a:r>
            <a:r>
              <a:rPr lang="en-US" sz="1000" i="1" smtClean="0"/>
              <a:t>coins</a:t>
            </a:r>
            <a:endParaRPr lang="en-US" sz="1000" smtClean="0"/>
          </a:p>
          <a:p>
            <a:pPr marL="230188" indent="-230188" eaLnBrk="1" hangingPunct="1">
              <a:buFont typeface="Calibri" pitchFamily="34" charset="0"/>
              <a:buAutoNum type="arabicPeriod"/>
            </a:pPr>
            <a:r>
              <a:rPr lang="en-US" smtClean="0"/>
              <a:t>Students may not use modulo or % as they may not be aware of this. Some students may use repeated subtraction instead.</a:t>
            </a:r>
          </a:p>
          <a:p>
            <a:pPr marL="230188" indent="-230188" eaLnBrk="1" hangingPunct="1">
              <a:buFont typeface="Calibri" pitchFamily="34" charset="0"/>
              <a:buAutoNum type="arabicPeriod"/>
            </a:pPr>
            <a:r>
              <a:rPr lang="en-US" smtClean="0"/>
              <a:t>We can re-visit this problem when we introduce % in Chapter 3.</a:t>
            </a:r>
          </a:p>
          <a:p>
            <a:pPr marL="230188" indent="-230188" eaLnBrk="1" hangingPunct="1">
              <a:buFont typeface="Calibri" pitchFamily="34" charset="0"/>
              <a:buAutoNum type="arabicPeriod"/>
            </a:pPr>
            <a:r>
              <a:rPr lang="en-US" smtClean="0"/>
              <a:t>We can re-visit this problem when we cover arrays in Chapter 10.</a:t>
            </a:r>
          </a:p>
          <a:p>
            <a:pPr marL="230188" indent="-230188" eaLnBrk="1" hangingPunct="1">
              <a:buFont typeface="Calibri" pitchFamily="34" charset="0"/>
              <a:buAutoNum type="arabicPeriod"/>
            </a:pPr>
            <a:r>
              <a:rPr lang="en-US" smtClean="0"/>
              <a:t>The important idea here is students figure out themselves that they should start with the highest denomination (i.e. $1 coin).</a:t>
            </a:r>
          </a:p>
          <a:p>
            <a:pPr marL="230188" indent="-230188" eaLnBrk="1" hangingPunct="1">
              <a:buFont typeface="Calibri" pitchFamily="34" charset="0"/>
              <a:buAutoNum type="arabicPeriod"/>
            </a:pPr>
            <a:r>
              <a:rPr lang="en-US" smtClean="0"/>
              <a:t>But does this algorithm always work for other denominations, such as: 50-cent, 40-cent, 30-cent, 10-cent coins? No. Example: amount = 70 cents.</a:t>
            </a:r>
          </a:p>
          <a:p>
            <a:pPr marL="687388" lvl="1" indent="-230188" eaLnBrk="1" hangingPunct="1"/>
            <a:endParaRPr lang="en-US" smtClean="0"/>
          </a:p>
          <a:p>
            <a:pPr marL="687388" lvl="1" indent="-230188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972725" cy="457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546" tIns="45773" rIns="91546" bIns="45773"/>
          <a:lstStyle/>
          <a:p>
            <a:pPr eaLnBrk="0" hangingPunct="0"/>
            <a:r>
              <a:rPr lang="en-US" sz="1300">
                <a:latin typeface="Calibri" pitchFamily="34" charset="0"/>
              </a:rPr>
              <a:t>CS1010 Programming Methodology</a:t>
            </a: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447" y="4343144"/>
            <a:ext cx="5023106" cy="4115019"/>
          </a:xfrm>
          <a:noFill/>
          <a:ln w="9525"/>
        </p:spPr>
        <p:txBody>
          <a:bodyPr lIns="91546" tIns="45773" rIns="91546" bIns="45773"/>
          <a:lstStyle/>
          <a:p>
            <a:pPr marL="230188" marR="0" indent="-230188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Calibri" pitchFamily="34" charset="0"/>
              <a:buAutoNum type="arabicPeriod"/>
              <a:tabLst/>
              <a:defRPr/>
            </a:pPr>
            <a:r>
              <a:rPr lang="en-US" dirty="0" smtClean="0"/>
              <a:t>Slides</a:t>
            </a:r>
            <a:r>
              <a:rPr lang="en-US" baseline="0" dirty="0" smtClean="0"/>
              <a:t> marked by </a:t>
            </a:r>
            <a:r>
              <a:rPr lang="en-US" sz="1200" dirty="0" smtClean="0">
                <a:sym typeface="Wingdings 2" pitchFamily="18" charset="2"/>
              </a:rPr>
              <a:t></a:t>
            </a:r>
            <a:r>
              <a:rPr lang="en-US" sz="1200" baseline="0" dirty="0" smtClean="0">
                <a:sym typeface="Wingdings 2" pitchFamily="18" charset="2"/>
              </a:rPr>
              <a:t> at the bottom-left corner are intentionally left (partially) blank in the students’ version.</a:t>
            </a:r>
            <a:endParaRPr lang="en-US" sz="1200" dirty="0" smtClean="0">
              <a:sym typeface="Wingdings 2" pitchFamily="18" charset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1E61-3488-4E86-9505-86C3D130387E}" type="datetimeFigureOut">
              <a:rPr lang="en-US" smtClean="0"/>
              <a:t>23-Aug-12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E8E89-408C-4231-83E6-17089B141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1E61-3488-4E86-9505-86C3D130387E}" type="datetimeFigureOut">
              <a:rPr lang="en-US" smtClean="0"/>
              <a:t>23-Aug-12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E8E89-408C-4231-83E6-17089B141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81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1E61-3488-4E86-9505-86C3D130387E}" type="datetimeFigureOut">
              <a:rPr lang="en-US" smtClean="0"/>
              <a:t>23-Aug-12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E8E89-408C-4231-83E6-17089B141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1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1E61-3488-4E86-9505-86C3D130387E}" type="datetimeFigureOut">
              <a:rPr lang="en-US" smtClean="0"/>
              <a:t>23-Aug-12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E8E89-408C-4231-83E6-17089B141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5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1E61-3488-4E86-9505-86C3D130387E}" type="datetimeFigureOut">
              <a:rPr lang="en-US" smtClean="0"/>
              <a:t>23-Aug-12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E8E89-408C-4231-83E6-17089B141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8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1E61-3488-4E86-9505-86C3D130387E}" type="datetimeFigureOut">
              <a:rPr lang="en-US" smtClean="0"/>
              <a:t>23-Aug-12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E8E89-408C-4231-83E6-17089B141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291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1E61-3488-4E86-9505-86C3D130387E}" type="datetimeFigureOut">
              <a:rPr lang="en-US" smtClean="0"/>
              <a:t>23-Aug-12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E8E89-408C-4231-83E6-17089B141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328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1E61-3488-4E86-9505-86C3D130387E}" type="datetimeFigureOut">
              <a:rPr lang="en-US" smtClean="0"/>
              <a:t>23-Aug-12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E8E89-408C-4231-83E6-17089B141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4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1E61-3488-4E86-9505-86C3D130387E}" type="datetimeFigureOut">
              <a:rPr lang="en-US" smtClean="0"/>
              <a:t>23-Aug-12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E8E89-408C-4231-83E6-17089B141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31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1E61-3488-4E86-9505-86C3D130387E}" type="datetimeFigureOut">
              <a:rPr lang="en-US" smtClean="0"/>
              <a:t>23-Aug-12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E8E89-408C-4231-83E6-17089B141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1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61E61-3488-4E86-9505-86C3D130387E}" type="datetimeFigureOut">
              <a:rPr lang="en-US" smtClean="0"/>
              <a:t>23-Aug-12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E8E89-408C-4231-83E6-17089B141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95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61E61-3488-4E86-9505-86C3D130387E}" type="datetimeFigureOut">
              <a:rPr lang="en-US" smtClean="0"/>
              <a:t>23-Aug-12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E8E89-408C-4231-83E6-17089B141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28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Task 2: Coin change </a:t>
            </a:r>
          </a:p>
        </p:txBody>
      </p:sp>
      <p:sp>
        <p:nvSpPr>
          <p:cNvPr id="51203" name="Rectangle 7"/>
          <p:cNvSpPr>
            <a:spLocks noChangeArrowheads="1"/>
          </p:cNvSpPr>
          <p:nvPr/>
        </p:nvSpPr>
        <p:spPr bwMode="auto">
          <a:xfrm>
            <a:off x="4038600" y="1981200"/>
            <a:ext cx="4495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4000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800" b="1" baseline="30000">
              <a:solidFill>
                <a:srgbClr val="800000"/>
              </a:solidFill>
            </a:endParaRPr>
          </a:p>
        </p:txBody>
      </p:sp>
      <p:sp>
        <p:nvSpPr>
          <p:cNvPr id="51204" name="Rectangle 8"/>
          <p:cNvSpPr>
            <a:spLocks noChangeArrowheads="1"/>
          </p:cNvSpPr>
          <p:nvPr/>
        </p:nvSpPr>
        <p:spPr bwMode="auto">
          <a:xfrm>
            <a:off x="762000" y="1447800"/>
            <a:ext cx="8001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Given this list of coin denominations: </a:t>
            </a:r>
            <a:r>
              <a:rPr lang="en-US" sz="2400" dirty="0">
                <a:solidFill>
                  <a:srgbClr val="0000FF"/>
                </a:solidFill>
              </a:rPr>
              <a:t>1¢, 5¢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0000FF"/>
                </a:solidFill>
              </a:rPr>
              <a:t>10¢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0000FF"/>
                </a:solidFill>
              </a:rPr>
              <a:t>20¢, 50¢, and $1, </a:t>
            </a:r>
            <a:r>
              <a:rPr lang="en-US" sz="2400" dirty="0"/>
              <a:t>find the </a:t>
            </a:r>
            <a:r>
              <a:rPr lang="en-US" sz="2400" u="sng" dirty="0">
                <a:solidFill>
                  <a:srgbClr val="0000FF"/>
                </a:solidFill>
              </a:rPr>
              <a:t>smallest number of coins </a:t>
            </a:r>
            <a:r>
              <a:rPr lang="en-US" sz="2400" dirty="0">
                <a:solidFill>
                  <a:srgbClr val="0000FF"/>
                </a:solidFill>
              </a:rPr>
              <a:t>needed for a given amount. </a:t>
            </a:r>
            <a:r>
              <a:rPr lang="en-US" sz="2400" dirty="0"/>
              <a:t>You do not need to list out what coins are used.</a:t>
            </a:r>
          </a:p>
          <a:p>
            <a:pPr marL="742950" lvl="1" indent="-28575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2000" dirty="0"/>
              <a:t>Example 1: For $3.75, 6 coins are needed.</a:t>
            </a:r>
          </a:p>
          <a:p>
            <a:pPr marL="742950" lvl="1" indent="-285750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2000" dirty="0"/>
              <a:t>Example 2: For $5.43, 10 coins are needed.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For simplicity, assume that the </a:t>
            </a:r>
            <a:r>
              <a:rPr lang="en-US" sz="2400" dirty="0">
                <a:solidFill>
                  <a:srgbClr val="0000FF"/>
                </a:solidFill>
              </a:rPr>
              <a:t>input data is in cents.</a:t>
            </a:r>
          </a:p>
        </p:txBody>
      </p:sp>
      <p:sp>
        <p:nvSpPr>
          <p:cNvPr id="51205" name="Footer Placeholder 7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(AY2012/3 Semester 1)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Week1 - </a:t>
            </a:r>
            <a:fld id="{9FDEC145-3DD2-4319-B854-B2DCC2614EAE}" type="slidenum">
              <a:rPr smtClean="0"/>
              <a:pPr>
                <a:defRPr/>
              </a:p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0312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12751"/>
            <a:ext cx="8247043" cy="744020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</a:rPr>
              <a:t>Task 2: Coin change – A possible algorithm</a:t>
            </a:r>
          </a:p>
        </p:txBody>
      </p:sp>
      <p:sp>
        <p:nvSpPr>
          <p:cNvPr id="391176" name="Text Box 8"/>
          <p:cNvSpPr txBox="1">
            <a:spLocks noChangeArrowheads="1"/>
          </p:cNvSpPr>
          <p:nvPr/>
        </p:nvSpPr>
        <p:spPr bwMode="auto">
          <a:xfrm>
            <a:off x="1219200" y="1570038"/>
            <a:ext cx="6694488" cy="39497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dirty="0"/>
              <a:t>Enter </a:t>
            </a:r>
            <a:r>
              <a:rPr lang="en-US" i="1" dirty="0"/>
              <a:t>amt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i="1" dirty="0"/>
              <a:t>coins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 0</a:t>
            </a:r>
            <a:endParaRPr lang="en-US" dirty="0"/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i="1" dirty="0"/>
              <a:t>coins</a:t>
            </a:r>
            <a:r>
              <a:rPr lang="en-US" dirty="0"/>
              <a:t> </a:t>
            </a:r>
            <a:r>
              <a:rPr lang="en-US" dirty="0" smtClean="0">
                <a:sym typeface="Wingdings" pitchFamily="2" charset="2"/>
              </a:rPr>
              <a:t></a:t>
            </a:r>
            <a:r>
              <a:rPr lang="en-US" dirty="0" smtClean="0"/>
              <a:t> </a:t>
            </a:r>
            <a:r>
              <a:rPr lang="en-US" i="1" dirty="0"/>
              <a:t>coins</a:t>
            </a:r>
            <a:r>
              <a:rPr lang="en-US" dirty="0"/>
              <a:t> + (</a:t>
            </a:r>
            <a:r>
              <a:rPr lang="en-US" i="1" dirty="0" smtClean="0"/>
              <a:t>amt </a:t>
            </a:r>
            <a:r>
              <a:rPr lang="en-US" dirty="0" smtClean="0"/>
              <a:t>/ 100</a:t>
            </a:r>
            <a:r>
              <a:rPr lang="en-US" dirty="0"/>
              <a:t>)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i="1" dirty="0"/>
              <a:t>amt </a:t>
            </a:r>
            <a:r>
              <a:rPr lang="en-US" dirty="0" smtClean="0">
                <a:sym typeface="Wingdings" pitchFamily="2" charset="2"/>
              </a:rPr>
              <a:t></a:t>
            </a:r>
            <a:r>
              <a:rPr lang="en-US" dirty="0" smtClean="0"/>
              <a:t> </a:t>
            </a:r>
            <a:r>
              <a:rPr lang="en-US" i="1" dirty="0"/>
              <a:t>amt </a:t>
            </a:r>
            <a:r>
              <a:rPr lang="en-US" dirty="0"/>
              <a:t>mod</a:t>
            </a:r>
            <a:r>
              <a:rPr lang="en-US" i="1" dirty="0"/>
              <a:t> </a:t>
            </a:r>
            <a:r>
              <a:rPr lang="en-US" dirty="0"/>
              <a:t>100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i="1" dirty="0"/>
              <a:t>coins</a:t>
            </a:r>
            <a:r>
              <a:rPr lang="en-US" dirty="0"/>
              <a:t> </a:t>
            </a:r>
            <a:r>
              <a:rPr lang="en-US" dirty="0" smtClean="0">
                <a:sym typeface="Wingdings" pitchFamily="2" charset="2"/>
              </a:rPr>
              <a:t></a:t>
            </a:r>
            <a:r>
              <a:rPr lang="en-US" dirty="0" smtClean="0"/>
              <a:t> </a:t>
            </a:r>
            <a:r>
              <a:rPr lang="en-US" i="1" dirty="0"/>
              <a:t>coins</a:t>
            </a:r>
            <a:r>
              <a:rPr lang="en-US" dirty="0"/>
              <a:t> + (</a:t>
            </a:r>
            <a:r>
              <a:rPr lang="en-US" i="1" dirty="0" smtClean="0"/>
              <a:t>amt </a:t>
            </a:r>
            <a:r>
              <a:rPr lang="en-US" dirty="0" smtClean="0"/>
              <a:t>/ 50</a:t>
            </a:r>
            <a:r>
              <a:rPr lang="en-US" dirty="0"/>
              <a:t>)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i="1" dirty="0"/>
              <a:t>amt</a:t>
            </a:r>
            <a:r>
              <a:rPr lang="en-US" dirty="0"/>
              <a:t> </a:t>
            </a:r>
            <a:r>
              <a:rPr lang="en-US" dirty="0" smtClean="0">
                <a:sym typeface="Wingdings" pitchFamily="2" charset="2"/>
              </a:rPr>
              <a:t></a:t>
            </a:r>
            <a:r>
              <a:rPr lang="en-US" dirty="0" smtClean="0"/>
              <a:t> </a:t>
            </a:r>
            <a:r>
              <a:rPr lang="en-US" i="1" dirty="0"/>
              <a:t>amt</a:t>
            </a:r>
            <a:r>
              <a:rPr lang="en-US" dirty="0"/>
              <a:t> mod 50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i="1" dirty="0"/>
              <a:t>coins</a:t>
            </a:r>
            <a:r>
              <a:rPr lang="en-US" dirty="0"/>
              <a:t> </a:t>
            </a:r>
            <a:r>
              <a:rPr lang="en-US" dirty="0" smtClean="0">
                <a:sym typeface="Wingdings" pitchFamily="2" charset="2"/>
              </a:rPr>
              <a:t></a:t>
            </a:r>
            <a:r>
              <a:rPr lang="en-US" dirty="0" smtClean="0"/>
              <a:t> </a:t>
            </a:r>
            <a:r>
              <a:rPr lang="en-US" i="1" dirty="0"/>
              <a:t>coins</a:t>
            </a:r>
            <a:r>
              <a:rPr lang="en-US" dirty="0"/>
              <a:t> + (</a:t>
            </a:r>
            <a:r>
              <a:rPr lang="en-US" i="1" dirty="0" smtClean="0"/>
              <a:t>amt </a:t>
            </a:r>
            <a:r>
              <a:rPr lang="en-US" dirty="0" smtClean="0"/>
              <a:t>/ 20</a:t>
            </a:r>
            <a:r>
              <a:rPr lang="en-US" dirty="0"/>
              <a:t>)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i="1" dirty="0"/>
              <a:t>amt </a:t>
            </a:r>
            <a:r>
              <a:rPr lang="en-US" dirty="0" smtClean="0">
                <a:sym typeface="Wingdings" pitchFamily="2" charset="2"/>
              </a:rPr>
              <a:t></a:t>
            </a:r>
            <a:r>
              <a:rPr lang="en-US" dirty="0" smtClean="0"/>
              <a:t> </a:t>
            </a:r>
            <a:r>
              <a:rPr lang="en-US" i="1" dirty="0"/>
              <a:t>amt</a:t>
            </a:r>
            <a:r>
              <a:rPr lang="en-US" dirty="0"/>
              <a:t> mod 20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dirty="0"/>
              <a:t>coins </a:t>
            </a:r>
            <a:r>
              <a:rPr lang="en-US" dirty="0" smtClean="0">
                <a:sym typeface="Wingdings" pitchFamily="2" charset="2"/>
              </a:rPr>
              <a:t></a:t>
            </a:r>
            <a:r>
              <a:rPr lang="en-US" dirty="0" smtClean="0"/>
              <a:t> </a:t>
            </a:r>
            <a:r>
              <a:rPr lang="en-US" dirty="0"/>
              <a:t>coins + (</a:t>
            </a:r>
            <a:r>
              <a:rPr lang="en-US" i="1" dirty="0" smtClean="0"/>
              <a:t>amt </a:t>
            </a:r>
            <a:r>
              <a:rPr lang="en-US" dirty="0" smtClean="0"/>
              <a:t>/ 10</a:t>
            </a:r>
            <a:r>
              <a:rPr lang="en-US" dirty="0"/>
              <a:t>)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i="1" dirty="0"/>
              <a:t>amt </a:t>
            </a:r>
            <a:r>
              <a:rPr lang="en-US" dirty="0" smtClean="0">
                <a:sym typeface="Wingdings" pitchFamily="2" charset="2"/>
              </a:rPr>
              <a:t></a:t>
            </a:r>
            <a:r>
              <a:rPr lang="en-US" dirty="0" smtClean="0"/>
              <a:t> </a:t>
            </a:r>
            <a:r>
              <a:rPr lang="en-US" i="1" dirty="0"/>
              <a:t>amt</a:t>
            </a:r>
            <a:r>
              <a:rPr lang="en-US" dirty="0"/>
              <a:t> mod 10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dirty="0"/>
              <a:t>coins </a:t>
            </a:r>
            <a:r>
              <a:rPr lang="en-US" dirty="0" smtClean="0"/>
              <a:t>=</a:t>
            </a:r>
            <a:r>
              <a:rPr lang="en-US" dirty="0" smtClean="0">
                <a:sym typeface="Wingdings" pitchFamily="2" charset="2"/>
              </a:rPr>
              <a:t> </a:t>
            </a:r>
            <a:r>
              <a:rPr lang="en-US" dirty="0" smtClean="0"/>
              <a:t> </a:t>
            </a:r>
            <a:r>
              <a:rPr lang="en-US" dirty="0"/>
              <a:t>coins + (</a:t>
            </a:r>
            <a:r>
              <a:rPr lang="en-US" i="1" dirty="0" smtClean="0"/>
              <a:t>amt </a:t>
            </a:r>
            <a:r>
              <a:rPr lang="en-US" dirty="0" smtClean="0"/>
              <a:t>/ 5</a:t>
            </a:r>
            <a:r>
              <a:rPr lang="en-US" dirty="0"/>
              <a:t>)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i="1" dirty="0"/>
              <a:t>amt</a:t>
            </a:r>
            <a:r>
              <a:rPr lang="en-US" dirty="0"/>
              <a:t> </a:t>
            </a:r>
            <a:r>
              <a:rPr lang="en-US" dirty="0" smtClean="0">
                <a:sym typeface="Wingdings" pitchFamily="2" charset="2"/>
              </a:rPr>
              <a:t></a:t>
            </a:r>
            <a:r>
              <a:rPr lang="en-US" dirty="0" smtClean="0"/>
              <a:t> </a:t>
            </a:r>
            <a:r>
              <a:rPr lang="en-US" i="1" dirty="0"/>
              <a:t>amt</a:t>
            </a:r>
            <a:r>
              <a:rPr lang="en-US" dirty="0"/>
              <a:t> mod 5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i="1" dirty="0"/>
              <a:t>coins</a:t>
            </a:r>
            <a:r>
              <a:rPr lang="en-US" dirty="0"/>
              <a:t> </a:t>
            </a:r>
            <a:r>
              <a:rPr lang="en-US" dirty="0" smtClean="0">
                <a:sym typeface="Wingdings" pitchFamily="2" charset="2"/>
              </a:rPr>
              <a:t></a:t>
            </a:r>
            <a:r>
              <a:rPr lang="en-US" dirty="0" smtClean="0"/>
              <a:t> </a:t>
            </a:r>
            <a:r>
              <a:rPr lang="en-US" i="1" dirty="0"/>
              <a:t>coins</a:t>
            </a:r>
            <a:r>
              <a:rPr lang="en-US" dirty="0"/>
              <a:t> + </a:t>
            </a:r>
            <a:r>
              <a:rPr lang="en-US" i="1" dirty="0"/>
              <a:t>amt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dirty="0"/>
              <a:t>Print </a:t>
            </a:r>
            <a:r>
              <a:rPr lang="en-US" i="1" dirty="0"/>
              <a:t>coins</a:t>
            </a:r>
          </a:p>
        </p:txBody>
      </p:sp>
      <p:sp>
        <p:nvSpPr>
          <p:cNvPr id="52228" name="Slide Number Placeholder 8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Week1 - </a:t>
            </a:r>
            <a:fld id="{B565C29A-EBEF-4C30-AA81-DCC0FC5A2978}" type="slidenum">
              <a:rPr lang="en-US" sz="1000"/>
              <a:pPr algn="r"/>
              <a:t>2</a:t>
            </a:fld>
            <a:endParaRPr lang="en-US" sz="1000"/>
          </a:p>
        </p:txBody>
      </p:sp>
      <p:sp>
        <p:nvSpPr>
          <p:cNvPr id="52229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(AY2012/3 Semester 1)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Week1 - </a:t>
            </a:r>
            <a:fld id="{279F2AB6-EA71-49B8-9DC7-EF3FE8D77F2F}" type="slidenum">
              <a:rPr smtClean="0"/>
              <a:pPr>
                <a:defRPr/>
              </a:pPr>
              <a:t>2</a:t>
            </a:fld>
            <a:endParaRPr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824834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1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430</Words>
  <Application>Microsoft Office PowerPoint</Application>
  <PresentationFormat>On-screen Show (4:3)</PresentationFormat>
  <Paragraphs>50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Task 2: Coin change </vt:lpstr>
      <vt:lpstr>Task 2: Coin change – A possible algorithm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2: Coin change </dc:title>
  <dc:creator>KhooSC</dc:creator>
  <cp:lastModifiedBy>KhooSC</cp:lastModifiedBy>
  <cp:revision>1</cp:revision>
  <dcterms:created xsi:type="dcterms:W3CDTF">2012-08-22T21:18:54Z</dcterms:created>
  <dcterms:modified xsi:type="dcterms:W3CDTF">2012-08-22T21:19:29Z</dcterms:modified>
</cp:coreProperties>
</file>