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1.xml" ContentType="application/vnd.openxmlformats-officedocument.presentationml.tags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82" r:id="rId1"/>
  </p:sldMasterIdLst>
  <p:notesMasterIdLst>
    <p:notesMasterId r:id="rId59"/>
  </p:notesMasterIdLst>
  <p:handoutMasterIdLst>
    <p:handoutMasterId r:id="rId60"/>
  </p:handoutMasterIdLst>
  <p:sldIdLst>
    <p:sldId id="256" r:id="rId2"/>
    <p:sldId id="327" r:id="rId3"/>
    <p:sldId id="453" r:id="rId4"/>
    <p:sldId id="583" r:id="rId5"/>
    <p:sldId id="568" r:id="rId6"/>
    <p:sldId id="586" r:id="rId7"/>
    <p:sldId id="587" r:id="rId8"/>
    <p:sldId id="588" r:id="rId9"/>
    <p:sldId id="589" r:id="rId10"/>
    <p:sldId id="569" r:id="rId11"/>
    <p:sldId id="590" r:id="rId12"/>
    <p:sldId id="584" r:id="rId13"/>
    <p:sldId id="585" r:id="rId14"/>
    <p:sldId id="557" r:id="rId15"/>
    <p:sldId id="570" r:id="rId16"/>
    <p:sldId id="456" r:id="rId17"/>
    <p:sldId id="539" r:id="rId18"/>
    <p:sldId id="591" r:id="rId19"/>
    <p:sldId id="592" r:id="rId20"/>
    <p:sldId id="593" r:id="rId21"/>
    <p:sldId id="594" r:id="rId22"/>
    <p:sldId id="556" r:id="rId23"/>
    <p:sldId id="563" r:id="rId24"/>
    <p:sldId id="596" r:id="rId25"/>
    <p:sldId id="595" r:id="rId26"/>
    <p:sldId id="571" r:id="rId27"/>
    <p:sldId id="559" r:id="rId28"/>
    <p:sldId id="561" r:id="rId29"/>
    <p:sldId id="576" r:id="rId30"/>
    <p:sldId id="597" r:id="rId31"/>
    <p:sldId id="580" r:id="rId32"/>
    <p:sldId id="575" r:id="rId33"/>
    <p:sldId id="573" r:id="rId34"/>
    <p:sldId id="574" r:id="rId35"/>
    <p:sldId id="510" r:id="rId36"/>
    <p:sldId id="513" r:id="rId37"/>
    <p:sldId id="514" r:id="rId38"/>
    <p:sldId id="577" r:id="rId39"/>
    <p:sldId id="578" r:id="rId40"/>
    <p:sldId id="516" r:id="rId41"/>
    <p:sldId id="572" r:id="rId42"/>
    <p:sldId id="531" r:id="rId43"/>
    <p:sldId id="532" r:id="rId44"/>
    <p:sldId id="519" r:id="rId45"/>
    <p:sldId id="562" r:id="rId46"/>
    <p:sldId id="544" r:id="rId47"/>
    <p:sldId id="581" r:id="rId48"/>
    <p:sldId id="582" r:id="rId49"/>
    <p:sldId id="541" r:id="rId50"/>
    <p:sldId id="537" r:id="rId51"/>
    <p:sldId id="538" r:id="rId52"/>
    <p:sldId id="554" r:id="rId53"/>
    <p:sldId id="555" r:id="rId54"/>
    <p:sldId id="566" r:id="rId55"/>
    <p:sldId id="451" r:id="rId56"/>
    <p:sldId id="448" r:id="rId57"/>
    <p:sldId id="308" r:id="rId58"/>
  </p:sldIdLst>
  <p:sldSz cx="9144000" cy="6858000" type="screen4x3"/>
  <p:notesSz cx="6784975" cy="98567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33FF"/>
    <a:srgbClr val="FFFFCC"/>
    <a:srgbClr val="CCFFCC"/>
    <a:srgbClr val="006600"/>
    <a:srgbClr val="800000"/>
    <a:srgbClr val="CCFFFF"/>
    <a:srgbClr val="00FFFF"/>
    <a:srgbClr val="FF0000"/>
    <a:srgbClr val="9933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336" autoAdjust="0"/>
    <p:restoredTop sz="85645" autoAdjust="0"/>
  </p:normalViewPr>
  <p:slideViewPr>
    <p:cSldViewPr snapToGrid="0">
      <p:cViewPr varScale="1">
        <p:scale>
          <a:sx n="66" d="100"/>
          <a:sy n="66" d="100"/>
        </p:scale>
        <p:origin x="-103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742" y="-84"/>
      </p:cViewPr>
      <p:guideLst>
        <p:guide orient="horz" pos="3105"/>
        <p:guide pos="2138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1824" cy="49283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041" tIns="47521" rIns="95041" bIns="47521" numCol="1" anchor="t" anchorCtr="0" compatLnSpc="1">
            <a:prstTxWarp prst="textNoShape">
              <a:avLst/>
            </a:prstTxWarp>
          </a:bodyPr>
          <a:lstStyle>
            <a:lvl1pPr defTabSz="950778" eaLnBrk="0" hangingPunct="0">
              <a:defRPr sz="13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en-GB" dirty="0" smtClean="0"/>
              <a:t>CS1010 </a:t>
            </a:r>
            <a:r>
              <a:rPr lang="en-GB" dirty="0"/>
              <a:t>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151" y="1"/>
            <a:ext cx="2941824" cy="49283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041" tIns="47521" rIns="95041" bIns="47521" numCol="1" anchor="t" anchorCtr="0" compatLnSpc="1">
            <a:prstTxWarp prst="textNoShape">
              <a:avLst/>
            </a:prstTxWarp>
          </a:bodyPr>
          <a:lstStyle>
            <a:lvl1pPr algn="r" defTabSz="950274" eaLnBrk="0" hangingPunct="0">
              <a:defRPr sz="13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63950"/>
            <a:ext cx="2941824" cy="49283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041" tIns="47521" rIns="95041" bIns="47521" numCol="1" anchor="b" anchorCtr="0" compatLnSpc="1">
            <a:prstTxWarp prst="textNoShape">
              <a:avLst/>
            </a:prstTxWarp>
          </a:bodyPr>
          <a:lstStyle>
            <a:lvl1pPr defTabSz="950274" eaLnBrk="0" hangingPunct="0">
              <a:defRPr sz="13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151" y="9363950"/>
            <a:ext cx="2941824" cy="49283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041" tIns="47521" rIns="95041" bIns="47521" numCol="1" anchor="b" anchorCtr="0" compatLnSpc="1">
            <a:prstTxWarp prst="textNoShape">
              <a:avLst/>
            </a:prstTxWarp>
          </a:bodyPr>
          <a:lstStyle>
            <a:lvl1pPr algn="r" defTabSz="950274" eaLnBrk="0" hangingPunct="0">
              <a:defRPr sz="13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30F5E621-A1A4-4D1B-8A9D-FC687687F1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1824" cy="49283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041" tIns="47521" rIns="95041" bIns="47521" numCol="1" anchor="t" anchorCtr="0" compatLnSpc="1">
            <a:prstTxWarp prst="textNoShape">
              <a:avLst/>
            </a:prstTxWarp>
          </a:bodyPr>
          <a:lstStyle>
            <a:lvl1pPr defTabSz="950778" eaLnBrk="0" hangingPunct="0">
              <a:defRPr lang="en-GB" sz="1400">
                <a:latin typeface="+mj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CS1010 Programming Methodology</a:t>
            </a:r>
          </a:p>
        </p:txBody>
      </p:sp>
      <p:sp>
        <p:nvSpPr>
          <p:cNvPr id="4608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8688" y="739775"/>
            <a:ext cx="4929187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020" y="4680396"/>
            <a:ext cx="4972936" cy="443713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041" tIns="47521" rIns="95041" bIns="475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363950"/>
            <a:ext cx="2941824" cy="49283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041" tIns="47521" rIns="95041" bIns="47521" numCol="1" anchor="b" anchorCtr="0" compatLnSpc="1">
            <a:prstTxWarp prst="textNoShape">
              <a:avLst/>
            </a:prstTxWarp>
          </a:bodyPr>
          <a:lstStyle>
            <a:lvl1pPr defTabSz="950274" eaLnBrk="0" hangingPunct="0">
              <a:defRPr sz="13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151" y="9363950"/>
            <a:ext cx="2941824" cy="49283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041" tIns="47521" rIns="95041" bIns="47521" numCol="1" anchor="b" anchorCtr="0" compatLnSpc="1">
            <a:prstTxWarp prst="textNoShape">
              <a:avLst/>
            </a:prstTxWarp>
          </a:bodyPr>
          <a:lstStyle>
            <a:lvl1pPr algn="r" defTabSz="950274" eaLnBrk="0" hangingPunct="0">
              <a:defRPr sz="13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553FC6DC-3043-4BC7-A5B9-2433022FA7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843151" y="1"/>
            <a:ext cx="2940261" cy="492839"/>
          </a:xfrm>
          <a:prstGeom prst="rect">
            <a:avLst/>
          </a:prstGeom>
        </p:spPr>
        <p:txBody>
          <a:bodyPr vert="horz" wrap="square" lIns="91274" tIns="45638" rIns="91274" bIns="4563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7B9A8F4-E215-4166-94FF-3FE1DFA62C39}" type="datetimeFigureOut">
              <a:rPr lang="en-US"/>
              <a:pPr>
                <a:defRPr/>
              </a:pPr>
              <a:t>9/4/2012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CS1010 Programming Methodology</a:t>
            </a:r>
          </a:p>
        </p:txBody>
      </p:sp>
      <p:sp>
        <p:nvSpPr>
          <p:cNvPr id="4710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6555" indent="-226555" eaLnBrk="1" hangingPunct="1">
              <a:buFont typeface="+mj-lt"/>
              <a:buAutoNum type="arabicPeriod"/>
            </a:pPr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6555" indent="-226555" eaLnBrk="1" hangingPunct="1">
              <a:buFont typeface="+mj-lt"/>
              <a:buNone/>
            </a:pPr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6555" indent="-226555" eaLnBrk="1" hangingPunct="1">
              <a:buFont typeface="+mj-lt"/>
              <a:buNone/>
            </a:pPr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6555" indent="-226555" eaLnBrk="1" hangingPunct="1">
              <a:buFont typeface="+mj-lt"/>
              <a:buNone/>
            </a:pPr>
            <a:endParaRPr lang="en-US" b="1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SG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CS1010 Programming Methodology</a:t>
            </a:r>
            <a:endParaRPr lang="en-US"/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EF05C1-B723-49D9-92B9-438D8A06100F}" type="slidenum">
              <a:rPr lang="en-GB" smtClean="0"/>
              <a:pPr/>
              <a:t>14</a:t>
            </a:fld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SG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CS1010 Programming Methodology</a:t>
            </a:r>
            <a:endParaRPr lang="en-US"/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EF05C1-B723-49D9-92B9-438D8A06100F}" type="slidenum">
              <a:rPr lang="en-GB" smtClean="0"/>
              <a:pPr/>
              <a:t>15</a:t>
            </a:fld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SG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SG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CS1010 Programming Methodology</a:t>
            </a:r>
            <a:endParaRPr lang="en-US"/>
          </a:p>
        </p:txBody>
      </p:sp>
      <p:sp>
        <p:nvSpPr>
          <p:cNvPr id="5427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C20C93-D718-45B7-94E8-A5D232FB9CEB}" type="slidenum">
              <a:rPr lang="en-GB" smtClean="0"/>
              <a:pPr/>
              <a:t>17</a:t>
            </a:fld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SG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CS1010 Programming Methodology</a:t>
            </a:r>
            <a:endParaRPr lang="en-US"/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EF05C1-B723-49D9-92B9-438D8A06100F}" type="slidenum">
              <a:rPr lang="en-GB" smtClean="0"/>
              <a:pPr/>
              <a:t>18</a:t>
            </a:fld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SG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CS1010 Programming Methodology</a:t>
            </a:r>
            <a:endParaRPr lang="en-US"/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EF05C1-B723-49D9-92B9-438D8A06100F}" type="slidenum">
              <a:rPr lang="en-GB" smtClean="0"/>
              <a:pPr/>
              <a:t>19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CS1010 Programming Methodology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SG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SG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CS1010 Programming Methodology</a:t>
            </a:r>
            <a:endParaRPr lang="en-US"/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EF05C1-B723-49D9-92B9-438D8A06100F}" type="slidenum">
              <a:rPr lang="en-GB" smtClean="0"/>
              <a:pPr/>
              <a:t>20</a:t>
            </a:fld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SG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CS1010 Programming Methodology</a:t>
            </a:r>
            <a:endParaRPr lang="en-US"/>
          </a:p>
        </p:txBody>
      </p:sp>
      <p:sp>
        <p:nvSpPr>
          <p:cNvPr id="5427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C20C93-D718-45B7-94E8-A5D232FB9CEB}" type="slidenum">
              <a:rPr lang="en-GB" smtClean="0"/>
              <a:pPr/>
              <a:t>21</a:t>
            </a:fld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SG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CS1010 Programming Methodology</a:t>
            </a:r>
            <a:endParaRPr lang="en-US"/>
          </a:p>
        </p:txBody>
      </p:sp>
      <p:sp>
        <p:nvSpPr>
          <p:cNvPr id="5530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87CEEC-3C94-4BDA-BF79-C961E5D7F8EC}" type="slidenum">
              <a:rPr lang="en-GB" smtClean="0"/>
              <a:pPr/>
              <a:t>22</a:t>
            </a:fld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6555" indent="-226555">
              <a:buFont typeface="Calibri" pitchFamily="34" charset="0"/>
              <a:buAutoNum type="arabicPeriod"/>
            </a:pPr>
            <a:r>
              <a:rPr lang="en-US" b="1" dirty="0" err="1" smtClean="0"/>
              <a:t>bool</a:t>
            </a:r>
            <a:r>
              <a:rPr lang="en-US" dirty="0" smtClean="0"/>
              <a:t> data type is available in C99. Need to include &lt;</a:t>
            </a:r>
            <a:r>
              <a:rPr lang="en-US" dirty="0" err="1" smtClean="0"/>
              <a:t>stdbool.h</a:t>
            </a:r>
            <a:r>
              <a:rPr lang="en-US" dirty="0" smtClean="0"/>
              <a:t>&gt;.</a:t>
            </a:r>
          </a:p>
          <a:p>
            <a:pPr marL="226555" indent="-226555">
              <a:buFont typeface="Calibri" pitchFamily="34" charset="0"/>
              <a:buAutoNum type="arabicPeriod"/>
            </a:pPr>
            <a:r>
              <a:rPr lang="en-US" dirty="0" smtClean="0"/>
              <a:t>Program is </a:t>
            </a:r>
            <a:r>
              <a:rPr lang="en-US" b="1" dirty="0" smtClean="0"/>
              <a:t>Week4_TruthValues.c</a:t>
            </a:r>
            <a:endParaRPr lang="en-SG" b="1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CS1010 Programming Methodology</a:t>
            </a:r>
            <a:endParaRPr lang="en-US"/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5CE365-AEDF-47B2-9C63-9881AC95C65E}" type="slidenum">
              <a:rPr lang="en-GB" smtClean="0"/>
              <a:pPr/>
              <a:t>23</a:t>
            </a:fld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6555" indent="-226555">
              <a:buFont typeface="Calibri" pitchFamily="34" charset="0"/>
              <a:buNone/>
            </a:pPr>
            <a:endParaRPr lang="en-SG" b="1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CS1010 Programming Methodology</a:t>
            </a:r>
            <a:endParaRPr lang="en-US"/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5CE365-AEDF-47B2-9C63-9881AC95C65E}" type="slidenum">
              <a:rPr lang="en-GB" smtClean="0"/>
              <a:pPr/>
              <a:t>24</a:t>
            </a:fld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6555" indent="-226555">
              <a:buFont typeface="Calibri" pitchFamily="34" charset="0"/>
              <a:buNone/>
            </a:pPr>
            <a:endParaRPr lang="en-SG" b="1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CS1010 Programming Methodology</a:t>
            </a:r>
            <a:endParaRPr lang="en-US"/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5CE365-AEDF-47B2-9C63-9881AC95C65E}" type="slidenum">
              <a:rPr lang="en-GB" smtClean="0"/>
              <a:pPr/>
              <a:t>25</a:t>
            </a:fld>
            <a:endParaRPr lang="en-GB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6555" indent="-226555"/>
            <a:endParaRPr lang="en-SG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CS1010 Programming Methodology</a:t>
            </a:r>
            <a:endParaRPr lang="en-US"/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5CE365-AEDF-47B2-9C63-9881AC95C65E}" type="slidenum">
              <a:rPr lang="en-GB" smtClean="0"/>
              <a:pPr/>
              <a:t>26</a:t>
            </a:fld>
            <a:endParaRPr lang="en-GB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SG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CS1010 Programming Methodology</a:t>
            </a:r>
            <a:endParaRPr lang="en-US"/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F425C1-1237-4FD1-A2F4-3BB1652C4F0C}" type="slidenum">
              <a:rPr lang="en-GB" smtClean="0"/>
              <a:pPr/>
              <a:t>27</a:t>
            </a:fld>
            <a:endParaRPr lang="en-GB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6555" indent="-226555">
              <a:buFont typeface="Calibri" pitchFamily="34" charset="0"/>
              <a:buNone/>
            </a:pPr>
            <a:endParaRPr lang="en-SG" b="1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CS1010 Programming Methodology</a:t>
            </a:r>
            <a:endParaRPr lang="en-US"/>
          </a:p>
        </p:txBody>
      </p:sp>
      <p:sp>
        <p:nvSpPr>
          <p:cNvPr id="583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7CB311-3347-42CF-856E-51CCC5CC5F78}" type="slidenum">
              <a:rPr lang="en-GB" smtClean="0"/>
              <a:pPr/>
              <a:t>28</a:t>
            </a:fld>
            <a:endParaRPr lang="en-GB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6555" indent="-226555"/>
            <a:endParaRPr lang="en-SG" b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CS1010 Programming Methodology</a:t>
            </a:r>
            <a:endParaRPr lang="en-US"/>
          </a:p>
        </p:txBody>
      </p:sp>
      <p:sp>
        <p:nvSpPr>
          <p:cNvPr id="583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7CB311-3347-42CF-856E-51CCC5CC5F78}" type="slidenum">
              <a:rPr lang="en-GB" smtClean="0"/>
              <a:pPr/>
              <a:t>29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defTabSz="906221" eaLnBrk="1" hangingPunct="1">
              <a:defRPr/>
            </a:pPr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6555" indent="-226555"/>
            <a:endParaRPr lang="en-SG" b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CS1010 Programming Methodology</a:t>
            </a:r>
            <a:endParaRPr lang="en-US"/>
          </a:p>
        </p:txBody>
      </p:sp>
      <p:sp>
        <p:nvSpPr>
          <p:cNvPr id="583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7CB311-3347-42CF-856E-51CCC5CC5F78}" type="slidenum">
              <a:rPr lang="en-GB" smtClean="0"/>
              <a:pPr/>
              <a:t>30</a:t>
            </a:fld>
            <a:endParaRPr lang="en-GB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5785" indent="-225785">
              <a:buFont typeface="Calibri" pitchFamily="34" charset="0"/>
              <a:buNone/>
            </a:pPr>
            <a:endParaRPr lang="en-SG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CS1010 Programming Methodology</a:t>
            </a:r>
            <a:endParaRPr lang="en-US"/>
          </a:p>
        </p:txBody>
      </p:sp>
      <p:sp>
        <p:nvSpPr>
          <p:cNvPr id="6144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575"/>
            <a:fld id="{2AEF5E9F-49EB-4504-8370-9D3E9D113AB5}" type="slidenum">
              <a:rPr lang="en-GB" smtClean="0"/>
              <a:pPr defTabSz="949575"/>
              <a:t>31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6555" indent="-226555">
              <a:buFont typeface="+mj-lt"/>
              <a:buNone/>
            </a:pPr>
            <a:endParaRPr lang="en-SG" b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CS1010 Programming Methodology</a:t>
            </a:r>
            <a:endParaRPr lang="en-US"/>
          </a:p>
        </p:txBody>
      </p:sp>
      <p:sp>
        <p:nvSpPr>
          <p:cNvPr id="583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7CB311-3347-42CF-856E-51CCC5CC5F78}" type="slidenum">
              <a:rPr lang="en-GB" smtClean="0"/>
              <a:pPr/>
              <a:t>32</a:t>
            </a:fld>
            <a:endParaRPr lang="en-GB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6555" indent="-226555"/>
            <a:endParaRPr lang="en-SG" b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CS1010 Programming Methodology</a:t>
            </a:r>
            <a:endParaRPr lang="en-US"/>
          </a:p>
        </p:txBody>
      </p:sp>
      <p:sp>
        <p:nvSpPr>
          <p:cNvPr id="583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7CB311-3347-42CF-856E-51CCC5CC5F78}" type="slidenum">
              <a:rPr lang="en-GB" smtClean="0"/>
              <a:pPr/>
              <a:t>33</a:t>
            </a:fld>
            <a:endParaRPr lang="en-GB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6555" indent="-226555"/>
            <a:endParaRPr lang="en-SG" b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CS1010 Programming Methodology</a:t>
            </a:r>
            <a:endParaRPr lang="en-US"/>
          </a:p>
        </p:txBody>
      </p:sp>
      <p:sp>
        <p:nvSpPr>
          <p:cNvPr id="583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7CB311-3347-42CF-856E-51CCC5CC5F78}" type="slidenum">
              <a:rPr lang="en-GB" smtClean="0"/>
              <a:pPr/>
              <a:t>34</a:t>
            </a:fld>
            <a:endParaRPr lang="en-GB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 txBox="1">
            <a:spLocks noGrp="1" noChangeArrowheads="1"/>
          </p:cNvSpPr>
          <p:nvPr/>
        </p:nvSpPr>
        <p:spPr bwMode="auto">
          <a:xfrm>
            <a:off x="1" y="1"/>
            <a:ext cx="2940261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17" tIns="46510" rIns="93017" bIns="46510"/>
          <a:lstStyle/>
          <a:p>
            <a:pPr defTabSz="929822"/>
            <a:r>
              <a:rPr lang="en-US" sz="1200" dirty="0">
                <a:latin typeface="Times New Roman" pitchFamily="18" charset="0"/>
              </a:rPr>
              <a:t>Intro to OOP with Java, C. Thomas Wu</a:t>
            </a:r>
          </a:p>
        </p:txBody>
      </p:sp>
      <p:sp>
        <p:nvSpPr>
          <p:cNvPr id="59395" name="Rectangle 6"/>
          <p:cNvSpPr txBox="1">
            <a:spLocks noGrp="1" noChangeArrowheads="1"/>
          </p:cNvSpPr>
          <p:nvPr/>
        </p:nvSpPr>
        <p:spPr bwMode="auto">
          <a:xfrm>
            <a:off x="1" y="9363950"/>
            <a:ext cx="2940261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17" tIns="46510" rIns="93017" bIns="46510" anchor="b"/>
          <a:lstStyle/>
          <a:p>
            <a:pPr defTabSz="929822"/>
            <a:r>
              <a:rPr lang="en-US" sz="1200" dirty="0">
                <a:latin typeface="Times New Roman" pitchFamily="18" charset="0"/>
              </a:rPr>
              <a:t>©The McGraw-Hill Companies, Inc.</a:t>
            </a:r>
          </a:p>
        </p:txBody>
      </p:sp>
      <p:sp>
        <p:nvSpPr>
          <p:cNvPr id="59396" name="Rectangle 7"/>
          <p:cNvSpPr txBox="1">
            <a:spLocks noGrp="1" noChangeArrowheads="1"/>
          </p:cNvSpPr>
          <p:nvPr/>
        </p:nvSpPr>
        <p:spPr bwMode="auto">
          <a:xfrm>
            <a:off x="3844715" y="9363950"/>
            <a:ext cx="2940260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17" tIns="46510" rIns="93017" bIns="46510" anchor="b"/>
          <a:lstStyle/>
          <a:p>
            <a:pPr algn="r" defTabSz="929822"/>
            <a:fld id="{49619155-0CE6-4DB8-B3BE-027CC393AEFA}" type="slidenum">
              <a:rPr lang="en-US" sz="1200">
                <a:latin typeface="Times New Roman" pitchFamily="18" charset="0"/>
              </a:rPr>
              <a:pPr algn="r" defTabSz="929822"/>
              <a:t>35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593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27600" cy="3695700"/>
          </a:xfrm>
          <a:solidFill>
            <a:srgbClr val="FFFFFF"/>
          </a:solidFill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455" y="4681974"/>
            <a:ext cx="4976066" cy="4435556"/>
          </a:xfrm>
          <a:solidFill>
            <a:schemeClr val="bg1"/>
          </a:solidFill>
          <a:ln w="9525"/>
        </p:spPr>
        <p:txBody>
          <a:bodyPr lIns="93009" tIns="46506" rIns="93009" bIns="46506"/>
          <a:lstStyle/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3" y="1"/>
            <a:ext cx="2941824" cy="492839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5041" tIns="47521" rIns="95041" bIns="47521"/>
          <a:lstStyle/>
          <a:p>
            <a:pPr defTabSz="950778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6555" indent="-226555" eaLnBrk="1" hangingPunct="1">
              <a:buFont typeface="Calibri" pitchFamily="34" charset="0"/>
              <a:buNone/>
            </a:pPr>
            <a:endParaRPr lang="en-SG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3" y="1"/>
            <a:ext cx="2941824" cy="492839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5041" tIns="47521" rIns="95041" bIns="47521"/>
          <a:lstStyle/>
          <a:p>
            <a:pPr defTabSz="950778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6555" indent="-226555" eaLnBrk="1" hangingPunct="1">
              <a:buFont typeface="+mj-lt"/>
              <a:buNone/>
            </a:pPr>
            <a:endParaRPr lang="en-SG" b="1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3" y="1"/>
            <a:ext cx="2941824" cy="492839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5041" tIns="47521" rIns="95041" bIns="47521"/>
          <a:lstStyle/>
          <a:p>
            <a:pPr defTabSz="950778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6555" indent="-226555" eaLnBrk="1" hangingPunct="1"/>
            <a:endParaRPr lang="en-SG" dirty="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3" y="1"/>
            <a:ext cx="2941824" cy="492839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5041" tIns="47521" rIns="95041" bIns="47521"/>
          <a:lstStyle/>
          <a:p>
            <a:pPr defTabSz="950778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6555" indent="-226555" eaLnBrk="1" hangingPunct="1"/>
            <a:endParaRPr lang="en-SG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defTabSz="906221" eaLnBrk="1" hangingPunct="1">
              <a:defRPr/>
            </a:pPr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 txBox="1">
            <a:spLocks noGrp="1" noChangeArrowheads="1"/>
          </p:cNvSpPr>
          <p:nvPr/>
        </p:nvSpPr>
        <p:spPr bwMode="auto">
          <a:xfrm>
            <a:off x="3" y="1"/>
            <a:ext cx="2941824" cy="49283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5036" tIns="47518" rIns="95036" bIns="47518"/>
          <a:lstStyle/>
          <a:p>
            <a:pPr defTabSz="948701" eaLnBrk="0" hangingPunct="0"/>
            <a:r>
              <a:rPr lang="en-GB" sz="1400" dirty="0">
                <a:latin typeface="Calibri" pitchFamily="34" charset="0"/>
              </a:rPr>
              <a:t>CS1101 Programming Methodology</a:t>
            </a: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739775"/>
            <a:ext cx="4927600" cy="369570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 lIns="95036" tIns="47518" rIns="95036" bIns="47518"/>
          <a:lstStyle/>
          <a:p>
            <a:pPr marL="224983" indent="-224983">
              <a:defRPr/>
            </a:pPr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 txBox="1">
            <a:spLocks noGrp="1" noChangeArrowheads="1"/>
          </p:cNvSpPr>
          <p:nvPr/>
        </p:nvSpPr>
        <p:spPr bwMode="auto">
          <a:xfrm>
            <a:off x="3" y="1"/>
            <a:ext cx="2941824" cy="49283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5036" tIns="47518" rIns="95036" bIns="47518"/>
          <a:lstStyle/>
          <a:p>
            <a:pPr defTabSz="948701" eaLnBrk="0" hangingPunct="0"/>
            <a:r>
              <a:rPr lang="en-GB" sz="1400" dirty="0">
                <a:latin typeface="Calibri" pitchFamily="34" charset="0"/>
              </a:rPr>
              <a:t>CS1101 Programming Methodology</a:t>
            </a: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739775"/>
            <a:ext cx="4927600" cy="369570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 lIns="95036" tIns="47518" rIns="95036" bIns="47518"/>
          <a:lstStyle/>
          <a:p>
            <a:pPr marL="224983" indent="-224983">
              <a:defRPr/>
            </a:pPr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739775"/>
            <a:ext cx="4927600" cy="36957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6555" indent="-226555">
              <a:buFont typeface="Calibri" pitchFamily="34" charset="0"/>
              <a:buNone/>
            </a:pPr>
            <a:endParaRPr lang="en-SG" b="1" dirty="0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739775"/>
            <a:ext cx="4927600" cy="36957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6555" indent="-226555">
              <a:buFont typeface="Calibri" pitchFamily="34" charset="0"/>
              <a:buNone/>
            </a:pPr>
            <a:endParaRPr lang="en-SG" dirty="0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44715" y="9363950"/>
            <a:ext cx="2940260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85" tIns="47093" rIns="94185" bIns="47093" anchor="b"/>
          <a:lstStyle/>
          <a:p>
            <a:pPr algn="r" defTabSz="942408"/>
            <a:fld id="{531EE4CD-65EB-4E10-99C3-56E21BA0C2A3}" type="slidenum">
              <a:rPr lang="en-US" sz="1200">
                <a:latin typeface="Tahoma" pitchFamily="34" charset="0"/>
              </a:rPr>
              <a:pPr algn="r" defTabSz="942408"/>
              <a:t>44</a:t>
            </a:fld>
            <a:endParaRPr lang="en-US" sz="1200" dirty="0">
              <a:latin typeface="Tahoma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739775"/>
            <a:ext cx="4927600" cy="3695700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455" y="4681974"/>
            <a:ext cx="4976066" cy="4435556"/>
          </a:xfrm>
          <a:noFill/>
          <a:ln w="9525"/>
        </p:spPr>
        <p:txBody>
          <a:bodyPr lIns="94185" tIns="47093" rIns="94185" bIns="47093"/>
          <a:lstStyle/>
          <a:p>
            <a:pPr marL="226555" indent="-226555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tabLst>
                <a:tab pos="358713" algn="l"/>
                <a:tab pos="707987" algn="l"/>
                <a:tab pos="1066698" algn="l"/>
                <a:tab pos="1425411" algn="l"/>
                <a:tab pos="1774684" algn="l"/>
              </a:tabLst>
            </a:pPr>
            <a:endParaRPr lang="en-SG" dirty="0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SG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CS1010 Programming Methodology</a:t>
            </a:r>
            <a:endParaRPr lang="en-US"/>
          </a:p>
        </p:txBody>
      </p:sp>
      <p:sp>
        <p:nvSpPr>
          <p:cNvPr id="686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286C55-8ADA-4C30-B9CF-719EE175B10D}" type="slidenum">
              <a:rPr lang="en-GB" smtClean="0"/>
              <a:pPr/>
              <a:t>46</a:t>
            </a:fld>
            <a:endParaRPr lang="en-GB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SG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CS1010 Programming Methodology</a:t>
            </a:r>
            <a:endParaRPr lang="en-US"/>
          </a:p>
        </p:txBody>
      </p:sp>
      <p:sp>
        <p:nvSpPr>
          <p:cNvPr id="686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286C55-8ADA-4C30-B9CF-719EE175B10D}" type="slidenum">
              <a:rPr lang="en-GB" smtClean="0"/>
              <a:pPr/>
              <a:t>47</a:t>
            </a:fld>
            <a:endParaRPr lang="en-GB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6555" indent="-226555">
              <a:buFont typeface="+mj-lt"/>
              <a:buNone/>
            </a:pPr>
            <a:endParaRPr lang="en-SG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CS1010 Programming Methodology</a:t>
            </a:r>
            <a:endParaRPr lang="en-US"/>
          </a:p>
        </p:txBody>
      </p:sp>
      <p:sp>
        <p:nvSpPr>
          <p:cNvPr id="686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286C55-8ADA-4C30-B9CF-719EE175B10D}" type="slidenum">
              <a:rPr lang="en-GB" smtClean="0"/>
              <a:pPr/>
              <a:t>48</a:t>
            </a:fld>
            <a:endParaRPr lang="en-GB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SG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CS1010 Programming Methodology</a:t>
            </a:r>
            <a:endParaRPr lang="en-US"/>
          </a:p>
        </p:txBody>
      </p:sp>
      <p:sp>
        <p:nvSpPr>
          <p:cNvPr id="706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FE897E-4132-412E-8678-B133EA017C46}" type="slidenum">
              <a:rPr lang="en-GB" smtClean="0"/>
              <a:pPr/>
              <a:t>49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6555" indent="-226555" eaLnBrk="1" hangingPunct="1">
              <a:buFont typeface="+mj-lt"/>
              <a:buAutoNum type="arabicPeriod"/>
            </a:pPr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844715" y="9363950"/>
            <a:ext cx="2940260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85" tIns="47093" rIns="94185" bIns="47093" anchor="b"/>
          <a:lstStyle/>
          <a:p>
            <a:pPr algn="r" defTabSz="942408"/>
            <a:fld id="{0B06203A-5A96-47C0-82E7-33CDA6AA7361}" type="slidenum">
              <a:rPr lang="en-US" sz="1200">
                <a:latin typeface="Tahoma" pitchFamily="34" charset="0"/>
              </a:rPr>
              <a:pPr algn="r" defTabSz="942408"/>
              <a:t>50</a:t>
            </a:fld>
            <a:endParaRPr lang="en-US" sz="1200" dirty="0">
              <a:latin typeface="Tahoma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739775"/>
            <a:ext cx="4927600" cy="3695700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455" y="4681974"/>
            <a:ext cx="4976066" cy="4435556"/>
          </a:xfrm>
          <a:noFill/>
          <a:ln w="9525"/>
        </p:spPr>
        <p:txBody>
          <a:bodyPr lIns="94185" tIns="47093" rIns="94185" bIns="47093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 txBox="1">
            <a:spLocks noGrp="1" noChangeArrowheads="1"/>
          </p:cNvSpPr>
          <p:nvPr/>
        </p:nvSpPr>
        <p:spPr bwMode="auto">
          <a:xfrm>
            <a:off x="3844715" y="9363950"/>
            <a:ext cx="2940260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85" tIns="47093" rIns="94185" bIns="47093" anchor="b"/>
          <a:lstStyle/>
          <a:p>
            <a:pPr algn="r" defTabSz="942408"/>
            <a:fld id="{C49F5C71-F4D1-402F-A961-B19391064A49}" type="slidenum">
              <a:rPr lang="en-US" sz="1200">
                <a:latin typeface="Tahoma" pitchFamily="34" charset="0"/>
              </a:rPr>
              <a:pPr algn="r" defTabSz="942408"/>
              <a:t>51</a:t>
            </a:fld>
            <a:endParaRPr lang="en-US" sz="1200" dirty="0">
              <a:latin typeface="Tahoma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739775"/>
            <a:ext cx="4927600" cy="369570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455" y="4681974"/>
            <a:ext cx="4976066" cy="4435556"/>
          </a:xfrm>
          <a:noFill/>
          <a:ln w="9525"/>
        </p:spPr>
        <p:txBody>
          <a:bodyPr lIns="94185" tIns="47093" rIns="94185" bIns="47093"/>
          <a:lstStyle/>
          <a:p>
            <a:pPr marL="226555" indent="-226555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739775"/>
            <a:ext cx="4927600" cy="36957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6555" indent="-226555">
              <a:buFont typeface="Calibri" pitchFamily="34" charset="0"/>
              <a:buNone/>
            </a:pPr>
            <a:endParaRPr lang="en-SG" dirty="0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739775"/>
            <a:ext cx="4927600" cy="36957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SG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739775"/>
            <a:ext cx="4927600" cy="3695700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SG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SG"/>
              <a:t>CS1010</a:t>
            </a:r>
            <a:r>
              <a:t> Programming Methodology</a:t>
            </a: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8129" indent="-228129" eaLnBrk="1" hangingPunct="1"/>
            <a:endParaRPr lang="en-SG" dirty="0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SG"/>
              <a:t>CS1010</a:t>
            </a:r>
            <a:r>
              <a:t> Programming Methodology</a:t>
            </a: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8129" indent="-228129" eaLnBrk="1" hangingPunct="1"/>
            <a:endParaRPr lang="en-SG" dirty="0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SG"/>
              <a:t>CS1010</a:t>
            </a:r>
            <a:r>
              <a:t> Programming Methodology</a:t>
            </a: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SG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6555" indent="-226555" eaLnBrk="1" hangingPunct="1">
              <a:buFont typeface="+mj-lt"/>
              <a:buAutoNum type="arabicPeriod"/>
            </a:pPr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6555" indent="-226555" eaLnBrk="1" hangingPunct="1">
              <a:buFont typeface="+mj-lt"/>
              <a:buAutoNum type="arabicPeriod"/>
            </a:pPr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6555" indent="-226555" eaLnBrk="1" hangingPunct="1">
              <a:buFont typeface="+mj-lt"/>
              <a:buAutoNum type="arabicPeriod"/>
            </a:pPr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6555" indent="-226555" eaLnBrk="1" hangingPunct="1">
              <a:buFont typeface="+mj-lt"/>
              <a:buAutoNum type="arabicPeriod"/>
            </a:pPr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990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90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37338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Week4 - </a:t>
            </a:r>
            <a:fld id="{C9BD76E8-DA2C-492A-9495-E832E6B31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Week4 - </a:t>
            </a:r>
            <a:fld id="{F2224FE6-CDC8-4385-AA8E-0B2F2874A39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7338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Week4 - </a:t>
            </a:r>
            <a:fld id="{4C24833A-7045-4F24-9582-87AB9CF888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7338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Week4 - </a:t>
            </a:r>
            <a:fld id="{A7E5F3B8-B941-4C0D-BD38-F33C9B9B9D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886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5800" y="6248400"/>
            <a:ext cx="2895600" cy="457200"/>
          </a:xfrm>
        </p:spPr>
        <p:txBody>
          <a:bodyPr/>
          <a:lstStyle>
            <a:lvl1pPr>
              <a:defRPr dirty="0" smtClean="0"/>
            </a:lvl1pPr>
          </a:lstStyle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Week4 - </a:t>
            </a:r>
            <a:fld id="{FE89B32A-6336-44F2-95CD-47B9980236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8100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Week4 - </a:t>
            </a:r>
            <a:fld id="{DA32AA06-678B-4605-B3D9-51DCEB916A3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6576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Week4 - </a:t>
            </a:r>
            <a:fld id="{E4A89602-BE3E-4487-BD8C-04B637084F2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>
          <a:xfrm>
            <a:off x="38100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Week4 - </a:t>
            </a:r>
            <a:fld id="{6772BF5C-B808-44F9-9503-DEBEF4A96FA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38100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457200" y="6257925"/>
            <a:ext cx="2895600" cy="457200"/>
          </a:xfrm>
        </p:spPr>
        <p:txBody>
          <a:bodyPr/>
          <a:lstStyle>
            <a:lvl1pPr>
              <a:defRPr b="0" dirty="0" smtClean="0"/>
            </a:lvl1pPr>
          </a:lstStyle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Week4 - </a:t>
            </a:r>
            <a:fld id="{6C21B926-4367-4ECE-851A-364E9C8914C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39624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Week4 - </a:t>
            </a:r>
            <a:fld id="{C6E56419-E43D-4C43-A4D0-5844785A8AC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886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3400" y="6248400"/>
            <a:ext cx="2895600" cy="457200"/>
          </a:xfrm>
        </p:spPr>
        <p:txBody>
          <a:bodyPr/>
          <a:lstStyle>
            <a:lvl1pPr>
              <a:defRPr dirty="0" smtClean="0"/>
            </a:lvl1pPr>
          </a:lstStyle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Week4 - </a:t>
            </a:r>
            <a:fld id="{B3207DA6-E6A9-43F8-955F-710B32B6416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0386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  <a:cs typeface="Arial" charset="0"/>
              </a:defRPr>
            </a:lvl1pPr>
          </a:lstStyle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Week4 - </a:t>
            </a:r>
            <a:fld id="{75819E46-37F5-4F4B-AADA-F71A981955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9798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99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99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9799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9799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9799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9799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99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9799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800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14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7" r:id="rId1"/>
    <p:sldLayoutId id="2147484598" r:id="rId2"/>
    <p:sldLayoutId id="2147484599" r:id="rId3"/>
    <p:sldLayoutId id="2147484600" r:id="rId4"/>
    <p:sldLayoutId id="2147484601" r:id="rId5"/>
    <p:sldLayoutId id="2147484602" r:id="rId6"/>
    <p:sldLayoutId id="2147484603" r:id="rId7"/>
    <p:sldLayoutId id="2147484604" r:id="rId8"/>
    <p:sldLayoutId id="2147484605" r:id="rId9"/>
    <p:sldLayoutId id="2147484606" r:id="rId10"/>
    <p:sldLayoutId id="2147484607" r:id="rId11"/>
  </p:sldLayoutIdLst>
  <p:transition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101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xisingapore.com/taxi-fare/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590800"/>
            <a:ext cx="8153400" cy="1066800"/>
          </a:xfrm>
        </p:spPr>
        <p:txBody>
          <a:bodyPr/>
          <a:lstStyle/>
          <a:p>
            <a:pPr eaLnBrk="1" hangingPunct="1"/>
            <a:r>
              <a:rPr lang="en-GB" sz="2900" b="1" dirty="0" smtClean="0"/>
              <a:t>CS1010: Programming Methodology</a:t>
            </a:r>
            <a:r>
              <a:rPr lang="en-GB" b="1" dirty="0" smtClean="0"/>
              <a:t> </a:t>
            </a:r>
            <a:r>
              <a:rPr lang="en-GB" sz="2900" b="1" dirty="0" smtClean="0">
                <a:hlinkClick r:id="rId3"/>
              </a:rPr>
              <a:t>http://www.comp.nus.edu.sg/~cs1010/</a:t>
            </a:r>
            <a:endParaRPr lang="en-GB" sz="2900" b="1" dirty="0" smtClean="0"/>
          </a:p>
        </p:txBody>
      </p:sp>
      <p:pic>
        <p:nvPicPr>
          <p:cNvPr id="14339" name="Picture 13" descr="Full_Colour_Thum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4724400"/>
            <a:ext cx="1600200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</a:rPr>
              <a:t>1. Week 3 Exercise #4: Magic Number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250066"/>
            <a:ext cx="7948612" cy="1585731"/>
          </a:xfrm>
        </p:spPr>
        <p:txBody>
          <a:bodyPr/>
          <a:lstStyle/>
          <a:p>
            <a:pPr marL="0" indent="0" eaLnBrk="1" hangingPunct="1">
              <a:buSzPct val="120000"/>
              <a:buNone/>
              <a:defRPr/>
            </a:pPr>
            <a:r>
              <a:rPr lang="en-GB" sz="2400" dirty="0" smtClean="0"/>
              <a:t>Write a program </a:t>
            </a:r>
            <a:r>
              <a:rPr lang="en-GB" sz="2400" dirty="0" smtClean="0">
                <a:solidFill>
                  <a:srgbClr val="0000FF"/>
                </a:solidFill>
              </a:rPr>
              <a:t>Week3_MagicNumber.c</a:t>
            </a:r>
            <a:r>
              <a:rPr lang="en-GB" sz="2400" dirty="0" smtClean="0"/>
              <a:t> that reads two positive integers (with at most 5 digits) and for each, adds up the digits (from right) in positions 1, 3, and 5. The right-most digit of the sum is the required answer.</a:t>
            </a:r>
            <a:endParaRPr lang="en-GB" sz="2400" b="1" dirty="0" smtClean="0"/>
          </a:p>
          <a:p>
            <a:pPr marL="457200" indent="-457200" eaLnBrk="1" hangingPunct="1">
              <a:buSzPct val="120000"/>
              <a:buFont typeface="Wingdings" pitchFamily="2" charset="2"/>
              <a:buNone/>
              <a:defRPr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2053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 smtClean="0">
                <a:latin typeface="Arial" pitchFamily="34" charset="0"/>
                <a:cs typeface="Arial" pitchFamily="34" charset="0"/>
              </a:rPr>
              <a:t>CS1010 (AY2012/3 Semester 1)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2824224"/>
            <a:ext cx="7948613" cy="363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indent="-363538">
              <a:spcBef>
                <a:spcPts val="300"/>
              </a:spcBef>
              <a:buClr>
                <a:schemeClr val="bg2"/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 smtClean="0"/>
              <a:t>For example, if input is 76524, then adding up the digits 4, 5 and 7, we get 16. The answer is hence 6.</a:t>
            </a:r>
          </a:p>
          <a:p>
            <a:pPr marL="363538" indent="-363538">
              <a:spcBef>
                <a:spcPts val="300"/>
              </a:spcBef>
              <a:buClr>
                <a:schemeClr val="bg2"/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 smtClean="0">
                <a:latin typeface="+mn-lt"/>
                <a:cs typeface="+mn-cs"/>
              </a:rPr>
              <a:t>You should have a function </a:t>
            </a:r>
            <a:r>
              <a:rPr lang="en-GB" sz="2000" kern="0" dirty="0" err="1" smtClean="0">
                <a:solidFill>
                  <a:srgbClr val="0000FF"/>
                </a:solidFill>
                <a:latin typeface="+mn-lt"/>
                <a:cs typeface="+mn-cs"/>
              </a:rPr>
              <a:t>get_magic</a:t>
            </a:r>
            <a:r>
              <a:rPr lang="en-GB" sz="2000" kern="0" dirty="0" smtClean="0">
                <a:solidFill>
                  <a:srgbClr val="0000FF"/>
                </a:solidFill>
                <a:latin typeface="+mn-lt"/>
                <a:cs typeface="+mn-cs"/>
              </a:rPr>
              <a:t>() </a:t>
            </a:r>
            <a:r>
              <a:rPr lang="en-GB" sz="2000" kern="0" dirty="0" smtClean="0">
                <a:latin typeface="+mn-lt"/>
                <a:cs typeface="+mn-cs"/>
              </a:rPr>
              <a:t>to compute and return the answer. Decide on its parameter(s). What is the </a:t>
            </a:r>
            <a:r>
              <a:rPr lang="en-GB" sz="2000" u="sng" kern="0" dirty="0" smtClean="0">
                <a:latin typeface="+mn-lt"/>
                <a:cs typeface="+mn-cs"/>
              </a:rPr>
              <a:t>precondition</a:t>
            </a:r>
            <a:r>
              <a:rPr lang="en-GB" sz="2000" kern="0" dirty="0" smtClean="0">
                <a:latin typeface="+mn-lt"/>
                <a:cs typeface="+mn-cs"/>
              </a:rPr>
              <a:t> of the function?</a:t>
            </a:r>
          </a:p>
          <a:p>
            <a:pPr marL="363538" indent="-363538">
              <a:spcBef>
                <a:spcPts val="300"/>
              </a:spcBef>
              <a:buClr>
                <a:schemeClr val="bg2"/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 smtClean="0">
                <a:latin typeface="+mn-lt"/>
                <a:cs typeface="+mn-cs"/>
              </a:rPr>
              <a:t>Sample run:</a:t>
            </a:r>
          </a:p>
          <a:p>
            <a:pPr marL="363538" indent="-363538">
              <a:spcBef>
                <a:spcPts val="0"/>
              </a:spcBef>
              <a:buClr>
                <a:schemeClr val="bg2"/>
              </a:buClr>
              <a:buSzPct val="100000"/>
              <a:tabLst>
                <a:tab pos="682625" algn="l"/>
              </a:tabLst>
              <a:defRPr/>
            </a:pPr>
            <a:r>
              <a:rPr lang="en-GB" sz="2000" kern="0" dirty="0" smtClean="0">
                <a:latin typeface="+mn-lt"/>
                <a:cs typeface="+mn-cs"/>
              </a:rPr>
              <a:t>	</a:t>
            </a:r>
            <a:r>
              <a:rPr lang="en-GB" sz="2000" kern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1600" b="1" kern="0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Enter 1st value: </a:t>
            </a:r>
            <a:r>
              <a:rPr lang="en-GB" sz="16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76524</a:t>
            </a:r>
          </a:p>
          <a:p>
            <a:pPr marL="363538" indent="-363538">
              <a:spcBef>
                <a:spcPts val="0"/>
              </a:spcBef>
              <a:buClr>
                <a:schemeClr val="bg2"/>
              </a:buClr>
              <a:buSzPct val="100000"/>
              <a:tabLst>
                <a:tab pos="682625" algn="l"/>
              </a:tabLst>
              <a:defRPr/>
            </a:pPr>
            <a:r>
              <a:rPr lang="en-GB" sz="1600" b="1" kern="0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		Magic number = 6</a:t>
            </a:r>
          </a:p>
          <a:p>
            <a:pPr marL="363538" indent="-363538">
              <a:spcBef>
                <a:spcPts val="0"/>
              </a:spcBef>
              <a:buClr>
                <a:schemeClr val="bg2"/>
              </a:buClr>
              <a:buSzPct val="100000"/>
              <a:tabLst>
                <a:tab pos="682625" algn="l"/>
              </a:tabLst>
              <a:defRPr/>
            </a:pPr>
            <a:r>
              <a:rPr lang="en-GB" sz="1600" b="1" kern="0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		Enter 2nd value: </a:t>
            </a:r>
            <a:r>
              <a:rPr lang="en-GB" sz="16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8946</a:t>
            </a:r>
          </a:p>
          <a:p>
            <a:pPr marL="363538" indent="-363538">
              <a:spcBef>
                <a:spcPts val="0"/>
              </a:spcBef>
              <a:buClr>
                <a:schemeClr val="bg2"/>
              </a:buClr>
              <a:buSzPct val="100000"/>
              <a:tabLst>
                <a:tab pos="682625" algn="l"/>
              </a:tabLst>
              <a:defRPr/>
            </a:pPr>
            <a:r>
              <a:rPr lang="en-GB" sz="1600" b="1" kern="0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		Magic number = 5</a:t>
            </a:r>
            <a:endParaRPr lang="en-GB" sz="1600" b="1" kern="0" dirty="0">
              <a:solidFill>
                <a:srgbClr val="800000"/>
              </a:solidFill>
              <a:latin typeface="+mn-lt"/>
              <a:cs typeface="+mn-cs"/>
            </a:endParaRPr>
          </a:p>
          <a:p>
            <a:pPr marL="363538" indent="-363538">
              <a:spcBef>
                <a:spcPts val="300"/>
              </a:spcBef>
              <a:buClr>
                <a:schemeClr val="bg2"/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>
                <a:solidFill>
                  <a:srgbClr val="0000FF"/>
                </a:solidFill>
                <a:latin typeface="+mn-lt"/>
                <a:cs typeface="+mn-cs"/>
              </a:rPr>
              <a:t>Bring your program to class next </a:t>
            </a:r>
            <a:r>
              <a:rPr lang="en-GB" sz="2000" kern="0" dirty="0" smtClean="0">
                <a:solidFill>
                  <a:srgbClr val="0000FF"/>
                </a:solidFill>
                <a:latin typeface="+mn-lt"/>
                <a:cs typeface="+mn-cs"/>
              </a:rPr>
              <a:t>week</a:t>
            </a:r>
          </a:p>
          <a:p>
            <a:pPr marL="363538" indent="-363538">
              <a:spcBef>
                <a:spcPts val="300"/>
              </a:spcBef>
              <a:buClr>
                <a:schemeClr val="bg2"/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 smtClean="0">
                <a:solidFill>
                  <a:srgbClr val="0000FF"/>
                </a:solidFill>
                <a:latin typeface="+mn-lt"/>
                <a:cs typeface="+mn-cs"/>
              </a:rPr>
              <a:t>This exercise is also mounted on </a:t>
            </a:r>
            <a:r>
              <a:rPr lang="en-GB" sz="2000" kern="0" dirty="0" err="1" smtClean="0">
                <a:solidFill>
                  <a:srgbClr val="0000FF"/>
                </a:solidFill>
                <a:latin typeface="+mn-lt"/>
                <a:cs typeface="+mn-cs"/>
              </a:rPr>
              <a:t>CodeCrunch</a:t>
            </a:r>
            <a:endParaRPr lang="en-GB" sz="2000" kern="0" dirty="0">
              <a:solidFill>
                <a:srgbClr val="0000FF"/>
              </a:solidFill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120000"/>
              <a:buFont typeface="Wingdings" pitchFamily="2" charset="2"/>
              <a:buNone/>
              <a:defRPr/>
            </a:pPr>
            <a:endParaRPr lang="en-GB" sz="2400" b="1" kern="0" dirty="0">
              <a:solidFill>
                <a:srgbClr val="0000FF"/>
              </a:solidFill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120000"/>
              <a:buFont typeface="Wingdings" pitchFamily="2" charset="2"/>
              <a:buNone/>
              <a:defRPr/>
            </a:pPr>
            <a:endParaRPr lang="en-GB" sz="2000" kern="0" dirty="0">
              <a:solidFill>
                <a:srgbClr val="0000FF"/>
              </a:solidFill>
              <a:latin typeface="+mn-lt"/>
              <a:cs typeface="+mn-cs"/>
            </a:endParaRPr>
          </a:p>
        </p:txBody>
      </p:sp>
      <p:sp>
        <p:nvSpPr>
          <p:cNvPr id="8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 dirty="0" smtClean="0"/>
              <a:t>Week4 - </a:t>
            </a:r>
            <a:fld id="{CE0EB590-4595-44A0-8803-B0BB8C155266}" type="slidenum">
              <a:rPr lang="en-US" sz="1000"/>
              <a:pPr algn="r"/>
              <a:t>10</a:t>
            </a:fld>
            <a:endParaRPr lang="en-US" sz="1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</a:rPr>
              <a:t>1. Week 3 Exercise #4: Magic Number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250066"/>
            <a:ext cx="7948612" cy="1585731"/>
          </a:xfrm>
        </p:spPr>
        <p:txBody>
          <a:bodyPr/>
          <a:lstStyle/>
          <a:p>
            <a:pPr marL="0" indent="0" eaLnBrk="1" hangingPunct="1">
              <a:buSzPct val="120000"/>
              <a:buNone/>
              <a:defRPr/>
            </a:pPr>
            <a:r>
              <a:rPr lang="en-GB" sz="2400" dirty="0" err="1" smtClean="0">
                <a:solidFill>
                  <a:srgbClr val="0000FF"/>
                </a:solidFill>
              </a:rPr>
              <a:t>int</a:t>
            </a:r>
            <a:r>
              <a:rPr lang="en-GB" sz="2400" dirty="0" smtClean="0"/>
              <a:t> </a:t>
            </a:r>
            <a:r>
              <a:rPr lang="en-GB" sz="2400" dirty="0" err="1" smtClean="0"/>
              <a:t>get_magic</a:t>
            </a:r>
            <a:r>
              <a:rPr lang="en-GB" sz="2400" dirty="0" smtClean="0"/>
              <a:t>(</a:t>
            </a:r>
            <a:r>
              <a:rPr lang="en-GB" sz="2400" dirty="0" err="1" smtClean="0">
                <a:solidFill>
                  <a:srgbClr val="0000FF"/>
                </a:solidFill>
              </a:rPr>
              <a:t>int</a:t>
            </a:r>
            <a:r>
              <a:rPr lang="en-GB" sz="2400" dirty="0" smtClean="0"/>
              <a:t> value) {</a:t>
            </a:r>
          </a:p>
          <a:p>
            <a:pPr marL="0" indent="0" eaLnBrk="1" hangingPunct="1">
              <a:buSzPct val="120000"/>
              <a:buNone/>
              <a:defRPr/>
            </a:pPr>
            <a:r>
              <a:rPr lang="en-GB" sz="2400" dirty="0" smtClean="0"/>
              <a:t>	</a:t>
            </a:r>
            <a:r>
              <a:rPr lang="en-GB" sz="2400" dirty="0" err="1" smtClean="0">
                <a:solidFill>
                  <a:srgbClr val="0000FF"/>
                </a:solidFill>
              </a:rPr>
              <a:t>int</a:t>
            </a:r>
            <a:r>
              <a:rPr lang="en-GB" sz="2400" dirty="0" smtClean="0"/>
              <a:t> digit1, digit3, digit5, sum;</a:t>
            </a:r>
          </a:p>
          <a:p>
            <a:pPr marL="0" indent="0" eaLnBrk="1" hangingPunct="1">
              <a:buSzPct val="120000"/>
              <a:buNone/>
              <a:defRPr/>
            </a:pPr>
            <a:endParaRPr lang="en-GB" sz="2400" dirty="0" smtClean="0"/>
          </a:p>
          <a:p>
            <a:pPr marL="0" indent="0" eaLnBrk="1" hangingPunct="1">
              <a:buSzPct val="120000"/>
              <a:buNone/>
              <a:defRPr/>
            </a:pPr>
            <a:r>
              <a:rPr lang="en-GB" sz="2400" dirty="0" smtClean="0"/>
              <a:t>	digit1 = value % 10;</a:t>
            </a:r>
          </a:p>
          <a:p>
            <a:pPr marL="0" indent="0" eaLnBrk="1" hangingPunct="1">
              <a:buSzPct val="120000"/>
              <a:buNone/>
              <a:defRPr/>
            </a:pPr>
            <a:r>
              <a:rPr lang="en-GB" sz="2400" dirty="0" smtClean="0"/>
              <a:t>	digit3 = (value/100) % 10;</a:t>
            </a:r>
          </a:p>
          <a:p>
            <a:pPr marL="0" indent="0" eaLnBrk="1" hangingPunct="1">
              <a:buSzPct val="120000"/>
              <a:buNone/>
              <a:defRPr/>
            </a:pPr>
            <a:r>
              <a:rPr lang="en-GB" sz="2400" dirty="0" smtClean="0"/>
              <a:t>	digit5 = (value/10000) % 10; </a:t>
            </a:r>
          </a:p>
          <a:p>
            <a:pPr marL="0" indent="0" eaLnBrk="1" hangingPunct="1">
              <a:buSzPct val="120000"/>
              <a:buNone/>
              <a:defRPr/>
            </a:pPr>
            <a:r>
              <a:rPr lang="en-GB" sz="2400" dirty="0" smtClean="0"/>
              <a:t>	sum = digit1 + digit3 + digit5;</a:t>
            </a:r>
          </a:p>
          <a:p>
            <a:pPr marL="0" indent="0" eaLnBrk="1" hangingPunct="1">
              <a:buSzPct val="120000"/>
              <a:buNone/>
              <a:defRPr/>
            </a:pPr>
            <a:r>
              <a:rPr lang="en-GB" sz="2400" dirty="0" smtClean="0"/>
              <a:t>  	</a:t>
            </a:r>
            <a:r>
              <a:rPr lang="en-GB" sz="2400" dirty="0" smtClean="0">
                <a:solidFill>
                  <a:srgbClr val="9933FF"/>
                </a:solidFill>
              </a:rPr>
              <a:t>return</a:t>
            </a:r>
            <a:r>
              <a:rPr lang="en-GB" sz="2400" dirty="0" smtClean="0"/>
              <a:t> sum%10;</a:t>
            </a:r>
          </a:p>
          <a:p>
            <a:pPr marL="0" indent="0" eaLnBrk="1" hangingPunct="1">
              <a:buSzPct val="120000"/>
              <a:buNone/>
              <a:defRPr/>
            </a:pPr>
            <a:r>
              <a:rPr lang="en-GB" sz="2400" dirty="0" smtClean="0"/>
              <a:t>}</a:t>
            </a: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2053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 smtClean="0">
                <a:latin typeface="Arial" pitchFamily="34" charset="0"/>
                <a:cs typeface="Arial" pitchFamily="34" charset="0"/>
              </a:rPr>
              <a:t>CS1010 (AY2012/3 Semester 1)</a:t>
            </a:r>
          </a:p>
        </p:txBody>
      </p:sp>
      <p:sp>
        <p:nvSpPr>
          <p:cNvPr id="8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 dirty="0" smtClean="0"/>
              <a:t>Week4 - </a:t>
            </a:r>
            <a:fld id="{CE0EB590-4595-44A0-8803-B0BB8C155266}" type="slidenum">
              <a:rPr lang="en-US" sz="1000"/>
              <a:pPr algn="r"/>
              <a:t>11</a:t>
            </a:fld>
            <a:endParaRPr lang="en-US" sz="1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</a:rPr>
              <a:t>Pop Quiz (1/2)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250066"/>
            <a:ext cx="7948612" cy="897233"/>
          </a:xfrm>
        </p:spPr>
        <p:txBody>
          <a:bodyPr/>
          <a:lstStyle/>
          <a:p>
            <a:pPr marL="339725" indent="-339725" eaLnBrk="1" hangingPunct="1">
              <a:buSzPct val="120000"/>
              <a:buFont typeface="Wingdings" pitchFamily="2" charset="2"/>
              <a:buChar char="§"/>
              <a:defRPr/>
            </a:pPr>
            <a:r>
              <a:rPr lang="en-GB" sz="2400" dirty="0" smtClean="0"/>
              <a:t>What is the output of this code and what value does the function f() return?</a:t>
            </a:r>
            <a:endParaRPr lang="en-GB" sz="2400" b="1" dirty="0" smtClean="0"/>
          </a:p>
          <a:p>
            <a:pPr marL="457200" indent="-457200" eaLnBrk="1" hangingPunct="1">
              <a:buSzPct val="120000"/>
              <a:buFont typeface="Wingdings" pitchFamily="2" charset="2"/>
              <a:buNone/>
              <a:defRPr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2053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 smtClean="0">
                <a:latin typeface="Arial" pitchFamily="34" charset="0"/>
                <a:cs typeface="Arial" pitchFamily="34" charset="0"/>
              </a:rPr>
              <a:t>CS1010 (AY2012/3 Semester 1)</a:t>
            </a:r>
          </a:p>
        </p:txBody>
      </p:sp>
      <p:sp>
        <p:nvSpPr>
          <p:cNvPr id="8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 dirty="0" smtClean="0"/>
              <a:t>Week4 - </a:t>
            </a:r>
            <a:fld id="{CE0EB590-4595-44A0-8803-B0BB8C155266}" type="slidenum">
              <a:rPr lang="en-US" sz="1000"/>
              <a:pPr algn="r"/>
              <a:t>12</a:t>
            </a:fld>
            <a:endParaRPr lang="en-US" sz="1000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2177" y="2264093"/>
            <a:ext cx="4605633" cy="39703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f();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endParaRPr lang="en-SG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SG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"Value returned = </a:t>
            </a:r>
            <a:r>
              <a:rPr lang="en-SG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%d\n</a:t>
            </a:r>
            <a:r>
              <a:rPr lang="en-SG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, f());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SG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endParaRPr lang="en-SG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 f() {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"A</a:t>
            </a:r>
            <a:r>
              <a:rPr lang="en-SG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SG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SG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"B</a:t>
            </a:r>
            <a:r>
              <a:rPr lang="en-SG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SG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SG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"C</a:t>
            </a:r>
            <a:r>
              <a:rPr lang="en-SG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SG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SG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endParaRPr lang="en-SG" sz="1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</a:rPr>
              <a:t>Pop Quiz (2/2)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250066"/>
            <a:ext cx="7948612" cy="897233"/>
          </a:xfrm>
        </p:spPr>
        <p:txBody>
          <a:bodyPr/>
          <a:lstStyle/>
          <a:p>
            <a:pPr marL="339725" indent="-339725" eaLnBrk="1" hangingPunct="1">
              <a:buSzPct val="120000"/>
              <a:buFont typeface="Wingdings" pitchFamily="2" charset="2"/>
              <a:buChar char="§"/>
              <a:defRPr/>
            </a:pPr>
            <a:r>
              <a:rPr lang="en-GB" sz="2400" dirty="0" smtClean="0"/>
              <a:t>What is the output of this code?</a:t>
            </a:r>
            <a:endParaRPr lang="en-GB" sz="2400" b="1" dirty="0" smtClean="0"/>
          </a:p>
          <a:p>
            <a:pPr marL="457200" indent="-457200" eaLnBrk="1" hangingPunct="1">
              <a:buSzPct val="120000"/>
              <a:buFont typeface="Wingdings" pitchFamily="2" charset="2"/>
              <a:buNone/>
              <a:defRPr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2053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 smtClean="0">
                <a:latin typeface="Arial" pitchFamily="34" charset="0"/>
                <a:cs typeface="Arial" pitchFamily="34" charset="0"/>
              </a:rPr>
              <a:t>CS1010 (AY2012/3 Semester 1)</a:t>
            </a:r>
          </a:p>
        </p:txBody>
      </p:sp>
      <p:sp>
        <p:nvSpPr>
          <p:cNvPr id="8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 dirty="0" smtClean="0"/>
              <a:t>Week4 - </a:t>
            </a:r>
            <a:fld id="{CE0EB590-4595-44A0-8803-B0BB8C155266}" type="slidenum">
              <a:rPr lang="en-US" sz="1000"/>
              <a:pPr algn="r"/>
              <a:t>13</a:t>
            </a:fld>
            <a:endParaRPr lang="en-US" sz="1000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2177" y="2264093"/>
            <a:ext cx="4605633" cy="2893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g(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endParaRPr lang="en-SG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SG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"Answer = </a:t>
            </a:r>
            <a:r>
              <a:rPr lang="en-SG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%d\n</a:t>
            </a:r>
            <a:r>
              <a:rPr lang="en-SG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, g(3 + g(7)));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SG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endParaRPr lang="en-SG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 g(</a:t>
            </a:r>
            <a:r>
              <a:rPr lang="en-SG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n) {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SG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 * </a:t>
            </a:r>
            <a:r>
              <a:rPr lang="en-SG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endParaRPr lang="en-SG" sz="1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2. Sequential Control Flow</a:t>
            </a:r>
            <a:endParaRPr lang="en-SG" sz="40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495301" y="1304925"/>
            <a:ext cx="7497632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>
                <a:solidFill>
                  <a:srgbClr val="C00000"/>
                </a:solidFill>
              </a:rPr>
              <a:t>Recall </a:t>
            </a:r>
            <a:r>
              <a:rPr lang="en-GB" sz="2400" dirty="0" smtClean="0">
                <a:solidFill>
                  <a:srgbClr val="C00000"/>
                </a:solidFill>
              </a:rPr>
              <a:t>last week’s </a:t>
            </a:r>
            <a:r>
              <a:rPr lang="en-GB" sz="2400" dirty="0">
                <a:solidFill>
                  <a:srgbClr val="C00000"/>
                </a:solidFill>
              </a:rPr>
              <a:t>Simple </a:t>
            </a:r>
            <a:r>
              <a:rPr lang="en-GB" sz="2400" dirty="0" smtClean="0">
                <a:solidFill>
                  <a:srgbClr val="C00000"/>
                </a:solidFill>
              </a:rPr>
              <a:t>“Drawing” Problem:</a:t>
            </a:r>
            <a:endParaRPr lang="en-GB" sz="2400" dirty="0">
              <a:solidFill>
                <a:srgbClr val="C00000"/>
              </a:solidFill>
            </a:endParaRPr>
          </a:p>
          <a:p>
            <a:r>
              <a:rPr lang="en-GB" sz="2000" dirty="0">
                <a:solidFill>
                  <a:srgbClr val="0000FF"/>
                </a:solidFill>
              </a:rPr>
              <a:t>Write a program to draw a rocket ship, a male stick figure, and a female stick figure.</a:t>
            </a:r>
            <a:endParaRPr lang="en-SG" sz="2000" dirty="0">
              <a:solidFill>
                <a:srgbClr val="0000FF"/>
              </a:solidFill>
            </a:endParaRPr>
          </a:p>
        </p:txBody>
      </p:sp>
      <p:sp>
        <p:nvSpPr>
          <p:cNvPr id="292893" name="Freeform 29"/>
          <p:cNvSpPr>
            <a:spLocks/>
          </p:cNvSpPr>
          <p:nvPr/>
        </p:nvSpPr>
        <p:spPr bwMode="auto">
          <a:xfrm>
            <a:off x="2752725" y="5067300"/>
            <a:ext cx="2800350" cy="571500"/>
          </a:xfrm>
          <a:custGeom>
            <a:avLst/>
            <a:gdLst>
              <a:gd name="T0" fmla="*/ 2147483647 w 1764"/>
              <a:gd name="T1" fmla="*/ 0 h 360"/>
              <a:gd name="T2" fmla="*/ 0 w 1764"/>
              <a:gd name="T3" fmla="*/ 0 h 360"/>
              <a:gd name="T4" fmla="*/ 0 w 1764"/>
              <a:gd name="T5" fmla="*/ 2147483647 h 360"/>
              <a:gd name="T6" fmla="*/ 0 60000 65536"/>
              <a:gd name="T7" fmla="*/ 0 60000 65536"/>
              <a:gd name="T8" fmla="*/ 0 60000 65536"/>
              <a:gd name="T9" fmla="*/ 0 w 1764"/>
              <a:gd name="T10" fmla="*/ 0 h 360"/>
              <a:gd name="T11" fmla="*/ 1764 w 1764"/>
              <a:gd name="T12" fmla="*/ 360 h 3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4" h="360">
                <a:moveTo>
                  <a:pt x="1764" y="0"/>
                </a:moveTo>
                <a:lnTo>
                  <a:pt x="0" y="0"/>
                </a:lnTo>
                <a:lnTo>
                  <a:pt x="0" y="36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17425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A5438DD8-9484-4E79-8DDB-78717AF0A0A7}" type="slidenum">
              <a:rPr lang="en-US" sz="1000"/>
              <a:pPr algn="r"/>
              <a:t>14</a:t>
            </a:fld>
            <a:endParaRPr lang="en-US" sz="1000"/>
          </a:p>
        </p:txBody>
      </p:sp>
      <p:sp>
        <p:nvSpPr>
          <p:cNvPr id="32" name="Footer Placeholder 32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3926554" y="2689925"/>
            <a:ext cx="795679" cy="397839"/>
            <a:chOff x="4387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58" name="Rectangle 57"/>
            <p:cNvSpPr/>
            <p:nvPr/>
          </p:nvSpPr>
          <p:spPr>
            <a:xfrm>
              <a:off x="4387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9" name="Rectangle 58"/>
            <p:cNvSpPr/>
            <p:nvPr/>
          </p:nvSpPr>
          <p:spPr>
            <a:xfrm>
              <a:off x="4387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Triangle</a:t>
              </a:r>
              <a:endParaRPr lang="en-US" sz="1000" kern="12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926554" y="3266355"/>
            <a:ext cx="795679" cy="397839"/>
            <a:chOff x="967158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56" name="Rectangle 55"/>
            <p:cNvSpPr/>
            <p:nvPr/>
          </p:nvSpPr>
          <p:spPr>
            <a:xfrm>
              <a:off x="967158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7" name="Rectangle 56"/>
            <p:cNvSpPr/>
            <p:nvPr/>
          </p:nvSpPr>
          <p:spPr>
            <a:xfrm>
              <a:off x="967158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Rectangle</a:t>
              </a:r>
              <a:endParaRPr lang="en-US" sz="1000" kern="12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926554" y="3831771"/>
            <a:ext cx="795679" cy="397839"/>
            <a:chOff x="1929930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54" name="Rectangle 53"/>
            <p:cNvSpPr/>
            <p:nvPr/>
          </p:nvSpPr>
          <p:spPr>
            <a:xfrm>
              <a:off x="1929930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5" name="Rectangle 54"/>
            <p:cNvSpPr/>
            <p:nvPr/>
          </p:nvSpPr>
          <p:spPr>
            <a:xfrm>
              <a:off x="1929930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Inverted V</a:t>
              </a:r>
              <a:endParaRPr lang="en-US" sz="1000" kern="12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482970" y="3691666"/>
            <a:ext cx="795679" cy="397839"/>
            <a:chOff x="2892702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52" name="Rectangle 51"/>
            <p:cNvSpPr/>
            <p:nvPr/>
          </p:nvSpPr>
          <p:spPr>
            <a:xfrm>
              <a:off x="2892702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3" name="Rectangle 52"/>
            <p:cNvSpPr/>
            <p:nvPr/>
          </p:nvSpPr>
          <p:spPr>
            <a:xfrm>
              <a:off x="2892702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Circle</a:t>
              </a:r>
              <a:endParaRPr lang="en-US" sz="1000" kern="12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482970" y="4278726"/>
            <a:ext cx="795679" cy="397839"/>
            <a:chOff x="3855473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50" name="Rectangle 49"/>
            <p:cNvSpPr/>
            <p:nvPr/>
          </p:nvSpPr>
          <p:spPr>
            <a:xfrm>
              <a:off x="3855473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1" name="Rectangle 50"/>
            <p:cNvSpPr/>
            <p:nvPr/>
          </p:nvSpPr>
          <p:spPr>
            <a:xfrm>
              <a:off x="3855473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Rectangle</a:t>
              </a:r>
              <a:endParaRPr lang="en-US" sz="1000" kern="12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482970" y="4844143"/>
            <a:ext cx="795679" cy="397839"/>
            <a:chOff x="4818245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48" name="Rectangle 47"/>
            <p:cNvSpPr/>
            <p:nvPr/>
          </p:nvSpPr>
          <p:spPr>
            <a:xfrm>
              <a:off x="4818245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9" name="Rectangle 48"/>
            <p:cNvSpPr/>
            <p:nvPr/>
          </p:nvSpPr>
          <p:spPr>
            <a:xfrm>
              <a:off x="4818245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Inverted V</a:t>
              </a:r>
              <a:endParaRPr lang="en-US" sz="1000" kern="1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150804" y="4672020"/>
            <a:ext cx="795679" cy="397839"/>
            <a:chOff x="5781017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46" name="Rectangle 45"/>
            <p:cNvSpPr/>
            <p:nvPr/>
          </p:nvSpPr>
          <p:spPr>
            <a:xfrm>
              <a:off x="5781017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7" name="Rectangle 46"/>
            <p:cNvSpPr/>
            <p:nvPr/>
          </p:nvSpPr>
          <p:spPr>
            <a:xfrm>
              <a:off x="5781017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Circle</a:t>
              </a:r>
              <a:endParaRPr lang="en-US" sz="1000" kern="12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150804" y="5259082"/>
            <a:ext cx="795679" cy="397839"/>
            <a:chOff x="6743788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44" name="Rectangle 43"/>
            <p:cNvSpPr/>
            <p:nvPr/>
          </p:nvSpPr>
          <p:spPr>
            <a:xfrm>
              <a:off x="6743788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743788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Triangle</a:t>
              </a:r>
              <a:endParaRPr lang="en-US" sz="1000" kern="12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150804" y="5824883"/>
            <a:ext cx="795679" cy="397839"/>
            <a:chOff x="7706560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42" name="Rectangle 41"/>
            <p:cNvSpPr/>
            <p:nvPr/>
          </p:nvSpPr>
          <p:spPr>
            <a:xfrm>
              <a:off x="7706560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7706560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Inverted V</a:t>
              </a:r>
              <a:endParaRPr lang="en-US" sz="1000" kern="1200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20572" y="4171681"/>
            <a:ext cx="795679" cy="397839"/>
            <a:chOff x="3855473" y="325480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70" name="Rectangle 69"/>
            <p:cNvSpPr/>
            <p:nvPr/>
          </p:nvSpPr>
          <p:spPr>
            <a:xfrm>
              <a:off x="3855473" y="325480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1" name="Rectangle 70"/>
            <p:cNvSpPr/>
            <p:nvPr/>
          </p:nvSpPr>
          <p:spPr>
            <a:xfrm>
              <a:off x="3855473" y="325480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3 Figures</a:t>
              </a:r>
              <a:endParaRPr lang="en-US" sz="1000" kern="1200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335259" y="3114640"/>
            <a:ext cx="795679" cy="397839"/>
            <a:chOff x="967158" y="890412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68" name="Rectangle 67"/>
            <p:cNvSpPr/>
            <p:nvPr/>
          </p:nvSpPr>
          <p:spPr>
            <a:xfrm>
              <a:off x="967158" y="890412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9" name="Rectangle 68"/>
            <p:cNvSpPr/>
            <p:nvPr/>
          </p:nvSpPr>
          <p:spPr>
            <a:xfrm>
              <a:off x="967158" y="890412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Rocket Ship</a:t>
              </a:r>
              <a:endParaRPr lang="en-US" sz="1000" kern="1200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335259" y="4247525"/>
            <a:ext cx="795679" cy="397839"/>
            <a:chOff x="3855473" y="890412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66" name="Rectangle 65"/>
            <p:cNvSpPr/>
            <p:nvPr/>
          </p:nvSpPr>
          <p:spPr>
            <a:xfrm>
              <a:off x="3855473" y="890412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7" name="Rectangle 66"/>
            <p:cNvSpPr/>
            <p:nvPr/>
          </p:nvSpPr>
          <p:spPr>
            <a:xfrm>
              <a:off x="3855473" y="890412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Male Stick Figure</a:t>
              </a:r>
              <a:endParaRPr lang="en-US" sz="1000" kern="1200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335259" y="5651012"/>
            <a:ext cx="795679" cy="397839"/>
            <a:chOff x="6743788" y="890412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64" name="Rectangle 63"/>
            <p:cNvSpPr/>
            <p:nvPr/>
          </p:nvSpPr>
          <p:spPr>
            <a:xfrm>
              <a:off x="6743788" y="890412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743788" y="890412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Female Stick Figure</a:t>
              </a:r>
              <a:endParaRPr lang="en-US" sz="1000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516828" y="2861534"/>
            <a:ext cx="1215614" cy="1376979"/>
            <a:chOff x="1516828" y="2861534"/>
            <a:chExt cx="1215614" cy="1376979"/>
          </a:xfrm>
        </p:grpSpPr>
        <p:cxnSp>
          <p:nvCxnSpPr>
            <p:cNvPr id="92" name="Straight Connector 91"/>
            <p:cNvCxnSpPr/>
            <p:nvPr/>
          </p:nvCxnSpPr>
          <p:spPr bwMode="auto">
            <a:xfrm>
              <a:off x="1516828" y="4238513"/>
              <a:ext cx="398033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 flipV="1">
              <a:off x="1914861" y="2872292"/>
              <a:ext cx="0" cy="1355463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6" name="Straight Connector 95"/>
            <p:cNvCxnSpPr/>
            <p:nvPr/>
          </p:nvCxnSpPr>
          <p:spPr bwMode="auto">
            <a:xfrm>
              <a:off x="1925619" y="2861534"/>
              <a:ext cx="806823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8" name="Straight Arrow Connector 97"/>
            <p:cNvCxnSpPr/>
            <p:nvPr/>
          </p:nvCxnSpPr>
          <p:spPr bwMode="auto">
            <a:xfrm>
              <a:off x="2721685" y="2872292"/>
              <a:ext cx="0" cy="225910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10" name="Straight Arrow Connector 109"/>
          <p:cNvCxnSpPr>
            <a:stCxn id="59" idx="2"/>
            <a:endCxn id="57" idx="0"/>
          </p:cNvCxnSpPr>
          <p:nvPr/>
        </p:nvCxnSpPr>
        <p:spPr bwMode="auto">
          <a:xfrm>
            <a:off x="4324394" y="3087764"/>
            <a:ext cx="0" cy="178591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58" name="Group 157"/>
          <p:cNvGrpSpPr/>
          <p:nvPr/>
        </p:nvGrpSpPr>
        <p:grpSpPr>
          <a:xfrm>
            <a:off x="3130475" y="2506532"/>
            <a:ext cx="1206469" cy="785308"/>
            <a:chOff x="3130475" y="2506532"/>
            <a:chExt cx="1206469" cy="785308"/>
          </a:xfrm>
        </p:grpSpPr>
        <p:cxnSp>
          <p:nvCxnSpPr>
            <p:cNvPr id="102" name="Straight Connector 101"/>
            <p:cNvCxnSpPr/>
            <p:nvPr/>
          </p:nvCxnSpPr>
          <p:spPr bwMode="auto">
            <a:xfrm>
              <a:off x="3130475" y="3291840"/>
              <a:ext cx="365760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 flipV="1">
              <a:off x="3506993" y="2517289"/>
              <a:ext cx="0" cy="774551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>
              <a:off x="3506992" y="2506532"/>
              <a:ext cx="828340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2" name="Straight Arrow Connector 121"/>
            <p:cNvCxnSpPr/>
            <p:nvPr/>
          </p:nvCxnSpPr>
          <p:spPr bwMode="auto">
            <a:xfrm>
              <a:off x="4336944" y="2508644"/>
              <a:ext cx="0" cy="178591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25" name="Straight Arrow Connector 124"/>
          <p:cNvCxnSpPr/>
          <p:nvPr/>
        </p:nvCxnSpPr>
        <p:spPr bwMode="auto">
          <a:xfrm>
            <a:off x="4304671" y="3670470"/>
            <a:ext cx="0" cy="178591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35" name="Group 134"/>
          <p:cNvGrpSpPr/>
          <p:nvPr/>
        </p:nvGrpSpPr>
        <p:grpSpPr>
          <a:xfrm>
            <a:off x="2710927" y="3969572"/>
            <a:ext cx="1172584" cy="236668"/>
            <a:chOff x="2710927" y="3969572"/>
            <a:chExt cx="1172584" cy="236668"/>
          </a:xfrm>
        </p:grpSpPr>
        <p:cxnSp>
          <p:nvCxnSpPr>
            <p:cNvPr id="130" name="Straight Connector 129"/>
            <p:cNvCxnSpPr/>
            <p:nvPr/>
          </p:nvCxnSpPr>
          <p:spPr bwMode="auto">
            <a:xfrm>
              <a:off x="2721685" y="3969572"/>
              <a:ext cx="1161826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2" name="Straight Arrow Connector 131"/>
            <p:cNvCxnSpPr/>
            <p:nvPr/>
          </p:nvCxnSpPr>
          <p:spPr bwMode="auto">
            <a:xfrm>
              <a:off x="2710927" y="3980329"/>
              <a:ext cx="0" cy="225911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36" name="Straight Arrow Connector 135"/>
          <p:cNvCxnSpPr/>
          <p:nvPr/>
        </p:nvCxnSpPr>
        <p:spPr bwMode="auto">
          <a:xfrm>
            <a:off x="5896804" y="4090018"/>
            <a:ext cx="0" cy="178591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7" name="Straight Arrow Connector 136"/>
          <p:cNvCxnSpPr/>
          <p:nvPr/>
        </p:nvCxnSpPr>
        <p:spPr bwMode="auto">
          <a:xfrm>
            <a:off x="5896804" y="4672724"/>
            <a:ext cx="0" cy="178591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46" name="Group 145"/>
          <p:cNvGrpSpPr/>
          <p:nvPr/>
        </p:nvGrpSpPr>
        <p:grpSpPr>
          <a:xfrm>
            <a:off x="3151991" y="3463962"/>
            <a:ext cx="2743200" cy="989704"/>
            <a:chOff x="3151991" y="3463962"/>
            <a:chExt cx="2743200" cy="989704"/>
          </a:xfrm>
        </p:grpSpPr>
        <p:cxnSp>
          <p:nvCxnSpPr>
            <p:cNvPr id="139" name="Straight Connector 138"/>
            <p:cNvCxnSpPr/>
            <p:nvPr/>
          </p:nvCxnSpPr>
          <p:spPr bwMode="auto">
            <a:xfrm>
              <a:off x="3151991" y="4453666"/>
              <a:ext cx="1904103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1" name="Straight Connector 140"/>
            <p:cNvCxnSpPr/>
            <p:nvPr/>
          </p:nvCxnSpPr>
          <p:spPr bwMode="auto">
            <a:xfrm flipV="1">
              <a:off x="5056094" y="3474720"/>
              <a:ext cx="0" cy="968188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3" name="Straight Connector 142"/>
            <p:cNvCxnSpPr/>
            <p:nvPr/>
          </p:nvCxnSpPr>
          <p:spPr bwMode="auto">
            <a:xfrm>
              <a:off x="5056094" y="3463962"/>
              <a:ext cx="839097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5" name="Straight Arrow Connector 144"/>
            <p:cNvCxnSpPr/>
            <p:nvPr/>
          </p:nvCxnSpPr>
          <p:spPr bwMode="auto">
            <a:xfrm>
              <a:off x="5895191" y="3463962"/>
              <a:ext cx="0" cy="204396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47" name="Straight Arrow Connector 146"/>
          <p:cNvCxnSpPr/>
          <p:nvPr/>
        </p:nvCxnSpPr>
        <p:spPr bwMode="auto">
          <a:xfrm>
            <a:off x="7544517" y="5081514"/>
            <a:ext cx="0" cy="178591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8" name="Straight Arrow Connector 147"/>
          <p:cNvCxnSpPr/>
          <p:nvPr/>
        </p:nvCxnSpPr>
        <p:spPr bwMode="auto">
          <a:xfrm>
            <a:off x="7544517" y="5664220"/>
            <a:ext cx="0" cy="178591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57" name="Group 156"/>
          <p:cNvGrpSpPr/>
          <p:nvPr/>
        </p:nvGrpSpPr>
        <p:grpSpPr>
          <a:xfrm>
            <a:off x="3108960" y="4464424"/>
            <a:ext cx="4421393" cy="1387736"/>
            <a:chOff x="3108960" y="4464424"/>
            <a:chExt cx="4421393" cy="1387736"/>
          </a:xfrm>
        </p:grpSpPr>
        <p:cxnSp>
          <p:nvCxnSpPr>
            <p:cNvPr id="150" name="Straight Connector 149"/>
            <p:cNvCxnSpPr/>
            <p:nvPr/>
          </p:nvCxnSpPr>
          <p:spPr bwMode="auto">
            <a:xfrm>
              <a:off x="3108960" y="5852160"/>
              <a:ext cx="3539265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2" name="Straight Connector 151"/>
            <p:cNvCxnSpPr/>
            <p:nvPr/>
          </p:nvCxnSpPr>
          <p:spPr bwMode="auto">
            <a:xfrm flipV="1">
              <a:off x="6648226" y="4464424"/>
              <a:ext cx="0" cy="1387736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4" name="Straight Connector 153"/>
            <p:cNvCxnSpPr/>
            <p:nvPr/>
          </p:nvCxnSpPr>
          <p:spPr bwMode="auto">
            <a:xfrm>
              <a:off x="6648226" y="4464424"/>
              <a:ext cx="882127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6" name="Straight Arrow Connector 155"/>
            <p:cNvCxnSpPr/>
            <p:nvPr/>
          </p:nvCxnSpPr>
          <p:spPr bwMode="auto">
            <a:xfrm>
              <a:off x="7530353" y="4475181"/>
              <a:ext cx="0" cy="161365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82" name="Group 81"/>
          <p:cNvGrpSpPr/>
          <p:nvPr/>
        </p:nvGrpSpPr>
        <p:grpSpPr>
          <a:xfrm>
            <a:off x="8134864" y="609560"/>
            <a:ext cx="668337" cy="4796775"/>
            <a:chOff x="8134864" y="609560"/>
            <a:chExt cx="668337" cy="4796775"/>
          </a:xfrm>
        </p:grpSpPr>
        <p:pic>
          <p:nvPicPr>
            <p:cNvPr id="7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258839" y="609560"/>
              <a:ext cx="365702" cy="1190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7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266577" y="2251951"/>
              <a:ext cx="404911" cy="1202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8" name="Picture 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71341" y="3959245"/>
              <a:ext cx="395382" cy="1183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9" name="TextBox 11"/>
            <p:cNvSpPr txBox="1">
              <a:spLocks noChangeArrowheads="1"/>
            </p:cNvSpPr>
            <p:nvPr/>
          </p:nvSpPr>
          <p:spPr bwMode="auto">
            <a:xfrm>
              <a:off x="8170022" y="1762247"/>
              <a:ext cx="598021" cy="276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 dirty="0"/>
                <a:t>rocket</a:t>
              </a:r>
              <a:endParaRPr lang="en-SG" sz="1200" i="1" dirty="0"/>
            </a:p>
          </p:txBody>
        </p:sp>
        <p:sp>
          <p:nvSpPr>
            <p:cNvPr id="80" name="TextBox 14"/>
            <p:cNvSpPr txBox="1">
              <a:spLocks noChangeArrowheads="1"/>
            </p:cNvSpPr>
            <p:nvPr/>
          </p:nvSpPr>
          <p:spPr bwMode="auto">
            <a:xfrm>
              <a:off x="8170582" y="3408886"/>
              <a:ext cx="5969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 dirty="0"/>
                <a:t>male</a:t>
              </a:r>
              <a:endParaRPr lang="en-SG" sz="1200" i="1" dirty="0"/>
            </a:p>
          </p:txBody>
        </p:sp>
        <p:sp>
          <p:nvSpPr>
            <p:cNvPr id="81" name="TextBox 15"/>
            <p:cNvSpPr txBox="1">
              <a:spLocks noChangeArrowheads="1"/>
            </p:cNvSpPr>
            <p:nvPr/>
          </p:nvSpPr>
          <p:spPr bwMode="auto">
            <a:xfrm>
              <a:off x="8134864" y="5130110"/>
              <a:ext cx="6683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 dirty="0"/>
                <a:t>female</a:t>
              </a:r>
              <a:endParaRPr lang="en-SG" sz="1200" i="1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92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9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56"/>
          <p:cNvGrpSpPr/>
          <p:nvPr/>
        </p:nvGrpSpPr>
        <p:grpSpPr>
          <a:xfrm>
            <a:off x="3108960" y="4464424"/>
            <a:ext cx="4421393" cy="1387736"/>
            <a:chOff x="3108960" y="4464424"/>
            <a:chExt cx="4421393" cy="1387736"/>
          </a:xfrm>
        </p:grpSpPr>
        <p:cxnSp>
          <p:nvCxnSpPr>
            <p:cNvPr id="150" name="Straight Connector 149"/>
            <p:cNvCxnSpPr/>
            <p:nvPr/>
          </p:nvCxnSpPr>
          <p:spPr bwMode="auto">
            <a:xfrm>
              <a:off x="3108960" y="5852160"/>
              <a:ext cx="3539265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2" name="Straight Connector 151"/>
            <p:cNvCxnSpPr/>
            <p:nvPr/>
          </p:nvCxnSpPr>
          <p:spPr bwMode="auto">
            <a:xfrm flipV="1">
              <a:off x="6648226" y="4464424"/>
              <a:ext cx="0" cy="1387736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4" name="Straight Connector 153"/>
            <p:cNvCxnSpPr/>
            <p:nvPr/>
          </p:nvCxnSpPr>
          <p:spPr bwMode="auto">
            <a:xfrm>
              <a:off x="6648226" y="4464424"/>
              <a:ext cx="882127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6" name="Straight Arrow Connector 155"/>
            <p:cNvCxnSpPr/>
            <p:nvPr/>
          </p:nvCxnSpPr>
          <p:spPr bwMode="auto">
            <a:xfrm>
              <a:off x="7530353" y="4475181"/>
              <a:ext cx="0" cy="161365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00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2. Non-sequential Control Flow</a:t>
            </a:r>
            <a:endParaRPr lang="en-SG" sz="40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495300" y="1304925"/>
            <a:ext cx="8164606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 smtClean="0">
                <a:solidFill>
                  <a:srgbClr val="C00000"/>
                </a:solidFill>
              </a:rPr>
              <a:t>New Requirement:</a:t>
            </a:r>
          </a:p>
          <a:p>
            <a:r>
              <a:rPr lang="en-GB" dirty="0" smtClean="0">
                <a:solidFill>
                  <a:srgbClr val="0000FF"/>
                </a:solidFill>
              </a:rPr>
              <a:t>Write a program to allow the user to select only </a:t>
            </a:r>
            <a:r>
              <a:rPr lang="en-GB" u="sng" dirty="0" smtClean="0">
                <a:solidFill>
                  <a:srgbClr val="0000FF"/>
                </a:solidFill>
              </a:rPr>
              <a:t>one</a:t>
            </a:r>
            <a:r>
              <a:rPr lang="en-GB" dirty="0" smtClean="0">
                <a:solidFill>
                  <a:srgbClr val="0000FF"/>
                </a:solidFill>
              </a:rPr>
              <a:t> of the following options:</a:t>
            </a:r>
          </a:p>
          <a:p>
            <a:r>
              <a:rPr lang="en-GB" dirty="0" smtClean="0">
                <a:solidFill>
                  <a:srgbClr val="0000FF"/>
                </a:solidFill>
              </a:rPr>
              <a:t>Draw a (1) rocket ship, (2) male stick figure, or (3) a female stick figure.</a:t>
            </a:r>
            <a:endParaRPr lang="en-SG" dirty="0" smtClean="0">
              <a:solidFill>
                <a:srgbClr val="0000FF"/>
              </a:solidFill>
            </a:endParaRPr>
          </a:p>
        </p:txBody>
      </p:sp>
      <p:sp>
        <p:nvSpPr>
          <p:cNvPr id="17425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A5438DD8-9484-4E79-8DDB-78717AF0A0A7}" type="slidenum">
              <a:rPr lang="en-US" sz="1000"/>
              <a:pPr algn="r"/>
              <a:t>15</a:t>
            </a:fld>
            <a:endParaRPr lang="en-US" sz="1000"/>
          </a:p>
        </p:txBody>
      </p:sp>
      <p:sp>
        <p:nvSpPr>
          <p:cNvPr id="32" name="Footer Placeholder 32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grpSp>
        <p:nvGrpSpPr>
          <p:cNvPr id="2" name="Group 32"/>
          <p:cNvGrpSpPr/>
          <p:nvPr/>
        </p:nvGrpSpPr>
        <p:grpSpPr>
          <a:xfrm>
            <a:off x="3926554" y="2689925"/>
            <a:ext cx="795679" cy="397839"/>
            <a:chOff x="4387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58" name="Rectangle 57"/>
            <p:cNvSpPr/>
            <p:nvPr/>
          </p:nvSpPr>
          <p:spPr>
            <a:xfrm>
              <a:off x="4387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9" name="Rectangle 58"/>
            <p:cNvSpPr/>
            <p:nvPr/>
          </p:nvSpPr>
          <p:spPr>
            <a:xfrm>
              <a:off x="4387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Triangle</a:t>
              </a:r>
              <a:endParaRPr lang="en-US" sz="1000" kern="1200" dirty="0"/>
            </a:p>
          </p:txBody>
        </p:sp>
      </p:grpSp>
      <p:grpSp>
        <p:nvGrpSpPr>
          <p:cNvPr id="3" name="Group 33"/>
          <p:cNvGrpSpPr/>
          <p:nvPr/>
        </p:nvGrpSpPr>
        <p:grpSpPr>
          <a:xfrm>
            <a:off x="3926554" y="3266355"/>
            <a:ext cx="795679" cy="397839"/>
            <a:chOff x="967158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56" name="Rectangle 55"/>
            <p:cNvSpPr/>
            <p:nvPr/>
          </p:nvSpPr>
          <p:spPr>
            <a:xfrm>
              <a:off x="967158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7" name="Rectangle 56"/>
            <p:cNvSpPr/>
            <p:nvPr/>
          </p:nvSpPr>
          <p:spPr>
            <a:xfrm>
              <a:off x="967158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Rectangle</a:t>
              </a:r>
              <a:endParaRPr lang="en-US" sz="1000" kern="1200" dirty="0"/>
            </a:p>
          </p:txBody>
        </p:sp>
      </p:grpSp>
      <p:grpSp>
        <p:nvGrpSpPr>
          <p:cNvPr id="4" name="Group 34"/>
          <p:cNvGrpSpPr/>
          <p:nvPr/>
        </p:nvGrpSpPr>
        <p:grpSpPr>
          <a:xfrm>
            <a:off x="3926554" y="3831771"/>
            <a:ext cx="795679" cy="397839"/>
            <a:chOff x="1929930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54" name="Rectangle 53"/>
            <p:cNvSpPr/>
            <p:nvPr/>
          </p:nvSpPr>
          <p:spPr>
            <a:xfrm>
              <a:off x="1929930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5" name="Rectangle 54"/>
            <p:cNvSpPr/>
            <p:nvPr/>
          </p:nvSpPr>
          <p:spPr>
            <a:xfrm>
              <a:off x="1929930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Inverted V</a:t>
              </a:r>
              <a:endParaRPr lang="en-US" sz="1000" kern="1200" dirty="0"/>
            </a:p>
          </p:txBody>
        </p:sp>
      </p:grpSp>
      <p:grpSp>
        <p:nvGrpSpPr>
          <p:cNvPr id="5" name="Group 35"/>
          <p:cNvGrpSpPr/>
          <p:nvPr/>
        </p:nvGrpSpPr>
        <p:grpSpPr>
          <a:xfrm>
            <a:off x="5482970" y="3691666"/>
            <a:ext cx="795679" cy="397839"/>
            <a:chOff x="2892702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52" name="Rectangle 51"/>
            <p:cNvSpPr/>
            <p:nvPr/>
          </p:nvSpPr>
          <p:spPr>
            <a:xfrm>
              <a:off x="2892702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3" name="Rectangle 52"/>
            <p:cNvSpPr/>
            <p:nvPr/>
          </p:nvSpPr>
          <p:spPr>
            <a:xfrm>
              <a:off x="2892702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Circle</a:t>
              </a:r>
              <a:endParaRPr lang="en-US" sz="1000" kern="1200" dirty="0"/>
            </a:p>
          </p:txBody>
        </p:sp>
      </p:grpSp>
      <p:grpSp>
        <p:nvGrpSpPr>
          <p:cNvPr id="6" name="Group 36"/>
          <p:cNvGrpSpPr/>
          <p:nvPr/>
        </p:nvGrpSpPr>
        <p:grpSpPr>
          <a:xfrm>
            <a:off x="5482970" y="4278726"/>
            <a:ext cx="795679" cy="397839"/>
            <a:chOff x="3855473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50" name="Rectangle 49"/>
            <p:cNvSpPr/>
            <p:nvPr/>
          </p:nvSpPr>
          <p:spPr>
            <a:xfrm>
              <a:off x="3855473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1" name="Rectangle 50"/>
            <p:cNvSpPr/>
            <p:nvPr/>
          </p:nvSpPr>
          <p:spPr>
            <a:xfrm>
              <a:off x="3855473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Rectangle</a:t>
              </a:r>
              <a:endParaRPr lang="en-US" sz="1000" kern="1200" dirty="0"/>
            </a:p>
          </p:txBody>
        </p:sp>
      </p:grpSp>
      <p:grpSp>
        <p:nvGrpSpPr>
          <p:cNvPr id="7" name="Group 37"/>
          <p:cNvGrpSpPr/>
          <p:nvPr/>
        </p:nvGrpSpPr>
        <p:grpSpPr>
          <a:xfrm>
            <a:off x="5482970" y="4844143"/>
            <a:ext cx="795679" cy="397839"/>
            <a:chOff x="4818245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48" name="Rectangle 47"/>
            <p:cNvSpPr/>
            <p:nvPr/>
          </p:nvSpPr>
          <p:spPr>
            <a:xfrm>
              <a:off x="4818245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9" name="Rectangle 48"/>
            <p:cNvSpPr/>
            <p:nvPr/>
          </p:nvSpPr>
          <p:spPr>
            <a:xfrm>
              <a:off x="4818245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Inverted V</a:t>
              </a:r>
              <a:endParaRPr lang="en-US" sz="1000" kern="1200" dirty="0"/>
            </a:p>
          </p:txBody>
        </p:sp>
      </p:grpSp>
      <p:grpSp>
        <p:nvGrpSpPr>
          <p:cNvPr id="8" name="Group 38"/>
          <p:cNvGrpSpPr/>
          <p:nvPr/>
        </p:nvGrpSpPr>
        <p:grpSpPr>
          <a:xfrm>
            <a:off x="7150804" y="4672020"/>
            <a:ext cx="795679" cy="397839"/>
            <a:chOff x="5781017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46" name="Rectangle 45"/>
            <p:cNvSpPr/>
            <p:nvPr/>
          </p:nvSpPr>
          <p:spPr>
            <a:xfrm>
              <a:off x="5781017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7" name="Rectangle 46"/>
            <p:cNvSpPr/>
            <p:nvPr/>
          </p:nvSpPr>
          <p:spPr>
            <a:xfrm>
              <a:off x="5781017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Circle</a:t>
              </a:r>
              <a:endParaRPr lang="en-US" sz="1000" kern="1200" dirty="0"/>
            </a:p>
          </p:txBody>
        </p:sp>
      </p:grpSp>
      <p:grpSp>
        <p:nvGrpSpPr>
          <p:cNvPr id="9" name="Group 39"/>
          <p:cNvGrpSpPr/>
          <p:nvPr/>
        </p:nvGrpSpPr>
        <p:grpSpPr>
          <a:xfrm>
            <a:off x="7150804" y="5259082"/>
            <a:ext cx="795679" cy="397839"/>
            <a:chOff x="6743788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44" name="Rectangle 43"/>
            <p:cNvSpPr/>
            <p:nvPr/>
          </p:nvSpPr>
          <p:spPr>
            <a:xfrm>
              <a:off x="6743788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743788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Triangle</a:t>
              </a:r>
              <a:endParaRPr lang="en-US" sz="1000" kern="1200" dirty="0"/>
            </a:p>
          </p:txBody>
        </p:sp>
      </p:grpSp>
      <p:grpSp>
        <p:nvGrpSpPr>
          <p:cNvPr id="10" name="Group 40"/>
          <p:cNvGrpSpPr/>
          <p:nvPr/>
        </p:nvGrpSpPr>
        <p:grpSpPr>
          <a:xfrm>
            <a:off x="7150804" y="5824883"/>
            <a:ext cx="795679" cy="397839"/>
            <a:chOff x="7706560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42" name="Rectangle 41"/>
            <p:cNvSpPr/>
            <p:nvPr/>
          </p:nvSpPr>
          <p:spPr>
            <a:xfrm>
              <a:off x="7706560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7706560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Inverted V</a:t>
              </a:r>
              <a:endParaRPr lang="en-US" sz="1000" kern="1200" dirty="0"/>
            </a:p>
          </p:txBody>
        </p:sp>
      </p:grpSp>
      <p:grpSp>
        <p:nvGrpSpPr>
          <p:cNvPr id="11" name="Group 59"/>
          <p:cNvGrpSpPr/>
          <p:nvPr/>
        </p:nvGrpSpPr>
        <p:grpSpPr>
          <a:xfrm>
            <a:off x="720572" y="4171681"/>
            <a:ext cx="795679" cy="397839"/>
            <a:chOff x="3855473" y="325480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70" name="Rectangle 69"/>
            <p:cNvSpPr/>
            <p:nvPr/>
          </p:nvSpPr>
          <p:spPr>
            <a:xfrm>
              <a:off x="3855473" y="325480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1" name="Rectangle 70"/>
            <p:cNvSpPr/>
            <p:nvPr/>
          </p:nvSpPr>
          <p:spPr>
            <a:xfrm>
              <a:off x="3855473" y="325480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3 Figures</a:t>
              </a:r>
              <a:endParaRPr lang="en-US" sz="1000" kern="1200" dirty="0"/>
            </a:p>
          </p:txBody>
        </p:sp>
      </p:grpSp>
      <p:grpSp>
        <p:nvGrpSpPr>
          <p:cNvPr id="12" name="Group 60"/>
          <p:cNvGrpSpPr/>
          <p:nvPr/>
        </p:nvGrpSpPr>
        <p:grpSpPr>
          <a:xfrm>
            <a:off x="2335259" y="3114640"/>
            <a:ext cx="795679" cy="397839"/>
            <a:chOff x="967158" y="890412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68" name="Rectangle 67"/>
            <p:cNvSpPr/>
            <p:nvPr/>
          </p:nvSpPr>
          <p:spPr>
            <a:xfrm>
              <a:off x="967158" y="890412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9" name="Rectangle 68"/>
            <p:cNvSpPr/>
            <p:nvPr/>
          </p:nvSpPr>
          <p:spPr>
            <a:xfrm>
              <a:off x="967158" y="890412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Rocket Ship</a:t>
              </a:r>
              <a:endParaRPr lang="en-US" sz="1000" kern="1200" dirty="0"/>
            </a:p>
          </p:txBody>
        </p:sp>
      </p:grpSp>
      <p:grpSp>
        <p:nvGrpSpPr>
          <p:cNvPr id="13" name="Group 61"/>
          <p:cNvGrpSpPr/>
          <p:nvPr/>
        </p:nvGrpSpPr>
        <p:grpSpPr>
          <a:xfrm>
            <a:off x="2335259" y="4247525"/>
            <a:ext cx="795679" cy="397839"/>
            <a:chOff x="3855473" y="890412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66" name="Rectangle 65"/>
            <p:cNvSpPr/>
            <p:nvPr/>
          </p:nvSpPr>
          <p:spPr>
            <a:xfrm>
              <a:off x="3855473" y="890412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7" name="Rectangle 66"/>
            <p:cNvSpPr/>
            <p:nvPr/>
          </p:nvSpPr>
          <p:spPr>
            <a:xfrm>
              <a:off x="3855473" y="890412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Male Stick Figure</a:t>
              </a:r>
              <a:endParaRPr lang="en-US" sz="1000" kern="1200" dirty="0"/>
            </a:p>
          </p:txBody>
        </p:sp>
      </p:grpSp>
      <p:grpSp>
        <p:nvGrpSpPr>
          <p:cNvPr id="14" name="Group 62"/>
          <p:cNvGrpSpPr/>
          <p:nvPr/>
        </p:nvGrpSpPr>
        <p:grpSpPr>
          <a:xfrm>
            <a:off x="2335259" y="5651012"/>
            <a:ext cx="795679" cy="397839"/>
            <a:chOff x="6743788" y="890412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64" name="Rectangle 63"/>
            <p:cNvSpPr/>
            <p:nvPr/>
          </p:nvSpPr>
          <p:spPr>
            <a:xfrm>
              <a:off x="6743788" y="890412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743788" y="890412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Female Stick Figure</a:t>
              </a:r>
              <a:endParaRPr lang="en-US" sz="1000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" name="Group 132"/>
          <p:cNvGrpSpPr/>
          <p:nvPr/>
        </p:nvGrpSpPr>
        <p:grpSpPr>
          <a:xfrm>
            <a:off x="1516828" y="2861534"/>
            <a:ext cx="1215614" cy="1376979"/>
            <a:chOff x="1516828" y="2861534"/>
            <a:chExt cx="1215614" cy="1376979"/>
          </a:xfrm>
        </p:grpSpPr>
        <p:cxnSp>
          <p:nvCxnSpPr>
            <p:cNvPr id="92" name="Straight Connector 91"/>
            <p:cNvCxnSpPr/>
            <p:nvPr/>
          </p:nvCxnSpPr>
          <p:spPr bwMode="auto">
            <a:xfrm>
              <a:off x="1516828" y="4238513"/>
              <a:ext cx="398033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 flipV="1">
              <a:off x="1914861" y="2872292"/>
              <a:ext cx="0" cy="1355463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6" name="Straight Connector 95"/>
            <p:cNvCxnSpPr/>
            <p:nvPr/>
          </p:nvCxnSpPr>
          <p:spPr bwMode="auto">
            <a:xfrm>
              <a:off x="1925619" y="2861534"/>
              <a:ext cx="806823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8" name="Straight Arrow Connector 97"/>
            <p:cNvCxnSpPr/>
            <p:nvPr/>
          </p:nvCxnSpPr>
          <p:spPr bwMode="auto">
            <a:xfrm>
              <a:off x="2721685" y="2872292"/>
              <a:ext cx="0" cy="225910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10" name="Straight Arrow Connector 109"/>
          <p:cNvCxnSpPr>
            <a:stCxn id="59" idx="2"/>
            <a:endCxn id="57" idx="0"/>
          </p:cNvCxnSpPr>
          <p:nvPr/>
        </p:nvCxnSpPr>
        <p:spPr bwMode="auto">
          <a:xfrm>
            <a:off x="4324394" y="3087764"/>
            <a:ext cx="0" cy="178591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85" name="Group 84"/>
          <p:cNvGrpSpPr/>
          <p:nvPr/>
        </p:nvGrpSpPr>
        <p:grpSpPr>
          <a:xfrm>
            <a:off x="3130475" y="2506532"/>
            <a:ext cx="1206469" cy="785308"/>
            <a:chOff x="3130475" y="2506532"/>
            <a:chExt cx="1206469" cy="785308"/>
          </a:xfrm>
        </p:grpSpPr>
        <p:cxnSp>
          <p:nvCxnSpPr>
            <p:cNvPr id="102" name="Straight Connector 101"/>
            <p:cNvCxnSpPr/>
            <p:nvPr/>
          </p:nvCxnSpPr>
          <p:spPr bwMode="auto">
            <a:xfrm>
              <a:off x="3130475" y="3291840"/>
              <a:ext cx="365760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 flipV="1">
              <a:off x="3506993" y="2517289"/>
              <a:ext cx="0" cy="774551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>
              <a:off x="3506992" y="2506532"/>
              <a:ext cx="828340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2" name="Straight Arrow Connector 121"/>
            <p:cNvCxnSpPr/>
            <p:nvPr/>
          </p:nvCxnSpPr>
          <p:spPr bwMode="auto">
            <a:xfrm>
              <a:off x="4336944" y="2508644"/>
              <a:ext cx="0" cy="178591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25" name="Straight Arrow Connector 124"/>
          <p:cNvCxnSpPr/>
          <p:nvPr/>
        </p:nvCxnSpPr>
        <p:spPr bwMode="auto">
          <a:xfrm>
            <a:off x="4304671" y="3670470"/>
            <a:ext cx="0" cy="178591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6" name="Straight Arrow Connector 135"/>
          <p:cNvCxnSpPr/>
          <p:nvPr/>
        </p:nvCxnSpPr>
        <p:spPr bwMode="auto">
          <a:xfrm>
            <a:off x="5896804" y="4090018"/>
            <a:ext cx="0" cy="178591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7" name="Straight Arrow Connector 136"/>
          <p:cNvCxnSpPr/>
          <p:nvPr/>
        </p:nvCxnSpPr>
        <p:spPr bwMode="auto">
          <a:xfrm>
            <a:off x="5896804" y="4672724"/>
            <a:ext cx="0" cy="178591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8" name="Group 145"/>
          <p:cNvGrpSpPr/>
          <p:nvPr/>
        </p:nvGrpSpPr>
        <p:grpSpPr>
          <a:xfrm>
            <a:off x="3151991" y="3463962"/>
            <a:ext cx="2743200" cy="989704"/>
            <a:chOff x="3151991" y="3463962"/>
            <a:chExt cx="2743200" cy="989704"/>
          </a:xfrm>
        </p:grpSpPr>
        <p:cxnSp>
          <p:nvCxnSpPr>
            <p:cNvPr id="139" name="Straight Connector 138"/>
            <p:cNvCxnSpPr/>
            <p:nvPr/>
          </p:nvCxnSpPr>
          <p:spPr bwMode="auto">
            <a:xfrm>
              <a:off x="3151991" y="4453666"/>
              <a:ext cx="1904103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1" name="Straight Connector 140"/>
            <p:cNvCxnSpPr/>
            <p:nvPr/>
          </p:nvCxnSpPr>
          <p:spPr bwMode="auto">
            <a:xfrm flipV="1">
              <a:off x="5056094" y="3474720"/>
              <a:ext cx="0" cy="968188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3" name="Straight Connector 142"/>
            <p:cNvCxnSpPr/>
            <p:nvPr/>
          </p:nvCxnSpPr>
          <p:spPr bwMode="auto">
            <a:xfrm>
              <a:off x="5056094" y="3463962"/>
              <a:ext cx="839097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5" name="Straight Arrow Connector 144"/>
            <p:cNvCxnSpPr/>
            <p:nvPr/>
          </p:nvCxnSpPr>
          <p:spPr bwMode="auto">
            <a:xfrm>
              <a:off x="5895191" y="3463962"/>
              <a:ext cx="0" cy="204396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47" name="Straight Arrow Connector 146"/>
          <p:cNvCxnSpPr/>
          <p:nvPr/>
        </p:nvCxnSpPr>
        <p:spPr bwMode="auto">
          <a:xfrm>
            <a:off x="7544517" y="5081514"/>
            <a:ext cx="0" cy="178591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8" name="Straight Arrow Connector 147"/>
          <p:cNvCxnSpPr/>
          <p:nvPr/>
        </p:nvCxnSpPr>
        <p:spPr bwMode="auto">
          <a:xfrm>
            <a:off x="7544517" y="5664220"/>
            <a:ext cx="0" cy="178591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>
            <a:off x="1527586" y="4389120"/>
            <a:ext cx="763793" cy="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84" name="Group 83"/>
          <p:cNvGrpSpPr/>
          <p:nvPr/>
        </p:nvGrpSpPr>
        <p:grpSpPr>
          <a:xfrm>
            <a:off x="1506071" y="4507454"/>
            <a:ext cx="785308" cy="1355464"/>
            <a:chOff x="1506071" y="4507454"/>
            <a:chExt cx="785308" cy="1355464"/>
          </a:xfrm>
        </p:grpSpPr>
        <p:cxnSp>
          <p:nvCxnSpPr>
            <p:cNvPr id="78" name="Straight Connector 77"/>
            <p:cNvCxnSpPr/>
            <p:nvPr/>
          </p:nvCxnSpPr>
          <p:spPr bwMode="auto">
            <a:xfrm>
              <a:off x="1506071" y="4518212"/>
              <a:ext cx="408790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>
              <a:off x="1925619" y="4507454"/>
              <a:ext cx="0" cy="1355464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3" name="Straight Arrow Connector 82"/>
            <p:cNvCxnSpPr/>
            <p:nvPr/>
          </p:nvCxnSpPr>
          <p:spPr bwMode="auto">
            <a:xfrm>
              <a:off x="1925619" y="5862918"/>
              <a:ext cx="365760" cy="0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00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87" name="Group 86"/>
          <p:cNvGrpSpPr/>
          <p:nvPr/>
        </p:nvGrpSpPr>
        <p:grpSpPr>
          <a:xfrm>
            <a:off x="839097" y="3345628"/>
            <a:ext cx="989703" cy="1387737"/>
            <a:chOff x="839097" y="3345628"/>
            <a:chExt cx="989703" cy="1387737"/>
          </a:xfrm>
        </p:grpSpPr>
        <p:sp>
          <p:nvSpPr>
            <p:cNvPr id="77" name="Oval 76"/>
            <p:cNvSpPr/>
            <p:nvPr/>
          </p:nvSpPr>
          <p:spPr bwMode="auto">
            <a:xfrm>
              <a:off x="1624405" y="4120179"/>
              <a:ext cx="139849" cy="613186"/>
            </a:xfrm>
            <a:prstGeom prst="ellipse">
              <a:avLst/>
            </a:prstGeom>
            <a:noFill/>
            <a:ln w="1905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839097" y="3345628"/>
              <a:ext cx="989703" cy="753036"/>
              <a:chOff x="839097" y="3345628"/>
              <a:chExt cx="989703" cy="753036"/>
            </a:xfrm>
          </p:grpSpPr>
          <p:sp>
            <p:nvSpPr>
              <p:cNvPr id="79" name="TextBox 78"/>
              <p:cNvSpPr txBox="1"/>
              <p:nvPr/>
            </p:nvSpPr>
            <p:spPr>
              <a:xfrm>
                <a:off x="839097" y="3345628"/>
                <a:ext cx="9897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 dirty="0" smtClean="0"/>
                  <a:t>Select only one</a:t>
                </a:r>
                <a:endParaRPr lang="en-SG" sz="1400" i="1" dirty="0"/>
              </a:p>
            </p:txBody>
          </p:sp>
          <p:cxnSp>
            <p:nvCxnSpPr>
              <p:cNvPr id="82" name="Straight Arrow Connector 81"/>
              <p:cNvCxnSpPr/>
              <p:nvPr/>
            </p:nvCxnSpPr>
            <p:spPr bwMode="auto">
              <a:xfrm>
                <a:off x="1506070" y="3786692"/>
                <a:ext cx="123714" cy="311972"/>
              </a:xfrm>
              <a:prstGeom prst="straightConnector1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566738"/>
            <a:ext cx="8382000" cy="8382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3. Selection Structures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5025" y="1587501"/>
            <a:ext cx="7948613" cy="1933466"/>
          </a:xfrm>
        </p:spPr>
        <p:txBody>
          <a:bodyPr/>
          <a:lstStyle/>
          <a:p>
            <a:pPr marL="361950" indent="-361950" eaLnBrk="1" hangingPunct="1">
              <a:buSzPct val="80000"/>
            </a:pPr>
            <a:r>
              <a:rPr lang="en-GB" sz="2800" dirty="0" smtClean="0"/>
              <a:t>C provides two control structures that allow you to select a group of statements to be executed or skipped when certain conditions are met.</a:t>
            </a:r>
            <a:endParaRPr lang="en-GB" sz="2000" dirty="0" smtClean="0"/>
          </a:p>
          <a:p>
            <a:pPr marL="361950" indent="-361950" eaLnBrk="1" hangingPunct="1"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19460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pic>
        <p:nvPicPr>
          <p:cNvPr id="19461" name="Picture 6" descr="23573-Clipart-Illustration-Of-A-Confused-Navy-Blue-Business-Man-With-A-Questionmark-Over-His-Hea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0018" y="4367605"/>
            <a:ext cx="1687120" cy="1687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A5438DD8-9484-4E79-8DDB-78717AF0A0A7}" type="slidenum">
              <a:rPr lang="en-US" sz="1000"/>
              <a:pPr algn="r"/>
              <a:t>16</a:t>
            </a:fld>
            <a:endParaRPr lang="en-US" sz="1000"/>
          </a:p>
        </p:txBody>
      </p:sp>
      <p:sp>
        <p:nvSpPr>
          <p:cNvPr id="7" name="Rectangle 6"/>
          <p:cNvSpPr/>
          <p:nvPr/>
        </p:nvSpPr>
        <p:spPr>
          <a:xfrm>
            <a:off x="881155" y="3534894"/>
            <a:ext cx="37240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if … else…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06494" y="4580673"/>
            <a:ext cx="2339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switch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989013"/>
          </a:xfrm>
        </p:spPr>
        <p:txBody>
          <a:bodyPr/>
          <a:lstStyle/>
          <a:p>
            <a:pPr>
              <a:tabLst>
                <a:tab pos="990600" algn="l"/>
              </a:tabLst>
            </a:pPr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3.1 </a:t>
            </a:r>
            <a:r>
              <a:rPr lang="en-US" sz="4000" i="1" dirty="0" smtClean="0">
                <a:solidFill>
                  <a:srgbClr val="9933FF"/>
                </a:solidFill>
                <a:latin typeface="Garamond" pitchFamily="18" charset="0"/>
              </a:rPr>
              <a:t>if</a:t>
            </a:r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 and </a:t>
            </a:r>
            <a:r>
              <a:rPr lang="en-US" sz="4000" i="1" dirty="0" smtClean="0">
                <a:solidFill>
                  <a:srgbClr val="9933FF"/>
                </a:solidFill>
                <a:latin typeface="Garamond" pitchFamily="18" charset="0"/>
              </a:rPr>
              <a:t>if-else</a:t>
            </a:r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 Statements</a:t>
            </a:r>
            <a:endParaRPr lang="en-SG" sz="40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30388"/>
            <a:ext cx="8229600" cy="4905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SG" sz="2400" i="1" dirty="0" smtClean="0">
                <a:solidFill>
                  <a:srgbClr val="0000FF"/>
                </a:solidFill>
              </a:rPr>
              <a:t>if</a:t>
            </a:r>
            <a:r>
              <a:rPr lang="en-SG" sz="2400" dirty="0" smtClean="0">
                <a:solidFill>
                  <a:srgbClr val="0000FF"/>
                </a:solidFill>
              </a:rPr>
              <a:t> </a:t>
            </a:r>
            <a:r>
              <a:rPr lang="en-SG" sz="2400" dirty="0" smtClean="0"/>
              <a:t>statement</a:t>
            </a:r>
          </a:p>
        </p:txBody>
      </p:sp>
      <p:sp>
        <p:nvSpPr>
          <p:cNvPr id="20484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7D5FD680-0C38-4C26-80B0-11BE4AE36D6A}" type="slidenum">
              <a:rPr lang="en-US" sz="1000"/>
              <a:pPr algn="r"/>
              <a:t>17</a:t>
            </a:fld>
            <a:endParaRPr lang="en-US" sz="100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4225925"/>
            <a:ext cx="82296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i="1" kern="0" dirty="0">
                <a:solidFill>
                  <a:srgbClr val="0000FF"/>
                </a:solidFill>
                <a:latin typeface="+mn-lt"/>
                <a:cs typeface="+mn-cs"/>
              </a:rPr>
              <a:t>if-else</a:t>
            </a:r>
            <a:r>
              <a:rPr lang="en-US" sz="2400" i="1" kern="0" dirty="0">
                <a:latin typeface="+mn-lt"/>
                <a:cs typeface="+mn-cs"/>
              </a:rPr>
              <a:t> </a:t>
            </a:r>
            <a:r>
              <a:rPr lang="en-US" sz="2400" kern="0" dirty="0">
                <a:latin typeface="+mn-lt"/>
                <a:cs typeface="+mn-cs"/>
              </a:rPr>
              <a:t>statement</a:t>
            </a:r>
            <a:endParaRPr lang="en-SG" sz="2400" kern="0" dirty="0"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6950" y="2476500"/>
            <a:ext cx="6470650" cy="92233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88913" lvl="1">
              <a:buFont typeface="Wingdings" pitchFamily="2" charset="2"/>
              <a:buNone/>
              <a:defRPr/>
            </a:pP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condition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) {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188913" lvl="1">
              <a:buFont typeface="Wingdings" pitchFamily="2" charset="2"/>
              <a:buNone/>
              <a:defRPr/>
            </a:pPr>
            <a:r>
              <a:rPr lang="en-SG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/* Execute 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these statements if TRUE */ 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  <a:p>
            <a:pPr marL="188913" lvl="1">
              <a:buFont typeface="Wingdings" pitchFamily="2" charset="2"/>
              <a:buNone/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6950" y="4794250"/>
            <a:ext cx="6470650" cy="14351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condition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) {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/* Execute these statements if TRUE  */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 {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/* Execute these statements if FALSE */  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6818313" y="820738"/>
            <a:ext cx="1787525" cy="1573212"/>
            <a:chOff x="6817659" y="820273"/>
            <a:chExt cx="1788459" cy="1573303"/>
          </a:xfrm>
        </p:grpSpPr>
        <p:sp>
          <p:nvSpPr>
            <p:cNvPr id="12" name="Flowchart: Decision 11"/>
            <p:cNvSpPr/>
            <p:nvPr/>
          </p:nvSpPr>
          <p:spPr bwMode="auto">
            <a:xfrm>
              <a:off x="7476815" y="1196532"/>
              <a:ext cx="1129303" cy="498504"/>
            </a:xfrm>
            <a:prstGeom prst="flowChartDecision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cxnSp>
          <p:nvCxnSpPr>
            <p:cNvPr id="20511" name="Straight Arrow Connector 13"/>
            <p:cNvCxnSpPr>
              <a:cxnSpLocks noChangeShapeType="1"/>
              <a:endCxn id="12" idx="0"/>
            </p:cNvCxnSpPr>
            <p:nvPr/>
          </p:nvCxnSpPr>
          <p:spPr bwMode="auto">
            <a:xfrm rot="5400000">
              <a:off x="7853086" y="1008530"/>
              <a:ext cx="376515" cy="2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20512" name="TextBox 16"/>
            <p:cNvSpPr txBox="1">
              <a:spLocks noChangeArrowheads="1"/>
            </p:cNvSpPr>
            <p:nvPr/>
          </p:nvSpPr>
          <p:spPr bwMode="auto">
            <a:xfrm>
              <a:off x="7691719" y="1290918"/>
              <a:ext cx="7126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/>
                <a:t>cond?</a:t>
              </a:r>
              <a:endParaRPr lang="en-SG" sz="1200" i="1"/>
            </a:p>
          </p:txBody>
        </p:sp>
        <p:cxnSp>
          <p:nvCxnSpPr>
            <p:cNvPr id="20513" name="Straight Connector 19"/>
            <p:cNvCxnSpPr>
              <a:cxnSpLocks noChangeShapeType="1"/>
              <a:stCxn id="12" idx="1"/>
            </p:cNvCxnSpPr>
            <p:nvPr/>
          </p:nvCxnSpPr>
          <p:spPr bwMode="auto">
            <a:xfrm rot="10800000">
              <a:off x="7207625" y="1438836"/>
              <a:ext cx="268941" cy="6725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0514" name="Straight Arrow Connector 21"/>
            <p:cNvCxnSpPr>
              <a:cxnSpLocks noChangeShapeType="1"/>
            </p:cNvCxnSpPr>
            <p:nvPr/>
          </p:nvCxnSpPr>
          <p:spPr bwMode="auto">
            <a:xfrm rot="5400000">
              <a:off x="7100047" y="1532964"/>
              <a:ext cx="188259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23" name="Flowchart: Process 22"/>
            <p:cNvSpPr/>
            <p:nvPr/>
          </p:nvSpPr>
          <p:spPr bwMode="auto">
            <a:xfrm>
              <a:off x="6817659" y="1653758"/>
              <a:ext cx="752868" cy="336569"/>
            </a:xfrm>
            <a:prstGeom prst="flowChartProcess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sp>
          <p:nvSpPr>
            <p:cNvPr id="20516" name="TextBox 24"/>
            <p:cNvSpPr txBox="1">
              <a:spLocks noChangeArrowheads="1"/>
            </p:cNvSpPr>
            <p:nvPr/>
          </p:nvSpPr>
          <p:spPr bwMode="auto">
            <a:xfrm>
              <a:off x="7091084" y="1147482"/>
              <a:ext cx="56029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 dirty="0" smtClean="0"/>
                <a:t>true</a:t>
              </a:r>
              <a:endParaRPr lang="en-SG" sz="1200" i="1" dirty="0"/>
            </a:p>
          </p:txBody>
        </p:sp>
        <p:sp>
          <p:nvSpPr>
            <p:cNvPr id="20517" name="TextBox 25"/>
            <p:cNvSpPr txBox="1">
              <a:spLocks noChangeArrowheads="1"/>
            </p:cNvSpPr>
            <p:nvPr/>
          </p:nvSpPr>
          <p:spPr bwMode="auto">
            <a:xfrm>
              <a:off x="7956177" y="1716741"/>
              <a:ext cx="593714" cy="277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i="1" dirty="0" smtClean="0"/>
                <a:t>false</a:t>
              </a:r>
              <a:endParaRPr lang="en-SG" sz="1200" i="1" dirty="0"/>
            </a:p>
          </p:txBody>
        </p:sp>
        <p:cxnSp>
          <p:nvCxnSpPr>
            <p:cNvPr id="20518" name="Straight Arrow Connector 27"/>
            <p:cNvCxnSpPr>
              <a:cxnSpLocks noChangeShapeType="1"/>
              <a:stCxn id="12" idx="2"/>
            </p:cNvCxnSpPr>
            <p:nvPr/>
          </p:nvCxnSpPr>
          <p:spPr bwMode="auto">
            <a:xfrm rot="5400000">
              <a:off x="7684995" y="2037229"/>
              <a:ext cx="699246" cy="1344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20519" name="Straight Connector 29"/>
            <p:cNvCxnSpPr>
              <a:cxnSpLocks noChangeShapeType="1"/>
              <a:stCxn id="23" idx="2"/>
            </p:cNvCxnSpPr>
            <p:nvPr/>
          </p:nvCxnSpPr>
          <p:spPr bwMode="auto">
            <a:xfrm rot="5400000">
              <a:off x="7113495" y="2070847"/>
              <a:ext cx="161364" cy="1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0520" name="Straight Arrow Connector 31"/>
            <p:cNvCxnSpPr>
              <a:cxnSpLocks noChangeShapeType="1"/>
            </p:cNvCxnSpPr>
            <p:nvPr/>
          </p:nvCxnSpPr>
          <p:spPr bwMode="auto">
            <a:xfrm>
              <a:off x="7194177" y="2138082"/>
              <a:ext cx="860612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6445250" y="3281363"/>
            <a:ext cx="2411413" cy="1573212"/>
            <a:chOff x="6445623" y="3191438"/>
            <a:chExt cx="2411506" cy="1573303"/>
          </a:xfrm>
        </p:grpSpPr>
        <p:sp>
          <p:nvSpPr>
            <p:cNvPr id="33" name="Flowchart: Decision 32"/>
            <p:cNvSpPr/>
            <p:nvPr/>
          </p:nvSpPr>
          <p:spPr bwMode="auto">
            <a:xfrm>
              <a:off x="7104461" y="3567697"/>
              <a:ext cx="1130344" cy="498504"/>
            </a:xfrm>
            <a:prstGeom prst="flowChartDecision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cxnSp>
          <p:nvCxnSpPr>
            <p:cNvPr id="20495" name="Straight Arrow Connector 33"/>
            <p:cNvCxnSpPr>
              <a:cxnSpLocks noChangeShapeType="1"/>
              <a:endCxn id="33" idx="0"/>
            </p:cNvCxnSpPr>
            <p:nvPr/>
          </p:nvCxnSpPr>
          <p:spPr bwMode="auto">
            <a:xfrm rot="5400000">
              <a:off x="7481050" y="3379695"/>
              <a:ext cx="376515" cy="2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20496" name="TextBox 34"/>
            <p:cNvSpPr txBox="1">
              <a:spLocks noChangeArrowheads="1"/>
            </p:cNvSpPr>
            <p:nvPr/>
          </p:nvSpPr>
          <p:spPr bwMode="auto">
            <a:xfrm>
              <a:off x="7319683" y="3662083"/>
              <a:ext cx="7126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/>
                <a:t>cond?</a:t>
              </a:r>
              <a:endParaRPr lang="en-SG" sz="1200" i="1"/>
            </a:p>
          </p:txBody>
        </p:sp>
        <p:cxnSp>
          <p:nvCxnSpPr>
            <p:cNvPr id="20497" name="Straight Connector 35"/>
            <p:cNvCxnSpPr>
              <a:cxnSpLocks noChangeShapeType="1"/>
            </p:cNvCxnSpPr>
            <p:nvPr/>
          </p:nvCxnSpPr>
          <p:spPr bwMode="auto">
            <a:xfrm rot="10800000">
              <a:off x="6835589" y="3810001"/>
              <a:ext cx="268941" cy="6725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0498" name="Straight Arrow Connector 36"/>
            <p:cNvCxnSpPr>
              <a:cxnSpLocks noChangeShapeType="1"/>
            </p:cNvCxnSpPr>
            <p:nvPr/>
          </p:nvCxnSpPr>
          <p:spPr bwMode="auto">
            <a:xfrm rot="5400000">
              <a:off x="6728011" y="3904129"/>
              <a:ext cx="188259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38" name="Flowchart: Process 37"/>
            <p:cNvSpPr/>
            <p:nvPr/>
          </p:nvSpPr>
          <p:spPr bwMode="auto">
            <a:xfrm>
              <a:off x="6445623" y="4024923"/>
              <a:ext cx="752504" cy="336569"/>
            </a:xfrm>
            <a:prstGeom prst="flowChartProcess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sp>
          <p:nvSpPr>
            <p:cNvPr id="20500" name="TextBox 38"/>
            <p:cNvSpPr txBox="1">
              <a:spLocks noChangeArrowheads="1"/>
            </p:cNvSpPr>
            <p:nvPr/>
          </p:nvSpPr>
          <p:spPr bwMode="auto">
            <a:xfrm>
              <a:off x="6719047" y="3572435"/>
              <a:ext cx="56029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 dirty="0" smtClean="0"/>
                <a:t>true</a:t>
              </a:r>
              <a:endParaRPr lang="en-SG" sz="1200" i="1" dirty="0"/>
            </a:p>
          </p:txBody>
        </p:sp>
        <p:sp>
          <p:nvSpPr>
            <p:cNvPr id="20501" name="TextBox 39"/>
            <p:cNvSpPr txBox="1">
              <a:spLocks noChangeArrowheads="1"/>
            </p:cNvSpPr>
            <p:nvPr/>
          </p:nvSpPr>
          <p:spPr bwMode="auto">
            <a:xfrm>
              <a:off x="8095129" y="3563471"/>
              <a:ext cx="626421" cy="277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i="1" dirty="0" smtClean="0"/>
                <a:t>false</a:t>
              </a:r>
              <a:endParaRPr lang="en-SG" sz="1200" i="1" dirty="0"/>
            </a:p>
          </p:txBody>
        </p:sp>
        <p:cxnSp>
          <p:nvCxnSpPr>
            <p:cNvPr id="20502" name="Straight Arrow Connector 40"/>
            <p:cNvCxnSpPr>
              <a:cxnSpLocks noChangeShapeType="1"/>
              <a:stCxn id="33" idx="2"/>
            </p:cNvCxnSpPr>
            <p:nvPr/>
          </p:nvCxnSpPr>
          <p:spPr bwMode="auto">
            <a:xfrm rot="5400000">
              <a:off x="7312959" y="4408394"/>
              <a:ext cx="699246" cy="1344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20503" name="Straight Connector 41"/>
            <p:cNvCxnSpPr>
              <a:cxnSpLocks noChangeShapeType="1"/>
            </p:cNvCxnSpPr>
            <p:nvPr/>
          </p:nvCxnSpPr>
          <p:spPr bwMode="auto">
            <a:xfrm rot="5400000">
              <a:off x="6741459" y="4442012"/>
              <a:ext cx="161365" cy="0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0504" name="Straight Arrow Connector 42"/>
            <p:cNvCxnSpPr>
              <a:cxnSpLocks noChangeShapeType="1"/>
            </p:cNvCxnSpPr>
            <p:nvPr/>
          </p:nvCxnSpPr>
          <p:spPr bwMode="auto">
            <a:xfrm>
              <a:off x="6822141" y="4509247"/>
              <a:ext cx="860612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20505" name="Straight Connector 43"/>
            <p:cNvCxnSpPr>
              <a:cxnSpLocks noChangeShapeType="1"/>
            </p:cNvCxnSpPr>
            <p:nvPr/>
          </p:nvCxnSpPr>
          <p:spPr bwMode="auto">
            <a:xfrm rot="10800000">
              <a:off x="8198225" y="3810001"/>
              <a:ext cx="268941" cy="6725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0506" name="Straight Arrow Connector 47"/>
            <p:cNvCxnSpPr>
              <a:cxnSpLocks noChangeShapeType="1"/>
            </p:cNvCxnSpPr>
            <p:nvPr/>
          </p:nvCxnSpPr>
          <p:spPr bwMode="auto">
            <a:xfrm rot="5400000">
              <a:off x="8386482" y="3903337"/>
              <a:ext cx="188259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49" name="Flowchart: Process 48"/>
            <p:cNvSpPr/>
            <p:nvPr/>
          </p:nvSpPr>
          <p:spPr bwMode="auto">
            <a:xfrm>
              <a:off x="8104625" y="4024923"/>
              <a:ext cx="752504" cy="336569"/>
            </a:xfrm>
            <a:prstGeom prst="flowChartProcess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cxnSp>
          <p:nvCxnSpPr>
            <p:cNvPr id="20508" name="Straight Connector 49"/>
            <p:cNvCxnSpPr>
              <a:cxnSpLocks noChangeShapeType="1"/>
            </p:cNvCxnSpPr>
            <p:nvPr/>
          </p:nvCxnSpPr>
          <p:spPr bwMode="auto">
            <a:xfrm rot="5400000">
              <a:off x="8390965" y="4450977"/>
              <a:ext cx="179295" cy="0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0509" name="Straight Arrow Connector 51"/>
            <p:cNvCxnSpPr>
              <a:cxnSpLocks noChangeShapeType="1"/>
            </p:cNvCxnSpPr>
            <p:nvPr/>
          </p:nvCxnSpPr>
          <p:spPr bwMode="auto">
            <a:xfrm rot="10800000">
              <a:off x="7664824" y="4531659"/>
              <a:ext cx="820270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  <p:sp>
        <p:nvSpPr>
          <p:cNvPr id="20493" name="Footer Placeholder 4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85750" y="3554730"/>
            <a:ext cx="4183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Braces { } optional only if there is one statement in the block.</a:t>
            </a:r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3.1 </a:t>
            </a:r>
            <a:r>
              <a:rPr lang="en-US" sz="4000" i="1" dirty="0" smtClean="0">
                <a:solidFill>
                  <a:srgbClr val="9933FF"/>
                </a:solidFill>
                <a:latin typeface="Garamond" pitchFamily="18" charset="0"/>
              </a:rPr>
              <a:t>if</a:t>
            </a:r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 and </a:t>
            </a:r>
            <a:r>
              <a:rPr lang="en-US" sz="4000" i="1" dirty="0" smtClean="0">
                <a:solidFill>
                  <a:srgbClr val="9933FF"/>
                </a:solidFill>
                <a:latin typeface="Garamond" pitchFamily="18" charset="0"/>
              </a:rPr>
              <a:t>if-else</a:t>
            </a:r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 Statements</a:t>
            </a:r>
            <a:endParaRPr lang="en-SG" sz="40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495300" y="1304925"/>
            <a:ext cx="8164606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 smtClean="0">
                <a:solidFill>
                  <a:srgbClr val="C00000"/>
                </a:solidFill>
              </a:rPr>
              <a:t>New Requirement:</a:t>
            </a:r>
          </a:p>
          <a:p>
            <a:r>
              <a:rPr lang="en-GB" dirty="0" smtClean="0">
                <a:solidFill>
                  <a:srgbClr val="0000FF"/>
                </a:solidFill>
              </a:rPr>
              <a:t>Write a program to allow the user to select only </a:t>
            </a:r>
            <a:r>
              <a:rPr lang="en-GB" u="sng" dirty="0" smtClean="0">
                <a:solidFill>
                  <a:srgbClr val="0000FF"/>
                </a:solidFill>
              </a:rPr>
              <a:t>one</a:t>
            </a:r>
            <a:r>
              <a:rPr lang="en-GB" dirty="0" smtClean="0">
                <a:solidFill>
                  <a:srgbClr val="0000FF"/>
                </a:solidFill>
              </a:rPr>
              <a:t> of the following options:</a:t>
            </a:r>
          </a:p>
          <a:p>
            <a:r>
              <a:rPr lang="en-GB" dirty="0" smtClean="0">
                <a:solidFill>
                  <a:srgbClr val="0000FF"/>
                </a:solidFill>
              </a:rPr>
              <a:t>Draw a (1) rocket ship, (2) male stick figure, or (3) a female stick figure.</a:t>
            </a:r>
            <a:endParaRPr lang="en-SG" dirty="0" smtClean="0">
              <a:solidFill>
                <a:srgbClr val="0000FF"/>
              </a:solidFill>
            </a:endParaRPr>
          </a:p>
        </p:txBody>
      </p:sp>
      <p:sp>
        <p:nvSpPr>
          <p:cNvPr id="17425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A5438DD8-9484-4E79-8DDB-78717AF0A0A7}" type="slidenum">
              <a:rPr lang="en-US" sz="1000"/>
              <a:pPr algn="r"/>
              <a:t>18</a:t>
            </a:fld>
            <a:endParaRPr lang="en-US" sz="1000"/>
          </a:p>
        </p:txBody>
      </p:sp>
      <p:sp>
        <p:nvSpPr>
          <p:cNvPr id="32" name="Footer Placeholder 32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grpSp>
        <p:nvGrpSpPr>
          <p:cNvPr id="12" name="Group 59"/>
          <p:cNvGrpSpPr/>
          <p:nvPr/>
        </p:nvGrpSpPr>
        <p:grpSpPr>
          <a:xfrm>
            <a:off x="720572" y="4171681"/>
            <a:ext cx="795679" cy="397839"/>
            <a:chOff x="3855473" y="325480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70" name="Rectangle 69"/>
            <p:cNvSpPr/>
            <p:nvPr/>
          </p:nvSpPr>
          <p:spPr>
            <a:xfrm>
              <a:off x="3855473" y="325480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1" name="Rectangle 70"/>
            <p:cNvSpPr/>
            <p:nvPr/>
          </p:nvSpPr>
          <p:spPr>
            <a:xfrm>
              <a:off x="3855473" y="325480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3 Figures</a:t>
              </a:r>
              <a:endParaRPr lang="en-US" sz="1000" kern="1200" dirty="0"/>
            </a:p>
          </p:txBody>
        </p:sp>
      </p:grpSp>
      <p:grpSp>
        <p:nvGrpSpPr>
          <p:cNvPr id="13" name="Group 60"/>
          <p:cNvGrpSpPr/>
          <p:nvPr/>
        </p:nvGrpSpPr>
        <p:grpSpPr>
          <a:xfrm>
            <a:off x="2335259" y="3114640"/>
            <a:ext cx="795679" cy="397839"/>
            <a:chOff x="967158" y="890412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68" name="Rectangle 67"/>
            <p:cNvSpPr/>
            <p:nvPr/>
          </p:nvSpPr>
          <p:spPr>
            <a:xfrm>
              <a:off x="967158" y="890412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9" name="Rectangle 68"/>
            <p:cNvSpPr/>
            <p:nvPr/>
          </p:nvSpPr>
          <p:spPr>
            <a:xfrm>
              <a:off x="967158" y="890412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Rocket Ship</a:t>
              </a:r>
              <a:endParaRPr lang="en-US" sz="1000" kern="1200" dirty="0"/>
            </a:p>
          </p:txBody>
        </p:sp>
      </p:grpSp>
      <p:grpSp>
        <p:nvGrpSpPr>
          <p:cNvPr id="14" name="Group 61"/>
          <p:cNvGrpSpPr/>
          <p:nvPr/>
        </p:nvGrpSpPr>
        <p:grpSpPr>
          <a:xfrm>
            <a:off x="2335259" y="4247525"/>
            <a:ext cx="795679" cy="397839"/>
            <a:chOff x="3855473" y="890412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66" name="Rectangle 65"/>
            <p:cNvSpPr/>
            <p:nvPr/>
          </p:nvSpPr>
          <p:spPr>
            <a:xfrm>
              <a:off x="3855473" y="890412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7" name="Rectangle 66"/>
            <p:cNvSpPr/>
            <p:nvPr/>
          </p:nvSpPr>
          <p:spPr>
            <a:xfrm>
              <a:off x="3855473" y="890412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Male Stick Figure</a:t>
              </a:r>
              <a:endParaRPr lang="en-US" sz="1000" kern="1200" dirty="0"/>
            </a:p>
          </p:txBody>
        </p:sp>
      </p:grpSp>
      <p:grpSp>
        <p:nvGrpSpPr>
          <p:cNvPr id="15" name="Group 62"/>
          <p:cNvGrpSpPr/>
          <p:nvPr/>
        </p:nvGrpSpPr>
        <p:grpSpPr>
          <a:xfrm>
            <a:off x="2335259" y="5651012"/>
            <a:ext cx="795679" cy="397839"/>
            <a:chOff x="6743788" y="890412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64" name="Rectangle 63"/>
            <p:cNvSpPr/>
            <p:nvPr/>
          </p:nvSpPr>
          <p:spPr>
            <a:xfrm>
              <a:off x="6743788" y="890412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743788" y="890412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Female Stick Figure</a:t>
              </a:r>
              <a:endParaRPr lang="en-US" sz="1000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" name="Group 132"/>
          <p:cNvGrpSpPr/>
          <p:nvPr/>
        </p:nvGrpSpPr>
        <p:grpSpPr>
          <a:xfrm>
            <a:off x="1516828" y="2861534"/>
            <a:ext cx="1215614" cy="1376979"/>
            <a:chOff x="1516828" y="2861534"/>
            <a:chExt cx="1215614" cy="1376979"/>
          </a:xfrm>
        </p:grpSpPr>
        <p:cxnSp>
          <p:nvCxnSpPr>
            <p:cNvPr id="92" name="Straight Connector 91"/>
            <p:cNvCxnSpPr/>
            <p:nvPr/>
          </p:nvCxnSpPr>
          <p:spPr bwMode="auto">
            <a:xfrm>
              <a:off x="1516828" y="4238513"/>
              <a:ext cx="398033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 flipV="1">
              <a:off x="1914861" y="2872292"/>
              <a:ext cx="0" cy="1355463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6" name="Straight Connector 95"/>
            <p:cNvCxnSpPr/>
            <p:nvPr/>
          </p:nvCxnSpPr>
          <p:spPr bwMode="auto">
            <a:xfrm>
              <a:off x="1925619" y="2861534"/>
              <a:ext cx="806823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8" name="Straight Arrow Connector 97"/>
            <p:cNvCxnSpPr/>
            <p:nvPr/>
          </p:nvCxnSpPr>
          <p:spPr bwMode="auto">
            <a:xfrm>
              <a:off x="2721685" y="2872292"/>
              <a:ext cx="0" cy="225910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76" name="Straight Arrow Connector 75"/>
          <p:cNvCxnSpPr/>
          <p:nvPr/>
        </p:nvCxnSpPr>
        <p:spPr bwMode="auto">
          <a:xfrm>
            <a:off x="1527586" y="4389120"/>
            <a:ext cx="763793" cy="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9" name="Group 83"/>
          <p:cNvGrpSpPr/>
          <p:nvPr/>
        </p:nvGrpSpPr>
        <p:grpSpPr>
          <a:xfrm>
            <a:off x="1506071" y="4507454"/>
            <a:ext cx="785308" cy="1355464"/>
            <a:chOff x="1506071" y="4507454"/>
            <a:chExt cx="785308" cy="1355464"/>
          </a:xfrm>
        </p:grpSpPr>
        <p:cxnSp>
          <p:nvCxnSpPr>
            <p:cNvPr id="78" name="Straight Connector 77"/>
            <p:cNvCxnSpPr/>
            <p:nvPr/>
          </p:nvCxnSpPr>
          <p:spPr bwMode="auto">
            <a:xfrm>
              <a:off x="1506071" y="4518212"/>
              <a:ext cx="408790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>
              <a:off x="1925619" y="4507454"/>
              <a:ext cx="0" cy="1355464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3" name="Straight Arrow Connector 82"/>
            <p:cNvCxnSpPr/>
            <p:nvPr/>
          </p:nvCxnSpPr>
          <p:spPr bwMode="auto">
            <a:xfrm>
              <a:off x="1925619" y="5862918"/>
              <a:ext cx="365760" cy="0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00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20" name="Group 86"/>
          <p:cNvGrpSpPr/>
          <p:nvPr/>
        </p:nvGrpSpPr>
        <p:grpSpPr>
          <a:xfrm>
            <a:off x="839097" y="3345628"/>
            <a:ext cx="989703" cy="1387737"/>
            <a:chOff x="839097" y="3345628"/>
            <a:chExt cx="989703" cy="1387737"/>
          </a:xfrm>
        </p:grpSpPr>
        <p:sp>
          <p:nvSpPr>
            <p:cNvPr id="77" name="Oval 76"/>
            <p:cNvSpPr/>
            <p:nvPr/>
          </p:nvSpPr>
          <p:spPr bwMode="auto">
            <a:xfrm>
              <a:off x="1624405" y="4120179"/>
              <a:ext cx="139849" cy="613186"/>
            </a:xfrm>
            <a:prstGeom prst="ellipse">
              <a:avLst/>
            </a:prstGeom>
            <a:noFill/>
            <a:ln w="1905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grpSp>
          <p:nvGrpSpPr>
            <p:cNvPr id="21" name="Group 85"/>
            <p:cNvGrpSpPr/>
            <p:nvPr/>
          </p:nvGrpSpPr>
          <p:grpSpPr>
            <a:xfrm>
              <a:off x="839097" y="3345628"/>
              <a:ext cx="989703" cy="753036"/>
              <a:chOff x="839097" y="3345628"/>
              <a:chExt cx="989703" cy="753036"/>
            </a:xfrm>
          </p:grpSpPr>
          <p:sp>
            <p:nvSpPr>
              <p:cNvPr id="79" name="TextBox 78"/>
              <p:cNvSpPr txBox="1"/>
              <p:nvPr/>
            </p:nvSpPr>
            <p:spPr>
              <a:xfrm>
                <a:off x="839097" y="3345628"/>
                <a:ext cx="9897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 dirty="0" smtClean="0"/>
                  <a:t>Select only one</a:t>
                </a:r>
                <a:endParaRPr lang="en-SG" sz="1400" i="1" dirty="0"/>
              </a:p>
            </p:txBody>
          </p:sp>
          <p:cxnSp>
            <p:nvCxnSpPr>
              <p:cNvPr id="82" name="Straight Arrow Connector 81"/>
              <p:cNvCxnSpPr/>
              <p:nvPr/>
            </p:nvCxnSpPr>
            <p:spPr bwMode="auto">
              <a:xfrm>
                <a:off x="1506070" y="3786692"/>
                <a:ext cx="123714" cy="311972"/>
              </a:xfrm>
              <a:prstGeom prst="straightConnector1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</p:grpSp>
      </p:grpSp>
      <p:sp>
        <p:nvSpPr>
          <p:cNvPr id="81" name="TextBox 80"/>
          <p:cNvSpPr txBox="1"/>
          <p:nvPr/>
        </p:nvSpPr>
        <p:spPr>
          <a:xfrm>
            <a:off x="3406321" y="3270249"/>
            <a:ext cx="5476422" cy="14351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Select 1 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draw rocket ship 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*/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 {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*/  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1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3.1 </a:t>
            </a:r>
            <a:r>
              <a:rPr lang="en-US" sz="4000" i="1" dirty="0" smtClean="0">
                <a:solidFill>
                  <a:srgbClr val="9933FF"/>
                </a:solidFill>
                <a:latin typeface="Garamond" pitchFamily="18" charset="0"/>
              </a:rPr>
              <a:t>if</a:t>
            </a:r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 and </a:t>
            </a:r>
            <a:r>
              <a:rPr lang="en-US" sz="4000" i="1" dirty="0" smtClean="0">
                <a:solidFill>
                  <a:srgbClr val="9933FF"/>
                </a:solidFill>
                <a:latin typeface="Garamond" pitchFamily="18" charset="0"/>
              </a:rPr>
              <a:t>if-else</a:t>
            </a:r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 Statements</a:t>
            </a:r>
            <a:endParaRPr lang="en-SG" sz="40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495300" y="1304925"/>
            <a:ext cx="8164606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 smtClean="0">
                <a:solidFill>
                  <a:srgbClr val="C00000"/>
                </a:solidFill>
              </a:rPr>
              <a:t>New Requirement:</a:t>
            </a:r>
          </a:p>
          <a:p>
            <a:r>
              <a:rPr lang="en-GB" dirty="0" smtClean="0">
                <a:solidFill>
                  <a:srgbClr val="0000FF"/>
                </a:solidFill>
              </a:rPr>
              <a:t>Write a program to allow the user to select only </a:t>
            </a:r>
            <a:r>
              <a:rPr lang="en-GB" u="sng" dirty="0" smtClean="0">
                <a:solidFill>
                  <a:srgbClr val="0000FF"/>
                </a:solidFill>
              </a:rPr>
              <a:t>one</a:t>
            </a:r>
            <a:r>
              <a:rPr lang="en-GB" dirty="0" smtClean="0">
                <a:solidFill>
                  <a:srgbClr val="0000FF"/>
                </a:solidFill>
              </a:rPr>
              <a:t> of the following options:</a:t>
            </a:r>
          </a:p>
          <a:p>
            <a:r>
              <a:rPr lang="en-GB" dirty="0" smtClean="0">
                <a:solidFill>
                  <a:srgbClr val="0000FF"/>
                </a:solidFill>
              </a:rPr>
              <a:t>Draw a (1) rocket ship, (2) male stick figure, or (3) a female stick figure.</a:t>
            </a:r>
            <a:endParaRPr lang="en-SG" dirty="0" smtClean="0">
              <a:solidFill>
                <a:srgbClr val="0000FF"/>
              </a:solidFill>
            </a:endParaRPr>
          </a:p>
        </p:txBody>
      </p:sp>
      <p:sp>
        <p:nvSpPr>
          <p:cNvPr id="17425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A5438DD8-9484-4E79-8DDB-78717AF0A0A7}" type="slidenum">
              <a:rPr lang="en-US" sz="1000"/>
              <a:pPr algn="r"/>
              <a:t>19</a:t>
            </a:fld>
            <a:endParaRPr lang="en-US" sz="1000"/>
          </a:p>
        </p:txBody>
      </p:sp>
      <p:sp>
        <p:nvSpPr>
          <p:cNvPr id="32" name="Footer Placeholder 32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grpSp>
        <p:nvGrpSpPr>
          <p:cNvPr id="2" name="Group 59"/>
          <p:cNvGrpSpPr/>
          <p:nvPr/>
        </p:nvGrpSpPr>
        <p:grpSpPr>
          <a:xfrm>
            <a:off x="720572" y="4171681"/>
            <a:ext cx="795679" cy="397839"/>
            <a:chOff x="3855473" y="325480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70" name="Rectangle 69"/>
            <p:cNvSpPr/>
            <p:nvPr/>
          </p:nvSpPr>
          <p:spPr>
            <a:xfrm>
              <a:off x="3855473" y="325480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1" name="Rectangle 70"/>
            <p:cNvSpPr/>
            <p:nvPr/>
          </p:nvSpPr>
          <p:spPr>
            <a:xfrm>
              <a:off x="3855473" y="325480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3 Figures</a:t>
              </a:r>
              <a:endParaRPr lang="en-US" sz="1000" kern="1200" dirty="0"/>
            </a:p>
          </p:txBody>
        </p:sp>
      </p:grpSp>
      <p:grpSp>
        <p:nvGrpSpPr>
          <p:cNvPr id="3" name="Group 60"/>
          <p:cNvGrpSpPr/>
          <p:nvPr/>
        </p:nvGrpSpPr>
        <p:grpSpPr>
          <a:xfrm>
            <a:off x="2335259" y="3114640"/>
            <a:ext cx="795679" cy="397839"/>
            <a:chOff x="967158" y="890412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68" name="Rectangle 67"/>
            <p:cNvSpPr/>
            <p:nvPr/>
          </p:nvSpPr>
          <p:spPr>
            <a:xfrm>
              <a:off x="967158" y="890412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9" name="Rectangle 68"/>
            <p:cNvSpPr/>
            <p:nvPr/>
          </p:nvSpPr>
          <p:spPr>
            <a:xfrm>
              <a:off x="967158" y="890412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Rocket Ship</a:t>
              </a:r>
              <a:endParaRPr lang="en-US" sz="1000" kern="1200" dirty="0"/>
            </a:p>
          </p:txBody>
        </p:sp>
      </p:grpSp>
      <p:grpSp>
        <p:nvGrpSpPr>
          <p:cNvPr id="4" name="Group 61"/>
          <p:cNvGrpSpPr/>
          <p:nvPr/>
        </p:nvGrpSpPr>
        <p:grpSpPr>
          <a:xfrm>
            <a:off x="2335259" y="4247525"/>
            <a:ext cx="795679" cy="397839"/>
            <a:chOff x="3855473" y="890412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66" name="Rectangle 65"/>
            <p:cNvSpPr/>
            <p:nvPr/>
          </p:nvSpPr>
          <p:spPr>
            <a:xfrm>
              <a:off x="3855473" y="890412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7" name="Rectangle 66"/>
            <p:cNvSpPr/>
            <p:nvPr/>
          </p:nvSpPr>
          <p:spPr>
            <a:xfrm>
              <a:off x="3855473" y="890412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Male Stick Figure</a:t>
              </a:r>
              <a:endParaRPr lang="en-US" sz="1000" kern="1200" dirty="0"/>
            </a:p>
          </p:txBody>
        </p:sp>
      </p:grpSp>
      <p:grpSp>
        <p:nvGrpSpPr>
          <p:cNvPr id="5" name="Group 62"/>
          <p:cNvGrpSpPr/>
          <p:nvPr/>
        </p:nvGrpSpPr>
        <p:grpSpPr>
          <a:xfrm>
            <a:off x="2335259" y="5651012"/>
            <a:ext cx="795679" cy="397839"/>
            <a:chOff x="6743788" y="890412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64" name="Rectangle 63"/>
            <p:cNvSpPr/>
            <p:nvPr/>
          </p:nvSpPr>
          <p:spPr>
            <a:xfrm>
              <a:off x="6743788" y="890412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743788" y="890412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Female Stick Figure</a:t>
              </a:r>
              <a:endParaRPr lang="en-US" sz="1000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Group 132"/>
          <p:cNvGrpSpPr/>
          <p:nvPr/>
        </p:nvGrpSpPr>
        <p:grpSpPr>
          <a:xfrm>
            <a:off x="1516828" y="2861534"/>
            <a:ext cx="1215614" cy="1376979"/>
            <a:chOff x="1516828" y="2861534"/>
            <a:chExt cx="1215614" cy="1376979"/>
          </a:xfrm>
        </p:grpSpPr>
        <p:cxnSp>
          <p:nvCxnSpPr>
            <p:cNvPr id="92" name="Straight Connector 91"/>
            <p:cNvCxnSpPr/>
            <p:nvPr/>
          </p:nvCxnSpPr>
          <p:spPr bwMode="auto">
            <a:xfrm>
              <a:off x="1516828" y="4238513"/>
              <a:ext cx="398033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 flipV="1">
              <a:off x="1914861" y="2872292"/>
              <a:ext cx="0" cy="1355463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6" name="Straight Connector 95"/>
            <p:cNvCxnSpPr/>
            <p:nvPr/>
          </p:nvCxnSpPr>
          <p:spPr bwMode="auto">
            <a:xfrm>
              <a:off x="1925619" y="2861534"/>
              <a:ext cx="806823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8" name="Straight Arrow Connector 97"/>
            <p:cNvCxnSpPr/>
            <p:nvPr/>
          </p:nvCxnSpPr>
          <p:spPr bwMode="auto">
            <a:xfrm>
              <a:off x="2721685" y="2872292"/>
              <a:ext cx="0" cy="225910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76" name="Straight Arrow Connector 75"/>
          <p:cNvCxnSpPr/>
          <p:nvPr/>
        </p:nvCxnSpPr>
        <p:spPr bwMode="auto">
          <a:xfrm>
            <a:off x="1527586" y="4389120"/>
            <a:ext cx="763793" cy="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7" name="Group 83"/>
          <p:cNvGrpSpPr/>
          <p:nvPr/>
        </p:nvGrpSpPr>
        <p:grpSpPr>
          <a:xfrm>
            <a:off x="1506071" y="4507454"/>
            <a:ext cx="785308" cy="1355464"/>
            <a:chOff x="1506071" y="4507454"/>
            <a:chExt cx="785308" cy="1355464"/>
          </a:xfrm>
        </p:grpSpPr>
        <p:cxnSp>
          <p:nvCxnSpPr>
            <p:cNvPr id="78" name="Straight Connector 77"/>
            <p:cNvCxnSpPr/>
            <p:nvPr/>
          </p:nvCxnSpPr>
          <p:spPr bwMode="auto">
            <a:xfrm>
              <a:off x="1506071" y="4518212"/>
              <a:ext cx="408790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>
              <a:off x="1925619" y="4507454"/>
              <a:ext cx="0" cy="1355464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3" name="Straight Arrow Connector 82"/>
            <p:cNvCxnSpPr/>
            <p:nvPr/>
          </p:nvCxnSpPr>
          <p:spPr bwMode="auto">
            <a:xfrm>
              <a:off x="1925619" y="5862918"/>
              <a:ext cx="365760" cy="0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00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8" name="Group 86"/>
          <p:cNvGrpSpPr/>
          <p:nvPr/>
        </p:nvGrpSpPr>
        <p:grpSpPr>
          <a:xfrm>
            <a:off x="839097" y="3345628"/>
            <a:ext cx="989703" cy="1387737"/>
            <a:chOff x="839097" y="3345628"/>
            <a:chExt cx="989703" cy="1387737"/>
          </a:xfrm>
        </p:grpSpPr>
        <p:sp>
          <p:nvSpPr>
            <p:cNvPr id="77" name="Oval 76"/>
            <p:cNvSpPr/>
            <p:nvPr/>
          </p:nvSpPr>
          <p:spPr bwMode="auto">
            <a:xfrm>
              <a:off x="1624405" y="4120179"/>
              <a:ext cx="139849" cy="613186"/>
            </a:xfrm>
            <a:prstGeom prst="ellipse">
              <a:avLst/>
            </a:prstGeom>
            <a:noFill/>
            <a:ln w="1905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grpSp>
          <p:nvGrpSpPr>
            <p:cNvPr id="9" name="Group 85"/>
            <p:cNvGrpSpPr/>
            <p:nvPr/>
          </p:nvGrpSpPr>
          <p:grpSpPr>
            <a:xfrm>
              <a:off x="839097" y="3345628"/>
              <a:ext cx="989703" cy="753036"/>
              <a:chOff x="839097" y="3345628"/>
              <a:chExt cx="989703" cy="753036"/>
            </a:xfrm>
          </p:grpSpPr>
          <p:sp>
            <p:nvSpPr>
              <p:cNvPr id="79" name="TextBox 78"/>
              <p:cNvSpPr txBox="1"/>
              <p:nvPr/>
            </p:nvSpPr>
            <p:spPr>
              <a:xfrm>
                <a:off x="839097" y="3345628"/>
                <a:ext cx="9897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 dirty="0" smtClean="0"/>
                  <a:t>Select only one</a:t>
                </a:r>
                <a:endParaRPr lang="en-SG" sz="1400" i="1" dirty="0"/>
              </a:p>
            </p:txBody>
          </p:sp>
          <p:cxnSp>
            <p:nvCxnSpPr>
              <p:cNvPr id="82" name="Straight Arrow Connector 81"/>
              <p:cNvCxnSpPr/>
              <p:nvPr/>
            </p:nvCxnSpPr>
            <p:spPr bwMode="auto">
              <a:xfrm>
                <a:off x="1506070" y="3786692"/>
                <a:ext cx="123714" cy="311972"/>
              </a:xfrm>
              <a:prstGeom prst="straightConnector1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</p:grpSp>
      </p:grpSp>
      <p:sp>
        <p:nvSpPr>
          <p:cNvPr id="81" name="TextBox 80"/>
          <p:cNvSpPr txBox="1"/>
          <p:nvPr/>
        </p:nvSpPr>
        <p:spPr>
          <a:xfrm>
            <a:off x="3406321" y="3270249"/>
            <a:ext cx="5476422" cy="208672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Select 1 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draw rocket ship 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*/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Select 2 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) {</a:t>
            </a:r>
            <a:r>
              <a:rPr lang="en-SG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SG" dirty="0">
              <a:latin typeface="Courier New" pitchFamily="49" charset="0"/>
              <a:cs typeface="Courier New" pitchFamily="49" charset="0"/>
            </a:endParaRP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draw male stick figure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*/  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  <a:endParaRPr lang="en-SG" dirty="0" smtClean="0">
              <a:latin typeface="Courier New" pitchFamily="49" charset="0"/>
              <a:cs typeface="Courier New" pitchFamily="49" charset="0"/>
            </a:endParaRP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Select 3 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) {</a:t>
            </a:r>
            <a:r>
              <a:rPr lang="en-SG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/* draw female stick figure */  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SG" dirty="0" smtClean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466725"/>
            <a:ext cx="8382000" cy="8382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Week 4: Selection Statements </a:t>
            </a:r>
            <a:endParaRPr lang="en-GB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430338"/>
            <a:ext cx="7620000" cy="4495800"/>
          </a:xfrm>
        </p:spPr>
        <p:txBody>
          <a:bodyPr/>
          <a:lstStyle/>
          <a:p>
            <a:pPr eaLnBrk="1" hangingPunct="1">
              <a:buSzPct val="120000"/>
              <a:buFont typeface="Wingdings" pitchFamily="2" charset="2"/>
              <a:buNone/>
            </a:pPr>
            <a:r>
              <a:rPr lang="en-GB" sz="2400" dirty="0" smtClean="0">
                <a:solidFill>
                  <a:srgbClr val="C00000"/>
                </a:solidFill>
              </a:rPr>
              <a:t>Objectives:</a:t>
            </a:r>
          </a:p>
          <a:p>
            <a:pPr lvl="1" eaLnBrk="1" hangingPunct="1">
              <a:buClrTx/>
              <a:buSzPct val="120000"/>
              <a:buFont typeface="Wingdings" pitchFamily="2" charset="2"/>
              <a:buChar char="§"/>
            </a:pPr>
            <a:r>
              <a:rPr lang="en-GB" sz="2000" dirty="0" smtClean="0"/>
              <a:t>Using relational and logical operators</a:t>
            </a:r>
          </a:p>
          <a:p>
            <a:pPr lvl="1" eaLnBrk="1" hangingPunct="1">
              <a:buClrTx/>
              <a:buSzPct val="120000"/>
              <a:buFont typeface="Wingdings" pitchFamily="2" charset="2"/>
              <a:buChar char="§"/>
            </a:pPr>
            <a:r>
              <a:rPr lang="en-GB" sz="2000" dirty="0" smtClean="0"/>
              <a:t>Using selection statements in a program</a:t>
            </a:r>
          </a:p>
          <a:p>
            <a:pPr lvl="1" eaLnBrk="1" hangingPunct="1">
              <a:buClrTx/>
              <a:buSzPct val="120000"/>
              <a:buFont typeface="Wingdings" pitchFamily="2" charset="2"/>
              <a:buChar char="§"/>
            </a:pPr>
            <a:r>
              <a:rPr lang="en-GB" sz="2000" dirty="0" smtClean="0"/>
              <a:t>Formulating complex selection structures to solve decision problems.</a:t>
            </a:r>
          </a:p>
          <a:p>
            <a:pPr eaLnBrk="1" hangingPunct="1">
              <a:buSzPct val="120000"/>
              <a:buFont typeface="Wingdings" pitchFamily="2" charset="2"/>
              <a:buChar char="§"/>
            </a:pPr>
            <a:endParaRPr lang="en-GB" sz="2400" dirty="0" smtClean="0">
              <a:solidFill>
                <a:srgbClr val="0000FF"/>
              </a:solidFill>
            </a:endParaRPr>
          </a:p>
          <a:p>
            <a:pPr eaLnBrk="1" hangingPunct="1">
              <a:buSzPct val="120000"/>
              <a:buFont typeface="Wingdings" pitchFamily="2" charset="2"/>
              <a:buNone/>
            </a:pPr>
            <a:r>
              <a:rPr lang="en-GB" sz="2400" dirty="0" smtClean="0">
                <a:solidFill>
                  <a:srgbClr val="C00000"/>
                </a:solidFill>
              </a:rPr>
              <a:t>Reference: </a:t>
            </a:r>
          </a:p>
          <a:p>
            <a:pPr lvl="1" eaLnBrk="1" hangingPunct="1">
              <a:buClrTx/>
              <a:buSzPct val="120000"/>
              <a:buFont typeface="Wingdings" pitchFamily="2" charset="2"/>
              <a:buChar char="§"/>
            </a:pPr>
            <a:r>
              <a:rPr lang="en-GB" sz="2000" dirty="0" smtClean="0"/>
              <a:t>Chapter 4 Lessons 4.1 – 4.6, Beginning Decision Making</a:t>
            </a:r>
          </a:p>
        </p:txBody>
      </p:sp>
      <p:sp>
        <p:nvSpPr>
          <p:cNvPr id="15364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sp>
        <p:nvSpPr>
          <p:cNvPr id="5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 dirty="0"/>
              <a:t>Week4 - </a:t>
            </a:r>
            <a:fld id="{A5438DD8-9484-4E79-8DDB-78717AF0A0A7}" type="slidenum">
              <a:rPr lang="en-US" sz="1000"/>
              <a:pPr algn="r"/>
              <a:t>2</a:t>
            </a:fld>
            <a:endParaRPr lang="en-US" sz="1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3.1 </a:t>
            </a:r>
            <a:r>
              <a:rPr lang="en-US" sz="4000" i="1" dirty="0" smtClean="0">
                <a:solidFill>
                  <a:srgbClr val="9933FF"/>
                </a:solidFill>
                <a:latin typeface="Garamond" pitchFamily="18" charset="0"/>
              </a:rPr>
              <a:t>if</a:t>
            </a:r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 and </a:t>
            </a:r>
            <a:r>
              <a:rPr lang="en-US" sz="4000" i="1" dirty="0" smtClean="0">
                <a:solidFill>
                  <a:srgbClr val="9933FF"/>
                </a:solidFill>
                <a:latin typeface="Garamond" pitchFamily="18" charset="0"/>
              </a:rPr>
              <a:t>if-else</a:t>
            </a:r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 Statements – sidetrack </a:t>
            </a:r>
            <a:endParaRPr lang="en-SG" sz="40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495300" y="1304925"/>
            <a:ext cx="8164606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 smtClean="0">
                <a:solidFill>
                  <a:srgbClr val="C00000"/>
                </a:solidFill>
              </a:rPr>
              <a:t>New Requirement:</a:t>
            </a:r>
          </a:p>
          <a:p>
            <a:r>
              <a:rPr lang="en-GB" dirty="0" smtClean="0">
                <a:solidFill>
                  <a:srgbClr val="0000FF"/>
                </a:solidFill>
              </a:rPr>
              <a:t>Write a program to allow the user to select only </a:t>
            </a:r>
            <a:r>
              <a:rPr lang="en-GB" u="sng" dirty="0" smtClean="0">
                <a:solidFill>
                  <a:srgbClr val="0000FF"/>
                </a:solidFill>
              </a:rPr>
              <a:t>one</a:t>
            </a:r>
            <a:r>
              <a:rPr lang="en-GB" dirty="0" smtClean="0">
                <a:solidFill>
                  <a:srgbClr val="0000FF"/>
                </a:solidFill>
              </a:rPr>
              <a:t> of the following options:</a:t>
            </a:r>
          </a:p>
          <a:p>
            <a:r>
              <a:rPr lang="en-GB" dirty="0" smtClean="0">
                <a:solidFill>
                  <a:srgbClr val="0000FF"/>
                </a:solidFill>
              </a:rPr>
              <a:t>Draw a (1) rocket ship, (2) male stick figure, or (3) a female stick figure.</a:t>
            </a:r>
            <a:endParaRPr lang="en-SG" dirty="0" smtClean="0">
              <a:solidFill>
                <a:srgbClr val="0000FF"/>
              </a:solidFill>
            </a:endParaRPr>
          </a:p>
        </p:txBody>
      </p:sp>
      <p:sp>
        <p:nvSpPr>
          <p:cNvPr id="17425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A5438DD8-9484-4E79-8DDB-78717AF0A0A7}" type="slidenum">
              <a:rPr lang="en-US" sz="1000"/>
              <a:pPr algn="r"/>
              <a:t>20</a:t>
            </a:fld>
            <a:endParaRPr lang="en-US" sz="1000"/>
          </a:p>
        </p:txBody>
      </p:sp>
      <p:sp>
        <p:nvSpPr>
          <p:cNvPr id="32" name="Footer Placeholder 32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grpSp>
        <p:nvGrpSpPr>
          <p:cNvPr id="2" name="Group 59"/>
          <p:cNvGrpSpPr/>
          <p:nvPr/>
        </p:nvGrpSpPr>
        <p:grpSpPr>
          <a:xfrm>
            <a:off x="720572" y="4171681"/>
            <a:ext cx="795679" cy="397839"/>
            <a:chOff x="3855473" y="325480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70" name="Rectangle 69"/>
            <p:cNvSpPr/>
            <p:nvPr/>
          </p:nvSpPr>
          <p:spPr>
            <a:xfrm>
              <a:off x="3855473" y="325480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1" name="Rectangle 70"/>
            <p:cNvSpPr/>
            <p:nvPr/>
          </p:nvSpPr>
          <p:spPr>
            <a:xfrm>
              <a:off x="3855473" y="325480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3 Figures</a:t>
              </a:r>
              <a:endParaRPr lang="en-US" sz="1000" kern="1200" dirty="0"/>
            </a:p>
          </p:txBody>
        </p:sp>
      </p:grpSp>
      <p:grpSp>
        <p:nvGrpSpPr>
          <p:cNvPr id="3" name="Group 60"/>
          <p:cNvGrpSpPr/>
          <p:nvPr/>
        </p:nvGrpSpPr>
        <p:grpSpPr>
          <a:xfrm>
            <a:off x="2335259" y="3114640"/>
            <a:ext cx="795679" cy="397839"/>
            <a:chOff x="967158" y="890412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68" name="Rectangle 67"/>
            <p:cNvSpPr/>
            <p:nvPr/>
          </p:nvSpPr>
          <p:spPr>
            <a:xfrm>
              <a:off x="967158" y="890412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9" name="Rectangle 68"/>
            <p:cNvSpPr/>
            <p:nvPr/>
          </p:nvSpPr>
          <p:spPr>
            <a:xfrm>
              <a:off x="967158" y="890412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Rocket Ship</a:t>
              </a:r>
              <a:endParaRPr lang="en-US" sz="1000" kern="1200" dirty="0"/>
            </a:p>
          </p:txBody>
        </p:sp>
      </p:grpSp>
      <p:grpSp>
        <p:nvGrpSpPr>
          <p:cNvPr id="4" name="Group 61"/>
          <p:cNvGrpSpPr/>
          <p:nvPr/>
        </p:nvGrpSpPr>
        <p:grpSpPr>
          <a:xfrm>
            <a:off x="2335259" y="4247525"/>
            <a:ext cx="795679" cy="397839"/>
            <a:chOff x="3855473" y="890412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66" name="Rectangle 65"/>
            <p:cNvSpPr/>
            <p:nvPr/>
          </p:nvSpPr>
          <p:spPr>
            <a:xfrm>
              <a:off x="3855473" y="890412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7" name="Rectangle 66"/>
            <p:cNvSpPr/>
            <p:nvPr/>
          </p:nvSpPr>
          <p:spPr>
            <a:xfrm>
              <a:off x="3855473" y="890412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Male Stick Figure</a:t>
              </a:r>
              <a:endParaRPr lang="en-US" sz="1000" kern="1200" dirty="0"/>
            </a:p>
          </p:txBody>
        </p:sp>
      </p:grpSp>
      <p:grpSp>
        <p:nvGrpSpPr>
          <p:cNvPr id="5" name="Group 62"/>
          <p:cNvGrpSpPr/>
          <p:nvPr/>
        </p:nvGrpSpPr>
        <p:grpSpPr>
          <a:xfrm>
            <a:off x="2335259" y="5651012"/>
            <a:ext cx="795679" cy="397839"/>
            <a:chOff x="6743788" y="890412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64" name="Rectangle 63"/>
            <p:cNvSpPr/>
            <p:nvPr/>
          </p:nvSpPr>
          <p:spPr>
            <a:xfrm>
              <a:off x="6743788" y="890412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743788" y="890412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Draw Female Stick Figure</a:t>
              </a:r>
              <a:endParaRPr lang="en-US" sz="1000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Group 132"/>
          <p:cNvGrpSpPr/>
          <p:nvPr/>
        </p:nvGrpSpPr>
        <p:grpSpPr>
          <a:xfrm>
            <a:off x="1516828" y="2861534"/>
            <a:ext cx="1215614" cy="1376979"/>
            <a:chOff x="1516828" y="2861534"/>
            <a:chExt cx="1215614" cy="1376979"/>
          </a:xfrm>
        </p:grpSpPr>
        <p:cxnSp>
          <p:nvCxnSpPr>
            <p:cNvPr id="92" name="Straight Connector 91"/>
            <p:cNvCxnSpPr/>
            <p:nvPr/>
          </p:nvCxnSpPr>
          <p:spPr bwMode="auto">
            <a:xfrm>
              <a:off x="1516828" y="4238513"/>
              <a:ext cx="398033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 flipV="1">
              <a:off x="1914861" y="2872292"/>
              <a:ext cx="0" cy="1355463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6" name="Straight Connector 95"/>
            <p:cNvCxnSpPr/>
            <p:nvPr/>
          </p:nvCxnSpPr>
          <p:spPr bwMode="auto">
            <a:xfrm>
              <a:off x="1925619" y="2861534"/>
              <a:ext cx="806823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8" name="Straight Arrow Connector 97"/>
            <p:cNvCxnSpPr/>
            <p:nvPr/>
          </p:nvCxnSpPr>
          <p:spPr bwMode="auto">
            <a:xfrm>
              <a:off x="2721685" y="2872292"/>
              <a:ext cx="0" cy="225910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76" name="Straight Arrow Connector 75"/>
          <p:cNvCxnSpPr/>
          <p:nvPr/>
        </p:nvCxnSpPr>
        <p:spPr bwMode="auto">
          <a:xfrm>
            <a:off x="1527586" y="4389120"/>
            <a:ext cx="763793" cy="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7" name="Group 83"/>
          <p:cNvGrpSpPr/>
          <p:nvPr/>
        </p:nvGrpSpPr>
        <p:grpSpPr>
          <a:xfrm>
            <a:off x="1506071" y="4507454"/>
            <a:ext cx="785308" cy="1355464"/>
            <a:chOff x="1506071" y="4507454"/>
            <a:chExt cx="785308" cy="1355464"/>
          </a:xfrm>
        </p:grpSpPr>
        <p:cxnSp>
          <p:nvCxnSpPr>
            <p:cNvPr id="78" name="Straight Connector 77"/>
            <p:cNvCxnSpPr/>
            <p:nvPr/>
          </p:nvCxnSpPr>
          <p:spPr bwMode="auto">
            <a:xfrm>
              <a:off x="1506071" y="4518212"/>
              <a:ext cx="408790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>
              <a:off x="1925619" y="4507454"/>
              <a:ext cx="0" cy="1355464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3" name="Straight Arrow Connector 82"/>
            <p:cNvCxnSpPr/>
            <p:nvPr/>
          </p:nvCxnSpPr>
          <p:spPr bwMode="auto">
            <a:xfrm>
              <a:off x="1925619" y="5862918"/>
              <a:ext cx="365760" cy="0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00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8" name="Group 86"/>
          <p:cNvGrpSpPr/>
          <p:nvPr/>
        </p:nvGrpSpPr>
        <p:grpSpPr>
          <a:xfrm>
            <a:off x="839097" y="3345628"/>
            <a:ext cx="989703" cy="1387737"/>
            <a:chOff x="839097" y="3345628"/>
            <a:chExt cx="989703" cy="1387737"/>
          </a:xfrm>
        </p:grpSpPr>
        <p:sp>
          <p:nvSpPr>
            <p:cNvPr id="77" name="Oval 76"/>
            <p:cNvSpPr/>
            <p:nvPr/>
          </p:nvSpPr>
          <p:spPr bwMode="auto">
            <a:xfrm>
              <a:off x="1624405" y="4120179"/>
              <a:ext cx="139849" cy="613186"/>
            </a:xfrm>
            <a:prstGeom prst="ellipse">
              <a:avLst/>
            </a:prstGeom>
            <a:noFill/>
            <a:ln w="1905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grpSp>
          <p:nvGrpSpPr>
            <p:cNvPr id="9" name="Group 85"/>
            <p:cNvGrpSpPr/>
            <p:nvPr/>
          </p:nvGrpSpPr>
          <p:grpSpPr>
            <a:xfrm>
              <a:off x="839097" y="3345628"/>
              <a:ext cx="989703" cy="753036"/>
              <a:chOff x="839097" y="3345628"/>
              <a:chExt cx="989703" cy="753036"/>
            </a:xfrm>
          </p:grpSpPr>
          <p:sp>
            <p:nvSpPr>
              <p:cNvPr id="79" name="TextBox 78"/>
              <p:cNvSpPr txBox="1"/>
              <p:nvPr/>
            </p:nvSpPr>
            <p:spPr>
              <a:xfrm>
                <a:off x="839097" y="3345628"/>
                <a:ext cx="9897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 dirty="0" smtClean="0"/>
                  <a:t>Select only one</a:t>
                </a:r>
                <a:endParaRPr lang="en-SG" sz="1400" i="1" dirty="0"/>
              </a:p>
            </p:txBody>
          </p:sp>
          <p:cxnSp>
            <p:nvCxnSpPr>
              <p:cNvPr id="82" name="Straight Arrow Connector 81"/>
              <p:cNvCxnSpPr/>
              <p:nvPr/>
            </p:nvCxnSpPr>
            <p:spPr bwMode="auto">
              <a:xfrm>
                <a:off x="1506070" y="3786692"/>
                <a:ext cx="123714" cy="311972"/>
              </a:xfrm>
              <a:prstGeom prst="straightConnector1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</p:grpSp>
      </p:grpSp>
      <p:sp>
        <p:nvSpPr>
          <p:cNvPr id="81" name="TextBox 80"/>
          <p:cNvSpPr txBox="1"/>
          <p:nvPr/>
        </p:nvSpPr>
        <p:spPr>
          <a:xfrm>
            <a:off x="3406321" y="3270249"/>
            <a:ext cx="5476422" cy="297312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Selection 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  <a:endParaRPr lang="en-SG" dirty="0" smtClean="0">
              <a:latin typeface="Courier New" pitchFamily="49" charset="0"/>
              <a:cs typeface="Courier New" pitchFamily="49" charset="0"/>
            </a:endParaRP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SG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dirty="0" smtClean="0">
                <a:latin typeface="Courier New" pitchFamily="49" charset="0"/>
                <a:cs typeface="Courier New" pitchFamily="49" charset="0"/>
              </a:rPr>
              <a:t>: </a:t>
            </a:r>
            <a:endParaRPr lang="en-SG" dirty="0">
              <a:latin typeface="Courier New" pitchFamily="49" charset="0"/>
              <a:cs typeface="Courier New" pitchFamily="49" charset="0"/>
            </a:endParaRP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draw rocket ship  */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    break ;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SG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2: </a:t>
            </a:r>
            <a:r>
              <a:rPr lang="en-SG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SG" dirty="0">
              <a:latin typeface="Courier New" pitchFamily="49" charset="0"/>
              <a:cs typeface="Courier New" pitchFamily="49" charset="0"/>
            </a:endParaRP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draw male stick figure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*/  </a:t>
            </a:r>
            <a:endParaRPr lang="en-SG" b="1" dirty="0" smtClean="0">
              <a:latin typeface="Courier New" pitchFamily="49" charset="0"/>
              <a:cs typeface="Courier New" pitchFamily="49" charset="0"/>
            </a:endParaRP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    break;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  <a:endParaRPr lang="en-SG" dirty="0" smtClean="0">
              <a:latin typeface="Courier New" pitchFamily="49" charset="0"/>
              <a:cs typeface="Courier New" pitchFamily="49" charset="0"/>
            </a:endParaRP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SG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3: </a:t>
            </a:r>
            <a:r>
              <a:rPr lang="en-SG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/* draw female stick figure */  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    break;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SG" dirty="0" smtClean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1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989013"/>
          </a:xfrm>
        </p:spPr>
        <p:txBody>
          <a:bodyPr/>
          <a:lstStyle/>
          <a:p>
            <a:pPr>
              <a:tabLst>
                <a:tab pos="990600" algn="l"/>
              </a:tabLst>
            </a:pPr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3.1 </a:t>
            </a:r>
            <a:r>
              <a:rPr lang="en-US" sz="4000" i="1" dirty="0" smtClean="0">
                <a:solidFill>
                  <a:srgbClr val="9933FF"/>
                </a:solidFill>
                <a:latin typeface="Garamond" pitchFamily="18" charset="0"/>
              </a:rPr>
              <a:t>if</a:t>
            </a:r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 and </a:t>
            </a:r>
            <a:r>
              <a:rPr lang="en-US" sz="4000" i="1" dirty="0" smtClean="0">
                <a:solidFill>
                  <a:srgbClr val="9933FF"/>
                </a:solidFill>
                <a:latin typeface="Garamond" pitchFamily="18" charset="0"/>
              </a:rPr>
              <a:t>if-else</a:t>
            </a:r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 Statements</a:t>
            </a:r>
            <a:endParaRPr lang="en-SG" sz="40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30388"/>
            <a:ext cx="8229600" cy="4905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SG" sz="2400" i="1" dirty="0" smtClean="0">
                <a:solidFill>
                  <a:srgbClr val="0000FF"/>
                </a:solidFill>
              </a:rPr>
              <a:t>if</a:t>
            </a:r>
            <a:r>
              <a:rPr lang="en-SG" sz="2400" dirty="0" smtClean="0">
                <a:solidFill>
                  <a:srgbClr val="0000FF"/>
                </a:solidFill>
              </a:rPr>
              <a:t> </a:t>
            </a:r>
            <a:r>
              <a:rPr lang="en-SG" sz="2400" dirty="0" smtClean="0"/>
              <a:t>statement</a:t>
            </a:r>
          </a:p>
        </p:txBody>
      </p:sp>
      <p:sp>
        <p:nvSpPr>
          <p:cNvPr id="20484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7D5FD680-0C38-4C26-80B0-11BE4AE36D6A}" type="slidenum">
              <a:rPr lang="en-US" sz="1000"/>
              <a:pPr algn="r"/>
              <a:t>21</a:t>
            </a:fld>
            <a:endParaRPr lang="en-US" sz="1000"/>
          </a:p>
        </p:txBody>
      </p:sp>
      <p:sp>
        <p:nvSpPr>
          <p:cNvPr id="264199" name="Text Box 7"/>
          <p:cNvSpPr txBox="1">
            <a:spLocks noChangeArrowheads="1"/>
          </p:cNvSpPr>
          <p:nvPr/>
        </p:nvSpPr>
        <p:spPr bwMode="auto">
          <a:xfrm>
            <a:off x="2878137" y="1576004"/>
            <a:ext cx="41903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006600"/>
                </a:solidFill>
              </a:rPr>
              <a:t>How are conditions specified </a:t>
            </a:r>
            <a:r>
              <a:rPr lang="en-US" sz="2000" b="1" dirty="0">
                <a:solidFill>
                  <a:srgbClr val="006600"/>
                </a:solidFill>
              </a:rPr>
              <a:t>and how </a:t>
            </a:r>
            <a:r>
              <a:rPr lang="en-US" sz="2000" b="1" dirty="0" smtClean="0">
                <a:solidFill>
                  <a:srgbClr val="006600"/>
                </a:solidFill>
              </a:rPr>
              <a:t>are they evaluated</a:t>
            </a:r>
            <a:r>
              <a:rPr lang="en-US" sz="2000" b="1" dirty="0">
                <a:solidFill>
                  <a:srgbClr val="006600"/>
                </a:solidFill>
              </a:rPr>
              <a:t>?</a:t>
            </a:r>
            <a:endParaRPr lang="en-SG" sz="2000" b="1" dirty="0">
              <a:solidFill>
                <a:srgbClr val="00660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4225925"/>
            <a:ext cx="82296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i="1" kern="0" dirty="0">
                <a:solidFill>
                  <a:srgbClr val="0000FF"/>
                </a:solidFill>
                <a:latin typeface="+mn-lt"/>
                <a:cs typeface="+mn-cs"/>
              </a:rPr>
              <a:t>if-else</a:t>
            </a:r>
            <a:r>
              <a:rPr lang="en-US" sz="2400" i="1" kern="0" dirty="0">
                <a:latin typeface="+mn-lt"/>
                <a:cs typeface="+mn-cs"/>
              </a:rPr>
              <a:t> </a:t>
            </a:r>
            <a:r>
              <a:rPr lang="en-US" sz="2400" kern="0" dirty="0">
                <a:latin typeface="+mn-lt"/>
                <a:cs typeface="+mn-cs"/>
              </a:rPr>
              <a:t>statement</a:t>
            </a:r>
            <a:endParaRPr lang="en-SG" sz="2400" kern="0" dirty="0"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6950" y="2476500"/>
            <a:ext cx="6470650" cy="92233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88913" lvl="1">
              <a:buFont typeface="Wingdings" pitchFamily="2" charset="2"/>
              <a:buNone/>
              <a:defRPr/>
            </a:pP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condition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) {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188913" lvl="1">
              <a:buFont typeface="Wingdings" pitchFamily="2" charset="2"/>
              <a:buNone/>
              <a:defRPr/>
            </a:pPr>
            <a:r>
              <a:rPr lang="en-SG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/* Execute 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these statements if TRUE */ 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  <a:p>
            <a:pPr marL="188913" lvl="1">
              <a:buFont typeface="Wingdings" pitchFamily="2" charset="2"/>
              <a:buNone/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6950" y="4794250"/>
            <a:ext cx="6470650" cy="14351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condition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) {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/* Execute these statements if TRUE  */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 {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/* Execute these statements if FALSE */  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264200" name="Line 8"/>
          <p:cNvSpPr>
            <a:spLocks noChangeShapeType="1"/>
          </p:cNvSpPr>
          <p:nvPr/>
        </p:nvSpPr>
        <p:spPr bwMode="auto">
          <a:xfrm flipH="1">
            <a:off x="2971800" y="2232025"/>
            <a:ext cx="457200" cy="34925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264201" name="Line 9"/>
          <p:cNvSpPr>
            <a:spLocks noChangeShapeType="1"/>
          </p:cNvSpPr>
          <p:nvPr/>
        </p:nvSpPr>
        <p:spPr bwMode="auto">
          <a:xfrm flipH="1">
            <a:off x="2606565" y="2259013"/>
            <a:ext cx="916097" cy="2607277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20493" name="Footer Placeholder 4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85750" y="3554730"/>
            <a:ext cx="4183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Braces { } optional only if there is one statement in the block.</a:t>
            </a:r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4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4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4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9" grpId="0"/>
      <p:bldP spid="264200" grpId="0" animBg="1"/>
      <p:bldP spid="26420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1063625"/>
          </a:xfrm>
        </p:spPr>
        <p:txBody>
          <a:bodyPr/>
          <a:lstStyle/>
          <a:p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3.2 Condition</a:t>
            </a:r>
            <a:endParaRPr lang="en-SG" sz="40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2425" y="1446213"/>
            <a:ext cx="8397875" cy="216852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SG" sz="2400" dirty="0" smtClean="0"/>
              <a:t>A </a:t>
            </a:r>
            <a:r>
              <a:rPr lang="en-SG" sz="2400" dirty="0" smtClean="0">
                <a:solidFill>
                  <a:srgbClr val="0000FF"/>
                </a:solidFill>
              </a:rPr>
              <a:t>condition</a:t>
            </a:r>
            <a:r>
              <a:rPr lang="en-SG" sz="2400" dirty="0" smtClean="0"/>
              <a:t> is an expression evaluated to </a:t>
            </a:r>
            <a:r>
              <a:rPr lang="en-SG" sz="2400" i="1" u="sng" dirty="0" smtClean="0"/>
              <a:t>true</a:t>
            </a:r>
            <a:r>
              <a:rPr lang="en-SG" sz="2400" dirty="0" smtClean="0"/>
              <a:t> or </a:t>
            </a:r>
            <a:r>
              <a:rPr lang="en-SG" sz="2400" i="1" u="sng" dirty="0" smtClean="0"/>
              <a:t>false</a:t>
            </a:r>
            <a:r>
              <a:rPr lang="en-SG" sz="24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SG" sz="2400" dirty="0" smtClean="0"/>
              <a:t>It is composed of expressions combined with relational operators.</a:t>
            </a:r>
          </a:p>
          <a:p>
            <a:pPr>
              <a:spcBef>
                <a:spcPts val="600"/>
              </a:spcBef>
            </a:pPr>
            <a:r>
              <a:rPr lang="en-SG" sz="2400" dirty="0" smtClean="0">
                <a:solidFill>
                  <a:srgbClr val="C00000"/>
                </a:solidFill>
              </a:rPr>
              <a:t>Relational operators</a:t>
            </a:r>
          </a:p>
          <a:p>
            <a:pPr lvl="1">
              <a:spcBef>
                <a:spcPct val="0"/>
              </a:spcBef>
            </a:pPr>
            <a:r>
              <a:rPr lang="en-US" sz="2000" dirty="0" smtClean="0"/>
              <a:t>Examples: ( a &lt;= 10 ), ( count &gt; max ), ( value != -9 )</a:t>
            </a:r>
            <a:endParaRPr lang="en-SG" sz="2000" dirty="0" smtClean="0"/>
          </a:p>
        </p:txBody>
      </p:sp>
      <p:sp>
        <p:nvSpPr>
          <p:cNvPr id="21508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458AB5C1-9513-4D67-AA11-F7F89D2750A0}" type="slidenum">
              <a:rPr lang="en-US" sz="1000"/>
              <a:pPr algn="r"/>
              <a:t>22</a:t>
            </a:fld>
            <a:endParaRPr lang="en-US" sz="1000"/>
          </a:p>
        </p:txBody>
      </p:sp>
      <p:graphicFrame>
        <p:nvGraphicFramePr>
          <p:cNvPr id="7" name="Group 44"/>
          <p:cNvGraphicFramePr>
            <a:graphicFrameLocks noGrp="1"/>
          </p:cNvGraphicFramePr>
          <p:nvPr>
            <p:ph sz="quarter" idx="4294967295"/>
          </p:nvPr>
        </p:nvGraphicFramePr>
        <p:xfrm>
          <a:off x="1425575" y="3560763"/>
          <a:ext cx="6051176" cy="2743200"/>
        </p:xfrm>
        <a:graphic>
          <a:graphicData uri="http://schemas.openxmlformats.org/drawingml/2006/table">
            <a:tbl>
              <a:tblPr/>
              <a:tblGrid>
                <a:gridCol w="2521323"/>
                <a:gridCol w="352985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Relational Operator</a:t>
                      </a:r>
                      <a:endParaRPr kumimoji="0" lang="en-SG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Interpretation</a:t>
                      </a:r>
                      <a:endParaRPr kumimoji="0" lang="en-SG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endParaRPr kumimoji="0" lang="en-SG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less than</a:t>
                      </a:r>
                      <a:endParaRPr kumimoji="0" lang="en-S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&lt;=</a:t>
                      </a:r>
                      <a:endParaRPr kumimoji="0" lang="en-SG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less than or equal to</a:t>
                      </a:r>
                      <a:endParaRPr kumimoji="0" lang="en-S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kumimoji="0" lang="en-SG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greater than</a:t>
                      </a:r>
                      <a:endParaRPr kumimoji="0" lang="en-S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&gt;=</a:t>
                      </a:r>
                      <a:endParaRPr kumimoji="0" lang="en-SG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greater than or equal to</a:t>
                      </a:r>
                      <a:endParaRPr kumimoji="0" lang="en-S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==</a:t>
                      </a:r>
                      <a:endParaRPr kumimoji="0" lang="en-SG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equal to</a:t>
                      </a:r>
                      <a:endParaRPr kumimoji="0" lang="en-S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!=</a:t>
                      </a:r>
                      <a:endParaRPr kumimoji="0" lang="en-SG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not equal to</a:t>
                      </a:r>
                      <a:endParaRPr kumimoji="0" lang="en-S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35" name="Footer Placeholder 8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(AY2012/2013 Semester 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1063625"/>
          </a:xfrm>
        </p:spPr>
        <p:txBody>
          <a:bodyPr/>
          <a:lstStyle/>
          <a:p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3.3 Truth Values (1/2)</a:t>
            </a:r>
            <a:endParaRPr lang="en-SG" sz="40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2425" y="1408386"/>
            <a:ext cx="8229600" cy="4779689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SG" sz="2400" dirty="0" smtClean="0"/>
              <a:t>The returned value of a relational operation is considered a </a:t>
            </a:r>
            <a:r>
              <a:rPr lang="en-SG" sz="2400" b="1" dirty="0" smtClean="0">
                <a:solidFill>
                  <a:srgbClr val="C00000"/>
                </a:solidFill>
              </a:rPr>
              <a:t>Boolean</a:t>
            </a:r>
            <a:r>
              <a:rPr lang="en-SG" sz="2400" dirty="0" smtClean="0"/>
              <a:t> value: </a:t>
            </a:r>
            <a:r>
              <a:rPr lang="en-SG" sz="2400" b="1" dirty="0" smtClean="0">
                <a:solidFill>
                  <a:srgbClr val="0000FF"/>
                </a:solidFill>
              </a:rPr>
              <a:t>true</a:t>
            </a:r>
            <a:r>
              <a:rPr lang="en-SG" sz="2400" dirty="0" smtClean="0"/>
              <a:t> / </a:t>
            </a:r>
            <a:r>
              <a:rPr lang="en-SG" sz="2400" b="1" dirty="0" smtClean="0">
                <a:solidFill>
                  <a:srgbClr val="0000FF"/>
                </a:solidFill>
              </a:rPr>
              <a:t>false</a:t>
            </a:r>
            <a:r>
              <a:rPr lang="en-SG" sz="24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SG" sz="2400" dirty="0" smtClean="0"/>
              <a:t>Hands on practice for writing conditions.</a:t>
            </a:r>
          </a:p>
          <a:p>
            <a:pPr>
              <a:spcBef>
                <a:spcPts val="600"/>
              </a:spcBef>
            </a:pPr>
            <a:r>
              <a:rPr lang="en-SG" sz="2400" dirty="0" smtClean="0"/>
              <a:t>Open the program </a:t>
            </a:r>
            <a:r>
              <a:rPr lang="en-SG" sz="2400" b="1" dirty="0" err="1" smtClean="0">
                <a:solidFill>
                  <a:srgbClr val="C00000"/>
                </a:solidFill>
              </a:rPr>
              <a:t>cond.c</a:t>
            </a:r>
            <a:endParaRPr lang="en-SG" sz="2400" b="1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en-SG" sz="2400" dirty="0" smtClean="0"/>
              <a:t>Understand it, run it. </a:t>
            </a:r>
          </a:p>
        </p:txBody>
      </p:sp>
      <p:sp>
        <p:nvSpPr>
          <p:cNvPr id="22532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BABEF51E-A0C3-4AF5-B9DF-AEC2D65DAA0C}" type="slidenum">
              <a:rPr lang="en-US" sz="1000"/>
              <a:pPr algn="r"/>
              <a:t>23</a:t>
            </a:fld>
            <a:endParaRPr lang="en-US" sz="1000"/>
          </a:p>
        </p:txBody>
      </p:sp>
      <p:sp>
        <p:nvSpPr>
          <p:cNvPr id="22535" name="Footer Placeholder 10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1063625"/>
          </a:xfrm>
        </p:spPr>
        <p:txBody>
          <a:bodyPr/>
          <a:lstStyle/>
          <a:p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3.3 Truth Values (1/2)</a:t>
            </a:r>
            <a:endParaRPr lang="en-SG" sz="40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2425" y="1408386"/>
            <a:ext cx="8229600" cy="4779689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SG" sz="2400" dirty="0" smtClean="0"/>
              <a:t>The returned value of a relational operation is considered a </a:t>
            </a:r>
            <a:r>
              <a:rPr lang="en-SG" sz="2400" b="1" dirty="0" smtClean="0">
                <a:solidFill>
                  <a:srgbClr val="C00000"/>
                </a:solidFill>
              </a:rPr>
              <a:t>Boolean</a:t>
            </a:r>
            <a:r>
              <a:rPr lang="en-SG" sz="2400" dirty="0" smtClean="0"/>
              <a:t> value: </a:t>
            </a:r>
            <a:r>
              <a:rPr lang="en-SG" sz="2400" b="1" dirty="0" smtClean="0">
                <a:solidFill>
                  <a:srgbClr val="0000FF"/>
                </a:solidFill>
              </a:rPr>
              <a:t>true</a:t>
            </a:r>
            <a:r>
              <a:rPr lang="en-SG" sz="2400" dirty="0" smtClean="0"/>
              <a:t> / </a:t>
            </a:r>
            <a:r>
              <a:rPr lang="en-SG" sz="2400" b="1" dirty="0" smtClean="0">
                <a:solidFill>
                  <a:srgbClr val="0000FF"/>
                </a:solidFill>
              </a:rPr>
              <a:t>false</a:t>
            </a:r>
            <a:r>
              <a:rPr lang="en-SG" sz="24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SG" sz="2400" dirty="0" smtClean="0"/>
              <a:t>Write conditions for:</a:t>
            </a:r>
          </a:p>
          <a:p>
            <a:pPr>
              <a:spcBef>
                <a:spcPts val="600"/>
              </a:spcBef>
            </a:pPr>
            <a:r>
              <a:rPr lang="en-SG" sz="2400" dirty="0" smtClean="0"/>
              <a:t>x + y is less than z</a:t>
            </a:r>
          </a:p>
          <a:p>
            <a:pPr>
              <a:spcBef>
                <a:spcPts val="600"/>
              </a:spcBef>
            </a:pPr>
            <a:r>
              <a:rPr lang="en-SG" sz="2400" dirty="0" smtClean="0"/>
              <a:t>x – 2y is equal to z + 2y</a:t>
            </a:r>
          </a:p>
          <a:p>
            <a:pPr>
              <a:spcBef>
                <a:spcPts val="600"/>
              </a:spcBef>
            </a:pPr>
            <a:r>
              <a:rPr lang="en-SG" sz="2400" dirty="0" smtClean="0"/>
              <a:t>x – z is greater or equal to y + y</a:t>
            </a:r>
          </a:p>
          <a:p>
            <a:pPr>
              <a:spcBef>
                <a:spcPts val="600"/>
              </a:spcBef>
            </a:pPr>
            <a:r>
              <a:rPr lang="en-SG" sz="2400" dirty="0" smtClean="0"/>
              <a:t>z  is not twice as many as x + y</a:t>
            </a:r>
          </a:p>
          <a:p>
            <a:pPr>
              <a:spcBef>
                <a:spcPts val="600"/>
              </a:spcBef>
            </a:pPr>
            <a:r>
              <a:rPr lang="en-SG" sz="2400" dirty="0" smtClean="0"/>
              <a:t>z  is at most three time as many as x + y</a:t>
            </a:r>
          </a:p>
        </p:txBody>
      </p:sp>
      <p:sp>
        <p:nvSpPr>
          <p:cNvPr id="22532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BABEF51E-A0C3-4AF5-B9DF-AEC2D65DAA0C}" type="slidenum">
              <a:rPr lang="en-US" sz="1000"/>
              <a:pPr algn="r"/>
              <a:t>24</a:t>
            </a:fld>
            <a:endParaRPr lang="en-US" sz="1000"/>
          </a:p>
        </p:txBody>
      </p:sp>
      <p:sp>
        <p:nvSpPr>
          <p:cNvPr id="22535" name="Footer Placeholder 10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1063625"/>
          </a:xfrm>
        </p:spPr>
        <p:txBody>
          <a:bodyPr/>
          <a:lstStyle/>
          <a:p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3.3 Truth Values (1/2)</a:t>
            </a:r>
            <a:endParaRPr lang="en-SG" sz="40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2425" y="1408386"/>
            <a:ext cx="8229600" cy="4779689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SG" sz="2400" dirty="0" smtClean="0"/>
              <a:t>The returned value of a relational operation is considered a </a:t>
            </a:r>
            <a:r>
              <a:rPr lang="en-SG" sz="2400" b="1" dirty="0" smtClean="0">
                <a:solidFill>
                  <a:srgbClr val="C00000"/>
                </a:solidFill>
              </a:rPr>
              <a:t>Boolean</a:t>
            </a:r>
            <a:r>
              <a:rPr lang="en-SG" sz="2400" dirty="0" smtClean="0"/>
              <a:t> value: </a:t>
            </a:r>
            <a:r>
              <a:rPr lang="en-SG" sz="2400" b="1" dirty="0" smtClean="0">
                <a:solidFill>
                  <a:srgbClr val="0000FF"/>
                </a:solidFill>
              </a:rPr>
              <a:t>true</a:t>
            </a:r>
            <a:r>
              <a:rPr lang="en-SG" sz="2400" dirty="0" smtClean="0"/>
              <a:t> / </a:t>
            </a:r>
            <a:r>
              <a:rPr lang="en-SG" sz="2400" b="1" dirty="0" smtClean="0">
                <a:solidFill>
                  <a:srgbClr val="0000FF"/>
                </a:solidFill>
              </a:rPr>
              <a:t>false</a:t>
            </a:r>
            <a:r>
              <a:rPr lang="en-SG" sz="24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SG" sz="2400" dirty="0" smtClean="0"/>
              <a:t>There is </a:t>
            </a:r>
            <a:r>
              <a:rPr lang="en-SG" sz="2400" b="1" u="sng" dirty="0" smtClean="0">
                <a:solidFill>
                  <a:srgbClr val="FF0000"/>
                </a:solidFill>
              </a:rPr>
              <a:t>no</a:t>
            </a:r>
            <a:r>
              <a:rPr lang="en-SG" sz="2400" dirty="0" smtClean="0"/>
              <a:t> </a:t>
            </a:r>
            <a:r>
              <a:rPr lang="en-SG" sz="2400" dirty="0" err="1" smtClean="0"/>
              <a:t>boolean</a:t>
            </a:r>
            <a:r>
              <a:rPr lang="en-SG" sz="2400" dirty="0" smtClean="0"/>
              <a:t> type in ANSI C. Instead, we use integers: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solidFill>
                  <a:srgbClr val="C00000"/>
                </a:solidFill>
              </a:rPr>
              <a:t>0</a:t>
            </a:r>
            <a:r>
              <a:rPr lang="en-US" sz="2000" dirty="0" smtClean="0"/>
              <a:t> to represent </a:t>
            </a:r>
            <a:r>
              <a:rPr lang="en-US" sz="2000" dirty="0" smtClean="0">
                <a:solidFill>
                  <a:srgbClr val="C00000"/>
                </a:solidFill>
              </a:rPr>
              <a:t>false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solidFill>
                  <a:srgbClr val="C00000"/>
                </a:solidFill>
              </a:rPr>
              <a:t>Any other value </a:t>
            </a:r>
            <a:r>
              <a:rPr lang="en-US" sz="2000" dirty="0" smtClean="0"/>
              <a:t>to represent </a:t>
            </a:r>
            <a:r>
              <a:rPr lang="en-US" sz="2000" dirty="0" smtClean="0">
                <a:solidFill>
                  <a:srgbClr val="C00000"/>
                </a:solidFill>
              </a:rPr>
              <a:t>true </a:t>
            </a:r>
            <a:r>
              <a:rPr lang="en-US" sz="2000" dirty="0" smtClean="0"/>
              <a:t>(1 is used as the representative value for true in output)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Example:</a:t>
            </a:r>
            <a:endParaRPr lang="en-SG" sz="2400" dirty="0" smtClean="0"/>
          </a:p>
          <a:p>
            <a:pPr>
              <a:spcBef>
                <a:spcPts val="600"/>
              </a:spcBef>
            </a:pPr>
            <a:endParaRPr lang="en-SG" sz="2400" dirty="0" smtClean="0"/>
          </a:p>
        </p:txBody>
      </p:sp>
      <p:sp>
        <p:nvSpPr>
          <p:cNvPr id="22532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BABEF51E-A0C3-4AF5-B9DF-AEC2D65DAA0C}" type="slidenum">
              <a:rPr lang="en-US" sz="1000"/>
              <a:pPr algn="r"/>
              <a:t>25</a:t>
            </a:fld>
            <a:endParaRPr lang="en-US" sz="1000"/>
          </a:p>
        </p:txBody>
      </p:sp>
      <p:sp>
        <p:nvSpPr>
          <p:cNvPr id="22535" name="Footer Placeholder 10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grpSp>
        <p:nvGrpSpPr>
          <p:cNvPr id="2" name="Group 10"/>
          <p:cNvGrpSpPr/>
          <p:nvPr/>
        </p:nvGrpSpPr>
        <p:grpSpPr>
          <a:xfrm>
            <a:off x="1000125" y="4321348"/>
            <a:ext cx="5137916" cy="1432881"/>
            <a:chOff x="1000125" y="4045582"/>
            <a:chExt cx="5137916" cy="1432881"/>
          </a:xfrm>
        </p:grpSpPr>
        <p:sp>
          <p:nvSpPr>
            <p:cNvPr id="7" name="TextBox 6"/>
            <p:cNvSpPr txBox="1"/>
            <p:nvPr/>
          </p:nvSpPr>
          <p:spPr>
            <a:xfrm>
              <a:off x="1000125" y="4278313"/>
              <a:ext cx="4848225" cy="12001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a = (2 &gt; 3);</a:t>
              </a:r>
            </a:p>
            <a:p>
              <a:pPr>
                <a:defRPr/>
              </a:pP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b = (3 &gt; 2);</a:t>
              </a:r>
            </a:p>
            <a:p>
              <a:pPr>
                <a:defRPr/>
              </a:pP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 = 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b = 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, a, b);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68060" y="4045582"/>
              <a:ext cx="2569981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Week4_TruthValues.c</a:t>
              </a:r>
              <a:endParaRPr lang="en-SG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1063625"/>
          </a:xfrm>
        </p:spPr>
        <p:txBody>
          <a:bodyPr/>
          <a:lstStyle/>
          <a:p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3.3 Truth Values (1/2)</a:t>
            </a:r>
            <a:endParaRPr lang="en-SG" sz="40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2425" y="1408386"/>
            <a:ext cx="8229600" cy="4779689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SG" sz="2400" dirty="0" smtClean="0"/>
              <a:t>The values 0 and 1 are used to represent false and true respectively. </a:t>
            </a:r>
          </a:p>
          <a:p>
            <a:pPr lvl="1">
              <a:spcBef>
                <a:spcPts val="600"/>
              </a:spcBef>
              <a:buNone/>
              <a:tabLst>
                <a:tab pos="4003675" algn="l"/>
              </a:tabLst>
            </a:pPr>
            <a:r>
              <a:rPr lang="en-SG" sz="2000" dirty="0" err="1" smtClean="0"/>
              <a:t>int</a:t>
            </a:r>
            <a:r>
              <a:rPr lang="en-SG" sz="2000" dirty="0" smtClean="0"/>
              <a:t> a = 12 + (5 &gt;= 2);  	</a:t>
            </a:r>
            <a:r>
              <a:rPr lang="en-SG" sz="2000" dirty="0" smtClean="0">
                <a:solidFill>
                  <a:srgbClr val="006600"/>
                </a:solidFill>
              </a:rPr>
              <a:t>// 13 assigned to a</a:t>
            </a:r>
          </a:p>
          <a:p>
            <a:pPr lvl="1">
              <a:spcBef>
                <a:spcPts val="600"/>
              </a:spcBef>
              <a:buNone/>
              <a:tabLst>
                <a:tab pos="4003675" algn="l"/>
              </a:tabLst>
            </a:pPr>
            <a:r>
              <a:rPr lang="en-SG" sz="2000" dirty="0" err="1" smtClean="0"/>
              <a:t>int</a:t>
            </a:r>
            <a:r>
              <a:rPr lang="en-SG" sz="2000" dirty="0" smtClean="0"/>
              <a:t> b = (4 &gt; 5) &lt; (3 &gt; 2) * 6; 	</a:t>
            </a:r>
            <a:r>
              <a:rPr lang="en-SG" sz="2000" dirty="0" smtClean="0">
                <a:solidFill>
                  <a:srgbClr val="006600"/>
                </a:solidFill>
              </a:rPr>
              <a:t>// 1 assigned to b </a:t>
            </a:r>
          </a:p>
          <a:p>
            <a:pPr lvl="1">
              <a:spcBef>
                <a:spcPts val="600"/>
              </a:spcBef>
              <a:buNone/>
              <a:tabLst>
                <a:tab pos="4003675" algn="l"/>
              </a:tabLst>
            </a:pPr>
            <a:r>
              <a:rPr lang="en-SG" sz="2000" dirty="0" err="1" smtClean="0"/>
              <a:t>int</a:t>
            </a:r>
            <a:r>
              <a:rPr lang="en-SG" sz="2000" dirty="0" smtClean="0"/>
              <a:t> c = ( (4 &gt; 5) &lt; (3 &gt; 2) ) * 6; 	</a:t>
            </a:r>
            <a:r>
              <a:rPr lang="en-SG" sz="2000" dirty="0" smtClean="0">
                <a:solidFill>
                  <a:srgbClr val="006600"/>
                </a:solidFill>
              </a:rPr>
              <a:t>// 6 assigned to c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You are certainly not encouraged to write such convoluted codes!</a:t>
            </a:r>
            <a:endParaRPr lang="en-SG" sz="2000" dirty="0" smtClean="0">
              <a:solidFill>
                <a:srgbClr val="006600"/>
              </a:solidFill>
            </a:endParaRPr>
          </a:p>
          <a:p>
            <a:pPr>
              <a:spcBef>
                <a:spcPts val="600"/>
              </a:spcBef>
            </a:pPr>
            <a:endParaRPr lang="en-SG" sz="2400" dirty="0" smtClean="0"/>
          </a:p>
        </p:txBody>
      </p:sp>
      <p:sp>
        <p:nvSpPr>
          <p:cNvPr id="22532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BABEF51E-A0C3-4AF5-B9DF-AEC2D65DAA0C}" type="slidenum">
              <a:rPr lang="en-US" sz="1000"/>
              <a:pPr algn="r"/>
              <a:t>26</a:t>
            </a:fld>
            <a:endParaRPr lang="en-US" sz="1000"/>
          </a:p>
        </p:txBody>
      </p:sp>
      <p:sp>
        <p:nvSpPr>
          <p:cNvPr id="22535" name="Footer Placeholder 10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pic>
        <p:nvPicPr>
          <p:cNvPr id="12" name="Picture 11" descr="alert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79431" y="687879"/>
            <a:ext cx="681094" cy="68109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904875"/>
          </a:xfrm>
        </p:spPr>
        <p:txBody>
          <a:bodyPr/>
          <a:lstStyle/>
          <a:p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3.4 Logical Operators</a:t>
            </a:r>
            <a:endParaRPr lang="en-SG" sz="40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95275" y="1435100"/>
            <a:ext cx="8296275" cy="2894013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C00000"/>
                </a:solidFill>
              </a:rPr>
              <a:t>Complex conditions</a:t>
            </a:r>
            <a:r>
              <a:rPr lang="en-US" sz="2000" dirty="0" smtClean="0"/>
              <a:t>: combine two or more </a:t>
            </a:r>
            <a:r>
              <a:rPr lang="en-US" sz="2000" dirty="0" err="1" smtClean="0"/>
              <a:t>boolean</a:t>
            </a:r>
            <a:r>
              <a:rPr lang="en-US" sz="2000" dirty="0" smtClean="0"/>
              <a:t> expressions.</a:t>
            </a:r>
          </a:p>
          <a:p>
            <a:r>
              <a:rPr lang="en-US" sz="2000" dirty="0" smtClean="0"/>
              <a:t>Examples: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If temperature is greater than 40C </a:t>
            </a:r>
            <a:r>
              <a:rPr lang="en-US" sz="1800" dirty="0" smtClean="0">
                <a:solidFill>
                  <a:srgbClr val="0000FF"/>
                </a:solidFill>
              </a:rPr>
              <a:t>or</a:t>
            </a:r>
            <a:r>
              <a:rPr lang="en-US" sz="1800" dirty="0" smtClean="0"/>
              <a:t> blood pressure is greater than 200, go to A&amp;E immediately.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If all the three subject scores (English, </a:t>
            </a:r>
            <a:r>
              <a:rPr lang="en-US" sz="1800" dirty="0" err="1" smtClean="0"/>
              <a:t>Maths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and</a:t>
            </a:r>
            <a:r>
              <a:rPr lang="en-US" sz="1800" dirty="0" smtClean="0"/>
              <a:t> Science) are greater than 85 </a:t>
            </a:r>
            <a:r>
              <a:rPr lang="en-US" sz="1800" dirty="0" smtClean="0">
                <a:solidFill>
                  <a:srgbClr val="0000FF"/>
                </a:solidFill>
              </a:rPr>
              <a:t>and</a:t>
            </a:r>
            <a:r>
              <a:rPr lang="en-US" sz="1800" dirty="0" smtClean="0"/>
              <a:t> mother tongue score is at least 80, recommend taking Higher Mother Tongue. 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C00000"/>
                </a:solidFill>
              </a:rPr>
              <a:t>Logical operators </a:t>
            </a:r>
            <a:r>
              <a:rPr lang="en-US" sz="2000" dirty="0" smtClean="0"/>
              <a:t>are needed: </a:t>
            </a:r>
            <a:r>
              <a:rPr lang="en-US" sz="2000" dirty="0" smtClean="0">
                <a:solidFill>
                  <a:srgbClr val="C00000"/>
                </a:solidFill>
              </a:rPr>
              <a:t>&amp;&amp;</a:t>
            </a:r>
            <a:r>
              <a:rPr lang="en-US" sz="2000" dirty="0" smtClean="0"/>
              <a:t> (and), </a:t>
            </a:r>
            <a:r>
              <a:rPr lang="en-US" sz="2000" dirty="0" smtClean="0">
                <a:solidFill>
                  <a:srgbClr val="C00000"/>
                </a:solidFill>
              </a:rPr>
              <a:t>||</a:t>
            </a:r>
            <a:r>
              <a:rPr lang="en-US" sz="2000" dirty="0" smtClean="0"/>
              <a:t> (or), </a:t>
            </a:r>
            <a:r>
              <a:rPr lang="en-US" sz="2000" dirty="0" smtClean="0">
                <a:solidFill>
                  <a:srgbClr val="C00000"/>
                </a:solidFill>
              </a:rPr>
              <a:t>!</a:t>
            </a:r>
            <a:r>
              <a:rPr lang="en-US" sz="2000" dirty="0" smtClean="0"/>
              <a:t> (not).</a:t>
            </a:r>
          </a:p>
          <a:p>
            <a:pPr>
              <a:buFont typeface="Wingdings" pitchFamily="2" charset="2"/>
              <a:buNone/>
            </a:pPr>
            <a:endParaRPr lang="en-SG" sz="2000" dirty="0" smtClean="0"/>
          </a:p>
        </p:txBody>
      </p:sp>
      <p:graphicFrame>
        <p:nvGraphicFramePr>
          <p:cNvPr id="294956" name="Group 44"/>
          <p:cNvGraphicFramePr>
            <a:graphicFrameLocks noGrp="1"/>
          </p:cNvGraphicFramePr>
          <p:nvPr>
            <p:ph sz="quarter" idx="4294967295"/>
          </p:nvPr>
        </p:nvGraphicFramePr>
        <p:xfrm>
          <a:off x="1462033" y="4246563"/>
          <a:ext cx="4638675" cy="167640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908050"/>
                <a:gridCol w="1122363"/>
                <a:gridCol w="112236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kumimoji="0" lang="en-S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kumimoji="0" lang="en-S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&amp;&amp;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B</a:t>
                      </a:r>
                      <a:endParaRPr kumimoji="0" lang="en-S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||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B</a:t>
                      </a:r>
                      <a:endParaRPr kumimoji="0" lang="en-S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!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kumimoji="0" lang="en-S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94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6B9666B4-51BA-46D5-8D48-6AE7E05ED216}" type="slidenum">
              <a:rPr lang="en-US" sz="1000"/>
              <a:pPr algn="r"/>
              <a:t>27</a:t>
            </a:fld>
            <a:endParaRPr lang="en-US" sz="1000"/>
          </a:p>
        </p:txBody>
      </p:sp>
      <p:sp>
        <p:nvSpPr>
          <p:cNvPr id="23595" name="Footer Placeholder 7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69269" y="4761186"/>
            <a:ext cx="2606566" cy="10772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Note: There are </a:t>
            </a:r>
            <a:r>
              <a:rPr lang="en-US" sz="1600" dirty="0" smtClean="0">
                <a:solidFill>
                  <a:srgbClr val="0000FF"/>
                </a:solidFill>
              </a:rPr>
              <a:t>bitwise operators</a:t>
            </a:r>
            <a:r>
              <a:rPr lang="en-US" sz="1600" dirty="0" smtClean="0"/>
              <a:t> such as </a:t>
            </a:r>
            <a:r>
              <a:rPr lang="en-US" sz="1600" dirty="0" smtClean="0">
                <a:solidFill>
                  <a:srgbClr val="C00000"/>
                </a:solidFill>
              </a:rPr>
              <a:t>&amp;</a:t>
            </a:r>
            <a:r>
              <a:rPr lang="en-US" sz="1600" dirty="0" smtClean="0"/>
              <a:t> , </a:t>
            </a:r>
            <a:r>
              <a:rPr lang="en-US" sz="1600" dirty="0" smtClean="0">
                <a:solidFill>
                  <a:srgbClr val="C00000"/>
                </a:solidFill>
              </a:rPr>
              <a:t>|</a:t>
            </a:r>
            <a:r>
              <a:rPr lang="en-US" sz="1600" dirty="0" smtClean="0"/>
              <a:t> and </a:t>
            </a:r>
            <a:r>
              <a:rPr lang="en-US" sz="1600" dirty="0" smtClean="0">
                <a:solidFill>
                  <a:srgbClr val="C00000"/>
                </a:solidFill>
              </a:rPr>
              <a:t>^</a:t>
            </a:r>
            <a:r>
              <a:rPr lang="en-US" sz="1600" dirty="0" smtClean="0"/>
              <a:t>, but we are </a:t>
            </a:r>
            <a:r>
              <a:rPr lang="en-US" sz="1600" u="sng" dirty="0" smtClean="0"/>
              <a:t>not</a:t>
            </a:r>
            <a:r>
              <a:rPr lang="en-US" sz="1600" dirty="0" smtClean="0"/>
              <a:t> covering these in CS1010.</a:t>
            </a:r>
            <a:endParaRPr lang="en-US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4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4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4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1009650"/>
          </a:xfrm>
        </p:spPr>
        <p:txBody>
          <a:bodyPr/>
          <a:lstStyle/>
          <a:p>
            <a:r>
              <a:rPr lang="en-US" sz="3600" dirty="0" smtClean="0">
                <a:solidFill>
                  <a:srgbClr val="9933FF"/>
                </a:solidFill>
                <a:latin typeface="Garamond" pitchFamily="18" charset="0"/>
              </a:rPr>
              <a:t>3.5 Evaluation of Boolean Expressions (1/2)</a:t>
            </a:r>
            <a:endParaRPr lang="en-SG" sz="36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30350"/>
            <a:ext cx="8229600" cy="1755775"/>
          </a:xfrm>
        </p:spPr>
        <p:txBody>
          <a:bodyPr/>
          <a:lstStyle/>
          <a:p>
            <a:r>
              <a:rPr lang="en-US" sz="2400" dirty="0" smtClean="0"/>
              <a:t>The evaluation of a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expression proceeds according to the </a:t>
            </a:r>
            <a:r>
              <a:rPr lang="en-US" sz="2400" dirty="0" smtClean="0">
                <a:solidFill>
                  <a:srgbClr val="C00000"/>
                </a:solidFill>
              </a:rPr>
              <a:t>precedence</a:t>
            </a:r>
            <a:r>
              <a:rPr lang="en-US" sz="2400" dirty="0" smtClean="0"/>
              <a:t> and </a:t>
            </a:r>
            <a:r>
              <a:rPr lang="en-US" sz="2400" dirty="0" err="1" smtClean="0">
                <a:solidFill>
                  <a:srgbClr val="C00000"/>
                </a:solidFill>
              </a:rPr>
              <a:t>associativity</a:t>
            </a:r>
            <a:r>
              <a:rPr lang="en-US" sz="2400" dirty="0" smtClean="0"/>
              <a:t> of the operators.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Example #1: What is the value of </a:t>
            </a:r>
            <a:r>
              <a:rPr lang="en-US" sz="2400" dirty="0" smtClean="0">
                <a:solidFill>
                  <a:srgbClr val="0000FF"/>
                </a:solidFill>
              </a:rPr>
              <a:t>x</a:t>
            </a:r>
            <a:r>
              <a:rPr lang="en-US" sz="2400" dirty="0" smtClean="0"/>
              <a:t>?</a:t>
            </a:r>
          </a:p>
        </p:txBody>
      </p:sp>
      <p:sp>
        <p:nvSpPr>
          <p:cNvPr id="24580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43689A59-9979-45FB-8233-6EA1F3C52EBE}" type="slidenum">
              <a:rPr lang="en-US" sz="1000"/>
              <a:pPr algn="r"/>
              <a:t>28</a:t>
            </a:fld>
            <a:endParaRPr lang="en-US" sz="100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4603750"/>
            <a:ext cx="82296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kern="0" dirty="0">
                <a:latin typeface="+mn-lt"/>
                <a:cs typeface="+mn-cs"/>
              </a:rPr>
              <a:t>Example #2: What is the value of </a:t>
            </a:r>
            <a:r>
              <a:rPr lang="en-US" sz="2400" kern="0" dirty="0">
                <a:solidFill>
                  <a:srgbClr val="0000FF"/>
                </a:solidFill>
                <a:latin typeface="+mn-lt"/>
                <a:cs typeface="+mn-cs"/>
              </a:rPr>
              <a:t>x</a:t>
            </a:r>
            <a:r>
              <a:rPr lang="en-US" sz="2400" kern="0" dirty="0">
                <a:latin typeface="+mn-lt"/>
                <a:cs typeface="+mn-cs"/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5057" y="3338513"/>
            <a:ext cx="4710113" cy="646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a = 4, b = -2, c = 0;</a:t>
            </a:r>
          </a:p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(a &gt; b &amp;&amp; b &gt; c || a == b);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5057" y="5170488"/>
            <a:ext cx="4143375" cy="369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((a &gt; b) &amp;&amp; !(b &gt; c));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58931" y="3373438"/>
            <a:ext cx="3227414" cy="400110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err="1"/>
              <a:t>gcc</a:t>
            </a:r>
            <a:r>
              <a:rPr lang="en-US" sz="2000" dirty="0"/>
              <a:t> issues warning (why?)</a:t>
            </a:r>
            <a:endParaRPr lang="en-SG" sz="2000" dirty="0"/>
          </a:p>
        </p:txBody>
      </p:sp>
      <p:sp>
        <p:nvSpPr>
          <p:cNvPr id="24587" name="Footer Placeholder 1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1009650"/>
          </a:xfrm>
        </p:spPr>
        <p:txBody>
          <a:bodyPr/>
          <a:lstStyle/>
          <a:p>
            <a:r>
              <a:rPr lang="en-US" sz="3600" dirty="0" smtClean="0">
                <a:solidFill>
                  <a:srgbClr val="9933FF"/>
                </a:solidFill>
                <a:latin typeface="Garamond" pitchFamily="18" charset="0"/>
              </a:rPr>
              <a:t>3.5 Evaluation of Boolean Expressions (2/2)</a:t>
            </a:r>
            <a:endParaRPr lang="en-SG" sz="36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93191"/>
            <a:ext cx="8229600" cy="629920"/>
          </a:xfrm>
        </p:spPr>
        <p:txBody>
          <a:bodyPr/>
          <a:lstStyle/>
          <a:p>
            <a:r>
              <a:rPr lang="en-US" sz="2400" dirty="0" smtClean="0"/>
              <a:t>Lesson 4.5 Precedence of Logical Operators </a:t>
            </a:r>
            <a:r>
              <a:rPr lang="en-US" sz="2000" dirty="0" smtClean="0"/>
              <a:t>(pg 142-143)</a:t>
            </a:r>
          </a:p>
        </p:txBody>
      </p:sp>
      <p:sp>
        <p:nvSpPr>
          <p:cNvPr id="24580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43689A59-9979-45FB-8233-6EA1F3C52EBE}" type="slidenum">
              <a:rPr lang="en-US" sz="1000"/>
              <a:pPr algn="r"/>
              <a:t>29</a:t>
            </a:fld>
            <a:endParaRPr lang="en-US" sz="1000"/>
          </a:p>
        </p:txBody>
      </p:sp>
      <p:sp>
        <p:nvSpPr>
          <p:cNvPr id="24587" name="Footer Placeholder 1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54378" y="1957070"/>
          <a:ext cx="7772402" cy="4402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0604"/>
                <a:gridCol w="2161530"/>
                <a:gridCol w="1757218"/>
                <a:gridCol w="1543050"/>
              </a:tblGrid>
              <a:tr h="3509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Operators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Associativity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Precedence</a:t>
                      </a:r>
                      <a:endParaRPr lang="en-SG" dirty="0"/>
                    </a:p>
                  </a:txBody>
                  <a:tcPr/>
                </a:tc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()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Parentheses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 to R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 (highest)</a:t>
                      </a:r>
                      <a:endParaRPr lang="en-SG" sz="1600" dirty="0"/>
                    </a:p>
                  </a:txBody>
                  <a:tcPr/>
                </a:tc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++, --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Post-increment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 to R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SG" sz="1600" dirty="0"/>
                    </a:p>
                  </a:txBody>
                  <a:tcPr/>
                </a:tc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++,</a:t>
                      </a:r>
                      <a:r>
                        <a:rPr lang="en-US" sz="1600" baseline="0" dirty="0" smtClean="0"/>
                        <a:t> --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Pre-increment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 to L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SG" sz="1600" dirty="0"/>
                    </a:p>
                  </a:txBody>
                  <a:tcPr/>
                </a:tc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!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Logical NOT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 to R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SG" sz="1600" dirty="0"/>
                    </a:p>
                  </a:txBody>
                  <a:tcPr/>
                </a:tc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+, -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Positive, negative sign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 to R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SG" sz="1600" dirty="0"/>
                    </a:p>
                  </a:txBody>
                  <a:tcPr/>
                </a:tc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+=, -=, *=, /=, %=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Compound</a:t>
                      </a:r>
                      <a:r>
                        <a:rPr lang="en-US" sz="1400" baseline="0" dirty="0" smtClean="0"/>
                        <a:t> assignment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 to L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SG" sz="1600" dirty="0"/>
                    </a:p>
                  </a:txBody>
                  <a:tcPr/>
                </a:tc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*,</a:t>
                      </a:r>
                      <a:r>
                        <a:rPr lang="en-US" sz="1600" baseline="0" dirty="0" smtClean="0"/>
                        <a:t> /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Multiplication, division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 to R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SG" sz="1600" dirty="0"/>
                    </a:p>
                  </a:txBody>
                  <a:tcPr/>
                </a:tc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+,</a:t>
                      </a:r>
                      <a:r>
                        <a:rPr lang="en-US" sz="1600" baseline="0" dirty="0" smtClean="0"/>
                        <a:t> -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Addition, subtraction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</a:t>
                      </a:r>
                      <a:r>
                        <a:rPr lang="en-US" sz="1600" baseline="0" dirty="0" smtClean="0"/>
                        <a:t> to R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SG" sz="1600" dirty="0"/>
                    </a:p>
                  </a:txBody>
                  <a:tcPr/>
                </a:tc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==, &gt;=, &lt;=, &gt;, &lt;,</a:t>
                      </a:r>
                      <a:r>
                        <a:rPr lang="en-US" sz="1600" baseline="0" dirty="0" smtClean="0"/>
                        <a:t> !=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Relational operator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 to R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SG" sz="1600" dirty="0"/>
                    </a:p>
                  </a:txBody>
                  <a:tcPr/>
                </a:tc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&amp;&amp;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Logical AND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 to R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SG" sz="1600" dirty="0"/>
                    </a:p>
                  </a:txBody>
                  <a:tcPr/>
                </a:tc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||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Logical OR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 to R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SG" sz="1600" dirty="0"/>
                    </a:p>
                  </a:txBody>
                  <a:tcPr/>
                </a:tc>
              </a:tr>
              <a:tr h="3484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=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Assignment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 to L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 (lowest)</a:t>
                      </a:r>
                      <a:endParaRPr lang="en-SG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11175" y="474663"/>
            <a:ext cx="8382000" cy="8382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Week 4: Outline (1/2)</a:t>
            </a:r>
            <a:endParaRPr lang="en-GB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213" y="1301675"/>
            <a:ext cx="7885112" cy="4857825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buClrTx/>
              <a:buSzPct val="100000"/>
              <a:buFont typeface="Wingdings" pitchFamily="2" charset="2"/>
              <a:buAutoNum type="arabicPeriod"/>
            </a:pPr>
            <a:r>
              <a:rPr lang="en-GB" sz="2000" dirty="0" smtClean="0">
                <a:solidFill>
                  <a:srgbClr val="0000FF"/>
                </a:solidFill>
              </a:rPr>
              <a:t>Week 3 Exercises</a:t>
            </a:r>
          </a:p>
          <a:p>
            <a:pPr marL="457200" indent="-457200" eaLnBrk="1" hangingPunct="1">
              <a:spcBef>
                <a:spcPts val="600"/>
              </a:spcBef>
              <a:buClrTx/>
              <a:buSzPct val="100000"/>
              <a:buFont typeface="Wingdings" pitchFamily="2" charset="2"/>
              <a:buAutoNum type="arabicPeriod"/>
            </a:pPr>
            <a:r>
              <a:rPr lang="en-GB" sz="2000" dirty="0" smtClean="0">
                <a:solidFill>
                  <a:srgbClr val="C00000"/>
                </a:solidFill>
              </a:rPr>
              <a:t>Sequential </a:t>
            </a:r>
            <a:r>
              <a:rPr lang="en-GB" sz="2000" dirty="0" err="1" smtClean="0">
                <a:solidFill>
                  <a:srgbClr val="C00000"/>
                </a:solidFill>
              </a:rPr>
              <a:t>vs</a:t>
            </a:r>
            <a:r>
              <a:rPr lang="en-GB" sz="2000" dirty="0" smtClean="0">
                <a:solidFill>
                  <a:srgbClr val="C00000"/>
                </a:solidFill>
              </a:rPr>
              <a:t> non-sequential control flow</a:t>
            </a:r>
          </a:p>
          <a:p>
            <a:pPr marL="457200" indent="-457200" eaLnBrk="1" hangingPunct="1">
              <a:spcBef>
                <a:spcPts val="600"/>
              </a:spcBef>
              <a:buClrTx/>
              <a:buSzPct val="100000"/>
              <a:buFont typeface="Wingdings" pitchFamily="2" charset="2"/>
              <a:buAutoNum type="arabicPeriod"/>
            </a:pPr>
            <a:r>
              <a:rPr lang="en-GB" sz="2000" dirty="0" smtClean="0">
                <a:solidFill>
                  <a:srgbClr val="0000FF"/>
                </a:solidFill>
              </a:rPr>
              <a:t>Selection Structures</a:t>
            </a:r>
          </a:p>
          <a:p>
            <a:pPr marL="914400" lvl="1" indent="-400050" eaLnBrk="1" hangingPunct="1">
              <a:spcBef>
                <a:spcPts val="0"/>
              </a:spcBef>
              <a:buClrTx/>
              <a:buSzPct val="100000"/>
              <a:buNone/>
            </a:pPr>
            <a:r>
              <a:rPr lang="en-GB" sz="1600" dirty="0" smtClean="0"/>
              <a:t>3.1</a:t>
            </a:r>
            <a:r>
              <a:rPr lang="en-GB" sz="1600" i="1" dirty="0" smtClean="0"/>
              <a:t>	if </a:t>
            </a:r>
            <a:r>
              <a:rPr lang="en-GB" sz="1600" dirty="0" smtClean="0"/>
              <a:t>and </a:t>
            </a:r>
            <a:r>
              <a:rPr lang="en-GB" sz="1600" i="1" dirty="0" smtClean="0"/>
              <a:t>if-else</a:t>
            </a:r>
            <a:r>
              <a:rPr lang="en-GB" sz="1600" dirty="0" smtClean="0"/>
              <a:t> Statements</a:t>
            </a:r>
          </a:p>
          <a:p>
            <a:pPr marL="914400" lvl="1" indent="-400050" eaLnBrk="1" hangingPunct="1">
              <a:spcBef>
                <a:spcPts val="0"/>
              </a:spcBef>
              <a:buClrTx/>
              <a:buSzPct val="100000"/>
              <a:buNone/>
            </a:pPr>
            <a:r>
              <a:rPr lang="en-GB" sz="1600" dirty="0" smtClean="0"/>
              <a:t>3.2	Conditions</a:t>
            </a:r>
          </a:p>
          <a:p>
            <a:pPr marL="914400" lvl="1" indent="-400050" eaLnBrk="1" hangingPunct="1">
              <a:spcBef>
                <a:spcPts val="0"/>
              </a:spcBef>
              <a:buClrTx/>
              <a:buSzPct val="100000"/>
              <a:buNone/>
            </a:pPr>
            <a:r>
              <a:rPr lang="en-GB" sz="1600" dirty="0" smtClean="0"/>
              <a:t>3.3	Truth Values</a:t>
            </a:r>
          </a:p>
          <a:p>
            <a:pPr marL="914400" lvl="1" indent="-400050" eaLnBrk="1" hangingPunct="1">
              <a:spcBef>
                <a:spcPts val="0"/>
              </a:spcBef>
              <a:buClrTx/>
              <a:buSzPct val="100000"/>
              <a:buNone/>
            </a:pPr>
            <a:r>
              <a:rPr lang="en-GB" sz="1600" dirty="0" smtClean="0"/>
              <a:t>3.4	Logical Operators</a:t>
            </a:r>
          </a:p>
          <a:p>
            <a:pPr marL="914400" lvl="1" indent="-400050" eaLnBrk="1" hangingPunct="1">
              <a:spcBef>
                <a:spcPts val="0"/>
              </a:spcBef>
              <a:buClrTx/>
              <a:buSzPct val="100000"/>
              <a:buNone/>
            </a:pPr>
            <a:r>
              <a:rPr lang="en-GB" sz="1600" dirty="0" smtClean="0"/>
              <a:t>3.5	Evaluation of Boolean Expressions</a:t>
            </a:r>
          </a:p>
          <a:p>
            <a:pPr marL="914400" lvl="1" indent="-400050" eaLnBrk="1" hangingPunct="1">
              <a:spcBef>
                <a:spcPts val="0"/>
              </a:spcBef>
              <a:buClrTx/>
              <a:buSzPct val="100000"/>
              <a:buNone/>
            </a:pPr>
            <a:r>
              <a:rPr lang="en-GB" sz="1600" dirty="0" smtClean="0"/>
              <a:t>3.6	Short-Circuit Evaluation</a:t>
            </a:r>
          </a:p>
          <a:p>
            <a:pPr marL="457200" indent="-457200" eaLnBrk="1" hangingPunct="1">
              <a:spcBef>
                <a:spcPts val="600"/>
              </a:spcBef>
              <a:buClrTx/>
              <a:buSzPct val="100000"/>
              <a:buFont typeface="Wingdings" pitchFamily="2" charset="2"/>
              <a:buAutoNum type="arabicPeriod"/>
            </a:pPr>
            <a:r>
              <a:rPr lang="en-GB" sz="2000" dirty="0" smtClean="0">
                <a:solidFill>
                  <a:srgbClr val="C00000"/>
                </a:solidFill>
              </a:rPr>
              <a:t>Indentation Style</a:t>
            </a:r>
          </a:p>
          <a:p>
            <a:pPr marL="457200" indent="-457200" eaLnBrk="1" hangingPunct="1">
              <a:spcBef>
                <a:spcPts val="600"/>
              </a:spcBef>
              <a:buClrTx/>
              <a:buSzPct val="100000"/>
              <a:buFont typeface="Wingdings" pitchFamily="2" charset="2"/>
              <a:buAutoNum type="arabicPeriod"/>
            </a:pPr>
            <a:r>
              <a:rPr lang="en-GB" sz="2000" dirty="0" smtClean="0">
                <a:solidFill>
                  <a:srgbClr val="0000FF"/>
                </a:solidFill>
              </a:rPr>
              <a:t>Quiz</a:t>
            </a:r>
          </a:p>
          <a:p>
            <a:pPr marL="457200" indent="-457200" eaLnBrk="1" hangingPunct="1">
              <a:spcBef>
                <a:spcPts val="600"/>
              </a:spcBef>
              <a:buClrTx/>
              <a:buSzPct val="100000"/>
              <a:buFont typeface="Wingdings" pitchFamily="2" charset="2"/>
              <a:buAutoNum type="arabicPeriod"/>
            </a:pPr>
            <a:r>
              <a:rPr lang="en-GB" sz="2000" dirty="0" smtClean="0">
                <a:solidFill>
                  <a:srgbClr val="C00000"/>
                </a:solidFill>
              </a:rPr>
              <a:t>Demo #1: Hi-Lo Game</a:t>
            </a:r>
            <a:endParaRPr lang="en-GB" sz="1100" dirty="0" smtClean="0">
              <a:solidFill>
                <a:srgbClr val="0000FF"/>
              </a:solidFill>
            </a:endParaRPr>
          </a:p>
        </p:txBody>
      </p:sp>
      <p:sp>
        <p:nvSpPr>
          <p:cNvPr id="16388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sp>
        <p:nvSpPr>
          <p:cNvPr id="6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A5438DD8-9484-4E79-8DDB-78717AF0A0A7}" type="slidenum">
              <a:rPr lang="en-US" sz="1000"/>
              <a:pPr algn="r"/>
              <a:t>3</a:t>
            </a:fld>
            <a:endParaRPr lang="en-US" sz="10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1009650"/>
          </a:xfrm>
        </p:spPr>
        <p:txBody>
          <a:bodyPr/>
          <a:lstStyle/>
          <a:p>
            <a:r>
              <a:rPr lang="en-US" sz="3600" dirty="0" smtClean="0">
                <a:solidFill>
                  <a:srgbClr val="9933FF"/>
                </a:solidFill>
                <a:latin typeface="Garamond" pitchFamily="18" charset="0"/>
              </a:rPr>
              <a:t>3.5 Evaluation of Boolean Expressions (2/2)</a:t>
            </a:r>
            <a:endParaRPr lang="en-SG" sz="36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8677"/>
            <a:ext cx="8229600" cy="629920"/>
          </a:xfrm>
        </p:spPr>
        <p:txBody>
          <a:bodyPr/>
          <a:lstStyle/>
          <a:p>
            <a:r>
              <a:rPr lang="en-US" sz="2400" dirty="0" smtClean="0"/>
              <a:t>Open up </a:t>
            </a:r>
            <a:r>
              <a:rPr lang="en-US" sz="2400" b="1" dirty="0" err="1" smtClean="0"/>
              <a:t>cond.c</a:t>
            </a:r>
            <a:r>
              <a:rPr lang="en-US" sz="2400" dirty="0" smtClean="0"/>
              <a:t>, and write conditions for:</a:t>
            </a:r>
          </a:p>
          <a:p>
            <a:pPr>
              <a:spcBef>
                <a:spcPts val="600"/>
              </a:spcBef>
            </a:pPr>
            <a:endParaRPr lang="en-SG" sz="2400" dirty="0" smtClean="0"/>
          </a:p>
          <a:p>
            <a:pPr>
              <a:spcBef>
                <a:spcPts val="600"/>
              </a:spcBef>
            </a:pPr>
            <a:r>
              <a:rPr lang="en-SG" sz="2400" dirty="0" smtClean="0">
                <a:solidFill>
                  <a:srgbClr val="0000FF"/>
                </a:solidFill>
              </a:rPr>
              <a:t>x is </a:t>
            </a:r>
            <a:r>
              <a:rPr lang="en-SG" sz="2400" dirty="0" smtClean="0">
                <a:solidFill>
                  <a:srgbClr val="0000FF"/>
                </a:solidFill>
              </a:rPr>
              <a:t>less</a:t>
            </a:r>
            <a:r>
              <a:rPr lang="en-SG" sz="2400" dirty="0" smtClean="0">
                <a:solidFill>
                  <a:srgbClr val="0000FF"/>
                </a:solidFill>
              </a:rPr>
              <a:t> than 5 and y is less than z</a:t>
            </a:r>
          </a:p>
          <a:p>
            <a:pPr lvl="1">
              <a:spcBef>
                <a:spcPts val="600"/>
              </a:spcBef>
            </a:pPr>
            <a:r>
              <a:rPr lang="en-SG" sz="2000" dirty="0" smtClean="0"/>
              <a:t>(3,4,5) </a:t>
            </a:r>
            <a:r>
              <a:rPr lang="en-SG" sz="2000" dirty="0" smtClean="0">
                <a:sym typeface="Wingdings" pitchFamily="2" charset="2"/>
              </a:rPr>
              <a:t> True, (5,4,5)  False, (4,5,5)  False</a:t>
            </a:r>
            <a:endParaRPr lang="en-SG" sz="2000" dirty="0" smtClean="0"/>
          </a:p>
          <a:p>
            <a:pPr>
              <a:spcBef>
                <a:spcPts val="600"/>
              </a:spcBef>
            </a:pPr>
            <a:r>
              <a:rPr lang="en-SG" sz="2400" dirty="0" smtClean="0">
                <a:solidFill>
                  <a:srgbClr val="0000FF"/>
                </a:solidFill>
              </a:rPr>
              <a:t>x is non-negative or (y-z) is positive</a:t>
            </a:r>
          </a:p>
          <a:p>
            <a:pPr lvl="1">
              <a:spcBef>
                <a:spcPts val="600"/>
              </a:spcBef>
            </a:pPr>
            <a:r>
              <a:rPr lang="en-SG" sz="2000" dirty="0" smtClean="0"/>
              <a:t>(3,2,3) </a:t>
            </a:r>
            <a:r>
              <a:rPr lang="en-SG" sz="2000" dirty="0" smtClean="0">
                <a:sym typeface="Wingdings" pitchFamily="2" charset="2"/>
              </a:rPr>
              <a:t> True, (0,0,0)  True, (-3,3,2)  True</a:t>
            </a:r>
            <a:endParaRPr lang="en-SG" sz="2000" dirty="0" smtClean="0"/>
          </a:p>
          <a:p>
            <a:pPr>
              <a:spcBef>
                <a:spcPts val="600"/>
              </a:spcBef>
            </a:pPr>
            <a:r>
              <a:rPr lang="en-SG" sz="2400" dirty="0" smtClean="0">
                <a:solidFill>
                  <a:srgbClr val="0000FF"/>
                </a:solidFill>
              </a:rPr>
              <a:t>15 &lt; </a:t>
            </a:r>
            <a:r>
              <a:rPr lang="en-SG" sz="2400" dirty="0" err="1" smtClean="0">
                <a:solidFill>
                  <a:srgbClr val="0000FF"/>
                </a:solidFill>
              </a:rPr>
              <a:t>x+y+z</a:t>
            </a:r>
            <a:r>
              <a:rPr lang="en-SG" sz="2400" dirty="0" smtClean="0">
                <a:solidFill>
                  <a:srgbClr val="0000FF"/>
                </a:solidFill>
              </a:rPr>
              <a:t> &lt; 50</a:t>
            </a:r>
          </a:p>
          <a:p>
            <a:pPr lvl="1">
              <a:spcBef>
                <a:spcPts val="600"/>
              </a:spcBef>
            </a:pPr>
            <a:r>
              <a:rPr lang="en-SG" sz="2000" dirty="0" smtClean="0"/>
              <a:t>(5,6,7) </a:t>
            </a:r>
            <a:r>
              <a:rPr lang="en-SG" sz="2000" dirty="0" smtClean="0">
                <a:sym typeface="Wingdings" pitchFamily="2" charset="2"/>
              </a:rPr>
              <a:t> True, (10,20,30)  False, (5,5,5)  False</a:t>
            </a:r>
            <a:endParaRPr lang="en-SG" sz="2000" dirty="0" smtClean="0"/>
          </a:p>
          <a:p>
            <a:pPr>
              <a:spcBef>
                <a:spcPts val="600"/>
              </a:spcBef>
            </a:pPr>
            <a:r>
              <a:rPr lang="en-SG" sz="2400" dirty="0" smtClean="0">
                <a:solidFill>
                  <a:srgbClr val="0000FF"/>
                </a:solidFill>
              </a:rPr>
              <a:t>It is not the case that  x &gt; y &gt; z</a:t>
            </a:r>
          </a:p>
          <a:p>
            <a:pPr lvl="1">
              <a:spcBef>
                <a:spcPts val="600"/>
              </a:spcBef>
            </a:pPr>
            <a:r>
              <a:rPr lang="en-SG" sz="2000" dirty="0" smtClean="0"/>
              <a:t>(5,4,3) </a:t>
            </a:r>
            <a:r>
              <a:rPr lang="en-SG" sz="2000" dirty="0" smtClean="0">
                <a:sym typeface="Wingdings" pitchFamily="2" charset="2"/>
              </a:rPr>
              <a:t> False, (4,5,3)  True, (4,3,3)  True</a:t>
            </a:r>
            <a:endParaRPr lang="en-SG" sz="2000" dirty="0" smtClean="0"/>
          </a:p>
          <a:p>
            <a:pPr>
              <a:spcBef>
                <a:spcPts val="600"/>
              </a:spcBef>
            </a:pPr>
            <a:r>
              <a:rPr lang="en-SG" sz="2400" dirty="0" smtClean="0">
                <a:solidFill>
                  <a:srgbClr val="0000FF"/>
                </a:solidFill>
              </a:rPr>
              <a:t>The average of x, y, z is not more than 10</a:t>
            </a:r>
          </a:p>
          <a:p>
            <a:pPr lvl="1">
              <a:spcBef>
                <a:spcPts val="600"/>
              </a:spcBef>
            </a:pPr>
            <a:r>
              <a:rPr lang="en-SG" sz="2000" dirty="0" smtClean="0"/>
              <a:t>(9,10,11) </a:t>
            </a:r>
            <a:r>
              <a:rPr lang="en-SG" sz="2000" dirty="0" smtClean="0">
                <a:sym typeface="Wingdings" pitchFamily="2" charset="2"/>
              </a:rPr>
              <a:t> True, (9,10,12)  False </a:t>
            </a:r>
            <a:endParaRPr lang="en-SG" sz="2000" dirty="0" smtClean="0"/>
          </a:p>
          <a:p>
            <a:endParaRPr lang="en-US" sz="2400" dirty="0" smtClean="0"/>
          </a:p>
        </p:txBody>
      </p:sp>
      <p:sp>
        <p:nvSpPr>
          <p:cNvPr id="24580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43689A59-9979-45FB-8233-6EA1F3C52EBE}" type="slidenum">
              <a:rPr lang="en-US" sz="1000"/>
              <a:pPr algn="r"/>
              <a:t>30</a:t>
            </a:fld>
            <a:endParaRPr lang="en-US" sz="1000"/>
          </a:p>
        </p:txBody>
      </p:sp>
      <p:sp>
        <p:nvSpPr>
          <p:cNvPr id="24587" name="Footer Placeholder 1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1009650"/>
          </a:xfrm>
        </p:spPr>
        <p:txBody>
          <a:bodyPr/>
          <a:lstStyle/>
          <a:p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3.6 Short-circuit Evaluation</a:t>
            </a:r>
            <a:endParaRPr lang="en-SG" sz="40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30350"/>
            <a:ext cx="8229600" cy="588963"/>
          </a:xfrm>
        </p:spPr>
        <p:txBody>
          <a:bodyPr/>
          <a:lstStyle/>
          <a:p>
            <a:r>
              <a:rPr lang="en-US" sz="2400" dirty="0" smtClean="0"/>
              <a:t>Does the following code give an error if </a:t>
            </a:r>
            <a:r>
              <a:rPr lang="en-US" sz="2400" dirty="0" smtClean="0">
                <a:solidFill>
                  <a:srgbClr val="800000"/>
                </a:solidFill>
                <a:latin typeface="Lucida Console" pitchFamily="49" charset="0"/>
              </a:rPr>
              <a:t>a</a:t>
            </a:r>
            <a:r>
              <a:rPr lang="en-US" sz="2400" dirty="0" smtClean="0"/>
              <a:t> is zero?</a:t>
            </a:r>
          </a:p>
        </p:txBody>
      </p:sp>
      <p:sp>
        <p:nvSpPr>
          <p:cNvPr id="25604" name="Footer Placeholder 6"/>
          <p:cNvSpPr txBox="1">
            <a:spLocks noGrp="1"/>
          </p:cNvSpPr>
          <p:nvPr/>
        </p:nvSpPr>
        <p:spPr bwMode="auto">
          <a:xfrm>
            <a:off x="457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000" dirty="0" smtClean="0"/>
              <a:t>CS1010 (AY2011/2 Semester 1)</a:t>
            </a:r>
          </a:p>
        </p:txBody>
      </p:sp>
      <p:sp>
        <p:nvSpPr>
          <p:cNvPr id="25605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9A321CAD-87B2-4A3A-82FA-1F9479B94577}" type="slidenum">
              <a:rPr lang="en-US" sz="1000"/>
              <a:pPr algn="r"/>
              <a:t>31</a:t>
            </a:fld>
            <a:endParaRPr lang="en-US" sz="1000"/>
          </a:p>
        </p:txBody>
      </p:sp>
      <p:sp>
        <p:nvSpPr>
          <p:cNvPr id="9" name="TextBox 8"/>
          <p:cNvSpPr txBox="1"/>
          <p:nvPr/>
        </p:nvSpPr>
        <p:spPr>
          <a:xfrm>
            <a:off x="1009650" y="2076450"/>
            <a:ext cx="4710113" cy="6461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Lucida Console" pitchFamily="49" charset="0"/>
                <a:cs typeface="Courier New" pitchFamily="49" charset="0"/>
              </a:rPr>
              <a:t>if ((a != 0) &amp;&amp; (b/a &gt; 3))</a:t>
            </a:r>
          </a:p>
          <a:p>
            <a:pPr>
              <a:defRPr/>
            </a:pPr>
            <a:r>
              <a:rPr lang="en-US" dirty="0">
                <a:latin typeface="Lucida Console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Lucida Console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Lucida Console" pitchFamily="49" charset="0"/>
                <a:cs typeface="Courier New" pitchFamily="49" charset="0"/>
              </a:rPr>
              <a:t>(. . .);</a:t>
            </a:r>
            <a:endParaRPr lang="en-SG" dirty="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457200" y="3062288"/>
            <a:ext cx="8229600" cy="3038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kern="0" dirty="0">
                <a:solidFill>
                  <a:srgbClr val="0000FF"/>
                </a:solidFill>
                <a:latin typeface="+mn-lt"/>
                <a:cs typeface="+mn-cs"/>
              </a:rPr>
              <a:t>Short-circuit evaluation </a:t>
            </a:r>
            <a:r>
              <a:rPr lang="en-US" sz="2400" kern="0" dirty="0" smtClean="0">
                <a:latin typeface="+mn-lt"/>
                <a:cs typeface="+mn-cs"/>
              </a:rPr>
              <a:t>uses </a:t>
            </a:r>
            <a:r>
              <a:rPr lang="en-US" sz="2400" kern="0" dirty="0">
                <a:latin typeface="+mn-lt"/>
                <a:cs typeface="+mn-cs"/>
              </a:rPr>
              <a:t>the following facts:</a:t>
            </a:r>
          </a:p>
          <a:p>
            <a:pPr marL="800100" lvl="1" indent="-342900" eaLnBrk="0" hangingPunct="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kern="0" dirty="0">
                <a:solidFill>
                  <a:srgbClr val="C00000"/>
                </a:solidFill>
                <a:latin typeface="+mn-lt"/>
                <a:cs typeface="+mn-cs"/>
              </a:rPr>
              <a:t>expr1 || expr2 </a:t>
            </a:r>
            <a:r>
              <a:rPr lang="en-US" sz="2000" kern="0" dirty="0">
                <a:latin typeface="+mn-lt"/>
                <a:cs typeface="+mn-cs"/>
              </a:rPr>
              <a:t>: If </a:t>
            </a:r>
            <a:r>
              <a:rPr lang="en-US" sz="2000" u="sng" kern="0" dirty="0">
                <a:latin typeface="+mn-lt"/>
                <a:cs typeface="+mn-cs"/>
              </a:rPr>
              <a:t>expr1 is true</a:t>
            </a:r>
            <a:r>
              <a:rPr lang="en-US" sz="2000" kern="0" dirty="0">
                <a:latin typeface="+mn-lt"/>
                <a:cs typeface="+mn-cs"/>
              </a:rPr>
              <a:t>, skip evaluating expr2, as the result will always be true</a:t>
            </a:r>
            <a:r>
              <a:rPr lang="en-US" sz="2000" kern="0" dirty="0" smtClean="0">
                <a:latin typeface="+mn-lt"/>
                <a:cs typeface="+mn-cs"/>
              </a:rPr>
              <a:t>.</a:t>
            </a:r>
            <a:br>
              <a:rPr lang="en-US" sz="2000" kern="0" dirty="0" smtClean="0">
                <a:latin typeface="+mn-lt"/>
                <a:cs typeface="+mn-cs"/>
              </a:rPr>
            </a:br>
            <a:endParaRPr lang="en-US" sz="2000" kern="0" dirty="0">
              <a:latin typeface="+mn-lt"/>
              <a:cs typeface="+mn-cs"/>
            </a:endParaRPr>
          </a:p>
          <a:p>
            <a:pPr marL="800100" lvl="1" indent="-342900" eaLnBrk="0" hangingPunct="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kern="0" dirty="0">
                <a:solidFill>
                  <a:srgbClr val="C00000"/>
                </a:solidFill>
                <a:latin typeface="+mn-lt"/>
                <a:cs typeface="+mn-cs"/>
              </a:rPr>
              <a:t>expr1 &amp;&amp; expr2</a:t>
            </a:r>
            <a:r>
              <a:rPr lang="en-US" sz="2000" kern="0" dirty="0">
                <a:latin typeface="+mn-lt"/>
                <a:cs typeface="+mn-cs"/>
              </a:rPr>
              <a:t>: If </a:t>
            </a:r>
            <a:r>
              <a:rPr lang="en-US" sz="2000" u="sng" kern="0" dirty="0">
                <a:latin typeface="+mn-lt"/>
                <a:cs typeface="+mn-cs"/>
              </a:rPr>
              <a:t>expr1 is false</a:t>
            </a:r>
            <a:r>
              <a:rPr lang="en-US" sz="2000" kern="0" dirty="0">
                <a:latin typeface="+mn-lt"/>
                <a:cs typeface="+mn-cs"/>
              </a:rPr>
              <a:t>, skip evaluating expr2, as the result will always be false</a:t>
            </a:r>
            <a:r>
              <a:rPr lang="en-US" sz="2000" kern="0" dirty="0" smtClean="0">
                <a:latin typeface="+mn-lt"/>
                <a:cs typeface="+mn-cs"/>
              </a:rPr>
              <a:t>.</a:t>
            </a:r>
          </a:p>
          <a:p>
            <a:pPr marL="800100" lvl="1" indent="-342900" eaLnBrk="0" hangingPunct="0">
              <a:spcBef>
                <a:spcPts val="600"/>
              </a:spcBef>
              <a:buClr>
                <a:schemeClr val="bg2"/>
              </a:buClr>
              <a:buSzPct val="75000"/>
              <a:defRPr/>
            </a:pP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sz="2000" kern="0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 bwMode="auto">
          <a:xfrm>
            <a:off x="5097780" y="1474470"/>
            <a:ext cx="0" cy="4789170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1009650"/>
          </a:xfrm>
        </p:spPr>
        <p:txBody>
          <a:bodyPr/>
          <a:lstStyle/>
          <a:p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4. Indentation Style</a:t>
            </a:r>
            <a:endParaRPr lang="en-SG" sz="40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30351"/>
            <a:ext cx="2411730" cy="527050"/>
          </a:xfrm>
        </p:spPr>
        <p:txBody>
          <a:bodyPr/>
          <a:lstStyle/>
          <a:p>
            <a:r>
              <a:rPr lang="en-US" sz="2400" dirty="0" smtClean="0"/>
              <a:t>Acceptable</a:t>
            </a:r>
          </a:p>
        </p:txBody>
      </p:sp>
      <p:sp>
        <p:nvSpPr>
          <p:cNvPr id="24580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43689A59-9979-45FB-8233-6EA1F3C52EBE}" type="slidenum">
              <a:rPr lang="en-US" sz="1000"/>
              <a:pPr algn="r"/>
              <a:t>32</a:t>
            </a:fld>
            <a:endParaRPr lang="en-US" sz="1000"/>
          </a:p>
        </p:txBody>
      </p:sp>
      <p:sp>
        <p:nvSpPr>
          <p:cNvPr id="24587" name="Footer Placeholder 1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5037" y="2149793"/>
            <a:ext cx="1828143" cy="175432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statements;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else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statements;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93387" y="2130743"/>
            <a:ext cx="1938633" cy="2308324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statements;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else 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statements;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}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4557" y="4073843"/>
            <a:ext cx="1858623" cy="147732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statements;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} 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else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statements;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}</a:t>
            </a: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5227320" y="1530351"/>
            <a:ext cx="302514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en-US" sz="2400" kern="0" dirty="0" smtClean="0">
                <a:latin typeface="+mn-lt"/>
                <a:cs typeface="+mn-cs"/>
              </a:rPr>
              <a:t>Not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acceptable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80710" y="2107883"/>
            <a:ext cx="2125980" cy="2308324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statements; 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else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statements; 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}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80710" y="4569143"/>
            <a:ext cx="2084070" cy="1200329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statements; }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else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statements; }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9430" y="3234690"/>
            <a:ext cx="181737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No indentation!</a:t>
            </a:r>
            <a:endParaRPr lang="en-SG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7258050" y="4869180"/>
            <a:ext cx="160020" cy="331470"/>
          </a:xfrm>
          <a:prstGeom prst="ellipse">
            <a:avLst/>
          </a:prstGeom>
          <a:noFill/>
          <a:ln w="1905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7250430" y="5433060"/>
            <a:ext cx="160020" cy="331470"/>
          </a:xfrm>
          <a:prstGeom prst="ellipse">
            <a:avLst/>
          </a:prstGeom>
          <a:noFill/>
          <a:ln w="1905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46170" y="5558790"/>
            <a:ext cx="2209800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Closing braces not aligned with if/else keyword.</a:t>
            </a:r>
            <a:endParaRPr lang="en-SG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8" grpId="0" animBg="1"/>
      <p:bldP spid="29" grpId="0" animBg="1"/>
      <p:bldP spid="3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1009650"/>
          </a:xfrm>
        </p:spPr>
        <p:txBody>
          <a:bodyPr/>
          <a:lstStyle/>
          <a:p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5. Quiz (1/2)</a:t>
            </a:r>
            <a:endParaRPr lang="en-SG" sz="40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30350"/>
            <a:ext cx="8229600" cy="881380"/>
          </a:xfrm>
        </p:spPr>
        <p:txBody>
          <a:bodyPr/>
          <a:lstStyle/>
          <a:p>
            <a:r>
              <a:rPr lang="en-US" sz="2400" dirty="0" smtClean="0"/>
              <a:t>Match  each condition in (A) to its equivalent condition in (B). Assume that </a:t>
            </a:r>
            <a:r>
              <a:rPr lang="en-US" sz="2400" dirty="0" smtClean="0">
                <a:solidFill>
                  <a:srgbClr val="800000"/>
                </a:solidFill>
                <a:latin typeface="Lucida Console" pitchFamily="49" charset="0"/>
              </a:rPr>
              <a:t>a</a:t>
            </a:r>
            <a:r>
              <a:rPr lang="en-US" sz="2400" dirty="0" smtClean="0"/>
              <a:t> is an </a:t>
            </a:r>
            <a:r>
              <a:rPr lang="en-US" sz="2400" dirty="0" err="1" smtClean="0"/>
              <a:t>int</a:t>
            </a:r>
            <a:r>
              <a:rPr lang="en-US" sz="2400" dirty="0" smtClean="0"/>
              <a:t> variable.</a:t>
            </a:r>
          </a:p>
        </p:txBody>
      </p:sp>
      <p:sp>
        <p:nvSpPr>
          <p:cNvPr id="24580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43689A59-9979-45FB-8233-6EA1F3C52EBE}" type="slidenum">
              <a:rPr lang="en-US" sz="1000"/>
              <a:pPr algn="r"/>
              <a:t>33</a:t>
            </a:fld>
            <a:endParaRPr lang="en-US" sz="1000"/>
          </a:p>
        </p:txBody>
      </p:sp>
      <p:sp>
        <p:nvSpPr>
          <p:cNvPr id="24587" name="Footer Placeholder 1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984885" y="2377440"/>
            <a:ext cx="7341870" cy="2961680"/>
            <a:chOff x="984885" y="2514600"/>
            <a:chExt cx="7341870" cy="2961680"/>
          </a:xfrm>
        </p:grpSpPr>
        <p:sp>
          <p:nvSpPr>
            <p:cNvPr id="7" name="TextBox 6"/>
            <p:cNvSpPr txBox="1"/>
            <p:nvPr/>
          </p:nvSpPr>
          <p:spPr>
            <a:xfrm>
              <a:off x="1607820" y="2514600"/>
              <a:ext cx="1074420" cy="46166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A</a:t>
              </a:r>
              <a:endParaRPr lang="en-SG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629400" y="2541270"/>
              <a:ext cx="1074420" cy="46166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B</a:t>
              </a:r>
              <a:endParaRPr lang="en-SG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84885" y="3307080"/>
              <a:ext cx="2320290" cy="92333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Lucida Console" pitchFamily="49" charset="0"/>
                </a:rPr>
                <a:t>if (a == 0) {</a:t>
              </a:r>
            </a:p>
            <a:p>
              <a:pPr>
                <a:tabLst>
                  <a:tab pos="263525" algn="l"/>
                </a:tabLst>
              </a:pPr>
              <a:r>
                <a:rPr lang="en-US" dirty="0" smtClean="0">
                  <a:latin typeface="Lucida Console" pitchFamily="49" charset="0"/>
                </a:rPr>
                <a:t>	…</a:t>
              </a:r>
            </a:p>
            <a:p>
              <a:r>
                <a:rPr lang="en-US" dirty="0" smtClean="0">
                  <a:latin typeface="Lucida Console" pitchFamily="49" charset="0"/>
                </a:rPr>
                <a:t>}</a:t>
              </a:r>
              <a:endParaRPr lang="en-SG" dirty="0">
                <a:latin typeface="Lucida Console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84885" y="4552950"/>
              <a:ext cx="2320290" cy="92333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Lucida Console" pitchFamily="49" charset="0"/>
                </a:rPr>
                <a:t>if (a != 0) {</a:t>
              </a:r>
            </a:p>
            <a:p>
              <a:pPr>
                <a:tabLst>
                  <a:tab pos="263525" algn="l"/>
                </a:tabLst>
              </a:pPr>
              <a:r>
                <a:rPr lang="en-US" dirty="0" smtClean="0">
                  <a:latin typeface="Lucida Console" pitchFamily="49" charset="0"/>
                </a:rPr>
                <a:t>	…</a:t>
              </a:r>
            </a:p>
            <a:p>
              <a:r>
                <a:rPr lang="en-US" dirty="0" smtClean="0">
                  <a:latin typeface="Lucida Console" pitchFamily="49" charset="0"/>
                </a:rPr>
                <a:t>}</a:t>
              </a:r>
              <a:endParaRPr lang="en-SG" dirty="0">
                <a:latin typeface="Lucida Console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06465" y="3307080"/>
              <a:ext cx="2320290" cy="923330"/>
            </a:xfrm>
            <a:prstGeom prst="rect">
              <a:avLst/>
            </a:prstGeom>
            <a:solidFill>
              <a:srgbClr val="CCFFFF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Lucida Console" pitchFamily="49" charset="0"/>
                </a:rPr>
                <a:t>if (a) {</a:t>
              </a:r>
            </a:p>
            <a:p>
              <a:pPr>
                <a:tabLst>
                  <a:tab pos="263525" algn="l"/>
                </a:tabLst>
              </a:pPr>
              <a:r>
                <a:rPr lang="en-US" dirty="0" smtClean="0">
                  <a:latin typeface="Lucida Console" pitchFamily="49" charset="0"/>
                </a:rPr>
                <a:t>	…</a:t>
              </a:r>
            </a:p>
            <a:p>
              <a:r>
                <a:rPr lang="en-US" dirty="0" smtClean="0">
                  <a:latin typeface="Lucida Console" pitchFamily="49" charset="0"/>
                </a:rPr>
                <a:t>}</a:t>
              </a:r>
              <a:endParaRPr lang="en-SG" dirty="0">
                <a:latin typeface="Lucida Console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06465" y="4552950"/>
              <a:ext cx="2320290" cy="923330"/>
            </a:xfrm>
            <a:prstGeom prst="rect">
              <a:avLst/>
            </a:prstGeom>
            <a:solidFill>
              <a:srgbClr val="CCFFFF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Lucida Console" pitchFamily="49" charset="0"/>
                </a:rPr>
                <a:t>if (!a) {</a:t>
              </a:r>
            </a:p>
            <a:p>
              <a:pPr>
                <a:tabLst>
                  <a:tab pos="263525" algn="l"/>
                </a:tabLst>
              </a:pPr>
              <a:r>
                <a:rPr lang="en-US" dirty="0" smtClean="0">
                  <a:latin typeface="Lucida Console" pitchFamily="49" charset="0"/>
                </a:rPr>
                <a:t>	…</a:t>
              </a:r>
            </a:p>
            <a:p>
              <a:r>
                <a:rPr lang="en-US" dirty="0" smtClean="0">
                  <a:latin typeface="Lucida Console" pitchFamily="49" charset="0"/>
                </a:rPr>
                <a:t>}</a:t>
              </a:r>
              <a:endParaRPr lang="en-SG" dirty="0">
                <a:latin typeface="Lucida Console" pitchFamily="49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509010" y="3688735"/>
              <a:ext cx="171450" cy="160020"/>
            </a:xfrm>
            <a:prstGeom prst="rect">
              <a:avLst/>
            </a:prstGeom>
            <a:solidFill>
              <a:schemeClr val="tx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509010" y="4934605"/>
              <a:ext cx="171450" cy="160020"/>
            </a:xfrm>
            <a:prstGeom prst="rect">
              <a:avLst/>
            </a:prstGeom>
            <a:solidFill>
              <a:schemeClr val="tx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513070" y="3688735"/>
              <a:ext cx="171450" cy="160020"/>
            </a:xfrm>
            <a:prstGeom prst="rect">
              <a:avLst/>
            </a:prstGeom>
            <a:solidFill>
              <a:schemeClr val="tx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513070" y="4934605"/>
              <a:ext cx="171450" cy="160020"/>
            </a:xfrm>
            <a:prstGeom prst="rect">
              <a:avLst/>
            </a:prstGeom>
            <a:solidFill>
              <a:schemeClr val="tx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0" name="Straight Connector 19"/>
          <p:cNvCxnSpPr>
            <a:stCxn id="13" idx="3"/>
            <a:endCxn id="17" idx="1"/>
          </p:cNvCxnSpPr>
          <p:nvPr/>
        </p:nvCxnSpPr>
        <p:spPr bwMode="auto">
          <a:xfrm>
            <a:off x="3680460" y="3631585"/>
            <a:ext cx="1832610" cy="124587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>
            <a:stCxn id="15" idx="3"/>
            <a:endCxn id="16" idx="1"/>
          </p:cNvCxnSpPr>
          <p:nvPr/>
        </p:nvCxnSpPr>
        <p:spPr bwMode="auto">
          <a:xfrm flipV="1">
            <a:off x="3680460" y="3631585"/>
            <a:ext cx="1832610" cy="124587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415290" y="5477510"/>
            <a:ext cx="8229600" cy="88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Codes in (B) are very frequently encountered in C programming.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They are not considered convoluted.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1009650"/>
          </a:xfrm>
        </p:spPr>
        <p:txBody>
          <a:bodyPr/>
          <a:lstStyle/>
          <a:p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5. Quiz (2/2)</a:t>
            </a:r>
            <a:endParaRPr lang="en-SG" sz="40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16050"/>
            <a:ext cx="8229600" cy="675640"/>
          </a:xfrm>
        </p:spPr>
        <p:txBody>
          <a:bodyPr/>
          <a:lstStyle/>
          <a:p>
            <a:r>
              <a:rPr lang="en-US" sz="2400" dirty="0" smtClean="0"/>
              <a:t>What is the output of the following code?</a:t>
            </a:r>
          </a:p>
        </p:txBody>
      </p:sp>
      <p:sp>
        <p:nvSpPr>
          <p:cNvPr id="24580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43689A59-9979-45FB-8233-6EA1F3C52EBE}" type="slidenum">
              <a:rPr lang="en-US" sz="1000"/>
              <a:pPr algn="r"/>
              <a:t>34</a:t>
            </a:fld>
            <a:endParaRPr lang="en-US" sz="1000"/>
          </a:p>
        </p:txBody>
      </p:sp>
      <p:sp>
        <p:nvSpPr>
          <p:cNvPr id="24587" name="Footer Placeholder 1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8710" y="1988820"/>
            <a:ext cx="3840480" cy="1323439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446088" algn="l"/>
                <a:tab pos="811213" algn="l"/>
                <a:tab pos="1165225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if (x &lt;= y)</a:t>
            </a:r>
          </a:p>
          <a:p>
            <a:pPr>
              <a:tabLst>
                <a:tab pos="446088" algn="l"/>
                <a:tab pos="811213" algn="l"/>
                <a:tab pos="1165225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  <a:latin typeface="Lucida Console" pitchFamily="49" charset="0"/>
              </a:rPr>
              <a:t>printf</a:t>
            </a: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("Line 1\n");</a:t>
            </a:r>
          </a:p>
          <a:p>
            <a:pPr>
              <a:tabLst>
                <a:tab pos="446088" algn="l"/>
                <a:tab pos="811213" algn="l"/>
                <a:tab pos="1165225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  <a:latin typeface="Lucida Console" pitchFamily="49" charset="0"/>
              </a:rPr>
              <a:t>printf</a:t>
            </a: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("Line 2\n");</a:t>
            </a:r>
          </a:p>
          <a:p>
            <a:pPr>
              <a:tabLst>
                <a:tab pos="446088" algn="l"/>
                <a:tab pos="811213" algn="l"/>
                <a:tab pos="1165225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  <a:latin typeface="Lucida Console" pitchFamily="49" charset="0"/>
              </a:rPr>
              <a:t>printf</a:t>
            </a: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("Line 3\n");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3759200"/>
            <a:ext cx="8229600" cy="191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Assuming that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b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c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variables, is the following condition correct? Why?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if (a &gt; b &gt; c)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it is wrong, how can you correct it?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78730" y="1992630"/>
            <a:ext cx="3848100" cy="163121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446088" algn="l"/>
                <a:tab pos="811213" algn="l"/>
                <a:tab pos="1165225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if (x &lt;= y) </a:t>
            </a:r>
            <a:r>
              <a:rPr lang="en-US" sz="2000" dirty="0" smtClean="0">
                <a:solidFill>
                  <a:srgbClr val="C00000"/>
                </a:solidFill>
                <a:latin typeface="Lucida Console" pitchFamily="49" charset="0"/>
              </a:rPr>
              <a:t>{</a:t>
            </a:r>
          </a:p>
          <a:p>
            <a:pPr>
              <a:tabLst>
                <a:tab pos="446088" algn="l"/>
                <a:tab pos="811213" algn="l"/>
                <a:tab pos="1165225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  <a:latin typeface="Lucida Console" pitchFamily="49" charset="0"/>
              </a:rPr>
              <a:t>printf</a:t>
            </a: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("Line 1\n");</a:t>
            </a:r>
          </a:p>
          <a:p>
            <a:pPr>
              <a:tabLst>
                <a:tab pos="446088" algn="l"/>
                <a:tab pos="811213" algn="l"/>
                <a:tab pos="1165225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  <a:latin typeface="Lucida Console" pitchFamily="49" charset="0"/>
              </a:rPr>
              <a:t>printf</a:t>
            </a: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("Line 2\n");</a:t>
            </a:r>
          </a:p>
          <a:p>
            <a:pPr>
              <a:tabLst>
                <a:tab pos="446088" algn="l"/>
                <a:tab pos="811213" algn="l"/>
                <a:tab pos="1165225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  <a:latin typeface="Lucida Console" pitchFamily="49" charset="0"/>
              </a:rPr>
              <a:t>printf</a:t>
            </a: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("Line 3\n");</a:t>
            </a:r>
          </a:p>
          <a:p>
            <a:pPr>
              <a:tabLst>
                <a:tab pos="446088" algn="l"/>
                <a:tab pos="811213" algn="l"/>
                <a:tab pos="1165225" algn="l"/>
              </a:tabLst>
            </a:pPr>
            <a:r>
              <a:rPr lang="en-US" sz="2000" dirty="0" smtClean="0">
                <a:solidFill>
                  <a:srgbClr val="C00000"/>
                </a:solidFill>
                <a:latin typeface="Lucida Console" pitchFamily="49" charset="0"/>
              </a:rPr>
              <a:t>}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4513" y="452438"/>
            <a:ext cx="8229600" cy="857250"/>
          </a:xfrm>
        </p:spPr>
        <p:txBody>
          <a:bodyPr/>
          <a:lstStyle/>
          <a:p>
            <a:pPr eaLnBrk="1" hangingPunct="1"/>
            <a:r>
              <a:rPr lang="en-US" altLang="ja-JP" sz="4000" dirty="0" smtClean="0">
                <a:solidFill>
                  <a:srgbClr val="9933FF"/>
                </a:solidFill>
                <a:latin typeface="Garamond" pitchFamily="18" charset="0"/>
                <a:ea typeface="MS PGothic" pitchFamily="34" charset="-128"/>
              </a:rPr>
              <a:t>6. Demo #1: Hi-Lo Game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4325" y="1524000"/>
            <a:ext cx="8229600" cy="47625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400" dirty="0" smtClean="0"/>
              <a:t>User to guess a secret jackpot number (between 1 and 10).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Program responses according to whether user’s guess is smaller than, larger than, or equal to the jackpot.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Analysis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Inputs: jackpot number, your guess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Outputs: appropriate messages (“too high”, “too low”, etc.)</a:t>
            </a:r>
          </a:p>
        </p:txBody>
      </p:sp>
      <p:sp>
        <p:nvSpPr>
          <p:cNvPr id="25604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9DD26505-5BE9-4BDE-9D0A-787C1F48FB18}" type="slidenum">
              <a:rPr lang="en-US" sz="1000"/>
              <a:pPr algn="r"/>
              <a:t>35</a:t>
            </a:fld>
            <a:endParaRPr lang="en-US" sz="1000"/>
          </a:p>
        </p:txBody>
      </p:sp>
      <p:sp>
        <p:nvSpPr>
          <p:cNvPr id="25605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718" y="392430"/>
            <a:ext cx="8382000" cy="838200"/>
          </a:xfrm>
        </p:spPr>
        <p:txBody>
          <a:bodyPr/>
          <a:lstStyle/>
          <a:p>
            <a:pPr eaLnBrk="1" hangingPunct="1"/>
            <a:r>
              <a:rPr lang="en-US" altLang="ja-JP" sz="4000" dirty="0" smtClean="0">
                <a:solidFill>
                  <a:srgbClr val="9933FF"/>
                </a:solidFill>
                <a:latin typeface="Garamond" pitchFamily="18" charset="0"/>
                <a:ea typeface="MS PGothic" pitchFamily="34" charset="-128"/>
                <a:cs typeface="Courier New" pitchFamily="49" charset="0"/>
              </a:rPr>
              <a:t>6. Demo #1: Hi-Lo Game (version 1)</a:t>
            </a:r>
            <a:endParaRPr lang="en-GB" sz="4000" dirty="0" smtClean="0">
              <a:solidFill>
                <a:srgbClr val="9933FF"/>
              </a:solidFill>
              <a:latin typeface="Garamond" pitchFamily="18" charset="0"/>
              <a:ea typeface="MS PGothic" pitchFamily="34" charset="-128"/>
              <a:cs typeface="Courier New" pitchFamily="49" charset="0"/>
            </a:endParaRPr>
          </a:p>
        </p:txBody>
      </p:sp>
      <p:sp>
        <p:nvSpPr>
          <p:cNvPr id="27651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ECD4B378-68B2-4BCA-8230-D1B8DA4B4B8E}" type="slidenum">
              <a:rPr lang="en-US" sz="1000"/>
              <a:pPr algn="r"/>
              <a:t>36</a:t>
            </a:fld>
            <a:endParaRPr lang="en-US" sz="1000"/>
          </a:p>
        </p:txBody>
      </p:sp>
      <p:sp>
        <p:nvSpPr>
          <p:cNvPr id="27653" name="Footer Placeholder 7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60260" y="1345053"/>
            <a:ext cx="7725015" cy="4572214"/>
            <a:chOff x="848830" y="1260850"/>
            <a:chExt cx="7725015" cy="4354712"/>
          </a:xfrm>
        </p:grpSpPr>
        <p:sp>
          <p:nvSpPr>
            <p:cNvPr id="8" name="TextBox 7"/>
            <p:cNvSpPr txBox="1"/>
            <p:nvPr/>
          </p:nvSpPr>
          <p:spPr>
            <a:xfrm>
              <a:off x="848830" y="1423724"/>
              <a:ext cx="7606680" cy="4191838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fr-FR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fr-FR" sz="1400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Hi-Lo</a:t>
              </a:r>
              <a:r>
                <a:rPr lang="fr-FR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 Game version 1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400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400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4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fr-FR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fr-FR" sz="14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fr-FR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fr-FR" sz="1400" b="1" dirty="0" err="1" smtClean="0">
                  <a:latin typeface="Courier New" pitchFamily="49" charset="0"/>
                  <a:cs typeface="Courier New" pitchFamily="49" charset="0"/>
                </a:rPr>
                <a:t>guess</a:t>
              </a:r>
              <a:r>
                <a:rPr lang="fr-FR" sz="14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jackpot = 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8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"Guess the jackpot number between 1 and 10!</a:t>
              </a:r>
              <a:r>
                <a:rPr lang="en-US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"Please type your guess: "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 err="1" smtClean="0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&amp;guess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 (guess &lt; jackpot)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"Sorry, your guess is too low.</a:t>
              </a:r>
              <a:r>
                <a:rPr lang="en-US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 (guess &gt; jackpot)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"Sorry, your guess is too high.</a:t>
              </a:r>
              <a:r>
                <a:rPr lang="en-US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 (guess == jackpot)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"You hit the JACKPOT!</a:t>
              </a:r>
              <a:r>
                <a:rPr lang="en-US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1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379285" y="1260850"/>
              <a:ext cx="2194560" cy="351763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Week4_HiLo_v1.c</a:t>
              </a:r>
              <a:endParaRPr lang="en-SG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674620" y="5200650"/>
            <a:ext cx="6000750" cy="1277273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54013" indent="-354013"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 smtClean="0"/>
              <a:t>Jackpot is fixed to 8! No fun. We need random number (you’ll learn that in discussion session.)</a:t>
            </a:r>
          </a:p>
          <a:p>
            <a:pPr marL="354013" indent="-354013"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 smtClean="0"/>
              <a:t>Can we change the 3 ‘if’ statements into a single nested ‘if-else’ statement?</a:t>
            </a:r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22288" y="392113"/>
            <a:ext cx="8382000" cy="838200"/>
          </a:xfrm>
        </p:spPr>
        <p:txBody>
          <a:bodyPr/>
          <a:lstStyle/>
          <a:p>
            <a:pPr eaLnBrk="1" hangingPunct="1"/>
            <a:r>
              <a:rPr lang="en-US" altLang="ja-JP" sz="4000" dirty="0" smtClean="0">
                <a:solidFill>
                  <a:srgbClr val="9933FF"/>
                </a:solidFill>
                <a:latin typeface="Garamond" pitchFamily="18" charset="0"/>
                <a:ea typeface="MS PGothic" pitchFamily="34" charset="-128"/>
                <a:cs typeface="Courier New" pitchFamily="49" charset="0"/>
              </a:rPr>
              <a:t>6. Demo #1: Hi-Lo Game (version 2)</a:t>
            </a:r>
            <a:endParaRPr lang="en-GB" sz="4000" b="1" dirty="0" smtClean="0">
              <a:ea typeface="MS PGothic" pitchFamily="34" charset="-128"/>
              <a:cs typeface="Courier New" pitchFamily="49" charset="0"/>
            </a:endParaRPr>
          </a:p>
        </p:txBody>
      </p:sp>
      <p:sp>
        <p:nvSpPr>
          <p:cNvPr id="28675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A49D5A10-7222-4D5E-AC45-208E4465397C}" type="slidenum">
              <a:rPr lang="en-US" sz="1000"/>
              <a:pPr algn="r"/>
              <a:t>37</a:t>
            </a:fld>
            <a:endParaRPr lang="en-US" sz="1000"/>
          </a:p>
        </p:txBody>
      </p:sp>
      <p:sp>
        <p:nvSpPr>
          <p:cNvPr id="28677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37400" y="1338016"/>
            <a:ext cx="7725015" cy="4759506"/>
            <a:chOff x="848830" y="1280866"/>
            <a:chExt cx="7725015" cy="4759506"/>
          </a:xfrm>
        </p:grpSpPr>
        <p:sp>
          <p:nvSpPr>
            <p:cNvPr id="7" name="TextBox 6"/>
            <p:cNvSpPr txBox="1"/>
            <p:nvPr/>
          </p:nvSpPr>
          <p:spPr>
            <a:xfrm>
              <a:off x="848830" y="1423724"/>
              <a:ext cx="7606680" cy="4616648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fr-FR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fr-FR" sz="1400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Hi-Lo</a:t>
              </a:r>
              <a:r>
                <a:rPr lang="fr-FR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 Game version 2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400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400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4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fr-FR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fr-FR" sz="14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fr-FR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fr-FR" sz="1400" b="1" dirty="0" err="1" smtClean="0">
                  <a:latin typeface="Courier New" pitchFamily="49" charset="0"/>
                  <a:cs typeface="Courier New" pitchFamily="49" charset="0"/>
                </a:rPr>
                <a:t>guess</a:t>
              </a:r>
              <a:r>
                <a:rPr lang="fr-FR" sz="14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jackpot = 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8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"Guess the jackpot number between 1 and 10!</a:t>
              </a:r>
              <a:r>
                <a:rPr lang="en-US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"Please type your guess: "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 err="1" smtClean="0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&amp;guess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 (guess &lt; jackpot)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"Sorry, your guess is too low.</a:t>
              </a:r>
              <a:r>
                <a:rPr lang="en-US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else if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 (guess &gt; jackpot)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"Sorry, your guess is too high.</a:t>
              </a:r>
              <a:r>
                <a:rPr lang="en-US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else</a:t>
              </a: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"You hit the JACKPOT!</a:t>
              </a:r>
              <a:r>
                <a:rPr lang="en-US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1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379285" y="1280866"/>
              <a:ext cx="2194560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Week4_HiLo_v2.c</a:t>
              </a:r>
              <a:endParaRPr lang="en-SG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674620" y="5623560"/>
            <a:ext cx="6000750" cy="646331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54013" indent="-354013"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 smtClean="0"/>
              <a:t>Is this single nested ‘if-else’ statement better than 3 ‘if’ statements? Why?</a:t>
            </a:r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22288" y="392113"/>
            <a:ext cx="8382000" cy="838200"/>
          </a:xfrm>
        </p:spPr>
        <p:txBody>
          <a:bodyPr/>
          <a:lstStyle/>
          <a:p>
            <a:pPr eaLnBrk="1" hangingPunct="1"/>
            <a:r>
              <a:rPr lang="en-US" altLang="ja-JP" sz="4000" dirty="0" smtClean="0">
                <a:solidFill>
                  <a:srgbClr val="9933FF"/>
                </a:solidFill>
                <a:latin typeface="Garamond" pitchFamily="18" charset="0"/>
                <a:ea typeface="MS PGothic" pitchFamily="34" charset="-128"/>
                <a:cs typeface="Courier New" pitchFamily="49" charset="0"/>
              </a:rPr>
              <a:t>7. Indentation Style Again (1/2)</a:t>
            </a:r>
            <a:endParaRPr lang="en-GB" sz="4000" b="1" dirty="0" smtClean="0">
              <a:ea typeface="MS PGothic" pitchFamily="34" charset="-128"/>
              <a:cs typeface="Courier New" pitchFamily="49" charset="0"/>
            </a:endParaRPr>
          </a:p>
        </p:txBody>
      </p:sp>
      <p:sp>
        <p:nvSpPr>
          <p:cNvPr id="28675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A49D5A10-7222-4D5E-AC45-208E4465397C}" type="slidenum">
              <a:rPr lang="en-US" sz="1000"/>
              <a:pPr algn="r"/>
              <a:t>38</a:t>
            </a:fld>
            <a:endParaRPr lang="en-US" sz="1000"/>
          </a:p>
        </p:txBody>
      </p:sp>
      <p:sp>
        <p:nvSpPr>
          <p:cNvPr id="28677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14325" y="1245870"/>
            <a:ext cx="82296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Week4_HiLo_v2.c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shows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simple case of a frequently encountered selection structure: </a:t>
            </a:r>
            <a:r>
              <a:rPr kumimoji="0" lang="en-US" sz="24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if-else-if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0210" y="2731770"/>
            <a:ext cx="4260380" cy="35394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marks is an </a:t>
            </a:r>
            <a:r>
              <a:rPr lang="en-US" sz="1600" b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variable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(marks &gt;= 90)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("Grade A\n");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if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(marks &gt;= 75)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("Grade B\n");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else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if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(marks &gt;= 60)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("Grade C\n");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else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	if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(marks &gt;= 50)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("Grade D\n");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	else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("Grade F\n");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474845" y="3067050"/>
            <a:ext cx="413429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This follows the indentation guideline, but for such cases the code tends to be long and skew to the right.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22288" y="392113"/>
            <a:ext cx="8382000" cy="838200"/>
          </a:xfrm>
        </p:spPr>
        <p:txBody>
          <a:bodyPr/>
          <a:lstStyle/>
          <a:p>
            <a:pPr eaLnBrk="1" hangingPunct="1"/>
            <a:r>
              <a:rPr lang="en-US" altLang="ja-JP" sz="4000" dirty="0" smtClean="0">
                <a:solidFill>
                  <a:srgbClr val="9933FF"/>
                </a:solidFill>
                <a:latin typeface="Garamond" pitchFamily="18" charset="0"/>
                <a:ea typeface="MS PGothic" pitchFamily="34" charset="-128"/>
                <a:cs typeface="Courier New" pitchFamily="49" charset="0"/>
              </a:rPr>
              <a:t>7. Indentation Style Again (2/2)</a:t>
            </a:r>
            <a:endParaRPr lang="en-GB" sz="4000" b="1" dirty="0" smtClean="0">
              <a:ea typeface="MS PGothic" pitchFamily="34" charset="-128"/>
              <a:cs typeface="Courier New" pitchFamily="49" charset="0"/>
            </a:endParaRPr>
          </a:p>
        </p:txBody>
      </p:sp>
      <p:sp>
        <p:nvSpPr>
          <p:cNvPr id="28675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A49D5A10-7222-4D5E-AC45-208E4465397C}" type="slidenum">
              <a:rPr lang="en-US" sz="1000"/>
              <a:pPr algn="r"/>
              <a:t>39</a:t>
            </a:fld>
            <a:endParaRPr lang="en-US" sz="1000"/>
          </a:p>
        </p:txBody>
      </p:sp>
      <p:sp>
        <p:nvSpPr>
          <p:cNvPr id="28677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14325" y="1245870"/>
            <a:ext cx="8229600" cy="902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Alternative (and preferred) indentation style for the </a:t>
            </a:r>
            <a:r>
              <a:rPr kumimoji="0" lang="en-US" sz="24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if-else-if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structure is shown on the right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10" y="2731770"/>
            <a:ext cx="4260380" cy="35394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marks is an </a:t>
            </a:r>
            <a:r>
              <a:rPr lang="en-US" sz="1600" b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variable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(marks &gt;= 90)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("Grade A\n");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if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(marks &gt;= 75)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("Grade B\n");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else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if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(marks &gt;= 60)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("Grade C\n");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else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	if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(marks &gt;= 50)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("Grade D\n");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	else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("Grade F\n");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06480" y="2731770"/>
            <a:ext cx="3837470" cy="28007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marks is an </a:t>
            </a:r>
            <a:r>
              <a:rPr lang="en-US" sz="1600" b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variable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(marks &gt;= 90)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("Grade A\n");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(marks &gt;= 75)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("Grade B\n");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(marks &gt;= 60)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("Grade C\n");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(marks &gt;= 50)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("Grade D\n");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("Grade F\n");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11175" y="474663"/>
            <a:ext cx="8382000" cy="8382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Week 4: Outline (2/2)</a:t>
            </a:r>
            <a:endParaRPr lang="en-GB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213" y="1301675"/>
            <a:ext cx="7885112" cy="4857825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buClrTx/>
              <a:buSzPct val="100000"/>
              <a:buFont typeface="+mj-lt"/>
              <a:buAutoNum type="arabicPeriod" startAt="7"/>
            </a:pPr>
            <a:r>
              <a:rPr lang="en-GB" sz="2000" dirty="0" smtClean="0">
                <a:solidFill>
                  <a:srgbClr val="0000FF"/>
                </a:solidFill>
              </a:rPr>
              <a:t>Indentation Style Again</a:t>
            </a:r>
          </a:p>
          <a:p>
            <a:pPr marL="457200" indent="-457200" eaLnBrk="1" hangingPunct="1">
              <a:spcBef>
                <a:spcPts val="600"/>
              </a:spcBef>
              <a:buClrTx/>
              <a:buSzPct val="100000"/>
              <a:buFont typeface="Wingdings" pitchFamily="2" charset="2"/>
              <a:buAutoNum type="arabicPeriod" startAt="7"/>
            </a:pPr>
            <a:r>
              <a:rPr lang="en-GB" sz="2000" dirty="0" smtClean="0">
                <a:solidFill>
                  <a:srgbClr val="C00000"/>
                </a:solidFill>
              </a:rPr>
              <a:t>Exercise #1: Leap Year	</a:t>
            </a:r>
            <a:r>
              <a:rPr lang="en-GB" sz="2000" dirty="0" smtClean="0">
                <a:solidFill>
                  <a:srgbClr val="0000FF"/>
                </a:solidFill>
              </a:rPr>
              <a:t>	 </a:t>
            </a:r>
          </a:p>
          <a:p>
            <a:pPr marL="457200" indent="-457200" eaLnBrk="1" hangingPunct="1">
              <a:spcBef>
                <a:spcPts val="600"/>
              </a:spcBef>
              <a:buClrTx/>
              <a:buSzPct val="100000"/>
              <a:buFont typeface="Wingdings" pitchFamily="2" charset="2"/>
              <a:buAutoNum type="arabicPeriod" startAt="7"/>
            </a:pPr>
            <a:r>
              <a:rPr lang="en-GB" sz="2000" dirty="0" smtClean="0">
                <a:solidFill>
                  <a:srgbClr val="0000FF"/>
                </a:solidFill>
              </a:rPr>
              <a:t>Demo #2: Maximum of 3 Numbers </a:t>
            </a:r>
          </a:p>
          <a:p>
            <a:pPr marL="457200" indent="-457200" eaLnBrk="1" hangingPunct="1">
              <a:spcBef>
                <a:spcPts val="600"/>
              </a:spcBef>
              <a:buClrTx/>
              <a:buSzPct val="100000"/>
              <a:buFont typeface="Wingdings" pitchFamily="2" charset="2"/>
              <a:buAutoNum type="arabicPeriod" startAt="7"/>
            </a:pPr>
            <a:r>
              <a:rPr lang="en-GB" sz="2000" dirty="0" smtClean="0">
                <a:solidFill>
                  <a:srgbClr val="C00000"/>
                </a:solidFill>
              </a:rPr>
              <a:t>Very Common Errors</a:t>
            </a:r>
          </a:p>
          <a:p>
            <a:pPr marL="457200" indent="-457200" eaLnBrk="1" hangingPunct="1">
              <a:spcBef>
                <a:spcPts val="600"/>
              </a:spcBef>
              <a:buClrTx/>
              <a:buSzPct val="100000"/>
              <a:buFont typeface="Wingdings" pitchFamily="2" charset="2"/>
              <a:buAutoNum type="arabicPeriod" startAt="7"/>
            </a:pPr>
            <a:r>
              <a:rPr lang="en-GB" sz="2000" dirty="0" smtClean="0">
                <a:solidFill>
                  <a:srgbClr val="0000FF"/>
                </a:solidFill>
              </a:rPr>
              <a:t>Nested </a:t>
            </a:r>
            <a:r>
              <a:rPr lang="en-GB" sz="2000" i="1" dirty="0" smtClean="0">
                <a:solidFill>
                  <a:srgbClr val="0000FF"/>
                </a:solidFill>
              </a:rPr>
              <a:t>if</a:t>
            </a:r>
            <a:r>
              <a:rPr lang="en-GB" sz="2000" dirty="0" smtClean="0">
                <a:solidFill>
                  <a:srgbClr val="0000FF"/>
                </a:solidFill>
              </a:rPr>
              <a:t> and </a:t>
            </a:r>
            <a:r>
              <a:rPr lang="en-GB" sz="2000" i="1" dirty="0" smtClean="0">
                <a:solidFill>
                  <a:srgbClr val="0000FF"/>
                </a:solidFill>
              </a:rPr>
              <a:t>if-else</a:t>
            </a:r>
            <a:r>
              <a:rPr lang="en-GB" sz="2000" dirty="0" smtClean="0">
                <a:solidFill>
                  <a:srgbClr val="0000FF"/>
                </a:solidFill>
              </a:rPr>
              <a:t> statements	</a:t>
            </a:r>
          </a:p>
          <a:p>
            <a:pPr marL="457200" indent="-457200" eaLnBrk="1" hangingPunct="1">
              <a:spcBef>
                <a:spcPts val="600"/>
              </a:spcBef>
              <a:buClrTx/>
              <a:buSzPct val="100000"/>
              <a:buFont typeface="Wingdings" pitchFamily="2" charset="2"/>
              <a:buAutoNum type="arabicPeriod" startAt="7"/>
            </a:pPr>
            <a:r>
              <a:rPr lang="en-GB" sz="2000" dirty="0" smtClean="0">
                <a:solidFill>
                  <a:srgbClr val="C00000"/>
                </a:solidFill>
              </a:rPr>
              <a:t>Exercise #2: Taxi Fare</a:t>
            </a:r>
          </a:p>
          <a:p>
            <a:pPr marL="457200" indent="-457200" eaLnBrk="1" hangingPunct="1">
              <a:spcBef>
                <a:spcPts val="600"/>
              </a:spcBef>
              <a:buClrTx/>
              <a:buSzPct val="100000"/>
              <a:buFont typeface="Wingdings" pitchFamily="2" charset="2"/>
              <a:buAutoNum type="arabicPeriod" startAt="7"/>
            </a:pPr>
            <a:r>
              <a:rPr lang="en-GB" sz="2000" i="1" dirty="0" smtClean="0">
                <a:solidFill>
                  <a:srgbClr val="0000FF"/>
                </a:solidFill>
              </a:rPr>
              <a:t>switch</a:t>
            </a:r>
            <a:r>
              <a:rPr lang="en-GB" sz="2000" dirty="0" smtClean="0">
                <a:solidFill>
                  <a:srgbClr val="0000FF"/>
                </a:solidFill>
              </a:rPr>
              <a:t> Statement</a:t>
            </a:r>
          </a:p>
          <a:p>
            <a:pPr marL="457200" indent="-457200" eaLnBrk="1" hangingPunct="1">
              <a:spcBef>
                <a:spcPts val="600"/>
              </a:spcBef>
              <a:buClrTx/>
              <a:buSzPct val="100000"/>
              <a:buFont typeface="Wingdings" pitchFamily="2" charset="2"/>
              <a:buAutoNum type="arabicPeriod" startAt="7"/>
            </a:pPr>
            <a:r>
              <a:rPr lang="en-GB" sz="2000" dirty="0" smtClean="0">
                <a:solidFill>
                  <a:srgbClr val="C00000"/>
                </a:solidFill>
              </a:rPr>
              <a:t>Demo #3: Zip code reader</a:t>
            </a:r>
          </a:p>
          <a:p>
            <a:pPr marL="457200" indent="-457200" eaLnBrk="1" hangingPunct="1">
              <a:spcBef>
                <a:spcPts val="600"/>
              </a:spcBef>
              <a:buClrTx/>
              <a:buSzPct val="100000"/>
              <a:buFont typeface="Wingdings" pitchFamily="2" charset="2"/>
              <a:buAutoNum type="arabicPeriod" startAt="7"/>
            </a:pPr>
            <a:r>
              <a:rPr lang="en-GB" sz="2000" dirty="0" smtClean="0">
                <a:solidFill>
                  <a:srgbClr val="0000FF"/>
                </a:solidFill>
              </a:rPr>
              <a:t>Exercise #3: NRIC Check Code (take-home)</a:t>
            </a:r>
          </a:p>
        </p:txBody>
      </p:sp>
      <p:sp>
        <p:nvSpPr>
          <p:cNvPr id="16388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sp>
        <p:nvSpPr>
          <p:cNvPr id="6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A5438DD8-9484-4E79-8DDB-78717AF0A0A7}" type="slidenum">
              <a:rPr lang="en-US" sz="1000"/>
              <a:pPr algn="r"/>
              <a:t>4</a:t>
            </a:fld>
            <a:endParaRPr lang="en-US" sz="10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4512" y="415925"/>
            <a:ext cx="8222298" cy="871538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8. Exercise #1: Leap Year (1/2)</a:t>
            </a:r>
            <a:endParaRPr lang="en-GB" sz="24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600075" y="1482725"/>
            <a:ext cx="7908925" cy="480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Problem: </a:t>
            </a:r>
            <a:r>
              <a:rPr lang="en-US" sz="2400" dirty="0"/>
              <a:t>Write a </a:t>
            </a:r>
            <a:r>
              <a:rPr lang="en-US" sz="2400" dirty="0" smtClean="0"/>
              <a:t>modular program </a:t>
            </a:r>
            <a:r>
              <a:rPr lang="en-US" sz="2400" dirty="0" err="1" smtClean="0">
                <a:solidFill>
                  <a:srgbClr val="0000FF"/>
                </a:solidFill>
              </a:rPr>
              <a:t>leapYear.c</a:t>
            </a:r>
            <a:r>
              <a:rPr lang="en-US" sz="2400" dirty="0" smtClean="0"/>
              <a:t> </a:t>
            </a:r>
            <a:r>
              <a:rPr lang="en-US" sz="2400" dirty="0"/>
              <a:t>to determine whether </a:t>
            </a:r>
            <a:r>
              <a:rPr lang="en-US" sz="2400" dirty="0" smtClean="0"/>
              <a:t>a year is </a:t>
            </a:r>
            <a:r>
              <a:rPr lang="en-US" sz="2400" dirty="0"/>
              <a:t>a leap year</a:t>
            </a:r>
            <a:r>
              <a:rPr lang="en-US" sz="2400" dirty="0" smtClean="0"/>
              <a:t>. </a:t>
            </a: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It should have a function </a:t>
            </a:r>
            <a:r>
              <a:rPr lang="en-US" sz="2000" dirty="0" err="1" smtClean="0">
                <a:solidFill>
                  <a:srgbClr val="0000FF"/>
                </a:solidFill>
              </a:rPr>
              <a:t>int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isLeapYear</a:t>
            </a:r>
            <a:r>
              <a:rPr lang="en-US" sz="2000" dirty="0" smtClean="0">
                <a:solidFill>
                  <a:srgbClr val="0000FF"/>
                </a:solidFill>
              </a:rPr>
              <a:t>(</a:t>
            </a:r>
            <a:r>
              <a:rPr lang="en-US" sz="2000" dirty="0" err="1" smtClean="0">
                <a:solidFill>
                  <a:srgbClr val="0000FF"/>
                </a:solidFill>
              </a:rPr>
              <a:t>int</a:t>
            </a:r>
            <a:r>
              <a:rPr lang="en-US" sz="2000" dirty="0" smtClean="0">
                <a:solidFill>
                  <a:srgbClr val="0000FF"/>
                </a:solidFill>
              </a:rPr>
              <a:t>) </a:t>
            </a:r>
            <a:r>
              <a:rPr lang="en-US" sz="2000" dirty="0" smtClean="0"/>
              <a:t>with the year as the parameter and returns 1 (true) if it is a leap year, or 0 (false) otherwise</a:t>
            </a:r>
            <a:endParaRPr lang="en-US" sz="2000" dirty="0"/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Analysis: </a:t>
            </a:r>
          </a:p>
          <a:p>
            <a:pPr marL="800100" lvl="1" indent="-342900"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dirty="0"/>
              <a:t>Input: a </a:t>
            </a:r>
            <a:r>
              <a:rPr lang="en-US" sz="2000" dirty="0" smtClean="0"/>
              <a:t>4-digit positive integer</a:t>
            </a:r>
            <a:endParaRPr lang="en-US" sz="2000" dirty="0"/>
          </a:p>
          <a:p>
            <a:pPr marL="800100" lvl="1" indent="-342900"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dirty="0"/>
              <a:t>Output: “</a:t>
            </a:r>
            <a:r>
              <a:rPr lang="en-US" sz="2000" dirty="0" err="1"/>
              <a:t>xxxx</a:t>
            </a:r>
            <a:r>
              <a:rPr lang="en-US" sz="2000" dirty="0"/>
              <a:t> is a leap year” or “</a:t>
            </a:r>
            <a:r>
              <a:rPr lang="en-US" sz="2000" dirty="0" err="1"/>
              <a:t>xxxx</a:t>
            </a:r>
            <a:r>
              <a:rPr lang="en-US" sz="2000" dirty="0"/>
              <a:t> is not a leap year</a:t>
            </a:r>
            <a:r>
              <a:rPr lang="en-US" sz="2000" dirty="0" smtClean="0"/>
              <a:t>” where </a:t>
            </a:r>
            <a:r>
              <a:rPr lang="en-US" sz="2000" dirty="0" err="1" smtClean="0"/>
              <a:t>xxxx</a:t>
            </a:r>
            <a:r>
              <a:rPr lang="en-US" sz="2000" dirty="0" smtClean="0"/>
              <a:t> is the year</a:t>
            </a:r>
            <a:endParaRPr lang="en-US" sz="2000" dirty="0"/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Design:</a:t>
            </a:r>
          </a:p>
          <a:p>
            <a:pPr marL="800100" lvl="1" indent="-342900"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800000"/>
                </a:solidFill>
              </a:rPr>
              <a:t>Year </a:t>
            </a:r>
            <a:r>
              <a:rPr lang="en-US" sz="2000" dirty="0">
                <a:solidFill>
                  <a:srgbClr val="800000"/>
                </a:solidFill>
              </a:rPr>
              <a:t>is a leap year if </a:t>
            </a:r>
            <a:r>
              <a:rPr lang="en-US" sz="2000" dirty="0" smtClean="0">
                <a:solidFill>
                  <a:srgbClr val="800000"/>
                </a:solidFill>
              </a:rPr>
              <a:t>it is </a:t>
            </a:r>
            <a:r>
              <a:rPr lang="en-US" sz="2000" dirty="0">
                <a:solidFill>
                  <a:srgbClr val="800000"/>
                </a:solidFill>
              </a:rPr>
              <a:t>divisible by 4 but not by 100; or …</a:t>
            </a:r>
          </a:p>
          <a:p>
            <a:pPr marL="800100" lvl="1" indent="-342900"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800000"/>
                </a:solidFill>
              </a:rPr>
              <a:t>It is </a:t>
            </a:r>
            <a:r>
              <a:rPr lang="en-US" sz="2000" dirty="0">
                <a:solidFill>
                  <a:srgbClr val="800000"/>
                </a:solidFill>
              </a:rPr>
              <a:t>divisible by 400</a:t>
            </a:r>
          </a:p>
        </p:txBody>
      </p:sp>
      <p:sp>
        <p:nvSpPr>
          <p:cNvPr id="29700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B6F58C22-2636-49B7-8C7D-EBC304C2CDF2}" type="slidenum">
              <a:rPr lang="en-US" sz="1000"/>
              <a:pPr algn="r"/>
              <a:t>40</a:t>
            </a:fld>
            <a:endParaRPr lang="en-US" sz="1000"/>
          </a:p>
        </p:txBody>
      </p:sp>
      <p:sp>
        <p:nvSpPr>
          <p:cNvPr id="29701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4512" y="415925"/>
            <a:ext cx="8222298" cy="871538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8. Exercise #1: Leap Year (2/2)</a:t>
            </a:r>
            <a:endParaRPr lang="en-GB" sz="24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600075" y="1482725"/>
            <a:ext cx="7908925" cy="465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00FF"/>
                </a:solidFill>
              </a:rPr>
              <a:t>Are these leap years?</a:t>
            </a:r>
            <a:endParaRPr lang="en-US" sz="2400" dirty="0">
              <a:solidFill>
                <a:srgbClr val="0000FF"/>
              </a:solidFill>
            </a:endParaRPr>
          </a:p>
          <a:p>
            <a:pPr marL="800100" lvl="1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dirty="0" smtClean="0"/>
              <a:t>1997</a:t>
            </a:r>
          </a:p>
          <a:p>
            <a:pPr marL="800100" lvl="1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800000"/>
                </a:solidFill>
              </a:rPr>
              <a:t>2002</a:t>
            </a:r>
          </a:p>
          <a:p>
            <a:pPr marL="800100" lvl="1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dirty="0" smtClean="0"/>
              <a:t>1996</a:t>
            </a:r>
          </a:p>
          <a:p>
            <a:pPr marL="800100" lvl="1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800000"/>
                </a:solidFill>
              </a:rPr>
              <a:t>2000</a:t>
            </a:r>
          </a:p>
          <a:p>
            <a:pPr marL="800100" lvl="1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dirty="0" smtClean="0"/>
              <a:t>1900</a:t>
            </a:r>
          </a:p>
          <a:p>
            <a:pPr marL="800100" lvl="1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800000"/>
                </a:solidFill>
              </a:rPr>
              <a:t>2100</a:t>
            </a:r>
          </a:p>
          <a:p>
            <a:pPr marL="800100" lvl="1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dirty="0" smtClean="0"/>
              <a:t>2400</a:t>
            </a:r>
          </a:p>
          <a:p>
            <a:pPr marL="800100" lvl="1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800000"/>
                </a:solidFill>
              </a:rPr>
              <a:t>2300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endParaRPr lang="en-US" sz="2000" dirty="0" smtClean="0">
              <a:solidFill>
                <a:srgbClr val="800000"/>
              </a:solidFill>
            </a:endParaRP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endParaRPr lang="en-US" sz="2000" dirty="0" smtClean="0">
              <a:solidFill>
                <a:srgbClr val="800000"/>
              </a:solidFill>
            </a:endParaRP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endParaRPr lang="en-US" sz="2000" dirty="0" smtClean="0">
              <a:solidFill>
                <a:srgbClr val="800000"/>
              </a:solidFill>
            </a:endParaRP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endParaRPr lang="en-US" sz="2000" dirty="0">
              <a:solidFill>
                <a:srgbClr val="800000"/>
              </a:solidFill>
            </a:endParaRPr>
          </a:p>
        </p:txBody>
      </p:sp>
      <p:sp>
        <p:nvSpPr>
          <p:cNvPr id="29700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B6F58C22-2636-49B7-8C7D-EBC304C2CDF2}" type="slidenum">
              <a:rPr lang="en-US" sz="1000"/>
              <a:pPr algn="r"/>
              <a:t>41</a:t>
            </a:fld>
            <a:endParaRPr lang="en-US" sz="1000"/>
          </a:p>
        </p:txBody>
      </p:sp>
      <p:sp>
        <p:nvSpPr>
          <p:cNvPr id="29701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75510" y="2023110"/>
            <a:ext cx="74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</a:t>
            </a:r>
            <a:endParaRPr lang="en-SG" dirty="0"/>
          </a:p>
        </p:txBody>
      </p:sp>
      <p:sp>
        <p:nvSpPr>
          <p:cNvPr id="8" name="TextBox 7"/>
          <p:cNvSpPr txBox="1"/>
          <p:nvPr/>
        </p:nvSpPr>
        <p:spPr>
          <a:xfrm>
            <a:off x="2175510" y="2495550"/>
            <a:ext cx="74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</a:t>
            </a:r>
            <a:endParaRPr lang="en-SG" dirty="0"/>
          </a:p>
        </p:txBody>
      </p:sp>
      <p:sp>
        <p:nvSpPr>
          <p:cNvPr id="9" name="TextBox 8"/>
          <p:cNvSpPr txBox="1"/>
          <p:nvPr/>
        </p:nvSpPr>
        <p:spPr>
          <a:xfrm>
            <a:off x="2175510" y="2929890"/>
            <a:ext cx="74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YES</a:t>
            </a:r>
            <a:endParaRPr lang="en-SG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75510" y="3368040"/>
            <a:ext cx="74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YES</a:t>
            </a:r>
            <a:endParaRPr lang="en-SG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75510" y="3851910"/>
            <a:ext cx="74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</a:t>
            </a:r>
            <a:endParaRPr lang="en-SG" dirty="0"/>
          </a:p>
        </p:txBody>
      </p:sp>
      <p:sp>
        <p:nvSpPr>
          <p:cNvPr id="12" name="TextBox 11"/>
          <p:cNvSpPr txBox="1"/>
          <p:nvPr/>
        </p:nvSpPr>
        <p:spPr>
          <a:xfrm>
            <a:off x="2175510" y="4309110"/>
            <a:ext cx="74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</a:t>
            </a:r>
            <a:endParaRPr lang="en-SG" dirty="0"/>
          </a:p>
        </p:txBody>
      </p:sp>
      <p:sp>
        <p:nvSpPr>
          <p:cNvPr id="13" name="TextBox 12"/>
          <p:cNvSpPr txBox="1"/>
          <p:nvPr/>
        </p:nvSpPr>
        <p:spPr>
          <a:xfrm>
            <a:off x="2175510" y="4743450"/>
            <a:ext cx="74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YES</a:t>
            </a:r>
            <a:endParaRPr lang="en-SG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75510" y="5227320"/>
            <a:ext cx="74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</a:t>
            </a:r>
            <a:endParaRPr lang="en-SG" dirty="0"/>
          </a:p>
        </p:txBody>
      </p:sp>
      <p:sp>
        <p:nvSpPr>
          <p:cNvPr id="16" name="TextBox 15"/>
          <p:cNvSpPr txBox="1"/>
          <p:nvPr/>
        </p:nvSpPr>
        <p:spPr>
          <a:xfrm>
            <a:off x="3623310" y="2754630"/>
            <a:ext cx="4549140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7030A0"/>
                </a:solidFill>
              </a:rPr>
              <a:t>X is a leap year if</a:t>
            </a:r>
          </a:p>
          <a:p>
            <a:pPr marL="536575" indent="-27305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7030A0"/>
                </a:solidFill>
              </a:rPr>
              <a:t>X is divisible by 4 but not by 100; or</a:t>
            </a:r>
          </a:p>
          <a:p>
            <a:pPr marL="536575" indent="-27305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7030A0"/>
                </a:solidFill>
              </a:rPr>
              <a:t>X is divisible by 400</a:t>
            </a:r>
          </a:p>
          <a:p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3388" y="527050"/>
            <a:ext cx="8382000" cy="838200"/>
          </a:xfrm>
        </p:spPr>
        <p:txBody>
          <a:bodyPr/>
          <a:lstStyle/>
          <a:p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</a:rPr>
              <a:t>9. Demo #2: Maximum of 3 Numbers (1/2)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9738" y="1493838"/>
            <a:ext cx="7932737" cy="1135062"/>
          </a:xfrm>
        </p:spPr>
        <p:txBody>
          <a:bodyPr/>
          <a:lstStyle/>
          <a:p>
            <a:pPr>
              <a:spcBef>
                <a:spcPts val="1200"/>
              </a:spcBef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Problem: Find the maximum among 3 integer values.</a:t>
            </a:r>
          </a:p>
          <a:p>
            <a:pPr>
              <a:spcBef>
                <a:spcPts val="1200"/>
              </a:spcBef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Version #1</a:t>
            </a:r>
            <a:endParaRPr lang="en-GB" sz="2200" dirty="0" smtClean="0"/>
          </a:p>
        </p:txBody>
      </p:sp>
      <p:sp>
        <p:nvSpPr>
          <p:cNvPr id="31748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C615695D-4036-4B1E-81EA-96A8CCC734B1}" type="slidenum">
              <a:rPr lang="en-US" sz="1000"/>
              <a:pPr algn="r"/>
              <a:t>42</a:t>
            </a:fld>
            <a:endParaRPr lang="en-US" sz="1000"/>
          </a:p>
        </p:txBody>
      </p:sp>
      <p:sp>
        <p:nvSpPr>
          <p:cNvPr id="31749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371600" y="2229556"/>
            <a:ext cx="6400801" cy="3181657"/>
            <a:chOff x="1371600" y="2526736"/>
            <a:chExt cx="6400801" cy="3181657"/>
          </a:xfrm>
        </p:grpSpPr>
        <p:sp>
          <p:nvSpPr>
            <p:cNvPr id="6" name="TextBox 5"/>
            <p:cNvSpPr txBox="1"/>
            <p:nvPr/>
          </p:nvSpPr>
          <p:spPr>
            <a:xfrm>
              <a:off x="1371600" y="2846071"/>
              <a:ext cx="6275070" cy="286232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54013" algn="l"/>
                  <a:tab pos="720725" algn="l"/>
                  <a:tab pos="1074738" algn="l"/>
                </a:tabLst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getMax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num1, 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num2, 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num3) {</a:t>
              </a:r>
            </a:p>
            <a:p>
              <a:pPr>
                <a:tabLst>
                  <a:tab pos="354013" algn="l"/>
                  <a:tab pos="720725" algn="l"/>
                  <a:tab pos="1074738" algn="l"/>
                </a:tabLst>
              </a:pP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max =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4013" algn="l"/>
                  <a:tab pos="720725" algn="l"/>
                  <a:tab pos="1074738" algn="l"/>
                </a:tabLst>
              </a:pP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	if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((num1 &gt; num2) &amp;&amp; (num1 &gt; num3))</a:t>
              </a:r>
            </a:p>
            <a:p>
              <a:pPr>
                <a:tabLst>
                  <a:tab pos="354013" algn="l"/>
                  <a:tab pos="720725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max = num1;</a:t>
              </a:r>
            </a:p>
            <a:p>
              <a:pPr>
                <a:tabLst>
                  <a:tab pos="354013" algn="l"/>
                  <a:tab pos="720725" algn="l"/>
                  <a:tab pos="1074738" algn="l"/>
                </a:tabLst>
              </a:pP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	if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((num2 &gt; num1) &amp;&amp; (num2 &gt; num3))</a:t>
              </a:r>
            </a:p>
            <a:p>
              <a:pPr>
                <a:tabLst>
                  <a:tab pos="354013" algn="l"/>
                  <a:tab pos="720725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max = num2;</a:t>
              </a:r>
            </a:p>
            <a:p>
              <a:pPr>
                <a:tabLst>
                  <a:tab pos="354013" algn="l"/>
                  <a:tab pos="720725" algn="l"/>
                  <a:tab pos="1074738" algn="l"/>
                </a:tabLst>
              </a:pP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	if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((num3 &gt; num1) &amp;&amp; (num3 &gt; num2))</a:t>
              </a:r>
            </a:p>
            <a:p>
              <a:pPr>
                <a:tabLst>
                  <a:tab pos="354013" algn="l"/>
                  <a:tab pos="720725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max = num3;</a:t>
              </a:r>
            </a:p>
            <a:p>
              <a:pPr>
                <a:tabLst>
                  <a:tab pos="354013" algn="l"/>
                  <a:tab pos="720725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max;</a:t>
              </a:r>
            </a:p>
            <a:p>
              <a:pPr>
                <a:tabLst>
                  <a:tab pos="354013" algn="l"/>
                  <a:tab pos="720725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86351" y="2526736"/>
              <a:ext cx="2686050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Week4_FindMax_v1.c</a:t>
              </a:r>
              <a:endParaRPr lang="en-SG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737610" y="4720590"/>
            <a:ext cx="5040630" cy="1400383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63525" indent="-263525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i="1" dirty="0" smtClean="0">
                <a:solidFill>
                  <a:srgbClr val="0000FF"/>
                </a:solidFill>
              </a:rPr>
              <a:t>Spot the </a:t>
            </a:r>
            <a:r>
              <a:rPr lang="en-US" sz="2000" i="1" dirty="0" smtClean="0">
                <a:solidFill>
                  <a:srgbClr val="C00000"/>
                </a:solidFill>
              </a:rPr>
              <a:t>error.</a:t>
            </a:r>
          </a:p>
          <a:p>
            <a:pPr marL="263525" indent="-263525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i="1" dirty="0" smtClean="0">
                <a:solidFill>
                  <a:srgbClr val="0000FF"/>
                </a:solidFill>
              </a:rPr>
              <a:t>After correcting the error, can we change the 3 independent ‘if’ statement to a nested ‘if-else’ statement?</a:t>
            </a:r>
            <a:endParaRPr lang="en-SG" sz="20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2925" y="1504950"/>
            <a:ext cx="8001000" cy="632460"/>
          </a:xfrm>
        </p:spPr>
        <p:txBody>
          <a:bodyPr/>
          <a:lstStyle/>
          <a:p>
            <a:pPr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Another version:</a:t>
            </a:r>
          </a:p>
        </p:txBody>
      </p:sp>
      <p:sp>
        <p:nvSpPr>
          <p:cNvPr id="32771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 dirty="0"/>
              <a:t>Week4 - </a:t>
            </a:r>
            <a:fld id="{29BFF267-BF84-44DC-9449-33C080173F91}" type="slidenum">
              <a:rPr lang="en-US" sz="1000"/>
              <a:pPr algn="r"/>
              <a:t>43</a:t>
            </a:fld>
            <a:endParaRPr lang="en-US" sz="1000" dirty="0"/>
          </a:p>
        </p:txBody>
      </p:sp>
      <p:sp>
        <p:nvSpPr>
          <p:cNvPr id="3277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25450" y="558800"/>
            <a:ext cx="8382000" cy="714375"/>
          </a:xfrm>
          <a:noFill/>
        </p:spPr>
        <p:txBody>
          <a:bodyPr/>
          <a:lstStyle/>
          <a:p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</a:rPr>
              <a:t>9. Demo #2: Maximum of 3 Numbers (2/2)</a:t>
            </a:r>
            <a:endParaRPr lang="en-GB" sz="3600" b="1" dirty="0" smtClean="0"/>
          </a:p>
        </p:txBody>
      </p:sp>
      <p:sp>
        <p:nvSpPr>
          <p:cNvPr id="32773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463040" y="2092396"/>
            <a:ext cx="6469381" cy="3181657"/>
            <a:chOff x="1062990" y="2526736"/>
            <a:chExt cx="6469381" cy="3181657"/>
          </a:xfrm>
        </p:grpSpPr>
        <p:sp>
          <p:nvSpPr>
            <p:cNvPr id="7" name="TextBox 6"/>
            <p:cNvSpPr txBox="1"/>
            <p:nvPr/>
          </p:nvSpPr>
          <p:spPr>
            <a:xfrm>
              <a:off x="1062990" y="2846071"/>
              <a:ext cx="6297930" cy="286232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54013" algn="l"/>
                  <a:tab pos="720725" algn="l"/>
                  <a:tab pos="1074738" algn="l"/>
                </a:tabLst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getMax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num1, 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num2, 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num3) {</a:t>
              </a:r>
            </a:p>
            <a:p>
              <a:pPr>
                <a:tabLst>
                  <a:tab pos="354013" algn="l"/>
                  <a:tab pos="720725" algn="l"/>
                  <a:tab pos="1074738" algn="l"/>
                </a:tabLst>
              </a:pP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max =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4013" algn="l"/>
                  <a:tab pos="720725" algn="l"/>
                  <a:tab pos="1074738" algn="l"/>
                </a:tabLst>
              </a:pP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	if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(num1 &gt; max)</a:t>
              </a:r>
            </a:p>
            <a:p>
              <a:pPr>
                <a:tabLst>
                  <a:tab pos="354013" algn="l"/>
                  <a:tab pos="720725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max = num1;</a:t>
              </a:r>
            </a:p>
            <a:p>
              <a:pPr>
                <a:tabLst>
                  <a:tab pos="354013" algn="l"/>
                  <a:tab pos="720725" algn="l"/>
                  <a:tab pos="1074738" algn="l"/>
                </a:tabLst>
              </a:pP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	else if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(num2 &gt; max)</a:t>
              </a:r>
            </a:p>
            <a:p>
              <a:pPr>
                <a:tabLst>
                  <a:tab pos="354013" algn="l"/>
                  <a:tab pos="720725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max = num2;</a:t>
              </a:r>
            </a:p>
            <a:p>
              <a:pPr>
                <a:tabLst>
                  <a:tab pos="354013" algn="l"/>
                  <a:tab pos="720725" algn="l"/>
                  <a:tab pos="1074738" algn="l"/>
                </a:tabLst>
              </a:pP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	else if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(num3 &gt; max)</a:t>
              </a:r>
            </a:p>
            <a:p>
              <a:pPr>
                <a:tabLst>
                  <a:tab pos="354013" algn="l"/>
                  <a:tab pos="720725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max = num3;</a:t>
              </a:r>
            </a:p>
            <a:p>
              <a:pPr>
                <a:tabLst>
                  <a:tab pos="354013" algn="l"/>
                  <a:tab pos="720725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max;</a:t>
              </a:r>
            </a:p>
            <a:p>
              <a:pPr>
                <a:tabLst>
                  <a:tab pos="354013" algn="l"/>
                  <a:tab pos="720725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846321" y="2526736"/>
              <a:ext cx="2686050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Week4_FindMax_v2.c</a:t>
              </a:r>
              <a:endParaRPr lang="en-SG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360670" y="4526280"/>
            <a:ext cx="2857500" cy="400110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63525" indent="-263525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i="1" dirty="0" smtClean="0">
                <a:solidFill>
                  <a:srgbClr val="C00000"/>
                </a:solidFill>
              </a:rPr>
              <a:t>Spot the error.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76250" y="1527175"/>
            <a:ext cx="8477250" cy="12573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/>
              <a:t>The code fragments below contain some very common errors. One is caught by the compiler but the other is not (which make it very hard to detect). </a:t>
            </a:r>
            <a:r>
              <a:rPr lang="en-US" sz="2400" dirty="0" smtClean="0">
                <a:solidFill>
                  <a:srgbClr val="C00000"/>
                </a:solidFill>
              </a:rPr>
              <a:t>Spot the errors.</a:t>
            </a:r>
            <a:endParaRPr lang="en-US" sz="2400" b="1" dirty="0" smtClean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4988" y="485775"/>
            <a:ext cx="81534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10. Very </a:t>
            </a:r>
            <a:r>
              <a:rPr lang="en-GB" sz="4000" dirty="0">
                <a:solidFill>
                  <a:srgbClr val="9933FF"/>
                </a:solidFill>
                <a:latin typeface="Garamond" pitchFamily="18" charset="0"/>
              </a:rPr>
              <a:t>Common Errors</a:t>
            </a:r>
          </a:p>
        </p:txBody>
      </p:sp>
      <p:sp>
        <p:nvSpPr>
          <p:cNvPr id="33796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9601E3B6-8C6F-4DCC-9CDA-AE9568BC4786}" type="slidenum">
              <a:rPr lang="en-US" sz="1000"/>
              <a:pPr algn="r"/>
              <a:t>44</a:t>
            </a:fld>
            <a:endParaRPr lang="en-US" sz="1000"/>
          </a:p>
        </p:txBody>
      </p:sp>
      <p:sp>
        <p:nvSpPr>
          <p:cNvPr id="6" name="TextBox 5"/>
          <p:cNvSpPr txBox="1"/>
          <p:nvPr/>
        </p:nvSpPr>
        <p:spPr>
          <a:xfrm>
            <a:off x="1268413" y="2874963"/>
            <a:ext cx="6402387" cy="12001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 = 3;</a:t>
            </a: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(a &gt; 10);</a:t>
            </a:r>
          </a:p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("a is larger than 10\n");</a:t>
            </a:r>
          </a:p>
          <a:p>
            <a:pPr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("Next line\n”);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68413" y="4295775"/>
            <a:ext cx="6402387" cy="175418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 = 3;</a:t>
            </a: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(a &gt; 10);</a:t>
            </a:r>
          </a:p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("a is larger than 10\n");</a:t>
            </a: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("a is not larger than 10\n");</a:t>
            </a:r>
          </a:p>
          <a:p>
            <a:pPr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("Next line\n”);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799" name="Footer Placeholder 8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5625" y="485775"/>
            <a:ext cx="8120063" cy="914400"/>
          </a:xfrm>
        </p:spPr>
        <p:txBody>
          <a:bodyPr/>
          <a:lstStyle/>
          <a:p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11. Nested </a:t>
            </a:r>
            <a:r>
              <a:rPr lang="en-US" sz="4000" i="1" dirty="0" smtClean="0">
                <a:solidFill>
                  <a:srgbClr val="9933FF"/>
                </a:solidFill>
                <a:latin typeface="Garamond" pitchFamily="18" charset="0"/>
              </a:rPr>
              <a:t>if </a:t>
            </a:r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and </a:t>
            </a:r>
            <a:r>
              <a:rPr lang="en-US" sz="4000" i="1" dirty="0" smtClean="0">
                <a:solidFill>
                  <a:srgbClr val="9933FF"/>
                </a:solidFill>
                <a:latin typeface="Garamond" pitchFamily="18" charset="0"/>
              </a:rPr>
              <a:t>if-else</a:t>
            </a:r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 Statements</a:t>
            </a:r>
            <a:endParaRPr lang="en-SG" sz="40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4480"/>
            <a:ext cx="8229600" cy="3433445"/>
          </a:xfrm>
        </p:spPr>
        <p:txBody>
          <a:bodyPr/>
          <a:lstStyle/>
          <a:p>
            <a:r>
              <a:rPr lang="en-US" sz="2400" dirty="0" smtClean="0">
                <a:solidFill>
                  <a:srgbClr val="0000FF"/>
                </a:solidFill>
              </a:rPr>
              <a:t>Nested </a:t>
            </a:r>
            <a:r>
              <a:rPr lang="en-US" sz="2400" i="1" dirty="0" smtClean="0">
                <a:solidFill>
                  <a:srgbClr val="0000FF"/>
                </a:solidFill>
              </a:rPr>
              <a:t>if</a:t>
            </a:r>
            <a:r>
              <a:rPr lang="en-US" sz="2400" dirty="0" smtClean="0">
                <a:solidFill>
                  <a:srgbClr val="0000FF"/>
                </a:solidFill>
              </a:rPr>
              <a:t> (</a:t>
            </a:r>
            <a:r>
              <a:rPr lang="en-US" sz="2400" i="1" dirty="0" smtClean="0">
                <a:solidFill>
                  <a:srgbClr val="0000FF"/>
                </a:solidFill>
              </a:rPr>
              <a:t>if-else</a:t>
            </a:r>
            <a:r>
              <a:rPr lang="en-US" sz="2400" dirty="0" smtClean="0">
                <a:solidFill>
                  <a:srgbClr val="0000FF"/>
                </a:solidFill>
              </a:rPr>
              <a:t>) structures </a:t>
            </a:r>
            <a:r>
              <a:rPr lang="en-US" sz="2400" dirty="0" smtClean="0"/>
              <a:t>refer to the containment of an </a:t>
            </a:r>
            <a:r>
              <a:rPr lang="en-US" sz="2400" i="1" dirty="0" smtClean="0"/>
              <a:t>if</a:t>
            </a:r>
            <a:r>
              <a:rPr lang="en-US" sz="2400" dirty="0" smtClean="0"/>
              <a:t> (</a:t>
            </a:r>
            <a:r>
              <a:rPr lang="en-US" sz="2400" i="1" dirty="0" smtClean="0"/>
              <a:t>if-else</a:t>
            </a:r>
            <a:r>
              <a:rPr lang="en-US" sz="2400" dirty="0" smtClean="0"/>
              <a:t>) structure within another </a:t>
            </a:r>
            <a:r>
              <a:rPr lang="en-US" sz="2400" i="1" dirty="0" smtClean="0"/>
              <a:t>if</a:t>
            </a:r>
            <a:r>
              <a:rPr lang="en-US" sz="2400" dirty="0" smtClean="0"/>
              <a:t> (</a:t>
            </a:r>
            <a:r>
              <a:rPr lang="en-US" sz="2400" i="1" dirty="0" smtClean="0"/>
              <a:t>if-else</a:t>
            </a:r>
            <a:r>
              <a:rPr lang="en-US" sz="2400" dirty="0" smtClean="0"/>
              <a:t>) structure.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For example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If it is a weekday, you will be in school from 8 am to 6 pm, do revision from 6 pm to 12 midnight, and sleep from 12 midnight to 8 am.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If it is a weekend, then you will sleep from 12 midnight to 10 am and have fun from 10 am to 12 midnight.</a:t>
            </a:r>
          </a:p>
        </p:txBody>
      </p:sp>
      <p:sp>
        <p:nvSpPr>
          <p:cNvPr id="30724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83FC3CC7-F851-49B2-A8EA-D127204E1987}" type="slidenum">
              <a:rPr lang="en-US" sz="1000"/>
              <a:pPr algn="r"/>
              <a:t>45</a:t>
            </a:fld>
            <a:endParaRPr lang="en-US" sz="1000"/>
          </a:p>
        </p:txBody>
      </p:sp>
      <p:sp>
        <p:nvSpPr>
          <p:cNvPr id="30726" name="Footer Placeholder 7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534400" cy="866775"/>
          </a:xfrm>
        </p:spPr>
        <p:txBody>
          <a:bodyPr/>
          <a:lstStyle/>
          <a:p>
            <a:r>
              <a:rPr lang="en-US" sz="3600" dirty="0" smtClean="0">
                <a:solidFill>
                  <a:srgbClr val="9933FF"/>
                </a:solidFill>
                <a:latin typeface="Garamond" pitchFamily="18" charset="0"/>
              </a:rPr>
              <a:t>12. Exercise #2: Taxi Fare (1/3)</a:t>
            </a:r>
            <a:endParaRPr lang="en-SG" sz="36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1352550"/>
            <a:ext cx="8229600" cy="47942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/>
              <a:t>The taxi fare structure in Singapore must be one of the most complex in the world! See </a:t>
            </a:r>
            <a:r>
              <a:rPr lang="en-US" sz="2000" dirty="0" smtClean="0">
                <a:hlinkClick r:id="rId3"/>
              </a:rPr>
              <a:t>http://www.taxisingapore.com/taxi-fare/</a:t>
            </a:r>
            <a:r>
              <a:rPr lang="en-US" sz="2000" dirty="0" smtClean="0"/>
              <a:t> 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Write a program </a:t>
            </a:r>
            <a:r>
              <a:rPr lang="en-US" sz="2000" dirty="0" smtClean="0">
                <a:solidFill>
                  <a:srgbClr val="0000FF"/>
                </a:solidFill>
              </a:rPr>
              <a:t>Week4_TaxiFare.c</a:t>
            </a:r>
            <a:r>
              <a:rPr lang="en-US" sz="2000" dirty="0" smtClean="0"/>
              <a:t> that reads the following input data (all are of </a:t>
            </a:r>
            <a:r>
              <a:rPr lang="en-US" sz="2000" dirty="0" err="1" smtClean="0"/>
              <a:t>int</a:t>
            </a:r>
            <a:r>
              <a:rPr lang="en-US" sz="2000" dirty="0" smtClean="0"/>
              <a:t> type) from the user, and computes the taxi fare:</a:t>
            </a:r>
          </a:p>
          <a:p>
            <a:pPr lvl="1">
              <a:spcBef>
                <a:spcPts val="0"/>
              </a:spcBef>
            </a:pPr>
            <a:r>
              <a:rPr lang="en-US" sz="1800" dirty="0" err="1" smtClean="0">
                <a:solidFill>
                  <a:srgbClr val="006600"/>
                </a:solidFill>
              </a:rPr>
              <a:t>dayType</a:t>
            </a:r>
            <a:r>
              <a:rPr lang="en-US" sz="1800" dirty="0" smtClean="0"/>
              <a:t>: 0 represents weekends and public holidays (PH for short); 1 represents weekdays and non-PH</a:t>
            </a:r>
          </a:p>
          <a:p>
            <a:pPr lvl="1">
              <a:spcBef>
                <a:spcPts val="0"/>
              </a:spcBef>
            </a:pPr>
            <a:r>
              <a:rPr lang="en-US" sz="1800" dirty="0" err="1" smtClean="0">
                <a:solidFill>
                  <a:srgbClr val="006600"/>
                </a:solidFill>
              </a:rPr>
              <a:t>boardHour</a:t>
            </a:r>
            <a:r>
              <a:rPr lang="en-US" sz="1800" dirty="0" smtClean="0"/>
              <a:t>, </a:t>
            </a:r>
            <a:r>
              <a:rPr lang="en-US" sz="1800" dirty="0" err="1" smtClean="0">
                <a:solidFill>
                  <a:srgbClr val="006600"/>
                </a:solidFill>
              </a:rPr>
              <a:t>boardMin</a:t>
            </a:r>
            <a:r>
              <a:rPr lang="en-US" sz="1800" dirty="0" smtClean="0"/>
              <a:t>: the hour and minute the passengers board the taxi (</a:t>
            </a:r>
            <a:r>
              <a:rPr lang="en-US" sz="1800" dirty="0" err="1" smtClean="0"/>
              <a:t>eg</a:t>
            </a:r>
            <a:r>
              <a:rPr lang="en-US" sz="1800" dirty="0" smtClean="0"/>
              <a:t>: </a:t>
            </a:r>
            <a:r>
              <a:rPr lang="en-US" sz="1800" dirty="0" smtClean="0">
                <a:solidFill>
                  <a:srgbClr val="0000FF"/>
                </a:solidFill>
              </a:rPr>
              <a:t>14 27 </a:t>
            </a:r>
            <a:r>
              <a:rPr lang="en-US" sz="1800" dirty="0" smtClean="0"/>
              <a:t>if the passengers board the taxi at 2:27 PM)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rgbClr val="006600"/>
                </a:solidFill>
              </a:rPr>
              <a:t>distance</a:t>
            </a:r>
            <a:r>
              <a:rPr lang="en-US" sz="1800" dirty="0" smtClean="0"/>
              <a:t>: the distance of the journey, in </a:t>
            </a:r>
            <a:r>
              <a:rPr lang="en-US" sz="1800" dirty="0" err="1" smtClean="0"/>
              <a:t>metres</a:t>
            </a:r>
            <a:endParaRPr lang="en-US" sz="1800" dirty="0" smtClean="0"/>
          </a:p>
          <a:p>
            <a:pPr>
              <a:spcBef>
                <a:spcPts val="600"/>
              </a:spcBef>
            </a:pPr>
            <a:r>
              <a:rPr lang="en-US" sz="2000" dirty="0" smtClean="0"/>
              <a:t>Your program should have a function</a:t>
            </a:r>
          </a:p>
          <a:p>
            <a:pPr lvl="1">
              <a:spcBef>
                <a:spcPts val="600"/>
              </a:spcBef>
              <a:buNone/>
            </a:pPr>
            <a:r>
              <a:rPr lang="en-US" sz="1600" dirty="0" smtClean="0">
                <a:solidFill>
                  <a:srgbClr val="800000"/>
                </a:solidFill>
                <a:latin typeface="Lucida Console" pitchFamily="49" charset="0"/>
              </a:rPr>
              <a:t>	float </a:t>
            </a:r>
            <a:r>
              <a:rPr lang="en-US" sz="1600" dirty="0" err="1" smtClean="0">
                <a:solidFill>
                  <a:srgbClr val="800000"/>
                </a:solidFill>
                <a:latin typeface="Lucida Console" pitchFamily="49" charset="0"/>
              </a:rPr>
              <a:t>computeFare</a:t>
            </a:r>
            <a:r>
              <a:rPr lang="en-US" sz="1600" dirty="0" smtClean="0">
                <a:solidFill>
                  <a:srgbClr val="800000"/>
                </a:solidFill>
                <a:latin typeface="Lucida Console" pitchFamily="49" charset="0"/>
              </a:rPr>
              <a:t>(</a:t>
            </a:r>
            <a:r>
              <a:rPr lang="en-US" sz="1600" dirty="0" err="1" smtClean="0">
                <a:solidFill>
                  <a:srgbClr val="800000"/>
                </a:solidFill>
                <a:latin typeface="Lucida Console" pitchFamily="49" charset="0"/>
              </a:rPr>
              <a:t>int</a:t>
            </a:r>
            <a:r>
              <a:rPr lang="en-US" sz="1600" dirty="0" smtClean="0">
                <a:solidFill>
                  <a:srgbClr val="800000"/>
                </a:solidFill>
                <a:latin typeface="Lucida Console" pitchFamily="49" charset="0"/>
              </a:rPr>
              <a:t> </a:t>
            </a:r>
            <a:r>
              <a:rPr lang="en-US" sz="1600" dirty="0" err="1" smtClean="0">
                <a:solidFill>
                  <a:srgbClr val="800000"/>
                </a:solidFill>
                <a:latin typeface="Lucida Console" pitchFamily="49" charset="0"/>
              </a:rPr>
              <a:t>dayType</a:t>
            </a:r>
            <a:r>
              <a:rPr lang="en-US" sz="1600" dirty="0" smtClean="0">
                <a:solidFill>
                  <a:srgbClr val="800000"/>
                </a:solidFill>
                <a:latin typeface="Lucida Console" pitchFamily="49" charset="0"/>
              </a:rPr>
              <a:t>, </a:t>
            </a:r>
            <a:r>
              <a:rPr lang="en-US" sz="1600" dirty="0" err="1" smtClean="0">
                <a:solidFill>
                  <a:srgbClr val="800000"/>
                </a:solidFill>
                <a:latin typeface="Lucida Console" pitchFamily="49" charset="0"/>
              </a:rPr>
              <a:t>int</a:t>
            </a:r>
            <a:r>
              <a:rPr lang="en-US" sz="1600" dirty="0" smtClean="0">
                <a:solidFill>
                  <a:srgbClr val="800000"/>
                </a:solidFill>
                <a:latin typeface="Lucida Console" pitchFamily="49" charset="0"/>
              </a:rPr>
              <a:t> </a:t>
            </a:r>
            <a:r>
              <a:rPr lang="en-US" sz="1600" dirty="0" err="1" smtClean="0">
                <a:solidFill>
                  <a:srgbClr val="800000"/>
                </a:solidFill>
                <a:latin typeface="Lucida Console" pitchFamily="49" charset="0"/>
              </a:rPr>
              <a:t>boardTime</a:t>
            </a:r>
            <a:r>
              <a:rPr lang="en-US" sz="1600" dirty="0" smtClean="0">
                <a:solidFill>
                  <a:srgbClr val="800000"/>
                </a:solidFill>
                <a:latin typeface="Lucida Console" pitchFamily="49" charset="0"/>
              </a:rPr>
              <a:t>, </a:t>
            </a:r>
            <a:r>
              <a:rPr lang="en-US" sz="1600" dirty="0" err="1" smtClean="0">
                <a:solidFill>
                  <a:srgbClr val="800000"/>
                </a:solidFill>
                <a:latin typeface="Lucida Console" pitchFamily="49" charset="0"/>
              </a:rPr>
              <a:t>int</a:t>
            </a:r>
            <a:r>
              <a:rPr lang="en-US" sz="1600" dirty="0" smtClean="0">
                <a:solidFill>
                  <a:srgbClr val="800000"/>
                </a:solidFill>
                <a:latin typeface="Lucida Console" pitchFamily="49" charset="0"/>
              </a:rPr>
              <a:t> distance)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The parameter </a:t>
            </a:r>
            <a:r>
              <a:rPr lang="en-US" sz="1800" dirty="0" err="1" smtClean="0">
                <a:solidFill>
                  <a:srgbClr val="006600"/>
                </a:solidFill>
              </a:rPr>
              <a:t>boardTime</a:t>
            </a:r>
            <a:r>
              <a:rPr lang="en-US" sz="1800" dirty="0" smtClean="0"/>
              <a:t> is converted from the input data </a:t>
            </a:r>
            <a:r>
              <a:rPr lang="en-US" sz="1800" dirty="0" err="1" smtClean="0">
                <a:solidFill>
                  <a:srgbClr val="006600"/>
                </a:solidFill>
              </a:rPr>
              <a:t>boardHour</a:t>
            </a:r>
            <a:r>
              <a:rPr lang="en-US" sz="1800" dirty="0" smtClean="0"/>
              <a:t> and </a:t>
            </a:r>
            <a:r>
              <a:rPr lang="en-US" sz="1800" dirty="0" err="1" smtClean="0">
                <a:solidFill>
                  <a:srgbClr val="006600"/>
                </a:solidFill>
              </a:rPr>
              <a:t>boardMin</a:t>
            </a:r>
            <a:r>
              <a:rPr lang="en-US" sz="1800" dirty="0" smtClean="0"/>
              <a:t>. It is the number of minutes since 0:00hr.</a:t>
            </a:r>
          </a:p>
          <a:p>
            <a:pPr lvl="2">
              <a:spcBef>
                <a:spcPts val="600"/>
              </a:spcBef>
            </a:pPr>
            <a:r>
              <a:rPr lang="en-US" sz="1600" dirty="0" err="1" smtClean="0"/>
              <a:t>Eg</a:t>
            </a:r>
            <a:r>
              <a:rPr lang="en-US" sz="1600" dirty="0" smtClean="0"/>
              <a:t>: If </a:t>
            </a:r>
            <a:r>
              <a:rPr lang="en-US" sz="1600" dirty="0" err="1" smtClean="0">
                <a:solidFill>
                  <a:srgbClr val="006600"/>
                </a:solidFill>
              </a:rPr>
              <a:t>boardHour</a:t>
            </a:r>
            <a:r>
              <a:rPr lang="en-US" sz="1600" dirty="0" smtClean="0"/>
              <a:t> and </a:t>
            </a:r>
            <a:r>
              <a:rPr lang="en-US" sz="1600" dirty="0" err="1" smtClean="0">
                <a:solidFill>
                  <a:srgbClr val="006600"/>
                </a:solidFill>
              </a:rPr>
              <a:t>boardMin</a:t>
            </a:r>
            <a:r>
              <a:rPr lang="en-US" sz="1600" dirty="0" smtClean="0"/>
              <a:t> are </a:t>
            </a:r>
            <a:r>
              <a:rPr lang="en-US" sz="1600" dirty="0" smtClean="0">
                <a:solidFill>
                  <a:srgbClr val="0000FF"/>
                </a:solidFill>
              </a:rPr>
              <a:t>14</a:t>
            </a:r>
            <a:r>
              <a:rPr lang="en-US" sz="1600" dirty="0" smtClean="0"/>
              <a:t> and </a:t>
            </a:r>
            <a:r>
              <a:rPr lang="en-US" sz="1600" dirty="0" smtClean="0">
                <a:solidFill>
                  <a:srgbClr val="0000FF"/>
                </a:solidFill>
              </a:rPr>
              <a:t>27</a:t>
            </a:r>
            <a:r>
              <a:rPr lang="en-US" sz="1600" dirty="0" smtClean="0"/>
              <a:t> respectively, then </a:t>
            </a:r>
            <a:r>
              <a:rPr lang="en-US" sz="1600" dirty="0" err="1" smtClean="0">
                <a:solidFill>
                  <a:srgbClr val="006600"/>
                </a:solidFill>
              </a:rPr>
              <a:t>boardTime</a:t>
            </a:r>
            <a:r>
              <a:rPr lang="en-US" sz="1600" dirty="0" smtClean="0"/>
              <a:t> is </a:t>
            </a:r>
            <a:r>
              <a:rPr lang="en-US" sz="1600" dirty="0" smtClean="0">
                <a:solidFill>
                  <a:srgbClr val="0000FF"/>
                </a:solidFill>
              </a:rPr>
              <a:t>867</a:t>
            </a:r>
            <a:r>
              <a:rPr lang="en-US" sz="1600" dirty="0" smtClean="0"/>
              <a:t>.</a:t>
            </a:r>
            <a:endParaRPr lang="en-US" sz="1400" dirty="0" smtClean="0"/>
          </a:p>
        </p:txBody>
      </p:sp>
      <p:sp>
        <p:nvSpPr>
          <p:cNvPr id="34820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B4F56899-9DE2-4CAF-AB45-BA2A7F8B326A}" type="slidenum">
              <a:rPr lang="en-US" sz="1000"/>
              <a:pPr algn="r"/>
              <a:t>46</a:t>
            </a:fld>
            <a:endParaRPr lang="en-US" sz="1000"/>
          </a:p>
        </p:txBody>
      </p:sp>
      <p:sp>
        <p:nvSpPr>
          <p:cNvPr id="34821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534400" cy="866775"/>
          </a:xfrm>
        </p:spPr>
        <p:txBody>
          <a:bodyPr/>
          <a:lstStyle/>
          <a:p>
            <a:r>
              <a:rPr lang="en-US" sz="3600" dirty="0" smtClean="0">
                <a:solidFill>
                  <a:srgbClr val="9933FF"/>
                </a:solidFill>
                <a:latin typeface="Garamond" pitchFamily="18" charset="0"/>
              </a:rPr>
              <a:t>12. Exercise #2: Taxi Fare (2/3)</a:t>
            </a:r>
            <a:endParaRPr lang="en-SG" sz="36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1352549"/>
            <a:ext cx="8229600" cy="2583831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/>
              <a:t>To implement the actual taxi fare could be a PE question </a:t>
            </a:r>
            <a:r>
              <a:rPr lang="en-US" sz="2000" dirty="0" smtClean="0">
                <a:sym typeface="Wingdings" pitchFamily="2" charset="2"/>
              </a:rPr>
              <a:t>. In this exercise, we use a (grossly) simplified fare structure: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>
                <a:solidFill>
                  <a:srgbClr val="0000FF"/>
                </a:solidFill>
                <a:sym typeface="Wingdings" pitchFamily="2" charset="2"/>
              </a:rPr>
              <a:t>Basic Fare:</a:t>
            </a:r>
          </a:p>
          <a:p>
            <a:pPr lvl="1">
              <a:spcBef>
                <a:spcPts val="0"/>
              </a:spcBef>
            </a:pPr>
            <a:endParaRPr lang="en-US" sz="1800" dirty="0" smtClean="0">
              <a:sym typeface="Wingdings" pitchFamily="2" charset="2"/>
            </a:endParaRPr>
          </a:p>
          <a:p>
            <a:pPr lvl="1">
              <a:spcBef>
                <a:spcPts val="0"/>
              </a:spcBef>
            </a:pPr>
            <a:endParaRPr lang="en-US" sz="1800" dirty="0" smtClean="0">
              <a:sym typeface="Wingdings" pitchFamily="2" charset="2"/>
            </a:endParaRPr>
          </a:p>
          <a:p>
            <a:pPr lvl="1">
              <a:spcBef>
                <a:spcPts val="0"/>
              </a:spcBef>
              <a:buNone/>
            </a:pPr>
            <a:endParaRPr lang="en-US" sz="1800" dirty="0" smtClean="0">
              <a:sym typeface="Wingdings" pitchFamily="2" charset="2"/>
            </a:endParaRPr>
          </a:p>
          <a:p>
            <a:pPr lvl="1">
              <a:spcBef>
                <a:spcPts val="600"/>
              </a:spcBef>
              <a:buNone/>
            </a:pPr>
            <a:endParaRPr lang="en-US" sz="1800" dirty="0" smtClean="0">
              <a:sym typeface="Wingdings" pitchFamily="2" charset="2"/>
            </a:endParaRPr>
          </a:p>
          <a:p>
            <a:pPr lvl="1">
              <a:spcBef>
                <a:spcPts val="600"/>
              </a:spcBef>
            </a:pPr>
            <a:r>
              <a:rPr lang="en-US" sz="1800" dirty="0" smtClean="0">
                <a:solidFill>
                  <a:srgbClr val="0000FF"/>
                </a:solidFill>
                <a:sym typeface="Wingdings" pitchFamily="2" charset="2"/>
              </a:rPr>
              <a:t>Surcharge</a:t>
            </a:r>
            <a:r>
              <a:rPr lang="en-US" sz="1800" dirty="0" smtClean="0">
                <a:sym typeface="Wingdings" pitchFamily="2" charset="2"/>
              </a:rPr>
              <a:t> (applicable at the time of boarding): </a:t>
            </a:r>
            <a:endParaRPr lang="en-US" sz="1800" dirty="0" smtClean="0"/>
          </a:p>
        </p:txBody>
      </p:sp>
      <p:sp>
        <p:nvSpPr>
          <p:cNvPr id="34820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B4F56899-9DE2-4CAF-AB45-BA2A7F8B326A}" type="slidenum">
              <a:rPr lang="en-US" sz="1000"/>
              <a:pPr algn="r"/>
              <a:t>47</a:t>
            </a:fld>
            <a:endParaRPr lang="en-US" sz="1000"/>
          </a:p>
        </p:txBody>
      </p:sp>
      <p:sp>
        <p:nvSpPr>
          <p:cNvPr id="34821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79756" y="2434062"/>
          <a:ext cx="5389756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1805"/>
                <a:gridCol w="1077951"/>
              </a:tblGrid>
              <a:tr h="2826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Flag-down</a:t>
                      </a:r>
                      <a:r>
                        <a:rPr lang="en-US" sz="1600" baseline="0" dirty="0" smtClean="0"/>
                        <a:t> (inclusive of 1</a:t>
                      </a:r>
                      <a:r>
                        <a:rPr lang="en-US" sz="1600" baseline="30000" dirty="0" smtClean="0"/>
                        <a:t>st</a:t>
                      </a:r>
                      <a:r>
                        <a:rPr lang="en-US" sz="1600" baseline="0" dirty="0" smtClean="0"/>
                        <a:t> km or less)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$3.40</a:t>
                      </a:r>
                      <a:endParaRPr lang="en-US" sz="1600" dirty="0"/>
                    </a:p>
                  </a:txBody>
                  <a:tcPr/>
                </a:tc>
              </a:tr>
              <a:tr h="2826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Every 400m thereafter or less up to 10.2km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$0.22</a:t>
                      </a:r>
                      <a:endParaRPr lang="en-US" sz="1600" dirty="0"/>
                    </a:p>
                  </a:txBody>
                  <a:tcPr/>
                </a:tc>
              </a:tr>
              <a:tr h="312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Every 350m thereafter or less after 10.2km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$0.22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34898" y="4017536"/>
          <a:ext cx="830765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3196"/>
                <a:gridCol w="1986375"/>
                <a:gridCol w="2041248"/>
                <a:gridCol w="2216839"/>
              </a:tblGrid>
              <a:tr h="48740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dayType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Midnight charge (12am – 5:59am)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Peak hour charge (6am – 9:29am)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Peak</a:t>
                      </a:r>
                      <a:r>
                        <a:rPr lang="en-US" sz="1600" baseline="0" dirty="0" smtClean="0"/>
                        <a:t> hour charge (6pm – 11:59pm)</a:t>
                      </a:r>
                      <a:endParaRPr lang="en-US" sz="1600" dirty="0"/>
                    </a:p>
                  </a:txBody>
                  <a:tcPr/>
                </a:tc>
              </a:tr>
              <a:tr h="2821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0: Weekends &amp; PH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50% of metered fare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25% of metered fare</a:t>
                      </a:r>
                      <a:endParaRPr lang="en-US" sz="1600" dirty="0"/>
                    </a:p>
                  </a:txBody>
                  <a:tcPr/>
                </a:tc>
              </a:tr>
              <a:tr h="4874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1: Weekdays</a:t>
                      </a:r>
                      <a:r>
                        <a:rPr lang="en-US" sz="1600" baseline="0" dirty="0" smtClean="0"/>
                        <a:t> and non-PH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50% of metered fare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25% of metered fare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25% of metered fare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534400" cy="866775"/>
          </a:xfrm>
        </p:spPr>
        <p:txBody>
          <a:bodyPr/>
          <a:lstStyle/>
          <a:p>
            <a:r>
              <a:rPr lang="en-US" sz="3600" dirty="0" smtClean="0">
                <a:solidFill>
                  <a:srgbClr val="9933FF"/>
                </a:solidFill>
                <a:latin typeface="Garamond" pitchFamily="18" charset="0"/>
              </a:rPr>
              <a:t>12. Exercise #2: Taxi Fare (3/3)</a:t>
            </a:r>
            <a:endParaRPr lang="en-SG" sz="36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1352550"/>
            <a:ext cx="8229600" cy="84424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/>
              <a:t>You are given an incomplete program </a:t>
            </a:r>
            <a:r>
              <a:rPr lang="en-US" sz="2000" dirty="0" smtClean="0">
                <a:solidFill>
                  <a:srgbClr val="0000FF"/>
                </a:solidFill>
              </a:rPr>
              <a:t>Week4_TaxiFarePartial.c</a:t>
            </a:r>
            <a:r>
              <a:rPr lang="en-US" sz="2000" dirty="0" smtClean="0"/>
              <a:t>. Complete the program. </a:t>
            </a:r>
            <a:r>
              <a:rPr lang="en-US" sz="2000" dirty="0" smtClean="0">
                <a:solidFill>
                  <a:srgbClr val="C00000"/>
                </a:solidFill>
              </a:rPr>
              <a:t>This exercise is mounted on </a:t>
            </a:r>
            <a:r>
              <a:rPr lang="en-US" sz="2000" dirty="0" err="1" smtClean="0">
                <a:solidFill>
                  <a:srgbClr val="C00000"/>
                </a:solidFill>
              </a:rPr>
              <a:t>CodeCrunch</a:t>
            </a:r>
            <a:r>
              <a:rPr lang="en-US" sz="2000" dirty="0" smtClean="0">
                <a:solidFill>
                  <a:srgbClr val="C00000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Sample runs below for your checking</a:t>
            </a:r>
          </a:p>
        </p:txBody>
      </p:sp>
      <p:sp>
        <p:nvSpPr>
          <p:cNvPr id="34820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B4F56899-9DE2-4CAF-AB45-BA2A7F8B326A}" type="slidenum">
              <a:rPr lang="en-US" sz="1000"/>
              <a:pPr algn="r"/>
              <a:t>48</a:t>
            </a:fld>
            <a:endParaRPr lang="en-US" sz="1000"/>
          </a:p>
        </p:txBody>
      </p:sp>
      <p:sp>
        <p:nvSpPr>
          <p:cNvPr id="34821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0203" y="2483237"/>
            <a:ext cx="4892675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Day type: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Boarding hour and minute: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14 27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Distance: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10950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Total taxi fare is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$9.12</a:t>
            </a:r>
            <a:endParaRPr lang="en-US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76694" y="2285999"/>
            <a:ext cx="2821258" cy="13849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First 1km: $3.40</a:t>
            </a:r>
          </a:p>
          <a:p>
            <a:r>
              <a:rPr lang="en-US" sz="1400" dirty="0" smtClean="0"/>
              <a:t>Next 9.2km: 23</a:t>
            </a:r>
            <a:r>
              <a:rPr lang="en-US" sz="1400" dirty="0" smtClean="0">
                <a:sym typeface="Symbol"/>
              </a:rPr>
              <a:t>  </a:t>
            </a:r>
            <a:r>
              <a:rPr lang="en-US" sz="1400" dirty="0" smtClean="0"/>
              <a:t>$0.22 = $5.06</a:t>
            </a:r>
          </a:p>
          <a:p>
            <a:r>
              <a:rPr lang="en-US" sz="1400" dirty="0" smtClean="0"/>
              <a:t>Next 750m: 3</a:t>
            </a:r>
            <a:r>
              <a:rPr lang="en-US" sz="1400" dirty="0" smtClean="0">
                <a:sym typeface="Symbol"/>
              </a:rPr>
              <a:t>$0.22 = $0.66</a:t>
            </a:r>
          </a:p>
          <a:p>
            <a:r>
              <a:rPr lang="en-US" sz="1400" dirty="0" smtClean="0">
                <a:sym typeface="Symbol"/>
              </a:rPr>
              <a:t>Basic fare = $9.12</a:t>
            </a:r>
          </a:p>
          <a:p>
            <a:r>
              <a:rPr lang="en-US" sz="1400" dirty="0" smtClean="0">
                <a:sym typeface="Symbol"/>
              </a:rPr>
              <a:t>No surcharge</a:t>
            </a:r>
          </a:p>
          <a:p>
            <a:r>
              <a:rPr lang="en-US" sz="1400" b="1" dirty="0" smtClean="0">
                <a:sym typeface="Symbol"/>
              </a:rPr>
              <a:t>Total fare = $9.12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24183" y="3806516"/>
            <a:ext cx="4892675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Day type: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Boarding hour and minute: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9 20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Distance: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6123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Total taxi fare is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$7.83</a:t>
            </a:r>
            <a:endParaRPr lang="en-US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84128" y="3798849"/>
            <a:ext cx="2969940" cy="11695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First 1km: $3.40</a:t>
            </a:r>
          </a:p>
          <a:p>
            <a:r>
              <a:rPr lang="en-US" sz="1400" dirty="0" smtClean="0"/>
              <a:t>Next 5123m: 13</a:t>
            </a:r>
            <a:r>
              <a:rPr lang="en-US" sz="1400" dirty="0" smtClean="0">
                <a:sym typeface="Symbol"/>
              </a:rPr>
              <a:t>  </a:t>
            </a:r>
            <a:r>
              <a:rPr lang="en-US" sz="1400" dirty="0" smtClean="0"/>
              <a:t>$0.22 = $2.86</a:t>
            </a:r>
          </a:p>
          <a:p>
            <a:r>
              <a:rPr lang="en-US" sz="1400" dirty="0" smtClean="0">
                <a:sym typeface="Symbol"/>
              </a:rPr>
              <a:t>Basic fare = $6.26</a:t>
            </a:r>
          </a:p>
          <a:p>
            <a:r>
              <a:rPr lang="en-US" sz="1400" dirty="0" smtClean="0">
                <a:sym typeface="Symbol"/>
              </a:rPr>
              <a:t>Surcharge = 25%  $6.26 = $1.57</a:t>
            </a:r>
          </a:p>
          <a:p>
            <a:r>
              <a:rPr lang="en-US" sz="1400" b="1" dirty="0" smtClean="0">
                <a:sym typeface="Symbol"/>
              </a:rPr>
              <a:t>Total fare = $7.83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31617" y="5118642"/>
            <a:ext cx="4892675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Day type: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Boarding hour and minute: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5 59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Distance: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9000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Total taxi fare is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$11.70</a:t>
            </a:r>
            <a:endParaRPr lang="en-US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80411" y="5122127"/>
            <a:ext cx="2969940" cy="11695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First 1km: $3.40</a:t>
            </a:r>
          </a:p>
          <a:p>
            <a:r>
              <a:rPr lang="en-US" sz="1400" dirty="0" smtClean="0"/>
              <a:t>Next 8km: 20</a:t>
            </a:r>
            <a:r>
              <a:rPr lang="en-US" sz="1400" dirty="0" smtClean="0">
                <a:sym typeface="Symbol"/>
              </a:rPr>
              <a:t>  </a:t>
            </a:r>
            <a:r>
              <a:rPr lang="en-US" sz="1400" dirty="0" smtClean="0"/>
              <a:t>$0.22 = $4.40</a:t>
            </a:r>
          </a:p>
          <a:p>
            <a:r>
              <a:rPr lang="en-US" sz="1400" dirty="0" smtClean="0">
                <a:sym typeface="Symbol"/>
              </a:rPr>
              <a:t>Basic fare = $7.80</a:t>
            </a:r>
          </a:p>
          <a:p>
            <a:r>
              <a:rPr lang="en-US" sz="1400" dirty="0" smtClean="0">
                <a:sym typeface="Symbol"/>
              </a:rPr>
              <a:t>Surcharge = 50%  $7.80 = $3.90</a:t>
            </a:r>
          </a:p>
          <a:p>
            <a:r>
              <a:rPr lang="en-US" sz="1400" b="1" dirty="0" smtClean="0">
                <a:sym typeface="Symbol"/>
              </a:rPr>
              <a:t>Total fare = $11.70</a:t>
            </a:r>
            <a:endParaRPr lang="en-US" sz="1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13. </a:t>
            </a:r>
            <a:r>
              <a:rPr lang="en-US" sz="4000" i="1" dirty="0" smtClean="0">
                <a:solidFill>
                  <a:srgbClr val="9933FF"/>
                </a:solidFill>
                <a:latin typeface="Garamond" pitchFamily="18" charset="0"/>
              </a:rPr>
              <a:t>switch</a:t>
            </a:r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 Statement</a:t>
            </a:r>
            <a:endParaRPr lang="en-SG" sz="40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7675" y="1394460"/>
            <a:ext cx="8229600" cy="109791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/>
              <a:t>An alternative to </a:t>
            </a:r>
            <a:r>
              <a:rPr lang="en-US" sz="2000" i="1" dirty="0" smtClean="0">
                <a:solidFill>
                  <a:srgbClr val="0000FF"/>
                </a:solidFill>
              </a:rPr>
              <a:t>if-else-if</a:t>
            </a:r>
            <a:r>
              <a:rPr lang="en-US" sz="2000" i="1" dirty="0" smtClean="0"/>
              <a:t> </a:t>
            </a:r>
            <a:r>
              <a:rPr lang="en-US" sz="2000" dirty="0" smtClean="0"/>
              <a:t>(section 7) is to use the </a:t>
            </a:r>
            <a:r>
              <a:rPr lang="en-US" sz="2000" i="1" dirty="0" smtClean="0">
                <a:solidFill>
                  <a:srgbClr val="0000FF"/>
                </a:solidFill>
              </a:rPr>
              <a:t>switch</a:t>
            </a:r>
            <a:r>
              <a:rPr lang="en-US" sz="2000" dirty="0" smtClean="0"/>
              <a:t> statement.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Syntax:</a:t>
            </a:r>
          </a:p>
        </p:txBody>
      </p:sp>
      <p:sp>
        <p:nvSpPr>
          <p:cNvPr id="36868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95D278C6-BECD-439F-960A-2A86453C0AF0}" type="slidenum">
              <a:rPr lang="en-US" sz="1000"/>
              <a:pPr algn="r"/>
              <a:t>49</a:t>
            </a:fld>
            <a:endParaRPr lang="en-US" sz="1000"/>
          </a:p>
        </p:txBody>
      </p:sp>
      <p:sp>
        <p:nvSpPr>
          <p:cNvPr id="6" name="TextBox 5"/>
          <p:cNvSpPr txBox="1"/>
          <p:nvPr/>
        </p:nvSpPr>
        <p:spPr>
          <a:xfrm>
            <a:off x="941070" y="2408873"/>
            <a:ext cx="7459663" cy="3293209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92075">
              <a:buFont typeface="Wingdings" pitchFamily="2" charset="2"/>
              <a:buNone/>
              <a:defRPr/>
            </a:pPr>
            <a:r>
              <a:rPr lang="en-SG" sz="1600" b="1" dirty="0">
                <a:latin typeface="Lucida Console" pitchFamily="49" charset="0"/>
                <a:cs typeface="Courier New" pitchFamily="49" charset="0"/>
              </a:rPr>
              <a:t>switch (</a:t>
            </a:r>
            <a:r>
              <a:rPr lang="en-SG" sz="1600" dirty="0">
                <a:latin typeface="Lucida Console" pitchFamily="49" charset="0"/>
                <a:cs typeface="Courier New" pitchFamily="49" charset="0"/>
              </a:rPr>
              <a:t> </a:t>
            </a:r>
            <a:r>
              <a:rPr lang="en-SG" sz="1600" dirty="0">
                <a:solidFill>
                  <a:srgbClr val="0000FF"/>
                </a:solidFill>
                <a:latin typeface="Lucida Console" pitchFamily="49" charset="0"/>
                <a:cs typeface="Courier New" pitchFamily="49" charset="0"/>
              </a:rPr>
              <a:t>&lt;variable&gt;</a:t>
            </a:r>
            <a:r>
              <a:rPr lang="en-SG" sz="1600" dirty="0">
                <a:latin typeface="Lucida Console" pitchFamily="49" charset="0"/>
                <a:cs typeface="Courier New" pitchFamily="49" charset="0"/>
              </a:rPr>
              <a:t> </a:t>
            </a:r>
            <a:r>
              <a:rPr lang="en-SG" sz="1600" b="1" dirty="0">
                <a:latin typeface="Lucida Console" pitchFamily="49" charset="0"/>
                <a:cs typeface="Courier New" pitchFamily="49" charset="0"/>
              </a:rPr>
              <a:t>) { </a:t>
            </a:r>
          </a:p>
          <a:p>
            <a:pPr marL="92075">
              <a:buFont typeface="Wingdings" pitchFamily="2" charset="2"/>
              <a:buNone/>
              <a:defRPr/>
            </a:pPr>
            <a:r>
              <a:rPr lang="en-SG" sz="1600" dirty="0">
                <a:latin typeface="Lucida Console" pitchFamily="49" charset="0"/>
                <a:cs typeface="Courier New" pitchFamily="49" charset="0"/>
              </a:rPr>
              <a:t>    </a:t>
            </a:r>
            <a:r>
              <a:rPr lang="en-SG" sz="1600" b="1" dirty="0">
                <a:latin typeface="Lucida Console" pitchFamily="49" charset="0"/>
                <a:cs typeface="Courier New" pitchFamily="49" charset="0"/>
              </a:rPr>
              <a:t>case</a:t>
            </a:r>
            <a:r>
              <a:rPr lang="en-SG" sz="1600" b="1" dirty="0">
                <a:solidFill>
                  <a:srgbClr val="0000FF"/>
                </a:solidFill>
                <a:latin typeface="Lucida Console" pitchFamily="49" charset="0"/>
                <a:cs typeface="Courier New" pitchFamily="49" charset="0"/>
              </a:rPr>
              <a:t> </a:t>
            </a:r>
            <a:r>
              <a:rPr lang="en-SG" sz="1600" dirty="0" smtClean="0">
                <a:solidFill>
                  <a:srgbClr val="0000FF"/>
                </a:solidFill>
                <a:latin typeface="Lucida Console" pitchFamily="49" charset="0"/>
                <a:cs typeface="Courier New" pitchFamily="49" charset="0"/>
              </a:rPr>
              <a:t>value1</a:t>
            </a:r>
            <a:r>
              <a:rPr lang="en-SG" sz="1600" dirty="0" smtClean="0">
                <a:latin typeface="Lucida Console" pitchFamily="49" charset="0"/>
                <a:cs typeface="Courier New" pitchFamily="49" charset="0"/>
              </a:rPr>
              <a:t>: </a:t>
            </a:r>
            <a:endParaRPr lang="en-SG" sz="1600" dirty="0">
              <a:latin typeface="Lucida Console" pitchFamily="49" charset="0"/>
              <a:cs typeface="Courier New" pitchFamily="49" charset="0"/>
            </a:endParaRPr>
          </a:p>
          <a:p>
            <a:pPr marL="92075">
              <a:buFont typeface="Wingdings" pitchFamily="2" charset="2"/>
              <a:buNone/>
              <a:defRPr/>
            </a:pPr>
            <a:r>
              <a:rPr lang="en-SG" sz="1600" dirty="0">
                <a:solidFill>
                  <a:schemeClr val="hlink"/>
                </a:solidFill>
                <a:latin typeface="Lucida Console" pitchFamily="49" charset="0"/>
                <a:cs typeface="Courier New" pitchFamily="49" charset="0"/>
              </a:rPr>
              <a:t>        Code to execute if &lt;variable&gt; == </a:t>
            </a:r>
            <a:r>
              <a:rPr lang="en-SG" sz="1600" dirty="0" smtClean="0">
                <a:solidFill>
                  <a:schemeClr val="hlink"/>
                </a:solidFill>
                <a:latin typeface="Lucida Console" pitchFamily="49" charset="0"/>
                <a:cs typeface="Courier New" pitchFamily="49" charset="0"/>
              </a:rPr>
              <a:t>value1</a:t>
            </a:r>
            <a:r>
              <a:rPr lang="en-SG" sz="1600" dirty="0" smtClean="0">
                <a:latin typeface="Lucida Console" pitchFamily="49" charset="0"/>
                <a:cs typeface="Courier New" pitchFamily="49" charset="0"/>
              </a:rPr>
              <a:t> </a:t>
            </a:r>
            <a:endParaRPr lang="en-SG" sz="1600" dirty="0">
              <a:latin typeface="Lucida Console" pitchFamily="49" charset="0"/>
              <a:cs typeface="Courier New" pitchFamily="49" charset="0"/>
            </a:endParaRPr>
          </a:p>
          <a:p>
            <a:pPr marL="92075">
              <a:buFont typeface="Wingdings" pitchFamily="2" charset="2"/>
              <a:buNone/>
              <a:defRPr/>
            </a:pPr>
            <a:r>
              <a:rPr lang="en-SG" sz="1600" dirty="0">
                <a:latin typeface="Lucida Console" pitchFamily="49" charset="0"/>
                <a:cs typeface="Courier New" pitchFamily="49" charset="0"/>
              </a:rPr>
              <a:t>        </a:t>
            </a:r>
            <a:r>
              <a:rPr lang="en-SG" sz="1600" b="1" dirty="0">
                <a:latin typeface="Lucida Console" pitchFamily="49" charset="0"/>
                <a:cs typeface="Courier New" pitchFamily="49" charset="0"/>
              </a:rPr>
              <a:t>break; </a:t>
            </a:r>
          </a:p>
          <a:p>
            <a:pPr marL="92075">
              <a:buFont typeface="Wingdings" pitchFamily="2" charset="2"/>
              <a:buNone/>
              <a:defRPr/>
            </a:pPr>
            <a:r>
              <a:rPr lang="en-SG" sz="1600" dirty="0">
                <a:latin typeface="Lucida Console" pitchFamily="49" charset="0"/>
                <a:cs typeface="Courier New" pitchFamily="49" charset="0"/>
              </a:rPr>
              <a:t>    </a:t>
            </a:r>
            <a:r>
              <a:rPr lang="en-SG" sz="1600" b="1" dirty="0">
                <a:latin typeface="Lucida Console" pitchFamily="49" charset="0"/>
                <a:cs typeface="Courier New" pitchFamily="49" charset="0"/>
              </a:rPr>
              <a:t>case</a:t>
            </a:r>
            <a:r>
              <a:rPr lang="en-SG" sz="1600" dirty="0">
                <a:latin typeface="Lucida Console" pitchFamily="49" charset="0"/>
                <a:cs typeface="Courier New" pitchFamily="49" charset="0"/>
              </a:rPr>
              <a:t> </a:t>
            </a:r>
            <a:r>
              <a:rPr lang="en-SG" sz="1600" dirty="0" smtClean="0">
                <a:solidFill>
                  <a:srgbClr val="0000FF"/>
                </a:solidFill>
                <a:latin typeface="Lucida Console" pitchFamily="49" charset="0"/>
                <a:cs typeface="Courier New" pitchFamily="49" charset="0"/>
              </a:rPr>
              <a:t>value2</a:t>
            </a:r>
            <a:r>
              <a:rPr lang="en-SG" sz="1600" dirty="0" smtClean="0">
                <a:latin typeface="Lucida Console" pitchFamily="49" charset="0"/>
                <a:cs typeface="Courier New" pitchFamily="49" charset="0"/>
              </a:rPr>
              <a:t>: </a:t>
            </a:r>
            <a:endParaRPr lang="en-SG" sz="1600" dirty="0">
              <a:latin typeface="Lucida Console" pitchFamily="49" charset="0"/>
              <a:cs typeface="Courier New" pitchFamily="49" charset="0"/>
            </a:endParaRPr>
          </a:p>
          <a:p>
            <a:pPr marL="92075">
              <a:buFont typeface="Wingdings" pitchFamily="2" charset="2"/>
              <a:buNone/>
              <a:defRPr/>
            </a:pPr>
            <a:r>
              <a:rPr lang="en-SG" sz="1600" dirty="0">
                <a:latin typeface="Lucida Console" pitchFamily="49" charset="0"/>
                <a:cs typeface="Courier New" pitchFamily="49" charset="0"/>
              </a:rPr>
              <a:t>        </a:t>
            </a:r>
            <a:r>
              <a:rPr lang="en-SG" sz="1600" dirty="0">
                <a:solidFill>
                  <a:schemeClr val="hlink"/>
                </a:solidFill>
                <a:latin typeface="Lucida Console" pitchFamily="49" charset="0"/>
                <a:cs typeface="Courier New" pitchFamily="49" charset="0"/>
              </a:rPr>
              <a:t>Code to execute if &lt;variable&gt; == </a:t>
            </a:r>
            <a:r>
              <a:rPr lang="en-SG" sz="1600" dirty="0" smtClean="0">
                <a:solidFill>
                  <a:schemeClr val="hlink"/>
                </a:solidFill>
                <a:latin typeface="Lucida Console" pitchFamily="49" charset="0"/>
                <a:cs typeface="Courier New" pitchFamily="49" charset="0"/>
              </a:rPr>
              <a:t>value2</a:t>
            </a:r>
            <a:r>
              <a:rPr lang="en-SG" sz="1600" dirty="0" smtClean="0">
                <a:latin typeface="Lucida Console" pitchFamily="49" charset="0"/>
                <a:cs typeface="Courier New" pitchFamily="49" charset="0"/>
              </a:rPr>
              <a:t> </a:t>
            </a:r>
            <a:endParaRPr lang="en-SG" sz="1600" dirty="0">
              <a:latin typeface="Lucida Console" pitchFamily="49" charset="0"/>
              <a:cs typeface="Courier New" pitchFamily="49" charset="0"/>
            </a:endParaRPr>
          </a:p>
          <a:p>
            <a:pPr marL="92075">
              <a:buFont typeface="Wingdings" pitchFamily="2" charset="2"/>
              <a:buNone/>
              <a:defRPr/>
            </a:pPr>
            <a:r>
              <a:rPr lang="en-SG" sz="1600" b="1" dirty="0">
                <a:latin typeface="Lucida Console" pitchFamily="49" charset="0"/>
                <a:cs typeface="Courier New" pitchFamily="49" charset="0"/>
              </a:rPr>
              <a:t>        break;</a:t>
            </a:r>
            <a:r>
              <a:rPr lang="en-SG" sz="1600" dirty="0">
                <a:latin typeface="Lucida Console" pitchFamily="49" charset="0"/>
                <a:cs typeface="Courier New" pitchFamily="49" charset="0"/>
              </a:rPr>
              <a:t> </a:t>
            </a:r>
          </a:p>
          <a:p>
            <a:pPr marL="92075">
              <a:buFont typeface="Wingdings" pitchFamily="2" charset="2"/>
              <a:buNone/>
              <a:defRPr/>
            </a:pPr>
            <a:r>
              <a:rPr lang="en-SG" sz="1600" dirty="0">
                <a:latin typeface="Lucida Console" pitchFamily="49" charset="0"/>
                <a:cs typeface="Courier New" pitchFamily="49" charset="0"/>
              </a:rPr>
              <a:t>    ... </a:t>
            </a:r>
          </a:p>
          <a:p>
            <a:pPr marL="92075">
              <a:buFont typeface="Wingdings" pitchFamily="2" charset="2"/>
              <a:buNone/>
              <a:defRPr/>
            </a:pPr>
            <a:r>
              <a:rPr lang="en-SG" sz="1600" dirty="0">
                <a:latin typeface="Lucida Console" pitchFamily="49" charset="0"/>
                <a:cs typeface="Courier New" pitchFamily="49" charset="0"/>
              </a:rPr>
              <a:t>    </a:t>
            </a:r>
            <a:r>
              <a:rPr lang="en-SG" sz="1600" b="1" dirty="0">
                <a:latin typeface="Lucida Console" pitchFamily="49" charset="0"/>
                <a:cs typeface="Courier New" pitchFamily="49" charset="0"/>
              </a:rPr>
              <a:t>default:</a:t>
            </a:r>
            <a:r>
              <a:rPr lang="en-SG" sz="1600" dirty="0">
                <a:latin typeface="Lucida Console" pitchFamily="49" charset="0"/>
                <a:cs typeface="Courier New" pitchFamily="49" charset="0"/>
              </a:rPr>
              <a:t> </a:t>
            </a:r>
          </a:p>
          <a:p>
            <a:pPr marL="92075">
              <a:buFont typeface="Wingdings" pitchFamily="2" charset="2"/>
              <a:buNone/>
              <a:defRPr/>
            </a:pPr>
            <a:r>
              <a:rPr lang="en-SG" sz="1600" dirty="0">
                <a:latin typeface="Lucida Console" pitchFamily="49" charset="0"/>
                <a:cs typeface="Courier New" pitchFamily="49" charset="0"/>
              </a:rPr>
              <a:t>        </a:t>
            </a:r>
            <a:r>
              <a:rPr lang="en-SG" sz="1600" dirty="0">
                <a:solidFill>
                  <a:schemeClr val="hlink"/>
                </a:solidFill>
                <a:latin typeface="Lucida Console" pitchFamily="49" charset="0"/>
                <a:cs typeface="Courier New" pitchFamily="49" charset="0"/>
              </a:rPr>
              <a:t>Code to execute if &lt;variable&gt; does not equal the</a:t>
            </a:r>
          </a:p>
          <a:p>
            <a:pPr marL="92075">
              <a:buFont typeface="Wingdings" pitchFamily="2" charset="2"/>
              <a:buNone/>
              <a:defRPr/>
            </a:pPr>
            <a:r>
              <a:rPr lang="en-SG" sz="1600" dirty="0">
                <a:solidFill>
                  <a:schemeClr val="hlink"/>
                </a:solidFill>
                <a:latin typeface="Lucida Console" pitchFamily="49" charset="0"/>
                <a:cs typeface="Courier New" pitchFamily="49" charset="0"/>
              </a:rPr>
              <a:t>        value following any of the cases</a:t>
            </a:r>
            <a:r>
              <a:rPr lang="en-SG" sz="1600" dirty="0">
                <a:latin typeface="Lucida Console" pitchFamily="49" charset="0"/>
                <a:cs typeface="Courier New" pitchFamily="49" charset="0"/>
              </a:rPr>
              <a:t> </a:t>
            </a:r>
          </a:p>
          <a:p>
            <a:pPr marL="92075">
              <a:buFont typeface="Wingdings" pitchFamily="2" charset="2"/>
              <a:buNone/>
              <a:defRPr/>
            </a:pPr>
            <a:r>
              <a:rPr lang="en-SG" sz="1600" dirty="0">
                <a:latin typeface="Lucida Console" pitchFamily="49" charset="0"/>
                <a:cs typeface="Courier New" pitchFamily="49" charset="0"/>
              </a:rPr>
              <a:t>        </a:t>
            </a:r>
            <a:r>
              <a:rPr lang="en-SG" sz="1600" b="1" dirty="0">
                <a:latin typeface="Lucida Console" pitchFamily="49" charset="0"/>
                <a:cs typeface="Courier New" pitchFamily="49" charset="0"/>
              </a:rPr>
              <a:t>break;</a:t>
            </a:r>
            <a:r>
              <a:rPr lang="en-SG" sz="1600" dirty="0">
                <a:latin typeface="Lucida Console" pitchFamily="49" charset="0"/>
                <a:cs typeface="Courier New" pitchFamily="49" charset="0"/>
              </a:rPr>
              <a:t> </a:t>
            </a:r>
          </a:p>
          <a:p>
            <a:pPr marL="92075">
              <a:buFont typeface="Wingdings" pitchFamily="2" charset="2"/>
              <a:buNone/>
              <a:defRPr/>
            </a:pPr>
            <a:r>
              <a:rPr lang="en-SG" sz="1600" b="1" dirty="0">
                <a:latin typeface="Lucida Console" pitchFamily="49" charset="0"/>
                <a:cs typeface="Courier New" pitchFamily="49" charset="0"/>
              </a:rPr>
              <a:t>}</a:t>
            </a:r>
            <a:endParaRPr lang="en-SG" sz="1600" dirty="0">
              <a:latin typeface="Lucida Console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56025" y="5464174"/>
            <a:ext cx="4805045" cy="646331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Restriction: variable must be of discrete </a:t>
            </a:r>
            <a:r>
              <a:rPr lang="en-US" dirty="0" smtClean="0"/>
              <a:t>type</a:t>
            </a:r>
          </a:p>
          <a:p>
            <a:pPr>
              <a:defRPr/>
            </a:pPr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dirty="0" err="1" smtClean="0"/>
              <a:t>int</a:t>
            </a:r>
            <a:r>
              <a:rPr lang="en-US" dirty="0" smtClean="0"/>
              <a:t>, char).</a:t>
            </a:r>
            <a:endParaRPr lang="en-SG" dirty="0"/>
          </a:p>
        </p:txBody>
      </p:sp>
      <p:sp>
        <p:nvSpPr>
          <p:cNvPr id="36871" name="Footer Placeholder 8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</a:rPr>
              <a:t>1. Week 3 Exercise #3: Speed of Sound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343025"/>
            <a:ext cx="7948612" cy="1272853"/>
          </a:xfrm>
        </p:spPr>
        <p:txBody>
          <a:bodyPr/>
          <a:lstStyle/>
          <a:p>
            <a:pPr marL="0" indent="0" eaLnBrk="1" hangingPunct="1">
              <a:buSzPct val="120000"/>
              <a:buFont typeface="Wingdings" pitchFamily="2" charset="2"/>
              <a:buNone/>
              <a:defRPr/>
            </a:pPr>
            <a:r>
              <a:rPr lang="en-GB" sz="2400" dirty="0" smtClean="0"/>
              <a:t>Write a program </a:t>
            </a:r>
            <a:r>
              <a:rPr lang="en-GB" sz="2400" dirty="0" smtClean="0">
                <a:solidFill>
                  <a:srgbClr val="0000FF"/>
                </a:solidFill>
              </a:rPr>
              <a:t>Week3_SpeedOfSound.c</a:t>
            </a:r>
            <a:r>
              <a:rPr lang="en-GB" sz="2400" dirty="0" smtClean="0"/>
              <a:t> that calculates the speed of sound (</a:t>
            </a:r>
            <a:r>
              <a:rPr lang="en-GB" sz="2400" i="1" dirty="0" smtClean="0">
                <a:solidFill>
                  <a:srgbClr val="0000FF"/>
                </a:solidFill>
              </a:rPr>
              <a:t>s</a:t>
            </a:r>
            <a:r>
              <a:rPr lang="en-GB" sz="2400" dirty="0" smtClean="0"/>
              <a:t>) in air of a given temperature </a:t>
            </a:r>
            <a:r>
              <a:rPr lang="en-GB" sz="2400" i="1" dirty="0" smtClean="0">
                <a:solidFill>
                  <a:srgbClr val="0000FF"/>
                </a:solidFill>
              </a:rPr>
              <a:t>T</a:t>
            </a:r>
            <a:r>
              <a:rPr lang="en-GB" sz="2400" dirty="0" smtClean="0"/>
              <a:t> (</a:t>
            </a:r>
            <a:r>
              <a:rPr lang="en-GB" sz="2400" baseline="30000" dirty="0" err="1" smtClean="0"/>
              <a:t>o</a:t>
            </a:r>
            <a:r>
              <a:rPr lang="en-GB" sz="2400" dirty="0" err="1" smtClean="0"/>
              <a:t>F</a:t>
            </a:r>
            <a:r>
              <a:rPr lang="en-GB" sz="2400" dirty="0" smtClean="0"/>
              <a:t>). Formula to compute the speed </a:t>
            </a:r>
            <a:r>
              <a:rPr lang="en-GB" sz="2400" i="1" dirty="0" smtClean="0">
                <a:solidFill>
                  <a:srgbClr val="0000FF"/>
                </a:solidFill>
              </a:rPr>
              <a:t>s</a:t>
            </a:r>
            <a:r>
              <a:rPr lang="en-GB" sz="2400" dirty="0" smtClean="0"/>
              <a:t> in feet/sec:</a:t>
            </a:r>
            <a:endParaRPr lang="en-GB" sz="2400" b="1" dirty="0" smtClean="0"/>
          </a:p>
          <a:p>
            <a:pPr marL="457200" indent="-457200" eaLnBrk="1" hangingPunct="1">
              <a:buSzPct val="120000"/>
              <a:buFont typeface="Wingdings" pitchFamily="2" charset="2"/>
              <a:buNone/>
              <a:defRPr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2053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 smtClean="0">
                <a:latin typeface="Arial" pitchFamily="34" charset="0"/>
                <a:cs typeface="Arial" pitchFamily="34" charset="0"/>
              </a:rPr>
              <a:t>CS1010 (AY2012/3 Semester 1)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391213" y="2604552"/>
          <a:ext cx="2301249" cy="830478"/>
        </p:xfrm>
        <a:graphic>
          <a:graphicData uri="http://schemas.openxmlformats.org/presentationml/2006/ole">
            <p:oleObj spid="_x0000_s92162" name="Equation" r:id="rId4" imgW="1231560" imgH="444240" progId="Equation.3">
              <p:embed/>
            </p:oleObj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3528810"/>
            <a:ext cx="7948613" cy="2871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indent="-363538">
              <a:spcBef>
                <a:spcPts val="600"/>
              </a:spcBef>
              <a:buClr>
                <a:schemeClr val="bg2"/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 smtClean="0">
                <a:latin typeface="+mn-lt"/>
                <a:cs typeface="+mn-cs"/>
              </a:rPr>
              <a:t>Values are of type </a:t>
            </a:r>
            <a:r>
              <a:rPr lang="en-GB" sz="2000" kern="0" dirty="0" smtClean="0">
                <a:solidFill>
                  <a:srgbClr val="0000FF"/>
                </a:solidFill>
                <a:latin typeface="+mn-lt"/>
                <a:cs typeface="+mn-cs"/>
              </a:rPr>
              <a:t>float</a:t>
            </a:r>
            <a:r>
              <a:rPr lang="en-GB" sz="2000" kern="0" dirty="0" smtClean="0">
                <a:latin typeface="+mn-lt"/>
                <a:cs typeface="+mn-cs"/>
              </a:rPr>
              <a:t>. </a:t>
            </a:r>
          </a:p>
          <a:p>
            <a:pPr marL="363538" indent="-363538">
              <a:spcBef>
                <a:spcPts val="600"/>
              </a:spcBef>
              <a:buClr>
                <a:schemeClr val="bg2"/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 smtClean="0">
                <a:latin typeface="+mn-lt"/>
                <a:cs typeface="+mn-cs"/>
              </a:rPr>
              <a:t>You should have a function </a:t>
            </a:r>
            <a:r>
              <a:rPr lang="en-GB" sz="2000" kern="0" dirty="0" err="1" smtClean="0">
                <a:solidFill>
                  <a:srgbClr val="0000FF"/>
                </a:solidFill>
                <a:latin typeface="+mn-lt"/>
                <a:cs typeface="+mn-cs"/>
              </a:rPr>
              <a:t>speed_of_sound</a:t>
            </a:r>
            <a:r>
              <a:rPr lang="en-GB" sz="2000" kern="0" dirty="0" smtClean="0">
                <a:solidFill>
                  <a:srgbClr val="0000FF"/>
                </a:solidFill>
                <a:latin typeface="+mn-lt"/>
                <a:cs typeface="+mn-cs"/>
              </a:rPr>
              <a:t>() </a:t>
            </a:r>
            <a:r>
              <a:rPr lang="en-GB" sz="2000" kern="0" dirty="0" smtClean="0">
                <a:latin typeface="+mn-lt"/>
                <a:cs typeface="+mn-cs"/>
              </a:rPr>
              <a:t>to compute and return the speed. Decide on its parameter(s).</a:t>
            </a:r>
          </a:p>
          <a:p>
            <a:pPr marL="363538" indent="-363538">
              <a:spcBef>
                <a:spcPts val="600"/>
              </a:spcBef>
              <a:buClr>
                <a:schemeClr val="bg2"/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 smtClean="0">
                <a:latin typeface="+mn-lt"/>
                <a:cs typeface="+mn-cs"/>
              </a:rPr>
              <a:t>Sample run (values printed in 2 decimal places):</a:t>
            </a:r>
          </a:p>
          <a:p>
            <a:pPr marL="363538" indent="-363538">
              <a:spcBef>
                <a:spcPts val="0"/>
              </a:spcBef>
              <a:buClr>
                <a:schemeClr val="bg2"/>
              </a:buClr>
              <a:buSzPct val="100000"/>
              <a:tabLst>
                <a:tab pos="682625" algn="l"/>
              </a:tabLst>
              <a:defRPr/>
            </a:pPr>
            <a:r>
              <a:rPr lang="en-GB" sz="2000" kern="0" dirty="0" smtClean="0">
                <a:latin typeface="+mn-lt"/>
                <a:cs typeface="+mn-cs"/>
              </a:rPr>
              <a:t>	</a:t>
            </a:r>
            <a:r>
              <a:rPr lang="en-GB" sz="2000" kern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1600" b="1" kern="0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Temperature in degree Fahrenheit: </a:t>
            </a:r>
            <a:r>
              <a:rPr lang="en-GB" sz="16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95.8</a:t>
            </a:r>
          </a:p>
          <a:p>
            <a:pPr marL="363538" indent="-363538">
              <a:spcBef>
                <a:spcPts val="0"/>
              </a:spcBef>
              <a:buClr>
                <a:schemeClr val="bg2"/>
              </a:buClr>
              <a:buSzPct val="100000"/>
              <a:tabLst>
                <a:tab pos="682625" algn="l"/>
              </a:tabLst>
              <a:defRPr/>
            </a:pPr>
            <a:r>
              <a:rPr lang="en-GB" sz="1600" b="1" kern="0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		Speed of sound in air of 95.80 degree = 1924.92 ft/sec</a:t>
            </a:r>
            <a:endParaRPr lang="en-GB" sz="1600" b="1" kern="0" dirty="0">
              <a:solidFill>
                <a:srgbClr val="800000"/>
              </a:solidFill>
              <a:latin typeface="+mn-lt"/>
              <a:cs typeface="+mn-cs"/>
            </a:endParaRPr>
          </a:p>
          <a:p>
            <a:pPr marL="363538" indent="-363538">
              <a:spcBef>
                <a:spcPts val="600"/>
              </a:spcBef>
              <a:buClr>
                <a:schemeClr val="bg2"/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>
                <a:solidFill>
                  <a:srgbClr val="0000FF"/>
                </a:solidFill>
                <a:latin typeface="+mn-lt"/>
                <a:cs typeface="+mn-cs"/>
              </a:rPr>
              <a:t>Bring your program to class next </a:t>
            </a:r>
            <a:r>
              <a:rPr lang="en-GB" sz="2000" kern="0" dirty="0" smtClean="0">
                <a:solidFill>
                  <a:srgbClr val="0000FF"/>
                </a:solidFill>
                <a:latin typeface="+mn-lt"/>
                <a:cs typeface="+mn-cs"/>
              </a:rPr>
              <a:t>week</a:t>
            </a:r>
          </a:p>
          <a:p>
            <a:pPr marL="363538" indent="-363538">
              <a:spcBef>
                <a:spcPts val="600"/>
              </a:spcBef>
              <a:buClr>
                <a:schemeClr val="bg2"/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 smtClean="0">
                <a:solidFill>
                  <a:srgbClr val="0000FF"/>
                </a:solidFill>
                <a:latin typeface="+mn-lt"/>
                <a:cs typeface="+mn-cs"/>
              </a:rPr>
              <a:t>This exercise is also mounted on </a:t>
            </a:r>
            <a:r>
              <a:rPr lang="en-GB" sz="2000" kern="0" dirty="0" err="1" smtClean="0">
                <a:solidFill>
                  <a:srgbClr val="0000FF"/>
                </a:solidFill>
                <a:latin typeface="+mn-lt"/>
                <a:cs typeface="+mn-cs"/>
              </a:rPr>
              <a:t>CodeCrunch</a:t>
            </a:r>
            <a:endParaRPr lang="en-GB" sz="2000" kern="0" dirty="0">
              <a:solidFill>
                <a:srgbClr val="0000FF"/>
              </a:solidFill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120000"/>
              <a:buFont typeface="Wingdings" pitchFamily="2" charset="2"/>
              <a:buNone/>
              <a:defRPr/>
            </a:pPr>
            <a:endParaRPr lang="en-GB" sz="2400" b="1" kern="0" dirty="0">
              <a:solidFill>
                <a:srgbClr val="0000FF"/>
              </a:solidFill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120000"/>
              <a:buFont typeface="Wingdings" pitchFamily="2" charset="2"/>
              <a:buNone/>
              <a:defRPr/>
            </a:pPr>
            <a:endParaRPr lang="en-GB" sz="2000" kern="0" dirty="0">
              <a:solidFill>
                <a:srgbClr val="0000FF"/>
              </a:solidFill>
              <a:latin typeface="+mn-lt"/>
              <a:cs typeface="+mn-cs"/>
            </a:endParaRPr>
          </a:p>
        </p:txBody>
      </p:sp>
      <p:sp>
        <p:nvSpPr>
          <p:cNvPr id="8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 dirty="0" smtClean="0"/>
              <a:t>Week4 - </a:t>
            </a:r>
            <a:fld id="{CE0EB590-4595-44A0-8803-B0BB8C155266}" type="slidenum">
              <a:rPr lang="en-US" sz="1000"/>
              <a:pPr algn="r"/>
              <a:t>5</a:t>
            </a:fld>
            <a:endParaRPr lang="en-US" sz="1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28638" y="515938"/>
            <a:ext cx="7734300" cy="754062"/>
          </a:xfrm>
        </p:spPr>
        <p:txBody>
          <a:bodyPr anchor="b"/>
          <a:lstStyle/>
          <a:p>
            <a:pPr eaLnBrk="1" hangingPunct="1"/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14. Demo #3: ZIP Code Reader (1/2)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562100"/>
            <a:ext cx="7848600" cy="4448175"/>
          </a:xfrm>
        </p:spPr>
        <p:txBody>
          <a:bodyPr/>
          <a:lstStyle/>
          <a:p>
            <a:pPr eaLnBrk="1" hangingPunct="1">
              <a:tabLst>
                <a:tab pos="2286000" algn="l"/>
              </a:tabLst>
            </a:pPr>
            <a:r>
              <a:rPr lang="en-US" sz="2400" dirty="0" smtClean="0"/>
              <a:t>Write a program that reads in a ZIP Code and uses the first digit to print the associated geographic area: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None/>
              <a:tabLst>
                <a:tab pos="2286000" algn="l"/>
              </a:tabLst>
            </a:pPr>
            <a:r>
              <a:rPr lang="en-US" sz="2200" dirty="0" smtClean="0"/>
              <a:t>if zip code	print this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  <a:tabLst>
                <a:tab pos="2286000" algn="l"/>
              </a:tabLst>
            </a:pPr>
            <a:r>
              <a:rPr lang="en-US" sz="2200" u="sng" dirty="0" smtClean="0"/>
              <a:t>begins with</a:t>
            </a:r>
            <a:r>
              <a:rPr lang="en-US" sz="2200" dirty="0" smtClean="0"/>
              <a:t>	</a:t>
            </a:r>
            <a:r>
              <a:rPr lang="en-US" sz="2200" u="sng" dirty="0" smtClean="0"/>
              <a:t>message</a:t>
            </a:r>
          </a:p>
          <a:p>
            <a:pPr lvl="1" eaLnBrk="1" hangingPunct="1">
              <a:buFont typeface="Wingdings" pitchFamily="2" charset="2"/>
              <a:buNone/>
              <a:tabLst>
                <a:tab pos="2286000" algn="l"/>
              </a:tabLst>
            </a:pPr>
            <a:r>
              <a:rPr lang="en-US" sz="1800" dirty="0" smtClean="0"/>
              <a:t>0, 2, 3	</a:t>
            </a:r>
            <a:r>
              <a:rPr lang="en-US" sz="1800" b="1" i="1" dirty="0" smtClean="0">
                <a:solidFill>
                  <a:srgbClr val="C00000"/>
                </a:solidFill>
                <a:latin typeface="Times New Roman" pitchFamily="18" charset="0"/>
              </a:rPr>
              <a:t>&lt;zip&gt;</a:t>
            </a:r>
            <a:r>
              <a:rPr lang="en-US" sz="1800" b="1" dirty="0" smtClean="0">
                <a:solidFill>
                  <a:srgbClr val="C0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</a:rPr>
              <a:t>is on the East Coast.</a:t>
            </a:r>
          </a:p>
          <a:p>
            <a:pPr lvl="1" eaLnBrk="1" hangingPunct="1">
              <a:buFont typeface="Wingdings" pitchFamily="2" charset="2"/>
              <a:buNone/>
              <a:tabLst>
                <a:tab pos="2286000" algn="l"/>
              </a:tabLst>
            </a:pPr>
            <a:r>
              <a:rPr lang="en-US" sz="1800" dirty="0" smtClean="0"/>
              <a:t>4 – 6	</a:t>
            </a:r>
            <a:r>
              <a:rPr lang="en-US" sz="1800" b="1" i="1" dirty="0" smtClean="0">
                <a:solidFill>
                  <a:srgbClr val="C00000"/>
                </a:solidFill>
                <a:latin typeface="Times New Roman" pitchFamily="18" charset="0"/>
              </a:rPr>
              <a:t>&lt;zip&gt;</a:t>
            </a:r>
            <a:r>
              <a:rPr lang="en-US" sz="1800" b="1" dirty="0" smtClean="0">
                <a:solidFill>
                  <a:srgbClr val="C0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</a:rPr>
              <a:t>is in the Central Plains area.</a:t>
            </a:r>
          </a:p>
          <a:p>
            <a:pPr lvl="1" eaLnBrk="1" hangingPunct="1">
              <a:buFont typeface="Wingdings" pitchFamily="2" charset="2"/>
              <a:buNone/>
              <a:tabLst>
                <a:tab pos="2286000" algn="l"/>
              </a:tabLst>
            </a:pPr>
            <a:r>
              <a:rPr lang="en-US" sz="1800" dirty="0" smtClean="0"/>
              <a:t>7		</a:t>
            </a:r>
            <a:r>
              <a:rPr lang="en-US" sz="1800" b="1" i="1" dirty="0" smtClean="0">
                <a:solidFill>
                  <a:srgbClr val="C00000"/>
                </a:solidFill>
                <a:latin typeface="Times New Roman" pitchFamily="18" charset="0"/>
              </a:rPr>
              <a:t>&lt;zip&gt;</a:t>
            </a:r>
            <a:r>
              <a:rPr lang="en-US" sz="1800" b="1" dirty="0" smtClean="0">
                <a:solidFill>
                  <a:srgbClr val="C0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</a:rPr>
              <a:t>is in the South.</a:t>
            </a:r>
          </a:p>
          <a:p>
            <a:pPr lvl="1" eaLnBrk="1" hangingPunct="1">
              <a:buFont typeface="Wingdings" pitchFamily="2" charset="2"/>
              <a:buNone/>
              <a:tabLst>
                <a:tab pos="2286000" algn="l"/>
              </a:tabLst>
            </a:pPr>
            <a:r>
              <a:rPr lang="en-US" sz="1800" dirty="0" smtClean="0"/>
              <a:t>8 – 9 	</a:t>
            </a:r>
            <a:r>
              <a:rPr lang="en-US" sz="1800" b="1" i="1" dirty="0" smtClean="0">
                <a:solidFill>
                  <a:srgbClr val="C00000"/>
                </a:solidFill>
                <a:latin typeface="Times New Roman" pitchFamily="18" charset="0"/>
              </a:rPr>
              <a:t>&lt;zip&gt;</a:t>
            </a:r>
            <a:r>
              <a:rPr lang="en-US" sz="1800" b="1" dirty="0" smtClean="0">
                <a:solidFill>
                  <a:srgbClr val="C0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</a:rPr>
              <a:t>is in the West.</a:t>
            </a:r>
          </a:p>
          <a:p>
            <a:pPr lvl="1" eaLnBrk="1" hangingPunct="1">
              <a:spcAft>
                <a:spcPct val="50000"/>
              </a:spcAft>
              <a:buFont typeface="Wingdings" pitchFamily="2" charset="2"/>
              <a:buNone/>
              <a:tabLst>
                <a:tab pos="2286000" algn="l"/>
              </a:tabLst>
            </a:pPr>
            <a:r>
              <a:rPr lang="en-US" sz="1800" dirty="0" smtClean="0"/>
              <a:t>other	</a:t>
            </a:r>
            <a:r>
              <a:rPr lang="en-US" sz="1800" b="1" i="1" dirty="0" smtClean="0">
                <a:solidFill>
                  <a:srgbClr val="C00000"/>
                </a:solidFill>
                <a:latin typeface="Times New Roman" pitchFamily="18" charset="0"/>
              </a:rPr>
              <a:t>&lt;zip&gt;</a:t>
            </a:r>
            <a:r>
              <a:rPr lang="en-US" sz="1800" b="1" dirty="0" smtClean="0">
                <a:solidFill>
                  <a:srgbClr val="C0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</a:rPr>
              <a:t>is an invalid ZIP Code.</a:t>
            </a:r>
          </a:p>
          <a:p>
            <a:pPr eaLnBrk="1" hangingPunct="1">
              <a:tabLst>
                <a:tab pos="2286000" algn="l"/>
              </a:tabLst>
            </a:pPr>
            <a:r>
              <a:rPr lang="en-US" sz="2400" dirty="0" smtClean="0"/>
              <a:t>Note: </a:t>
            </a:r>
            <a:r>
              <a:rPr lang="en-US" sz="2400" i="1" dirty="0" smtClean="0">
                <a:latin typeface="Times New Roman" pitchFamily="18" charset="0"/>
              </a:rPr>
              <a:t>&lt;zip&gt;</a:t>
            </a:r>
            <a:r>
              <a:rPr lang="en-US" sz="2400" dirty="0" smtClean="0"/>
              <a:t> represents the entered ZIP Code value.</a:t>
            </a:r>
          </a:p>
        </p:txBody>
      </p:sp>
      <p:sp>
        <p:nvSpPr>
          <p:cNvPr id="37893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B709204F-93C2-4F7A-8FCA-D82927ED8BFB}" type="slidenum">
              <a:rPr lang="en-US" sz="1000"/>
              <a:pPr algn="r"/>
              <a:t>50</a:t>
            </a:fld>
            <a:endParaRPr lang="en-US" sz="1000"/>
          </a:p>
        </p:txBody>
      </p:sp>
      <p:sp>
        <p:nvSpPr>
          <p:cNvPr id="37894" name="Footer Placeholder 7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 dirty="0"/>
              <a:t>Week4 - </a:t>
            </a:r>
            <a:fld id="{8340B691-DE32-4F86-A939-92B7C3C5A226}" type="slidenum">
              <a:rPr lang="en-US" sz="1000"/>
              <a:pPr algn="r"/>
              <a:t>51</a:t>
            </a:fld>
            <a:endParaRPr lang="en-US" sz="1000" dirty="0"/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512763" y="517525"/>
            <a:ext cx="7821612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</a:rPr>
              <a:t>14. </a:t>
            </a:r>
            <a:r>
              <a:rPr lang="en-US" sz="4000" dirty="0">
                <a:solidFill>
                  <a:srgbClr val="9933FF"/>
                </a:solidFill>
                <a:latin typeface="Garamond" pitchFamily="18" charset="0"/>
              </a:rPr>
              <a:t>Demo #3: ZIP Code Reader (2/2)</a:t>
            </a:r>
          </a:p>
        </p:txBody>
      </p:sp>
      <p:sp>
        <p:nvSpPr>
          <p:cNvPr id="38917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297723" y="1280866"/>
            <a:ext cx="6084569" cy="5216538"/>
            <a:chOff x="2101948" y="2769404"/>
            <a:chExt cx="6084569" cy="5216538"/>
          </a:xfrm>
        </p:grpSpPr>
        <p:sp>
          <p:nvSpPr>
            <p:cNvPr id="8" name="TextBox 7"/>
            <p:cNvSpPr txBox="1"/>
            <p:nvPr/>
          </p:nvSpPr>
          <p:spPr>
            <a:xfrm>
              <a:off x="2101948" y="2846073"/>
              <a:ext cx="5796182" cy="5139869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200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SG" sz="12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SG" sz="1200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SG" sz="12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2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 main(void) {    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2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2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zip;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endParaRPr lang="en-SG" sz="12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2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2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a 6-digit ZIP code: "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200" b="1" dirty="0" err="1" smtClean="0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2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2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SG" sz="12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, &amp;zip);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endParaRPr lang="en-SG" sz="12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2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switch 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(zip/</a:t>
              </a:r>
              <a:r>
                <a:rPr lang="en-SG" sz="12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100000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endParaRPr lang="en-SG" sz="8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sz="12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case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2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SG" sz="12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case </a:t>
              </a:r>
              <a:r>
                <a:rPr lang="en-SG" sz="12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SG" sz="12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case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2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: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sz="12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2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2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%06d </a:t>
              </a:r>
              <a:r>
                <a:rPr lang="en-SG" sz="12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is on the East Coast.</a:t>
              </a:r>
              <a:r>
                <a:rPr lang="en-SG" sz="12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2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, zip);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sz="12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break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sz="12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case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2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SG" sz="12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case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2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SG" sz="12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case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2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6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: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sz="12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2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2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2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is in the Central Plains.</a:t>
              </a:r>
              <a:r>
                <a:rPr lang="en-SG" sz="12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2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, zip);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sz="12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break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sz="12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case </a:t>
              </a:r>
              <a:r>
                <a:rPr lang="en-SG" sz="12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7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: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sz="12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2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2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</a:t>
              </a:r>
              <a:r>
                <a:rPr lang="en-SG" sz="12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is in the South.</a:t>
              </a:r>
              <a:r>
                <a:rPr lang="en-SG" sz="12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2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, zip);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sz="12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break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sz="12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case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2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8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SG" sz="12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case </a:t>
              </a:r>
              <a:r>
                <a:rPr lang="en-SG" sz="12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9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: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sz="12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2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2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2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is in the West.</a:t>
              </a:r>
              <a:r>
                <a:rPr lang="en-SG" sz="12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2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, zip);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sz="12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break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sz="12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default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: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nl-NL" sz="1200" b="1" dirty="0" smtClean="0">
                  <a:latin typeface="Courier New" pitchFamily="49" charset="0"/>
                  <a:cs typeface="Courier New" pitchFamily="49" charset="0"/>
                </a:rPr>
                <a:t>			printf(</a:t>
              </a:r>
              <a:r>
                <a:rPr lang="nl-NL" sz="12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nl-NL" sz="12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</a:t>
              </a:r>
              <a:r>
                <a:rPr lang="nl-NL" sz="12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is an invalid ZIP code.</a:t>
              </a:r>
              <a:r>
                <a:rPr lang="nl-NL" sz="12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nl-NL" sz="12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nl-NL" sz="1200" b="1" dirty="0" smtClean="0">
                  <a:latin typeface="Courier New" pitchFamily="49" charset="0"/>
                  <a:cs typeface="Courier New" pitchFamily="49" charset="0"/>
                </a:rPr>
                <a:t>, zip);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endParaRPr lang="en-SG" sz="8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	} </a:t>
              </a:r>
              <a:r>
                <a:rPr lang="en-SG" sz="12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end switch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endParaRPr lang="en-SG" sz="12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2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2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2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2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89086" y="2769404"/>
              <a:ext cx="2297431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Week4_ZipCode.c</a:t>
              </a:r>
              <a:endParaRPr lang="en-SG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1963" y="508000"/>
            <a:ext cx="8509000" cy="838200"/>
          </a:xfrm>
        </p:spPr>
        <p:txBody>
          <a:bodyPr/>
          <a:lstStyle/>
          <a:p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15. Exercise #3: NRIC Check Code (1/3)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58913"/>
            <a:ext cx="8001000" cy="4637087"/>
          </a:xfrm>
        </p:spPr>
        <p:txBody>
          <a:bodyPr/>
          <a:lstStyle/>
          <a:p>
            <a:pPr>
              <a:spcBef>
                <a:spcPct val="0"/>
              </a:spcBef>
              <a:buSzPct val="120000"/>
              <a:buFont typeface="Wingdings" pitchFamily="2" charset="2"/>
              <a:buChar char="§"/>
            </a:pPr>
            <a:r>
              <a:rPr lang="en-GB" sz="2800" dirty="0" smtClean="0"/>
              <a:t>Algorithm for NRIC check code</a:t>
            </a:r>
          </a:p>
          <a:p>
            <a:pPr lvl="1"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NRIC consists of 7 digits. </a:t>
            </a:r>
          </a:p>
          <a:p>
            <a:pPr lvl="2">
              <a:spcBef>
                <a:spcPct val="0"/>
              </a:spcBef>
              <a:buSzPct val="120000"/>
              <a:buFont typeface="Wingdings" pitchFamily="2" charset="2"/>
              <a:buChar char="§"/>
            </a:pPr>
            <a:r>
              <a:rPr lang="en-GB" sz="2000" dirty="0" err="1" smtClean="0"/>
              <a:t>Eg</a:t>
            </a:r>
            <a:r>
              <a:rPr lang="en-GB" sz="2000" dirty="0" smtClean="0"/>
              <a:t>: </a:t>
            </a:r>
            <a:r>
              <a:rPr lang="en-GB" sz="2000" dirty="0" smtClean="0">
                <a:solidFill>
                  <a:srgbClr val="0000FF"/>
                </a:solidFill>
              </a:rPr>
              <a:t>8730215</a:t>
            </a:r>
          </a:p>
          <a:p>
            <a:pPr lvl="1">
              <a:spcBef>
                <a:spcPts val="1200"/>
              </a:spcBef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Step 1: Multiply the digits with corresponding weights </a:t>
            </a:r>
            <a:r>
              <a:rPr lang="en-GB" sz="2400" dirty="0" smtClean="0">
                <a:solidFill>
                  <a:srgbClr val="006600"/>
                </a:solidFill>
              </a:rPr>
              <a:t>2</a:t>
            </a:r>
            <a:r>
              <a:rPr lang="en-GB" sz="2400" dirty="0" smtClean="0"/>
              <a:t>,</a:t>
            </a:r>
            <a:r>
              <a:rPr lang="en-GB" sz="2400" dirty="0" smtClean="0">
                <a:solidFill>
                  <a:srgbClr val="006600"/>
                </a:solidFill>
              </a:rPr>
              <a:t>7</a:t>
            </a:r>
            <a:r>
              <a:rPr lang="en-GB" sz="2400" dirty="0" smtClean="0"/>
              <a:t>,</a:t>
            </a:r>
            <a:r>
              <a:rPr lang="en-GB" sz="2400" dirty="0" smtClean="0">
                <a:solidFill>
                  <a:srgbClr val="006600"/>
                </a:solidFill>
              </a:rPr>
              <a:t>6</a:t>
            </a:r>
            <a:r>
              <a:rPr lang="en-GB" sz="2400" dirty="0" smtClean="0"/>
              <a:t>,</a:t>
            </a:r>
            <a:r>
              <a:rPr lang="en-GB" sz="2400" dirty="0" smtClean="0">
                <a:solidFill>
                  <a:srgbClr val="006600"/>
                </a:solidFill>
              </a:rPr>
              <a:t>5</a:t>
            </a:r>
            <a:r>
              <a:rPr lang="en-GB" sz="2400" dirty="0" smtClean="0"/>
              <a:t>,</a:t>
            </a:r>
            <a:r>
              <a:rPr lang="en-GB" sz="2400" dirty="0" smtClean="0">
                <a:solidFill>
                  <a:srgbClr val="006600"/>
                </a:solidFill>
              </a:rPr>
              <a:t>4</a:t>
            </a:r>
            <a:r>
              <a:rPr lang="en-GB" sz="2400" dirty="0" smtClean="0"/>
              <a:t>,</a:t>
            </a:r>
            <a:r>
              <a:rPr lang="en-GB" sz="2400" dirty="0" smtClean="0">
                <a:solidFill>
                  <a:srgbClr val="006600"/>
                </a:solidFill>
              </a:rPr>
              <a:t>3</a:t>
            </a:r>
            <a:r>
              <a:rPr lang="en-GB" sz="2400" dirty="0" smtClean="0"/>
              <a:t>,</a:t>
            </a:r>
            <a:r>
              <a:rPr lang="en-GB" sz="2400" dirty="0" smtClean="0">
                <a:solidFill>
                  <a:srgbClr val="006600"/>
                </a:solidFill>
              </a:rPr>
              <a:t>2</a:t>
            </a:r>
            <a:r>
              <a:rPr lang="en-GB" sz="2400" dirty="0" smtClean="0"/>
              <a:t> and add them up.</a:t>
            </a:r>
          </a:p>
          <a:p>
            <a:pPr lvl="2">
              <a:spcBef>
                <a:spcPct val="0"/>
              </a:spcBef>
              <a:buSzPct val="120000"/>
              <a:buFont typeface="Wingdings" pitchFamily="2" charset="2"/>
              <a:buChar char="§"/>
            </a:pPr>
            <a:r>
              <a:rPr lang="en-GB" sz="2000" dirty="0" err="1" smtClean="0"/>
              <a:t>Eg</a:t>
            </a:r>
            <a:r>
              <a:rPr lang="en-GB" sz="2000" dirty="0" smtClean="0"/>
              <a:t>: </a:t>
            </a:r>
            <a:r>
              <a:rPr lang="en-GB" sz="2000" dirty="0" smtClean="0">
                <a:solidFill>
                  <a:srgbClr val="0000FF"/>
                </a:solidFill>
              </a:rPr>
              <a:t>8</a:t>
            </a:r>
            <a:r>
              <a:rPr lang="en-GB" sz="2000" dirty="0" smtClean="0">
                <a:sym typeface="Symbol" pitchFamily="18" charset="2"/>
              </a:rPr>
              <a:t></a:t>
            </a:r>
            <a:r>
              <a:rPr lang="en-GB" sz="2000" dirty="0" smtClean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GB" sz="2000" dirty="0" smtClean="0">
                <a:sym typeface="Symbol" pitchFamily="18" charset="2"/>
              </a:rPr>
              <a:t> + </a:t>
            </a:r>
            <a:r>
              <a:rPr lang="en-GB" sz="2000" dirty="0" smtClean="0">
                <a:solidFill>
                  <a:srgbClr val="0000FF"/>
                </a:solidFill>
                <a:sym typeface="Symbol" pitchFamily="18" charset="2"/>
              </a:rPr>
              <a:t>7</a:t>
            </a:r>
            <a:r>
              <a:rPr lang="en-GB" sz="2000" dirty="0" smtClean="0">
                <a:sym typeface="Symbol" pitchFamily="18" charset="2"/>
              </a:rPr>
              <a:t></a:t>
            </a:r>
            <a:r>
              <a:rPr lang="en-GB" sz="2000" dirty="0" smtClean="0">
                <a:solidFill>
                  <a:srgbClr val="006600"/>
                </a:solidFill>
                <a:sym typeface="Symbol" pitchFamily="18" charset="2"/>
              </a:rPr>
              <a:t>7</a:t>
            </a:r>
            <a:r>
              <a:rPr lang="en-GB" sz="2000" dirty="0" smtClean="0">
                <a:sym typeface="Symbol" pitchFamily="18" charset="2"/>
              </a:rPr>
              <a:t> + </a:t>
            </a:r>
            <a:r>
              <a:rPr lang="en-GB" sz="2000" dirty="0" smtClean="0">
                <a:solidFill>
                  <a:srgbClr val="0000FF"/>
                </a:solidFill>
                <a:sym typeface="Symbol" pitchFamily="18" charset="2"/>
              </a:rPr>
              <a:t>3</a:t>
            </a:r>
            <a:r>
              <a:rPr lang="en-GB" sz="2000" dirty="0" smtClean="0">
                <a:sym typeface="Symbol" pitchFamily="18" charset="2"/>
              </a:rPr>
              <a:t></a:t>
            </a:r>
            <a:r>
              <a:rPr lang="en-GB" sz="2000" dirty="0" smtClean="0">
                <a:solidFill>
                  <a:srgbClr val="006600"/>
                </a:solidFill>
                <a:sym typeface="Symbol" pitchFamily="18" charset="2"/>
              </a:rPr>
              <a:t>6</a:t>
            </a:r>
            <a:r>
              <a:rPr lang="en-GB" sz="2000" dirty="0" smtClean="0">
                <a:sym typeface="Symbol" pitchFamily="18" charset="2"/>
              </a:rPr>
              <a:t> + </a:t>
            </a:r>
            <a:r>
              <a:rPr lang="en-GB" sz="2000" dirty="0" smtClean="0">
                <a:solidFill>
                  <a:srgbClr val="0000FF"/>
                </a:solidFill>
                <a:sym typeface="Symbol" pitchFamily="18" charset="2"/>
              </a:rPr>
              <a:t>0</a:t>
            </a:r>
            <a:r>
              <a:rPr lang="en-GB" sz="2000" dirty="0" smtClean="0">
                <a:sym typeface="Symbol" pitchFamily="18" charset="2"/>
              </a:rPr>
              <a:t></a:t>
            </a:r>
            <a:r>
              <a:rPr lang="en-GB" sz="2000" dirty="0" smtClean="0">
                <a:solidFill>
                  <a:srgbClr val="006600"/>
                </a:solidFill>
                <a:sym typeface="Symbol" pitchFamily="18" charset="2"/>
              </a:rPr>
              <a:t>5</a:t>
            </a:r>
            <a:r>
              <a:rPr lang="en-GB" sz="2000" dirty="0" smtClean="0">
                <a:sym typeface="Symbol" pitchFamily="18" charset="2"/>
              </a:rPr>
              <a:t> + </a:t>
            </a:r>
            <a:r>
              <a:rPr lang="en-GB" sz="2000" dirty="0" smtClean="0">
                <a:solidFill>
                  <a:srgbClr val="0000FF"/>
                </a:solidFill>
                <a:sym typeface="Symbol" pitchFamily="18" charset="2"/>
              </a:rPr>
              <a:t>2</a:t>
            </a:r>
            <a:r>
              <a:rPr lang="en-GB" sz="2000" dirty="0" smtClean="0">
                <a:sym typeface="Symbol" pitchFamily="18" charset="2"/>
              </a:rPr>
              <a:t></a:t>
            </a:r>
            <a:r>
              <a:rPr lang="en-GB" sz="2000" dirty="0" smtClean="0">
                <a:solidFill>
                  <a:srgbClr val="006600"/>
                </a:solidFill>
                <a:sym typeface="Symbol" pitchFamily="18" charset="2"/>
              </a:rPr>
              <a:t>4</a:t>
            </a:r>
            <a:r>
              <a:rPr lang="en-GB" sz="2000" dirty="0" smtClean="0">
                <a:sym typeface="Symbol" pitchFamily="18" charset="2"/>
              </a:rPr>
              <a:t> + </a:t>
            </a:r>
            <a:r>
              <a:rPr lang="en-GB" sz="2000" dirty="0" smtClean="0">
                <a:solidFill>
                  <a:srgbClr val="0000FF"/>
                </a:solidFill>
                <a:sym typeface="Symbol" pitchFamily="18" charset="2"/>
              </a:rPr>
              <a:t>1</a:t>
            </a:r>
            <a:r>
              <a:rPr lang="en-GB" sz="2000" dirty="0" smtClean="0">
                <a:sym typeface="Symbol" pitchFamily="18" charset="2"/>
              </a:rPr>
              <a:t></a:t>
            </a:r>
            <a:r>
              <a:rPr lang="en-GB" sz="2000" dirty="0" smtClean="0">
                <a:solidFill>
                  <a:srgbClr val="006600"/>
                </a:solidFill>
                <a:sym typeface="Symbol" pitchFamily="18" charset="2"/>
              </a:rPr>
              <a:t>3</a:t>
            </a:r>
            <a:r>
              <a:rPr lang="en-GB" sz="2000" dirty="0" smtClean="0">
                <a:sym typeface="Symbol" pitchFamily="18" charset="2"/>
              </a:rPr>
              <a:t> + </a:t>
            </a:r>
            <a:r>
              <a:rPr lang="en-GB" sz="2000" dirty="0" smtClean="0">
                <a:solidFill>
                  <a:srgbClr val="0000FF"/>
                </a:solidFill>
                <a:sym typeface="Symbol" pitchFamily="18" charset="2"/>
              </a:rPr>
              <a:t>5</a:t>
            </a:r>
            <a:r>
              <a:rPr lang="en-GB" sz="2000" dirty="0" smtClean="0">
                <a:sym typeface="Symbol" pitchFamily="18" charset="2"/>
              </a:rPr>
              <a:t></a:t>
            </a:r>
            <a:r>
              <a:rPr lang="en-GB" sz="2000" dirty="0" smtClean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GB" sz="2000" dirty="0" smtClean="0">
                <a:sym typeface="Symbol" pitchFamily="18" charset="2"/>
              </a:rPr>
              <a:t> = 16+49+18+0+8+3+10 = </a:t>
            </a:r>
            <a:r>
              <a:rPr lang="en-GB" sz="2000" dirty="0" smtClean="0">
                <a:solidFill>
                  <a:srgbClr val="993366"/>
                </a:solidFill>
                <a:sym typeface="Symbol" pitchFamily="18" charset="2"/>
              </a:rPr>
              <a:t>104</a:t>
            </a:r>
          </a:p>
          <a:p>
            <a:pPr lvl="1">
              <a:spcBef>
                <a:spcPts val="1200"/>
              </a:spcBef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Step 2: Divide step 1 result by 11 to obtain the remainder.</a:t>
            </a:r>
          </a:p>
          <a:p>
            <a:pPr lvl="2">
              <a:spcBef>
                <a:spcPct val="0"/>
              </a:spcBef>
              <a:buSzPct val="120000"/>
              <a:buFont typeface="Wingdings" pitchFamily="2" charset="2"/>
              <a:buChar char="§"/>
            </a:pPr>
            <a:r>
              <a:rPr lang="en-GB" sz="2000" dirty="0" err="1" smtClean="0"/>
              <a:t>Eg</a:t>
            </a:r>
            <a:r>
              <a:rPr lang="en-GB" sz="2000" dirty="0" smtClean="0"/>
              <a:t>: </a:t>
            </a:r>
            <a:r>
              <a:rPr lang="en-GB" sz="2000" dirty="0" smtClean="0">
                <a:solidFill>
                  <a:srgbClr val="993366"/>
                </a:solidFill>
              </a:rPr>
              <a:t>104</a:t>
            </a:r>
            <a:r>
              <a:rPr lang="en-GB" sz="2000" dirty="0" smtClean="0"/>
              <a:t> % 11 = 5</a:t>
            </a:r>
          </a:p>
        </p:txBody>
      </p:sp>
      <p:sp>
        <p:nvSpPr>
          <p:cNvPr id="39940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 dirty="0"/>
              <a:t>Week4 - </a:t>
            </a:r>
            <a:fld id="{8340B691-DE32-4F86-A939-92B7C3C5A226}" type="slidenum">
              <a:rPr lang="en-US" sz="1000"/>
              <a:pPr algn="r"/>
              <a:t>52</a:t>
            </a:fld>
            <a:endParaRPr lang="en-US" sz="1000" dirty="0"/>
          </a:p>
        </p:txBody>
      </p:sp>
      <p:sp>
        <p:nvSpPr>
          <p:cNvPr id="39941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3550" y="612775"/>
            <a:ext cx="8529638" cy="635000"/>
          </a:xfrm>
        </p:spPr>
        <p:txBody>
          <a:bodyPr/>
          <a:lstStyle/>
          <a:p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15. Exercise #3: NRIC Check Code (2/3)</a:t>
            </a:r>
            <a:endParaRPr lang="en-GB" sz="4000" dirty="0" smtClean="0"/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61950" y="1390651"/>
            <a:ext cx="8153400" cy="4358640"/>
          </a:xfrm>
        </p:spPr>
        <p:txBody>
          <a:bodyPr/>
          <a:lstStyle/>
          <a:p>
            <a:pPr>
              <a:spcBef>
                <a:spcPct val="0"/>
              </a:spcBef>
              <a:buSzPct val="120000"/>
              <a:buFont typeface="Wingdings" pitchFamily="2" charset="2"/>
              <a:buChar char="§"/>
            </a:pPr>
            <a:r>
              <a:rPr lang="en-GB" sz="2800" dirty="0" smtClean="0"/>
              <a:t>Algorithm for NRIC check code (cont…)</a:t>
            </a:r>
          </a:p>
          <a:p>
            <a:pPr lvl="1"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Step 3: Subtract step 2 result from 11 </a:t>
            </a:r>
          </a:p>
          <a:p>
            <a:pPr lvl="2">
              <a:spcBef>
                <a:spcPct val="0"/>
              </a:spcBef>
              <a:buSzPct val="120000"/>
              <a:buFont typeface="Wingdings" pitchFamily="2" charset="2"/>
              <a:buChar char="§"/>
            </a:pPr>
            <a:r>
              <a:rPr lang="en-GB" sz="2000" dirty="0" err="1" smtClean="0"/>
              <a:t>Eg</a:t>
            </a:r>
            <a:r>
              <a:rPr lang="en-GB" sz="2000" dirty="0" smtClean="0"/>
              <a:t>: 11 – 5 = 6</a:t>
            </a:r>
          </a:p>
          <a:p>
            <a:pPr lvl="1">
              <a:spcBef>
                <a:spcPts val="1200"/>
              </a:spcBef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Step 4: Match step 3 result in this table for the check code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  <a:p>
            <a:pPr lvl="2">
              <a:spcBef>
                <a:spcPct val="10000"/>
              </a:spcBef>
              <a:buSzPct val="120000"/>
              <a:buFont typeface="Wingdings" pitchFamily="2" charset="2"/>
              <a:buChar char="§"/>
            </a:pPr>
            <a:r>
              <a:rPr lang="en-GB" sz="2000" dirty="0" err="1" smtClean="0"/>
              <a:t>Eg</a:t>
            </a:r>
            <a:r>
              <a:rPr lang="en-GB" sz="2000" dirty="0" smtClean="0"/>
              <a:t>: The check code corresponding to 6 is ‘F’.</a:t>
            </a:r>
            <a:endParaRPr lang="en-GB" sz="2000" dirty="0" smtClean="0">
              <a:sym typeface="Symbol" pitchFamily="18" charset="2"/>
            </a:endParaRPr>
          </a:p>
          <a:p>
            <a:pPr lvl="1">
              <a:spcBef>
                <a:spcPts val="1200"/>
              </a:spcBef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Therefore, the check code for </a:t>
            </a:r>
            <a:r>
              <a:rPr lang="en-GB" sz="2400" dirty="0" smtClean="0">
                <a:solidFill>
                  <a:srgbClr val="0000FF"/>
                </a:solidFill>
              </a:rPr>
              <a:t>8730215</a:t>
            </a:r>
            <a:r>
              <a:rPr lang="en-GB" sz="2400" dirty="0" smtClean="0"/>
              <a:t> is ‘F’.</a:t>
            </a:r>
          </a:p>
          <a:p>
            <a:pPr>
              <a:spcBef>
                <a:spcPts val="1200"/>
              </a:spcBef>
              <a:buSzPct val="120000"/>
              <a:buFont typeface="Wingdings" pitchFamily="2" charset="2"/>
              <a:buChar char="§"/>
            </a:pPr>
            <a:r>
              <a:rPr lang="en-GB" sz="2800" dirty="0" smtClean="0"/>
              <a:t>Sample run:</a:t>
            </a:r>
          </a:p>
        </p:txBody>
      </p:sp>
      <p:graphicFrame>
        <p:nvGraphicFramePr>
          <p:cNvPr id="286762" name="Group 42"/>
          <p:cNvGraphicFramePr>
            <a:graphicFrameLocks noGrp="1"/>
          </p:cNvGraphicFramePr>
          <p:nvPr>
            <p:ph sz="half" idx="4294967295"/>
          </p:nvPr>
        </p:nvGraphicFramePr>
        <p:xfrm>
          <a:off x="2016125" y="3346450"/>
          <a:ext cx="5562600" cy="818515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8000"/>
                <a:gridCol w="504825"/>
                <a:gridCol w="504825"/>
                <a:gridCol w="508000"/>
                <a:gridCol w="504825"/>
                <a:gridCol w="504825"/>
                <a:gridCol w="508000"/>
                <a:gridCol w="504825"/>
                <a:gridCol w="504825"/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41002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6166C27C-6796-453A-98D6-6EB93F294942}" type="slidenum">
              <a:rPr lang="en-US" sz="1000"/>
              <a:pPr algn="r"/>
              <a:t>53</a:t>
            </a:fld>
            <a:endParaRPr lang="en-US" sz="1000"/>
          </a:p>
        </p:txBody>
      </p:sp>
      <p:sp>
        <p:nvSpPr>
          <p:cNvPr id="41003" name="Footer Placeholder 7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44474" y="5388669"/>
            <a:ext cx="5757074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Enter 7-digit NRIC number: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8730215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Check code is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3550" y="612775"/>
            <a:ext cx="8529638" cy="635000"/>
          </a:xfrm>
        </p:spPr>
        <p:txBody>
          <a:bodyPr/>
          <a:lstStyle/>
          <a:p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15. Exercise #3: NRIC Check Code (3/3)</a:t>
            </a:r>
            <a:endParaRPr lang="en-GB" sz="4000" dirty="0" smtClean="0"/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61950" y="1504950"/>
            <a:ext cx="8153400" cy="4943475"/>
          </a:xfrm>
        </p:spPr>
        <p:txBody>
          <a:bodyPr/>
          <a:lstStyle/>
          <a:p>
            <a:pPr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000" dirty="0" smtClean="0"/>
              <a:t>Write a program </a:t>
            </a:r>
            <a:r>
              <a:rPr lang="en-GB" sz="2000" dirty="0" smtClean="0">
                <a:solidFill>
                  <a:srgbClr val="0000FF"/>
                </a:solidFill>
              </a:rPr>
              <a:t>Week4_NRIC.c</a:t>
            </a:r>
            <a:r>
              <a:rPr lang="en-GB" sz="2000" dirty="0" smtClean="0"/>
              <a:t> to generate the check code given a 7-digit NRIC number.</a:t>
            </a:r>
          </a:p>
          <a:p>
            <a:pPr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000" dirty="0" smtClean="0"/>
              <a:t>Your program should include a function </a:t>
            </a:r>
            <a:r>
              <a:rPr lang="en-GB" sz="2000" dirty="0" smtClean="0">
                <a:solidFill>
                  <a:srgbClr val="0000FF"/>
                </a:solidFill>
              </a:rPr>
              <a:t>char </a:t>
            </a:r>
            <a:r>
              <a:rPr lang="en-GB" sz="2000" dirty="0" err="1" smtClean="0">
                <a:solidFill>
                  <a:srgbClr val="0000FF"/>
                </a:solidFill>
              </a:rPr>
              <a:t>generateCode</a:t>
            </a:r>
            <a:r>
              <a:rPr lang="en-GB" sz="2000" dirty="0" smtClean="0">
                <a:solidFill>
                  <a:srgbClr val="0000FF"/>
                </a:solidFill>
              </a:rPr>
              <a:t>(</a:t>
            </a:r>
            <a:r>
              <a:rPr lang="en-GB" sz="2000" dirty="0" err="1" smtClean="0">
                <a:solidFill>
                  <a:srgbClr val="0000FF"/>
                </a:solidFill>
              </a:rPr>
              <a:t>int</a:t>
            </a:r>
            <a:r>
              <a:rPr lang="en-GB" sz="2000" dirty="0" smtClean="0">
                <a:solidFill>
                  <a:srgbClr val="0000FF"/>
                </a:solidFill>
              </a:rPr>
              <a:t>)</a:t>
            </a:r>
            <a:r>
              <a:rPr lang="en-GB" sz="2000" dirty="0" smtClean="0"/>
              <a:t> that takes in a single integer (the NRIC number) and returns a character (which is the check code).</a:t>
            </a:r>
          </a:p>
          <a:p>
            <a:pPr lvl="1"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000" dirty="0" smtClean="0"/>
              <a:t>You need to use the </a:t>
            </a:r>
            <a:r>
              <a:rPr lang="en-GB" sz="2000" dirty="0" smtClean="0">
                <a:solidFill>
                  <a:srgbClr val="0000FF"/>
                </a:solidFill>
              </a:rPr>
              <a:t>char</a:t>
            </a:r>
            <a:r>
              <a:rPr lang="en-GB" sz="2000" dirty="0" smtClean="0"/>
              <a:t> type. (Explore this on your own.)</a:t>
            </a:r>
          </a:p>
          <a:p>
            <a:pPr lvl="1"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000" dirty="0" smtClean="0"/>
              <a:t>A character constant is enclosed in single quotes (</a:t>
            </a:r>
            <a:r>
              <a:rPr lang="en-GB" sz="2000" dirty="0" err="1" smtClean="0"/>
              <a:t>eg</a:t>
            </a:r>
            <a:r>
              <a:rPr lang="en-GB" sz="2000" dirty="0" smtClean="0"/>
              <a:t>: 'A', 'Z').</a:t>
            </a:r>
          </a:p>
          <a:p>
            <a:pPr lvl="1"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000" dirty="0" smtClean="0"/>
              <a:t>The format </a:t>
            </a:r>
            <a:r>
              <a:rPr lang="en-GB" sz="2000" dirty="0" err="1" smtClean="0"/>
              <a:t>specifier</a:t>
            </a:r>
            <a:r>
              <a:rPr lang="en-GB" sz="2000" dirty="0" smtClean="0"/>
              <a:t> for char type is %c (to be used in a </a:t>
            </a:r>
            <a:r>
              <a:rPr lang="en-GB" sz="2000" dirty="0" err="1" smtClean="0"/>
              <a:t>printf</a:t>
            </a:r>
            <a:r>
              <a:rPr lang="en-GB" sz="2000" dirty="0" smtClean="0"/>
              <a:t>() statement).</a:t>
            </a:r>
          </a:p>
          <a:p>
            <a:pPr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000" dirty="0" smtClean="0"/>
              <a:t>Do not use techniques that are not covered in class, such as array. Your program may be long now. You can write an improved version later.</a:t>
            </a:r>
          </a:p>
          <a:p>
            <a:pPr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000" dirty="0" smtClean="0"/>
              <a:t>This is your </a:t>
            </a:r>
            <a:r>
              <a:rPr lang="en-GB" sz="2000" dirty="0" smtClean="0">
                <a:solidFill>
                  <a:srgbClr val="C00000"/>
                </a:solidFill>
              </a:rPr>
              <a:t>take-home exercise</a:t>
            </a:r>
            <a:r>
              <a:rPr lang="en-GB" sz="2000" dirty="0" smtClean="0"/>
              <a:t>.</a:t>
            </a:r>
          </a:p>
          <a:p>
            <a:pPr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000" dirty="0" smtClean="0">
                <a:solidFill>
                  <a:srgbClr val="C00000"/>
                </a:solidFill>
              </a:rPr>
              <a:t>This exercise is mounted on </a:t>
            </a:r>
            <a:r>
              <a:rPr lang="en-GB" sz="2000" dirty="0" err="1" smtClean="0">
                <a:solidFill>
                  <a:srgbClr val="C00000"/>
                </a:solidFill>
              </a:rPr>
              <a:t>CodeCrunch</a:t>
            </a:r>
            <a:r>
              <a:rPr lang="en-GB" sz="2000" dirty="0" smtClean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41988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0C1AB414-CD86-4766-92CD-19941E79ED01}" type="slidenum">
              <a:rPr lang="en-US" sz="1000"/>
              <a:pPr algn="r"/>
              <a:t>54</a:t>
            </a:fld>
            <a:endParaRPr lang="en-US" sz="1000"/>
          </a:p>
        </p:txBody>
      </p:sp>
      <p:sp>
        <p:nvSpPr>
          <p:cNvPr id="41989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rgbClr val="9933FF"/>
                </a:solidFill>
                <a:latin typeface="Garamond" pitchFamily="18" charset="0"/>
              </a:rPr>
              <a:t>Summary for Today</a:t>
            </a:r>
          </a:p>
        </p:txBody>
      </p:sp>
      <p:sp>
        <p:nvSpPr>
          <p:cNvPr id="43011" name="Rectangle 7"/>
          <p:cNvSpPr>
            <a:spLocks noChangeArrowheads="1"/>
          </p:cNvSpPr>
          <p:nvPr/>
        </p:nvSpPr>
        <p:spPr bwMode="auto">
          <a:xfrm>
            <a:off x="4038600" y="1981200"/>
            <a:ext cx="4495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4000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SG" sz="2800" b="1" baseline="30000">
              <a:solidFill>
                <a:srgbClr val="800000"/>
              </a:solidFill>
            </a:endParaRPr>
          </a:p>
        </p:txBody>
      </p:sp>
      <p:sp>
        <p:nvSpPr>
          <p:cNvPr id="386056" name="Rectangle 8"/>
          <p:cNvSpPr>
            <a:spLocks noChangeArrowheads="1"/>
          </p:cNvSpPr>
          <p:nvPr/>
        </p:nvSpPr>
        <p:spPr bwMode="auto">
          <a:xfrm>
            <a:off x="762000" y="1447800"/>
            <a:ext cx="8001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Today’s most important lessons</a:t>
            </a:r>
          </a:p>
          <a:p>
            <a:pPr marL="800100" lvl="1" indent="-34290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400" i="1" dirty="0">
                <a:solidFill>
                  <a:srgbClr val="0000FF"/>
                </a:solidFill>
              </a:rPr>
              <a:t>if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and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i="1" dirty="0">
                <a:solidFill>
                  <a:srgbClr val="0000FF"/>
                </a:solidFill>
              </a:rPr>
              <a:t>if-else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statements </a:t>
            </a:r>
          </a:p>
          <a:p>
            <a:pPr marL="800100" lvl="1" indent="-34290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400" i="1" dirty="0">
                <a:solidFill>
                  <a:srgbClr val="0000FF"/>
                </a:solidFill>
              </a:rPr>
              <a:t>switch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statement </a:t>
            </a:r>
          </a:p>
          <a:p>
            <a:pPr marL="800100" lvl="1" indent="-34290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400" dirty="0">
              <a:solidFill>
                <a:srgbClr val="0000FF"/>
              </a:solidFill>
            </a:endParaRPr>
          </a:p>
          <a:p>
            <a:pPr marL="800100" lvl="1" indent="-34290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75000"/>
            </a:pPr>
            <a:endParaRPr lang="en-US" dirty="0"/>
          </a:p>
        </p:txBody>
      </p:sp>
      <p:sp>
        <p:nvSpPr>
          <p:cNvPr id="43013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77025FFD-B37D-43B9-8B6F-B44FD89154E4}" type="slidenum">
              <a:rPr lang="en-US" sz="1000"/>
              <a:pPr algn="r"/>
              <a:t>55</a:t>
            </a:fld>
            <a:endParaRPr lang="en-US" sz="1000"/>
          </a:p>
        </p:txBody>
      </p:sp>
      <p:sp>
        <p:nvSpPr>
          <p:cNvPr id="43014" name="Footer Placeholder 7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Announcements/Things-to-do</a:t>
            </a:r>
          </a:p>
        </p:txBody>
      </p:sp>
      <p:sp>
        <p:nvSpPr>
          <p:cNvPr id="44035" name="Rectangle 7"/>
          <p:cNvSpPr>
            <a:spLocks noChangeArrowheads="1"/>
          </p:cNvSpPr>
          <p:nvPr/>
        </p:nvSpPr>
        <p:spPr bwMode="auto">
          <a:xfrm>
            <a:off x="4038600" y="1981200"/>
            <a:ext cx="4495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4000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SG" sz="2800" b="1" baseline="30000">
              <a:solidFill>
                <a:srgbClr val="800000"/>
              </a:solidFill>
            </a:endParaRPr>
          </a:p>
        </p:txBody>
      </p:sp>
      <p:sp>
        <p:nvSpPr>
          <p:cNvPr id="386056" name="Rectangle 8"/>
          <p:cNvSpPr>
            <a:spLocks noChangeArrowheads="1"/>
          </p:cNvSpPr>
          <p:nvPr/>
        </p:nvSpPr>
        <p:spPr bwMode="auto">
          <a:xfrm>
            <a:off x="762000" y="1329070"/>
            <a:ext cx="6691423" cy="5114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Revise </a:t>
            </a:r>
            <a:r>
              <a:rPr lang="en-GB" sz="2000" dirty="0" smtClean="0">
                <a:solidFill>
                  <a:srgbClr val="0000FF"/>
                </a:solidFill>
              </a:rPr>
              <a:t>Chapter 4 Lessons 4.1 – 4.6, Beginning Decision Making</a:t>
            </a:r>
          </a:p>
          <a:p>
            <a:pPr marL="342900" indent="-342900">
              <a:spcBef>
                <a:spcPts val="12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GB" sz="2000" dirty="0" smtClean="0"/>
              <a:t>Read</a:t>
            </a:r>
            <a:r>
              <a:rPr lang="en-GB" sz="2000" dirty="0" smtClean="0">
                <a:solidFill>
                  <a:srgbClr val="0000FF"/>
                </a:solidFill>
              </a:rPr>
              <a:t> Application Programs 4.1 (pg 176 – 179) and 4.7 (pg 191 – 193)</a:t>
            </a:r>
            <a:endParaRPr lang="en-US" sz="2000" dirty="0">
              <a:solidFill>
                <a:srgbClr val="0000FF"/>
              </a:solidFill>
            </a:endParaRPr>
          </a:p>
          <a:p>
            <a:pPr marL="342900" indent="-342900">
              <a:spcBef>
                <a:spcPts val="12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A few </a:t>
            </a:r>
            <a:r>
              <a:rPr lang="en-US" sz="2000" dirty="0" smtClean="0">
                <a:solidFill>
                  <a:srgbClr val="0000FF"/>
                </a:solidFill>
              </a:rPr>
              <a:t>practical exercises </a:t>
            </a:r>
            <a:r>
              <a:rPr lang="en-US" sz="2000" dirty="0" smtClean="0"/>
              <a:t>(besides Exercises #2 and #3, and simpler than these two) on Selection statements will be mounted on </a:t>
            </a:r>
            <a:r>
              <a:rPr lang="en-US" sz="2000" dirty="0" err="1" smtClean="0"/>
              <a:t>CodeCrunch</a:t>
            </a:r>
            <a:r>
              <a:rPr lang="en-US" sz="2000" dirty="0" smtClean="0"/>
              <a:t> in the next few days</a:t>
            </a:r>
          </a:p>
          <a:p>
            <a:pPr marL="342900" indent="-342900">
              <a:spcBef>
                <a:spcPts val="12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>
                <a:solidFill>
                  <a:srgbClr val="0000FF"/>
                </a:solidFill>
              </a:rPr>
              <a:t>Lab #2 has been released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kern="0" dirty="0" smtClean="0"/>
              <a:t>Deadline: 15</a:t>
            </a:r>
            <a:r>
              <a:rPr lang="en-US" sz="2000" kern="0" baseline="30000" dirty="0" smtClean="0"/>
              <a:t>th</a:t>
            </a:r>
            <a:r>
              <a:rPr lang="en-US" sz="2000" kern="0" dirty="0" smtClean="0"/>
              <a:t> September 2012, Saturday, 12noon</a:t>
            </a:r>
            <a:endParaRPr lang="en-US" sz="2000" dirty="0" smtClean="0"/>
          </a:p>
          <a:p>
            <a:pPr marL="342900" indent="-342900">
              <a:spcBef>
                <a:spcPts val="12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To </a:t>
            </a:r>
            <a:r>
              <a:rPr lang="en-US" sz="2000" dirty="0"/>
              <a:t>prepare for next week: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dirty="0"/>
              <a:t>Read </a:t>
            </a:r>
            <a:r>
              <a:rPr lang="en-US" dirty="0">
                <a:solidFill>
                  <a:srgbClr val="0000FF"/>
                </a:solidFill>
              </a:rPr>
              <a:t>Chapter 4 (lessons 4.7 – 4.11) </a:t>
            </a:r>
            <a:r>
              <a:rPr lang="en-US" dirty="0"/>
              <a:t>before you come for lecture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dirty="0" smtClean="0"/>
              <a:t>Bring along </a:t>
            </a:r>
            <a:r>
              <a:rPr lang="en-US" dirty="0"/>
              <a:t>your </a:t>
            </a:r>
            <a:r>
              <a:rPr lang="en-US" dirty="0">
                <a:solidFill>
                  <a:srgbClr val="0000FF"/>
                </a:solidFill>
              </a:rPr>
              <a:t>Week4_NRIC.c</a:t>
            </a:r>
            <a:r>
              <a:rPr lang="en-US" dirty="0"/>
              <a:t> </a:t>
            </a:r>
            <a:r>
              <a:rPr lang="en-US" dirty="0" smtClean="0"/>
              <a:t>program</a:t>
            </a:r>
            <a:endParaRPr lang="en-US" dirty="0"/>
          </a:p>
        </p:txBody>
      </p:sp>
      <p:pic>
        <p:nvPicPr>
          <p:cNvPr id="44037" name="Picture 6" descr="youngboyreadin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0125" y="4579938"/>
            <a:ext cx="1519238" cy="175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8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01794661-9A15-48D6-B7FA-D8B051850432}" type="slidenum">
              <a:rPr lang="en-US" sz="1000"/>
              <a:pPr algn="r"/>
              <a:t>56</a:t>
            </a:fld>
            <a:endParaRPr lang="en-US" sz="1000"/>
          </a:p>
        </p:txBody>
      </p:sp>
      <p:sp>
        <p:nvSpPr>
          <p:cNvPr id="44039" name="Footer Placeholder 8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smtClean="0">
                <a:solidFill>
                  <a:srgbClr val="9933FF"/>
                </a:solidFill>
                <a:latin typeface="Garamond" pitchFamily="18" charset="0"/>
              </a:rPr>
              <a:t>End of File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</a:rPr>
              <a:t>1. Week 3 Exercise #3: Speed of Sound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343026"/>
            <a:ext cx="7948612" cy="558346"/>
          </a:xfrm>
        </p:spPr>
        <p:txBody>
          <a:bodyPr/>
          <a:lstStyle/>
          <a:p>
            <a:pPr marL="0" indent="0" eaLnBrk="1" hangingPunct="1">
              <a:buSzPct val="120000"/>
              <a:buFont typeface="Wingdings" pitchFamily="2" charset="2"/>
              <a:buNone/>
              <a:defRPr/>
            </a:pPr>
            <a:r>
              <a:rPr lang="en-GB" sz="2400" b="1" dirty="0" smtClean="0"/>
              <a:t>My Thinking process:</a:t>
            </a:r>
          </a:p>
          <a:p>
            <a:pPr marL="457200" indent="-457200" eaLnBrk="1" hangingPunct="1">
              <a:buSzPct val="120000"/>
              <a:buFont typeface="Wingdings" pitchFamily="2" charset="2"/>
              <a:buNone/>
              <a:defRPr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2053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 smtClean="0">
                <a:latin typeface="Arial" pitchFamily="34" charset="0"/>
                <a:cs typeface="Arial" pitchFamily="34" charset="0"/>
              </a:rPr>
              <a:t>CS1010 (AY2012/3 Semester 1)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352126" y="2473923"/>
          <a:ext cx="2301249" cy="830478"/>
        </p:xfrm>
        <a:graphic>
          <a:graphicData uri="http://schemas.openxmlformats.org/presentationml/2006/ole">
            <p:oleObj spid="_x0000_s114690" name="Equation" r:id="rId4" imgW="1231560" imgH="444240" progId="Equation.3">
              <p:embed/>
            </p:oleObj>
          </a:graphicData>
        </a:graphic>
      </p:graphicFrame>
      <p:sp>
        <p:nvSpPr>
          <p:cNvPr id="8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 dirty="0" smtClean="0"/>
              <a:t>Week4 - </a:t>
            </a:r>
            <a:fld id="{CE0EB590-4595-44A0-8803-B0BB8C155266}" type="slidenum">
              <a:rPr lang="en-US" sz="1000"/>
              <a:pPr algn="r"/>
              <a:t>6</a:t>
            </a:fld>
            <a:endParaRPr lang="en-US" sz="10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71488" y="2025198"/>
            <a:ext cx="7948612" cy="14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kumimoji="0" lang="en-GB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need a function to compute the speed of sound</a:t>
            </a:r>
          </a:p>
          <a:p>
            <a:pPr marL="914400" lvl="1" indent="-457200">
              <a:spcBef>
                <a:spcPct val="20000"/>
              </a:spcBef>
              <a:buClr>
                <a:schemeClr val="bg2"/>
              </a:buClr>
              <a:buSzPct val="120000"/>
              <a:buFont typeface="Wingdings" pitchFamily="2" charset="2"/>
              <a:buChar char="Ø"/>
              <a:defRPr/>
            </a:pPr>
            <a:r>
              <a:rPr lang="en-GB" sz="2400" kern="0" dirty="0" smtClean="0">
                <a:latin typeface="+mn-lt"/>
                <a:cs typeface="+mn-cs"/>
              </a:rPr>
              <a:t>What is the function’s prototype?</a:t>
            </a:r>
          </a:p>
          <a:p>
            <a:pPr marL="914400" lvl="1" indent="-457200">
              <a:spcBef>
                <a:spcPct val="20000"/>
              </a:spcBef>
              <a:buClr>
                <a:schemeClr val="bg2"/>
              </a:buClr>
              <a:buSzPct val="120000"/>
              <a:defRPr/>
            </a:pPr>
            <a:r>
              <a:rPr kumimoji="0" lang="en-GB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GB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float</a:t>
            </a:r>
            <a:r>
              <a:rPr kumimoji="0" lang="en-GB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speed_of_sound</a:t>
            </a:r>
            <a:r>
              <a:rPr kumimoji="0" lang="en-GB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GB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float</a:t>
            </a:r>
            <a:r>
              <a:rPr kumimoji="0" lang="en-GB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29545" y="3592741"/>
            <a:ext cx="7948612" cy="14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GB" sz="2400" kern="0" dirty="0" smtClean="0">
                <a:latin typeface="+mn-lt"/>
                <a:cs typeface="+mn-cs"/>
              </a:rPr>
              <a:t>What must I do before calling this function?</a:t>
            </a:r>
            <a:endParaRPr kumimoji="0" lang="en-GB" sz="24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lvl="1" indent="-457200">
              <a:spcBef>
                <a:spcPct val="20000"/>
              </a:spcBef>
              <a:buClr>
                <a:schemeClr val="bg2"/>
              </a:buClr>
              <a:buSzPct val="120000"/>
              <a:buFont typeface="Wingdings" pitchFamily="2" charset="2"/>
              <a:buChar char="Ø"/>
              <a:defRPr/>
            </a:pPr>
            <a:r>
              <a:rPr lang="en-GB" sz="2400" kern="0" dirty="0" smtClean="0">
                <a:latin typeface="+mn-lt"/>
                <a:cs typeface="+mn-cs"/>
              </a:rPr>
              <a:t>Need to prepare its argument</a:t>
            </a:r>
          </a:p>
          <a:p>
            <a:pPr marL="914400" lvl="1" indent="-457200">
              <a:spcBef>
                <a:spcPct val="20000"/>
              </a:spcBef>
              <a:buClr>
                <a:schemeClr val="bg2"/>
              </a:buClr>
              <a:buSzPct val="120000"/>
              <a:defRPr/>
            </a:pPr>
            <a:r>
              <a:rPr kumimoji="0" lang="en-GB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A float variable whose value</a:t>
            </a:r>
            <a:r>
              <a:rPr kumimoji="0" lang="en-GB" sz="24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</a:t>
            </a:r>
            <a:r>
              <a:rPr lang="en-GB" sz="2400" kern="0" dirty="0" smtClean="0">
                <a:latin typeface="+mn-lt"/>
                <a:cs typeface="+mn-cs"/>
              </a:rPr>
              <a:t>inputted from user</a:t>
            </a:r>
          </a:p>
          <a:p>
            <a:pPr marL="914400" lvl="1" indent="-457200">
              <a:spcBef>
                <a:spcPct val="20000"/>
              </a:spcBef>
              <a:buClr>
                <a:schemeClr val="bg2"/>
              </a:buClr>
              <a:buSzPct val="120000"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73088" y="5087713"/>
            <a:ext cx="7948612" cy="14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GB" sz="2400" kern="0" dirty="0" smtClean="0">
                <a:latin typeface="+mn-lt"/>
                <a:cs typeface="+mn-cs"/>
              </a:rPr>
              <a:t>What must I do after calling this function?</a:t>
            </a:r>
            <a:endParaRPr kumimoji="0" lang="en-GB" sz="24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lvl="1" indent="-457200">
              <a:spcBef>
                <a:spcPct val="20000"/>
              </a:spcBef>
              <a:buClr>
                <a:schemeClr val="bg2"/>
              </a:buClr>
              <a:buSzPct val="120000"/>
              <a:buFont typeface="Wingdings" pitchFamily="2" charset="2"/>
              <a:buChar char="Ø"/>
              <a:defRPr/>
            </a:pPr>
            <a:r>
              <a:rPr lang="en-GB" sz="2400" kern="0" dirty="0" smtClean="0">
                <a:latin typeface="+mn-lt"/>
                <a:cs typeface="+mn-cs"/>
              </a:rPr>
              <a:t>Print out the speed as computed by the function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</a:rPr>
              <a:t>1. Week 3 Exercise #3: Speed of Sound</a:t>
            </a:r>
          </a:p>
        </p:txBody>
      </p:sp>
      <p:sp>
        <p:nvSpPr>
          <p:cNvPr id="2053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 smtClean="0">
                <a:latin typeface="Arial" pitchFamily="34" charset="0"/>
                <a:cs typeface="Arial" pitchFamily="34" charset="0"/>
              </a:rPr>
              <a:t>CS1010 (AY2012/3 Semester 1)</a:t>
            </a:r>
          </a:p>
        </p:txBody>
      </p:sp>
      <p:sp>
        <p:nvSpPr>
          <p:cNvPr id="8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 dirty="0" smtClean="0"/>
              <a:t>Week4 - </a:t>
            </a:r>
            <a:fld id="{CE0EB590-4595-44A0-8803-B0BB8C155266}" type="slidenum">
              <a:rPr lang="en-US" sz="1000"/>
              <a:pPr algn="r"/>
              <a:t>7</a:t>
            </a:fld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1045029" y="1146628"/>
            <a:ext cx="6016391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#include &lt;</a:t>
            </a:r>
            <a:r>
              <a:rPr lang="en-US" sz="1600" dirty="0" err="1" smtClean="0"/>
              <a:t>stdio.h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#include &lt;</a:t>
            </a:r>
            <a:r>
              <a:rPr lang="en-US" sz="1600" dirty="0" err="1" smtClean="0"/>
              <a:t>math.h</a:t>
            </a:r>
            <a:r>
              <a:rPr lang="en-US" sz="1600" dirty="0" smtClean="0"/>
              <a:t>&gt;</a:t>
            </a:r>
          </a:p>
          <a:p>
            <a:endParaRPr lang="en-US" sz="1600" dirty="0" smtClean="0"/>
          </a:p>
          <a:p>
            <a:r>
              <a:rPr lang="en-US" sz="1600" dirty="0" smtClean="0">
                <a:solidFill>
                  <a:srgbClr val="0000FF"/>
                </a:solidFill>
              </a:rPr>
              <a:t>float</a:t>
            </a:r>
            <a:r>
              <a:rPr lang="en-US" sz="1600" dirty="0" smtClean="0"/>
              <a:t> </a:t>
            </a:r>
            <a:r>
              <a:rPr lang="en-US" sz="1600" dirty="0" err="1" smtClean="0"/>
              <a:t>speed_of_sound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00FF"/>
                </a:solidFill>
              </a:rPr>
              <a:t>float</a:t>
            </a:r>
            <a:r>
              <a:rPr lang="en-US" sz="1600" dirty="0" smtClean="0"/>
              <a:t>);</a:t>
            </a:r>
          </a:p>
          <a:p>
            <a:endParaRPr lang="en-US" sz="1600" dirty="0" smtClean="0"/>
          </a:p>
          <a:p>
            <a:r>
              <a:rPr lang="en-US" sz="1600" dirty="0" err="1" smtClean="0">
                <a:solidFill>
                  <a:srgbClr val="0000FF"/>
                </a:solidFill>
              </a:rPr>
              <a:t>int</a:t>
            </a:r>
            <a:r>
              <a:rPr lang="en-US" sz="1600" dirty="0" smtClean="0"/>
              <a:t> main(</a:t>
            </a:r>
            <a:r>
              <a:rPr lang="en-US" sz="1600" dirty="0" smtClean="0">
                <a:solidFill>
                  <a:srgbClr val="0000FF"/>
                </a:solidFill>
              </a:rPr>
              <a:t>void</a:t>
            </a:r>
            <a:r>
              <a:rPr lang="en-US" sz="1600" dirty="0" smtClean="0"/>
              <a:t>) {</a:t>
            </a:r>
          </a:p>
          <a:p>
            <a:r>
              <a:rPr lang="en-US" sz="1600" dirty="0" smtClean="0"/>
              <a:t>    </a:t>
            </a:r>
            <a:r>
              <a:rPr lang="en-US" sz="1600" dirty="0" smtClean="0">
                <a:solidFill>
                  <a:srgbClr val="0000FF"/>
                </a:solidFill>
              </a:rPr>
              <a:t>float</a:t>
            </a:r>
            <a:r>
              <a:rPr lang="en-US" sz="1600" dirty="0" smtClean="0"/>
              <a:t> degree;  </a:t>
            </a:r>
          </a:p>
          <a:p>
            <a:endParaRPr lang="en-US" sz="1600" dirty="0" smtClean="0"/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printf</a:t>
            </a:r>
            <a:r>
              <a:rPr lang="en-US" sz="1600" dirty="0" smtClean="0"/>
              <a:t>("Temperature in degree Fahrenheit: ");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scanf</a:t>
            </a:r>
            <a:r>
              <a:rPr lang="en-US" sz="1600" dirty="0" smtClean="0"/>
              <a:t>("%f", &amp;degree);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printf</a:t>
            </a:r>
            <a:r>
              <a:rPr lang="en-US" sz="1600" dirty="0" smtClean="0"/>
              <a:t>("Speed of sound in air of %.2f degree = %.2f ft/sec\n", </a:t>
            </a:r>
          </a:p>
          <a:p>
            <a:r>
              <a:rPr lang="en-US" sz="1600" dirty="0" smtClean="0"/>
              <a:t>           degree, </a:t>
            </a:r>
            <a:r>
              <a:rPr lang="en-US" sz="1600" dirty="0" err="1" smtClean="0"/>
              <a:t>speed_of_sound</a:t>
            </a:r>
            <a:r>
              <a:rPr lang="en-US" sz="1600" dirty="0" smtClean="0"/>
              <a:t>(degree));</a:t>
            </a:r>
          </a:p>
          <a:p>
            <a:r>
              <a:rPr lang="en-US" sz="1600" dirty="0" smtClean="0"/>
              <a:t>    return 0;</a:t>
            </a:r>
          </a:p>
          <a:p>
            <a:r>
              <a:rPr lang="en-US" sz="1600" dirty="0" smtClean="0"/>
              <a:t>}</a:t>
            </a:r>
          </a:p>
          <a:p>
            <a:endParaRPr lang="en-US" sz="1600" dirty="0" smtClean="0"/>
          </a:p>
          <a:p>
            <a:r>
              <a:rPr lang="en-US" sz="1600" dirty="0" smtClean="0"/>
              <a:t>// Returns the speed of sound given a temperature in Fahrenheit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float</a:t>
            </a:r>
            <a:r>
              <a:rPr lang="en-US" sz="1600" dirty="0" smtClean="0"/>
              <a:t> </a:t>
            </a:r>
            <a:r>
              <a:rPr lang="en-US" sz="1600" dirty="0" err="1" smtClean="0"/>
              <a:t>speed_of_sound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00FF"/>
                </a:solidFill>
              </a:rPr>
              <a:t>float</a:t>
            </a:r>
            <a:r>
              <a:rPr lang="en-US" sz="1600" dirty="0" smtClean="0"/>
              <a:t> degree) {</a:t>
            </a:r>
          </a:p>
          <a:p>
            <a:r>
              <a:rPr lang="en-US" sz="1600" dirty="0" smtClean="0"/>
              <a:t>    return ( 1086 * </a:t>
            </a:r>
            <a:r>
              <a:rPr lang="en-US" sz="1600" dirty="0" err="1" smtClean="0"/>
              <a:t>sqrt</a:t>
            </a:r>
            <a:r>
              <a:rPr lang="en-US" sz="1600" dirty="0" smtClean="0"/>
              <a:t>( (5 * degree + 297 ) / 247 ) );</a:t>
            </a:r>
          </a:p>
          <a:p>
            <a:r>
              <a:rPr lang="en-US" sz="1600" dirty="0" smtClean="0"/>
              <a:t>}</a:t>
            </a:r>
          </a:p>
          <a:p>
            <a:endParaRPr lang="en-US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</a:rPr>
              <a:t>1. Week 3 Exercise #3: Speed of Sound</a:t>
            </a:r>
          </a:p>
        </p:txBody>
      </p:sp>
      <p:sp>
        <p:nvSpPr>
          <p:cNvPr id="2053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 smtClean="0">
                <a:latin typeface="Arial" pitchFamily="34" charset="0"/>
                <a:cs typeface="Arial" pitchFamily="34" charset="0"/>
              </a:rPr>
              <a:t>CS1010 (AY2012/3 Semester 1)</a:t>
            </a:r>
          </a:p>
        </p:txBody>
      </p:sp>
      <p:sp>
        <p:nvSpPr>
          <p:cNvPr id="8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 dirty="0" smtClean="0"/>
              <a:t>Week4 - </a:t>
            </a:r>
            <a:fld id="{CE0EB590-4595-44A0-8803-B0BB8C155266}" type="slidenum">
              <a:rPr lang="en-US" sz="1000"/>
              <a:pPr algn="r"/>
              <a:t>8</a:t>
            </a:fld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1045029" y="1146628"/>
            <a:ext cx="6016391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#include &lt;</a:t>
            </a:r>
            <a:r>
              <a:rPr lang="en-US" sz="1600" dirty="0" err="1" smtClean="0"/>
              <a:t>stdio.h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#include &lt;</a:t>
            </a:r>
            <a:r>
              <a:rPr lang="en-US" sz="1600" dirty="0" err="1" smtClean="0"/>
              <a:t>math.h</a:t>
            </a:r>
            <a:r>
              <a:rPr lang="en-US" sz="1600" dirty="0" smtClean="0"/>
              <a:t>&gt;</a:t>
            </a:r>
          </a:p>
          <a:p>
            <a:endParaRPr lang="en-US" sz="1600" dirty="0" smtClean="0"/>
          </a:p>
          <a:p>
            <a:r>
              <a:rPr lang="en-US" b="1" dirty="0" smtClean="0">
                <a:solidFill>
                  <a:srgbClr val="0000FF"/>
                </a:solidFill>
              </a:rPr>
              <a:t>float</a:t>
            </a:r>
            <a:r>
              <a:rPr lang="en-US" b="1" dirty="0" smtClean="0"/>
              <a:t> </a:t>
            </a:r>
            <a:r>
              <a:rPr lang="en-US" b="1" dirty="0" err="1" smtClean="0"/>
              <a:t>speed_of_sound</a:t>
            </a:r>
            <a:r>
              <a:rPr lang="en-US" b="1" dirty="0" smtClean="0"/>
              <a:t>(</a:t>
            </a:r>
            <a:r>
              <a:rPr lang="en-US" b="1" dirty="0" smtClean="0">
                <a:solidFill>
                  <a:srgbClr val="0000FF"/>
                </a:solidFill>
              </a:rPr>
              <a:t>float</a:t>
            </a:r>
            <a:r>
              <a:rPr lang="en-US" b="1" dirty="0" smtClean="0"/>
              <a:t>);</a:t>
            </a:r>
          </a:p>
          <a:p>
            <a:endParaRPr lang="en-US" sz="1600" dirty="0" smtClean="0"/>
          </a:p>
          <a:p>
            <a:r>
              <a:rPr lang="en-US" sz="1600" dirty="0" err="1" smtClean="0">
                <a:solidFill>
                  <a:srgbClr val="0000FF"/>
                </a:solidFill>
              </a:rPr>
              <a:t>int</a:t>
            </a:r>
            <a:r>
              <a:rPr lang="en-US" sz="1600" dirty="0" smtClean="0"/>
              <a:t> main(</a:t>
            </a:r>
            <a:r>
              <a:rPr lang="en-US" sz="1600" dirty="0" smtClean="0">
                <a:solidFill>
                  <a:srgbClr val="0000FF"/>
                </a:solidFill>
              </a:rPr>
              <a:t>void</a:t>
            </a:r>
            <a:r>
              <a:rPr lang="en-US" sz="1600" dirty="0" smtClean="0"/>
              <a:t>) {</a:t>
            </a:r>
          </a:p>
          <a:p>
            <a:r>
              <a:rPr lang="en-US" sz="1600" dirty="0" smtClean="0"/>
              <a:t>    </a:t>
            </a:r>
            <a:r>
              <a:rPr lang="en-US" sz="1600" dirty="0" smtClean="0">
                <a:solidFill>
                  <a:srgbClr val="0000FF"/>
                </a:solidFill>
              </a:rPr>
              <a:t>float</a:t>
            </a:r>
            <a:r>
              <a:rPr lang="en-US" sz="1600" dirty="0" smtClean="0"/>
              <a:t> degree;  </a:t>
            </a:r>
          </a:p>
          <a:p>
            <a:endParaRPr lang="en-US" sz="1600" dirty="0" smtClean="0"/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printf</a:t>
            </a:r>
            <a:r>
              <a:rPr lang="en-US" sz="1600" dirty="0" smtClean="0"/>
              <a:t>("Temperature in degree Fahrenheit: ");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scanf</a:t>
            </a:r>
            <a:r>
              <a:rPr lang="en-US" sz="1600" dirty="0" smtClean="0"/>
              <a:t>("%f", &amp;degree);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printf</a:t>
            </a:r>
            <a:r>
              <a:rPr lang="en-US" sz="1600" dirty="0" smtClean="0"/>
              <a:t>("Speed of sound in air of %.2f degree = %.2f ft/sec\n", </a:t>
            </a:r>
          </a:p>
          <a:p>
            <a:r>
              <a:rPr lang="en-US" sz="1600" dirty="0" smtClean="0"/>
              <a:t>           degree, </a:t>
            </a:r>
            <a:r>
              <a:rPr lang="en-US" sz="1600" dirty="0" err="1" smtClean="0"/>
              <a:t>speed_of_sound</a:t>
            </a:r>
            <a:r>
              <a:rPr lang="en-US" sz="1600" dirty="0" smtClean="0"/>
              <a:t>(degree));</a:t>
            </a:r>
          </a:p>
          <a:p>
            <a:r>
              <a:rPr lang="en-US" sz="1600" dirty="0" smtClean="0"/>
              <a:t>    return 0;</a:t>
            </a:r>
          </a:p>
          <a:p>
            <a:r>
              <a:rPr lang="en-US" sz="1600" dirty="0" smtClean="0"/>
              <a:t>}</a:t>
            </a:r>
          </a:p>
          <a:p>
            <a:endParaRPr lang="en-US" sz="1600" dirty="0" smtClean="0"/>
          </a:p>
          <a:p>
            <a:r>
              <a:rPr lang="en-US" sz="1600" dirty="0" smtClean="0"/>
              <a:t>// Returns the speed of sound given a temperature in Fahrenheit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float</a:t>
            </a:r>
            <a:r>
              <a:rPr lang="en-US" b="1" dirty="0" smtClean="0"/>
              <a:t> </a:t>
            </a:r>
            <a:r>
              <a:rPr lang="en-US" b="1" dirty="0" err="1" smtClean="0"/>
              <a:t>speed_of_sound</a:t>
            </a:r>
            <a:r>
              <a:rPr lang="en-US" b="1" dirty="0" smtClean="0"/>
              <a:t>(</a:t>
            </a:r>
            <a:r>
              <a:rPr lang="en-US" b="1" dirty="0" smtClean="0">
                <a:solidFill>
                  <a:srgbClr val="0000FF"/>
                </a:solidFill>
              </a:rPr>
              <a:t>float</a:t>
            </a:r>
            <a:r>
              <a:rPr lang="en-US" b="1" dirty="0" smtClean="0"/>
              <a:t> degree) {</a:t>
            </a:r>
          </a:p>
          <a:p>
            <a:endParaRPr lang="en-US" b="1" dirty="0" smtClean="0"/>
          </a:p>
          <a:p>
            <a:r>
              <a:rPr lang="en-US" sz="1600" dirty="0" smtClean="0"/>
              <a:t>    return ( 1086 * </a:t>
            </a:r>
            <a:r>
              <a:rPr lang="en-US" sz="1600" dirty="0" err="1" smtClean="0"/>
              <a:t>sqrt</a:t>
            </a:r>
            <a:r>
              <a:rPr lang="en-US" sz="1600" dirty="0" smtClean="0"/>
              <a:t>( (5 * degree + 297 ) / 247 ) );</a:t>
            </a:r>
          </a:p>
          <a:p>
            <a:r>
              <a:rPr lang="en-US" b="1" dirty="0" smtClean="0"/>
              <a:t>}</a:t>
            </a:r>
          </a:p>
          <a:p>
            <a:endParaRPr lang="en-US" sz="1600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711200" y="1886857"/>
            <a:ext cx="3773714" cy="391886"/>
          </a:xfrm>
          <a:prstGeom prst="roundRect">
            <a:avLst/>
          </a:prstGeom>
          <a:noFill/>
          <a:ln w="38100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928914" y="5050971"/>
            <a:ext cx="4368800" cy="391886"/>
          </a:xfrm>
          <a:prstGeom prst="roundRect">
            <a:avLst/>
          </a:prstGeom>
          <a:noFill/>
          <a:ln w="38100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4673600" y="1349830"/>
            <a:ext cx="2859314" cy="478970"/>
          </a:xfrm>
          <a:prstGeom prst="wedgeRectCallout">
            <a:avLst>
              <a:gd name="adj1" fmla="val -54843"/>
              <a:gd name="adj2" fmla="val 83013"/>
            </a:avLst>
          </a:prstGeom>
          <a:solidFill>
            <a:srgbClr val="FFFFCC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Function Prototype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5588000" y="4499430"/>
            <a:ext cx="2859314" cy="478970"/>
          </a:xfrm>
          <a:prstGeom prst="wedgeRectCallout">
            <a:avLst>
              <a:gd name="adj1" fmla="val -54843"/>
              <a:gd name="adj2" fmla="val 83013"/>
            </a:avLst>
          </a:prstGeom>
          <a:solidFill>
            <a:srgbClr val="FFFFCC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Function Header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</a:rPr>
              <a:t>1. Week 3 Exercise #3: Speed of Sound</a:t>
            </a:r>
          </a:p>
        </p:txBody>
      </p:sp>
      <p:sp>
        <p:nvSpPr>
          <p:cNvPr id="2053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 smtClean="0">
                <a:latin typeface="Arial" pitchFamily="34" charset="0"/>
                <a:cs typeface="Arial" pitchFamily="34" charset="0"/>
              </a:rPr>
              <a:t>CS1010 (AY2012/3 Semester 1)</a:t>
            </a:r>
          </a:p>
        </p:txBody>
      </p:sp>
      <p:sp>
        <p:nvSpPr>
          <p:cNvPr id="8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 dirty="0" smtClean="0"/>
              <a:t>Week4 - </a:t>
            </a:r>
            <a:fld id="{CE0EB590-4595-44A0-8803-B0BB8C155266}" type="slidenum">
              <a:rPr lang="en-US" sz="1000"/>
              <a:pPr algn="r"/>
              <a:t>9</a:t>
            </a:fld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1045029" y="1146628"/>
            <a:ext cx="7026282" cy="557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#include &lt;</a:t>
            </a:r>
            <a:r>
              <a:rPr lang="en-US" sz="1600" dirty="0" err="1" smtClean="0"/>
              <a:t>stdio.h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#include &lt;</a:t>
            </a:r>
            <a:r>
              <a:rPr lang="en-US" sz="1600" dirty="0" err="1" smtClean="0"/>
              <a:t>math.h</a:t>
            </a:r>
            <a:r>
              <a:rPr lang="en-US" sz="1600" dirty="0" smtClean="0"/>
              <a:t>&gt;</a:t>
            </a:r>
          </a:p>
          <a:p>
            <a:endParaRPr lang="en-US" sz="1600" dirty="0" smtClean="0"/>
          </a:p>
          <a:p>
            <a:r>
              <a:rPr lang="en-US" sz="1600" dirty="0" smtClean="0">
                <a:solidFill>
                  <a:srgbClr val="0000FF"/>
                </a:solidFill>
              </a:rPr>
              <a:t>float</a:t>
            </a:r>
            <a:r>
              <a:rPr lang="en-US" sz="1600" dirty="0" smtClean="0"/>
              <a:t> </a:t>
            </a:r>
            <a:r>
              <a:rPr lang="en-US" sz="1600" dirty="0" err="1" smtClean="0"/>
              <a:t>speed_of_sound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00FF"/>
                </a:solidFill>
              </a:rPr>
              <a:t>float</a:t>
            </a:r>
            <a:r>
              <a:rPr lang="en-US" sz="1600" dirty="0" smtClean="0"/>
              <a:t>);</a:t>
            </a:r>
          </a:p>
          <a:p>
            <a:endParaRPr lang="en-US" sz="1600" dirty="0" smtClean="0"/>
          </a:p>
          <a:p>
            <a:r>
              <a:rPr lang="en-US" sz="1600" dirty="0" err="1" smtClean="0">
                <a:solidFill>
                  <a:srgbClr val="0000FF"/>
                </a:solidFill>
              </a:rPr>
              <a:t>int</a:t>
            </a:r>
            <a:r>
              <a:rPr lang="en-US" sz="1600" dirty="0" smtClean="0"/>
              <a:t> main(</a:t>
            </a:r>
            <a:r>
              <a:rPr lang="en-US" sz="1600" dirty="0" smtClean="0">
                <a:solidFill>
                  <a:srgbClr val="0000FF"/>
                </a:solidFill>
              </a:rPr>
              <a:t>void</a:t>
            </a:r>
            <a:r>
              <a:rPr lang="en-US" sz="1600" dirty="0" smtClean="0"/>
              <a:t>) {</a:t>
            </a:r>
          </a:p>
          <a:p>
            <a:r>
              <a:rPr lang="en-US" sz="1600" dirty="0" smtClean="0"/>
              <a:t>    </a:t>
            </a:r>
            <a:r>
              <a:rPr lang="en-US" sz="1600" dirty="0" smtClean="0">
                <a:solidFill>
                  <a:srgbClr val="0000FF"/>
                </a:solidFill>
              </a:rPr>
              <a:t>float</a:t>
            </a:r>
            <a:r>
              <a:rPr lang="en-US" sz="1600" dirty="0" smtClean="0"/>
              <a:t> degree;  </a:t>
            </a:r>
          </a:p>
          <a:p>
            <a:endParaRPr lang="en-US" sz="1600" dirty="0" smtClean="0"/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printf</a:t>
            </a:r>
            <a:r>
              <a:rPr lang="en-US" sz="1600" dirty="0" smtClean="0"/>
              <a:t>("Temperature in degree Fahrenheit: ");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scanf</a:t>
            </a:r>
            <a:r>
              <a:rPr lang="en-US" sz="1600" dirty="0" smtClean="0"/>
              <a:t>("%f", &amp;degree);</a:t>
            </a:r>
          </a:p>
          <a:p>
            <a:endParaRPr lang="en-US" sz="1600" dirty="0" smtClean="0"/>
          </a:p>
          <a:p>
            <a:r>
              <a:rPr lang="en-US" sz="1600" dirty="0" smtClean="0"/>
              <a:t>    </a:t>
            </a:r>
            <a:r>
              <a:rPr lang="en-US" b="1" dirty="0" err="1" smtClean="0"/>
              <a:t>printf</a:t>
            </a:r>
            <a:r>
              <a:rPr lang="en-US" b="1" dirty="0" smtClean="0"/>
              <a:t>("Speed of sound in air of %.2f degree = %.2f ft/sec\n", </a:t>
            </a:r>
          </a:p>
          <a:p>
            <a:r>
              <a:rPr lang="en-US" b="1" dirty="0" smtClean="0"/>
              <a:t>           degree, </a:t>
            </a:r>
            <a:r>
              <a:rPr lang="en-US" b="1" dirty="0" err="1" smtClean="0"/>
              <a:t>speed_of_sound</a:t>
            </a:r>
            <a:r>
              <a:rPr lang="en-US" b="1" dirty="0" smtClean="0"/>
              <a:t>(degree));</a:t>
            </a:r>
          </a:p>
          <a:p>
            <a:endParaRPr lang="en-US" sz="1600" dirty="0" smtClean="0"/>
          </a:p>
          <a:p>
            <a:r>
              <a:rPr lang="en-US" sz="1600" dirty="0" smtClean="0"/>
              <a:t>    return 0;</a:t>
            </a:r>
          </a:p>
          <a:p>
            <a:r>
              <a:rPr lang="en-US" sz="1600" dirty="0" smtClean="0"/>
              <a:t>}</a:t>
            </a:r>
          </a:p>
          <a:p>
            <a:endParaRPr lang="en-US" sz="1600" dirty="0" smtClean="0"/>
          </a:p>
          <a:p>
            <a:r>
              <a:rPr lang="en-US" sz="1600" dirty="0" smtClean="0"/>
              <a:t>// Returns the speed of sound given a temperature in Fahrenheit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float</a:t>
            </a:r>
            <a:r>
              <a:rPr lang="en-US" sz="1600" dirty="0" smtClean="0"/>
              <a:t> </a:t>
            </a:r>
            <a:r>
              <a:rPr lang="en-US" sz="1600" dirty="0" err="1" smtClean="0"/>
              <a:t>speed_of_sound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00FF"/>
                </a:solidFill>
              </a:rPr>
              <a:t>float</a:t>
            </a:r>
            <a:r>
              <a:rPr lang="en-US" sz="1600" dirty="0" smtClean="0"/>
              <a:t> degree) {</a:t>
            </a:r>
          </a:p>
          <a:p>
            <a:r>
              <a:rPr lang="en-US" sz="1600" dirty="0" smtClean="0"/>
              <a:t>    return ( 1086 * </a:t>
            </a:r>
            <a:r>
              <a:rPr lang="en-US" sz="1600" dirty="0" err="1" smtClean="0"/>
              <a:t>sqrt</a:t>
            </a:r>
            <a:r>
              <a:rPr lang="en-US" sz="1600" dirty="0" smtClean="0"/>
              <a:t>( (5 * degree + 297 ) / 247 ) );</a:t>
            </a:r>
          </a:p>
          <a:p>
            <a:r>
              <a:rPr lang="en-US" sz="1600" dirty="0" smtClean="0"/>
              <a:t>}</a:t>
            </a:r>
          </a:p>
          <a:p>
            <a:endParaRPr lang="en-US" sz="1600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1146627" y="3817257"/>
            <a:ext cx="6836229" cy="682172"/>
          </a:xfrm>
          <a:prstGeom prst="roundRect">
            <a:avLst/>
          </a:prstGeom>
          <a:noFill/>
          <a:ln w="38100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5747658" y="2786744"/>
            <a:ext cx="2859314" cy="769255"/>
          </a:xfrm>
          <a:prstGeom prst="wedgeRectCallout">
            <a:avLst>
              <a:gd name="adj1" fmla="val -54843"/>
              <a:gd name="adj2" fmla="val 83013"/>
            </a:avLst>
          </a:prstGeom>
          <a:solidFill>
            <a:srgbClr val="FFFFCC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Function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Application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baseline="0" dirty="0" smtClean="0"/>
              <a:t>(calling</a:t>
            </a:r>
            <a:r>
              <a:rPr lang="en-US" sz="2000" b="1" dirty="0" smtClean="0"/>
              <a:t> &amp; returning)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40.512"/>
  <p:tag name="TIMELINE" val="0.8/2.3"/>
</p:tagLst>
</file>

<file path=ppt/theme/theme1.xml><?xml version="1.0" encoding="utf-8"?>
<a:theme xmlns:a="http://schemas.openxmlformats.org/drawingml/2006/main" name="Pixel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00000"/>
      </a:hlink>
      <a:folHlink>
        <a:srgbClr val="CC99FF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17585</TotalTime>
  <Words>4977</Words>
  <Application>Microsoft Office PowerPoint</Application>
  <PresentationFormat>On-screen Show (4:3)</PresentationFormat>
  <Paragraphs>1096</Paragraphs>
  <Slides>57</Slides>
  <Notes>57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9" baseType="lpstr">
      <vt:lpstr>Pixel</vt:lpstr>
      <vt:lpstr>Equation</vt:lpstr>
      <vt:lpstr>CS1010: Programming Methodology http://www.comp.nus.edu.sg/~cs1010/</vt:lpstr>
      <vt:lpstr>Week 4: Selection Statements </vt:lpstr>
      <vt:lpstr>Week 4: Outline (1/2)</vt:lpstr>
      <vt:lpstr>Week 4: Outline (2/2)</vt:lpstr>
      <vt:lpstr>1. Week 3 Exercise #3: Speed of Sound</vt:lpstr>
      <vt:lpstr>1. Week 3 Exercise #3: Speed of Sound</vt:lpstr>
      <vt:lpstr>1. Week 3 Exercise #3: Speed of Sound</vt:lpstr>
      <vt:lpstr>1. Week 3 Exercise #3: Speed of Sound</vt:lpstr>
      <vt:lpstr>1. Week 3 Exercise #3: Speed of Sound</vt:lpstr>
      <vt:lpstr>1. Week 3 Exercise #4: Magic Number</vt:lpstr>
      <vt:lpstr>1. Week 3 Exercise #4: Magic Number</vt:lpstr>
      <vt:lpstr>Pop Quiz (1/2)</vt:lpstr>
      <vt:lpstr>Pop Quiz (2/2)</vt:lpstr>
      <vt:lpstr>2. Sequential Control Flow</vt:lpstr>
      <vt:lpstr>2. Non-sequential Control Flow</vt:lpstr>
      <vt:lpstr>3. Selection Structures</vt:lpstr>
      <vt:lpstr>3.1 if and if-else Statements</vt:lpstr>
      <vt:lpstr>3.1 if and if-else Statements</vt:lpstr>
      <vt:lpstr>3.1 if and if-else Statements</vt:lpstr>
      <vt:lpstr>3.1 if and if-else Statements – sidetrack </vt:lpstr>
      <vt:lpstr>3.1 if and if-else Statements</vt:lpstr>
      <vt:lpstr>3.2 Condition</vt:lpstr>
      <vt:lpstr>3.3 Truth Values (1/2)</vt:lpstr>
      <vt:lpstr>3.3 Truth Values (1/2)</vt:lpstr>
      <vt:lpstr>3.3 Truth Values (1/2)</vt:lpstr>
      <vt:lpstr>3.3 Truth Values (1/2)</vt:lpstr>
      <vt:lpstr>3.4 Logical Operators</vt:lpstr>
      <vt:lpstr>3.5 Evaluation of Boolean Expressions (1/2)</vt:lpstr>
      <vt:lpstr>3.5 Evaluation of Boolean Expressions (2/2)</vt:lpstr>
      <vt:lpstr>3.5 Evaluation of Boolean Expressions (2/2)</vt:lpstr>
      <vt:lpstr>3.6 Short-circuit Evaluation</vt:lpstr>
      <vt:lpstr>4. Indentation Style</vt:lpstr>
      <vt:lpstr>5. Quiz (1/2)</vt:lpstr>
      <vt:lpstr>5. Quiz (2/2)</vt:lpstr>
      <vt:lpstr>6. Demo #1: Hi-Lo Game</vt:lpstr>
      <vt:lpstr>6. Demo #1: Hi-Lo Game (version 1)</vt:lpstr>
      <vt:lpstr>6. Demo #1: Hi-Lo Game (version 2)</vt:lpstr>
      <vt:lpstr>7. Indentation Style Again (1/2)</vt:lpstr>
      <vt:lpstr>7. Indentation Style Again (2/2)</vt:lpstr>
      <vt:lpstr>8. Exercise #1: Leap Year (1/2)</vt:lpstr>
      <vt:lpstr>8. Exercise #1: Leap Year (2/2)</vt:lpstr>
      <vt:lpstr>9. Demo #2: Maximum of 3 Numbers (1/2)</vt:lpstr>
      <vt:lpstr>9. Demo #2: Maximum of 3 Numbers (2/2)</vt:lpstr>
      <vt:lpstr>Slide 44</vt:lpstr>
      <vt:lpstr>11. Nested if and if-else Statements</vt:lpstr>
      <vt:lpstr>12. Exercise #2: Taxi Fare (1/3)</vt:lpstr>
      <vt:lpstr>12. Exercise #2: Taxi Fare (2/3)</vt:lpstr>
      <vt:lpstr>12. Exercise #2: Taxi Fare (3/3)</vt:lpstr>
      <vt:lpstr>13. switch Statement</vt:lpstr>
      <vt:lpstr>14. Demo #3: ZIP Code Reader (1/2)</vt:lpstr>
      <vt:lpstr>Slide 51</vt:lpstr>
      <vt:lpstr>15. Exercise #3: NRIC Check Code (1/3)</vt:lpstr>
      <vt:lpstr>15. Exercise #3: NRIC Check Code (2/3)</vt:lpstr>
      <vt:lpstr>15. Exercise #3: NRIC Check Code (3/3)</vt:lpstr>
      <vt:lpstr>Summary for Today</vt:lpstr>
      <vt:lpstr>Announcements/Things-to-do</vt:lpstr>
      <vt:lpstr>End of File</vt:lpstr>
    </vt:vector>
  </TitlesOfParts>
  <Company>SoC, 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4</dc:subject>
  <dc:creator>Aaron Tan</dc:creator>
  <cp:lastModifiedBy>dcsksc</cp:lastModifiedBy>
  <cp:revision>1166</cp:revision>
  <dcterms:created xsi:type="dcterms:W3CDTF">1998-09-05T15:03:32Z</dcterms:created>
  <dcterms:modified xsi:type="dcterms:W3CDTF">2012-09-04T08:19:55Z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